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5"/>
  </p:notesMasterIdLst>
  <p:handoutMasterIdLst>
    <p:handoutMasterId r:id="rId36"/>
  </p:handoutMasterIdLst>
  <p:sldIdLst>
    <p:sldId id="262" r:id="rId2"/>
    <p:sldId id="299" r:id="rId3"/>
    <p:sldId id="339" r:id="rId4"/>
    <p:sldId id="321" r:id="rId5"/>
    <p:sldId id="322" r:id="rId6"/>
    <p:sldId id="323" r:id="rId7"/>
    <p:sldId id="279" r:id="rId8"/>
    <p:sldId id="307" r:id="rId9"/>
    <p:sldId id="310" r:id="rId10"/>
    <p:sldId id="311" r:id="rId11"/>
    <p:sldId id="308" r:id="rId12"/>
    <p:sldId id="313" r:id="rId13"/>
    <p:sldId id="309" r:id="rId14"/>
    <p:sldId id="316" r:id="rId15"/>
    <p:sldId id="317" r:id="rId16"/>
    <p:sldId id="304" r:id="rId17"/>
    <p:sldId id="312" r:id="rId18"/>
    <p:sldId id="306" r:id="rId19"/>
    <p:sldId id="314" r:id="rId20"/>
    <p:sldId id="315" r:id="rId21"/>
    <p:sldId id="318" r:id="rId22"/>
    <p:sldId id="324" r:id="rId23"/>
    <p:sldId id="340" r:id="rId24"/>
    <p:sldId id="341" r:id="rId25"/>
    <p:sldId id="327" r:id="rId26"/>
    <p:sldId id="328" r:id="rId27"/>
    <p:sldId id="342" r:id="rId28"/>
    <p:sldId id="330" r:id="rId29"/>
    <p:sldId id="332" r:id="rId30"/>
    <p:sldId id="333" r:id="rId31"/>
    <p:sldId id="338" r:id="rId32"/>
    <p:sldId id="331" r:id="rId33"/>
    <p:sldId id="295" r:id="rId34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20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00C0"/>
    <a:srgbClr val="914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713221-9D02-4575-8B2B-AAB356F033BC}">
  <a:tblStyle styleId="{AB713221-9D02-4575-8B2B-AAB356F033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74" autoAdjust="0"/>
    <p:restoredTop sz="95362" autoAdjust="0"/>
  </p:normalViewPr>
  <p:slideViewPr>
    <p:cSldViewPr snapToGrid="0">
      <p:cViewPr varScale="1">
        <p:scale>
          <a:sx n="146" d="100"/>
          <a:sy n="146" d="100"/>
        </p:scale>
        <p:origin x="114" y="126"/>
      </p:cViewPr>
      <p:guideLst>
        <p:guide orient="horz" pos="1620"/>
        <p:guide pos="2880"/>
        <p:guide orient="horz" pos="7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361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uriy%20Reznik\Desktop\AMC-devic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3B-4A15-AD7E-99D3B908B6E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3B-4A15-AD7E-99D3B908B6EB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3B-4A15-AD7E-99D3B908B6EB}"/>
              </c:ext>
            </c:extLst>
          </c:dPt>
          <c:dPt>
            <c:idx val="3"/>
            <c:bubble3D val="0"/>
            <c:spPr>
              <a:solidFill>
                <a:srgbClr val="FB05D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3B-4A15-AD7E-99D3B908B6EB}"/>
              </c:ext>
            </c:extLst>
          </c:dPt>
          <c:cat>
            <c:strRef>
              <c:f>qq!$D$34:$D$37</c:f>
              <c:strCache>
                <c:ptCount val="4"/>
                <c:pt idx="0">
                  <c:v>PC</c:v>
                </c:pt>
                <c:pt idx="1">
                  <c:v>Phone</c:v>
                </c:pt>
                <c:pt idx="2">
                  <c:v>Tablet</c:v>
                </c:pt>
                <c:pt idx="3">
                  <c:v>TV</c:v>
                </c:pt>
              </c:strCache>
            </c:strRef>
          </c:cat>
          <c:val>
            <c:numRef>
              <c:f>qq!$E$34:$E$37</c:f>
              <c:numCache>
                <c:formatCode>General</c:formatCode>
                <c:ptCount val="4"/>
                <c:pt idx="0">
                  <c:v>0.46875000000000006</c:v>
                </c:pt>
                <c:pt idx="1">
                  <c:v>0.36079</c:v>
                </c:pt>
                <c:pt idx="2">
                  <c:v>9.7500000000000003E-2</c:v>
                </c:pt>
                <c:pt idx="3">
                  <c:v>5.1020000000000003E-2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3B-4A15-AD7E-99D3B908B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47720108939163"/>
          <c:y val="0.28294300170519665"/>
          <c:w val="0.18983368019240801"/>
          <c:h val="0.42446873340228664"/>
        </c:manualLayout>
      </c:layout>
      <c:overlay val="1"/>
      <c:spPr>
        <a:noFill/>
        <a:ln>
          <a:solidFill>
            <a:schemeClr val="bg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7EDD4C-A15A-4620-8CB6-E28BD99079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7B771-824F-4C80-A8FA-172C8B3437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B7D4A-21B3-4490-BF57-DAB357DE78D6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D2476-22E3-4A99-B023-431D4C5B2C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9E34E-7634-440E-AAD8-EC17E42A97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1D435-F126-4C9D-B667-18665B37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7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cf85e3ce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cf85e3ce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9daae8be0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9daae8be0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73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01544c574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01544c574_1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01544c574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01544c574_1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820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01544c574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01544c574_1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350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01544c574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01544c574_1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855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01544c574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01544c574_1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952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01544c574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01544c574_1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963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53f32f967b4d85d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53f32f967b4d85d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3_1">
    <p:bg>
      <p:bgPr>
        <a:solidFill>
          <a:srgbClr val="08088C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85525" y="1362950"/>
            <a:ext cx="65199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5000"/>
              <a:buFont typeface="Arial Black"/>
              <a:buNone/>
              <a:defRPr sz="5000" b="1">
                <a:solidFill>
                  <a:srgbClr val="00EAE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5525" y="2778958"/>
            <a:ext cx="4389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91454" y="5245567"/>
            <a:ext cx="33699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10.05.20 </a:t>
            </a:r>
            <a:r>
              <a:rPr lang="en" sz="1000" dirty="0">
                <a:solidFill>
                  <a:srgbClr val="FFFFFF"/>
                </a:solidFill>
              </a:rPr>
              <a:t>Author Name</a:t>
            </a:r>
            <a:endParaRPr sz="1000" dirty="0">
              <a:solidFill>
                <a:srgbClr val="FFFFFF"/>
              </a:solidFill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dirty="0">
                <a:solidFill>
                  <a:srgbClr val="FFFFFF"/>
                </a:solidFill>
              </a:rPr>
              <a:t>© </a:t>
            </a:r>
            <a:r>
              <a:rPr lang="en" sz="400">
                <a:solidFill>
                  <a:srgbClr val="FFFFFF"/>
                </a:solidFill>
              </a:rPr>
              <a:t>Brightcove Inc. </a:t>
            </a:r>
            <a:r>
              <a:rPr lang="en" sz="400" dirty="0">
                <a:solidFill>
                  <a:srgbClr val="FFFFFF"/>
                </a:solidFill>
              </a:rPr>
              <a:t>All </a:t>
            </a:r>
            <a:r>
              <a:rPr lang="en" sz="400">
                <a:solidFill>
                  <a:srgbClr val="FFFFFF"/>
                </a:solidFill>
              </a:rPr>
              <a:t>Rights Reserved.</a:t>
            </a:r>
            <a:endParaRPr sz="400" dirty="0">
              <a:solidFill>
                <a:srgbClr val="FFFFFF"/>
              </a:solidFill>
            </a:endParaRPr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1163" y="182875"/>
            <a:ext cx="1097280" cy="17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pos="115">
          <p15:clr>
            <a:srgbClr val="FA7B17"/>
          </p15:clr>
        </p15:guide>
        <p15:guide id="3" orient="horz" pos="115">
          <p15:clr>
            <a:srgbClr val="FA7B17"/>
          </p15:clr>
        </p15:guide>
        <p15:guide id="4" orient="horz" pos="3125">
          <p15:clr>
            <a:srgbClr val="FA7B17"/>
          </p15:clr>
        </p15:guide>
        <p15:guide id="5" pos="5645">
          <p15:clr>
            <a:srgbClr val="FA7B17"/>
          </p15:clr>
        </p15:guide>
        <p15:guide id="6" orient="horz" pos="1620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2">
  <p:cSld name="CUSTOM_5_1_2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3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dirty="0"/>
              <a:t>© </a:t>
            </a:r>
            <a:r>
              <a:rPr lang="en" sz="400"/>
              <a:t>Brightcove Inc. </a:t>
            </a:r>
            <a:r>
              <a:rPr lang="en" sz="400" dirty="0"/>
              <a:t>All </a:t>
            </a:r>
            <a:r>
              <a:rPr lang="en" sz="400"/>
              <a:t>Rights Reserved.</a:t>
            </a:r>
            <a:endParaRPr sz="400"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5925" y="183725"/>
            <a:ext cx="1097280" cy="17556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494100" y="394100"/>
            <a:ext cx="8102100" cy="2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3000"/>
              <a:buNone/>
              <a:defRPr sz="3000" b="1">
                <a:solidFill>
                  <a:srgbClr val="FF500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subTitle" idx="1"/>
          </p:nvPr>
        </p:nvSpPr>
        <p:spPr>
          <a:xfrm>
            <a:off x="494100" y="882567"/>
            <a:ext cx="44049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/>
            </a:lvl1pPr>
            <a:lvl2pPr lvl="1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8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">
  <p:cSld name="CUSTOM_5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dirty="0"/>
              <a:t>© </a:t>
            </a:r>
            <a:r>
              <a:rPr lang="en" sz="400"/>
              <a:t>Brightcove Inc. </a:t>
            </a:r>
            <a:r>
              <a:rPr lang="en" sz="400" dirty="0"/>
              <a:t>All </a:t>
            </a:r>
            <a:r>
              <a:rPr lang="en" sz="400"/>
              <a:t>Rights Reserved.</a:t>
            </a:r>
            <a:endParaRPr sz="400" dirty="0"/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5925" y="183725"/>
            <a:ext cx="1097280" cy="17556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4"/>
          <p:cNvSpPr txBox="1">
            <a:spLocks noGrp="1"/>
          </p:cNvSpPr>
          <p:nvPr>
            <p:ph type="title"/>
          </p:nvPr>
        </p:nvSpPr>
        <p:spPr>
          <a:xfrm>
            <a:off x="494100" y="394100"/>
            <a:ext cx="8102100" cy="2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8C"/>
              </a:buClr>
              <a:buSzPts val="3000"/>
              <a:buNone/>
              <a:defRPr sz="3000" b="1">
                <a:solidFill>
                  <a:srgbClr val="08088C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subTitle" idx="1"/>
          </p:nvPr>
        </p:nvSpPr>
        <p:spPr>
          <a:xfrm>
            <a:off x="494100" y="882567"/>
            <a:ext cx="44049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/>
            </a:lvl1pPr>
            <a:lvl2pPr lvl="1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7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_3_1_1">
    <p:bg>
      <p:bgPr>
        <a:solidFill>
          <a:srgbClr val="08088C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185525" y="1362950"/>
            <a:ext cx="65199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88C"/>
              </a:buClr>
              <a:buSzPts val="5000"/>
              <a:buFont typeface="Arial Black"/>
              <a:buNone/>
              <a:defRPr sz="5000" b="1">
                <a:solidFill>
                  <a:srgbClr val="08088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185525" y="2702758"/>
            <a:ext cx="4389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91454" y="5245567"/>
            <a:ext cx="33699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10.05.20 </a:t>
            </a:r>
            <a:r>
              <a:rPr lang="en" sz="1000" dirty="0">
                <a:solidFill>
                  <a:srgbClr val="FFFFFF"/>
                </a:solidFill>
              </a:rPr>
              <a:t>Author Name</a:t>
            </a:r>
            <a:endParaRPr sz="1000" dirty="0">
              <a:solidFill>
                <a:srgbClr val="FFFFFF"/>
              </a:solidFill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dirty="0">
                <a:solidFill>
                  <a:srgbClr val="FFFFFF"/>
                </a:solidFill>
              </a:rPr>
              <a:t>© </a:t>
            </a:r>
            <a:r>
              <a:rPr lang="en" sz="400">
                <a:solidFill>
                  <a:srgbClr val="FFFFFF"/>
                </a:solidFill>
              </a:rPr>
              <a:t>Brightcove Inc. </a:t>
            </a:r>
            <a:r>
              <a:rPr lang="en" sz="400" dirty="0">
                <a:solidFill>
                  <a:srgbClr val="FFFFFF"/>
                </a:solidFill>
              </a:rPr>
              <a:t>All </a:t>
            </a:r>
            <a:r>
              <a:rPr lang="en" sz="400">
                <a:solidFill>
                  <a:srgbClr val="FFFFFF"/>
                </a:solidFill>
              </a:rPr>
              <a:t>Rights Reserved.</a:t>
            </a:r>
            <a:endParaRPr sz="400" dirty="0">
              <a:solidFill>
                <a:srgbClr val="FFFFFF"/>
              </a:solidFill>
            </a:endParaRPr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1163" y="182875"/>
            <a:ext cx="1097280" cy="17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pos="115">
          <p15:clr>
            <a:srgbClr val="FA7B17"/>
          </p15:clr>
        </p15:guide>
        <p15:guide id="3" orient="horz" pos="115">
          <p15:clr>
            <a:srgbClr val="FA7B17"/>
          </p15:clr>
        </p15:guide>
        <p15:guide id="4" orient="horz" pos="3125">
          <p15:clr>
            <a:srgbClr val="FA7B17"/>
          </p15:clr>
        </p15:guide>
        <p15:guide id="5" pos="5645">
          <p15:clr>
            <a:srgbClr val="FA7B17"/>
          </p15:clr>
        </p15:guide>
        <p15:guide id="6" orient="horz" pos="162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543800" y="2247525"/>
            <a:ext cx="2742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3000"/>
              <a:buNone/>
              <a:defRPr sz="3000" b="1">
                <a:solidFill>
                  <a:srgbClr val="FF500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3600"/>
              <a:buNone/>
              <a:defRPr sz="3600" b="1">
                <a:solidFill>
                  <a:srgbClr val="FFCE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3600"/>
              <a:buNone/>
              <a:defRPr sz="3600" b="1">
                <a:solidFill>
                  <a:srgbClr val="FFCE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3600"/>
              <a:buNone/>
              <a:defRPr sz="3600" b="1">
                <a:solidFill>
                  <a:srgbClr val="FFCE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3600"/>
              <a:buNone/>
              <a:defRPr sz="3600" b="1">
                <a:solidFill>
                  <a:srgbClr val="FFCE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3600"/>
              <a:buNone/>
              <a:defRPr sz="3600" b="1">
                <a:solidFill>
                  <a:srgbClr val="FFCE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3600"/>
              <a:buNone/>
              <a:defRPr sz="3600" b="1">
                <a:solidFill>
                  <a:srgbClr val="FFCE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3600"/>
              <a:buNone/>
              <a:defRPr sz="3600" b="1">
                <a:solidFill>
                  <a:srgbClr val="FFCE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3600"/>
              <a:buNone/>
              <a:defRPr sz="3600" b="1">
                <a:solidFill>
                  <a:srgbClr val="FFCE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4572010" y="1517082"/>
            <a:ext cx="295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500"/>
              <a:buChar char="▸"/>
              <a:defRPr sz="1500"/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6"/>
          <p:cNvSpPr txBox="1"/>
          <p:nvPr/>
        </p:nvSpPr>
        <p:spPr>
          <a:xfrm>
            <a:off x="82212" y="-498051"/>
            <a:ext cx="2170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PRESENTATION TITLE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1004350" y="2768275"/>
            <a:ext cx="3196500" cy="207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"/>
              <a:buChar char="●"/>
              <a:defRPr sz="1000">
                <a:solidFill>
                  <a:srgbClr val="FFCE00"/>
                </a:solidFill>
              </a:defRPr>
            </a:lvl1pPr>
            <a:lvl2pPr marL="914400" lvl="1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"/>
              <a:buChar char="○"/>
              <a:defRPr sz="1000">
                <a:solidFill>
                  <a:srgbClr val="FFCE00"/>
                </a:solidFill>
              </a:defRPr>
            </a:lvl2pPr>
            <a:lvl3pPr marL="1371600" lvl="2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"/>
              <a:buChar char="■"/>
              <a:defRPr sz="1000">
                <a:solidFill>
                  <a:srgbClr val="FFCE00"/>
                </a:solidFill>
              </a:defRPr>
            </a:lvl3pPr>
            <a:lvl4pPr marL="1828800" lvl="3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"/>
              <a:buChar char="●"/>
              <a:defRPr sz="1000">
                <a:solidFill>
                  <a:srgbClr val="FFCE00"/>
                </a:solidFill>
              </a:defRPr>
            </a:lvl4pPr>
            <a:lvl5pPr marL="2286000" lvl="4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"/>
              <a:buChar char="○"/>
              <a:defRPr sz="1000">
                <a:solidFill>
                  <a:srgbClr val="FFCE00"/>
                </a:solidFill>
              </a:defRPr>
            </a:lvl5pPr>
            <a:lvl6pPr marL="2743200" lvl="5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"/>
              <a:buChar char="■"/>
              <a:defRPr sz="1000">
                <a:solidFill>
                  <a:srgbClr val="FFCE00"/>
                </a:solidFill>
              </a:defRPr>
            </a:lvl6pPr>
            <a:lvl7pPr marL="3200400" lvl="6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"/>
              <a:buChar char="●"/>
              <a:defRPr sz="1000">
                <a:solidFill>
                  <a:srgbClr val="FFCE00"/>
                </a:solidFill>
              </a:defRPr>
            </a:lvl7pPr>
            <a:lvl8pPr marL="3657600" lvl="7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"/>
              <a:buChar char="○"/>
              <a:defRPr sz="1000">
                <a:solidFill>
                  <a:srgbClr val="FFCE00"/>
                </a:solidFill>
              </a:defRPr>
            </a:lvl8pPr>
            <a:lvl9pPr marL="4114800" lvl="8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"/>
              <a:buChar char="■"/>
              <a:defRPr sz="1000">
                <a:solidFill>
                  <a:srgbClr val="FFCE00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dirty="0"/>
              <a:t>© </a:t>
            </a:r>
            <a:r>
              <a:rPr lang="en" sz="400"/>
              <a:t>Brightcove Inc. </a:t>
            </a:r>
            <a:r>
              <a:rPr lang="en" sz="400" dirty="0"/>
              <a:t>All </a:t>
            </a:r>
            <a:r>
              <a:rPr lang="en" sz="400"/>
              <a:t>Rights Reserved.</a:t>
            </a:r>
            <a:endParaRPr sz="400" dirty="0"/>
          </a:p>
        </p:txBody>
      </p:sp>
      <p:pic>
        <p:nvPicPr>
          <p:cNvPr id="46" name="Google Shape;4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5925" y="183725"/>
            <a:ext cx="1097280" cy="17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14">
          <p15:clr>
            <a:srgbClr val="FA7B17"/>
          </p15:clr>
        </p15:guide>
        <p15:guide id="2" orient="horz" pos="116">
          <p15:clr>
            <a:srgbClr val="FA7B17"/>
          </p15:clr>
        </p15:guide>
        <p15:guide id="3" pos="5646">
          <p15:clr>
            <a:srgbClr val="FA7B17"/>
          </p15:clr>
        </p15:guide>
        <p15:guide id="4" orient="horz" pos="3124">
          <p15:clr>
            <a:srgbClr val="FA7B17"/>
          </p15:clr>
        </p15:guide>
        <p15:guide id="5" pos="2880">
          <p15:clr>
            <a:srgbClr val="FA7B17"/>
          </p15:clr>
        </p15:guide>
        <p15:guide id="6" orient="horz" pos="162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1_1">
    <p:bg>
      <p:bgPr>
        <a:solidFill>
          <a:srgbClr val="FF50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dirty="0">
                <a:solidFill>
                  <a:srgbClr val="FFFFFF"/>
                </a:solidFill>
              </a:rPr>
              <a:t>© </a:t>
            </a:r>
            <a:r>
              <a:rPr lang="en" sz="400">
                <a:solidFill>
                  <a:srgbClr val="FFFFFF"/>
                </a:solidFill>
              </a:rPr>
              <a:t>Brightcove Inc. </a:t>
            </a:r>
            <a:r>
              <a:rPr lang="en" sz="400" dirty="0">
                <a:solidFill>
                  <a:srgbClr val="FFFFFF"/>
                </a:solidFill>
              </a:rPr>
              <a:t>All </a:t>
            </a:r>
            <a:r>
              <a:rPr lang="en" sz="400">
                <a:solidFill>
                  <a:srgbClr val="FFFFFF"/>
                </a:solidFill>
              </a:rPr>
              <a:t>Rights Reserved.</a:t>
            </a:r>
            <a:endParaRPr sz="400" dirty="0">
              <a:solidFill>
                <a:srgbClr val="FFFFFF"/>
              </a:solidFill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340700" y="-423050"/>
            <a:ext cx="333300" cy="333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1163" y="182875"/>
            <a:ext cx="1097280" cy="17556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93775" y="1985250"/>
            <a:ext cx="50841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3000"/>
              <a:buNone/>
              <a:defRPr sz="3000" b="1">
                <a:solidFill>
                  <a:srgbClr val="FFCE0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2"/>
          </p:nvPr>
        </p:nvSpPr>
        <p:spPr>
          <a:xfrm>
            <a:off x="493775" y="2901975"/>
            <a:ext cx="4254000" cy="3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500"/>
              <a:buFont typeface="Arial"/>
              <a:buChar char="−"/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  <a:defRPr>
                <a:solidFill>
                  <a:srgbClr val="FFFFFF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  <a:defRPr>
                <a:solidFill>
                  <a:srgbClr val="FFFFFF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">
  <p:cSld name="CUSTOM_1_1_1">
    <p:bg>
      <p:bgPr>
        <a:solidFill>
          <a:srgbClr val="08088C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dirty="0">
                <a:solidFill>
                  <a:srgbClr val="FFFFFF"/>
                </a:solidFill>
              </a:rPr>
              <a:t>© </a:t>
            </a:r>
            <a:r>
              <a:rPr lang="en" sz="400">
                <a:solidFill>
                  <a:srgbClr val="FFFFFF"/>
                </a:solidFill>
              </a:rPr>
              <a:t>Brightcove Inc. </a:t>
            </a:r>
            <a:r>
              <a:rPr lang="en" sz="400" dirty="0">
                <a:solidFill>
                  <a:srgbClr val="FFFFFF"/>
                </a:solidFill>
              </a:rPr>
              <a:t>All </a:t>
            </a:r>
            <a:r>
              <a:rPr lang="en" sz="400">
                <a:solidFill>
                  <a:srgbClr val="FFFFFF"/>
                </a:solidFill>
              </a:rPr>
              <a:t>Rights Reserved.</a:t>
            </a:r>
            <a:endParaRPr sz="400" dirty="0">
              <a:solidFill>
                <a:srgbClr val="FFFFFF"/>
              </a:solidFill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340700" y="-423050"/>
            <a:ext cx="333300" cy="333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1163" y="182875"/>
            <a:ext cx="1097280" cy="17556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93775" y="1985250"/>
            <a:ext cx="50469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3000"/>
              <a:buNone/>
              <a:defRPr sz="3000" b="1">
                <a:solidFill>
                  <a:srgbClr val="00EAE4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 idx="2"/>
          </p:nvPr>
        </p:nvSpPr>
        <p:spPr>
          <a:xfrm>
            <a:off x="493775" y="2901975"/>
            <a:ext cx="4254000" cy="3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1500"/>
              <a:buFont typeface="Arial"/>
              <a:buChar char="−"/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  <a:defRPr>
                <a:solidFill>
                  <a:srgbClr val="FFFFFF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  <a:defRPr>
                <a:solidFill>
                  <a:srgbClr val="FFFFFF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 2">
  <p:cSld name="CUSTOM_1_1_1_2">
    <p:bg>
      <p:bgPr>
        <a:solidFill>
          <a:srgbClr val="08088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6" y="-3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dirty="0">
                <a:solidFill>
                  <a:srgbClr val="FFFFFF"/>
                </a:solidFill>
              </a:rPr>
              <a:t>© </a:t>
            </a:r>
            <a:r>
              <a:rPr lang="en" sz="400">
                <a:solidFill>
                  <a:srgbClr val="FFFFFF"/>
                </a:solidFill>
              </a:rPr>
              <a:t>Brightcove Inc. </a:t>
            </a:r>
            <a:r>
              <a:rPr lang="en" sz="400" dirty="0">
                <a:solidFill>
                  <a:srgbClr val="FFFFFF"/>
                </a:solidFill>
              </a:rPr>
              <a:t>All </a:t>
            </a:r>
            <a:r>
              <a:rPr lang="en" sz="400">
                <a:solidFill>
                  <a:srgbClr val="FFFFFF"/>
                </a:solidFill>
              </a:rPr>
              <a:t>Rights Reserved.</a:t>
            </a:r>
            <a:endParaRPr sz="400" dirty="0">
              <a:solidFill>
                <a:srgbClr val="FFFFFF"/>
              </a:solidFill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340700" y="-423050"/>
            <a:ext cx="333300" cy="333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1163" y="182875"/>
            <a:ext cx="1097280" cy="17556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3877475" y="1985250"/>
            <a:ext cx="44427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8C"/>
              </a:buClr>
              <a:buSzPts val="3000"/>
              <a:buNone/>
              <a:defRPr sz="3000" b="1">
                <a:solidFill>
                  <a:srgbClr val="08088C"/>
                </a:solidFill>
              </a:defRPr>
            </a:lvl1pPr>
            <a:lvl2pPr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2pPr>
            <a:lvl3pPr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3pPr>
            <a:lvl4pPr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4pPr>
            <a:lvl5pPr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5pPr>
            <a:lvl6pPr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6pPr>
            <a:lvl7pPr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7pPr>
            <a:lvl8pPr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8pPr>
            <a:lvl9pPr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 idx="2"/>
          </p:nvPr>
        </p:nvSpPr>
        <p:spPr>
          <a:xfrm>
            <a:off x="4066225" y="2901975"/>
            <a:ext cx="4254000" cy="3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8C"/>
              </a:buClr>
              <a:buSzPts val="1500"/>
              <a:buFont typeface="Arial"/>
              <a:buChar char="−"/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2pPr>
            <a:lvl3pPr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3pPr>
            <a:lvl4pPr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  <a:defRPr>
                <a:solidFill>
                  <a:srgbClr val="FFFFFF"/>
                </a:solidFill>
              </a:defRPr>
            </a:lvl4pPr>
            <a:lvl5pPr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5pPr>
            <a:lvl6pPr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6pPr>
            <a:lvl7pPr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  <a:defRPr>
                <a:solidFill>
                  <a:srgbClr val="FFFFFF"/>
                </a:solidFill>
              </a:defRPr>
            </a:lvl7pPr>
            <a:lvl8pPr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8pPr>
            <a:lvl9pPr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 2 1">
  <p:cSld name="CUSTOM_1_1_1_2_1">
    <p:bg>
      <p:bgPr>
        <a:solidFill>
          <a:srgbClr val="08088C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dirty="0">
                <a:solidFill>
                  <a:srgbClr val="FFFFFF"/>
                </a:solidFill>
              </a:rPr>
              <a:t>© </a:t>
            </a:r>
            <a:r>
              <a:rPr lang="en" sz="400">
                <a:solidFill>
                  <a:srgbClr val="FFFFFF"/>
                </a:solidFill>
              </a:rPr>
              <a:t>Brightcove Inc. </a:t>
            </a:r>
            <a:r>
              <a:rPr lang="en" sz="400" dirty="0">
                <a:solidFill>
                  <a:srgbClr val="FFFFFF"/>
                </a:solidFill>
              </a:rPr>
              <a:t>All </a:t>
            </a:r>
            <a:r>
              <a:rPr lang="en" sz="400">
                <a:solidFill>
                  <a:srgbClr val="FFFFFF"/>
                </a:solidFill>
              </a:rPr>
              <a:t>Rights Reserved.</a:t>
            </a:r>
            <a:endParaRPr sz="400" dirty="0">
              <a:solidFill>
                <a:srgbClr val="FFFFFF"/>
              </a:solidFill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40700" y="-423050"/>
            <a:ext cx="333300" cy="333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1163" y="182875"/>
            <a:ext cx="1097280" cy="17556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3302875" y="1604250"/>
            <a:ext cx="50175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3000"/>
              <a:buNone/>
              <a:defRPr sz="3000" b="1">
                <a:solidFill>
                  <a:srgbClr val="00EAE4"/>
                </a:solidFill>
              </a:defRPr>
            </a:lvl1pPr>
            <a:lvl2pPr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2pPr>
            <a:lvl3pPr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3pPr>
            <a:lvl4pPr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4pPr>
            <a:lvl5pPr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5pPr>
            <a:lvl6pPr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6pPr>
            <a:lvl7pPr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7pPr>
            <a:lvl8pPr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8pPr>
            <a:lvl9pPr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 idx="2"/>
          </p:nvPr>
        </p:nvSpPr>
        <p:spPr>
          <a:xfrm>
            <a:off x="4066225" y="2520975"/>
            <a:ext cx="4254000" cy="3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1500"/>
              <a:buFont typeface="Arial"/>
              <a:buChar char="−"/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2pPr>
            <a:lvl3pPr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3pPr>
            <a:lvl4pPr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  <a:defRPr>
                <a:solidFill>
                  <a:srgbClr val="FFFFFF"/>
                </a:solidFill>
              </a:defRPr>
            </a:lvl4pPr>
            <a:lvl5pPr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5pPr>
            <a:lvl6pPr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6pPr>
            <a:lvl7pPr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  <a:defRPr>
                <a:solidFill>
                  <a:srgbClr val="FFFFFF"/>
                </a:solidFill>
              </a:defRPr>
            </a:lvl7pPr>
            <a:lvl8pPr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8pPr>
            <a:lvl9pPr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bg>
      <p:bgPr>
        <a:solidFill>
          <a:srgbClr val="08088C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1143000" y="1821942"/>
            <a:ext cx="6858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 idx="2"/>
          </p:nvPr>
        </p:nvSpPr>
        <p:spPr>
          <a:xfrm>
            <a:off x="1143000" y="2929425"/>
            <a:ext cx="4254000" cy="4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C2EB"/>
              </a:buClr>
              <a:buSzPts val="1500"/>
              <a:buFont typeface="Arial"/>
              <a:buChar char="−"/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  <a:defRPr>
                <a:solidFill>
                  <a:srgbClr val="FFFFFF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  <a:defRPr>
                <a:solidFill>
                  <a:srgbClr val="FFFFFF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dirty="0">
                <a:solidFill>
                  <a:srgbClr val="FFFFFF"/>
                </a:solidFill>
              </a:rPr>
              <a:t>© </a:t>
            </a:r>
            <a:r>
              <a:rPr lang="en" sz="400">
                <a:solidFill>
                  <a:srgbClr val="FFFFFF"/>
                </a:solidFill>
              </a:rPr>
              <a:t>Brightcove Inc. </a:t>
            </a:r>
            <a:r>
              <a:rPr lang="en" sz="400" dirty="0">
                <a:solidFill>
                  <a:srgbClr val="FFFFFF"/>
                </a:solidFill>
              </a:rPr>
              <a:t>All </a:t>
            </a:r>
            <a:r>
              <a:rPr lang="en" sz="400">
                <a:solidFill>
                  <a:srgbClr val="FFFFFF"/>
                </a:solidFill>
              </a:rPr>
              <a:t>Rights Reserved.</a:t>
            </a:r>
            <a:endParaRPr sz="400" dirty="0">
              <a:solidFill>
                <a:srgbClr val="FFFFFF"/>
              </a:solidFill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7563750" y="51726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dirty="0"/>
              <a:t>© </a:t>
            </a:r>
            <a:r>
              <a:rPr lang="en" sz="400"/>
              <a:t>Brightcove Inc. </a:t>
            </a:r>
            <a:r>
              <a:rPr lang="en" sz="400" dirty="0"/>
              <a:t>All </a:t>
            </a:r>
            <a:r>
              <a:rPr lang="en" sz="400"/>
              <a:t>Rights Reserved.</a:t>
            </a:r>
            <a:endParaRPr sz="400" dirty="0"/>
          </a:p>
        </p:txBody>
      </p:sp>
      <p:sp>
        <p:nvSpPr>
          <p:cNvPr id="150" name="Google Shape;150;p22"/>
          <p:cNvSpPr txBox="1"/>
          <p:nvPr/>
        </p:nvSpPr>
        <p:spPr>
          <a:xfrm>
            <a:off x="7716150" y="53250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dirty="0"/>
              <a:t>© </a:t>
            </a:r>
            <a:r>
              <a:rPr lang="en" sz="400"/>
              <a:t>Brightcove Inc. </a:t>
            </a:r>
            <a:r>
              <a:rPr lang="en" sz="400" dirty="0"/>
              <a:t>All </a:t>
            </a:r>
            <a:r>
              <a:rPr lang="en" sz="400"/>
              <a:t>Rights Reserved.</a:t>
            </a:r>
            <a:endParaRPr sz="400" dirty="0"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1163" y="182875"/>
            <a:ext cx="1097280" cy="17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494100" y="2314575"/>
            <a:ext cx="6363900" cy="23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1100"/>
              <a:buChar char="▸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rgbClr val="08088C"/>
              </a:buClr>
              <a:buSzPts val="1100"/>
              <a:buChar char="−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494100" y="851300"/>
            <a:ext cx="8102100" cy="2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8C"/>
              </a:buClr>
              <a:buSzPts val="3000"/>
              <a:buNone/>
              <a:defRPr sz="3000" b="1">
                <a:solidFill>
                  <a:srgbClr val="08088C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ubTitle" idx="2"/>
          </p:nvPr>
        </p:nvSpPr>
        <p:spPr>
          <a:xfrm>
            <a:off x="494100" y="1339767"/>
            <a:ext cx="44049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/>
            </a:lvl1pPr>
            <a:lvl2pPr lvl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dirty="0"/>
              <a:t>© </a:t>
            </a:r>
            <a:r>
              <a:rPr lang="en" sz="400"/>
              <a:t>Brightcove Inc. </a:t>
            </a:r>
            <a:r>
              <a:rPr lang="en" sz="400" dirty="0"/>
              <a:t>All </a:t>
            </a:r>
            <a:r>
              <a:rPr lang="en" sz="400"/>
              <a:t>Rights Reserved.</a:t>
            </a:r>
            <a:endParaRPr sz="400" dirty="0"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5925" y="183725"/>
            <a:ext cx="1097280" cy="17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63" r:id="rId5"/>
    <p:sldLayoutId id="2147483664" r:id="rId6"/>
    <p:sldLayoutId id="2147483665" r:id="rId7"/>
    <p:sldLayoutId id="2147483668" r:id="rId8"/>
    <p:sldLayoutId id="2147483670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17">
          <p15:clr>
            <a:srgbClr val="EA4335"/>
          </p15:clr>
        </p15:guide>
        <p15:guide id="2" pos="2880">
          <p15:clr>
            <a:srgbClr val="EA4335"/>
          </p15:clr>
        </p15:guide>
        <p15:guide id="3" pos="5643">
          <p15:clr>
            <a:srgbClr val="EA4335"/>
          </p15:clr>
        </p15:guide>
        <p15:guide id="4" orient="horz" pos="114">
          <p15:clr>
            <a:srgbClr val="EA4335"/>
          </p15:clr>
        </p15:guide>
        <p15:guide id="5" orient="horz" pos="3126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917">
          <p15:clr>
            <a:srgbClr val="EA4335"/>
          </p15:clr>
        </p15:guide>
        <p15:guide id="8" pos="3843">
          <p15:clr>
            <a:srgbClr val="EA4335"/>
          </p15:clr>
        </p15:guide>
        <p15:guide id="9" orient="horz">
          <p15:clr>
            <a:srgbClr val="EA4335"/>
          </p15:clr>
        </p15:guide>
        <p15:guide id="10">
          <p15:clr>
            <a:srgbClr val="EA4335"/>
          </p15:clr>
        </p15:guide>
        <p15:guide id="11" pos="5760">
          <p15:clr>
            <a:srgbClr val="EA4335"/>
          </p15:clr>
        </p15:guide>
        <p15:guide id="12" orient="horz" pos="3240">
          <p15:clr>
            <a:srgbClr val="EA4335"/>
          </p15:clr>
        </p15:guide>
        <p15:guide id="13" pos="1440">
          <p15:clr>
            <a:srgbClr val="EA4335"/>
          </p15:clr>
        </p15:guide>
        <p15:guide id="14" pos="4320">
          <p15:clr>
            <a:srgbClr val="EA4335"/>
          </p15:clr>
        </p15:guide>
        <p15:guide id="15" orient="horz" pos="7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0.emf"/><Relationship Id="rId1" Type="http://schemas.openxmlformats.org/officeDocument/2006/relationships/slideLayout" Target="../slideLayouts/slideLayout9.xml"/><Relationship Id="rId6" Type="http://schemas.openxmlformats.org/officeDocument/2006/relationships/package" Target="../embeddings/Microsoft_Word_Document.docx"/><Relationship Id="rId5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40.png"/><Relationship Id="rId4" Type="http://schemas.openxmlformats.org/officeDocument/2006/relationships/image" Target="../media/image390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chart" Target="../charts/chart1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1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.png"/><Relationship Id="rId5" Type="http://schemas.openxmlformats.org/officeDocument/2006/relationships/image" Target="../media/image52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3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90.png"/><Relationship Id="rId10" Type="http://schemas.openxmlformats.org/officeDocument/2006/relationships/image" Target="../media/image24.png"/><Relationship Id="rId4" Type="http://schemas.openxmlformats.org/officeDocument/2006/relationships/image" Target="../media/image110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>
            <a:spLocks noGrp="1"/>
          </p:cNvSpPr>
          <p:nvPr>
            <p:ph type="title"/>
          </p:nvPr>
        </p:nvSpPr>
        <p:spPr>
          <a:xfrm>
            <a:off x="2562990" y="1170760"/>
            <a:ext cx="6374468" cy="9084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AVERAGE PERFORMANCE OF</a:t>
            </a:r>
            <a:br>
              <a:rPr lang="en-US" dirty="0"/>
            </a:br>
            <a:r>
              <a:rPr lang="en-US" dirty="0"/>
              <a:t> ADAPTIVE STREAMING 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p42"/>
          <p:cNvSpPr txBox="1">
            <a:spLocks noGrp="1"/>
          </p:cNvSpPr>
          <p:nvPr>
            <p:ph type="title" idx="2"/>
          </p:nvPr>
        </p:nvSpPr>
        <p:spPr>
          <a:xfrm>
            <a:off x="4683457" y="2487110"/>
            <a:ext cx="4254000" cy="3066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Yuriy Reznik</a:t>
            </a:r>
            <a:br>
              <a:rPr lang="en-US" dirty="0"/>
            </a:br>
            <a:r>
              <a:rPr lang="en-US" dirty="0"/>
              <a:t>Brightcove</a:t>
            </a:r>
            <a:r>
              <a:rPr lang="en-US"/>
              <a:t>, Inc.</a:t>
            </a:r>
            <a:endParaRPr dirty="0"/>
          </a:p>
        </p:txBody>
      </p:sp>
      <p:sp>
        <p:nvSpPr>
          <p:cNvPr id="6" name="Google Shape;276;p42">
            <a:extLst>
              <a:ext uri="{FF2B5EF4-FFF2-40B4-BE49-F238E27FC236}">
                <a16:creationId xmlns:a16="http://schemas.microsoft.com/office/drawing/2014/main" id="{F28457D1-3744-4F2A-9994-E0F59DA0E5CD}"/>
              </a:ext>
            </a:extLst>
          </p:cNvPr>
          <p:cNvSpPr txBox="1">
            <a:spLocks/>
          </p:cNvSpPr>
          <p:nvPr/>
        </p:nvSpPr>
        <p:spPr>
          <a:xfrm>
            <a:off x="6753013" y="4380254"/>
            <a:ext cx="2184444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1500"/>
              <a:buFont typeface="Arial"/>
              <a:buChar char="−"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Black"/>
              <a:buChar char="○"/>
              <a:defRPr sz="28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Black"/>
              <a:buChar char="■"/>
              <a:defRPr sz="28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Black"/>
              <a:buChar char="●"/>
              <a:defRPr sz="28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Black"/>
              <a:buChar char="○"/>
              <a:defRPr sz="28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Black"/>
              <a:buChar char="■"/>
              <a:defRPr sz="28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Black"/>
              <a:buChar char="●"/>
              <a:defRPr sz="28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Black"/>
              <a:buChar char="○"/>
              <a:defRPr sz="28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Black"/>
              <a:buChar char="■"/>
              <a:defRPr sz="28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>
              <a:buFont typeface="Arial"/>
              <a:buNone/>
            </a:pPr>
            <a:r>
              <a:rPr lang="en-US" sz="1100" dirty="0"/>
              <a:t>Data Compression Conference</a:t>
            </a:r>
          </a:p>
          <a:p>
            <a:pPr>
              <a:buFont typeface="Arial"/>
              <a:buNone/>
            </a:pPr>
            <a:r>
              <a:rPr lang="en-US" sz="1100" dirty="0"/>
              <a:t>March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100" y="874253"/>
                <a:ext cx="8424520" cy="4006840"/>
              </a:xfrm>
            </p:spPr>
            <p:txBody>
              <a:bodyPr/>
              <a:lstStyle/>
              <a:p>
                <a:pPr marL="0" indent="-182880">
                  <a:buNone/>
                </a:pPr>
                <a:r>
                  <a:rPr lang="en-US" sz="1600" b="1" dirty="0"/>
                  <a:t>Westerink &amp; Roufs experiments (1989)</a:t>
                </a:r>
                <a:r>
                  <a:rPr lang="en-US" sz="1600" b="1" baseline="30000" dirty="0"/>
                  <a:t>*</a:t>
                </a:r>
                <a:endParaRPr lang="en-US" sz="400" b="1" dirty="0"/>
              </a:p>
              <a:p>
                <a:pPr marL="227013" indent="233363"/>
                <a:r>
                  <a:rPr lang="en-US" dirty="0"/>
                  <a:t>Controlled environment, 20 subjects, 5 images, 0-10 categorical scale</a:t>
                </a:r>
              </a:p>
              <a:p>
                <a:pPr marL="227013" indent="233363"/>
                <a:r>
                  <a:rPr lang="en-US" dirty="0"/>
                  <a:t>Varied: viewing distance, resolution, and picture size</a:t>
                </a:r>
              </a:p>
              <a:p>
                <a:pPr marL="227013" indent="233363"/>
                <a:endParaRPr lang="en-US" sz="1100" b="1" dirty="0"/>
              </a:p>
              <a:p>
                <a:pPr marL="227013" indent="233363"/>
                <a:endParaRPr lang="en-US" b="1" dirty="0"/>
              </a:p>
              <a:p>
                <a:pPr marL="227013" indent="233363"/>
                <a:endParaRPr lang="en-US" sz="1100" b="1" dirty="0"/>
              </a:p>
              <a:p>
                <a:pPr marL="227013" indent="233363"/>
                <a:endParaRPr lang="en-US" sz="1100" b="1" dirty="0"/>
              </a:p>
              <a:p>
                <a:pPr marL="227013" indent="233363"/>
                <a:endParaRPr lang="en-US" b="1" dirty="0"/>
              </a:p>
              <a:p>
                <a:pPr marL="227013" indent="233363"/>
                <a:endParaRPr lang="en-US" sz="1100" b="1" dirty="0"/>
              </a:p>
              <a:p>
                <a:pPr marL="227013" indent="233363"/>
                <a:endParaRPr lang="en-US" b="1" dirty="0"/>
              </a:p>
              <a:p>
                <a:pPr marL="227013" indent="233363"/>
                <a:endParaRPr lang="en-US" sz="1100" b="1" dirty="0"/>
              </a:p>
              <a:p>
                <a:pPr marL="227013" indent="233363"/>
                <a:endParaRPr lang="en-US" b="1" dirty="0"/>
              </a:p>
              <a:p>
                <a:pPr marL="227013" indent="0">
                  <a:buNone/>
                </a:pPr>
                <a:endParaRPr lang="en-US" sz="1400" b="1" dirty="0"/>
              </a:p>
              <a:p>
                <a:pPr marL="0" indent="0">
                  <a:buNone/>
                </a:pPr>
                <a:r>
                  <a:rPr lang="en-US" sz="1600" b="1" dirty="0"/>
                  <a:t>Observed phenomena:</a:t>
                </a:r>
              </a:p>
              <a:p>
                <a:pPr marL="227013" indent="233363"/>
                <a:r>
                  <a:rPr lang="en-US" sz="1100" dirty="0"/>
                  <a:t>Perceived quality grows approximately as logarithm of viewing angle (</a:t>
                </a:r>
                <a14:m>
                  <m:oMath xmlns:m="http://schemas.openxmlformats.org/officeDocument/2006/math">
                    <m:r>
                      <a:rPr lang="en-US" sz="1100" b="1" i="1" dirty="0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sz="1100" dirty="0"/>
                  <a:t>)</a:t>
                </a:r>
              </a:p>
              <a:p>
                <a:pPr marL="227013" indent="233363"/>
                <a:r>
                  <a:rPr lang="en-US" dirty="0"/>
                  <a:t>Perceived quality</a:t>
                </a:r>
                <a:r>
                  <a:rPr lang="en-US" sz="1100" dirty="0"/>
                  <a:t> also grows with angular resolution (</a:t>
                </a:r>
                <a14:m>
                  <m:oMath xmlns:m="http://schemas.openxmlformats.org/officeDocument/2006/math">
                    <m:r>
                      <a:rPr lang="en-US" sz="11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100" dirty="0"/>
                  <a:t>), but saturates at around 25-40 cycles/degree</a:t>
                </a:r>
                <a:endParaRPr lang="en-US" sz="700" b="1" dirty="0"/>
              </a:p>
              <a:p>
                <a:pPr marL="0" indent="0">
                  <a:buNone/>
                </a:pPr>
                <a:endParaRPr lang="en-US" sz="800" b="1" dirty="0"/>
              </a:p>
              <a:p>
                <a:pPr marL="0" indent="0">
                  <a:buNone/>
                </a:pPr>
                <a:r>
                  <a:rPr lang="en-US" sz="1600" b="1" dirty="0"/>
                  <a:t>Model describing these effects</a:t>
                </a:r>
                <a:r>
                  <a:rPr lang="en-US" sz="1600" b="1" baseline="30000" dirty="0"/>
                  <a:t>*</a:t>
                </a:r>
                <a:endParaRPr lang="en-US" sz="400" dirty="0"/>
              </a:p>
              <a:p>
                <a:pPr marL="0" indent="-182880">
                  <a:buNone/>
                </a:pPr>
                <a:r>
                  <a:rPr lang="en-US" sz="400" dirty="0"/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𝑊𝑅</m:t>
                        </m:r>
                      </m:sub>
                    </m:sSub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1400">
                        <a:latin typeface="Cambria Math" panose="02040503050406030204" pitchFamily="18" charset="0"/>
                      </a:rPr>
                      <m:t>3</m:t>
                    </m:r>
                    <m:r>
                      <a:rPr lang="pl-PL" sz="140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l-PL" sz="1400">
                        <a:latin typeface="Cambria Math" panose="02040503050406030204" pitchFamily="18" charset="0"/>
                      </a:rPr>
                      <m:t>6</m:t>
                    </m:r>
                    <m:func>
                      <m:func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1400" smtClean="0">
                            <a:latin typeface="Cambria Math" panose="02040503050406030204" pitchFamily="18" charset="0"/>
                          </a:rPr>
                          <m:t>g</m:t>
                        </m:r>
                      </m:fName>
                      <m:e>
                        <m:d>
                          <m:d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pl-PL" sz="1400">
                        <a:latin typeface="Cambria Math" panose="02040503050406030204" pitchFamily="18" charset="0"/>
                      </a:rPr>
                      <m:t>2</m:t>
                    </m:r>
                    <m:r>
                      <a:rPr lang="pl-PL" sz="140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l-PL" sz="140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140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1400">
                        <a:latin typeface="Cambria Math" panose="02040503050406030204" pitchFamily="18" charset="0"/>
                      </a:rPr>
                      <m:t>4</m:t>
                    </m:r>
                    <m:r>
                      <a:rPr lang="pl-PL" sz="140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l-PL" sz="1400">
                        <a:latin typeface="Cambria Math" panose="02040503050406030204" pitchFamily="18" charset="0"/>
                      </a:rPr>
                      <m:t>6</m:t>
                    </m:r>
                    <m:func>
                      <m:func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g</m:t>
                        </m:r>
                      </m:fName>
                      <m:e>
                        <m:d>
                          <m:d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sz="140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1400">
                        <a:latin typeface="Cambria Math" panose="02040503050406030204" pitchFamily="18" charset="0"/>
                      </a:rPr>
                      <m:t>2</m:t>
                    </m:r>
                    <m:r>
                      <a:rPr lang="pl-PL" sz="140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l-PL" sz="1400">
                        <a:latin typeface="Cambria Math" panose="02040503050406030204" pitchFamily="18" charset="0"/>
                      </a:rPr>
                      <m:t>7</m:t>
                    </m:r>
                    <m:func>
                      <m:func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g</m:t>
                        </m:r>
                      </m:fName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140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sz="1400">
                        <a:latin typeface="Cambria Math" panose="02040503050406030204" pitchFamily="18" charset="0"/>
                      </a:rPr>
                      <m:t>1</m:t>
                    </m:r>
                    <m:r>
                      <a:rPr lang="pl-PL" sz="140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l-PL" sz="1400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marL="0" indent="0">
                  <a:buNone/>
                </a:pPr>
                <a:endParaRPr lang="en-US" sz="1600" b="1" dirty="0"/>
              </a:p>
              <a:p>
                <a:pPr marL="0" indent="0">
                  <a:buNone/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100" y="874253"/>
                <a:ext cx="8424520" cy="4006840"/>
              </a:xfrm>
              <a:blipFill>
                <a:blip r:embed="rId4"/>
                <a:stretch>
                  <a:fillRect l="-1447" t="-1064" b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Perceived Quality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F0DFAE-DA6A-4EC3-9F17-9AF8FBADE801}"/>
              </a:ext>
            </a:extLst>
          </p:cNvPr>
          <p:cNvPicPr/>
          <p:nvPr/>
        </p:nvPicPr>
        <p:blipFill rotWithShape="1">
          <a:blip r:embed="rId5"/>
          <a:srcRect t="950" b="-1154"/>
          <a:stretch/>
        </p:blipFill>
        <p:spPr>
          <a:xfrm>
            <a:off x="4523102" y="1617042"/>
            <a:ext cx="2068017" cy="1771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A756DD-2182-47A7-90D0-8AA4143CD74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515075" y="1617166"/>
            <a:ext cx="1982140" cy="1886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6974D4-82D8-4D96-928D-222237EC2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034" y="1617167"/>
            <a:ext cx="1631234" cy="1647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B37B0D-04AE-4ECA-A5BD-B23A6DC31E82}"/>
              </a:ext>
            </a:extLst>
          </p:cNvPr>
          <p:cNvSpPr txBox="1"/>
          <p:nvPr/>
        </p:nvSpPr>
        <p:spPr>
          <a:xfrm>
            <a:off x="6682734" y="1606444"/>
            <a:ext cx="2268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latin typeface="+mj-lt"/>
              </a:rPr>
              <a:t>(*) J. </a:t>
            </a:r>
            <a:r>
              <a:rPr lang="en-US" sz="800" dirty="0">
                <a:latin typeface="+mj-lt"/>
              </a:rPr>
              <a:t>Westerink </a:t>
            </a:r>
            <a:r>
              <a:rPr lang="en-US" sz="800">
                <a:latin typeface="+mj-lt"/>
              </a:rPr>
              <a:t>and J. </a:t>
            </a:r>
            <a:r>
              <a:rPr lang="en-US" sz="800" dirty="0">
                <a:latin typeface="+mj-lt"/>
              </a:rPr>
              <a:t>Roufs, "Subjective image quality as a function of viewing distance resolution and picture size," SMPTE Journal</a:t>
            </a:r>
            <a:r>
              <a:rPr lang="en-US" sz="800">
                <a:latin typeface="+mj-lt"/>
              </a:rPr>
              <a:t>, vol. </a:t>
            </a:r>
            <a:r>
              <a:rPr lang="en-US" sz="800" dirty="0">
                <a:latin typeface="+mj-lt"/>
              </a:rPr>
              <a:t>98, 1989</a:t>
            </a:r>
            <a:r>
              <a:rPr lang="en-US" sz="800">
                <a:latin typeface="+mj-lt"/>
              </a:rPr>
              <a:t>, pp. 113-19.</a:t>
            </a:r>
            <a:endParaRPr lang="en-US" sz="800" dirty="0">
              <a:latin typeface="+mj-lt"/>
            </a:endParaRPr>
          </a:p>
          <a:p>
            <a:endParaRPr lang="en-US" sz="800" dirty="0">
              <a:latin typeface="+mj-lt"/>
            </a:endParaRPr>
          </a:p>
          <a:p>
            <a:r>
              <a:rPr lang="en-US" sz="800">
                <a:latin typeface="+mj-lt"/>
              </a:rPr>
              <a:t>(**) </a:t>
            </a:r>
            <a:r>
              <a:rPr lang="en-US" sz="800">
                <a:effectLst/>
                <a:latin typeface="+mj-lt"/>
                <a:ea typeface="Times New Roman" panose="02020603050405020304" pitchFamily="18" charset="0"/>
              </a:rPr>
              <a:t>P. G. J. </a:t>
            </a:r>
            <a:r>
              <a:rPr lang="en-US" sz="800" dirty="0">
                <a:effectLst/>
                <a:latin typeface="+mj-lt"/>
                <a:ea typeface="Times New Roman" panose="02020603050405020304" pitchFamily="18" charset="0"/>
              </a:rPr>
              <a:t>Barten, "Effect of picture size and definition on perceived image quality," </a:t>
            </a:r>
            <a:r>
              <a:rPr lang="en-US" sz="800">
                <a:effectLst/>
                <a:latin typeface="+mj-lt"/>
                <a:ea typeface="Times New Roman" panose="02020603050405020304" pitchFamily="18" charset="0"/>
              </a:rPr>
              <a:t>IEEE Trans. Electron. </a:t>
            </a:r>
            <a:r>
              <a:rPr lang="en-US" sz="800" dirty="0">
                <a:effectLst/>
                <a:latin typeface="+mj-lt"/>
                <a:ea typeface="Times New Roman" panose="02020603050405020304" pitchFamily="18" charset="0"/>
              </a:rPr>
              <a:t>Devices</a:t>
            </a:r>
            <a:r>
              <a:rPr lang="en-US" sz="800">
                <a:effectLst/>
                <a:latin typeface="+mj-lt"/>
                <a:ea typeface="Times New Roman" panose="02020603050405020304" pitchFamily="18" charset="0"/>
              </a:rPr>
              <a:t>, vol. </a:t>
            </a:r>
            <a:r>
              <a:rPr lang="en-US" sz="800" dirty="0">
                <a:effectLst/>
                <a:latin typeface="+mj-lt"/>
                <a:ea typeface="Times New Roman" panose="02020603050405020304" pitchFamily="18" charset="0"/>
              </a:rPr>
              <a:t>36</a:t>
            </a:r>
            <a:r>
              <a:rPr lang="en-US" sz="800">
                <a:effectLst/>
                <a:latin typeface="+mj-lt"/>
                <a:ea typeface="Times New Roman" panose="02020603050405020304" pitchFamily="18" charset="0"/>
              </a:rPr>
              <a:t>, no. </a:t>
            </a:r>
            <a:r>
              <a:rPr lang="en-US" sz="800" dirty="0">
                <a:effectLst/>
                <a:latin typeface="+mj-lt"/>
                <a:ea typeface="Times New Roman" panose="02020603050405020304" pitchFamily="18" charset="0"/>
              </a:rPr>
              <a:t>9</a:t>
            </a:r>
            <a:r>
              <a:rPr lang="en-US" sz="800">
                <a:effectLst/>
                <a:latin typeface="+mj-lt"/>
                <a:ea typeface="Times New Roman" panose="02020603050405020304" pitchFamily="18" charset="0"/>
              </a:rPr>
              <a:t>, pp. </a:t>
            </a:r>
            <a:r>
              <a:rPr lang="en-US" sz="800" dirty="0">
                <a:effectLst/>
                <a:latin typeface="+mj-lt"/>
                <a:ea typeface="Times New Roman" panose="02020603050405020304" pitchFamily="18" charset="0"/>
              </a:rPr>
              <a:t>1865-1869</a:t>
            </a:r>
            <a:r>
              <a:rPr lang="en-US" sz="800">
                <a:effectLst/>
                <a:latin typeface="+mj-lt"/>
                <a:ea typeface="Times New Roman" panose="02020603050405020304" pitchFamily="18" charset="0"/>
              </a:rPr>
              <a:t>, Sept. 1989.</a:t>
            </a:r>
            <a:endParaRPr lang="en-US" sz="8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099" y="874253"/>
                <a:ext cx="8411642" cy="4006840"/>
              </a:xfrm>
            </p:spPr>
            <p:txBody>
              <a:bodyPr/>
              <a:lstStyle/>
              <a:p>
                <a:pPr marL="0" indent="-182880">
                  <a:buNone/>
                </a:pPr>
                <a:r>
                  <a:rPr lang="en-US" sz="1600" b="1" dirty="0"/>
                  <a:t>Westerink-Roufs model</a:t>
                </a:r>
                <a:endParaRPr lang="en-US" dirty="0"/>
              </a:p>
              <a:p>
                <a:pPr marL="2270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𝑊𝑅</m:t>
                          </m:r>
                        </m:sub>
                      </m:sSub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𝑊𝑅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rc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200">
                                              <a:latin typeface="Cambria Math" panose="02040503050406030204" pitchFamily="18" charset="0"/>
                                            </a:rPr>
                                            <m:t>⋅</m:t>
                                          </m:r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𝐴𝑅</m:t>
                                          </m:r>
                                        </m:num>
                                        <m:den>
                                          <m:r>
                                            <a:rPr lang="en-US" sz="12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20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200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20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200" b="0" i="0" smtClean="0">
                                          <a:latin typeface="Cambria Math" panose="02040503050406030204" pitchFamily="18" charset="0"/>
                                        </a:rPr>
                                        <m:t>rc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20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func>
                                                <m:funcPr>
                                                  <m:ctrlPr>
                                                    <a:rPr lang="en-US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20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120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𝐻</m:t>
                                                      </m:r>
                                                      <m:r>
                                                        <a:rPr lang="en-US" sz="120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120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1200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𝐻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1200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𝑝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</m:e>
                                              </m:func>
                                              <m:r>
                                                <a:rPr lang="en-US" sz="120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US" sz="1200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2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100" b="1" dirty="0"/>
              </a:p>
              <a:p>
                <a:pPr marL="227013" indent="0">
                  <a:buNone/>
                </a:pPr>
                <a:endParaRPr lang="en-US" sz="100" b="1" dirty="0"/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– video height,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– player height,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𝐷𝐴𝑅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– viewing distance,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– pixel density,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100" smtClean="0">
                            <a:latin typeface="Cambria Math" panose="02040503050406030204" pitchFamily="18" charset="0"/>
                          </a:rPr>
                          <m:t>𝑊𝑅</m:t>
                        </m:r>
                      </m:sub>
                    </m:sSub>
                    <m:d>
                      <m:d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1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10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– original WR model</a:t>
                </a:r>
              </a:p>
              <a:p>
                <a:pPr marL="0" indent="0">
                  <a:buNone/>
                </a:pPr>
                <a:endParaRPr lang="en-US" sz="500" b="1" dirty="0"/>
              </a:p>
              <a:p>
                <a:pPr marL="227013" indent="-227013">
                  <a:buNone/>
                </a:pPr>
                <a:r>
                  <a:rPr lang="en-US" sz="1600" b="1" dirty="0"/>
                  <a:t>Effects of scaling:</a:t>
                </a:r>
                <a:endParaRPr lang="en-US" sz="1600" dirty="0"/>
              </a:p>
              <a:p>
                <a:pPr marL="227013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600" b="1" dirty="0"/>
              </a:p>
              <a:p>
                <a:pPr marL="0" indent="0">
                  <a:buNone/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099" y="874253"/>
                <a:ext cx="8411642" cy="4006840"/>
              </a:xfrm>
              <a:blipFill>
                <a:blip r:embed="rId4"/>
                <a:stretch>
                  <a:fillRect l="-1449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167A4BE-503A-4507-94CA-8EA1DDDB4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812" y="2267122"/>
            <a:ext cx="3124372" cy="2771437"/>
          </a:xfrm>
          <a:prstGeom prst="rect">
            <a:avLst/>
          </a:prstGeom>
        </p:spPr>
      </p:pic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CBD27607-05C3-4E02-B16C-8BACB41C9B56}"/>
              </a:ext>
            </a:extLst>
          </p:cNvPr>
          <p:cNvSpPr/>
          <p:nvPr/>
        </p:nvSpPr>
        <p:spPr>
          <a:xfrm>
            <a:off x="5850727" y="3442013"/>
            <a:ext cx="1045373" cy="383325"/>
          </a:xfrm>
          <a:prstGeom prst="wedgeRoundRectCallout">
            <a:avLst>
              <a:gd name="adj1" fmla="val -79419"/>
              <a:gd name="adj2" fmla="val -4838"/>
              <a:gd name="adj3" fmla="val 16667"/>
            </a:avLst>
          </a:prstGeom>
          <a:solidFill>
            <a:srgbClr val="000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00" dirty="0"/>
              <a:t>Downscaling limits quality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A885F557-B702-4780-98BC-EC64EE4AFC58}"/>
              </a:ext>
            </a:extLst>
          </p:cNvPr>
          <p:cNvSpPr/>
          <p:nvPr/>
        </p:nvSpPr>
        <p:spPr>
          <a:xfrm>
            <a:off x="1546449" y="3759288"/>
            <a:ext cx="1495928" cy="343323"/>
          </a:xfrm>
          <a:prstGeom prst="wedgeRoundRectCallout">
            <a:avLst>
              <a:gd name="adj1" fmla="val 84199"/>
              <a:gd name="adj2" fmla="val -30165"/>
              <a:gd name="adj3" fmla="val 16667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00" dirty="0"/>
              <a:t>Large factor upscaling makes quality worse</a:t>
            </a:r>
          </a:p>
        </p:txBody>
      </p:sp>
      <p:sp>
        <p:nvSpPr>
          <p:cNvPr id="60" name="Title 11">
            <a:extLst>
              <a:ext uri="{FF2B5EF4-FFF2-40B4-BE49-F238E27FC236}">
                <a16:creationId xmlns:a16="http://schemas.microsoft.com/office/drawing/2014/main" id="{C665544A-2F82-4529-9F5C-79A5852A0C90}"/>
              </a:ext>
            </a:extLst>
          </p:cNvPr>
          <p:cNvSpPr txBox="1">
            <a:spLocks/>
          </p:cNvSpPr>
          <p:nvPr/>
        </p:nvSpPr>
        <p:spPr>
          <a:xfrm>
            <a:off x="494100" y="385786"/>
            <a:ext cx="8102100" cy="2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8C"/>
              </a:buClr>
              <a:buSzPts val="3000"/>
              <a:buFont typeface="Arial Black"/>
              <a:buNone/>
              <a:defRPr sz="3000" b="1" i="0" u="none" strike="noStrike" cap="none">
                <a:solidFill>
                  <a:srgbClr val="08088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Scaling and Perceived Quality</a:t>
            </a:r>
          </a:p>
        </p:txBody>
      </p:sp>
      <p:sp>
        <p:nvSpPr>
          <p:cNvPr id="63" name="Speech Bubble: Rectangle with Corners Rounded 62">
            <a:extLst>
              <a:ext uri="{FF2B5EF4-FFF2-40B4-BE49-F238E27FC236}">
                <a16:creationId xmlns:a16="http://schemas.microsoft.com/office/drawing/2014/main" id="{01BE6249-868F-4807-BDC7-77F3028DDF75}"/>
              </a:ext>
            </a:extLst>
          </p:cNvPr>
          <p:cNvSpPr/>
          <p:nvPr/>
        </p:nvSpPr>
        <p:spPr>
          <a:xfrm>
            <a:off x="876300" y="2960294"/>
            <a:ext cx="2164067" cy="343323"/>
          </a:xfrm>
          <a:prstGeom prst="wedgeRoundRectCallout">
            <a:avLst>
              <a:gd name="adj1" fmla="val 108292"/>
              <a:gd name="adj2" fmla="val 191047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00" dirty="0"/>
              <a:t>Slight upscaling </a:t>
            </a:r>
            <a:r>
              <a:rPr lang="en-US" sz="1000"/>
              <a:t>improves quality. </a:t>
            </a:r>
            <a:r>
              <a:rPr lang="en-US" sz="1000" dirty="0"/>
              <a:t>Especially for low-res videos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686F32D-7F12-40E4-9C2E-F315C36E85AB}"/>
              </a:ext>
            </a:extLst>
          </p:cNvPr>
          <p:cNvSpPr/>
          <p:nvPr/>
        </p:nvSpPr>
        <p:spPr>
          <a:xfrm>
            <a:off x="5850726" y="2636434"/>
            <a:ext cx="1468721" cy="383325"/>
          </a:xfrm>
          <a:prstGeom prst="wedgeRoundRectCallout">
            <a:avLst>
              <a:gd name="adj1" fmla="val -94487"/>
              <a:gd name="adj2" fmla="val 26577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00" dirty="0"/>
              <a:t>1:1 rendering on PCs is near-optimal</a:t>
            </a:r>
          </a:p>
        </p:txBody>
      </p:sp>
    </p:spTree>
    <p:extLst>
      <p:ext uri="{BB962C8B-B14F-4D97-AF65-F5344CB8AC3E}">
        <p14:creationId xmlns:p14="http://schemas.microsoft.com/office/powerpoint/2010/main" val="210452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C908BE-F1EF-43A1-8F4D-2667DFE7E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099" y="874253"/>
            <a:ext cx="8411642" cy="4006840"/>
          </a:xfrm>
        </p:spPr>
        <p:txBody>
          <a:bodyPr/>
          <a:lstStyle/>
          <a:p>
            <a:pPr marL="0" indent="-182880">
              <a:buNone/>
            </a:pPr>
            <a:r>
              <a:rPr lang="en-US" sz="1600" b="1" dirty="0"/>
              <a:t>For SSIM</a:t>
            </a:r>
            <a:r>
              <a:rPr lang="en-US" sz="1600" b="1" baseline="30000" dirty="0"/>
              <a:t>* </a:t>
            </a:r>
            <a:r>
              <a:rPr lang="en-US" sz="1600" b="1" dirty="0"/>
              <a:t>metric this relationship is well studied</a:t>
            </a:r>
          </a:p>
          <a:p>
            <a:pPr marL="227013" indent="0">
              <a:buNone/>
            </a:pPr>
            <a:endParaRPr lang="en-US" sz="1600" b="1" dirty="0"/>
          </a:p>
          <a:p>
            <a:pPr marL="227013" indent="233363"/>
            <a:endParaRPr lang="en-US" sz="1600" b="1" dirty="0"/>
          </a:p>
          <a:p>
            <a:pPr marL="227013" indent="0">
              <a:buNone/>
            </a:pPr>
            <a:endParaRPr lang="en-US" sz="1600" b="1" dirty="0"/>
          </a:p>
          <a:p>
            <a:pPr marL="0" indent="-182880">
              <a:buNone/>
            </a:pPr>
            <a:endParaRPr lang="en-US" sz="1600" b="1" dirty="0"/>
          </a:p>
          <a:p>
            <a:pPr marL="0" indent="-182880">
              <a:buNone/>
            </a:pPr>
            <a:endParaRPr lang="en-US" sz="1600" b="1" dirty="0"/>
          </a:p>
          <a:p>
            <a:pPr marL="0" indent="-182880">
              <a:buNone/>
            </a:pPr>
            <a:endParaRPr lang="en-US" sz="1600" b="1" dirty="0"/>
          </a:p>
          <a:p>
            <a:pPr marL="0" indent="-182880">
              <a:buNone/>
            </a:pPr>
            <a:endParaRPr lang="en-US" sz="1600" b="1" dirty="0"/>
          </a:p>
          <a:p>
            <a:pPr marL="0" indent="-182880">
              <a:buNone/>
            </a:pPr>
            <a:endParaRPr lang="en-US" sz="1600" b="1" dirty="0"/>
          </a:p>
          <a:p>
            <a:pPr marL="0" indent="-182880">
              <a:buNone/>
            </a:pPr>
            <a:endParaRPr lang="en-US" sz="1400" b="1" dirty="0"/>
          </a:p>
          <a:p>
            <a:pPr marL="0" indent="-182880">
              <a:buNone/>
            </a:pPr>
            <a:r>
              <a:rPr lang="en-US" sz="1600" b="1" dirty="0"/>
              <a:t>Common SSIM to MOS mapping functions </a:t>
            </a:r>
            <a:endParaRPr lang="en-US" dirty="0"/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60" name="Title 11">
            <a:extLst>
              <a:ext uri="{FF2B5EF4-FFF2-40B4-BE49-F238E27FC236}">
                <a16:creationId xmlns:a16="http://schemas.microsoft.com/office/drawing/2014/main" id="{C665544A-2F82-4529-9F5C-79A5852A0C90}"/>
              </a:ext>
            </a:extLst>
          </p:cNvPr>
          <p:cNvSpPr txBox="1">
            <a:spLocks/>
          </p:cNvSpPr>
          <p:nvPr/>
        </p:nvSpPr>
        <p:spPr>
          <a:xfrm>
            <a:off x="494100" y="385786"/>
            <a:ext cx="8102100" cy="2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8C"/>
              </a:buClr>
              <a:buSzPts val="3000"/>
              <a:buFont typeface="Arial Black"/>
              <a:buNone/>
              <a:defRPr sz="3000" b="1" i="0" u="none" strike="noStrike" cap="none">
                <a:solidFill>
                  <a:srgbClr val="08088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Codec Noise and Perceived Quality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A6B4CE-673C-40DF-9AA9-3D46F74CC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69" y="1250338"/>
            <a:ext cx="2433937" cy="16945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E0D028-F878-40EA-9C22-FF8203FE336A}"/>
              </a:ext>
            </a:extLst>
          </p:cNvPr>
          <p:cNvSpPr/>
          <p:nvPr/>
        </p:nvSpPr>
        <p:spPr>
          <a:xfrm>
            <a:off x="836303" y="2942952"/>
            <a:ext cx="2315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595959"/>
                </a:solidFill>
              </a:rPr>
              <a:t>(*) Z. </a:t>
            </a:r>
            <a:r>
              <a:rPr lang="en-US" sz="800" dirty="0">
                <a:solidFill>
                  <a:srgbClr val="595959"/>
                </a:solidFill>
              </a:rPr>
              <a:t>Wang</a:t>
            </a:r>
            <a:r>
              <a:rPr lang="en-US" sz="800">
                <a:solidFill>
                  <a:srgbClr val="595959"/>
                </a:solidFill>
              </a:rPr>
              <a:t>, A. </a:t>
            </a:r>
            <a:r>
              <a:rPr lang="en-US" sz="800" dirty="0" err="1">
                <a:solidFill>
                  <a:srgbClr val="595959"/>
                </a:solidFill>
              </a:rPr>
              <a:t>Bovik</a:t>
            </a:r>
            <a:r>
              <a:rPr lang="en-US" sz="800">
                <a:solidFill>
                  <a:srgbClr val="595959"/>
                </a:solidFill>
              </a:rPr>
              <a:t>, H. </a:t>
            </a:r>
            <a:r>
              <a:rPr lang="en-US" sz="800" dirty="0">
                <a:solidFill>
                  <a:srgbClr val="595959"/>
                </a:solidFill>
              </a:rPr>
              <a:t>Sheikh</a:t>
            </a:r>
            <a:r>
              <a:rPr lang="en-US" sz="800">
                <a:solidFill>
                  <a:srgbClr val="595959"/>
                </a:solidFill>
              </a:rPr>
              <a:t>, E. </a:t>
            </a:r>
            <a:r>
              <a:rPr lang="en-US" sz="800" dirty="0" err="1">
                <a:solidFill>
                  <a:srgbClr val="595959"/>
                </a:solidFill>
              </a:rPr>
              <a:t>Simoncelli</a:t>
            </a:r>
            <a:r>
              <a:rPr lang="en-US" sz="800" dirty="0">
                <a:solidFill>
                  <a:srgbClr val="595959"/>
                </a:solidFill>
              </a:rPr>
              <a:t>, "Image quality assessment: from error visibility to structural </a:t>
            </a:r>
            <a:r>
              <a:rPr lang="en-US" sz="800">
                <a:solidFill>
                  <a:srgbClr val="595959"/>
                </a:solidFill>
              </a:rPr>
              <a:t>similarity". </a:t>
            </a:r>
            <a:r>
              <a:rPr lang="en-US" sz="800" dirty="0">
                <a:solidFill>
                  <a:srgbClr val="595959"/>
                </a:solidFill>
              </a:rPr>
              <a:t>IEEE Transactions on Image Processing 13 (4) (</a:t>
            </a:r>
            <a:r>
              <a:rPr lang="en-US" sz="800">
                <a:solidFill>
                  <a:srgbClr val="595959"/>
                </a:solidFill>
              </a:rPr>
              <a:t>2004).</a:t>
            </a:r>
            <a:endParaRPr lang="en-US" sz="800" dirty="0">
              <a:solidFill>
                <a:srgbClr val="59595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A8B26-03FB-4512-B383-D79C0CDA7D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14" b="5235"/>
          <a:stretch/>
        </p:blipFill>
        <p:spPr>
          <a:xfrm>
            <a:off x="3355031" y="1215286"/>
            <a:ext cx="2433938" cy="17317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AAEE4B-484A-424B-8A5F-11D669759BB1}"/>
              </a:ext>
            </a:extLst>
          </p:cNvPr>
          <p:cNvSpPr/>
          <p:nvPr/>
        </p:nvSpPr>
        <p:spPr>
          <a:xfrm>
            <a:off x="3574385" y="2942952"/>
            <a:ext cx="2260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595959"/>
                </a:solidFill>
              </a:rPr>
              <a:t>L. </a:t>
            </a:r>
            <a:r>
              <a:rPr lang="en-US" sz="800" dirty="0">
                <a:solidFill>
                  <a:srgbClr val="595959"/>
                </a:solidFill>
              </a:rPr>
              <a:t>Zhang</a:t>
            </a:r>
            <a:r>
              <a:rPr lang="en-US" sz="800">
                <a:solidFill>
                  <a:srgbClr val="595959"/>
                </a:solidFill>
              </a:rPr>
              <a:t>, L. </a:t>
            </a:r>
            <a:r>
              <a:rPr lang="en-US" sz="800" dirty="0">
                <a:solidFill>
                  <a:srgbClr val="595959"/>
                </a:solidFill>
              </a:rPr>
              <a:t>Zhang</a:t>
            </a:r>
            <a:r>
              <a:rPr lang="en-US" sz="800">
                <a:solidFill>
                  <a:srgbClr val="595959"/>
                </a:solidFill>
              </a:rPr>
              <a:t>, X. </a:t>
            </a:r>
            <a:r>
              <a:rPr lang="en-US" sz="800" dirty="0" err="1">
                <a:solidFill>
                  <a:srgbClr val="595959"/>
                </a:solidFill>
              </a:rPr>
              <a:t>Mou</a:t>
            </a:r>
            <a:r>
              <a:rPr lang="en-US" sz="800">
                <a:solidFill>
                  <a:srgbClr val="595959"/>
                </a:solidFill>
              </a:rPr>
              <a:t>, D. </a:t>
            </a:r>
            <a:r>
              <a:rPr lang="en-US" sz="800" dirty="0">
                <a:solidFill>
                  <a:srgbClr val="595959"/>
                </a:solidFill>
              </a:rPr>
              <a:t>Zhang, "FSIM: a feature similarity index for image quality assessment", IEEE Trans </a:t>
            </a:r>
            <a:r>
              <a:rPr lang="en-US" sz="800">
                <a:solidFill>
                  <a:srgbClr val="595959"/>
                </a:solidFill>
              </a:rPr>
              <a:t>Image Process. </a:t>
            </a:r>
            <a:r>
              <a:rPr lang="en-US" sz="800" dirty="0">
                <a:solidFill>
                  <a:srgbClr val="595959"/>
                </a:solidFill>
              </a:rPr>
              <a:t>20 (8) (2011)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35AC3-1C65-4E89-9235-07E61390D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351" y="1265648"/>
            <a:ext cx="2433938" cy="16612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8BF151-45F5-4C84-A611-2AA7025E35C5}"/>
              </a:ext>
            </a:extLst>
          </p:cNvPr>
          <p:cNvSpPr/>
          <p:nvPr/>
        </p:nvSpPr>
        <p:spPr>
          <a:xfrm>
            <a:off x="6136232" y="2942952"/>
            <a:ext cx="2823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595959"/>
                </a:solidFill>
              </a:rPr>
              <a:t>U. </a:t>
            </a:r>
            <a:r>
              <a:rPr lang="en-US" sz="800" dirty="0" err="1">
                <a:solidFill>
                  <a:srgbClr val="595959"/>
                </a:solidFill>
              </a:rPr>
              <a:t>Engelke</a:t>
            </a:r>
            <a:r>
              <a:rPr lang="en-US" sz="800">
                <a:solidFill>
                  <a:srgbClr val="595959"/>
                </a:solidFill>
              </a:rPr>
              <a:t>, M. </a:t>
            </a:r>
            <a:r>
              <a:rPr lang="en-US" sz="800" dirty="0">
                <a:solidFill>
                  <a:srgbClr val="595959"/>
                </a:solidFill>
              </a:rPr>
              <a:t>Kusuma</a:t>
            </a:r>
            <a:r>
              <a:rPr lang="en-US" sz="800">
                <a:solidFill>
                  <a:srgbClr val="595959"/>
                </a:solidFill>
              </a:rPr>
              <a:t>, H-J. </a:t>
            </a:r>
            <a:r>
              <a:rPr lang="en-US" sz="800" dirty="0" err="1">
                <a:solidFill>
                  <a:srgbClr val="595959"/>
                </a:solidFill>
              </a:rPr>
              <a:t>Zepernick</a:t>
            </a:r>
            <a:r>
              <a:rPr lang="en-US" sz="800">
                <a:solidFill>
                  <a:srgbClr val="595959"/>
                </a:solidFill>
              </a:rPr>
              <a:t>, M. </a:t>
            </a:r>
            <a:r>
              <a:rPr lang="en-US" sz="800" dirty="0">
                <a:solidFill>
                  <a:srgbClr val="595959"/>
                </a:solidFill>
              </a:rPr>
              <a:t>Caldera, "Reduced-reference metric design for objective perceptual quality assessment in wireless </a:t>
            </a:r>
            <a:r>
              <a:rPr lang="en-US" sz="800">
                <a:solidFill>
                  <a:srgbClr val="595959"/>
                </a:solidFill>
              </a:rPr>
              <a:t>imaging". </a:t>
            </a:r>
            <a:r>
              <a:rPr lang="en-US" sz="800" dirty="0">
                <a:solidFill>
                  <a:srgbClr val="595959"/>
                </a:solidFill>
              </a:rPr>
              <a:t>Signal Processing - Image Communication, 24 (7) (</a:t>
            </a:r>
            <a:r>
              <a:rPr lang="en-US" sz="800">
                <a:solidFill>
                  <a:srgbClr val="595959"/>
                </a:solidFill>
              </a:rPr>
              <a:t>2009).</a:t>
            </a:r>
            <a:endParaRPr lang="en-US" sz="800" dirty="0">
              <a:solidFill>
                <a:srgbClr val="595959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82C64E-6441-48C7-BFB9-AE29FADA72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880" b="10880"/>
          <a:stretch/>
        </p:blipFill>
        <p:spPr>
          <a:xfrm>
            <a:off x="2885058" y="4081325"/>
            <a:ext cx="3373884" cy="6377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918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100" y="874253"/>
                <a:ext cx="5283146" cy="4006840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600" b="1" dirty="0"/>
                  <a:t>Simple combined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𝑊𝑅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300" dirty="0"/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– encoded video height,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– player height [pixels]</a:t>
                </a:r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– codec noise [SSIM], measured at encoded video resolution</a:t>
                </a:r>
              </a:p>
              <a:p>
                <a:pPr marL="227013" indent="233363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𝑊𝑅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– Westerink-Roufs model, assuming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as specific to the device</a:t>
                </a:r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sz="110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10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10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10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10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100" dirty="0"/>
                  <a:t> – calibration parameters</a:t>
                </a:r>
                <a:endParaRPr lang="en-US" sz="500" b="1" dirty="0"/>
              </a:p>
              <a:p>
                <a:pPr marL="227013" indent="-227013">
                  <a:buNone/>
                </a:pPr>
                <a:endParaRPr lang="en-US" sz="1000" b="1" dirty="0"/>
              </a:p>
              <a:p>
                <a:pPr marL="227013" indent="-227013">
                  <a:buNone/>
                </a:pPr>
                <a:r>
                  <a:rPr lang="en-US" sz="1600" b="1"/>
                  <a:t>Accuracy w.r.t. </a:t>
                </a:r>
                <a:r>
                  <a:rPr lang="en-US" sz="1600" b="1" dirty="0"/>
                  <a:t>Netflix dataset</a:t>
                </a:r>
                <a:r>
                  <a:rPr lang="en-US" sz="1600" b="1" baseline="30000" dirty="0"/>
                  <a:t>*</a:t>
                </a:r>
                <a:endParaRPr lang="en-US" sz="1600" b="1" dirty="0"/>
              </a:p>
              <a:p>
                <a:pPr marL="227013" indent="233363"/>
                <a:r>
                  <a:rPr lang="en-US" dirty="0"/>
                  <a:t>U</a:t>
                </a:r>
                <a:r>
                  <a:rPr lang="en-US" sz="1100" dirty="0"/>
                  <a:t>sing parameters: </a:t>
                </a:r>
                <a14:m>
                  <m:oMath xmlns:m="http://schemas.openxmlformats.org/officeDocument/2006/math">
                    <m:r>
                      <a:rPr lang="en-US" sz="1100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sv-SE" sz="1100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100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sv-SE" sz="110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sv-SE" sz="1100" dirty="0">
                        <a:latin typeface="Cambria Math" panose="02040503050406030204" pitchFamily="18" charset="0"/>
                      </a:rPr>
                      <m:t>1075</m:t>
                    </m:r>
                  </m:oMath>
                </a14:m>
                <a:r>
                  <a:rPr lang="sv-SE" sz="1100" dirty="0"/>
                  <a:t>, </a:t>
                </a:r>
                <a14:m>
                  <m:oMath xmlns:m="http://schemas.openxmlformats.org/officeDocument/2006/math">
                    <m:r>
                      <a:rPr lang="en-US" sz="1100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100" b="0" i="0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sv-SE" sz="11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sv-SE" sz="110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sv-SE" sz="1100" dirty="0">
                        <a:latin typeface="Cambria Math" panose="02040503050406030204" pitchFamily="18" charset="0"/>
                      </a:rPr>
                      <m:t>859</m:t>
                    </m:r>
                  </m:oMath>
                </a14:m>
                <a:r>
                  <a:rPr lang="sv-SE" sz="1100" dirty="0"/>
                  <a:t>, </a:t>
                </a:r>
                <a14:m>
                  <m:oMath xmlns:m="http://schemas.openxmlformats.org/officeDocument/2006/math">
                    <m:r>
                      <a:rPr lang="en-US" sz="1100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sv-SE" sz="1100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sv-SE" sz="1100" dirty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sv-SE" sz="110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sv-SE" sz="1100" dirty="0">
                        <a:latin typeface="Cambria Math" panose="02040503050406030204" pitchFamily="18" charset="0"/>
                      </a:rPr>
                      <m:t>424467</m:t>
                    </m:r>
                  </m:oMath>
                </a14:m>
                <a:endParaRPr lang="en-US" sz="1100" dirty="0"/>
              </a:p>
              <a:p>
                <a:pPr marL="227013" indent="233363"/>
                <a:r>
                  <a:rPr lang="en-US" sz="1100" dirty="0"/>
                  <a:t>Also assuming </a:t>
                </a:r>
                <a14:m>
                  <m:oMath xmlns:m="http://schemas.openxmlformats.org/officeDocument/2006/math">
                    <m:r>
                      <a:rPr lang="en-US" sz="1100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sv-SE" sz="1100" dirty="0" smtClean="0">
                        <a:latin typeface="Cambria Math" panose="02040503050406030204" pitchFamily="18" charset="0"/>
                      </a:rPr>
                      <m:t>=33</m:t>
                    </m:r>
                    <m:r>
                      <a:rPr lang="en-US" sz="110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11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dirty="0" smtClean="0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sv-SE" sz="1100" dirty="0"/>
                  <a:t> to match MOS test conditions used in this set</a:t>
                </a:r>
              </a:p>
              <a:p>
                <a:pPr marL="227013" indent="233363"/>
                <a:r>
                  <a:rPr lang="en-US" dirty="0"/>
                  <a:t>T</a:t>
                </a:r>
                <a:r>
                  <a:rPr lang="en-US" sz="1100" dirty="0"/>
                  <a:t>he resulting </a:t>
                </a:r>
                <a:r>
                  <a:rPr lang="en-US" sz="1100" b="1" dirty="0"/>
                  <a:t>RMSE </a:t>
                </a:r>
                <a:r>
                  <a:rPr lang="en-US" sz="1100" b="1"/>
                  <a:t>~ 0.329</a:t>
                </a:r>
                <a:r>
                  <a:rPr lang="en-US" sz="1100"/>
                  <a:t> </a:t>
                </a:r>
                <a:r>
                  <a:rPr lang="en-US" sz="1100" dirty="0"/>
                  <a:t>on 1-5 </a:t>
                </a:r>
                <a:r>
                  <a:rPr lang="en-US" sz="1100"/>
                  <a:t>MOS scale</a:t>
                </a:r>
                <a:r>
                  <a:rPr lang="en-US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:r>
                  <a:rPr lang="en-US" sz="1600" b="1" dirty="0"/>
                  <a:t>Why such model is needed?</a:t>
                </a:r>
              </a:p>
              <a:p>
                <a:pPr indent="-225425"/>
                <a:r>
                  <a:rPr lang="en-US" dirty="0"/>
                  <a:t>To predict quality when video is played by different devices or players with different window sizes</a:t>
                </a:r>
              </a:p>
              <a:p>
                <a:pPr indent="-225425"/>
                <a:r>
                  <a:rPr lang="sv-SE" dirty="0"/>
                  <a:t>Same video on different devices / players sizes will look different!</a:t>
                </a:r>
              </a:p>
              <a:p>
                <a:pPr indent="-225425"/>
                <a:r>
                  <a:rPr lang="sv-SE" dirty="0"/>
                  <a:t>There is no such thing as single ”universal” quality value!</a:t>
                </a:r>
              </a:p>
              <a:p>
                <a:pPr marL="0" indent="0">
                  <a:buNone/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100" y="874253"/>
                <a:ext cx="5283146" cy="4006840"/>
              </a:xfrm>
              <a:blipFill>
                <a:blip r:embed="rId4"/>
                <a:stretch>
                  <a:fillRect l="-2307" t="-1520" r="-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Parametric Quality Model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76100E-1BB2-44A2-9E8A-53E7F96FF087}"/>
              </a:ext>
            </a:extLst>
          </p:cNvPr>
          <p:cNvSpPr txBox="1"/>
          <p:nvPr/>
        </p:nvSpPr>
        <p:spPr>
          <a:xfrm>
            <a:off x="6213834" y="4216044"/>
            <a:ext cx="2436066" cy="609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/>
              <a:t>(*) Z. </a:t>
            </a:r>
            <a:r>
              <a:rPr lang="en-US" sz="800" dirty="0"/>
              <a:t>Li</a:t>
            </a:r>
            <a:r>
              <a:rPr lang="en-US" sz="800"/>
              <a:t>, A. </a:t>
            </a:r>
            <a:r>
              <a:rPr lang="en-US" sz="800" dirty="0"/>
              <a:t>Aaron, </a:t>
            </a:r>
            <a:r>
              <a:rPr lang="en-US" sz="800"/>
              <a:t>et al., </a:t>
            </a:r>
            <a:r>
              <a:rPr lang="en-US" sz="800" dirty="0"/>
              <a:t>Toward A Practical Perceptual Video Quality Metric, </a:t>
            </a:r>
            <a:r>
              <a:rPr lang="en-US" sz="800"/>
              <a:t>June 2016.   </a:t>
            </a:r>
            <a:r>
              <a:rPr lang="en-US" sz="800" dirty="0"/>
              <a:t>https</a:t>
            </a:r>
            <a:r>
              <a:rPr lang="en-US" sz="800"/>
              <a:t>://netflixtechblog.com</a:t>
            </a:r>
            <a:r>
              <a:rPr lang="en-US" sz="800" dirty="0"/>
              <a:t>/toward-a-practical-perceptual-video-quality-metric-653f208b9652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70680-283A-42E2-924E-E78DC82C7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246" y="1313105"/>
            <a:ext cx="3206894" cy="2836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F3784A-182B-476C-824B-A35ED7B15887}"/>
              </a:ext>
            </a:extLst>
          </p:cNvPr>
          <p:cNvSpPr txBox="1"/>
          <p:nvPr/>
        </p:nvSpPr>
        <p:spPr>
          <a:xfrm>
            <a:off x="6064345" y="1051495"/>
            <a:ext cx="27350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Model vs MOS scores in Netflix dataset</a:t>
            </a:r>
            <a:r>
              <a:rPr lang="en-US" sz="1100" baseline="30000" dirty="0"/>
              <a:t>*</a:t>
            </a:r>
            <a:r>
              <a:rPr lang="en-US" sz="11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89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9"/>
          <p:cNvSpPr txBox="1">
            <a:spLocks noGrp="1"/>
          </p:cNvSpPr>
          <p:nvPr>
            <p:ph type="title"/>
          </p:nvPr>
        </p:nvSpPr>
        <p:spPr>
          <a:xfrm>
            <a:off x="1143000" y="1821942"/>
            <a:ext cx="6858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EAE4"/>
                </a:solidFill>
              </a:rPr>
              <a:t>Compression Performance</a:t>
            </a:r>
            <a:endParaRPr dirty="0">
              <a:solidFill>
                <a:srgbClr val="00EA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2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100" y="874253"/>
                <a:ext cx="3108416" cy="2391300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600" b="1" dirty="0"/>
                  <a:t>"Empirical" SSIM-rate model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227013" indent="233363">
                  <a:spcBef>
                    <a:spcPts val="300"/>
                  </a:spcBef>
                </a:pPr>
                <a:r>
                  <a:rPr lang="en-US" dirty="0"/>
                  <a:t>H </a:t>
                </a:r>
                <a:r>
                  <a:rPr lang="en-US" sz="1100" dirty="0"/>
                  <a:t>– resolution at which video is encoded</a:t>
                </a:r>
              </a:p>
              <a:p>
                <a:pPr marL="227013" indent="233363"/>
                <a:r>
                  <a:rPr lang="en-US" sz="1100" dirty="0"/>
                  <a:t>R – bitrate at which video is encoded</a:t>
                </a:r>
                <a:endParaRPr lang="en-US" dirty="0"/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sz="110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10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10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10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10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100" dirty="0"/>
                  <a:t> – model parameters</a:t>
                </a:r>
              </a:p>
              <a:p>
                <a:pPr marL="0" indent="0">
                  <a:buNone/>
                </a:pPr>
                <a:endParaRPr lang="en-US" sz="600" b="1" dirty="0"/>
              </a:p>
              <a:p>
                <a:pPr marL="0" indent="0">
                  <a:buNone/>
                </a:pPr>
                <a:r>
                  <a:rPr lang="en-US" sz="1600" b="1" dirty="0"/>
                  <a:t>Fitting process</a:t>
                </a:r>
              </a:p>
              <a:p>
                <a:pPr marL="460375" indent="-233363"/>
                <a:r>
                  <a:rPr lang="en-US" dirty="0"/>
                  <a:t>Run several "probe" encodings, covering typical / expected operating range: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</a:p>
              <a:p>
                <a:pPr marL="227013" indent="233363"/>
                <a:r>
                  <a:rPr lang="en-US" dirty="0"/>
                  <a:t>Compute SSIM values at all points</a:t>
                </a:r>
              </a:p>
              <a:p>
                <a:pPr marL="227013" indent="233363"/>
                <a:r>
                  <a:rPr lang="en-US" dirty="0"/>
                  <a:t>Find parameters </a:t>
                </a:r>
                <a14:m>
                  <m:oMath xmlns:m="http://schemas.openxmlformats.org/officeDocument/2006/math">
                    <m:r>
                      <a:rPr lang="en-US" sz="110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10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10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10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10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providing best fit</a:t>
                </a:r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>
                  <a:buNone/>
                </a:pPr>
                <a:r>
                  <a:rPr lang="en-US" sz="1600" b="1" dirty="0"/>
                  <a:t>Example applications</a:t>
                </a:r>
              </a:p>
              <a:p>
                <a:pPr marL="460375" indent="-233363"/>
                <a:r>
                  <a:rPr lang="en-US" dirty="0"/>
                  <a:t>x264 encoder used with CRF=</a:t>
                </a:r>
                <a:r>
                  <a:rPr lang="en-US"/>
                  <a:t>16,...,</a:t>
                </a:r>
                <a:r>
                  <a:rPr lang="en-US" dirty="0"/>
                  <a:t>36</a:t>
                </a:r>
              </a:p>
              <a:p>
                <a:pPr marL="460375" indent="-233363"/>
                <a:r>
                  <a:rPr lang="en-US" dirty="0"/>
                  <a:t>Main profile, Level 4, 2sec GOPs</a:t>
                </a:r>
              </a:p>
              <a:p>
                <a:pPr marL="227013" indent="233363"/>
                <a:r>
                  <a:rPr lang="en-US" dirty="0"/>
                  <a:t>Resolutions: H=[270,360,432,…,1080]</a:t>
                </a:r>
              </a:p>
              <a:p>
                <a:pPr marL="227013" indent="233363"/>
                <a:r>
                  <a:rPr lang="en-US" dirty="0"/>
                  <a:t>3 sequences</a:t>
                </a:r>
              </a:p>
              <a:p>
                <a:pPr marL="227013" indent="233363"/>
                <a:endParaRPr lang="en-US" dirty="0"/>
              </a:p>
              <a:p>
                <a:pPr marL="0" indent="0">
                  <a:buNone/>
                </a:pPr>
                <a:endParaRPr lang="en-US" sz="1600" b="1" dirty="0"/>
              </a:p>
              <a:p>
                <a:pPr marL="0" indent="0">
                  <a:buNone/>
                </a:pPr>
                <a:endParaRPr lang="en-US" sz="1600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227013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600" b="1" dirty="0"/>
              </a:p>
              <a:p>
                <a:pPr marL="0" indent="0">
                  <a:buNone/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100" y="874253"/>
                <a:ext cx="3108416" cy="2391300"/>
              </a:xfrm>
              <a:blipFill>
                <a:blip r:embed="rId5"/>
                <a:stretch>
                  <a:fillRect l="-3922" t="-2545" r="-196" b="-63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Distortion-Rate Model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C77D097-0A57-41A6-86B0-CD4ABCDE0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559322"/>
              </p:ext>
            </p:extLst>
          </p:nvPr>
        </p:nvGraphicFramePr>
        <p:xfrm>
          <a:off x="4036079" y="1260424"/>
          <a:ext cx="5054254" cy="287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573047" imgH="3166501" progId="Word.Document.12">
                  <p:embed/>
                </p:oleObj>
              </mc:Choice>
              <mc:Fallback>
                <p:oleObj name="Document" r:id="rId6" imgW="5573047" imgH="3166501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C77D097-0A57-41A6-86B0-CD4ABCDE06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6079" y="1260424"/>
                        <a:ext cx="5054254" cy="2871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C75DCDA-D986-4DCC-A385-B6D082B6B328}"/>
              </a:ext>
            </a:extLst>
          </p:cNvPr>
          <p:cNvSpPr txBox="1">
            <a:spLocks/>
          </p:cNvSpPr>
          <p:nvPr/>
        </p:nvSpPr>
        <p:spPr>
          <a:xfrm>
            <a:off x="3990132" y="874253"/>
            <a:ext cx="4863501" cy="904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1100"/>
              <a:buFont typeface="Arial"/>
              <a:buChar char="▸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8C"/>
              </a:buClr>
              <a:buSzPts val="1100"/>
              <a:buFont typeface="Arial"/>
              <a:buChar char="−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1600" b="1" dirty="0"/>
              <a:t>Models for 3 video sequences</a:t>
            </a:r>
          </a:p>
          <a:p>
            <a:pPr marL="227013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sz="1600" b="1" dirty="0"/>
          </a:p>
          <a:p>
            <a:pPr marL="0" indent="0">
              <a:buFont typeface="Arial"/>
              <a:buNone/>
            </a:pP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C6919DA-FBE9-436D-AA16-8BB401C6AC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0735248"/>
                  </p:ext>
                </p:extLst>
              </p:nvPr>
            </p:nvGraphicFramePr>
            <p:xfrm>
              <a:off x="4086233" y="4125944"/>
              <a:ext cx="3501620" cy="548640"/>
            </p:xfrm>
            <a:graphic>
              <a:graphicData uri="http://schemas.openxmlformats.org/drawingml/2006/table">
                <a:tbl>
                  <a:tblPr firstRow="1" firstCol="1" bandRow="1">
                    <a:tableStyleId>{AB713221-9D02-4575-8B2B-AAB356F033BC}</a:tableStyleId>
                  </a:tblPr>
                  <a:tblGrid>
                    <a:gridCol w="769504">
                      <a:extLst>
                        <a:ext uri="{9D8B030D-6E8A-4147-A177-3AD203B41FA5}">
                          <a16:colId xmlns:a16="http://schemas.microsoft.com/office/drawing/2014/main" val="906107120"/>
                        </a:ext>
                      </a:extLst>
                    </a:gridCol>
                    <a:gridCol w="631144">
                      <a:extLst>
                        <a:ext uri="{9D8B030D-6E8A-4147-A177-3AD203B41FA5}">
                          <a16:colId xmlns:a16="http://schemas.microsoft.com/office/drawing/2014/main" val="3586809883"/>
                        </a:ext>
                      </a:extLst>
                    </a:gridCol>
                    <a:gridCol w="700324">
                      <a:extLst>
                        <a:ext uri="{9D8B030D-6E8A-4147-A177-3AD203B41FA5}">
                          <a16:colId xmlns:a16="http://schemas.microsoft.com/office/drawing/2014/main" val="1653627764"/>
                        </a:ext>
                      </a:extLst>
                    </a:gridCol>
                    <a:gridCol w="700324">
                      <a:extLst>
                        <a:ext uri="{9D8B030D-6E8A-4147-A177-3AD203B41FA5}">
                          <a16:colId xmlns:a16="http://schemas.microsoft.com/office/drawing/2014/main" val="4002742523"/>
                        </a:ext>
                      </a:extLst>
                    </a:gridCol>
                    <a:gridCol w="700324">
                      <a:extLst>
                        <a:ext uri="{9D8B030D-6E8A-4147-A177-3AD203B41FA5}">
                          <a16:colId xmlns:a16="http://schemas.microsoft.com/office/drawing/2014/main" val="1734056150"/>
                        </a:ext>
                      </a:extLst>
                    </a:gridCol>
                  </a:tblGrid>
                  <a:tr h="123967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/>
                            <a:t>Sequence </a:t>
                          </a: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oMath>
                            </m:oMathPara>
                          </a14:m>
                          <a:endParaRPr lang="en-US" sz="900" b="1" dirty="0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1">
                                    <a:latin typeface="Cambria Math" panose="02040503050406030204" pitchFamily="18" charset="0"/>
                                  </a:rPr>
                                  <m:t>𝛃</m:t>
                                </m:r>
                              </m:oMath>
                            </m:oMathPara>
                          </a14:m>
                          <a:endParaRPr lang="en-US" sz="900" b="1" dirty="0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1">
                                    <a:latin typeface="Cambria Math" panose="02040503050406030204" pitchFamily="18" charset="0"/>
                                  </a:rPr>
                                  <m:t>𝛄</m:t>
                                </m:r>
                              </m:oMath>
                            </m:oMathPara>
                          </a14:m>
                          <a:endParaRPr lang="en-US" sz="900" b="1" dirty="0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900" b="1"/>
                                  <m:t>RMSE</m:t>
                                </m:r>
                              </m:oMath>
                            </m:oMathPara>
                          </a14:m>
                          <a:endParaRPr lang="en-US" sz="900" b="1" dirty="0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60112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/>
                            <a:t>"Easy"</a:t>
                          </a: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7844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/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900" dirty="0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2281</m:t>
                                </m:r>
                              </m:oMath>
                            </m:oMathPara>
                          </a14:m>
                          <a:endParaRPr lang="en-US" sz="900" dirty="0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7463</m:t>
                                </m:r>
                              </m:oMath>
                            </m:oMathPara>
                          </a14:m>
                          <a:endParaRPr lang="en-US" sz="900" dirty="0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3404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/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900" dirty="0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235616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/>
                            <a:t>"Medium"</a:t>
                          </a: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8278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/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900" dirty="0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3217</m:t>
                                </m:r>
                              </m:oMath>
                            </m:oMathPara>
                          </a14:m>
                          <a:endParaRPr lang="en-US" sz="900" dirty="0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9593</m:t>
                                </m:r>
                              </m:oMath>
                            </m:oMathPara>
                          </a14:m>
                          <a:endParaRPr lang="en-US" sz="900" dirty="0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2792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/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900" dirty="0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99778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/>
                            <a:t>"Complex"</a:t>
                          </a: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07316</m:t>
                                </m:r>
                              </m:oMath>
                            </m:oMathPara>
                          </a14:m>
                          <a:endParaRPr lang="en-US" sz="900" dirty="0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0957</m:t>
                                </m:r>
                              </m:oMath>
                            </m:oMathPara>
                          </a14:m>
                          <a:endParaRPr lang="en-US" sz="900" dirty="0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0336</m:t>
                                </m:r>
                              </m:oMath>
                            </m:oMathPara>
                          </a14:m>
                          <a:endParaRPr lang="en-US" sz="900" dirty="0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1153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/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900" dirty="0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827771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C6919DA-FBE9-436D-AA16-8BB401C6AC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0735248"/>
                  </p:ext>
                </p:extLst>
              </p:nvPr>
            </p:nvGraphicFramePr>
            <p:xfrm>
              <a:off x="4086233" y="4125944"/>
              <a:ext cx="3501620" cy="548640"/>
            </p:xfrm>
            <a:graphic>
              <a:graphicData uri="http://schemas.openxmlformats.org/drawingml/2006/table">
                <a:tbl>
                  <a:tblPr firstRow="1" firstCol="1" bandRow="1">
                    <a:tableStyleId>{AB713221-9D02-4575-8B2B-AAB356F033BC}</a:tableStyleId>
                  </a:tblPr>
                  <a:tblGrid>
                    <a:gridCol w="769504">
                      <a:extLst>
                        <a:ext uri="{9D8B030D-6E8A-4147-A177-3AD203B41FA5}">
                          <a16:colId xmlns:a16="http://schemas.microsoft.com/office/drawing/2014/main" val="906107120"/>
                        </a:ext>
                      </a:extLst>
                    </a:gridCol>
                    <a:gridCol w="631144">
                      <a:extLst>
                        <a:ext uri="{9D8B030D-6E8A-4147-A177-3AD203B41FA5}">
                          <a16:colId xmlns:a16="http://schemas.microsoft.com/office/drawing/2014/main" val="3586809883"/>
                        </a:ext>
                      </a:extLst>
                    </a:gridCol>
                    <a:gridCol w="700324">
                      <a:extLst>
                        <a:ext uri="{9D8B030D-6E8A-4147-A177-3AD203B41FA5}">
                          <a16:colId xmlns:a16="http://schemas.microsoft.com/office/drawing/2014/main" val="1653627764"/>
                        </a:ext>
                      </a:extLst>
                    </a:gridCol>
                    <a:gridCol w="700324">
                      <a:extLst>
                        <a:ext uri="{9D8B030D-6E8A-4147-A177-3AD203B41FA5}">
                          <a16:colId xmlns:a16="http://schemas.microsoft.com/office/drawing/2014/main" val="4002742523"/>
                        </a:ext>
                      </a:extLst>
                    </a:gridCol>
                    <a:gridCol w="700324">
                      <a:extLst>
                        <a:ext uri="{9D8B030D-6E8A-4147-A177-3AD203B41FA5}">
                          <a16:colId xmlns:a16="http://schemas.microsoft.com/office/drawing/2014/main" val="1734056150"/>
                        </a:ext>
                      </a:extLst>
                    </a:gridCol>
                  </a:tblGrid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/>
                            <a:t>Sequence </a:t>
                          </a: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2115" t="-26087" r="-332692" b="-3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870" t="-26087" r="-200870" b="-3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0870" t="-26087" r="-100870" b="-3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00870" t="-26087" r="-870" b="-3434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6011206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/>
                            <a:t>"Easy"</a:t>
                          </a: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2115" t="-126087" r="-332692" b="-2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870" t="-126087" r="-200870" b="-2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0870" t="-126087" r="-100870" b="-2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00870" t="-126087" r="-870" b="-2434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561634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/>
                            <a:t>"Medium"</a:t>
                          </a: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2115" t="-236364" r="-332692" b="-15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870" t="-236364" r="-200870" b="-15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0870" t="-236364" r="-100870" b="-15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00870" t="-236364" r="-870" b="-15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9977890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/>
                            <a:t>"Complex"</a:t>
                          </a: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2115" t="-321739" r="-332692" b="-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870" t="-321739" r="-200870" b="-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0870" t="-321739" r="-100870" b="-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00870" t="-321739" r="-870" b="-47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27771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E6EA1C58-BE76-4A8E-9829-A05B194E964D}"/>
              </a:ext>
            </a:extLst>
          </p:cNvPr>
          <p:cNvSpPr/>
          <p:nvPr/>
        </p:nvSpPr>
        <p:spPr>
          <a:xfrm>
            <a:off x="3610876" y="4125944"/>
            <a:ext cx="245584" cy="548640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5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101" y="874253"/>
                <a:ext cx="4730128" cy="2391300"/>
              </a:xfrm>
            </p:spPr>
            <p:txBody>
              <a:bodyPr/>
              <a:lstStyle/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1600" b="1" dirty="0"/>
                  <a:t>Translation in quality domain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endParaRPr lang="en-US" sz="900" b="1" dirty="0"/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  <a:p>
                <a:pPr marL="0" indent="0">
                  <a:buNone/>
                </a:pPr>
                <a:endParaRPr lang="en-US" sz="1050" b="1" dirty="0"/>
              </a:p>
              <a:p>
                <a:pPr marL="0" indent="0">
                  <a:buNone/>
                </a:pPr>
                <a:r>
                  <a:rPr lang="en-US" sz="1600" b="1" dirty="0"/>
                  <a:t>Example: </a:t>
                </a:r>
                <a:r>
                  <a:rPr lang="en-US" sz="1400" dirty="0"/>
                  <a:t>"Complex" sequence, x264, PC screen:</a:t>
                </a:r>
                <a:endParaRPr lang="en-US" sz="1600" dirty="0"/>
              </a:p>
              <a:p>
                <a:pPr marL="0" indent="0">
                  <a:buNone/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101" y="874253"/>
                <a:ext cx="4730128" cy="2391300"/>
              </a:xfrm>
              <a:blipFill>
                <a:blip r:embed="rId4"/>
                <a:stretch>
                  <a:fillRect l="-2577"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Placeholder 12">
                <a:extLst>
                  <a:ext uri="{FF2B5EF4-FFF2-40B4-BE49-F238E27FC236}">
                    <a16:creationId xmlns:a16="http://schemas.microsoft.com/office/drawing/2014/main" id="{172CEE50-330F-4EA4-86E9-3D553B6F85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52341" y="874253"/>
                <a:ext cx="3619234" cy="1338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EAE4"/>
                  </a:buClr>
                  <a:buSzPts val="1100"/>
                  <a:buFont typeface="Arial"/>
                  <a:buChar char="▸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8088C"/>
                  </a:buClr>
                  <a:buSzPts val="1100"/>
                  <a:buFont typeface="Arial"/>
                  <a:buChar char="−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■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○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■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○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■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1" dirty="0"/>
                  <a:t>Dimensions</a:t>
                </a:r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– predicted quality [MOS]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– bitrate at which video is encoded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 – resolution at which video is encoded</a:t>
                </a:r>
              </a:p>
              <a:p>
                <a:pPr marL="227013" indent="233363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– resolution at which video is displayed</a:t>
                </a:r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– device-specific parameters</a:t>
                </a:r>
              </a:p>
              <a:p>
                <a:pPr marL="0" indent="0">
                  <a:buNone/>
                </a:pPr>
                <a:endParaRPr lang="en-US" sz="1600" b="1" dirty="0"/>
              </a:p>
              <a:p>
                <a:pPr marL="0" indent="0">
                  <a:buNone/>
                </a:pPr>
                <a:r>
                  <a:rPr lang="en-US" sz="1600" b="1" dirty="0"/>
                  <a:t>Notes</a:t>
                </a:r>
              </a:p>
              <a:p>
                <a:pPr marL="460375" indent="-230188"/>
                <a:r>
                  <a:rPr lang="en-US" dirty="0"/>
                  <a:t>This model is specific for a given: </a:t>
                </a:r>
              </a:p>
              <a:p>
                <a:pPr marL="917575" lvl="1" indent="-230188"/>
                <a:r>
                  <a:rPr lang="en-US" dirty="0"/>
                  <a:t>content, codec, and</a:t>
                </a:r>
              </a:p>
              <a:p>
                <a:pPr marL="917575" lvl="1" indent="-230188"/>
                <a:r>
                  <a:rPr lang="en-US" dirty="0"/>
                  <a:t>parameters of user device </a:t>
                </a:r>
              </a:p>
              <a:p>
                <a:pPr marL="460375" indent="-230188"/>
                <a:r>
                  <a:rPr lang="en-US" dirty="0"/>
                  <a:t>With different player sizes we see that shapes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surfaces are changing significantly</a:t>
                </a:r>
              </a:p>
              <a:p>
                <a:pPr marL="917575" lvl="1" indent="-230188"/>
                <a:r>
                  <a:rPr lang="en-US" dirty="0"/>
                  <a:t>there is no "tight nesting" of them</a:t>
                </a:r>
              </a:p>
              <a:p>
                <a:pPr marL="460375" indent="-230188"/>
                <a:r>
                  <a:rPr lang="en-US" dirty="0"/>
                  <a:t>All parameters in this model are important!</a:t>
                </a:r>
              </a:p>
              <a:p>
                <a:pPr marL="684213" lvl="1" indent="0"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sz="600" b="1" dirty="0"/>
              </a:p>
              <a:p>
                <a:pPr marL="0" indent="0">
                  <a:buFont typeface="Arial"/>
                  <a:buNone/>
                </a:pPr>
                <a:endParaRPr lang="en-US" sz="1600" b="1" dirty="0"/>
              </a:p>
              <a:p>
                <a:pPr marL="0" indent="0">
                  <a:buFont typeface="Arial"/>
                  <a:buNone/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20" name="Text Placeholder 12">
                <a:extLst>
                  <a:ext uri="{FF2B5EF4-FFF2-40B4-BE49-F238E27FC236}">
                    <a16:creationId xmlns:a16="http://schemas.microsoft.com/office/drawing/2014/main" id="{172CEE50-330F-4EA4-86E9-3D553B6F8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341" y="874253"/>
                <a:ext cx="3619234" cy="1338154"/>
              </a:xfrm>
              <a:prstGeom prst="rect">
                <a:avLst/>
              </a:prstGeom>
              <a:blipFill>
                <a:blip r:embed="rId5"/>
                <a:stretch>
                  <a:fillRect l="-3367" t="-3182" b="-14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Quality-Rate Model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D26DFB-F0E1-489F-BDF5-1732D140063B}"/>
              </a:ext>
            </a:extLst>
          </p:cNvPr>
          <p:cNvGrpSpPr/>
          <p:nvPr/>
        </p:nvGrpSpPr>
        <p:grpSpPr>
          <a:xfrm>
            <a:off x="926874" y="2251649"/>
            <a:ext cx="3715190" cy="2717654"/>
            <a:chOff x="2408150" y="1204059"/>
            <a:chExt cx="3715190" cy="271765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C3E334-47A1-438A-83C7-7741352FA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95835" y="1204059"/>
              <a:ext cx="3302363" cy="2717654"/>
            </a:xfrm>
            <a:prstGeom prst="rect">
              <a:avLst/>
            </a:prstGeom>
          </p:spPr>
        </p:pic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39BD0B5B-6507-4323-9DFD-BC5B32CFA9CD}"/>
                </a:ext>
              </a:extLst>
            </p:cNvPr>
            <p:cNvSpPr/>
            <p:nvPr/>
          </p:nvSpPr>
          <p:spPr>
            <a:xfrm>
              <a:off x="5193621" y="1223462"/>
              <a:ext cx="929719" cy="247538"/>
            </a:xfrm>
            <a:prstGeom prst="wedgeRoundRectCallout">
              <a:avLst>
                <a:gd name="adj1" fmla="val -38716"/>
                <a:gd name="adj2" fmla="val 111225"/>
                <a:gd name="adj3" fmla="val 16667"/>
              </a:avLst>
            </a:prstGeom>
            <a:solidFill>
              <a:srgbClr val="0000F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/>
                <a:t>1080p player</a:t>
              </a:r>
            </a:p>
          </p:txBody>
        </p:sp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4F9EE293-C8FC-4822-9FD4-840FDBB9AFF2}"/>
                </a:ext>
              </a:extLst>
            </p:cNvPr>
            <p:cNvSpPr/>
            <p:nvPr/>
          </p:nvSpPr>
          <p:spPr>
            <a:xfrm>
              <a:off x="2872616" y="1626249"/>
              <a:ext cx="903646" cy="247538"/>
            </a:xfrm>
            <a:prstGeom prst="wedgeRoundRectCallout">
              <a:avLst>
                <a:gd name="adj1" fmla="val 44070"/>
                <a:gd name="adj2" fmla="val 130544"/>
                <a:gd name="adj3" fmla="val 1666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/>
                <a:t>54</a:t>
              </a:r>
              <a:r>
                <a:rPr lang="en-US" sz="1100" dirty="0"/>
                <a:t>0p player</a:t>
              </a:r>
              <a:endParaRPr lang="en-US" sz="1200" dirty="0"/>
            </a:p>
          </p:txBody>
        </p:sp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D8852B65-A2AC-4190-AB52-B1F8D149135D}"/>
                </a:ext>
              </a:extLst>
            </p:cNvPr>
            <p:cNvSpPr/>
            <p:nvPr/>
          </p:nvSpPr>
          <p:spPr>
            <a:xfrm>
              <a:off x="2408150" y="2596697"/>
              <a:ext cx="957396" cy="247538"/>
            </a:xfrm>
            <a:prstGeom prst="wedgeRoundRectCallout">
              <a:avLst>
                <a:gd name="adj1" fmla="val 49762"/>
                <a:gd name="adj2" fmla="val 135697"/>
                <a:gd name="adj3" fmla="val 1666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/>
                <a:t>270p player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203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9"/>
          <p:cNvSpPr txBox="1">
            <a:spLocks noGrp="1"/>
          </p:cNvSpPr>
          <p:nvPr>
            <p:ph type="title"/>
          </p:nvPr>
        </p:nvSpPr>
        <p:spPr>
          <a:xfrm>
            <a:off x="1143000" y="1821942"/>
            <a:ext cx="6858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EAE4"/>
                </a:solidFill>
              </a:rPr>
              <a:t>Behavior of Streaming Clients</a:t>
            </a:r>
            <a:endParaRPr dirty="0">
              <a:solidFill>
                <a:srgbClr val="00EA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59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C908BE-F1EF-43A1-8F4D-2667DFE7E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099" y="874253"/>
            <a:ext cx="8456797" cy="217564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US Open event, June 13, 2019 </a:t>
            </a:r>
          </a:p>
          <a:p>
            <a:pPr marL="227013" indent="0">
              <a:buNone/>
            </a:pPr>
            <a:endParaRPr lang="en-US" dirty="0"/>
          </a:p>
          <a:p>
            <a:pPr marL="227013" indent="233363"/>
            <a:endParaRPr lang="en-US" dirty="0"/>
          </a:p>
          <a:p>
            <a:pPr marL="227013" indent="233363"/>
            <a:endParaRPr lang="en-US" dirty="0"/>
          </a:p>
          <a:p>
            <a:pPr marL="227013" indent="233363"/>
            <a:endParaRPr lang="en-US" dirty="0"/>
          </a:p>
          <a:p>
            <a:pPr marL="227013" indent="233363"/>
            <a:endParaRPr lang="en-US" dirty="0"/>
          </a:p>
          <a:p>
            <a:pPr marL="227013" indent="233363"/>
            <a:endParaRPr lang="en-US" dirty="0"/>
          </a:p>
          <a:p>
            <a:pPr marL="227013" indent="233363"/>
            <a:endParaRPr lang="en-US" dirty="0"/>
          </a:p>
          <a:p>
            <a:pPr marL="227013" indent="233363"/>
            <a:endParaRPr lang="en-US" dirty="0"/>
          </a:p>
          <a:p>
            <a:pPr marL="227013" indent="233363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700" dirty="0"/>
          </a:p>
          <a:p>
            <a:pPr marL="0" indent="0">
              <a:buNone/>
            </a:pPr>
            <a:r>
              <a:rPr lang="en-US" sz="1600" b="1" dirty="0"/>
              <a:t>Observations</a:t>
            </a:r>
            <a:endParaRPr lang="en-US" b="1" dirty="0"/>
          </a:p>
          <a:p>
            <a:pPr marL="227013" indent="233363"/>
            <a:r>
              <a:rPr lang="en-US" dirty="0"/>
              <a:t>Player sizes apparently impact selection of the streams! This happens not only with web players, but also with </a:t>
            </a:r>
            <a:r>
              <a:rPr lang="en-US"/>
              <a:t>mobile apps. </a:t>
            </a:r>
            <a:endParaRPr lang="en-US" dirty="0"/>
          </a:p>
          <a:p>
            <a:pPr marL="227013" indent="233363"/>
            <a:r>
              <a:rPr lang="en-US" dirty="0"/>
              <a:t>Bandwidth-adaptation is no longer the only dimension of the problem!</a:t>
            </a:r>
          </a:p>
          <a:p>
            <a:pPr marL="227013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Example Playback Statistics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ADD72D0-DFBD-4446-9766-3817322CB3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20" y="1211105"/>
          <a:ext cx="5072259" cy="3212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77384" imgH="3842055" progId="Word.Document.12">
                  <p:embed/>
                </p:oleObj>
              </mc:Choice>
              <mc:Fallback>
                <p:oleObj name="Document" r:id="rId2" imgW="5677384" imgH="3842055" progId="Word.Documen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ADD72D0-DFBD-4446-9766-3817322CB3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0020" y="1211105"/>
                        <a:ext cx="5072259" cy="3212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7BBA6F9-6731-40FD-B358-810D4C1223A2}"/>
              </a:ext>
            </a:extLst>
          </p:cNvPr>
          <p:cNvGraphicFramePr>
            <a:graphicFrameLocks noGrp="1"/>
          </p:cNvGraphicFramePr>
          <p:nvPr/>
        </p:nvGraphicFramePr>
        <p:xfrm>
          <a:off x="6072528" y="1417061"/>
          <a:ext cx="2755938" cy="838200"/>
        </p:xfrm>
        <a:graphic>
          <a:graphicData uri="http://schemas.openxmlformats.org/drawingml/2006/table">
            <a:tbl>
              <a:tblPr firstRow="1" firstCol="1" bandRow="1">
                <a:tableStyleId>{AB713221-9D02-4575-8B2B-AAB356F033BC}</a:tableStyleId>
              </a:tblPr>
              <a:tblGrid>
                <a:gridCol w="454967">
                  <a:extLst>
                    <a:ext uri="{9D8B030D-6E8A-4147-A177-3AD203B41FA5}">
                      <a16:colId xmlns:a16="http://schemas.microsoft.com/office/drawing/2014/main" val="2717142206"/>
                    </a:ext>
                  </a:extLst>
                </a:gridCol>
                <a:gridCol w="593033">
                  <a:extLst>
                    <a:ext uri="{9D8B030D-6E8A-4147-A177-3AD203B41FA5}">
                      <a16:colId xmlns:a16="http://schemas.microsoft.com/office/drawing/2014/main" val="1805134256"/>
                    </a:ext>
                  </a:extLst>
                </a:gridCol>
                <a:gridCol w="642183">
                  <a:extLst>
                    <a:ext uri="{9D8B030D-6E8A-4147-A177-3AD203B41FA5}">
                      <a16:colId xmlns:a16="http://schemas.microsoft.com/office/drawing/2014/main" val="2778037336"/>
                    </a:ext>
                  </a:extLst>
                </a:gridCol>
                <a:gridCol w="626630">
                  <a:extLst>
                    <a:ext uri="{9D8B030D-6E8A-4147-A177-3AD203B41FA5}">
                      <a16:colId xmlns:a16="http://schemas.microsoft.com/office/drawing/2014/main" val="1217995029"/>
                    </a:ext>
                  </a:extLst>
                </a:gridCol>
                <a:gridCol w="439125">
                  <a:extLst>
                    <a:ext uri="{9D8B030D-6E8A-4147-A177-3AD203B41FA5}">
                      <a16:colId xmlns:a16="http://schemas.microsoft.com/office/drawing/2014/main" val="32966628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Stream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j-lt"/>
                        </a:rPr>
                        <a:t>Profile</a:t>
                      </a:r>
                      <a:endParaRPr lang="en-US" sz="8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j-lt"/>
                        </a:rPr>
                        <a:t>Resolution</a:t>
                      </a:r>
                      <a:endParaRPr lang="en-US" sz="8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j-lt"/>
                        </a:rPr>
                        <a:t>Framerate</a:t>
                      </a:r>
                      <a:endParaRPr lang="en-US" sz="8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j-lt"/>
                        </a:rPr>
                        <a:t>Bitrate</a:t>
                      </a:r>
                      <a:endParaRPr lang="en-US" sz="8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982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</a:t>
                      </a:r>
                      <a:endParaRPr lang="en-US" sz="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Baseline</a:t>
                      </a:r>
                      <a:endParaRPr lang="en-US" sz="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480x270</a:t>
                      </a:r>
                      <a:endParaRPr lang="en-US" sz="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23.976</a:t>
                      </a:r>
                      <a:endParaRPr lang="en-US" sz="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450k</a:t>
                      </a:r>
                      <a:endParaRPr lang="en-US" sz="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19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2</a:t>
                      </a:r>
                      <a:endParaRPr lang="en-US" sz="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Baseline</a:t>
                      </a:r>
                      <a:endParaRPr lang="en-US" sz="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640x360</a:t>
                      </a:r>
                      <a:endParaRPr lang="en-US" sz="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23.976</a:t>
                      </a:r>
                      <a:endParaRPr lang="en-US" sz="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800k</a:t>
                      </a:r>
                      <a:endParaRPr lang="en-US" sz="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172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3</a:t>
                      </a:r>
                      <a:endParaRPr lang="en-US" sz="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Main</a:t>
                      </a:r>
                      <a:endParaRPr lang="en-US" sz="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768x432</a:t>
                      </a:r>
                      <a:endParaRPr lang="en-US" sz="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23.976</a:t>
                      </a:r>
                      <a:endParaRPr lang="en-US" sz="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1000k</a:t>
                      </a:r>
                      <a:endParaRPr lang="en-US" sz="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428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4</a:t>
                      </a:r>
                      <a:endParaRPr lang="en-US" sz="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Main</a:t>
                      </a:r>
                      <a:endParaRPr lang="en-US" sz="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1024x576</a:t>
                      </a:r>
                      <a:endParaRPr lang="en-US" sz="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23.976</a:t>
                      </a:r>
                      <a:endParaRPr lang="en-US" sz="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1500k</a:t>
                      </a:r>
                      <a:endParaRPr lang="en-US" sz="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897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5</a:t>
                      </a:r>
                      <a:endParaRPr lang="en-US" sz="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Main</a:t>
                      </a:r>
                      <a:endParaRPr lang="en-US" sz="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1280x720</a:t>
                      </a:r>
                      <a:endParaRPr lang="en-US" sz="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23.976</a:t>
                      </a:r>
                      <a:endParaRPr lang="en-US" sz="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2100k</a:t>
                      </a:r>
                      <a:endParaRPr lang="en-US" sz="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35006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A7C2E4B-3487-479A-9B4C-A59FE1827F89}"/>
              </a:ext>
            </a:extLst>
          </p:cNvPr>
          <p:cNvSpPr txBox="1"/>
          <p:nvPr/>
        </p:nvSpPr>
        <p:spPr>
          <a:xfrm>
            <a:off x="6008138" y="1165542"/>
            <a:ext cx="13147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Encoding ladder used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AB1A6F1-419D-401B-BFA4-32A03BF4B9B1}"/>
              </a:ext>
            </a:extLst>
          </p:cNvPr>
          <p:cNvSpPr/>
          <p:nvPr/>
        </p:nvSpPr>
        <p:spPr>
          <a:xfrm>
            <a:off x="6033885" y="3198074"/>
            <a:ext cx="1641533" cy="631321"/>
          </a:xfrm>
          <a:prstGeom prst="wedgeRoundRectCallout">
            <a:avLst>
              <a:gd name="adj1" fmla="val -71489"/>
              <a:gd name="adj2" fmla="val 29349"/>
              <a:gd name="adj3" fmla="val 16667"/>
            </a:avLst>
          </a:prstGeom>
          <a:noFill/>
          <a:ln w="254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Usage of top bitrate rendition does not increase even when bandwidth is no longer a limit !!!</a:t>
            </a:r>
          </a:p>
        </p:txBody>
      </p:sp>
    </p:spTree>
    <p:extLst>
      <p:ext uri="{BB962C8B-B14F-4D97-AF65-F5344CB8AC3E}">
        <p14:creationId xmlns:p14="http://schemas.microsoft.com/office/powerpoint/2010/main" val="3172808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12">
                <a:extLst>
                  <a:ext uri="{FF2B5EF4-FFF2-40B4-BE49-F238E27FC236}">
                    <a16:creationId xmlns:a16="http://schemas.microsoft.com/office/drawing/2014/main" id="{F69314E9-A9F7-43AD-A245-736EA12BC6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6426" y="874251"/>
                <a:ext cx="2700538" cy="4006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EAE4"/>
                  </a:buClr>
                  <a:buSzPts val="1100"/>
                  <a:buFont typeface="Arial"/>
                  <a:buChar char="▸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8088C"/>
                  </a:buClr>
                  <a:buSzPts val="1100"/>
                  <a:buFont typeface="Arial"/>
                  <a:buChar char="−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■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○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■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○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■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1600" b="1" dirty="0"/>
                  <a:t>Combined model</a:t>
                </a:r>
              </a:p>
              <a:p>
                <a:pPr marL="0" indent="0">
                  <a:buFont typeface="Arial"/>
                  <a:buNone/>
                </a:pPr>
                <a:endParaRPr lang="en-US" sz="1400" b="1" dirty="0"/>
              </a:p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1400" b="0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Font typeface="Arial"/>
                  <a:buNone/>
                </a:pPr>
                <a:endParaRPr lang="en-US" sz="1400" dirty="0"/>
              </a:p>
              <a:p>
                <a:pPr marL="0" indent="0">
                  <a:buFont typeface="Arial"/>
                  <a:buNone/>
                </a:pPr>
                <a:r>
                  <a:rPr lang="en-US" dirty="0"/>
                  <a:t>where: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27013" indent="233363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– selection based on bitrate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27013" indent="233363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– selection based on player size</a:t>
                </a:r>
              </a:p>
              <a:p>
                <a:pPr marL="227013" indent="233363"/>
                <a:r>
                  <a:rPr lang="en-US" dirty="0"/>
                  <a:t>assumed order:</a:t>
                </a:r>
              </a:p>
              <a:p>
                <a:pPr marL="227013" indent="0">
                  <a:buNone/>
                </a:pPr>
                <a:r>
                  <a:rPr lang="en-US" b="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4" name="Text Placeholder 12">
                <a:extLst>
                  <a:ext uri="{FF2B5EF4-FFF2-40B4-BE49-F238E27FC236}">
                    <a16:creationId xmlns:a16="http://schemas.microsoft.com/office/drawing/2014/main" id="{F69314E9-A9F7-43AD-A245-736EA12BC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426" y="874251"/>
                <a:ext cx="2700538" cy="4006840"/>
              </a:xfrm>
              <a:prstGeom prst="rect">
                <a:avLst/>
              </a:prstGeom>
              <a:blipFill>
                <a:blip r:embed="rId4"/>
                <a:stretch>
                  <a:fillRect l="-4515" t="-1064" r="-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12">
                <a:extLst>
                  <a:ext uri="{FF2B5EF4-FFF2-40B4-BE49-F238E27FC236}">
                    <a16:creationId xmlns:a16="http://schemas.microsoft.com/office/drawing/2014/main" id="{7E493691-ADDC-40A4-A490-C33A19B62D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4459" y="874251"/>
                <a:ext cx="2869382" cy="4006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EAE4"/>
                  </a:buClr>
                  <a:buSzPts val="1100"/>
                  <a:buFont typeface="Arial"/>
                  <a:buChar char="▸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8088C"/>
                  </a:buClr>
                  <a:buSzPts val="1100"/>
                  <a:buFont typeface="Arial"/>
                  <a:buChar char="−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■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○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■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○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■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1600" b="1" dirty="0"/>
                  <a:t>Adaptation to player size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   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..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Font typeface="Arial"/>
                  <a:buNone/>
                </a:pPr>
                <a:r>
                  <a:rPr lang="en-US" dirty="0"/>
                  <a:t>where: </a:t>
                </a:r>
              </a:p>
              <a:p>
                <a:pPr marL="227013" indent="233363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– player height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27013" indent="233363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– index of selected rendition</a:t>
                </a:r>
              </a:p>
              <a:p>
                <a:pPr marL="227013" indent="233363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– ladder resolutions</a:t>
                </a:r>
              </a:p>
              <a:p>
                <a:pPr marL="227013" indent="233363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+(1−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– thresholds</a:t>
                </a:r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– client-specific constant</a:t>
                </a:r>
              </a:p>
              <a:p>
                <a:pPr marL="0" indent="0">
                  <a:buFont typeface="Arial"/>
                  <a:buNone/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10" name="Text Placeholder 12">
                <a:extLst>
                  <a:ext uri="{FF2B5EF4-FFF2-40B4-BE49-F238E27FC236}">
                    <a16:creationId xmlns:a16="http://schemas.microsoft.com/office/drawing/2014/main" id="{7E493691-ADDC-40A4-A490-C33A19B62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459" y="874251"/>
                <a:ext cx="2869382" cy="4006840"/>
              </a:xfrm>
              <a:prstGeom prst="rect">
                <a:avLst/>
              </a:prstGeom>
              <a:blipFill>
                <a:blip r:embed="rId5"/>
                <a:stretch>
                  <a:fillRect l="-4468" t="-10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1A3503E-B946-41CA-A8F2-2AA1CC9BBBD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3" y="3140164"/>
            <a:ext cx="2336384" cy="189825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099" y="874251"/>
                <a:ext cx="2697775" cy="40068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600" b="1" dirty="0"/>
                  <a:t>Adaptation to bandwidth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   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..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where: </a:t>
                </a:r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– network bandwidth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27013" indent="233363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– index of selected rendition</a:t>
                </a:r>
              </a:p>
              <a:p>
                <a:pPr marL="227013" indent="233363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– ladder bitrates</a:t>
                </a:r>
              </a:p>
              <a:p>
                <a:pPr marL="227013" indent="233363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– thresholds</a:t>
                </a:r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– client-specific constant</a:t>
                </a:r>
              </a:p>
              <a:p>
                <a:pPr marL="0" indent="0">
                  <a:buNone/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099" y="874251"/>
                <a:ext cx="2697775" cy="4006840"/>
              </a:xfrm>
              <a:blipFill>
                <a:blip r:embed="rId7"/>
                <a:stretch>
                  <a:fillRect l="-4515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Building a Client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BA6A76-B183-4C99-8705-D508853E69A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60" y="3140165"/>
            <a:ext cx="2430044" cy="189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1DD5A3-55CA-440E-96E3-D81D3AB33D3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47" y="3140164"/>
            <a:ext cx="2178604" cy="185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57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Outline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51DC8-3276-4438-A5B0-276757123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00" y="882566"/>
            <a:ext cx="8442992" cy="386683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Introduction</a:t>
            </a:r>
          </a:p>
          <a:p>
            <a:pPr marL="227013" marR="0" lvl="0" indent="2333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1100"/>
              <a:buFont typeface="Arial"/>
              <a:buChar char="▸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Modern era of streaming</a:t>
            </a:r>
          </a:p>
          <a:p>
            <a:pPr marL="227013" marR="0" lvl="0" indent="2333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1100"/>
              <a:buFont typeface="Arial"/>
              <a:buChar char="▸"/>
              <a:tabLst/>
              <a:defRPr/>
            </a:pPr>
            <a:r>
              <a:rPr lang="en-US" sz="1100" b="0" dirty="0"/>
              <a:t>Key challenges</a:t>
            </a:r>
          </a:p>
          <a:p>
            <a:pPr marL="227013" marR="0" lvl="0" indent="2333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1100"/>
              <a:buFont typeface="Arial"/>
              <a:buChar char="▸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Related work</a:t>
            </a:r>
          </a:p>
          <a:p>
            <a:endParaRPr lang="en-US" dirty="0"/>
          </a:p>
          <a:p>
            <a:r>
              <a:rPr lang="en-US" dirty="0"/>
              <a:t>Average performance of streaming</a:t>
            </a:r>
          </a:p>
          <a:p>
            <a:endParaRPr lang="en-US" dirty="0"/>
          </a:p>
          <a:p>
            <a:pPr marL="227013" marR="0" lvl="0" indent="2333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1100"/>
              <a:buFont typeface="Arial"/>
              <a:buChar char="▸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Understanding of main effects</a:t>
            </a:r>
          </a:p>
          <a:p>
            <a:pPr marL="227013" indent="233363">
              <a:lnSpc>
                <a:spcPct val="115000"/>
              </a:lnSpc>
              <a:buClr>
                <a:srgbClr val="00EAE4"/>
              </a:buClr>
              <a:buSzPts val="1100"/>
              <a:buFont typeface="Arial"/>
              <a:buChar char="▸"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Models (codec, content, client, appearance/quality)</a:t>
            </a:r>
          </a:p>
          <a:p>
            <a:pPr marL="227013" indent="233363">
              <a:lnSpc>
                <a:spcPct val="115000"/>
              </a:lnSpc>
              <a:buClr>
                <a:srgbClr val="00EAE4"/>
              </a:buClr>
              <a:buSzPts val="1100"/>
              <a:buFont typeface="Arial"/>
              <a:buChar char="▸"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Formulae for average performance of streaming system</a:t>
            </a:r>
          </a:p>
          <a:p>
            <a:pPr marL="227013" indent="233363">
              <a:lnSpc>
                <a:spcPct val="115000"/>
              </a:lnSpc>
              <a:buClr>
                <a:srgbClr val="00EAE4"/>
              </a:buClr>
              <a:buSzPts val="1100"/>
              <a:buFont typeface="Arial"/>
              <a:buChar char="▸"/>
              <a:defRPr/>
            </a:pPr>
            <a:r>
              <a:rPr lang="en-US" sz="1100" b="0" dirty="0"/>
              <a:t>Related optimization problems</a:t>
            </a:r>
          </a:p>
          <a:p>
            <a:pPr marL="227013" indent="233363">
              <a:lnSpc>
                <a:spcPct val="115000"/>
              </a:lnSpc>
              <a:buClr>
                <a:srgbClr val="00EAE4"/>
              </a:buClr>
              <a:buSzPts val="1100"/>
              <a:buFont typeface="Arial"/>
              <a:buChar char="▸"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Simulation results</a:t>
            </a:r>
          </a:p>
          <a:p>
            <a:endParaRPr lang="en-US" dirty="0"/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10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099" y="874251"/>
                <a:ext cx="8051385" cy="40068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600" b="1" dirty="0"/>
                  <a:t>Usage probability of i-</a:t>
                </a:r>
                <a:r>
                  <a:rPr lang="en-US" sz="1600" b="1" dirty="0" err="1"/>
                  <a:t>th</a:t>
                </a:r>
                <a:r>
                  <a:rPr lang="en-US" sz="1600" b="1" dirty="0"/>
                  <a:t> rendition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00" b="1" dirty="0"/>
              </a:p>
              <a:p>
                <a:pPr marL="0" indent="0">
                  <a:buNone/>
                </a:pPr>
                <a:endParaRPr lang="en-US" sz="800" b="1" dirty="0"/>
              </a:p>
              <a:p>
                <a:pPr marL="0" indent="0">
                  <a:buNone/>
                </a:pPr>
                <a:r>
                  <a:rPr lang="en-US" sz="1600" b="1" dirty="0"/>
                  <a:t>Model-computed vs reported data</a:t>
                </a:r>
                <a:endParaRPr lang="en-US" sz="1600" dirty="0"/>
              </a:p>
              <a:p>
                <a:pPr marL="227013" indent="0">
                  <a:buNone/>
                </a:pPr>
                <a:endParaRPr lang="en-US" dirty="0"/>
              </a:p>
              <a:p>
                <a:pPr marL="227013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Best fit achieved with:</a:t>
                </a:r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88</m:t>
                    </m:r>
                  </m:oMath>
                </a14:m>
                <a:endParaRPr lang="en-US" b="0" dirty="0"/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49</m:t>
                    </m:r>
                  </m:oMath>
                </a14:m>
                <a:endParaRPr lang="en-US" dirty="0"/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𝑅𝑀𝑆𝐸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pPr marL="227013" indent="0">
                  <a:buNone/>
                </a:pPr>
                <a:endParaRPr lang="en-US" dirty="0"/>
              </a:p>
              <a:p>
                <a:pPr marL="227013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400" b="1" dirty="0"/>
              </a:p>
              <a:p>
                <a:pPr marL="0" indent="0">
                  <a:buNone/>
                </a:pPr>
                <a:r>
                  <a:rPr lang="en-US" sz="1600" b="1" dirty="0"/>
                  <a:t>Notes</a:t>
                </a:r>
              </a:p>
              <a:p>
                <a:pPr marL="227013" indent="233363"/>
                <a:r>
                  <a:rPr lang="en-US" dirty="0"/>
                  <a:t>The model works </a:t>
                </a:r>
                <a:r>
                  <a:rPr lang="en-US"/>
                  <a:t>reasonably well. </a:t>
                </a:r>
                <a:r>
                  <a:rPr lang="en-US" dirty="0"/>
                  <a:t>Explains behavior in </a:t>
                </a:r>
                <a:r>
                  <a:rPr lang="en-US"/>
                  <a:t>high-bandwidth regime. </a:t>
                </a:r>
                <a:endParaRPr lang="en-US" dirty="0"/>
              </a:p>
              <a:p>
                <a:pPr marL="227013" indent="233363"/>
                <a:r>
                  <a:rPr lang="en-US" dirty="0"/>
                  <a:t>With different devices/clients/web-pages, client model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as well as distributions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maybe different </a:t>
                </a:r>
              </a:p>
              <a:p>
                <a:pPr marL="227013" indent="233363"/>
                <a:r>
                  <a:rPr lang="en-US" dirty="0"/>
                  <a:t>Some clients may only adapt </a:t>
                </a:r>
                <a:r>
                  <a:rPr lang="en-US"/>
                  <a:t>to bandwidth. </a:t>
                </a:r>
                <a:r>
                  <a:rPr lang="en-US" dirty="0"/>
                  <a:t>They can be modeled as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099" y="874251"/>
                <a:ext cx="8051385" cy="4006840"/>
              </a:xfrm>
              <a:blipFill>
                <a:blip r:embed="rId4"/>
                <a:stretch>
                  <a:fillRect l="-1514" t="-1064" b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Client Model vs </a:t>
            </a:r>
            <a:r>
              <a:rPr lang="en-US"/>
              <a:t>Real World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03772E-9D42-4261-B7A4-8FFC498F9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305" y="2163145"/>
            <a:ext cx="4737295" cy="1933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2">
                <a:extLst>
                  <a:ext uri="{FF2B5EF4-FFF2-40B4-BE49-F238E27FC236}">
                    <a16:creationId xmlns:a16="http://schemas.microsoft.com/office/drawing/2014/main" id="{964E63EF-C664-4023-981F-01190156FF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0774" y="1018338"/>
                <a:ext cx="2914119" cy="8714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EAE4"/>
                  </a:buClr>
                  <a:buSzPts val="1100"/>
                  <a:buFont typeface="Arial"/>
                  <a:buChar char="▸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8088C"/>
                  </a:buClr>
                  <a:buSzPts val="1100"/>
                  <a:buFont typeface="Arial"/>
                  <a:buChar char="−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■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○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■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○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■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27013" indent="23336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– network bandwidth</a:t>
                </a:r>
              </a:p>
              <a:p>
                <a:pPr marL="227013" indent="233363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– player size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– client model</a:t>
                </a:r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– distribution of player sizes</a:t>
                </a:r>
              </a:p>
            </p:txBody>
          </p:sp>
        </mc:Choice>
        <mc:Fallback xmlns="">
          <p:sp>
            <p:nvSpPr>
              <p:cNvPr id="11" name="Text Placeholder 12">
                <a:extLst>
                  <a:ext uri="{FF2B5EF4-FFF2-40B4-BE49-F238E27FC236}">
                    <a16:creationId xmlns:a16="http://schemas.microsoft.com/office/drawing/2014/main" id="{964E63EF-C664-4023-981F-01190156F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774" y="1018338"/>
                <a:ext cx="2914119" cy="871422"/>
              </a:xfrm>
              <a:prstGeom prst="rect">
                <a:avLst/>
              </a:prstGeom>
              <a:blipFill>
                <a:blip r:embed="rId6"/>
                <a:stretch>
                  <a:fillRect t="-4196" b="-41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194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9"/>
          <p:cNvSpPr txBox="1">
            <a:spLocks noGrp="1"/>
          </p:cNvSpPr>
          <p:nvPr>
            <p:ph type="title"/>
          </p:nvPr>
        </p:nvSpPr>
        <p:spPr>
          <a:xfrm>
            <a:off x="1143000" y="1821942"/>
            <a:ext cx="7442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EAE4"/>
                </a:solidFill>
              </a:rPr>
              <a:t>Average Performance of Streaming Systems</a:t>
            </a:r>
            <a:endParaRPr dirty="0">
              <a:solidFill>
                <a:srgbClr val="00EA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06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146ADA2-3615-4502-A62D-E60EE2D6241F}"/>
              </a:ext>
            </a:extLst>
          </p:cNvPr>
          <p:cNvSpPr txBox="1">
            <a:spLocks/>
          </p:cNvSpPr>
          <p:nvPr/>
        </p:nvSpPr>
        <p:spPr>
          <a:xfrm>
            <a:off x="6488463" y="874253"/>
            <a:ext cx="2366015" cy="388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1100"/>
              <a:buFont typeface="Arial"/>
              <a:buChar char="▸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8C"/>
              </a:buClr>
              <a:buSzPts val="1100"/>
              <a:buFont typeface="Arial"/>
              <a:buChar char="−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/>
              <a:t>Examples</a:t>
            </a:r>
          </a:p>
          <a:p>
            <a:pPr marL="460375" indent="-230188"/>
            <a:r>
              <a:rPr lang="en-US" dirty="0"/>
              <a:t>Device distribution</a:t>
            </a:r>
          </a:p>
          <a:p>
            <a:pPr marL="460375" indent="-230188"/>
            <a:endParaRPr lang="en-US" dirty="0"/>
          </a:p>
          <a:p>
            <a:pPr marL="460375" indent="-230188"/>
            <a:endParaRPr lang="en-US" dirty="0"/>
          </a:p>
          <a:p>
            <a:pPr marL="460375" indent="-230188"/>
            <a:endParaRPr lang="en-US" dirty="0"/>
          </a:p>
          <a:p>
            <a:pPr marL="460375" indent="-230188"/>
            <a:endParaRPr lang="en-US" dirty="0"/>
          </a:p>
          <a:p>
            <a:pPr marL="460375" indent="-230188"/>
            <a:r>
              <a:rPr lang="en-US" dirty="0"/>
              <a:t>Network distributions</a:t>
            </a:r>
          </a:p>
          <a:p>
            <a:pPr marL="460375" indent="-230188"/>
            <a:endParaRPr lang="en-US" dirty="0"/>
          </a:p>
          <a:p>
            <a:pPr marL="460375" indent="-230188"/>
            <a:endParaRPr lang="en-US" dirty="0"/>
          </a:p>
          <a:p>
            <a:pPr marL="460375" indent="-230188"/>
            <a:endParaRPr lang="en-US" dirty="0"/>
          </a:p>
          <a:p>
            <a:pPr marL="460375" indent="-230188"/>
            <a:endParaRPr lang="en-US" dirty="0"/>
          </a:p>
          <a:p>
            <a:pPr marL="460375" indent="-230188"/>
            <a:endParaRPr lang="en-US" dirty="0"/>
          </a:p>
          <a:p>
            <a:pPr marL="230187" indent="0">
              <a:buNone/>
            </a:pPr>
            <a:endParaRPr lang="en-US" sz="1800" dirty="0"/>
          </a:p>
          <a:p>
            <a:pPr marL="460375" indent="-230188"/>
            <a:r>
              <a:rPr lang="en-US" dirty="0"/>
              <a:t>Player size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100" y="874252"/>
                <a:ext cx="5510699" cy="38307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600" b="1" dirty="0"/>
                  <a:t>Devices</a:t>
                </a:r>
              </a:p>
              <a:p>
                <a:pPr marL="460375" indent="-230188"/>
                <a:r>
                  <a:rPr lang="en-US" dirty="0"/>
                  <a:t>We will assume that delivery is done to a </a:t>
                </a:r>
                <a:r>
                  <a:rPr lang="en-US" i="1" dirty="0"/>
                  <a:t>set of devices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and that relative consumption of content by these devices can be modeled by a discrete random variable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with probability mass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60375" indent="-230188"/>
                <a:r>
                  <a:rPr lang="en-US" dirty="0"/>
                  <a:t>Display and client model parameters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) will be specific to </a:t>
                </a:r>
                <a:r>
                  <a:rPr lang="en-US"/>
                  <a:t>each device. </a:t>
                </a:r>
                <a:r>
                  <a:rPr lang="en-US" dirty="0"/>
                  <a:t>We will use sub-index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to </a:t>
                </a:r>
                <a:r>
                  <a:rPr lang="en-US"/>
                  <a:t>denote this.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en-US"/>
                  <a:t>, etc.</a:t>
                </a:r>
                <a:endParaRPr lang="en-US" dirty="0"/>
              </a:p>
              <a:p>
                <a:pPr marL="230187" indent="0">
                  <a:buNone/>
                </a:pPr>
                <a:endParaRPr lang="en-US" sz="1600" b="1" dirty="0"/>
              </a:p>
              <a:p>
                <a:pPr marL="0" indent="0">
                  <a:buNone/>
                </a:pPr>
                <a:r>
                  <a:rPr lang="en-US" sz="1600" b="1" dirty="0"/>
                  <a:t>Networks</a:t>
                </a:r>
                <a:endParaRPr lang="en-US" dirty="0"/>
              </a:p>
              <a:p>
                <a:pPr marL="460375" indent="-230188"/>
                <a:r>
                  <a:rPr lang="en-US" i="1" dirty="0"/>
                  <a:t>Network bandwidth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will be treated as a continuous random variable, defined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[0,∞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with probability density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dirty="0"/>
              </a:p>
              <a:p>
                <a:pPr marL="460375" indent="-230188"/>
                <a:r>
                  <a:rPr lang="en-US" dirty="0"/>
                  <a:t>Network density specific to a particular device will be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:pPr marL="230187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b="1" dirty="0"/>
                  <a:t>Player sizes </a:t>
                </a:r>
                <a:endParaRPr lang="en-US" dirty="0"/>
              </a:p>
              <a:p>
                <a:pPr marL="460375" indent="-230188"/>
                <a:r>
                  <a:rPr lang="en-US" dirty="0"/>
                  <a:t>Video player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will also be treated as a discrete random variable, producing values from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, with probability mass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sz="700" dirty="0"/>
              </a:p>
              <a:p>
                <a:pPr marL="460375" indent="-230188"/>
                <a:r>
                  <a:rPr lang="en-US" dirty="0"/>
                  <a:t>Player size distribution specific to a particular device will be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100" y="874252"/>
                <a:ext cx="5510699" cy="3830751"/>
              </a:xfrm>
              <a:blipFill>
                <a:blip r:embed="rId4"/>
                <a:stretch>
                  <a:fillRect l="-2212" t="-1113" r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Input Distributions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D9B91BC-A185-42AE-89E7-4FF45410E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816770"/>
              </p:ext>
            </p:extLst>
          </p:nvPr>
        </p:nvGraphicFramePr>
        <p:xfrm>
          <a:off x="7066960" y="1276122"/>
          <a:ext cx="1796599" cy="89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42CCFA2-5B44-417B-BD82-40365FB72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891" y="3783599"/>
            <a:ext cx="1931028" cy="1173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6DA2F2-93F0-4074-98F7-D810C53AE6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560" y="2313313"/>
            <a:ext cx="1996359" cy="11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01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102" y="874252"/>
                <a:ext cx="5918972" cy="38307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600" b="1" dirty="0"/>
                  <a:t>Average bitrate </a:t>
                </a:r>
              </a:p>
              <a:p>
                <a:pPr marL="23018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,..,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1600" b="1" dirty="0"/>
                  <a:t>Average resolution </a:t>
                </a:r>
              </a:p>
              <a:p>
                <a:pPr marL="23018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,..,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1600" b="1" dirty="0"/>
                  <a:t>Average distortion </a:t>
                </a:r>
              </a:p>
              <a:p>
                <a:pPr marL="23018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,..,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1600" b="1" dirty="0"/>
                  <a:t>Average quality</a:t>
                </a:r>
              </a:p>
              <a:p>
                <a:pPr marL="23018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,..,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102" y="874252"/>
                <a:ext cx="5918972" cy="3830751"/>
              </a:xfrm>
              <a:blipFill>
                <a:blip r:embed="rId4"/>
                <a:stretch>
                  <a:fillRect l="-2060" t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Average Performance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12">
                <a:extLst>
                  <a:ext uri="{FF2B5EF4-FFF2-40B4-BE49-F238E27FC236}">
                    <a16:creationId xmlns:a16="http://schemas.microsoft.com/office/drawing/2014/main" id="{8293EED2-E94C-44AC-88DE-48C1E589E9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35132" y="874251"/>
                <a:ext cx="2811815" cy="38307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EAE4"/>
                  </a:buClr>
                  <a:buSzPts val="1100"/>
                  <a:buFont typeface="Arial"/>
                  <a:buChar char="▸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8088C"/>
                  </a:buClr>
                  <a:buSzPts val="1100"/>
                  <a:buFont typeface="Arial"/>
                  <a:buChar char="−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■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○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■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○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■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1600" b="1" dirty="0"/>
                  <a:t>Notations</a:t>
                </a:r>
              </a:p>
              <a:p>
                <a:pPr marL="460375" indent="-230188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– ladder resolutions</a:t>
                </a:r>
              </a:p>
              <a:p>
                <a:pPr marL="460375" indent="-230188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– ladder bitrates</a:t>
                </a:r>
              </a:p>
              <a:p>
                <a:pPr marL="460375" indent="-230188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– network bandwidth</a:t>
                </a:r>
              </a:p>
              <a:p>
                <a:pPr marL="460375" indent="-230188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– player size</a:t>
                </a:r>
              </a:p>
              <a:p>
                <a:pPr marL="460375" indent="-230188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– index of rendition selected</a:t>
                </a:r>
              </a:p>
              <a:p>
                <a:pPr marL="460375" indent="-230188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– network bandwidth distribution</a:t>
                </a:r>
              </a:p>
              <a:p>
                <a:pPr marL="460375" indent="-230188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– distribution of player sizes</a:t>
                </a:r>
              </a:p>
              <a:p>
                <a:pPr marL="460375" indent="-230188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– distortion-rate model</a:t>
                </a:r>
              </a:p>
              <a:p>
                <a:pPr marL="460375" indent="-230188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– quality-rate model, specific to a given codec, content, and user device </a:t>
                </a:r>
              </a:p>
              <a:p>
                <a:pPr marL="230187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Text Placeholder 12">
                <a:extLst>
                  <a:ext uri="{FF2B5EF4-FFF2-40B4-BE49-F238E27FC236}">
                    <a16:creationId xmlns:a16="http://schemas.microsoft.com/office/drawing/2014/main" id="{8293EED2-E94C-44AC-88DE-48C1E589E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132" y="874251"/>
                <a:ext cx="2811815" cy="3830751"/>
              </a:xfrm>
              <a:prstGeom prst="rect">
                <a:avLst/>
              </a:prstGeom>
              <a:blipFill>
                <a:blip r:embed="rId5"/>
                <a:stretch>
                  <a:fillRect l="-4329" t="-1113" r="-17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EEBA837-5A33-45DF-B100-54F1F8EE813D}"/>
              </a:ext>
            </a:extLst>
          </p:cNvPr>
          <p:cNvSpPr/>
          <p:nvPr/>
        </p:nvSpPr>
        <p:spPr>
          <a:xfrm>
            <a:off x="2086550" y="4499416"/>
            <a:ext cx="969633" cy="325256"/>
          </a:xfrm>
          <a:prstGeom prst="wedgeRoundRectCallout">
            <a:avLst>
              <a:gd name="adj1" fmla="val 23027"/>
              <a:gd name="adj2" fmla="val -91942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Averaging over bandwidth B </a:t>
            </a:r>
            <a:endParaRPr lang="en-US" sz="105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DDF6770-C88D-41A7-B938-A71B159A760D}"/>
              </a:ext>
            </a:extLst>
          </p:cNvPr>
          <p:cNvSpPr/>
          <p:nvPr/>
        </p:nvSpPr>
        <p:spPr>
          <a:xfrm>
            <a:off x="3141208" y="4503543"/>
            <a:ext cx="969633" cy="325256"/>
          </a:xfrm>
          <a:prstGeom prst="wedgeRoundRectCallout">
            <a:avLst>
              <a:gd name="adj1" fmla="val -23808"/>
              <a:gd name="adj2" fmla="val -95716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Averaging over player sizes Hp</a:t>
            </a:r>
            <a:endParaRPr lang="en-US" sz="105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6EBEB3C-0CEE-4B2E-AE9F-5317752E59BE}"/>
              </a:ext>
            </a:extLst>
          </p:cNvPr>
          <p:cNvSpPr/>
          <p:nvPr/>
        </p:nvSpPr>
        <p:spPr>
          <a:xfrm>
            <a:off x="4545150" y="4499416"/>
            <a:ext cx="1359407" cy="325256"/>
          </a:xfrm>
          <a:prstGeom prst="wedgeRoundRectCallout">
            <a:avLst>
              <a:gd name="adj1" fmla="val -24986"/>
              <a:gd name="adj2" fmla="val -135339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Client model selecting rendition based on B, Hp </a:t>
            </a:r>
            <a:endParaRPr lang="en-US" sz="105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05CEFCC-04FD-4205-8986-1A6D763BB59D}"/>
              </a:ext>
            </a:extLst>
          </p:cNvPr>
          <p:cNvSpPr/>
          <p:nvPr/>
        </p:nvSpPr>
        <p:spPr>
          <a:xfrm>
            <a:off x="3626024" y="3545162"/>
            <a:ext cx="969633" cy="325256"/>
          </a:xfrm>
          <a:prstGeom prst="wedgeRoundRectCallout">
            <a:avLst>
              <a:gd name="adj1" fmla="val -25073"/>
              <a:gd name="adj2" fmla="val 94851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Parameter that is averaged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87192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101" y="874252"/>
                <a:ext cx="5857603" cy="38307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600" b="1" dirty="0"/>
                  <a:t>Average bitrate </a:t>
                </a:r>
              </a:p>
              <a:p>
                <a:pPr marL="23018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,..,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1600" b="1" dirty="0"/>
                  <a:t>Average resolution </a:t>
                </a:r>
              </a:p>
              <a:p>
                <a:pPr marL="23018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,..,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1600" b="1" dirty="0"/>
                  <a:t>Average distortion </a:t>
                </a:r>
              </a:p>
              <a:p>
                <a:pPr marL="23018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,..,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1600" b="1" dirty="0"/>
                  <a:t>Average quality</a:t>
                </a:r>
              </a:p>
              <a:p>
                <a:pPr marL="23018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,..,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101" y="874252"/>
                <a:ext cx="5857603" cy="3830751"/>
              </a:xfrm>
              <a:blipFill>
                <a:blip r:embed="rId4"/>
                <a:stretch>
                  <a:fillRect l="-2081" t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Average Performance for Multiscreen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2">
                <a:extLst>
                  <a:ext uri="{FF2B5EF4-FFF2-40B4-BE49-F238E27FC236}">
                    <a16:creationId xmlns:a16="http://schemas.microsoft.com/office/drawing/2014/main" id="{B9B96794-7D0D-46A8-B911-E985BA41A6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6697" y="874251"/>
                <a:ext cx="2773884" cy="38307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EAE4"/>
                  </a:buClr>
                  <a:buSzPts val="1100"/>
                  <a:buFont typeface="Arial"/>
                  <a:buChar char="▸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8088C"/>
                  </a:buClr>
                  <a:buSzPts val="1100"/>
                  <a:buFont typeface="Arial"/>
                  <a:buChar char="−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■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○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■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○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■"/>
                  <a:def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1600" b="1" dirty="0"/>
                  <a:t>Marked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red</a:t>
                </a:r>
                <a:r>
                  <a:rPr lang="en-US" sz="1600" b="1" dirty="0"/>
                  <a:t>:</a:t>
                </a:r>
              </a:p>
              <a:p>
                <a:pPr marL="460375" indent="-230188">
                  <a:lnSpc>
                    <a:spcPct val="150000"/>
                  </a:lnSpc>
                </a:pPr>
                <a:r>
                  <a:rPr lang="en-US" dirty="0"/>
                  <a:t>summation over devices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60375" indent="-230188">
                  <a:lnSpc>
                    <a:spcPct val="150000"/>
                  </a:lnSpc>
                </a:pPr>
                <a:r>
                  <a:rPr lang="en-US" dirty="0"/>
                  <a:t>usage probability of each device</a:t>
                </a:r>
              </a:p>
              <a:p>
                <a:pPr marL="917575" lvl="1" indent="-230188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60375" indent="-230188">
                  <a:lnSpc>
                    <a:spcPct val="150000"/>
                  </a:lnSpc>
                </a:pPr>
                <a:r>
                  <a:rPr lang="en-US" dirty="0"/>
                  <a:t>elements depended on a device:</a:t>
                </a:r>
              </a:p>
              <a:p>
                <a:pPr marL="917575" lvl="1" indent="-230188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– client model</a:t>
                </a:r>
              </a:p>
              <a:p>
                <a:pPr marL="917575" lvl="1" indent="-230188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– network pdf</a:t>
                </a:r>
              </a:p>
              <a:p>
                <a:pPr marL="917575" lvl="1" indent="-230188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– player size pmf</a:t>
                </a:r>
              </a:p>
              <a:p>
                <a:pPr marL="917575" lvl="1" indent="-230188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– quality rate model </a:t>
                </a:r>
              </a:p>
            </p:txBody>
          </p:sp>
        </mc:Choice>
        <mc:Fallback xmlns="">
          <p:sp>
            <p:nvSpPr>
              <p:cNvPr id="2" name="Text Placeholder 12">
                <a:extLst>
                  <a:ext uri="{FF2B5EF4-FFF2-40B4-BE49-F238E27FC236}">
                    <a16:creationId xmlns:a16="http://schemas.microsoft.com/office/drawing/2014/main" id="{B9B96794-7D0D-46A8-B911-E985BA41A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697" y="874251"/>
                <a:ext cx="2773884" cy="3830751"/>
              </a:xfrm>
              <a:prstGeom prst="rect">
                <a:avLst/>
              </a:prstGeom>
              <a:blipFill>
                <a:blip r:embed="rId5"/>
                <a:stretch>
                  <a:fillRect l="-4615" t="-11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AE6B84A-2BAA-4EA1-9E69-4B40920B609C}"/>
              </a:ext>
            </a:extLst>
          </p:cNvPr>
          <p:cNvSpPr/>
          <p:nvPr/>
        </p:nvSpPr>
        <p:spPr>
          <a:xfrm>
            <a:off x="2469891" y="4499416"/>
            <a:ext cx="832433" cy="325256"/>
          </a:xfrm>
          <a:prstGeom prst="wedgeRoundRectCallout">
            <a:avLst>
              <a:gd name="adj1" fmla="val 1321"/>
              <a:gd name="adj2" fmla="val -100797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800" dirty="0"/>
              <a:t>Averaging over bandwidth B </a:t>
            </a:r>
            <a:endParaRPr lang="en-US" sz="105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ABBBF47-5FC1-45EE-8422-6E3E4DBE4395}"/>
              </a:ext>
            </a:extLst>
          </p:cNvPr>
          <p:cNvSpPr/>
          <p:nvPr/>
        </p:nvSpPr>
        <p:spPr>
          <a:xfrm>
            <a:off x="3387058" y="4506032"/>
            <a:ext cx="846151" cy="325256"/>
          </a:xfrm>
          <a:prstGeom prst="wedgeRoundRectCallout">
            <a:avLst>
              <a:gd name="adj1" fmla="val -37423"/>
              <a:gd name="adj2" fmla="val -95716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800" dirty="0"/>
              <a:t>Averaging over player sizes Hp</a:t>
            </a:r>
            <a:endParaRPr 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0DD56643-100B-41CA-85C6-68572169F774}"/>
                  </a:ext>
                </a:extLst>
              </p:cNvPr>
              <p:cNvSpPr/>
              <p:nvPr/>
            </p:nvSpPr>
            <p:spPr>
              <a:xfrm>
                <a:off x="4907233" y="4499416"/>
                <a:ext cx="1444471" cy="325256"/>
              </a:xfrm>
              <a:prstGeom prst="wedgeRoundRectCallout">
                <a:avLst>
                  <a:gd name="adj1" fmla="val -24986"/>
                  <a:gd name="adj2" fmla="val -135339"/>
                  <a:gd name="adj3" fmla="val 16667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/>
                  <a:t>Client model selecting rendition based on </a:t>
                </a:r>
                <a14:m>
                  <m:oMath xmlns:m="http://schemas.openxmlformats.org/officeDocument/2006/math">
                    <m:r>
                      <a:rPr lang="en-US" sz="800" i="1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800" dirty="0"/>
                  <a:t>,</a:t>
                </a:r>
                <a14:m>
                  <m:oMath xmlns:m="http://schemas.openxmlformats.org/officeDocument/2006/math">
                    <m:r>
                      <a:rPr lang="en-US" sz="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8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1050" dirty="0"/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0DD56643-100B-41CA-85C6-68572169F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233" y="4499416"/>
                <a:ext cx="1444471" cy="325256"/>
              </a:xfrm>
              <a:prstGeom prst="wedgeRoundRectCallout">
                <a:avLst>
                  <a:gd name="adj1" fmla="val -24986"/>
                  <a:gd name="adj2" fmla="val -135339"/>
                  <a:gd name="adj3" fmla="val 16667"/>
                </a:avLst>
              </a:prstGeom>
              <a:blipFill>
                <a:blip r:embed="rId6"/>
                <a:stretch>
                  <a:fillRect b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CDEC75C-20E2-4FD1-893F-D477E4E48BDE}"/>
              </a:ext>
            </a:extLst>
          </p:cNvPr>
          <p:cNvSpPr/>
          <p:nvPr/>
        </p:nvSpPr>
        <p:spPr>
          <a:xfrm>
            <a:off x="3810134" y="3545162"/>
            <a:ext cx="969633" cy="325256"/>
          </a:xfrm>
          <a:prstGeom prst="wedgeRoundRectCallout">
            <a:avLst>
              <a:gd name="adj1" fmla="val -25073"/>
              <a:gd name="adj2" fmla="val 94851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Parameter that is averaged</a:t>
            </a:r>
            <a:endParaRPr 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0DA2EEBD-A78A-41AC-8AD8-4A420A57FDB7}"/>
                  </a:ext>
                </a:extLst>
              </p:cNvPr>
              <p:cNvSpPr/>
              <p:nvPr/>
            </p:nvSpPr>
            <p:spPr>
              <a:xfrm>
                <a:off x="1555200" y="4499416"/>
                <a:ext cx="832433" cy="325256"/>
              </a:xfrm>
              <a:prstGeom prst="wedgeRoundRectCallout">
                <a:avLst>
                  <a:gd name="adj1" fmla="val 42846"/>
                  <a:gd name="adj2" fmla="val -103010"/>
                  <a:gd name="adj3" fmla="val 16667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144" rIns="9144" rtlCol="0" anchor="ctr"/>
              <a:lstStyle/>
              <a:p>
                <a:pPr algn="ctr"/>
                <a:r>
                  <a:rPr lang="en-US" sz="800" dirty="0"/>
                  <a:t>Averaging over devices </a:t>
                </a:r>
                <a14:m>
                  <m:oMath xmlns:m="http://schemas.openxmlformats.org/officeDocument/2006/math">
                    <m:r>
                      <a:rPr lang="en-US" sz="80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1050" dirty="0"/>
              </a:p>
            </p:txBody>
          </p:sp>
        </mc:Choice>
        <mc:Fallback xmlns=""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0DA2EEBD-A78A-41AC-8AD8-4A420A57F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200" y="4499416"/>
                <a:ext cx="832433" cy="325256"/>
              </a:xfrm>
              <a:prstGeom prst="wedgeRoundRectCallout">
                <a:avLst>
                  <a:gd name="adj1" fmla="val 42846"/>
                  <a:gd name="adj2" fmla="val -103010"/>
                  <a:gd name="adj3" fmla="val 16667"/>
                </a:avLst>
              </a:prstGeom>
              <a:blipFill>
                <a:blip r:embed="rId7"/>
                <a:stretch>
                  <a:fillRect r="-2190" b="-48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485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48B03E7-01D9-4BCB-8BAC-61CC8E1B3A49}"/>
              </a:ext>
            </a:extLst>
          </p:cNvPr>
          <p:cNvSpPr txBox="1">
            <a:spLocks/>
          </p:cNvSpPr>
          <p:nvPr/>
        </p:nvSpPr>
        <p:spPr>
          <a:xfrm>
            <a:off x="4660817" y="874252"/>
            <a:ext cx="4349665" cy="383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1100"/>
              <a:buFont typeface="Arial"/>
              <a:buChar char="▸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8C"/>
              </a:buClr>
              <a:buSzPts val="1100"/>
              <a:buFont typeface="Arial"/>
              <a:buChar char="−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/>
              <a:t>Average performance</a:t>
            </a:r>
          </a:p>
          <a:p>
            <a:pPr marL="0" indent="0">
              <a:buFont typeface="Arial"/>
              <a:buNone/>
            </a:pPr>
            <a:endParaRPr lang="en-US" sz="1600" b="1" dirty="0"/>
          </a:p>
          <a:p>
            <a:pPr marL="0" indent="0">
              <a:buFont typeface="Arial"/>
              <a:buNone/>
            </a:pPr>
            <a:endParaRPr lang="en-US" sz="1600" b="1" dirty="0"/>
          </a:p>
          <a:p>
            <a:pPr marL="0" indent="0">
              <a:buFont typeface="Arial"/>
              <a:buNone/>
            </a:pPr>
            <a:endParaRPr lang="en-US" sz="1600" b="1" dirty="0"/>
          </a:p>
          <a:p>
            <a:pPr marL="0" indent="0">
              <a:buFont typeface="Arial"/>
              <a:buNone/>
            </a:pPr>
            <a:endParaRPr lang="en-US" sz="1600" b="1" dirty="0"/>
          </a:p>
          <a:p>
            <a:pPr marL="0" indent="0">
              <a:buFont typeface="Arial"/>
              <a:buNone/>
            </a:pPr>
            <a:endParaRPr lang="en-US" sz="1600" b="1" dirty="0"/>
          </a:p>
          <a:p>
            <a:pPr marL="0" indent="0">
              <a:buFont typeface="Arial"/>
              <a:buNone/>
            </a:pPr>
            <a:endParaRPr lang="en-US" sz="1600" b="1" dirty="0"/>
          </a:p>
          <a:p>
            <a:pPr marL="0" indent="0">
              <a:buFont typeface="Arial"/>
              <a:buNone/>
            </a:pPr>
            <a:endParaRPr lang="en-US" sz="1600" b="1" dirty="0"/>
          </a:p>
          <a:p>
            <a:pPr marL="0" indent="0">
              <a:buFont typeface="Arial"/>
              <a:buNone/>
            </a:pPr>
            <a:endParaRPr lang="en-US" sz="2800" b="1" dirty="0"/>
          </a:p>
          <a:p>
            <a:pPr marL="0" indent="0">
              <a:buFont typeface="Arial"/>
              <a:buNone/>
            </a:pPr>
            <a:r>
              <a:rPr lang="en-US" sz="1600" b="1" dirty="0"/>
              <a:t>Observations</a:t>
            </a:r>
          </a:p>
          <a:p>
            <a:pPr marL="460375" indent="-230188"/>
            <a:r>
              <a:rPr lang="en-US" dirty="0"/>
              <a:t>Complex content gets encoded &amp; delivered at lower quality</a:t>
            </a:r>
          </a:p>
          <a:p>
            <a:pPr marL="460375" indent="-230188"/>
            <a:r>
              <a:rPr lang="en-US" dirty="0"/>
              <a:t>Network 2 allows more bits to be pulled and quality to increase</a:t>
            </a:r>
          </a:p>
          <a:p>
            <a:pPr marL="460375" indent="-230188"/>
            <a:r>
              <a:rPr lang="en-US" dirty="0"/>
              <a:t>Web players deliver much lower average resolution and consume fewer bits compared to full-screen/1080p players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C908BE-F1EF-43A1-8F4D-2667DFE7E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102" y="874252"/>
            <a:ext cx="3961298" cy="3830751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System configurations</a:t>
            </a:r>
          </a:p>
          <a:p>
            <a:pPr marL="227013" indent="233363"/>
            <a:r>
              <a:rPr lang="en-US" dirty="0"/>
              <a:t>ABR ladder:</a:t>
            </a:r>
          </a:p>
          <a:p>
            <a:pPr marL="227013" indent="233363"/>
            <a:endParaRPr lang="en-US" dirty="0"/>
          </a:p>
          <a:p>
            <a:pPr marL="227013" indent="233363"/>
            <a:endParaRPr lang="en-US" dirty="0"/>
          </a:p>
          <a:p>
            <a:pPr marL="227013" indent="233363"/>
            <a:endParaRPr lang="en-US" dirty="0"/>
          </a:p>
          <a:p>
            <a:pPr marL="227013" indent="233363"/>
            <a:endParaRPr lang="en-US" sz="800" dirty="0"/>
          </a:p>
          <a:p>
            <a:pPr marL="227013" indent="233363"/>
            <a:r>
              <a:rPr lang="en-US" dirty="0"/>
              <a:t>Content:</a:t>
            </a:r>
          </a:p>
          <a:p>
            <a:pPr marL="227013" indent="233363"/>
            <a:endParaRPr lang="en-US" dirty="0"/>
          </a:p>
          <a:p>
            <a:pPr marL="227013" indent="233363"/>
            <a:endParaRPr lang="en-US" dirty="0"/>
          </a:p>
          <a:p>
            <a:pPr marL="227013" indent="233363"/>
            <a:endParaRPr lang="en-US" dirty="0"/>
          </a:p>
          <a:p>
            <a:pPr marL="227013" indent="233363"/>
            <a:r>
              <a:rPr lang="en-US" dirty="0"/>
              <a:t>Networks:</a:t>
            </a:r>
          </a:p>
          <a:p>
            <a:pPr marL="227013" indent="233363"/>
            <a:endParaRPr lang="en-US" dirty="0"/>
          </a:p>
          <a:p>
            <a:pPr marL="227013" indent="233363"/>
            <a:endParaRPr lang="en-US" dirty="0"/>
          </a:p>
          <a:p>
            <a:pPr marL="227013" indent="233363"/>
            <a:endParaRPr lang="en-US" dirty="0"/>
          </a:p>
          <a:p>
            <a:pPr marL="227013" indent="233363"/>
            <a:endParaRPr lang="en-US" dirty="0"/>
          </a:p>
          <a:p>
            <a:pPr marL="227013" indent="0">
              <a:buNone/>
            </a:pPr>
            <a:endParaRPr lang="en-US" sz="600" dirty="0"/>
          </a:p>
          <a:p>
            <a:pPr marL="227013" indent="233363"/>
            <a:r>
              <a:rPr lang="en-US" dirty="0"/>
              <a:t>Devices / Players: 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Examples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A0E2DBD-FADA-4058-BF73-D6C346D982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343937"/>
                  </p:ext>
                </p:extLst>
              </p:nvPr>
            </p:nvGraphicFramePr>
            <p:xfrm>
              <a:off x="4660818" y="1186955"/>
              <a:ext cx="4260846" cy="20211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7898">
                      <a:extLst>
                        <a:ext uri="{9D8B030D-6E8A-4147-A177-3AD203B41FA5}">
                          <a16:colId xmlns:a16="http://schemas.microsoft.com/office/drawing/2014/main" val="147880805"/>
                        </a:ext>
                      </a:extLst>
                    </a:gridCol>
                    <a:gridCol w="654018">
                      <a:extLst>
                        <a:ext uri="{9D8B030D-6E8A-4147-A177-3AD203B41FA5}">
                          <a16:colId xmlns:a16="http://schemas.microsoft.com/office/drawing/2014/main" val="3762295401"/>
                        </a:ext>
                      </a:extLst>
                    </a:gridCol>
                    <a:gridCol w="654018">
                      <a:extLst>
                        <a:ext uri="{9D8B030D-6E8A-4147-A177-3AD203B41FA5}">
                          <a16:colId xmlns:a16="http://schemas.microsoft.com/office/drawing/2014/main" val="3483900574"/>
                        </a:ext>
                      </a:extLst>
                    </a:gridCol>
                    <a:gridCol w="553120">
                      <a:extLst>
                        <a:ext uri="{9D8B030D-6E8A-4147-A177-3AD203B41FA5}">
                          <a16:colId xmlns:a16="http://schemas.microsoft.com/office/drawing/2014/main" val="1513413656"/>
                        </a:ext>
                      </a:extLst>
                    </a:gridCol>
                    <a:gridCol w="553120">
                      <a:extLst>
                        <a:ext uri="{9D8B030D-6E8A-4147-A177-3AD203B41FA5}">
                          <a16:colId xmlns:a16="http://schemas.microsoft.com/office/drawing/2014/main" val="1646003911"/>
                        </a:ext>
                      </a:extLst>
                    </a:gridCol>
                    <a:gridCol w="554336">
                      <a:extLst>
                        <a:ext uri="{9D8B030D-6E8A-4147-A177-3AD203B41FA5}">
                          <a16:colId xmlns:a16="http://schemas.microsoft.com/office/drawing/2014/main" val="595072566"/>
                        </a:ext>
                      </a:extLst>
                    </a:gridCol>
                    <a:gridCol w="554336">
                      <a:extLst>
                        <a:ext uri="{9D8B030D-6E8A-4147-A177-3AD203B41FA5}">
                          <a16:colId xmlns:a16="http://schemas.microsoft.com/office/drawing/2014/main" val="111972275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900" b="1" dirty="0">
                              <a:latin typeface="+mn-lt"/>
                            </a:rPr>
                            <a:t>Network</a:t>
                          </a:r>
                        </a:p>
                      </a:txBody>
                      <a:tcPr marL="45720" marR="45720" marT="9144" marB="9144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900" b="1" dirty="0">
                              <a:latin typeface="+mn-lt"/>
                            </a:rPr>
                            <a:t>Player</a:t>
                          </a: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900" b="1" dirty="0">
                              <a:latin typeface="+mn-lt"/>
                            </a:rPr>
                            <a:t>Content</a:t>
                          </a: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87404298"/>
                      </a:ext>
                    </a:extLst>
                  </a:tr>
                  <a:tr h="0">
                    <a:tc rowSpan="6"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Network 1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1080p 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player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Easy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</a:rPr>
                            <a:t>647.8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0.9910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</a:rPr>
                            <a:t>4.075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</a:rPr>
                            <a:t>1846.5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19175584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Medium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647.8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0.9718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</a:rPr>
                            <a:t>3.891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</a:rPr>
                            <a:t>1846.5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750502214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Complex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647.8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0.9585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</a:rPr>
                            <a:t>3.774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</a:rPr>
                            <a:t>1846.5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9650089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Web 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player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Easy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</a:rPr>
                            <a:t>465.2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0.9903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</a:rPr>
                            <a:t>3.563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</a:rPr>
                            <a:t>1151.8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067433909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Medium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465.2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0.9701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</a:rPr>
                            <a:t>3.395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</a:rPr>
                            <a:t>1151.8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78291938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Complex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465.2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0.9522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</a:rPr>
                            <a:t>3.258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</a:rPr>
                            <a:t>1151.8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0082732"/>
                      </a:ext>
                    </a:extLst>
                  </a:tr>
                  <a:tr h="0">
                    <a:tc rowSpan="6"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Network 2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1080p 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player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Easy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</a:rPr>
                            <a:t>706.3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0.9912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</a:rPr>
                            <a:t>4.343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</a:rPr>
                            <a:t>2076.5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2235258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Medium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706.3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0.9724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</a:rPr>
                            <a:t>4.150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</a:rPr>
                            <a:t>2076.5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5997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Complex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706.3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0.9606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</a:rPr>
                            <a:t>4.034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</a:rPr>
                            <a:t>2076.5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19644689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Web 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player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Easy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</a:rPr>
                            <a:t>486.5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0.9904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</a:rPr>
                            <a:t>3.653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</a:rPr>
                            <a:t>1232.6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787389022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Medium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486.5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0.9704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</a:rPr>
                            <a:t>3.482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</a:rPr>
                            <a:t>1232.6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109705011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Complex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486.5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</a:rPr>
                            <a:t>0.9532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</a:rPr>
                            <a:t>3.347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</a:rPr>
                            <a:t>1232.6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02442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A0E2DBD-FADA-4058-BF73-D6C346D982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343937"/>
                  </p:ext>
                </p:extLst>
              </p:nvPr>
            </p:nvGraphicFramePr>
            <p:xfrm>
              <a:off x="4660818" y="1186955"/>
              <a:ext cx="4260846" cy="20211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7898">
                      <a:extLst>
                        <a:ext uri="{9D8B030D-6E8A-4147-A177-3AD203B41FA5}">
                          <a16:colId xmlns:a16="http://schemas.microsoft.com/office/drawing/2014/main" val="147880805"/>
                        </a:ext>
                      </a:extLst>
                    </a:gridCol>
                    <a:gridCol w="654018">
                      <a:extLst>
                        <a:ext uri="{9D8B030D-6E8A-4147-A177-3AD203B41FA5}">
                          <a16:colId xmlns:a16="http://schemas.microsoft.com/office/drawing/2014/main" val="3762295401"/>
                        </a:ext>
                      </a:extLst>
                    </a:gridCol>
                    <a:gridCol w="654018">
                      <a:extLst>
                        <a:ext uri="{9D8B030D-6E8A-4147-A177-3AD203B41FA5}">
                          <a16:colId xmlns:a16="http://schemas.microsoft.com/office/drawing/2014/main" val="3483900574"/>
                        </a:ext>
                      </a:extLst>
                    </a:gridCol>
                    <a:gridCol w="553120">
                      <a:extLst>
                        <a:ext uri="{9D8B030D-6E8A-4147-A177-3AD203B41FA5}">
                          <a16:colId xmlns:a16="http://schemas.microsoft.com/office/drawing/2014/main" val="1513413656"/>
                        </a:ext>
                      </a:extLst>
                    </a:gridCol>
                    <a:gridCol w="553120">
                      <a:extLst>
                        <a:ext uri="{9D8B030D-6E8A-4147-A177-3AD203B41FA5}">
                          <a16:colId xmlns:a16="http://schemas.microsoft.com/office/drawing/2014/main" val="1646003911"/>
                        </a:ext>
                      </a:extLst>
                    </a:gridCol>
                    <a:gridCol w="554336">
                      <a:extLst>
                        <a:ext uri="{9D8B030D-6E8A-4147-A177-3AD203B41FA5}">
                          <a16:colId xmlns:a16="http://schemas.microsoft.com/office/drawing/2014/main" val="595072566"/>
                        </a:ext>
                      </a:extLst>
                    </a:gridCol>
                    <a:gridCol w="554336">
                      <a:extLst>
                        <a:ext uri="{9D8B030D-6E8A-4147-A177-3AD203B41FA5}">
                          <a16:colId xmlns:a16="http://schemas.microsoft.com/office/drawing/2014/main" val="1119722758"/>
                        </a:ext>
                      </a:extLst>
                    </a:gridCol>
                  </a:tblGrid>
                  <a:tr h="15576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900" b="1" dirty="0">
                              <a:latin typeface="+mn-lt"/>
                            </a:rPr>
                            <a:t>Network</a:t>
                          </a:r>
                        </a:p>
                      </a:txBody>
                      <a:tcPr marL="45720" marR="45720" marT="9144" marB="9144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900" b="1" dirty="0">
                              <a:latin typeface="+mn-lt"/>
                            </a:rPr>
                            <a:t>Player</a:t>
                          </a: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900" b="1" dirty="0">
                              <a:latin typeface="+mn-lt"/>
                            </a:rPr>
                            <a:t>Content</a:t>
                          </a: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69231" t="-19231" r="-301099" b="-1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9231" t="-19231" r="-201099" b="-1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9231" t="-19231" r="-101099" b="-1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69231" t="-19231" r="-1099" b="-12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7404298"/>
                      </a:ext>
                    </a:extLst>
                  </a:tr>
                  <a:tr h="155448">
                    <a:tc rowSpan="6"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Network 1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1080p 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player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Easy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</a:rPr>
                            <a:t>647.8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0.9910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</a:rPr>
                            <a:t>4.075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</a:rPr>
                            <a:t>1846.5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19175584"/>
                      </a:ext>
                    </a:extLst>
                  </a:tr>
                  <a:tr h="15544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Medium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647.8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0.9718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</a:rPr>
                            <a:t>3.891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</a:rPr>
                            <a:t>1846.5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750502214"/>
                      </a:ext>
                    </a:extLst>
                  </a:tr>
                  <a:tr h="15544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Complex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647.8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0.9585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</a:rPr>
                            <a:t>3.774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</a:rPr>
                            <a:t>1846.5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9650089"/>
                      </a:ext>
                    </a:extLst>
                  </a:tr>
                  <a:tr h="15544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Web 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player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Easy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</a:rPr>
                            <a:t>465.2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0.9903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</a:rPr>
                            <a:t>3.563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</a:rPr>
                            <a:t>1151.8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067433909"/>
                      </a:ext>
                    </a:extLst>
                  </a:tr>
                  <a:tr h="15544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Medium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465.2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0.9701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</a:rPr>
                            <a:t>3.395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</a:rPr>
                            <a:t>1151.8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78291938"/>
                      </a:ext>
                    </a:extLst>
                  </a:tr>
                  <a:tr h="15544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Complex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465.2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0.9522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</a:rPr>
                            <a:t>3.258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</a:rPr>
                            <a:t>1151.8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0082732"/>
                      </a:ext>
                    </a:extLst>
                  </a:tr>
                  <a:tr h="155448">
                    <a:tc rowSpan="6"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Network 2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1080p 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player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Easy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</a:rPr>
                            <a:t>706.3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0.9912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</a:rPr>
                            <a:t>4.343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</a:rPr>
                            <a:t>2076.5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2235258"/>
                      </a:ext>
                    </a:extLst>
                  </a:tr>
                  <a:tr h="15544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Medium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706.3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0.9724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</a:rPr>
                            <a:t>4.150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</a:rPr>
                            <a:t>2076.5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5997"/>
                      </a:ext>
                    </a:extLst>
                  </a:tr>
                  <a:tr h="15544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Complex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706.3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0.9606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</a:rPr>
                            <a:t>4.034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</a:rPr>
                            <a:t>2076.5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19644689"/>
                      </a:ext>
                    </a:extLst>
                  </a:tr>
                  <a:tr h="15544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Web </a:t>
                          </a: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player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Easy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</a:rPr>
                            <a:t>486.5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0.9904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</a:rPr>
                            <a:t>3.653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</a:rPr>
                            <a:t>1232.6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787389022"/>
                      </a:ext>
                    </a:extLst>
                  </a:tr>
                  <a:tr h="15544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Medium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486.5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0.9704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</a:rPr>
                            <a:t>3.482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</a:rPr>
                            <a:t>1232.6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109705011"/>
                      </a:ext>
                    </a:extLst>
                  </a:tr>
                  <a:tr h="15544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Complex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486.5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</a:rPr>
                            <a:t>0.9532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</a:rPr>
                            <a:t>3.347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</a:rPr>
                            <a:t>1232.6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9144" marB="9144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02442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5D8E8AF-081D-4D7A-A2DC-C3E480DF64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9918361"/>
                  </p:ext>
                </p:extLst>
              </p:nvPr>
            </p:nvGraphicFramePr>
            <p:xfrm>
              <a:off x="954534" y="2303389"/>
              <a:ext cx="1728243" cy="46572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28502">
                      <a:extLst>
                        <a:ext uri="{9D8B030D-6E8A-4147-A177-3AD203B41FA5}">
                          <a16:colId xmlns:a16="http://schemas.microsoft.com/office/drawing/2014/main" val="906107120"/>
                        </a:ext>
                      </a:extLst>
                    </a:gridCol>
                    <a:gridCol w="477122">
                      <a:extLst>
                        <a:ext uri="{9D8B030D-6E8A-4147-A177-3AD203B41FA5}">
                          <a16:colId xmlns:a16="http://schemas.microsoft.com/office/drawing/2014/main" val="3586809883"/>
                        </a:ext>
                      </a:extLst>
                    </a:gridCol>
                    <a:gridCol w="337655">
                      <a:extLst>
                        <a:ext uri="{9D8B030D-6E8A-4147-A177-3AD203B41FA5}">
                          <a16:colId xmlns:a16="http://schemas.microsoft.com/office/drawing/2014/main" val="1653627764"/>
                        </a:ext>
                      </a:extLst>
                    </a:gridCol>
                    <a:gridCol w="384964">
                      <a:extLst>
                        <a:ext uri="{9D8B030D-6E8A-4147-A177-3AD203B41FA5}">
                          <a16:colId xmlns:a16="http://schemas.microsoft.com/office/drawing/2014/main" val="4002742523"/>
                        </a:ext>
                      </a:extLst>
                    </a:gridCol>
                  </a:tblGrid>
                  <a:tr h="117111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b="1" dirty="0"/>
                            <a:t>Sequence </a:t>
                          </a:r>
                          <a:endParaRPr lang="en-US" sz="700" b="1" dirty="0">
                            <a:latin typeface="+mn-lt"/>
                          </a:endParaRPr>
                        </a:p>
                      </a:txBody>
                      <a:tcPr marL="36576" marR="27432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700" b="1" smtClean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sz="700" b="1" dirty="0">
                            <a:latin typeface="+mn-lt"/>
                          </a:endParaRPr>
                        </a:p>
                      </a:txBody>
                      <a:tcPr marL="36576" marR="27432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700" b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lang="en-US" sz="700" b="1" dirty="0">
                            <a:latin typeface="+mn-lt"/>
                          </a:endParaRPr>
                        </a:p>
                      </a:txBody>
                      <a:tcPr marL="36576" marR="27432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700" b="1" smtClean="0">
                                    <a:latin typeface="Cambria Math" panose="02040503050406030204" pitchFamily="18" charset="0"/>
                                  </a:rPr>
                                  <m:t>𝜸</m:t>
                                </m:r>
                              </m:oMath>
                            </m:oMathPara>
                          </a14:m>
                          <a:endParaRPr lang="en-US" sz="700" b="1" dirty="0">
                            <a:latin typeface="+mn-lt"/>
                          </a:endParaRPr>
                        </a:p>
                      </a:txBody>
                      <a:tcPr marL="36576" marR="27432" marT="0" marB="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60112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b="0" dirty="0"/>
                            <a:t>"Easy"</a:t>
                          </a:r>
                          <a:endParaRPr lang="en-US" sz="700" b="0" dirty="0">
                            <a:latin typeface="+mn-lt"/>
                          </a:endParaRPr>
                        </a:p>
                      </a:txBody>
                      <a:tcPr marL="36576" marR="27432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7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0.7844e-3</a:t>
                          </a:r>
                          <a:endParaRPr lang="en-US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6576" marR="27432" marT="9525" marB="0" anchor="ctr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7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1.2281</a:t>
                          </a:r>
                          <a:endParaRPr lang="en-US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6576" marR="27432" marT="9525" marB="0" anchor="ctr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7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0.7463</a:t>
                          </a:r>
                          <a:endParaRPr lang="en-US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6576" marR="27432" marT="9525" marB="0" anchor="ctr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235616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b="0" dirty="0"/>
                            <a:t>"Medium"</a:t>
                          </a:r>
                          <a:endParaRPr lang="en-US" sz="700" b="0" dirty="0">
                            <a:latin typeface="+mn-lt"/>
                          </a:endParaRPr>
                        </a:p>
                      </a:txBody>
                      <a:tcPr marL="36576" marR="27432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7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0.8278e-2</a:t>
                          </a:r>
                          <a:endParaRPr lang="en-US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6576" marR="27432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7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1.3217</a:t>
                          </a:r>
                          <a:endParaRPr lang="en-US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6576" marR="27432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7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0.9593</a:t>
                          </a:r>
                          <a:endParaRPr lang="en-US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6576" marR="27432" marT="9525" marB="0" anchor="ctr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99778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b="0" dirty="0"/>
                            <a:t>"Complex"</a:t>
                          </a:r>
                          <a:endParaRPr lang="en-US" sz="700" b="0" dirty="0">
                            <a:latin typeface="+mn-lt"/>
                          </a:endParaRPr>
                        </a:p>
                      </a:txBody>
                      <a:tcPr marL="36576" marR="27432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7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0.07316</a:t>
                          </a:r>
                          <a:endParaRPr lang="en-US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6576" marR="27432" marT="9525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7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1.0957</a:t>
                          </a:r>
                          <a:endParaRPr lang="en-US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6576" marR="27432" marT="9525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7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1.0336</a:t>
                          </a:r>
                          <a:endParaRPr lang="en-US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6576" marR="27432" marT="9525" marB="0" anchor="ctr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827771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5D8E8AF-081D-4D7A-A2DC-C3E480DF64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9918361"/>
                  </p:ext>
                </p:extLst>
              </p:nvPr>
            </p:nvGraphicFramePr>
            <p:xfrm>
              <a:off x="954534" y="2303389"/>
              <a:ext cx="1728243" cy="46572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28502">
                      <a:extLst>
                        <a:ext uri="{9D8B030D-6E8A-4147-A177-3AD203B41FA5}">
                          <a16:colId xmlns:a16="http://schemas.microsoft.com/office/drawing/2014/main" val="906107120"/>
                        </a:ext>
                      </a:extLst>
                    </a:gridCol>
                    <a:gridCol w="477122">
                      <a:extLst>
                        <a:ext uri="{9D8B030D-6E8A-4147-A177-3AD203B41FA5}">
                          <a16:colId xmlns:a16="http://schemas.microsoft.com/office/drawing/2014/main" val="3586809883"/>
                        </a:ext>
                      </a:extLst>
                    </a:gridCol>
                    <a:gridCol w="337655">
                      <a:extLst>
                        <a:ext uri="{9D8B030D-6E8A-4147-A177-3AD203B41FA5}">
                          <a16:colId xmlns:a16="http://schemas.microsoft.com/office/drawing/2014/main" val="1653627764"/>
                        </a:ext>
                      </a:extLst>
                    </a:gridCol>
                    <a:gridCol w="384964">
                      <a:extLst>
                        <a:ext uri="{9D8B030D-6E8A-4147-A177-3AD203B41FA5}">
                          <a16:colId xmlns:a16="http://schemas.microsoft.com/office/drawing/2014/main" val="4002742523"/>
                        </a:ext>
                      </a:extLst>
                    </a:gridCol>
                  </a:tblGrid>
                  <a:tr h="117111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b="1" dirty="0"/>
                            <a:t>Sequence </a:t>
                          </a:r>
                          <a:endParaRPr lang="en-US" sz="700" b="1" dirty="0">
                            <a:latin typeface="+mn-lt"/>
                          </a:endParaRPr>
                        </a:p>
                      </a:txBody>
                      <a:tcPr marL="36576" marR="27432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27432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0127" t="-25000" r="-151899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27432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6429" t="-25000" r="-114286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27432" marT="0" marB="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52381" t="-25000" r="-1587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6011206"/>
                      </a:ext>
                    </a:extLst>
                  </a:tr>
                  <a:tr h="116205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b="0" dirty="0"/>
                            <a:t>"Easy"</a:t>
                          </a:r>
                          <a:endParaRPr lang="en-US" sz="700" b="0" dirty="0">
                            <a:latin typeface="+mn-lt"/>
                          </a:endParaRPr>
                        </a:p>
                      </a:txBody>
                      <a:tcPr marL="36576" marR="27432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7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0.7844e-3</a:t>
                          </a:r>
                          <a:endParaRPr lang="en-US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6576" marR="27432" marT="9525" marB="0" anchor="ctr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7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1.2281</a:t>
                          </a:r>
                          <a:endParaRPr lang="en-US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6576" marR="27432" marT="9525" marB="0" anchor="ctr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7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0.7463</a:t>
                          </a:r>
                          <a:endParaRPr lang="en-US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6576" marR="27432" marT="9525" marB="0" anchor="ctr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23561634"/>
                      </a:ext>
                    </a:extLst>
                  </a:tr>
                  <a:tr h="116205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b="0" dirty="0"/>
                            <a:t>"Medium"</a:t>
                          </a:r>
                          <a:endParaRPr lang="en-US" sz="700" b="0" dirty="0">
                            <a:latin typeface="+mn-lt"/>
                          </a:endParaRPr>
                        </a:p>
                      </a:txBody>
                      <a:tcPr marL="36576" marR="27432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7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0.8278e-2</a:t>
                          </a:r>
                          <a:endParaRPr lang="en-US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6576" marR="27432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7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1.3217</a:t>
                          </a:r>
                          <a:endParaRPr lang="en-US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6576" marR="27432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7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0.9593</a:t>
                          </a:r>
                          <a:endParaRPr lang="en-US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6576" marR="27432" marT="9525" marB="0" anchor="ctr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9977890"/>
                      </a:ext>
                    </a:extLst>
                  </a:tr>
                  <a:tr h="116205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b="0" dirty="0"/>
                            <a:t>"Complex"</a:t>
                          </a:r>
                          <a:endParaRPr lang="en-US" sz="700" b="0" dirty="0">
                            <a:latin typeface="+mn-lt"/>
                          </a:endParaRPr>
                        </a:p>
                      </a:txBody>
                      <a:tcPr marL="36576" marR="27432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7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0.07316</a:t>
                          </a:r>
                          <a:endParaRPr lang="en-US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6576" marR="27432" marT="9525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7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1.0957</a:t>
                          </a:r>
                          <a:endParaRPr lang="en-US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6576" marR="27432" marT="9525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7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1.0336</a:t>
                          </a:r>
                          <a:endParaRPr lang="en-US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6576" marR="27432" marT="9525" marB="0" anchor="ctr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827771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39EDD4C-B7E5-46EC-93E9-39A62AE8D3C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96" y="3017028"/>
            <a:ext cx="1489649" cy="93812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3A125F-D558-487B-89FA-B07111DBB912}"/>
                  </a:ext>
                </a:extLst>
              </p:cNvPr>
              <p:cNvSpPr txBox="1"/>
              <p:nvPr/>
            </p:nvSpPr>
            <p:spPr>
              <a:xfrm>
                <a:off x="2545071" y="2286640"/>
                <a:ext cx="1897200" cy="480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9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9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num>
                                        <m:den>
                                          <m:r>
                                            <a:rPr lang="en-US" sz="9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9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900" i="1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900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p>
                              </m:sSup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3A125F-D558-487B-89FA-B07111DBB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071" y="2286640"/>
                <a:ext cx="1897200" cy="4801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3FF3DE1-A22D-42B5-B284-7FC4ED4BA3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1605767"/>
                  </p:ext>
                </p:extLst>
              </p:nvPr>
            </p:nvGraphicFramePr>
            <p:xfrm>
              <a:off x="954534" y="3063082"/>
              <a:ext cx="1728243" cy="32562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44803">
                      <a:extLst>
                        <a:ext uri="{9D8B030D-6E8A-4147-A177-3AD203B41FA5}">
                          <a16:colId xmlns:a16="http://schemas.microsoft.com/office/drawing/2014/main" val="95621545"/>
                        </a:ext>
                      </a:extLst>
                    </a:gridCol>
                    <a:gridCol w="377140">
                      <a:extLst>
                        <a:ext uri="{9D8B030D-6E8A-4147-A177-3AD203B41FA5}">
                          <a16:colId xmlns:a16="http://schemas.microsoft.com/office/drawing/2014/main" val="1986682214"/>
                        </a:ext>
                      </a:extLst>
                    </a:gridCol>
                    <a:gridCol w="372498">
                      <a:extLst>
                        <a:ext uri="{9D8B030D-6E8A-4147-A177-3AD203B41FA5}">
                          <a16:colId xmlns:a16="http://schemas.microsoft.com/office/drawing/2014/main" val="871531114"/>
                        </a:ext>
                      </a:extLst>
                    </a:gridCol>
                    <a:gridCol w="433802">
                      <a:extLst>
                        <a:ext uri="{9D8B030D-6E8A-4147-A177-3AD203B41FA5}">
                          <a16:colId xmlns:a16="http://schemas.microsoft.com/office/drawing/2014/main" val="444137606"/>
                        </a:ext>
                      </a:extLst>
                    </a:gridCol>
                  </a:tblGrid>
                  <a:tr h="7556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b="1" dirty="0">
                              <a:effectLst/>
                            </a:rPr>
                            <a:t>Network</a:t>
                          </a:r>
                          <a:endParaRPr lang="en-US" sz="9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7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oMath>
                            </m:oMathPara>
                          </a14:m>
                          <a:endParaRPr lang="en-US" sz="9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7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𝛔</m:t>
                                    </m:r>
                                  </m:e>
                                  <m:sub>
                                    <m:r>
                                      <a:rPr lang="en-US" sz="7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9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7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𝛔</m:t>
                                    </m:r>
                                  </m:e>
                                  <m:sub>
                                    <m:r>
                                      <a:rPr lang="en-US" sz="7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9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75176644"/>
                      </a:ext>
                    </a:extLst>
                  </a:tr>
                  <a:tr h="7493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"Network 1" 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0.4287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1802.2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4499.28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79414604"/>
                      </a:ext>
                    </a:extLst>
                  </a:tr>
                  <a:tr h="7493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"Network 2"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0.4287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4505.5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11248.2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47251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3FF3DE1-A22D-42B5-B284-7FC4ED4BA3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1605767"/>
                  </p:ext>
                </p:extLst>
              </p:nvPr>
            </p:nvGraphicFramePr>
            <p:xfrm>
              <a:off x="954534" y="3063082"/>
              <a:ext cx="1728243" cy="32562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44803">
                      <a:extLst>
                        <a:ext uri="{9D8B030D-6E8A-4147-A177-3AD203B41FA5}">
                          <a16:colId xmlns:a16="http://schemas.microsoft.com/office/drawing/2014/main" val="95621545"/>
                        </a:ext>
                      </a:extLst>
                    </a:gridCol>
                    <a:gridCol w="377140">
                      <a:extLst>
                        <a:ext uri="{9D8B030D-6E8A-4147-A177-3AD203B41FA5}">
                          <a16:colId xmlns:a16="http://schemas.microsoft.com/office/drawing/2014/main" val="1986682214"/>
                        </a:ext>
                      </a:extLst>
                    </a:gridCol>
                    <a:gridCol w="372498">
                      <a:extLst>
                        <a:ext uri="{9D8B030D-6E8A-4147-A177-3AD203B41FA5}">
                          <a16:colId xmlns:a16="http://schemas.microsoft.com/office/drawing/2014/main" val="871531114"/>
                        </a:ext>
                      </a:extLst>
                    </a:gridCol>
                    <a:gridCol w="433802">
                      <a:extLst>
                        <a:ext uri="{9D8B030D-6E8A-4147-A177-3AD203B41FA5}">
                          <a16:colId xmlns:a16="http://schemas.microsoft.com/office/drawing/2014/main" val="444137606"/>
                        </a:ext>
                      </a:extLst>
                    </a:gridCol>
                  </a:tblGrid>
                  <a:tr h="1120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b="1" dirty="0">
                              <a:effectLst/>
                            </a:rPr>
                            <a:t>Network</a:t>
                          </a:r>
                          <a:endParaRPr lang="en-US" sz="9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27432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45161" t="-31579" r="-216129" b="-23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27432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49180" t="-31579" r="-119672" b="-23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27432" marT="0" marB="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5833" t="-31579" r="-1389" b="-231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5176644"/>
                      </a:ext>
                    </a:extLst>
                  </a:tr>
                  <a:tr h="10680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"Network 1" 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0.4287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1802.2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4499.28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79414604"/>
                      </a:ext>
                    </a:extLst>
                  </a:tr>
                  <a:tr h="10680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"Network 2"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0.4287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4505.5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11248.2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27432" marT="0" marB="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47251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F22BC1-F625-4D49-9761-65E1958FE642}"/>
                  </a:ext>
                </a:extLst>
              </p:cNvPr>
              <p:cNvSpPr txBox="1"/>
              <p:nvPr/>
            </p:nvSpPr>
            <p:spPr>
              <a:xfrm>
                <a:off x="842121" y="3430282"/>
                <a:ext cx="2078890" cy="513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9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900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900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9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900" i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00" i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900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900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9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900" dirty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9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9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9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9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9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F22BC1-F625-4D49-9761-65E1958FE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21" y="3430282"/>
                <a:ext cx="2078890" cy="5132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1B4B5827-DCF7-4372-8FE7-1A9ED9041A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8045054"/>
                  </p:ext>
                </p:extLst>
              </p:nvPr>
            </p:nvGraphicFramePr>
            <p:xfrm>
              <a:off x="954536" y="4155238"/>
              <a:ext cx="3281434" cy="67824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70435">
                      <a:extLst>
                        <a:ext uri="{9D8B030D-6E8A-4147-A177-3AD203B41FA5}">
                          <a16:colId xmlns:a16="http://schemas.microsoft.com/office/drawing/2014/main" val="301692797"/>
                        </a:ext>
                      </a:extLst>
                    </a:gridCol>
                    <a:gridCol w="793215">
                      <a:extLst>
                        <a:ext uri="{9D8B030D-6E8A-4147-A177-3AD203B41FA5}">
                          <a16:colId xmlns:a16="http://schemas.microsoft.com/office/drawing/2014/main" val="3394027210"/>
                        </a:ext>
                      </a:extLst>
                    </a:gridCol>
                    <a:gridCol w="1817784">
                      <a:extLst>
                        <a:ext uri="{9D8B030D-6E8A-4147-A177-3AD203B41FA5}">
                          <a16:colId xmlns:a16="http://schemas.microsoft.com/office/drawing/2014/main" val="98510833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b="1" dirty="0">
                              <a:effectLst/>
                            </a:rPr>
                            <a:t>Player</a:t>
                          </a:r>
                          <a:endParaRPr lang="en-US" sz="9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36576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b="1" dirty="0">
                              <a:effectLst/>
                            </a:rPr>
                            <a:t>Player sizes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7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7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𝓗</m:t>
                                  </m:r>
                                </m:e>
                                <m:sub>
                                  <m:r>
                                    <a:rPr lang="en-US" sz="7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sub>
                                <m:sup>
                                  <m:r>
                                    <a:rPr lang="en-US" sz="7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oMath>
                          </a14:m>
                          <a:endParaRPr lang="en-US" sz="9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36576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b="1" dirty="0">
                              <a:effectLst/>
                            </a:rPr>
                            <a:t>Player size probabilities </a:t>
                          </a:r>
                          <a14:m>
                            <m:oMath xmlns:m="http://schemas.openxmlformats.org/officeDocument/2006/math">
                              <m:r>
                                <a:rPr lang="en-US" sz="700" b="1">
                                  <a:effectLst/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  <m:d>
                                <m:dPr>
                                  <m:ctrlPr>
                                    <a:rPr lang="en-US" sz="7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7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7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  <m:sub>
                                      <m:r>
                                        <a:rPr lang="en-US" sz="7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9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36576" marT="0" marB="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780146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"1080p player"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36576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{1080}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36576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{1.0</a:t>
                          </a:r>
                          <a:r>
                            <a:rPr lang="en-US" sz="700" dirty="0">
                              <a:effectLst/>
                            </a:rPr>
                            <a:t>}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36576" marT="0" marB="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081494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"Web player"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36576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{228, 240, 380, 430, 480, 630, 678, 710, 774, 810, 990}</a:t>
                          </a:r>
                          <a:endParaRPr lang="en-US" sz="9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36576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{0.103188906, 0.017734224, 0.062664264, 0.026945508, 0.480776451, 0.038259368, 0.083865235, 0.018247353, 0.033203174, 0.051450527, 0.08366499</a:t>
                          </a:r>
                          <a:r>
                            <a:rPr lang="en-US" sz="700" dirty="0">
                              <a:effectLst/>
                            </a:rPr>
                            <a:t>}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36576" marT="0" marB="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21152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1B4B5827-DCF7-4372-8FE7-1A9ED9041A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8045054"/>
                  </p:ext>
                </p:extLst>
              </p:nvPr>
            </p:nvGraphicFramePr>
            <p:xfrm>
              <a:off x="954536" y="4155238"/>
              <a:ext cx="3281434" cy="67824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70435">
                      <a:extLst>
                        <a:ext uri="{9D8B030D-6E8A-4147-A177-3AD203B41FA5}">
                          <a16:colId xmlns:a16="http://schemas.microsoft.com/office/drawing/2014/main" val="301692797"/>
                        </a:ext>
                      </a:extLst>
                    </a:gridCol>
                    <a:gridCol w="793215">
                      <a:extLst>
                        <a:ext uri="{9D8B030D-6E8A-4147-A177-3AD203B41FA5}">
                          <a16:colId xmlns:a16="http://schemas.microsoft.com/office/drawing/2014/main" val="3394027210"/>
                        </a:ext>
                      </a:extLst>
                    </a:gridCol>
                    <a:gridCol w="1817784">
                      <a:extLst>
                        <a:ext uri="{9D8B030D-6E8A-4147-A177-3AD203B41FA5}">
                          <a16:colId xmlns:a16="http://schemas.microsoft.com/office/drawing/2014/main" val="985108331"/>
                        </a:ext>
                      </a:extLst>
                    </a:gridCol>
                  </a:tblGrid>
                  <a:tr h="12858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b="1" dirty="0">
                              <a:effectLst/>
                            </a:rPr>
                            <a:t>Player</a:t>
                          </a:r>
                          <a:endParaRPr lang="en-US" sz="9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36576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84615" t="-23810" r="-230769" b="-4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0" marB="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80268" t="-23810" r="-334" b="-47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7801469"/>
                      </a:ext>
                    </a:extLst>
                  </a:tr>
                  <a:tr h="10680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"1080p player"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36576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{1080}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36576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{1.0}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36576" marT="0" marB="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08149406"/>
                      </a:ext>
                    </a:extLst>
                  </a:tr>
                  <a:tr h="44284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"Web player"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36576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{228, 240, 380, 430, 480, 630, 678, 710, 774, 810, 990}</a:t>
                          </a:r>
                          <a:endParaRPr lang="en-US" sz="9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36576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{0.103188906, 0.017734224, 0.062664264, 0.026945508, 0.480776451, 0.038259368, 0.083865235, 0.018247353, 0.033203174, 0.051450527, 0.08366499}</a:t>
                          </a:r>
                          <a:endParaRPr lang="en-US" sz="9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576" marR="36576" marT="0" marB="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211528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61E9EE-D2B1-4596-8B8E-856762CF7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519743"/>
              </p:ext>
            </p:extLst>
          </p:nvPr>
        </p:nvGraphicFramePr>
        <p:xfrm>
          <a:off x="954534" y="1384215"/>
          <a:ext cx="2424139" cy="6400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6270">
                  <a:extLst>
                    <a:ext uri="{9D8B030D-6E8A-4147-A177-3AD203B41FA5}">
                      <a16:colId xmlns:a16="http://schemas.microsoft.com/office/drawing/2014/main" val="2717142206"/>
                    </a:ext>
                  </a:extLst>
                </a:gridCol>
                <a:gridCol w="336014">
                  <a:extLst>
                    <a:ext uri="{9D8B030D-6E8A-4147-A177-3AD203B41FA5}">
                      <a16:colId xmlns:a16="http://schemas.microsoft.com/office/drawing/2014/main" val="2889737344"/>
                    </a:ext>
                  </a:extLst>
                </a:gridCol>
                <a:gridCol w="440675">
                  <a:extLst>
                    <a:ext uri="{9D8B030D-6E8A-4147-A177-3AD203B41FA5}">
                      <a16:colId xmlns:a16="http://schemas.microsoft.com/office/drawing/2014/main" val="1805134256"/>
                    </a:ext>
                  </a:extLst>
                </a:gridCol>
                <a:gridCol w="561860">
                  <a:extLst>
                    <a:ext uri="{9D8B030D-6E8A-4147-A177-3AD203B41FA5}">
                      <a16:colId xmlns:a16="http://schemas.microsoft.com/office/drawing/2014/main" val="2778037336"/>
                    </a:ext>
                  </a:extLst>
                </a:gridCol>
                <a:gridCol w="544672">
                  <a:extLst>
                    <a:ext uri="{9D8B030D-6E8A-4147-A177-3AD203B41FA5}">
                      <a16:colId xmlns:a16="http://schemas.microsoft.com/office/drawing/2014/main" val="1217995029"/>
                    </a:ext>
                  </a:extLst>
                </a:gridCol>
                <a:gridCol w="364648">
                  <a:extLst>
                    <a:ext uri="{9D8B030D-6E8A-4147-A177-3AD203B41FA5}">
                      <a16:colId xmlns:a16="http://schemas.microsoft.com/office/drawing/2014/main" val="32966628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#</a:t>
                      </a:r>
                      <a:endParaRPr lang="en-US" sz="7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Codec</a:t>
                      </a:r>
                    </a:p>
                  </a:txBody>
                  <a:tcPr marL="27432" marR="2743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Profile</a:t>
                      </a:r>
                      <a:endParaRPr lang="en-US" sz="7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Resolution</a:t>
                      </a:r>
                      <a:endParaRPr lang="en-US" sz="7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Framerate</a:t>
                      </a:r>
                      <a:endParaRPr lang="en-US" sz="7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Bitrate</a:t>
                      </a:r>
                      <a:endParaRPr lang="en-US" sz="7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982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H.264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Baseline</a:t>
                      </a:r>
                      <a:endParaRPr lang="en-US" sz="7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480x270</a:t>
                      </a:r>
                      <a:endParaRPr lang="en-US" sz="7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23.976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450k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78219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H.264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Baseline</a:t>
                      </a:r>
                      <a:endParaRPr lang="en-US" sz="7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640x360</a:t>
                      </a:r>
                      <a:endParaRPr lang="en-US" sz="7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23.976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800k</a:t>
                      </a:r>
                      <a:endParaRPr lang="en-US" sz="7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88172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3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H.264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Main</a:t>
                      </a:r>
                      <a:endParaRPr lang="en-US" sz="7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768x432</a:t>
                      </a:r>
                      <a:endParaRPr lang="en-US" sz="7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23.976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1000k</a:t>
                      </a:r>
                      <a:endParaRPr lang="en-US" sz="7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58428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4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H.264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Main</a:t>
                      </a:r>
                      <a:endParaRPr lang="en-US" sz="7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1024x576</a:t>
                      </a:r>
                      <a:endParaRPr lang="en-US" sz="7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23.976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1500k</a:t>
                      </a:r>
                      <a:endParaRPr lang="en-US" sz="7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45897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5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H.264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Main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1280x720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23.976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2100k</a:t>
                      </a:r>
                      <a:endParaRPr lang="en-US" sz="7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7432" marR="27432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35006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7A2808-1FBF-4514-B4B9-23C51397A68C}"/>
                  </a:ext>
                </a:extLst>
              </p:cNvPr>
              <p:cNvSpPr txBox="1"/>
              <p:nvPr/>
            </p:nvSpPr>
            <p:spPr>
              <a:xfrm>
                <a:off x="7387461" y="3208097"/>
                <a:ext cx="1534203" cy="584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8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800" dirty="0"/>
                  <a:t> = average quality [MOS]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800" dirty="0"/>
                  <a:t> = average bitrate [Kbps]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8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800" dirty="0"/>
                  <a:t> = average resolution [lines]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8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800" dirty="0"/>
                  <a:t> = average distortion [SSIM]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7A2808-1FBF-4514-B4B9-23C51397A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461" y="3208097"/>
                <a:ext cx="1534203" cy="584968"/>
              </a:xfrm>
              <a:prstGeom prst="rect">
                <a:avLst/>
              </a:prstGeom>
              <a:blipFill>
                <a:blip r:embed="rId11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5F176D2C-2C69-4047-A395-48F8CA6DB4F9}"/>
              </a:ext>
            </a:extLst>
          </p:cNvPr>
          <p:cNvSpPr/>
          <p:nvPr/>
        </p:nvSpPr>
        <p:spPr>
          <a:xfrm>
            <a:off x="4293594" y="1306465"/>
            <a:ext cx="270605" cy="98116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7489CA-6C2B-4013-A361-4F8AF041A2D8}"/>
                  </a:ext>
                </a:extLst>
              </p:cNvPr>
              <p:cNvSpPr txBox="1"/>
              <p:nvPr/>
            </p:nvSpPr>
            <p:spPr>
              <a:xfrm>
                <a:off x="866403" y="4813307"/>
                <a:ext cx="317478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Other model parameters: </a:t>
                </a:r>
                <a14:m>
                  <m:oMath xmlns:m="http://schemas.openxmlformats.org/officeDocument/2006/math">
                    <m:r>
                      <a:rPr lang="en-US" sz="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nor/>
                      </m:rPr>
                      <a:rPr lang="en-US" sz="80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800" i="1" dirty="0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sz="800" dirty="0"/>
                  <a:t> [in], </a:t>
                </a:r>
                <a14:m>
                  <m:oMath xmlns:m="http://schemas.openxmlformats.org/officeDocument/2006/math">
                    <m:r>
                      <a:rPr lang="en-US" sz="80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nor/>
                      </m:rPr>
                      <a:rPr lang="en-US" sz="80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800" i="1" dirty="0" smtClean="0">
                        <a:latin typeface="Cambria Math" panose="02040503050406030204" pitchFamily="18" charset="0"/>
                      </a:rPr>
                      <m:t>96</m:t>
                    </m:r>
                  </m:oMath>
                </a14:m>
                <a:r>
                  <a:rPr lang="en-US" sz="800" dirty="0"/>
                  <a:t> [dpi], </a:t>
                </a:r>
                <a14:m>
                  <m:oMath xmlns:m="http://schemas.openxmlformats.org/officeDocument/2006/math">
                    <m:r>
                      <a:rPr lang="en-US" sz="8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80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800" i="1" dirty="0" smtClean="0">
                        <a:latin typeface="Cambria Math" panose="02040503050406030204" pitchFamily="18" charset="0"/>
                      </a:rPr>
                      <m:t>88</m:t>
                    </m:r>
                  </m:oMath>
                </a14:m>
                <a:r>
                  <a:rPr lang="en-US" sz="800" dirty="0"/>
                  <a:t>, </a:t>
                </a:r>
                <a14:m>
                  <m:oMath xmlns:m="http://schemas.openxmlformats.org/officeDocument/2006/math">
                    <m:r>
                      <a:rPr lang="en-US" sz="80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nor/>
                      </m:rPr>
                      <a:rPr lang="en-US" sz="80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800" b="0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800" dirty="0"/>
                  <a:t>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7489CA-6C2B-4013-A361-4F8AF041A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03" y="4813307"/>
                <a:ext cx="3174780" cy="215444"/>
              </a:xfrm>
              <a:prstGeom prst="rect">
                <a:avLst/>
              </a:prstGeom>
              <a:blipFill>
                <a:blip r:embed="rId1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530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9"/>
          <p:cNvSpPr txBox="1">
            <a:spLocks noGrp="1"/>
          </p:cNvSpPr>
          <p:nvPr>
            <p:ph type="title"/>
          </p:nvPr>
        </p:nvSpPr>
        <p:spPr>
          <a:xfrm>
            <a:off x="1143000" y="1821942"/>
            <a:ext cx="6858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EAE4"/>
                </a:solidFill>
              </a:rPr>
              <a:t>System Optimizations</a:t>
            </a:r>
            <a:endParaRPr dirty="0">
              <a:solidFill>
                <a:srgbClr val="00EA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75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100" y="901792"/>
                <a:ext cx="8143124" cy="38307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600" b="1" dirty="0"/>
                  <a:t>Maximum-quality ladder</a:t>
                </a:r>
              </a:p>
              <a:p>
                <a:pPr marL="460375" indent="-230188"/>
                <a:r>
                  <a:rPr lang="en-US" dirty="0"/>
                  <a:t>Given parameters needed for computation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,..,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:pPr marL="23018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ba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&lt;…</m:t>
                                  </m:r>
                                  <m:sSubSup>
                                    <m:sSub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sub>
                                  </m:sSub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e>
                              </m:eqArr>
                            </m:lim>
                          </m:limLow>
                        </m:fName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ba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(∗)</m:t>
                      </m:r>
                    </m:oMath>
                  </m:oMathPara>
                </a14:m>
                <a:endParaRPr lang="en-US" sz="1600" b="1" dirty="0"/>
              </a:p>
              <a:p>
                <a:pPr marL="460375" indent="-230188"/>
                <a:r>
                  <a:rPr lang="en-US" dirty="0"/>
                  <a:t>The simplest problem that can be posed. </a:t>
                </a:r>
              </a:p>
              <a:p>
                <a:pPr marL="0" indent="0">
                  <a:buNone/>
                </a:pPr>
                <a:r>
                  <a:rPr lang="en-US" sz="1600" b="1" dirty="0"/>
                  <a:t>Maximum-quality ladder with capped average bitrate</a:t>
                </a:r>
                <a:endParaRPr lang="en-US" dirty="0"/>
              </a:p>
              <a:p>
                <a:pPr marL="460375" indent="-230188"/>
                <a:r>
                  <a:rPr lang="en-US" dirty="0"/>
                  <a:t>Given all parameters needed for computation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,..,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:pPr marL="23018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ba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&lt;…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≤…≤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e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,…,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…,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pos m:val="top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e>
                              </m:eqArr>
                            </m:lim>
                          </m:limLow>
                        </m:fName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ba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r>
                  <a:rPr lang="en-US" sz="1600" b="1" dirty="0"/>
                  <a:t>Minimum bitrate ladder with guaranteed minimum average quality</a:t>
                </a:r>
                <a:endParaRPr lang="en-US" dirty="0"/>
              </a:p>
              <a:p>
                <a:pPr marL="460375" indent="-230188"/>
                <a:r>
                  <a:rPr lang="en-US" dirty="0"/>
                  <a:t>Given all parameters needed for computation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,..,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:pPr marL="23018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ba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&lt;…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≤…≤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e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,…,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…,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pos m:val="top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sub>
                                  </m:sSub>
                                </m:e>
                              </m:eqArr>
                            </m:lim>
                          </m:limLow>
                        </m:fName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ba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  <a:p>
                <a:pPr marL="460375" indent="-230188"/>
                <a:r>
                  <a:rPr lang="en-US" dirty="0"/>
                  <a:t>More complete problem. Solution of (*) may be needed first, to set a meaningful limit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100" y="901792"/>
                <a:ext cx="8143124" cy="3830751"/>
              </a:xfrm>
              <a:blipFill>
                <a:blip r:embed="rId4"/>
                <a:stretch>
                  <a:fillRect l="-1497" t="-1274" b="-8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Optimal Encoding Ladders</a:t>
            </a:r>
          </a:p>
        </p:txBody>
      </p:sp>
    </p:spTree>
    <p:extLst>
      <p:ext uri="{BB962C8B-B14F-4D97-AF65-F5344CB8AC3E}">
        <p14:creationId xmlns:p14="http://schemas.microsoft.com/office/powerpoint/2010/main" val="1775458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C908BE-F1EF-43A1-8F4D-2667DFE7E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102" y="874252"/>
            <a:ext cx="7130191" cy="3830751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Maximum quality ladders</a:t>
            </a:r>
            <a:endParaRPr lang="en-US" sz="1600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Font typeface="Arial"/>
              <a:buNone/>
            </a:pPr>
            <a:endParaRPr lang="en-US" sz="1000" b="1" dirty="0"/>
          </a:p>
          <a:p>
            <a:pPr marL="0" indent="0">
              <a:buFont typeface="Arial"/>
              <a:buNone/>
            </a:pPr>
            <a:r>
              <a:rPr lang="en-US" sz="1600" b="1" dirty="0"/>
              <a:t>Observations</a:t>
            </a:r>
          </a:p>
          <a:p>
            <a:pPr marL="460375" indent="-230188"/>
            <a:r>
              <a:rPr lang="en-US" dirty="0"/>
              <a:t>Compared to a fixed ladder considered earlier, </a:t>
            </a:r>
            <a:r>
              <a:rPr lang="en-US" b="1" dirty="0"/>
              <a:t>quality values are now up </a:t>
            </a:r>
            <a:r>
              <a:rPr lang="en-US" b="1"/>
              <a:t>by 0.1..0.88 </a:t>
            </a:r>
            <a:r>
              <a:rPr lang="en-US" b="1" dirty="0"/>
              <a:t>MOS!</a:t>
            </a:r>
            <a:endParaRPr lang="en-US" dirty="0"/>
          </a:p>
          <a:p>
            <a:pPr marL="460375" indent="-230188"/>
            <a:r>
              <a:rPr lang="en-US" dirty="0"/>
              <a:t>Optimal profiles are very different for different content: complex content receives more bits</a:t>
            </a:r>
          </a:p>
          <a:p>
            <a:pPr marL="460375" indent="-230188"/>
            <a:r>
              <a:rPr lang="en-US" dirty="0"/>
              <a:t>Optimal profiles are also very different for different networks: more bits are used with better networks</a:t>
            </a:r>
          </a:p>
          <a:p>
            <a:pPr marL="460375" indent="-230188"/>
            <a:r>
              <a:rPr lang="en-US" dirty="0"/>
              <a:t>Optimal profiles are also very different for different devices/players: for web-players lower resolutions and higher SSIMs are used as opposed to profiles generated for 1080p/full-screen players</a:t>
            </a:r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Examples of Optimal Ladders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7A2808-1FBF-4514-B4B9-23C51397A68C}"/>
                  </a:ext>
                </a:extLst>
              </p:cNvPr>
              <p:cNvSpPr txBox="1"/>
              <p:nvPr/>
            </p:nvSpPr>
            <p:spPr>
              <a:xfrm>
                <a:off x="7316632" y="3445841"/>
                <a:ext cx="1694888" cy="646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900" dirty="0"/>
                  <a:t> = average quality [MOS]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900" dirty="0"/>
                  <a:t> = average bitrate [Kbps]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900" dirty="0"/>
                  <a:t> = average resolution [lines]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900" dirty="0"/>
                  <a:t> = average distortion [SSIM]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7A2808-1FBF-4514-B4B9-23C51397A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632" y="3445841"/>
                <a:ext cx="1694888" cy="646652"/>
              </a:xfrm>
              <a:prstGeom prst="rect">
                <a:avLst/>
              </a:prstGeom>
              <a:blipFill>
                <a:blip r:embed="rId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00EBE2A-9692-480C-86D2-B923D493F3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1043063"/>
                  </p:ext>
                </p:extLst>
              </p:nvPr>
            </p:nvGraphicFramePr>
            <p:xfrm>
              <a:off x="494100" y="1186955"/>
              <a:ext cx="8427564" cy="22588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29620">
                      <a:extLst>
                        <a:ext uri="{9D8B030D-6E8A-4147-A177-3AD203B41FA5}">
                          <a16:colId xmlns:a16="http://schemas.microsoft.com/office/drawing/2014/main" val="4289006636"/>
                        </a:ext>
                      </a:extLst>
                    </a:gridCol>
                    <a:gridCol w="446184">
                      <a:extLst>
                        <a:ext uri="{9D8B030D-6E8A-4147-A177-3AD203B41FA5}">
                          <a16:colId xmlns:a16="http://schemas.microsoft.com/office/drawing/2014/main" val="3158098328"/>
                        </a:ext>
                      </a:extLst>
                    </a:gridCol>
                    <a:gridCol w="583894">
                      <a:extLst>
                        <a:ext uri="{9D8B030D-6E8A-4147-A177-3AD203B41FA5}">
                          <a16:colId xmlns:a16="http://schemas.microsoft.com/office/drawing/2014/main" val="692456330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762185379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640929152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104360187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1860627241"/>
                        </a:ext>
                      </a:extLst>
                    </a:gridCol>
                    <a:gridCol w="1055418">
                      <a:extLst>
                        <a:ext uri="{9D8B030D-6E8A-4147-A177-3AD203B41FA5}">
                          <a16:colId xmlns:a16="http://schemas.microsoft.com/office/drawing/2014/main" val="3928247404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518717851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3437645428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2854133002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3543342264"/>
                        </a:ext>
                      </a:extLst>
                    </a:gridCol>
                  </a:tblGrid>
                  <a:tr h="81743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Network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Player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Content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1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2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3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4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5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3400377"/>
                      </a:ext>
                    </a:extLst>
                  </a:tr>
                  <a:tr h="135917">
                    <a:tc rowSpan="6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Network 1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1080p </a:t>
                          </a: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player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Easy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854x480 167k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1024x576 173k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1280x720 277k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1600x900 607k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1920x1080 </a:t>
                          </a:r>
                          <a:r>
                            <a:rPr lang="en-US" sz="900" b="1" dirty="0">
                              <a:effectLst/>
                            </a:rPr>
                            <a:t>1557k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1043.7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0.9819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4.955</a:t>
                          </a:r>
                          <a:endParaRPr lang="en-US" sz="11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1388.4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07601178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Medium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854x480 180k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1024x576 410k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1280x720 769k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1600x900 1384k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1920x1080 2804k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975.4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0.9534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4.512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2130.5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72177033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Complex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854x480 180k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1024x576 480k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1280x720 899k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1619k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1920x1080 </a:t>
                          </a:r>
                          <a:r>
                            <a:rPr lang="en-US" sz="900" b="1" dirty="0">
                              <a:effectLst/>
                            </a:rPr>
                            <a:t>3155k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954.4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0.9392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4.337</a:t>
                          </a:r>
                          <a:endParaRPr lang="en-US" sz="11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2288.0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458058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Web </a:t>
                          </a:r>
                          <a:endParaRPr lang="en-US" sz="1050" dirty="0"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player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Easy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512x288 180k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768x432 365k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854x480 935k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1280x720 973k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1557k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537.7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0.9850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3.719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1094.5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03535023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Medium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480x270 180k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768x432 632k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854x480 1497k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1619k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2697k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515.9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0.9617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3.473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1262.3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907305151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Complex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480x270 180k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768x432 739k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854x480 1684k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1970k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3155k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506.1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0.9420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3.316</a:t>
                          </a:r>
                          <a:endParaRPr lang="en-US" sz="11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1407.7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88901697"/>
                      </a:ext>
                    </a:extLst>
                  </a:tr>
                  <a:tr h="135917">
                    <a:tc rowSpan="6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Network 2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1080p </a:t>
                          </a: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player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Easy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854x480 180k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1024x576 203k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1280x720 410k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1052k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1920x1080 </a:t>
                          </a:r>
                          <a:r>
                            <a:rPr lang="en-US" sz="900" b="1" dirty="0">
                              <a:effectLst/>
                            </a:rPr>
                            <a:t>3033k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1057.8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0.9892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5.000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2811.0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35837386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Medium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854x480 180k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1024x576 540k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1138k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1600x900 2305k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1920x1080 5050k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1019.8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0.9747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4.830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4264.4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18727011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Complex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854x480 180k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1024x576 607k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1280k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1600x900 2493k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1920x1080 </a:t>
                          </a:r>
                          <a:r>
                            <a:rPr lang="en-US" sz="900" b="1" dirty="0">
                              <a:effectLst/>
                            </a:rPr>
                            <a:t>5050k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1017.3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0.9670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4.741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4292.1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1547091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Web </a:t>
                          </a:r>
                          <a:endParaRPr lang="en-US" sz="1050" dirty="0"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player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Easy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480x270 180k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768x432 657k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854x480 1895k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1280x720 1970k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1920x1080 2697k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545.9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0.9898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3.781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1608.6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41541370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Medium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480x270 180k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768x432 1052k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854x480 2804k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2917k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4856k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530.0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0.9741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3.630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2421.0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6503786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Complex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384x216 180k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768x432 1183k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854x480 3155k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1280x720 3281k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5050k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519.1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0.9638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3.531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2635.8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2579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00EBE2A-9692-480C-86D2-B923D493F3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1043063"/>
                  </p:ext>
                </p:extLst>
              </p:nvPr>
            </p:nvGraphicFramePr>
            <p:xfrm>
              <a:off x="494100" y="1186955"/>
              <a:ext cx="8427564" cy="22588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29620">
                      <a:extLst>
                        <a:ext uri="{9D8B030D-6E8A-4147-A177-3AD203B41FA5}">
                          <a16:colId xmlns:a16="http://schemas.microsoft.com/office/drawing/2014/main" val="4289006636"/>
                        </a:ext>
                      </a:extLst>
                    </a:gridCol>
                    <a:gridCol w="446184">
                      <a:extLst>
                        <a:ext uri="{9D8B030D-6E8A-4147-A177-3AD203B41FA5}">
                          <a16:colId xmlns:a16="http://schemas.microsoft.com/office/drawing/2014/main" val="3158098328"/>
                        </a:ext>
                      </a:extLst>
                    </a:gridCol>
                    <a:gridCol w="583894">
                      <a:extLst>
                        <a:ext uri="{9D8B030D-6E8A-4147-A177-3AD203B41FA5}">
                          <a16:colId xmlns:a16="http://schemas.microsoft.com/office/drawing/2014/main" val="692456330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762185379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640929152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104360187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1860627241"/>
                        </a:ext>
                      </a:extLst>
                    </a:gridCol>
                    <a:gridCol w="1055418">
                      <a:extLst>
                        <a:ext uri="{9D8B030D-6E8A-4147-A177-3AD203B41FA5}">
                          <a16:colId xmlns:a16="http://schemas.microsoft.com/office/drawing/2014/main" val="3928247404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518717851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3437645428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2854133002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3543342264"/>
                        </a:ext>
                      </a:extLst>
                    </a:gridCol>
                  </a:tblGrid>
                  <a:tr h="174054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Network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Player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Content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1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2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3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4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5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18421" t="-13793" r="-303947" b="-1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98701" t="-13793" r="-200000" b="-1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19737" t="-13793" r="-102632" b="-1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97403" t="-13793" r="-1299" b="-1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400377"/>
                      </a:ext>
                    </a:extLst>
                  </a:tr>
                  <a:tr h="173736">
                    <a:tc rowSpan="6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Network 1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1080p </a:t>
                          </a: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player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Easy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854x480 167k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1024x576 173k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1280x720 277k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1600x900 607k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1920x1080 </a:t>
                          </a:r>
                          <a:r>
                            <a:rPr lang="en-US" sz="900" b="1" dirty="0">
                              <a:effectLst/>
                            </a:rPr>
                            <a:t>1557k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1043.7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0.9819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4.955</a:t>
                          </a:r>
                          <a:endParaRPr lang="en-US" sz="11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1388.4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07601178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Medium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854x480 180k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1024x576 410k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1280x720 769k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1600x900 1384k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1920x1080 2804k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975.4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0.9534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4.512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2130.5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72177033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Complex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854x480 180k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1024x576 480k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1280x720 899k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1619k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1920x1080 </a:t>
                          </a:r>
                          <a:r>
                            <a:rPr lang="en-US" sz="900" b="1" dirty="0">
                              <a:effectLst/>
                            </a:rPr>
                            <a:t>3155k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954.4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0.9392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4.337</a:t>
                          </a:r>
                          <a:endParaRPr lang="en-US" sz="11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2288.0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458058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Web </a:t>
                          </a:r>
                          <a:endParaRPr lang="en-US" sz="1050" dirty="0"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player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Easy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512x288 180k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768x432 365k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854x480 935k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1280x720 973k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1557k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537.7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0.9850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3.719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1094.5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03535023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Medium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480x270 180k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768x432 632k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854x480 1497k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1619k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2697k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515.9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0.9617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3.473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1262.3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907305151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Complex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480x270 180k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768x432 739k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854x480 1684k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1970k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3155k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506.1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0.9420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3.316</a:t>
                          </a:r>
                          <a:endParaRPr lang="en-US" sz="11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1407.7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88901697"/>
                      </a:ext>
                    </a:extLst>
                  </a:tr>
                  <a:tr h="173736">
                    <a:tc rowSpan="6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Network 2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1080p </a:t>
                          </a: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player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Easy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854x480 180k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1024x576 203k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1280x720 410k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1052k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1920x1080 </a:t>
                          </a:r>
                          <a:r>
                            <a:rPr lang="en-US" sz="900" b="1" dirty="0">
                              <a:effectLst/>
                            </a:rPr>
                            <a:t>3033k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1057.8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0.9892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5.000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2811.0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35837386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Medium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854x480 180k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1024x576 540k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1138k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1600x900 2305k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1920x1080 5050k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1019.8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0.9747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4.830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4264.4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18727011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Complex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854x480 180k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1024x576 607k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1280k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1600x900 2493k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1920x1080 </a:t>
                          </a:r>
                          <a:r>
                            <a:rPr lang="en-US" sz="900" b="1" dirty="0">
                              <a:effectLst/>
                            </a:rPr>
                            <a:t>5050k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1017.3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0.9670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4.741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4292.1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1547091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Web </a:t>
                          </a:r>
                          <a:endParaRPr lang="en-US" sz="1050" dirty="0"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player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Easy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480x270 180k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768x432 657k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854x480 1895k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1280x720 1970k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1920x1080 2697k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545.9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0.9898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3.781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1608.6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41541370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Medium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480x270 180k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768x432 1052k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854x480 2804k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2917k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4856k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530.0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0.9741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3.630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2421.0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6503786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Complex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384x216 180k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768x432 1183k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854x480 3155k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1280x720 3281k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5050k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519.1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0.9638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3.531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2635.8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2579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A79059-D8A4-439B-ACA1-DC25DF5EBF5D}"/>
                  </a:ext>
                </a:extLst>
              </p:cNvPr>
              <p:cNvSpPr txBox="1"/>
              <p:nvPr/>
            </p:nvSpPr>
            <p:spPr>
              <a:xfrm>
                <a:off x="481222" y="3445841"/>
                <a:ext cx="6119201" cy="236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Generated under constraints: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900" b="0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m:rPr>
                        <m:nor/>
                      </m:rPr>
                      <a:rPr lang="en-US" sz="9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b="0" i="1" dirty="0" smtClean="0">
                        <a:latin typeface="Cambria Math" panose="02040503050406030204" pitchFamily="18" charset="0"/>
                      </a:rPr>
                      <m:t>100,</m:t>
                    </m:r>
                    <m:sSub>
                      <m:sSubPr>
                        <m:ctrlPr>
                          <a:rPr lang="en-US" sz="9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9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900" b="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900" b="0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900" b="0" i="1" dirty="0" smtClean="0">
                            <a:latin typeface="Cambria Math" panose="02040503050406030204" pitchFamily="18" charset="0"/>
                          </a:rPr>
                          <m:t>5050,</m:t>
                        </m:r>
                        <m:sSub>
                          <m:sSubPr>
                            <m:ctrlPr>
                              <a:rPr lang="en-US" sz="9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900" dirty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900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900" b="0" i="1" dirty="0" smtClean="0">
                            <a:latin typeface="Cambria Math" panose="02040503050406030204" pitchFamily="18" charset="0"/>
                          </a:rPr>
                          <m:t>180</m:t>
                        </m:r>
                        <m:r>
                          <a:rPr lang="en-US" sz="9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9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900" dirty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90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900" b="0" i="1" dirty="0" smtClean="0">
                                <a:latin typeface="Cambria Math" panose="02040503050406030204" pitchFamily="18" charset="0"/>
                              </a:rPr>
                              <m:t>1080</m:t>
                            </m:r>
                            <m:r>
                              <a:rPr lang="en-US" sz="900" i="1" dirty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9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900" i="1" dirty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m:rPr>
                                <m:sty m:val="p"/>
                              </m:rPr>
                              <a:rPr lang="en-US" sz="9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sz="9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9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900" b="0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900" i="0" dirty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900" b="0" i="0" dirty="0" smtClean="0">
                            <a:latin typeface="Cambria Math" panose="02040503050406030204" pitchFamily="18" charset="0"/>
                          </a:rPr>
                          <m:t>ax</m:t>
                        </m:r>
                      </m:sub>
                    </m:sSub>
                    <m:r>
                      <m:rPr>
                        <m:nor/>
                      </m:rPr>
                      <a:rPr lang="en-US" sz="9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900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900" i="1" dirty="0">
                        <a:latin typeface="Cambria Math" panose="02040503050406030204" pitchFamily="18" charset="0"/>
                      </a:rPr>
                      <m:t>0,</m:t>
                    </m:r>
                    <m:sSub>
                      <m:sSubPr>
                        <m:ctrlPr>
                          <a:rPr lang="en-US" sz="9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900" b="0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9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m:rPr>
                        <m:nor/>
                      </m:rPr>
                      <a:rPr lang="en-US" sz="9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b="0" i="1" dirty="0" smtClean="0">
                        <a:latin typeface="Cambria Math" panose="02040503050406030204" pitchFamily="18" charset="0"/>
                      </a:rPr>
                      <m:t>480, </m:t>
                    </m:r>
                    <m:r>
                      <a:rPr lang="en-US" sz="9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900" b="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A79059-D8A4-439B-ACA1-DC25DF5EB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22" y="3445841"/>
                <a:ext cx="6119201" cy="236860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691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C908BE-F1EF-43A1-8F4D-2667DFE7E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102" y="874252"/>
            <a:ext cx="6911250" cy="4142069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Optimal ladders for full-screen players, but played by web players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1600" b="1" dirty="0"/>
              <a:t>Optimal ladders for web-players, played by web players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endParaRPr lang="en-US" sz="100" b="1" dirty="0"/>
          </a:p>
          <a:p>
            <a:pPr marL="0" indent="0">
              <a:buFont typeface="Arial"/>
              <a:buNone/>
            </a:pPr>
            <a:r>
              <a:rPr lang="en-US" sz="1600" b="1" dirty="0"/>
              <a:t>Observations</a:t>
            </a:r>
          </a:p>
          <a:p>
            <a:pPr marL="460375" indent="-230188"/>
            <a:r>
              <a:rPr lang="en-US" dirty="0"/>
              <a:t>Mistargeting has severe consequences: </a:t>
            </a:r>
            <a:r>
              <a:rPr lang="en-US" b="1" dirty="0"/>
              <a:t>we see a drop </a:t>
            </a:r>
            <a:r>
              <a:rPr lang="en-US" b="1"/>
              <a:t>of 0.15..0.93 </a:t>
            </a:r>
            <a:r>
              <a:rPr lang="en-US" b="1" dirty="0"/>
              <a:t>MOS when we switch players!!</a:t>
            </a:r>
          </a:p>
          <a:p>
            <a:pPr marL="460375" indent="-230188"/>
            <a:r>
              <a:rPr lang="en-US" dirty="0"/>
              <a:t>Web players need high-quality low-res renditions, but in profiles for full screen players they are either missing or encoded at poor quality, as preference is given </a:t>
            </a:r>
            <a:r>
              <a:rPr lang="en-US"/>
              <a:t>to resolution.</a:t>
            </a:r>
            <a:endParaRPr lang="en-US" dirty="0"/>
          </a:p>
          <a:p>
            <a:pPr marL="0" indent="0">
              <a:buNone/>
            </a:pP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F81EEAB-1488-415B-A066-7BD3772698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0479977"/>
                  </p:ext>
                </p:extLst>
              </p:nvPr>
            </p:nvGraphicFramePr>
            <p:xfrm>
              <a:off x="492276" y="2779671"/>
              <a:ext cx="8427564" cy="121647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29620">
                      <a:extLst>
                        <a:ext uri="{9D8B030D-6E8A-4147-A177-3AD203B41FA5}">
                          <a16:colId xmlns:a16="http://schemas.microsoft.com/office/drawing/2014/main" val="4289006636"/>
                        </a:ext>
                      </a:extLst>
                    </a:gridCol>
                    <a:gridCol w="446184">
                      <a:extLst>
                        <a:ext uri="{9D8B030D-6E8A-4147-A177-3AD203B41FA5}">
                          <a16:colId xmlns:a16="http://schemas.microsoft.com/office/drawing/2014/main" val="3158098328"/>
                        </a:ext>
                      </a:extLst>
                    </a:gridCol>
                    <a:gridCol w="583894">
                      <a:extLst>
                        <a:ext uri="{9D8B030D-6E8A-4147-A177-3AD203B41FA5}">
                          <a16:colId xmlns:a16="http://schemas.microsoft.com/office/drawing/2014/main" val="692456330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762185379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640929152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104360187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1860627241"/>
                        </a:ext>
                      </a:extLst>
                    </a:gridCol>
                    <a:gridCol w="1055418">
                      <a:extLst>
                        <a:ext uri="{9D8B030D-6E8A-4147-A177-3AD203B41FA5}">
                          <a16:colId xmlns:a16="http://schemas.microsoft.com/office/drawing/2014/main" val="3928247404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518717851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3437645428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2854133002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3543342264"/>
                        </a:ext>
                      </a:extLst>
                    </a:gridCol>
                  </a:tblGrid>
                  <a:tr h="81743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Network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Player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Content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1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2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3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4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5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3400377"/>
                      </a:ext>
                    </a:extLst>
                  </a:tr>
                  <a:tr h="135917">
                    <a:tc rowSpan="3">
                      <a:txBody>
                        <a:bodyPr/>
                        <a:lstStyle/>
                        <a:p>
                          <a:r>
                            <a:rPr lang="en-US" sz="900" dirty="0"/>
                            <a:t>Network1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Web </a:t>
                          </a:r>
                          <a:endParaRPr lang="en-US" sz="1050" dirty="0"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player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Easy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512x288 180k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768x432 365k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854x480 935k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1280x720 973k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1557k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537.7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0.9850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3.719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1094.5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03535023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Medium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480x270 180k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768x432 632k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854x480 1497k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1619k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2697k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515.9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0.9617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3.473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1262.3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907305151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Complex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480x270 180k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768x432 739k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854x480 1684k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1970k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3155k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506.1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0.9420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3.316</a:t>
                          </a:r>
                          <a:endParaRPr lang="en-US" sz="11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1407.7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88901697"/>
                      </a:ext>
                    </a:extLst>
                  </a:tr>
                  <a:tr h="135917">
                    <a:tc rowSpan="3">
                      <a:txBody>
                        <a:bodyPr/>
                        <a:lstStyle/>
                        <a:p>
                          <a:r>
                            <a:rPr lang="en-US" sz="900" dirty="0"/>
                            <a:t>Network2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Web </a:t>
                          </a:r>
                          <a:endParaRPr lang="en-US" sz="1050" dirty="0"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player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Easy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480x270 180k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768x432 657k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854x480 1895k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1280x720 1970k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1920x1080 2697k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545.9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0.9898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3.781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1608.6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41541370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Medium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480x270 180k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768x432 1052k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854x480 2804k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2917k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4856k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530.0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0.9741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3.630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2421.0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6503786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Complex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384x216 180k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768x432 1183k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854x480 3155k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1280x720 3281k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5050k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519.1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0.9638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3.531</a:t>
                          </a:r>
                          <a:endParaRPr lang="en-US" sz="11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2635.8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2579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F81EEAB-1488-415B-A066-7BD3772698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0479977"/>
                  </p:ext>
                </p:extLst>
              </p:nvPr>
            </p:nvGraphicFramePr>
            <p:xfrm>
              <a:off x="492276" y="2779671"/>
              <a:ext cx="8427564" cy="121647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29620">
                      <a:extLst>
                        <a:ext uri="{9D8B030D-6E8A-4147-A177-3AD203B41FA5}">
                          <a16:colId xmlns:a16="http://schemas.microsoft.com/office/drawing/2014/main" val="4289006636"/>
                        </a:ext>
                      </a:extLst>
                    </a:gridCol>
                    <a:gridCol w="446184">
                      <a:extLst>
                        <a:ext uri="{9D8B030D-6E8A-4147-A177-3AD203B41FA5}">
                          <a16:colId xmlns:a16="http://schemas.microsoft.com/office/drawing/2014/main" val="3158098328"/>
                        </a:ext>
                      </a:extLst>
                    </a:gridCol>
                    <a:gridCol w="583894">
                      <a:extLst>
                        <a:ext uri="{9D8B030D-6E8A-4147-A177-3AD203B41FA5}">
                          <a16:colId xmlns:a16="http://schemas.microsoft.com/office/drawing/2014/main" val="692456330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762185379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640929152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104360187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1860627241"/>
                        </a:ext>
                      </a:extLst>
                    </a:gridCol>
                    <a:gridCol w="1055418">
                      <a:extLst>
                        <a:ext uri="{9D8B030D-6E8A-4147-A177-3AD203B41FA5}">
                          <a16:colId xmlns:a16="http://schemas.microsoft.com/office/drawing/2014/main" val="3928247404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518717851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3437645428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2854133002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3543342264"/>
                        </a:ext>
                      </a:extLst>
                    </a:gridCol>
                  </a:tblGrid>
                  <a:tr h="174054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Network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Player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Content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1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2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3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4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5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18421" t="-10345" r="-303947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98701" t="-10345" r="-200000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9737" t="-10345" r="-102632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97403" t="-10345" r="-1299" b="-6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400377"/>
                      </a:ext>
                    </a:extLst>
                  </a:tr>
                  <a:tr h="173736">
                    <a:tc rowSpan="3">
                      <a:txBody>
                        <a:bodyPr/>
                        <a:lstStyle/>
                        <a:p>
                          <a:r>
                            <a:rPr lang="en-US" sz="900" dirty="0"/>
                            <a:t>Network1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Web </a:t>
                          </a:r>
                          <a:endParaRPr lang="en-US" sz="1050" dirty="0"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player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Easy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512x288 180k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768x432 365k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854x480 935k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1280x720 973k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1557k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537.7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0.9850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3.719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1094.5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03535023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Medium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480x270 180k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768x432 632k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854x480 1497k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1619k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2697k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515.9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0.9617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3.473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1262.3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907305151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Complex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480x270 180k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768x432 739k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854x480 1684k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1970k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3155k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506.1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0.9420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3.316</a:t>
                          </a:r>
                          <a:endParaRPr lang="en-US" sz="11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1407.7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88901697"/>
                      </a:ext>
                    </a:extLst>
                  </a:tr>
                  <a:tr h="173736">
                    <a:tc rowSpan="3">
                      <a:txBody>
                        <a:bodyPr/>
                        <a:lstStyle/>
                        <a:p>
                          <a:r>
                            <a:rPr lang="en-US" sz="900" dirty="0"/>
                            <a:t>Network2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Web </a:t>
                          </a:r>
                          <a:endParaRPr lang="en-US" sz="1050" dirty="0">
                            <a:effectLst/>
                          </a:endParaRP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player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Easy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480x270 180k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768x432 657k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854x480 1895k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1280x720 1970k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1920x1080 2697k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545.9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0.9898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3.781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1608.6</a:t>
                          </a:r>
                          <a:endParaRPr lang="en-US" sz="11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41541370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Medium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480x270 180k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768x432 1052k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854x480 2804k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1280x720 2917k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4856k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530.0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0.9741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3.630</a:t>
                          </a:r>
                          <a:endParaRPr lang="en-US" sz="1100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2421.0</a:t>
                          </a:r>
                          <a:endParaRPr lang="en-US" sz="11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6503786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Complex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384x216 180k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768x432 1183k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854x480 3155k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1280x720 3281k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1600x900 5050k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519.1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0.9638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3.531</a:t>
                          </a:r>
                          <a:endParaRPr lang="en-US" sz="11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2635.8</a:t>
                          </a:r>
                          <a:endParaRPr lang="en-US" sz="11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2579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Importance of Right Targeting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7A2808-1FBF-4514-B4B9-23C51397A68C}"/>
                  </a:ext>
                </a:extLst>
              </p:cNvPr>
              <p:cNvSpPr txBox="1"/>
              <p:nvPr/>
            </p:nvSpPr>
            <p:spPr>
              <a:xfrm>
                <a:off x="7348818" y="3996571"/>
                <a:ext cx="1694888" cy="646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900" dirty="0"/>
                  <a:t> = average quality [MOS]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900" dirty="0"/>
                  <a:t> = average bitrate [Kbps]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900" dirty="0"/>
                  <a:t> = average resolution [lines]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900" dirty="0"/>
                  <a:t> = average distortion [SSIM]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7A2808-1FBF-4514-B4B9-23C51397A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818" y="3996571"/>
                <a:ext cx="1694888" cy="646652"/>
              </a:xfrm>
              <a:prstGeom prst="rect">
                <a:avLst/>
              </a:prstGeom>
              <a:blipFill>
                <a:blip r:embed="rId5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D9BCB53-7F62-46CE-BDCC-05737B9AD7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4385899"/>
                  </p:ext>
                </p:extLst>
              </p:nvPr>
            </p:nvGraphicFramePr>
            <p:xfrm>
              <a:off x="494100" y="1186955"/>
              <a:ext cx="8427564" cy="121647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29620">
                      <a:extLst>
                        <a:ext uri="{9D8B030D-6E8A-4147-A177-3AD203B41FA5}">
                          <a16:colId xmlns:a16="http://schemas.microsoft.com/office/drawing/2014/main" val="4289006636"/>
                        </a:ext>
                      </a:extLst>
                    </a:gridCol>
                    <a:gridCol w="446184">
                      <a:extLst>
                        <a:ext uri="{9D8B030D-6E8A-4147-A177-3AD203B41FA5}">
                          <a16:colId xmlns:a16="http://schemas.microsoft.com/office/drawing/2014/main" val="3158098328"/>
                        </a:ext>
                      </a:extLst>
                    </a:gridCol>
                    <a:gridCol w="583894">
                      <a:extLst>
                        <a:ext uri="{9D8B030D-6E8A-4147-A177-3AD203B41FA5}">
                          <a16:colId xmlns:a16="http://schemas.microsoft.com/office/drawing/2014/main" val="692456330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762185379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640929152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104360187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1860627241"/>
                        </a:ext>
                      </a:extLst>
                    </a:gridCol>
                    <a:gridCol w="1055418">
                      <a:extLst>
                        <a:ext uri="{9D8B030D-6E8A-4147-A177-3AD203B41FA5}">
                          <a16:colId xmlns:a16="http://schemas.microsoft.com/office/drawing/2014/main" val="3928247404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518717851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3437645428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2854133002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3543342264"/>
                        </a:ext>
                      </a:extLst>
                    </a:gridCol>
                  </a:tblGrid>
                  <a:tr h="81743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Network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Player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Content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1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2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3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4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5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3400377"/>
                      </a:ext>
                    </a:extLst>
                  </a:tr>
                  <a:tr h="135917"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Network 1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1080p </a:t>
                          </a: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player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Easy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854x480 167k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1024x576 173k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1280x720 277k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</a:rPr>
                            <a:t>1600x900 607k</a:t>
                          </a:r>
                          <a:endParaRPr lang="en-US" sz="105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1920x1080 1557k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/>
                            <a:t>584.4</a:t>
                          </a:r>
                          <a:endParaRPr lang="en-US" sz="900" dirty="0"/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/>
                            <a:t>0.9630</a:t>
                          </a:r>
                          <a:endParaRPr lang="en-US" sz="900" dirty="0"/>
                        </a:p>
                      </a:txBody>
                      <a:tcPr marL="36830" marR="36830" marT="8890" marB="889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solidFill>
                                <a:srgbClr val="FF0000"/>
                              </a:solidFill>
                            </a:rPr>
                            <a:t>3.569</a:t>
                          </a:r>
                          <a:endParaRPr lang="en-US" sz="9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36830" marR="36830" marT="8890" marB="889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solidFill>
                                <a:schemeClr val="tx1"/>
                              </a:solidFill>
                            </a:rPr>
                            <a:t>306.3</a:t>
                          </a: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830" marR="36830" marT="8890" marB="889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07601178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Medium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854x480 180k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1024x576 410k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</a:rPr>
                            <a:t>1280x720 769k</a:t>
                          </a:r>
                          <a:endParaRPr lang="en-US" sz="105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</a:rPr>
                            <a:t>1600x900 1384k</a:t>
                          </a:r>
                          <a:endParaRPr lang="en-US" sz="105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1920x1080 2804k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/>
                            <a:t>576.4</a:t>
                          </a:r>
                          <a:endParaRPr lang="en-US" sz="900" dirty="0"/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/>
                            <a:t>0.8737</a:t>
                          </a:r>
                          <a:endParaRPr lang="en-US" sz="900" dirty="0"/>
                        </a:p>
                      </a:txBody>
                      <a:tcPr marL="36830" marR="36830" marT="8890" marB="889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solidFill>
                                <a:srgbClr val="FF0000"/>
                              </a:solidFill>
                            </a:rPr>
                            <a:t>2.915</a:t>
                          </a:r>
                          <a:endParaRPr lang="en-US" sz="9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36830" marR="36830" marT="8890" marB="889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solidFill>
                                <a:schemeClr val="tx1"/>
                              </a:solidFill>
                            </a:rPr>
                            <a:t>485.6</a:t>
                          </a:r>
                          <a:endParaRPr lang="en-US" sz="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830" marR="36830" marT="8890" marB="889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72177033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Complex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854x480 180k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1024x576 480k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1280x720 899k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1600x900 1619k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1920x1080 3155k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/>
                            <a:t>574.1</a:t>
                          </a:r>
                          <a:endParaRPr lang="en-US" sz="900" b="1" dirty="0"/>
                        </a:p>
                      </a:txBody>
                      <a:tcPr marL="36830" marR="36830" marT="8890" marB="889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/>
                            <a:t>0.8028</a:t>
                          </a:r>
                          <a:endParaRPr lang="en-US" sz="900" b="1" dirty="0"/>
                        </a:p>
                      </a:txBody>
                      <a:tcPr marL="36830" marR="36830" marT="8890" marB="889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solidFill>
                                <a:srgbClr val="FF0000"/>
                              </a:solidFill>
                            </a:rPr>
                            <a:t>2.513</a:t>
                          </a:r>
                          <a:endParaRPr lang="en-US" sz="9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36830" marR="36830" marT="8890" marB="889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solidFill>
                                <a:schemeClr val="tx1"/>
                              </a:solidFill>
                            </a:rPr>
                            <a:t>523.4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830" marR="36830" marT="8890" marB="889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458058"/>
                      </a:ext>
                    </a:extLst>
                  </a:tr>
                  <a:tr h="135917"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Network 2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1080p </a:t>
                          </a: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player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Easy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854x480 180k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1024x576 203k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1280x720 410k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1600x900 1052k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1920x1080 3033k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585.9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0.9670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3.609</a:t>
                          </a:r>
                          <a:endParaRPr lang="en-US" sz="900" b="0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476.4</a:t>
                          </a: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35837386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Medium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854x480 180k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</a:rPr>
                            <a:t>1024x576 540k</a:t>
                          </a:r>
                          <a:endParaRPr lang="en-US" sz="105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</a:rPr>
                            <a:t>1280x720 1138k</a:t>
                          </a:r>
                          <a:endParaRPr lang="en-US" sz="105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</a:rPr>
                            <a:t>1600x900 2305k</a:t>
                          </a:r>
                          <a:endParaRPr lang="en-US" sz="105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1920x1080 5050k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581.8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0.8804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2.989</a:t>
                          </a:r>
                          <a:endParaRPr lang="en-US" sz="900" b="0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768.5</a:t>
                          </a: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18727011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Complex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854x480 180k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1024x576 607k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1280x720 1280k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1600x900 2493k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1920x1080 5050k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581.4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0.8115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2.603</a:t>
                          </a:r>
                          <a:endParaRPr lang="en-US" sz="9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800.5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15470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D9BCB53-7F62-46CE-BDCC-05737B9AD7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4385899"/>
                  </p:ext>
                </p:extLst>
              </p:nvPr>
            </p:nvGraphicFramePr>
            <p:xfrm>
              <a:off x="494100" y="1186955"/>
              <a:ext cx="8427564" cy="121647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29620">
                      <a:extLst>
                        <a:ext uri="{9D8B030D-6E8A-4147-A177-3AD203B41FA5}">
                          <a16:colId xmlns:a16="http://schemas.microsoft.com/office/drawing/2014/main" val="4289006636"/>
                        </a:ext>
                      </a:extLst>
                    </a:gridCol>
                    <a:gridCol w="446184">
                      <a:extLst>
                        <a:ext uri="{9D8B030D-6E8A-4147-A177-3AD203B41FA5}">
                          <a16:colId xmlns:a16="http://schemas.microsoft.com/office/drawing/2014/main" val="3158098328"/>
                        </a:ext>
                      </a:extLst>
                    </a:gridCol>
                    <a:gridCol w="583894">
                      <a:extLst>
                        <a:ext uri="{9D8B030D-6E8A-4147-A177-3AD203B41FA5}">
                          <a16:colId xmlns:a16="http://schemas.microsoft.com/office/drawing/2014/main" val="692456330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762185379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640929152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104360187"/>
                        </a:ext>
                      </a:extLst>
                    </a:gridCol>
                    <a:gridCol w="961772">
                      <a:extLst>
                        <a:ext uri="{9D8B030D-6E8A-4147-A177-3AD203B41FA5}">
                          <a16:colId xmlns:a16="http://schemas.microsoft.com/office/drawing/2014/main" val="1860627241"/>
                        </a:ext>
                      </a:extLst>
                    </a:gridCol>
                    <a:gridCol w="1055418">
                      <a:extLst>
                        <a:ext uri="{9D8B030D-6E8A-4147-A177-3AD203B41FA5}">
                          <a16:colId xmlns:a16="http://schemas.microsoft.com/office/drawing/2014/main" val="3928247404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518717851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3437645428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2854133002"/>
                        </a:ext>
                      </a:extLst>
                    </a:gridCol>
                    <a:gridCol w="466340">
                      <a:extLst>
                        <a:ext uri="{9D8B030D-6E8A-4147-A177-3AD203B41FA5}">
                          <a16:colId xmlns:a16="http://schemas.microsoft.com/office/drawing/2014/main" val="3543342264"/>
                        </a:ext>
                      </a:extLst>
                    </a:gridCol>
                  </a:tblGrid>
                  <a:tr h="174054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Network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Player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Content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1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2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3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4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Rendition 5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418421" t="-13793" r="-303947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498701" t="-13793" r="-200000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619737" t="-13793" r="-102632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697403" t="-13793" r="-1299" b="-6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400377"/>
                      </a:ext>
                    </a:extLst>
                  </a:tr>
                  <a:tr h="173736"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Network 1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1080p </a:t>
                          </a: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player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Easy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854x480 167k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1024x576 173k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1280x720 277k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</a:rPr>
                            <a:t>1600x900 607k</a:t>
                          </a:r>
                          <a:endParaRPr lang="en-US" sz="105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1920x1080 1557k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/>
                            <a:t>584.4</a:t>
                          </a: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/>
                            <a:t>0.9630</a:t>
                          </a:r>
                        </a:p>
                      </a:txBody>
                      <a:tcPr marL="36830" marR="36830" marT="8890" marB="889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solidFill>
                                <a:srgbClr val="FF0000"/>
                              </a:solidFill>
                            </a:rPr>
                            <a:t>3.569</a:t>
                          </a:r>
                        </a:p>
                      </a:txBody>
                      <a:tcPr marL="36830" marR="36830" marT="8890" marB="889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solidFill>
                                <a:schemeClr val="tx1"/>
                              </a:solidFill>
                            </a:rPr>
                            <a:t>306.3</a:t>
                          </a:r>
                        </a:p>
                      </a:txBody>
                      <a:tcPr marL="36830" marR="36830" marT="8890" marB="889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07601178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Medium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854x480 180k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1024x576 410k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</a:rPr>
                            <a:t>1280x720 769k</a:t>
                          </a:r>
                          <a:endParaRPr lang="en-US" sz="105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</a:rPr>
                            <a:t>1600x900 1384k</a:t>
                          </a:r>
                          <a:endParaRPr lang="en-US" sz="105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1920x1080 2804k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/>
                            <a:t>576.4</a:t>
                          </a: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/>
                            <a:t>0.8737</a:t>
                          </a:r>
                        </a:p>
                      </a:txBody>
                      <a:tcPr marL="36830" marR="36830" marT="8890" marB="889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solidFill>
                                <a:srgbClr val="FF0000"/>
                              </a:solidFill>
                            </a:rPr>
                            <a:t>2.915</a:t>
                          </a:r>
                        </a:p>
                      </a:txBody>
                      <a:tcPr marL="36830" marR="36830" marT="8890" marB="889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solidFill>
                                <a:schemeClr val="tx1"/>
                              </a:solidFill>
                            </a:rPr>
                            <a:t>485.6</a:t>
                          </a:r>
                        </a:p>
                      </a:txBody>
                      <a:tcPr marL="36830" marR="36830" marT="8890" marB="889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72177033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Complex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854x480 180k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1024x576 480k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1280x720 899k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1600x900 1619k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1920x1080 3155k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/>
                            <a:t>574.1</a:t>
                          </a:r>
                        </a:p>
                      </a:txBody>
                      <a:tcPr marL="36830" marR="36830" marT="8890" marB="889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/>
                            <a:t>0.8028</a:t>
                          </a:r>
                        </a:p>
                      </a:txBody>
                      <a:tcPr marL="36830" marR="36830" marT="8890" marB="889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rgbClr val="FF0000"/>
                              </a:solidFill>
                            </a:rPr>
                            <a:t>2.513</a:t>
                          </a:r>
                        </a:p>
                      </a:txBody>
                      <a:tcPr marL="36830" marR="36830" marT="8890" marB="889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</a:rPr>
                            <a:t>523.4</a:t>
                          </a:r>
                        </a:p>
                      </a:txBody>
                      <a:tcPr marL="36830" marR="36830" marT="8890" marB="8890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458058"/>
                      </a:ext>
                    </a:extLst>
                  </a:tr>
                  <a:tr h="173736"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Network 2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1080p </a:t>
                          </a:r>
                        </a:p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player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Easy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854x480 180k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1024x576 203k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1280x720 410k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1600x900 1052k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1920x1080 3033k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585.9</a:t>
                          </a: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0.9670</a:t>
                          </a: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3.609</a:t>
                          </a:r>
                        </a:p>
                      </a:txBody>
                      <a:tcPr marL="45720" marR="45720" marT="18288" marB="18288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476.4</a:t>
                          </a: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35837386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Medium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854x480 180k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</a:rPr>
                            <a:t>1024x576 540k</a:t>
                          </a:r>
                          <a:endParaRPr lang="en-US" sz="105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</a:rPr>
                            <a:t>1280x720 1138k</a:t>
                          </a:r>
                          <a:endParaRPr lang="en-US" sz="105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</a:rPr>
                            <a:t>1600x900 2305k</a:t>
                          </a:r>
                          <a:endParaRPr lang="en-US" sz="105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1920x1080 5050k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581.8</a:t>
                          </a: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0.8804</a:t>
                          </a: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2.989</a:t>
                          </a:r>
                        </a:p>
                      </a:txBody>
                      <a:tcPr marL="45720" marR="45720" marT="18288" marB="18288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768.5</a:t>
                          </a: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18727011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Complex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</a:rPr>
                            <a:t>854x480 180k</a:t>
                          </a:r>
                          <a:endParaRPr lang="en-US" sz="105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1024x576 607k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1280x720 1280k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1600x900 2493k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</a:rPr>
                            <a:t>1920x1080 5050k</a:t>
                          </a:r>
                          <a:endParaRPr lang="en-US" sz="105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581.4</a:t>
                          </a: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0.8115</a:t>
                          </a: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2.603</a:t>
                          </a:r>
                        </a:p>
                      </a:txBody>
                      <a:tcPr marL="45720" marR="45720" marT="18288" marB="18288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800.5</a:t>
                          </a: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15470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7521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C908BE-F1EF-43A1-8F4D-2667DFE7E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100" y="874252"/>
            <a:ext cx="4634252" cy="3830751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Key characteristics</a:t>
            </a:r>
          </a:p>
          <a:p>
            <a:pPr marL="227013" indent="233363"/>
            <a:endParaRPr lang="en-US" dirty="0"/>
          </a:p>
          <a:p>
            <a:pPr marL="227013" indent="233363"/>
            <a:r>
              <a:rPr lang="en-US" dirty="0"/>
              <a:t>Videos are delivered to </a:t>
            </a:r>
            <a:r>
              <a:rPr lang="en-US" b="1" dirty="0"/>
              <a:t>multiple devices</a:t>
            </a:r>
            <a:r>
              <a:rPr lang="en-US" dirty="0"/>
              <a:t>:</a:t>
            </a:r>
          </a:p>
          <a:p>
            <a:pPr marL="684213" lvl="1" indent="233363"/>
            <a:r>
              <a:rPr lang="en-US" sz="1000" dirty="0"/>
              <a:t>PCs / Laptops</a:t>
            </a:r>
          </a:p>
          <a:p>
            <a:pPr marL="684213" lvl="1" indent="233363"/>
            <a:r>
              <a:rPr lang="en-US" sz="1000" dirty="0"/>
              <a:t>Mobiles </a:t>
            </a:r>
          </a:p>
          <a:p>
            <a:pPr marL="684213" lvl="1" indent="233363"/>
            <a:r>
              <a:rPr lang="en-US" sz="1000" dirty="0"/>
              <a:t>Tablets</a:t>
            </a:r>
          </a:p>
          <a:p>
            <a:pPr marL="684213" lvl="1" indent="233363"/>
            <a:r>
              <a:rPr lang="en-US" sz="1000" dirty="0"/>
              <a:t>Connected TVs, etc.</a:t>
            </a:r>
          </a:p>
          <a:p>
            <a:pPr marL="227013" indent="233363"/>
            <a:endParaRPr lang="en-US" sz="1000" dirty="0"/>
          </a:p>
          <a:p>
            <a:pPr marL="460375" indent="-230188"/>
            <a:r>
              <a:rPr lang="en-US" dirty="0"/>
              <a:t>Videos can be </a:t>
            </a:r>
            <a:r>
              <a:rPr lang="en-US" b="1" dirty="0"/>
              <a:t>embedded in web-pages</a:t>
            </a:r>
            <a:r>
              <a:rPr lang="en-US" dirty="0"/>
              <a:t> or projected </a:t>
            </a:r>
            <a:r>
              <a:rPr lang="en-US" b="1" dirty="0"/>
              <a:t>full screen</a:t>
            </a:r>
          </a:p>
          <a:p>
            <a:pPr marL="460375" indent="-230188"/>
            <a:endParaRPr lang="en-US" dirty="0"/>
          </a:p>
          <a:p>
            <a:pPr indent="-228600"/>
            <a:r>
              <a:rPr lang="en-US" dirty="0"/>
              <a:t>Delivery is done by </a:t>
            </a:r>
            <a:r>
              <a:rPr lang="en-US" b="1" dirty="0"/>
              <a:t>HTTP-based adaptive streaming protocols</a:t>
            </a:r>
            <a:r>
              <a:rPr lang="en-US" dirty="0"/>
              <a:t> such as HLS or DASH</a:t>
            </a:r>
          </a:p>
          <a:p>
            <a:pPr indent="-228600"/>
            <a:endParaRPr lang="en-US" dirty="0"/>
          </a:p>
          <a:p>
            <a:pPr indent="-228600"/>
            <a:r>
              <a:rPr lang="en-US" dirty="0"/>
              <a:t>Stream </a:t>
            </a:r>
            <a:r>
              <a:rPr lang="en-US" b="1" dirty="0"/>
              <a:t>adaptation logic</a:t>
            </a:r>
            <a:r>
              <a:rPr lang="en-US" dirty="0"/>
              <a:t> resides in clients and can be influenced by multiple factors:</a:t>
            </a:r>
          </a:p>
          <a:p>
            <a:pPr marL="684213" lvl="1" indent="233363"/>
            <a:r>
              <a:rPr lang="en-US" dirty="0"/>
              <a:t>network performance (observed bandwidth)</a:t>
            </a:r>
          </a:p>
          <a:p>
            <a:pPr marL="684213" lvl="1" indent="233363"/>
            <a:r>
              <a:rPr lang="en-US" dirty="0"/>
              <a:t>player window size </a:t>
            </a:r>
          </a:p>
          <a:p>
            <a:pPr marL="684213" lvl="1" indent="233363"/>
            <a:r>
              <a:rPr lang="en-US" dirty="0"/>
              <a:t>device decode capabilities, etc. </a:t>
            </a:r>
          </a:p>
          <a:p>
            <a:pPr marL="230187" indent="0">
              <a:buNone/>
            </a:pPr>
            <a:endParaRPr lang="en-US" dirty="0"/>
          </a:p>
          <a:p>
            <a:pPr marL="460375" indent="-230188"/>
            <a:endParaRPr lang="en-US" dirty="0"/>
          </a:p>
          <a:p>
            <a:pPr marL="0" indent="0">
              <a:buNone/>
            </a:pPr>
            <a:endParaRPr lang="en-US" sz="900" b="1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Modern Era of Streaming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E5FADC-2CF4-4770-99A2-3E170FF81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177" y="985287"/>
            <a:ext cx="3479423" cy="25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61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C908BE-F1EF-43A1-8F4D-2667DFE7E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101" y="874252"/>
            <a:ext cx="6854717" cy="4142069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Optimal ladders for n</a:t>
            </a:r>
            <a:r>
              <a:rPr lang="en-US" sz="1600" b="1"/>
              <a:t>=2..5</a:t>
            </a: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Font typeface="Arial"/>
              <a:buNone/>
            </a:pPr>
            <a:endParaRPr lang="en-US" sz="1600" b="1" dirty="0"/>
          </a:p>
          <a:p>
            <a:pPr marL="0" indent="0">
              <a:buFont typeface="Arial"/>
              <a:buNone/>
            </a:pPr>
            <a:r>
              <a:rPr lang="en-US" sz="1600" b="1" dirty="0"/>
              <a:t>Notes</a:t>
            </a:r>
          </a:p>
          <a:p>
            <a:pPr marL="460375" indent="-230188"/>
            <a:r>
              <a:rPr lang="en-US" dirty="0"/>
              <a:t>Number of streams needed clearly depends </a:t>
            </a:r>
            <a:r>
              <a:rPr lang="en-US"/>
              <a:t>on content. E.g. </a:t>
            </a:r>
            <a:r>
              <a:rPr lang="en-US" dirty="0"/>
              <a:t>"Easy" content needs only 4 or even 3 streams in </a:t>
            </a:r>
            <a:r>
              <a:rPr lang="en-US"/>
              <a:t>this case. </a:t>
            </a:r>
            <a:r>
              <a:rPr lang="en-US" dirty="0"/>
              <a:t>Quality saturates </a:t>
            </a:r>
            <a:r>
              <a:rPr lang="en-US"/>
              <a:t>with more. </a:t>
            </a:r>
            <a:r>
              <a:rPr lang="en-US" dirty="0"/>
              <a:t>"Medium" and "Complex" content </a:t>
            </a:r>
            <a:r>
              <a:rPr lang="en-US"/>
              <a:t>need more. </a:t>
            </a:r>
            <a:endParaRPr lang="en-US" dirty="0"/>
          </a:p>
          <a:p>
            <a:pPr marL="460375" indent="-230188"/>
            <a:r>
              <a:rPr lang="en-US" dirty="0"/>
              <a:t>Generally, more streams allow better network utilization, and </a:t>
            </a:r>
            <a:r>
              <a:rPr lang="en-US"/>
              <a:t>better quality. </a:t>
            </a:r>
            <a:r>
              <a:rPr lang="en-US" dirty="0"/>
              <a:t>But return </a:t>
            </a:r>
            <a:r>
              <a:rPr lang="en-US"/>
              <a:t>is diminishing. </a:t>
            </a:r>
            <a:endParaRPr lang="en-US" dirty="0"/>
          </a:p>
          <a:p>
            <a:pPr marL="460375" indent="-230188"/>
            <a:r>
              <a:rPr lang="en-US" dirty="0"/>
              <a:t>In practice, a threshold on relative quality increase can be used to limit </a:t>
            </a:r>
            <a:r>
              <a:rPr lang="en-US"/>
              <a:t>the ladder. </a:t>
            </a:r>
            <a:endParaRPr lang="en-US" dirty="0"/>
          </a:p>
          <a:p>
            <a:pPr marL="460375" indent="-230188"/>
            <a:r>
              <a:rPr lang="en-US" dirty="0"/>
              <a:t>Limits on "granularity" of switches can also be used to decide how many streams </a:t>
            </a:r>
            <a:r>
              <a:rPr lang="en-US"/>
              <a:t>are sufficient.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How Many Streams are Needed?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7A2808-1FBF-4514-B4B9-23C51397A68C}"/>
                  </a:ext>
                </a:extLst>
              </p:cNvPr>
              <p:cNvSpPr txBox="1"/>
              <p:nvPr/>
            </p:nvSpPr>
            <p:spPr>
              <a:xfrm>
                <a:off x="7348818" y="3513620"/>
                <a:ext cx="1694888" cy="646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900" dirty="0"/>
                  <a:t> = average quality [MOS]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900" dirty="0"/>
                  <a:t> = average bitrate [Kbps]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900" dirty="0"/>
                  <a:t> = average resolution [lines]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900" dirty="0"/>
                  <a:t> = average distortion [SSIM]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7A2808-1FBF-4514-B4B9-23C51397A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818" y="3513620"/>
                <a:ext cx="1694888" cy="646652"/>
              </a:xfrm>
              <a:prstGeom prst="rect">
                <a:avLst/>
              </a:prstGeom>
              <a:blipFill>
                <a:blip r:embed="rId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D9BCB53-7F62-46CE-BDCC-05737B9AD7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5185755"/>
                  </p:ext>
                </p:extLst>
              </p:nvPr>
            </p:nvGraphicFramePr>
            <p:xfrm>
              <a:off x="494100" y="1248004"/>
              <a:ext cx="8427571" cy="22588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19923">
                      <a:extLst>
                        <a:ext uri="{9D8B030D-6E8A-4147-A177-3AD203B41FA5}">
                          <a16:colId xmlns:a16="http://schemas.microsoft.com/office/drawing/2014/main" val="4289006636"/>
                        </a:ext>
                      </a:extLst>
                    </a:gridCol>
                    <a:gridCol w="444321">
                      <a:extLst>
                        <a:ext uri="{9D8B030D-6E8A-4147-A177-3AD203B41FA5}">
                          <a16:colId xmlns:a16="http://schemas.microsoft.com/office/drawing/2014/main" val="3158098328"/>
                        </a:ext>
                      </a:extLst>
                    </a:gridCol>
                    <a:gridCol w="553791">
                      <a:extLst>
                        <a:ext uri="{9D8B030D-6E8A-4147-A177-3AD203B41FA5}">
                          <a16:colId xmlns:a16="http://schemas.microsoft.com/office/drawing/2014/main" val="692456330"/>
                        </a:ext>
                      </a:extLst>
                    </a:gridCol>
                    <a:gridCol w="135228">
                      <a:extLst>
                        <a:ext uri="{9D8B030D-6E8A-4147-A177-3AD203B41FA5}">
                          <a16:colId xmlns:a16="http://schemas.microsoft.com/office/drawing/2014/main" val="3158075716"/>
                        </a:ext>
                      </a:extLst>
                    </a:gridCol>
                    <a:gridCol w="920840">
                      <a:extLst>
                        <a:ext uri="{9D8B030D-6E8A-4147-A177-3AD203B41FA5}">
                          <a16:colId xmlns:a16="http://schemas.microsoft.com/office/drawing/2014/main" val="762185379"/>
                        </a:ext>
                      </a:extLst>
                    </a:gridCol>
                    <a:gridCol w="1004552">
                      <a:extLst>
                        <a:ext uri="{9D8B030D-6E8A-4147-A177-3AD203B41FA5}">
                          <a16:colId xmlns:a16="http://schemas.microsoft.com/office/drawing/2014/main" val="640929152"/>
                        </a:ext>
                      </a:extLst>
                    </a:gridCol>
                    <a:gridCol w="1010992">
                      <a:extLst>
                        <a:ext uri="{9D8B030D-6E8A-4147-A177-3AD203B41FA5}">
                          <a16:colId xmlns:a16="http://schemas.microsoft.com/office/drawing/2014/main" val="104360187"/>
                        </a:ext>
                      </a:extLst>
                    </a:gridCol>
                    <a:gridCol w="1010992">
                      <a:extLst>
                        <a:ext uri="{9D8B030D-6E8A-4147-A177-3AD203B41FA5}">
                          <a16:colId xmlns:a16="http://schemas.microsoft.com/office/drawing/2014/main" val="1860627241"/>
                        </a:ext>
                      </a:extLst>
                    </a:gridCol>
                    <a:gridCol w="1010992">
                      <a:extLst>
                        <a:ext uri="{9D8B030D-6E8A-4147-A177-3AD203B41FA5}">
                          <a16:colId xmlns:a16="http://schemas.microsoft.com/office/drawing/2014/main" val="3928247404"/>
                        </a:ext>
                      </a:extLst>
                    </a:gridCol>
                    <a:gridCol w="428985">
                      <a:extLst>
                        <a:ext uri="{9D8B030D-6E8A-4147-A177-3AD203B41FA5}">
                          <a16:colId xmlns:a16="http://schemas.microsoft.com/office/drawing/2014/main" val="518717851"/>
                        </a:ext>
                      </a:extLst>
                    </a:gridCol>
                    <a:gridCol w="428985">
                      <a:extLst>
                        <a:ext uri="{9D8B030D-6E8A-4147-A177-3AD203B41FA5}">
                          <a16:colId xmlns:a16="http://schemas.microsoft.com/office/drawing/2014/main" val="3437645428"/>
                        </a:ext>
                      </a:extLst>
                    </a:gridCol>
                    <a:gridCol w="428985">
                      <a:extLst>
                        <a:ext uri="{9D8B030D-6E8A-4147-A177-3AD203B41FA5}">
                          <a16:colId xmlns:a16="http://schemas.microsoft.com/office/drawing/2014/main" val="2854133002"/>
                        </a:ext>
                      </a:extLst>
                    </a:gridCol>
                    <a:gridCol w="428985">
                      <a:extLst>
                        <a:ext uri="{9D8B030D-6E8A-4147-A177-3AD203B41FA5}">
                          <a16:colId xmlns:a16="http://schemas.microsoft.com/office/drawing/2014/main" val="3543342264"/>
                        </a:ext>
                      </a:extLst>
                    </a:gridCol>
                  </a:tblGrid>
                  <a:tr h="81743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Network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Player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Content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Rendition 1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Rendition 2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Rendition 3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Rendition 4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Rendition 5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9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9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900" b="1" i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13400377"/>
                      </a:ext>
                    </a:extLst>
                  </a:tr>
                  <a:tr h="135917">
                    <a:tc rowSpan="12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Network 1</a:t>
                          </a: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12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1080p </a:t>
                          </a:r>
                        </a:p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player</a:t>
                          </a: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Easy</a:t>
                          </a: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899k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:endParaRPr lang="en-US" sz="9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:endParaRPr lang="en-US" sz="9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:endParaRPr lang="en-US" sz="9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1043.1</a:t>
                          </a: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0.9754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4.843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854.8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07601178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1600x900 427k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</a:t>
                          </a: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1440k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:endParaRPr lang="en-US" sz="9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:endParaRPr lang="en-US" sz="9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1047.7</a:t>
                          </a: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0.9805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4.942</a:t>
                          </a:r>
                          <a:endParaRPr lang="en-US" sz="9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1288.9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56565331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1280x720 228k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1600x900 584k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</a:t>
                          </a: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1557k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:endParaRPr lang="en-US" sz="9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1044.2</a:t>
                          </a: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0.9817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4.954</a:t>
                          </a:r>
                          <a:endParaRPr lang="en-US" sz="9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1385.1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8148651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854x480 167k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1024x576 173k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1280x720 277k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1600x900 607k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</a:t>
                          </a: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1557k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1043.7</a:t>
                          </a: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0.9819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4.955</a:t>
                          </a:r>
                          <a:endParaRPr lang="en-US" sz="900" b="1" dirty="0">
                            <a:solidFill>
                              <a:srgbClr val="00B05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1388.4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07322898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Medium</a:t>
                          </a: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1440k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 b="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 b="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 b="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992.6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0.9227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4.186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1256.4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72177033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1600x900 865k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2305k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 b="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 b="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1000.3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0.9416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4.431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1819.8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67514696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1280x720 584k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1600x900 1280k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</a:t>
                          </a: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2697k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 b="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983.4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0.9501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4.496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2061.6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43259528"/>
                      </a:ext>
                    </a:extLst>
                  </a:tr>
                  <a:tr h="13591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1024x576 410k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1280x720 769k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1600x900 1384k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</a:t>
                          </a: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2804k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975.4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0.9534</a:t>
                          </a:r>
                          <a:endParaRPr lang="en-US" sz="900" b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4.512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2130.5</a:t>
                          </a:r>
                          <a:endParaRPr lang="en-US" sz="9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33384920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Complex</a:t>
                          </a: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1557k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980.0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0.8911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3.911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1327.4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8458058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1600x900 973k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2493k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987.9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0.9199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4.217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1911.5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3169465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1280x720 657k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1600x900 1440k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2917k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969.9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0.9327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4.310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2164.6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72080272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1024x576 480k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1280x720 899k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1600x900 1619k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</a:t>
                          </a: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3155k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954.4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0.9392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4.337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2288.0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268054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D9BCB53-7F62-46CE-BDCC-05737B9AD7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5185755"/>
                  </p:ext>
                </p:extLst>
              </p:nvPr>
            </p:nvGraphicFramePr>
            <p:xfrm>
              <a:off x="494100" y="1248004"/>
              <a:ext cx="8427571" cy="22588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19923">
                      <a:extLst>
                        <a:ext uri="{9D8B030D-6E8A-4147-A177-3AD203B41FA5}">
                          <a16:colId xmlns:a16="http://schemas.microsoft.com/office/drawing/2014/main" val="4289006636"/>
                        </a:ext>
                      </a:extLst>
                    </a:gridCol>
                    <a:gridCol w="444321">
                      <a:extLst>
                        <a:ext uri="{9D8B030D-6E8A-4147-A177-3AD203B41FA5}">
                          <a16:colId xmlns:a16="http://schemas.microsoft.com/office/drawing/2014/main" val="3158098328"/>
                        </a:ext>
                      </a:extLst>
                    </a:gridCol>
                    <a:gridCol w="553791">
                      <a:extLst>
                        <a:ext uri="{9D8B030D-6E8A-4147-A177-3AD203B41FA5}">
                          <a16:colId xmlns:a16="http://schemas.microsoft.com/office/drawing/2014/main" val="692456330"/>
                        </a:ext>
                      </a:extLst>
                    </a:gridCol>
                    <a:gridCol w="135228">
                      <a:extLst>
                        <a:ext uri="{9D8B030D-6E8A-4147-A177-3AD203B41FA5}">
                          <a16:colId xmlns:a16="http://schemas.microsoft.com/office/drawing/2014/main" val="3158075716"/>
                        </a:ext>
                      </a:extLst>
                    </a:gridCol>
                    <a:gridCol w="920840">
                      <a:extLst>
                        <a:ext uri="{9D8B030D-6E8A-4147-A177-3AD203B41FA5}">
                          <a16:colId xmlns:a16="http://schemas.microsoft.com/office/drawing/2014/main" val="762185379"/>
                        </a:ext>
                      </a:extLst>
                    </a:gridCol>
                    <a:gridCol w="1004552">
                      <a:extLst>
                        <a:ext uri="{9D8B030D-6E8A-4147-A177-3AD203B41FA5}">
                          <a16:colId xmlns:a16="http://schemas.microsoft.com/office/drawing/2014/main" val="640929152"/>
                        </a:ext>
                      </a:extLst>
                    </a:gridCol>
                    <a:gridCol w="1010992">
                      <a:extLst>
                        <a:ext uri="{9D8B030D-6E8A-4147-A177-3AD203B41FA5}">
                          <a16:colId xmlns:a16="http://schemas.microsoft.com/office/drawing/2014/main" val="104360187"/>
                        </a:ext>
                      </a:extLst>
                    </a:gridCol>
                    <a:gridCol w="1010992">
                      <a:extLst>
                        <a:ext uri="{9D8B030D-6E8A-4147-A177-3AD203B41FA5}">
                          <a16:colId xmlns:a16="http://schemas.microsoft.com/office/drawing/2014/main" val="1860627241"/>
                        </a:ext>
                      </a:extLst>
                    </a:gridCol>
                    <a:gridCol w="1010992">
                      <a:extLst>
                        <a:ext uri="{9D8B030D-6E8A-4147-A177-3AD203B41FA5}">
                          <a16:colId xmlns:a16="http://schemas.microsoft.com/office/drawing/2014/main" val="3928247404"/>
                        </a:ext>
                      </a:extLst>
                    </a:gridCol>
                    <a:gridCol w="428985">
                      <a:extLst>
                        <a:ext uri="{9D8B030D-6E8A-4147-A177-3AD203B41FA5}">
                          <a16:colId xmlns:a16="http://schemas.microsoft.com/office/drawing/2014/main" val="518717851"/>
                        </a:ext>
                      </a:extLst>
                    </a:gridCol>
                    <a:gridCol w="428985">
                      <a:extLst>
                        <a:ext uri="{9D8B030D-6E8A-4147-A177-3AD203B41FA5}">
                          <a16:colId xmlns:a16="http://schemas.microsoft.com/office/drawing/2014/main" val="3437645428"/>
                        </a:ext>
                      </a:extLst>
                    </a:gridCol>
                    <a:gridCol w="428985">
                      <a:extLst>
                        <a:ext uri="{9D8B030D-6E8A-4147-A177-3AD203B41FA5}">
                          <a16:colId xmlns:a16="http://schemas.microsoft.com/office/drawing/2014/main" val="2854133002"/>
                        </a:ext>
                      </a:extLst>
                    </a:gridCol>
                    <a:gridCol w="428985">
                      <a:extLst>
                        <a:ext uri="{9D8B030D-6E8A-4147-A177-3AD203B41FA5}">
                          <a16:colId xmlns:a16="http://schemas.microsoft.com/office/drawing/2014/main" val="3543342264"/>
                        </a:ext>
                      </a:extLst>
                    </a:gridCol>
                  </a:tblGrid>
                  <a:tr h="17405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Network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Player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Content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Rendition 1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Rendition 2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Rendition 3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Rendition 4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Rendition 5</a:t>
                          </a:r>
                          <a:endParaRPr lang="en-US" sz="9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552113" t="-13793" r="-298592" b="-1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675714" t="-13793" r="-202857" b="-1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750704" t="-13793" r="-100000" b="-1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877143" t="-13793" r="-1429" b="-1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400377"/>
                      </a:ext>
                    </a:extLst>
                  </a:tr>
                  <a:tr h="173736">
                    <a:tc rowSpan="12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Network 1</a:t>
                          </a: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12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1080p </a:t>
                          </a:r>
                        </a:p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player</a:t>
                          </a: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Easy</a:t>
                          </a: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899k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:endParaRPr lang="en-US" sz="9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:endParaRPr lang="en-US" sz="9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:endParaRPr lang="en-US" sz="9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1043.1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0.9754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4.843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854.8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07601178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1600x900 427k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</a:t>
                          </a: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1440k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:endParaRPr lang="en-US" sz="9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:endParaRPr lang="en-US" sz="9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1047.7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0.9805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4.942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1288.9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56565331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1280x720 228k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1600x900 584k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</a:t>
                          </a: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1557k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:endParaRPr lang="en-US" sz="9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1044.2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0.9817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4.954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1385.1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8148651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854x480 167k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1024x576 173k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1280x720 277k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1600x900 607k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</a:t>
                          </a:r>
                          <a:r>
                            <a:rPr lang="en-US" sz="9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1557k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1043.7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0.9819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4.955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1388.4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07322898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Medium</a:t>
                          </a: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1440k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 b="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 b="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 b="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992.6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0.9227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4.186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1256.4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72177033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1600x900 865k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2305k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 b="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 b="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1000.3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0.9416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4.431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1819.8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67514696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1280x720 584k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1600x900 1280k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</a:t>
                          </a: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2697k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 b="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983.4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0.9501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4.496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2061.6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43259528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1024x576 410k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1280x720 769k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1600x900 1384k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</a:t>
                          </a: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2804k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975.4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0.9534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4.512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2130.5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33384920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Complex</a:t>
                          </a: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1557k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980.0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0.8911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3.911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1327.4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8458058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1600x900 973k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2493k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987.9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0.9199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4.217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1911.5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3169465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1280x720 657k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1600x900 1440k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2917k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90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969.9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0.9327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4.310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2164.6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72080272"/>
                      </a:ext>
                    </a:extLst>
                  </a:tr>
                  <a:tr h="173736"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9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marT="18288" marB="18288"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45720" marR="45720" marT="18288" marB="18288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854x480 180k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1024x576 480k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1280x720 899k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1600x900 1619k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1920x1080 </a:t>
                          </a: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3155k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954.4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0.9392</a:t>
                          </a: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4.337</a:t>
                          </a:r>
                          <a:endParaRPr lang="en-US" sz="90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2288.0</a:t>
                          </a:r>
                          <a:endParaRPr lang="en-US" sz="9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830" marR="36830" marT="8890" marB="889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268054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7759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9"/>
          <p:cNvSpPr txBox="1">
            <a:spLocks noGrp="1"/>
          </p:cNvSpPr>
          <p:nvPr>
            <p:ph type="title"/>
          </p:nvPr>
        </p:nvSpPr>
        <p:spPr>
          <a:xfrm>
            <a:off x="1143000" y="1821942"/>
            <a:ext cx="6858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EAE4"/>
                </a:solidFill>
              </a:rPr>
              <a:t>Extensions and Concluding Remarks</a:t>
            </a:r>
            <a:endParaRPr dirty="0">
              <a:solidFill>
                <a:srgbClr val="00EA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3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102" y="874252"/>
                <a:ext cx="8427562" cy="3830751"/>
              </a:xfrm>
            </p:spPr>
            <p:txBody>
              <a:bodyPr/>
              <a:lstStyle/>
              <a:p>
                <a:pPr marL="0" indent="0">
                  <a:buFont typeface="Arial"/>
                  <a:buNone/>
                </a:pPr>
                <a:r>
                  <a:rPr lang="en-US" sz="1600" b="1" dirty="0"/>
                  <a:t>Many possible extensions and other problems can be proposed</a:t>
                </a:r>
              </a:p>
              <a:p>
                <a:pPr marL="460375" indent="-230188"/>
                <a:r>
                  <a:rPr lang="en-US" dirty="0"/>
                  <a:t>Finding optimal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client adaptation model, and then improving client logic  </a:t>
                </a:r>
              </a:p>
              <a:p>
                <a:pPr marL="460375" indent="-230188"/>
                <a:r>
                  <a:rPr lang="en-US" dirty="0"/>
                  <a:t>Using worst-case instead of average case, or combinations of worst-case and average case metrics in definition of the problem</a:t>
                </a:r>
              </a:p>
              <a:p>
                <a:pPr marL="460375" indent="-230188"/>
                <a:r>
                  <a:rPr lang="en-US" dirty="0"/>
                  <a:t>Taking into account effects of multiple streams on CDN cache miss probability and factoring it in the optimization problem</a:t>
                </a:r>
              </a:p>
              <a:p>
                <a:pPr marL="460375" indent="-230188"/>
                <a:r>
                  <a:rPr lang="en-US" dirty="0"/>
                  <a:t>Adding time domain to all models, and capturing buffering and delay as additional dimensions of quality</a:t>
                </a:r>
              </a:p>
              <a:p>
                <a:pPr marL="460375" indent="-230188"/>
                <a:r>
                  <a:rPr lang="en-US"/>
                  <a:t>etc., etc.…</a:t>
                </a:r>
                <a:endParaRPr lang="en-US" dirty="0"/>
              </a:p>
              <a:p>
                <a:pPr marL="460375" indent="-230188"/>
                <a:endParaRPr lang="en-US" dirty="0"/>
              </a:p>
              <a:p>
                <a:pPr marL="0" indent="0">
                  <a:buNone/>
                </a:pPr>
                <a:r>
                  <a:rPr lang="en-US" sz="1600" b="1" dirty="0"/>
                  <a:t>Plenty of opportunities for </a:t>
                </a:r>
                <a:r>
                  <a:rPr lang="en-US" sz="1600" b="1"/>
                  <a:t>subsequent research...</a:t>
                </a:r>
                <a:endParaRPr lang="en-US" sz="1600" b="1" dirty="0"/>
              </a:p>
              <a:p>
                <a:pPr marL="0" indent="0">
                  <a:buNone/>
                </a:pPr>
                <a:endParaRPr lang="en-US" sz="1600" b="1" dirty="0"/>
              </a:p>
              <a:p>
                <a:pPr marL="0" indent="0">
                  <a:buNone/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102" y="874252"/>
                <a:ext cx="8427562" cy="3830751"/>
              </a:xfrm>
              <a:blipFill>
                <a:blip r:embed="rId4"/>
                <a:stretch>
                  <a:fillRect l="-1446" t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Other Optimization Problems </a:t>
            </a:r>
          </a:p>
        </p:txBody>
      </p:sp>
    </p:spTree>
    <p:extLst>
      <p:ext uri="{BB962C8B-B14F-4D97-AF65-F5344CB8AC3E}">
        <p14:creationId xmlns:p14="http://schemas.microsoft.com/office/powerpoint/2010/main" val="1618856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5"/>
          <p:cNvSpPr txBox="1">
            <a:spLocks noGrp="1"/>
          </p:cNvSpPr>
          <p:nvPr>
            <p:ph type="ctrTitle"/>
          </p:nvPr>
        </p:nvSpPr>
        <p:spPr>
          <a:xfrm>
            <a:off x="2204825" y="1362950"/>
            <a:ext cx="65199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/>
              <a:t>THANK </a:t>
            </a:r>
            <a:endParaRPr sz="100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/>
              <a:t>YOU</a:t>
            </a:r>
            <a:endParaRPr sz="10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C908BE-F1EF-43A1-8F4D-2667DFE7E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100" y="874253"/>
            <a:ext cx="5778812" cy="1056858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Assumed architecture</a:t>
            </a:r>
          </a:p>
          <a:p>
            <a:pPr marL="227013" indent="233363"/>
            <a:r>
              <a:rPr lang="en-US" dirty="0"/>
              <a:t>Video encoded in HLS and/or DASH streams</a:t>
            </a:r>
          </a:p>
          <a:p>
            <a:pPr marL="227013" indent="233363"/>
            <a:r>
              <a:rPr lang="en-US" dirty="0"/>
              <a:t>Encoding profiles are custom generated for each input video &amp; delivery context</a:t>
            </a:r>
          </a:p>
          <a:p>
            <a:pPr marL="227013" indent="233363"/>
            <a:r>
              <a:rPr lang="en-US" dirty="0"/>
              <a:t>Same streams can be pulled by different devices </a:t>
            </a:r>
          </a:p>
          <a:p>
            <a:pPr marL="227013" indent="233363"/>
            <a:r>
              <a:rPr lang="en-US" dirty="0"/>
              <a:t>Caching and delivery is managed by CDN</a:t>
            </a:r>
          </a:p>
          <a:p>
            <a:pPr marL="227013" indent="0">
              <a:buNone/>
            </a:pP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ABR Streaming System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5954126-047D-4989-87F7-9FC524E64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" r="29987"/>
          <a:stretch/>
        </p:blipFill>
        <p:spPr>
          <a:xfrm>
            <a:off x="7398114" y="1497882"/>
            <a:ext cx="1526840" cy="2673047"/>
          </a:xfrm>
          <a:prstGeom prst="rect">
            <a:avLst/>
          </a:prstGeom>
        </p:spPr>
      </p:pic>
      <p:sp>
        <p:nvSpPr>
          <p:cNvPr id="70" name="Rounded Rectangle 79">
            <a:extLst>
              <a:ext uri="{FF2B5EF4-FFF2-40B4-BE49-F238E27FC236}">
                <a16:creationId xmlns:a16="http://schemas.microsoft.com/office/drawing/2014/main" id="{5FAA534F-DED2-40C3-AB1F-B6FEFE98C669}"/>
              </a:ext>
            </a:extLst>
          </p:cNvPr>
          <p:cNvSpPr/>
          <p:nvPr/>
        </p:nvSpPr>
        <p:spPr>
          <a:xfrm>
            <a:off x="4607748" y="2009224"/>
            <a:ext cx="1288934" cy="1586421"/>
          </a:xfrm>
          <a:prstGeom prst="roundRect">
            <a:avLst>
              <a:gd name="adj" fmla="val 7272"/>
            </a:avLst>
          </a:prstGeom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n-US"/>
            </a:defPPr>
            <a:lvl1pPr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73113" indent="-315913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46225" indent="-631825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19338" indent="-947738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94038" indent="-1265238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</a:rPr>
              <a:t>Origin server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2400" dirty="0"/>
          </a:p>
        </p:txBody>
      </p:sp>
      <p:sp>
        <p:nvSpPr>
          <p:cNvPr id="74" name="Rounded Rectangle 83">
            <a:extLst>
              <a:ext uri="{FF2B5EF4-FFF2-40B4-BE49-F238E27FC236}">
                <a16:creationId xmlns:a16="http://schemas.microsoft.com/office/drawing/2014/main" id="{31FE3F88-E523-42CE-9106-945C890CD304}"/>
              </a:ext>
            </a:extLst>
          </p:cNvPr>
          <p:cNvSpPr/>
          <p:nvPr/>
        </p:nvSpPr>
        <p:spPr>
          <a:xfrm>
            <a:off x="4738246" y="2302373"/>
            <a:ext cx="1055435" cy="299780"/>
          </a:xfrm>
          <a:prstGeom prst="roundRect">
            <a:avLst/>
          </a:prstGeom>
          <a:solidFill>
            <a:srgbClr val="9148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73113" indent="-315913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46225" indent="-631825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19338" indent="-947738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94038" indent="-1265238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</a:rPr>
              <a:t>Stream 1</a:t>
            </a:r>
          </a:p>
          <a:p>
            <a:r>
              <a:rPr lang="en-US" sz="900" dirty="0">
                <a:solidFill>
                  <a:schemeClr val="bg1"/>
                </a:solidFill>
              </a:rPr>
              <a:t>360p, 600k</a:t>
            </a:r>
          </a:p>
        </p:txBody>
      </p:sp>
      <p:sp>
        <p:nvSpPr>
          <p:cNvPr id="75" name="Rounded Rectangle 84">
            <a:extLst>
              <a:ext uri="{FF2B5EF4-FFF2-40B4-BE49-F238E27FC236}">
                <a16:creationId xmlns:a16="http://schemas.microsoft.com/office/drawing/2014/main" id="{1DE1F107-07DA-4D54-826E-E485F4CD6BA1}"/>
              </a:ext>
            </a:extLst>
          </p:cNvPr>
          <p:cNvSpPr/>
          <p:nvPr/>
        </p:nvSpPr>
        <p:spPr>
          <a:xfrm>
            <a:off x="4738247" y="2684515"/>
            <a:ext cx="1055435" cy="29978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73113" indent="-315913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46225" indent="-631825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19338" indent="-947738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94038" indent="-1265238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</a:rPr>
              <a:t>Stream 2 </a:t>
            </a:r>
          </a:p>
          <a:p>
            <a:r>
              <a:rPr lang="en-US" sz="900" dirty="0">
                <a:solidFill>
                  <a:schemeClr val="bg1"/>
                </a:solidFill>
              </a:rPr>
              <a:t>480p, 1200k</a:t>
            </a:r>
          </a:p>
        </p:txBody>
      </p:sp>
      <p:sp>
        <p:nvSpPr>
          <p:cNvPr id="76" name="Rounded Rectangle 85">
            <a:extLst>
              <a:ext uri="{FF2B5EF4-FFF2-40B4-BE49-F238E27FC236}">
                <a16:creationId xmlns:a16="http://schemas.microsoft.com/office/drawing/2014/main" id="{9A65CD1F-82D4-40DB-90E9-5B37AAEB79AA}"/>
              </a:ext>
            </a:extLst>
          </p:cNvPr>
          <p:cNvSpPr/>
          <p:nvPr/>
        </p:nvSpPr>
        <p:spPr>
          <a:xfrm>
            <a:off x="4738247" y="3197494"/>
            <a:ext cx="1055435" cy="29978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73113" indent="-315913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46225" indent="-631825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19338" indent="-947738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94038" indent="-1265238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</a:rPr>
              <a:t>Stream n</a:t>
            </a:r>
          </a:p>
          <a:p>
            <a:r>
              <a:rPr lang="en-US" sz="900" dirty="0">
                <a:solidFill>
                  <a:schemeClr val="bg1"/>
                </a:solidFill>
              </a:rPr>
              <a:t>1080p, 4200k</a:t>
            </a:r>
          </a:p>
        </p:txBody>
      </p:sp>
      <p:sp>
        <p:nvSpPr>
          <p:cNvPr id="73" name="TextBox 82">
            <a:extLst>
              <a:ext uri="{FF2B5EF4-FFF2-40B4-BE49-F238E27FC236}">
                <a16:creationId xmlns:a16="http://schemas.microsoft.com/office/drawing/2014/main" id="{AB735C77-B016-44E6-8068-A5E20BB5E862}"/>
              </a:ext>
            </a:extLst>
          </p:cNvPr>
          <p:cNvSpPr txBox="1"/>
          <p:nvPr/>
        </p:nvSpPr>
        <p:spPr>
          <a:xfrm>
            <a:off x="4797083" y="2875541"/>
            <a:ext cx="353618" cy="2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73113" indent="-315913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546225" indent="-631825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2319338" indent="-947738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3094038" indent="-1265238" algn="l" defTabSz="773113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1600" dirty="0"/>
              <a:t>…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5961C1-9B14-4828-AE95-3627D1C1C991}"/>
              </a:ext>
            </a:extLst>
          </p:cNvPr>
          <p:cNvSpPr/>
          <p:nvPr/>
        </p:nvSpPr>
        <p:spPr>
          <a:xfrm>
            <a:off x="492369" y="2686258"/>
            <a:ext cx="1040830" cy="2962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Mezzanine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8DE78C-9F57-450D-8C53-DA2502CE0772}"/>
              </a:ext>
            </a:extLst>
          </p:cNvPr>
          <p:cNvSpPr/>
          <p:nvPr/>
        </p:nvSpPr>
        <p:spPr>
          <a:xfrm>
            <a:off x="3058335" y="3200980"/>
            <a:ext cx="1230996" cy="2962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ABR encoding ladder generator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F3AF303C-7441-42FE-9981-D7AF6509045F}"/>
              </a:ext>
            </a:extLst>
          </p:cNvPr>
          <p:cNvSpPr/>
          <p:nvPr/>
        </p:nvSpPr>
        <p:spPr>
          <a:xfrm>
            <a:off x="3058336" y="2686258"/>
            <a:ext cx="1230996" cy="29629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Encoder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121DA4B-B465-4324-985B-26E0B1FBBEF1}"/>
              </a:ext>
            </a:extLst>
          </p:cNvPr>
          <p:cNvCxnSpPr>
            <a:cxnSpLocks/>
            <a:stCxn id="4" idx="0"/>
            <a:endCxn id="79" idx="2"/>
          </p:cNvCxnSpPr>
          <p:nvPr/>
        </p:nvCxnSpPr>
        <p:spPr>
          <a:xfrm flipV="1">
            <a:off x="3673833" y="2982552"/>
            <a:ext cx="1" cy="218428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EA4AA4A-B87D-48DD-9620-FB448E4CC27C}"/>
              </a:ext>
            </a:extLst>
          </p:cNvPr>
          <p:cNvCxnSpPr>
            <a:stCxn id="2" idx="3"/>
            <a:endCxn id="79" idx="1"/>
          </p:cNvCxnSpPr>
          <p:nvPr/>
        </p:nvCxnSpPr>
        <p:spPr>
          <a:xfrm>
            <a:off x="1533199" y="2834405"/>
            <a:ext cx="1525137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Cloud 2">
            <a:extLst>
              <a:ext uri="{FF2B5EF4-FFF2-40B4-BE49-F238E27FC236}">
                <a16:creationId xmlns:a16="http://schemas.microsoft.com/office/drawing/2014/main" id="{EA105573-DA11-4943-89E3-B54E6BD66687}"/>
              </a:ext>
            </a:extLst>
          </p:cNvPr>
          <p:cNvSpPr/>
          <p:nvPr/>
        </p:nvSpPr>
        <p:spPr>
          <a:xfrm>
            <a:off x="1713524" y="2521079"/>
            <a:ext cx="991301" cy="626652"/>
          </a:xfrm>
          <a:prstGeom prst="cloud">
            <a:avLst/>
          </a:prstGeom>
          <a:solidFill>
            <a:schemeClr val="l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Contribution link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3D3D1E0-59D6-4FB7-B054-086749CF5169}"/>
              </a:ext>
            </a:extLst>
          </p:cNvPr>
          <p:cNvCxnSpPr>
            <a:cxnSpLocks/>
            <a:stCxn id="79" idx="3"/>
            <a:endCxn id="75" idx="1"/>
          </p:cNvCxnSpPr>
          <p:nvPr/>
        </p:nvCxnSpPr>
        <p:spPr>
          <a:xfrm>
            <a:off x="4289332" y="2834405"/>
            <a:ext cx="448915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5F79F50-88E5-4A73-A872-BC8A5517FAC7}"/>
              </a:ext>
            </a:extLst>
          </p:cNvPr>
          <p:cNvCxnSpPr>
            <a:cxnSpLocks/>
            <a:stCxn id="75" idx="3"/>
          </p:cNvCxnSpPr>
          <p:nvPr/>
        </p:nvCxnSpPr>
        <p:spPr>
          <a:xfrm flipV="1">
            <a:off x="5793682" y="1822408"/>
            <a:ext cx="1633409" cy="1011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F227837-69B1-45AE-813D-9C7C5419DD23}"/>
              </a:ext>
            </a:extLst>
          </p:cNvPr>
          <p:cNvCxnSpPr>
            <a:cxnSpLocks/>
            <a:stCxn id="75" idx="3"/>
          </p:cNvCxnSpPr>
          <p:nvPr/>
        </p:nvCxnSpPr>
        <p:spPr>
          <a:xfrm flipV="1">
            <a:off x="5793682" y="2602153"/>
            <a:ext cx="1911572" cy="232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FF2820F-2639-431A-B598-C6138B3559ED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5793682" y="2834405"/>
            <a:ext cx="2001094" cy="433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82E6D58-506B-4833-9B37-2646F71D062D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5793682" y="2834405"/>
            <a:ext cx="1764501" cy="1027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2F5FDE8-292B-4B9D-BF64-11386A133874}"/>
              </a:ext>
            </a:extLst>
          </p:cNvPr>
          <p:cNvCxnSpPr>
            <a:cxnSpLocks/>
            <a:stCxn id="74" idx="3"/>
          </p:cNvCxnSpPr>
          <p:nvPr/>
        </p:nvCxnSpPr>
        <p:spPr>
          <a:xfrm flipV="1">
            <a:off x="5793681" y="1822408"/>
            <a:ext cx="1633409" cy="62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4D333E1-FDAA-4B7F-AFC4-7DA21A8C92AA}"/>
              </a:ext>
            </a:extLst>
          </p:cNvPr>
          <p:cNvCxnSpPr>
            <a:cxnSpLocks/>
            <a:stCxn id="74" idx="3"/>
          </p:cNvCxnSpPr>
          <p:nvPr/>
        </p:nvCxnSpPr>
        <p:spPr>
          <a:xfrm>
            <a:off x="5793681" y="2452263"/>
            <a:ext cx="1911572" cy="149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9D9F599D-12DA-40FE-BEDC-C0C53CEC8412}"/>
              </a:ext>
            </a:extLst>
          </p:cNvPr>
          <p:cNvCxnSpPr>
            <a:cxnSpLocks/>
            <a:stCxn id="74" idx="3"/>
          </p:cNvCxnSpPr>
          <p:nvPr/>
        </p:nvCxnSpPr>
        <p:spPr>
          <a:xfrm>
            <a:off x="5793681" y="2452263"/>
            <a:ext cx="2001095" cy="815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6BC0270-07C5-41E7-B560-17BF6352CCB6}"/>
              </a:ext>
            </a:extLst>
          </p:cNvPr>
          <p:cNvCxnSpPr>
            <a:cxnSpLocks/>
            <a:stCxn id="74" idx="3"/>
          </p:cNvCxnSpPr>
          <p:nvPr/>
        </p:nvCxnSpPr>
        <p:spPr>
          <a:xfrm>
            <a:off x="5793681" y="2452263"/>
            <a:ext cx="1764502" cy="1409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0903E05F-8256-414D-8EEA-C5190DCCD881}"/>
              </a:ext>
            </a:extLst>
          </p:cNvPr>
          <p:cNvCxnSpPr>
            <a:cxnSpLocks/>
            <a:stCxn id="76" idx="3"/>
          </p:cNvCxnSpPr>
          <p:nvPr/>
        </p:nvCxnSpPr>
        <p:spPr>
          <a:xfrm flipV="1">
            <a:off x="5793682" y="1815162"/>
            <a:ext cx="1633408" cy="1532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096ECC12-3573-422D-9505-FF294B55A4DA}"/>
              </a:ext>
            </a:extLst>
          </p:cNvPr>
          <p:cNvCxnSpPr>
            <a:cxnSpLocks/>
            <a:stCxn id="76" idx="3"/>
          </p:cNvCxnSpPr>
          <p:nvPr/>
        </p:nvCxnSpPr>
        <p:spPr>
          <a:xfrm flipV="1">
            <a:off x="5793682" y="2599492"/>
            <a:ext cx="1911571" cy="747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5A3274A-BB3B-4FF7-AB54-8380CE95DE15}"/>
              </a:ext>
            </a:extLst>
          </p:cNvPr>
          <p:cNvCxnSpPr>
            <a:cxnSpLocks/>
            <a:stCxn id="76" idx="3"/>
          </p:cNvCxnSpPr>
          <p:nvPr/>
        </p:nvCxnSpPr>
        <p:spPr>
          <a:xfrm flipV="1">
            <a:off x="5793682" y="3267544"/>
            <a:ext cx="2001094" cy="7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BFA9D8D4-E440-4502-822C-25687F6CC324}"/>
              </a:ext>
            </a:extLst>
          </p:cNvPr>
          <p:cNvCxnSpPr>
            <a:cxnSpLocks/>
            <a:stCxn id="76" idx="3"/>
          </p:cNvCxnSpPr>
          <p:nvPr/>
        </p:nvCxnSpPr>
        <p:spPr>
          <a:xfrm>
            <a:off x="5793682" y="3347384"/>
            <a:ext cx="1764501" cy="514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3" name="Cloud 92">
            <a:extLst>
              <a:ext uri="{FF2B5EF4-FFF2-40B4-BE49-F238E27FC236}">
                <a16:creationId xmlns:a16="http://schemas.microsoft.com/office/drawing/2014/main" id="{A10F4E80-7511-4771-9C0B-99956E353288}"/>
              </a:ext>
            </a:extLst>
          </p:cNvPr>
          <p:cNvSpPr/>
          <p:nvPr/>
        </p:nvSpPr>
        <p:spPr>
          <a:xfrm>
            <a:off x="6282463" y="1839995"/>
            <a:ext cx="948527" cy="2039816"/>
          </a:xfrm>
          <a:prstGeom prst="cloud">
            <a:avLst/>
          </a:prstGeom>
          <a:solidFill>
            <a:schemeClr val="l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CDN</a:t>
            </a: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7A85DD97-C067-45C0-9809-42B1391A05C8}"/>
              </a:ext>
            </a:extLst>
          </p:cNvPr>
          <p:cNvCxnSpPr>
            <a:cxnSpLocks/>
            <a:stCxn id="79" idx="3"/>
            <a:endCxn id="74" idx="1"/>
          </p:cNvCxnSpPr>
          <p:nvPr/>
        </p:nvCxnSpPr>
        <p:spPr>
          <a:xfrm flipV="1">
            <a:off x="4289332" y="2452263"/>
            <a:ext cx="448914" cy="38214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7F273027-2CD6-4605-8A11-9449D868C556}"/>
              </a:ext>
            </a:extLst>
          </p:cNvPr>
          <p:cNvCxnSpPr>
            <a:cxnSpLocks/>
            <a:stCxn id="79" idx="3"/>
            <a:endCxn id="76" idx="1"/>
          </p:cNvCxnSpPr>
          <p:nvPr/>
        </p:nvCxnSpPr>
        <p:spPr>
          <a:xfrm>
            <a:off x="4289332" y="2834405"/>
            <a:ext cx="448915" cy="51297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829DA9FB-8A38-4289-B32F-FF0BF37E3633}"/>
              </a:ext>
            </a:extLst>
          </p:cNvPr>
          <p:cNvSpPr/>
          <p:nvPr/>
        </p:nvSpPr>
        <p:spPr>
          <a:xfrm>
            <a:off x="3058335" y="4429981"/>
            <a:ext cx="5866620" cy="29629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Analytics system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B31EA72A-5FC7-444F-AC78-ABB132A9E818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3673833" y="3497274"/>
            <a:ext cx="0" cy="919919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5" name="Arrow: Down 154">
            <a:extLst>
              <a:ext uri="{FF2B5EF4-FFF2-40B4-BE49-F238E27FC236}">
                <a16:creationId xmlns:a16="http://schemas.microsoft.com/office/drawing/2014/main" id="{CADD5E92-72FB-4CE3-9021-DF4481687AC8}"/>
              </a:ext>
            </a:extLst>
          </p:cNvPr>
          <p:cNvSpPr/>
          <p:nvPr/>
        </p:nvSpPr>
        <p:spPr>
          <a:xfrm>
            <a:off x="6692074" y="4017464"/>
            <a:ext cx="180456" cy="388316"/>
          </a:xfrm>
          <a:prstGeom prst="downArrow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Arrow: Down 156">
            <a:extLst>
              <a:ext uri="{FF2B5EF4-FFF2-40B4-BE49-F238E27FC236}">
                <a16:creationId xmlns:a16="http://schemas.microsoft.com/office/drawing/2014/main" id="{F2F25DBB-D664-4D1A-BD1E-2C1660F80797}"/>
              </a:ext>
            </a:extLst>
          </p:cNvPr>
          <p:cNvSpPr/>
          <p:nvPr/>
        </p:nvSpPr>
        <p:spPr>
          <a:xfrm>
            <a:off x="7548157" y="4172305"/>
            <a:ext cx="180456" cy="233475"/>
          </a:xfrm>
          <a:prstGeom prst="downArrow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Arrow: Down 158">
            <a:extLst>
              <a:ext uri="{FF2B5EF4-FFF2-40B4-BE49-F238E27FC236}">
                <a16:creationId xmlns:a16="http://schemas.microsoft.com/office/drawing/2014/main" id="{F3088331-E2E8-4C58-99B0-2C2A02DFBDF6}"/>
              </a:ext>
            </a:extLst>
          </p:cNvPr>
          <p:cNvSpPr/>
          <p:nvPr/>
        </p:nvSpPr>
        <p:spPr>
          <a:xfrm>
            <a:off x="7820528" y="4172305"/>
            <a:ext cx="180456" cy="233475"/>
          </a:xfrm>
          <a:prstGeom prst="downArrow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Arrow: Down 160">
            <a:extLst>
              <a:ext uri="{FF2B5EF4-FFF2-40B4-BE49-F238E27FC236}">
                <a16:creationId xmlns:a16="http://schemas.microsoft.com/office/drawing/2014/main" id="{452DC05C-7D18-4D47-BEC6-983F89171D0A}"/>
              </a:ext>
            </a:extLst>
          </p:cNvPr>
          <p:cNvSpPr/>
          <p:nvPr/>
        </p:nvSpPr>
        <p:spPr>
          <a:xfrm>
            <a:off x="8092899" y="4172305"/>
            <a:ext cx="180456" cy="233475"/>
          </a:xfrm>
          <a:prstGeom prst="downArrow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8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EC2FF-8E44-4942-9D58-1ABB6D8F9C5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21" y="1497878"/>
            <a:ext cx="1529334" cy="2656046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C908BE-F1EF-43A1-8F4D-2667DFE7E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100" y="874252"/>
            <a:ext cx="5409158" cy="3830751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Diversity of device capabilities and parameters </a:t>
            </a:r>
            <a:endParaRPr lang="en-US" dirty="0"/>
          </a:p>
          <a:p>
            <a:pPr marL="227013" indent="233363"/>
            <a:r>
              <a:rPr lang="en-US" dirty="0"/>
              <a:t>Different device capabilities: codecs, DRMs and formats support</a:t>
            </a:r>
          </a:p>
          <a:p>
            <a:pPr marL="227013" indent="233363"/>
            <a:r>
              <a:rPr lang="en-US" dirty="0"/>
              <a:t>Different device form factors, user positions &amp; viewing preferences</a:t>
            </a:r>
          </a:p>
          <a:p>
            <a:pPr marL="227013" indent="233363"/>
            <a:r>
              <a:rPr lang="en-US" dirty="0"/>
              <a:t>Different networks connecting devices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b="1" dirty="0"/>
              <a:t>Additional effects</a:t>
            </a:r>
          </a:p>
          <a:p>
            <a:pPr marL="227013" indent="233363"/>
            <a:r>
              <a:rPr lang="en-US" dirty="0"/>
              <a:t>Perception of video on different devices is different</a:t>
            </a:r>
          </a:p>
          <a:p>
            <a:pPr marL="227013" indent="233363"/>
            <a:r>
              <a:rPr lang="en-US" dirty="0"/>
              <a:t>Different devices may pull different subsets of streams</a:t>
            </a:r>
          </a:p>
          <a:p>
            <a:pPr marL="227013" indent="233363"/>
            <a:r>
              <a:rPr lang="en-US" dirty="0"/>
              <a:t>Distribution of content usage across different devices may be different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1600" b="1" dirty="0"/>
              <a:t>Key questions:</a:t>
            </a:r>
          </a:p>
          <a:p>
            <a:pPr marL="227013" indent="233363"/>
            <a:r>
              <a:rPr lang="en-US" dirty="0"/>
              <a:t>How to model differences in perceived quality on different devices?</a:t>
            </a:r>
          </a:p>
          <a:p>
            <a:pPr marL="227013" indent="233363"/>
            <a:r>
              <a:rPr lang="en-US" dirty="0"/>
              <a:t>How to model components of this system (networks, clients</a:t>
            </a:r>
            <a:r>
              <a:rPr lang="en-US"/>
              <a:t>, etc.)?</a:t>
            </a:r>
            <a:endParaRPr lang="en-US" dirty="0"/>
          </a:p>
          <a:p>
            <a:pPr marL="227013" indent="233363"/>
            <a:r>
              <a:rPr lang="en-US" dirty="0"/>
              <a:t>How to characterize performance of the entire system?</a:t>
            </a:r>
          </a:p>
          <a:p>
            <a:pPr marL="460375" indent="-230188"/>
            <a:r>
              <a:rPr lang="en-US" dirty="0"/>
              <a:t>How to optimize it?</a:t>
            </a:r>
            <a:endParaRPr lang="en-US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6904A4-0338-435F-A52A-D85301DD3FF9}"/>
              </a:ext>
            </a:extLst>
          </p:cNvPr>
          <p:cNvCxnSpPr>
            <a:cxnSpLocks/>
          </p:cNvCxnSpPr>
          <p:nvPr/>
        </p:nvCxnSpPr>
        <p:spPr>
          <a:xfrm flipV="1">
            <a:off x="5799183" y="1822405"/>
            <a:ext cx="1633409" cy="1011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4E42D2-2F39-4292-9D91-DEB06B3E7035}"/>
              </a:ext>
            </a:extLst>
          </p:cNvPr>
          <p:cNvCxnSpPr>
            <a:cxnSpLocks/>
          </p:cNvCxnSpPr>
          <p:nvPr/>
        </p:nvCxnSpPr>
        <p:spPr>
          <a:xfrm flipV="1">
            <a:off x="5799183" y="2602150"/>
            <a:ext cx="1911572" cy="232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D7DAA7-3C8B-4C81-BC2F-2B74B57397CE}"/>
              </a:ext>
            </a:extLst>
          </p:cNvPr>
          <p:cNvCxnSpPr>
            <a:cxnSpLocks/>
          </p:cNvCxnSpPr>
          <p:nvPr/>
        </p:nvCxnSpPr>
        <p:spPr>
          <a:xfrm>
            <a:off x="5799183" y="2834402"/>
            <a:ext cx="2001094" cy="433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AB2466-8447-4DBB-8617-9D7C884FE71A}"/>
              </a:ext>
            </a:extLst>
          </p:cNvPr>
          <p:cNvCxnSpPr>
            <a:cxnSpLocks/>
          </p:cNvCxnSpPr>
          <p:nvPr/>
        </p:nvCxnSpPr>
        <p:spPr>
          <a:xfrm>
            <a:off x="5799183" y="2834402"/>
            <a:ext cx="1764501" cy="1027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E4001A-1F0C-42DE-A019-CB00F8F5D54B}"/>
              </a:ext>
            </a:extLst>
          </p:cNvPr>
          <p:cNvCxnSpPr>
            <a:cxnSpLocks/>
          </p:cNvCxnSpPr>
          <p:nvPr/>
        </p:nvCxnSpPr>
        <p:spPr>
          <a:xfrm flipV="1">
            <a:off x="5799182" y="1822405"/>
            <a:ext cx="1633409" cy="62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8152B1-70E1-4940-B513-A3FD9CBDDD74}"/>
              </a:ext>
            </a:extLst>
          </p:cNvPr>
          <p:cNvCxnSpPr>
            <a:cxnSpLocks/>
          </p:cNvCxnSpPr>
          <p:nvPr/>
        </p:nvCxnSpPr>
        <p:spPr>
          <a:xfrm>
            <a:off x="5799182" y="2452260"/>
            <a:ext cx="1911572" cy="149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64233E-5632-4D50-9190-986E7B6DA485}"/>
              </a:ext>
            </a:extLst>
          </p:cNvPr>
          <p:cNvCxnSpPr>
            <a:cxnSpLocks/>
          </p:cNvCxnSpPr>
          <p:nvPr/>
        </p:nvCxnSpPr>
        <p:spPr>
          <a:xfrm>
            <a:off x="5799182" y="2452260"/>
            <a:ext cx="2001095" cy="815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2DB9B3-25E4-4F93-B3A6-6A82767483B5}"/>
              </a:ext>
            </a:extLst>
          </p:cNvPr>
          <p:cNvCxnSpPr>
            <a:cxnSpLocks/>
          </p:cNvCxnSpPr>
          <p:nvPr/>
        </p:nvCxnSpPr>
        <p:spPr>
          <a:xfrm>
            <a:off x="5799182" y="2452260"/>
            <a:ext cx="1764502" cy="1409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D9DABF-F57A-4C83-88E5-F9AC82DCED3B}"/>
              </a:ext>
            </a:extLst>
          </p:cNvPr>
          <p:cNvCxnSpPr>
            <a:cxnSpLocks/>
          </p:cNvCxnSpPr>
          <p:nvPr/>
        </p:nvCxnSpPr>
        <p:spPr>
          <a:xfrm flipV="1">
            <a:off x="5799183" y="1815159"/>
            <a:ext cx="1633408" cy="1532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C7F807-435D-4B36-9F83-4F2E91172187}"/>
              </a:ext>
            </a:extLst>
          </p:cNvPr>
          <p:cNvCxnSpPr>
            <a:cxnSpLocks/>
          </p:cNvCxnSpPr>
          <p:nvPr/>
        </p:nvCxnSpPr>
        <p:spPr>
          <a:xfrm flipV="1">
            <a:off x="5799183" y="2599489"/>
            <a:ext cx="1911571" cy="747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62AB33-48A0-4775-B262-23E9BF5F44F0}"/>
              </a:ext>
            </a:extLst>
          </p:cNvPr>
          <p:cNvCxnSpPr>
            <a:cxnSpLocks/>
          </p:cNvCxnSpPr>
          <p:nvPr/>
        </p:nvCxnSpPr>
        <p:spPr>
          <a:xfrm flipV="1">
            <a:off x="5799183" y="3267541"/>
            <a:ext cx="2001094" cy="7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B2D9C3-148D-4E93-ABDA-2A81E0AD8914}"/>
              </a:ext>
            </a:extLst>
          </p:cNvPr>
          <p:cNvCxnSpPr>
            <a:cxnSpLocks/>
          </p:cNvCxnSpPr>
          <p:nvPr/>
        </p:nvCxnSpPr>
        <p:spPr>
          <a:xfrm>
            <a:off x="5799183" y="3347381"/>
            <a:ext cx="1764501" cy="514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Cloud 25">
            <a:extLst>
              <a:ext uri="{FF2B5EF4-FFF2-40B4-BE49-F238E27FC236}">
                <a16:creationId xmlns:a16="http://schemas.microsoft.com/office/drawing/2014/main" id="{CA9A6B58-EF4C-40FF-BD5E-C05E1AFE6F01}"/>
              </a:ext>
            </a:extLst>
          </p:cNvPr>
          <p:cNvSpPr/>
          <p:nvPr/>
        </p:nvSpPr>
        <p:spPr>
          <a:xfrm>
            <a:off x="6287964" y="1839992"/>
            <a:ext cx="948527" cy="2039816"/>
          </a:xfrm>
          <a:prstGeom prst="cloud">
            <a:avLst/>
          </a:prstGeom>
          <a:solidFill>
            <a:schemeClr val="l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?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CAA0B-DD45-451B-BA96-79D9AE81C601}"/>
              </a:ext>
            </a:extLst>
          </p:cNvPr>
          <p:cNvSpPr/>
          <p:nvPr/>
        </p:nvSpPr>
        <p:spPr>
          <a:xfrm>
            <a:off x="5521019" y="2321169"/>
            <a:ext cx="278161" cy="1150334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70C10-4B3D-471B-BFCF-868FF943BFCC}"/>
              </a:ext>
            </a:extLst>
          </p:cNvPr>
          <p:cNvSpPr txBox="1"/>
          <p:nvPr/>
        </p:nvSpPr>
        <p:spPr>
          <a:xfrm>
            <a:off x="8223982" y="159702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B8620F-1953-499A-99F9-583585874005}"/>
              </a:ext>
            </a:extLst>
          </p:cNvPr>
          <p:cNvSpPr txBox="1"/>
          <p:nvPr/>
        </p:nvSpPr>
        <p:spPr>
          <a:xfrm>
            <a:off x="8223982" y="231959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A9D948-33D1-4D94-BF86-27B1BAA3F4CC}"/>
              </a:ext>
            </a:extLst>
          </p:cNvPr>
          <p:cNvSpPr txBox="1"/>
          <p:nvPr/>
        </p:nvSpPr>
        <p:spPr>
          <a:xfrm>
            <a:off x="8223982" y="306756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471FF-5689-4559-AF64-6B0D520556E9}"/>
              </a:ext>
            </a:extLst>
          </p:cNvPr>
          <p:cNvSpPr txBox="1"/>
          <p:nvPr/>
        </p:nvSpPr>
        <p:spPr>
          <a:xfrm>
            <a:off x="8223982" y="36694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306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C908BE-F1EF-43A1-8F4D-2667DFE7E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099" y="874252"/>
            <a:ext cx="8483645" cy="3830751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Reviews of early results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+mn-lt"/>
              </a:rPr>
              <a:t>D. Wu, et al, “Streaming video over the internet: approaches and directions,” IEEE Trans. CSVT, 11 (3), 2001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+mn-lt"/>
              </a:rPr>
              <a:t>G. J. Conklin, et al, “Video coding for streaming media delivery on the internet,” IEEE Trans. CSVT, 11 (3), 2001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+mn-lt"/>
              </a:rPr>
              <a:t>B. Girod, et al, “Advances in channel-adaptive video streaming,” Wireless Comm. and Mobile Comp., 2 (6), 2002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b="1" dirty="0"/>
              <a:t>ABR selection algorithms 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+mn-lt"/>
              </a:rPr>
              <a:t>C. Zhou, et al, "A control-theoretic approach to rate adaptation for dynamic HTTP streaming," in Proc. VICIP, Aug. 2012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+mn-lt"/>
              </a:rPr>
              <a:t>S. Hesse, “Design of scheduling and rate-adaptation algorithms for adaptive HTTP streaming,” Proc. SPIE 8856, 2013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+mn-lt"/>
              </a:rPr>
              <a:t>K. Spiteri, et al, “BOLA: Near-Optimal Bitrate Adaptation for Online Videos,” IEEE/ACM Trans.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+mn-lt"/>
              </a:rPr>
              <a:t>Netw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n-lt"/>
              </a:rPr>
              <a:t>. 28 (4), 2020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b="1" dirty="0"/>
              <a:t>ABR ladder optimization techniques</a:t>
            </a:r>
          </a:p>
          <a:p>
            <a:r>
              <a:rPr lang="en-US" dirty="0"/>
              <a:t>A. Aaron, et al, “Per-Title Encode Optimization,” Netflix tech blog, Dec. 2015</a:t>
            </a:r>
          </a:p>
          <a:p>
            <a:r>
              <a:rPr lang="en-US" dirty="0"/>
              <a:t>Y. Reznik, et al, "Optimal design of encoding profiles for ABR streaming," Proc. Packet Video Workshop, June 2018 </a:t>
            </a:r>
          </a:p>
          <a:p>
            <a:r>
              <a:rPr lang="en-US" dirty="0"/>
              <a:t>C. Chen, et al, “Optimized Transcoding for Large Scale Adaptive Streaming Using Playback Statistics,” Proc. ICIP, Oct. 2018</a:t>
            </a:r>
          </a:p>
          <a:p>
            <a:pPr marL="460375" indent="-290513"/>
            <a:r>
              <a:rPr lang="en-US" dirty="0"/>
              <a:t>Y. Reznik, et al, "Optimal Design of Multi-codec Profiles for ABR Streaming," Proc. ICME, Shanghai, July 2019</a:t>
            </a:r>
          </a:p>
          <a:p>
            <a:pPr marL="460375" indent="-290513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Y. Reznik, et al, "Optimizing Mass-Scale Multiscreen Video Delivery,"</a:t>
            </a:r>
            <a: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SMPTE Motion Imaging Journal</a:t>
            </a:r>
            <a: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Apr. 2020</a:t>
            </a:r>
          </a:p>
          <a:p>
            <a:pPr marL="460375" indent="-290513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Y. Reznik, et al, "Perceptually optimized ABR ladder generation for Web streaming," </a:t>
            </a: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Electronic Imaging,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Jan. 2021</a:t>
            </a: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Related work</a:t>
            </a:r>
          </a:p>
        </p:txBody>
      </p:sp>
    </p:spTree>
    <p:extLst>
      <p:ext uri="{BB962C8B-B14F-4D97-AF65-F5344CB8AC3E}">
        <p14:creationId xmlns:p14="http://schemas.microsoft.com/office/powerpoint/2010/main" val="357671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9"/>
          <p:cNvSpPr txBox="1">
            <a:spLocks noGrp="1"/>
          </p:cNvSpPr>
          <p:nvPr>
            <p:ph type="title"/>
          </p:nvPr>
        </p:nvSpPr>
        <p:spPr>
          <a:xfrm>
            <a:off x="1142999" y="1821942"/>
            <a:ext cx="7414667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EAE4"/>
                </a:solidFill>
              </a:rPr>
              <a:t>Perceived Video Quality on Different Devices</a:t>
            </a:r>
            <a:endParaRPr dirty="0">
              <a:solidFill>
                <a:srgbClr val="00EAE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099" y="874253"/>
                <a:ext cx="8348863" cy="40068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600" b="1" dirty="0"/>
                  <a:t>Video reproduction chain                           Main parameters involved</a:t>
                </a:r>
              </a:p>
              <a:p>
                <a:pPr marL="0" indent="0">
                  <a:buNone/>
                </a:pPr>
                <a:endParaRPr lang="en-US" sz="1600" b="1" dirty="0"/>
              </a:p>
              <a:p>
                <a:r>
                  <a:rPr lang="en-US" b="1" dirty="0"/>
                  <a:t>Encoded video:</a:t>
                </a:r>
              </a:p>
              <a:p>
                <a:endParaRPr lang="en-US" b="1" dirty="0"/>
              </a:p>
              <a:p>
                <a:r>
                  <a:rPr lang="en-US" b="1" dirty="0"/>
                  <a:t>Scaled: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Displayed: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Perceived: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600" b="1" dirty="0"/>
              </a:p>
              <a:p>
                <a:pPr marL="0" indent="0">
                  <a:buNone/>
                </a:pPr>
                <a:r>
                  <a:rPr lang="en-US" sz="1600" b="1" dirty="0"/>
                  <a:t>Relevant for human perception</a:t>
                </a:r>
              </a:p>
              <a:p>
                <a:pPr marL="0" indent="0">
                  <a:buNone/>
                </a:pPr>
                <a:endParaRPr lang="en-US" sz="400" dirty="0"/>
              </a:p>
              <a:p>
                <a:pPr>
                  <a:tabLst>
                    <a:tab pos="1887538" algn="l"/>
                  </a:tabLst>
                </a:pPr>
                <a:r>
                  <a:rPr lang="en-US" b="1" dirty="0"/>
                  <a:t>viewing angle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dirty="0"/>
                  <a:t>        	</a:t>
                </a:r>
                <a:r>
                  <a:rPr lang="en-US" dirty="0">
                    <a:sym typeface="Wingdings" panose="05000000000000000000" pitchFamily="2" charset="2"/>
                  </a:rPr>
                  <a:t></a:t>
                </a:r>
                <a:r>
                  <a:rPr lang="en-US" dirty="0"/>
                  <a:t> angular span of video frame, as visible on screen </a:t>
                </a:r>
              </a:p>
              <a:p>
                <a:pPr>
                  <a:tabLst>
                    <a:tab pos="1887538" algn="l"/>
                  </a:tabLst>
                </a:pPr>
                <a:r>
                  <a:rPr lang="en-US" b="1" dirty="0"/>
                  <a:t>angular resolution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	</a:t>
                </a:r>
                <a:r>
                  <a:rPr lang="en-US" dirty="0"/>
                  <a:t> inverse of angular span of 2 pixels (length of smallest "cycle") in encoded video</a:t>
                </a:r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099" y="874253"/>
                <a:ext cx="8348863" cy="4006840"/>
              </a:xfrm>
              <a:blipFill>
                <a:blip r:embed="rId4"/>
                <a:stretch>
                  <a:fillRect l="-1460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Angular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104">
                <a:extLst>
                  <a:ext uri="{FF2B5EF4-FFF2-40B4-BE49-F238E27FC236}">
                    <a16:creationId xmlns:a16="http://schemas.microsoft.com/office/drawing/2014/main" id="{E43D7F78-4FEB-4E92-AEDC-6DFBF4C54A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262753"/>
                  </p:ext>
                </p:extLst>
              </p:nvPr>
            </p:nvGraphicFramePr>
            <p:xfrm>
              <a:off x="4547622" y="1292942"/>
              <a:ext cx="4364028" cy="21682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78992">
                      <a:extLst>
                        <a:ext uri="{9D8B030D-6E8A-4147-A177-3AD203B41FA5}">
                          <a16:colId xmlns:a16="http://schemas.microsoft.com/office/drawing/2014/main" val="450825188"/>
                        </a:ext>
                      </a:extLst>
                    </a:gridCol>
                    <a:gridCol w="1930949">
                      <a:extLst>
                        <a:ext uri="{9D8B030D-6E8A-4147-A177-3AD203B41FA5}">
                          <a16:colId xmlns:a16="http://schemas.microsoft.com/office/drawing/2014/main" val="1494859906"/>
                        </a:ext>
                      </a:extLst>
                    </a:gridCol>
                    <a:gridCol w="954087">
                      <a:extLst>
                        <a:ext uri="{9D8B030D-6E8A-4147-A177-3AD203B41FA5}">
                          <a16:colId xmlns:a16="http://schemas.microsoft.com/office/drawing/2014/main" val="40512288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100" b="1" dirty="0"/>
                            <a:t>Parameters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1" dirty="0"/>
                            <a:t>Meaning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1" dirty="0"/>
                            <a:t>Unit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257127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100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100" b="0" i="1" dirty="0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1100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r>
                            <a:rPr lang="en-US" sz="1100" dirty="0"/>
                            <a:t> 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encoded video width, height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pixels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57379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dirty="0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1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1100" b="0" i="1" dirty="0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sz="11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dirty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1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/>
                            <a:t>  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display/player width, height 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pixels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422175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100" b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US" sz="1100" dirty="0"/>
                            <a:t> 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viewing distance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inches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0471408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r>
                            <a:rPr lang="en-US" sz="1100" dirty="0"/>
                            <a:t> 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display pixel density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dots per inch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97536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110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func>
                                <m:func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latin typeface="Cambria Math" panose="02040503050406030204" pitchFamily="18" charset="0"/>
                                    </a:rPr>
                                    <m:t>arctan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10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10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num>
                                        <m:den>
                                          <m:r>
                                            <a:rPr lang="en-US" sz="11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10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100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oMath>
                          </a14:m>
                          <a:r>
                            <a:rPr lang="en-US" sz="1100" dirty="0"/>
                            <a:t> 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/>
                            <a:t>viewing angle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degrees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5181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10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10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func>
                                <m:func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latin typeface="Cambria Math" panose="02040503050406030204" pitchFamily="18" charset="0"/>
                                    </a:rPr>
                                    <m:t>arctan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10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sz="110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num>
                                        <m:den>
                                          <m:r>
                                            <a:rPr lang="en-US" sz="110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100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oMath>
                          </a14:m>
                          <a:r>
                            <a:rPr lang="en-US" sz="1100" dirty="0"/>
                            <a:t> 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/>
                            <a:t>angle to 2 pixels (1 cycle)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degrees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2237949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11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10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1100" dirty="0"/>
                            <a:t> 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/>
                            <a:t>angular resolution of video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cycles per degree (cpd)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5355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104">
                <a:extLst>
                  <a:ext uri="{FF2B5EF4-FFF2-40B4-BE49-F238E27FC236}">
                    <a16:creationId xmlns:a16="http://schemas.microsoft.com/office/drawing/2014/main" id="{E43D7F78-4FEB-4E92-AEDC-6DFBF4C54A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262753"/>
                  </p:ext>
                </p:extLst>
              </p:nvPr>
            </p:nvGraphicFramePr>
            <p:xfrm>
              <a:off x="4547622" y="1292942"/>
              <a:ext cx="4364028" cy="21682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78992">
                      <a:extLst>
                        <a:ext uri="{9D8B030D-6E8A-4147-A177-3AD203B41FA5}">
                          <a16:colId xmlns:a16="http://schemas.microsoft.com/office/drawing/2014/main" val="450825188"/>
                        </a:ext>
                      </a:extLst>
                    </a:gridCol>
                    <a:gridCol w="1930949">
                      <a:extLst>
                        <a:ext uri="{9D8B030D-6E8A-4147-A177-3AD203B41FA5}">
                          <a16:colId xmlns:a16="http://schemas.microsoft.com/office/drawing/2014/main" val="1494859906"/>
                        </a:ext>
                      </a:extLst>
                    </a:gridCol>
                    <a:gridCol w="954087">
                      <a:extLst>
                        <a:ext uri="{9D8B030D-6E8A-4147-A177-3AD203B41FA5}">
                          <a16:colId xmlns:a16="http://schemas.microsoft.com/office/drawing/2014/main" val="4051228800"/>
                        </a:ext>
                      </a:extLst>
                    </a:gridCol>
                  </a:tblGrid>
                  <a:tr h="222504">
                    <a:tc>
                      <a:txBody>
                        <a:bodyPr/>
                        <a:lstStyle/>
                        <a:p>
                          <a:r>
                            <a:rPr lang="en-US" sz="1100" b="1" dirty="0"/>
                            <a:t>Parameters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1" dirty="0"/>
                            <a:t>Meaning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1" dirty="0"/>
                            <a:t>Unit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2571278"/>
                      </a:ext>
                    </a:extLst>
                  </a:tr>
                  <a:tr h="2225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113889" r="-195062" b="-8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encoded video width, height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pixels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5737946"/>
                      </a:ext>
                    </a:extLst>
                  </a:tr>
                  <a:tr h="2353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197436" r="-195062" b="-65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display/player width, height 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pixels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42217556"/>
                      </a:ext>
                    </a:extLst>
                  </a:tr>
                  <a:tr h="2225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322222" r="-195062" b="-6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viewing distance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inches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04714084"/>
                      </a:ext>
                    </a:extLst>
                  </a:tr>
                  <a:tr h="2225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410811" r="-195062" b="-4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display pixel density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dots per inch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9753656"/>
                      </a:ext>
                    </a:extLst>
                  </a:tr>
                  <a:tr h="323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356604" r="-195062" b="-241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/>
                            <a:t>viewing angle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degrees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518146"/>
                      </a:ext>
                    </a:extLst>
                  </a:tr>
                  <a:tr h="3296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448148" r="-195062" b="-1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/>
                            <a:t>angle to 2 pixels (1 cycle)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degrees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22379498"/>
                      </a:ext>
                    </a:extLst>
                  </a:tr>
                  <a:tr h="390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462500" r="-195062" b="-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/>
                            <a:t>angular resolution of video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cycles per degree (cpd)</a:t>
                          </a:r>
                        </a:p>
                      </a:txBody>
                      <a:tcPr marL="73152" marR="73152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535526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8D93E49C-5E4B-499E-A287-FF360DDE2A57}"/>
              </a:ext>
            </a:extLst>
          </p:cNvPr>
          <p:cNvGrpSpPr/>
          <p:nvPr/>
        </p:nvGrpSpPr>
        <p:grpSpPr>
          <a:xfrm>
            <a:off x="2024926" y="1292942"/>
            <a:ext cx="1871055" cy="2361389"/>
            <a:chOff x="1838185" y="1292942"/>
            <a:chExt cx="1871055" cy="2361389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05CD1DB-BD03-4324-854D-9E9A935B90AB}"/>
                </a:ext>
              </a:extLst>
            </p:cNvPr>
            <p:cNvSpPr/>
            <p:nvPr/>
          </p:nvSpPr>
          <p:spPr>
            <a:xfrm flipV="1">
              <a:off x="1839657" y="2925031"/>
              <a:ext cx="1523284" cy="485306"/>
            </a:xfrm>
            <a:prstGeom prst="triangle">
              <a:avLst>
                <a:gd name="adj" fmla="val 49554"/>
              </a:avLst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32A07D6-8CF0-4865-932F-4EB07A7E5241}"/>
                </a:ext>
              </a:extLst>
            </p:cNvPr>
            <p:cNvSpPr/>
            <p:nvPr/>
          </p:nvSpPr>
          <p:spPr>
            <a:xfrm>
              <a:off x="2451127" y="3288683"/>
              <a:ext cx="303288" cy="206433"/>
            </a:xfrm>
            <a:prstGeom prst="arc">
              <a:avLst>
                <a:gd name="adj1" fmla="val 12648514"/>
                <a:gd name="adj2" fmla="val 19857473"/>
              </a:avLst>
            </a:prstGeom>
            <a:ln w="127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0D82C5-CD6F-431D-A32A-3FEB5E739F55}"/>
                    </a:ext>
                  </a:extLst>
                </p:cNvPr>
                <p:cNvSpPr txBox="1"/>
                <p:nvPr/>
              </p:nvSpPr>
              <p:spPr>
                <a:xfrm>
                  <a:off x="2390315" y="3061550"/>
                  <a:ext cx="421969" cy="2576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11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0D82C5-CD6F-431D-A32A-3FEB5E739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0315" y="3061550"/>
                  <a:ext cx="421969" cy="257699"/>
                </a:xfrm>
                <a:prstGeom prst="rect">
                  <a:avLst/>
                </a:prstGeom>
                <a:blipFill>
                  <a:blip r:embed="rId6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073D00E-61AE-416F-A3A2-2E74FCD4FD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63926" y="2913608"/>
              <a:ext cx="5888" cy="513626"/>
            </a:xfrm>
            <a:prstGeom prst="line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5A4F0E9-EAC9-4911-8B39-578AAE4FA4CF}"/>
                    </a:ext>
                  </a:extLst>
                </p:cNvPr>
                <p:cNvSpPr txBox="1"/>
                <p:nvPr/>
              </p:nvSpPr>
              <p:spPr>
                <a:xfrm>
                  <a:off x="3437711" y="3027089"/>
                  <a:ext cx="271529" cy="2576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11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5A4F0E9-EAC9-4911-8B39-578AAE4FA4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7711" y="3027089"/>
                  <a:ext cx="271529" cy="2576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5803703A-49C7-461E-9EEA-0C1044425E1D}"/>
                </a:ext>
              </a:extLst>
            </p:cNvPr>
            <p:cNvSpPr/>
            <p:nvPr/>
          </p:nvSpPr>
          <p:spPr>
            <a:xfrm>
              <a:off x="2449655" y="3480142"/>
              <a:ext cx="303288" cy="174189"/>
            </a:xfrm>
            <a:prstGeom prst="wedgeEllipseCallout">
              <a:avLst>
                <a:gd name="adj1" fmla="val -298"/>
                <a:gd name="adj2" fmla="val -78247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138FB0F1-AF9F-4AE4-9731-0036E2FA2CFE}"/>
                </a:ext>
              </a:extLst>
            </p:cNvPr>
            <p:cNvSpPr/>
            <p:nvPr/>
          </p:nvSpPr>
          <p:spPr>
            <a:xfrm>
              <a:off x="1838185" y="1780246"/>
              <a:ext cx="1529172" cy="261610"/>
            </a:xfrm>
            <a:prstGeom prst="trapezoid">
              <a:avLst>
                <a:gd name="adj" fmla="val 12235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4B18CD7-E24D-4F7E-B95C-0726A8C2D7DE}"/>
                    </a:ext>
                  </a:extLst>
                </p:cNvPr>
                <p:cNvSpPr txBox="1"/>
                <p:nvPr/>
              </p:nvSpPr>
              <p:spPr>
                <a:xfrm>
                  <a:off x="2390315" y="1729551"/>
                  <a:ext cx="4219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4B18CD7-E24D-4F7E-B95C-0726A8C2D7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0315" y="1729551"/>
                  <a:ext cx="421969" cy="2616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B28C421-1904-4D5A-B003-9185DE3DB3D8}"/>
                    </a:ext>
                  </a:extLst>
                </p:cNvPr>
                <p:cNvSpPr txBox="1"/>
                <p:nvPr/>
              </p:nvSpPr>
              <p:spPr>
                <a:xfrm>
                  <a:off x="3437711" y="2341048"/>
                  <a:ext cx="271529" cy="274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1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B28C421-1904-4D5A-B003-9185DE3DB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7711" y="2341048"/>
                  <a:ext cx="271529" cy="274627"/>
                </a:xfrm>
                <a:prstGeom prst="rect">
                  <a:avLst/>
                </a:prstGeom>
                <a:blipFill>
                  <a:blip r:embed="rId9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C6C157-3A49-4A8F-9D29-319974599DE7}"/>
                    </a:ext>
                  </a:extLst>
                </p:cNvPr>
                <p:cNvSpPr txBox="1"/>
                <p:nvPr/>
              </p:nvSpPr>
              <p:spPr>
                <a:xfrm>
                  <a:off x="3437711" y="1388531"/>
                  <a:ext cx="271529" cy="2576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1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C6C157-3A49-4A8F-9D29-319974599D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7711" y="1388531"/>
                  <a:ext cx="271529" cy="2576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162C9E6-B382-456A-B55B-E995C1DD9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3829" y="2072154"/>
              <a:ext cx="6082" cy="812220"/>
            </a:xfrm>
            <a:prstGeom prst="line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80E825B-CBD7-4A30-B2E5-AB932DA3A5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3829" y="1314088"/>
              <a:ext cx="1221" cy="430260"/>
            </a:xfrm>
            <a:prstGeom prst="line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5E4194C-8023-438E-A20C-BCC65C3D0FDD}"/>
                </a:ext>
              </a:extLst>
            </p:cNvPr>
            <p:cNvCxnSpPr>
              <a:cxnSpLocks/>
            </p:cNvCxnSpPr>
            <p:nvPr/>
          </p:nvCxnSpPr>
          <p:spPr>
            <a:xfrm>
              <a:off x="3095057" y="1294533"/>
              <a:ext cx="37383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26CAAD-A834-4222-B4F8-49A2A4023E48}"/>
                </a:ext>
              </a:extLst>
            </p:cNvPr>
            <p:cNvCxnSpPr>
              <a:cxnSpLocks/>
            </p:cNvCxnSpPr>
            <p:nvPr/>
          </p:nvCxnSpPr>
          <p:spPr>
            <a:xfrm>
              <a:off x="3095057" y="1751526"/>
              <a:ext cx="37383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8711B21-9AAB-4BDA-B467-A1F7996BD2CE}"/>
                </a:ext>
              </a:extLst>
            </p:cNvPr>
            <p:cNvCxnSpPr>
              <a:cxnSpLocks/>
            </p:cNvCxnSpPr>
            <p:nvPr/>
          </p:nvCxnSpPr>
          <p:spPr>
            <a:xfrm>
              <a:off x="2630571" y="3419765"/>
              <a:ext cx="73678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037D941-E7BB-4F0B-AFF1-4EE13D9D7785}"/>
                    </a:ext>
                  </a:extLst>
                </p:cNvPr>
                <p:cNvSpPr txBox="1"/>
                <p:nvPr/>
              </p:nvSpPr>
              <p:spPr>
                <a:xfrm>
                  <a:off x="2390315" y="2891745"/>
                  <a:ext cx="421969" cy="274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1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037D941-E7BB-4F0B-AFF1-4EE13D9D77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0315" y="2891745"/>
                  <a:ext cx="421969" cy="27462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087EF93-9E24-49ED-862B-962B4A3AD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39657" y="2083482"/>
              <a:ext cx="1523284" cy="8008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A3325A4-F67D-48DB-8D8E-E4BCC634A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57908" y="1292942"/>
              <a:ext cx="886782" cy="451406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92B0817-75C0-4E95-AC15-B6D713927252}"/>
              </a:ext>
            </a:extLst>
          </p:cNvPr>
          <p:cNvSpPr txBox="1"/>
          <p:nvPr/>
        </p:nvSpPr>
        <p:spPr>
          <a:xfrm>
            <a:off x="906637" y="4727204"/>
            <a:ext cx="72683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Note: Another way to describe angular resolution is to say that it is a Nyquist frequency of video, expressed in angular units, reflecting projection </a:t>
            </a:r>
            <a:r>
              <a:rPr lang="en-US" sz="800"/>
              <a:t>the screen.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68202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C908BE-F1EF-43A1-8F4D-2667DFE7E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099" y="874252"/>
            <a:ext cx="6057551" cy="3830751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Viewing setup parameters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b="1" dirty="0"/>
              <a:t>Angular metrics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1600" b="1" dirty="0"/>
              <a:t>Observations</a:t>
            </a:r>
          </a:p>
          <a:p>
            <a:pPr marL="227013" indent="233363"/>
            <a:r>
              <a:rPr lang="en-US" dirty="0"/>
              <a:t>Viewing angles and angular resolutions are very different on different devices!</a:t>
            </a:r>
          </a:p>
          <a:p>
            <a:pPr indent="-225425"/>
            <a:r>
              <a:rPr lang="en-US" dirty="0"/>
              <a:t>With high-resolution content and small form-factor devices, angular resolutions may exceed maximum resolutions visible by human eye!  </a:t>
            </a:r>
            <a:endParaRPr lang="en-US" sz="16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Differences in Viewing Setups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A2BBA7-3C0F-44B5-849A-DA0620797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681109"/>
              </p:ext>
            </p:extLst>
          </p:nvPr>
        </p:nvGraphicFramePr>
        <p:xfrm>
          <a:off x="606799" y="1229888"/>
          <a:ext cx="5879089" cy="9547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64839">
                  <a:extLst>
                    <a:ext uri="{9D8B030D-6E8A-4147-A177-3AD203B41FA5}">
                      <a16:colId xmlns:a16="http://schemas.microsoft.com/office/drawing/2014/main" val="3686292731"/>
                    </a:ext>
                  </a:extLst>
                </a:gridCol>
                <a:gridCol w="1022850">
                  <a:extLst>
                    <a:ext uri="{9D8B030D-6E8A-4147-A177-3AD203B41FA5}">
                      <a16:colId xmlns:a16="http://schemas.microsoft.com/office/drawing/2014/main" val="1947823718"/>
                    </a:ext>
                  </a:extLst>
                </a:gridCol>
                <a:gridCol w="1022850">
                  <a:extLst>
                    <a:ext uri="{9D8B030D-6E8A-4147-A177-3AD203B41FA5}">
                      <a16:colId xmlns:a16="http://schemas.microsoft.com/office/drawing/2014/main" val="3450611707"/>
                    </a:ext>
                  </a:extLst>
                </a:gridCol>
                <a:gridCol w="1022850">
                  <a:extLst>
                    <a:ext uri="{9D8B030D-6E8A-4147-A177-3AD203B41FA5}">
                      <a16:colId xmlns:a16="http://schemas.microsoft.com/office/drawing/2014/main" val="209869297"/>
                    </a:ext>
                  </a:extLst>
                </a:gridCol>
                <a:gridCol w="1022850">
                  <a:extLst>
                    <a:ext uri="{9D8B030D-6E8A-4147-A177-3AD203B41FA5}">
                      <a16:colId xmlns:a16="http://schemas.microsoft.com/office/drawing/2014/main" val="4191914682"/>
                    </a:ext>
                  </a:extLst>
                </a:gridCol>
                <a:gridCol w="1022850">
                  <a:extLst>
                    <a:ext uri="{9D8B030D-6E8A-4147-A177-3AD203B41FA5}">
                      <a16:colId xmlns:a16="http://schemas.microsoft.com/office/drawing/2014/main" val="18421397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Device 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Viewing distance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Display size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Brightness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Ambient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Background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976116"/>
                  </a:ext>
                </a:extLst>
              </a:tr>
              <a:tr h="1259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TV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2-6H, med=3H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32-80", med=50"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400 nits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50-200 lux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10-30% reflective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235935"/>
                  </a:ext>
                </a:extLst>
              </a:tr>
              <a:tr h="1259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PC / laptop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12-30", med=24"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13-36", med=20"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200 nits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100-500 lux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Varies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614010"/>
                  </a:ext>
                </a:extLst>
              </a:tr>
              <a:tr h="1259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Tablet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10-22", med=18"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7-12", med=9"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200-400 nits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50-500 lux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Varies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805049"/>
                  </a:ext>
                </a:extLst>
              </a:tr>
              <a:tr h="1259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Phone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7.5-22</a:t>
                      </a:r>
                      <a:r>
                        <a:rPr lang="en-US" sz="900" dirty="0"/>
                        <a:t>", med=14"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4-6", med</a:t>
                      </a:r>
                      <a:r>
                        <a:rPr lang="en-US" sz="900"/>
                        <a:t>=5.5</a:t>
                      </a:r>
                      <a:r>
                        <a:rPr lang="en-US" sz="900" dirty="0"/>
                        <a:t>"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100-300 nits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10-10000 lux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Varies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499416"/>
                  </a:ext>
                </a:extLst>
              </a:tr>
            </a:tbl>
          </a:graphicData>
        </a:graphic>
      </p:graphicFrame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8EE111D-F6D3-48ED-8528-54D62DA3398B}"/>
              </a:ext>
            </a:extLst>
          </p:cNvPr>
          <p:cNvSpPr/>
          <p:nvPr/>
        </p:nvSpPr>
        <p:spPr>
          <a:xfrm flipV="1">
            <a:off x="7036543" y="2047079"/>
            <a:ext cx="1523284" cy="485306"/>
          </a:xfrm>
          <a:prstGeom prst="triangle">
            <a:avLst>
              <a:gd name="adj" fmla="val 49554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9F203056-FF8B-41E3-B725-DE0E8CEC7443}"/>
              </a:ext>
            </a:extLst>
          </p:cNvPr>
          <p:cNvSpPr/>
          <p:nvPr/>
        </p:nvSpPr>
        <p:spPr>
          <a:xfrm>
            <a:off x="7646541" y="2410731"/>
            <a:ext cx="303288" cy="206433"/>
          </a:xfrm>
          <a:prstGeom prst="arc">
            <a:avLst>
              <a:gd name="adj1" fmla="val 12648514"/>
              <a:gd name="adj2" fmla="val 19857473"/>
            </a:avLst>
          </a:prstGeom>
          <a:ln w="12700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4A4AB0-2788-4A70-9349-85A12A7CE907}"/>
                  </a:ext>
                </a:extLst>
              </p:cNvPr>
              <p:cNvSpPr txBox="1"/>
              <p:nvPr/>
            </p:nvSpPr>
            <p:spPr>
              <a:xfrm>
                <a:off x="7587201" y="2183598"/>
                <a:ext cx="421969" cy="25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11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4A4AB0-2788-4A70-9349-85A12A7CE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201" y="2183598"/>
                <a:ext cx="421969" cy="257699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59101E-7550-4E3B-B32E-BD1DD8495F6D}"/>
              </a:ext>
            </a:extLst>
          </p:cNvPr>
          <p:cNvCxnSpPr>
            <a:cxnSpLocks/>
          </p:cNvCxnSpPr>
          <p:nvPr/>
        </p:nvCxnSpPr>
        <p:spPr>
          <a:xfrm flipH="1" flipV="1">
            <a:off x="6930296" y="2035656"/>
            <a:ext cx="5888" cy="513626"/>
          </a:xfrm>
          <a:prstGeom prst="line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021F3C-19E6-4D11-BBEB-272D73CCEA00}"/>
                  </a:ext>
                </a:extLst>
              </p:cNvPr>
              <p:cNvSpPr txBox="1"/>
              <p:nvPr/>
            </p:nvSpPr>
            <p:spPr>
              <a:xfrm>
                <a:off x="6699036" y="2149137"/>
                <a:ext cx="271529" cy="25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1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021F3C-19E6-4D11-BBEB-272D73CCE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036" y="2149137"/>
                <a:ext cx="271529" cy="257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F6C88AF7-156B-4F6A-A2ED-C76C8BC0A87A}"/>
              </a:ext>
            </a:extLst>
          </p:cNvPr>
          <p:cNvSpPr/>
          <p:nvPr/>
        </p:nvSpPr>
        <p:spPr>
          <a:xfrm>
            <a:off x="7646541" y="2602190"/>
            <a:ext cx="303288" cy="174189"/>
          </a:xfrm>
          <a:prstGeom prst="wedgeEllipseCallout">
            <a:avLst>
              <a:gd name="adj1" fmla="val -298"/>
              <a:gd name="adj2" fmla="val -7824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B0BA11-15E9-41E2-9F08-7C52CEDDB2C4}"/>
                  </a:ext>
                </a:extLst>
              </p:cNvPr>
              <p:cNvSpPr txBox="1"/>
              <p:nvPr/>
            </p:nvSpPr>
            <p:spPr>
              <a:xfrm>
                <a:off x="6652009" y="1501730"/>
                <a:ext cx="271529" cy="274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1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B0BA11-15E9-41E2-9F08-7C52CEDDB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009" y="1501730"/>
                <a:ext cx="271529" cy="274627"/>
              </a:xfrm>
              <a:prstGeom prst="rect">
                <a:avLst/>
              </a:prstGeom>
              <a:blipFill>
                <a:blip r:embed="rId6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13E7CE-1973-49F9-99FB-D8EBFDE39D96}"/>
              </a:ext>
            </a:extLst>
          </p:cNvPr>
          <p:cNvCxnSpPr>
            <a:cxnSpLocks/>
          </p:cNvCxnSpPr>
          <p:nvPr/>
        </p:nvCxnSpPr>
        <p:spPr>
          <a:xfrm flipV="1">
            <a:off x="6930199" y="1194202"/>
            <a:ext cx="6082" cy="812220"/>
          </a:xfrm>
          <a:prstGeom prst="line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E38C03-2427-4158-BC00-E4185EFFDD56}"/>
              </a:ext>
            </a:extLst>
          </p:cNvPr>
          <p:cNvCxnSpPr>
            <a:cxnSpLocks/>
          </p:cNvCxnSpPr>
          <p:nvPr/>
        </p:nvCxnSpPr>
        <p:spPr>
          <a:xfrm>
            <a:off x="6944837" y="2541813"/>
            <a:ext cx="73678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908ED6B-1C4C-4F65-90EF-4660F6B8167C}"/>
                  </a:ext>
                </a:extLst>
              </p:cNvPr>
              <p:cNvSpPr txBox="1"/>
              <p:nvPr/>
            </p:nvSpPr>
            <p:spPr>
              <a:xfrm>
                <a:off x="7587201" y="2013793"/>
                <a:ext cx="421969" cy="274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908ED6B-1C4C-4F65-90EF-4660F6B81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201" y="2013793"/>
                <a:ext cx="421969" cy="274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401C2833-B650-4A31-87EC-A4D9535554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3599" y="1205530"/>
            <a:ext cx="1523284" cy="800892"/>
          </a:xfrm>
          <a:prstGeom prst="rect">
            <a:avLst/>
          </a:prstGeom>
        </p:spPr>
      </p:pic>
      <p:sp>
        <p:nvSpPr>
          <p:cNvPr id="3" name="Sun 2">
            <a:extLst>
              <a:ext uri="{FF2B5EF4-FFF2-40B4-BE49-F238E27FC236}">
                <a16:creationId xmlns:a16="http://schemas.microsoft.com/office/drawing/2014/main" id="{EFC1DF44-161E-4E4E-83DC-8C769B1BBA8C}"/>
              </a:ext>
            </a:extLst>
          </p:cNvPr>
          <p:cNvSpPr/>
          <p:nvPr/>
        </p:nvSpPr>
        <p:spPr>
          <a:xfrm>
            <a:off x="8692048" y="1243095"/>
            <a:ext cx="303288" cy="304872"/>
          </a:xfrm>
          <a:prstGeom prst="sun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E8B72C-EE4F-4308-9960-409EAD6D5909}"/>
                  </a:ext>
                </a:extLst>
              </p:cNvPr>
              <p:cNvSpPr txBox="1"/>
              <p:nvPr/>
            </p:nvSpPr>
            <p:spPr>
              <a:xfrm>
                <a:off x="8626055" y="1499472"/>
                <a:ext cx="271529" cy="25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</m:oMath>
                  </m:oMathPara>
                </a14:m>
                <a:endParaRPr lang="en-US" sz="11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E8B72C-EE4F-4308-9960-409EAD6D5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055" y="1499472"/>
                <a:ext cx="271529" cy="257699"/>
              </a:xfrm>
              <a:prstGeom prst="rect">
                <a:avLst/>
              </a:prstGeom>
              <a:blipFill>
                <a:blip r:embed="rId9"/>
                <a:stretch>
                  <a:fillRect r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1E7E77-2B19-410C-9501-9C84CD9CAD37}"/>
                  </a:ext>
                </a:extLst>
              </p:cNvPr>
              <p:cNvSpPr txBox="1"/>
              <p:nvPr/>
            </p:nvSpPr>
            <p:spPr>
              <a:xfrm>
                <a:off x="7504073" y="887455"/>
                <a:ext cx="271529" cy="274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𝑑𝑖𝑠𝑝𝑙</m:t>
                          </m:r>
                        </m:sub>
                      </m:sSub>
                    </m:oMath>
                  </m:oMathPara>
                </a14:m>
                <a:endParaRPr lang="en-US" sz="11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1E7E77-2B19-410C-9501-9C84CD9CA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073" y="887455"/>
                <a:ext cx="271529" cy="274627"/>
              </a:xfrm>
              <a:prstGeom prst="rect">
                <a:avLst/>
              </a:prstGeom>
              <a:blipFill>
                <a:blip r:embed="rId10"/>
                <a:stretch>
                  <a:fillRect r="-7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701D674-2FE7-4611-9852-A48D45CC7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542393"/>
              </p:ext>
            </p:extLst>
          </p:nvPr>
        </p:nvGraphicFramePr>
        <p:xfrm>
          <a:off x="606798" y="2649020"/>
          <a:ext cx="5879087" cy="11456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71333">
                  <a:extLst>
                    <a:ext uri="{9D8B030D-6E8A-4147-A177-3AD203B41FA5}">
                      <a16:colId xmlns:a16="http://schemas.microsoft.com/office/drawing/2014/main" val="3892632449"/>
                    </a:ext>
                  </a:extLst>
                </a:gridCol>
                <a:gridCol w="1024140">
                  <a:extLst>
                    <a:ext uri="{9D8B030D-6E8A-4147-A177-3AD203B41FA5}">
                      <a16:colId xmlns:a16="http://schemas.microsoft.com/office/drawing/2014/main" val="2870038839"/>
                    </a:ext>
                  </a:extLst>
                </a:gridCol>
                <a:gridCol w="651403">
                  <a:extLst>
                    <a:ext uri="{9D8B030D-6E8A-4147-A177-3AD203B41FA5}">
                      <a16:colId xmlns:a16="http://schemas.microsoft.com/office/drawing/2014/main" val="102903486"/>
                    </a:ext>
                  </a:extLst>
                </a:gridCol>
                <a:gridCol w="651403">
                  <a:extLst>
                    <a:ext uri="{9D8B030D-6E8A-4147-A177-3AD203B41FA5}">
                      <a16:colId xmlns:a16="http://schemas.microsoft.com/office/drawing/2014/main" val="422892786"/>
                    </a:ext>
                  </a:extLst>
                </a:gridCol>
                <a:gridCol w="651403">
                  <a:extLst>
                    <a:ext uri="{9D8B030D-6E8A-4147-A177-3AD203B41FA5}">
                      <a16:colId xmlns:a16="http://schemas.microsoft.com/office/drawing/2014/main" val="653932184"/>
                    </a:ext>
                  </a:extLst>
                </a:gridCol>
                <a:gridCol w="651403">
                  <a:extLst>
                    <a:ext uri="{9D8B030D-6E8A-4147-A177-3AD203B41FA5}">
                      <a16:colId xmlns:a16="http://schemas.microsoft.com/office/drawing/2014/main" val="370704096"/>
                    </a:ext>
                  </a:extLst>
                </a:gridCol>
                <a:gridCol w="651403">
                  <a:extLst>
                    <a:ext uri="{9D8B030D-6E8A-4147-A177-3AD203B41FA5}">
                      <a16:colId xmlns:a16="http://schemas.microsoft.com/office/drawing/2014/main" val="2294451963"/>
                    </a:ext>
                  </a:extLst>
                </a:gridCol>
                <a:gridCol w="826599">
                  <a:extLst>
                    <a:ext uri="{9D8B030D-6E8A-4147-A177-3AD203B41FA5}">
                      <a16:colId xmlns:a16="http://schemas.microsoft.com/office/drawing/2014/main" val="290706428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Device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Viewing angle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Angular resolutions when rendering video full screen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/>
                        <a:t>Max. </a:t>
                      </a:r>
                      <a:r>
                        <a:rPr lang="en-US" sz="900" b="1" dirty="0"/>
                        <a:t>visible resolution*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11328"/>
                  </a:ext>
                </a:extLst>
              </a:tr>
              <a:tr h="150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360p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540p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720p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1080p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4k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699266"/>
                  </a:ext>
                </a:extLst>
              </a:tr>
              <a:tr h="1470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TV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33.0 </a:t>
                      </a:r>
                      <a:r>
                        <a:rPr lang="en-US" sz="900" dirty="0"/>
                        <a:t>degrees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9.4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14.3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18.9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28.3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/>
                        <a:t>56.5</a:t>
                      </a:r>
                      <a:r>
                        <a:rPr lang="en-US" sz="900"/>
                        <a:t>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48.3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627461"/>
                  </a:ext>
                </a:extLst>
              </a:tr>
              <a:tr h="1470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/>
                        <a:t>PC/Laptop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40+ degrees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7.7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11.5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15.4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23.1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46.1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46.2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215003"/>
                  </a:ext>
                </a:extLst>
              </a:tr>
              <a:tr h="1470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/>
                        <a:t>Tablet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24.6 </a:t>
                      </a:r>
                      <a:r>
                        <a:rPr lang="en-US" sz="900" dirty="0"/>
                        <a:t>degrees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12.8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19.2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25.6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38.4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/>
                        <a:t>76.9</a:t>
                      </a:r>
                      <a:r>
                        <a:rPr lang="en-US" sz="900"/>
                        <a:t>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46.2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36644"/>
                  </a:ext>
                </a:extLst>
              </a:tr>
              <a:tr h="1470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Phone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18.2 </a:t>
                      </a:r>
                      <a:r>
                        <a:rPr lang="en-US" sz="900" dirty="0"/>
                        <a:t>degrees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17.9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26.9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35.9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/>
                        <a:t>53.8</a:t>
                      </a:r>
                      <a:r>
                        <a:rPr lang="en-US" sz="900"/>
                        <a:t>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/>
                        <a:t>107.6</a:t>
                      </a:r>
                      <a:r>
                        <a:rPr lang="en-US" sz="900"/>
                        <a:t>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>44.1 </a:t>
                      </a:r>
                      <a:r>
                        <a:rPr lang="en-US" sz="900" dirty="0"/>
                        <a:t>cpd</a:t>
                      </a:r>
                    </a:p>
                  </a:txBody>
                  <a:tcPr marL="45720" marR="45720" marT="27432" marB="274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291115"/>
                  </a:ext>
                </a:extLst>
              </a:tr>
            </a:tbl>
          </a:graphicData>
        </a:graphic>
      </p:graphicFrame>
      <p:pic>
        <p:nvPicPr>
          <p:cNvPr id="57" name="Picture 56">
            <a:extLst>
              <a:ext uri="{FF2B5EF4-FFF2-40B4-BE49-F238E27FC236}">
                <a16:creationId xmlns:a16="http://schemas.microsoft.com/office/drawing/2014/main" id="{E2F48B06-038D-4A64-9AC4-43164B8FFB58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749798" y="2877778"/>
            <a:ext cx="1942250" cy="151194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C2DE090-DE8D-4F47-B903-B81280435F02}"/>
              </a:ext>
            </a:extLst>
          </p:cNvPr>
          <p:cNvSpPr txBox="1"/>
          <p:nvPr/>
        </p:nvSpPr>
        <p:spPr>
          <a:xfrm>
            <a:off x="6820237" y="4443724"/>
            <a:ext cx="2077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(*) L. </a:t>
            </a:r>
            <a:r>
              <a:rPr lang="en-US" sz="800" dirty="0"/>
              <a:t>Kerofsky</a:t>
            </a:r>
            <a:r>
              <a:rPr lang="en-US" sz="800"/>
              <a:t>, R. </a:t>
            </a:r>
            <a:r>
              <a:rPr lang="en-US" sz="800" dirty="0"/>
              <a:t>Vanam </a:t>
            </a:r>
            <a:r>
              <a:rPr lang="en-US" sz="800"/>
              <a:t>and Y. </a:t>
            </a:r>
            <a:r>
              <a:rPr lang="en-US" sz="800" dirty="0"/>
              <a:t>Reznik, "Adapting Objective Video Quality Metrics to Ambient Lighting," </a:t>
            </a:r>
            <a:r>
              <a:rPr lang="en-US" sz="800"/>
              <a:t>QOMEX 2015.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24939388"/>
      </p:ext>
    </p:extLst>
  </p:cSld>
  <p:clrMapOvr>
    <a:masterClrMapping/>
  </p:clrMapOvr>
</p:sld>
</file>

<file path=ppt/theme/theme1.xml><?xml version="1.0" encoding="utf-8"?>
<a:theme xmlns:a="http://schemas.openxmlformats.org/drawingml/2006/main" name="BRO Brightcove 202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16363</TotalTime>
  <Words>4193</Words>
  <Application>Microsoft Office PowerPoint</Application>
  <PresentationFormat>On-screen Show (16:9)</PresentationFormat>
  <Paragraphs>1275</Paragraphs>
  <Slides>33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Cambria Math</vt:lpstr>
      <vt:lpstr>Verdana</vt:lpstr>
      <vt:lpstr>Times New Roman</vt:lpstr>
      <vt:lpstr>Calibri</vt:lpstr>
      <vt:lpstr>BRO Brightcove 2020</vt:lpstr>
      <vt:lpstr>Document</vt:lpstr>
      <vt:lpstr>AVERAGE PERFORMANCE OF  ADAPTIVE STREAMING  </vt:lpstr>
      <vt:lpstr>Outline</vt:lpstr>
      <vt:lpstr>Modern Era of Streaming</vt:lpstr>
      <vt:lpstr>ABR Streaming System</vt:lpstr>
      <vt:lpstr>Challenges</vt:lpstr>
      <vt:lpstr>Related work</vt:lpstr>
      <vt:lpstr>Perceived Video Quality on Different Devices</vt:lpstr>
      <vt:lpstr>Angular Metrics</vt:lpstr>
      <vt:lpstr>Differences in Viewing Setups</vt:lpstr>
      <vt:lpstr>Perceived Quality</vt:lpstr>
      <vt:lpstr>PowerPoint Presentation</vt:lpstr>
      <vt:lpstr>PowerPoint Presentation</vt:lpstr>
      <vt:lpstr>Parametric Quality Model</vt:lpstr>
      <vt:lpstr>Compression Performance</vt:lpstr>
      <vt:lpstr>Distortion-Rate Model</vt:lpstr>
      <vt:lpstr>Quality-Rate Model</vt:lpstr>
      <vt:lpstr>Behavior of Streaming Clients</vt:lpstr>
      <vt:lpstr>Example Playback Statistics</vt:lpstr>
      <vt:lpstr>Building a Client Model</vt:lpstr>
      <vt:lpstr>Client Model vs Real World</vt:lpstr>
      <vt:lpstr>Average Performance of Streaming Systems</vt:lpstr>
      <vt:lpstr>Input Distributions</vt:lpstr>
      <vt:lpstr>Average Performance Parameters</vt:lpstr>
      <vt:lpstr>Average Performance for Multiscreen</vt:lpstr>
      <vt:lpstr>Examples </vt:lpstr>
      <vt:lpstr>System Optimizations</vt:lpstr>
      <vt:lpstr>Optimal Encoding Ladders</vt:lpstr>
      <vt:lpstr>Examples of Optimal Ladders </vt:lpstr>
      <vt:lpstr>Importance of Right Targeting</vt:lpstr>
      <vt:lpstr>How Many Streams are Needed?</vt:lpstr>
      <vt:lpstr>Extensions and Concluding Remarks</vt:lpstr>
      <vt:lpstr>Other Optimization Problems 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 YOU</dc:title>
  <dc:creator>Yuriy Reznik</dc:creator>
  <cp:lastModifiedBy>Yuriy Reznik</cp:lastModifiedBy>
  <cp:revision>1077</cp:revision>
  <dcterms:modified xsi:type="dcterms:W3CDTF">2021-03-06T09:06:37Z</dcterms:modified>
</cp:coreProperties>
</file>