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256" r:id="rId5"/>
    <p:sldId id="317" r:id="rId6"/>
    <p:sldId id="329" r:id="rId7"/>
    <p:sldId id="319" r:id="rId8"/>
    <p:sldId id="318" r:id="rId9"/>
    <p:sldId id="313" r:id="rId10"/>
    <p:sldId id="273" r:id="rId11"/>
    <p:sldId id="277" r:id="rId12"/>
    <p:sldId id="315" r:id="rId13"/>
    <p:sldId id="320" r:id="rId14"/>
    <p:sldId id="321" r:id="rId15"/>
    <p:sldId id="326" r:id="rId16"/>
    <p:sldId id="327" r:id="rId17"/>
    <p:sldId id="328" r:id="rId18"/>
    <p:sldId id="322" r:id="rId19"/>
    <p:sldId id="325" r:id="rId20"/>
    <p:sldId id="261" r:id="rId21"/>
    <p:sldId id="323" r:id="rId22"/>
    <p:sldId id="293" r:id="rId23"/>
    <p:sldId id="316" r:id="rId24"/>
    <p:sldId id="324" r:id="rId25"/>
    <p:sldId id="263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1395D-D316-4E0D-83E3-E94229A49E93}" v="1" dt="2023-07-10T18:18:58.807"/>
    <p1510:client id="{0BEFC849-9983-4E5A-A322-53B43A642591}" v="896" dt="2023-07-28T12:47:59.526"/>
    <p1510:client id="{16E8473C-D85C-4128-9A30-0FA9C9D9F1FA}" v="555" dt="2023-07-30T08:34:57.828"/>
    <p1510:client id="{40D8B68D-868E-4FC4-BA58-C8110E2B322A}" v="3445" dt="2023-07-28T08:12:44.070"/>
    <p1510:client id="{43C9EFBA-746C-4BEC-B4B6-5CD015950D30}" v="56" dt="2023-09-09T21:10:27.397"/>
    <p1510:client id="{813046DD-BC3D-4E6D-A40E-06E75505B509}" v="88" dt="2023-09-24T06:14:12.763"/>
    <p1510:client id="{844A3889-04D4-4030-8F04-7EF84F313CE0}" v="1" dt="2023-08-01T05:23:16.581"/>
    <p1510:client id="{A11E934F-001F-49EA-A8C5-80925670532B}" v="271" dt="2023-09-23T21:49:00.490"/>
    <p1510:client id="{A2E1B31B-1331-4668-9589-B286A4BF9FEC}" v="2039" dt="2023-09-10T00:16:09.196"/>
    <p1510:client id="{A2F78F9A-7850-45E7-9458-19E2C9721362}" v="211" dt="2023-08-01T05:27:13.584"/>
    <p1510:client id="{C0B3B68F-AF5B-4963-BA8C-778BAC4ABDFC}" v="1010" dt="2023-07-28T06:39:52.953"/>
    <p1510:client id="{D027BF5A-F5A5-4F05-AB17-14500CB60F8D}" v="135" dt="2023-08-02T07:37:24.653"/>
    <p1510:client id="{D1AAF5DB-8D04-4C5E-AC53-4B538D582D4B}" v="10" dt="2023-07-30T03:39:08.930"/>
    <p1510:client id="{D89C9314-7FD4-415E-A98D-316272A99853}" v="893" dt="2023-08-01T07:32:04.512"/>
    <p1510:client id="{DE389296-3930-4EAF-8B9F-7C204F785E65}" v="1309" dt="2023-09-09T04:36:47.188"/>
    <p1510:client id="{E2FEFF07-0F32-45F1-998F-F3C9ED0C5767}" v="2577" dt="2023-07-28T06:09:00.767"/>
    <p1510:client id="{EA4D0D3D-0042-48E4-9571-F948CC03DF1B}" v="2" dt="2023-09-24T02:58:29.78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F866B-8430-4566-B790-288E31A21F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941D1-053D-4480-96EB-6C1FD2F95315}">
      <dgm:prSet/>
      <dgm:spPr/>
      <dgm:t>
        <a:bodyPr/>
        <a:lstStyle/>
        <a:p>
          <a:r>
            <a:rPr lang="en-US"/>
            <a:t>Classification Branch</a:t>
          </a:r>
        </a:p>
      </dgm:t>
    </dgm:pt>
    <dgm:pt modelId="{9103A1DA-0356-4FE0-904C-D132BF74D677}" type="parTrans" cxnId="{1246771C-0AB6-4C28-B582-5BEAA30B5AF6}">
      <dgm:prSet/>
      <dgm:spPr/>
      <dgm:t>
        <a:bodyPr/>
        <a:lstStyle/>
        <a:p>
          <a:endParaRPr lang="en-US"/>
        </a:p>
      </dgm:t>
    </dgm:pt>
    <dgm:pt modelId="{8F56BEF5-9E44-41EB-8574-28D43BDE76DB}" type="sibTrans" cxnId="{1246771C-0AB6-4C28-B582-5BEAA30B5AF6}">
      <dgm:prSet/>
      <dgm:spPr/>
      <dgm:t>
        <a:bodyPr/>
        <a:lstStyle/>
        <a:p>
          <a:endParaRPr lang="en-US"/>
        </a:p>
      </dgm:t>
    </dgm:pt>
    <dgm:pt modelId="{3782AD61-6132-424F-8FC2-A3266A175C40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>
              <a:latin typeface="Calibri Light" panose="020F0302020204030204"/>
            </a:rPr>
            <a:t>output branching</a:t>
          </a:r>
          <a:r>
            <a:rPr lang="en-US"/>
            <a:t> section consists</a:t>
          </a:r>
        </a:p>
      </dgm:t>
    </dgm:pt>
    <dgm:pt modelId="{37DC06CE-91B9-4847-A32E-3977756F8C2C}" type="parTrans" cxnId="{9FF4703C-EF45-4325-B7F2-B5601D0D9717}">
      <dgm:prSet/>
      <dgm:spPr/>
      <dgm:t>
        <a:bodyPr/>
        <a:lstStyle/>
        <a:p>
          <a:endParaRPr lang="en-US"/>
        </a:p>
      </dgm:t>
    </dgm:pt>
    <dgm:pt modelId="{8BA335C6-A697-4353-BA9B-54F66F1490D3}" type="sibTrans" cxnId="{9FF4703C-EF45-4325-B7F2-B5601D0D9717}">
      <dgm:prSet/>
      <dgm:spPr/>
      <dgm:t>
        <a:bodyPr/>
        <a:lstStyle/>
        <a:p>
          <a:endParaRPr lang="en-US"/>
        </a:p>
      </dgm:t>
    </dgm:pt>
    <dgm:pt modelId="{A67CEEEF-95EA-448A-B79F-B77137487F96}">
      <dgm:prSet/>
      <dgm:spPr/>
      <dgm:t>
        <a:bodyPr/>
        <a:lstStyle/>
        <a:p>
          <a:r>
            <a:rPr lang="en-US"/>
            <a:t>Transpose Convolution</a:t>
          </a:r>
        </a:p>
      </dgm:t>
    </dgm:pt>
    <dgm:pt modelId="{37CCA6B5-7D0E-4513-A61E-5618008A7888}" type="parTrans" cxnId="{2648B2F4-85C3-4C17-8103-90C697FF3127}">
      <dgm:prSet/>
      <dgm:spPr/>
      <dgm:t>
        <a:bodyPr/>
        <a:lstStyle/>
        <a:p>
          <a:endParaRPr lang="en-US"/>
        </a:p>
      </dgm:t>
    </dgm:pt>
    <dgm:pt modelId="{B8A83439-0671-4FD1-B700-7DB0CF107A5D}" type="sibTrans" cxnId="{2648B2F4-85C3-4C17-8103-90C697FF3127}">
      <dgm:prSet/>
      <dgm:spPr/>
      <dgm:t>
        <a:bodyPr/>
        <a:lstStyle/>
        <a:p>
          <a:endParaRPr lang="en-US"/>
        </a:p>
      </dgm:t>
    </dgm:pt>
    <dgm:pt modelId="{5DB0B331-BE83-4BAF-9519-041D3A4568E1}">
      <dgm:prSet/>
      <dgm:spPr/>
      <dgm:t>
        <a:bodyPr/>
        <a:lstStyle/>
        <a:p>
          <a:r>
            <a:rPr lang="en-US"/>
            <a:t>Skip Features concatenation</a:t>
          </a:r>
        </a:p>
      </dgm:t>
    </dgm:pt>
    <dgm:pt modelId="{F10621EC-C4EC-4C1C-971F-D91A5A323F5D}" type="parTrans" cxnId="{4DE37C2A-B7DA-488E-89FD-38C0D142B230}">
      <dgm:prSet/>
      <dgm:spPr/>
      <dgm:t>
        <a:bodyPr/>
        <a:lstStyle/>
        <a:p>
          <a:endParaRPr lang="en-US"/>
        </a:p>
      </dgm:t>
    </dgm:pt>
    <dgm:pt modelId="{DADF8B3A-C31B-468E-8E97-9532950C1B7D}" type="sibTrans" cxnId="{4DE37C2A-B7DA-488E-89FD-38C0D142B230}">
      <dgm:prSet/>
      <dgm:spPr/>
      <dgm:t>
        <a:bodyPr/>
        <a:lstStyle/>
        <a:p>
          <a:endParaRPr lang="en-US"/>
        </a:p>
      </dgm:t>
    </dgm:pt>
    <dgm:pt modelId="{D7F469BC-517E-4EBE-BD70-6A6D0D0DFA0B}">
      <dgm:prSet/>
      <dgm:spPr/>
      <dgm:t>
        <a:bodyPr/>
        <a:lstStyle/>
        <a:p>
          <a:r>
            <a:rPr lang="en-US"/>
            <a:t>Dropout</a:t>
          </a:r>
        </a:p>
      </dgm:t>
    </dgm:pt>
    <dgm:pt modelId="{BEF151D5-65FC-4372-8331-FE208222EBD2}" type="parTrans" cxnId="{6169D509-1C60-46C0-BF7C-8689FB8CFD9E}">
      <dgm:prSet/>
      <dgm:spPr/>
      <dgm:t>
        <a:bodyPr/>
        <a:lstStyle/>
        <a:p>
          <a:endParaRPr lang="en-US"/>
        </a:p>
      </dgm:t>
    </dgm:pt>
    <dgm:pt modelId="{EE76C4B5-C73A-4C83-B84B-E35C644F3974}" type="sibTrans" cxnId="{6169D509-1C60-46C0-BF7C-8689FB8CFD9E}">
      <dgm:prSet/>
      <dgm:spPr/>
      <dgm:t>
        <a:bodyPr/>
        <a:lstStyle/>
        <a:p>
          <a:endParaRPr lang="en-US"/>
        </a:p>
      </dgm:t>
    </dgm:pt>
    <dgm:pt modelId="{30EC046F-DFCE-44FD-A067-CEB067EA8964}">
      <dgm:prSet/>
      <dgm:spPr/>
      <dgm:t>
        <a:bodyPr/>
        <a:lstStyle/>
        <a:p>
          <a:r>
            <a:rPr lang="en-US"/>
            <a:t>Output Branches</a:t>
          </a:r>
        </a:p>
      </dgm:t>
    </dgm:pt>
    <dgm:pt modelId="{6C3E928B-31E4-4BFB-ADA5-2DCDCE812A66}" type="parTrans" cxnId="{A34676A0-10A3-45B6-AF75-1CEFA86B0A2E}">
      <dgm:prSet/>
      <dgm:spPr/>
      <dgm:t>
        <a:bodyPr/>
        <a:lstStyle/>
        <a:p>
          <a:endParaRPr lang="en-US"/>
        </a:p>
      </dgm:t>
    </dgm:pt>
    <dgm:pt modelId="{A3094544-C0B2-497C-9CFF-7EBE4A8F62E4}" type="sibTrans" cxnId="{A34676A0-10A3-45B6-AF75-1CEFA86B0A2E}">
      <dgm:prSet/>
      <dgm:spPr/>
      <dgm:t>
        <a:bodyPr/>
        <a:lstStyle/>
        <a:p>
          <a:endParaRPr lang="en-US"/>
        </a:p>
      </dgm:t>
    </dgm:pt>
    <dgm:pt modelId="{441A9185-A050-4DB3-BC1D-DC569580002F}">
      <dgm:prSet/>
      <dgm:spPr/>
      <dgm:t>
        <a:bodyPr/>
        <a:lstStyle/>
        <a:p>
          <a:r>
            <a:rPr lang="en-US"/>
            <a:t>Segmentation Branch</a:t>
          </a:r>
        </a:p>
      </dgm:t>
    </dgm:pt>
    <dgm:pt modelId="{4F5A7F0F-FC7E-4296-976D-B8548AA37D42}" type="parTrans" cxnId="{087A3113-9D17-4D15-BC94-DA14CA2EC911}">
      <dgm:prSet/>
      <dgm:spPr/>
      <dgm:t>
        <a:bodyPr/>
        <a:lstStyle/>
        <a:p>
          <a:endParaRPr lang="en-US"/>
        </a:p>
      </dgm:t>
    </dgm:pt>
    <dgm:pt modelId="{F3C8DE1E-7CD9-4B2C-8335-7347D9CA4CDC}" type="sibTrans" cxnId="{087A3113-9D17-4D15-BC94-DA14CA2EC911}">
      <dgm:prSet/>
      <dgm:spPr/>
      <dgm:t>
        <a:bodyPr/>
        <a:lstStyle/>
        <a:p>
          <a:endParaRPr lang="en-US"/>
        </a:p>
      </dgm:t>
    </dgm:pt>
    <dgm:pt modelId="{804B0B84-2F3B-49ED-BD6F-788AB7EE81A8}">
      <dgm:prSet/>
      <dgm:spPr/>
      <dgm:t>
        <a:bodyPr/>
        <a:lstStyle/>
        <a:p>
          <a:r>
            <a:rPr lang="en-US"/>
            <a:t>Reconstruction Branch</a:t>
          </a:r>
        </a:p>
      </dgm:t>
    </dgm:pt>
    <dgm:pt modelId="{C4E6551F-6AEE-49E4-A3B2-CEE75B39E221}" type="parTrans" cxnId="{7AFAADD8-9F61-4FBC-860E-242E98068B63}">
      <dgm:prSet/>
      <dgm:spPr/>
      <dgm:t>
        <a:bodyPr/>
        <a:lstStyle/>
        <a:p>
          <a:endParaRPr lang="en-US"/>
        </a:p>
      </dgm:t>
    </dgm:pt>
    <dgm:pt modelId="{F31D6596-C5B3-4A0C-A747-0AB5391527E9}" type="sibTrans" cxnId="{7AFAADD8-9F61-4FBC-860E-242E98068B63}">
      <dgm:prSet/>
      <dgm:spPr/>
      <dgm:t>
        <a:bodyPr/>
        <a:lstStyle/>
        <a:p>
          <a:endParaRPr lang="en-US"/>
        </a:p>
      </dgm:t>
    </dgm:pt>
    <dgm:pt modelId="{FA3A2D17-7FDE-44E3-A934-CCDF9BC73748}" type="pres">
      <dgm:prSet presAssocID="{17DF866B-8430-4566-B790-288E31A21F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89BEAE-3432-46CE-91D1-4563CDD451EA}" type="pres">
      <dgm:prSet presAssocID="{3782AD61-6132-424F-8FC2-A3266A175C40}" presName="root1" presStyleCnt="0"/>
      <dgm:spPr/>
    </dgm:pt>
    <dgm:pt modelId="{EB620728-1742-47CD-8934-27C0D4611F96}" type="pres">
      <dgm:prSet presAssocID="{3782AD61-6132-424F-8FC2-A3266A175C40}" presName="LevelOneTextNode" presStyleLbl="node0" presStyleIdx="0" presStyleCnt="1">
        <dgm:presLayoutVars>
          <dgm:chPref val="3"/>
        </dgm:presLayoutVars>
      </dgm:prSet>
      <dgm:spPr/>
    </dgm:pt>
    <dgm:pt modelId="{711981DD-35A8-4DCA-869E-81EA555C6EE7}" type="pres">
      <dgm:prSet presAssocID="{3782AD61-6132-424F-8FC2-A3266A175C40}" presName="level2hierChild" presStyleCnt="0"/>
      <dgm:spPr/>
    </dgm:pt>
    <dgm:pt modelId="{218EDB21-3C08-41C0-85A2-1FAE0166CDB1}" type="pres">
      <dgm:prSet presAssocID="{37CCA6B5-7D0E-4513-A61E-5618008A7888}" presName="conn2-1" presStyleLbl="parChTrans1D2" presStyleIdx="0" presStyleCnt="4"/>
      <dgm:spPr/>
    </dgm:pt>
    <dgm:pt modelId="{513B48F8-62CF-4E2F-B537-115EA7F50A37}" type="pres">
      <dgm:prSet presAssocID="{37CCA6B5-7D0E-4513-A61E-5618008A7888}" presName="connTx" presStyleLbl="parChTrans1D2" presStyleIdx="0" presStyleCnt="4"/>
      <dgm:spPr/>
    </dgm:pt>
    <dgm:pt modelId="{7D441B5C-5121-4A87-BA37-5AE79BA605E6}" type="pres">
      <dgm:prSet presAssocID="{A67CEEEF-95EA-448A-B79F-B77137487F96}" presName="root2" presStyleCnt="0"/>
      <dgm:spPr/>
    </dgm:pt>
    <dgm:pt modelId="{409203AA-99E9-4203-8F88-2964824C3630}" type="pres">
      <dgm:prSet presAssocID="{A67CEEEF-95EA-448A-B79F-B77137487F96}" presName="LevelTwoTextNode" presStyleLbl="node2" presStyleIdx="0" presStyleCnt="4">
        <dgm:presLayoutVars>
          <dgm:chPref val="3"/>
        </dgm:presLayoutVars>
      </dgm:prSet>
      <dgm:spPr/>
    </dgm:pt>
    <dgm:pt modelId="{2C7AE91A-BCFE-4EDF-82B1-4E30B8EDD8E4}" type="pres">
      <dgm:prSet presAssocID="{A67CEEEF-95EA-448A-B79F-B77137487F96}" presName="level3hierChild" presStyleCnt="0"/>
      <dgm:spPr/>
    </dgm:pt>
    <dgm:pt modelId="{8359E24E-8859-4657-9495-130D9CBD6156}" type="pres">
      <dgm:prSet presAssocID="{F10621EC-C4EC-4C1C-971F-D91A5A323F5D}" presName="conn2-1" presStyleLbl="parChTrans1D2" presStyleIdx="1" presStyleCnt="4"/>
      <dgm:spPr/>
    </dgm:pt>
    <dgm:pt modelId="{1F9D3458-2101-412A-AB57-BFA32CF2C60D}" type="pres">
      <dgm:prSet presAssocID="{F10621EC-C4EC-4C1C-971F-D91A5A323F5D}" presName="connTx" presStyleLbl="parChTrans1D2" presStyleIdx="1" presStyleCnt="4"/>
      <dgm:spPr/>
    </dgm:pt>
    <dgm:pt modelId="{8744420A-D559-4A02-BEA0-6F0319812655}" type="pres">
      <dgm:prSet presAssocID="{5DB0B331-BE83-4BAF-9519-041D3A4568E1}" presName="root2" presStyleCnt="0"/>
      <dgm:spPr/>
    </dgm:pt>
    <dgm:pt modelId="{3B622EC3-579F-47EC-AE65-01CBA758C752}" type="pres">
      <dgm:prSet presAssocID="{5DB0B331-BE83-4BAF-9519-041D3A4568E1}" presName="LevelTwoTextNode" presStyleLbl="node2" presStyleIdx="1" presStyleCnt="4">
        <dgm:presLayoutVars>
          <dgm:chPref val="3"/>
        </dgm:presLayoutVars>
      </dgm:prSet>
      <dgm:spPr/>
    </dgm:pt>
    <dgm:pt modelId="{015F2631-E022-4849-9E2F-8CD16F65C076}" type="pres">
      <dgm:prSet presAssocID="{5DB0B331-BE83-4BAF-9519-041D3A4568E1}" presName="level3hierChild" presStyleCnt="0"/>
      <dgm:spPr/>
    </dgm:pt>
    <dgm:pt modelId="{859C1553-0659-4220-9C74-719B1D555C4C}" type="pres">
      <dgm:prSet presAssocID="{BEF151D5-65FC-4372-8331-FE208222EBD2}" presName="conn2-1" presStyleLbl="parChTrans1D2" presStyleIdx="2" presStyleCnt="4"/>
      <dgm:spPr/>
    </dgm:pt>
    <dgm:pt modelId="{BDCC48B1-F7C9-4A4E-8A9C-9D4930AAE627}" type="pres">
      <dgm:prSet presAssocID="{BEF151D5-65FC-4372-8331-FE208222EBD2}" presName="connTx" presStyleLbl="parChTrans1D2" presStyleIdx="2" presStyleCnt="4"/>
      <dgm:spPr/>
    </dgm:pt>
    <dgm:pt modelId="{15F3E971-982A-4599-8408-A180A5ABF9C2}" type="pres">
      <dgm:prSet presAssocID="{D7F469BC-517E-4EBE-BD70-6A6D0D0DFA0B}" presName="root2" presStyleCnt="0"/>
      <dgm:spPr/>
    </dgm:pt>
    <dgm:pt modelId="{99B3591E-5A18-4B8D-87F0-E407C112A5B5}" type="pres">
      <dgm:prSet presAssocID="{D7F469BC-517E-4EBE-BD70-6A6D0D0DFA0B}" presName="LevelTwoTextNode" presStyleLbl="node2" presStyleIdx="2" presStyleCnt="4">
        <dgm:presLayoutVars>
          <dgm:chPref val="3"/>
        </dgm:presLayoutVars>
      </dgm:prSet>
      <dgm:spPr/>
    </dgm:pt>
    <dgm:pt modelId="{8B895448-6310-4DA9-8513-E07B53E8BA58}" type="pres">
      <dgm:prSet presAssocID="{D7F469BC-517E-4EBE-BD70-6A6D0D0DFA0B}" presName="level3hierChild" presStyleCnt="0"/>
      <dgm:spPr/>
    </dgm:pt>
    <dgm:pt modelId="{BF565A2F-CFE6-436C-B8CA-57DF003FD311}" type="pres">
      <dgm:prSet presAssocID="{6C3E928B-31E4-4BFB-ADA5-2DCDCE812A66}" presName="conn2-1" presStyleLbl="parChTrans1D2" presStyleIdx="3" presStyleCnt="4"/>
      <dgm:spPr/>
    </dgm:pt>
    <dgm:pt modelId="{AC5BAF2D-656D-45F3-BF37-9E199E617551}" type="pres">
      <dgm:prSet presAssocID="{6C3E928B-31E4-4BFB-ADA5-2DCDCE812A66}" presName="connTx" presStyleLbl="parChTrans1D2" presStyleIdx="3" presStyleCnt="4"/>
      <dgm:spPr/>
    </dgm:pt>
    <dgm:pt modelId="{26DBA342-D5B4-4480-BA8A-5097684D4D63}" type="pres">
      <dgm:prSet presAssocID="{30EC046F-DFCE-44FD-A067-CEB067EA8964}" presName="root2" presStyleCnt="0"/>
      <dgm:spPr/>
    </dgm:pt>
    <dgm:pt modelId="{070F20EC-84F3-43E9-B385-B237AD42164E}" type="pres">
      <dgm:prSet presAssocID="{30EC046F-DFCE-44FD-A067-CEB067EA8964}" presName="LevelTwoTextNode" presStyleLbl="node2" presStyleIdx="3" presStyleCnt="4">
        <dgm:presLayoutVars>
          <dgm:chPref val="3"/>
        </dgm:presLayoutVars>
      </dgm:prSet>
      <dgm:spPr/>
    </dgm:pt>
    <dgm:pt modelId="{E76FB207-F6B8-4240-9A6B-4D63F0774435}" type="pres">
      <dgm:prSet presAssocID="{30EC046F-DFCE-44FD-A067-CEB067EA8964}" presName="level3hierChild" presStyleCnt="0"/>
      <dgm:spPr/>
    </dgm:pt>
    <dgm:pt modelId="{3916159B-3916-4A23-B330-1480644A2A6D}" type="pres">
      <dgm:prSet presAssocID="{4F5A7F0F-FC7E-4296-976D-B8548AA37D42}" presName="conn2-1" presStyleLbl="parChTrans1D3" presStyleIdx="0" presStyleCnt="3"/>
      <dgm:spPr/>
    </dgm:pt>
    <dgm:pt modelId="{0ED8A2FA-2A79-4481-9F59-F434ED213540}" type="pres">
      <dgm:prSet presAssocID="{4F5A7F0F-FC7E-4296-976D-B8548AA37D42}" presName="connTx" presStyleLbl="parChTrans1D3" presStyleIdx="0" presStyleCnt="3"/>
      <dgm:spPr/>
    </dgm:pt>
    <dgm:pt modelId="{690520B6-6246-4910-B734-BCA128BCA849}" type="pres">
      <dgm:prSet presAssocID="{441A9185-A050-4DB3-BC1D-DC569580002F}" presName="root2" presStyleCnt="0"/>
      <dgm:spPr/>
    </dgm:pt>
    <dgm:pt modelId="{F869A9D1-1D28-4049-A1CD-0F3BB4F9A148}" type="pres">
      <dgm:prSet presAssocID="{441A9185-A050-4DB3-BC1D-DC569580002F}" presName="LevelTwoTextNode" presStyleLbl="node3" presStyleIdx="0" presStyleCnt="3">
        <dgm:presLayoutVars>
          <dgm:chPref val="3"/>
        </dgm:presLayoutVars>
      </dgm:prSet>
      <dgm:spPr/>
    </dgm:pt>
    <dgm:pt modelId="{C5C85519-8B97-4230-AFD4-7F86E7830DEE}" type="pres">
      <dgm:prSet presAssocID="{441A9185-A050-4DB3-BC1D-DC569580002F}" presName="level3hierChild" presStyleCnt="0"/>
      <dgm:spPr/>
    </dgm:pt>
    <dgm:pt modelId="{CED281CA-DDCC-4FB4-8153-AC60898DBFD0}" type="pres">
      <dgm:prSet presAssocID="{C4E6551F-6AEE-49E4-A3B2-CEE75B39E221}" presName="conn2-1" presStyleLbl="parChTrans1D3" presStyleIdx="1" presStyleCnt="3"/>
      <dgm:spPr/>
    </dgm:pt>
    <dgm:pt modelId="{D83961A2-3564-417A-8BDA-7D94753D517B}" type="pres">
      <dgm:prSet presAssocID="{C4E6551F-6AEE-49E4-A3B2-CEE75B39E221}" presName="connTx" presStyleLbl="parChTrans1D3" presStyleIdx="1" presStyleCnt="3"/>
      <dgm:spPr/>
    </dgm:pt>
    <dgm:pt modelId="{921B9D2D-1416-4934-8584-75D0398EDA3A}" type="pres">
      <dgm:prSet presAssocID="{804B0B84-2F3B-49ED-BD6F-788AB7EE81A8}" presName="root2" presStyleCnt="0"/>
      <dgm:spPr/>
    </dgm:pt>
    <dgm:pt modelId="{3FFDC4E1-5648-4B41-9CA3-989C6F45E32E}" type="pres">
      <dgm:prSet presAssocID="{804B0B84-2F3B-49ED-BD6F-788AB7EE81A8}" presName="LevelTwoTextNode" presStyleLbl="node3" presStyleIdx="1" presStyleCnt="3">
        <dgm:presLayoutVars>
          <dgm:chPref val="3"/>
        </dgm:presLayoutVars>
      </dgm:prSet>
      <dgm:spPr/>
    </dgm:pt>
    <dgm:pt modelId="{E96DA205-92C3-4501-AE7D-F926FADEDF35}" type="pres">
      <dgm:prSet presAssocID="{804B0B84-2F3B-49ED-BD6F-788AB7EE81A8}" presName="level3hierChild" presStyleCnt="0"/>
      <dgm:spPr/>
    </dgm:pt>
    <dgm:pt modelId="{F7561BC3-EF66-4C6A-BEBE-83C30ABFE0C2}" type="pres">
      <dgm:prSet presAssocID="{9103A1DA-0356-4FE0-904C-D132BF74D677}" presName="conn2-1" presStyleLbl="parChTrans1D3" presStyleIdx="2" presStyleCnt="3"/>
      <dgm:spPr/>
    </dgm:pt>
    <dgm:pt modelId="{2BC2DD97-DE71-4EFD-9847-305093F3858F}" type="pres">
      <dgm:prSet presAssocID="{9103A1DA-0356-4FE0-904C-D132BF74D677}" presName="connTx" presStyleLbl="parChTrans1D3" presStyleIdx="2" presStyleCnt="3"/>
      <dgm:spPr/>
    </dgm:pt>
    <dgm:pt modelId="{75181947-BFE8-4EA4-8D53-A1A4716A7683}" type="pres">
      <dgm:prSet presAssocID="{4EB941D1-053D-4480-96EB-6C1FD2F95315}" presName="root2" presStyleCnt="0"/>
      <dgm:spPr/>
    </dgm:pt>
    <dgm:pt modelId="{F9F27F9B-1CFC-4467-BFDC-E0A86A3DCD80}" type="pres">
      <dgm:prSet presAssocID="{4EB941D1-053D-4480-96EB-6C1FD2F95315}" presName="LevelTwoTextNode" presStyleLbl="node3" presStyleIdx="2" presStyleCnt="3">
        <dgm:presLayoutVars>
          <dgm:chPref val="3"/>
        </dgm:presLayoutVars>
      </dgm:prSet>
      <dgm:spPr/>
    </dgm:pt>
    <dgm:pt modelId="{4AAC26B7-38F6-4D85-A9AB-97158F460802}" type="pres">
      <dgm:prSet presAssocID="{4EB941D1-053D-4480-96EB-6C1FD2F95315}" presName="level3hierChild" presStyleCnt="0"/>
      <dgm:spPr/>
    </dgm:pt>
  </dgm:ptLst>
  <dgm:cxnLst>
    <dgm:cxn modelId="{6169D509-1C60-46C0-BF7C-8689FB8CFD9E}" srcId="{3782AD61-6132-424F-8FC2-A3266A175C40}" destId="{D7F469BC-517E-4EBE-BD70-6A6D0D0DFA0B}" srcOrd="2" destOrd="0" parTransId="{BEF151D5-65FC-4372-8331-FE208222EBD2}" sibTransId="{EE76C4B5-C73A-4C83-B84B-E35C644F3974}"/>
    <dgm:cxn modelId="{BD60DF0A-CAD2-4B8A-B1FF-F8DC5B132173}" type="presOf" srcId="{6C3E928B-31E4-4BFB-ADA5-2DCDCE812A66}" destId="{BF565A2F-CFE6-436C-B8CA-57DF003FD311}" srcOrd="0" destOrd="0" presId="urn:microsoft.com/office/officeart/2005/8/layout/hierarchy2"/>
    <dgm:cxn modelId="{AF1DD80B-4C0B-49E8-BCD7-CB3B5DA0BBCC}" type="presOf" srcId="{C4E6551F-6AEE-49E4-A3B2-CEE75B39E221}" destId="{CED281CA-DDCC-4FB4-8153-AC60898DBFD0}" srcOrd="0" destOrd="0" presId="urn:microsoft.com/office/officeart/2005/8/layout/hierarchy2"/>
    <dgm:cxn modelId="{2B84C912-A253-46D3-80F5-08BA4D86ED63}" type="presOf" srcId="{BEF151D5-65FC-4372-8331-FE208222EBD2}" destId="{BDCC48B1-F7C9-4A4E-8A9C-9D4930AAE627}" srcOrd="1" destOrd="0" presId="urn:microsoft.com/office/officeart/2005/8/layout/hierarchy2"/>
    <dgm:cxn modelId="{087A3113-9D17-4D15-BC94-DA14CA2EC911}" srcId="{30EC046F-DFCE-44FD-A067-CEB067EA8964}" destId="{441A9185-A050-4DB3-BC1D-DC569580002F}" srcOrd="0" destOrd="0" parTransId="{4F5A7F0F-FC7E-4296-976D-B8548AA37D42}" sibTransId="{F3C8DE1E-7CD9-4B2C-8335-7347D9CA4CDC}"/>
    <dgm:cxn modelId="{1246771C-0AB6-4C28-B582-5BEAA30B5AF6}" srcId="{30EC046F-DFCE-44FD-A067-CEB067EA8964}" destId="{4EB941D1-053D-4480-96EB-6C1FD2F95315}" srcOrd="2" destOrd="0" parTransId="{9103A1DA-0356-4FE0-904C-D132BF74D677}" sibTransId="{8F56BEF5-9E44-41EB-8574-28D43BDE76DB}"/>
    <dgm:cxn modelId="{6BEED71F-3115-497A-A2F9-68111ADAC964}" type="presOf" srcId="{F10621EC-C4EC-4C1C-971F-D91A5A323F5D}" destId="{1F9D3458-2101-412A-AB57-BFA32CF2C60D}" srcOrd="1" destOrd="0" presId="urn:microsoft.com/office/officeart/2005/8/layout/hierarchy2"/>
    <dgm:cxn modelId="{322ABB27-3CFA-42B8-AD1B-6EDC5B527D76}" type="presOf" srcId="{BEF151D5-65FC-4372-8331-FE208222EBD2}" destId="{859C1553-0659-4220-9C74-719B1D555C4C}" srcOrd="0" destOrd="0" presId="urn:microsoft.com/office/officeart/2005/8/layout/hierarchy2"/>
    <dgm:cxn modelId="{4DE37C2A-B7DA-488E-89FD-38C0D142B230}" srcId="{3782AD61-6132-424F-8FC2-A3266A175C40}" destId="{5DB0B331-BE83-4BAF-9519-041D3A4568E1}" srcOrd="1" destOrd="0" parTransId="{F10621EC-C4EC-4C1C-971F-D91A5A323F5D}" sibTransId="{DADF8B3A-C31B-468E-8E97-9532950C1B7D}"/>
    <dgm:cxn modelId="{6607B630-578A-4E0E-B6BA-ED9431265C36}" type="presOf" srcId="{5DB0B331-BE83-4BAF-9519-041D3A4568E1}" destId="{3B622EC3-579F-47EC-AE65-01CBA758C752}" srcOrd="0" destOrd="0" presId="urn:microsoft.com/office/officeart/2005/8/layout/hierarchy2"/>
    <dgm:cxn modelId="{4C421A33-7925-40FE-8BCB-1DF3BBD56A48}" type="presOf" srcId="{A67CEEEF-95EA-448A-B79F-B77137487F96}" destId="{409203AA-99E9-4203-8F88-2964824C3630}" srcOrd="0" destOrd="0" presId="urn:microsoft.com/office/officeart/2005/8/layout/hierarchy2"/>
    <dgm:cxn modelId="{9FF4703C-EF45-4325-B7F2-B5601D0D9717}" srcId="{17DF866B-8430-4566-B790-288E31A21F18}" destId="{3782AD61-6132-424F-8FC2-A3266A175C40}" srcOrd="0" destOrd="0" parTransId="{37DC06CE-91B9-4847-A32E-3977756F8C2C}" sibTransId="{8BA335C6-A697-4353-BA9B-54F66F1490D3}"/>
    <dgm:cxn modelId="{64A7A261-06B9-4F74-B984-4CD47CCCCFC8}" type="presOf" srcId="{C4E6551F-6AEE-49E4-A3B2-CEE75B39E221}" destId="{D83961A2-3564-417A-8BDA-7D94753D517B}" srcOrd="1" destOrd="0" presId="urn:microsoft.com/office/officeart/2005/8/layout/hierarchy2"/>
    <dgm:cxn modelId="{D3135663-86FE-46E0-BE87-E8FFCE77A7C4}" type="presOf" srcId="{6C3E928B-31E4-4BFB-ADA5-2DCDCE812A66}" destId="{AC5BAF2D-656D-45F3-BF37-9E199E617551}" srcOrd="1" destOrd="0" presId="urn:microsoft.com/office/officeart/2005/8/layout/hierarchy2"/>
    <dgm:cxn modelId="{B4227867-2481-421E-9BD4-9D08B68808AC}" type="presOf" srcId="{9103A1DA-0356-4FE0-904C-D132BF74D677}" destId="{2BC2DD97-DE71-4EFD-9847-305093F3858F}" srcOrd="1" destOrd="0" presId="urn:microsoft.com/office/officeart/2005/8/layout/hierarchy2"/>
    <dgm:cxn modelId="{B322834D-7831-47FD-97A7-52D83E02168F}" type="presOf" srcId="{37CCA6B5-7D0E-4513-A61E-5618008A7888}" destId="{513B48F8-62CF-4E2F-B537-115EA7F50A37}" srcOrd="1" destOrd="0" presId="urn:microsoft.com/office/officeart/2005/8/layout/hierarchy2"/>
    <dgm:cxn modelId="{E2031378-83D0-4485-8DDC-F17986A0D8F4}" type="presOf" srcId="{3782AD61-6132-424F-8FC2-A3266A175C40}" destId="{EB620728-1742-47CD-8934-27C0D4611F96}" srcOrd="0" destOrd="0" presId="urn:microsoft.com/office/officeart/2005/8/layout/hierarchy2"/>
    <dgm:cxn modelId="{0BC84F92-DE46-4E07-83AD-4D1DD49FCB9F}" type="presOf" srcId="{4F5A7F0F-FC7E-4296-976D-B8548AA37D42}" destId="{0ED8A2FA-2A79-4481-9F59-F434ED213540}" srcOrd="1" destOrd="0" presId="urn:microsoft.com/office/officeart/2005/8/layout/hierarchy2"/>
    <dgm:cxn modelId="{46D6B194-9D73-4D17-B7AF-73902D2C2BE8}" type="presOf" srcId="{30EC046F-DFCE-44FD-A067-CEB067EA8964}" destId="{070F20EC-84F3-43E9-B385-B237AD42164E}" srcOrd="0" destOrd="0" presId="urn:microsoft.com/office/officeart/2005/8/layout/hierarchy2"/>
    <dgm:cxn modelId="{8313E49E-50C3-45D4-A510-E4D2058892F3}" type="presOf" srcId="{9103A1DA-0356-4FE0-904C-D132BF74D677}" destId="{F7561BC3-EF66-4C6A-BEBE-83C30ABFE0C2}" srcOrd="0" destOrd="0" presId="urn:microsoft.com/office/officeart/2005/8/layout/hierarchy2"/>
    <dgm:cxn modelId="{A34676A0-10A3-45B6-AF75-1CEFA86B0A2E}" srcId="{3782AD61-6132-424F-8FC2-A3266A175C40}" destId="{30EC046F-DFCE-44FD-A067-CEB067EA8964}" srcOrd="3" destOrd="0" parTransId="{6C3E928B-31E4-4BFB-ADA5-2DCDCE812A66}" sibTransId="{A3094544-C0B2-497C-9CFF-7EBE4A8F62E4}"/>
    <dgm:cxn modelId="{178B3DA1-261E-498D-8B6B-24F28FC9501C}" type="presOf" srcId="{804B0B84-2F3B-49ED-BD6F-788AB7EE81A8}" destId="{3FFDC4E1-5648-4B41-9CA3-989C6F45E32E}" srcOrd="0" destOrd="0" presId="urn:microsoft.com/office/officeart/2005/8/layout/hierarchy2"/>
    <dgm:cxn modelId="{5EDB71C5-7ADD-4ABA-9131-DD85E7761B3B}" type="presOf" srcId="{4EB941D1-053D-4480-96EB-6C1FD2F95315}" destId="{F9F27F9B-1CFC-4467-BFDC-E0A86A3DCD80}" srcOrd="0" destOrd="0" presId="urn:microsoft.com/office/officeart/2005/8/layout/hierarchy2"/>
    <dgm:cxn modelId="{615243C8-AC4C-44D5-B465-3BF6089ADB3A}" type="presOf" srcId="{17DF866B-8430-4566-B790-288E31A21F18}" destId="{FA3A2D17-7FDE-44E3-A934-CCDF9BC73748}" srcOrd="0" destOrd="0" presId="urn:microsoft.com/office/officeart/2005/8/layout/hierarchy2"/>
    <dgm:cxn modelId="{265075CD-8432-4468-B8EB-16EFB78EFD4E}" type="presOf" srcId="{441A9185-A050-4DB3-BC1D-DC569580002F}" destId="{F869A9D1-1D28-4049-A1CD-0F3BB4F9A148}" srcOrd="0" destOrd="0" presId="urn:microsoft.com/office/officeart/2005/8/layout/hierarchy2"/>
    <dgm:cxn modelId="{20F314D0-4925-4676-A682-F1B21AF585BD}" type="presOf" srcId="{37CCA6B5-7D0E-4513-A61E-5618008A7888}" destId="{218EDB21-3C08-41C0-85A2-1FAE0166CDB1}" srcOrd="0" destOrd="0" presId="urn:microsoft.com/office/officeart/2005/8/layout/hierarchy2"/>
    <dgm:cxn modelId="{1D0E65D7-BCC3-45E2-809E-96EFE775F86D}" type="presOf" srcId="{D7F469BC-517E-4EBE-BD70-6A6D0D0DFA0B}" destId="{99B3591E-5A18-4B8D-87F0-E407C112A5B5}" srcOrd="0" destOrd="0" presId="urn:microsoft.com/office/officeart/2005/8/layout/hierarchy2"/>
    <dgm:cxn modelId="{7AFAADD8-9F61-4FBC-860E-242E98068B63}" srcId="{30EC046F-DFCE-44FD-A067-CEB067EA8964}" destId="{804B0B84-2F3B-49ED-BD6F-788AB7EE81A8}" srcOrd="1" destOrd="0" parTransId="{C4E6551F-6AEE-49E4-A3B2-CEE75B39E221}" sibTransId="{F31D6596-C5B3-4A0C-A747-0AB5391527E9}"/>
    <dgm:cxn modelId="{AAB1E5ED-5BFF-453C-801C-240A4E966CA3}" type="presOf" srcId="{4F5A7F0F-FC7E-4296-976D-B8548AA37D42}" destId="{3916159B-3916-4A23-B330-1480644A2A6D}" srcOrd="0" destOrd="0" presId="urn:microsoft.com/office/officeart/2005/8/layout/hierarchy2"/>
    <dgm:cxn modelId="{2648B2F4-85C3-4C17-8103-90C697FF3127}" srcId="{3782AD61-6132-424F-8FC2-A3266A175C40}" destId="{A67CEEEF-95EA-448A-B79F-B77137487F96}" srcOrd="0" destOrd="0" parTransId="{37CCA6B5-7D0E-4513-A61E-5618008A7888}" sibTransId="{B8A83439-0671-4FD1-B700-7DB0CF107A5D}"/>
    <dgm:cxn modelId="{46BD2FF7-9184-48D9-BDC0-9298223D3C00}" type="presOf" srcId="{F10621EC-C4EC-4C1C-971F-D91A5A323F5D}" destId="{8359E24E-8859-4657-9495-130D9CBD6156}" srcOrd="0" destOrd="0" presId="urn:microsoft.com/office/officeart/2005/8/layout/hierarchy2"/>
    <dgm:cxn modelId="{1D34A183-92FC-421E-BBC0-1185FD38E493}" type="presParOf" srcId="{FA3A2D17-7FDE-44E3-A934-CCDF9BC73748}" destId="{7A89BEAE-3432-46CE-91D1-4563CDD451EA}" srcOrd="0" destOrd="0" presId="urn:microsoft.com/office/officeart/2005/8/layout/hierarchy2"/>
    <dgm:cxn modelId="{84B68C19-959F-49E3-8F42-DF8C89FCD82D}" type="presParOf" srcId="{7A89BEAE-3432-46CE-91D1-4563CDD451EA}" destId="{EB620728-1742-47CD-8934-27C0D4611F96}" srcOrd="0" destOrd="0" presId="urn:microsoft.com/office/officeart/2005/8/layout/hierarchy2"/>
    <dgm:cxn modelId="{2AA79950-A768-4B8C-B232-92BBAABEA54D}" type="presParOf" srcId="{7A89BEAE-3432-46CE-91D1-4563CDD451EA}" destId="{711981DD-35A8-4DCA-869E-81EA555C6EE7}" srcOrd="1" destOrd="0" presId="urn:microsoft.com/office/officeart/2005/8/layout/hierarchy2"/>
    <dgm:cxn modelId="{3F0D835C-EAD1-4CEB-943A-8F7E3875164D}" type="presParOf" srcId="{711981DD-35A8-4DCA-869E-81EA555C6EE7}" destId="{218EDB21-3C08-41C0-85A2-1FAE0166CDB1}" srcOrd="0" destOrd="0" presId="urn:microsoft.com/office/officeart/2005/8/layout/hierarchy2"/>
    <dgm:cxn modelId="{0EFC4887-0716-4E6D-BEEE-0D46695C0487}" type="presParOf" srcId="{218EDB21-3C08-41C0-85A2-1FAE0166CDB1}" destId="{513B48F8-62CF-4E2F-B537-115EA7F50A37}" srcOrd="0" destOrd="0" presId="urn:microsoft.com/office/officeart/2005/8/layout/hierarchy2"/>
    <dgm:cxn modelId="{96818036-998F-4E94-A0A6-738672252249}" type="presParOf" srcId="{711981DD-35A8-4DCA-869E-81EA555C6EE7}" destId="{7D441B5C-5121-4A87-BA37-5AE79BA605E6}" srcOrd="1" destOrd="0" presId="urn:microsoft.com/office/officeart/2005/8/layout/hierarchy2"/>
    <dgm:cxn modelId="{5970E2F5-7844-4A03-B7A5-21BFCA64E782}" type="presParOf" srcId="{7D441B5C-5121-4A87-BA37-5AE79BA605E6}" destId="{409203AA-99E9-4203-8F88-2964824C3630}" srcOrd="0" destOrd="0" presId="urn:microsoft.com/office/officeart/2005/8/layout/hierarchy2"/>
    <dgm:cxn modelId="{16A85501-7CE6-4DBF-977C-C98742026403}" type="presParOf" srcId="{7D441B5C-5121-4A87-BA37-5AE79BA605E6}" destId="{2C7AE91A-BCFE-4EDF-82B1-4E30B8EDD8E4}" srcOrd="1" destOrd="0" presId="urn:microsoft.com/office/officeart/2005/8/layout/hierarchy2"/>
    <dgm:cxn modelId="{B28BFAA7-089C-45B3-9C0E-D59FD64887D4}" type="presParOf" srcId="{711981DD-35A8-4DCA-869E-81EA555C6EE7}" destId="{8359E24E-8859-4657-9495-130D9CBD6156}" srcOrd="2" destOrd="0" presId="urn:microsoft.com/office/officeart/2005/8/layout/hierarchy2"/>
    <dgm:cxn modelId="{C3A34D17-22DF-4B03-946F-F1726B64D47C}" type="presParOf" srcId="{8359E24E-8859-4657-9495-130D9CBD6156}" destId="{1F9D3458-2101-412A-AB57-BFA32CF2C60D}" srcOrd="0" destOrd="0" presId="urn:microsoft.com/office/officeart/2005/8/layout/hierarchy2"/>
    <dgm:cxn modelId="{08BA0B03-EB40-47C0-B7AD-B6831E60E7A2}" type="presParOf" srcId="{711981DD-35A8-4DCA-869E-81EA555C6EE7}" destId="{8744420A-D559-4A02-BEA0-6F0319812655}" srcOrd="3" destOrd="0" presId="urn:microsoft.com/office/officeart/2005/8/layout/hierarchy2"/>
    <dgm:cxn modelId="{AD8C504D-F147-4C33-97C9-C9CAC1A2D608}" type="presParOf" srcId="{8744420A-D559-4A02-BEA0-6F0319812655}" destId="{3B622EC3-579F-47EC-AE65-01CBA758C752}" srcOrd="0" destOrd="0" presId="urn:microsoft.com/office/officeart/2005/8/layout/hierarchy2"/>
    <dgm:cxn modelId="{C2B91E38-D88B-43FE-8857-A602C2745773}" type="presParOf" srcId="{8744420A-D559-4A02-BEA0-6F0319812655}" destId="{015F2631-E022-4849-9E2F-8CD16F65C076}" srcOrd="1" destOrd="0" presId="urn:microsoft.com/office/officeart/2005/8/layout/hierarchy2"/>
    <dgm:cxn modelId="{21BEC60C-5013-43D0-B923-1D18503A9B35}" type="presParOf" srcId="{711981DD-35A8-4DCA-869E-81EA555C6EE7}" destId="{859C1553-0659-4220-9C74-719B1D555C4C}" srcOrd="4" destOrd="0" presId="urn:microsoft.com/office/officeart/2005/8/layout/hierarchy2"/>
    <dgm:cxn modelId="{EF8A7753-7B5E-4120-87D4-4CBA2C6F4645}" type="presParOf" srcId="{859C1553-0659-4220-9C74-719B1D555C4C}" destId="{BDCC48B1-F7C9-4A4E-8A9C-9D4930AAE627}" srcOrd="0" destOrd="0" presId="urn:microsoft.com/office/officeart/2005/8/layout/hierarchy2"/>
    <dgm:cxn modelId="{C04643AD-6883-4D01-8E2F-29E245849325}" type="presParOf" srcId="{711981DD-35A8-4DCA-869E-81EA555C6EE7}" destId="{15F3E971-982A-4599-8408-A180A5ABF9C2}" srcOrd="5" destOrd="0" presId="urn:microsoft.com/office/officeart/2005/8/layout/hierarchy2"/>
    <dgm:cxn modelId="{2B1656A6-ABDF-4CFA-B161-D8A8CA1EAD94}" type="presParOf" srcId="{15F3E971-982A-4599-8408-A180A5ABF9C2}" destId="{99B3591E-5A18-4B8D-87F0-E407C112A5B5}" srcOrd="0" destOrd="0" presId="urn:microsoft.com/office/officeart/2005/8/layout/hierarchy2"/>
    <dgm:cxn modelId="{11AB9A51-8C98-4D36-9623-D4E751D5408F}" type="presParOf" srcId="{15F3E971-982A-4599-8408-A180A5ABF9C2}" destId="{8B895448-6310-4DA9-8513-E07B53E8BA58}" srcOrd="1" destOrd="0" presId="urn:microsoft.com/office/officeart/2005/8/layout/hierarchy2"/>
    <dgm:cxn modelId="{D9DAA4AA-C0C1-4494-BA8A-8412ABEC61D1}" type="presParOf" srcId="{711981DD-35A8-4DCA-869E-81EA555C6EE7}" destId="{BF565A2F-CFE6-436C-B8CA-57DF003FD311}" srcOrd="6" destOrd="0" presId="urn:microsoft.com/office/officeart/2005/8/layout/hierarchy2"/>
    <dgm:cxn modelId="{B2B8C83C-3389-43AD-8E99-14DD5408419D}" type="presParOf" srcId="{BF565A2F-CFE6-436C-B8CA-57DF003FD311}" destId="{AC5BAF2D-656D-45F3-BF37-9E199E617551}" srcOrd="0" destOrd="0" presId="urn:microsoft.com/office/officeart/2005/8/layout/hierarchy2"/>
    <dgm:cxn modelId="{A1643B02-1F6E-45E1-ACDC-ACE44AD25FB8}" type="presParOf" srcId="{711981DD-35A8-4DCA-869E-81EA555C6EE7}" destId="{26DBA342-D5B4-4480-BA8A-5097684D4D63}" srcOrd="7" destOrd="0" presId="urn:microsoft.com/office/officeart/2005/8/layout/hierarchy2"/>
    <dgm:cxn modelId="{F7457985-E9B7-4911-805A-E37E16CD3F72}" type="presParOf" srcId="{26DBA342-D5B4-4480-BA8A-5097684D4D63}" destId="{070F20EC-84F3-43E9-B385-B237AD42164E}" srcOrd="0" destOrd="0" presId="urn:microsoft.com/office/officeart/2005/8/layout/hierarchy2"/>
    <dgm:cxn modelId="{8EB5CD3D-729B-489C-A86F-B132ECDC46A5}" type="presParOf" srcId="{26DBA342-D5B4-4480-BA8A-5097684D4D63}" destId="{E76FB207-F6B8-4240-9A6B-4D63F0774435}" srcOrd="1" destOrd="0" presId="urn:microsoft.com/office/officeart/2005/8/layout/hierarchy2"/>
    <dgm:cxn modelId="{639EF6D7-BC4F-4736-82DF-DBC6477F67E1}" type="presParOf" srcId="{E76FB207-F6B8-4240-9A6B-4D63F0774435}" destId="{3916159B-3916-4A23-B330-1480644A2A6D}" srcOrd="0" destOrd="0" presId="urn:microsoft.com/office/officeart/2005/8/layout/hierarchy2"/>
    <dgm:cxn modelId="{1715F852-7130-4C81-A10D-500FF8FADD37}" type="presParOf" srcId="{3916159B-3916-4A23-B330-1480644A2A6D}" destId="{0ED8A2FA-2A79-4481-9F59-F434ED213540}" srcOrd="0" destOrd="0" presId="urn:microsoft.com/office/officeart/2005/8/layout/hierarchy2"/>
    <dgm:cxn modelId="{5B7A79B9-6B8A-4216-A081-DBC3B2CCF962}" type="presParOf" srcId="{E76FB207-F6B8-4240-9A6B-4D63F0774435}" destId="{690520B6-6246-4910-B734-BCA128BCA849}" srcOrd="1" destOrd="0" presId="urn:microsoft.com/office/officeart/2005/8/layout/hierarchy2"/>
    <dgm:cxn modelId="{4998EFC1-E64D-4524-8C16-D8A4DC25EE87}" type="presParOf" srcId="{690520B6-6246-4910-B734-BCA128BCA849}" destId="{F869A9D1-1D28-4049-A1CD-0F3BB4F9A148}" srcOrd="0" destOrd="0" presId="urn:microsoft.com/office/officeart/2005/8/layout/hierarchy2"/>
    <dgm:cxn modelId="{BF72AE55-1809-4640-811C-F6164ED974E6}" type="presParOf" srcId="{690520B6-6246-4910-B734-BCA128BCA849}" destId="{C5C85519-8B97-4230-AFD4-7F86E7830DEE}" srcOrd="1" destOrd="0" presId="urn:microsoft.com/office/officeart/2005/8/layout/hierarchy2"/>
    <dgm:cxn modelId="{DDF9F468-DC1E-4F5A-BE45-37A19447AA95}" type="presParOf" srcId="{E76FB207-F6B8-4240-9A6B-4D63F0774435}" destId="{CED281CA-DDCC-4FB4-8153-AC60898DBFD0}" srcOrd="2" destOrd="0" presId="urn:microsoft.com/office/officeart/2005/8/layout/hierarchy2"/>
    <dgm:cxn modelId="{D461C999-70AC-46CB-AB73-B7CB9DC2C88A}" type="presParOf" srcId="{CED281CA-DDCC-4FB4-8153-AC60898DBFD0}" destId="{D83961A2-3564-417A-8BDA-7D94753D517B}" srcOrd="0" destOrd="0" presId="urn:microsoft.com/office/officeart/2005/8/layout/hierarchy2"/>
    <dgm:cxn modelId="{D3DF98BE-A188-44EE-B7A8-F8D44878E13F}" type="presParOf" srcId="{E76FB207-F6B8-4240-9A6B-4D63F0774435}" destId="{921B9D2D-1416-4934-8584-75D0398EDA3A}" srcOrd="3" destOrd="0" presId="urn:microsoft.com/office/officeart/2005/8/layout/hierarchy2"/>
    <dgm:cxn modelId="{E2E9384D-2968-4B7D-ABA4-A0BC1F5E6FE8}" type="presParOf" srcId="{921B9D2D-1416-4934-8584-75D0398EDA3A}" destId="{3FFDC4E1-5648-4B41-9CA3-989C6F45E32E}" srcOrd="0" destOrd="0" presId="urn:microsoft.com/office/officeart/2005/8/layout/hierarchy2"/>
    <dgm:cxn modelId="{1FDDBEF7-9038-4731-9082-760FC3FC2645}" type="presParOf" srcId="{921B9D2D-1416-4934-8584-75D0398EDA3A}" destId="{E96DA205-92C3-4501-AE7D-F926FADEDF35}" srcOrd="1" destOrd="0" presId="urn:microsoft.com/office/officeart/2005/8/layout/hierarchy2"/>
    <dgm:cxn modelId="{5EFA3373-4136-4112-B595-0D8C8C4D5421}" type="presParOf" srcId="{E76FB207-F6B8-4240-9A6B-4D63F0774435}" destId="{F7561BC3-EF66-4C6A-BEBE-83C30ABFE0C2}" srcOrd="4" destOrd="0" presId="urn:microsoft.com/office/officeart/2005/8/layout/hierarchy2"/>
    <dgm:cxn modelId="{0334CA66-48FE-4FB4-A1B2-C998172C9206}" type="presParOf" srcId="{F7561BC3-EF66-4C6A-BEBE-83C30ABFE0C2}" destId="{2BC2DD97-DE71-4EFD-9847-305093F3858F}" srcOrd="0" destOrd="0" presId="urn:microsoft.com/office/officeart/2005/8/layout/hierarchy2"/>
    <dgm:cxn modelId="{E8314421-1C82-484C-8BB3-DD26C783D42E}" type="presParOf" srcId="{E76FB207-F6B8-4240-9A6B-4D63F0774435}" destId="{75181947-BFE8-4EA4-8D53-A1A4716A7683}" srcOrd="5" destOrd="0" presId="urn:microsoft.com/office/officeart/2005/8/layout/hierarchy2"/>
    <dgm:cxn modelId="{4BDB2C65-F5B3-4132-B13C-50B5FB02A84B}" type="presParOf" srcId="{75181947-BFE8-4EA4-8D53-A1A4716A7683}" destId="{F9F27F9B-1CFC-4467-BFDC-E0A86A3DCD80}" srcOrd="0" destOrd="0" presId="urn:microsoft.com/office/officeart/2005/8/layout/hierarchy2"/>
    <dgm:cxn modelId="{813E983D-BC19-42DC-83F1-D1A05754F84B}" type="presParOf" srcId="{75181947-BFE8-4EA4-8D53-A1A4716A7683}" destId="{4AAC26B7-38F6-4D85-A9AB-97158F4608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00E36-E646-4061-9670-288593CCDB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50675C-6A25-41FB-B119-69DB72E70277}">
      <dgm:prSet/>
      <dgm:spPr/>
      <dgm:t>
        <a:bodyPr/>
        <a:lstStyle/>
        <a:p>
          <a:r>
            <a:rPr lang="en-US"/>
            <a:t>Training  + Valid : Testing      70 : 30</a:t>
          </a:r>
        </a:p>
      </dgm:t>
    </dgm:pt>
    <dgm:pt modelId="{7A4ECB13-F59E-42FB-85B2-661561686EF5}" type="parTrans" cxnId="{221E2969-F011-41AF-939E-21C279F592ED}">
      <dgm:prSet/>
      <dgm:spPr/>
      <dgm:t>
        <a:bodyPr/>
        <a:lstStyle/>
        <a:p>
          <a:endParaRPr lang="en-US"/>
        </a:p>
      </dgm:t>
    </dgm:pt>
    <dgm:pt modelId="{1A406ED2-3028-4CE2-9C7C-2EBB03C95FF7}" type="sibTrans" cxnId="{221E2969-F011-41AF-939E-21C279F592ED}">
      <dgm:prSet/>
      <dgm:spPr/>
      <dgm:t>
        <a:bodyPr/>
        <a:lstStyle/>
        <a:p>
          <a:endParaRPr lang="en-US"/>
        </a:p>
      </dgm:t>
    </dgm:pt>
    <dgm:pt modelId="{295CD57E-8BCA-4DE6-AF24-E7B7A276DABB}">
      <dgm:prSet/>
      <dgm:spPr/>
      <dgm:t>
        <a:bodyPr/>
        <a:lstStyle/>
        <a:p>
          <a:r>
            <a:rPr lang="en-US"/>
            <a:t>70 % of Training + Validation data is split into another 75 : 25  training validation split.</a:t>
          </a:r>
        </a:p>
      </dgm:t>
    </dgm:pt>
    <dgm:pt modelId="{BC733992-5384-497A-BB8F-405B159D30FE}" type="parTrans" cxnId="{EF798D76-8B85-43C3-9C6E-25101A9845E6}">
      <dgm:prSet/>
      <dgm:spPr/>
      <dgm:t>
        <a:bodyPr/>
        <a:lstStyle/>
        <a:p>
          <a:endParaRPr lang="en-US"/>
        </a:p>
      </dgm:t>
    </dgm:pt>
    <dgm:pt modelId="{CBB5F37D-4464-4A35-B9A7-C45FEC27B864}" type="sibTrans" cxnId="{EF798D76-8B85-43C3-9C6E-25101A9845E6}">
      <dgm:prSet/>
      <dgm:spPr/>
      <dgm:t>
        <a:bodyPr/>
        <a:lstStyle/>
        <a:p>
          <a:endParaRPr lang="en-US"/>
        </a:p>
      </dgm:t>
    </dgm:pt>
    <dgm:pt modelId="{F6A02BCF-3251-47F3-9E6C-D67E41227E4E}">
      <dgm:prSet/>
      <dgm:spPr/>
      <dgm:t>
        <a:bodyPr/>
        <a:lstStyle/>
        <a:p>
          <a:r>
            <a:rPr lang="en-US"/>
            <a:t>Training data from each class is augmented to 300 : 300x3 = 900 image + mask.</a:t>
          </a:r>
        </a:p>
      </dgm:t>
    </dgm:pt>
    <dgm:pt modelId="{9869A68B-D744-446A-8A64-76823D71DD9B}" type="parTrans" cxnId="{BAE700A8-EC58-4013-ACAF-9368187FA01D}">
      <dgm:prSet/>
      <dgm:spPr/>
      <dgm:t>
        <a:bodyPr/>
        <a:lstStyle/>
        <a:p>
          <a:endParaRPr lang="en-US"/>
        </a:p>
      </dgm:t>
    </dgm:pt>
    <dgm:pt modelId="{31625DDD-B083-469D-913E-2F0852EF6B3F}" type="sibTrans" cxnId="{BAE700A8-EC58-4013-ACAF-9368187FA01D}">
      <dgm:prSet/>
      <dgm:spPr/>
      <dgm:t>
        <a:bodyPr/>
        <a:lstStyle/>
        <a:p>
          <a:endParaRPr lang="en-US"/>
        </a:p>
      </dgm:t>
    </dgm:pt>
    <dgm:pt modelId="{9A3B3CC2-FB72-4D6A-BED6-87E53225A7A1}">
      <dgm:prSet/>
      <dgm:spPr/>
      <dgm:t>
        <a:bodyPr/>
        <a:lstStyle/>
        <a:p>
          <a:r>
            <a:rPr lang="en-US"/>
            <a:t>Validation data from each class is augmented to 100 : 100x3 = 300 image + mask.</a:t>
          </a:r>
        </a:p>
      </dgm:t>
    </dgm:pt>
    <dgm:pt modelId="{9834A566-C0DC-41B9-84E1-C86CCEA38F3E}" type="parTrans" cxnId="{6B1C1CB4-411A-4D0A-8E56-D5821653099A}">
      <dgm:prSet/>
      <dgm:spPr/>
      <dgm:t>
        <a:bodyPr/>
        <a:lstStyle/>
        <a:p>
          <a:endParaRPr lang="en-US"/>
        </a:p>
      </dgm:t>
    </dgm:pt>
    <dgm:pt modelId="{491668CA-1747-43BD-9666-B130E4E2EE2E}" type="sibTrans" cxnId="{6B1C1CB4-411A-4D0A-8E56-D5821653099A}">
      <dgm:prSet/>
      <dgm:spPr/>
      <dgm:t>
        <a:bodyPr/>
        <a:lstStyle/>
        <a:p>
          <a:endParaRPr lang="en-US"/>
        </a:p>
      </dgm:t>
    </dgm:pt>
    <dgm:pt modelId="{07EA71AA-682F-44D4-9104-779E40BC27E3}">
      <dgm:prSet/>
      <dgm:spPr/>
      <dgm:t>
        <a:bodyPr/>
        <a:lstStyle/>
        <a:p>
          <a:r>
            <a:rPr lang="en-US"/>
            <a:t>Testing data is not augmented.</a:t>
          </a:r>
        </a:p>
      </dgm:t>
    </dgm:pt>
    <dgm:pt modelId="{5AA1DF24-B0E5-4554-AFC3-80AD25049904}" type="parTrans" cxnId="{9BB97EC4-1294-40E4-9096-39F0B77EAACD}">
      <dgm:prSet/>
      <dgm:spPr/>
      <dgm:t>
        <a:bodyPr/>
        <a:lstStyle/>
        <a:p>
          <a:endParaRPr lang="en-US"/>
        </a:p>
      </dgm:t>
    </dgm:pt>
    <dgm:pt modelId="{6C171743-9289-4F6D-A709-FD79C4B66473}" type="sibTrans" cxnId="{9BB97EC4-1294-40E4-9096-39F0B77EAACD}">
      <dgm:prSet/>
      <dgm:spPr/>
      <dgm:t>
        <a:bodyPr/>
        <a:lstStyle/>
        <a:p>
          <a:endParaRPr lang="en-US"/>
        </a:p>
      </dgm:t>
    </dgm:pt>
    <dgm:pt modelId="{B49E0163-3760-419C-9347-A582B95D1FA6}">
      <dgm:prSet/>
      <dgm:spPr/>
      <dgm:t>
        <a:bodyPr/>
        <a:lstStyle/>
        <a:p>
          <a:r>
            <a:rPr lang="en-US"/>
            <a:t>Augmentation Methods used :</a:t>
          </a:r>
        </a:p>
      </dgm:t>
    </dgm:pt>
    <dgm:pt modelId="{B5984624-1FED-48B9-A255-19A6B82E165D}" type="parTrans" cxnId="{55B6C4DA-CADD-4786-8916-FC635B62DF58}">
      <dgm:prSet/>
      <dgm:spPr/>
      <dgm:t>
        <a:bodyPr/>
        <a:lstStyle/>
        <a:p>
          <a:endParaRPr lang="en-US"/>
        </a:p>
      </dgm:t>
    </dgm:pt>
    <dgm:pt modelId="{734107D2-C623-4D6C-ABE1-B628C71B4217}" type="sibTrans" cxnId="{55B6C4DA-CADD-4786-8916-FC635B62DF58}">
      <dgm:prSet/>
      <dgm:spPr/>
      <dgm:t>
        <a:bodyPr/>
        <a:lstStyle/>
        <a:p>
          <a:endParaRPr lang="en-US"/>
        </a:p>
      </dgm:t>
    </dgm:pt>
    <dgm:pt modelId="{388A8DD7-BF71-454D-9FE2-FB3D8C70D2DE}">
      <dgm:prSet/>
      <dgm:spPr/>
      <dgm:t>
        <a:bodyPr/>
        <a:lstStyle/>
        <a:p>
          <a:r>
            <a:rPr lang="en-US"/>
            <a:t>Random rotation of image by 90, 180, 270 and 360 degrees.</a:t>
          </a:r>
        </a:p>
      </dgm:t>
    </dgm:pt>
    <dgm:pt modelId="{499D3359-971E-429E-B7FB-7CAA5D5D6024}" type="parTrans" cxnId="{35057EB9-E6A2-414D-B558-7305990F993E}">
      <dgm:prSet/>
      <dgm:spPr/>
      <dgm:t>
        <a:bodyPr/>
        <a:lstStyle/>
        <a:p>
          <a:endParaRPr lang="en-US"/>
        </a:p>
      </dgm:t>
    </dgm:pt>
    <dgm:pt modelId="{C75AE1BC-4FE3-455A-AFD8-00D72038D62A}" type="sibTrans" cxnId="{35057EB9-E6A2-414D-B558-7305990F993E}">
      <dgm:prSet/>
      <dgm:spPr/>
      <dgm:t>
        <a:bodyPr/>
        <a:lstStyle/>
        <a:p>
          <a:endParaRPr lang="en-US"/>
        </a:p>
      </dgm:t>
    </dgm:pt>
    <dgm:pt modelId="{30DF9F0D-FDF3-4067-A3D6-AE74C53892D1}">
      <dgm:prSet/>
      <dgm:spPr/>
      <dgm:t>
        <a:bodyPr/>
        <a:lstStyle/>
        <a:p>
          <a:r>
            <a:rPr lang="en-US"/>
            <a:t>Random Vertical flip of image.</a:t>
          </a:r>
        </a:p>
      </dgm:t>
    </dgm:pt>
    <dgm:pt modelId="{794BECA0-9C78-4C49-AD81-73105CFEC4EE}" type="parTrans" cxnId="{E36839CF-B792-4F7B-B23B-AED08FD94948}">
      <dgm:prSet/>
      <dgm:spPr/>
      <dgm:t>
        <a:bodyPr/>
        <a:lstStyle/>
        <a:p>
          <a:endParaRPr lang="en-US"/>
        </a:p>
      </dgm:t>
    </dgm:pt>
    <dgm:pt modelId="{B4EFBDE2-F963-4D66-B3B0-A78AFB93EC41}" type="sibTrans" cxnId="{E36839CF-B792-4F7B-B23B-AED08FD94948}">
      <dgm:prSet/>
      <dgm:spPr/>
      <dgm:t>
        <a:bodyPr/>
        <a:lstStyle/>
        <a:p>
          <a:endParaRPr lang="en-US"/>
        </a:p>
      </dgm:t>
    </dgm:pt>
    <dgm:pt modelId="{03FBE7D7-6E32-4F5A-A3EB-06D944B88978}" type="pres">
      <dgm:prSet presAssocID="{4A200E36-E646-4061-9670-288593CCDBB4}" presName="diagram" presStyleCnt="0">
        <dgm:presLayoutVars>
          <dgm:dir/>
          <dgm:resizeHandles val="exact"/>
        </dgm:presLayoutVars>
      </dgm:prSet>
      <dgm:spPr/>
    </dgm:pt>
    <dgm:pt modelId="{7F799F50-E0C7-4B73-9020-BD4B9D205390}" type="pres">
      <dgm:prSet presAssocID="{BA50675C-6A25-41FB-B119-69DB72E70277}" presName="node" presStyleLbl="node1" presStyleIdx="0" presStyleCnt="6">
        <dgm:presLayoutVars>
          <dgm:bulletEnabled val="1"/>
        </dgm:presLayoutVars>
      </dgm:prSet>
      <dgm:spPr/>
    </dgm:pt>
    <dgm:pt modelId="{A33128E4-FB26-43C9-9DC6-3814B7ACBFB1}" type="pres">
      <dgm:prSet presAssocID="{1A406ED2-3028-4CE2-9C7C-2EBB03C95FF7}" presName="sibTrans" presStyleCnt="0"/>
      <dgm:spPr/>
    </dgm:pt>
    <dgm:pt modelId="{8AED7411-0251-41A3-997E-54A9C57F457A}" type="pres">
      <dgm:prSet presAssocID="{295CD57E-8BCA-4DE6-AF24-E7B7A276DABB}" presName="node" presStyleLbl="node1" presStyleIdx="1" presStyleCnt="6">
        <dgm:presLayoutVars>
          <dgm:bulletEnabled val="1"/>
        </dgm:presLayoutVars>
      </dgm:prSet>
      <dgm:spPr/>
    </dgm:pt>
    <dgm:pt modelId="{FE7FF758-8615-4AAC-8723-C85DE5228ED8}" type="pres">
      <dgm:prSet presAssocID="{CBB5F37D-4464-4A35-B9A7-C45FEC27B864}" presName="sibTrans" presStyleCnt="0"/>
      <dgm:spPr/>
    </dgm:pt>
    <dgm:pt modelId="{75C2F7F2-ECB1-4DCE-A507-91A9D7D07315}" type="pres">
      <dgm:prSet presAssocID="{F6A02BCF-3251-47F3-9E6C-D67E41227E4E}" presName="node" presStyleLbl="node1" presStyleIdx="2" presStyleCnt="6">
        <dgm:presLayoutVars>
          <dgm:bulletEnabled val="1"/>
        </dgm:presLayoutVars>
      </dgm:prSet>
      <dgm:spPr/>
    </dgm:pt>
    <dgm:pt modelId="{CFED86E1-F5AD-4D55-A640-9CEE60B49AA1}" type="pres">
      <dgm:prSet presAssocID="{31625DDD-B083-469D-913E-2F0852EF6B3F}" presName="sibTrans" presStyleCnt="0"/>
      <dgm:spPr/>
    </dgm:pt>
    <dgm:pt modelId="{78A2F06B-415F-45E0-AF09-67C5ACAA395A}" type="pres">
      <dgm:prSet presAssocID="{9A3B3CC2-FB72-4D6A-BED6-87E53225A7A1}" presName="node" presStyleLbl="node1" presStyleIdx="3" presStyleCnt="6">
        <dgm:presLayoutVars>
          <dgm:bulletEnabled val="1"/>
        </dgm:presLayoutVars>
      </dgm:prSet>
      <dgm:spPr/>
    </dgm:pt>
    <dgm:pt modelId="{E7063715-A862-4FB6-AD0E-68C42D930D02}" type="pres">
      <dgm:prSet presAssocID="{491668CA-1747-43BD-9666-B130E4E2EE2E}" presName="sibTrans" presStyleCnt="0"/>
      <dgm:spPr/>
    </dgm:pt>
    <dgm:pt modelId="{C9D83FB4-DAB5-47E5-9EC7-9A9C377154F8}" type="pres">
      <dgm:prSet presAssocID="{07EA71AA-682F-44D4-9104-779E40BC27E3}" presName="node" presStyleLbl="node1" presStyleIdx="4" presStyleCnt="6">
        <dgm:presLayoutVars>
          <dgm:bulletEnabled val="1"/>
        </dgm:presLayoutVars>
      </dgm:prSet>
      <dgm:spPr/>
    </dgm:pt>
    <dgm:pt modelId="{A5A1C17C-E834-4ADC-A048-5965D390B79F}" type="pres">
      <dgm:prSet presAssocID="{6C171743-9289-4F6D-A709-FD79C4B66473}" presName="sibTrans" presStyleCnt="0"/>
      <dgm:spPr/>
    </dgm:pt>
    <dgm:pt modelId="{7B93A25F-3B12-4F59-AD23-F484CE4B2529}" type="pres">
      <dgm:prSet presAssocID="{B49E0163-3760-419C-9347-A582B95D1FA6}" presName="node" presStyleLbl="node1" presStyleIdx="5" presStyleCnt="6">
        <dgm:presLayoutVars>
          <dgm:bulletEnabled val="1"/>
        </dgm:presLayoutVars>
      </dgm:prSet>
      <dgm:spPr/>
    </dgm:pt>
  </dgm:ptLst>
  <dgm:cxnLst>
    <dgm:cxn modelId="{26983C0F-C312-4562-B566-CA97F576C128}" type="presOf" srcId="{B49E0163-3760-419C-9347-A582B95D1FA6}" destId="{7B93A25F-3B12-4F59-AD23-F484CE4B2529}" srcOrd="0" destOrd="0" presId="urn:microsoft.com/office/officeart/2005/8/layout/default"/>
    <dgm:cxn modelId="{166E4C21-C6F4-4CE8-B992-C1A628508D2D}" type="presOf" srcId="{295CD57E-8BCA-4DE6-AF24-E7B7A276DABB}" destId="{8AED7411-0251-41A3-997E-54A9C57F457A}" srcOrd="0" destOrd="0" presId="urn:microsoft.com/office/officeart/2005/8/layout/default"/>
    <dgm:cxn modelId="{138C6348-FB91-4939-9B11-B864A1C41D7C}" type="presOf" srcId="{9A3B3CC2-FB72-4D6A-BED6-87E53225A7A1}" destId="{78A2F06B-415F-45E0-AF09-67C5ACAA395A}" srcOrd="0" destOrd="0" presId="urn:microsoft.com/office/officeart/2005/8/layout/default"/>
    <dgm:cxn modelId="{221E2969-F011-41AF-939E-21C279F592ED}" srcId="{4A200E36-E646-4061-9670-288593CCDBB4}" destId="{BA50675C-6A25-41FB-B119-69DB72E70277}" srcOrd="0" destOrd="0" parTransId="{7A4ECB13-F59E-42FB-85B2-661561686EF5}" sibTransId="{1A406ED2-3028-4CE2-9C7C-2EBB03C95FF7}"/>
    <dgm:cxn modelId="{AD667C4B-846E-4EAB-AC96-659AC39F8F33}" type="presOf" srcId="{F6A02BCF-3251-47F3-9E6C-D67E41227E4E}" destId="{75C2F7F2-ECB1-4DCE-A507-91A9D7D07315}" srcOrd="0" destOrd="0" presId="urn:microsoft.com/office/officeart/2005/8/layout/default"/>
    <dgm:cxn modelId="{EF798D76-8B85-43C3-9C6E-25101A9845E6}" srcId="{4A200E36-E646-4061-9670-288593CCDBB4}" destId="{295CD57E-8BCA-4DE6-AF24-E7B7A276DABB}" srcOrd="1" destOrd="0" parTransId="{BC733992-5384-497A-BB8F-405B159D30FE}" sibTransId="{CBB5F37D-4464-4A35-B9A7-C45FEC27B864}"/>
    <dgm:cxn modelId="{D5625893-96B3-41B9-9EF9-FCFF335E6C28}" type="presOf" srcId="{BA50675C-6A25-41FB-B119-69DB72E70277}" destId="{7F799F50-E0C7-4B73-9020-BD4B9D205390}" srcOrd="0" destOrd="0" presId="urn:microsoft.com/office/officeart/2005/8/layout/default"/>
    <dgm:cxn modelId="{BAE700A8-EC58-4013-ACAF-9368187FA01D}" srcId="{4A200E36-E646-4061-9670-288593CCDBB4}" destId="{F6A02BCF-3251-47F3-9E6C-D67E41227E4E}" srcOrd="2" destOrd="0" parTransId="{9869A68B-D744-446A-8A64-76823D71DD9B}" sibTransId="{31625DDD-B083-469D-913E-2F0852EF6B3F}"/>
    <dgm:cxn modelId="{3338DBAE-D6EE-4970-957F-F42163342239}" type="presOf" srcId="{07EA71AA-682F-44D4-9104-779E40BC27E3}" destId="{C9D83FB4-DAB5-47E5-9EC7-9A9C377154F8}" srcOrd="0" destOrd="0" presId="urn:microsoft.com/office/officeart/2005/8/layout/default"/>
    <dgm:cxn modelId="{6B1C1CB4-411A-4D0A-8E56-D5821653099A}" srcId="{4A200E36-E646-4061-9670-288593CCDBB4}" destId="{9A3B3CC2-FB72-4D6A-BED6-87E53225A7A1}" srcOrd="3" destOrd="0" parTransId="{9834A566-C0DC-41B9-84E1-C86CCEA38F3E}" sibTransId="{491668CA-1747-43BD-9666-B130E4E2EE2E}"/>
    <dgm:cxn modelId="{35057EB9-E6A2-414D-B558-7305990F993E}" srcId="{B49E0163-3760-419C-9347-A582B95D1FA6}" destId="{388A8DD7-BF71-454D-9FE2-FB3D8C70D2DE}" srcOrd="0" destOrd="0" parTransId="{499D3359-971E-429E-B7FB-7CAA5D5D6024}" sibTransId="{C75AE1BC-4FE3-455A-AFD8-00D72038D62A}"/>
    <dgm:cxn modelId="{9BB97EC4-1294-40E4-9096-39F0B77EAACD}" srcId="{4A200E36-E646-4061-9670-288593CCDBB4}" destId="{07EA71AA-682F-44D4-9104-779E40BC27E3}" srcOrd="4" destOrd="0" parTransId="{5AA1DF24-B0E5-4554-AFC3-80AD25049904}" sibTransId="{6C171743-9289-4F6D-A709-FD79C4B66473}"/>
    <dgm:cxn modelId="{72A987C5-DBB4-416D-A202-1C62E77CDEFA}" type="presOf" srcId="{30DF9F0D-FDF3-4067-A3D6-AE74C53892D1}" destId="{7B93A25F-3B12-4F59-AD23-F484CE4B2529}" srcOrd="0" destOrd="2" presId="urn:microsoft.com/office/officeart/2005/8/layout/default"/>
    <dgm:cxn modelId="{E36839CF-B792-4F7B-B23B-AED08FD94948}" srcId="{B49E0163-3760-419C-9347-A582B95D1FA6}" destId="{30DF9F0D-FDF3-4067-A3D6-AE74C53892D1}" srcOrd="1" destOrd="0" parTransId="{794BECA0-9C78-4C49-AD81-73105CFEC4EE}" sibTransId="{B4EFBDE2-F963-4D66-B3B0-A78AFB93EC41}"/>
    <dgm:cxn modelId="{560B2ED1-E9F9-4C8D-A14F-24A2B0C71DA2}" type="presOf" srcId="{388A8DD7-BF71-454D-9FE2-FB3D8C70D2DE}" destId="{7B93A25F-3B12-4F59-AD23-F484CE4B2529}" srcOrd="0" destOrd="1" presId="urn:microsoft.com/office/officeart/2005/8/layout/default"/>
    <dgm:cxn modelId="{55B6C4DA-CADD-4786-8916-FC635B62DF58}" srcId="{4A200E36-E646-4061-9670-288593CCDBB4}" destId="{B49E0163-3760-419C-9347-A582B95D1FA6}" srcOrd="5" destOrd="0" parTransId="{B5984624-1FED-48B9-A255-19A6B82E165D}" sibTransId="{734107D2-C623-4D6C-ABE1-B628C71B4217}"/>
    <dgm:cxn modelId="{A63440DB-5E9B-4F9B-86AC-62D3556E2960}" type="presOf" srcId="{4A200E36-E646-4061-9670-288593CCDBB4}" destId="{03FBE7D7-6E32-4F5A-A3EB-06D944B88978}" srcOrd="0" destOrd="0" presId="urn:microsoft.com/office/officeart/2005/8/layout/default"/>
    <dgm:cxn modelId="{C69B8DF0-5657-4F5F-83D5-49F4166B6DAE}" type="presParOf" srcId="{03FBE7D7-6E32-4F5A-A3EB-06D944B88978}" destId="{7F799F50-E0C7-4B73-9020-BD4B9D205390}" srcOrd="0" destOrd="0" presId="urn:microsoft.com/office/officeart/2005/8/layout/default"/>
    <dgm:cxn modelId="{6EF0227B-BF5C-4F72-9723-597B77D2FBDF}" type="presParOf" srcId="{03FBE7D7-6E32-4F5A-A3EB-06D944B88978}" destId="{A33128E4-FB26-43C9-9DC6-3814B7ACBFB1}" srcOrd="1" destOrd="0" presId="urn:microsoft.com/office/officeart/2005/8/layout/default"/>
    <dgm:cxn modelId="{CFFDED87-7DB8-40EB-96E5-6999AD9FC755}" type="presParOf" srcId="{03FBE7D7-6E32-4F5A-A3EB-06D944B88978}" destId="{8AED7411-0251-41A3-997E-54A9C57F457A}" srcOrd="2" destOrd="0" presId="urn:microsoft.com/office/officeart/2005/8/layout/default"/>
    <dgm:cxn modelId="{8021F5D5-08AE-4B1D-9731-5A175CCB90B6}" type="presParOf" srcId="{03FBE7D7-6E32-4F5A-A3EB-06D944B88978}" destId="{FE7FF758-8615-4AAC-8723-C85DE5228ED8}" srcOrd="3" destOrd="0" presId="urn:microsoft.com/office/officeart/2005/8/layout/default"/>
    <dgm:cxn modelId="{77476424-FA7D-4147-A2FF-03E5D8C5FAA1}" type="presParOf" srcId="{03FBE7D7-6E32-4F5A-A3EB-06D944B88978}" destId="{75C2F7F2-ECB1-4DCE-A507-91A9D7D07315}" srcOrd="4" destOrd="0" presId="urn:microsoft.com/office/officeart/2005/8/layout/default"/>
    <dgm:cxn modelId="{AF1523FC-9861-4DE4-AF2F-75D04DA9DC2C}" type="presParOf" srcId="{03FBE7D7-6E32-4F5A-A3EB-06D944B88978}" destId="{CFED86E1-F5AD-4D55-A640-9CEE60B49AA1}" srcOrd="5" destOrd="0" presId="urn:microsoft.com/office/officeart/2005/8/layout/default"/>
    <dgm:cxn modelId="{43632CB1-3457-4329-84AE-5C0500900E28}" type="presParOf" srcId="{03FBE7D7-6E32-4F5A-A3EB-06D944B88978}" destId="{78A2F06B-415F-45E0-AF09-67C5ACAA395A}" srcOrd="6" destOrd="0" presId="urn:microsoft.com/office/officeart/2005/8/layout/default"/>
    <dgm:cxn modelId="{48AAF7D3-48E5-458D-82F7-E86842470C68}" type="presParOf" srcId="{03FBE7D7-6E32-4F5A-A3EB-06D944B88978}" destId="{E7063715-A862-4FB6-AD0E-68C42D930D02}" srcOrd="7" destOrd="0" presId="urn:microsoft.com/office/officeart/2005/8/layout/default"/>
    <dgm:cxn modelId="{10CE9CEB-E40C-4276-9131-2DDEF552617B}" type="presParOf" srcId="{03FBE7D7-6E32-4F5A-A3EB-06D944B88978}" destId="{C9D83FB4-DAB5-47E5-9EC7-9A9C377154F8}" srcOrd="8" destOrd="0" presId="urn:microsoft.com/office/officeart/2005/8/layout/default"/>
    <dgm:cxn modelId="{852578D0-E3EB-4AFC-8C56-55DC659DF819}" type="presParOf" srcId="{03FBE7D7-6E32-4F5A-A3EB-06D944B88978}" destId="{A5A1C17C-E834-4ADC-A048-5965D390B79F}" srcOrd="9" destOrd="0" presId="urn:microsoft.com/office/officeart/2005/8/layout/default"/>
    <dgm:cxn modelId="{4FB954DC-6C75-44C4-8B52-D24BC8082FF9}" type="presParOf" srcId="{03FBE7D7-6E32-4F5A-A3EB-06D944B88978}" destId="{7B93A25F-3B12-4F59-AD23-F484CE4B25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20728-1742-47CD-8934-27C0D4611F96}">
      <dsp:nvSpPr>
        <dsp:cNvPr id="0" name=""/>
        <dsp:cNvSpPr/>
      </dsp:nvSpPr>
      <dsp:spPr>
        <a:xfrm>
          <a:off x="1573712" y="1226868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</a:t>
          </a:r>
          <a:r>
            <a:rPr lang="en-US" sz="1500" kern="1200">
              <a:latin typeface="Calibri Light" panose="020F0302020204030204"/>
            </a:rPr>
            <a:t>output branching</a:t>
          </a:r>
          <a:r>
            <a:rPr lang="en-US" sz="1500" kern="1200"/>
            <a:t> section consists</a:t>
          </a:r>
        </a:p>
      </dsp:txBody>
      <dsp:txXfrm>
        <a:off x="1594523" y="1247679"/>
        <a:ext cx="1379482" cy="668930"/>
      </dsp:txXfrm>
    </dsp:sp>
    <dsp:sp modelId="{218EDB21-3C08-41C0-85A2-1FAE0166CDB1}">
      <dsp:nvSpPr>
        <dsp:cNvPr id="0" name=""/>
        <dsp:cNvSpPr/>
      </dsp:nvSpPr>
      <dsp:spPr>
        <a:xfrm rot="17692822">
          <a:off x="2603487" y="953231"/>
          <a:ext cx="13511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1100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5259" y="935516"/>
        <a:ext cx="67555" cy="67555"/>
      </dsp:txXfrm>
    </dsp:sp>
    <dsp:sp modelId="{409203AA-99E9-4203-8F88-2964824C3630}">
      <dsp:nvSpPr>
        <dsp:cNvPr id="0" name=""/>
        <dsp:cNvSpPr/>
      </dsp:nvSpPr>
      <dsp:spPr>
        <a:xfrm>
          <a:off x="3563258" y="1166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Transpose Convolution</a:t>
          </a:r>
        </a:p>
      </dsp:txBody>
      <dsp:txXfrm>
        <a:off x="3584069" y="21977"/>
        <a:ext cx="1379482" cy="668930"/>
      </dsp:txXfrm>
    </dsp:sp>
    <dsp:sp modelId="{8359E24E-8859-4657-9495-130D9CBD6156}">
      <dsp:nvSpPr>
        <dsp:cNvPr id="0" name=""/>
        <dsp:cNvSpPr/>
      </dsp:nvSpPr>
      <dsp:spPr>
        <a:xfrm rot="19457599">
          <a:off x="2929018" y="1361799"/>
          <a:ext cx="70003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003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1536" y="1360360"/>
        <a:ext cx="35001" cy="35001"/>
      </dsp:txXfrm>
    </dsp:sp>
    <dsp:sp modelId="{3B622EC3-579F-47EC-AE65-01CBA758C752}">
      <dsp:nvSpPr>
        <dsp:cNvPr id="0" name=""/>
        <dsp:cNvSpPr/>
      </dsp:nvSpPr>
      <dsp:spPr>
        <a:xfrm>
          <a:off x="3563258" y="818301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Skip Features concatenation</a:t>
          </a:r>
        </a:p>
      </dsp:txBody>
      <dsp:txXfrm>
        <a:off x="3584069" y="839112"/>
        <a:ext cx="1379482" cy="668930"/>
      </dsp:txXfrm>
    </dsp:sp>
    <dsp:sp modelId="{859C1553-0659-4220-9C74-719B1D555C4C}">
      <dsp:nvSpPr>
        <dsp:cNvPr id="0" name=""/>
        <dsp:cNvSpPr/>
      </dsp:nvSpPr>
      <dsp:spPr>
        <a:xfrm rot="2142401">
          <a:off x="2929018" y="1770366"/>
          <a:ext cx="70003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003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1536" y="1768927"/>
        <a:ext cx="35001" cy="35001"/>
      </dsp:txXfrm>
    </dsp:sp>
    <dsp:sp modelId="{99B3591E-5A18-4B8D-87F0-E407C112A5B5}">
      <dsp:nvSpPr>
        <dsp:cNvPr id="0" name=""/>
        <dsp:cNvSpPr/>
      </dsp:nvSpPr>
      <dsp:spPr>
        <a:xfrm>
          <a:off x="3563258" y="1635436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Dropout</a:t>
          </a:r>
        </a:p>
      </dsp:txBody>
      <dsp:txXfrm>
        <a:off x="3584069" y="1656247"/>
        <a:ext cx="1379482" cy="668930"/>
      </dsp:txXfrm>
    </dsp:sp>
    <dsp:sp modelId="{BF565A2F-CFE6-436C-B8CA-57DF003FD311}">
      <dsp:nvSpPr>
        <dsp:cNvPr id="0" name=""/>
        <dsp:cNvSpPr/>
      </dsp:nvSpPr>
      <dsp:spPr>
        <a:xfrm rot="3907178">
          <a:off x="2603487" y="2178934"/>
          <a:ext cx="13511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1100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5259" y="2161218"/>
        <a:ext cx="67555" cy="67555"/>
      </dsp:txXfrm>
    </dsp:sp>
    <dsp:sp modelId="{070F20EC-84F3-43E9-B385-B237AD42164E}">
      <dsp:nvSpPr>
        <dsp:cNvPr id="0" name=""/>
        <dsp:cNvSpPr/>
      </dsp:nvSpPr>
      <dsp:spPr>
        <a:xfrm>
          <a:off x="3563258" y="2452571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Output Branches</a:t>
          </a:r>
        </a:p>
      </dsp:txBody>
      <dsp:txXfrm>
        <a:off x="3584069" y="2473382"/>
        <a:ext cx="1379482" cy="668930"/>
      </dsp:txXfrm>
    </dsp:sp>
    <dsp:sp modelId="{3916159B-3916-4A23-B330-1480644A2A6D}">
      <dsp:nvSpPr>
        <dsp:cNvPr id="0" name=""/>
        <dsp:cNvSpPr/>
      </dsp:nvSpPr>
      <dsp:spPr>
        <a:xfrm rot="18289469">
          <a:off x="4770879" y="2383217"/>
          <a:ext cx="9954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540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3698" y="2374394"/>
        <a:ext cx="49770" cy="49770"/>
      </dsp:txXfrm>
    </dsp:sp>
    <dsp:sp modelId="{F869A9D1-1D28-4049-A1CD-0F3BB4F9A148}">
      <dsp:nvSpPr>
        <dsp:cNvPr id="0" name=""/>
        <dsp:cNvSpPr/>
      </dsp:nvSpPr>
      <dsp:spPr>
        <a:xfrm>
          <a:off x="5552804" y="1635436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Segmentation Branch</a:t>
          </a:r>
        </a:p>
      </dsp:txBody>
      <dsp:txXfrm>
        <a:off x="5573615" y="1656247"/>
        <a:ext cx="1379482" cy="668930"/>
      </dsp:txXfrm>
    </dsp:sp>
    <dsp:sp modelId="{CED281CA-DDCC-4FB4-8153-AC60898DBFD0}">
      <dsp:nvSpPr>
        <dsp:cNvPr id="0" name=""/>
        <dsp:cNvSpPr/>
      </dsp:nvSpPr>
      <dsp:spPr>
        <a:xfrm>
          <a:off x="4984362" y="2791785"/>
          <a:ext cx="5684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68441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4372" y="2793636"/>
        <a:ext cx="28422" cy="28422"/>
      </dsp:txXfrm>
    </dsp:sp>
    <dsp:sp modelId="{3FFDC4E1-5648-4B41-9CA3-989C6F45E32E}">
      <dsp:nvSpPr>
        <dsp:cNvPr id="0" name=""/>
        <dsp:cNvSpPr/>
      </dsp:nvSpPr>
      <dsp:spPr>
        <a:xfrm>
          <a:off x="5552804" y="2452571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Reconstruction Branch</a:t>
          </a:r>
        </a:p>
      </dsp:txBody>
      <dsp:txXfrm>
        <a:off x="5573615" y="2473382"/>
        <a:ext cx="1379482" cy="668930"/>
      </dsp:txXfrm>
    </dsp:sp>
    <dsp:sp modelId="{F7561BC3-EF66-4C6A-BEBE-83C30ABFE0C2}">
      <dsp:nvSpPr>
        <dsp:cNvPr id="0" name=""/>
        <dsp:cNvSpPr/>
      </dsp:nvSpPr>
      <dsp:spPr>
        <a:xfrm rot="3310531">
          <a:off x="4770879" y="3200352"/>
          <a:ext cx="9954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9540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3698" y="3191529"/>
        <a:ext cx="49770" cy="49770"/>
      </dsp:txXfrm>
    </dsp:sp>
    <dsp:sp modelId="{F9F27F9B-1CFC-4467-BFDC-E0A86A3DCD80}">
      <dsp:nvSpPr>
        <dsp:cNvPr id="0" name=""/>
        <dsp:cNvSpPr/>
      </dsp:nvSpPr>
      <dsp:spPr>
        <a:xfrm>
          <a:off x="5552804" y="3269706"/>
          <a:ext cx="1421104" cy="710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Classification Branch</a:t>
          </a:r>
        </a:p>
      </dsp:txBody>
      <dsp:txXfrm>
        <a:off x="5573615" y="3290517"/>
        <a:ext cx="1379482" cy="66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99F50-E0C7-4B73-9020-BD4B9D205390}">
      <dsp:nvSpPr>
        <dsp:cNvPr id="0" name=""/>
        <dsp:cNvSpPr/>
      </dsp:nvSpPr>
      <dsp:spPr>
        <a:xfrm>
          <a:off x="0" y="194805"/>
          <a:ext cx="3095310" cy="185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Training  + Valid : Testing      70 : 30</a:t>
          </a:r>
        </a:p>
      </dsp:txBody>
      <dsp:txXfrm>
        <a:off x="0" y="194805"/>
        <a:ext cx="3095310" cy="1857186"/>
      </dsp:txXfrm>
    </dsp:sp>
    <dsp:sp modelId="{8AED7411-0251-41A3-997E-54A9C57F457A}">
      <dsp:nvSpPr>
        <dsp:cNvPr id="0" name=""/>
        <dsp:cNvSpPr/>
      </dsp:nvSpPr>
      <dsp:spPr>
        <a:xfrm>
          <a:off x="3404842" y="194805"/>
          <a:ext cx="3095310" cy="185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70 % of Training + Validation data is split into another 75 : 25  training validation split.</a:t>
          </a:r>
        </a:p>
      </dsp:txBody>
      <dsp:txXfrm>
        <a:off x="3404842" y="194805"/>
        <a:ext cx="3095310" cy="1857186"/>
      </dsp:txXfrm>
    </dsp:sp>
    <dsp:sp modelId="{75C2F7F2-ECB1-4DCE-A507-91A9D7D07315}">
      <dsp:nvSpPr>
        <dsp:cNvPr id="0" name=""/>
        <dsp:cNvSpPr/>
      </dsp:nvSpPr>
      <dsp:spPr>
        <a:xfrm>
          <a:off x="6809684" y="194805"/>
          <a:ext cx="3095310" cy="185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Training data from each class is augmented to 300 : 300x3 = 900 image + mask.</a:t>
          </a:r>
        </a:p>
      </dsp:txBody>
      <dsp:txXfrm>
        <a:off x="6809684" y="194805"/>
        <a:ext cx="3095310" cy="1857186"/>
      </dsp:txXfrm>
    </dsp:sp>
    <dsp:sp modelId="{78A2F06B-415F-45E0-AF09-67C5ACAA395A}">
      <dsp:nvSpPr>
        <dsp:cNvPr id="0" name=""/>
        <dsp:cNvSpPr/>
      </dsp:nvSpPr>
      <dsp:spPr>
        <a:xfrm>
          <a:off x="0" y="2361523"/>
          <a:ext cx="3095310" cy="185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Validation data from each class is augmented to 100 : 100x3 = 300 image + mask.</a:t>
          </a:r>
        </a:p>
      </dsp:txBody>
      <dsp:txXfrm>
        <a:off x="0" y="2361523"/>
        <a:ext cx="3095310" cy="1857186"/>
      </dsp:txXfrm>
    </dsp:sp>
    <dsp:sp modelId="{C9D83FB4-DAB5-47E5-9EC7-9A9C377154F8}">
      <dsp:nvSpPr>
        <dsp:cNvPr id="0" name=""/>
        <dsp:cNvSpPr/>
      </dsp:nvSpPr>
      <dsp:spPr>
        <a:xfrm>
          <a:off x="3404842" y="2361523"/>
          <a:ext cx="3095310" cy="185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Testing data is not augmented.</a:t>
          </a:r>
        </a:p>
      </dsp:txBody>
      <dsp:txXfrm>
        <a:off x="3404842" y="2361523"/>
        <a:ext cx="3095310" cy="1857186"/>
      </dsp:txXfrm>
    </dsp:sp>
    <dsp:sp modelId="{7B93A25F-3B12-4F59-AD23-F484CE4B2529}">
      <dsp:nvSpPr>
        <dsp:cNvPr id="0" name=""/>
        <dsp:cNvSpPr/>
      </dsp:nvSpPr>
      <dsp:spPr>
        <a:xfrm>
          <a:off x="6809684" y="2361523"/>
          <a:ext cx="3095310" cy="1857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Augmentation Methods used 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Random rotation of image by 90, 180, 270 and 360 degrees.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Random Vertical flip of image.</a:t>
          </a:r>
        </a:p>
      </dsp:txBody>
      <dsp:txXfrm>
        <a:off x="6809684" y="2361523"/>
        <a:ext cx="3095310" cy="185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9/24/2023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Welcome, ladies and gentlemen. I'm M K Laksath Adityan, and I'm delighted to welcome you all to our presentation on 'Segmentation And Classification-Based Diagnosis of Tumors From Breast Ultrasound Images Using Multibranch UNet.' I'm joined by my colleagues [Himanchal Sharma and Angshuman Paul], and together, we're from the Indian Institute of Technology Jodhpur.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10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582" indent="0" algn="ctr">
              <a:buNone/>
              <a:defRPr sz="3555"/>
            </a:lvl2pPr>
            <a:lvl3pPr marL="1625163" indent="0" algn="ctr">
              <a:buNone/>
              <a:defRPr sz="3199"/>
            </a:lvl3pPr>
            <a:lvl4pPr marL="2437745" indent="0" algn="ctr">
              <a:buNone/>
              <a:defRPr sz="2844"/>
            </a:lvl4pPr>
            <a:lvl5pPr marL="3250326" indent="0" algn="ctr">
              <a:buNone/>
              <a:defRPr sz="2844"/>
            </a:lvl5pPr>
            <a:lvl6pPr marL="4062908" indent="0" algn="ctr">
              <a:buNone/>
              <a:defRPr sz="2844"/>
            </a:lvl6pPr>
            <a:lvl7pPr marL="4875489" indent="0" algn="ctr">
              <a:buNone/>
              <a:defRPr sz="2844"/>
            </a:lvl7pPr>
            <a:lvl8pPr marL="5688071" indent="0" algn="ctr">
              <a:buNone/>
              <a:defRPr sz="2844"/>
            </a:lvl8pPr>
            <a:lvl9pPr marL="6500652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7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10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582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5687"/>
            </a:lvl1pPr>
            <a:lvl2pPr>
              <a:defRPr sz="4976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2844"/>
            </a:lvl1pPr>
            <a:lvl2pPr marL="812582" indent="0">
              <a:buNone/>
              <a:defRPr sz="2488"/>
            </a:lvl2pPr>
            <a:lvl3pPr marL="1625163" indent="0">
              <a:buNone/>
              <a:defRPr sz="2133"/>
            </a:lvl3pPr>
            <a:lvl4pPr marL="2437745" indent="0">
              <a:buNone/>
              <a:defRPr sz="1777"/>
            </a:lvl4pPr>
            <a:lvl5pPr marL="3250326" indent="0">
              <a:buNone/>
              <a:defRPr sz="1777"/>
            </a:lvl5pPr>
            <a:lvl6pPr marL="4062908" indent="0">
              <a:buNone/>
              <a:defRPr sz="1777"/>
            </a:lvl6pPr>
            <a:lvl7pPr marL="4875489" indent="0">
              <a:buNone/>
              <a:defRPr sz="1777"/>
            </a:lvl7pPr>
            <a:lvl8pPr marL="5688071" indent="0">
              <a:buNone/>
              <a:defRPr sz="1777"/>
            </a:lvl8pPr>
            <a:lvl9pPr marL="6500652" indent="0">
              <a:buNone/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7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5687"/>
            </a:lvl1pPr>
            <a:lvl2pPr marL="812582" indent="0">
              <a:buNone/>
              <a:defRPr sz="4976"/>
            </a:lvl2pPr>
            <a:lvl3pPr marL="1625163" indent="0">
              <a:buNone/>
              <a:defRPr sz="4266"/>
            </a:lvl3pPr>
            <a:lvl4pPr marL="2437745" indent="0">
              <a:buNone/>
              <a:defRPr sz="3555"/>
            </a:lvl4pPr>
            <a:lvl5pPr marL="3250326" indent="0">
              <a:buNone/>
              <a:defRPr sz="3555"/>
            </a:lvl5pPr>
            <a:lvl6pPr marL="4062908" indent="0">
              <a:buNone/>
              <a:defRPr sz="3555"/>
            </a:lvl6pPr>
            <a:lvl7pPr marL="4875489" indent="0">
              <a:buNone/>
              <a:defRPr sz="3555"/>
            </a:lvl7pPr>
            <a:lvl8pPr marL="5688071" indent="0">
              <a:buNone/>
              <a:defRPr sz="3555"/>
            </a:lvl8pPr>
            <a:lvl9pPr marL="6500652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2844"/>
            </a:lvl1pPr>
            <a:lvl2pPr marL="812582" indent="0">
              <a:buNone/>
              <a:defRPr sz="2488"/>
            </a:lvl2pPr>
            <a:lvl3pPr marL="1625163" indent="0">
              <a:buNone/>
              <a:defRPr sz="2133"/>
            </a:lvl3pPr>
            <a:lvl4pPr marL="2437745" indent="0">
              <a:buNone/>
              <a:defRPr sz="1777"/>
            </a:lvl4pPr>
            <a:lvl5pPr marL="3250326" indent="0">
              <a:buNone/>
              <a:defRPr sz="1777"/>
            </a:lvl5pPr>
            <a:lvl6pPr marL="4062908" indent="0">
              <a:buNone/>
              <a:defRPr sz="1777"/>
            </a:lvl6pPr>
            <a:lvl7pPr marL="4875489" indent="0">
              <a:buNone/>
              <a:defRPr sz="1777"/>
            </a:lvl7pPr>
            <a:lvl8pPr marL="5688071" indent="0">
              <a:buNone/>
              <a:defRPr sz="1777"/>
            </a:lvl8pPr>
            <a:lvl9pPr marL="6500652" indent="0">
              <a:buNone/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319-24574-4_28" TargetMode="External"/><Relationship Id="rId7" Type="http://schemas.openxmlformats.org/officeDocument/2006/relationships/hyperlink" Target="https://link.springer.com/chapter/10.1007/978-3-030-00889-5_1" TargetMode="External"/><Relationship Id="rId2" Type="http://schemas.openxmlformats.org/officeDocument/2006/relationships/hyperlink" Target="https://idp.springer.com/authorize/casa?redirect_uri=https://link.springer.com/article/10.1007/s00521-010-0378-4&amp;casa_token=H4Wn3_a2tMYAAAAA:UJFoFvgBPc0tEx2YvI2wbaTSJx433etYOo1TcgTg4nusHMOokNhhejPG6T1mBK5kA2SA9Pm4_ZtN1ZIanQ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l.acm.org/doi/abs/10.1145/3376922?casa_token=NcVwRnVPEOwAAAAA:9nLeUMq5JA3csdjHV6cnONLQVkGV3ZLHWKr35WOfKauffNlym3Jh3vHchboxVBKgCSM0K_WrP2XfJg" TargetMode="External"/><Relationship Id="rId5" Type="http://schemas.openxmlformats.org/officeDocument/2006/relationships/hyperlink" Target="https://www.sciencedirect.com/science/article/pii/S0924271620300149" TargetMode="External"/><Relationship Id="rId4" Type="http://schemas.openxmlformats.org/officeDocument/2006/relationships/hyperlink" Target="https://arxiv.org/abs/1804.0399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" y="2204944"/>
            <a:ext cx="12179750" cy="196127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j-lt"/>
              </a:rPr>
              <a:t>Segmentation And Classification-Based Diagnosis of Tumors From Breast Ultrasound Images Using Multibranch UNet</a:t>
            </a:r>
            <a:endParaRPr lang="en-US" sz="4000" b="1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169" y="4969503"/>
            <a:ext cx="10668832" cy="16473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Calibri"/>
                <a:cs typeface="Arial" panose="020B0604020202020204" pitchFamily="34" charset="0"/>
              </a:rPr>
              <a:t>M K </a:t>
            </a:r>
            <a:r>
              <a:rPr lang="en-US" sz="250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Calibri"/>
                <a:cs typeface="Arial" panose="020B0604020202020204" pitchFamily="34" charset="0"/>
              </a:rPr>
              <a:t>Laksath</a:t>
            </a:r>
            <a:r>
              <a:rPr lang="en-US" sz="250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50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Calibri"/>
                <a:cs typeface="Arial" panose="020B0604020202020204" pitchFamily="34" charset="0"/>
              </a:rPr>
              <a:t>Adityan</a:t>
            </a:r>
            <a:r>
              <a:rPr lang="en-US" sz="250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Calibri"/>
                <a:cs typeface="Arial" panose="020B0604020202020204" pitchFamily="34" charset="0"/>
              </a:rPr>
              <a:t>   Himanchal Sharma   Angshuman Paul</a:t>
            </a:r>
          </a:p>
          <a:p>
            <a:r>
              <a:rPr lang="en-US" sz="250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Calibri"/>
                <a:cs typeface="Arial" panose="020B0604020202020204" pitchFamily="34" charset="0"/>
              </a:rPr>
              <a:t>Indian Institute of Technology Jodhpur</a:t>
            </a:r>
          </a:p>
        </p:txBody>
      </p:sp>
      <p:pic>
        <p:nvPicPr>
          <p:cNvPr id="4" name="Picture 4" descr="A logo with a ladder and text&#10;&#10;Description automatically generated">
            <a:extLst>
              <a:ext uri="{FF2B5EF4-FFF2-40B4-BE49-F238E27FC236}">
                <a16:creationId xmlns:a16="http://schemas.microsoft.com/office/drawing/2014/main" id="{83DA324A-81F7-666C-C6DE-C4623438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9" y="263368"/>
            <a:ext cx="1553229" cy="1701402"/>
          </a:xfrm>
          <a:prstGeom prst="rect">
            <a:avLst/>
          </a:prstGeom>
        </p:spPr>
      </p:pic>
      <p:pic>
        <p:nvPicPr>
          <p:cNvPr id="5" name="Picture 7" descr="A colorful text and a tower&#10;&#10;Description automatically generated">
            <a:extLst>
              <a:ext uri="{FF2B5EF4-FFF2-40B4-BE49-F238E27FC236}">
                <a16:creationId xmlns:a16="http://schemas.microsoft.com/office/drawing/2014/main" id="{38A7A1DD-5464-531C-E39B-4515C4F7A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752" y="260184"/>
            <a:ext cx="2743016" cy="16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Output Branches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D9D346CB-9647-176C-77DD-082FCA65A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437717"/>
              </p:ext>
            </p:extLst>
          </p:nvPr>
        </p:nvGraphicFramePr>
        <p:xfrm>
          <a:off x="-254398" y="1934855"/>
          <a:ext cx="8547621" cy="39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Picture 5" descr="A diagram of a diagram">
            <a:extLst>
              <a:ext uri="{FF2B5EF4-FFF2-40B4-BE49-F238E27FC236}">
                <a16:creationId xmlns:a16="http://schemas.microsoft.com/office/drawing/2014/main" id="{7BAEAF77-0FCA-51F3-3E2C-B025CB840F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842" t="-155" r="35057" b="22551"/>
          <a:stretch/>
        </p:blipFill>
        <p:spPr>
          <a:xfrm>
            <a:off x="8339702" y="1720735"/>
            <a:ext cx="3094590" cy="415366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FAB92FE-8582-5D13-928A-FC0B2DE76E5B}"/>
              </a:ext>
            </a:extLst>
          </p:cNvPr>
          <p:cNvSpPr txBox="1"/>
          <p:nvPr/>
        </p:nvSpPr>
        <p:spPr>
          <a:xfrm>
            <a:off x="7717112" y="5872016"/>
            <a:ext cx="4343529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Fig.6.</a:t>
            </a:r>
            <a:r>
              <a:rPr lang="en-US" sz="1600"/>
              <a:t> Branching Section with the output branches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Segmentation Branch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4F779-A20F-63F1-1B80-025ED1120570}"/>
              </a:ext>
            </a:extLst>
          </p:cNvPr>
          <p:cNvSpPr txBox="1"/>
          <p:nvPr/>
        </p:nvSpPr>
        <p:spPr>
          <a:xfrm>
            <a:off x="837981" y="2611821"/>
            <a:ext cx="62749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841248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Output from the branching section is input to the segmentation branch.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 defTabSz="841248"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 marL="342900" indent="-342900" defTabSz="841248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Segmentation Branch consists of</a:t>
            </a:r>
            <a:r>
              <a:rPr lang="en-US" sz="2000"/>
              <a:t> 3</a:t>
            </a:r>
            <a:r>
              <a:rPr lang="en-US" sz="2000" kern="1200">
                <a:latin typeface="+mn-lt"/>
                <a:ea typeface="+mn-ea"/>
                <a:cs typeface="+mn-cs"/>
              </a:rPr>
              <a:t> </a:t>
            </a:r>
            <a:r>
              <a:rPr lang="en-US" sz="2000"/>
              <a:t>sets of convolutional</a:t>
            </a:r>
            <a:r>
              <a:rPr lang="en-US" sz="2000" kern="1200">
                <a:latin typeface="+mn-lt"/>
                <a:ea typeface="+mn-ea"/>
                <a:cs typeface="+mn-cs"/>
              </a:rPr>
              <a:t> </a:t>
            </a:r>
            <a:r>
              <a:rPr lang="en-US" sz="2000"/>
              <a:t>layers.</a:t>
            </a:r>
            <a:endParaRPr lang="en-US" sz="2000" kern="1200">
              <a:latin typeface="+mn-lt"/>
              <a:cs typeface="Calibri"/>
            </a:endParaRPr>
          </a:p>
          <a:p>
            <a:pPr defTabSz="841248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marL="342900" indent="-342900" defTabSz="841248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Convolution </a:t>
            </a:r>
            <a:r>
              <a:rPr lang="en-US" sz="2000"/>
              <a:t>layer with</a:t>
            </a:r>
            <a:r>
              <a:rPr lang="en-US" sz="2000" kern="1200">
                <a:latin typeface="+mn-lt"/>
                <a:ea typeface="+mn-ea"/>
                <a:cs typeface="+mn-cs"/>
              </a:rPr>
              <a:t> 1 feature map as output.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 defTabSz="841248"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 marL="342900" indent="-342900" defTabSz="841248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Outputs a list of segmented grayscale tumors.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9" name="Picture 5" descr="A diagram of a diagram">
            <a:extLst>
              <a:ext uri="{FF2B5EF4-FFF2-40B4-BE49-F238E27FC236}">
                <a16:creationId xmlns:a16="http://schemas.microsoft.com/office/drawing/2014/main" id="{16395427-4144-728B-DE50-4446B2AD8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5" t="-385" r="38366" b="75769"/>
          <a:stretch/>
        </p:blipFill>
        <p:spPr>
          <a:xfrm>
            <a:off x="7345863" y="2433027"/>
            <a:ext cx="3703334" cy="2356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7F8CF4-C59F-361F-B0FB-7AD6C8FB8520}"/>
              </a:ext>
            </a:extLst>
          </p:cNvPr>
          <p:cNvSpPr txBox="1"/>
          <p:nvPr/>
        </p:nvSpPr>
        <p:spPr>
          <a:xfrm>
            <a:off x="7913577" y="4877015"/>
            <a:ext cx="2572184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1248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Calibri"/>
                <a:cs typeface="Calibri Light"/>
              </a:rPr>
              <a:t>Fig.</a:t>
            </a:r>
            <a:r>
              <a:rPr lang="en-US" sz="1600" b="1">
                <a:latin typeface="Calibri"/>
                <a:cs typeface="Calibri Light"/>
              </a:rPr>
              <a:t>7</a:t>
            </a:r>
            <a:r>
              <a:rPr lang="en-US" sz="1600" b="1" kern="1200">
                <a:latin typeface="Calibri"/>
                <a:cs typeface="Calibri Light"/>
              </a:rPr>
              <a:t>.</a:t>
            </a:r>
            <a:r>
              <a:rPr lang="en-US" sz="1600" kern="1200">
                <a:latin typeface="Calibri"/>
                <a:cs typeface="Calibri Light"/>
              </a:rPr>
              <a:t> Segmentation Branch</a:t>
            </a:r>
            <a:endParaRPr lang="en-US" sz="1600"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45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Reconstruction Branch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73C4F-2293-32A4-BD13-2C8A2CCA5CEF}"/>
              </a:ext>
            </a:extLst>
          </p:cNvPr>
          <p:cNvSpPr txBox="1"/>
          <p:nvPr/>
        </p:nvSpPr>
        <p:spPr>
          <a:xfrm>
            <a:off x="843427" y="3504496"/>
            <a:ext cx="5818163" cy="2108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786384"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Output from the branching section is input to the reconstruction branch.</a:t>
            </a:r>
            <a:endParaRPr lang="en-US" sz="2000">
              <a:ea typeface="Calibri"/>
              <a:cs typeface="Calibri"/>
            </a:endParaRPr>
          </a:p>
          <a:p>
            <a:pPr marL="342900" indent="-342900" defTabSz="786384">
              <a:spcAft>
                <a:spcPts val="600"/>
              </a:spcAft>
              <a:buFont typeface="Wingdings"/>
              <a:buChar char="q"/>
            </a:pPr>
            <a:r>
              <a:rPr lang="en-US" sz="2000"/>
              <a:t>Reconstruction Branch</a:t>
            </a:r>
            <a:r>
              <a:rPr lang="en-US" sz="2000" kern="1200"/>
              <a:t> </a:t>
            </a:r>
            <a:r>
              <a:rPr lang="en-US" sz="2000" kern="1200">
                <a:ea typeface="+mn-lt"/>
                <a:cs typeface="+mn-lt"/>
              </a:rPr>
              <a:t>consists of </a:t>
            </a:r>
            <a:r>
              <a:rPr lang="en-US" sz="2000">
                <a:ea typeface="+mn-lt"/>
                <a:cs typeface="+mn-lt"/>
              </a:rPr>
              <a:t>3 sets of convolutional layers.</a:t>
            </a:r>
            <a:endParaRPr lang="en-US" sz="2000">
              <a:ea typeface="Calibri"/>
              <a:cs typeface="Calibri"/>
            </a:endParaRPr>
          </a:p>
          <a:p>
            <a:pPr marL="342900" indent="-342900" defTabSz="786384">
              <a:lnSpc>
                <a:spcPct val="90000"/>
              </a:lnSpc>
              <a:spcAft>
                <a:spcPts val="600"/>
              </a:spcAft>
              <a:buFont typeface="Wingdings,Sans-Serif"/>
              <a:buChar char="q"/>
            </a:pPr>
            <a:r>
              <a:rPr lang="en-US" sz="2000">
                <a:latin typeface="Calibri"/>
                <a:ea typeface="Calibri"/>
                <a:cs typeface="Arial"/>
              </a:rPr>
              <a:t>Convolution layer with 3 feature maps as output.</a:t>
            </a:r>
          </a:p>
          <a:p>
            <a:pPr marL="342900" indent="-342900" defTabSz="786384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Outputs a list of </a:t>
            </a:r>
            <a:r>
              <a:rPr lang="en-US" sz="2000" kern="1200">
                <a:latin typeface="+mn-lt"/>
                <a:ea typeface="+mn-lt"/>
                <a:cs typeface="+mn-lt"/>
              </a:rPr>
              <a:t>ultrasound input images.</a:t>
            </a:r>
            <a:endParaRPr lang="en-US" sz="2000">
              <a:ea typeface="+mn-lt"/>
              <a:cs typeface="+mn-lt"/>
            </a:endParaRPr>
          </a:p>
        </p:txBody>
      </p:sp>
      <p:pic>
        <p:nvPicPr>
          <p:cNvPr id="6" name="Picture 5" descr="A diagram of a diagram">
            <a:extLst>
              <a:ext uri="{FF2B5EF4-FFF2-40B4-BE49-F238E27FC236}">
                <a16:creationId xmlns:a16="http://schemas.microsoft.com/office/drawing/2014/main" id="{9A7DC27A-D05B-388E-AF70-BBBDE22DF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70" t="25134" r="38054" b="53075"/>
          <a:stretch/>
        </p:blipFill>
        <p:spPr>
          <a:xfrm>
            <a:off x="7364339" y="2466451"/>
            <a:ext cx="3695980" cy="2108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69DCAF-75ED-2558-1995-25E8EE3E9F74}"/>
              </a:ext>
            </a:extLst>
          </p:cNvPr>
          <p:cNvSpPr txBox="1"/>
          <p:nvPr/>
        </p:nvSpPr>
        <p:spPr>
          <a:xfrm>
            <a:off x="8102163" y="4684815"/>
            <a:ext cx="2694797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86384"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Fig.8.</a:t>
            </a:r>
            <a:r>
              <a:rPr lang="en-US" sz="1600"/>
              <a:t> Reconstruction Branch</a:t>
            </a:r>
            <a:endParaRPr lang="en-US" sz="160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581B55-57ED-7A40-6742-BA31A4C6A13E}"/>
              </a:ext>
            </a:extLst>
          </p:cNvPr>
          <p:cNvSpPr txBox="1"/>
          <p:nvPr/>
        </p:nvSpPr>
        <p:spPr>
          <a:xfrm>
            <a:off x="840497" y="2026564"/>
            <a:ext cx="5250968" cy="10452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000" b="1" kern="1200">
                <a:latin typeface="+mn-lt"/>
                <a:ea typeface="+mn-ea"/>
                <a:cs typeface="+mn-cs"/>
              </a:rPr>
              <a:t>Intuition : To assist the model’s encoder through more prominent features and disregarding of noisy features. 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54620-2DAA-893F-1950-BFA321759856}"/>
              </a:ext>
            </a:extLst>
          </p:cNvPr>
          <p:cNvSpPr/>
          <p:nvPr/>
        </p:nvSpPr>
        <p:spPr>
          <a:xfrm>
            <a:off x="10613880" y="4364479"/>
            <a:ext cx="457563" cy="261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Classification Branch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8D30CF-AF3E-4C5B-C383-500244D15B1E}"/>
              </a:ext>
            </a:extLst>
          </p:cNvPr>
          <p:cNvSpPr txBox="1"/>
          <p:nvPr/>
        </p:nvSpPr>
        <p:spPr>
          <a:xfrm>
            <a:off x="768629" y="3984222"/>
            <a:ext cx="5571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512064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from the branching section is input to the segmentation branch.</a:t>
            </a:r>
            <a:endParaRPr lang="en-US" sz="2000">
              <a:cs typeface="Calibri"/>
            </a:endParaRPr>
          </a:p>
        </p:txBody>
      </p:sp>
      <p:pic>
        <p:nvPicPr>
          <p:cNvPr id="32" name="Picture 31" descr="A diagram of a diagram">
            <a:extLst>
              <a:ext uri="{FF2B5EF4-FFF2-40B4-BE49-F238E27FC236}">
                <a16:creationId xmlns:a16="http://schemas.microsoft.com/office/drawing/2014/main" id="{1D8D1ACB-41C7-545B-6739-CAF833348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76" t="45856" r="28358" b="22193"/>
          <a:stretch/>
        </p:blipFill>
        <p:spPr>
          <a:xfrm>
            <a:off x="7559100" y="2886147"/>
            <a:ext cx="4381414" cy="21942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D0434B6-4555-7DA3-99A4-F6E927EF6234}"/>
              </a:ext>
            </a:extLst>
          </p:cNvPr>
          <p:cNvSpPr txBox="1"/>
          <p:nvPr/>
        </p:nvSpPr>
        <p:spPr>
          <a:xfrm>
            <a:off x="8207513" y="5090307"/>
            <a:ext cx="3363421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12064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Fig.</a:t>
            </a:r>
            <a:r>
              <a:rPr lang="en-US" sz="1600" b="1"/>
              <a:t>9</a:t>
            </a:r>
            <a:r>
              <a:rPr lang="en-US" sz="1600" b="1" kern="1200">
                <a:latin typeface="+mn-lt"/>
                <a:ea typeface="+mn-ea"/>
                <a:cs typeface="+mn-cs"/>
              </a:rPr>
              <a:t>.</a:t>
            </a:r>
            <a:r>
              <a:rPr lang="en-US" sz="1600" kern="1200">
                <a:latin typeface="+mn-lt"/>
                <a:ea typeface="+mn-ea"/>
                <a:cs typeface="+mn-cs"/>
              </a:rPr>
              <a:t> Classification Branch</a:t>
            </a:r>
            <a:endParaRPr lang="en-US" sz="160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969216-D2CF-A02C-9967-CA93700090B2}"/>
              </a:ext>
            </a:extLst>
          </p:cNvPr>
          <p:cNvSpPr txBox="1"/>
          <p:nvPr/>
        </p:nvSpPr>
        <p:spPr>
          <a:xfrm>
            <a:off x="769089" y="3024390"/>
            <a:ext cx="63426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12064">
              <a:spcAft>
                <a:spcPts val="600"/>
              </a:spcAft>
            </a:pPr>
            <a:r>
              <a:rPr lang="en-US" sz="2000" b="1" kern="1200">
                <a:latin typeface="+mn-lt"/>
                <a:ea typeface="+mn-ea"/>
                <a:cs typeface="+mn-cs"/>
              </a:rPr>
              <a:t>Intuition : To assist the model </a:t>
            </a:r>
            <a:r>
              <a:rPr lang="en-US" sz="2000" b="1"/>
              <a:t>through</a:t>
            </a:r>
            <a:r>
              <a:rPr lang="en-US" sz="2000" b="1" kern="1200">
                <a:latin typeface="+mn-lt"/>
                <a:ea typeface="+mn-ea"/>
                <a:cs typeface="+mn-cs"/>
              </a:rPr>
              <a:t> classification data.</a:t>
            </a:r>
            <a:endParaRPr lang="en-US" sz="2000" b="1"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0548FD-69FE-F026-43CE-083FB1C6780A}"/>
              </a:ext>
            </a:extLst>
          </p:cNvPr>
          <p:cNvSpPr/>
          <p:nvPr/>
        </p:nvSpPr>
        <p:spPr>
          <a:xfrm>
            <a:off x="7599419" y="2676567"/>
            <a:ext cx="1138637" cy="31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Dataset &amp; Augmentation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8D30CF-AF3E-4C5B-C383-500244D15B1E}"/>
              </a:ext>
            </a:extLst>
          </p:cNvPr>
          <p:cNvSpPr txBox="1"/>
          <p:nvPr/>
        </p:nvSpPr>
        <p:spPr>
          <a:xfrm>
            <a:off x="932017" y="2213888"/>
            <a:ext cx="557156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512064">
              <a:buFont typeface="Wingdings"/>
              <a:buChar char="q"/>
            </a:pPr>
            <a:r>
              <a:rPr lang="en-US" sz="2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The original Dataset consists of  :</a:t>
            </a:r>
            <a:endParaRPr lang="en-US"/>
          </a:p>
          <a:p>
            <a:pPr defTabSz="512064"/>
            <a:endParaRPr lang="en-US" sz="2000">
              <a:solidFill>
                <a:srgbClr val="444444"/>
              </a:solidFill>
              <a:latin typeface="Calibri"/>
              <a:ea typeface="Calibri"/>
              <a:cs typeface="Arial"/>
            </a:endParaRPr>
          </a:p>
          <a:p>
            <a:pPr marL="800100" lvl="1" indent="-342900" defTabSz="512064">
              <a:buFont typeface="Wingdings"/>
              <a:buChar char="q"/>
            </a:pPr>
            <a:r>
              <a:rPr lang="en-US" sz="2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437 Benign</a:t>
            </a:r>
          </a:p>
          <a:p>
            <a:pPr lvl="1" defTabSz="512064"/>
            <a:endParaRPr lang="en-US" sz="2000">
              <a:solidFill>
                <a:srgbClr val="444444"/>
              </a:solidFill>
              <a:latin typeface="Calibri"/>
              <a:ea typeface="Calibri"/>
              <a:cs typeface="Arial"/>
            </a:endParaRPr>
          </a:p>
          <a:p>
            <a:pPr marL="800100" lvl="1" indent="-342900" defTabSz="512064">
              <a:buFont typeface="Wingdings"/>
              <a:buChar char="q"/>
            </a:pPr>
            <a:r>
              <a:rPr lang="en-US" sz="2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210 Malignant</a:t>
            </a:r>
          </a:p>
          <a:p>
            <a:pPr lvl="1" defTabSz="512064"/>
            <a:endParaRPr lang="en-US" sz="2000">
              <a:solidFill>
                <a:srgbClr val="444444"/>
              </a:solidFill>
              <a:latin typeface="Calibri"/>
              <a:ea typeface="Calibri"/>
              <a:cs typeface="Arial"/>
            </a:endParaRPr>
          </a:p>
          <a:p>
            <a:pPr marL="800100" lvl="1" indent="-342900" defTabSz="512064">
              <a:buFont typeface="Wingdings"/>
              <a:buChar char="q"/>
            </a:pPr>
            <a:r>
              <a:rPr lang="en-US" sz="2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133 Normal (tumor-free)</a:t>
            </a:r>
          </a:p>
          <a:p>
            <a:pPr lvl="1" defTabSz="512064"/>
            <a:endParaRPr lang="en-US" sz="2000">
              <a:solidFill>
                <a:srgbClr val="444444"/>
              </a:solidFill>
              <a:latin typeface="Calibri"/>
              <a:ea typeface="Calibri"/>
              <a:cs typeface="Arial"/>
            </a:endParaRPr>
          </a:p>
          <a:p>
            <a:pPr marL="800100" lvl="1" indent="-342900" defTabSz="512064">
              <a:buFont typeface="Wingdings"/>
              <a:buChar char="q"/>
            </a:pPr>
            <a:r>
              <a:rPr lang="en-US" sz="2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780 in total</a:t>
            </a:r>
          </a:p>
          <a:p>
            <a:pPr lvl="1" defTabSz="512064"/>
            <a:endParaRPr lang="en-US" sz="2000">
              <a:solidFill>
                <a:srgbClr val="444444"/>
              </a:solidFill>
              <a:latin typeface="Calibri"/>
              <a:ea typeface="Calibri"/>
              <a:cs typeface="Arial"/>
            </a:endParaRPr>
          </a:p>
          <a:p>
            <a:pPr marL="342900" indent="-342900" defTabSz="512064">
              <a:buFont typeface="Wingdings"/>
              <a:buChar char="q"/>
            </a:pPr>
            <a:r>
              <a:rPr lang="en-US" sz="2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Each Image and its corresponding mask is converted into 256x256 pixels.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0548FD-69FE-F026-43CE-083FB1C6780A}"/>
              </a:ext>
            </a:extLst>
          </p:cNvPr>
          <p:cNvSpPr/>
          <p:nvPr/>
        </p:nvSpPr>
        <p:spPr>
          <a:xfrm>
            <a:off x="7599419" y="2676567"/>
            <a:ext cx="1138637" cy="31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white spot on a black background&#10;&#10;Description automatically generated">
            <a:extLst>
              <a:ext uri="{FF2B5EF4-FFF2-40B4-BE49-F238E27FC236}">
                <a16:creationId xmlns:a16="http://schemas.microsoft.com/office/drawing/2014/main" id="{F95E56C7-600D-E839-0C00-DA7AFA031B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61" y="1712333"/>
            <a:ext cx="1371617" cy="1372911"/>
          </a:xfrm>
          <a:prstGeom prst="rect">
            <a:avLst/>
          </a:prstGeom>
        </p:spPr>
      </p:pic>
      <p:pic>
        <p:nvPicPr>
          <p:cNvPr id="6" name="Picture 5" descr="A close-up of a ultrasound&#10;&#10;Description automatically generated">
            <a:extLst>
              <a:ext uri="{FF2B5EF4-FFF2-40B4-BE49-F238E27FC236}">
                <a16:creationId xmlns:a16="http://schemas.microsoft.com/office/drawing/2014/main" id="{251AD1ED-499E-89CF-CB00-B823D390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311" y="1712332"/>
            <a:ext cx="1371617" cy="1372911"/>
          </a:xfrm>
          <a:prstGeom prst="rect">
            <a:avLst/>
          </a:prstGeom>
        </p:spPr>
      </p:pic>
      <p:pic>
        <p:nvPicPr>
          <p:cNvPr id="8" name="Picture 6" descr="A white outline of a map&#10;&#10;Description automatically generated">
            <a:extLst>
              <a:ext uri="{FF2B5EF4-FFF2-40B4-BE49-F238E27FC236}">
                <a16:creationId xmlns:a16="http://schemas.microsoft.com/office/drawing/2014/main" id="{3EAB2A12-A515-8A9B-0259-3146F30B0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514" y="3377951"/>
            <a:ext cx="1370562" cy="1372910"/>
          </a:xfrm>
          <a:prstGeom prst="rect">
            <a:avLst/>
          </a:prstGeom>
        </p:spPr>
      </p:pic>
      <p:pic>
        <p:nvPicPr>
          <p:cNvPr id="10" name="Picture 7" descr="A close-up of a ultrasound&#10;&#10;Description automatically generated">
            <a:extLst>
              <a:ext uri="{FF2B5EF4-FFF2-40B4-BE49-F238E27FC236}">
                <a16:creationId xmlns:a16="http://schemas.microsoft.com/office/drawing/2014/main" id="{1B0A3CE9-C411-9CAC-B900-1CCC1E6E6FB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858364" y="3383399"/>
            <a:ext cx="1371617" cy="1372910"/>
          </a:xfrm>
          <a:prstGeom prst="rect">
            <a:avLst/>
          </a:prstGeom>
        </p:spPr>
      </p:pic>
      <p:pic>
        <p:nvPicPr>
          <p:cNvPr id="14" name="Picture 8" descr="A close-up of a body&#10;&#10;Description automatically generated">
            <a:extLst>
              <a:ext uri="{FF2B5EF4-FFF2-40B4-BE49-F238E27FC236}">
                <a16:creationId xmlns:a16="http://schemas.microsoft.com/office/drawing/2014/main" id="{A5044090-49AF-82E7-DA54-1A9251DFF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309" y="5088202"/>
            <a:ext cx="1371618" cy="1372910"/>
          </a:xfrm>
          <a:prstGeom prst="rect">
            <a:avLst/>
          </a:prstGeom>
        </p:spPr>
      </p:pic>
      <p:pic>
        <p:nvPicPr>
          <p:cNvPr id="17" name="Picture 9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6B754F98-0352-62E0-6034-ED098F48515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252459" y="5088203"/>
            <a:ext cx="1371618" cy="13729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C02F68-B927-9D95-4F36-24DDDA52F9B7}"/>
              </a:ext>
            </a:extLst>
          </p:cNvPr>
          <p:cNvSpPr txBox="1"/>
          <p:nvPr/>
        </p:nvSpPr>
        <p:spPr>
          <a:xfrm>
            <a:off x="6995174" y="3069432"/>
            <a:ext cx="4512241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Fig.10.</a:t>
            </a:r>
            <a:r>
              <a:rPr lang="en-US" sz="1600"/>
              <a:t> Benign Image with its corresponding mask</a:t>
            </a:r>
            <a:endParaRPr lang="en-US" sz="160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AA47E-150D-7C1B-CB26-9AE876292768}"/>
              </a:ext>
            </a:extLst>
          </p:cNvPr>
          <p:cNvSpPr txBox="1"/>
          <p:nvPr/>
        </p:nvSpPr>
        <p:spPr>
          <a:xfrm>
            <a:off x="7122595" y="4749008"/>
            <a:ext cx="471816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Fig.11. </a:t>
            </a:r>
            <a:r>
              <a:rPr lang="en-US" sz="1600"/>
              <a:t>Malignant Image with its corresponding mask</a:t>
            </a:r>
            <a:endParaRPr lang="en-US" sz="160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4E63A0-6BC1-E58B-A109-6471BA47B134}"/>
              </a:ext>
            </a:extLst>
          </p:cNvPr>
          <p:cNvSpPr txBox="1"/>
          <p:nvPr/>
        </p:nvSpPr>
        <p:spPr>
          <a:xfrm>
            <a:off x="7120427" y="6460166"/>
            <a:ext cx="43786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Fig.12.</a:t>
            </a:r>
            <a:r>
              <a:rPr lang="en-US" sz="1600"/>
              <a:t> Normal Image with its corresponding mask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9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ea typeface="+mj-lt"/>
                <a:cs typeface="+mj-lt"/>
              </a:rPr>
              <a:t>Dataset &amp; Augmentation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2D1ACE86-37CF-DB65-1881-02520C0A8B71}"/>
              </a:ext>
            </a:extLst>
          </p:cNvPr>
          <p:cNvGraphicFramePr/>
          <p:nvPr/>
        </p:nvGraphicFramePr>
        <p:xfrm>
          <a:off x="1525582" y="1813057"/>
          <a:ext cx="9904995" cy="441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4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helvetica"/>
                <a:cs typeface="helvetica"/>
              </a:rPr>
              <a:t>Results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54350D5-D6A0-7C1C-6C26-64D996808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76718"/>
              </p:ext>
            </p:extLst>
          </p:nvPr>
        </p:nvGraphicFramePr>
        <p:xfrm>
          <a:off x="1375530" y="2412685"/>
          <a:ext cx="9423400" cy="34198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2110950741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652451630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4063397703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971017688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3679728719"/>
                    </a:ext>
                  </a:extLst>
                </a:gridCol>
              </a:tblGrid>
              <a:tr h="427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</a:rPr>
                        <a:t>Model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effectLst/>
                        </a:rPr>
                        <a:t>Benign</a:t>
                      </a:r>
                      <a:endParaRPr lang="en-US" sz="20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effectLst/>
                        </a:rPr>
                        <a:t>Malignant</a:t>
                      </a:r>
                      <a:endParaRPr lang="en-US" sz="20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effectLst/>
                        </a:rPr>
                        <a:t>Normal</a:t>
                      </a:r>
                      <a:endParaRPr lang="en-US" sz="20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effectLst/>
                        </a:rPr>
                        <a:t>Average</a:t>
                      </a:r>
                      <a:endParaRPr lang="en-US" sz="200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56532402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Inception </a:t>
                      </a:r>
                      <a:r>
                        <a:rPr lang="en-US" sz="2000" err="1">
                          <a:effectLst/>
                        </a:rPr>
                        <a:t>UNet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408121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Attention </a:t>
                      </a:r>
                      <a:r>
                        <a:rPr lang="en-US" sz="2000" err="1">
                          <a:effectLst/>
                        </a:rPr>
                        <a:t>UNet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686623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err="1">
                          <a:effectLst/>
                        </a:rPr>
                        <a:t>UNet</a:t>
                      </a:r>
                      <a:r>
                        <a:rPr lang="en-US" sz="2000">
                          <a:effectLst/>
                        </a:rPr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527458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err="1">
                          <a:effectLst/>
                        </a:rPr>
                        <a:t>PSPNet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545338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Residual </a:t>
                      </a:r>
                      <a:r>
                        <a:rPr lang="en-US" sz="2000" err="1">
                          <a:effectLst/>
                        </a:rPr>
                        <a:t>UNet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991316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err="1">
                          <a:effectLst/>
                        </a:rPr>
                        <a:t>UNet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0.72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985912"/>
                  </a:ext>
                </a:extLst>
              </a:tr>
              <a:tr h="4274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</a:rPr>
                        <a:t>Proposed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</a:rPr>
                        <a:t>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</a:rPr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</a:rPr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</a:rPr>
                        <a:t>0.76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7816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EDB98EF-9D06-A101-7214-59719D200B28}"/>
              </a:ext>
            </a:extLst>
          </p:cNvPr>
          <p:cNvSpPr txBox="1"/>
          <p:nvPr/>
        </p:nvSpPr>
        <p:spPr>
          <a:xfrm>
            <a:off x="1719042" y="1926266"/>
            <a:ext cx="7253006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78408">
              <a:lnSpc>
                <a:spcPct val="90000"/>
              </a:lnSpc>
              <a:spcAft>
                <a:spcPts val="600"/>
              </a:spcAft>
            </a:pPr>
            <a:r>
              <a:rPr lang="en-US" sz="2500" kern="1200">
                <a:latin typeface="helvetica"/>
                <a:cs typeface="Arial"/>
              </a:rPr>
              <a:t>Segmentation Performance</a:t>
            </a:r>
            <a:endParaRPr lang="en-US" sz="2500">
              <a:latin typeface="helvetica"/>
              <a:cs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7629C-4B99-FBD7-E38C-22C0E3290F71}"/>
              </a:ext>
            </a:extLst>
          </p:cNvPr>
          <p:cNvSpPr txBox="1"/>
          <p:nvPr/>
        </p:nvSpPr>
        <p:spPr>
          <a:xfrm>
            <a:off x="3517443" y="5945867"/>
            <a:ext cx="4876471" cy="314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78408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Table.1.</a:t>
            </a:r>
            <a:r>
              <a:rPr lang="en-US" sz="1600" kern="1200">
                <a:latin typeface="+mn-lt"/>
                <a:ea typeface="+mn-ea"/>
                <a:cs typeface="+mn-cs"/>
              </a:rPr>
              <a:t> Dice Coefficient  comparison of different models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38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helvetica"/>
                <a:cs typeface="helvetica"/>
              </a:rPr>
              <a:t>Results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995E3-01F1-61CF-A35E-D037441857EC}"/>
              </a:ext>
            </a:extLst>
          </p:cNvPr>
          <p:cNvSpPr txBox="1"/>
          <p:nvPr/>
        </p:nvSpPr>
        <p:spPr>
          <a:xfrm>
            <a:off x="843428" y="1801386"/>
            <a:ext cx="7041350" cy="4439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50976">
              <a:lnSpc>
                <a:spcPct val="90000"/>
              </a:lnSpc>
              <a:spcAft>
                <a:spcPts val="600"/>
              </a:spcAft>
            </a:pPr>
            <a:r>
              <a:rPr lang="en-US" sz="2500" kern="1200">
                <a:latin typeface="helvetica"/>
                <a:cs typeface="Arial"/>
              </a:rPr>
              <a:t>Classification Performance</a:t>
            </a:r>
            <a:endParaRPr lang="en-US" sz="2500">
              <a:latin typeface="helvetica"/>
              <a:cs typeface="helvetica"/>
            </a:endParaRPr>
          </a:p>
        </p:txBody>
      </p:sp>
      <p:pic>
        <p:nvPicPr>
          <p:cNvPr id="6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164EBCC-049E-E725-BC15-6657404E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5" y="2390996"/>
            <a:ext cx="11562182" cy="3673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10E7EE-4640-A89C-B14A-36F01E7A1E65}"/>
              </a:ext>
            </a:extLst>
          </p:cNvPr>
          <p:cNvSpPr txBox="1"/>
          <p:nvPr/>
        </p:nvSpPr>
        <p:spPr>
          <a:xfrm>
            <a:off x="1103363" y="6068316"/>
            <a:ext cx="10166358" cy="313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50976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Fig.</a:t>
            </a:r>
            <a:r>
              <a:rPr lang="en-US" sz="1600" b="1"/>
              <a:t>13</a:t>
            </a:r>
            <a:r>
              <a:rPr lang="en-US" sz="1600" b="1" kern="1200">
                <a:latin typeface="+mn-lt"/>
                <a:ea typeface="+mn-ea"/>
                <a:cs typeface="+mn-cs"/>
              </a:rPr>
              <a:t>. </a:t>
            </a:r>
            <a:r>
              <a:rPr lang="en-US" sz="1600" kern="1200">
                <a:latin typeface="+mn-lt"/>
                <a:ea typeface="+mn-ea"/>
                <a:cs typeface="+mn-cs"/>
              </a:rPr>
              <a:t>AUROC scores of different models in comparison with the classification branch of the Multibranch UNet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helvetica"/>
                <a:cs typeface="helvetica"/>
              </a:rPr>
              <a:t>Results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42898-4C71-449A-1554-EBFBDE7BF535}"/>
              </a:ext>
            </a:extLst>
          </p:cNvPr>
          <p:cNvSpPr txBox="1"/>
          <p:nvPr/>
        </p:nvSpPr>
        <p:spPr>
          <a:xfrm>
            <a:off x="867328" y="1981564"/>
            <a:ext cx="6388651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05256">
              <a:lnSpc>
                <a:spcPct val="90000"/>
              </a:lnSpc>
              <a:spcAft>
                <a:spcPts val="600"/>
              </a:spcAft>
            </a:pPr>
            <a:r>
              <a:rPr lang="en-US" sz="2500" kern="1200">
                <a:latin typeface="helvetica"/>
                <a:cs typeface="Arial"/>
              </a:rPr>
              <a:t>Ablation </a:t>
            </a:r>
            <a:r>
              <a:rPr lang="en-US" sz="2500">
                <a:latin typeface="helvetica"/>
                <a:cs typeface="Arial"/>
              </a:rPr>
              <a:t>Studies</a:t>
            </a:r>
            <a:endParaRPr lang="en-US" sz="2500">
              <a:latin typeface="helvetica"/>
              <a:cs typeface="helvetica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D99FA9-BFB9-A350-EC6E-45F0F5E2D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68537"/>
              </p:ext>
            </p:extLst>
          </p:nvPr>
        </p:nvGraphicFramePr>
        <p:xfrm>
          <a:off x="744464" y="2950230"/>
          <a:ext cx="6328040" cy="1584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65608">
                  <a:extLst>
                    <a:ext uri="{9D8B030D-6E8A-4147-A177-3AD203B41FA5}">
                      <a16:colId xmlns:a16="http://schemas.microsoft.com/office/drawing/2014/main" val="3960478290"/>
                    </a:ext>
                  </a:extLst>
                </a:gridCol>
                <a:gridCol w="1265608">
                  <a:extLst>
                    <a:ext uri="{9D8B030D-6E8A-4147-A177-3AD203B41FA5}">
                      <a16:colId xmlns:a16="http://schemas.microsoft.com/office/drawing/2014/main" val="2627971306"/>
                    </a:ext>
                  </a:extLst>
                </a:gridCol>
                <a:gridCol w="1265608">
                  <a:extLst>
                    <a:ext uri="{9D8B030D-6E8A-4147-A177-3AD203B41FA5}">
                      <a16:colId xmlns:a16="http://schemas.microsoft.com/office/drawing/2014/main" val="1855577045"/>
                    </a:ext>
                  </a:extLst>
                </a:gridCol>
                <a:gridCol w="1265608">
                  <a:extLst>
                    <a:ext uri="{9D8B030D-6E8A-4147-A177-3AD203B41FA5}">
                      <a16:colId xmlns:a16="http://schemas.microsoft.com/office/drawing/2014/main" val="2138708810"/>
                    </a:ext>
                  </a:extLst>
                </a:gridCol>
                <a:gridCol w="1265608">
                  <a:extLst>
                    <a:ext uri="{9D8B030D-6E8A-4147-A177-3AD203B41FA5}">
                      <a16:colId xmlns:a16="http://schemas.microsoft.com/office/drawing/2014/main" val="22337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</a:rPr>
                        <a:t>Testing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</a:rPr>
                        <a:t>Benign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</a:rPr>
                        <a:t>Malignant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</a:rPr>
                        <a:t>Normal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>
                          <a:effectLst/>
                        </a:rPr>
                        <a:t>Average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9449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wRB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3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wCB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7337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Proposed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0.76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74572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A6D60D-EE85-1226-33AA-2E5BD2B7B708}"/>
              </a:ext>
            </a:extLst>
          </p:cNvPr>
          <p:cNvSpPr txBox="1"/>
          <p:nvPr/>
        </p:nvSpPr>
        <p:spPr>
          <a:xfrm>
            <a:off x="7397219" y="3366190"/>
            <a:ext cx="4600645" cy="75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905256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Arial"/>
              </a:rPr>
              <a:t>wRB : Without Reconstruction Branch</a:t>
            </a:r>
            <a:endParaRPr lang="en-US" sz="2000" kern="1200">
              <a:latin typeface="+mn-lt"/>
              <a:cs typeface="Calibri" panose="020F0502020204030204"/>
            </a:endParaRPr>
          </a:p>
          <a:p>
            <a:pPr marL="342900" indent="-342900" defTabSz="905256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Arial"/>
              </a:rPr>
              <a:t>wCB : Without Classification Branch</a:t>
            </a:r>
            <a:endParaRPr lang="en-US" sz="20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0F423-BE89-95EA-6B3B-52D20E88719F}"/>
              </a:ext>
            </a:extLst>
          </p:cNvPr>
          <p:cNvSpPr txBox="1"/>
          <p:nvPr/>
        </p:nvSpPr>
        <p:spPr>
          <a:xfrm>
            <a:off x="820032" y="4860060"/>
            <a:ext cx="6388405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05256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Table.2.</a:t>
            </a:r>
            <a:r>
              <a:rPr lang="en-US" sz="1600" kern="1200">
                <a:latin typeface="+mn-lt"/>
                <a:ea typeface="+mn-ea"/>
                <a:cs typeface="+mn-cs"/>
              </a:rPr>
              <a:t> Ablation Study of Multibranch UNet by removing the classification and reconstruction branch </a:t>
            </a:r>
            <a:r>
              <a:rPr lang="en-US" sz="1600"/>
              <a:t>separately</a:t>
            </a:r>
            <a:r>
              <a:rPr lang="en-US" sz="1600" kern="1200">
                <a:latin typeface="+mn-lt"/>
                <a:ea typeface="+mn-ea"/>
                <a:cs typeface="+mn-cs"/>
              </a:rPr>
              <a:t> and comparing the Dice coefficient.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3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ollage of images of a person&amp;#39;s body&#10;&#10;Description automatically generated">
            <a:extLst>
              <a:ext uri="{FF2B5EF4-FFF2-40B4-BE49-F238E27FC236}">
                <a16:creationId xmlns:a16="http://schemas.microsoft.com/office/drawing/2014/main" id="{A384CEA9-B210-0092-5F90-CAF164C1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75" y="663796"/>
            <a:ext cx="8451092" cy="5974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C0CFD-DF55-3221-2639-2BD4119A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328" y="-121449"/>
            <a:ext cx="8490442" cy="1020762"/>
          </a:xfrm>
        </p:spPr>
        <p:txBody>
          <a:bodyPr>
            <a:normAutofit/>
          </a:bodyPr>
          <a:lstStyle/>
          <a:p>
            <a:r>
              <a:rPr lang="en-US" sz="4000">
                <a:latin typeface="helvetica"/>
                <a:ea typeface="Calibri"/>
                <a:cs typeface="Calibri"/>
              </a:rPr>
              <a:t>Image Results</a:t>
            </a:r>
            <a:endParaRPr lang="en-US" sz="4000">
              <a:latin typeface="helvetica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36D57-5FAA-D58A-7976-BF18BE0F560E}"/>
              </a:ext>
            </a:extLst>
          </p:cNvPr>
          <p:cNvSpPr txBox="1"/>
          <p:nvPr/>
        </p:nvSpPr>
        <p:spPr>
          <a:xfrm>
            <a:off x="985562" y="6562920"/>
            <a:ext cx="10695886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Fig.14.</a:t>
            </a:r>
            <a:r>
              <a:rPr lang="en-US" sz="1600"/>
              <a:t> Ultrasound Image with its corresponding  ground truth mask vs the predicted segmentation output from several models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1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B2ED-662F-67DB-8DB9-4A5FAAE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ea typeface="+mj-lt"/>
                <a:cs typeface="+mj-lt"/>
              </a:rPr>
              <a:t>Contents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EC9EE-D19A-03CD-9B5B-30236F10A620}"/>
              </a:ext>
            </a:extLst>
          </p:cNvPr>
          <p:cNvSpPr txBox="1"/>
          <p:nvPr/>
        </p:nvSpPr>
        <p:spPr>
          <a:xfrm>
            <a:off x="850490" y="2002020"/>
            <a:ext cx="1045516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Problem Statement</a:t>
            </a: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Challenges​</a:t>
            </a: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Motivation Of The Proposed Model​</a:t>
            </a: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Proposed Method​</a:t>
            </a: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Results​</a:t>
            </a: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Conclusions​</a:t>
            </a:r>
            <a:endParaRPr lang="en-US" sz="20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5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Conclusion</a:t>
            </a:r>
            <a:endParaRPr lang="en-US" sz="4000" kern="1200">
              <a:latin typeface="helvetica"/>
              <a:cs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BDB0A-BDEC-A8E1-46DD-4252A6D4B0EA}"/>
              </a:ext>
            </a:extLst>
          </p:cNvPr>
          <p:cNvSpPr txBox="1"/>
          <p:nvPr/>
        </p:nvSpPr>
        <p:spPr>
          <a:xfrm>
            <a:off x="838517" y="2105838"/>
            <a:ext cx="945636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 The model, originally used for segmenting different classes of tumors, has the potential to be employed for various other tasks as well. ​</a:t>
            </a: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endParaRPr lang="en-US" sz="2000">
              <a:ea typeface="Calibri"/>
              <a:cs typeface="Arial"/>
            </a:endParaRPr>
          </a:p>
          <a:p>
            <a:pPr marL="342900" indent="-342900">
              <a:buFont typeface="Wingdings"/>
              <a:buChar char="q"/>
            </a:pPr>
            <a:r>
              <a:rPr lang="en-US" sz="2000">
                <a:cs typeface="Arial"/>
              </a:rPr>
              <a:t> We plan to investigate these possibilities in the future.</a:t>
            </a:r>
            <a:endParaRPr lang="en-US" sz="20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8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References</a:t>
            </a:r>
            <a:endParaRPr lang="en-US" sz="4000" kern="1200">
              <a:latin typeface="helvetica"/>
              <a:cs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EAF46-4F1A-9FC9-BE10-63DA33765F09}"/>
              </a:ext>
            </a:extLst>
          </p:cNvPr>
          <p:cNvSpPr txBox="1"/>
          <p:nvPr/>
        </p:nvSpPr>
        <p:spPr>
          <a:xfrm>
            <a:off x="425677" y="1865841"/>
            <a:ext cx="1133746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/>
              <a:buChar char="q"/>
            </a:pPr>
            <a:r>
              <a:rPr lang="en-US" sz="2000">
                <a:solidFill>
                  <a:srgbClr val="0563C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https://idp.springer.com/authorize/casa?redirect_uri=https://link.springer.com/article/10.1007/s00521-010-0378-4&amp;casa_token=H4Wn3_a2tMYAAAAA:UJFoFvgBPc0tEx2YvI2wbaTSJx433etYOo1TcgTg4nusHMOokNhhejPG6T1mBK5kA2SA9Pm4_ZtN1ZIanQ</a:t>
            </a:r>
            <a:r>
              <a:rPr lang="en-US" sz="2000">
                <a:solidFill>
                  <a:srgbClr val="0563C1"/>
                </a:solidFill>
                <a:cs typeface="Arial"/>
              </a:rPr>
              <a:t>​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Wingdings"/>
              <a:buChar char="q"/>
            </a:pP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742950" lvl="1" indent="-285750">
              <a:buFont typeface="Wingdings"/>
              <a:buChar char="q"/>
            </a:pPr>
            <a:r>
              <a:rPr lang="en-US" sz="2000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https://link.springer.com/chapter/10.1007/978-3-319-24574-4_28</a:t>
            </a:r>
            <a:r>
              <a:rPr lang="en-US" sz="2000">
                <a:solidFill>
                  <a:srgbClr val="0563C1"/>
                </a:solidFill>
                <a:cs typeface="Arial"/>
              </a:rPr>
              <a:t>​</a:t>
            </a: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742950" lvl="1" indent="-285750">
              <a:buFont typeface="Wingdings"/>
              <a:buChar char="q"/>
            </a:pPr>
            <a:r>
              <a:rPr lang="en-US" sz="2000">
                <a:solidFill>
                  <a:srgbClr val="0563C1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https://arxiv.org/abs/1804.03999</a:t>
            </a:r>
            <a:r>
              <a:rPr lang="en-US" sz="2000">
                <a:solidFill>
                  <a:srgbClr val="0563C1"/>
                </a:solidFill>
                <a:cs typeface="Arial"/>
              </a:rPr>
              <a:t>​</a:t>
            </a: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742950" lvl="1" indent="-285750">
              <a:buFont typeface="Wingdings"/>
              <a:buChar char="q"/>
            </a:pPr>
            <a:r>
              <a:rPr lang="en-US" sz="2000">
                <a:solidFill>
                  <a:srgbClr val="0563C1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https://www.sciencedirect.com/science/article/pii/S0924271620300149</a:t>
            </a:r>
            <a:r>
              <a:rPr lang="en-US" sz="2000">
                <a:solidFill>
                  <a:srgbClr val="0563C1"/>
                </a:solidFill>
                <a:cs typeface="Arial"/>
              </a:rPr>
              <a:t>​</a:t>
            </a: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742950" lvl="1" indent="-285750">
              <a:buFont typeface="Wingdings"/>
              <a:buChar char="q"/>
            </a:pPr>
            <a:r>
              <a:rPr lang="en-US" sz="2000">
                <a:solidFill>
                  <a:srgbClr val="0563C1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https://dl.acm.org/doi/abs/10.1145/3376922?casa_token=NcVwRnVPEOwAAAAA:9nLeUMq5JA3csdjHV6cnONLQVkGV3ZLHWKr35WOfKauffNlym3Jh3vHchboxVBKgCSM0K_WrP2XfJg</a:t>
            </a:r>
            <a:r>
              <a:rPr lang="en-US" sz="2000">
                <a:solidFill>
                  <a:srgbClr val="0563C1"/>
                </a:solidFill>
                <a:cs typeface="Arial"/>
              </a:rPr>
              <a:t>​</a:t>
            </a: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  <a:p>
            <a:pPr marL="742950" lvl="1" indent="-285750">
              <a:buFont typeface="Wingdings"/>
              <a:buChar char="q"/>
            </a:pPr>
            <a:r>
              <a:rPr lang="en-US" sz="2000">
                <a:solidFill>
                  <a:srgbClr val="0563C1"/>
                </a:solidFill>
                <a:cs typeface="Arial"/>
                <a:hlinkClick r:id="rId7"/>
              </a:rPr>
              <a:t>https://link.springer.com/chapter/10.1007/978-3-030-00889-5_1</a:t>
            </a:r>
            <a:r>
              <a:rPr lang="en-US" sz="2000">
                <a:solidFill>
                  <a:srgbClr val="0563C1"/>
                </a:solidFill>
                <a:cs typeface="Arial"/>
              </a:rPr>
              <a:t>​</a:t>
            </a:r>
            <a:endParaRPr lang="en-US" sz="2000">
              <a:solidFill>
                <a:srgbClr val="0563C1"/>
              </a:solidFill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119" y="4638503"/>
            <a:ext cx="8382586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573" y="4727173"/>
            <a:ext cx="798367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latin typeface="helvetica"/>
                <a:cs typeface="helvetica"/>
              </a:rPr>
              <a:t>Thank You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2463" y="5628237"/>
            <a:ext cx="722389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Graphic 5" descr="Right Double Quote">
            <a:extLst>
              <a:ext uri="{FF2B5EF4-FFF2-40B4-BE49-F238E27FC236}">
                <a16:creationId xmlns:a16="http://schemas.microsoft.com/office/drawing/2014/main" id="{62A060B5-6623-535E-E7FF-AE5DA4EF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7126" y="299258"/>
            <a:ext cx="4094573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B2ED-662F-67DB-8DB9-4A5FAAE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ea typeface="+mj-lt"/>
                <a:cs typeface="+mj-lt"/>
              </a:rPr>
              <a:t>Problem Statement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5B441C4-DA98-A000-499F-2CBED0528CEF}"/>
              </a:ext>
            </a:extLst>
          </p:cNvPr>
          <p:cNvSpPr txBox="1">
            <a:spLocks/>
          </p:cNvSpPr>
          <p:nvPr/>
        </p:nvSpPr>
        <p:spPr>
          <a:xfrm>
            <a:off x="782886" y="1926876"/>
            <a:ext cx="5300322" cy="428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Breast tumor diagnosis is the primary focus of our study, aiming to accurately segment and classify tumors.</a:t>
            </a:r>
            <a:endParaRPr lang="en-US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We have ultrasound images captured for the purpose of diagnosing breast tumors.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We have to segment and classify the tumors into either benign, malignant or  normal.</a:t>
            </a:r>
            <a:endParaRPr lang="en-US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11" descr="A close-up of an ultrasound&#10;&#10;Description automatically generated">
            <a:extLst>
              <a:ext uri="{FF2B5EF4-FFF2-40B4-BE49-F238E27FC236}">
                <a16:creationId xmlns:a16="http://schemas.microsoft.com/office/drawing/2014/main" id="{3ED90ED7-611B-C938-2CC2-14942F79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6" y="1724541"/>
            <a:ext cx="1300438" cy="1299763"/>
          </a:xfrm>
          <a:prstGeom prst="rect">
            <a:avLst/>
          </a:prstGeom>
        </p:spPr>
      </p:pic>
      <p:pic>
        <p:nvPicPr>
          <p:cNvPr id="11" name="Picture 14" descr="A close-up of a body of water&#10;&#10;Description automatically generated">
            <a:extLst>
              <a:ext uri="{FF2B5EF4-FFF2-40B4-BE49-F238E27FC236}">
                <a16:creationId xmlns:a16="http://schemas.microsoft.com/office/drawing/2014/main" id="{AB578681-42B6-4671-1B27-D4C3D0CB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6" y="4718949"/>
            <a:ext cx="1300438" cy="1299763"/>
          </a:xfrm>
          <a:prstGeom prst="rect">
            <a:avLst/>
          </a:prstGeom>
        </p:spPr>
      </p:pic>
      <p:pic>
        <p:nvPicPr>
          <p:cNvPr id="14" name="Picture 1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6F9BC28D-B0F0-6027-8FCE-E22F9A4A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143" y="4718949"/>
            <a:ext cx="1300438" cy="1299763"/>
          </a:xfrm>
          <a:prstGeom prst="rect">
            <a:avLst/>
          </a:prstGeom>
        </p:spPr>
      </p:pic>
      <p:pic>
        <p:nvPicPr>
          <p:cNvPr id="18" name="Picture 19" descr="A white silhouette of a person&#10;&#10;Description automatically generated">
            <a:extLst>
              <a:ext uri="{FF2B5EF4-FFF2-40B4-BE49-F238E27FC236}">
                <a16:creationId xmlns:a16="http://schemas.microsoft.com/office/drawing/2014/main" id="{AF14A028-0079-E6B7-0550-30152D6FB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143" y="3223890"/>
            <a:ext cx="1300438" cy="1299763"/>
          </a:xfrm>
          <a:prstGeom prst="rect">
            <a:avLst/>
          </a:prstGeom>
        </p:spPr>
      </p:pic>
      <p:pic>
        <p:nvPicPr>
          <p:cNvPr id="20" name="Picture 20" descr="A close-up of an ultrasound&#10;&#10;Description automatically generated">
            <a:extLst>
              <a:ext uri="{FF2B5EF4-FFF2-40B4-BE49-F238E27FC236}">
                <a16:creationId xmlns:a16="http://schemas.microsoft.com/office/drawing/2014/main" id="{1839B3AF-383C-2ECB-6F69-5B40DA584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25" y="3223890"/>
            <a:ext cx="1300438" cy="1299763"/>
          </a:xfrm>
          <a:prstGeom prst="rect">
            <a:avLst/>
          </a:prstGeom>
        </p:spPr>
      </p:pic>
      <p:pic>
        <p:nvPicPr>
          <p:cNvPr id="22" name="Picture 22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C4C060FA-D881-3840-64F9-798FE45EB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143" y="1724541"/>
            <a:ext cx="1300438" cy="12997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1C56FB-F956-4031-22D1-7C5A0BB64703}"/>
              </a:ext>
            </a:extLst>
          </p:cNvPr>
          <p:cNvSpPr txBox="1"/>
          <p:nvPr/>
        </p:nvSpPr>
        <p:spPr>
          <a:xfrm>
            <a:off x="7598409" y="6173765"/>
            <a:ext cx="3051569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56870">
              <a:lnSpc>
                <a:spcPct val="90000"/>
              </a:lnSpc>
              <a:spcAft>
                <a:spcPts val="522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</a:t>
            </a:r>
            <a:r>
              <a:rPr lang="en-US" sz="1600" b="1"/>
              <a:t>.1</a:t>
            </a:r>
            <a:r>
              <a:rPr lang="en-US" sz="1600" b="1" kern="1200">
                <a:latin typeface="+mn-lt"/>
                <a:ea typeface="+mn-ea"/>
                <a:cs typeface="+mn-cs"/>
              </a:rPr>
              <a:t>.</a:t>
            </a:r>
            <a:r>
              <a:rPr lang="en-US" sz="1600" b="1"/>
              <a:t> </a:t>
            </a:r>
            <a:r>
              <a:rPr lang="en-US" sz="1600"/>
              <a:t>Ultrasound image with its corresponding segmentation mask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42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B2ED-662F-67DB-8DB9-4A5FAAE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ea typeface="+mj-lt"/>
                <a:cs typeface="+mj-lt"/>
              </a:rPr>
              <a:t>Challenges</a:t>
            </a:r>
            <a:endParaRPr lang="en-US" sz="4000">
              <a:latin typeface="helvetica"/>
              <a:cs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5B441C4-DA98-A000-499F-2CBED0528CEF}"/>
              </a:ext>
            </a:extLst>
          </p:cNvPr>
          <p:cNvSpPr txBox="1">
            <a:spLocks/>
          </p:cNvSpPr>
          <p:nvPr/>
        </p:nvSpPr>
        <p:spPr>
          <a:xfrm>
            <a:off x="722977" y="1915982"/>
            <a:ext cx="3980688" cy="428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Low Image Contrast</a:t>
            </a:r>
            <a:endParaRPr lang="en-US" sz="2000">
              <a:ea typeface="Calibri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>
                <a:latin typeface="Calibri"/>
                <a:ea typeface="+mn-lt"/>
                <a:cs typeface="Arial"/>
              </a:rPr>
              <a:t>Challenging Image Clarity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latin typeface="Calibri"/>
                <a:ea typeface="+mn-lt"/>
                <a:cs typeface="Arial"/>
              </a:rPr>
              <a:t>Indistinct Margins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>
                <a:latin typeface="Calibri"/>
                <a:ea typeface="+mn-lt"/>
                <a:cs typeface="Arial"/>
              </a:rPr>
              <a:t>Unclear </a:t>
            </a:r>
            <a:r>
              <a:rPr lang="en-US">
                <a:latin typeface="Calibri"/>
                <a:ea typeface="Calibri"/>
                <a:cs typeface="Arial"/>
              </a:rPr>
              <a:t>Tumor Boundaries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latin typeface="Calibri"/>
                <a:ea typeface="Calibri"/>
                <a:cs typeface="Arial"/>
              </a:rPr>
              <a:t>Edges Are Not Visible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>
                <a:latin typeface="Calibri"/>
                <a:ea typeface="+mn-lt"/>
                <a:cs typeface="Arial"/>
              </a:rPr>
              <a:t>Lack of Visible</a:t>
            </a:r>
            <a:r>
              <a:rPr lang="en-US">
                <a:latin typeface="Calibri"/>
                <a:ea typeface="Calibri"/>
                <a:cs typeface="Arial"/>
              </a:rPr>
              <a:t> Edges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latin typeface="Calibri"/>
                <a:ea typeface="+mn-lt"/>
                <a:cs typeface="Arial"/>
              </a:rPr>
              <a:t>Noise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>
                <a:latin typeface="Calibri"/>
                <a:ea typeface="Calibri"/>
                <a:cs typeface="Arial"/>
              </a:rPr>
              <a:t>Image Distortion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latin typeface="Calibri"/>
                <a:ea typeface="Calibri"/>
                <a:cs typeface="Arial"/>
              </a:rPr>
              <a:t>Variability in Shape of the Tumor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>
                <a:latin typeface="Calibri"/>
                <a:ea typeface="Calibri"/>
                <a:cs typeface="Arial"/>
              </a:rPr>
              <a:t>Diverse Tumor Shapes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 sz="2000">
                <a:latin typeface="Calibri"/>
                <a:ea typeface="Calibri"/>
                <a:cs typeface="Arial"/>
              </a:rPr>
              <a:t>Small Amount of Data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itchFamily="34" charset="0"/>
              <a:buChar char="q"/>
            </a:pPr>
            <a:r>
              <a:rPr lang="en-US">
                <a:latin typeface="Calibri"/>
                <a:ea typeface="Calibri"/>
                <a:cs typeface="Arial"/>
              </a:rPr>
              <a:t>Limited Dataset Size</a:t>
            </a:r>
            <a:endParaRPr lang="en-US">
              <a:latin typeface="Calibri"/>
              <a:ea typeface="Calibri"/>
              <a:cs typeface="Calibri" panose="020F0502020204030204"/>
            </a:endParaRPr>
          </a:p>
        </p:txBody>
      </p:sp>
      <p:pic>
        <p:nvPicPr>
          <p:cNvPr id="4" name="Picture 3" descr="A white blob on a black background&#10;&#10;Description automatically generated">
            <a:extLst>
              <a:ext uri="{FF2B5EF4-FFF2-40B4-BE49-F238E27FC236}">
                <a16:creationId xmlns:a16="http://schemas.microsoft.com/office/drawing/2014/main" id="{A7F6276F-7E53-3273-D789-E9ED5C952A4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82298" y="2122645"/>
            <a:ext cx="1021969" cy="1027581"/>
          </a:xfrm>
          <a:prstGeom prst="rect">
            <a:avLst/>
          </a:prstGeom>
        </p:spPr>
      </p:pic>
      <p:pic>
        <p:nvPicPr>
          <p:cNvPr id="7" name="Picture 6" descr="A white silhouette of a hand&#10;&#10;Description automatically generated">
            <a:extLst>
              <a:ext uri="{FF2B5EF4-FFF2-40B4-BE49-F238E27FC236}">
                <a16:creationId xmlns:a16="http://schemas.microsoft.com/office/drawing/2014/main" id="{C5DA3506-CA76-148E-4CB3-84EE581DD97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70" y="2122646"/>
            <a:ext cx="1021968" cy="1027581"/>
          </a:xfrm>
          <a:prstGeom prst="rect">
            <a:avLst/>
          </a:prstGeom>
        </p:spPr>
      </p:pic>
      <p:pic>
        <p:nvPicPr>
          <p:cNvPr id="8" name="Picture 7" descr="A white outline of a black background&#10;&#10;Description automatically generated">
            <a:extLst>
              <a:ext uri="{FF2B5EF4-FFF2-40B4-BE49-F238E27FC236}">
                <a16:creationId xmlns:a16="http://schemas.microsoft.com/office/drawing/2014/main" id="{2B3255E7-EB22-F405-958E-462CFFFDE46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395" y="2122645"/>
            <a:ext cx="1021969" cy="1027581"/>
          </a:xfrm>
          <a:prstGeom prst="rect">
            <a:avLst/>
          </a:prstGeom>
        </p:spPr>
      </p:pic>
      <p:pic>
        <p:nvPicPr>
          <p:cNvPr id="9" name="Picture 8" descr="A white outline of a country&#10;&#10;Description automatically generated">
            <a:extLst>
              <a:ext uri="{FF2B5EF4-FFF2-40B4-BE49-F238E27FC236}">
                <a16:creationId xmlns:a16="http://schemas.microsoft.com/office/drawing/2014/main" id="{701F819A-5A82-49AA-B67C-692FD3470D7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82298" y="3168504"/>
            <a:ext cx="1021969" cy="1027581"/>
          </a:xfrm>
          <a:prstGeom prst="rect">
            <a:avLst/>
          </a:prstGeom>
        </p:spPr>
      </p:pic>
      <p:pic>
        <p:nvPicPr>
          <p:cNvPr id="10" name="Picture 9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7A999430-E9A2-B776-685C-56A6AA1F7F8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84570" y="3168505"/>
            <a:ext cx="1021969" cy="1027580"/>
          </a:xfrm>
          <a:prstGeom prst="rect">
            <a:avLst/>
          </a:prstGeom>
        </p:spPr>
      </p:pic>
      <p:pic>
        <p:nvPicPr>
          <p:cNvPr id="11" name="Picture 10" descr="A close-up of an ultrasound&#10;&#10;Description automatically generated">
            <a:extLst>
              <a:ext uri="{FF2B5EF4-FFF2-40B4-BE49-F238E27FC236}">
                <a16:creationId xmlns:a16="http://schemas.microsoft.com/office/drawing/2014/main" id="{71543E51-5E2B-C301-E6B2-083F7CF4D8B7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931161" y="2122644"/>
            <a:ext cx="1021969" cy="1027581"/>
          </a:xfrm>
          <a:prstGeom prst="rect">
            <a:avLst/>
          </a:prstGeom>
        </p:spPr>
      </p:pic>
      <p:pic>
        <p:nvPicPr>
          <p:cNvPr id="12" name="Picture 11" descr="A close-up of a person&amp;#39;s body&#10;&#10;Description automatically generated">
            <a:extLst>
              <a:ext uri="{FF2B5EF4-FFF2-40B4-BE49-F238E27FC236}">
                <a16:creationId xmlns:a16="http://schemas.microsoft.com/office/drawing/2014/main" id="{9C1F4972-67AD-DD86-58EA-1C981073336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49772" y="2122646"/>
            <a:ext cx="1021969" cy="1027581"/>
          </a:xfrm>
          <a:prstGeom prst="rect">
            <a:avLst/>
          </a:prstGeom>
        </p:spPr>
      </p:pic>
      <p:pic>
        <p:nvPicPr>
          <p:cNvPr id="14" name="Picture 13" descr="A close-up of a medical scan&#10;&#10;Description automatically generated">
            <a:extLst>
              <a:ext uri="{FF2B5EF4-FFF2-40B4-BE49-F238E27FC236}">
                <a16:creationId xmlns:a16="http://schemas.microsoft.com/office/drawing/2014/main" id="{6552D693-937A-E767-C895-7896414242CD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135706" y="2122646"/>
            <a:ext cx="1021969" cy="1027581"/>
          </a:xfrm>
          <a:prstGeom prst="rect">
            <a:avLst/>
          </a:prstGeom>
        </p:spPr>
      </p:pic>
      <p:pic>
        <p:nvPicPr>
          <p:cNvPr id="16" name="Picture 15" descr="An ultrasound of a baby&#10;&#10;Description automatically generated">
            <a:extLst>
              <a:ext uri="{FF2B5EF4-FFF2-40B4-BE49-F238E27FC236}">
                <a16:creationId xmlns:a16="http://schemas.microsoft.com/office/drawing/2014/main" id="{376C1D4D-0ECC-ADAB-4518-F6E0A503B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1162" y="3168504"/>
            <a:ext cx="1021969" cy="1027581"/>
          </a:xfrm>
          <a:prstGeom prst="rect">
            <a:avLst/>
          </a:prstGeom>
        </p:spPr>
      </p:pic>
      <p:pic>
        <p:nvPicPr>
          <p:cNvPr id="18" name="Picture 17" descr="A close-up of a wave&#10;&#10;Description automatically generated">
            <a:extLst>
              <a:ext uri="{FF2B5EF4-FFF2-40B4-BE49-F238E27FC236}">
                <a16:creationId xmlns:a16="http://schemas.microsoft.com/office/drawing/2014/main" id="{D236B2FC-E3DE-5B3E-C4B6-359749808740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038881" y="3168504"/>
            <a:ext cx="1021969" cy="1027582"/>
          </a:xfrm>
          <a:prstGeom prst="rect">
            <a:avLst/>
          </a:prstGeom>
        </p:spPr>
      </p:pic>
      <p:pic>
        <p:nvPicPr>
          <p:cNvPr id="19" name="Picture 18" descr="A white outline of a pig&#10;&#10;Description automatically generated">
            <a:extLst>
              <a:ext uri="{FF2B5EF4-FFF2-40B4-BE49-F238E27FC236}">
                <a16:creationId xmlns:a16="http://schemas.microsoft.com/office/drawing/2014/main" id="{AFA9F652-6087-5E63-43FA-8E086C1203BF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1396" y="3168504"/>
            <a:ext cx="1021968" cy="1027580"/>
          </a:xfrm>
          <a:prstGeom prst="rect">
            <a:avLst/>
          </a:prstGeom>
        </p:spPr>
      </p:pic>
      <p:pic>
        <p:nvPicPr>
          <p:cNvPr id="20" name="Picture 19" descr="Close-up of a baby&amp;#39;s ultrasound&#10;&#10;Description automatically generated">
            <a:extLst>
              <a:ext uri="{FF2B5EF4-FFF2-40B4-BE49-F238E27FC236}">
                <a16:creationId xmlns:a16="http://schemas.microsoft.com/office/drawing/2014/main" id="{31B4961E-B174-9E3F-845B-88689E5C17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5706" y="3168504"/>
            <a:ext cx="1021969" cy="1027580"/>
          </a:xfrm>
          <a:prstGeom prst="rect">
            <a:avLst/>
          </a:prstGeom>
        </p:spPr>
      </p:pic>
      <p:pic>
        <p:nvPicPr>
          <p:cNvPr id="21" name="Picture 20" descr="A white outline of a dog&#10;&#10;Description automatically generated">
            <a:extLst>
              <a:ext uri="{FF2B5EF4-FFF2-40B4-BE49-F238E27FC236}">
                <a16:creationId xmlns:a16="http://schemas.microsoft.com/office/drawing/2014/main" id="{FC067EDD-E7DF-290E-2FAC-C809E3522E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2299" y="4208915"/>
            <a:ext cx="1021969" cy="1027581"/>
          </a:xfrm>
          <a:prstGeom prst="rect">
            <a:avLst/>
          </a:prstGeom>
        </p:spPr>
      </p:pic>
      <p:pic>
        <p:nvPicPr>
          <p:cNvPr id="22" name="Picture 21" descr="A white object in the middle of a black background&#10;&#10;Description automatically generated">
            <a:extLst>
              <a:ext uri="{FF2B5EF4-FFF2-40B4-BE49-F238E27FC236}">
                <a16:creationId xmlns:a16="http://schemas.microsoft.com/office/drawing/2014/main" id="{E610A982-700B-84FB-3AB2-4D8ECB087B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1396" y="4208916"/>
            <a:ext cx="1021969" cy="1027582"/>
          </a:xfrm>
          <a:prstGeom prst="rect">
            <a:avLst/>
          </a:prstGeom>
        </p:spPr>
      </p:pic>
      <p:pic>
        <p:nvPicPr>
          <p:cNvPr id="23" name="Picture 22" descr="A white outline of a continent&#10;&#10;Description automatically generated">
            <a:extLst>
              <a:ext uri="{FF2B5EF4-FFF2-40B4-BE49-F238E27FC236}">
                <a16:creationId xmlns:a16="http://schemas.microsoft.com/office/drawing/2014/main" id="{8C9C352E-4279-09C8-D0DA-5AD706B9A8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4569" y="4208916"/>
            <a:ext cx="1021970" cy="1027582"/>
          </a:xfrm>
          <a:prstGeom prst="rect">
            <a:avLst/>
          </a:prstGeom>
        </p:spPr>
      </p:pic>
      <p:pic>
        <p:nvPicPr>
          <p:cNvPr id="24" name="Picture 23" descr="A close-up of a person&amp;#39;s foot&#10;&#10;Description automatically generated">
            <a:extLst>
              <a:ext uri="{FF2B5EF4-FFF2-40B4-BE49-F238E27FC236}">
                <a16:creationId xmlns:a16="http://schemas.microsoft.com/office/drawing/2014/main" id="{AAE068E0-1A4F-84CB-47DE-644A693F73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35707" y="4208916"/>
            <a:ext cx="1021970" cy="1027581"/>
          </a:xfrm>
          <a:prstGeom prst="rect">
            <a:avLst/>
          </a:prstGeom>
        </p:spPr>
      </p:pic>
      <p:pic>
        <p:nvPicPr>
          <p:cNvPr id="25" name="Picture 24" descr="A close-up of a body of water&#10;&#10;Description automatically generated">
            <a:extLst>
              <a:ext uri="{FF2B5EF4-FFF2-40B4-BE49-F238E27FC236}">
                <a16:creationId xmlns:a16="http://schemas.microsoft.com/office/drawing/2014/main" id="{782B6CBA-FDB8-BA21-5CF1-7FAEABAD6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1162" y="4208915"/>
            <a:ext cx="1021969" cy="1027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196E85-897E-92CA-8232-F49C11EB09D9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7038880" y="4208916"/>
            <a:ext cx="1021969" cy="10275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656779-BB02-7795-7E2E-02332D576002}"/>
              </a:ext>
            </a:extLst>
          </p:cNvPr>
          <p:cNvSpPr txBox="1"/>
          <p:nvPr/>
        </p:nvSpPr>
        <p:spPr>
          <a:xfrm>
            <a:off x="4932271" y="5272830"/>
            <a:ext cx="6428972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56870">
              <a:lnSpc>
                <a:spcPct val="90000"/>
              </a:lnSpc>
              <a:spcAft>
                <a:spcPts val="522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</a:t>
            </a:r>
            <a:r>
              <a:rPr lang="en-US" sz="1600" b="1"/>
              <a:t>.2.</a:t>
            </a:r>
            <a:r>
              <a:rPr lang="en-US" sz="1600"/>
              <a:t> Challenges faced during segmentation of ultrasound images with its corresponding masks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1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B2ED-662F-67DB-8DB9-4A5FAAE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Motivation Of The Proposed Model</a:t>
            </a:r>
            <a:endParaRPr lang="en-US" sz="4000" kern="1200">
              <a:latin typeface="helvetica"/>
              <a:ea typeface="Calibri Light"/>
              <a:cs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5B441C4-DA98-A000-499F-2CBED0528CEF}"/>
              </a:ext>
            </a:extLst>
          </p:cNvPr>
          <p:cNvSpPr txBox="1">
            <a:spLocks/>
          </p:cNvSpPr>
          <p:nvPr/>
        </p:nvSpPr>
        <p:spPr>
          <a:xfrm>
            <a:off x="782886" y="1713436"/>
            <a:ext cx="10617191" cy="428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Breast ultrasound diagnosis is vital for detecting tumors, but accurate segmentation and classification remain challenging.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Multibranch UNet with multitask learning.</a:t>
            </a:r>
            <a:endParaRPr lang="en-US" sz="2000">
              <a:ea typeface="Calibri"/>
              <a:cs typeface="Calibri" panose="020F0502020204030204"/>
            </a:endParaRPr>
          </a:p>
          <a:p>
            <a:pPr marL="342900" indent="-342900">
              <a:buFont typeface="Wingdings" pitchFamily="34" charset="0"/>
              <a:buChar char="q"/>
            </a:pPr>
            <a:r>
              <a:rPr lang="en-US" sz="2000">
                <a:ea typeface="+mn-lt"/>
                <a:cs typeface="+mn-lt"/>
              </a:rPr>
              <a:t>Leveraging autoencoding, as it extracts salient features for robust segmentation.</a:t>
            </a:r>
          </a:p>
          <a:p>
            <a:pPr marL="342900" indent="-342900">
              <a:buFont typeface="Wingdings" pitchFamily="34" charset="0"/>
              <a:buChar char="q"/>
            </a:pPr>
            <a:r>
              <a:rPr lang="en-US" sz="2000">
                <a:cs typeface="Calibri" panose="020F0502020204030204"/>
              </a:rPr>
              <a:t>UNet utilizes autoencoding mechanism.</a:t>
            </a:r>
            <a:endParaRPr lang="en-US" sz="2000">
              <a:ea typeface="Calibri"/>
              <a:cs typeface="Calibri" panose="020F0502020204030204"/>
            </a:endParaRPr>
          </a:p>
          <a:p>
            <a:pPr marL="342900" indent="-342900">
              <a:buFont typeface="Wingdings" pitchFamily="34" charset="0"/>
              <a:buChar char="q"/>
            </a:pPr>
            <a:r>
              <a:rPr lang="en-US" sz="2000">
                <a:cs typeface="Calibri" panose="020F0502020204030204"/>
              </a:rPr>
              <a:t> However it does not impose the contents of autoencoders explicitly.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buFont typeface="Wingdings" pitchFamily="34" charset="0"/>
              <a:buChar char="q"/>
            </a:pPr>
            <a:r>
              <a:rPr lang="en-US" sz="2000">
                <a:cs typeface="Calibri" panose="020F0502020204030204"/>
              </a:rPr>
              <a:t>Additionally we can add one more branch that can perform classification.</a:t>
            </a:r>
            <a:endParaRPr lang="en-US" sz="200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151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B2ED-662F-67DB-8DB9-4A5FAAE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Autoencoder</a:t>
            </a:r>
            <a:endParaRPr lang="en-US" sz="4000" kern="120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5431E-B0C9-9C1B-38B0-700041F60D35}"/>
              </a:ext>
            </a:extLst>
          </p:cNvPr>
          <p:cNvSpPr txBox="1"/>
          <p:nvPr/>
        </p:nvSpPr>
        <p:spPr>
          <a:xfrm>
            <a:off x="862637" y="2500816"/>
            <a:ext cx="5057354" cy="2477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defTabSz="795528">
              <a:spcAft>
                <a:spcPts val="600"/>
              </a:spcAft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Powerful </a:t>
            </a:r>
            <a:r>
              <a:rPr lang="en-US" sz="2000" kern="1200">
                <a:ea typeface="+mn-lt"/>
                <a:cs typeface="+mn-lt"/>
              </a:rPr>
              <a:t>neural network </a:t>
            </a:r>
            <a:r>
              <a:rPr lang="en-US" sz="2000">
                <a:ea typeface="+mn-lt"/>
                <a:cs typeface="+mn-lt"/>
              </a:rPr>
              <a:t>architectures</a:t>
            </a:r>
            <a:r>
              <a:rPr lang="en-US" sz="2000" kern="1200">
                <a:ea typeface="+mn-lt"/>
                <a:cs typeface="+mn-lt"/>
              </a:rPr>
              <a:t>.</a:t>
            </a:r>
          </a:p>
          <a:p>
            <a:pPr marL="342900" indent="-342900" defTabSz="795528">
              <a:spcAft>
                <a:spcPts val="600"/>
              </a:spcAft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Enable feature extraction and representation learning.</a:t>
            </a:r>
          </a:p>
          <a:p>
            <a:pPr marL="342900" indent="-342900" defTabSz="795528">
              <a:spcAft>
                <a:spcPts val="600"/>
              </a:spcAft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Compress input images into a compact latent space.</a:t>
            </a:r>
          </a:p>
          <a:p>
            <a:pPr marL="342900" indent="-342900" defTabSz="795528">
              <a:spcAft>
                <a:spcPts val="600"/>
              </a:spcAft>
              <a:buFont typeface="Wingdings"/>
              <a:buChar char="q"/>
            </a:pPr>
            <a:r>
              <a:rPr lang="en-US" sz="2000">
                <a:ea typeface="+mn-lt"/>
                <a:cs typeface="+mn-lt"/>
              </a:rPr>
              <a:t>Decode latent representations to reconstruct images.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6" name="Picture 13" descr="A diagram of a bottleneck and decode&#10;&#10;Description automatically generated">
            <a:extLst>
              <a:ext uri="{FF2B5EF4-FFF2-40B4-BE49-F238E27FC236}">
                <a16:creationId xmlns:a16="http://schemas.microsoft.com/office/drawing/2014/main" id="{F38D0185-4486-AB34-F95D-C8B7CE79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27" y="1780708"/>
            <a:ext cx="5036687" cy="39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2E9F2-45B2-9B45-6F28-FC1E1E55F031}"/>
              </a:ext>
            </a:extLst>
          </p:cNvPr>
          <p:cNvSpPr txBox="1"/>
          <p:nvPr/>
        </p:nvSpPr>
        <p:spPr>
          <a:xfrm>
            <a:off x="6086887" y="5773970"/>
            <a:ext cx="5650151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56870">
              <a:lnSpc>
                <a:spcPct val="90000"/>
              </a:lnSpc>
              <a:spcAft>
                <a:spcPts val="522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</a:t>
            </a:r>
            <a:r>
              <a:rPr lang="en-US" sz="1600" b="1"/>
              <a:t>.3.</a:t>
            </a:r>
            <a:r>
              <a:rPr lang="en-US" sz="1600" kern="1200">
                <a:latin typeface="+mn-lt"/>
                <a:ea typeface="+mn-ea"/>
                <a:cs typeface="+mn-cs"/>
              </a:rPr>
              <a:t> Autoencoder with encoder, decoder and bottleneck layers.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42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helvetica"/>
                <a:cs typeface="helvetica"/>
              </a:rPr>
              <a:t>UNet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8527E-4378-550A-D8F1-D3055425FA02}"/>
              </a:ext>
            </a:extLst>
          </p:cNvPr>
          <p:cNvSpPr txBox="1"/>
          <p:nvPr/>
        </p:nvSpPr>
        <p:spPr>
          <a:xfrm>
            <a:off x="734223" y="2375144"/>
            <a:ext cx="3965583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31520">
              <a:lnSpc>
                <a:spcPct val="90000"/>
              </a:lnSpc>
              <a:spcAft>
                <a:spcPts val="600"/>
              </a:spcAft>
            </a:pPr>
            <a:r>
              <a:rPr lang="en-US" sz="2000" kern="1200">
                <a:latin typeface="+mn-lt"/>
                <a:ea typeface="+mn-ea"/>
                <a:cs typeface="+mn-cs"/>
              </a:rPr>
              <a:t>Utilizes autoencoders</a:t>
            </a:r>
            <a:r>
              <a:rPr lang="en-US" sz="2000"/>
              <a:t> :</a:t>
            </a:r>
            <a:endParaRPr lang="en-US" sz="2000" kern="1200">
              <a:latin typeface="+mn-lt"/>
              <a:cs typeface="Calibri"/>
            </a:endParaRPr>
          </a:p>
          <a:p>
            <a:pPr defTabSz="731520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marL="342900" indent="-342900" defTabSz="73152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Encoder :</a:t>
            </a:r>
            <a:endParaRPr lang="en-US" sz="2000" kern="1200">
              <a:latin typeface="+mn-lt"/>
              <a:cs typeface="Calibri"/>
            </a:endParaRPr>
          </a:p>
          <a:p>
            <a:pPr marL="800100" lvl="1" indent="-342900" defTabSz="73152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Convolution Layer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 marL="800100" lvl="1" indent="-342900" defTabSz="73152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Max-pooling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 lvl="1" defTabSz="731520"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342900" indent="-342900" defTabSz="73152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Decoder :</a:t>
            </a:r>
            <a:endParaRPr lang="en-US" sz="2000" kern="1200">
              <a:latin typeface="+mn-lt"/>
              <a:cs typeface="Calibri"/>
            </a:endParaRPr>
          </a:p>
          <a:p>
            <a:pPr marL="800100" lvl="1" indent="-342900" defTabSz="73152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Transposed Convolution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 marL="800100" lvl="1" indent="-342900" defTabSz="73152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Skip Connections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  <p:pic>
        <p:nvPicPr>
          <p:cNvPr id="6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BFD3A52C-19B6-C4BD-4EDB-0D9221BB0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7" b="17134"/>
          <a:stretch/>
        </p:blipFill>
        <p:spPr>
          <a:xfrm>
            <a:off x="4086827" y="1783420"/>
            <a:ext cx="7262804" cy="3759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CB1C2-49BD-D74C-1406-466939B83F42}"/>
              </a:ext>
            </a:extLst>
          </p:cNvPr>
          <p:cNvSpPr txBox="1"/>
          <p:nvPr/>
        </p:nvSpPr>
        <p:spPr>
          <a:xfrm>
            <a:off x="6237174" y="5586424"/>
            <a:ext cx="3014175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31520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Fig.</a:t>
            </a:r>
            <a:r>
              <a:rPr lang="en-US" sz="1600" b="1"/>
              <a:t>4</a:t>
            </a:r>
            <a:r>
              <a:rPr lang="en-US" sz="1600" b="1" kern="1200">
                <a:latin typeface="+mn-lt"/>
                <a:ea typeface="+mn-ea"/>
                <a:cs typeface="+mn-cs"/>
              </a:rPr>
              <a:t>.</a:t>
            </a:r>
            <a:r>
              <a:rPr lang="en-US" sz="1600" kern="1200">
                <a:latin typeface="+mn-lt"/>
                <a:ea typeface="+mn-ea"/>
                <a:cs typeface="+mn-cs"/>
              </a:rPr>
              <a:t> Baseline </a:t>
            </a:r>
            <a:r>
              <a:rPr lang="en-US" sz="1600" kern="1200" err="1">
                <a:latin typeface="+mn-lt"/>
                <a:ea typeface="+mn-ea"/>
                <a:cs typeface="+mn-cs"/>
              </a:rPr>
              <a:t>UNet</a:t>
            </a:r>
            <a:r>
              <a:rPr lang="en-US" sz="1600" kern="1200">
                <a:latin typeface="+mn-lt"/>
                <a:ea typeface="+mn-ea"/>
                <a:cs typeface="+mn-cs"/>
              </a:rPr>
              <a:t> architecture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9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helvetica"/>
                <a:cs typeface="helvetica"/>
              </a:rPr>
              <a:t>Multibranch UNet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5" descr="A diagram of a diagram">
            <a:extLst>
              <a:ext uri="{FF2B5EF4-FFF2-40B4-BE49-F238E27FC236}">
                <a16:creationId xmlns:a16="http://schemas.microsoft.com/office/drawing/2014/main" id="{1DB97139-D604-06CD-794D-14E77A12A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9" r="35086" b="-228"/>
          <a:stretch/>
        </p:blipFill>
        <p:spPr>
          <a:xfrm>
            <a:off x="4445944" y="1653017"/>
            <a:ext cx="7356968" cy="4104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41B00-BD07-C2D9-DC64-FCF3A9ED5BA2}"/>
              </a:ext>
            </a:extLst>
          </p:cNvPr>
          <p:cNvSpPr txBox="1"/>
          <p:nvPr/>
        </p:nvSpPr>
        <p:spPr>
          <a:xfrm>
            <a:off x="772625" y="2711673"/>
            <a:ext cx="3781977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1955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Auto </a:t>
            </a:r>
            <a:r>
              <a:rPr lang="en-US" sz="2000"/>
              <a:t>Encoder</a:t>
            </a:r>
            <a:endParaRPr lang="en-US" sz="2000" kern="1200">
              <a:latin typeface="+mn-lt"/>
              <a:ea typeface="Calibri" panose="020F0502020204030204"/>
              <a:cs typeface="Calibri" panose="020F0502020204030204"/>
            </a:endParaRPr>
          </a:p>
          <a:p>
            <a:pPr marL="401955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endParaRPr lang="en-US" sz="2000"/>
          </a:p>
          <a:p>
            <a:pPr marL="401955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/>
              <a:t>Output</a:t>
            </a:r>
            <a:r>
              <a:rPr lang="en-US" sz="2000" kern="1200">
                <a:latin typeface="+mn-lt"/>
                <a:ea typeface="+mn-ea"/>
                <a:cs typeface="+mn-cs"/>
              </a:rPr>
              <a:t> branches :</a:t>
            </a:r>
            <a:endParaRPr lang="en-US" sz="2000" kern="1200">
              <a:latin typeface="+mn-lt"/>
              <a:cs typeface="Calibri"/>
            </a:endParaRPr>
          </a:p>
          <a:p>
            <a:pPr defTabSz="804672"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/>
              <a:cs typeface="Calibri"/>
            </a:endParaRPr>
          </a:p>
          <a:p>
            <a:pPr marL="804545" lvl="1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Segmentation</a:t>
            </a:r>
            <a:endParaRPr lang="en-US" sz="2000" kern="1200">
              <a:latin typeface="+mn-lt"/>
              <a:cs typeface="Calibri"/>
            </a:endParaRPr>
          </a:p>
          <a:p>
            <a:pPr marL="804545" lvl="1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Image reconstruction</a:t>
            </a:r>
            <a:endParaRPr lang="en-US" sz="2000" kern="1200">
              <a:latin typeface="+mn-lt"/>
              <a:cs typeface="Calibri"/>
            </a:endParaRPr>
          </a:p>
          <a:p>
            <a:pPr marL="804545" lvl="1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Image classification</a:t>
            </a:r>
            <a:endParaRPr lang="en-US" sz="2000" kern="1200">
              <a:latin typeface="+mn-lt"/>
              <a:ea typeface="Calibri" panose="020F0502020204030204"/>
              <a:cs typeface="Calibri"/>
            </a:endParaRPr>
          </a:p>
          <a:p>
            <a:pPr marL="402590" lvl="1" defTabSz="804672">
              <a:lnSpc>
                <a:spcPct val="90000"/>
              </a:lnSpc>
              <a:spcAft>
                <a:spcPts val="600"/>
              </a:spcAft>
            </a:pP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401955" indent="-401955" defTabSz="804672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kern="1200">
                <a:latin typeface="+mn-lt"/>
                <a:ea typeface="+mn-ea"/>
                <a:cs typeface="+mn-cs"/>
              </a:rPr>
              <a:t>Multitask Learning Problem</a:t>
            </a:r>
            <a:endParaRPr lang="en-US" sz="2000" kern="1200">
              <a:latin typeface="+mn-l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32D66-7250-6CFF-4423-FBB83C2186C8}"/>
              </a:ext>
            </a:extLst>
          </p:cNvPr>
          <p:cNvSpPr txBox="1"/>
          <p:nvPr/>
        </p:nvSpPr>
        <p:spPr>
          <a:xfrm>
            <a:off x="6718061" y="5876487"/>
            <a:ext cx="2277881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4672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latin typeface="+mn-lt"/>
                <a:ea typeface="+mn-ea"/>
                <a:cs typeface="+mn-cs"/>
              </a:rPr>
              <a:t>Fig.</a:t>
            </a:r>
            <a:r>
              <a:rPr lang="en-US" sz="1600" b="1"/>
              <a:t>5</a:t>
            </a:r>
            <a:r>
              <a:rPr lang="en-US" sz="1600" b="1" kern="1200">
                <a:latin typeface="+mn-lt"/>
                <a:ea typeface="+mn-ea"/>
                <a:cs typeface="+mn-cs"/>
              </a:rPr>
              <a:t>.</a:t>
            </a:r>
            <a:r>
              <a:rPr lang="en-US" sz="1600" kern="1200">
                <a:latin typeface="+mn-lt"/>
                <a:ea typeface="+mn-ea"/>
                <a:cs typeface="+mn-cs"/>
              </a:rPr>
              <a:t> Multibranch </a:t>
            </a:r>
            <a:r>
              <a:rPr lang="en-US" sz="1600" kern="1200" err="1">
                <a:latin typeface="+mn-lt"/>
                <a:ea typeface="+mn-ea"/>
                <a:cs typeface="+mn-cs"/>
              </a:rPr>
              <a:t>UNet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9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FFDDD-ACC9-B22A-EFFE-9E331FD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" y="256032"/>
            <a:ext cx="10503720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helvetica"/>
                <a:cs typeface="helvetica"/>
              </a:rPr>
              <a:t>Loss</a:t>
            </a:r>
            <a:endParaRPr lang="en-US" sz="4000">
              <a:latin typeface="helvetica"/>
              <a:ea typeface="Calibri Light"/>
              <a:cs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27" y="1634502"/>
            <a:ext cx="104488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028" y="1538176"/>
            <a:ext cx="1872970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5" descr="A diagram of a diagram">
            <a:extLst>
              <a:ext uri="{FF2B5EF4-FFF2-40B4-BE49-F238E27FC236}">
                <a16:creationId xmlns:a16="http://schemas.microsoft.com/office/drawing/2014/main" id="{1DB97139-D604-06CD-794D-14E77A12A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9" r="35086" b="-228"/>
          <a:stretch/>
        </p:blipFill>
        <p:spPr>
          <a:xfrm>
            <a:off x="863776" y="1973254"/>
            <a:ext cx="8284646" cy="4611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71960-2ACA-C8FC-A26E-4F1DCEE2D35C}"/>
              </a:ext>
            </a:extLst>
          </p:cNvPr>
          <p:cNvSpPr txBox="1"/>
          <p:nvPr/>
        </p:nvSpPr>
        <p:spPr>
          <a:xfrm>
            <a:off x="9145128" y="2292895"/>
            <a:ext cx="30368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Segmentation Branch  : Dice Loss (</a:t>
            </a:r>
            <a:r>
              <a:rPr lang="en-US" sz="1400" err="1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L</a:t>
            </a:r>
            <a:r>
              <a:rPr lang="en-US" sz="1400" baseline="-25000" err="1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Dice</a:t>
            </a:r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)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DA0CF-B399-E67C-115B-0B0BECC8E906}"/>
              </a:ext>
            </a:extLst>
          </p:cNvPr>
          <p:cNvSpPr txBox="1"/>
          <p:nvPr/>
        </p:nvSpPr>
        <p:spPr>
          <a:xfrm>
            <a:off x="5679358" y="5767380"/>
            <a:ext cx="6700077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Total Loss : LT = α </a:t>
            </a:r>
            <a:r>
              <a:rPr lang="en-US" sz="1300" err="1">
                <a:solidFill>
                  <a:srgbClr val="444444"/>
                </a:solidFill>
                <a:latin typeface="Arial"/>
                <a:cs typeface="Arial"/>
              </a:rPr>
              <a:t>L</a:t>
            </a:r>
            <a:r>
              <a:rPr lang="en-US" sz="1300" baseline="-25000" err="1">
                <a:solidFill>
                  <a:srgbClr val="444444"/>
                </a:solidFill>
                <a:latin typeface="Arial"/>
                <a:cs typeface="Arial"/>
              </a:rPr>
              <a:t>Dice</a:t>
            </a: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 + β L</a:t>
            </a:r>
            <a:r>
              <a:rPr lang="en-US" sz="1300" baseline="-2500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 +  γ L</a:t>
            </a:r>
            <a:r>
              <a:rPr lang="en-US" sz="1300" baseline="-25000">
                <a:solidFill>
                  <a:srgbClr val="444444"/>
                </a:solidFill>
                <a:latin typeface="Arial"/>
                <a:cs typeface="Arial"/>
              </a:rPr>
              <a:t>C</a:t>
            </a: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​</a:t>
            </a:r>
            <a:endParaRPr lang="en-US" sz="1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Total Loss is backpropagated to the model​.</a:t>
            </a:r>
            <a:endParaRPr lang="en-US" sz="13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q"/>
            </a:pP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α, β, and γ are constants representing the relative weights of different  loss components.</a:t>
            </a:r>
          </a:p>
          <a:p>
            <a:pPr marL="285750" indent="-285750">
              <a:buFont typeface="Wingdings"/>
              <a:buChar char="q"/>
            </a:pPr>
            <a:r>
              <a:rPr lang="en-US" sz="1300">
                <a:solidFill>
                  <a:srgbClr val="444444"/>
                </a:solidFill>
                <a:latin typeface="Arial"/>
                <a:cs typeface="Arial"/>
              </a:rPr>
              <a:t>​Values chosen are, α = 0.25 β = 0.25 and γ = 0.03.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736AF-1D0E-F044-5347-F912D0868D95}"/>
              </a:ext>
            </a:extLst>
          </p:cNvPr>
          <p:cNvSpPr txBox="1"/>
          <p:nvPr/>
        </p:nvSpPr>
        <p:spPr>
          <a:xfrm>
            <a:off x="9143250" y="321134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Reconstruction Branch : Mean Squared Error Loss (L</a:t>
            </a:r>
            <a:r>
              <a:rPr lang="en-US" sz="1400" baseline="-25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R</a:t>
            </a:r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)​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D8B8D-D76C-033E-4477-C27C75A11155}"/>
              </a:ext>
            </a:extLst>
          </p:cNvPr>
          <p:cNvSpPr txBox="1"/>
          <p:nvPr/>
        </p:nvSpPr>
        <p:spPr>
          <a:xfrm>
            <a:off x="9154142" y="4431680"/>
            <a:ext cx="30373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Classification Branch : Categorical Cross Entropy Loss (</a:t>
            </a:r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L</a:t>
            </a:r>
            <a:r>
              <a:rPr lang="en-US" sz="1400" baseline="-25000">
                <a:solidFill>
                  <a:srgbClr val="444444"/>
                </a:solidFill>
                <a:latin typeface="Calibri"/>
                <a:ea typeface="Calibri"/>
                <a:cs typeface="Arial"/>
              </a:rPr>
              <a:t>C</a:t>
            </a:r>
            <a:r>
              <a:rPr lang="en-US" sz="14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)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0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B82EB-80D3-4DDB-9A53-0D22163B57B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BA52FF4-E484-4953-8434-9402E3BE0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C92C0-A33F-467F-A65D-AA0CE0BD2B63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Custom</Template>
  <Application>Microsoft Office PowerPoint</Application>
  <PresentationFormat>Custom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Segmentation And Classification-Based Diagnosis of Tumors From Breast Ultrasound Images Using Multibranch UNet</vt:lpstr>
      <vt:lpstr>Contents</vt:lpstr>
      <vt:lpstr>Problem Statement</vt:lpstr>
      <vt:lpstr>Challenges</vt:lpstr>
      <vt:lpstr>Motivation Of The Proposed Model</vt:lpstr>
      <vt:lpstr>Autoencoder</vt:lpstr>
      <vt:lpstr>UNet</vt:lpstr>
      <vt:lpstr>Multibranch UNet</vt:lpstr>
      <vt:lpstr>Loss</vt:lpstr>
      <vt:lpstr>Output Branches </vt:lpstr>
      <vt:lpstr>Segmentation Branch</vt:lpstr>
      <vt:lpstr>Reconstruction Branch</vt:lpstr>
      <vt:lpstr>Classification Branch</vt:lpstr>
      <vt:lpstr>Dataset &amp; Augmentation</vt:lpstr>
      <vt:lpstr>Dataset &amp; Augmentation </vt:lpstr>
      <vt:lpstr>Results</vt:lpstr>
      <vt:lpstr>Results</vt:lpstr>
      <vt:lpstr>Results</vt:lpstr>
      <vt:lpstr>Image Results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revision>3</cp:revision>
  <dcterms:created xsi:type="dcterms:W3CDTF">2023-07-27T17:56:19Z</dcterms:created>
  <dcterms:modified xsi:type="dcterms:W3CDTF">2023-09-24T21:40:03Z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