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99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20" y="-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542BA-28D5-1145-AB75-9A981D58BC75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6BC25-1ACA-5043-A175-A0B43D99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008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458F5-2E4C-C148-BC5E-A984E261BEAC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122EB-FFEE-3C4A-81C4-B276B2AB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85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0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6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5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11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martArt Placeholder 8"/>
          <p:cNvSpPr>
            <a:spLocks noGrp="1"/>
          </p:cNvSpPr>
          <p:nvPr>
            <p:ph type="dgm" sz="quarter" idx="19"/>
          </p:nvPr>
        </p:nvSpPr>
        <p:spPr>
          <a:xfrm>
            <a:off x="0" y="542096"/>
            <a:ext cx="9144000" cy="5814253"/>
          </a:xfrm>
          <a:solidFill>
            <a:srgbClr val="111F3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111F3F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0325"/>
            <a:ext cx="7772400" cy="14700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6289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martArt Placeholder 8"/>
          <p:cNvSpPr>
            <a:spLocks noGrp="1"/>
          </p:cNvSpPr>
          <p:nvPr>
            <p:ph type="dgm" sz="quarter" idx="16" hasCustomPrompt="1"/>
          </p:nvPr>
        </p:nvSpPr>
        <p:spPr>
          <a:xfrm>
            <a:off x="0" y="5942908"/>
            <a:ext cx="9144000" cy="91509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</a:t>
            </a:r>
          </a:p>
          <a:p>
            <a:endParaRPr lang="en-US" dirty="0" smtClean="0"/>
          </a:p>
        </p:txBody>
      </p:sp>
      <p:sp>
        <p:nvSpPr>
          <p:cNvPr id="16" name="SmartArt Placeholder 8"/>
          <p:cNvSpPr>
            <a:spLocks noGrp="1"/>
          </p:cNvSpPr>
          <p:nvPr>
            <p:ph type="dgm" sz="quarter" idx="17" hasCustomPrompt="1"/>
          </p:nvPr>
        </p:nvSpPr>
        <p:spPr>
          <a:xfrm>
            <a:off x="0" y="5750283"/>
            <a:ext cx="9144000" cy="12830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 </a:t>
            </a:r>
          </a:p>
          <a:p>
            <a:endParaRPr lang="en-US" dirty="0"/>
          </a:p>
        </p:txBody>
      </p:sp>
      <p:sp>
        <p:nvSpPr>
          <p:cNvPr id="17" name="SmartArt Placeholder 8"/>
          <p:cNvSpPr>
            <a:spLocks noGrp="1"/>
          </p:cNvSpPr>
          <p:nvPr>
            <p:ph type="dgm" sz="quarter" idx="18" hasCustomPrompt="1"/>
          </p:nvPr>
        </p:nvSpPr>
        <p:spPr>
          <a:xfrm>
            <a:off x="0" y="5639151"/>
            <a:ext cx="9144000" cy="4571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  </a:t>
            </a: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3" hasCustomPrompt="1"/>
          </p:nvPr>
        </p:nvSpPr>
        <p:spPr>
          <a:xfrm>
            <a:off x="0" y="8494"/>
            <a:ext cx="9144000" cy="60571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   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0" name="SmartArt Placeholder 8"/>
          <p:cNvSpPr>
            <a:spLocks noGrp="1"/>
          </p:cNvSpPr>
          <p:nvPr>
            <p:ph type="dgm" sz="quarter" idx="14" hasCustomPrompt="1"/>
          </p:nvPr>
        </p:nvSpPr>
        <p:spPr>
          <a:xfrm>
            <a:off x="0" y="676811"/>
            <a:ext cx="9144000" cy="12830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1" name="SmartArt Placeholder 8"/>
          <p:cNvSpPr>
            <a:spLocks noGrp="1"/>
          </p:cNvSpPr>
          <p:nvPr>
            <p:ph type="dgm" sz="quarter" idx="15" hasCustomPrompt="1"/>
          </p:nvPr>
        </p:nvSpPr>
        <p:spPr>
          <a:xfrm>
            <a:off x="0" y="872785"/>
            <a:ext cx="9144000" cy="4571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01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4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6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7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4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4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8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224"/>
            <a:ext cx="8229600" cy="484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martArt Placeholder 7"/>
          <p:cNvSpPr txBox="1">
            <a:spLocks/>
          </p:cNvSpPr>
          <p:nvPr/>
        </p:nvSpPr>
        <p:spPr>
          <a:xfrm>
            <a:off x="0" y="481408"/>
            <a:ext cx="9144000" cy="531210"/>
          </a:xfrm>
          <a:prstGeom prst="rect">
            <a:avLst/>
          </a:prstGeom>
          <a:solidFill>
            <a:srgbClr val="D2D2D2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8" name="SmartArt Placeholder 7"/>
          <p:cNvSpPr txBox="1">
            <a:spLocks/>
          </p:cNvSpPr>
          <p:nvPr/>
        </p:nvSpPr>
        <p:spPr>
          <a:xfrm>
            <a:off x="0" y="6572151"/>
            <a:ext cx="9144000" cy="275980"/>
          </a:xfrm>
          <a:prstGeom prst="rect">
            <a:avLst/>
          </a:prstGeom>
          <a:solidFill>
            <a:srgbClr val="373737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9" name="SmartArt Placeholder 7"/>
          <p:cNvSpPr txBox="1">
            <a:spLocks/>
          </p:cNvSpPr>
          <p:nvPr/>
        </p:nvSpPr>
        <p:spPr>
          <a:xfrm>
            <a:off x="0" y="-1"/>
            <a:ext cx="9144000" cy="398407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0" name="SmartArt Placeholder 7"/>
          <p:cNvSpPr txBox="1">
            <a:spLocks/>
          </p:cNvSpPr>
          <p:nvPr/>
        </p:nvSpPr>
        <p:spPr>
          <a:xfrm>
            <a:off x="0" y="400481"/>
            <a:ext cx="9144000" cy="80928"/>
          </a:xfrm>
          <a:prstGeom prst="rect">
            <a:avLst/>
          </a:prstGeom>
          <a:solidFill>
            <a:srgbClr val="173166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rgbClr val="90909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014" y="473841"/>
            <a:ext cx="6648673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5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923" y="6495920"/>
            <a:ext cx="5344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U-Phylogeny: Undirected Provenance Graph Construction in the Wild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5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4044-78AA-FA4A-9226-641722F4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hyperlink" Target="https://www.reddit.com/r/photoshopbattles/comments/55hp46/psbattle_a_snail_eating_a_slice_of_cucumber/" TargetMode="External"/><Relationship Id="rId10" Type="http://schemas.microsoft.com/office/2007/relationships/hdphoto" Target="../media/hdphoto1.wdp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jpeg"/><Relationship Id="rId14" Type="http://schemas.microsoft.com/office/2007/relationships/hdphoto" Target="../media/hdphoto2.wdp"/><Relationship Id="rId15" Type="http://schemas.openxmlformats.org/officeDocument/2006/relationships/image" Target="../media/image15.jpg"/><Relationship Id="rId16" Type="http://schemas.openxmlformats.org/officeDocument/2006/relationships/image" Target="../media/image16.jpg"/><Relationship Id="rId17" Type="http://schemas.openxmlformats.org/officeDocument/2006/relationships/image" Target="../media/image17.jpg"/><Relationship Id="rId18" Type="http://schemas.openxmlformats.org/officeDocument/2006/relationships/image" Target="../media/image18.png"/><Relationship Id="rId1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9" Type="http://schemas.openxmlformats.org/officeDocument/2006/relationships/image" Target="../media/image31.png"/><Relationship Id="rId10" Type="http://schemas.openxmlformats.org/officeDocument/2006/relationships/image" Target="../media/image32.jpg"/><Relationship Id="rId11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hyperlink" Target="https://www.reddit.com/r/photoshopbattles/comments/55hp46/psbattle_a_snail_eating_a_slice_of_cucumber/" TargetMode="External"/><Relationship Id="rId10" Type="http://schemas.microsoft.com/office/2007/relationships/hdphoto" Target="../media/hdphoto4.wdp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jpeg"/><Relationship Id="rId14" Type="http://schemas.microsoft.com/office/2007/relationships/hdphoto" Target="../media/hdphoto2.wdp"/><Relationship Id="rId15" Type="http://schemas.openxmlformats.org/officeDocument/2006/relationships/image" Target="../media/image15.jpg"/><Relationship Id="rId16" Type="http://schemas.openxmlformats.org/officeDocument/2006/relationships/image" Target="../media/image16.jpg"/><Relationship Id="rId17" Type="http://schemas.openxmlformats.org/officeDocument/2006/relationships/image" Target="../media/image17.jpg"/><Relationship Id="rId18" Type="http://schemas.openxmlformats.org/officeDocument/2006/relationships/image" Target="../media/image18.png"/><Relationship Id="rId1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8884"/>
            <a:ext cx="7772400" cy="1470025"/>
          </a:xfrm>
        </p:spPr>
        <p:txBody>
          <a:bodyPr/>
          <a:lstStyle/>
          <a:p>
            <a:pPr algn="ctr"/>
            <a:r>
              <a:rPr lang="en-US" sz="4800" dirty="0"/>
              <a:t>U</a:t>
            </a:r>
            <a:r>
              <a:rPr lang="en-US" sz="4800" dirty="0" smtClean="0"/>
              <a:t>-Phylogeny: Undirected Provenance Graph Construction in the Wild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51078"/>
            <a:ext cx="9143999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>
                <a:latin typeface="Times"/>
                <a:cs typeface="Times"/>
              </a:rPr>
              <a:t>Aparna</a:t>
            </a:r>
            <a:r>
              <a:rPr lang="en-US" sz="2400" dirty="0" smtClean="0">
                <a:latin typeface="Times"/>
                <a:cs typeface="Times"/>
              </a:rPr>
              <a:t> Bharati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</a:t>
            </a:r>
            <a:r>
              <a:rPr lang="en-US" sz="2400" dirty="0">
                <a:latin typeface="Times"/>
                <a:cs typeface="Times"/>
              </a:rPr>
              <a:t>Daniel </a:t>
            </a:r>
            <a:r>
              <a:rPr lang="en-US" sz="2400" dirty="0" smtClean="0">
                <a:latin typeface="Times"/>
                <a:cs typeface="Times"/>
              </a:rPr>
              <a:t>Moreira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>
                <a:latin typeface="Times"/>
                <a:cs typeface="Times"/>
              </a:rPr>
              <a:t>, Allan </a:t>
            </a:r>
            <a:r>
              <a:rPr lang="en-US" sz="2400" dirty="0" smtClean="0">
                <a:latin typeface="Times"/>
                <a:cs typeface="Times"/>
              </a:rPr>
              <a:t>Pinto</a:t>
            </a:r>
            <a:r>
              <a:rPr lang="en-US" sz="2400" baseline="30000" dirty="0" smtClean="0">
                <a:latin typeface="Times"/>
                <a:cs typeface="Times"/>
              </a:rPr>
              <a:t>1,2</a:t>
            </a:r>
            <a:r>
              <a:rPr lang="en-US" sz="2400" dirty="0" smtClean="0">
                <a:latin typeface="Times"/>
                <a:cs typeface="Times"/>
              </a:rPr>
              <a:t>, J</a:t>
            </a:r>
            <a:r>
              <a:rPr lang="en-US" sz="2400" dirty="0" smtClean="0">
                <a:latin typeface="Times"/>
                <a:cs typeface="Times"/>
              </a:rPr>
              <a:t>oel Brogan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</a:t>
            </a:r>
          </a:p>
          <a:p>
            <a:r>
              <a:rPr lang="en-US" sz="2400" dirty="0" smtClean="0">
                <a:latin typeface="Times"/>
                <a:cs typeface="Times"/>
              </a:rPr>
              <a:t>Kevin Bowyer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Patrick Flynn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Walter Scheirer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and Anderson  Rocha</a:t>
            </a:r>
            <a:r>
              <a:rPr lang="en-US" sz="2400" baseline="30000" dirty="0" smtClean="0">
                <a:latin typeface="Times"/>
                <a:cs typeface="Times"/>
              </a:rPr>
              <a:t>1,2</a:t>
            </a:r>
          </a:p>
          <a:p>
            <a:endParaRPr lang="en-US" sz="2400" baseline="30000" dirty="0">
              <a:latin typeface="Times"/>
              <a:cs typeface="Times"/>
            </a:endParaRPr>
          </a:p>
          <a:p>
            <a:r>
              <a:rPr lang="en-US" sz="2100" baseline="30000" dirty="0" smtClean="0">
                <a:latin typeface="Times"/>
                <a:cs typeface="Times"/>
              </a:rPr>
              <a:t>1</a:t>
            </a:r>
            <a:r>
              <a:rPr lang="en-US" sz="2100" dirty="0" smtClean="0">
                <a:latin typeface="Times"/>
                <a:cs typeface="Times"/>
              </a:rPr>
              <a:t>Department of Computer Science and Engineering, Univ. of Notre dame, IN, U.S.A</a:t>
            </a:r>
          </a:p>
          <a:p>
            <a:r>
              <a:rPr lang="en-US" sz="2100" baseline="30000" dirty="0" smtClean="0">
                <a:latin typeface="Times"/>
                <a:cs typeface="Times"/>
              </a:rPr>
              <a:t>2</a:t>
            </a:r>
            <a:r>
              <a:rPr lang="en-US" sz="2100" dirty="0" smtClean="0">
                <a:latin typeface="Times"/>
                <a:cs typeface="Times"/>
              </a:rPr>
              <a:t>Institute of Computing, Univ. of Campinas, SP, Brazil</a:t>
            </a:r>
            <a:endParaRPr lang="en-US" sz="1900" baseline="30000" dirty="0">
              <a:latin typeface="Times"/>
              <a:cs typeface="Time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0</a:t>
            </a:fld>
            <a:endParaRPr lang="en-US"/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9" name="SmartArt Placeholder 8"/>
          <p:cNvSpPr>
            <a:spLocks noGrp="1"/>
          </p:cNvSpPr>
          <p:nvPr>
            <p:ph type="dgm" sz="quarter" idx="17"/>
          </p:nvPr>
        </p:nvSpPr>
        <p:spPr/>
      </p:sp>
      <p:sp>
        <p:nvSpPr>
          <p:cNvPr id="10" name="SmartArt Placeholder 9"/>
          <p:cNvSpPr>
            <a:spLocks noGrp="1"/>
          </p:cNvSpPr>
          <p:nvPr>
            <p:ph type="dgm" sz="quarter" idx="18"/>
          </p:nvPr>
        </p:nvSpPr>
        <p:spPr/>
      </p:sp>
      <p:sp>
        <p:nvSpPr>
          <p:cNvPr id="5" name="SmartArt Placeholder 4"/>
          <p:cNvSpPr>
            <a:spLocks noGrp="1"/>
          </p:cNvSpPr>
          <p:nvPr>
            <p:ph type="dgm" sz="quarter" idx="13"/>
          </p:nvPr>
        </p:nvSpPr>
        <p:spPr>
          <a:xfrm>
            <a:off x="0" y="0"/>
            <a:ext cx="9144000" cy="605718"/>
          </a:xfrm>
        </p:spPr>
      </p:sp>
      <p:sp>
        <p:nvSpPr>
          <p:cNvPr id="6" name="SmartArt Placeholder 5"/>
          <p:cNvSpPr>
            <a:spLocks noGrp="1"/>
          </p:cNvSpPr>
          <p:nvPr>
            <p:ph type="dgm" sz="quarter" idx="14"/>
          </p:nvPr>
        </p:nvSpPr>
        <p:spPr/>
      </p:sp>
      <p:sp>
        <p:nvSpPr>
          <p:cNvPr id="7" name="SmartArt Placeholder 6"/>
          <p:cNvSpPr>
            <a:spLocks noGrp="1"/>
          </p:cNvSpPr>
          <p:nvPr>
            <p:ph type="dgm" sz="quarter" idx="15"/>
          </p:nvPr>
        </p:nvSpPr>
        <p:spPr/>
      </p:sp>
      <p:sp>
        <p:nvSpPr>
          <p:cNvPr id="11" name="TextBox 10"/>
          <p:cNvSpPr txBox="1"/>
          <p:nvPr/>
        </p:nvSpPr>
        <p:spPr>
          <a:xfrm>
            <a:off x="0" y="8819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11F3F"/>
                </a:solidFill>
                <a:latin typeface="Times New Roman"/>
                <a:cs typeface="Times New Roman"/>
              </a:rPr>
              <a:t>2017 IEEE International Conference on Image Processing</a:t>
            </a:r>
            <a:endParaRPr lang="en-US" sz="2000" dirty="0">
              <a:solidFill>
                <a:srgbClr val="111F3F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2908"/>
            <a:ext cx="2479898" cy="9150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776" y="5942907"/>
            <a:ext cx="1035499" cy="9150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15" y="5945680"/>
            <a:ext cx="1452626" cy="9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1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U-Phylogeny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b="1" i="1" dirty="0" smtClean="0"/>
          </a:p>
          <a:p>
            <a:endParaRPr lang="en-US" b="1" i="1" dirty="0"/>
          </a:p>
          <a:p>
            <a:r>
              <a:rPr lang="en-US" b="1" i="1" dirty="0" smtClean="0"/>
              <a:t>U-Phylogeny: </a:t>
            </a:r>
            <a:r>
              <a:rPr lang="en-US" dirty="0" smtClean="0"/>
              <a:t>A new, generalized method for provenance graph construction based on image content</a:t>
            </a:r>
          </a:p>
          <a:p>
            <a:r>
              <a:rPr lang="en-US" b="1" i="1" dirty="0" smtClean="0"/>
              <a:t>Extended U-Phylogeny:</a:t>
            </a:r>
            <a:r>
              <a:rPr lang="en-US" dirty="0" smtClean="0"/>
              <a:t> Improves accuracy using additional steps from previously existing literature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9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</a:t>
            </a:r>
            <a:r>
              <a:rPr lang="en-US" sz="1400" dirty="0" smtClean="0">
                <a:solidFill>
                  <a:srgbClr val="B38B1A"/>
                </a:solidFill>
              </a:rPr>
              <a:t>Proposed Method</a:t>
            </a:r>
            <a:r>
              <a:rPr lang="en-US" sz="1400" dirty="0" smtClean="0">
                <a:solidFill>
                  <a:srgbClr val="909090"/>
                </a:solidFill>
              </a:rPr>
              <a:t> Datasets and Evaluation Measure Experimental Results Conclusions</a:t>
            </a:r>
          </a:p>
        </p:txBody>
      </p:sp>
      <p:pic>
        <p:nvPicPr>
          <p:cNvPr id="5" name="Shape 143"/>
          <p:cNvPicPr preferRelativeResize="0"/>
          <p:nvPr/>
        </p:nvPicPr>
        <p:blipFill rotWithShape="1">
          <a:blip r:embed="rId2">
            <a:alphaModFix/>
          </a:blip>
          <a:srcRect l="3174" t="2949" r="4558" b="3714"/>
          <a:stretch/>
        </p:blipFill>
        <p:spPr>
          <a:xfrm>
            <a:off x="1648675" y="1388925"/>
            <a:ext cx="5684224" cy="2954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9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Pipeline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</a:t>
            </a:r>
            <a:r>
              <a:rPr lang="en-US" sz="1400" dirty="0" smtClean="0">
                <a:solidFill>
                  <a:srgbClr val="B38B1A"/>
                </a:solidFill>
              </a:rPr>
              <a:t>Proposed Method</a:t>
            </a:r>
            <a:r>
              <a:rPr lang="en-US" sz="1400" dirty="0" smtClean="0">
                <a:solidFill>
                  <a:srgbClr val="909090"/>
                </a:solidFill>
              </a:rPr>
              <a:t> Datasets and Evaluation Measure Experimental Results Conclusions</a:t>
            </a:r>
          </a:p>
        </p:txBody>
      </p:sp>
      <p:sp>
        <p:nvSpPr>
          <p:cNvPr id="5" name="Shape 150"/>
          <p:cNvSpPr txBox="1">
            <a:spLocks/>
          </p:cNvSpPr>
          <p:nvPr/>
        </p:nvSpPr>
        <p:spPr>
          <a:xfrm>
            <a:off x="311700" y="1356875"/>
            <a:ext cx="7941900" cy="3839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0"/>
              </a:spcBef>
              <a:buClr>
                <a:srgbClr val="000000"/>
              </a:buClr>
              <a:buFont typeface="Times New Roman"/>
              <a:buAutoNum type="arabicPeriod"/>
            </a:pPr>
            <a:r>
              <a:rPr lang="en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Detection and description of points of interest (SURF)</a:t>
            </a:r>
          </a:p>
          <a:p>
            <a:pPr>
              <a:spcBef>
                <a:spcPts val="0"/>
              </a:spcBef>
              <a:buFont typeface="Arial"/>
              <a:buNone/>
            </a:pPr>
            <a:endParaRPr lang="en" sz="16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228600">
              <a:spcBef>
                <a:spcPts val="0"/>
              </a:spcBef>
              <a:buClr>
                <a:srgbClr val="000000"/>
              </a:buClr>
              <a:buFont typeface="Times New Roman"/>
              <a:buAutoNum type="arabicPeriod"/>
            </a:pPr>
            <a:r>
              <a:rPr lang="en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Keypoint Matching</a:t>
            </a:r>
          </a:p>
          <a:p>
            <a:pPr>
              <a:spcBef>
                <a:spcPts val="0"/>
              </a:spcBef>
              <a:buFont typeface="Arial"/>
              <a:buNone/>
            </a:pPr>
            <a:endParaRPr lang="en" sz="16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2286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Times New Roman"/>
              <a:buAutoNum type="arabicPeriod"/>
            </a:pPr>
            <a:r>
              <a:rPr lang="en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Match Filtering</a:t>
            </a:r>
          </a:p>
          <a:p>
            <a:pPr marL="914400" lvl="1" indent="-2286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Times New Roman"/>
              <a:buAutoNum type="alphaLcPeriod"/>
            </a:pPr>
            <a:r>
              <a:rPr lang="en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L2 Distance</a:t>
            </a:r>
          </a:p>
          <a:p>
            <a:pPr marL="914400" lvl="1" indent="-2286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Times New Roman"/>
              <a:buAutoNum type="alphaLcPeriod"/>
            </a:pPr>
            <a:r>
              <a:rPr lang="en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Geometrically Consistent Matching (GCM)</a:t>
            </a:r>
          </a:p>
          <a:p>
            <a:pPr marL="457200" indent="-2286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Times New Roman"/>
              <a:buAutoNum type="arabicPeriod"/>
            </a:pPr>
            <a:r>
              <a:rPr lang="en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Dissimilarity computation</a:t>
            </a:r>
          </a:p>
          <a:p>
            <a:pPr marL="914400" lvl="1" indent="-2286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Times New Roman"/>
              <a:buAutoNum type="alphaLcPeriod"/>
            </a:pPr>
            <a:r>
              <a:rPr lang="en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Number of GCM’s			c. Mean Squared Error (MSE) (extended u-phy)</a:t>
            </a:r>
          </a:p>
          <a:p>
            <a:pPr marL="914400" lvl="1" indent="-2286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Times New Roman"/>
              <a:buAutoNum type="alphaLcPeriod"/>
            </a:pPr>
            <a:r>
              <a:rPr lang="en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Distance of GCM’s		d. Mutual Information (MI) (extended u-phy)</a:t>
            </a:r>
            <a:endParaRPr lang="en"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Shape 151"/>
          <p:cNvSpPr txBox="1">
            <a:spLocks/>
          </p:cNvSpPr>
          <p:nvPr/>
        </p:nvSpPr>
        <p:spPr>
          <a:xfrm>
            <a:off x="311700" y="5267625"/>
            <a:ext cx="7941900" cy="11844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/>
              <a:buNone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	Kruskal’s MST Algorithm</a:t>
            </a:r>
            <a:endParaRPr lang="en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Shape 152"/>
          <p:cNvSpPr txBox="1"/>
          <p:nvPr/>
        </p:nvSpPr>
        <p:spPr>
          <a:xfrm rot="16200000">
            <a:off x="6682000" y="2981850"/>
            <a:ext cx="3828600" cy="578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Matrix</a:t>
            </a:r>
          </a:p>
        </p:txBody>
      </p:sp>
      <p:sp>
        <p:nvSpPr>
          <p:cNvPr id="8" name="Shape 153"/>
          <p:cNvSpPr txBox="1"/>
          <p:nvPr/>
        </p:nvSpPr>
        <p:spPr>
          <a:xfrm rot="16200000">
            <a:off x="7989200" y="5569250"/>
            <a:ext cx="1202400" cy="583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7F6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382736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Pipeline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</a:t>
            </a:r>
            <a:r>
              <a:rPr lang="en-US" sz="1400" dirty="0" smtClean="0">
                <a:solidFill>
                  <a:srgbClr val="B38B1A"/>
                </a:solidFill>
              </a:rPr>
              <a:t>Proposed Method</a:t>
            </a:r>
            <a:r>
              <a:rPr lang="en-US" sz="1400" dirty="0" smtClean="0">
                <a:solidFill>
                  <a:srgbClr val="909090"/>
                </a:solidFill>
              </a:rPr>
              <a:t> Datasets and Evaluation Measure Experimental Results Conclusions</a:t>
            </a:r>
          </a:p>
        </p:txBody>
      </p:sp>
      <p:pic>
        <p:nvPicPr>
          <p:cNvPr id="7" name="Shape 1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367060"/>
            <a:ext cx="8717700" cy="50306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49014" y="1367060"/>
            <a:ext cx="3044361" cy="2246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9014" y="3613675"/>
            <a:ext cx="3044361" cy="27840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3375" y="1142628"/>
            <a:ext cx="2944501" cy="52551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37877" y="1241450"/>
            <a:ext cx="2791524" cy="2246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37876" y="3488065"/>
            <a:ext cx="2791524" cy="2909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4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</a:t>
            </a:r>
            <a:r>
              <a:rPr lang="en-US" sz="1400" dirty="0" smtClean="0">
                <a:solidFill>
                  <a:srgbClr val="B38B1A"/>
                </a:solidFill>
              </a:rPr>
              <a:t>Proposed Method</a:t>
            </a:r>
            <a:r>
              <a:rPr lang="en-US" sz="1400" dirty="0" smtClean="0">
                <a:solidFill>
                  <a:srgbClr val="909090"/>
                </a:solidFill>
              </a:rPr>
              <a:t> Datasets and Evaluation Measure Experimental Results Conclusions</a:t>
            </a:r>
          </a:p>
        </p:txBody>
      </p:sp>
      <p:pic>
        <p:nvPicPr>
          <p:cNvPr id="5" name="Shape 1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3311" y="1575225"/>
            <a:ext cx="1468971" cy="132394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sp>
        <p:nvSpPr>
          <p:cNvPr id="6" name="Shape 167"/>
          <p:cNvSpPr/>
          <p:nvPr/>
        </p:nvSpPr>
        <p:spPr>
          <a:xfrm>
            <a:off x="6025957" y="188547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68"/>
          <p:cNvSpPr/>
          <p:nvPr/>
        </p:nvSpPr>
        <p:spPr>
          <a:xfrm>
            <a:off x="6328058" y="2294982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169"/>
          <p:cNvSpPr/>
          <p:nvPr/>
        </p:nvSpPr>
        <p:spPr>
          <a:xfrm>
            <a:off x="6403584" y="2192606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170"/>
          <p:cNvSpPr/>
          <p:nvPr/>
        </p:nvSpPr>
        <p:spPr>
          <a:xfrm>
            <a:off x="6630159" y="2258359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71"/>
          <p:cNvSpPr/>
          <p:nvPr/>
        </p:nvSpPr>
        <p:spPr>
          <a:xfrm>
            <a:off x="6554634" y="2258359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72"/>
          <p:cNvSpPr/>
          <p:nvPr/>
        </p:nvSpPr>
        <p:spPr>
          <a:xfrm>
            <a:off x="6479109" y="2155982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73"/>
          <p:cNvSpPr/>
          <p:nvPr/>
        </p:nvSpPr>
        <p:spPr>
          <a:xfrm>
            <a:off x="6444110" y="2278332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74"/>
          <p:cNvSpPr/>
          <p:nvPr/>
        </p:nvSpPr>
        <p:spPr>
          <a:xfrm>
            <a:off x="6396829" y="2081074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75"/>
          <p:cNvSpPr/>
          <p:nvPr/>
        </p:nvSpPr>
        <p:spPr>
          <a:xfrm>
            <a:off x="6856735" y="164410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76"/>
          <p:cNvSpPr/>
          <p:nvPr/>
        </p:nvSpPr>
        <p:spPr>
          <a:xfrm>
            <a:off x="6252533" y="174647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77"/>
          <p:cNvSpPr/>
          <p:nvPr/>
        </p:nvSpPr>
        <p:spPr>
          <a:xfrm>
            <a:off x="7206118" y="1605816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8"/>
          <p:cNvSpPr/>
          <p:nvPr/>
        </p:nvSpPr>
        <p:spPr>
          <a:xfrm>
            <a:off x="7007786" y="2053606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79"/>
          <p:cNvSpPr/>
          <p:nvPr/>
        </p:nvSpPr>
        <p:spPr>
          <a:xfrm>
            <a:off x="7158836" y="1848854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80"/>
          <p:cNvSpPr/>
          <p:nvPr/>
        </p:nvSpPr>
        <p:spPr>
          <a:xfrm>
            <a:off x="6630159" y="256548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181"/>
          <p:cNvSpPr/>
          <p:nvPr/>
        </p:nvSpPr>
        <p:spPr>
          <a:xfrm>
            <a:off x="6932260" y="260211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182"/>
          <p:cNvSpPr/>
          <p:nvPr/>
        </p:nvSpPr>
        <p:spPr>
          <a:xfrm>
            <a:off x="5874907" y="2258359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183"/>
          <p:cNvSpPr/>
          <p:nvPr/>
        </p:nvSpPr>
        <p:spPr>
          <a:xfrm>
            <a:off x="5950432" y="2155982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184"/>
          <p:cNvSpPr/>
          <p:nvPr/>
        </p:nvSpPr>
        <p:spPr>
          <a:xfrm>
            <a:off x="6705685" y="200782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185"/>
          <p:cNvSpPr/>
          <p:nvPr/>
        </p:nvSpPr>
        <p:spPr>
          <a:xfrm>
            <a:off x="6177008" y="200782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186"/>
          <p:cNvSpPr/>
          <p:nvPr/>
        </p:nvSpPr>
        <p:spPr>
          <a:xfrm>
            <a:off x="6630159" y="1773945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187"/>
          <p:cNvSpPr/>
          <p:nvPr/>
        </p:nvSpPr>
        <p:spPr>
          <a:xfrm>
            <a:off x="6403584" y="1848854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188"/>
          <p:cNvSpPr/>
          <p:nvPr/>
        </p:nvSpPr>
        <p:spPr>
          <a:xfrm>
            <a:off x="5997713" y="260211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189"/>
          <p:cNvSpPr/>
          <p:nvPr/>
        </p:nvSpPr>
        <p:spPr>
          <a:xfrm>
            <a:off x="6177008" y="256548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190"/>
          <p:cNvSpPr/>
          <p:nvPr/>
        </p:nvSpPr>
        <p:spPr>
          <a:xfrm>
            <a:off x="6081219" y="2444799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191"/>
          <p:cNvSpPr/>
          <p:nvPr/>
        </p:nvSpPr>
        <p:spPr>
          <a:xfrm>
            <a:off x="6087974" y="256548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192"/>
          <p:cNvSpPr/>
          <p:nvPr/>
        </p:nvSpPr>
        <p:spPr>
          <a:xfrm>
            <a:off x="6184988" y="246311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738" y="1582048"/>
            <a:ext cx="1468971" cy="13239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sp>
        <p:nvSpPr>
          <p:cNvPr id="33" name="Shape 194"/>
          <p:cNvSpPr/>
          <p:nvPr/>
        </p:nvSpPr>
        <p:spPr>
          <a:xfrm>
            <a:off x="7516199" y="189297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195"/>
          <p:cNvSpPr/>
          <p:nvPr/>
        </p:nvSpPr>
        <p:spPr>
          <a:xfrm>
            <a:off x="7818300" y="2302476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196"/>
          <p:cNvSpPr/>
          <p:nvPr/>
        </p:nvSpPr>
        <p:spPr>
          <a:xfrm>
            <a:off x="7893825" y="2200100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197"/>
          <p:cNvSpPr/>
          <p:nvPr/>
        </p:nvSpPr>
        <p:spPr>
          <a:xfrm>
            <a:off x="8120401" y="2265853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198"/>
          <p:cNvSpPr/>
          <p:nvPr/>
        </p:nvSpPr>
        <p:spPr>
          <a:xfrm>
            <a:off x="8044876" y="2265853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199"/>
          <p:cNvSpPr/>
          <p:nvPr/>
        </p:nvSpPr>
        <p:spPr>
          <a:xfrm>
            <a:off x="7969350" y="216347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200"/>
          <p:cNvSpPr/>
          <p:nvPr/>
        </p:nvSpPr>
        <p:spPr>
          <a:xfrm>
            <a:off x="7934352" y="2285826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201"/>
          <p:cNvSpPr/>
          <p:nvPr/>
        </p:nvSpPr>
        <p:spPr>
          <a:xfrm>
            <a:off x="7887071" y="2088568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202"/>
          <p:cNvSpPr/>
          <p:nvPr/>
        </p:nvSpPr>
        <p:spPr>
          <a:xfrm>
            <a:off x="8346977" y="1651595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203"/>
          <p:cNvSpPr/>
          <p:nvPr/>
        </p:nvSpPr>
        <p:spPr>
          <a:xfrm>
            <a:off x="7742775" y="1753972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204"/>
          <p:cNvSpPr/>
          <p:nvPr/>
        </p:nvSpPr>
        <p:spPr>
          <a:xfrm>
            <a:off x="8120401" y="257298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205"/>
          <p:cNvSpPr/>
          <p:nvPr/>
        </p:nvSpPr>
        <p:spPr>
          <a:xfrm>
            <a:off x="8422502" y="2609605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206"/>
          <p:cNvSpPr/>
          <p:nvPr/>
        </p:nvSpPr>
        <p:spPr>
          <a:xfrm>
            <a:off x="7365148" y="2265853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207"/>
          <p:cNvSpPr/>
          <p:nvPr/>
        </p:nvSpPr>
        <p:spPr>
          <a:xfrm>
            <a:off x="7440674" y="216347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208"/>
          <p:cNvSpPr/>
          <p:nvPr/>
        </p:nvSpPr>
        <p:spPr>
          <a:xfrm>
            <a:off x="8195926" y="201532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209"/>
          <p:cNvSpPr/>
          <p:nvPr/>
        </p:nvSpPr>
        <p:spPr>
          <a:xfrm>
            <a:off x="7667249" y="201532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210"/>
          <p:cNvSpPr/>
          <p:nvPr/>
        </p:nvSpPr>
        <p:spPr>
          <a:xfrm>
            <a:off x="8120401" y="1781439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211"/>
          <p:cNvSpPr/>
          <p:nvPr/>
        </p:nvSpPr>
        <p:spPr>
          <a:xfrm>
            <a:off x="7893825" y="1856348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212"/>
          <p:cNvSpPr/>
          <p:nvPr/>
        </p:nvSpPr>
        <p:spPr>
          <a:xfrm>
            <a:off x="7509444" y="2433982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2" name="Shape 213"/>
          <p:cNvCxnSpPr>
            <a:stCxn id="14" idx="0"/>
            <a:endCxn id="41" idx="0"/>
          </p:cNvCxnSpPr>
          <p:nvPr/>
        </p:nvCxnSpPr>
        <p:spPr>
          <a:xfrm>
            <a:off x="6900385" y="1644101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" name="Shape 214"/>
          <p:cNvCxnSpPr>
            <a:stCxn id="9" idx="6"/>
            <a:endCxn id="36" idx="6"/>
          </p:cNvCxnSpPr>
          <p:nvPr/>
        </p:nvCxnSpPr>
        <p:spPr>
          <a:xfrm>
            <a:off x="6717459" y="2308609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" name="Shape 215"/>
          <p:cNvCxnSpPr>
            <a:stCxn id="12" idx="6"/>
            <a:endCxn id="39" idx="7"/>
          </p:cNvCxnSpPr>
          <p:nvPr/>
        </p:nvCxnSpPr>
        <p:spPr>
          <a:xfrm rot="10800000" flipH="1">
            <a:off x="6531410" y="2300682"/>
            <a:ext cx="1477500" cy="279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216"/>
          <p:cNvCxnSpPr>
            <a:stCxn id="7" idx="3"/>
            <a:endCxn id="34" idx="3"/>
          </p:cNvCxnSpPr>
          <p:nvPr/>
        </p:nvCxnSpPr>
        <p:spPr>
          <a:xfrm>
            <a:off x="6340843" y="2380764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217"/>
          <p:cNvCxnSpPr>
            <a:endCxn id="40" idx="7"/>
          </p:cNvCxnSpPr>
          <p:nvPr/>
        </p:nvCxnSpPr>
        <p:spPr>
          <a:xfrm rot="10800000" flipH="1">
            <a:off x="6484086" y="2103286"/>
            <a:ext cx="1477500" cy="282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" name="Shape 218"/>
          <p:cNvCxnSpPr>
            <a:stCxn id="11" idx="6"/>
            <a:endCxn id="38" idx="6"/>
          </p:cNvCxnSpPr>
          <p:nvPr/>
        </p:nvCxnSpPr>
        <p:spPr>
          <a:xfrm>
            <a:off x="6566409" y="2206232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" name="Shape 219"/>
          <p:cNvCxnSpPr>
            <a:stCxn id="17" idx="6"/>
          </p:cNvCxnSpPr>
          <p:nvPr/>
        </p:nvCxnSpPr>
        <p:spPr>
          <a:xfrm>
            <a:off x="7095086" y="2103856"/>
            <a:ext cx="1490700" cy="72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" name="Shape 220"/>
          <p:cNvCxnSpPr>
            <a:stCxn id="20" idx="2"/>
            <a:endCxn id="44" idx="2"/>
          </p:cNvCxnSpPr>
          <p:nvPr/>
        </p:nvCxnSpPr>
        <p:spPr>
          <a:xfrm>
            <a:off x="6932260" y="2652361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221"/>
          <p:cNvCxnSpPr>
            <a:stCxn id="6" idx="6"/>
            <a:endCxn id="33" idx="6"/>
          </p:cNvCxnSpPr>
          <p:nvPr/>
        </p:nvCxnSpPr>
        <p:spPr>
          <a:xfrm>
            <a:off x="6113257" y="1935727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" name="Shape 222"/>
          <p:cNvCxnSpPr>
            <a:stCxn id="24" idx="6"/>
            <a:endCxn id="48" idx="2"/>
          </p:cNvCxnSpPr>
          <p:nvPr/>
        </p:nvCxnSpPr>
        <p:spPr>
          <a:xfrm>
            <a:off x="6264308" y="2058077"/>
            <a:ext cx="14028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" name="Shape 223"/>
          <p:cNvCxnSpPr>
            <a:stCxn id="19" idx="6"/>
            <a:endCxn id="43" idx="2"/>
          </p:cNvCxnSpPr>
          <p:nvPr/>
        </p:nvCxnSpPr>
        <p:spPr>
          <a:xfrm>
            <a:off x="6717459" y="2615737"/>
            <a:ext cx="14028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224"/>
          <p:cNvCxnSpPr>
            <a:stCxn id="22" idx="6"/>
            <a:endCxn id="46" idx="6"/>
          </p:cNvCxnSpPr>
          <p:nvPr/>
        </p:nvCxnSpPr>
        <p:spPr>
          <a:xfrm>
            <a:off x="6037732" y="2206232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" name="Shape 225"/>
          <p:cNvCxnSpPr>
            <a:stCxn id="15" idx="6"/>
            <a:endCxn id="42" idx="6"/>
          </p:cNvCxnSpPr>
          <p:nvPr/>
        </p:nvCxnSpPr>
        <p:spPr>
          <a:xfrm>
            <a:off x="6339833" y="1796727"/>
            <a:ext cx="1490100" cy="75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5" name="Shape 226"/>
          <p:cNvSpPr/>
          <p:nvPr/>
        </p:nvSpPr>
        <p:spPr>
          <a:xfrm>
            <a:off x="8488477" y="1885477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227"/>
          <p:cNvSpPr/>
          <p:nvPr/>
        </p:nvSpPr>
        <p:spPr>
          <a:xfrm>
            <a:off x="8577120" y="2155982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228"/>
          <p:cNvSpPr/>
          <p:nvPr/>
        </p:nvSpPr>
        <p:spPr>
          <a:xfrm>
            <a:off x="8624402" y="2602111"/>
            <a:ext cx="87300" cy="1005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229"/>
          <p:cNvSpPr/>
          <p:nvPr/>
        </p:nvSpPr>
        <p:spPr>
          <a:xfrm>
            <a:off x="3853250" y="2516225"/>
            <a:ext cx="1587600" cy="223200"/>
          </a:xfrm>
          <a:prstGeom prst="rightArrow">
            <a:avLst>
              <a:gd name="adj1" fmla="val 51346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9" name="Shape 2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091896">
            <a:off x="478270" y="1558569"/>
            <a:ext cx="1493185" cy="131203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70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0249" y="1569195"/>
            <a:ext cx="1468949" cy="12907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71" name="Shape 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392" y="3612249"/>
            <a:ext cx="3138406" cy="25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233"/>
          <p:cNvPicPr preferRelativeResize="0"/>
          <p:nvPr/>
        </p:nvPicPr>
        <p:blipFill rotWithShape="1">
          <a:blip r:embed="rId6">
            <a:alphaModFix amt="44000"/>
          </a:blip>
          <a:srcRect b="25076"/>
          <a:stretch/>
        </p:blipFill>
        <p:spPr>
          <a:xfrm>
            <a:off x="7505175" y="4045624"/>
            <a:ext cx="1468800" cy="967200"/>
          </a:xfrm>
          <a:prstGeom prst="pentagon">
            <a:avLst>
              <a:gd name="hf" fmla="val 105146"/>
              <a:gd name="vf" fmla="val 110557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73" name="Shape 234"/>
          <p:cNvPicPr preferRelativeResize="0"/>
          <p:nvPr/>
        </p:nvPicPr>
        <p:blipFill rotWithShape="1">
          <a:blip r:embed="rId2">
            <a:alphaModFix amt="64000"/>
          </a:blip>
          <a:srcRect l="19146" b="26264"/>
          <a:stretch/>
        </p:blipFill>
        <p:spPr>
          <a:xfrm>
            <a:off x="6558486" y="4716147"/>
            <a:ext cx="1207200" cy="967200"/>
          </a:xfrm>
          <a:prstGeom prst="snip2DiagRect">
            <a:avLst>
              <a:gd name="adj1" fmla="val 0"/>
              <a:gd name="adj2" fmla="val 34767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sp>
        <p:nvSpPr>
          <p:cNvPr id="74" name="Shape 235"/>
          <p:cNvSpPr txBox="1"/>
          <p:nvPr/>
        </p:nvSpPr>
        <p:spPr>
          <a:xfrm>
            <a:off x="8016400" y="5041800"/>
            <a:ext cx="816000" cy="31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ROI 1</a:t>
            </a:r>
          </a:p>
        </p:txBody>
      </p:sp>
      <p:sp>
        <p:nvSpPr>
          <p:cNvPr id="75" name="Shape 236"/>
          <p:cNvSpPr txBox="1"/>
          <p:nvPr/>
        </p:nvSpPr>
        <p:spPr>
          <a:xfrm>
            <a:off x="7007775" y="5727600"/>
            <a:ext cx="681600" cy="31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ROI 2</a:t>
            </a:r>
          </a:p>
        </p:txBody>
      </p:sp>
      <p:sp>
        <p:nvSpPr>
          <p:cNvPr id="76" name="Shape 237"/>
          <p:cNvSpPr/>
          <p:nvPr/>
        </p:nvSpPr>
        <p:spPr>
          <a:xfrm rot="5400000">
            <a:off x="6527175" y="3644826"/>
            <a:ext cx="1505700" cy="223200"/>
          </a:xfrm>
          <a:prstGeom prst="rightArrow">
            <a:avLst>
              <a:gd name="adj1" fmla="val 51346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238"/>
          <p:cNvSpPr txBox="1"/>
          <p:nvPr/>
        </p:nvSpPr>
        <p:spPr>
          <a:xfrm>
            <a:off x="7406800" y="3060600"/>
            <a:ext cx="1587600" cy="31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latin typeface="Times New Roman"/>
                <a:ea typeface="Times New Roman"/>
                <a:cs typeface="Times New Roman"/>
                <a:sym typeface="Times New Roman"/>
              </a:rPr>
              <a:t>Convex-hull based ROI extraction</a:t>
            </a:r>
          </a:p>
        </p:txBody>
      </p:sp>
      <p:sp>
        <p:nvSpPr>
          <p:cNvPr id="78" name="Shape 239"/>
          <p:cNvSpPr txBox="1"/>
          <p:nvPr/>
        </p:nvSpPr>
        <p:spPr>
          <a:xfrm>
            <a:off x="3215800" y="6125100"/>
            <a:ext cx="2659200" cy="2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latin typeface="Times New Roman"/>
                <a:ea typeface="Times New Roman"/>
                <a:cs typeface="Times New Roman"/>
                <a:sym typeface="Times New Roman"/>
              </a:rPr>
              <a:t>Color correction of ROIs</a:t>
            </a:r>
          </a:p>
        </p:txBody>
      </p:sp>
      <p:pic>
        <p:nvPicPr>
          <p:cNvPr id="79" name="Shape 240"/>
          <p:cNvPicPr preferRelativeResize="0"/>
          <p:nvPr/>
        </p:nvPicPr>
        <p:blipFill rotWithShape="1">
          <a:blip r:embed="rId2">
            <a:alphaModFix/>
          </a:blip>
          <a:srcRect l="24648" t="13211" r="6675" b="34506"/>
          <a:stretch/>
        </p:blipFill>
        <p:spPr>
          <a:xfrm>
            <a:off x="6716775" y="4913285"/>
            <a:ext cx="875700" cy="585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80" name="Shape 241"/>
          <p:cNvPicPr preferRelativeResize="0"/>
          <p:nvPr/>
        </p:nvPicPr>
        <p:blipFill rotWithShape="1">
          <a:blip r:embed="rId2">
            <a:alphaModFix/>
          </a:blip>
          <a:srcRect l="24648" t="13211" r="6675" b="34506"/>
          <a:stretch/>
        </p:blipFill>
        <p:spPr>
          <a:xfrm>
            <a:off x="770525" y="4069450"/>
            <a:ext cx="984600" cy="65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81" name="Shape 242"/>
          <p:cNvPicPr preferRelativeResize="0"/>
          <p:nvPr/>
        </p:nvPicPr>
        <p:blipFill rotWithShape="1">
          <a:blip r:embed="rId7">
            <a:alphaModFix amt="97000"/>
          </a:blip>
          <a:srcRect l="21227" t="14951" r="11743" b="35128"/>
          <a:stretch/>
        </p:blipFill>
        <p:spPr>
          <a:xfrm>
            <a:off x="770525" y="5010525"/>
            <a:ext cx="984600" cy="642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82" name="Shape 243"/>
          <p:cNvPicPr preferRelativeResize="0"/>
          <p:nvPr/>
        </p:nvPicPr>
        <p:blipFill rotWithShape="1">
          <a:blip r:embed="rId6">
            <a:alphaModFix/>
          </a:blip>
          <a:srcRect l="21227" t="14951" r="11743" b="35128"/>
          <a:stretch/>
        </p:blipFill>
        <p:spPr>
          <a:xfrm>
            <a:off x="7740213" y="4305525"/>
            <a:ext cx="984600" cy="642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pic>
      <p:sp>
        <p:nvSpPr>
          <p:cNvPr id="83" name="Shape 244"/>
          <p:cNvSpPr/>
          <p:nvPr/>
        </p:nvSpPr>
        <p:spPr>
          <a:xfrm>
            <a:off x="693225" y="3951875"/>
            <a:ext cx="1147500" cy="1880700"/>
          </a:xfrm>
          <a:prstGeom prst="bracketPai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245"/>
          <p:cNvSpPr/>
          <p:nvPr/>
        </p:nvSpPr>
        <p:spPr>
          <a:xfrm>
            <a:off x="1115250" y="4809125"/>
            <a:ext cx="291600" cy="1005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246"/>
          <p:cNvSpPr txBox="1"/>
          <p:nvPr/>
        </p:nvSpPr>
        <p:spPr>
          <a:xfrm>
            <a:off x="15400" y="5896500"/>
            <a:ext cx="2659200" cy="2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latin typeface="Times New Roman"/>
                <a:ea typeface="Times New Roman"/>
                <a:cs typeface="Times New Roman"/>
                <a:sym typeface="Times New Roman"/>
              </a:rPr>
              <a:t>Compute dissimilarity</a:t>
            </a:r>
          </a:p>
        </p:txBody>
      </p:sp>
      <p:sp>
        <p:nvSpPr>
          <p:cNvPr id="86" name="Shape 247"/>
          <p:cNvSpPr/>
          <p:nvPr/>
        </p:nvSpPr>
        <p:spPr>
          <a:xfrm rot="10800000">
            <a:off x="1937231" y="4573625"/>
            <a:ext cx="984600" cy="223200"/>
          </a:xfrm>
          <a:prstGeom prst="rightArrow">
            <a:avLst>
              <a:gd name="adj1" fmla="val 51346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7" name="Shape 2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3663" y="1400428"/>
            <a:ext cx="1207199" cy="102349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U-Phylogeny </a:t>
            </a:r>
            <a:endParaRPr lang="en-US" dirty="0"/>
          </a:p>
        </p:txBody>
      </p:sp>
      <p:sp>
        <p:nvSpPr>
          <p:cNvPr id="90" name="Date Placeholder 8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0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5" grpId="0" animBg="1"/>
      <p:bldP spid="66" grpId="0" animBg="1"/>
      <p:bldP spid="67" grpId="0" animBg="1"/>
      <p:bldP spid="68" grpId="0" animBg="1"/>
      <p:bldP spid="74" grpId="0"/>
      <p:bldP spid="75" grpId="0"/>
      <p:bldP spid="76" grpId="0" animBg="1"/>
      <p:bldP spid="77" grpId="0"/>
      <p:bldP spid="78" grpId="0"/>
      <p:bldP spid="83" grpId="0" animBg="1"/>
      <p:bldP spid="84" grpId="0" animBg="1"/>
      <p:bldP spid="85" grpId="0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NC2017-DEV2 Dataset provided by the National Institute of Standards and Technology (</a:t>
            </a:r>
            <a:r>
              <a:rPr lang="en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lvl="0"/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 queries and 10446 gallery images</a:t>
            </a:r>
          </a:p>
          <a:p>
            <a:pPr lvl="1"/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 provenance cases with 750 images in total</a:t>
            </a:r>
          </a:p>
          <a:p>
            <a:pPr lvl="1"/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graph order = 12.7, Range - [3, 82]</a:t>
            </a:r>
          </a:p>
          <a:p>
            <a:pPr lvl="1"/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(&lt;=12 nodes) Medium (13-20 nodes) Large (&gt;20 nodes)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</a:t>
            </a:r>
            <a:r>
              <a:rPr lang="en-US" sz="1400" dirty="0" smtClean="0">
                <a:solidFill>
                  <a:srgbClr val="B38B1A"/>
                </a:solidFill>
              </a:rPr>
              <a:t>Datasets</a:t>
            </a:r>
            <a:r>
              <a:rPr lang="en-US" sz="1400" dirty="0" smtClean="0">
                <a:solidFill>
                  <a:srgbClr val="909090"/>
                </a:solidFill>
              </a:rPr>
              <a:t> </a:t>
            </a:r>
            <a:r>
              <a:rPr lang="en-US" sz="1400" dirty="0" smtClean="0">
                <a:solidFill>
                  <a:srgbClr val="B38B1A"/>
                </a:solidFill>
              </a:rPr>
              <a:t>and Evaluation</a:t>
            </a:r>
            <a:r>
              <a:rPr lang="en-US" sz="1400" dirty="0" smtClean="0">
                <a:solidFill>
                  <a:srgbClr val="909090"/>
                </a:solidFill>
              </a:rPr>
              <a:t> </a:t>
            </a:r>
            <a:r>
              <a:rPr lang="en-US" sz="1400" dirty="0" smtClean="0">
                <a:solidFill>
                  <a:srgbClr val="B38B1A"/>
                </a:solidFill>
              </a:rPr>
              <a:t>Measure</a:t>
            </a:r>
            <a:r>
              <a:rPr lang="en-US" sz="1400" dirty="0" smtClean="0">
                <a:solidFill>
                  <a:srgbClr val="909090"/>
                </a:solidFill>
              </a:rPr>
              <a:t> Experimental Results Conclusions</a:t>
            </a:r>
          </a:p>
        </p:txBody>
      </p:sp>
    </p:spTree>
    <p:extLst>
      <p:ext uri="{BB962C8B-B14F-4D97-AF65-F5344CB8AC3E}">
        <p14:creationId xmlns:p14="http://schemas.microsoft.com/office/powerpoint/2010/main" val="3703609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metrics not applicable</a:t>
            </a:r>
          </a:p>
          <a:p>
            <a:pPr lvl="0"/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Adopting web graph </a:t>
            </a:r>
            <a:r>
              <a:rPr lang="en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metrics</a:t>
            </a:r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1" indent="0">
              <a:buNone/>
            </a:pPr>
            <a:r>
              <a:rPr lang="en" sz="2000" dirty="0" smtClean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Precision </a:t>
            </a:r>
            <a:r>
              <a:rPr lang="en" sz="2000" dirty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(nodes)  =  | nodes(G</a:t>
            </a:r>
            <a:r>
              <a:rPr lang="en" sz="2000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ʹ</a:t>
            </a:r>
            <a:r>
              <a:rPr lang="en" sz="2000" dirty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) 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∩</a:t>
            </a:r>
            <a:r>
              <a:rPr lang="en-US" sz="2000" dirty="0" smtClean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" sz="2000" dirty="0" smtClean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nodes(G</a:t>
            </a:r>
            <a:r>
              <a:rPr lang="en" sz="2000" dirty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) </a:t>
            </a:r>
            <a:r>
              <a:rPr lang="en" sz="2000" dirty="0" smtClean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|</a:t>
            </a:r>
            <a:r>
              <a:rPr lang="en-US" sz="2000" dirty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en-US" sz="2000" dirty="0" smtClean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							</a:t>
            </a:r>
            <a:r>
              <a:rPr lang="en" sz="2000" dirty="0" smtClean="0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|nodes</a:t>
            </a:r>
            <a:r>
              <a:rPr lang="en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(Gʹ)|</a:t>
            </a:r>
            <a:endParaRPr lang="en-US" sz="2000" dirty="0" smtClean="0">
              <a:solidFill>
                <a:schemeClr val="dk1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chemeClr val="dk1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457200" lvl="1" indent="0">
              <a:buNone/>
            </a:pPr>
            <a:r>
              <a:rPr lang="en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Recall (nodes)  =  | nodes(Gʹ) 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∩ </a:t>
            </a:r>
            <a:r>
              <a:rPr lang="en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nodes(G) |</a:t>
            </a:r>
            <a:r>
              <a:rPr lang="en-US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en-US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				</a:t>
            </a:r>
            <a:r>
              <a:rPr lang="en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|</a:t>
            </a:r>
            <a:r>
              <a:rPr lang="en" sz="2000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nodes(G)|</a:t>
            </a:r>
          </a:p>
          <a:p>
            <a:pPr marL="457200" lvl="1" indent="0">
              <a:buNone/>
            </a:pPr>
            <a:r>
              <a:rPr lang="en" sz="2000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VEO(G,Gʹ)  =  | nodes(Gʹ)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∩ </a:t>
            </a:r>
            <a:r>
              <a:rPr lang="en" sz="2000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nodes(G) | + | edges(Gʹ) 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∩</a:t>
            </a:r>
            <a:r>
              <a:rPr lang="en-US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edges(G</a:t>
            </a:r>
            <a:r>
              <a:rPr lang="en" sz="2000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) </a:t>
            </a:r>
            <a:r>
              <a:rPr lang="en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|</a:t>
            </a:r>
            <a:r>
              <a:rPr lang="en-US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en-US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		</a:t>
            </a:r>
            <a:r>
              <a:rPr lang="en" sz="2000" dirty="0" smtClean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|</a:t>
            </a:r>
            <a:r>
              <a:rPr lang="en" sz="2000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nodes(Gʹ)|+|nodes(G)|+|edges(Gʹ)|+|edges(G)|</a:t>
            </a:r>
          </a:p>
          <a:p>
            <a:pPr lvl="1"/>
            <a:endParaRPr lang="en" dirty="0">
              <a:solidFill>
                <a:schemeClr val="dk1"/>
              </a:solidFill>
              <a:latin typeface="Corsiva"/>
              <a:ea typeface="Corsiva"/>
              <a:cs typeface="Corsiva"/>
              <a:sym typeface="Corsiva"/>
            </a:endParaRP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</a:t>
            </a:r>
            <a:r>
              <a:rPr lang="en-US" sz="1400" dirty="0" smtClean="0">
                <a:solidFill>
                  <a:srgbClr val="B38B1A"/>
                </a:solidFill>
              </a:rPr>
              <a:t>Datasets</a:t>
            </a:r>
            <a:r>
              <a:rPr lang="en-US" sz="1400" dirty="0" smtClean="0">
                <a:solidFill>
                  <a:srgbClr val="909090"/>
                </a:solidFill>
              </a:rPr>
              <a:t> </a:t>
            </a:r>
            <a:r>
              <a:rPr lang="en-US" sz="1400" dirty="0" smtClean="0">
                <a:solidFill>
                  <a:srgbClr val="B38B1A"/>
                </a:solidFill>
              </a:rPr>
              <a:t>and Evaluation</a:t>
            </a:r>
            <a:r>
              <a:rPr lang="en-US" sz="1400" dirty="0" smtClean="0">
                <a:solidFill>
                  <a:srgbClr val="909090"/>
                </a:solidFill>
              </a:rPr>
              <a:t> </a:t>
            </a:r>
            <a:r>
              <a:rPr lang="en-US" sz="1400" dirty="0" smtClean="0">
                <a:solidFill>
                  <a:srgbClr val="B38B1A"/>
                </a:solidFill>
              </a:rPr>
              <a:t>Measure</a:t>
            </a:r>
            <a:r>
              <a:rPr lang="en-US" sz="1400" dirty="0" smtClean="0">
                <a:solidFill>
                  <a:srgbClr val="909090"/>
                </a:solidFill>
              </a:rPr>
              <a:t> Experimental Results Conclusions</a:t>
            </a:r>
          </a:p>
        </p:txBody>
      </p:sp>
      <p:cxnSp>
        <p:nvCxnSpPr>
          <p:cNvPr id="5" name="Shape 261"/>
          <p:cNvCxnSpPr/>
          <p:nvPr/>
        </p:nvCxnSpPr>
        <p:spPr>
          <a:xfrm rot="10800000" flipH="1">
            <a:off x="3432845" y="2638112"/>
            <a:ext cx="2720700" cy="6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hape 261"/>
          <p:cNvCxnSpPr/>
          <p:nvPr/>
        </p:nvCxnSpPr>
        <p:spPr>
          <a:xfrm rot="10800000" flipH="1">
            <a:off x="3111881" y="3684868"/>
            <a:ext cx="2720700" cy="6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" name="Shape 263"/>
          <p:cNvCxnSpPr/>
          <p:nvPr/>
        </p:nvCxnSpPr>
        <p:spPr>
          <a:xfrm rot="10800000" flipH="1">
            <a:off x="2648640" y="4356698"/>
            <a:ext cx="5819100" cy="24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574470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Without Distractor Images</a:t>
            </a:r>
          </a:p>
          <a:p>
            <a:pPr lvl="1"/>
            <a:r>
              <a:rPr lang="en-US" dirty="0" smtClean="0"/>
              <a:t>“Oracle”</a:t>
            </a:r>
          </a:p>
          <a:p>
            <a:pPr lvl="1"/>
            <a:r>
              <a:rPr lang="en-US" dirty="0" smtClean="0"/>
              <a:t>A correct corpus is provided for each particular case</a:t>
            </a:r>
          </a:p>
          <a:p>
            <a:pPr lvl="2"/>
            <a:r>
              <a:rPr lang="en-US" dirty="0" smtClean="0"/>
              <a:t>All images in corpus are related</a:t>
            </a:r>
          </a:p>
          <a:p>
            <a:pPr lvl="1"/>
            <a:r>
              <a:rPr lang="en-US" dirty="0" smtClean="0"/>
              <a:t>Uses all cases from the dataset</a:t>
            </a:r>
          </a:p>
          <a:p>
            <a:pPr lvl="2"/>
            <a:r>
              <a:rPr lang="en-US" dirty="0" smtClean="0"/>
              <a:t>Small, Medium, Large </a:t>
            </a:r>
            <a:r>
              <a:rPr lang="mr-IN" dirty="0" smtClean="0"/>
              <a:t>–</a:t>
            </a:r>
            <a:r>
              <a:rPr lang="en-US" dirty="0" smtClean="0"/>
              <a:t> based on the graph order</a:t>
            </a:r>
          </a:p>
          <a:p>
            <a:r>
              <a:rPr lang="en-US" dirty="0" smtClean="0"/>
              <a:t>With Distractor Images</a:t>
            </a:r>
          </a:p>
          <a:p>
            <a:pPr lvl="1"/>
            <a:r>
              <a:rPr lang="en-US" dirty="0" smtClean="0"/>
              <a:t>“In the wild”</a:t>
            </a:r>
          </a:p>
          <a:p>
            <a:pPr lvl="1"/>
            <a:r>
              <a:rPr lang="en-US" dirty="0" smtClean="0"/>
              <a:t>Simulates retrieving images from an imperfect filtering source</a:t>
            </a:r>
          </a:p>
          <a:p>
            <a:pPr lvl="1"/>
            <a:r>
              <a:rPr lang="en-US" dirty="0" smtClean="0"/>
              <a:t>Uses the small cases with (</a:t>
            </a:r>
            <a:r>
              <a:rPr lang="en-US" i="1" dirty="0" smtClean="0"/>
              <a:t>25-n</a:t>
            </a:r>
            <a:r>
              <a:rPr lang="en-US" dirty="0" smtClean="0"/>
              <a:t>) distractors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</a:t>
            </a:r>
            <a:r>
              <a:rPr lang="en-US" sz="1400" dirty="0" smtClean="0">
                <a:solidFill>
                  <a:srgbClr val="B38B1A"/>
                </a:solidFill>
              </a:rPr>
              <a:t>Datasets</a:t>
            </a:r>
            <a:r>
              <a:rPr lang="en-US" sz="1400" dirty="0" smtClean="0">
                <a:solidFill>
                  <a:srgbClr val="909090"/>
                </a:solidFill>
              </a:rPr>
              <a:t> </a:t>
            </a:r>
            <a:r>
              <a:rPr lang="en-US" sz="1400" dirty="0" smtClean="0">
                <a:solidFill>
                  <a:srgbClr val="B38B1A"/>
                </a:solidFill>
              </a:rPr>
              <a:t>and Evaluation</a:t>
            </a:r>
            <a:r>
              <a:rPr lang="en-US" sz="1400" dirty="0" smtClean="0">
                <a:solidFill>
                  <a:srgbClr val="909090"/>
                </a:solidFill>
              </a:rPr>
              <a:t> </a:t>
            </a:r>
            <a:r>
              <a:rPr lang="en-US" sz="1400" dirty="0" smtClean="0">
                <a:solidFill>
                  <a:srgbClr val="B38B1A"/>
                </a:solidFill>
              </a:rPr>
              <a:t>Measure</a:t>
            </a:r>
            <a:r>
              <a:rPr lang="en-US" sz="1400" dirty="0" smtClean="0">
                <a:solidFill>
                  <a:srgbClr val="909090"/>
                </a:solidFill>
              </a:rPr>
              <a:t> Experimental Results Conclusions</a:t>
            </a:r>
          </a:p>
        </p:txBody>
      </p:sp>
    </p:spTree>
    <p:extLst>
      <p:ext uri="{BB962C8B-B14F-4D97-AF65-F5344CB8AC3E}">
        <p14:creationId xmlns:p14="http://schemas.microsoft.com/office/powerpoint/2010/main" val="1510685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Oracle Scenarios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Datasets and Evaluation Measure Experimental </a:t>
            </a:r>
            <a:r>
              <a:rPr lang="en-US" sz="1400" dirty="0" smtClean="0">
                <a:solidFill>
                  <a:srgbClr val="B38B1A"/>
                </a:solidFill>
              </a:rPr>
              <a:t>Results</a:t>
            </a:r>
            <a:r>
              <a:rPr lang="en-US" sz="1400" dirty="0" smtClean="0">
                <a:solidFill>
                  <a:srgbClr val="909090"/>
                </a:solidFill>
              </a:rPr>
              <a:t> Conclusions</a:t>
            </a:r>
          </a:p>
        </p:txBody>
      </p:sp>
      <p:pic>
        <p:nvPicPr>
          <p:cNvPr id="5" name="Shape 277"/>
          <p:cNvPicPr preferRelativeResize="0"/>
          <p:nvPr/>
        </p:nvPicPr>
        <p:blipFill rotWithShape="1">
          <a:blip r:embed="rId2">
            <a:alphaModFix/>
          </a:blip>
          <a:srcRect l="5098" r="1531" b="8792"/>
          <a:stretch/>
        </p:blipFill>
        <p:spPr>
          <a:xfrm>
            <a:off x="1081515" y="1128274"/>
            <a:ext cx="7343775" cy="50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76"/>
          <p:cNvSpPr txBox="1">
            <a:spLocks/>
          </p:cNvSpPr>
          <p:nvPr/>
        </p:nvSpPr>
        <p:spPr>
          <a:xfrm>
            <a:off x="311700" y="6090331"/>
            <a:ext cx="8520600" cy="7635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/>
              <a:buNone/>
            </a:pPr>
            <a:r>
              <a:rPr lang="en" sz="24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Node evaluation N\A</a:t>
            </a:r>
            <a:endParaRPr lang="en"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4750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Oracle Scenarios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Datasets and Evaluation Measure Experimental </a:t>
            </a:r>
            <a:r>
              <a:rPr lang="en-US" sz="1400" dirty="0" smtClean="0">
                <a:solidFill>
                  <a:srgbClr val="B38B1A"/>
                </a:solidFill>
              </a:rPr>
              <a:t>Results</a:t>
            </a:r>
            <a:r>
              <a:rPr lang="en-US" sz="1400" dirty="0" smtClean="0">
                <a:solidFill>
                  <a:srgbClr val="909090"/>
                </a:solidFill>
              </a:rPr>
              <a:t> Conclusions</a:t>
            </a:r>
          </a:p>
        </p:txBody>
      </p:sp>
      <p:pic>
        <p:nvPicPr>
          <p:cNvPr id="5" name="Shape 284"/>
          <p:cNvPicPr preferRelativeResize="0"/>
          <p:nvPr/>
        </p:nvPicPr>
        <p:blipFill rotWithShape="1">
          <a:blip r:embed="rId2">
            <a:alphaModFix/>
          </a:blip>
          <a:srcRect l="5589" t="2573" b="3521"/>
          <a:stretch/>
        </p:blipFill>
        <p:spPr>
          <a:xfrm>
            <a:off x="1058100" y="1249700"/>
            <a:ext cx="7308048" cy="5077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95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wild scenarios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Datasets and Evaluation Measure Experimental </a:t>
            </a:r>
            <a:r>
              <a:rPr lang="en-US" sz="1400" dirty="0" smtClean="0">
                <a:solidFill>
                  <a:srgbClr val="B38B1A"/>
                </a:solidFill>
              </a:rPr>
              <a:t>Results</a:t>
            </a:r>
            <a:r>
              <a:rPr lang="en-US" sz="1400" dirty="0" smtClean="0">
                <a:solidFill>
                  <a:srgbClr val="909090"/>
                </a:solidFill>
              </a:rPr>
              <a:t> Conclusions</a:t>
            </a:r>
          </a:p>
        </p:txBody>
      </p:sp>
      <p:pic>
        <p:nvPicPr>
          <p:cNvPr id="6" name="Shape 291"/>
          <p:cNvPicPr preferRelativeResize="0"/>
          <p:nvPr/>
        </p:nvPicPr>
        <p:blipFill rotWithShape="1">
          <a:blip r:embed="rId2">
            <a:alphaModFix/>
          </a:blip>
          <a:srcRect l="7415" b="16729"/>
          <a:stretch/>
        </p:blipFill>
        <p:spPr>
          <a:xfrm>
            <a:off x="1164930" y="1012618"/>
            <a:ext cx="7300630" cy="45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89"/>
          <p:cNvSpPr txBox="1">
            <a:spLocks/>
          </p:cNvSpPr>
          <p:nvPr/>
        </p:nvSpPr>
        <p:spPr>
          <a:xfrm>
            <a:off x="0" y="5682250"/>
            <a:ext cx="4550100" cy="5835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" sz="1800" b="1" smtClean="0">
                <a:latin typeface="Droid Sans"/>
                <a:ea typeface="Droid Sans"/>
                <a:cs typeface="Droid Sans"/>
                <a:sym typeface="Droid Sans"/>
              </a:rPr>
              <a:t>Precision</a:t>
            </a:r>
            <a:r>
              <a:rPr lang="en" sz="1800" b="1" i="1" baseline="-25000" smtClean="0">
                <a:latin typeface="Droid Sans"/>
                <a:ea typeface="Droid Sans"/>
                <a:cs typeface="Droid Sans"/>
                <a:sym typeface="Droid Sans"/>
              </a:rPr>
              <a:t>nodes</a:t>
            </a:r>
            <a:r>
              <a:rPr lang="en" sz="1800" b="1" smtClean="0">
                <a:latin typeface="Droid Sans"/>
                <a:ea typeface="Droid Sans"/>
                <a:cs typeface="Droid Sans"/>
                <a:sym typeface="Droid Sans"/>
              </a:rPr>
              <a:t>= Recall</a:t>
            </a:r>
            <a:r>
              <a:rPr lang="en" sz="1800" b="1" i="1" baseline="-25000" smtClean="0">
                <a:latin typeface="Droid Sans"/>
                <a:ea typeface="Droid Sans"/>
                <a:cs typeface="Droid Sans"/>
                <a:sym typeface="Droid Sans"/>
              </a:rPr>
              <a:t>nodes</a:t>
            </a:r>
            <a:r>
              <a:rPr lang="en" sz="1800" b="1" smtClean="0">
                <a:latin typeface="Droid Sans"/>
                <a:ea typeface="Droid Sans"/>
                <a:cs typeface="Droid Sans"/>
                <a:sym typeface="Droid Sans"/>
              </a:rPr>
              <a:t>= 1.00∓0.00 	</a:t>
            </a:r>
            <a:endParaRPr lang="en" sz="1800" b="1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" name="Shape 292"/>
          <p:cNvSpPr/>
          <p:nvPr/>
        </p:nvSpPr>
        <p:spPr>
          <a:xfrm>
            <a:off x="221400" y="5673550"/>
            <a:ext cx="216000" cy="237300"/>
          </a:xfrm>
          <a:prstGeom prst="flowChartConnector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93"/>
          <p:cNvSpPr/>
          <p:nvPr/>
        </p:nvSpPr>
        <p:spPr>
          <a:xfrm>
            <a:off x="221400" y="5978357"/>
            <a:ext cx="216000" cy="237300"/>
          </a:xfrm>
          <a:prstGeom prst="flowChartConnector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100"/>
          </a:p>
        </p:txBody>
      </p:sp>
      <p:sp>
        <p:nvSpPr>
          <p:cNvPr id="10" name="Shape 294"/>
          <p:cNvSpPr/>
          <p:nvPr/>
        </p:nvSpPr>
        <p:spPr>
          <a:xfrm>
            <a:off x="4731300" y="5978348"/>
            <a:ext cx="216000" cy="237300"/>
          </a:xfrm>
          <a:prstGeom prst="flowChartConnector">
            <a:avLst/>
          </a:prstGeom>
          <a:solidFill>
            <a:srgbClr val="D100D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295"/>
          <p:cNvSpPr/>
          <p:nvPr/>
        </p:nvSpPr>
        <p:spPr>
          <a:xfrm>
            <a:off x="4731300" y="5673548"/>
            <a:ext cx="216000" cy="237300"/>
          </a:xfrm>
          <a:prstGeom prst="flowChartConnector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296"/>
          <p:cNvSpPr txBox="1">
            <a:spLocks/>
          </p:cNvSpPr>
          <p:nvPr/>
        </p:nvSpPr>
        <p:spPr>
          <a:xfrm>
            <a:off x="4495800" y="5682250"/>
            <a:ext cx="4550100" cy="5835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50000"/>
              </a:lnSpc>
              <a:spcBef>
                <a:spcPts val="0"/>
              </a:spcBef>
            </a:pPr>
            <a:r>
              <a:rPr lang="en" sz="1800" b="1" smtClean="0">
                <a:latin typeface="Droid Sans"/>
                <a:ea typeface="Droid Sans"/>
                <a:cs typeface="Droid Sans"/>
                <a:sym typeface="Droid Sans"/>
              </a:rPr>
              <a:t>Precision</a:t>
            </a:r>
            <a:r>
              <a:rPr lang="en" sz="1800" b="1" i="1" baseline="-25000" smtClean="0">
                <a:latin typeface="Droid Sans"/>
                <a:ea typeface="Droid Sans"/>
                <a:cs typeface="Droid Sans"/>
                <a:sym typeface="Droid Sans"/>
              </a:rPr>
              <a:t>nodes</a:t>
            </a:r>
            <a:r>
              <a:rPr lang="en" sz="1800" b="1" smtClean="0">
                <a:latin typeface="Droid Sans"/>
                <a:ea typeface="Droid Sans"/>
                <a:cs typeface="Droid Sans"/>
                <a:sym typeface="Droid Sans"/>
              </a:rPr>
              <a:t>= Recall</a:t>
            </a:r>
            <a:r>
              <a:rPr lang="en" sz="1800" b="1" i="1" baseline="-25000" smtClean="0">
                <a:latin typeface="Droid Sans"/>
                <a:ea typeface="Droid Sans"/>
                <a:cs typeface="Droid Sans"/>
                <a:sym typeface="Droid Sans"/>
              </a:rPr>
              <a:t>nodes</a:t>
            </a:r>
            <a:r>
              <a:rPr lang="en" sz="1800" b="1" smtClean="0">
                <a:latin typeface="Droid Sans"/>
                <a:ea typeface="Droid Sans"/>
                <a:cs typeface="Droid Sans"/>
                <a:sym typeface="Droid Sans"/>
              </a:rPr>
              <a:t>= 0.98∓0.05 	</a:t>
            </a:r>
            <a:endParaRPr lang="en" sz="1800" b="1" dirty="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222955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image phylogeny analysis</a:t>
            </a:r>
            <a:r>
              <a:rPr lang="e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/>
            <a:r>
              <a:rPr lang="e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Obtaining 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full corpus of media relating to an image in </a:t>
            </a:r>
            <a:r>
              <a:rPr lang="e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Nodes)</a:t>
            </a:r>
            <a:endParaRPr lang="en-US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/>
            <a:r>
              <a:rPr lang="e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Tracing 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specific </a:t>
            </a:r>
            <a:r>
              <a:rPr lang="en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modifications that have taken place within those images over time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(Edges)</a:t>
            </a: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/>
            <a:r>
              <a:rPr lang="en-US" dirty="0" smtClean="0"/>
              <a:t>Classifying the nature of each </a:t>
            </a:r>
            <a:r>
              <a:rPr lang="en-US" b="1" dirty="0" smtClean="0"/>
              <a:t>edge</a:t>
            </a:r>
            <a:r>
              <a:rPr lang="en-US" dirty="0" smtClean="0"/>
              <a:t> (e.g. what type of modification took place?)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U-Phylogeny: Undirected Provenance Graph Construction in the Wild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B38B1A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</p:spTree>
    <p:extLst>
      <p:ext uri="{BB962C8B-B14F-4D97-AF65-F5344CB8AC3E}">
        <p14:creationId xmlns:p14="http://schemas.microsoft.com/office/powerpoint/2010/main" val="2194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Effectiveness decreases with the size and complexity of graphs irrespective of dissimilarity calculation method</a:t>
            </a:r>
          </a:p>
          <a:p>
            <a:r>
              <a:rPr lang="en-US" dirty="0" smtClean="0"/>
              <a:t>Extended U-Phylogeny performs better on average</a:t>
            </a:r>
          </a:p>
          <a:p>
            <a:pPr lvl="1"/>
            <a:r>
              <a:rPr lang="en-US" dirty="0" smtClean="0"/>
              <a:t>Reduced efficiency (2x execution time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Mutual information works better than MSE</a:t>
            </a:r>
          </a:p>
          <a:p>
            <a:r>
              <a:rPr lang="en-US" dirty="0" smtClean="0"/>
              <a:t>U-Phylogeny is robust to presence of </a:t>
            </a:r>
            <a:r>
              <a:rPr lang="en-US" dirty="0" err="1" smtClean="0"/>
              <a:t>disctractors</a:t>
            </a:r>
            <a:endParaRPr lang="en-US" dirty="0" smtClean="0"/>
          </a:p>
          <a:p>
            <a:pPr lvl="1"/>
            <a:r>
              <a:rPr lang="en-US" dirty="0" smtClean="0"/>
              <a:t>Maintains VEO of ~88%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Datasets and Evaluation Measure Experimental Results </a:t>
            </a:r>
            <a:r>
              <a:rPr lang="en-US" sz="1400" dirty="0" smtClean="0">
                <a:solidFill>
                  <a:srgbClr val="B38B1A"/>
                </a:solidFill>
              </a:rPr>
              <a:t>Conclusions</a:t>
            </a:r>
          </a:p>
        </p:txBody>
      </p:sp>
      <p:sp>
        <p:nvSpPr>
          <p:cNvPr id="5" name="Shape 303"/>
          <p:cNvSpPr txBox="1"/>
          <p:nvPr/>
        </p:nvSpPr>
        <p:spPr>
          <a:xfrm>
            <a:off x="74700" y="5912271"/>
            <a:ext cx="86121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On an Intel(R) i7-5930K CPU 3.50GHz with 64GB of RAM, U-phylogeny takes 3.8s to compare two images while the extended version takes 6.7s</a:t>
            </a:r>
          </a:p>
        </p:txBody>
      </p:sp>
    </p:spTree>
    <p:extLst>
      <p:ext uri="{BB962C8B-B14F-4D97-AF65-F5344CB8AC3E}">
        <p14:creationId xmlns:p14="http://schemas.microsoft.com/office/powerpoint/2010/main" val="2154628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2897" b="2897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Datasets and Evaluation Measure Experimental Results </a:t>
            </a:r>
            <a:r>
              <a:rPr lang="en-US" sz="1400" dirty="0" smtClean="0">
                <a:solidFill>
                  <a:srgbClr val="B38B1A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3116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“Snail eating Cucumber”</a:t>
            </a:r>
            <a:endParaRPr lang="en-US" dirty="0"/>
          </a:p>
        </p:txBody>
      </p:sp>
      <p:sp>
        <p:nvSpPr>
          <p:cNvPr id="115" name="Date Placeholder 1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116" name="Footer Placeholder 1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17" name="Slide Number Placeholder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2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B38B1A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pic>
        <p:nvPicPr>
          <p:cNvPr id="6" name="Picture 5" descr="Wa7hHT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" y="4266352"/>
            <a:ext cx="1565800" cy="963215"/>
          </a:xfrm>
          <a:prstGeom prst="rect">
            <a:avLst/>
          </a:prstGeom>
        </p:spPr>
      </p:pic>
      <p:pic>
        <p:nvPicPr>
          <p:cNvPr id="9" name="Picture 8" descr="XdC1yd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30" y="1397363"/>
            <a:ext cx="977425" cy="1602606"/>
          </a:xfrm>
          <a:prstGeom prst="rect">
            <a:avLst/>
          </a:prstGeom>
        </p:spPr>
      </p:pic>
      <p:pic>
        <p:nvPicPr>
          <p:cNvPr id="10" name="Picture 9" descr="uqLVtd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18" y="1397362"/>
            <a:ext cx="977425" cy="1602605"/>
          </a:xfrm>
          <a:prstGeom prst="rect">
            <a:avLst/>
          </a:prstGeom>
        </p:spPr>
      </p:pic>
      <p:pic>
        <p:nvPicPr>
          <p:cNvPr id="11" name="Picture 10" descr="5CMSxN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5" y="1904638"/>
            <a:ext cx="1604625" cy="1095329"/>
          </a:xfrm>
          <a:prstGeom prst="rect">
            <a:avLst/>
          </a:prstGeom>
        </p:spPr>
      </p:pic>
      <p:pic>
        <p:nvPicPr>
          <p:cNvPr id="13" name="Picture 12" descr="bweh2a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5" y="4405332"/>
            <a:ext cx="1608937" cy="964598"/>
          </a:xfrm>
          <a:prstGeom prst="rect">
            <a:avLst/>
          </a:prstGeom>
        </p:spPr>
      </p:pic>
      <p:pic>
        <p:nvPicPr>
          <p:cNvPr id="14" name="Picture 13" descr="jWacCh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16" y="3179241"/>
            <a:ext cx="1594884" cy="980388"/>
          </a:xfrm>
          <a:prstGeom prst="rect">
            <a:avLst/>
          </a:prstGeom>
        </p:spPr>
      </p:pic>
      <p:pic>
        <p:nvPicPr>
          <p:cNvPr id="15" name="Picture 14" descr="U2BKlr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" y="1397362"/>
            <a:ext cx="977426" cy="1602607"/>
          </a:xfrm>
          <a:prstGeom prst="rect">
            <a:avLst/>
          </a:prstGeom>
        </p:spPr>
      </p:pic>
      <p:pic>
        <p:nvPicPr>
          <p:cNvPr id="17" name="Picture 16" descr="Wa7hHTw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41" y="4266352"/>
            <a:ext cx="1565801" cy="963215"/>
          </a:xfrm>
          <a:prstGeom prst="rect">
            <a:avLst/>
          </a:prstGeom>
        </p:spPr>
      </p:pic>
      <p:pic>
        <p:nvPicPr>
          <p:cNvPr id="18" name="Picture 17" descr="JkrCtcJ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45" y="3333979"/>
            <a:ext cx="1247836" cy="1150863"/>
          </a:xfrm>
          <a:prstGeom prst="rect">
            <a:avLst/>
          </a:prstGeom>
        </p:spPr>
      </p:pic>
      <p:pic>
        <p:nvPicPr>
          <p:cNvPr id="12" name="Picture 11" descr="dogsnai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50" y="4912726"/>
            <a:ext cx="1247832" cy="1150859"/>
          </a:xfrm>
          <a:prstGeom prst="rect">
            <a:avLst/>
          </a:prstGeom>
        </p:spPr>
      </p:pic>
      <p:pic>
        <p:nvPicPr>
          <p:cNvPr id="19" name="Picture 18" descr="bweh2ak.jp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5" y="5592931"/>
            <a:ext cx="1599435" cy="958757"/>
          </a:xfrm>
          <a:prstGeom prst="rect">
            <a:avLst/>
          </a:prstGeom>
        </p:spPr>
      </p:pic>
      <p:pic>
        <p:nvPicPr>
          <p:cNvPr id="20" name="Picture 19" descr="e615f138767ec31a1f000efb6b295657--dogs-at-work-working-dog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46" y="1849105"/>
            <a:ext cx="1247836" cy="1150861"/>
          </a:xfrm>
          <a:prstGeom prst="rect">
            <a:avLst/>
          </a:prstGeom>
        </p:spPr>
      </p:pic>
      <p:pic>
        <p:nvPicPr>
          <p:cNvPr id="21" name="Picture 20" descr="EUROPEMEDITERRANEANITALYCON_ITAAMALFICOASTPOSITANORES_001297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7" y="5488156"/>
            <a:ext cx="1565799" cy="960497"/>
          </a:xfrm>
          <a:prstGeom prst="rect">
            <a:avLst/>
          </a:prstGeom>
        </p:spPr>
      </p:pic>
      <p:pic>
        <p:nvPicPr>
          <p:cNvPr id="22" name="Picture 21" descr="two-baby-owls-use-leaf-as-umbrella-in-indonesia-photography-by-c2a9tanto-yensen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59" y="1904639"/>
            <a:ext cx="1643708" cy="1096552"/>
          </a:xfrm>
          <a:prstGeom prst="rect">
            <a:avLst/>
          </a:prstGeom>
        </p:spPr>
      </p:pic>
      <p:pic>
        <p:nvPicPr>
          <p:cNvPr id="23" name="Picture 22" descr="istock_000019309612small.jpg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69" y="866916"/>
            <a:ext cx="828316" cy="429719"/>
          </a:xfrm>
          <a:prstGeom prst="rect">
            <a:avLst/>
          </a:prstGeom>
        </p:spPr>
      </p:pic>
      <p:pic>
        <p:nvPicPr>
          <p:cNvPr id="24" name="Picture 23" descr="580b57fbd9996e24bc43bf19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58" y="699165"/>
            <a:ext cx="776025" cy="625130"/>
          </a:xfrm>
          <a:prstGeom prst="rect">
            <a:avLst/>
          </a:prstGeom>
        </p:spPr>
      </p:pic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60" y="3179241"/>
            <a:ext cx="1611007" cy="990540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15" idx="3"/>
            <a:endCxn id="9" idx="1"/>
          </p:cNvCxnSpPr>
          <p:nvPr/>
        </p:nvCxnSpPr>
        <p:spPr>
          <a:xfrm>
            <a:off x="1135722" y="2198666"/>
            <a:ext cx="1672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3"/>
            <a:endCxn id="10" idx="1"/>
          </p:cNvCxnSpPr>
          <p:nvPr/>
        </p:nvCxnSpPr>
        <p:spPr>
          <a:xfrm flipV="1">
            <a:off x="2280354" y="2198665"/>
            <a:ext cx="23026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5" idx="2"/>
            <a:endCxn id="18" idx="1"/>
          </p:cNvCxnSpPr>
          <p:nvPr/>
        </p:nvCxnSpPr>
        <p:spPr>
          <a:xfrm rot="16200000" flipH="1">
            <a:off x="1759156" y="1887822"/>
            <a:ext cx="909442" cy="313373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8" idx="2"/>
            <a:endCxn id="12" idx="0"/>
          </p:cNvCxnSpPr>
          <p:nvPr/>
        </p:nvCxnSpPr>
        <p:spPr>
          <a:xfrm>
            <a:off x="4404664" y="4484842"/>
            <a:ext cx="2" cy="427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8" idx="0"/>
          </p:cNvCxnSpPr>
          <p:nvPr/>
        </p:nvCxnSpPr>
        <p:spPr>
          <a:xfrm flipH="1">
            <a:off x="4404664" y="2999966"/>
            <a:ext cx="1" cy="3340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5" idx="0"/>
            <a:endCxn id="11" idx="0"/>
          </p:cNvCxnSpPr>
          <p:nvPr/>
        </p:nvCxnSpPr>
        <p:spPr>
          <a:xfrm rot="16200000" flipH="1">
            <a:off x="3121410" y="-1077039"/>
            <a:ext cx="507276" cy="5456079"/>
          </a:xfrm>
          <a:prstGeom prst="bentConnector3">
            <a:avLst>
              <a:gd name="adj1" fmla="val -4506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23" idx="2"/>
            <a:endCxn id="11" idx="0"/>
          </p:cNvCxnSpPr>
          <p:nvPr/>
        </p:nvCxnSpPr>
        <p:spPr>
          <a:xfrm rot="5400000">
            <a:off x="6301007" y="1098716"/>
            <a:ext cx="608003" cy="100383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24" idx="2"/>
            <a:endCxn id="11" idx="0"/>
          </p:cNvCxnSpPr>
          <p:nvPr/>
        </p:nvCxnSpPr>
        <p:spPr>
          <a:xfrm rot="5400000">
            <a:off x="6780809" y="646575"/>
            <a:ext cx="580343" cy="193578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2" idx="1"/>
            <a:endCxn id="11" idx="3"/>
          </p:cNvCxnSpPr>
          <p:nvPr/>
        </p:nvCxnSpPr>
        <p:spPr>
          <a:xfrm flipH="1" flipV="1">
            <a:off x="6905400" y="2452303"/>
            <a:ext cx="382358" cy="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5" idx="1"/>
            <a:endCxn id="14" idx="3"/>
          </p:cNvCxnSpPr>
          <p:nvPr/>
        </p:nvCxnSpPr>
        <p:spPr>
          <a:xfrm flipH="1" flipV="1">
            <a:off x="6905400" y="3669435"/>
            <a:ext cx="415059" cy="5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1" idx="2"/>
            <a:endCxn id="14" idx="0"/>
          </p:cNvCxnSpPr>
          <p:nvPr/>
        </p:nvCxnSpPr>
        <p:spPr>
          <a:xfrm>
            <a:off x="6103088" y="2999967"/>
            <a:ext cx="4871" cy="179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4" idx="2"/>
            <a:endCxn id="13" idx="0"/>
          </p:cNvCxnSpPr>
          <p:nvPr/>
        </p:nvCxnSpPr>
        <p:spPr>
          <a:xfrm flipH="1">
            <a:off x="6105244" y="4159629"/>
            <a:ext cx="2715" cy="24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3" idx="2"/>
            <a:endCxn id="19" idx="0"/>
          </p:cNvCxnSpPr>
          <p:nvPr/>
        </p:nvCxnSpPr>
        <p:spPr>
          <a:xfrm flipH="1">
            <a:off x="6100493" y="5369930"/>
            <a:ext cx="4751" cy="223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15" idx="2"/>
            <a:endCxn id="6" idx="0"/>
          </p:cNvCxnSpPr>
          <p:nvPr/>
        </p:nvCxnSpPr>
        <p:spPr>
          <a:xfrm rot="16200000" flipH="1">
            <a:off x="160911" y="3486066"/>
            <a:ext cx="1266383" cy="294187"/>
          </a:xfrm>
          <a:prstGeom prst="bentConnector3">
            <a:avLst>
              <a:gd name="adj1" fmla="val 726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" idx="3"/>
            <a:endCxn id="17" idx="1"/>
          </p:cNvCxnSpPr>
          <p:nvPr/>
        </p:nvCxnSpPr>
        <p:spPr>
          <a:xfrm>
            <a:off x="1724096" y="4747960"/>
            <a:ext cx="19814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1" idx="0"/>
            <a:endCxn id="6" idx="2"/>
          </p:cNvCxnSpPr>
          <p:nvPr/>
        </p:nvCxnSpPr>
        <p:spPr>
          <a:xfrm flipH="1" flipV="1">
            <a:off x="941196" y="5229567"/>
            <a:ext cx="1" cy="258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975187" y="5689914"/>
            <a:ext cx="2127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22"/>
              </a:rPr>
              <a:t>https://www.reddit.com/r/photoshopbattles/comments/55hp46/psbattle_a_snail_eating_a_slice_of_cucumber/</a:t>
            </a:r>
            <a:r>
              <a:rPr lang="en-US" sz="1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536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Ease of Accessibility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Iterative image download/re-upload leads to the presence of copies of the same media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did the original come from?</a:t>
            </a:r>
          </a:p>
          <a:p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Prevalence of photo manipulation in popular culture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“Post Truth” society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Propaganda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3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B38B1A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pic>
        <p:nvPicPr>
          <p:cNvPr id="5" name="Shape 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59375" y="4481744"/>
            <a:ext cx="2062350" cy="20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14" y="4481744"/>
            <a:ext cx="2692700" cy="20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JYOlT0W4AATZ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10" y="4481744"/>
            <a:ext cx="3323804" cy="202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4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B38B1A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sp>
        <p:nvSpPr>
          <p:cNvPr id="5" name="Shape 81"/>
          <p:cNvSpPr/>
          <p:nvPr/>
        </p:nvSpPr>
        <p:spPr>
          <a:xfrm>
            <a:off x="3984568" y="678710"/>
            <a:ext cx="5136900" cy="29736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Shape 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59944" y="926695"/>
            <a:ext cx="1243301" cy="82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771" y="2089883"/>
            <a:ext cx="1204675" cy="82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3992" y="2568606"/>
            <a:ext cx="1204667" cy="82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0417" y="2088029"/>
            <a:ext cx="1243292" cy="827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101"/>
          <p:cNvCxnSpPr>
            <a:stCxn id="6" idx="2"/>
            <a:endCxn id="9" idx="0"/>
          </p:cNvCxnSpPr>
          <p:nvPr/>
        </p:nvCxnSpPr>
        <p:spPr>
          <a:xfrm>
            <a:off x="6481595" y="1754339"/>
            <a:ext cx="1550400" cy="333599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" name="Shape 103"/>
          <p:cNvCxnSpPr>
            <a:stCxn id="6" idx="2"/>
            <a:endCxn id="7" idx="0"/>
          </p:cNvCxnSpPr>
          <p:nvPr/>
        </p:nvCxnSpPr>
        <p:spPr>
          <a:xfrm flipH="1">
            <a:off x="5175995" y="1754339"/>
            <a:ext cx="1305600" cy="335399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hape 83"/>
          <p:cNvSpPr/>
          <p:nvPr/>
        </p:nvSpPr>
        <p:spPr>
          <a:xfrm>
            <a:off x="698400" y="1459675"/>
            <a:ext cx="2412900" cy="12636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549" y="1710996"/>
            <a:ext cx="1014600" cy="76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1775" y="1713413"/>
            <a:ext cx="1008123" cy="756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88"/>
          <p:cNvSpPr/>
          <p:nvPr/>
        </p:nvSpPr>
        <p:spPr>
          <a:xfrm>
            <a:off x="234200" y="3513550"/>
            <a:ext cx="3666000" cy="2564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" name="Shape 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8474" y="3937851"/>
            <a:ext cx="1008123" cy="76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199" y="3937851"/>
            <a:ext cx="100811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9864" y="5037100"/>
            <a:ext cx="1008161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95"/>
          <p:cNvSpPr txBox="1"/>
          <p:nvPr/>
        </p:nvSpPr>
        <p:spPr>
          <a:xfrm>
            <a:off x="234200" y="3512825"/>
            <a:ext cx="1608600" cy="4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 dirty="0" smtClean="0"/>
              <a:t>Donor </a:t>
            </a:r>
            <a:r>
              <a:rPr lang="en" sz="1800" dirty="0" smtClean="0"/>
              <a:t>Image</a:t>
            </a:r>
            <a:endParaRPr lang="en" sz="1800" dirty="0"/>
          </a:p>
        </p:txBody>
      </p:sp>
      <p:sp>
        <p:nvSpPr>
          <p:cNvPr id="20" name="Shape 96"/>
          <p:cNvSpPr txBox="1"/>
          <p:nvPr/>
        </p:nvSpPr>
        <p:spPr>
          <a:xfrm>
            <a:off x="2291600" y="3512825"/>
            <a:ext cx="1608600" cy="4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Host </a:t>
            </a:r>
            <a:r>
              <a:rPr lang="en" sz="1800" dirty="0" smtClean="0"/>
              <a:t>Image</a:t>
            </a:r>
            <a:endParaRPr lang="en" sz="1800" dirty="0"/>
          </a:p>
        </p:txBody>
      </p:sp>
      <p:sp>
        <p:nvSpPr>
          <p:cNvPr id="21" name="Shape 107"/>
          <p:cNvSpPr txBox="1"/>
          <p:nvPr/>
        </p:nvSpPr>
        <p:spPr>
          <a:xfrm>
            <a:off x="1070250" y="5729350"/>
            <a:ext cx="2160900" cy="4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Composite Image</a:t>
            </a:r>
          </a:p>
        </p:txBody>
      </p:sp>
      <p:sp>
        <p:nvSpPr>
          <p:cNvPr id="22" name="Shape 94"/>
          <p:cNvSpPr/>
          <p:nvPr/>
        </p:nvSpPr>
        <p:spPr>
          <a:xfrm>
            <a:off x="4615666" y="4207450"/>
            <a:ext cx="3948900" cy="1870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" name="Shape 1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41716" y="4316450"/>
            <a:ext cx="1748894" cy="9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69441" y="4869549"/>
            <a:ext cx="1916325" cy="112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285091" y="2528968"/>
            <a:ext cx="3608348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Near-Duplicate Images</a:t>
            </a:r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67601" y="6078250"/>
            <a:ext cx="3608348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Multiple Parenting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765267" y="3433816"/>
            <a:ext cx="3608348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Image Phylogeny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518579" y="6058687"/>
            <a:ext cx="4287611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Semantically Similar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5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“Snail eating Cucumber”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5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B38B1A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pic>
        <p:nvPicPr>
          <p:cNvPr id="6" name="Picture 5" descr="Wa7hHT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" y="4266352"/>
            <a:ext cx="1565800" cy="963215"/>
          </a:xfrm>
          <a:prstGeom prst="rect">
            <a:avLst/>
          </a:prstGeom>
        </p:spPr>
      </p:pic>
      <p:pic>
        <p:nvPicPr>
          <p:cNvPr id="9" name="Picture 8" descr="XdC1yd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30" y="1397363"/>
            <a:ext cx="977425" cy="1602606"/>
          </a:xfrm>
          <a:prstGeom prst="rect">
            <a:avLst/>
          </a:prstGeom>
        </p:spPr>
      </p:pic>
      <p:pic>
        <p:nvPicPr>
          <p:cNvPr id="10" name="Picture 9" descr="uqLVtd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18" y="1397362"/>
            <a:ext cx="977425" cy="1602605"/>
          </a:xfrm>
          <a:prstGeom prst="rect">
            <a:avLst/>
          </a:prstGeom>
        </p:spPr>
      </p:pic>
      <p:pic>
        <p:nvPicPr>
          <p:cNvPr id="11" name="Picture 10" descr="5CMSxN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5" y="1904638"/>
            <a:ext cx="1604625" cy="1095329"/>
          </a:xfrm>
          <a:prstGeom prst="rect">
            <a:avLst/>
          </a:prstGeom>
        </p:spPr>
      </p:pic>
      <p:pic>
        <p:nvPicPr>
          <p:cNvPr id="13" name="Picture 12" descr="bweh2a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5" y="4405332"/>
            <a:ext cx="1608937" cy="964598"/>
          </a:xfrm>
          <a:prstGeom prst="rect">
            <a:avLst/>
          </a:prstGeom>
        </p:spPr>
      </p:pic>
      <p:pic>
        <p:nvPicPr>
          <p:cNvPr id="14" name="Picture 13" descr="jWacCh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16" y="3179241"/>
            <a:ext cx="1594884" cy="980388"/>
          </a:xfrm>
          <a:prstGeom prst="rect">
            <a:avLst/>
          </a:prstGeom>
        </p:spPr>
      </p:pic>
      <p:pic>
        <p:nvPicPr>
          <p:cNvPr id="15" name="Picture 14" descr="U2BKlr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" y="1397362"/>
            <a:ext cx="977426" cy="1602607"/>
          </a:xfrm>
          <a:prstGeom prst="rect">
            <a:avLst/>
          </a:prstGeom>
        </p:spPr>
      </p:pic>
      <p:pic>
        <p:nvPicPr>
          <p:cNvPr id="17" name="Picture 16" descr="Wa7hHTw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41" y="4266352"/>
            <a:ext cx="1565801" cy="963215"/>
          </a:xfrm>
          <a:prstGeom prst="rect">
            <a:avLst/>
          </a:prstGeom>
        </p:spPr>
      </p:pic>
      <p:pic>
        <p:nvPicPr>
          <p:cNvPr id="18" name="Picture 17" descr="JkrCtcJ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45" y="3333979"/>
            <a:ext cx="1247836" cy="1150863"/>
          </a:xfrm>
          <a:prstGeom prst="rect">
            <a:avLst/>
          </a:prstGeom>
        </p:spPr>
      </p:pic>
      <p:pic>
        <p:nvPicPr>
          <p:cNvPr id="12" name="Picture 11" descr="dogsnai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50" y="4912726"/>
            <a:ext cx="1247832" cy="1150859"/>
          </a:xfrm>
          <a:prstGeom prst="rect">
            <a:avLst/>
          </a:prstGeom>
        </p:spPr>
      </p:pic>
      <p:pic>
        <p:nvPicPr>
          <p:cNvPr id="19" name="Picture 18" descr="bweh2ak.jp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5" y="5592931"/>
            <a:ext cx="1599435" cy="958757"/>
          </a:xfrm>
          <a:prstGeom prst="rect">
            <a:avLst/>
          </a:prstGeom>
        </p:spPr>
      </p:pic>
      <p:pic>
        <p:nvPicPr>
          <p:cNvPr id="20" name="Picture 19" descr="e615f138767ec31a1f000efb6b295657--dogs-at-work-working-dog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46" y="1849105"/>
            <a:ext cx="1247836" cy="1150861"/>
          </a:xfrm>
          <a:prstGeom prst="rect">
            <a:avLst/>
          </a:prstGeom>
        </p:spPr>
      </p:pic>
      <p:pic>
        <p:nvPicPr>
          <p:cNvPr id="21" name="Picture 20" descr="EUROPEMEDITERRANEANITALYCON_ITAAMALFICOASTPOSITANORES_001297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7" y="5488156"/>
            <a:ext cx="1565799" cy="960497"/>
          </a:xfrm>
          <a:prstGeom prst="rect">
            <a:avLst/>
          </a:prstGeom>
        </p:spPr>
      </p:pic>
      <p:pic>
        <p:nvPicPr>
          <p:cNvPr id="22" name="Picture 21" descr="two-baby-owls-use-leaf-as-umbrella-in-indonesia-photography-by-c2a9tanto-yensen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59" y="1904639"/>
            <a:ext cx="1643708" cy="1096552"/>
          </a:xfrm>
          <a:prstGeom prst="rect">
            <a:avLst/>
          </a:prstGeom>
        </p:spPr>
      </p:pic>
      <p:pic>
        <p:nvPicPr>
          <p:cNvPr id="23" name="Picture 22" descr="istock_000019309612small.jpg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69" y="866916"/>
            <a:ext cx="828316" cy="429719"/>
          </a:xfrm>
          <a:prstGeom prst="rect">
            <a:avLst/>
          </a:prstGeom>
        </p:spPr>
      </p:pic>
      <p:pic>
        <p:nvPicPr>
          <p:cNvPr id="24" name="Picture 23" descr="580b57fbd9996e24bc43bf19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58" y="699165"/>
            <a:ext cx="776025" cy="625130"/>
          </a:xfrm>
          <a:prstGeom prst="rect">
            <a:avLst/>
          </a:prstGeom>
        </p:spPr>
      </p:pic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60" y="3179241"/>
            <a:ext cx="1611007" cy="990540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15" idx="3"/>
            <a:endCxn id="9" idx="1"/>
          </p:cNvCxnSpPr>
          <p:nvPr/>
        </p:nvCxnSpPr>
        <p:spPr>
          <a:xfrm>
            <a:off x="1135722" y="2198666"/>
            <a:ext cx="1672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3"/>
            <a:endCxn id="10" idx="1"/>
          </p:cNvCxnSpPr>
          <p:nvPr/>
        </p:nvCxnSpPr>
        <p:spPr>
          <a:xfrm flipV="1">
            <a:off x="2280354" y="2198665"/>
            <a:ext cx="23026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5" idx="2"/>
            <a:endCxn id="18" idx="1"/>
          </p:cNvCxnSpPr>
          <p:nvPr/>
        </p:nvCxnSpPr>
        <p:spPr>
          <a:xfrm rot="16200000" flipH="1">
            <a:off x="1759156" y="1887822"/>
            <a:ext cx="909442" cy="313373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8" idx="2"/>
            <a:endCxn id="12" idx="0"/>
          </p:cNvCxnSpPr>
          <p:nvPr/>
        </p:nvCxnSpPr>
        <p:spPr>
          <a:xfrm>
            <a:off x="4404664" y="4484842"/>
            <a:ext cx="2" cy="427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8" idx="0"/>
          </p:cNvCxnSpPr>
          <p:nvPr/>
        </p:nvCxnSpPr>
        <p:spPr>
          <a:xfrm flipH="1">
            <a:off x="4404664" y="2999966"/>
            <a:ext cx="1" cy="3340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5" idx="0"/>
            <a:endCxn id="11" idx="0"/>
          </p:cNvCxnSpPr>
          <p:nvPr/>
        </p:nvCxnSpPr>
        <p:spPr>
          <a:xfrm rot="16200000" flipH="1">
            <a:off x="3121410" y="-1077039"/>
            <a:ext cx="507276" cy="5456079"/>
          </a:xfrm>
          <a:prstGeom prst="bentConnector3">
            <a:avLst>
              <a:gd name="adj1" fmla="val -4506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23" idx="2"/>
            <a:endCxn id="11" idx="0"/>
          </p:cNvCxnSpPr>
          <p:nvPr/>
        </p:nvCxnSpPr>
        <p:spPr>
          <a:xfrm rot="5400000">
            <a:off x="6301007" y="1098716"/>
            <a:ext cx="608003" cy="100383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24" idx="2"/>
            <a:endCxn id="11" idx="0"/>
          </p:cNvCxnSpPr>
          <p:nvPr/>
        </p:nvCxnSpPr>
        <p:spPr>
          <a:xfrm rot="5400000">
            <a:off x="6780809" y="646575"/>
            <a:ext cx="580343" cy="193578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2" idx="1"/>
            <a:endCxn id="11" idx="3"/>
          </p:cNvCxnSpPr>
          <p:nvPr/>
        </p:nvCxnSpPr>
        <p:spPr>
          <a:xfrm flipH="1" flipV="1">
            <a:off x="6905400" y="2452303"/>
            <a:ext cx="382358" cy="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5" idx="1"/>
            <a:endCxn id="14" idx="3"/>
          </p:cNvCxnSpPr>
          <p:nvPr/>
        </p:nvCxnSpPr>
        <p:spPr>
          <a:xfrm flipH="1" flipV="1">
            <a:off x="6905400" y="3669435"/>
            <a:ext cx="415059" cy="5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1" idx="2"/>
            <a:endCxn id="14" idx="0"/>
          </p:cNvCxnSpPr>
          <p:nvPr/>
        </p:nvCxnSpPr>
        <p:spPr>
          <a:xfrm>
            <a:off x="6103088" y="2999967"/>
            <a:ext cx="4871" cy="179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4" idx="2"/>
            <a:endCxn id="13" idx="0"/>
          </p:cNvCxnSpPr>
          <p:nvPr/>
        </p:nvCxnSpPr>
        <p:spPr>
          <a:xfrm flipH="1">
            <a:off x="6105244" y="4159629"/>
            <a:ext cx="2715" cy="24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3" idx="2"/>
            <a:endCxn id="19" idx="0"/>
          </p:cNvCxnSpPr>
          <p:nvPr/>
        </p:nvCxnSpPr>
        <p:spPr>
          <a:xfrm flipH="1">
            <a:off x="6100493" y="5369930"/>
            <a:ext cx="4751" cy="223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15" idx="2"/>
            <a:endCxn id="6" idx="0"/>
          </p:cNvCxnSpPr>
          <p:nvPr/>
        </p:nvCxnSpPr>
        <p:spPr>
          <a:xfrm rot="16200000" flipH="1">
            <a:off x="160911" y="3486066"/>
            <a:ext cx="1266383" cy="294187"/>
          </a:xfrm>
          <a:prstGeom prst="bentConnector3">
            <a:avLst>
              <a:gd name="adj1" fmla="val 726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" idx="3"/>
            <a:endCxn id="17" idx="1"/>
          </p:cNvCxnSpPr>
          <p:nvPr/>
        </p:nvCxnSpPr>
        <p:spPr>
          <a:xfrm>
            <a:off x="1724096" y="4747960"/>
            <a:ext cx="19814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1" idx="0"/>
            <a:endCxn id="6" idx="2"/>
          </p:cNvCxnSpPr>
          <p:nvPr/>
        </p:nvCxnSpPr>
        <p:spPr>
          <a:xfrm flipH="1" flipV="1">
            <a:off x="941196" y="5229567"/>
            <a:ext cx="1" cy="258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975187" y="5689914"/>
            <a:ext cx="2127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22"/>
              </a:rPr>
              <a:t>https://www.reddit.com/r/photoshopbattles/comments/55hp46/psbattle_a_snail_eating_a_slice_of_cucumber/</a:t>
            </a:r>
            <a:r>
              <a:rPr lang="en-US" sz="1000" dirty="0" smtClean="0"/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7106927" y="1563156"/>
            <a:ext cx="2037073" cy="2842175"/>
          </a:xfrm>
          <a:prstGeom prst="ellipse">
            <a:avLst/>
          </a:prstGeom>
          <a:noFill/>
          <a:ln w="76200" cmpd="sng">
            <a:solidFill>
              <a:srgbClr val="604A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577" y="1296634"/>
            <a:ext cx="3469465" cy="1703332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77961" y="4159628"/>
            <a:ext cx="3469465" cy="2289024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586430" y="1449033"/>
            <a:ext cx="1714345" cy="4999619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89422" y="1450553"/>
            <a:ext cx="2037073" cy="5290559"/>
          </a:xfrm>
          <a:prstGeom prst="ellipse">
            <a:avLst/>
          </a:prstGeom>
          <a:noFill/>
          <a:ln w="76200" cmpd="sng">
            <a:solidFill>
              <a:srgbClr val="604A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" dirty="0"/>
              <a:t>Multimedia </a:t>
            </a:r>
            <a:r>
              <a:rPr lang="en" dirty="0" smtClean="0"/>
              <a:t>Phy</a:t>
            </a:r>
            <a:r>
              <a:rPr lang="en-US" dirty="0" err="1" smtClean="0"/>
              <a:t>logeny</a:t>
            </a:r>
            <a:endParaRPr lang="en-US" dirty="0" smtClean="0"/>
          </a:p>
          <a:p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Introduced by Dias </a:t>
            </a:r>
            <a:r>
              <a:rPr lang="en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et. 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l[1]</a:t>
            </a:r>
            <a:r>
              <a:rPr lang="en" baseline="30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near-duplicate images</a:t>
            </a:r>
          </a:p>
          <a:p>
            <a:pPr lvl="1"/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Extended for multiple trees and </a:t>
            </a:r>
            <a:r>
              <a:rPr lang="en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SSI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s[2]</a:t>
            </a:r>
            <a:endParaRPr lang="en" baseline="30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Multiple Parenting Phylogeny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(MPP) by Oliveira </a:t>
            </a:r>
            <a:r>
              <a:rPr lang="en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et.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l[3]</a:t>
            </a:r>
            <a:endParaRPr lang="en" baseline="30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/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Considers composition scenarios</a:t>
            </a:r>
          </a:p>
          <a:p>
            <a:pPr lvl="1"/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Considers composition scenarios</a:t>
            </a:r>
          </a:p>
          <a:p>
            <a:r>
              <a:rPr lang="en-US" dirty="0" smtClean="0"/>
              <a:t>Two main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Computation of dissimilarity matrix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Spanning tree algorithm to calculate optimally connected component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6</a:t>
            </a:fld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B38B1A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sp>
        <p:nvSpPr>
          <p:cNvPr id="5" name="Shape 114"/>
          <p:cNvSpPr txBox="1"/>
          <p:nvPr/>
        </p:nvSpPr>
        <p:spPr>
          <a:xfrm>
            <a:off x="268950" y="5805361"/>
            <a:ext cx="8682000" cy="15777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050" dirty="0"/>
              <a:t>Z. Dias, A. Rocha, &amp; S. Goldenstein, “First steps toward image phylogeny,” WIFS, 2010.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050" dirty="0"/>
              <a:t>Z. Dias, S. Goldenstein, &amp; A. Rocha, “Toward image phylogeny forests: Automatically recovering semantically similar image relationships,” FSI, 2013.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 sz="1050" dirty="0"/>
              <a:t>A. de Oliveira, P. Ferrara, A. De Rosa, A. Piva, M. Barni, S. Goldenstein, Z. Dias, &amp;  A. Rocha, “Multiple parenting phylogeny relationships in digital images,” TIFS, 2016.</a:t>
            </a:r>
          </a:p>
        </p:txBody>
      </p:sp>
    </p:spTree>
    <p:extLst>
      <p:ext uri="{BB962C8B-B14F-4D97-AF65-F5344CB8AC3E}">
        <p14:creationId xmlns:p14="http://schemas.microsoft.com/office/powerpoint/2010/main" val="145468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No Multi-composite scenarios</a:t>
            </a:r>
          </a:p>
          <a:p>
            <a:pPr lvl="0"/>
            <a:r>
              <a:rPr lang="en-US" dirty="0" smtClean="0"/>
              <a:t>Only works in constrained environments</a:t>
            </a:r>
          </a:p>
          <a:p>
            <a:pPr lvl="1"/>
            <a:r>
              <a:rPr lang="en-US" dirty="0" smtClean="0"/>
              <a:t>Not ideal for fully “in-the-wild” systems</a:t>
            </a:r>
          </a:p>
          <a:p>
            <a:r>
              <a:rPr lang="en-US" dirty="0" smtClean="0"/>
              <a:t>Not much exploration of dissimilarity measures and computations</a:t>
            </a:r>
          </a:p>
          <a:p>
            <a:pPr lvl="1"/>
            <a:r>
              <a:rPr lang="en-US" dirty="0" smtClean="0"/>
              <a:t>Are the numerical values robust?</a:t>
            </a:r>
          </a:p>
          <a:p>
            <a:r>
              <a:rPr lang="en-US" dirty="0" smtClean="0"/>
              <a:t>Not invariant to may transformations</a:t>
            </a:r>
          </a:p>
          <a:p>
            <a:r>
              <a:rPr lang="en-US" dirty="0" smtClean="0"/>
              <a:t>Some work relies on JPEG </a:t>
            </a:r>
            <a:r>
              <a:rPr lang="en-US" dirty="0" err="1" smtClean="0"/>
              <a:t>artifacting</a:t>
            </a:r>
            <a:r>
              <a:rPr lang="en-US" dirty="0" smtClean="0"/>
              <a:t> (not universal!)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7</a:t>
            </a:fld>
            <a:endParaRPr lang="en-US"/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</a:t>
            </a:r>
            <a:r>
              <a:rPr lang="en-US" sz="1400" dirty="0" smtClean="0">
                <a:solidFill>
                  <a:srgbClr val="B38B1A"/>
                </a:solidFill>
              </a:rPr>
              <a:t>Proposed Method</a:t>
            </a:r>
            <a:r>
              <a:rPr lang="en-US" sz="1400" dirty="0" smtClean="0">
                <a:solidFill>
                  <a:srgbClr val="909090"/>
                </a:solidFill>
              </a:rPr>
              <a:t> Datasets and Evaluation Measure Experimental Results Conclusions</a:t>
            </a:r>
          </a:p>
        </p:txBody>
      </p:sp>
    </p:spTree>
    <p:extLst>
      <p:ext uri="{BB962C8B-B14F-4D97-AF65-F5344CB8AC3E}">
        <p14:creationId xmlns:p14="http://schemas.microsoft.com/office/powerpoint/2010/main" val="150952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Advantages of proposed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Generalized Method to work with more than 2 donors</a:t>
            </a:r>
          </a:p>
          <a:p>
            <a:pPr lvl="0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representation of associated media content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Generalized to graphs, instead of trees</a:t>
            </a:r>
          </a:p>
          <a:p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Works with any image format</a:t>
            </a:r>
          </a:p>
          <a:p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Uses established graph metrics for evaluation</a:t>
            </a:r>
          </a:p>
          <a:p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Proves more efficient for complex scenarios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Needed when the collected corpus becomes very large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ICIP'17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U-Phylogeny: Undirected Provenance Graph Construction in the Wild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4044-78AA-FA4A-9226-641722F4C908}" type="slidenum">
              <a:rPr lang="en-US" smtClean="0"/>
              <a:t>8</a:t>
            </a:fld>
            <a:endParaRPr lang="en-US"/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</a:t>
            </a:r>
            <a:r>
              <a:rPr lang="en-US" sz="1400" dirty="0" smtClean="0">
                <a:solidFill>
                  <a:srgbClr val="B38B1A"/>
                </a:solidFill>
              </a:rPr>
              <a:t>Proposed Method</a:t>
            </a:r>
            <a:r>
              <a:rPr lang="en-US" sz="1400" dirty="0" smtClean="0">
                <a:solidFill>
                  <a:srgbClr val="909090"/>
                </a:solidFill>
              </a:rPr>
              <a:t> Datasets and Evaluation Measure Experimental Results Conclusions</a:t>
            </a:r>
          </a:p>
        </p:txBody>
      </p:sp>
    </p:spTree>
    <p:extLst>
      <p:ext uri="{BB962C8B-B14F-4D97-AF65-F5344CB8AC3E}">
        <p14:creationId xmlns:p14="http://schemas.microsoft.com/office/powerpoint/2010/main" val="150952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D_conferen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</TotalTime>
  <Words>1349</Words>
  <Application>Microsoft Macintosh PowerPoint</Application>
  <PresentationFormat>On-screen Show (4:3)</PresentationFormat>
  <Paragraphs>212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ND_conference</vt:lpstr>
      <vt:lpstr>U-Phylogeny: Undirected Provenance Graph Construction in the Wild</vt:lpstr>
      <vt:lpstr>What?</vt:lpstr>
      <vt:lpstr>“Snail eating Cucumber”</vt:lpstr>
      <vt:lpstr>Why?</vt:lpstr>
      <vt:lpstr>Terminology</vt:lpstr>
      <vt:lpstr>“Snail eating Cucumber”</vt:lpstr>
      <vt:lpstr>Previous Work</vt:lpstr>
      <vt:lpstr>Limitations of Previous Work</vt:lpstr>
      <vt:lpstr>Advantages of proposed algorithm</vt:lpstr>
      <vt:lpstr>U-Phylogeny</vt:lpstr>
      <vt:lpstr>The Pipeline</vt:lpstr>
      <vt:lpstr>The Pipeline</vt:lpstr>
      <vt:lpstr>Extended U-Phylogeny </vt:lpstr>
      <vt:lpstr>Datasets Used</vt:lpstr>
      <vt:lpstr>Evaluation Metrics</vt:lpstr>
      <vt:lpstr>Experimental Setup</vt:lpstr>
      <vt:lpstr>Oracle Scenarios</vt:lpstr>
      <vt:lpstr>Oracle Scenarios</vt:lpstr>
      <vt:lpstr>In the wild scenarios</vt:lpstr>
      <vt:lpstr>Conclusions</vt:lpstr>
      <vt:lpstr>Acknowledgements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Brogan</dc:creator>
  <cp:lastModifiedBy>Joel Brogan</cp:lastModifiedBy>
  <cp:revision>21</cp:revision>
  <dcterms:created xsi:type="dcterms:W3CDTF">2017-09-13T21:35:15Z</dcterms:created>
  <dcterms:modified xsi:type="dcterms:W3CDTF">2017-09-15T02:10:03Z</dcterms:modified>
</cp:coreProperties>
</file>