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43200638" cy="28800425"/>
  <p:notesSz cx="6858000" cy="9947275"/>
  <p:defaultTextStyle>
    <a:defPPr>
      <a:defRPr lang="zh-CN"/>
    </a:defPPr>
    <a:lvl1pPr marL="0" algn="l" defTabSz="4114343" rtl="0" eaLnBrk="1" latinLnBrk="0" hangingPunct="1">
      <a:defRPr sz="8099" kern="1200">
        <a:solidFill>
          <a:schemeClr val="tx1"/>
        </a:solidFill>
        <a:latin typeface="+mn-lt"/>
        <a:ea typeface="+mn-ea"/>
        <a:cs typeface="+mn-cs"/>
      </a:defRPr>
    </a:lvl1pPr>
    <a:lvl2pPr marL="2057171" algn="l" defTabSz="4114343" rtl="0" eaLnBrk="1" latinLnBrk="0" hangingPunct="1">
      <a:defRPr sz="8099" kern="1200">
        <a:solidFill>
          <a:schemeClr val="tx1"/>
        </a:solidFill>
        <a:latin typeface="+mn-lt"/>
        <a:ea typeface="+mn-ea"/>
        <a:cs typeface="+mn-cs"/>
      </a:defRPr>
    </a:lvl2pPr>
    <a:lvl3pPr marL="4114343" algn="l" defTabSz="4114343" rtl="0" eaLnBrk="1" latinLnBrk="0" hangingPunct="1">
      <a:defRPr sz="8099" kern="1200">
        <a:solidFill>
          <a:schemeClr val="tx1"/>
        </a:solidFill>
        <a:latin typeface="+mn-lt"/>
        <a:ea typeface="+mn-ea"/>
        <a:cs typeface="+mn-cs"/>
      </a:defRPr>
    </a:lvl3pPr>
    <a:lvl4pPr marL="6171514" algn="l" defTabSz="4114343" rtl="0" eaLnBrk="1" latinLnBrk="0" hangingPunct="1">
      <a:defRPr sz="8099" kern="1200">
        <a:solidFill>
          <a:schemeClr val="tx1"/>
        </a:solidFill>
        <a:latin typeface="+mn-lt"/>
        <a:ea typeface="+mn-ea"/>
        <a:cs typeface="+mn-cs"/>
      </a:defRPr>
    </a:lvl4pPr>
    <a:lvl5pPr marL="8228686" algn="l" defTabSz="4114343" rtl="0" eaLnBrk="1" latinLnBrk="0" hangingPunct="1">
      <a:defRPr sz="8099" kern="1200">
        <a:solidFill>
          <a:schemeClr val="tx1"/>
        </a:solidFill>
        <a:latin typeface="+mn-lt"/>
        <a:ea typeface="+mn-ea"/>
        <a:cs typeface="+mn-cs"/>
      </a:defRPr>
    </a:lvl5pPr>
    <a:lvl6pPr marL="10285857" algn="l" defTabSz="4114343" rtl="0" eaLnBrk="1" latinLnBrk="0" hangingPunct="1">
      <a:defRPr sz="8099" kern="1200">
        <a:solidFill>
          <a:schemeClr val="tx1"/>
        </a:solidFill>
        <a:latin typeface="+mn-lt"/>
        <a:ea typeface="+mn-ea"/>
        <a:cs typeface="+mn-cs"/>
      </a:defRPr>
    </a:lvl6pPr>
    <a:lvl7pPr marL="12343028" algn="l" defTabSz="4114343" rtl="0" eaLnBrk="1" latinLnBrk="0" hangingPunct="1">
      <a:defRPr sz="8099" kern="1200">
        <a:solidFill>
          <a:schemeClr val="tx1"/>
        </a:solidFill>
        <a:latin typeface="+mn-lt"/>
        <a:ea typeface="+mn-ea"/>
        <a:cs typeface="+mn-cs"/>
      </a:defRPr>
    </a:lvl7pPr>
    <a:lvl8pPr marL="14400200" algn="l" defTabSz="4114343" rtl="0" eaLnBrk="1" latinLnBrk="0" hangingPunct="1">
      <a:defRPr sz="8099" kern="1200">
        <a:solidFill>
          <a:schemeClr val="tx1"/>
        </a:solidFill>
        <a:latin typeface="+mn-lt"/>
        <a:ea typeface="+mn-ea"/>
        <a:cs typeface="+mn-cs"/>
      </a:defRPr>
    </a:lvl8pPr>
    <a:lvl9pPr marL="16457371" algn="l" defTabSz="4114343" rtl="0" eaLnBrk="1" latinLnBrk="0" hangingPunct="1">
      <a:defRPr sz="80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071" userDrawn="1">
          <p15:clr>
            <a:srgbClr val="A4A3A4"/>
          </p15:clr>
        </p15:guide>
        <p15:guide id="2" pos="1360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837" autoAdjust="0"/>
    <p:restoredTop sz="95838" autoAdjust="0"/>
  </p:normalViewPr>
  <p:slideViewPr>
    <p:cSldViewPr>
      <p:cViewPr varScale="1">
        <p:scale>
          <a:sx n="28" d="100"/>
          <a:sy n="28" d="100"/>
        </p:scale>
        <p:origin x="1560" y="150"/>
      </p:cViewPr>
      <p:guideLst>
        <p:guide orient="horz" pos="9071"/>
        <p:guide pos="1360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9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D03E61F-2EDB-4F5E-B433-D8E263992205}" type="datetimeFigureOut">
              <a:rPr lang="zh-CN" altLang="en-US" smtClean="0"/>
              <a:t>2018/4/18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1243013"/>
            <a:ext cx="5035550" cy="33575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787126"/>
            <a:ext cx="5486400" cy="391674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9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5CD066-4C4C-49B5-99ED-502D17A573E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030514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114343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1pPr>
    <a:lvl2pPr marL="2057171" algn="l" defTabSz="4114343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2pPr>
    <a:lvl3pPr marL="4114343" algn="l" defTabSz="4114343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3pPr>
    <a:lvl4pPr marL="6171514" algn="l" defTabSz="4114343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4pPr>
    <a:lvl5pPr marL="8228686" algn="l" defTabSz="4114343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5pPr>
    <a:lvl6pPr marL="10285857" algn="l" defTabSz="4114343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6pPr>
    <a:lvl7pPr marL="12343028" algn="l" defTabSz="4114343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7pPr>
    <a:lvl8pPr marL="14400200" algn="l" defTabSz="4114343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8pPr>
    <a:lvl9pPr marL="16457371" algn="l" defTabSz="4114343" rtl="0" eaLnBrk="1" latinLnBrk="0" hangingPunct="1">
      <a:defRPr sz="539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5CD066-4C4C-49B5-99ED-502D17A573E3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88620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5400080" y="4713405"/>
            <a:ext cx="32400479" cy="10026815"/>
          </a:xfrm>
        </p:spPr>
        <p:txBody>
          <a:bodyPr anchor="b"/>
          <a:lstStyle>
            <a:lvl1pPr algn="ctr">
              <a:defRPr sz="25197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400080" y="15126892"/>
            <a:ext cx="32400479" cy="6953434"/>
          </a:xfrm>
        </p:spPr>
        <p:txBody>
          <a:bodyPr/>
          <a:lstStyle>
            <a:lvl1pPr marL="0" indent="0" algn="ctr">
              <a:buNone/>
              <a:defRPr sz="10079"/>
            </a:lvl1pPr>
            <a:lvl2pPr marL="1920011" indent="0" algn="ctr">
              <a:buNone/>
              <a:defRPr sz="8399"/>
            </a:lvl2pPr>
            <a:lvl3pPr marL="3840023" indent="0" algn="ctr">
              <a:buNone/>
              <a:defRPr sz="7559"/>
            </a:lvl3pPr>
            <a:lvl4pPr marL="5760034" indent="0" algn="ctr">
              <a:buNone/>
              <a:defRPr sz="6719"/>
            </a:lvl4pPr>
            <a:lvl5pPr marL="7680046" indent="0" algn="ctr">
              <a:buNone/>
              <a:defRPr sz="6719"/>
            </a:lvl5pPr>
            <a:lvl6pPr marL="9600057" indent="0" algn="ctr">
              <a:buNone/>
              <a:defRPr sz="6719"/>
            </a:lvl6pPr>
            <a:lvl7pPr marL="11520068" indent="0" algn="ctr">
              <a:buNone/>
              <a:defRPr sz="6719"/>
            </a:lvl7pPr>
            <a:lvl8pPr marL="13440080" indent="0" algn="ctr">
              <a:buNone/>
              <a:defRPr sz="6719"/>
            </a:lvl8pPr>
            <a:lvl9pPr marL="15360091" indent="0" algn="ctr">
              <a:buNone/>
              <a:defRPr sz="6719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D32-2A99-4C40-AFF0-BE9118D8944F}" type="datetimeFigureOut">
              <a:rPr lang="zh-CN" altLang="en-US" smtClean="0"/>
              <a:t>2018/4/18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7115-77B0-4A05-B4CF-72FAD6BAEE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5499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D32-2A99-4C40-AFF0-BE9118D8944F}" type="datetimeFigureOut">
              <a:rPr lang="zh-CN" altLang="en-US" smtClean="0"/>
              <a:t>2018/4/18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7115-77B0-4A05-B4CF-72FAD6BAEE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9865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23186596" y="1533356"/>
            <a:ext cx="6986352" cy="24407029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2227537" y="1533356"/>
            <a:ext cx="20419053" cy="24407029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D32-2A99-4C40-AFF0-BE9118D8944F}" type="datetimeFigureOut">
              <a:rPr lang="zh-CN" altLang="en-US" smtClean="0"/>
              <a:t>2018/4/18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7115-77B0-4A05-B4CF-72FAD6BAEE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5988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D32-2A99-4C40-AFF0-BE9118D8944F}" type="datetimeFigureOut">
              <a:rPr lang="zh-CN" altLang="en-US" smtClean="0"/>
              <a:t>2018/4/18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7115-77B0-4A05-B4CF-72FAD6BAEE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8720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47546" y="7180114"/>
            <a:ext cx="37260550" cy="11980175"/>
          </a:xfrm>
        </p:spPr>
        <p:txBody>
          <a:bodyPr anchor="b"/>
          <a:lstStyle>
            <a:lvl1pPr>
              <a:defRPr sz="25197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947546" y="19273626"/>
            <a:ext cx="37260550" cy="6300091"/>
          </a:xfrm>
        </p:spPr>
        <p:txBody>
          <a:bodyPr/>
          <a:lstStyle>
            <a:lvl1pPr marL="0" indent="0">
              <a:buNone/>
              <a:defRPr sz="10079">
                <a:solidFill>
                  <a:schemeClr val="tx1">
                    <a:tint val="75000"/>
                  </a:schemeClr>
                </a:solidFill>
              </a:defRPr>
            </a:lvl1pPr>
            <a:lvl2pPr marL="1920011" indent="0">
              <a:buNone/>
              <a:defRPr sz="8399">
                <a:solidFill>
                  <a:schemeClr val="tx1">
                    <a:tint val="75000"/>
                  </a:schemeClr>
                </a:solidFill>
              </a:defRPr>
            </a:lvl2pPr>
            <a:lvl3pPr marL="3840023" indent="0">
              <a:buNone/>
              <a:defRPr sz="7559">
                <a:solidFill>
                  <a:schemeClr val="tx1">
                    <a:tint val="75000"/>
                  </a:schemeClr>
                </a:solidFill>
              </a:defRPr>
            </a:lvl3pPr>
            <a:lvl4pPr marL="5760034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4pPr>
            <a:lvl5pPr marL="7680046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5pPr>
            <a:lvl6pPr marL="9600057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6pPr>
            <a:lvl7pPr marL="11520068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7pPr>
            <a:lvl8pPr marL="13440080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8pPr>
            <a:lvl9pPr marL="15360091" indent="0">
              <a:buNone/>
              <a:defRPr sz="671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D32-2A99-4C40-AFF0-BE9118D8944F}" type="datetimeFigureOut">
              <a:rPr lang="zh-CN" altLang="en-US" smtClean="0"/>
              <a:t>2018/4/18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7115-77B0-4A05-B4CF-72FAD6BAEE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1326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2227533" y="7666780"/>
            <a:ext cx="13702705" cy="1827360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16470245" y="7666780"/>
            <a:ext cx="13702705" cy="18273605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D32-2A99-4C40-AFF0-BE9118D8944F}" type="datetimeFigureOut">
              <a:rPr lang="zh-CN" altLang="en-US" smtClean="0"/>
              <a:t>2018/4/18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7115-77B0-4A05-B4CF-72FAD6BAEE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2015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75671" y="1533362"/>
            <a:ext cx="37260550" cy="5566751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975675" y="7060106"/>
            <a:ext cx="18275892" cy="3460049"/>
          </a:xfrm>
        </p:spPr>
        <p:txBody>
          <a:bodyPr anchor="b"/>
          <a:lstStyle>
            <a:lvl1pPr marL="0" indent="0">
              <a:buNone/>
              <a:defRPr sz="10079" b="1"/>
            </a:lvl1pPr>
            <a:lvl2pPr marL="1920011" indent="0">
              <a:buNone/>
              <a:defRPr sz="8399" b="1"/>
            </a:lvl2pPr>
            <a:lvl3pPr marL="3840023" indent="0">
              <a:buNone/>
              <a:defRPr sz="7559" b="1"/>
            </a:lvl3pPr>
            <a:lvl4pPr marL="5760034" indent="0">
              <a:buNone/>
              <a:defRPr sz="6719" b="1"/>
            </a:lvl4pPr>
            <a:lvl5pPr marL="7680046" indent="0">
              <a:buNone/>
              <a:defRPr sz="6719" b="1"/>
            </a:lvl5pPr>
            <a:lvl6pPr marL="9600057" indent="0">
              <a:buNone/>
              <a:defRPr sz="6719" b="1"/>
            </a:lvl6pPr>
            <a:lvl7pPr marL="11520068" indent="0">
              <a:buNone/>
              <a:defRPr sz="6719" b="1"/>
            </a:lvl7pPr>
            <a:lvl8pPr marL="13440080" indent="0">
              <a:buNone/>
              <a:defRPr sz="6719" b="1"/>
            </a:lvl8pPr>
            <a:lvl9pPr marL="15360091" indent="0">
              <a:buNone/>
              <a:defRPr sz="6719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2975675" y="10520155"/>
            <a:ext cx="18275892" cy="1547356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21870325" y="7060106"/>
            <a:ext cx="18365898" cy="3460049"/>
          </a:xfrm>
        </p:spPr>
        <p:txBody>
          <a:bodyPr anchor="b"/>
          <a:lstStyle>
            <a:lvl1pPr marL="0" indent="0">
              <a:buNone/>
              <a:defRPr sz="10079" b="1"/>
            </a:lvl1pPr>
            <a:lvl2pPr marL="1920011" indent="0">
              <a:buNone/>
              <a:defRPr sz="8399" b="1"/>
            </a:lvl2pPr>
            <a:lvl3pPr marL="3840023" indent="0">
              <a:buNone/>
              <a:defRPr sz="7559" b="1"/>
            </a:lvl3pPr>
            <a:lvl4pPr marL="5760034" indent="0">
              <a:buNone/>
              <a:defRPr sz="6719" b="1"/>
            </a:lvl4pPr>
            <a:lvl5pPr marL="7680046" indent="0">
              <a:buNone/>
              <a:defRPr sz="6719" b="1"/>
            </a:lvl5pPr>
            <a:lvl6pPr marL="9600057" indent="0">
              <a:buNone/>
              <a:defRPr sz="6719" b="1"/>
            </a:lvl6pPr>
            <a:lvl7pPr marL="11520068" indent="0">
              <a:buNone/>
              <a:defRPr sz="6719" b="1"/>
            </a:lvl7pPr>
            <a:lvl8pPr marL="13440080" indent="0">
              <a:buNone/>
              <a:defRPr sz="6719" b="1"/>
            </a:lvl8pPr>
            <a:lvl9pPr marL="15360091" indent="0">
              <a:buNone/>
              <a:defRPr sz="6719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21870325" y="10520155"/>
            <a:ext cx="18365898" cy="1547356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D32-2A99-4C40-AFF0-BE9118D8944F}" type="datetimeFigureOut">
              <a:rPr lang="zh-CN" altLang="en-US" smtClean="0"/>
              <a:t>2018/4/18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7115-77B0-4A05-B4CF-72FAD6BAEE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86270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D32-2A99-4C40-AFF0-BE9118D8944F}" type="datetimeFigureOut">
              <a:rPr lang="zh-CN" altLang="en-US" smtClean="0"/>
              <a:t>2018/4/18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7115-77B0-4A05-B4CF-72FAD6BAEE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3767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D32-2A99-4C40-AFF0-BE9118D8944F}" type="datetimeFigureOut">
              <a:rPr lang="zh-CN" altLang="en-US" smtClean="0"/>
              <a:t>2018/4/18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7115-77B0-4A05-B4CF-72FAD6BAEE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920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75671" y="1920028"/>
            <a:ext cx="13933330" cy="6720099"/>
          </a:xfrm>
        </p:spPr>
        <p:txBody>
          <a:bodyPr anchor="b"/>
          <a:lstStyle>
            <a:lvl1pPr>
              <a:defRPr sz="13438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8365898" y="4146734"/>
            <a:ext cx="21870323" cy="20466969"/>
          </a:xfrm>
        </p:spPr>
        <p:txBody>
          <a:bodyPr/>
          <a:lstStyle>
            <a:lvl1pPr>
              <a:defRPr sz="13438"/>
            </a:lvl1pPr>
            <a:lvl2pPr>
              <a:defRPr sz="11759"/>
            </a:lvl2pPr>
            <a:lvl3pPr>
              <a:defRPr sz="10079"/>
            </a:lvl3pPr>
            <a:lvl4pPr>
              <a:defRPr sz="8399"/>
            </a:lvl4pPr>
            <a:lvl5pPr>
              <a:defRPr sz="8399"/>
            </a:lvl5pPr>
            <a:lvl6pPr>
              <a:defRPr sz="8399"/>
            </a:lvl6pPr>
            <a:lvl7pPr>
              <a:defRPr sz="8399"/>
            </a:lvl7pPr>
            <a:lvl8pPr>
              <a:defRPr sz="8399"/>
            </a:lvl8pPr>
            <a:lvl9pPr>
              <a:defRPr sz="8399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975671" y="8640127"/>
            <a:ext cx="13933330" cy="16006905"/>
          </a:xfrm>
        </p:spPr>
        <p:txBody>
          <a:bodyPr/>
          <a:lstStyle>
            <a:lvl1pPr marL="0" indent="0">
              <a:buNone/>
              <a:defRPr sz="6719"/>
            </a:lvl1pPr>
            <a:lvl2pPr marL="1920011" indent="0">
              <a:buNone/>
              <a:defRPr sz="5879"/>
            </a:lvl2pPr>
            <a:lvl3pPr marL="3840023" indent="0">
              <a:buNone/>
              <a:defRPr sz="5039"/>
            </a:lvl3pPr>
            <a:lvl4pPr marL="5760034" indent="0">
              <a:buNone/>
              <a:defRPr sz="4200"/>
            </a:lvl4pPr>
            <a:lvl5pPr marL="7680046" indent="0">
              <a:buNone/>
              <a:defRPr sz="4200"/>
            </a:lvl5pPr>
            <a:lvl6pPr marL="9600057" indent="0">
              <a:buNone/>
              <a:defRPr sz="4200"/>
            </a:lvl6pPr>
            <a:lvl7pPr marL="11520068" indent="0">
              <a:buNone/>
              <a:defRPr sz="4200"/>
            </a:lvl7pPr>
            <a:lvl8pPr marL="13440080" indent="0">
              <a:buNone/>
              <a:defRPr sz="4200"/>
            </a:lvl8pPr>
            <a:lvl9pPr marL="15360091" indent="0">
              <a:buNone/>
              <a:defRPr sz="4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D32-2A99-4C40-AFF0-BE9118D8944F}" type="datetimeFigureOut">
              <a:rPr lang="zh-CN" altLang="en-US" smtClean="0"/>
              <a:t>2018/4/18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7115-77B0-4A05-B4CF-72FAD6BAEE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920248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975671" y="1920028"/>
            <a:ext cx="13933330" cy="6720099"/>
          </a:xfrm>
        </p:spPr>
        <p:txBody>
          <a:bodyPr anchor="b"/>
          <a:lstStyle>
            <a:lvl1pPr>
              <a:defRPr sz="13438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8365898" y="4146734"/>
            <a:ext cx="21870323" cy="20466969"/>
          </a:xfrm>
        </p:spPr>
        <p:txBody>
          <a:bodyPr/>
          <a:lstStyle>
            <a:lvl1pPr marL="0" indent="0">
              <a:buNone/>
              <a:defRPr sz="13438"/>
            </a:lvl1pPr>
            <a:lvl2pPr marL="1920011" indent="0">
              <a:buNone/>
              <a:defRPr sz="11759"/>
            </a:lvl2pPr>
            <a:lvl3pPr marL="3840023" indent="0">
              <a:buNone/>
              <a:defRPr sz="10079"/>
            </a:lvl3pPr>
            <a:lvl4pPr marL="5760034" indent="0">
              <a:buNone/>
              <a:defRPr sz="8399"/>
            </a:lvl4pPr>
            <a:lvl5pPr marL="7680046" indent="0">
              <a:buNone/>
              <a:defRPr sz="8399"/>
            </a:lvl5pPr>
            <a:lvl6pPr marL="9600057" indent="0">
              <a:buNone/>
              <a:defRPr sz="8399"/>
            </a:lvl6pPr>
            <a:lvl7pPr marL="11520068" indent="0">
              <a:buNone/>
              <a:defRPr sz="8399"/>
            </a:lvl7pPr>
            <a:lvl8pPr marL="13440080" indent="0">
              <a:buNone/>
              <a:defRPr sz="8399"/>
            </a:lvl8pPr>
            <a:lvl9pPr marL="15360091" indent="0">
              <a:buNone/>
              <a:defRPr sz="8399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975671" y="8640127"/>
            <a:ext cx="13933330" cy="16006905"/>
          </a:xfrm>
        </p:spPr>
        <p:txBody>
          <a:bodyPr/>
          <a:lstStyle>
            <a:lvl1pPr marL="0" indent="0">
              <a:buNone/>
              <a:defRPr sz="6719"/>
            </a:lvl1pPr>
            <a:lvl2pPr marL="1920011" indent="0">
              <a:buNone/>
              <a:defRPr sz="5879"/>
            </a:lvl2pPr>
            <a:lvl3pPr marL="3840023" indent="0">
              <a:buNone/>
              <a:defRPr sz="5039"/>
            </a:lvl3pPr>
            <a:lvl4pPr marL="5760034" indent="0">
              <a:buNone/>
              <a:defRPr sz="4200"/>
            </a:lvl4pPr>
            <a:lvl5pPr marL="7680046" indent="0">
              <a:buNone/>
              <a:defRPr sz="4200"/>
            </a:lvl5pPr>
            <a:lvl6pPr marL="9600057" indent="0">
              <a:buNone/>
              <a:defRPr sz="4200"/>
            </a:lvl6pPr>
            <a:lvl7pPr marL="11520068" indent="0">
              <a:buNone/>
              <a:defRPr sz="4200"/>
            </a:lvl7pPr>
            <a:lvl8pPr marL="13440080" indent="0">
              <a:buNone/>
              <a:defRPr sz="4200"/>
            </a:lvl8pPr>
            <a:lvl9pPr marL="15360091" indent="0">
              <a:buNone/>
              <a:defRPr sz="4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62D32-2A99-4C40-AFF0-BE9118D8944F}" type="datetimeFigureOut">
              <a:rPr lang="zh-CN" altLang="en-US" smtClean="0"/>
              <a:t>2018/4/18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B27115-77B0-4A05-B4CF-72FAD6BAEE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5341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2970044" y="1533362"/>
            <a:ext cx="37260550" cy="556675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2970044" y="7666780"/>
            <a:ext cx="37260550" cy="182736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2970044" y="26693734"/>
            <a:ext cx="97201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62D32-2A99-4C40-AFF0-BE9118D8944F}" type="datetimeFigureOut">
              <a:rPr lang="zh-CN" altLang="en-US" smtClean="0"/>
              <a:t>2018/4/18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14310212" y="26693734"/>
            <a:ext cx="14580215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30510450" y="26693734"/>
            <a:ext cx="9720144" cy="15333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3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B27115-77B0-4A05-B4CF-72FAD6BAEE4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1387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3840023" rtl="0" eaLnBrk="1" latinLnBrk="0" hangingPunct="1">
        <a:lnSpc>
          <a:spcPct val="90000"/>
        </a:lnSpc>
        <a:spcBef>
          <a:spcPct val="0"/>
        </a:spcBef>
        <a:buNone/>
        <a:defRPr sz="18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60006" indent="-960006" algn="l" defTabSz="3840023" rtl="0" eaLnBrk="1" latinLnBrk="0" hangingPunct="1">
        <a:lnSpc>
          <a:spcPct val="90000"/>
        </a:lnSpc>
        <a:spcBef>
          <a:spcPts val="4200"/>
        </a:spcBef>
        <a:buFont typeface="Arial" panose="020B0604020202020204" pitchFamily="34" charset="0"/>
        <a:buChar char="•"/>
        <a:defRPr sz="11759" kern="1200">
          <a:solidFill>
            <a:schemeClr val="tx1"/>
          </a:solidFill>
          <a:latin typeface="+mn-lt"/>
          <a:ea typeface="+mn-ea"/>
          <a:cs typeface="+mn-cs"/>
        </a:defRPr>
      </a:lvl1pPr>
      <a:lvl2pPr marL="2880017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10079" kern="1200">
          <a:solidFill>
            <a:schemeClr val="tx1"/>
          </a:solidFill>
          <a:latin typeface="+mn-lt"/>
          <a:ea typeface="+mn-ea"/>
          <a:cs typeface="+mn-cs"/>
        </a:defRPr>
      </a:lvl2pPr>
      <a:lvl3pPr marL="4800029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8399" kern="1200">
          <a:solidFill>
            <a:schemeClr val="tx1"/>
          </a:solidFill>
          <a:latin typeface="+mn-lt"/>
          <a:ea typeface="+mn-ea"/>
          <a:cs typeface="+mn-cs"/>
        </a:defRPr>
      </a:lvl3pPr>
      <a:lvl4pPr marL="6720040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4pPr>
      <a:lvl5pPr marL="8640051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5pPr>
      <a:lvl6pPr marL="10560063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6pPr>
      <a:lvl7pPr marL="12480074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7pPr>
      <a:lvl8pPr marL="14400086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8pPr>
      <a:lvl9pPr marL="16320097" indent="-960006" algn="l" defTabSz="3840023" rtl="0" eaLnBrk="1" latinLnBrk="0" hangingPunct="1">
        <a:lnSpc>
          <a:spcPct val="90000"/>
        </a:lnSpc>
        <a:spcBef>
          <a:spcPts val="2100"/>
        </a:spcBef>
        <a:buFont typeface="Arial" panose="020B0604020202020204" pitchFamily="34" charset="0"/>
        <a:buChar char="•"/>
        <a:defRPr sz="755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1pPr>
      <a:lvl2pPr marL="1920011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2pPr>
      <a:lvl3pPr marL="3840023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3pPr>
      <a:lvl4pPr marL="5760034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4pPr>
      <a:lvl5pPr marL="7680046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5pPr>
      <a:lvl6pPr marL="9600057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6pPr>
      <a:lvl7pPr marL="11520068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7pPr>
      <a:lvl8pPr marL="13440080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8pPr>
      <a:lvl9pPr marL="15360091" algn="l" defTabSz="3840023" rtl="0" eaLnBrk="1" latinLnBrk="0" hangingPunct="1">
        <a:defRPr sz="755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cslt.riit.tsinghua.edu.cn/" TargetMode="External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image" Target="../media/image7.png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文本框 49"/>
          <p:cNvSpPr txBox="1"/>
          <p:nvPr/>
        </p:nvSpPr>
        <p:spPr>
          <a:xfrm>
            <a:off x="29809876" y="7307714"/>
            <a:ext cx="11750366" cy="208980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zh-CN" sz="6600" i="1" dirty="0" smtClean="0"/>
              <a:t>Fisher</a:t>
            </a:r>
            <a:r>
              <a:rPr lang="en-US" altLang="zh-CN" sz="6600" dirty="0" smtClean="0"/>
              <a:t> database </a:t>
            </a:r>
            <a:r>
              <a:rPr lang="en-US" altLang="zh-CN" sz="6000" dirty="0" smtClean="0"/>
              <a:t>(5,000 / 1,000)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60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60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56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56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56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56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60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54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zh-CN" sz="6600" dirty="0" smtClean="0"/>
              <a:t>Iterative training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60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60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48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48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60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60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6600" dirty="0"/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zh-CN" sz="6600" dirty="0" smtClean="0"/>
              <a:t>Visualization by t-SNE</a:t>
            </a:r>
            <a:endParaRPr lang="en-US" altLang="zh-CN" sz="66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60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60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6000" dirty="0" smtClean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6000" dirty="0"/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altLang="zh-CN" sz="6000" dirty="0" smtClean="0"/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09876" y="8279532"/>
            <a:ext cx="11546828" cy="6901094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809875" y="16439110"/>
            <a:ext cx="11067514" cy="6025998"/>
          </a:xfrm>
          <a:prstGeom prst="rect">
            <a:avLst/>
          </a:prstGeom>
        </p:spPr>
      </p:pic>
      <p:pic>
        <p:nvPicPr>
          <p:cNvPr id="28" name="图片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09875" y="23473220"/>
            <a:ext cx="12283641" cy="5189062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584573" y="1008619"/>
            <a:ext cx="30315368" cy="1653529"/>
          </a:xfrm>
        </p:spPr>
        <p:txBody>
          <a:bodyPr>
            <a:noAutofit/>
          </a:bodyPr>
          <a:lstStyle/>
          <a:p>
            <a:r>
              <a:rPr lang="en-US" altLang="zh-CN" sz="10000" b="1" dirty="0" smtClean="0">
                <a:solidFill>
                  <a:srgbClr val="0070C0"/>
                </a:solidFill>
              </a:rPr>
              <a:t>Full-info Training for Deep Speaker Feature Learning</a:t>
            </a:r>
            <a:endParaRPr lang="zh-CN" altLang="en-US" sz="10000" b="1" dirty="0">
              <a:solidFill>
                <a:srgbClr val="0070C0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011522" y="7307714"/>
            <a:ext cx="11750366" cy="19389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zh-CN" sz="6600" dirty="0" smtClean="0"/>
              <a:t>Basic CT-DNN model</a:t>
            </a:r>
            <a:endParaRPr lang="en-US" altLang="zh-CN" sz="6000" dirty="0" smtClean="0"/>
          </a:p>
          <a:p>
            <a:pPr marL="720000" lvl="1" indent="685800">
              <a:buFont typeface="Arial" panose="020B0604020202020204" pitchFamily="34" charset="0"/>
              <a:buChar char="•"/>
            </a:pPr>
            <a:r>
              <a:rPr lang="en-US" altLang="zh-CN" sz="6000" dirty="0" smtClean="0"/>
              <a:t>Feature net</a:t>
            </a:r>
          </a:p>
          <a:p>
            <a:pPr marL="1440000" lvl="2" indent="685800">
              <a:buFont typeface="Arial" panose="020B0604020202020204" pitchFamily="34" charset="0"/>
              <a:buChar char="•"/>
            </a:pPr>
            <a:r>
              <a:rPr lang="en-US" altLang="zh-CN" sz="5400" dirty="0" smtClean="0"/>
              <a:t>Convolutional component</a:t>
            </a:r>
          </a:p>
          <a:p>
            <a:pPr marL="1440000" lvl="2" indent="685800">
              <a:buFont typeface="Arial" panose="020B0604020202020204" pitchFamily="34" charset="0"/>
              <a:buChar char="•"/>
            </a:pPr>
            <a:r>
              <a:rPr lang="en-US" altLang="zh-CN" sz="5400" dirty="0"/>
              <a:t>Time-delay </a:t>
            </a:r>
            <a:r>
              <a:rPr lang="en-US" altLang="zh-CN" sz="5400" dirty="0" smtClean="0"/>
              <a:t>component</a:t>
            </a:r>
          </a:p>
          <a:p>
            <a:pPr marL="1440000" lvl="2" indent="685800">
              <a:buFont typeface="Arial" panose="020B0604020202020204" pitchFamily="34" charset="0"/>
              <a:buChar char="•"/>
            </a:pPr>
            <a:r>
              <a:rPr lang="en-US" altLang="zh-CN" sz="5400" dirty="0" smtClean="0"/>
              <a:t>Group-size </a:t>
            </a:r>
            <a:r>
              <a:rPr lang="en-US" altLang="zh-CN" sz="5400" i="1" dirty="0" smtClean="0"/>
              <a:t>p</a:t>
            </a:r>
            <a:r>
              <a:rPr lang="en-US" altLang="zh-CN" sz="5400" dirty="0" smtClean="0"/>
              <a:t>-norm</a:t>
            </a:r>
          </a:p>
          <a:p>
            <a:pPr marL="720000" lvl="1" indent="685800">
              <a:buFont typeface="Arial" panose="020B0604020202020204" pitchFamily="34" charset="0"/>
              <a:buChar char="•"/>
            </a:pPr>
            <a:r>
              <a:rPr lang="en-US" altLang="zh-CN" sz="6000" dirty="0" smtClean="0"/>
              <a:t>Classifier</a:t>
            </a:r>
            <a:endParaRPr lang="en-US" altLang="zh-CN" sz="5400" dirty="0" smtClean="0"/>
          </a:p>
          <a:p>
            <a:pPr marL="1440000" lvl="2" indent="685800">
              <a:buFont typeface="Arial" panose="020B0604020202020204" pitchFamily="34" charset="0"/>
              <a:buChar char="•"/>
            </a:pPr>
            <a:r>
              <a:rPr lang="en-US" altLang="zh-CN" sz="5400" dirty="0" smtClean="0"/>
              <a:t>Discriminate among speakers</a:t>
            </a:r>
          </a:p>
          <a:p>
            <a:pPr marL="720000" lvl="1" indent="685800">
              <a:buFont typeface="Arial" panose="020B0604020202020204" pitchFamily="34" charset="0"/>
              <a:buChar char="•"/>
            </a:pPr>
            <a:r>
              <a:rPr lang="en-US" altLang="zh-CN" sz="6000" dirty="0" smtClean="0">
                <a:solidFill>
                  <a:prstClr val="black"/>
                </a:solidFill>
              </a:rPr>
              <a:t>Deep speaker features</a:t>
            </a:r>
          </a:p>
          <a:p>
            <a:pPr marL="1440000" lvl="1" indent="685800">
              <a:buFont typeface="Arial" panose="020B0604020202020204" pitchFamily="34" charset="0"/>
              <a:buChar char="•"/>
            </a:pPr>
            <a:r>
              <a:rPr lang="en-US" altLang="zh-CN" sz="5400" dirty="0" smtClean="0"/>
              <a:t>Last hidden layer</a:t>
            </a:r>
            <a:endParaRPr lang="en-US" altLang="zh-CN" sz="5400" dirty="0"/>
          </a:p>
          <a:p>
            <a:pPr marL="1440000" lvl="2" indent="685800">
              <a:buFont typeface="Arial" panose="020B0604020202020204" pitchFamily="34" charset="0"/>
              <a:buChar char="•"/>
            </a:pPr>
            <a:endParaRPr lang="en-US" altLang="zh-CN" sz="5400" dirty="0" smtClean="0"/>
          </a:p>
          <a:p>
            <a:pPr marL="1440000" lvl="2" indent="685800">
              <a:buFont typeface="Arial" panose="020B0604020202020204" pitchFamily="34" charset="0"/>
              <a:buChar char="•"/>
            </a:pPr>
            <a:endParaRPr lang="en-US" altLang="zh-CN" sz="5400" dirty="0"/>
          </a:p>
          <a:p>
            <a:pPr marL="1440000" lvl="2" indent="685800">
              <a:buFont typeface="Arial" panose="020B0604020202020204" pitchFamily="34" charset="0"/>
              <a:buChar char="•"/>
            </a:pPr>
            <a:endParaRPr lang="en-US" altLang="zh-CN" sz="5400" dirty="0" smtClean="0"/>
          </a:p>
          <a:p>
            <a:pPr marL="1440000" lvl="2" indent="685800">
              <a:buFont typeface="Arial" panose="020B0604020202020204" pitchFamily="34" charset="0"/>
              <a:buChar char="•"/>
            </a:pPr>
            <a:endParaRPr lang="en-US" altLang="zh-CN" sz="5400" dirty="0"/>
          </a:p>
          <a:p>
            <a:pPr marL="1440000" lvl="2" indent="685800">
              <a:buFont typeface="Arial" panose="020B0604020202020204" pitchFamily="34" charset="0"/>
              <a:buChar char="•"/>
            </a:pPr>
            <a:endParaRPr lang="en-US" altLang="zh-CN" sz="5400" dirty="0" smtClean="0"/>
          </a:p>
          <a:p>
            <a:pPr marL="1440000" lvl="2" indent="685800">
              <a:buFont typeface="Arial" panose="020B0604020202020204" pitchFamily="34" charset="0"/>
              <a:buChar char="•"/>
            </a:pPr>
            <a:endParaRPr lang="en-US" altLang="zh-CN" sz="5400" dirty="0"/>
          </a:p>
          <a:p>
            <a:pPr marL="1440000" lvl="2" indent="685800">
              <a:buFont typeface="Arial" panose="020B0604020202020204" pitchFamily="34" charset="0"/>
              <a:buChar char="•"/>
            </a:pPr>
            <a:endParaRPr lang="en-US" altLang="zh-CN" sz="5400" dirty="0" smtClean="0"/>
          </a:p>
          <a:p>
            <a:pPr marL="685800" lvl="0" indent="-685800">
              <a:buFont typeface="Arial" panose="020B0604020202020204" pitchFamily="34" charset="0"/>
              <a:buChar char="•"/>
            </a:pPr>
            <a:endParaRPr lang="en-US" altLang="zh-CN" sz="6600" i="1" dirty="0" smtClean="0">
              <a:solidFill>
                <a:prstClr val="black"/>
              </a:solidFill>
            </a:endParaRPr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n-US" altLang="zh-CN" sz="6600" i="1" dirty="0" smtClean="0">
                <a:solidFill>
                  <a:prstClr val="black"/>
                </a:solidFill>
              </a:rPr>
              <a:t>Potential</a:t>
            </a:r>
            <a:r>
              <a:rPr lang="en-US" altLang="zh-CN" sz="6600" dirty="0" smtClean="0">
                <a:solidFill>
                  <a:prstClr val="black"/>
                </a:solidFill>
              </a:rPr>
              <a:t> problems</a:t>
            </a:r>
            <a:endParaRPr lang="en-US" altLang="zh-CN" sz="6000" dirty="0">
              <a:solidFill>
                <a:prstClr val="black"/>
              </a:solidFill>
            </a:endParaRPr>
          </a:p>
          <a:p>
            <a:pPr marL="720000" lvl="2" indent="685800">
              <a:buFont typeface="Arial" panose="020B0604020202020204" pitchFamily="34" charset="0"/>
              <a:buChar char="•"/>
            </a:pPr>
            <a:r>
              <a:rPr lang="en-US" altLang="zh-CN" sz="6000" dirty="0" smtClean="0"/>
              <a:t>Model training</a:t>
            </a:r>
            <a:endParaRPr lang="en-US" altLang="zh-CN" sz="6000" dirty="0"/>
          </a:p>
          <a:p>
            <a:pPr marL="1440000" lvl="3" indent="685800">
              <a:buFont typeface="Arial" panose="020B0604020202020204" pitchFamily="34" charset="0"/>
              <a:buChar char="•"/>
            </a:pPr>
            <a:r>
              <a:rPr lang="en-US" altLang="zh-CN" sz="5400" dirty="0" smtClean="0"/>
              <a:t>No </a:t>
            </a:r>
            <a:r>
              <a:rPr lang="en-US" altLang="zh-CN" sz="5400" dirty="0" smtClean="0">
                <a:solidFill>
                  <a:srgbClr val="FF0000"/>
                </a:solidFill>
              </a:rPr>
              <a:t>within-speaker</a:t>
            </a:r>
            <a:r>
              <a:rPr lang="en-US" altLang="zh-CN" sz="5400" dirty="0" smtClean="0"/>
              <a:t> constraints</a:t>
            </a:r>
            <a:endParaRPr lang="en-US" altLang="zh-CN" sz="5400" dirty="0"/>
          </a:p>
          <a:p>
            <a:pPr marL="720000" lvl="2" indent="685800">
              <a:buFont typeface="Arial" panose="020B0604020202020204" pitchFamily="34" charset="0"/>
              <a:buChar char="•"/>
            </a:pPr>
            <a:r>
              <a:rPr lang="en-US" altLang="zh-CN" sz="6000" dirty="0" smtClean="0"/>
              <a:t>Feature extraction</a:t>
            </a:r>
            <a:endParaRPr lang="en-US" altLang="zh-CN" sz="6000" dirty="0"/>
          </a:p>
          <a:p>
            <a:pPr marL="1440000" lvl="2" indent="685800">
              <a:buFont typeface="Arial" panose="020B0604020202020204" pitchFamily="34" charset="0"/>
              <a:buChar char="•"/>
            </a:pPr>
            <a:r>
              <a:rPr lang="en-US" altLang="zh-CN" sz="5400" dirty="0" smtClean="0">
                <a:solidFill>
                  <a:srgbClr val="FF0000"/>
                </a:solidFill>
              </a:rPr>
              <a:t>‘Information leak’</a:t>
            </a:r>
            <a:endParaRPr lang="en-US" altLang="zh-CN" sz="5400" dirty="0">
              <a:solidFill>
                <a:srgbClr val="FF0000"/>
              </a:solidFill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10081439" y="5696521"/>
            <a:ext cx="21600000" cy="0"/>
          </a:xfrm>
          <a:prstGeom prst="line">
            <a:avLst/>
          </a:prstGeom>
          <a:ln w="635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/>
        </p:nvSpPr>
        <p:spPr>
          <a:xfrm>
            <a:off x="1006032" y="5903268"/>
            <a:ext cx="6625173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altLang="zh-CN" sz="8000" b="1" dirty="0">
                <a:solidFill>
                  <a:srgbClr val="0070C0"/>
                </a:solidFill>
              </a:rPr>
              <a:t>Introduction</a:t>
            </a:r>
            <a:endParaRPr lang="zh-CN" altLang="en-US" sz="8000" dirty="0">
              <a:solidFill>
                <a:srgbClr val="0070C0"/>
              </a:solidFill>
            </a:endParaRPr>
          </a:p>
        </p:txBody>
      </p:sp>
      <p:sp>
        <p:nvSpPr>
          <p:cNvPr id="36" name="矩形 35"/>
          <p:cNvSpPr/>
          <p:nvPr/>
        </p:nvSpPr>
        <p:spPr>
          <a:xfrm>
            <a:off x="141935" y="0"/>
            <a:ext cx="97266" cy="214636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9" name="矩形 38"/>
          <p:cNvSpPr/>
          <p:nvPr/>
        </p:nvSpPr>
        <p:spPr>
          <a:xfrm>
            <a:off x="420291" y="-694"/>
            <a:ext cx="104465" cy="566292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矩形 39"/>
          <p:cNvSpPr/>
          <p:nvPr/>
        </p:nvSpPr>
        <p:spPr>
          <a:xfrm>
            <a:off x="285950" y="-694"/>
            <a:ext cx="87591" cy="359346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5" name="矩形 44"/>
          <p:cNvSpPr/>
          <p:nvPr/>
        </p:nvSpPr>
        <p:spPr>
          <a:xfrm>
            <a:off x="14761847" y="5969014"/>
            <a:ext cx="1152063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8000" b="1" dirty="0" smtClean="0">
                <a:solidFill>
                  <a:srgbClr val="0070C0"/>
                </a:solidFill>
              </a:rPr>
              <a:t>Full-info training</a:t>
            </a:r>
            <a:endParaRPr lang="en-US" altLang="zh-CN" sz="8000" b="1" dirty="0">
              <a:solidFill>
                <a:srgbClr val="0070C0"/>
              </a:solidFill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8416565" y="3213218"/>
            <a:ext cx="2478093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nl-NL" altLang="zh-CN" sz="5400" dirty="0"/>
              <a:t>Lantian Li, Zhiyuan </a:t>
            </a:r>
            <a:r>
              <a:rPr lang="nl-NL" altLang="zh-CN" sz="5400" dirty="0" smtClean="0"/>
              <a:t>Tang, Dong Wang</a:t>
            </a:r>
            <a:r>
              <a:rPr lang="en-US" altLang="zh-CN" sz="5400" dirty="0" smtClean="0"/>
              <a:t>,</a:t>
            </a:r>
            <a:r>
              <a:rPr lang="nl-NL" altLang="zh-CN" sz="5400" dirty="0" smtClean="0"/>
              <a:t> Thomas Fang Zheng</a:t>
            </a:r>
            <a:endParaRPr lang="zh-CN" altLang="en-US" sz="5400" dirty="0"/>
          </a:p>
        </p:txBody>
      </p:sp>
      <p:sp>
        <p:nvSpPr>
          <p:cNvPr id="33" name="矩形 32"/>
          <p:cNvSpPr/>
          <p:nvPr/>
        </p:nvSpPr>
        <p:spPr>
          <a:xfrm>
            <a:off x="10797803" y="4139435"/>
            <a:ext cx="21888909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altLang="zh-CN" sz="4400" dirty="0"/>
              <a:t>Center for Speech and Language Technologies (CSLT), RIIT, Tsinghua University, China</a:t>
            </a:r>
          </a:p>
          <a:p>
            <a:pPr algn="ctr"/>
            <a:r>
              <a:rPr lang="en-US" altLang="zh-CN" sz="4400" u="sng" dirty="0">
                <a:solidFill>
                  <a:schemeClr val="accent1">
                    <a:lumMod val="75000"/>
                  </a:schemeClr>
                </a:solidFill>
                <a:hlinkClick r:id="rId6"/>
              </a:rPr>
              <a:t>http://cslt.riit.tsinghua.edu.cn</a:t>
            </a:r>
            <a:endParaRPr lang="en-US" altLang="zh-CN" sz="4400" u="sng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4" name="Picture 2" descr="http://upload.wikimedia.org/wikipedia/zh/thumb/e/ec/Tsinghua_University_Logo.svg/387px-Tsinghua_University_Logo.svg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33" y="812410"/>
            <a:ext cx="3182126" cy="3182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" name="图片 4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19845" y="813419"/>
            <a:ext cx="3509420" cy="3509420"/>
          </a:xfrm>
          <a:prstGeom prst="rect">
            <a:avLst/>
          </a:prstGeom>
        </p:spPr>
      </p:pic>
      <p:sp>
        <p:nvSpPr>
          <p:cNvPr id="37" name="文本框 36"/>
          <p:cNvSpPr txBox="1"/>
          <p:nvPr/>
        </p:nvSpPr>
        <p:spPr>
          <a:xfrm>
            <a:off x="14804475" y="7307714"/>
            <a:ext cx="11750366" cy="176355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zh-CN" sz="6600" dirty="0" smtClean="0"/>
              <a:t>Idea</a:t>
            </a:r>
          </a:p>
          <a:p>
            <a:pPr marL="720000" lvl="1" indent="685800">
              <a:buFont typeface="Arial" panose="020B0604020202020204" pitchFamily="34" charset="0"/>
              <a:buChar char="•"/>
            </a:pPr>
            <a:r>
              <a:rPr lang="en-US" altLang="zh-CN" sz="6000" dirty="0" smtClean="0">
                <a:solidFill>
                  <a:srgbClr val="FF0000"/>
                </a:solidFill>
              </a:rPr>
              <a:t>Discard</a:t>
            </a:r>
            <a:r>
              <a:rPr lang="en-US" altLang="zh-CN" sz="6000" dirty="0" smtClean="0"/>
              <a:t> parametric classifier</a:t>
            </a:r>
          </a:p>
          <a:p>
            <a:pPr marL="720000" lvl="1" indent="685800">
              <a:buFont typeface="Arial" panose="020B0604020202020204" pitchFamily="34" charset="0"/>
              <a:buChar char="•"/>
            </a:pPr>
            <a:r>
              <a:rPr lang="en-US" altLang="zh-CN" sz="6000" dirty="0" smtClean="0"/>
              <a:t>Use speaker </a:t>
            </a:r>
            <a:r>
              <a:rPr lang="en-US" altLang="zh-CN" sz="6000" dirty="0" smtClean="0">
                <a:solidFill>
                  <a:srgbClr val="FF0000"/>
                </a:solidFill>
              </a:rPr>
              <a:t>features as classifier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altLang="zh-CN" sz="6600" dirty="0" smtClean="0"/>
              <a:t>Solution</a:t>
            </a:r>
          </a:p>
          <a:p>
            <a:pPr marL="720000" indent="685800">
              <a:buFont typeface="Arial" panose="020B0604020202020204" pitchFamily="34" charset="0"/>
              <a:buChar char="•"/>
            </a:pPr>
            <a:r>
              <a:rPr lang="en-US" altLang="zh-CN" sz="6000" dirty="0" smtClean="0"/>
              <a:t>(1) speaker vector </a:t>
            </a:r>
            <a:endParaRPr lang="en-US" altLang="zh-CN" sz="6000" dirty="0"/>
          </a:p>
          <a:p>
            <a:endParaRPr lang="en-US" altLang="zh-CN" sz="4800" dirty="0" smtClean="0"/>
          </a:p>
          <a:p>
            <a:endParaRPr lang="en-US" altLang="zh-CN" sz="4800" dirty="0"/>
          </a:p>
          <a:p>
            <a:endParaRPr lang="en-US" altLang="zh-CN" sz="4800" dirty="0" smtClean="0"/>
          </a:p>
          <a:p>
            <a:pPr marL="720000" lvl="0" indent="685800">
              <a:buFont typeface="Arial" panose="020B0604020202020204" pitchFamily="34" charset="0"/>
              <a:buChar char="•"/>
            </a:pPr>
            <a:r>
              <a:rPr lang="en-US" altLang="zh-CN" sz="6000" dirty="0" smtClean="0">
                <a:solidFill>
                  <a:prstClr val="black"/>
                </a:solidFill>
              </a:rPr>
              <a:t>(</a:t>
            </a:r>
            <a:r>
              <a:rPr lang="en-US" altLang="zh-CN" sz="6000" dirty="0">
                <a:solidFill>
                  <a:prstClr val="black"/>
                </a:solidFill>
              </a:rPr>
              <a:t>2</a:t>
            </a:r>
            <a:r>
              <a:rPr lang="en-US" altLang="zh-CN" sz="6000" dirty="0" smtClean="0">
                <a:solidFill>
                  <a:prstClr val="black"/>
                </a:solidFill>
              </a:rPr>
              <a:t>) </a:t>
            </a:r>
            <a:r>
              <a:rPr lang="en-US" altLang="zh-CN" sz="6000" i="1" dirty="0" err="1" smtClean="0">
                <a:solidFill>
                  <a:prstClr val="black"/>
                </a:solidFill>
              </a:rPr>
              <a:t>softmax</a:t>
            </a:r>
            <a:r>
              <a:rPr lang="en-US" altLang="zh-CN" sz="6000" dirty="0" smtClean="0">
                <a:solidFill>
                  <a:prstClr val="black"/>
                </a:solidFill>
              </a:rPr>
              <a:t> function</a:t>
            </a:r>
          </a:p>
          <a:p>
            <a:pPr marL="720000" lvl="0" indent="685800">
              <a:buFont typeface="Arial" panose="020B0604020202020204" pitchFamily="34" charset="0"/>
              <a:buChar char="•"/>
            </a:pPr>
            <a:endParaRPr lang="en-US" altLang="zh-CN" sz="4800" dirty="0">
              <a:solidFill>
                <a:prstClr val="black"/>
              </a:solidFill>
            </a:endParaRPr>
          </a:p>
          <a:p>
            <a:pPr marL="720000" lvl="0" indent="685800">
              <a:buFont typeface="Arial" panose="020B0604020202020204" pitchFamily="34" charset="0"/>
              <a:buChar char="•"/>
            </a:pPr>
            <a:endParaRPr lang="en-US" altLang="zh-CN" sz="4800" dirty="0" smtClean="0">
              <a:solidFill>
                <a:prstClr val="black"/>
              </a:solidFill>
            </a:endParaRPr>
          </a:p>
          <a:p>
            <a:pPr marL="720000" lvl="0" indent="685800">
              <a:buFont typeface="Arial" panose="020B0604020202020204" pitchFamily="34" charset="0"/>
              <a:buChar char="•"/>
            </a:pPr>
            <a:endParaRPr lang="en-US" altLang="zh-CN" sz="4800" dirty="0">
              <a:solidFill>
                <a:prstClr val="black"/>
              </a:solidFill>
            </a:endParaRPr>
          </a:p>
          <a:p>
            <a:pPr marL="720000" indent="685800">
              <a:buFont typeface="Arial" panose="020B0604020202020204" pitchFamily="34" charset="0"/>
              <a:buChar char="•"/>
            </a:pPr>
            <a:r>
              <a:rPr lang="en-US" altLang="zh-CN" sz="6000" dirty="0" smtClean="0">
                <a:solidFill>
                  <a:prstClr val="black"/>
                </a:solidFill>
              </a:rPr>
              <a:t>(3) cross entropy</a:t>
            </a:r>
            <a:endParaRPr lang="en-US" altLang="zh-CN" sz="6000" dirty="0">
              <a:solidFill>
                <a:prstClr val="black"/>
              </a:solidFill>
            </a:endParaRPr>
          </a:p>
          <a:p>
            <a:endParaRPr lang="en-US" altLang="zh-CN" sz="5400" dirty="0"/>
          </a:p>
          <a:p>
            <a:endParaRPr lang="en-US" altLang="zh-CN" sz="6000" dirty="0" smtClean="0"/>
          </a:p>
          <a:p>
            <a:pPr marL="685800" lvl="0" indent="-685800">
              <a:buFont typeface="Arial" panose="020B0604020202020204" pitchFamily="34" charset="0"/>
              <a:buChar char="•"/>
            </a:pPr>
            <a:r>
              <a:rPr lang="en-US" altLang="zh-CN" sz="6600" dirty="0" smtClean="0"/>
              <a:t>Implementation</a:t>
            </a:r>
            <a:endParaRPr lang="en-US" altLang="zh-CN" sz="6600" dirty="0">
              <a:solidFill>
                <a:prstClr val="black"/>
              </a:solidFill>
            </a:endParaRPr>
          </a:p>
          <a:p>
            <a:endParaRPr lang="en-US" altLang="zh-CN" sz="6600" dirty="0" smtClean="0"/>
          </a:p>
          <a:p>
            <a:endParaRPr lang="en-US" altLang="zh-CN" sz="6600" dirty="0" smtClean="0"/>
          </a:p>
          <a:p>
            <a:endParaRPr lang="en-US" altLang="zh-CN" sz="6600" dirty="0"/>
          </a:p>
        </p:txBody>
      </p:sp>
      <p:sp>
        <p:nvSpPr>
          <p:cNvPr id="49" name="矩形 48"/>
          <p:cNvSpPr/>
          <p:nvPr/>
        </p:nvSpPr>
        <p:spPr>
          <a:xfrm>
            <a:off x="29809876" y="5984275"/>
            <a:ext cx="11520635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8000" b="1" dirty="0" smtClean="0">
                <a:solidFill>
                  <a:srgbClr val="0070C0"/>
                </a:solidFill>
              </a:rPr>
              <a:t>Experiments</a:t>
            </a:r>
            <a:endParaRPr lang="en-US" altLang="zh-CN" sz="8000" b="1" dirty="0">
              <a:solidFill>
                <a:srgbClr val="0070C0"/>
              </a:solidFill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967" y="15552340"/>
            <a:ext cx="12331921" cy="604671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71094" y="12069146"/>
            <a:ext cx="8910494" cy="2259058"/>
          </a:xfrm>
          <a:prstGeom prst="rect">
            <a:avLst/>
          </a:prstGeom>
        </p:spPr>
      </p:pic>
      <p:pic>
        <p:nvPicPr>
          <p:cNvPr id="44" name="图片 43"/>
          <p:cNvPicPr>
            <a:picLocks noChangeAspect="1"/>
          </p:cNvPicPr>
          <p:nvPr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3959"/>
          <a:stretch/>
        </p:blipFill>
        <p:spPr>
          <a:xfrm>
            <a:off x="21994183" y="10684105"/>
            <a:ext cx="2337231" cy="2275476"/>
          </a:xfrm>
          <a:prstGeom prst="rect">
            <a:avLst/>
          </a:prstGeom>
        </p:spPr>
      </p:pic>
      <p:pic>
        <p:nvPicPr>
          <p:cNvPr id="18" name="图片 1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9140" y="15192300"/>
            <a:ext cx="11860292" cy="2310901"/>
          </a:xfrm>
          <a:prstGeom prst="rect">
            <a:avLst/>
          </a:prstGeom>
        </p:spPr>
      </p:pic>
      <p:pic>
        <p:nvPicPr>
          <p:cNvPr id="22" name="图片 2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9140" y="18360652"/>
            <a:ext cx="11286880" cy="1788606"/>
          </a:xfrm>
          <a:prstGeom prst="rect">
            <a:avLst/>
          </a:prstGeom>
        </p:spPr>
      </p:pic>
      <p:pic>
        <p:nvPicPr>
          <p:cNvPr id="23" name="图片 22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71527" y="21168964"/>
            <a:ext cx="13048902" cy="7496809"/>
          </a:xfrm>
          <a:prstGeom prst="rect">
            <a:avLst/>
          </a:prstGeom>
        </p:spPr>
      </p:pic>
      <p:sp>
        <p:nvSpPr>
          <p:cNvPr id="29" name="右箭头 28"/>
          <p:cNvSpPr/>
          <p:nvPr/>
        </p:nvSpPr>
        <p:spPr>
          <a:xfrm>
            <a:off x="35558820" y="25489444"/>
            <a:ext cx="1234351" cy="100811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4063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1429</TotalTime>
  <Words>114</Words>
  <Application>Microsoft Office PowerPoint</Application>
  <PresentationFormat>自定义</PresentationFormat>
  <Paragraphs>68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Arial</vt:lpstr>
      <vt:lpstr>Calibri</vt:lpstr>
      <vt:lpstr>Calibri Light</vt:lpstr>
      <vt:lpstr>Office 主题</vt:lpstr>
      <vt:lpstr>Full-info Training for Deep Speaker Feature Learning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cslt</dc:creator>
  <cp:lastModifiedBy>Lantian</cp:lastModifiedBy>
  <cp:revision>444</cp:revision>
  <cp:lastPrinted>2016-03-13T13:56:46Z</cp:lastPrinted>
  <dcterms:created xsi:type="dcterms:W3CDTF">2016-03-11T04:08:43Z</dcterms:created>
  <dcterms:modified xsi:type="dcterms:W3CDTF">2018-04-18T07:03:41Z</dcterms:modified>
</cp:coreProperties>
</file>