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Nicola Conci" initials="" lastIdx="2" clrIdx="4"/>
  <p:cmAuthor id="5" name="admin"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E3E9E5"/>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99899" autoAdjust="0"/>
  </p:normalViewPr>
  <p:slideViewPr>
    <p:cSldViewPr snapToGrid="0" snapToObjects="1" showGuides="1">
      <p:cViewPr>
        <p:scale>
          <a:sx n="59" d="100"/>
          <a:sy n="59" d="100"/>
        </p:scale>
        <p:origin x="-112" y="-240"/>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12/09/17</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2857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2" name="Text Placeholder 5"/>
          <p:cNvSpPr>
            <a:spLocks noGrp="1"/>
          </p:cNvSpPr>
          <p:nvPr>
            <p:ph type="body" sz="quarter" idx="11" hasCustomPrompt="1"/>
          </p:nvPr>
        </p:nvSpPr>
        <p:spPr>
          <a:xfrm>
            <a:off x="474663" y="3523067"/>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7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71" name="Text Placeholder 3"/>
          <p:cNvSpPr>
            <a:spLocks noGrp="1"/>
          </p:cNvSpPr>
          <p:nvPr>
            <p:ph type="body" sz="quarter" idx="21" hasCustomPrompt="1"/>
          </p:nvPr>
        </p:nvSpPr>
        <p:spPr>
          <a:xfrm>
            <a:off x="26479104"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73"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MATERIALS &amp; METHODS</a:t>
            </a:r>
            <a:endParaRPr lang="en-US" dirty="0"/>
          </a:p>
        </p:txBody>
      </p:sp>
      <p:sp>
        <p:nvSpPr>
          <p:cNvPr id="76" name="Text Placeholder 5"/>
          <p:cNvSpPr>
            <a:spLocks noGrp="1"/>
          </p:cNvSpPr>
          <p:nvPr>
            <p:ph type="body" sz="quarter" idx="24" hasCustomPrompt="1"/>
          </p:nvPr>
        </p:nvSpPr>
        <p:spPr>
          <a:xfrm>
            <a:off x="9158452" y="3523067"/>
            <a:ext cx="25595974"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05" name="Text Placeholder 5"/>
          <p:cNvSpPr>
            <a:spLocks noGrp="1"/>
          </p:cNvSpPr>
          <p:nvPr>
            <p:ph type="body" sz="quarter" idx="25" hasCustomPrompt="1"/>
          </p:nvPr>
        </p:nvSpPr>
        <p:spPr>
          <a:xfrm>
            <a:off x="35147250" y="352306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106" name="Text Placeholder 3"/>
          <p:cNvSpPr>
            <a:spLocks noGrp="1"/>
          </p:cNvSpPr>
          <p:nvPr>
            <p:ph type="body" sz="quarter" idx="26" hasCustomPrompt="1"/>
          </p:nvPr>
        </p:nvSpPr>
        <p:spPr>
          <a:xfrm>
            <a:off x="35147250" y="4148809"/>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07" name="Text Placeholder 5"/>
          <p:cNvSpPr>
            <a:spLocks noGrp="1"/>
          </p:cNvSpPr>
          <p:nvPr>
            <p:ph type="body" sz="quarter" idx="27" hasCustomPrompt="1"/>
          </p:nvPr>
        </p:nvSpPr>
        <p:spPr>
          <a:xfrm>
            <a:off x="35147250"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10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0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110" name="Text Placeholder 3"/>
          <p:cNvSpPr>
            <a:spLocks noGrp="1"/>
          </p:cNvSpPr>
          <p:nvPr>
            <p:ph type="body" sz="quarter" idx="30" hasCustomPrompt="1"/>
          </p:nvPr>
        </p:nvSpPr>
        <p:spPr>
          <a:xfrm>
            <a:off x="35147250"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11"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49" name="Text Placeholder 3"/>
          <p:cNvSpPr>
            <a:spLocks noGrp="1"/>
          </p:cNvSpPr>
          <p:nvPr>
            <p:ph type="body" sz="quarter" idx="162" hasCustomPrompt="1"/>
          </p:nvPr>
        </p:nvSpPr>
        <p:spPr>
          <a:xfrm>
            <a:off x="9142810" y="4148809"/>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60" name="Text Placeholder 3"/>
          <p:cNvSpPr>
            <a:spLocks noGrp="1"/>
          </p:cNvSpPr>
          <p:nvPr>
            <p:ph type="body" sz="quarter" idx="163" hasCustomPrompt="1"/>
          </p:nvPr>
        </p:nvSpPr>
        <p:spPr>
          <a:xfrm>
            <a:off x="17810957" y="4148809"/>
            <a:ext cx="8290965" cy="492443"/>
          </a:xfrm>
          <a:prstGeom prst="rect">
            <a:avLst/>
          </a:prstGeom>
        </p:spPr>
        <p:txBody>
          <a:bodyPr wrap="square" lIns="91440" tIns="91440" rIns="91440" bIns="91440">
            <a:spAutoFit/>
          </a:bodyPr>
          <a:lstStyle>
            <a:lvl1pPr marL="0" indent="0">
              <a:buNone/>
              <a:defRPr sz="2000" b="1">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1" name="Text Placeholder 3"/>
          <p:cNvSpPr>
            <a:spLocks noGrp="1"/>
          </p:cNvSpPr>
          <p:nvPr>
            <p:ph type="body" sz="quarter" idx="164" hasCustomPrompt="1"/>
          </p:nvPr>
        </p:nvSpPr>
        <p:spPr>
          <a:xfrm>
            <a:off x="474663"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3" name="Text Placeholder 76"/>
          <p:cNvSpPr>
            <a:spLocks noGrp="1"/>
          </p:cNvSpPr>
          <p:nvPr>
            <p:ph type="body" sz="quarter" idx="165" hasCustomPrompt="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95" name="Text Placeholder 5"/>
          <p:cNvSpPr>
            <a:spLocks noGrp="1"/>
          </p:cNvSpPr>
          <p:nvPr>
            <p:ph type="body" sz="quarter" idx="11" hasCustomPrompt="1"/>
          </p:nvPr>
        </p:nvSpPr>
        <p:spPr>
          <a:xfrm>
            <a:off x="474663" y="3476784"/>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10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101" name="Text Placeholder 3"/>
          <p:cNvSpPr>
            <a:spLocks noGrp="1"/>
          </p:cNvSpPr>
          <p:nvPr>
            <p:ph type="body" sz="quarter" idx="21" hasCustomPrompt="1"/>
          </p:nvPr>
        </p:nvSpPr>
        <p:spPr>
          <a:xfrm>
            <a:off x="474663" y="4080703"/>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0"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MATERIALS &amp; METHODS</a:t>
            </a:r>
            <a:endParaRPr lang="en-US" dirty="0"/>
          </a:p>
        </p:txBody>
      </p:sp>
      <p:sp>
        <p:nvSpPr>
          <p:cNvPr id="121" name="Text Placeholder 3"/>
          <p:cNvSpPr>
            <a:spLocks noGrp="1"/>
          </p:cNvSpPr>
          <p:nvPr>
            <p:ph type="body" sz="quarter" idx="23" hasCustomPrompt="1"/>
          </p:nvPr>
        </p:nvSpPr>
        <p:spPr>
          <a:xfrm>
            <a:off x="17818976" y="4080703"/>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2" name="Text Placeholder 5"/>
          <p:cNvSpPr>
            <a:spLocks noGrp="1"/>
          </p:cNvSpPr>
          <p:nvPr>
            <p:ph type="body" sz="quarter" idx="24" hasCustomPrompt="1"/>
          </p:nvPr>
        </p:nvSpPr>
        <p:spPr>
          <a:xfrm>
            <a:off x="17818976"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23" name="Text Placeholder 5"/>
          <p:cNvSpPr>
            <a:spLocks noGrp="1"/>
          </p:cNvSpPr>
          <p:nvPr>
            <p:ph type="body" sz="quarter" idx="25" hasCustomPrompt="1"/>
          </p:nvPr>
        </p:nvSpPr>
        <p:spPr>
          <a:xfrm>
            <a:off x="35147250" y="3476784"/>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124" name="Text Placeholder 3"/>
          <p:cNvSpPr>
            <a:spLocks noGrp="1"/>
          </p:cNvSpPr>
          <p:nvPr>
            <p:ph type="body" sz="quarter" idx="26" hasCustomPrompt="1"/>
          </p:nvPr>
        </p:nvSpPr>
        <p:spPr>
          <a:xfrm>
            <a:off x="35147249" y="4080703"/>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5" name="Text Placeholder 5"/>
          <p:cNvSpPr>
            <a:spLocks noGrp="1"/>
          </p:cNvSpPr>
          <p:nvPr>
            <p:ph type="body" sz="quarter" idx="27" hasCustomPrompt="1"/>
          </p:nvPr>
        </p:nvSpPr>
        <p:spPr>
          <a:xfrm>
            <a:off x="35147249" y="9508686"/>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126"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7" name="Text Placeholder 5"/>
          <p:cNvSpPr>
            <a:spLocks noGrp="1"/>
          </p:cNvSpPr>
          <p:nvPr>
            <p:ph type="body" sz="quarter" idx="29" hasCustomPrompt="1"/>
          </p:nvPr>
        </p:nvSpPr>
        <p:spPr>
          <a:xfrm>
            <a:off x="35147250" y="16603102"/>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128"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9"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0" name="Text Placeholder 3"/>
          <p:cNvSpPr>
            <a:spLocks noGrp="1"/>
          </p:cNvSpPr>
          <p:nvPr>
            <p:ph type="body" sz="quarter" idx="150" hasCustomPrompt="1"/>
          </p:nvPr>
        </p:nvSpPr>
        <p:spPr>
          <a:xfrm>
            <a:off x="26483113" y="4080703"/>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1" name="Text Placeholder 5"/>
          <p:cNvSpPr>
            <a:spLocks noGrp="1"/>
          </p:cNvSpPr>
          <p:nvPr>
            <p:ph type="body" sz="quarter" idx="151" hasCustomPrompt="1"/>
          </p:nvPr>
        </p:nvSpPr>
        <p:spPr>
          <a:xfrm>
            <a:off x="26483113"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32" name="Text Placeholder 3"/>
          <p:cNvSpPr>
            <a:spLocks noGrp="1"/>
          </p:cNvSpPr>
          <p:nvPr>
            <p:ph type="body" sz="quarter" idx="152" hasCustomPrompt="1"/>
          </p:nvPr>
        </p:nvSpPr>
        <p:spPr>
          <a:xfrm>
            <a:off x="9153032" y="4080703"/>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3" name="Text Placeholder 5"/>
          <p:cNvSpPr>
            <a:spLocks noGrp="1"/>
          </p:cNvSpPr>
          <p:nvPr>
            <p:ph type="body" sz="quarter" idx="153" hasCustomPrompt="1"/>
          </p:nvPr>
        </p:nvSpPr>
        <p:spPr>
          <a:xfrm>
            <a:off x="9154839"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34" name="Text Placeholder 3"/>
          <p:cNvSpPr>
            <a:spLocks noGrp="1"/>
          </p:cNvSpPr>
          <p:nvPr>
            <p:ph type="body" sz="quarter" idx="154" hasCustomPrompt="1"/>
          </p:nvPr>
        </p:nvSpPr>
        <p:spPr>
          <a:xfrm>
            <a:off x="17807726"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5" name="Text Placeholder 5"/>
          <p:cNvSpPr>
            <a:spLocks noGrp="1"/>
          </p:cNvSpPr>
          <p:nvPr>
            <p:ph type="body" sz="quarter" idx="155" hasCustomPrompt="1"/>
          </p:nvPr>
        </p:nvSpPr>
        <p:spPr>
          <a:xfrm>
            <a:off x="17807726"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36" name="Text Placeholder 3"/>
          <p:cNvSpPr>
            <a:spLocks noGrp="1"/>
          </p:cNvSpPr>
          <p:nvPr>
            <p:ph type="body" sz="quarter" idx="156" hasCustomPrompt="1"/>
          </p:nvPr>
        </p:nvSpPr>
        <p:spPr>
          <a:xfrm>
            <a:off x="26462419"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7" name="Text Placeholder 5"/>
          <p:cNvSpPr>
            <a:spLocks noGrp="1"/>
          </p:cNvSpPr>
          <p:nvPr>
            <p:ph type="body" sz="quarter" idx="157" hasCustomPrompt="1"/>
          </p:nvPr>
        </p:nvSpPr>
        <p:spPr>
          <a:xfrm>
            <a:off x="26462419"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38" name="Text Placeholder 3"/>
          <p:cNvSpPr>
            <a:spLocks noGrp="1"/>
          </p:cNvSpPr>
          <p:nvPr>
            <p:ph type="body" sz="quarter" idx="158" hasCustomPrompt="1"/>
          </p:nvPr>
        </p:nvSpPr>
        <p:spPr>
          <a:xfrm>
            <a:off x="9153032"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9" name="Text Placeholder 5"/>
          <p:cNvSpPr>
            <a:spLocks noGrp="1"/>
          </p:cNvSpPr>
          <p:nvPr>
            <p:ph type="body" sz="quarter" idx="159" hasCustomPrompt="1"/>
          </p:nvPr>
        </p:nvSpPr>
        <p:spPr>
          <a:xfrm>
            <a:off x="9153032"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82" name="Text Placeholder 76"/>
          <p:cNvSpPr>
            <a:spLocks noGrp="1"/>
          </p:cNvSpPr>
          <p:nvPr>
            <p:ph type="body" sz="quarter" idx="171" hasCustomPrompt="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3"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4"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9.wmf"/><Relationship Id="rId12" Type="http://schemas.openxmlformats.org/officeDocument/2006/relationships/hyperlink" Target="http://www.facebook.com/pages/PosterPresentationscom/217914411419?v=app_4949752878&amp;ref=ts" TargetMode="External"/><Relationship Id="rId13"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wmf"/><Relationship Id="rId8" Type="http://schemas.openxmlformats.org/officeDocument/2006/relationships/image" Target="../media/image6.wmf"/><Relationship Id="rId9" Type="http://schemas.openxmlformats.org/officeDocument/2006/relationships/image" Target="../media/image7.wmf"/><Relationship Id="rId10"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9.wmf"/><Relationship Id="rId12" Type="http://schemas.openxmlformats.org/officeDocument/2006/relationships/hyperlink" Target="http://www.facebook.com/pages/PosterPresentationscom/217914411419?v=app_4949752878&amp;ref=ts" TargetMode="External"/><Relationship Id="rId13"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wmf"/><Relationship Id="rId8" Type="http://schemas.openxmlformats.org/officeDocument/2006/relationships/image" Target="../media/image6.wmf"/><Relationship Id="rId9" Type="http://schemas.openxmlformats.org/officeDocument/2006/relationships/image" Target="../media/image7.wmf"/><Relationship Id="rId10"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9.wmf"/><Relationship Id="rId12" Type="http://schemas.openxmlformats.org/officeDocument/2006/relationships/hyperlink" Target="http://www.facebook.com/pages/PosterPresentationscom/217914411419?v=app_4949752878&amp;ref=ts" TargetMode="External"/><Relationship Id="rId13"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wmf"/><Relationship Id="rId8" Type="http://schemas.openxmlformats.org/officeDocument/2006/relationships/image" Target="../media/image6.wmf"/><Relationship Id="rId9" Type="http://schemas.openxmlformats.org/officeDocument/2006/relationships/image" Target="../media/image7.wmf"/><Relationship Id="rId10"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a:defRPr/>
            </a:pPr>
            <a:endParaRPr lang="en-US" dirty="0"/>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a:defRPr/>
            </a:pPr>
            <a:endParaRPr lang="en-US" dirty="0"/>
          </a:p>
        </p:txBody>
      </p:sp>
      <p:sp>
        <p:nvSpPr>
          <p:cNvPr id="10" name="Text Box 14"/>
          <p:cNvSpPr txBox="1">
            <a:spLocks noChangeArrowheads="1"/>
          </p:cNvSpPr>
          <p:nvPr/>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457994" y="3505200"/>
            <a:ext cx="8278812"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3" name="Rectangle 33"/>
          <p:cNvSpPr>
            <a:spLocks noChangeArrowheads="1"/>
          </p:cNvSpPr>
          <p:nvPr userDrawn="1"/>
        </p:nvSpPr>
        <p:spPr bwMode="auto">
          <a:xfrm>
            <a:off x="26480294" y="16768634"/>
            <a:ext cx="16952912" cy="4567366"/>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4" name="Rectangle 33"/>
          <p:cNvSpPr>
            <a:spLocks noChangeArrowheads="1"/>
          </p:cNvSpPr>
          <p:nvPr userDrawn="1"/>
        </p:nvSpPr>
        <p:spPr bwMode="auto">
          <a:xfrm>
            <a:off x="9132094" y="3505200"/>
            <a:ext cx="16952912" cy="12940546"/>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0" name="Rectangle 33"/>
          <p:cNvSpPr>
            <a:spLocks noChangeArrowheads="1"/>
          </p:cNvSpPr>
          <p:nvPr userDrawn="1"/>
        </p:nvSpPr>
        <p:spPr bwMode="auto">
          <a:xfrm>
            <a:off x="9132094" y="16768634"/>
            <a:ext cx="16952912" cy="4567366"/>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1" name="Rectangle 33"/>
          <p:cNvSpPr>
            <a:spLocks noChangeArrowheads="1"/>
          </p:cNvSpPr>
          <p:nvPr userDrawn="1"/>
        </p:nvSpPr>
        <p:spPr bwMode="auto">
          <a:xfrm>
            <a:off x="26480294" y="3505200"/>
            <a:ext cx="16952912" cy="12940546"/>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grpSp>
        <p:nvGrpSpPr>
          <p:cNvPr id="32" name="Group 31"/>
          <p:cNvGrpSpPr>
            <a:grpSpLocks noChangeAspect="1"/>
          </p:cNvGrpSpPr>
          <p:nvPr userDrawn="1"/>
        </p:nvGrpSpPr>
        <p:grpSpPr>
          <a:xfrm>
            <a:off x="-6886463" y="2"/>
            <a:ext cx="6608534" cy="21945598"/>
            <a:chOff x="-11220550" y="-1"/>
            <a:chExt cx="11014226" cy="27432000"/>
          </a:xfrm>
        </p:grpSpPr>
        <p:sp>
          <p:nvSpPr>
            <p:cNvPr id="37" name="Rectangle 36"/>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smtClean="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DESIGN</a:t>
              </a:r>
              <a:r>
                <a:rPr lang="en-US" sz="2800" b="1" spc="600" baseline="0" dirty="0" smtClean="0">
                  <a:solidFill>
                    <a:schemeClr val="bg1"/>
                  </a:solidFill>
                  <a:latin typeface="Trebuchet MS" pitchFamily="34" charset="0"/>
                </a:rPr>
                <a:t> </a:t>
              </a:r>
              <a:r>
                <a:rPr lang="en-US" sz="2800" b="1" spc="600" dirty="0" smtClean="0">
                  <a:solidFill>
                    <a:schemeClr val="bg1"/>
                  </a:solidFill>
                  <a:latin typeface="Trebuchet MS" pitchFamily="34" charset="0"/>
                </a:rPr>
                <a:t>GUIDE</a:t>
              </a:r>
            </a:p>
            <a:p>
              <a:pPr algn="ctr"/>
              <a:r>
                <a:rPr lang="en-US" sz="1050" b="1" dirty="0" smtClean="0">
                  <a:latin typeface="Trebuchet MS" pitchFamily="34" charset="0"/>
                </a:rPr>
                <a:t> </a:t>
              </a:r>
            </a:p>
            <a:p>
              <a:pPr defTabSz="3765639"/>
              <a:r>
                <a:rPr lang="en-US" sz="1800" i="0" dirty="0" smtClean="0">
                  <a:latin typeface="Trebuchet MS" pitchFamily="34" charset="0"/>
                </a:rPr>
                <a:t>This PowerPoint</a:t>
              </a:r>
              <a:r>
                <a:rPr lang="en-US" sz="1800" i="0" baseline="0" dirty="0" smtClean="0">
                  <a:latin typeface="Trebuchet MS" pitchFamily="34" charset="0"/>
                </a:rPr>
                <a:t> </a:t>
              </a:r>
              <a:r>
                <a:rPr lang="en-US" sz="1800" i="0" dirty="0" smtClean="0">
                  <a:latin typeface="Trebuchet MS" pitchFamily="34" charset="0"/>
                </a:rPr>
                <a:t>2007 template produces</a:t>
              </a:r>
              <a:r>
                <a:rPr lang="en-US" sz="1800" i="0" baseline="0" dirty="0" smtClean="0">
                  <a:latin typeface="Trebuchet MS" pitchFamily="34" charset="0"/>
                </a:rPr>
                <a:t> </a:t>
              </a:r>
              <a:r>
                <a:rPr lang="en-US" sz="1800" i="0" dirty="0" smtClean="0">
                  <a:latin typeface="Trebuchet MS" pitchFamily="34" charset="0"/>
                </a:rPr>
                <a:t>a 48”x96” presentation poster. </a:t>
              </a:r>
              <a:r>
                <a:rPr lang="en-US" sz="1800" dirty="0" smtClean="0">
                  <a:latin typeface="Trebuchet MS" pitchFamily="34" charset="0"/>
                </a:rPr>
                <a:t>You</a:t>
              </a:r>
              <a:r>
                <a:rPr lang="en-US" sz="1800" baseline="0" dirty="0" smtClean="0">
                  <a:latin typeface="Trebuchet MS" pitchFamily="34" charset="0"/>
                </a:rPr>
                <a:t> can u</a:t>
              </a:r>
              <a:r>
                <a:rPr lang="en-US" sz="1800" dirty="0" smtClean="0">
                  <a:latin typeface="Trebuchet MS" pitchFamily="34" charset="0"/>
                </a:rPr>
                <a:t>se</a:t>
              </a:r>
              <a:r>
                <a:rPr lang="en-US" sz="1800" baseline="0" dirty="0" smtClean="0">
                  <a:latin typeface="Trebuchet MS" pitchFamily="34" charset="0"/>
                </a:rPr>
                <a:t> it to create your research poster and </a:t>
              </a:r>
              <a:r>
                <a:rPr lang="en-US" sz="1800" dirty="0" smtClean="0">
                  <a:latin typeface="Trebuchet MS" pitchFamily="34" charset="0"/>
                </a:rPr>
                <a:t>save valuable time placing titles, subtitles,</a:t>
              </a:r>
              <a:r>
                <a:rPr lang="en-US" sz="1800" baseline="0" dirty="0" smtClean="0">
                  <a:latin typeface="Trebuchet MS" pitchFamily="34" charset="0"/>
                </a:rPr>
                <a:t> text, and graphics</a:t>
              </a:r>
              <a:r>
                <a:rPr lang="en-US" sz="1800" dirty="0" smtClean="0">
                  <a:latin typeface="Trebuchet MS" pitchFamily="34" charset="0"/>
                </a:rPr>
                <a:t>. </a:t>
              </a:r>
            </a:p>
            <a:p>
              <a:pPr defTabSz="3765639"/>
              <a:r>
                <a:rPr lang="en-US" sz="1050" dirty="0" smtClean="0">
                  <a:latin typeface="Trebuchet MS" pitchFamily="34" charset="0"/>
                </a:rPr>
                <a:t> </a:t>
              </a:r>
            </a:p>
            <a:p>
              <a:pPr defTabSz="4389219"/>
              <a:r>
                <a:rPr lang="en-US" sz="1800" dirty="0" smtClean="0">
                  <a:latin typeface="Trebuchet MS" pitchFamily="34" charset="0"/>
                </a:rPr>
                <a:t>We provide a series of online answer your poster production questions. To view our template tutorials, go online to </a:t>
              </a:r>
              <a:r>
                <a:rPr lang="en-US" sz="1800" b="1" dirty="0" smtClean="0">
                  <a:solidFill>
                    <a:srgbClr val="FFC000"/>
                  </a:solidFill>
                  <a:latin typeface="Trebuchet MS" pitchFamily="34" charset="0"/>
                </a:rPr>
                <a:t>PosterPresentations.com</a:t>
              </a:r>
              <a:r>
                <a:rPr lang="en-US" sz="1800" b="1" dirty="0" smtClean="0">
                  <a:solidFill>
                    <a:schemeClr val="bg1"/>
                  </a:solidFill>
                  <a:latin typeface="Trebuchet MS" pitchFamily="34" charset="0"/>
                </a:rPr>
                <a:t> </a:t>
              </a:r>
              <a:r>
                <a:rPr lang="en-US" sz="1800" dirty="0" smtClean="0">
                  <a:solidFill>
                    <a:schemeClr val="bg1"/>
                  </a:solidFill>
                  <a:latin typeface="Trebuchet MS" pitchFamily="34" charset="0"/>
                </a:rPr>
                <a:t>and click on HELP DESK.</a:t>
              </a:r>
            </a:p>
            <a:p>
              <a:pPr defTabSz="4389219"/>
              <a:r>
                <a:rPr lang="en-US" sz="1050" dirty="0" smtClean="0">
                  <a:latin typeface="Trebuchet MS" pitchFamily="34" charset="0"/>
                </a:rPr>
                <a:t> </a:t>
              </a:r>
            </a:p>
            <a:p>
              <a:pPr defTabSz="4389219"/>
              <a:r>
                <a:rPr lang="en-US" sz="1800" dirty="0" smtClean="0">
                  <a:solidFill>
                    <a:schemeClr val="bg1"/>
                  </a:solidFill>
                  <a:latin typeface="Trebuchet MS" pitchFamily="34" charset="0"/>
                </a:rPr>
                <a:t>When</a:t>
              </a:r>
              <a:r>
                <a:rPr lang="en-US" sz="1800" baseline="0" dirty="0" smtClean="0">
                  <a:solidFill>
                    <a:schemeClr val="bg1"/>
                  </a:solidFill>
                  <a:latin typeface="Trebuchet MS" pitchFamily="34" charset="0"/>
                </a:rPr>
                <a:t> you are ready to</a:t>
              </a:r>
              <a:r>
                <a:rPr lang="en-US" sz="1800" dirty="0" smtClean="0">
                  <a:solidFill>
                    <a:schemeClr val="bg1"/>
                  </a:solidFill>
                  <a:latin typeface="Trebuchet MS" pitchFamily="34" charset="0"/>
                </a:rPr>
                <a:t> </a:t>
              </a:r>
              <a:r>
                <a:rPr lang="en-US" sz="1800" baseline="0" dirty="0" smtClean="0">
                  <a:solidFill>
                    <a:schemeClr val="bg1"/>
                  </a:solidFill>
                  <a:latin typeface="Trebuchet MS" pitchFamily="34" charset="0"/>
                </a:rPr>
                <a:t> print your poster</a:t>
              </a:r>
              <a:r>
                <a:rPr lang="en-US" sz="1800" dirty="0" smtClean="0">
                  <a:solidFill>
                    <a:schemeClr val="bg1"/>
                  </a:solidFill>
                  <a:latin typeface="Trebuchet MS" pitchFamily="34" charset="0"/>
                </a:rPr>
                <a:t>,</a:t>
              </a:r>
              <a:r>
                <a:rPr lang="en-US" sz="1800" baseline="0" dirty="0" smtClean="0">
                  <a:solidFill>
                    <a:schemeClr val="bg1"/>
                  </a:solidFill>
                  <a:latin typeface="Trebuchet MS" pitchFamily="34" charset="0"/>
                </a:rPr>
                <a:t> go online to </a:t>
              </a:r>
              <a:r>
                <a:rPr lang="en-US" sz="1800" b="0" dirty="0" smtClean="0">
                  <a:solidFill>
                    <a:schemeClr val="bg1"/>
                  </a:solidFill>
                  <a:latin typeface="Trebuchet MS" pitchFamily="34" charset="0"/>
                </a:rPr>
                <a:t>PosterPresentations.com</a:t>
              </a:r>
              <a:r>
                <a:rPr lang="en-US" sz="1800" dirty="0" smtClean="0">
                  <a:solidFill>
                    <a:schemeClr val="bg1"/>
                  </a:solidFill>
                  <a:latin typeface="Trebuchet MS" pitchFamily="34" charset="0"/>
                </a:rPr>
                <a:t/>
              </a:r>
              <a:br>
                <a:rPr lang="en-US" sz="1800" dirty="0" smtClean="0">
                  <a:solidFill>
                    <a:schemeClr val="bg1"/>
                  </a:solidFill>
                  <a:latin typeface="Trebuchet MS" pitchFamily="34" charset="0"/>
                </a:rPr>
              </a:br>
              <a:r>
                <a:rPr lang="en-US" sz="1050" dirty="0" smtClean="0">
                  <a:solidFill>
                    <a:schemeClr val="bg1"/>
                  </a:solidFill>
                  <a:latin typeface="Trebuchet MS" pitchFamily="34" charset="0"/>
                </a:rPr>
                <a:t> </a:t>
              </a:r>
            </a:p>
            <a:p>
              <a:pPr algn="l" defTabSz="3765639"/>
              <a:r>
                <a:rPr lang="en-US" sz="1800" b="0" dirty="0" smtClean="0">
                  <a:solidFill>
                    <a:schemeClr val="bg1"/>
                  </a:solidFill>
                  <a:latin typeface="Trebuchet MS" pitchFamily="34" charset="0"/>
                </a:rPr>
                <a:t>Need</a:t>
              </a:r>
              <a:r>
                <a:rPr lang="en-US" sz="1800" b="0" baseline="0" dirty="0" smtClean="0">
                  <a:solidFill>
                    <a:schemeClr val="bg1"/>
                  </a:solidFill>
                  <a:latin typeface="Trebuchet MS" pitchFamily="34" charset="0"/>
                </a:rPr>
                <a:t> assistance? Call us at </a:t>
              </a:r>
              <a:r>
                <a:rPr lang="en-US" sz="1800" b="0" dirty="0" smtClean="0">
                  <a:solidFill>
                    <a:srgbClr val="FFC000"/>
                  </a:solidFill>
                  <a:latin typeface="Trebuchet MS" pitchFamily="34" charset="0"/>
                </a:rPr>
                <a:t>1.510.649.3001</a:t>
              </a:r>
            </a:p>
            <a:p>
              <a:pPr algn="l" defTabSz="3765639"/>
              <a:r>
                <a:rPr lang="en-US" sz="1050" b="1" dirty="0" smtClean="0">
                  <a:solidFill>
                    <a:srgbClr val="FFFF00"/>
                  </a:solidFill>
                  <a:latin typeface="Trebuchet MS" pitchFamily="34" charset="0"/>
                </a:rPr>
                <a:t> </a:t>
              </a: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ctr"/>
              <a:endParaRPr lang="en-US" sz="1600" b="1"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QUICK START</a:t>
              </a:r>
            </a:p>
            <a:p>
              <a:pPr algn="ctr"/>
              <a:r>
                <a:rPr lang="en-US" sz="1050" b="1" baseline="0" dirty="0" smtClean="0">
                  <a:solidFill>
                    <a:schemeClr val="bg1"/>
                  </a:solidFill>
                  <a:latin typeface="Trebuchet MS" pitchFamily="34" charset="0"/>
                </a:rPr>
                <a:t> </a:t>
              </a:r>
            </a:p>
            <a:p>
              <a:pPr algn="ctr"/>
              <a:r>
                <a:rPr lang="en-US" sz="2000" b="1" baseline="0" dirty="0" smtClean="0">
                  <a:solidFill>
                    <a:srgbClr val="FFC000"/>
                  </a:solidFill>
                  <a:latin typeface="Trebuchet MS" pitchFamily="34" charset="0"/>
                </a:rPr>
                <a:t>Zoom in and out</a:t>
              </a:r>
            </a:p>
            <a:p>
              <a:pPr marL="1203325" indent="0" algn="l" defTabSz="850900"/>
              <a:r>
                <a:rPr lang="en-US" sz="16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Title, Authors, and Affiliations</a:t>
              </a:r>
            </a:p>
            <a:p>
              <a:pPr algn="l"/>
              <a:r>
                <a:rPr lang="en-US" sz="16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smtClean="0">
                  <a:solidFill>
                    <a:schemeClr val="bg1">
                      <a:lumMod val="75000"/>
                    </a:schemeClr>
                  </a:solidFill>
                  <a:latin typeface="Trebuchet MS" pitchFamily="34" charset="0"/>
                </a:rPr>
                <a:t> </a:t>
              </a:r>
            </a:p>
            <a:p>
              <a:pPr algn="l"/>
              <a:r>
                <a:rPr lang="en-US" sz="1600" b="1" spc="300" baseline="0" dirty="0" smtClean="0">
                  <a:solidFill>
                    <a:srgbClr val="FFC000"/>
                  </a:solidFill>
                  <a:latin typeface="Trebuchet MS" pitchFamily="34" charset="0"/>
                </a:rPr>
                <a:t>TIP</a:t>
              </a:r>
              <a:r>
                <a:rPr lang="en-US" sz="1600" b="1"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smtClean="0">
                <a:solidFill>
                  <a:schemeClr val="bg1">
                    <a:lumMod val="75000"/>
                  </a:schemeClr>
                </a:solidFill>
                <a:latin typeface="Trebuchet MS" pitchFamily="34" charset="0"/>
              </a:endParaRPr>
            </a:p>
            <a:p>
              <a:pPr algn="l"/>
              <a:endParaRPr lang="en-US" sz="1600" b="0" baseline="0" dirty="0" smtClean="0">
                <a:solidFill>
                  <a:schemeClr val="bg1">
                    <a:lumMod val="75000"/>
                  </a:schemeClr>
                </a:solidFill>
                <a:latin typeface="Trebuchet MS" pitchFamily="34" charset="0"/>
              </a:endParaRPr>
            </a:p>
            <a:p>
              <a:pPr algn="l"/>
              <a:r>
                <a:rPr lang="en-US" sz="1800" b="1" baseline="0" dirty="0" smtClean="0">
                  <a:solidFill>
                    <a:schemeClr val="bg1"/>
                  </a:solidFill>
                  <a:latin typeface="Trebuchet MS" pitchFamily="34" charset="0"/>
                </a:rPr>
                <a:t/>
              </a:r>
              <a:br>
                <a:rPr lang="en-US" sz="1800" b="1" baseline="0" dirty="0" smtClean="0">
                  <a:solidFill>
                    <a:schemeClr val="bg1"/>
                  </a:solidFill>
                  <a:latin typeface="Trebuchet MS" pitchFamily="34" charset="0"/>
                </a:rPr>
              </a:br>
              <a:endParaRPr lang="en-US" sz="1800" b="1" dirty="0" smtClean="0">
                <a:solidFill>
                  <a:schemeClr val="bg1"/>
                </a:solidFill>
                <a:latin typeface="Trebuchet MS" pitchFamily="34" charset="0"/>
              </a:endParaRPr>
            </a:p>
            <a:p>
              <a:pPr algn="ctr"/>
              <a:endParaRPr lang="en-US" sz="1800" b="1" dirty="0" smtClean="0">
                <a:solidFill>
                  <a:srgbClr val="FFC000"/>
                </a:solidFill>
                <a:latin typeface="Trebuchet MS" pitchFamily="34" charset="0"/>
              </a:endParaRPr>
            </a:p>
            <a:p>
              <a:pPr algn="ctr"/>
              <a:endParaRPr lang="en-US" sz="1800" b="1" dirty="0" smtClean="0">
                <a:solidFill>
                  <a:srgbClr val="FFC000"/>
                </a:solidFill>
                <a:latin typeface="Trebuchet MS" pitchFamily="34" charset="0"/>
              </a:endParaRPr>
            </a:p>
            <a:p>
              <a:pPr algn="ctr"/>
              <a:r>
                <a:rPr lang="en-US" sz="2000" b="1" dirty="0" smtClean="0">
                  <a:solidFill>
                    <a:srgbClr val="FFC000"/>
                  </a:solidFill>
                  <a:latin typeface="Trebuchet MS" pitchFamily="34" charset="0"/>
                </a:rPr>
                <a:t>Adding Logos</a:t>
              </a:r>
              <a:r>
                <a:rPr lang="en-US" sz="2000" b="1" baseline="0" dirty="0" smtClean="0">
                  <a:solidFill>
                    <a:srgbClr val="FFC000"/>
                  </a:solidFill>
                  <a:latin typeface="Trebuchet MS" pitchFamily="34" charset="0"/>
                </a:rPr>
                <a:t> / Seals</a:t>
              </a:r>
            </a:p>
            <a:p>
              <a:pPr algn="l"/>
              <a:r>
                <a:rPr lang="en-US" sz="16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smtClean="0">
                <a:solidFill>
                  <a:schemeClr val="bg1">
                    <a:lumMod val="75000"/>
                  </a:schemeClr>
                </a:solidFill>
                <a:latin typeface="Trebuchet MS" pitchFamily="34" charset="0"/>
              </a:endParaRPr>
            </a:p>
            <a:p>
              <a:pPr algn="l"/>
              <a:r>
                <a:rPr lang="en-US" sz="1600" b="1" spc="300" baseline="0" dirty="0" smtClean="0">
                  <a:solidFill>
                    <a:srgbClr val="FFC000"/>
                  </a:solidFill>
                  <a:latin typeface="Trebuchet MS" pitchFamily="34" charset="0"/>
                </a:rPr>
                <a:t>TIP:</a:t>
              </a:r>
              <a:r>
                <a:rPr lang="en-US" sz="1600" b="1" spc="0"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See if your company’s logo is available on our free poster templates page.</a:t>
              </a:r>
            </a:p>
            <a:p>
              <a:pPr algn="l"/>
              <a:endParaRPr lang="en-US" sz="1600" b="0" baseline="0" dirty="0" smtClean="0">
                <a:latin typeface="Trebuchet MS" pitchFamily="34" charset="0"/>
              </a:endParaRPr>
            </a:p>
            <a:p>
              <a:pPr algn="ctr"/>
              <a:r>
                <a:rPr lang="en-US" sz="2000" b="1" baseline="0" dirty="0" smtClean="0">
                  <a:solidFill>
                    <a:srgbClr val="FFC000"/>
                  </a:solidFill>
                  <a:latin typeface="Trebuchet MS" pitchFamily="34" charset="0"/>
                </a:rPr>
                <a:t>Photographs / Graphics</a:t>
              </a:r>
            </a:p>
            <a:p>
              <a:pPr algn="l" defTabSz="977900"/>
              <a:r>
                <a:rPr lang="en-US" sz="16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smtClean="0">
                  <a:solidFill>
                    <a:schemeClr val="bg1">
                      <a:lumMod val="75000"/>
                    </a:schemeClr>
                  </a:solidFill>
                  <a:latin typeface="Trebuchet MS" pitchFamily="34" charset="0"/>
                </a:rPr>
                <a:t>disproportionally.</a:t>
              </a:r>
            </a:p>
            <a:p>
              <a:pPr algn="l" defTabSz="977900"/>
              <a:endParaRPr lang="en-US" sz="1600" b="0" baseline="0" dirty="0" smtClean="0">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r>
                <a:rPr lang="en-US" sz="2000" b="1" baseline="0" dirty="0" smtClean="0">
                  <a:solidFill>
                    <a:srgbClr val="FFC000"/>
                  </a:solidFill>
                  <a:latin typeface="Trebuchet MS" pitchFamily="34" charset="0"/>
                </a:rPr>
                <a:t>Image Quality Check</a:t>
              </a:r>
            </a:p>
            <a:p>
              <a:pPr lvl="0" algn="l" defTabSz="977900"/>
              <a:r>
                <a:rPr lang="en-US" sz="16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800" b="0" dirty="0" smtClean="0">
                <a:latin typeface="Trebuchet MS" pitchFamily="34" charset="0"/>
              </a:endParaRPr>
            </a:p>
          </p:txBody>
        </p:sp>
        <p:cxnSp>
          <p:nvCxnSpPr>
            <p:cNvPr id="38" name="Straight Connector 37"/>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3"/>
            <a:stretch>
              <a:fillRect/>
            </a:stretch>
          </p:blipFill>
          <p:spPr>
            <a:xfrm>
              <a:off x="-10852997" y="8198113"/>
              <a:ext cx="1597665" cy="1001614"/>
            </a:xfrm>
            <a:prstGeom prst="rect">
              <a:avLst/>
            </a:prstGeom>
          </p:spPr>
        </p:pic>
        <p:pic>
          <p:nvPicPr>
            <p:cNvPr id="40" name="Picture 39"/>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6" name="Group 45"/>
            <p:cNvGrpSpPr/>
            <p:nvPr userDrawn="1"/>
          </p:nvGrpSpPr>
          <p:grpSpPr>
            <a:xfrm>
              <a:off x="-9918368" y="19973444"/>
              <a:ext cx="7631078" cy="1987426"/>
              <a:chOff x="-4550327" y="11384063"/>
              <a:chExt cx="3516822" cy="1095728"/>
            </a:xfrm>
          </p:grpSpPr>
          <p:grpSp>
            <p:nvGrpSpPr>
              <p:cNvPr id="52" name="Group 51"/>
              <p:cNvGrpSpPr/>
              <p:nvPr userDrawn="1"/>
            </p:nvGrpSpPr>
            <p:grpSpPr>
              <a:xfrm>
                <a:off x="-2817357" y="11384115"/>
                <a:ext cx="624373" cy="894738"/>
                <a:chOff x="-4000962" y="11580582"/>
                <a:chExt cx="779266" cy="1282149"/>
              </a:xfrm>
            </p:grpSpPr>
            <p:pic>
              <p:nvPicPr>
                <p:cNvPr id="58" name="Picture 57"/>
                <p:cNvPicPr>
                  <a:picLocks noChangeAspect="1"/>
                </p:cNvPicPr>
                <p:nvPr userDrawn="1"/>
              </p:nvPicPr>
              <p:blipFill>
                <a:blip r:embed="rId5"/>
                <a:stretch>
                  <a:fillRect/>
                </a:stretch>
              </p:blipFill>
              <p:spPr>
                <a:xfrm>
                  <a:off x="-3990424" y="11580582"/>
                  <a:ext cx="768728" cy="1090753"/>
                </a:xfrm>
                <a:prstGeom prst="rect">
                  <a:avLst/>
                </a:prstGeom>
              </p:spPr>
            </p:pic>
            <p:sp>
              <p:nvSpPr>
                <p:cNvPr id="59" name="TextBox 56"/>
                <p:cNvSpPr txBox="1"/>
                <p:nvPr userDrawn="1"/>
              </p:nvSpPr>
              <p:spPr>
                <a:xfrm>
                  <a:off x="-4000962" y="12619572"/>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smtClean="0">
                      <a:solidFill>
                        <a:schemeClr val="tx1"/>
                      </a:solidFill>
                    </a:rPr>
                    <a:t>ORIGINAL</a:t>
                  </a:r>
                  <a:endParaRPr lang="en-US" sz="1200" b="1" dirty="0">
                    <a:solidFill>
                      <a:schemeClr val="tx1"/>
                    </a:solidFill>
                  </a:endParaRPr>
                </a:p>
              </p:txBody>
            </p:sp>
          </p:grpSp>
          <p:grpSp>
            <p:nvGrpSpPr>
              <p:cNvPr id="53" name="Group 52"/>
              <p:cNvGrpSpPr/>
              <p:nvPr userDrawn="1"/>
            </p:nvGrpSpPr>
            <p:grpSpPr>
              <a:xfrm>
                <a:off x="-2067022" y="11384063"/>
                <a:ext cx="1033517" cy="907666"/>
                <a:chOff x="-2968273" y="11644275"/>
                <a:chExt cx="1420279" cy="1247336"/>
              </a:xfrm>
            </p:grpSpPr>
            <p:pic>
              <p:nvPicPr>
                <p:cNvPr id="56" name="Picture 55"/>
                <p:cNvPicPr>
                  <a:picLocks noChangeAspect="1"/>
                </p:cNvPicPr>
                <p:nvPr userDrawn="1"/>
              </p:nvPicPr>
              <p:blipFill>
                <a:blip r:embed="rId5"/>
                <a:stretch>
                  <a:fillRect/>
                </a:stretch>
              </p:blipFill>
              <p:spPr>
                <a:xfrm>
                  <a:off x="-2968273" y="11644275"/>
                  <a:ext cx="1420279" cy="1029695"/>
                </a:xfrm>
                <a:prstGeom prst="rect">
                  <a:avLst/>
                </a:prstGeom>
              </p:spPr>
            </p:pic>
            <p:sp>
              <p:nvSpPr>
                <p:cNvPr id="57" name="TextBox 54"/>
                <p:cNvSpPr txBox="1"/>
                <p:nvPr userDrawn="1"/>
              </p:nvSpPr>
              <p:spPr>
                <a:xfrm>
                  <a:off x="-2965527" y="12619557"/>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smtClean="0">
                      <a:solidFill>
                        <a:schemeClr val="bg1"/>
                      </a:solidFill>
                    </a:rPr>
                    <a:t>DISTORTED</a:t>
                  </a:r>
                  <a:endParaRPr lang="en-US" sz="700" b="1" dirty="0">
                    <a:solidFill>
                      <a:schemeClr val="bg1"/>
                    </a:solidFill>
                  </a:endParaRPr>
                </a:p>
              </p:txBody>
            </p:sp>
          </p:grpSp>
          <p:pic>
            <p:nvPicPr>
              <p:cNvPr id="54" name="Picture 53"/>
              <p:cNvPicPr>
                <a:picLocks noChangeAspect="1"/>
              </p:cNvPicPr>
              <p:nvPr userDrawn="1"/>
            </p:nvPicPr>
            <p:blipFill>
              <a:blip r:embed="rId6"/>
              <a:stretch>
                <a:fillRect/>
              </a:stretch>
            </p:blipFill>
            <p:spPr>
              <a:xfrm>
                <a:off x="-4550327" y="11384088"/>
                <a:ext cx="1098742" cy="847761"/>
              </a:xfrm>
              <a:prstGeom prst="rect">
                <a:avLst/>
              </a:prstGeom>
            </p:spPr>
          </p:pic>
          <p:sp>
            <p:nvSpPr>
              <p:cNvPr id="55" name="TextBox 52"/>
              <p:cNvSpPr txBox="1"/>
              <p:nvPr userDrawn="1"/>
            </p:nvSpPr>
            <p:spPr>
              <a:xfrm>
                <a:off x="-4505756" y="12281823"/>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7" name="Group 46"/>
            <p:cNvGrpSpPr/>
            <p:nvPr userDrawn="1"/>
          </p:nvGrpSpPr>
          <p:grpSpPr>
            <a:xfrm>
              <a:off x="-9816361" y="23859606"/>
              <a:ext cx="7832477" cy="2027099"/>
              <a:chOff x="-4525041" y="13501739"/>
              <a:chExt cx="3609638" cy="1117602"/>
            </a:xfrm>
          </p:grpSpPr>
          <p:pic>
            <p:nvPicPr>
              <p:cNvPr id="48" name="Picture 47"/>
              <p:cNvPicPr/>
              <p:nvPr userDrawn="1"/>
            </p:nvPicPr>
            <p:blipFill>
              <a:blip r:embed="rId7"/>
              <a:stretch>
                <a:fillRect/>
              </a:stretch>
            </p:blipFill>
            <p:spPr>
              <a:xfrm>
                <a:off x="-4276681" y="13651779"/>
                <a:ext cx="1512652" cy="772700"/>
              </a:xfrm>
              <a:prstGeom prst="rect">
                <a:avLst/>
              </a:prstGeom>
            </p:spPr>
          </p:pic>
          <p:pic>
            <p:nvPicPr>
              <p:cNvPr id="49" name="Picture 48"/>
              <p:cNvPicPr/>
              <p:nvPr userDrawn="1"/>
            </p:nvPicPr>
            <p:blipFill>
              <a:blip r:embed="rId8"/>
              <a:stretch>
                <a:fillRect/>
              </a:stretch>
            </p:blipFill>
            <p:spPr>
              <a:xfrm>
                <a:off x="-2693844" y="13651779"/>
                <a:ext cx="1512652" cy="772700"/>
              </a:xfrm>
              <a:prstGeom prst="rect">
                <a:avLst/>
              </a:prstGeom>
            </p:spPr>
          </p:pic>
          <p:sp>
            <p:nvSpPr>
              <p:cNvPr id="50" name="TextBox 47"/>
              <p:cNvSpPr txBox="1"/>
              <p:nvPr userDrawn="1"/>
            </p:nvSpPr>
            <p:spPr>
              <a:xfrm rot="16200000">
                <a:off x="-5018832" y="13995530"/>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51" name="TextBox 48"/>
              <p:cNvSpPr txBox="1"/>
              <p:nvPr userDrawn="1"/>
            </p:nvSpPr>
            <p:spPr>
              <a:xfrm rot="16200000">
                <a:off x="-1545124" y="13989620"/>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60" name="Group 59"/>
          <p:cNvGrpSpPr>
            <a:grpSpLocks noChangeAspect="1"/>
          </p:cNvGrpSpPr>
          <p:nvPr userDrawn="1"/>
        </p:nvGrpSpPr>
        <p:grpSpPr>
          <a:xfrm>
            <a:off x="44322323" y="11216"/>
            <a:ext cx="6632760" cy="21934383"/>
            <a:chOff x="36782324" y="0"/>
            <a:chExt cx="11062139" cy="27432000"/>
          </a:xfrm>
        </p:grpSpPr>
        <p:sp>
          <p:nvSpPr>
            <p:cNvPr id="61" name="Rectangle 60"/>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smtClean="0">
                  <a:solidFill>
                    <a:schemeClr val="bg1"/>
                  </a:solidFill>
                  <a:latin typeface="Trebuchet MS" pitchFamily="34" charset="0"/>
                </a:rPr>
                <a:t>QUICK START (cont.)</a:t>
              </a:r>
            </a:p>
            <a:p>
              <a:pPr algn="ctr"/>
              <a:endParaRPr lang="en-US" sz="2800" b="1"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r>
                <a:rPr lang="en-US" sz="16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Text</a:t>
              </a:r>
            </a:p>
            <a:p>
              <a:pPr marL="1730375" lvl="2" indent="0" algn="l" defTabSz="114300"/>
              <a:r>
                <a:rPr lang="en-US" sz="16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 </a:t>
              </a:r>
              <a:r>
                <a:rPr kumimoji="0" lang="en-US" sz="2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smtClean="0">
                <a:solidFill>
                  <a:schemeClr val="bg1">
                    <a:lumMod val="75000"/>
                  </a:schemeClr>
                </a:solidFill>
                <a:latin typeface="Trebuchet MS" pitchFamily="34" charset="0"/>
              </a:endParaRPr>
            </a:p>
            <a:p>
              <a:pPr marL="1518341" lvl="2"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Tables</a:t>
              </a:r>
            </a:p>
            <a:p>
              <a:pPr marL="971550" lvl="1" indent="0" algn="l" defTabSz="114300"/>
              <a:r>
                <a:rPr lang="en-US" sz="16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62" name="Picture 61"/>
            <p:cNvPicPr/>
            <p:nvPr userDrawn="1"/>
          </p:nvPicPr>
          <p:blipFill>
            <a:blip r:embed="rId9"/>
            <a:stretch>
              <a:fillRect/>
            </a:stretch>
          </p:blipFill>
          <p:spPr>
            <a:xfrm>
              <a:off x="39547455" y="3688889"/>
              <a:ext cx="5586150" cy="1716939"/>
            </a:xfrm>
            <a:prstGeom prst="rect">
              <a:avLst/>
            </a:prstGeom>
          </p:spPr>
        </p:pic>
        <p:pic>
          <p:nvPicPr>
            <p:cNvPr id="63" name="Picture 62"/>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64" name="Picture 63"/>
            <p:cNvPicPr/>
            <p:nvPr userDrawn="1"/>
          </p:nvPicPr>
          <p:blipFill>
            <a:blip r:embed="rId11"/>
            <a:stretch>
              <a:fillRect/>
            </a:stretch>
          </p:blipFill>
          <p:spPr>
            <a:xfrm>
              <a:off x="37458231" y="11709174"/>
              <a:ext cx="1482265" cy="825421"/>
            </a:xfrm>
            <a:prstGeom prst="rect">
              <a:avLst/>
            </a:prstGeom>
          </p:spPr>
        </p:pic>
        <p:grpSp>
          <p:nvGrpSpPr>
            <p:cNvPr id="65" name="Group 64"/>
            <p:cNvGrpSpPr/>
            <p:nvPr userDrawn="1"/>
          </p:nvGrpSpPr>
          <p:grpSpPr>
            <a:xfrm>
              <a:off x="37163426" y="23152348"/>
              <a:ext cx="10354213" cy="1115850"/>
              <a:chOff x="31687960" y="29635357"/>
              <a:chExt cx="9771399" cy="1155811"/>
            </a:xfrm>
          </p:grpSpPr>
          <p:sp>
            <p:nvSpPr>
              <p:cNvPr id="67" name="Rounded Rectangle 66"/>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68" name="Picture 6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69"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66" name="TextBox 63"/>
            <p:cNvSpPr txBox="1"/>
            <p:nvPr userDrawn="1"/>
          </p:nvSpPr>
          <p:spPr>
            <a:xfrm>
              <a:off x="37163425" y="24536528"/>
              <a:ext cx="4118250" cy="2224346"/>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ts val="2600"/>
                </a:lnSpc>
              </a:pPr>
              <a:r>
                <a:rPr lang="en-US" sz="1400" dirty="0" smtClean="0">
                  <a:solidFill>
                    <a:schemeClr val="bg1"/>
                  </a:solidFill>
                  <a:latin typeface="Calibri" panose="020F0502020204030204" pitchFamily="34" charset="0"/>
                </a:rPr>
                <a:t>© 2013</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a:lnSpc>
                  <a:spcPts val="2600"/>
                </a:lnSpc>
              </a:pPr>
              <a:r>
                <a:rPr lang="en-US" sz="1400" dirty="0" smtClean="0">
                  <a:solidFill>
                    <a:schemeClr val="bg1"/>
                  </a:solidFill>
                  <a:latin typeface="Calibri" panose="020F0502020204030204" pitchFamily="34" charset="0"/>
                </a:rPr>
                <a:t>     2117 Fourth Street ,</a:t>
              </a:r>
              <a:r>
                <a:rPr lang="en-US" sz="1400" baseline="0" dirty="0" smtClean="0">
                  <a:solidFill>
                    <a:schemeClr val="bg1"/>
                  </a:solidFill>
                  <a:latin typeface="Calibri" panose="020F0502020204030204" pitchFamily="34" charset="0"/>
                </a:rPr>
                <a:t> Unit C        </a:t>
              </a:r>
            </a:p>
            <a:p>
              <a:pPr>
                <a:lnSpc>
                  <a:spcPts val="2600"/>
                </a:lnSpc>
              </a:pPr>
              <a:r>
                <a:rPr lang="en-US" sz="1400" baseline="0" dirty="0" smtClean="0">
                  <a:solidFill>
                    <a:schemeClr val="bg1"/>
                  </a:solidFill>
                  <a:latin typeface="Calibri" panose="020F0502020204030204" pitchFamily="34" charset="0"/>
                </a:rPr>
                <a:t>     Berkeley CA 94710</a:t>
              </a:r>
              <a:br>
                <a:rPr lang="en-US" sz="1400" baseline="0" dirty="0" smtClean="0">
                  <a:solidFill>
                    <a:schemeClr val="bg1"/>
                  </a:solidFill>
                  <a:latin typeface="Calibri" panose="020F0502020204030204" pitchFamily="34" charset="0"/>
                </a:rPr>
              </a:br>
              <a:r>
                <a:rPr lang="en-US" sz="1400" baseline="0" dirty="0" smtClean="0">
                  <a:solidFill>
                    <a:schemeClr val="bg1"/>
                  </a:solidFill>
                  <a:latin typeface="Calibri" panose="020F0502020204030204" pitchFamily="34" charset="0"/>
                </a:rPr>
                <a:t>    </a:t>
              </a: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a:defRPr/>
            </a:pPr>
            <a:endParaRPr lang="en-US" dirty="0"/>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a:defRPr/>
            </a:pPr>
            <a:endParaRPr lang="en-US" dirty="0"/>
          </a:p>
        </p:txBody>
      </p:sp>
      <p:sp>
        <p:nvSpPr>
          <p:cNvPr id="10" name="Text Box 14"/>
          <p:cNvSpPr txBox="1">
            <a:spLocks noChangeArrowheads="1"/>
          </p:cNvSpPr>
          <p:nvPr/>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2" name="Group 1"/>
          <p:cNvGrpSpPr/>
          <p:nvPr userDrawn="1"/>
        </p:nvGrpSpPr>
        <p:grpSpPr>
          <a:xfrm>
            <a:off x="457994" y="3505200"/>
            <a:ext cx="42975212" cy="17830800"/>
            <a:chOff x="474663" y="3505200"/>
            <a:chExt cx="42975212" cy="17830800"/>
          </a:xfrm>
          <a:gradFill>
            <a:gsLst>
              <a:gs pos="0">
                <a:schemeClr val="accent1">
                  <a:tint val="66000"/>
                  <a:satMod val="160000"/>
                </a:schemeClr>
              </a:gs>
              <a:gs pos="0">
                <a:srgbClr val="CDD2DE"/>
              </a:gs>
              <a:gs pos="100000">
                <a:srgbClr val="F3F5FA"/>
              </a:gs>
            </a:gsLst>
            <a:lin ang="16200000" scaled="1"/>
          </a:gradFill>
        </p:grpSpPr>
        <p:sp>
          <p:nvSpPr>
            <p:cNvPr id="27" name="Rectangle 33"/>
            <p:cNvSpPr>
              <a:spLocks noChangeArrowheads="1"/>
            </p:cNvSpPr>
            <p:nvPr/>
          </p:nvSpPr>
          <p:spPr bwMode="auto">
            <a:xfrm>
              <a:off x="474663" y="3505200"/>
              <a:ext cx="8278812" cy="17830800"/>
            </a:xfrm>
            <a:prstGeom prst="roundRect">
              <a:avLst>
                <a:gd name="adj" fmla="val 3855"/>
              </a:avLst>
            </a:prstGeom>
            <a:grp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1" name="Rectangle 33"/>
            <p:cNvSpPr>
              <a:spLocks noChangeArrowheads="1"/>
            </p:cNvSpPr>
            <p:nvPr userDrawn="1"/>
          </p:nvSpPr>
          <p:spPr bwMode="auto">
            <a:xfrm>
              <a:off x="9156304" y="3505200"/>
              <a:ext cx="25611931" cy="17830800"/>
            </a:xfrm>
            <a:prstGeom prst="roundRect">
              <a:avLst>
                <a:gd name="adj" fmla="val 1804"/>
              </a:avLst>
            </a:prstGeom>
            <a:grp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2" name="Rectangle 33"/>
            <p:cNvSpPr>
              <a:spLocks noChangeArrowheads="1"/>
            </p:cNvSpPr>
            <p:nvPr userDrawn="1"/>
          </p:nvSpPr>
          <p:spPr bwMode="auto">
            <a:xfrm>
              <a:off x="35171063" y="3505200"/>
              <a:ext cx="8278812" cy="17830800"/>
            </a:xfrm>
            <a:prstGeom prst="roundRect">
              <a:avLst>
                <a:gd name="adj" fmla="val 3855"/>
              </a:avLst>
            </a:prstGeom>
            <a:grpFill/>
            <a:ln w="9525">
              <a:solidFill>
                <a:schemeClr val="tx2"/>
              </a:solidFill>
              <a:miter lim="800000"/>
              <a:headEnd/>
              <a:tailEnd/>
            </a:ln>
            <a:effectLst/>
          </p:spPr>
          <p:txBody>
            <a:bodyPr wrap="none" lIns="78374" tIns="39186" rIns="78374" bIns="39186" anchor="ctr"/>
            <a:lstStyle/>
            <a:p>
              <a:pPr>
                <a:defRPr/>
              </a:pPr>
              <a:endParaRPr lang="en-US" dirty="0"/>
            </a:p>
          </p:txBody>
        </p:sp>
      </p:grpSp>
      <p:grpSp>
        <p:nvGrpSpPr>
          <p:cNvPr id="38" name="Group 37"/>
          <p:cNvGrpSpPr>
            <a:grpSpLocks noChangeAspect="1"/>
          </p:cNvGrpSpPr>
          <p:nvPr userDrawn="1"/>
        </p:nvGrpSpPr>
        <p:grpSpPr>
          <a:xfrm>
            <a:off x="-6886463" y="2"/>
            <a:ext cx="6608534" cy="21945598"/>
            <a:chOff x="-11220550" y="-1"/>
            <a:chExt cx="11014226" cy="27432000"/>
          </a:xfrm>
        </p:grpSpPr>
        <p:sp>
          <p:nvSpPr>
            <p:cNvPr id="39" name="Rectangle 38"/>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smtClean="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DESIGN</a:t>
              </a:r>
              <a:r>
                <a:rPr lang="en-US" sz="2800" b="1" spc="600" baseline="0" dirty="0" smtClean="0">
                  <a:solidFill>
                    <a:schemeClr val="bg1"/>
                  </a:solidFill>
                  <a:latin typeface="Trebuchet MS" pitchFamily="34" charset="0"/>
                </a:rPr>
                <a:t> </a:t>
              </a:r>
              <a:r>
                <a:rPr lang="en-US" sz="2800" b="1" spc="600" dirty="0" smtClean="0">
                  <a:solidFill>
                    <a:schemeClr val="bg1"/>
                  </a:solidFill>
                  <a:latin typeface="Trebuchet MS" pitchFamily="34" charset="0"/>
                </a:rPr>
                <a:t>GUIDE</a:t>
              </a:r>
            </a:p>
            <a:p>
              <a:pPr algn="ctr"/>
              <a:r>
                <a:rPr lang="en-US" sz="1050" b="1" dirty="0" smtClean="0">
                  <a:latin typeface="Trebuchet MS" pitchFamily="34" charset="0"/>
                </a:rPr>
                <a:t> </a:t>
              </a:r>
            </a:p>
            <a:p>
              <a:pPr defTabSz="3765639"/>
              <a:r>
                <a:rPr lang="en-US" sz="1800" i="0" dirty="0" smtClean="0">
                  <a:latin typeface="Trebuchet MS" pitchFamily="34" charset="0"/>
                </a:rPr>
                <a:t>This PowerPoint</a:t>
              </a:r>
              <a:r>
                <a:rPr lang="en-US" sz="1800" i="0" baseline="0" dirty="0" smtClean="0">
                  <a:latin typeface="Trebuchet MS" pitchFamily="34" charset="0"/>
                </a:rPr>
                <a:t> </a:t>
              </a:r>
              <a:r>
                <a:rPr lang="en-US" sz="1800" i="0" dirty="0" smtClean="0">
                  <a:latin typeface="Trebuchet MS" pitchFamily="34" charset="0"/>
                </a:rPr>
                <a:t>2007 template produces</a:t>
              </a:r>
              <a:r>
                <a:rPr lang="en-US" sz="1800" i="0" baseline="0" dirty="0" smtClean="0">
                  <a:latin typeface="Trebuchet MS" pitchFamily="34" charset="0"/>
                </a:rPr>
                <a:t> </a:t>
              </a:r>
              <a:r>
                <a:rPr lang="en-US" sz="1800" i="0" dirty="0" smtClean="0">
                  <a:latin typeface="Trebuchet MS" pitchFamily="34" charset="0"/>
                </a:rPr>
                <a:t>a 48”x96” presentation poster. </a:t>
              </a:r>
              <a:r>
                <a:rPr lang="en-US" sz="1800" dirty="0" smtClean="0">
                  <a:latin typeface="Trebuchet MS" pitchFamily="34" charset="0"/>
                </a:rPr>
                <a:t>You</a:t>
              </a:r>
              <a:r>
                <a:rPr lang="en-US" sz="1800" baseline="0" dirty="0" smtClean="0">
                  <a:latin typeface="Trebuchet MS" pitchFamily="34" charset="0"/>
                </a:rPr>
                <a:t> can u</a:t>
              </a:r>
              <a:r>
                <a:rPr lang="en-US" sz="1800" dirty="0" smtClean="0">
                  <a:latin typeface="Trebuchet MS" pitchFamily="34" charset="0"/>
                </a:rPr>
                <a:t>se</a:t>
              </a:r>
              <a:r>
                <a:rPr lang="en-US" sz="1800" baseline="0" dirty="0" smtClean="0">
                  <a:latin typeface="Trebuchet MS" pitchFamily="34" charset="0"/>
                </a:rPr>
                <a:t> it to create your research poster and </a:t>
              </a:r>
              <a:r>
                <a:rPr lang="en-US" sz="1800" dirty="0" smtClean="0">
                  <a:latin typeface="Trebuchet MS" pitchFamily="34" charset="0"/>
                </a:rPr>
                <a:t>save valuable time placing titles, subtitles,</a:t>
              </a:r>
              <a:r>
                <a:rPr lang="en-US" sz="1800" baseline="0" dirty="0" smtClean="0">
                  <a:latin typeface="Trebuchet MS" pitchFamily="34" charset="0"/>
                </a:rPr>
                <a:t> text, and graphics</a:t>
              </a:r>
              <a:r>
                <a:rPr lang="en-US" sz="1800" dirty="0" smtClean="0">
                  <a:latin typeface="Trebuchet MS" pitchFamily="34" charset="0"/>
                </a:rPr>
                <a:t>. </a:t>
              </a:r>
            </a:p>
            <a:p>
              <a:pPr defTabSz="3765639"/>
              <a:r>
                <a:rPr lang="en-US" sz="1050" dirty="0" smtClean="0">
                  <a:latin typeface="Trebuchet MS" pitchFamily="34" charset="0"/>
                </a:rPr>
                <a:t> </a:t>
              </a:r>
            </a:p>
            <a:p>
              <a:pPr defTabSz="4389219"/>
              <a:r>
                <a:rPr lang="en-US" sz="1800" dirty="0" smtClean="0">
                  <a:latin typeface="Trebuchet MS" pitchFamily="34" charset="0"/>
                </a:rPr>
                <a:t>We provide a series of online answer your poster production questions. To view our template tutorials, go online to </a:t>
              </a:r>
              <a:r>
                <a:rPr lang="en-US" sz="1800" b="1" dirty="0" smtClean="0">
                  <a:solidFill>
                    <a:srgbClr val="FFC000"/>
                  </a:solidFill>
                  <a:latin typeface="Trebuchet MS" pitchFamily="34" charset="0"/>
                </a:rPr>
                <a:t>PosterPresentations.com</a:t>
              </a:r>
              <a:r>
                <a:rPr lang="en-US" sz="1800" b="1" dirty="0" smtClean="0">
                  <a:solidFill>
                    <a:schemeClr val="bg1"/>
                  </a:solidFill>
                  <a:latin typeface="Trebuchet MS" pitchFamily="34" charset="0"/>
                </a:rPr>
                <a:t> </a:t>
              </a:r>
              <a:r>
                <a:rPr lang="en-US" sz="1800" dirty="0" smtClean="0">
                  <a:solidFill>
                    <a:schemeClr val="bg1"/>
                  </a:solidFill>
                  <a:latin typeface="Trebuchet MS" pitchFamily="34" charset="0"/>
                </a:rPr>
                <a:t>and click on HELP DESK.</a:t>
              </a:r>
            </a:p>
            <a:p>
              <a:pPr defTabSz="4389219"/>
              <a:r>
                <a:rPr lang="en-US" sz="1050" dirty="0" smtClean="0">
                  <a:latin typeface="Trebuchet MS" pitchFamily="34" charset="0"/>
                </a:rPr>
                <a:t> </a:t>
              </a:r>
            </a:p>
            <a:p>
              <a:pPr defTabSz="4389219"/>
              <a:r>
                <a:rPr lang="en-US" sz="1800" dirty="0" smtClean="0">
                  <a:solidFill>
                    <a:schemeClr val="bg1"/>
                  </a:solidFill>
                  <a:latin typeface="Trebuchet MS" pitchFamily="34" charset="0"/>
                </a:rPr>
                <a:t>When</a:t>
              </a:r>
              <a:r>
                <a:rPr lang="en-US" sz="1800" baseline="0" dirty="0" smtClean="0">
                  <a:solidFill>
                    <a:schemeClr val="bg1"/>
                  </a:solidFill>
                  <a:latin typeface="Trebuchet MS" pitchFamily="34" charset="0"/>
                </a:rPr>
                <a:t> you are ready to</a:t>
              </a:r>
              <a:r>
                <a:rPr lang="en-US" sz="1800" dirty="0" smtClean="0">
                  <a:solidFill>
                    <a:schemeClr val="bg1"/>
                  </a:solidFill>
                  <a:latin typeface="Trebuchet MS" pitchFamily="34" charset="0"/>
                </a:rPr>
                <a:t> </a:t>
              </a:r>
              <a:r>
                <a:rPr lang="en-US" sz="1800" baseline="0" dirty="0" smtClean="0">
                  <a:solidFill>
                    <a:schemeClr val="bg1"/>
                  </a:solidFill>
                  <a:latin typeface="Trebuchet MS" pitchFamily="34" charset="0"/>
                </a:rPr>
                <a:t> print your poster</a:t>
              </a:r>
              <a:r>
                <a:rPr lang="en-US" sz="1800" dirty="0" smtClean="0">
                  <a:solidFill>
                    <a:schemeClr val="bg1"/>
                  </a:solidFill>
                  <a:latin typeface="Trebuchet MS" pitchFamily="34" charset="0"/>
                </a:rPr>
                <a:t>,</a:t>
              </a:r>
              <a:r>
                <a:rPr lang="en-US" sz="1800" baseline="0" dirty="0" smtClean="0">
                  <a:solidFill>
                    <a:schemeClr val="bg1"/>
                  </a:solidFill>
                  <a:latin typeface="Trebuchet MS" pitchFamily="34" charset="0"/>
                </a:rPr>
                <a:t> go online to </a:t>
              </a:r>
              <a:r>
                <a:rPr lang="en-US" sz="1800" b="0" dirty="0" smtClean="0">
                  <a:solidFill>
                    <a:schemeClr val="bg1"/>
                  </a:solidFill>
                  <a:latin typeface="Trebuchet MS" pitchFamily="34" charset="0"/>
                </a:rPr>
                <a:t>PosterPresentations.com</a:t>
              </a:r>
              <a:r>
                <a:rPr lang="en-US" sz="1800" dirty="0" smtClean="0">
                  <a:solidFill>
                    <a:schemeClr val="bg1"/>
                  </a:solidFill>
                  <a:latin typeface="Trebuchet MS" pitchFamily="34" charset="0"/>
                </a:rPr>
                <a:t/>
              </a:r>
              <a:br>
                <a:rPr lang="en-US" sz="1800" dirty="0" smtClean="0">
                  <a:solidFill>
                    <a:schemeClr val="bg1"/>
                  </a:solidFill>
                  <a:latin typeface="Trebuchet MS" pitchFamily="34" charset="0"/>
                </a:rPr>
              </a:br>
              <a:r>
                <a:rPr lang="en-US" sz="1050" dirty="0" smtClean="0">
                  <a:solidFill>
                    <a:schemeClr val="bg1"/>
                  </a:solidFill>
                  <a:latin typeface="Trebuchet MS" pitchFamily="34" charset="0"/>
                </a:rPr>
                <a:t> </a:t>
              </a:r>
            </a:p>
            <a:p>
              <a:pPr algn="l" defTabSz="3765639"/>
              <a:r>
                <a:rPr lang="en-US" sz="1800" b="0" dirty="0" smtClean="0">
                  <a:solidFill>
                    <a:schemeClr val="bg1"/>
                  </a:solidFill>
                  <a:latin typeface="Trebuchet MS" pitchFamily="34" charset="0"/>
                </a:rPr>
                <a:t>Need</a:t>
              </a:r>
              <a:r>
                <a:rPr lang="en-US" sz="1800" b="0" baseline="0" dirty="0" smtClean="0">
                  <a:solidFill>
                    <a:schemeClr val="bg1"/>
                  </a:solidFill>
                  <a:latin typeface="Trebuchet MS" pitchFamily="34" charset="0"/>
                </a:rPr>
                <a:t> assistance? Call us at </a:t>
              </a:r>
              <a:r>
                <a:rPr lang="en-US" sz="1800" b="0" dirty="0" smtClean="0">
                  <a:solidFill>
                    <a:srgbClr val="FFC000"/>
                  </a:solidFill>
                  <a:latin typeface="Trebuchet MS" pitchFamily="34" charset="0"/>
                </a:rPr>
                <a:t>1.510.649.3001</a:t>
              </a:r>
            </a:p>
            <a:p>
              <a:pPr algn="l" defTabSz="3765639"/>
              <a:r>
                <a:rPr lang="en-US" sz="1050" b="1" dirty="0" smtClean="0">
                  <a:solidFill>
                    <a:srgbClr val="FFFF00"/>
                  </a:solidFill>
                  <a:latin typeface="Trebuchet MS" pitchFamily="34" charset="0"/>
                </a:rPr>
                <a:t> </a:t>
              </a: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ctr"/>
              <a:endParaRPr lang="en-US" sz="1600" b="1"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QUICK START</a:t>
              </a:r>
            </a:p>
            <a:p>
              <a:pPr algn="ctr"/>
              <a:r>
                <a:rPr lang="en-US" sz="1050" b="1" baseline="0" dirty="0" smtClean="0">
                  <a:solidFill>
                    <a:schemeClr val="bg1"/>
                  </a:solidFill>
                  <a:latin typeface="Trebuchet MS" pitchFamily="34" charset="0"/>
                </a:rPr>
                <a:t> </a:t>
              </a:r>
            </a:p>
            <a:p>
              <a:pPr algn="ctr"/>
              <a:r>
                <a:rPr lang="en-US" sz="2000" b="1" baseline="0" dirty="0" smtClean="0">
                  <a:solidFill>
                    <a:srgbClr val="FFC000"/>
                  </a:solidFill>
                  <a:latin typeface="Trebuchet MS" pitchFamily="34" charset="0"/>
                </a:rPr>
                <a:t>Zoom in and out</a:t>
              </a:r>
            </a:p>
            <a:p>
              <a:pPr marL="1203325" indent="0" algn="l" defTabSz="850900"/>
              <a:r>
                <a:rPr lang="en-US" sz="16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Title, Authors, and Affiliations</a:t>
              </a:r>
            </a:p>
            <a:p>
              <a:pPr algn="l"/>
              <a:r>
                <a:rPr lang="en-US" sz="16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smtClean="0">
                  <a:solidFill>
                    <a:schemeClr val="bg1">
                      <a:lumMod val="75000"/>
                    </a:schemeClr>
                  </a:solidFill>
                  <a:latin typeface="Trebuchet MS" pitchFamily="34" charset="0"/>
                </a:rPr>
                <a:t> </a:t>
              </a:r>
            </a:p>
            <a:p>
              <a:pPr algn="l"/>
              <a:r>
                <a:rPr lang="en-US" sz="1600" b="1" spc="300" baseline="0" dirty="0" smtClean="0">
                  <a:solidFill>
                    <a:srgbClr val="FFC000"/>
                  </a:solidFill>
                  <a:latin typeface="Trebuchet MS" pitchFamily="34" charset="0"/>
                </a:rPr>
                <a:t>TIP</a:t>
              </a:r>
              <a:r>
                <a:rPr lang="en-US" sz="1600" b="1"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smtClean="0">
                <a:solidFill>
                  <a:schemeClr val="bg1">
                    <a:lumMod val="75000"/>
                  </a:schemeClr>
                </a:solidFill>
                <a:latin typeface="Trebuchet MS" pitchFamily="34" charset="0"/>
              </a:endParaRPr>
            </a:p>
            <a:p>
              <a:pPr algn="l"/>
              <a:endParaRPr lang="en-US" sz="1600" b="0" baseline="0" dirty="0" smtClean="0">
                <a:solidFill>
                  <a:schemeClr val="bg1">
                    <a:lumMod val="75000"/>
                  </a:schemeClr>
                </a:solidFill>
                <a:latin typeface="Trebuchet MS" pitchFamily="34" charset="0"/>
              </a:endParaRPr>
            </a:p>
            <a:p>
              <a:pPr algn="l"/>
              <a:r>
                <a:rPr lang="en-US" sz="1800" b="1" baseline="0" dirty="0" smtClean="0">
                  <a:solidFill>
                    <a:schemeClr val="bg1"/>
                  </a:solidFill>
                  <a:latin typeface="Trebuchet MS" pitchFamily="34" charset="0"/>
                </a:rPr>
                <a:t/>
              </a:r>
              <a:br>
                <a:rPr lang="en-US" sz="1800" b="1" baseline="0" dirty="0" smtClean="0">
                  <a:solidFill>
                    <a:schemeClr val="bg1"/>
                  </a:solidFill>
                  <a:latin typeface="Trebuchet MS" pitchFamily="34" charset="0"/>
                </a:rPr>
              </a:br>
              <a:endParaRPr lang="en-US" sz="1800" b="1" dirty="0" smtClean="0">
                <a:solidFill>
                  <a:schemeClr val="bg1"/>
                </a:solidFill>
                <a:latin typeface="Trebuchet MS" pitchFamily="34" charset="0"/>
              </a:endParaRPr>
            </a:p>
            <a:p>
              <a:pPr algn="ctr"/>
              <a:endParaRPr lang="en-US" sz="1800" b="1" dirty="0" smtClean="0">
                <a:solidFill>
                  <a:srgbClr val="FFC000"/>
                </a:solidFill>
                <a:latin typeface="Trebuchet MS" pitchFamily="34" charset="0"/>
              </a:endParaRPr>
            </a:p>
            <a:p>
              <a:pPr algn="ctr"/>
              <a:endParaRPr lang="en-US" sz="1800" b="1" dirty="0" smtClean="0">
                <a:solidFill>
                  <a:srgbClr val="FFC000"/>
                </a:solidFill>
                <a:latin typeface="Trebuchet MS" pitchFamily="34" charset="0"/>
              </a:endParaRPr>
            </a:p>
            <a:p>
              <a:pPr algn="ctr"/>
              <a:r>
                <a:rPr lang="en-US" sz="2000" b="1" dirty="0" smtClean="0">
                  <a:solidFill>
                    <a:srgbClr val="FFC000"/>
                  </a:solidFill>
                  <a:latin typeface="Trebuchet MS" pitchFamily="34" charset="0"/>
                </a:rPr>
                <a:t>Adding Logos</a:t>
              </a:r>
              <a:r>
                <a:rPr lang="en-US" sz="2000" b="1" baseline="0" dirty="0" smtClean="0">
                  <a:solidFill>
                    <a:srgbClr val="FFC000"/>
                  </a:solidFill>
                  <a:latin typeface="Trebuchet MS" pitchFamily="34" charset="0"/>
                </a:rPr>
                <a:t> / Seals</a:t>
              </a:r>
            </a:p>
            <a:p>
              <a:pPr algn="l"/>
              <a:r>
                <a:rPr lang="en-US" sz="16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smtClean="0">
                <a:solidFill>
                  <a:schemeClr val="bg1">
                    <a:lumMod val="75000"/>
                  </a:schemeClr>
                </a:solidFill>
                <a:latin typeface="Trebuchet MS" pitchFamily="34" charset="0"/>
              </a:endParaRPr>
            </a:p>
            <a:p>
              <a:pPr algn="l"/>
              <a:r>
                <a:rPr lang="en-US" sz="1600" b="1" spc="300" baseline="0" dirty="0" smtClean="0">
                  <a:solidFill>
                    <a:srgbClr val="FFC000"/>
                  </a:solidFill>
                  <a:latin typeface="Trebuchet MS" pitchFamily="34" charset="0"/>
                </a:rPr>
                <a:t>TIP:</a:t>
              </a:r>
              <a:r>
                <a:rPr lang="en-US" sz="1600" b="1" spc="0"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See if your company’s logo is available on our free poster templates page.</a:t>
              </a:r>
            </a:p>
            <a:p>
              <a:pPr algn="l"/>
              <a:endParaRPr lang="en-US" sz="1600" b="0" baseline="0" dirty="0" smtClean="0">
                <a:latin typeface="Trebuchet MS" pitchFamily="34" charset="0"/>
              </a:endParaRPr>
            </a:p>
            <a:p>
              <a:pPr algn="ctr"/>
              <a:r>
                <a:rPr lang="en-US" sz="2000" b="1" baseline="0" dirty="0" smtClean="0">
                  <a:solidFill>
                    <a:srgbClr val="FFC000"/>
                  </a:solidFill>
                  <a:latin typeface="Trebuchet MS" pitchFamily="34" charset="0"/>
                </a:rPr>
                <a:t>Photographs / Graphics</a:t>
              </a:r>
            </a:p>
            <a:p>
              <a:pPr algn="l" defTabSz="977900"/>
              <a:r>
                <a:rPr lang="en-US" sz="16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smtClean="0">
                  <a:solidFill>
                    <a:schemeClr val="bg1">
                      <a:lumMod val="75000"/>
                    </a:schemeClr>
                  </a:solidFill>
                  <a:latin typeface="Trebuchet MS" pitchFamily="34" charset="0"/>
                </a:rPr>
                <a:t>disproportionally.</a:t>
              </a:r>
            </a:p>
            <a:p>
              <a:pPr algn="l" defTabSz="977900"/>
              <a:endParaRPr lang="en-US" sz="1600" b="0" baseline="0" dirty="0" smtClean="0">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r>
                <a:rPr lang="en-US" sz="2000" b="1" baseline="0" dirty="0" smtClean="0">
                  <a:solidFill>
                    <a:srgbClr val="FFC000"/>
                  </a:solidFill>
                  <a:latin typeface="Trebuchet MS" pitchFamily="34" charset="0"/>
                </a:rPr>
                <a:t>Image Quality Check</a:t>
              </a:r>
            </a:p>
            <a:p>
              <a:pPr lvl="0" algn="l" defTabSz="977900"/>
              <a:r>
                <a:rPr lang="en-US" sz="16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800" b="0" dirty="0" smtClean="0">
                <a:latin typeface="Trebuchet MS" pitchFamily="34" charset="0"/>
              </a:endParaRPr>
            </a:p>
          </p:txBody>
        </p:sp>
        <p:cxnSp>
          <p:nvCxnSpPr>
            <p:cNvPr id="40" name="Straight Connector 39"/>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a:blip r:embed="rId3"/>
            <a:stretch>
              <a:fillRect/>
            </a:stretch>
          </p:blipFill>
          <p:spPr>
            <a:xfrm>
              <a:off x="-10852997" y="8198113"/>
              <a:ext cx="1597665" cy="1001614"/>
            </a:xfrm>
            <a:prstGeom prst="rect">
              <a:avLst/>
            </a:prstGeom>
          </p:spPr>
        </p:pic>
        <p:pic>
          <p:nvPicPr>
            <p:cNvPr id="42" name="Picture 41"/>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3" name="Group 42"/>
            <p:cNvGrpSpPr/>
            <p:nvPr userDrawn="1"/>
          </p:nvGrpSpPr>
          <p:grpSpPr>
            <a:xfrm>
              <a:off x="-9918368" y="19973444"/>
              <a:ext cx="7631078" cy="1987426"/>
              <a:chOff x="-4550327" y="11384063"/>
              <a:chExt cx="3516822" cy="1095728"/>
            </a:xfrm>
          </p:grpSpPr>
          <p:grpSp>
            <p:nvGrpSpPr>
              <p:cNvPr id="49" name="Group 48"/>
              <p:cNvGrpSpPr/>
              <p:nvPr userDrawn="1"/>
            </p:nvGrpSpPr>
            <p:grpSpPr>
              <a:xfrm>
                <a:off x="-2817357" y="11384115"/>
                <a:ext cx="624373" cy="894738"/>
                <a:chOff x="-4000962" y="11580582"/>
                <a:chExt cx="779266" cy="1282149"/>
              </a:xfrm>
            </p:grpSpPr>
            <p:pic>
              <p:nvPicPr>
                <p:cNvPr id="55" name="Picture 54"/>
                <p:cNvPicPr>
                  <a:picLocks noChangeAspect="1"/>
                </p:cNvPicPr>
                <p:nvPr userDrawn="1"/>
              </p:nvPicPr>
              <p:blipFill>
                <a:blip r:embed="rId5"/>
                <a:stretch>
                  <a:fillRect/>
                </a:stretch>
              </p:blipFill>
              <p:spPr>
                <a:xfrm>
                  <a:off x="-3990424" y="11580582"/>
                  <a:ext cx="768728" cy="1090753"/>
                </a:xfrm>
                <a:prstGeom prst="rect">
                  <a:avLst/>
                </a:prstGeom>
              </p:spPr>
            </p:pic>
            <p:sp>
              <p:nvSpPr>
                <p:cNvPr id="56" name="TextBox 56"/>
                <p:cNvSpPr txBox="1"/>
                <p:nvPr userDrawn="1"/>
              </p:nvSpPr>
              <p:spPr>
                <a:xfrm>
                  <a:off x="-4000962" y="12619572"/>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smtClean="0">
                      <a:solidFill>
                        <a:schemeClr val="tx1"/>
                      </a:solidFill>
                    </a:rPr>
                    <a:t>ORIGINAL</a:t>
                  </a:r>
                  <a:endParaRPr lang="en-US" sz="1200" b="1" dirty="0">
                    <a:solidFill>
                      <a:schemeClr val="tx1"/>
                    </a:solidFill>
                  </a:endParaRPr>
                </a:p>
              </p:txBody>
            </p:sp>
          </p:grpSp>
          <p:grpSp>
            <p:nvGrpSpPr>
              <p:cNvPr id="50" name="Group 49"/>
              <p:cNvGrpSpPr/>
              <p:nvPr userDrawn="1"/>
            </p:nvGrpSpPr>
            <p:grpSpPr>
              <a:xfrm>
                <a:off x="-2067022" y="11384063"/>
                <a:ext cx="1033517" cy="907666"/>
                <a:chOff x="-2968273" y="11644275"/>
                <a:chExt cx="1420279" cy="1247336"/>
              </a:xfrm>
            </p:grpSpPr>
            <p:pic>
              <p:nvPicPr>
                <p:cNvPr id="53" name="Picture 52"/>
                <p:cNvPicPr>
                  <a:picLocks noChangeAspect="1"/>
                </p:cNvPicPr>
                <p:nvPr userDrawn="1"/>
              </p:nvPicPr>
              <p:blipFill>
                <a:blip r:embed="rId5"/>
                <a:stretch>
                  <a:fillRect/>
                </a:stretch>
              </p:blipFill>
              <p:spPr>
                <a:xfrm>
                  <a:off x="-2968273" y="11644275"/>
                  <a:ext cx="1420279" cy="1029695"/>
                </a:xfrm>
                <a:prstGeom prst="rect">
                  <a:avLst/>
                </a:prstGeom>
              </p:spPr>
            </p:pic>
            <p:sp>
              <p:nvSpPr>
                <p:cNvPr id="54" name="TextBox 54"/>
                <p:cNvSpPr txBox="1"/>
                <p:nvPr userDrawn="1"/>
              </p:nvSpPr>
              <p:spPr>
                <a:xfrm>
                  <a:off x="-2965527" y="12619557"/>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smtClean="0">
                      <a:solidFill>
                        <a:schemeClr val="bg1"/>
                      </a:solidFill>
                    </a:rPr>
                    <a:t>DISTORTED</a:t>
                  </a:r>
                  <a:endParaRPr lang="en-US" sz="700" b="1" dirty="0">
                    <a:solidFill>
                      <a:schemeClr val="bg1"/>
                    </a:solidFill>
                  </a:endParaRPr>
                </a:p>
              </p:txBody>
            </p:sp>
          </p:grpSp>
          <p:pic>
            <p:nvPicPr>
              <p:cNvPr id="51" name="Picture 50"/>
              <p:cNvPicPr>
                <a:picLocks noChangeAspect="1"/>
              </p:cNvPicPr>
              <p:nvPr userDrawn="1"/>
            </p:nvPicPr>
            <p:blipFill>
              <a:blip r:embed="rId6"/>
              <a:stretch>
                <a:fillRect/>
              </a:stretch>
            </p:blipFill>
            <p:spPr>
              <a:xfrm>
                <a:off x="-4550327" y="11384088"/>
                <a:ext cx="1098742" cy="847761"/>
              </a:xfrm>
              <a:prstGeom prst="rect">
                <a:avLst/>
              </a:prstGeom>
            </p:spPr>
          </p:pic>
          <p:sp>
            <p:nvSpPr>
              <p:cNvPr id="52" name="TextBox 52"/>
              <p:cNvSpPr txBox="1"/>
              <p:nvPr userDrawn="1"/>
            </p:nvSpPr>
            <p:spPr>
              <a:xfrm>
                <a:off x="-4505756" y="12281823"/>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4" name="Group 43"/>
            <p:cNvGrpSpPr/>
            <p:nvPr userDrawn="1"/>
          </p:nvGrpSpPr>
          <p:grpSpPr>
            <a:xfrm>
              <a:off x="-9816361" y="23859606"/>
              <a:ext cx="7832477" cy="2027099"/>
              <a:chOff x="-4525041" y="13501739"/>
              <a:chExt cx="3609638" cy="1117602"/>
            </a:xfrm>
          </p:grpSpPr>
          <p:pic>
            <p:nvPicPr>
              <p:cNvPr id="45" name="Picture 44"/>
              <p:cNvPicPr/>
              <p:nvPr userDrawn="1"/>
            </p:nvPicPr>
            <p:blipFill>
              <a:blip r:embed="rId7"/>
              <a:stretch>
                <a:fillRect/>
              </a:stretch>
            </p:blipFill>
            <p:spPr>
              <a:xfrm>
                <a:off x="-4276681" y="13651779"/>
                <a:ext cx="1512652" cy="772700"/>
              </a:xfrm>
              <a:prstGeom prst="rect">
                <a:avLst/>
              </a:prstGeom>
            </p:spPr>
          </p:pic>
          <p:pic>
            <p:nvPicPr>
              <p:cNvPr id="46" name="Picture 45"/>
              <p:cNvPicPr/>
              <p:nvPr userDrawn="1"/>
            </p:nvPicPr>
            <p:blipFill>
              <a:blip r:embed="rId8"/>
              <a:stretch>
                <a:fillRect/>
              </a:stretch>
            </p:blipFill>
            <p:spPr>
              <a:xfrm>
                <a:off x="-2693844" y="13651779"/>
                <a:ext cx="1512652" cy="772700"/>
              </a:xfrm>
              <a:prstGeom prst="rect">
                <a:avLst/>
              </a:prstGeom>
            </p:spPr>
          </p:pic>
          <p:sp>
            <p:nvSpPr>
              <p:cNvPr id="47" name="TextBox 47"/>
              <p:cNvSpPr txBox="1"/>
              <p:nvPr userDrawn="1"/>
            </p:nvSpPr>
            <p:spPr>
              <a:xfrm rot="16200000">
                <a:off x="-5018832" y="13995530"/>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48" name="TextBox 48"/>
              <p:cNvSpPr txBox="1"/>
              <p:nvPr userDrawn="1"/>
            </p:nvSpPr>
            <p:spPr>
              <a:xfrm rot="16200000">
                <a:off x="-1545124" y="13989620"/>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57" name="Group 56"/>
          <p:cNvGrpSpPr>
            <a:grpSpLocks noChangeAspect="1"/>
          </p:cNvGrpSpPr>
          <p:nvPr userDrawn="1"/>
        </p:nvGrpSpPr>
        <p:grpSpPr>
          <a:xfrm>
            <a:off x="44322323" y="11216"/>
            <a:ext cx="6632760" cy="21934383"/>
            <a:chOff x="36782324" y="0"/>
            <a:chExt cx="11062139" cy="27432000"/>
          </a:xfrm>
        </p:grpSpPr>
        <p:sp>
          <p:nvSpPr>
            <p:cNvPr id="58" name="Rectangle 57"/>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smtClean="0">
                  <a:solidFill>
                    <a:schemeClr val="bg1"/>
                  </a:solidFill>
                  <a:latin typeface="Trebuchet MS" pitchFamily="34" charset="0"/>
                </a:rPr>
                <a:t>QUICK START (cont.)</a:t>
              </a:r>
            </a:p>
            <a:p>
              <a:pPr algn="ctr"/>
              <a:endParaRPr lang="en-US" sz="2800" b="1"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r>
                <a:rPr lang="en-US" sz="16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Text</a:t>
              </a:r>
            </a:p>
            <a:p>
              <a:pPr marL="1730375" lvl="2" indent="0" algn="l" defTabSz="114300"/>
              <a:r>
                <a:rPr lang="en-US" sz="16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 </a:t>
              </a:r>
              <a:r>
                <a:rPr kumimoji="0" lang="en-US" sz="2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smtClean="0">
                <a:solidFill>
                  <a:schemeClr val="bg1">
                    <a:lumMod val="75000"/>
                  </a:schemeClr>
                </a:solidFill>
                <a:latin typeface="Trebuchet MS" pitchFamily="34" charset="0"/>
              </a:endParaRPr>
            </a:p>
            <a:p>
              <a:pPr marL="1518341" lvl="2"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Tables</a:t>
              </a:r>
            </a:p>
            <a:p>
              <a:pPr marL="971550" lvl="1" indent="0" algn="l" defTabSz="114300"/>
              <a:r>
                <a:rPr lang="en-US" sz="16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88" name="Picture 87"/>
            <p:cNvPicPr/>
            <p:nvPr userDrawn="1"/>
          </p:nvPicPr>
          <p:blipFill>
            <a:blip r:embed="rId9"/>
            <a:stretch>
              <a:fillRect/>
            </a:stretch>
          </p:blipFill>
          <p:spPr>
            <a:xfrm>
              <a:off x="39547455" y="3688889"/>
              <a:ext cx="5586150" cy="1716939"/>
            </a:xfrm>
            <a:prstGeom prst="rect">
              <a:avLst/>
            </a:prstGeom>
          </p:spPr>
        </p:pic>
        <p:pic>
          <p:nvPicPr>
            <p:cNvPr id="89" name="Picture 88"/>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90" name="Picture 89"/>
            <p:cNvPicPr/>
            <p:nvPr userDrawn="1"/>
          </p:nvPicPr>
          <p:blipFill>
            <a:blip r:embed="rId11"/>
            <a:stretch>
              <a:fillRect/>
            </a:stretch>
          </p:blipFill>
          <p:spPr>
            <a:xfrm>
              <a:off x="37458231" y="11709174"/>
              <a:ext cx="1482265" cy="825421"/>
            </a:xfrm>
            <a:prstGeom prst="rect">
              <a:avLst/>
            </a:prstGeom>
          </p:spPr>
        </p:pic>
        <p:grpSp>
          <p:nvGrpSpPr>
            <p:cNvPr id="91" name="Group 90"/>
            <p:cNvGrpSpPr/>
            <p:nvPr userDrawn="1"/>
          </p:nvGrpSpPr>
          <p:grpSpPr>
            <a:xfrm>
              <a:off x="37163426" y="23152348"/>
              <a:ext cx="10354213" cy="1115850"/>
              <a:chOff x="31687960" y="29635357"/>
              <a:chExt cx="9771399" cy="1155811"/>
            </a:xfrm>
          </p:grpSpPr>
          <p:sp>
            <p:nvSpPr>
              <p:cNvPr id="93" name="Rounded Rectangle 9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94" name="Picture 93"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95"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92" name="TextBox 63"/>
            <p:cNvSpPr txBox="1"/>
            <p:nvPr userDrawn="1"/>
          </p:nvSpPr>
          <p:spPr>
            <a:xfrm>
              <a:off x="37163425" y="24536528"/>
              <a:ext cx="4118250" cy="2224346"/>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ts val="2600"/>
                </a:lnSpc>
              </a:pPr>
              <a:r>
                <a:rPr lang="en-US" sz="1400" dirty="0" smtClean="0">
                  <a:solidFill>
                    <a:schemeClr val="bg1"/>
                  </a:solidFill>
                  <a:latin typeface="Calibri" panose="020F0502020204030204" pitchFamily="34" charset="0"/>
                </a:rPr>
                <a:t>© 2013</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a:lnSpc>
                  <a:spcPts val="2600"/>
                </a:lnSpc>
              </a:pPr>
              <a:r>
                <a:rPr lang="en-US" sz="1400" dirty="0" smtClean="0">
                  <a:solidFill>
                    <a:schemeClr val="bg1"/>
                  </a:solidFill>
                  <a:latin typeface="Calibri" panose="020F0502020204030204" pitchFamily="34" charset="0"/>
                </a:rPr>
                <a:t>     2117 Fourth Street ,</a:t>
              </a:r>
              <a:r>
                <a:rPr lang="en-US" sz="1400" baseline="0" dirty="0" smtClean="0">
                  <a:solidFill>
                    <a:schemeClr val="bg1"/>
                  </a:solidFill>
                  <a:latin typeface="Calibri" panose="020F0502020204030204" pitchFamily="34" charset="0"/>
                </a:rPr>
                <a:t> Unit C        </a:t>
              </a:r>
            </a:p>
            <a:p>
              <a:pPr>
                <a:lnSpc>
                  <a:spcPts val="2600"/>
                </a:lnSpc>
              </a:pPr>
              <a:r>
                <a:rPr lang="en-US" sz="1400" baseline="0" dirty="0" smtClean="0">
                  <a:solidFill>
                    <a:schemeClr val="bg1"/>
                  </a:solidFill>
                  <a:latin typeface="Calibri" panose="020F0502020204030204" pitchFamily="34" charset="0"/>
                </a:rPr>
                <a:t>     Berkeley CA 94710</a:t>
              </a:r>
              <a:br>
                <a:rPr lang="en-US" sz="1400" baseline="0" dirty="0" smtClean="0">
                  <a:solidFill>
                    <a:schemeClr val="bg1"/>
                  </a:solidFill>
                  <a:latin typeface="Calibri" panose="020F0502020204030204" pitchFamily="34" charset="0"/>
                </a:rPr>
              </a:br>
              <a:r>
                <a:rPr lang="en-US" sz="1400" baseline="0" dirty="0" smtClean="0">
                  <a:solidFill>
                    <a:schemeClr val="bg1"/>
                  </a:solidFill>
                  <a:latin typeface="Calibri" panose="020F0502020204030204" pitchFamily="34" charset="0"/>
                </a:rPr>
                <a:t>    </a:t>
              </a: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a:defRPr/>
            </a:pPr>
            <a:endParaRPr lang="en-US" dirty="0"/>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a:defRPr/>
            </a:pPr>
            <a:endParaRPr lang="en-US" dirty="0"/>
          </a:p>
        </p:txBody>
      </p:sp>
      <p:sp>
        <p:nvSpPr>
          <p:cNvPr id="10" name="Text Box 14"/>
          <p:cNvSpPr txBox="1">
            <a:spLocks noChangeArrowheads="1"/>
          </p:cNvSpPr>
          <p:nvPr/>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27" name="Rectangle 33"/>
          <p:cNvSpPr>
            <a:spLocks noChangeArrowheads="1"/>
          </p:cNvSpPr>
          <p:nvPr/>
        </p:nvSpPr>
        <p:spPr bwMode="auto">
          <a:xfrm>
            <a:off x="474663" y="3458537"/>
            <a:ext cx="8278812" cy="17830800"/>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5" name="Rectangle 33"/>
          <p:cNvSpPr>
            <a:spLocks noChangeArrowheads="1"/>
          </p:cNvSpPr>
          <p:nvPr/>
        </p:nvSpPr>
        <p:spPr bwMode="auto">
          <a:xfrm>
            <a:off x="9148763" y="3458537"/>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6" name="Rectangle 33"/>
          <p:cNvSpPr>
            <a:spLocks noChangeArrowheads="1"/>
          </p:cNvSpPr>
          <p:nvPr userDrawn="1"/>
        </p:nvSpPr>
        <p:spPr bwMode="auto">
          <a:xfrm>
            <a:off x="35171063" y="3458537"/>
            <a:ext cx="8278812" cy="17830800"/>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9" name="Rectangle 33"/>
          <p:cNvSpPr>
            <a:spLocks noChangeArrowheads="1"/>
          </p:cNvSpPr>
          <p:nvPr userDrawn="1"/>
        </p:nvSpPr>
        <p:spPr bwMode="auto">
          <a:xfrm>
            <a:off x="17822863" y="3458537"/>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1" name="Rectangle 33"/>
          <p:cNvSpPr>
            <a:spLocks noChangeArrowheads="1"/>
          </p:cNvSpPr>
          <p:nvPr userDrawn="1"/>
        </p:nvSpPr>
        <p:spPr bwMode="auto">
          <a:xfrm>
            <a:off x="26496963" y="3458537"/>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2" name="Rectangle 33"/>
          <p:cNvSpPr>
            <a:spLocks noChangeArrowheads="1"/>
          </p:cNvSpPr>
          <p:nvPr userDrawn="1"/>
        </p:nvSpPr>
        <p:spPr bwMode="auto">
          <a:xfrm>
            <a:off x="9148763" y="12686620"/>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3" name="Rectangle 33"/>
          <p:cNvSpPr>
            <a:spLocks noChangeArrowheads="1"/>
          </p:cNvSpPr>
          <p:nvPr userDrawn="1"/>
        </p:nvSpPr>
        <p:spPr bwMode="auto">
          <a:xfrm>
            <a:off x="17822863" y="12686620"/>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9" name="Rectangle 33"/>
          <p:cNvSpPr>
            <a:spLocks noChangeArrowheads="1"/>
          </p:cNvSpPr>
          <p:nvPr userDrawn="1"/>
        </p:nvSpPr>
        <p:spPr bwMode="auto">
          <a:xfrm>
            <a:off x="26496963" y="12686620"/>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grpSp>
        <p:nvGrpSpPr>
          <p:cNvPr id="42" name="Group 41"/>
          <p:cNvGrpSpPr>
            <a:grpSpLocks noChangeAspect="1"/>
          </p:cNvGrpSpPr>
          <p:nvPr userDrawn="1"/>
        </p:nvGrpSpPr>
        <p:grpSpPr>
          <a:xfrm>
            <a:off x="-6886463" y="2"/>
            <a:ext cx="6608534" cy="21945598"/>
            <a:chOff x="-11220550" y="-1"/>
            <a:chExt cx="11014226" cy="27432000"/>
          </a:xfrm>
        </p:grpSpPr>
        <p:sp>
          <p:nvSpPr>
            <p:cNvPr id="43" name="Rectangle 42"/>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smtClean="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DESIGN</a:t>
              </a:r>
              <a:r>
                <a:rPr lang="en-US" sz="2800" b="1" spc="600" baseline="0" dirty="0" smtClean="0">
                  <a:solidFill>
                    <a:schemeClr val="bg1"/>
                  </a:solidFill>
                  <a:latin typeface="Trebuchet MS" pitchFamily="34" charset="0"/>
                </a:rPr>
                <a:t> </a:t>
              </a:r>
              <a:r>
                <a:rPr lang="en-US" sz="2800" b="1" spc="600" dirty="0" smtClean="0">
                  <a:solidFill>
                    <a:schemeClr val="bg1"/>
                  </a:solidFill>
                  <a:latin typeface="Trebuchet MS" pitchFamily="34" charset="0"/>
                </a:rPr>
                <a:t>GUIDE</a:t>
              </a:r>
            </a:p>
            <a:p>
              <a:pPr algn="ctr"/>
              <a:r>
                <a:rPr lang="en-US" sz="1050" b="1" dirty="0" smtClean="0">
                  <a:latin typeface="Trebuchet MS" pitchFamily="34" charset="0"/>
                </a:rPr>
                <a:t> </a:t>
              </a:r>
            </a:p>
            <a:p>
              <a:pPr defTabSz="3765639"/>
              <a:r>
                <a:rPr lang="en-US" sz="1800" i="0" dirty="0" smtClean="0">
                  <a:latin typeface="Trebuchet MS" pitchFamily="34" charset="0"/>
                </a:rPr>
                <a:t>This PowerPoint</a:t>
              </a:r>
              <a:r>
                <a:rPr lang="en-US" sz="1800" i="0" baseline="0" dirty="0" smtClean="0">
                  <a:latin typeface="Trebuchet MS" pitchFamily="34" charset="0"/>
                </a:rPr>
                <a:t> </a:t>
              </a:r>
              <a:r>
                <a:rPr lang="en-US" sz="1800" i="0" dirty="0" smtClean="0">
                  <a:latin typeface="Trebuchet MS" pitchFamily="34" charset="0"/>
                </a:rPr>
                <a:t>2007 template produces</a:t>
              </a:r>
              <a:r>
                <a:rPr lang="en-US" sz="1800" i="0" baseline="0" dirty="0" smtClean="0">
                  <a:latin typeface="Trebuchet MS" pitchFamily="34" charset="0"/>
                </a:rPr>
                <a:t> </a:t>
              </a:r>
              <a:r>
                <a:rPr lang="en-US" sz="1800" i="0" dirty="0" smtClean="0">
                  <a:latin typeface="Trebuchet MS" pitchFamily="34" charset="0"/>
                </a:rPr>
                <a:t>a 48”x96” presentation poster. </a:t>
              </a:r>
              <a:r>
                <a:rPr lang="en-US" sz="1800" dirty="0" smtClean="0">
                  <a:latin typeface="Trebuchet MS" pitchFamily="34" charset="0"/>
                </a:rPr>
                <a:t>You</a:t>
              </a:r>
              <a:r>
                <a:rPr lang="en-US" sz="1800" baseline="0" dirty="0" smtClean="0">
                  <a:latin typeface="Trebuchet MS" pitchFamily="34" charset="0"/>
                </a:rPr>
                <a:t> can u</a:t>
              </a:r>
              <a:r>
                <a:rPr lang="en-US" sz="1800" dirty="0" smtClean="0">
                  <a:latin typeface="Trebuchet MS" pitchFamily="34" charset="0"/>
                </a:rPr>
                <a:t>se</a:t>
              </a:r>
              <a:r>
                <a:rPr lang="en-US" sz="1800" baseline="0" dirty="0" smtClean="0">
                  <a:latin typeface="Trebuchet MS" pitchFamily="34" charset="0"/>
                </a:rPr>
                <a:t> it to create your research poster and </a:t>
              </a:r>
              <a:r>
                <a:rPr lang="en-US" sz="1800" dirty="0" smtClean="0">
                  <a:latin typeface="Trebuchet MS" pitchFamily="34" charset="0"/>
                </a:rPr>
                <a:t>save valuable time placing titles, subtitles,</a:t>
              </a:r>
              <a:r>
                <a:rPr lang="en-US" sz="1800" baseline="0" dirty="0" smtClean="0">
                  <a:latin typeface="Trebuchet MS" pitchFamily="34" charset="0"/>
                </a:rPr>
                <a:t> text, and graphics</a:t>
              </a:r>
              <a:r>
                <a:rPr lang="en-US" sz="1800" dirty="0" smtClean="0">
                  <a:latin typeface="Trebuchet MS" pitchFamily="34" charset="0"/>
                </a:rPr>
                <a:t>. </a:t>
              </a:r>
            </a:p>
            <a:p>
              <a:pPr defTabSz="3765639"/>
              <a:r>
                <a:rPr lang="en-US" sz="1050" dirty="0" smtClean="0">
                  <a:latin typeface="Trebuchet MS" pitchFamily="34" charset="0"/>
                </a:rPr>
                <a:t> </a:t>
              </a:r>
            </a:p>
            <a:p>
              <a:pPr defTabSz="4389219"/>
              <a:r>
                <a:rPr lang="en-US" sz="1800" dirty="0" smtClean="0">
                  <a:latin typeface="Trebuchet MS" pitchFamily="34" charset="0"/>
                </a:rPr>
                <a:t>We provide a series of online answer your poster production questions. To view our template tutorials, go online to </a:t>
              </a:r>
              <a:r>
                <a:rPr lang="en-US" sz="1800" b="1" dirty="0" smtClean="0">
                  <a:solidFill>
                    <a:srgbClr val="FFC000"/>
                  </a:solidFill>
                  <a:latin typeface="Trebuchet MS" pitchFamily="34" charset="0"/>
                </a:rPr>
                <a:t>PosterPresentations.com</a:t>
              </a:r>
              <a:r>
                <a:rPr lang="en-US" sz="1800" b="1" dirty="0" smtClean="0">
                  <a:solidFill>
                    <a:schemeClr val="bg1"/>
                  </a:solidFill>
                  <a:latin typeface="Trebuchet MS" pitchFamily="34" charset="0"/>
                </a:rPr>
                <a:t> </a:t>
              </a:r>
              <a:r>
                <a:rPr lang="en-US" sz="1800" dirty="0" smtClean="0">
                  <a:solidFill>
                    <a:schemeClr val="bg1"/>
                  </a:solidFill>
                  <a:latin typeface="Trebuchet MS" pitchFamily="34" charset="0"/>
                </a:rPr>
                <a:t>and click on HELP DESK.</a:t>
              </a:r>
            </a:p>
            <a:p>
              <a:pPr defTabSz="4389219"/>
              <a:r>
                <a:rPr lang="en-US" sz="1050" dirty="0" smtClean="0">
                  <a:latin typeface="Trebuchet MS" pitchFamily="34" charset="0"/>
                </a:rPr>
                <a:t> </a:t>
              </a:r>
            </a:p>
            <a:p>
              <a:pPr defTabSz="4389219"/>
              <a:r>
                <a:rPr lang="en-US" sz="1800" dirty="0" smtClean="0">
                  <a:solidFill>
                    <a:schemeClr val="bg1"/>
                  </a:solidFill>
                  <a:latin typeface="Trebuchet MS" pitchFamily="34" charset="0"/>
                </a:rPr>
                <a:t>When</a:t>
              </a:r>
              <a:r>
                <a:rPr lang="en-US" sz="1800" baseline="0" dirty="0" smtClean="0">
                  <a:solidFill>
                    <a:schemeClr val="bg1"/>
                  </a:solidFill>
                  <a:latin typeface="Trebuchet MS" pitchFamily="34" charset="0"/>
                </a:rPr>
                <a:t> you are ready to</a:t>
              </a:r>
              <a:r>
                <a:rPr lang="en-US" sz="1800" dirty="0" smtClean="0">
                  <a:solidFill>
                    <a:schemeClr val="bg1"/>
                  </a:solidFill>
                  <a:latin typeface="Trebuchet MS" pitchFamily="34" charset="0"/>
                </a:rPr>
                <a:t> </a:t>
              </a:r>
              <a:r>
                <a:rPr lang="en-US" sz="1800" baseline="0" dirty="0" smtClean="0">
                  <a:solidFill>
                    <a:schemeClr val="bg1"/>
                  </a:solidFill>
                  <a:latin typeface="Trebuchet MS" pitchFamily="34" charset="0"/>
                </a:rPr>
                <a:t> print your poster</a:t>
              </a:r>
              <a:r>
                <a:rPr lang="en-US" sz="1800" dirty="0" smtClean="0">
                  <a:solidFill>
                    <a:schemeClr val="bg1"/>
                  </a:solidFill>
                  <a:latin typeface="Trebuchet MS" pitchFamily="34" charset="0"/>
                </a:rPr>
                <a:t>,</a:t>
              </a:r>
              <a:r>
                <a:rPr lang="en-US" sz="1800" baseline="0" dirty="0" smtClean="0">
                  <a:solidFill>
                    <a:schemeClr val="bg1"/>
                  </a:solidFill>
                  <a:latin typeface="Trebuchet MS" pitchFamily="34" charset="0"/>
                </a:rPr>
                <a:t> go online to </a:t>
              </a:r>
              <a:r>
                <a:rPr lang="en-US" sz="1800" b="0" dirty="0" smtClean="0">
                  <a:solidFill>
                    <a:schemeClr val="bg1"/>
                  </a:solidFill>
                  <a:latin typeface="Trebuchet MS" pitchFamily="34" charset="0"/>
                </a:rPr>
                <a:t>PosterPresentations.com</a:t>
              </a:r>
              <a:r>
                <a:rPr lang="en-US" sz="1800" dirty="0" smtClean="0">
                  <a:solidFill>
                    <a:schemeClr val="bg1"/>
                  </a:solidFill>
                  <a:latin typeface="Trebuchet MS" pitchFamily="34" charset="0"/>
                </a:rPr>
                <a:t/>
              </a:r>
              <a:br>
                <a:rPr lang="en-US" sz="1800" dirty="0" smtClean="0">
                  <a:solidFill>
                    <a:schemeClr val="bg1"/>
                  </a:solidFill>
                  <a:latin typeface="Trebuchet MS" pitchFamily="34" charset="0"/>
                </a:rPr>
              </a:br>
              <a:r>
                <a:rPr lang="en-US" sz="1050" dirty="0" smtClean="0">
                  <a:solidFill>
                    <a:schemeClr val="bg1"/>
                  </a:solidFill>
                  <a:latin typeface="Trebuchet MS" pitchFamily="34" charset="0"/>
                </a:rPr>
                <a:t> </a:t>
              </a:r>
            </a:p>
            <a:p>
              <a:pPr algn="l" defTabSz="3765639"/>
              <a:r>
                <a:rPr lang="en-US" sz="1800" b="0" dirty="0" smtClean="0">
                  <a:solidFill>
                    <a:schemeClr val="bg1"/>
                  </a:solidFill>
                  <a:latin typeface="Trebuchet MS" pitchFamily="34" charset="0"/>
                </a:rPr>
                <a:t>Need</a:t>
              </a:r>
              <a:r>
                <a:rPr lang="en-US" sz="1800" b="0" baseline="0" dirty="0" smtClean="0">
                  <a:solidFill>
                    <a:schemeClr val="bg1"/>
                  </a:solidFill>
                  <a:latin typeface="Trebuchet MS" pitchFamily="34" charset="0"/>
                </a:rPr>
                <a:t> assistance? Call us at </a:t>
              </a:r>
              <a:r>
                <a:rPr lang="en-US" sz="1800" b="0" dirty="0" smtClean="0">
                  <a:solidFill>
                    <a:srgbClr val="FFC000"/>
                  </a:solidFill>
                  <a:latin typeface="Trebuchet MS" pitchFamily="34" charset="0"/>
                </a:rPr>
                <a:t>1.510.649.3001</a:t>
              </a:r>
            </a:p>
            <a:p>
              <a:pPr algn="l" defTabSz="3765639"/>
              <a:r>
                <a:rPr lang="en-US" sz="1050" b="1" dirty="0" smtClean="0">
                  <a:solidFill>
                    <a:srgbClr val="FFFF00"/>
                  </a:solidFill>
                  <a:latin typeface="Trebuchet MS" pitchFamily="34" charset="0"/>
                </a:rPr>
                <a:t> </a:t>
              </a: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ctr"/>
              <a:endParaRPr lang="en-US" sz="1600" b="1"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QUICK START</a:t>
              </a:r>
            </a:p>
            <a:p>
              <a:pPr algn="ctr"/>
              <a:r>
                <a:rPr lang="en-US" sz="1050" b="1" baseline="0" dirty="0" smtClean="0">
                  <a:solidFill>
                    <a:schemeClr val="bg1"/>
                  </a:solidFill>
                  <a:latin typeface="Trebuchet MS" pitchFamily="34" charset="0"/>
                </a:rPr>
                <a:t> </a:t>
              </a:r>
            </a:p>
            <a:p>
              <a:pPr algn="ctr"/>
              <a:r>
                <a:rPr lang="en-US" sz="2000" b="1" baseline="0" dirty="0" smtClean="0">
                  <a:solidFill>
                    <a:srgbClr val="FFC000"/>
                  </a:solidFill>
                  <a:latin typeface="Trebuchet MS" pitchFamily="34" charset="0"/>
                </a:rPr>
                <a:t>Zoom in and out</a:t>
              </a:r>
            </a:p>
            <a:p>
              <a:pPr marL="1203325" indent="0" algn="l" defTabSz="850900"/>
              <a:r>
                <a:rPr lang="en-US" sz="16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Title, Authors, and Affiliations</a:t>
              </a:r>
            </a:p>
            <a:p>
              <a:pPr algn="l"/>
              <a:r>
                <a:rPr lang="en-US" sz="16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smtClean="0">
                  <a:solidFill>
                    <a:schemeClr val="bg1">
                      <a:lumMod val="75000"/>
                    </a:schemeClr>
                  </a:solidFill>
                  <a:latin typeface="Trebuchet MS" pitchFamily="34" charset="0"/>
                </a:rPr>
                <a:t> </a:t>
              </a:r>
            </a:p>
            <a:p>
              <a:pPr algn="l"/>
              <a:r>
                <a:rPr lang="en-US" sz="1600" b="1" spc="300" baseline="0" dirty="0" smtClean="0">
                  <a:solidFill>
                    <a:srgbClr val="FFC000"/>
                  </a:solidFill>
                  <a:latin typeface="Trebuchet MS" pitchFamily="34" charset="0"/>
                </a:rPr>
                <a:t>TIP</a:t>
              </a:r>
              <a:r>
                <a:rPr lang="en-US" sz="1600" b="1"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smtClean="0">
                <a:solidFill>
                  <a:schemeClr val="bg1">
                    <a:lumMod val="75000"/>
                  </a:schemeClr>
                </a:solidFill>
                <a:latin typeface="Trebuchet MS" pitchFamily="34" charset="0"/>
              </a:endParaRPr>
            </a:p>
            <a:p>
              <a:pPr algn="l"/>
              <a:endParaRPr lang="en-US" sz="1600" b="0" baseline="0" dirty="0" smtClean="0">
                <a:solidFill>
                  <a:schemeClr val="bg1">
                    <a:lumMod val="75000"/>
                  </a:schemeClr>
                </a:solidFill>
                <a:latin typeface="Trebuchet MS" pitchFamily="34" charset="0"/>
              </a:endParaRPr>
            </a:p>
            <a:p>
              <a:pPr algn="l"/>
              <a:r>
                <a:rPr lang="en-US" sz="1800" b="1" baseline="0" dirty="0" smtClean="0">
                  <a:solidFill>
                    <a:schemeClr val="bg1"/>
                  </a:solidFill>
                  <a:latin typeface="Trebuchet MS" pitchFamily="34" charset="0"/>
                </a:rPr>
                <a:t/>
              </a:r>
              <a:br>
                <a:rPr lang="en-US" sz="1800" b="1" baseline="0" dirty="0" smtClean="0">
                  <a:solidFill>
                    <a:schemeClr val="bg1"/>
                  </a:solidFill>
                  <a:latin typeface="Trebuchet MS" pitchFamily="34" charset="0"/>
                </a:rPr>
              </a:br>
              <a:endParaRPr lang="en-US" sz="1800" b="1" dirty="0" smtClean="0">
                <a:solidFill>
                  <a:schemeClr val="bg1"/>
                </a:solidFill>
                <a:latin typeface="Trebuchet MS" pitchFamily="34" charset="0"/>
              </a:endParaRPr>
            </a:p>
            <a:p>
              <a:pPr algn="ctr"/>
              <a:endParaRPr lang="en-US" sz="1800" b="1" dirty="0" smtClean="0">
                <a:solidFill>
                  <a:srgbClr val="FFC000"/>
                </a:solidFill>
                <a:latin typeface="Trebuchet MS" pitchFamily="34" charset="0"/>
              </a:endParaRPr>
            </a:p>
            <a:p>
              <a:pPr algn="ctr"/>
              <a:endParaRPr lang="en-US" sz="1800" b="1" dirty="0" smtClean="0">
                <a:solidFill>
                  <a:srgbClr val="FFC000"/>
                </a:solidFill>
                <a:latin typeface="Trebuchet MS" pitchFamily="34" charset="0"/>
              </a:endParaRPr>
            </a:p>
            <a:p>
              <a:pPr algn="ctr"/>
              <a:r>
                <a:rPr lang="en-US" sz="2000" b="1" dirty="0" smtClean="0">
                  <a:solidFill>
                    <a:srgbClr val="FFC000"/>
                  </a:solidFill>
                  <a:latin typeface="Trebuchet MS" pitchFamily="34" charset="0"/>
                </a:rPr>
                <a:t>Adding Logos</a:t>
              </a:r>
              <a:r>
                <a:rPr lang="en-US" sz="2000" b="1" baseline="0" dirty="0" smtClean="0">
                  <a:solidFill>
                    <a:srgbClr val="FFC000"/>
                  </a:solidFill>
                  <a:latin typeface="Trebuchet MS" pitchFamily="34" charset="0"/>
                </a:rPr>
                <a:t> / Seals</a:t>
              </a:r>
            </a:p>
            <a:p>
              <a:pPr algn="l"/>
              <a:r>
                <a:rPr lang="en-US" sz="16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smtClean="0">
                <a:solidFill>
                  <a:schemeClr val="bg1">
                    <a:lumMod val="75000"/>
                  </a:schemeClr>
                </a:solidFill>
                <a:latin typeface="Trebuchet MS" pitchFamily="34" charset="0"/>
              </a:endParaRPr>
            </a:p>
            <a:p>
              <a:pPr algn="l"/>
              <a:r>
                <a:rPr lang="en-US" sz="1600" b="1" spc="300" baseline="0" dirty="0" smtClean="0">
                  <a:solidFill>
                    <a:srgbClr val="FFC000"/>
                  </a:solidFill>
                  <a:latin typeface="Trebuchet MS" pitchFamily="34" charset="0"/>
                </a:rPr>
                <a:t>TIP:</a:t>
              </a:r>
              <a:r>
                <a:rPr lang="en-US" sz="1600" b="1" spc="0"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See if your company’s logo is available on our free poster templates page.</a:t>
              </a:r>
            </a:p>
            <a:p>
              <a:pPr algn="l"/>
              <a:endParaRPr lang="en-US" sz="1600" b="0" baseline="0" dirty="0" smtClean="0">
                <a:latin typeface="Trebuchet MS" pitchFamily="34" charset="0"/>
              </a:endParaRPr>
            </a:p>
            <a:p>
              <a:pPr algn="ctr"/>
              <a:r>
                <a:rPr lang="en-US" sz="2000" b="1" baseline="0" dirty="0" smtClean="0">
                  <a:solidFill>
                    <a:srgbClr val="FFC000"/>
                  </a:solidFill>
                  <a:latin typeface="Trebuchet MS" pitchFamily="34" charset="0"/>
                </a:rPr>
                <a:t>Photographs / Graphics</a:t>
              </a:r>
            </a:p>
            <a:p>
              <a:pPr algn="l" defTabSz="977900"/>
              <a:r>
                <a:rPr lang="en-US" sz="16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smtClean="0">
                  <a:solidFill>
                    <a:schemeClr val="bg1">
                      <a:lumMod val="75000"/>
                    </a:schemeClr>
                  </a:solidFill>
                  <a:latin typeface="Trebuchet MS" pitchFamily="34" charset="0"/>
                </a:rPr>
                <a:t>disproportionally.</a:t>
              </a:r>
            </a:p>
            <a:p>
              <a:pPr algn="l" defTabSz="977900"/>
              <a:endParaRPr lang="en-US" sz="1600" b="0" baseline="0" dirty="0" smtClean="0">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r>
                <a:rPr lang="en-US" sz="2000" b="1" baseline="0" dirty="0" smtClean="0">
                  <a:solidFill>
                    <a:srgbClr val="FFC000"/>
                  </a:solidFill>
                  <a:latin typeface="Trebuchet MS" pitchFamily="34" charset="0"/>
                </a:rPr>
                <a:t>Image Quality Check</a:t>
              </a:r>
            </a:p>
            <a:p>
              <a:pPr lvl="0" algn="l" defTabSz="977900"/>
              <a:r>
                <a:rPr lang="en-US" sz="16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800" b="0" dirty="0" smtClean="0">
                <a:latin typeface="Trebuchet MS" pitchFamily="34" charset="0"/>
              </a:endParaRPr>
            </a:p>
          </p:txBody>
        </p:sp>
        <p:cxnSp>
          <p:nvCxnSpPr>
            <p:cNvPr id="44" name="Straight Connector 43"/>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userDrawn="1"/>
          </p:nvPicPr>
          <p:blipFill>
            <a:blip r:embed="rId3"/>
            <a:stretch>
              <a:fillRect/>
            </a:stretch>
          </p:blipFill>
          <p:spPr>
            <a:xfrm>
              <a:off x="-10852997" y="8198113"/>
              <a:ext cx="1597665" cy="1001614"/>
            </a:xfrm>
            <a:prstGeom prst="rect">
              <a:avLst/>
            </a:prstGeom>
          </p:spPr>
        </p:pic>
        <p:pic>
          <p:nvPicPr>
            <p:cNvPr id="46" name="Picture 45"/>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7" name="Group 46"/>
            <p:cNvGrpSpPr/>
            <p:nvPr userDrawn="1"/>
          </p:nvGrpSpPr>
          <p:grpSpPr>
            <a:xfrm>
              <a:off x="-9918368" y="19973444"/>
              <a:ext cx="7631078" cy="1987426"/>
              <a:chOff x="-4550327" y="11384063"/>
              <a:chExt cx="3516822" cy="1095728"/>
            </a:xfrm>
          </p:grpSpPr>
          <p:grpSp>
            <p:nvGrpSpPr>
              <p:cNvPr id="53" name="Group 52"/>
              <p:cNvGrpSpPr/>
              <p:nvPr userDrawn="1"/>
            </p:nvGrpSpPr>
            <p:grpSpPr>
              <a:xfrm>
                <a:off x="-2817357" y="11384115"/>
                <a:ext cx="624373" cy="894738"/>
                <a:chOff x="-4000962" y="11580582"/>
                <a:chExt cx="779266" cy="1282149"/>
              </a:xfrm>
            </p:grpSpPr>
            <p:pic>
              <p:nvPicPr>
                <p:cNvPr id="59" name="Picture 58"/>
                <p:cNvPicPr>
                  <a:picLocks noChangeAspect="1"/>
                </p:cNvPicPr>
                <p:nvPr userDrawn="1"/>
              </p:nvPicPr>
              <p:blipFill>
                <a:blip r:embed="rId5"/>
                <a:stretch>
                  <a:fillRect/>
                </a:stretch>
              </p:blipFill>
              <p:spPr>
                <a:xfrm>
                  <a:off x="-3990424" y="11580582"/>
                  <a:ext cx="768728" cy="1090753"/>
                </a:xfrm>
                <a:prstGeom prst="rect">
                  <a:avLst/>
                </a:prstGeom>
              </p:spPr>
            </p:pic>
            <p:sp>
              <p:nvSpPr>
                <p:cNvPr id="60" name="TextBox 56"/>
                <p:cNvSpPr txBox="1"/>
                <p:nvPr userDrawn="1"/>
              </p:nvSpPr>
              <p:spPr>
                <a:xfrm>
                  <a:off x="-4000962" y="12619572"/>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smtClean="0">
                      <a:solidFill>
                        <a:schemeClr val="tx1"/>
                      </a:solidFill>
                    </a:rPr>
                    <a:t>ORIGINAL</a:t>
                  </a:r>
                  <a:endParaRPr lang="en-US" sz="1200" b="1" dirty="0">
                    <a:solidFill>
                      <a:schemeClr val="tx1"/>
                    </a:solidFill>
                  </a:endParaRPr>
                </a:p>
              </p:txBody>
            </p:sp>
          </p:grpSp>
          <p:grpSp>
            <p:nvGrpSpPr>
              <p:cNvPr id="54" name="Group 53"/>
              <p:cNvGrpSpPr/>
              <p:nvPr userDrawn="1"/>
            </p:nvGrpSpPr>
            <p:grpSpPr>
              <a:xfrm>
                <a:off x="-2067022" y="11384063"/>
                <a:ext cx="1033517" cy="907666"/>
                <a:chOff x="-2968273" y="11644275"/>
                <a:chExt cx="1420279" cy="1247336"/>
              </a:xfrm>
            </p:grpSpPr>
            <p:pic>
              <p:nvPicPr>
                <p:cNvPr id="57" name="Picture 56"/>
                <p:cNvPicPr>
                  <a:picLocks noChangeAspect="1"/>
                </p:cNvPicPr>
                <p:nvPr userDrawn="1"/>
              </p:nvPicPr>
              <p:blipFill>
                <a:blip r:embed="rId5"/>
                <a:stretch>
                  <a:fillRect/>
                </a:stretch>
              </p:blipFill>
              <p:spPr>
                <a:xfrm>
                  <a:off x="-2968273" y="11644275"/>
                  <a:ext cx="1420279" cy="1029695"/>
                </a:xfrm>
                <a:prstGeom prst="rect">
                  <a:avLst/>
                </a:prstGeom>
              </p:spPr>
            </p:pic>
            <p:sp>
              <p:nvSpPr>
                <p:cNvPr id="58" name="TextBox 54"/>
                <p:cNvSpPr txBox="1"/>
                <p:nvPr userDrawn="1"/>
              </p:nvSpPr>
              <p:spPr>
                <a:xfrm>
                  <a:off x="-2965527" y="12619557"/>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smtClean="0">
                      <a:solidFill>
                        <a:schemeClr val="bg1"/>
                      </a:solidFill>
                    </a:rPr>
                    <a:t>DISTORTED</a:t>
                  </a:r>
                  <a:endParaRPr lang="en-US" sz="700" b="1" dirty="0">
                    <a:solidFill>
                      <a:schemeClr val="bg1"/>
                    </a:solidFill>
                  </a:endParaRPr>
                </a:p>
              </p:txBody>
            </p:sp>
          </p:grpSp>
          <p:pic>
            <p:nvPicPr>
              <p:cNvPr id="55" name="Picture 54"/>
              <p:cNvPicPr>
                <a:picLocks noChangeAspect="1"/>
              </p:cNvPicPr>
              <p:nvPr userDrawn="1"/>
            </p:nvPicPr>
            <p:blipFill>
              <a:blip r:embed="rId6"/>
              <a:stretch>
                <a:fillRect/>
              </a:stretch>
            </p:blipFill>
            <p:spPr>
              <a:xfrm>
                <a:off x="-4550327" y="11384088"/>
                <a:ext cx="1098742" cy="847761"/>
              </a:xfrm>
              <a:prstGeom prst="rect">
                <a:avLst/>
              </a:prstGeom>
            </p:spPr>
          </p:pic>
          <p:sp>
            <p:nvSpPr>
              <p:cNvPr id="56" name="TextBox 52"/>
              <p:cNvSpPr txBox="1"/>
              <p:nvPr userDrawn="1"/>
            </p:nvSpPr>
            <p:spPr>
              <a:xfrm>
                <a:off x="-4505756" y="12281823"/>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8" name="Group 47"/>
            <p:cNvGrpSpPr/>
            <p:nvPr userDrawn="1"/>
          </p:nvGrpSpPr>
          <p:grpSpPr>
            <a:xfrm>
              <a:off x="-9816361" y="23859606"/>
              <a:ext cx="7832477" cy="2027099"/>
              <a:chOff x="-4525041" y="13501739"/>
              <a:chExt cx="3609638" cy="1117602"/>
            </a:xfrm>
          </p:grpSpPr>
          <p:pic>
            <p:nvPicPr>
              <p:cNvPr id="49" name="Picture 48"/>
              <p:cNvPicPr/>
              <p:nvPr userDrawn="1"/>
            </p:nvPicPr>
            <p:blipFill>
              <a:blip r:embed="rId7"/>
              <a:stretch>
                <a:fillRect/>
              </a:stretch>
            </p:blipFill>
            <p:spPr>
              <a:xfrm>
                <a:off x="-4276681" y="13651779"/>
                <a:ext cx="1512652" cy="772700"/>
              </a:xfrm>
              <a:prstGeom prst="rect">
                <a:avLst/>
              </a:prstGeom>
            </p:spPr>
          </p:pic>
          <p:pic>
            <p:nvPicPr>
              <p:cNvPr id="50" name="Picture 49"/>
              <p:cNvPicPr/>
              <p:nvPr userDrawn="1"/>
            </p:nvPicPr>
            <p:blipFill>
              <a:blip r:embed="rId8"/>
              <a:stretch>
                <a:fillRect/>
              </a:stretch>
            </p:blipFill>
            <p:spPr>
              <a:xfrm>
                <a:off x="-2693844" y="13651779"/>
                <a:ext cx="1512652" cy="772700"/>
              </a:xfrm>
              <a:prstGeom prst="rect">
                <a:avLst/>
              </a:prstGeom>
            </p:spPr>
          </p:pic>
          <p:sp>
            <p:nvSpPr>
              <p:cNvPr id="51" name="TextBox 47"/>
              <p:cNvSpPr txBox="1"/>
              <p:nvPr userDrawn="1"/>
            </p:nvSpPr>
            <p:spPr>
              <a:xfrm rot="16200000">
                <a:off x="-5018832" y="13995530"/>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52" name="TextBox 48"/>
              <p:cNvSpPr txBox="1"/>
              <p:nvPr userDrawn="1"/>
            </p:nvSpPr>
            <p:spPr>
              <a:xfrm rot="16200000">
                <a:off x="-1545124" y="13989620"/>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61" name="Group 60"/>
          <p:cNvGrpSpPr>
            <a:grpSpLocks noChangeAspect="1"/>
          </p:cNvGrpSpPr>
          <p:nvPr userDrawn="1"/>
        </p:nvGrpSpPr>
        <p:grpSpPr>
          <a:xfrm>
            <a:off x="44322323" y="11216"/>
            <a:ext cx="6632760" cy="21934383"/>
            <a:chOff x="36782324" y="0"/>
            <a:chExt cx="11062139" cy="27432000"/>
          </a:xfrm>
        </p:grpSpPr>
        <p:sp>
          <p:nvSpPr>
            <p:cNvPr id="62" name="Rectangle 61"/>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smtClean="0">
                  <a:solidFill>
                    <a:schemeClr val="bg1"/>
                  </a:solidFill>
                  <a:latin typeface="Trebuchet MS" pitchFamily="34" charset="0"/>
                </a:rPr>
                <a:t>QUICK START (cont.)</a:t>
              </a:r>
            </a:p>
            <a:p>
              <a:pPr algn="ctr"/>
              <a:endParaRPr lang="en-US" sz="2800" b="1"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r>
                <a:rPr lang="en-US" sz="16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Text</a:t>
              </a:r>
            </a:p>
            <a:p>
              <a:pPr marL="1730375" lvl="2" indent="0" algn="l" defTabSz="114300"/>
              <a:r>
                <a:rPr lang="en-US" sz="16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 </a:t>
              </a:r>
              <a:r>
                <a:rPr kumimoji="0" lang="en-US" sz="2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smtClean="0">
                <a:solidFill>
                  <a:schemeClr val="bg1">
                    <a:lumMod val="75000"/>
                  </a:schemeClr>
                </a:solidFill>
                <a:latin typeface="Trebuchet MS" pitchFamily="34" charset="0"/>
              </a:endParaRPr>
            </a:p>
            <a:p>
              <a:pPr marL="1518341" lvl="2"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Tables</a:t>
              </a:r>
            </a:p>
            <a:p>
              <a:pPr marL="971550" lvl="1" indent="0" algn="l" defTabSz="114300"/>
              <a:r>
                <a:rPr lang="en-US" sz="16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63" name="Picture 62"/>
            <p:cNvPicPr/>
            <p:nvPr userDrawn="1"/>
          </p:nvPicPr>
          <p:blipFill>
            <a:blip r:embed="rId9"/>
            <a:stretch>
              <a:fillRect/>
            </a:stretch>
          </p:blipFill>
          <p:spPr>
            <a:xfrm>
              <a:off x="39547455" y="3688889"/>
              <a:ext cx="5586150" cy="1716939"/>
            </a:xfrm>
            <a:prstGeom prst="rect">
              <a:avLst/>
            </a:prstGeom>
          </p:spPr>
        </p:pic>
        <p:pic>
          <p:nvPicPr>
            <p:cNvPr id="64" name="Picture 63"/>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65" name="Picture 64"/>
            <p:cNvPicPr/>
            <p:nvPr userDrawn="1"/>
          </p:nvPicPr>
          <p:blipFill>
            <a:blip r:embed="rId11"/>
            <a:stretch>
              <a:fillRect/>
            </a:stretch>
          </p:blipFill>
          <p:spPr>
            <a:xfrm>
              <a:off x="37458231" y="11709174"/>
              <a:ext cx="1482265" cy="825421"/>
            </a:xfrm>
            <a:prstGeom prst="rect">
              <a:avLst/>
            </a:prstGeom>
          </p:spPr>
        </p:pic>
        <p:grpSp>
          <p:nvGrpSpPr>
            <p:cNvPr id="66" name="Group 65"/>
            <p:cNvGrpSpPr/>
            <p:nvPr userDrawn="1"/>
          </p:nvGrpSpPr>
          <p:grpSpPr>
            <a:xfrm>
              <a:off x="37163426" y="23152348"/>
              <a:ext cx="10354213" cy="1115850"/>
              <a:chOff x="31687960" y="29635357"/>
              <a:chExt cx="9771399" cy="1155811"/>
            </a:xfrm>
          </p:grpSpPr>
          <p:sp>
            <p:nvSpPr>
              <p:cNvPr id="97" name="Rounded Rectangle 96"/>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98" name="Picture 9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99"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67" name="TextBox 63"/>
            <p:cNvSpPr txBox="1"/>
            <p:nvPr userDrawn="1"/>
          </p:nvSpPr>
          <p:spPr>
            <a:xfrm>
              <a:off x="37163425" y="24536528"/>
              <a:ext cx="4118250" cy="2224346"/>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ts val="2600"/>
                </a:lnSpc>
              </a:pPr>
              <a:r>
                <a:rPr lang="en-US" sz="1400" dirty="0" smtClean="0">
                  <a:solidFill>
                    <a:schemeClr val="bg1"/>
                  </a:solidFill>
                  <a:latin typeface="Calibri" panose="020F0502020204030204" pitchFamily="34" charset="0"/>
                </a:rPr>
                <a:t>© 2013</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a:lnSpc>
                  <a:spcPts val="2600"/>
                </a:lnSpc>
              </a:pPr>
              <a:r>
                <a:rPr lang="en-US" sz="1400" dirty="0" smtClean="0">
                  <a:solidFill>
                    <a:schemeClr val="bg1"/>
                  </a:solidFill>
                  <a:latin typeface="Calibri" panose="020F0502020204030204" pitchFamily="34" charset="0"/>
                </a:rPr>
                <a:t>     2117 Fourth Street ,</a:t>
              </a:r>
              <a:r>
                <a:rPr lang="en-US" sz="1400" baseline="0" dirty="0" smtClean="0">
                  <a:solidFill>
                    <a:schemeClr val="bg1"/>
                  </a:solidFill>
                  <a:latin typeface="Calibri" panose="020F0502020204030204" pitchFamily="34" charset="0"/>
                </a:rPr>
                <a:t> Unit C        </a:t>
              </a:r>
            </a:p>
            <a:p>
              <a:pPr>
                <a:lnSpc>
                  <a:spcPts val="2600"/>
                </a:lnSpc>
              </a:pPr>
              <a:r>
                <a:rPr lang="en-US" sz="1400" baseline="0" dirty="0" smtClean="0">
                  <a:solidFill>
                    <a:schemeClr val="bg1"/>
                  </a:solidFill>
                  <a:latin typeface="Calibri" panose="020F0502020204030204" pitchFamily="34" charset="0"/>
                </a:rPr>
                <a:t>     Berkeley CA 94710</a:t>
              </a:r>
              <a:br>
                <a:rPr lang="en-US" sz="1400" baseline="0" dirty="0" smtClean="0">
                  <a:solidFill>
                    <a:schemeClr val="bg1"/>
                  </a:solidFill>
                  <a:latin typeface="Calibri" panose="020F0502020204030204" pitchFamily="34" charset="0"/>
                </a:rPr>
              </a:br>
              <a:r>
                <a:rPr lang="en-US" sz="1400" baseline="0" dirty="0" smtClean="0">
                  <a:solidFill>
                    <a:schemeClr val="bg1"/>
                  </a:solidFill>
                  <a:latin typeface="Calibri" panose="020F0502020204030204" pitchFamily="34" charset="0"/>
                </a:rPr>
                <a:t>    </a:t>
              </a: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 Placeholder 167"/>
          <p:cNvSpPr>
            <a:spLocks noGrp="1"/>
          </p:cNvSpPr>
          <p:nvPr>
            <p:ph type="body" sz="quarter" idx="11"/>
          </p:nvPr>
        </p:nvSpPr>
        <p:spPr>
          <a:xfrm>
            <a:off x="430953" y="3651713"/>
            <a:ext cx="8290965" cy="589166"/>
          </a:xfrm>
        </p:spPr>
        <p:txBody>
          <a:bodyPr/>
          <a:lstStyle/>
          <a:p>
            <a:r>
              <a:rPr lang="en-US" dirty="0" smtClean="0"/>
              <a:t>Abstract</a:t>
            </a:r>
            <a:endParaRPr lang="en-US" dirty="0"/>
          </a:p>
        </p:txBody>
      </p:sp>
      <p:sp>
        <p:nvSpPr>
          <p:cNvPr id="172" name="Text Placeholder 171"/>
          <p:cNvSpPr>
            <a:spLocks noGrp="1"/>
          </p:cNvSpPr>
          <p:nvPr>
            <p:ph type="body" sz="quarter" idx="21"/>
          </p:nvPr>
        </p:nvSpPr>
        <p:spPr>
          <a:xfrm>
            <a:off x="621741" y="4515612"/>
            <a:ext cx="7928366" cy="3262432"/>
          </a:xfrm>
        </p:spPr>
        <p:txBody>
          <a:bodyPr/>
          <a:lstStyle/>
          <a:p>
            <a:pPr algn="just"/>
            <a:r>
              <a:rPr lang="en-US" dirty="0" smtClean="0">
                <a:solidFill>
                  <a:schemeClr val="tx1"/>
                </a:solidFill>
                <a:latin typeface="Times New Roman"/>
                <a:cs typeface="Times New Roman"/>
              </a:rPr>
              <a:t>This </a:t>
            </a:r>
            <a:r>
              <a:rPr lang="en-US" dirty="0">
                <a:solidFill>
                  <a:schemeClr val="tx1"/>
                </a:solidFill>
                <a:latin typeface="Times New Roman"/>
                <a:cs typeface="Times New Roman"/>
              </a:rPr>
              <a:t>paper proposes a novel </a:t>
            </a:r>
            <a:r>
              <a:rPr lang="en-US" b="1" dirty="0">
                <a:solidFill>
                  <a:schemeClr val="tx1"/>
                </a:solidFill>
                <a:latin typeface="Times New Roman"/>
                <a:cs typeface="Times New Roman"/>
              </a:rPr>
              <a:t>two-stage framework for </a:t>
            </a:r>
            <a:r>
              <a:rPr lang="en-US" b="1" dirty="0" smtClean="0">
                <a:solidFill>
                  <a:schemeClr val="tx1"/>
                </a:solidFill>
                <a:latin typeface="Times New Roman"/>
                <a:cs typeface="Times New Roman"/>
              </a:rPr>
              <a:t>event recognition </a:t>
            </a:r>
            <a:r>
              <a:rPr lang="en-US" dirty="0" smtClean="0">
                <a:solidFill>
                  <a:schemeClr val="tx1"/>
                </a:solidFill>
                <a:latin typeface="Times New Roman"/>
                <a:cs typeface="Times New Roman"/>
              </a:rPr>
              <a:t>in still </a:t>
            </a:r>
            <a:r>
              <a:rPr lang="en-US" dirty="0">
                <a:solidFill>
                  <a:schemeClr val="tx1"/>
                </a:solidFill>
                <a:latin typeface="Times New Roman"/>
                <a:cs typeface="Times New Roman"/>
              </a:rPr>
              <a:t>images. First, for a generic event image</a:t>
            </a:r>
            <a:r>
              <a:rPr lang="en-US" dirty="0" smtClean="0">
                <a:solidFill>
                  <a:schemeClr val="tx1"/>
                </a:solidFill>
                <a:latin typeface="Times New Roman"/>
                <a:cs typeface="Times New Roman"/>
              </a:rPr>
              <a:t>, </a:t>
            </a:r>
            <a:r>
              <a:rPr lang="en-US" dirty="0" smtClean="0">
                <a:solidFill>
                  <a:schemeClr val="tx1"/>
                </a:solidFill>
                <a:latin typeface="Times New Roman"/>
                <a:cs typeface="Times New Roman"/>
              </a:rPr>
              <a:t>we extract deep features </a:t>
            </a:r>
            <a:r>
              <a:rPr lang="en-US" dirty="0">
                <a:solidFill>
                  <a:schemeClr val="tx1"/>
                </a:solidFill>
                <a:latin typeface="Times New Roman"/>
                <a:cs typeface="Times New Roman"/>
              </a:rPr>
              <a:t>obtained </a:t>
            </a:r>
            <a:r>
              <a:rPr lang="en-US" dirty="0" smtClean="0">
                <a:solidFill>
                  <a:schemeClr val="tx1"/>
                </a:solidFill>
                <a:latin typeface="Times New Roman"/>
                <a:cs typeface="Times New Roman"/>
              </a:rPr>
              <a:t>via different </a:t>
            </a:r>
            <a:r>
              <a:rPr lang="en-US" b="1" dirty="0">
                <a:solidFill>
                  <a:schemeClr val="tx1"/>
                </a:solidFill>
                <a:latin typeface="Times New Roman"/>
                <a:cs typeface="Times New Roman"/>
              </a:rPr>
              <a:t>pre-trained models</a:t>
            </a:r>
            <a:r>
              <a:rPr lang="en-US" dirty="0">
                <a:solidFill>
                  <a:schemeClr val="tx1"/>
                </a:solidFill>
                <a:latin typeface="Times New Roman"/>
                <a:cs typeface="Times New Roman"/>
              </a:rPr>
              <a:t>, </a:t>
            </a:r>
            <a:r>
              <a:rPr lang="en-US" dirty="0" smtClean="0">
                <a:solidFill>
                  <a:schemeClr val="tx1"/>
                </a:solidFill>
                <a:latin typeface="Times New Roman"/>
                <a:cs typeface="Times New Roman"/>
              </a:rPr>
              <a:t>and</a:t>
            </a:r>
            <a:r>
              <a:rPr lang="en-US" dirty="0" smtClean="0">
                <a:solidFill>
                  <a:schemeClr val="tx1"/>
                </a:solidFill>
                <a:latin typeface="Times New Roman"/>
                <a:cs typeface="Times New Roman"/>
              </a:rPr>
              <a:t> feed them into </a:t>
            </a:r>
            <a:r>
              <a:rPr lang="en-US" dirty="0">
                <a:solidFill>
                  <a:schemeClr val="tx1"/>
                </a:solidFill>
                <a:latin typeface="Times New Roman"/>
                <a:cs typeface="Times New Roman"/>
              </a:rPr>
              <a:t>an ensemble of classifiers, whose posterior </a:t>
            </a:r>
            <a:r>
              <a:rPr lang="en-US" dirty="0" smtClean="0">
                <a:solidFill>
                  <a:schemeClr val="tx1"/>
                </a:solidFill>
                <a:latin typeface="Times New Roman"/>
                <a:cs typeface="Times New Roman"/>
              </a:rPr>
              <a:t>classification probabilities </a:t>
            </a:r>
            <a:r>
              <a:rPr lang="en-US" dirty="0">
                <a:solidFill>
                  <a:schemeClr val="tx1"/>
                </a:solidFill>
                <a:latin typeface="Times New Roman"/>
                <a:cs typeface="Times New Roman"/>
              </a:rPr>
              <a:t>are thereafter fused by </a:t>
            </a:r>
            <a:r>
              <a:rPr lang="en-US" dirty="0" smtClean="0">
                <a:solidFill>
                  <a:schemeClr val="tx1"/>
                </a:solidFill>
                <a:latin typeface="Times New Roman"/>
                <a:cs typeface="Times New Roman"/>
              </a:rPr>
              <a:t>means of </a:t>
            </a:r>
            <a:r>
              <a:rPr lang="en-US" dirty="0">
                <a:solidFill>
                  <a:schemeClr val="tx1"/>
                </a:solidFill>
                <a:latin typeface="Times New Roman"/>
                <a:cs typeface="Times New Roman"/>
              </a:rPr>
              <a:t>an </a:t>
            </a:r>
            <a:r>
              <a:rPr lang="en-US" b="1" dirty="0" smtClean="0">
                <a:solidFill>
                  <a:schemeClr val="tx1"/>
                </a:solidFill>
                <a:latin typeface="Times New Roman"/>
                <a:cs typeface="Times New Roman"/>
              </a:rPr>
              <a:t>order induced</a:t>
            </a:r>
            <a:r>
              <a:rPr lang="en-US" b="1" dirty="0">
                <a:solidFill>
                  <a:schemeClr val="tx1"/>
                </a:solidFill>
                <a:latin typeface="Times New Roman"/>
                <a:cs typeface="Times New Roman"/>
              </a:rPr>
              <a:t> </a:t>
            </a:r>
            <a:r>
              <a:rPr lang="en-US" b="1" dirty="0" smtClean="0">
                <a:solidFill>
                  <a:schemeClr val="tx1"/>
                </a:solidFill>
                <a:latin typeface="Times New Roman"/>
                <a:cs typeface="Times New Roman"/>
              </a:rPr>
              <a:t>scheme</a:t>
            </a:r>
            <a:r>
              <a:rPr lang="en-US" dirty="0">
                <a:solidFill>
                  <a:schemeClr val="tx1"/>
                </a:solidFill>
                <a:latin typeface="Times New Roman"/>
                <a:cs typeface="Times New Roman"/>
              </a:rPr>
              <a:t>, which penalizes the yielded scores </a:t>
            </a:r>
            <a:r>
              <a:rPr lang="en-US" dirty="0" smtClean="0">
                <a:solidFill>
                  <a:schemeClr val="tx1"/>
                </a:solidFill>
                <a:latin typeface="Times New Roman"/>
                <a:cs typeface="Times New Roman"/>
              </a:rPr>
              <a:t>according to </a:t>
            </a:r>
            <a:r>
              <a:rPr lang="en-US" dirty="0">
                <a:solidFill>
                  <a:schemeClr val="tx1"/>
                </a:solidFill>
                <a:latin typeface="Times New Roman"/>
                <a:cs typeface="Times New Roman"/>
              </a:rPr>
              <a:t>their confidence in classifying the image at hand, </a:t>
            </a:r>
            <a:r>
              <a:rPr lang="en-US" dirty="0" smtClean="0">
                <a:solidFill>
                  <a:schemeClr val="tx1"/>
                </a:solidFill>
                <a:latin typeface="Times New Roman"/>
                <a:cs typeface="Times New Roman"/>
              </a:rPr>
              <a:t>and then averages them</a:t>
            </a:r>
            <a:r>
              <a:rPr lang="en-US" dirty="0">
                <a:solidFill>
                  <a:schemeClr val="tx1"/>
                </a:solidFill>
                <a:latin typeface="Times New Roman"/>
                <a:cs typeface="Times New Roman"/>
              </a:rPr>
              <a:t>. Second, we combine the fusion </a:t>
            </a:r>
            <a:r>
              <a:rPr lang="en-US" dirty="0" smtClean="0">
                <a:solidFill>
                  <a:schemeClr val="tx1"/>
                </a:solidFill>
                <a:latin typeface="Times New Roman"/>
                <a:cs typeface="Times New Roman"/>
              </a:rPr>
              <a:t>results with </a:t>
            </a:r>
            <a:r>
              <a:rPr lang="en-US" dirty="0">
                <a:solidFill>
                  <a:schemeClr val="tx1"/>
                </a:solidFill>
                <a:latin typeface="Times New Roman"/>
                <a:cs typeface="Times New Roman"/>
              </a:rPr>
              <a:t>a </a:t>
            </a:r>
            <a:r>
              <a:rPr lang="en-US" b="1" dirty="0">
                <a:solidFill>
                  <a:schemeClr val="tx1"/>
                </a:solidFill>
                <a:latin typeface="Times New Roman"/>
                <a:cs typeface="Times New Roman"/>
              </a:rPr>
              <a:t>reverse </a:t>
            </a:r>
            <a:r>
              <a:rPr lang="en-US" b="1" dirty="0" smtClean="0">
                <a:solidFill>
                  <a:schemeClr val="tx1"/>
                </a:solidFill>
                <a:latin typeface="Times New Roman"/>
                <a:cs typeface="Times New Roman"/>
              </a:rPr>
              <a:t>matching </a:t>
            </a:r>
            <a:r>
              <a:rPr lang="en-US" dirty="0" smtClean="0">
                <a:solidFill>
                  <a:schemeClr val="tx1"/>
                </a:solidFill>
                <a:latin typeface="Times New Roman"/>
                <a:cs typeface="Times New Roman"/>
              </a:rPr>
              <a:t>paradigm </a:t>
            </a:r>
            <a:r>
              <a:rPr lang="en-US" dirty="0">
                <a:solidFill>
                  <a:schemeClr val="tx1"/>
                </a:solidFill>
                <a:latin typeface="Times New Roman"/>
                <a:cs typeface="Times New Roman"/>
              </a:rPr>
              <a:t>in order to draw the </a:t>
            </a:r>
            <a:r>
              <a:rPr lang="en-US" dirty="0" smtClean="0">
                <a:solidFill>
                  <a:schemeClr val="tx1"/>
                </a:solidFill>
                <a:latin typeface="Times New Roman"/>
                <a:cs typeface="Times New Roman"/>
              </a:rPr>
              <a:t>final output </a:t>
            </a:r>
            <a:r>
              <a:rPr lang="en-US" dirty="0">
                <a:solidFill>
                  <a:schemeClr val="tx1"/>
                </a:solidFill>
                <a:latin typeface="Times New Roman"/>
                <a:cs typeface="Times New Roman"/>
              </a:rPr>
              <a:t>of our proposed pipeline. </a:t>
            </a:r>
            <a:r>
              <a:rPr lang="en-US" dirty="0" smtClean="0">
                <a:solidFill>
                  <a:schemeClr val="tx1"/>
                </a:solidFill>
                <a:latin typeface="Times New Roman"/>
                <a:cs typeface="Times New Roman"/>
              </a:rPr>
              <a:t>We evaluate </a:t>
            </a:r>
            <a:r>
              <a:rPr lang="en-US" dirty="0">
                <a:solidFill>
                  <a:schemeClr val="tx1"/>
                </a:solidFill>
                <a:latin typeface="Times New Roman"/>
                <a:cs typeface="Times New Roman"/>
              </a:rPr>
              <a:t>our approach </a:t>
            </a:r>
            <a:r>
              <a:rPr lang="en-US" dirty="0" smtClean="0">
                <a:solidFill>
                  <a:schemeClr val="tx1"/>
                </a:solidFill>
                <a:latin typeface="Times New Roman"/>
                <a:cs typeface="Times New Roman"/>
              </a:rPr>
              <a:t>on three </a:t>
            </a:r>
            <a:r>
              <a:rPr lang="en-US" dirty="0">
                <a:solidFill>
                  <a:schemeClr val="tx1"/>
                </a:solidFill>
                <a:latin typeface="Times New Roman"/>
                <a:cs typeface="Times New Roman"/>
              </a:rPr>
              <a:t>challenging datasets and we show </a:t>
            </a:r>
            <a:r>
              <a:rPr lang="en-US" dirty="0" smtClean="0">
                <a:solidFill>
                  <a:schemeClr val="tx1"/>
                </a:solidFill>
                <a:latin typeface="Times New Roman"/>
                <a:cs typeface="Times New Roman"/>
              </a:rPr>
              <a:t>that better </a:t>
            </a:r>
            <a:r>
              <a:rPr lang="en-US" dirty="0">
                <a:solidFill>
                  <a:schemeClr val="tx1"/>
                </a:solidFill>
                <a:latin typeface="Times New Roman"/>
                <a:cs typeface="Times New Roman"/>
              </a:rPr>
              <a:t>results </a:t>
            </a:r>
            <a:r>
              <a:rPr lang="en-US" dirty="0" smtClean="0">
                <a:solidFill>
                  <a:schemeClr val="tx1"/>
                </a:solidFill>
                <a:latin typeface="Times New Roman"/>
                <a:cs typeface="Times New Roman"/>
              </a:rPr>
              <a:t>can be </a:t>
            </a:r>
            <a:r>
              <a:rPr lang="en-US" dirty="0">
                <a:solidFill>
                  <a:schemeClr val="tx1"/>
                </a:solidFill>
                <a:latin typeface="Times New Roman"/>
                <a:cs typeface="Times New Roman"/>
              </a:rPr>
              <a:t>attained, </a:t>
            </a:r>
            <a:r>
              <a:rPr lang="en-US" dirty="0" smtClean="0">
                <a:solidFill>
                  <a:schemeClr val="tx1"/>
                </a:solidFill>
                <a:latin typeface="Times New Roman"/>
                <a:cs typeface="Times New Roman"/>
              </a:rPr>
              <a:t>outperforming </a:t>
            </a:r>
            <a:r>
              <a:rPr lang="en-US" dirty="0" smtClean="0">
                <a:solidFill>
                  <a:schemeClr val="tx1"/>
                </a:solidFill>
                <a:latin typeface="Times New Roman"/>
                <a:cs typeface="Times New Roman"/>
              </a:rPr>
              <a:t>the </a:t>
            </a:r>
            <a:r>
              <a:rPr lang="en-US" dirty="0" err="1" smtClean="0">
                <a:solidFill>
                  <a:schemeClr val="tx1"/>
                </a:solidFill>
                <a:latin typeface="Times New Roman"/>
                <a:cs typeface="Times New Roman"/>
              </a:rPr>
              <a:t>SoA</a:t>
            </a:r>
            <a:r>
              <a:rPr lang="en-US" dirty="0" smtClean="0">
                <a:solidFill>
                  <a:schemeClr val="tx1"/>
                </a:solidFill>
                <a:latin typeface="Times New Roman"/>
                <a:cs typeface="Times New Roman"/>
              </a:rPr>
              <a:t>  in this area.</a:t>
            </a:r>
            <a:endParaRPr lang="en-US" dirty="0">
              <a:solidFill>
                <a:schemeClr val="tx1"/>
              </a:solidFill>
              <a:latin typeface="Times New Roman"/>
              <a:cs typeface="Times New Roman"/>
            </a:endParaRPr>
          </a:p>
        </p:txBody>
      </p:sp>
      <p:sp>
        <p:nvSpPr>
          <p:cNvPr id="257" name="Text Placeholder 256"/>
          <p:cNvSpPr>
            <a:spLocks noGrp="1"/>
          </p:cNvSpPr>
          <p:nvPr>
            <p:ph type="body" sz="quarter" idx="25"/>
          </p:nvPr>
        </p:nvSpPr>
        <p:spPr>
          <a:xfrm>
            <a:off x="26888885" y="16766515"/>
            <a:ext cx="8272463" cy="589166"/>
          </a:xfrm>
        </p:spPr>
        <p:txBody>
          <a:bodyPr/>
          <a:lstStyle/>
          <a:p>
            <a:r>
              <a:rPr lang="en-US" dirty="0" smtClean="0"/>
              <a:t>Conclusions</a:t>
            </a:r>
            <a:endParaRPr lang="en-US" dirty="0"/>
          </a:p>
        </p:txBody>
      </p:sp>
      <p:sp>
        <p:nvSpPr>
          <p:cNvPr id="258" name="Text Placeholder 257"/>
          <p:cNvSpPr>
            <a:spLocks noGrp="1"/>
          </p:cNvSpPr>
          <p:nvPr>
            <p:ph type="body" sz="quarter" idx="26"/>
          </p:nvPr>
        </p:nvSpPr>
        <p:spPr>
          <a:xfrm>
            <a:off x="26988780" y="17683325"/>
            <a:ext cx="8023437" cy="3570208"/>
          </a:xfrm>
        </p:spPr>
        <p:txBody>
          <a:bodyPr/>
          <a:lstStyle/>
          <a:p>
            <a:pPr algn="just"/>
            <a:r>
              <a:rPr lang="en-US" dirty="0"/>
              <a:t> </a:t>
            </a:r>
            <a:r>
              <a:rPr lang="en-US" dirty="0" smtClean="0">
                <a:solidFill>
                  <a:srgbClr val="000000"/>
                </a:solidFill>
                <a:latin typeface="Times New Roman"/>
                <a:cs typeface="Times New Roman"/>
              </a:rPr>
              <a:t>We have proposed </a:t>
            </a:r>
            <a:r>
              <a:rPr lang="en-US" dirty="0">
                <a:solidFill>
                  <a:srgbClr val="000000"/>
                </a:solidFill>
                <a:latin typeface="Times New Roman"/>
                <a:cs typeface="Times New Roman"/>
              </a:rPr>
              <a:t>a novel framework for event </a:t>
            </a:r>
            <a:r>
              <a:rPr lang="en-US" dirty="0" smtClean="0">
                <a:solidFill>
                  <a:srgbClr val="000000"/>
                </a:solidFill>
                <a:latin typeface="Times New Roman"/>
                <a:cs typeface="Times New Roman"/>
              </a:rPr>
              <a:t>recognition in </a:t>
            </a:r>
            <a:r>
              <a:rPr lang="en-US" dirty="0" smtClean="0">
                <a:solidFill>
                  <a:srgbClr val="000000"/>
                </a:solidFill>
                <a:latin typeface="Times New Roman"/>
                <a:cs typeface="Times New Roman"/>
              </a:rPr>
              <a:t>single still pictures. </a:t>
            </a:r>
            <a:r>
              <a:rPr lang="en-US" dirty="0" smtClean="0">
                <a:solidFill>
                  <a:schemeClr val="tx1"/>
                </a:solidFill>
                <a:latin typeface="Times New Roman" panose="02020603050405020304" pitchFamily="18" charset="0"/>
                <a:cs typeface="Times New Roman" panose="02020603050405020304" pitchFamily="18" charset="0"/>
              </a:rPr>
              <a:t>Experimental results demonstrate that: </a:t>
            </a: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pPr marL="457200" indent="-457200" algn="just">
              <a:buAutoNum type="arabicParenBoth"/>
            </a:pPr>
            <a:r>
              <a:rPr lang="en-US" dirty="0" smtClean="0">
                <a:solidFill>
                  <a:schemeClr val="tx1"/>
                </a:solidFill>
                <a:latin typeface="Times New Roman" panose="02020603050405020304" pitchFamily="18" charset="0"/>
                <a:cs typeface="Times New Roman" panose="02020603050405020304" pitchFamily="18" charset="0"/>
              </a:rPr>
              <a:t>Fusion of different deep models from the same as well as different  architectures outperforms the </a:t>
            </a:r>
            <a:r>
              <a:rPr lang="en-US" dirty="0" smtClean="0">
                <a:solidFill>
                  <a:schemeClr val="tx1"/>
                </a:solidFill>
                <a:latin typeface="Times New Roman" panose="02020603050405020304" pitchFamily="18" charset="0"/>
                <a:cs typeface="Times New Roman" panose="02020603050405020304" pitchFamily="18" charset="0"/>
              </a:rPr>
              <a:t>individual models.</a:t>
            </a:r>
            <a:endParaRPr lang="en-US"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arenBoth"/>
            </a:pPr>
            <a:r>
              <a:rPr lang="en-US" dirty="0" smtClean="0">
                <a:solidFill>
                  <a:schemeClr val="tx1"/>
                </a:solidFill>
                <a:latin typeface="Times New Roman" panose="02020603050405020304" pitchFamily="18" charset="0"/>
                <a:cs typeface="Times New Roman" panose="02020603050405020304" pitchFamily="18" charset="0"/>
              </a:rPr>
              <a:t>IOWA-based </a:t>
            </a:r>
            <a:r>
              <a:rPr lang="en-US" dirty="0" smtClean="0">
                <a:solidFill>
                  <a:schemeClr val="tx1"/>
                </a:solidFill>
                <a:latin typeface="Times New Roman" panose="02020603050405020304" pitchFamily="18" charset="0"/>
                <a:cs typeface="Times New Roman" panose="02020603050405020304" pitchFamily="18" charset="0"/>
              </a:rPr>
              <a:t>fusion </a:t>
            </a:r>
            <a:r>
              <a:rPr lang="en-US" dirty="0" smtClean="0">
                <a:solidFill>
                  <a:schemeClr val="tx1"/>
                </a:solidFill>
                <a:latin typeface="Times New Roman" panose="02020603050405020304" pitchFamily="18" charset="0"/>
                <a:cs typeface="Times New Roman" panose="02020603050405020304" pitchFamily="18" charset="0"/>
              </a:rPr>
              <a:t>succeeds in giving </a:t>
            </a:r>
            <a:r>
              <a:rPr lang="en-US" dirty="0" smtClean="0">
                <a:solidFill>
                  <a:schemeClr val="tx1"/>
                </a:solidFill>
                <a:latin typeface="Times New Roman" panose="02020603050405020304" pitchFamily="18" charset="0"/>
                <a:cs typeface="Times New Roman" panose="02020603050405020304" pitchFamily="18" charset="0"/>
              </a:rPr>
              <a:t>more importance to </a:t>
            </a:r>
            <a:r>
              <a:rPr lang="en-US" dirty="0" smtClean="0">
                <a:solidFill>
                  <a:schemeClr val="tx1"/>
                </a:solidFill>
                <a:latin typeface="Times New Roman" panose="02020603050405020304" pitchFamily="18" charset="0"/>
                <a:cs typeface="Times New Roman" panose="02020603050405020304" pitchFamily="18" charset="0"/>
              </a:rPr>
              <a:t>the models with higher confidence </a:t>
            </a:r>
            <a:r>
              <a:rPr lang="en-US" dirty="0" smtClean="0">
                <a:solidFill>
                  <a:schemeClr val="tx1"/>
                </a:solidFill>
                <a:latin typeface="Times New Roman" panose="02020603050405020304" pitchFamily="18" charset="0"/>
                <a:cs typeface="Times New Roman" panose="02020603050405020304" pitchFamily="18" charset="0"/>
              </a:rPr>
              <a:t>in a </a:t>
            </a:r>
            <a:r>
              <a:rPr lang="en-US" dirty="0" smtClean="0">
                <a:solidFill>
                  <a:schemeClr val="tx1"/>
                </a:solidFill>
                <a:latin typeface="Times New Roman" panose="02020603050405020304" pitchFamily="18" charset="0"/>
                <a:cs typeface="Times New Roman" panose="02020603050405020304" pitchFamily="18" charset="0"/>
              </a:rPr>
              <a:t>learning-free </a:t>
            </a:r>
            <a:r>
              <a:rPr lang="en-US" dirty="0" smtClean="0">
                <a:solidFill>
                  <a:schemeClr val="tx1"/>
                </a:solidFill>
                <a:latin typeface="Times New Roman" panose="02020603050405020304" pitchFamily="18" charset="0"/>
                <a:cs typeface="Times New Roman" panose="02020603050405020304" pitchFamily="18" charset="0"/>
              </a:rPr>
              <a:t>fashion</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smtClean="0">
              <a:solidFill>
                <a:schemeClr val="tx1"/>
              </a:solidFill>
              <a:latin typeface="Times New Roman" panose="02020603050405020304" pitchFamily="18" charset="0"/>
              <a:cs typeface="Times New Roman" panose="02020603050405020304" pitchFamily="18" charset="0"/>
            </a:endParaRPr>
          </a:p>
          <a:p>
            <a:pPr marL="457200" indent="-457200">
              <a:buAutoNum type="arabicParenBoth"/>
            </a:pPr>
            <a:r>
              <a:rPr lang="en-US" dirty="0" smtClean="0">
                <a:solidFill>
                  <a:schemeClr val="tx1"/>
                </a:solidFill>
                <a:latin typeface="Times New Roman" panose="02020603050405020304" pitchFamily="18" charset="0"/>
                <a:cs typeface="Times New Roman" panose="02020603050405020304" pitchFamily="18" charset="0"/>
              </a:rPr>
              <a:t>As proven in other </a:t>
            </a:r>
            <a:r>
              <a:rPr lang="en-US" dirty="0" smtClean="0">
                <a:solidFill>
                  <a:schemeClr val="tx1"/>
                </a:solidFill>
                <a:latin typeface="Times New Roman" panose="02020603050405020304" pitchFamily="18" charset="0"/>
                <a:cs typeface="Times New Roman" panose="02020603050405020304" pitchFamily="18" charset="0"/>
              </a:rPr>
              <a:t>computer vision </a:t>
            </a:r>
            <a:r>
              <a:rPr lang="en-US" dirty="0" smtClean="0">
                <a:solidFill>
                  <a:schemeClr val="tx1"/>
                </a:solidFill>
                <a:latin typeface="Times New Roman" panose="02020603050405020304" pitchFamily="18" charset="0"/>
                <a:cs typeface="Times New Roman" panose="02020603050405020304" pitchFamily="18" charset="0"/>
              </a:rPr>
              <a:t>domains, </a:t>
            </a:r>
            <a:r>
              <a:rPr lang="en-US" dirty="0" smtClean="0">
                <a:solidFill>
                  <a:schemeClr val="tx1"/>
                </a:solidFill>
                <a:latin typeface="Times New Roman" panose="02020603050405020304" pitchFamily="18" charset="0"/>
                <a:cs typeface="Times New Roman" panose="02020603050405020304" pitchFamily="18" charset="0"/>
              </a:rPr>
              <a:t>reverse matching </a:t>
            </a:r>
            <a:r>
              <a:rPr lang="en-US" dirty="0" smtClean="0">
                <a:solidFill>
                  <a:schemeClr val="tx1"/>
                </a:solidFill>
                <a:latin typeface="Times New Roman" panose="02020603050405020304" pitchFamily="18" charset="0"/>
                <a:cs typeface="Times New Roman" panose="02020603050405020304" pitchFamily="18" charset="0"/>
              </a:rPr>
              <a:t>can boost </a:t>
            </a:r>
            <a:r>
              <a:rPr lang="en-US" dirty="0" smtClean="0">
                <a:solidFill>
                  <a:schemeClr val="tx1"/>
                </a:solidFill>
                <a:latin typeface="Times New Roman" panose="02020603050405020304" pitchFamily="18" charset="0"/>
                <a:cs typeface="Times New Roman" panose="02020603050405020304" pitchFamily="18" charset="0"/>
              </a:rPr>
              <a:t>event </a:t>
            </a:r>
            <a:r>
              <a:rPr lang="en-US" dirty="0" smtClean="0">
                <a:solidFill>
                  <a:schemeClr val="tx1"/>
                </a:solidFill>
                <a:latin typeface="Times New Roman" panose="02020603050405020304" pitchFamily="18" charset="0"/>
                <a:cs typeface="Times New Roman" panose="02020603050405020304" pitchFamily="18" charset="0"/>
              </a:rPr>
              <a:t>recognition </a:t>
            </a:r>
            <a:r>
              <a:rPr lang="en-US" dirty="0" smtClean="0">
                <a:solidFill>
                  <a:schemeClr val="tx1"/>
                </a:solidFill>
                <a:latin typeface="Times New Roman" panose="02020603050405020304" pitchFamily="18" charset="0"/>
                <a:cs typeface="Times New Roman" panose="02020603050405020304" pitchFamily="18" charset="0"/>
              </a:rPr>
              <a:t>performances. </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259" name="Text Placeholder 258"/>
          <p:cNvSpPr>
            <a:spLocks noGrp="1"/>
          </p:cNvSpPr>
          <p:nvPr>
            <p:ph type="body" sz="quarter" idx="27"/>
          </p:nvPr>
        </p:nvSpPr>
        <p:spPr>
          <a:xfrm>
            <a:off x="35147250" y="16838933"/>
            <a:ext cx="8078486" cy="589166"/>
          </a:xfrm>
        </p:spPr>
        <p:txBody>
          <a:bodyPr/>
          <a:lstStyle/>
          <a:p>
            <a:r>
              <a:rPr lang="en-US" dirty="0" smtClean="0"/>
              <a:t>Selected </a:t>
            </a:r>
            <a:r>
              <a:rPr lang="en-US" dirty="0"/>
              <a:t>R</a:t>
            </a:r>
            <a:r>
              <a:rPr lang="en-US" dirty="0" smtClean="0"/>
              <a:t>eferences</a:t>
            </a:r>
            <a:endParaRPr lang="en-US" dirty="0"/>
          </a:p>
        </p:txBody>
      </p:sp>
      <p:sp>
        <p:nvSpPr>
          <p:cNvPr id="260" name="Text Placeholder 259"/>
          <p:cNvSpPr>
            <a:spLocks noGrp="1"/>
          </p:cNvSpPr>
          <p:nvPr>
            <p:ph type="body" sz="quarter" idx="28"/>
          </p:nvPr>
        </p:nvSpPr>
        <p:spPr>
          <a:xfrm>
            <a:off x="35450582" y="17772804"/>
            <a:ext cx="7775154" cy="1625060"/>
          </a:xfrm>
        </p:spPr>
        <p:txBody>
          <a:bodyPr/>
          <a:lstStyle/>
          <a:p>
            <a:pPr marL="342900" indent="-342900" algn="just">
              <a:buFont typeface="+mj-lt"/>
              <a:buAutoNum type="arabicPeriod"/>
            </a:pPr>
            <a:r>
              <a:rPr lang="en-US" sz="1800" dirty="0">
                <a:solidFill>
                  <a:srgbClr val="000000"/>
                </a:solidFill>
                <a:latin typeface="Times New Roman"/>
                <a:cs typeface="Times New Roman"/>
              </a:rPr>
              <a:t> </a:t>
            </a:r>
            <a:r>
              <a:rPr lang="en-US" sz="1800" dirty="0" smtClean="0">
                <a:solidFill>
                  <a:srgbClr val="000000"/>
                </a:solidFill>
                <a:latin typeface="Times New Roman"/>
                <a:cs typeface="Times New Roman"/>
              </a:rPr>
              <a:t>R</a:t>
            </a:r>
            <a:r>
              <a:rPr lang="en-US" sz="1800" dirty="0">
                <a:solidFill>
                  <a:srgbClr val="000000"/>
                </a:solidFill>
                <a:latin typeface="Times New Roman"/>
                <a:cs typeface="Times New Roman"/>
              </a:rPr>
              <a:t>. R </a:t>
            </a:r>
            <a:r>
              <a:rPr lang="en-US" sz="1800" dirty="0" err="1">
                <a:solidFill>
                  <a:srgbClr val="000000"/>
                </a:solidFill>
                <a:latin typeface="Times New Roman"/>
                <a:cs typeface="Times New Roman"/>
              </a:rPr>
              <a:t>Yager</a:t>
            </a:r>
            <a:r>
              <a:rPr lang="en-US" sz="1800" dirty="0">
                <a:solidFill>
                  <a:srgbClr val="000000"/>
                </a:solidFill>
                <a:latin typeface="Times New Roman"/>
                <a:cs typeface="Times New Roman"/>
              </a:rPr>
              <a:t> and D. P </a:t>
            </a:r>
            <a:r>
              <a:rPr lang="en-US" sz="1800" dirty="0" err="1">
                <a:solidFill>
                  <a:srgbClr val="000000"/>
                </a:solidFill>
                <a:latin typeface="Times New Roman"/>
                <a:cs typeface="Times New Roman"/>
              </a:rPr>
              <a:t>Filev</a:t>
            </a:r>
            <a:r>
              <a:rPr lang="en-US" sz="1800" dirty="0">
                <a:solidFill>
                  <a:srgbClr val="000000"/>
                </a:solidFill>
                <a:latin typeface="Times New Roman"/>
                <a:cs typeface="Times New Roman"/>
              </a:rPr>
              <a:t>, “Induced ordered </a:t>
            </a:r>
            <a:r>
              <a:rPr lang="en-US" sz="1800" dirty="0" smtClean="0">
                <a:solidFill>
                  <a:srgbClr val="000000"/>
                </a:solidFill>
                <a:latin typeface="Times New Roman"/>
                <a:cs typeface="Times New Roman"/>
              </a:rPr>
              <a:t>weighted averaging </a:t>
            </a:r>
            <a:r>
              <a:rPr lang="en-US" sz="1800" dirty="0">
                <a:solidFill>
                  <a:srgbClr val="000000"/>
                </a:solidFill>
                <a:latin typeface="Times New Roman"/>
                <a:cs typeface="Times New Roman"/>
              </a:rPr>
              <a:t>operators,</a:t>
            </a:r>
            <a:r>
              <a:rPr lang="en-US" sz="1800" dirty="0" smtClean="0">
                <a:solidFill>
                  <a:srgbClr val="000000"/>
                </a:solidFill>
                <a:latin typeface="Times New Roman"/>
                <a:cs typeface="Times New Roman"/>
              </a:rPr>
              <a:t>” IEEE </a:t>
            </a:r>
            <a:r>
              <a:rPr lang="en-US" sz="1800" dirty="0">
                <a:solidFill>
                  <a:srgbClr val="000000"/>
                </a:solidFill>
                <a:latin typeface="Times New Roman"/>
                <a:cs typeface="Times New Roman"/>
              </a:rPr>
              <a:t>Transactions on Systems</a:t>
            </a:r>
            <a:r>
              <a:rPr lang="en-US" sz="1800" dirty="0" smtClean="0">
                <a:solidFill>
                  <a:srgbClr val="000000"/>
                </a:solidFill>
                <a:latin typeface="Times New Roman"/>
                <a:cs typeface="Times New Roman"/>
              </a:rPr>
              <a:t>, Man</a:t>
            </a:r>
            <a:r>
              <a:rPr lang="en-US" sz="1800" dirty="0">
                <a:solidFill>
                  <a:srgbClr val="000000"/>
                </a:solidFill>
                <a:latin typeface="Times New Roman"/>
                <a:cs typeface="Times New Roman"/>
              </a:rPr>
              <a:t>, and Cybernetics, Part B (Cybernetics) , vol. 29, no</a:t>
            </a:r>
            <a:r>
              <a:rPr lang="en-US" sz="1800" dirty="0" smtClean="0">
                <a:solidFill>
                  <a:srgbClr val="000000"/>
                </a:solidFill>
                <a:latin typeface="Times New Roman"/>
                <a:cs typeface="Times New Roman"/>
              </a:rPr>
              <a:t>. </a:t>
            </a:r>
            <a:r>
              <a:rPr lang="fi-FI" sz="1800" dirty="0" smtClean="0">
                <a:solidFill>
                  <a:srgbClr val="000000"/>
                </a:solidFill>
                <a:latin typeface="Times New Roman"/>
                <a:cs typeface="Times New Roman"/>
              </a:rPr>
              <a:t>2</a:t>
            </a:r>
            <a:r>
              <a:rPr lang="fi-FI" sz="1800" dirty="0">
                <a:solidFill>
                  <a:srgbClr val="000000"/>
                </a:solidFill>
                <a:latin typeface="Times New Roman"/>
                <a:cs typeface="Times New Roman"/>
              </a:rPr>
              <a:t>, </a:t>
            </a:r>
            <a:r>
              <a:rPr lang="fi-FI" sz="1800" dirty="0" err="1">
                <a:solidFill>
                  <a:srgbClr val="000000"/>
                </a:solidFill>
                <a:latin typeface="Times New Roman"/>
                <a:cs typeface="Times New Roman"/>
              </a:rPr>
              <a:t>pp</a:t>
            </a:r>
            <a:r>
              <a:rPr lang="fi-FI" sz="1800" dirty="0">
                <a:solidFill>
                  <a:srgbClr val="000000"/>
                </a:solidFill>
                <a:latin typeface="Times New Roman"/>
                <a:cs typeface="Times New Roman"/>
              </a:rPr>
              <a:t>. 141–150, 1999</a:t>
            </a:r>
            <a:r>
              <a:rPr lang="fi-FI" sz="1800" dirty="0" smtClean="0">
                <a:solidFill>
                  <a:srgbClr val="000000"/>
                </a:solidFill>
                <a:latin typeface="Times New Roman"/>
                <a:cs typeface="Times New Roman"/>
              </a:rPr>
              <a:t>.</a:t>
            </a:r>
            <a:endParaRPr lang="en-US" sz="1800" dirty="0">
              <a:solidFill>
                <a:srgbClr val="000000"/>
              </a:solidFill>
              <a:latin typeface="Times New Roman"/>
              <a:cs typeface="Times New Roman"/>
            </a:endParaRPr>
          </a:p>
          <a:p>
            <a:pPr marL="342900" indent="-342900" algn="just">
              <a:buFont typeface="+mj-lt"/>
              <a:buAutoNum type="arabicPeriod"/>
            </a:pPr>
            <a:r>
              <a:rPr lang="en-US" sz="1800" dirty="0" smtClean="0">
                <a:solidFill>
                  <a:srgbClr val="000000"/>
                </a:solidFill>
                <a:latin typeface="Times New Roman"/>
                <a:cs typeface="Times New Roman"/>
              </a:rPr>
              <a:t>Q</a:t>
            </a:r>
            <a:r>
              <a:rPr lang="en-US" sz="1800" dirty="0">
                <a:solidFill>
                  <a:srgbClr val="000000"/>
                </a:solidFill>
                <a:latin typeface="Times New Roman"/>
                <a:cs typeface="Times New Roman"/>
              </a:rPr>
              <a:t>. </a:t>
            </a:r>
            <a:r>
              <a:rPr lang="en-US" sz="1800" dirty="0" err="1">
                <a:solidFill>
                  <a:srgbClr val="000000"/>
                </a:solidFill>
                <a:latin typeface="Times New Roman"/>
                <a:cs typeface="Times New Roman"/>
              </a:rPr>
              <a:t>Leng</a:t>
            </a:r>
            <a:r>
              <a:rPr lang="en-US" sz="1800" dirty="0">
                <a:solidFill>
                  <a:srgbClr val="000000"/>
                </a:solidFill>
                <a:latin typeface="Times New Roman"/>
                <a:cs typeface="Times New Roman"/>
              </a:rPr>
              <a:t>, R. Hu, C. Liang, Y. Wang, and J. Chen, “</a:t>
            </a:r>
            <a:r>
              <a:rPr lang="en-US" sz="1800" dirty="0" smtClean="0">
                <a:solidFill>
                  <a:srgbClr val="000000"/>
                </a:solidFill>
                <a:latin typeface="Times New Roman"/>
                <a:cs typeface="Times New Roman"/>
              </a:rPr>
              <a:t>Bidirectional ranking </a:t>
            </a:r>
            <a:r>
              <a:rPr lang="en-US" sz="1800" dirty="0">
                <a:solidFill>
                  <a:srgbClr val="000000"/>
                </a:solidFill>
                <a:latin typeface="Times New Roman"/>
                <a:cs typeface="Times New Roman"/>
              </a:rPr>
              <a:t>for person re-identification,” in </a:t>
            </a:r>
            <a:r>
              <a:rPr lang="en-US" sz="1800" dirty="0" smtClean="0">
                <a:solidFill>
                  <a:srgbClr val="000000"/>
                </a:solidFill>
                <a:latin typeface="Times New Roman"/>
                <a:cs typeface="Times New Roman"/>
              </a:rPr>
              <a:t>IEEE </a:t>
            </a:r>
            <a:r>
              <a:rPr lang="fi-FI" sz="1800" dirty="0" smtClean="0">
                <a:solidFill>
                  <a:srgbClr val="000000"/>
                </a:solidFill>
                <a:latin typeface="Times New Roman"/>
                <a:cs typeface="Times New Roman"/>
              </a:rPr>
              <a:t>ICME </a:t>
            </a:r>
            <a:r>
              <a:rPr lang="fi-FI" sz="1800" dirty="0">
                <a:solidFill>
                  <a:srgbClr val="000000"/>
                </a:solidFill>
                <a:latin typeface="Times New Roman"/>
                <a:cs typeface="Times New Roman"/>
              </a:rPr>
              <a:t>, 2013, </a:t>
            </a:r>
            <a:r>
              <a:rPr lang="fi-FI" sz="1800" dirty="0" err="1">
                <a:solidFill>
                  <a:srgbClr val="000000"/>
                </a:solidFill>
                <a:latin typeface="Times New Roman"/>
                <a:cs typeface="Times New Roman"/>
              </a:rPr>
              <a:t>pp</a:t>
            </a:r>
            <a:r>
              <a:rPr lang="fi-FI" sz="1800" dirty="0">
                <a:solidFill>
                  <a:srgbClr val="000000"/>
                </a:solidFill>
                <a:latin typeface="Times New Roman"/>
                <a:cs typeface="Times New Roman"/>
              </a:rPr>
              <a:t>. 1–6</a:t>
            </a:r>
            <a:r>
              <a:rPr lang="fi-FI" sz="1800" dirty="0" smtClean="0">
                <a:solidFill>
                  <a:srgbClr val="000000"/>
                </a:solidFill>
                <a:latin typeface="Times New Roman"/>
                <a:cs typeface="Times New Roman"/>
              </a:rPr>
              <a:t>.</a:t>
            </a:r>
          </a:p>
        </p:txBody>
      </p:sp>
      <p:sp>
        <p:nvSpPr>
          <p:cNvPr id="276" name="Text Placeholder 275"/>
          <p:cNvSpPr>
            <a:spLocks noGrp="1"/>
          </p:cNvSpPr>
          <p:nvPr>
            <p:ph type="body" sz="quarter" idx="137"/>
          </p:nvPr>
        </p:nvSpPr>
        <p:spPr>
          <a:xfrm>
            <a:off x="13189497" y="16852623"/>
            <a:ext cx="8274926" cy="589166"/>
          </a:xfrm>
        </p:spPr>
        <p:txBody>
          <a:bodyPr/>
          <a:lstStyle/>
          <a:p>
            <a:r>
              <a:rPr lang="en-US" dirty="0" smtClean="0"/>
              <a:t>Datasets and Experimental Setup</a:t>
            </a:r>
            <a:endParaRPr lang="en-US" dirty="0"/>
          </a:p>
        </p:txBody>
      </p:sp>
      <p:sp>
        <p:nvSpPr>
          <p:cNvPr id="300" name="Text Placeholder 299"/>
          <p:cNvSpPr>
            <a:spLocks noGrp="1"/>
          </p:cNvSpPr>
          <p:nvPr>
            <p:ph type="body" sz="quarter" idx="161"/>
          </p:nvPr>
        </p:nvSpPr>
        <p:spPr>
          <a:xfrm>
            <a:off x="13084043" y="1709198"/>
            <a:ext cx="16719890" cy="773585"/>
          </a:xfrm>
        </p:spPr>
        <p:txBody>
          <a:bodyPr/>
          <a:lstStyle/>
          <a:p>
            <a:pPr lvl="0"/>
            <a:r>
              <a:rPr lang="en-US" altLang="en-US" sz="3600" dirty="0" smtClean="0">
                <a:latin typeface="Times New Roman" panose="02020603050405020304" pitchFamily="18" charset="0"/>
                <a:cs typeface="Times New Roman" panose="02020603050405020304" pitchFamily="18" charset="0"/>
              </a:rPr>
              <a:t>K. Ahmad, M. L. </a:t>
            </a:r>
            <a:r>
              <a:rPr lang="en-US" altLang="en-US" sz="3600" dirty="0" err="1" smtClean="0">
                <a:latin typeface="Times New Roman" panose="02020603050405020304" pitchFamily="18" charset="0"/>
                <a:cs typeface="Times New Roman" panose="02020603050405020304" pitchFamily="18" charset="0"/>
              </a:rPr>
              <a:t>Mekhalfi</a:t>
            </a:r>
            <a:r>
              <a:rPr lang="en-US" altLang="en-US" sz="3600" dirty="0" smtClean="0">
                <a:latin typeface="Times New Roman" panose="02020603050405020304" pitchFamily="18" charset="0"/>
                <a:cs typeface="Times New Roman" panose="02020603050405020304" pitchFamily="18" charset="0"/>
              </a:rPr>
              <a:t>, N. </a:t>
            </a:r>
            <a:r>
              <a:rPr lang="en-US" altLang="en-US" sz="3600" dirty="0" err="1" smtClean="0">
                <a:latin typeface="Times New Roman" panose="02020603050405020304" pitchFamily="18" charset="0"/>
                <a:cs typeface="Times New Roman" panose="02020603050405020304" pitchFamily="18" charset="0"/>
              </a:rPr>
              <a:t>Conci</a:t>
            </a:r>
            <a:r>
              <a:rPr lang="en-US" altLang="en-US" sz="3600" dirty="0" smtClean="0">
                <a:latin typeface="Times New Roman" panose="02020603050405020304" pitchFamily="18" charset="0"/>
                <a:cs typeface="Times New Roman" panose="02020603050405020304" pitchFamily="18" charset="0"/>
              </a:rPr>
              <a:t>, G. </a:t>
            </a:r>
            <a:r>
              <a:rPr lang="en-US" altLang="en-US" sz="3600" dirty="0" err="1" smtClean="0">
                <a:latin typeface="Times New Roman" panose="02020603050405020304" pitchFamily="18" charset="0"/>
                <a:cs typeface="Times New Roman" panose="02020603050405020304" pitchFamily="18" charset="0"/>
              </a:rPr>
              <a:t>Boato</a:t>
            </a:r>
            <a:r>
              <a:rPr lang="en-US" altLang="en-US" sz="3600" dirty="0" smtClean="0">
                <a:latin typeface="Times New Roman" panose="02020603050405020304" pitchFamily="18" charset="0"/>
                <a:cs typeface="Times New Roman" panose="02020603050405020304" pitchFamily="18" charset="0"/>
              </a:rPr>
              <a:t>, F. </a:t>
            </a:r>
            <a:r>
              <a:rPr lang="en-US" altLang="en-US" sz="3600" dirty="0" err="1" smtClean="0">
                <a:latin typeface="Times New Roman" panose="02020603050405020304" pitchFamily="18" charset="0"/>
                <a:cs typeface="Times New Roman" panose="02020603050405020304" pitchFamily="18" charset="0"/>
              </a:rPr>
              <a:t>Melgani</a:t>
            </a:r>
            <a:r>
              <a:rPr lang="en-US" altLang="en-US" sz="3600" dirty="0" smtClean="0">
                <a:latin typeface="Times New Roman" panose="02020603050405020304" pitchFamily="18" charset="0"/>
                <a:cs typeface="Times New Roman" panose="02020603050405020304" pitchFamily="18" charset="0"/>
              </a:rPr>
              <a:t> and F G. B. De </a:t>
            </a:r>
            <a:r>
              <a:rPr lang="en-US" altLang="en-US" sz="3600" dirty="0" err="1" smtClean="0">
                <a:latin typeface="Times New Roman" panose="02020603050405020304" pitchFamily="18" charset="0"/>
                <a:cs typeface="Times New Roman" panose="02020603050405020304" pitchFamily="18" charset="0"/>
              </a:rPr>
              <a:t>Natale</a:t>
            </a:r>
            <a:endParaRPr lang="en-US" altLang="en-US" sz="3600" dirty="0">
              <a:latin typeface="Times New Roman" panose="02020603050405020304" pitchFamily="18" charset="0"/>
              <a:cs typeface="Times New Roman" panose="02020603050405020304" pitchFamily="18" charset="0"/>
            </a:endParaRPr>
          </a:p>
          <a:p>
            <a:endParaRPr lang="en-US" dirty="0"/>
          </a:p>
        </p:txBody>
      </p:sp>
      <p:sp>
        <p:nvSpPr>
          <p:cNvPr id="301" name="Text Placeholder 300"/>
          <p:cNvSpPr>
            <a:spLocks noGrp="1"/>
          </p:cNvSpPr>
          <p:nvPr>
            <p:ph type="body" sz="quarter" idx="195"/>
          </p:nvPr>
        </p:nvSpPr>
        <p:spPr>
          <a:xfrm>
            <a:off x="10187200" y="2594567"/>
            <a:ext cx="23254262" cy="634555"/>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Multimedia Signal Processing and Understanding Lab, DISI, University of Trento, Italy</a:t>
            </a:r>
            <a:endParaRPr lang="en-US" dirty="0">
              <a:latin typeface="Times New Roman" panose="02020603050405020304" pitchFamily="18" charset="0"/>
              <a:cs typeface="Times New Roman" panose="02020603050405020304" pitchFamily="18" charset="0"/>
            </a:endParaRPr>
          </a:p>
        </p:txBody>
      </p:sp>
      <p:sp>
        <p:nvSpPr>
          <p:cNvPr id="302" name="Text Placeholder 301"/>
          <p:cNvSpPr>
            <a:spLocks noGrp="1"/>
          </p:cNvSpPr>
          <p:nvPr>
            <p:ph type="body" sz="quarter" idx="196"/>
          </p:nvPr>
        </p:nvSpPr>
        <p:spPr>
          <a:xfrm>
            <a:off x="6522413" y="594773"/>
            <a:ext cx="32192665" cy="828675"/>
          </a:xfrm>
        </p:spPr>
        <p:txBody>
          <a:bodyPr>
            <a:normAutofit fontScale="85000" lnSpcReduction="20000"/>
          </a:bodyPr>
          <a:lstStyle/>
          <a:p>
            <a:r>
              <a:rPr lang="en-US" altLang="en-US" dirty="0" smtClean="0">
                <a:latin typeface="Times New Roman" pitchFamily="18" charset="0"/>
                <a:cs typeface="Arial" pitchFamily="34" charset="0"/>
              </a:rPr>
              <a:t>A Pool of Deep Models for Event Recognition</a:t>
            </a:r>
            <a:endParaRPr lang="en-US" altLang="en-US" dirty="0" smtClean="0">
              <a:solidFill>
                <a:srgbClr val="000000"/>
              </a:solidFill>
              <a:latin typeface="Times New Roman" pitchFamily="18" charset="0"/>
              <a:cs typeface="Arial" pitchFamily="34" charset="0"/>
            </a:endParaRPr>
          </a:p>
          <a:p>
            <a:endParaRPr lang="en-US" dirty="0"/>
          </a:p>
        </p:txBody>
      </p:sp>
      <p:sp>
        <p:nvSpPr>
          <p:cNvPr id="32" name="Rectangle 31"/>
          <p:cNvSpPr/>
          <p:nvPr/>
        </p:nvSpPr>
        <p:spPr>
          <a:xfrm>
            <a:off x="18432561" y="10556979"/>
            <a:ext cx="7192763" cy="2850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solidFill>
                <a:schemeClr val="tx1"/>
              </a:solidFill>
              <a:latin typeface="Times New Roman" panose="02020603050405020304" pitchFamily="18" charset="0"/>
              <a:cs typeface="Times New Roman" panose="02020603050405020304" pitchFamily="18" charset="0"/>
            </a:endParaRPr>
          </a:p>
        </p:txBody>
      </p:sp>
      <p:sp>
        <p:nvSpPr>
          <p:cNvPr id="41" name="Text Placeholder 167"/>
          <p:cNvSpPr>
            <a:spLocks noGrp="1"/>
          </p:cNvSpPr>
          <p:nvPr>
            <p:ph type="body" sz="quarter" idx="11"/>
          </p:nvPr>
        </p:nvSpPr>
        <p:spPr>
          <a:xfrm>
            <a:off x="261158" y="8175546"/>
            <a:ext cx="8290965" cy="589166"/>
          </a:xfrm>
        </p:spPr>
        <p:txBody>
          <a:bodyPr/>
          <a:lstStyle/>
          <a:p>
            <a:r>
              <a:rPr lang="en-US" dirty="0" smtClean="0"/>
              <a:t>Motivation and Approach</a:t>
            </a:r>
            <a:endParaRPr lang="en-US" dirty="0"/>
          </a:p>
        </p:txBody>
      </p:sp>
      <p:sp>
        <p:nvSpPr>
          <p:cNvPr id="51" name="Text Placeholder 171"/>
          <p:cNvSpPr>
            <a:spLocks noGrp="1"/>
          </p:cNvSpPr>
          <p:nvPr>
            <p:ph type="body" sz="quarter" idx="21"/>
          </p:nvPr>
        </p:nvSpPr>
        <p:spPr>
          <a:xfrm>
            <a:off x="623757" y="8932935"/>
            <a:ext cx="7928366" cy="3816430"/>
          </a:xfrm>
        </p:spPr>
        <p:txBody>
          <a:bodyPr/>
          <a:lstStyle/>
          <a:p>
            <a:pPr marL="342900" indent="-342900" algn="just">
              <a:buFont typeface="Wingdings" charset="2"/>
              <a:buChar char="v"/>
            </a:pPr>
            <a:r>
              <a:rPr lang="en-US" dirty="0">
                <a:solidFill>
                  <a:schemeClr val="tx1"/>
                </a:solidFill>
                <a:latin typeface="Times"/>
                <a:cs typeface="Times"/>
              </a:rPr>
              <a:t>Most of the existing approaches tend </a:t>
            </a:r>
            <a:r>
              <a:rPr lang="en-US" dirty="0" smtClean="0">
                <a:solidFill>
                  <a:schemeClr val="tx1"/>
                </a:solidFill>
                <a:latin typeface="Times"/>
                <a:cs typeface="Times"/>
              </a:rPr>
              <a:t>to </a:t>
            </a:r>
            <a:r>
              <a:rPr lang="en-US" dirty="0">
                <a:solidFill>
                  <a:schemeClr val="tx1"/>
                </a:solidFill>
                <a:latin typeface="Times"/>
                <a:cs typeface="Times"/>
              </a:rPr>
              <a:t>fuse the </a:t>
            </a:r>
            <a:r>
              <a:rPr lang="en-US" b="1" dirty="0" smtClean="0">
                <a:solidFill>
                  <a:schemeClr val="tx1"/>
                </a:solidFill>
                <a:latin typeface="Times"/>
                <a:cs typeface="Times"/>
              </a:rPr>
              <a:t>object</a:t>
            </a:r>
            <a:r>
              <a:rPr lang="en-US" b="1" dirty="0">
                <a:solidFill>
                  <a:schemeClr val="tx1"/>
                </a:solidFill>
                <a:latin typeface="Times"/>
                <a:cs typeface="Times"/>
              </a:rPr>
              <a:t>-level and scene-</a:t>
            </a:r>
            <a:r>
              <a:rPr lang="en-US" b="1" dirty="0" smtClean="0">
                <a:solidFill>
                  <a:schemeClr val="tx1"/>
                </a:solidFill>
                <a:latin typeface="Times"/>
                <a:cs typeface="Times"/>
              </a:rPr>
              <a:t>level</a:t>
            </a:r>
            <a:r>
              <a:rPr lang="en-US" dirty="0">
                <a:solidFill>
                  <a:schemeClr val="tx1"/>
                </a:solidFill>
                <a:latin typeface="Times"/>
                <a:cs typeface="Times"/>
              </a:rPr>
              <a:t> </a:t>
            </a:r>
            <a:r>
              <a:rPr lang="en-US" dirty="0" smtClean="0">
                <a:solidFill>
                  <a:schemeClr val="tx1"/>
                </a:solidFill>
                <a:latin typeface="Times"/>
                <a:cs typeface="Times"/>
              </a:rPr>
              <a:t>information </a:t>
            </a:r>
            <a:r>
              <a:rPr lang="en-US" dirty="0">
                <a:solidFill>
                  <a:schemeClr val="tx1"/>
                </a:solidFill>
                <a:latin typeface="Times"/>
                <a:cs typeface="Times"/>
              </a:rPr>
              <a:t>assigning them equal contributions. </a:t>
            </a:r>
            <a:endParaRPr lang="en-US" dirty="0" smtClean="0">
              <a:solidFill>
                <a:schemeClr val="tx1"/>
              </a:solidFill>
              <a:latin typeface="Times"/>
              <a:cs typeface="Times"/>
            </a:endParaRPr>
          </a:p>
          <a:p>
            <a:pPr marL="342900" indent="-342900" algn="just">
              <a:buFont typeface="Wingdings" charset="2"/>
              <a:buChar char="v"/>
            </a:pPr>
            <a:endParaRPr lang="en-US" dirty="0">
              <a:solidFill>
                <a:schemeClr val="tx1"/>
              </a:solidFill>
              <a:latin typeface="Times"/>
              <a:cs typeface="Times"/>
            </a:endParaRPr>
          </a:p>
          <a:p>
            <a:pPr marL="342900" indent="-342900" algn="just">
              <a:buFont typeface="Wingdings" charset="2"/>
              <a:buChar char="v"/>
            </a:pPr>
            <a:r>
              <a:rPr lang="en-US" dirty="0">
                <a:solidFill>
                  <a:schemeClr val="tx1"/>
                </a:solidFill>
                <a:latin typeface="Times"/>
                <a:cs typeface="Times"/>
              </a:rPr>
              <a:t>T</a:t>
            </a:r>
            <a:r>
              <a:rPr lang="en-US" dirty="0" smtClean="0">
                <a:solidFill>
                  <a:schemeClr val="tx1"/>
                </a:solidFill>
                <a:latin typeface="Times"/>
                <a:cs typeface="Times"/>
              </a:rPr>
              <a:t>his </a:t>
            </a:r>
            <a:r>
              <a:rPr lang="en-US" dirty="0">
                <a:solidFill>
                  <a:schemeClr val="tx1"/>
                </a:solidFill>
                <a:latin typeface="Times"/>
                <a:cs typeface="Times"/>
              </a:rPr>
              <a:t>is sub-</a:t>
            </a:r>
            <a:r>
              <a:rPr lang="en-US" dirty="0" smtClean="0">
                <a:solidFill>
                  <a:schemeClr val="tx1"/>
                </a:solidFill>
                <a:latin typeface="Times"/>
                <a:cs typeface="Times"/>
              </a:rPr>
              <a:t>optimal, </a:t>
            </a:r>
            <a:r>
              <a:rPr lang="en-US" dirty="0">
                <a:solidFill>
                  <a:schemeClr val="tx1"/>
                </a:solidFill>
                <a:latin typeface="Times"/>
                <a:cs typeface="Times"/>
              </a:rPr>
              <a:t>as </a:t>
            </a:r>
            <a:r>
              <a:rPr lang="en-US" dirty="0" smtClean="0">
                <a:solidFill>
                  <a:schemeClr val="tx1"/>
                </a:solidFill>
                <a:latin typeface="Times"/>
                <a:cs typeface="Times"/>
              </a:rPr>
              <a:t>event-related images show significantly diverse sets </a:t>
            </a:r>
            <a:r>
              <a:rPr lang="en-US" dirty="0">
                <a:solidFill>
                  <a:schemeClr val="tx1"/>
                </a:solidFill>
                <a:latin typeface="Times"/>
                <a:cs typeface="Times"/>
              </a:rPr>
              <a:t>of chromatic and spatial </a:t>
            </a:r>
            <a:r>
              <a:rPr lang="en-US" dirty="0" smtClean="0">
                <a:solidFill>
                  <a:schemeClr val="tx1"/>
                </a:solidFill>
                <a:latin typeface="Times"/>
                <a:cs typeface="Times"/>
              </a:rPr>
              <a:t>contexts, often characterized by large inter-class and low intra-class similarities.</a:t>
            </a:r>
            <a:endParaRPr lang="en-US" dirty="0" smtClean="0">
              <a:solidFill>
                <a:schemeClr val="tx1"/>
              </a:solidFill>
              <a:latin typeface="Times"/>
              <a:cs typeface="Times"/>
            </a:endParaRPr>
          </a:p>
          <a:p>
            <a:pPr algn="just"/>
            <a:endParaRPr lang="en-US" dirty="0">
              <a:solidFill>
                <a:schemeClr val="tx1"/>
              </a:solidFill>
              <a:latin typeface="Times"/>
              <a:cs typeface="Times"/>
            </a:endParaRPr>
          </a:p>
          <a:p>
            <a:pPr marL="342900" indent="-342900" algn="just">
              <a:buFont typeface="Wingdings" charset="2"/>
              <a:buChar char="v"/>
            </a:pPr>
            <a:r>
              <a:rPr lang="en-US" dirty="0" smtClean="0">
                <a:solidFill>
                  <a:schemeClr val="tx1"/>
                </a:solidFill>
                <a:latin typeface="Times"/>
                <a:cs typeface="Times"/>
              </a:rPr>
              <a:t>According to this, we assume </a:t>
            </a:r>
            <a:r>
              <a:rPr lang="en-US" b="1" dirty="0" smtClean="0">
                <a:solidFill>
                  <a:schemeClr val="tx1"/>
                </a:solidFill>
                <a:latin typeface="Times"/>
                <a:cs typeface="Times"/>
              </a:rPr>
              <a:t>that </a:t>
            </a:r>
            <a:r>
              <a:rPr lang="en-US" b="1" dirty="0">
                <a:solidFill>
                  <a:schemeClr val="tx1"/>
                </a:solidFill>
                <a:latin typeface="Times"/>
                <a:cs typeface="Times"/>
              </a:rPr>
              <a:t>w</a:t>
            </a:r>
            <a:r>
              <a:rPr lang="en-US" b="1" dirty="0" smtClean="0">
                <a:solidFill>
                  <a:schemeClr val="tx1"/>
                </a:solidFill>
                <a:latin typeface="Times"/>
                <a:cs typeface="Times"/>
              </a:rPr>
              <a:t>eights </a:t>
            </a:r>
            <a:r>
              <a:rPr lang="en-US" b="1" dirty="0">
                <a:solidFill>
                  <a:schemeClr val="tx1"/>
                </a:solidFill>
                <a:latin typeface="Times"/>
                <a:cs typeface="Times"/>
              </a:rPr>
              <a:t>should be allocated to each </a:t>
            </a:r>
            <a:r>
              <a:rPr lang="en-US" b="1" dirty="0" smtClean="0">
                <a:solidFill>
                  <a:schemeClr val="tx1"/>
                </a:solidFill>
                <a:latin typeface="Times"/>
                <a:cs typeface="Times"/>
              </a:rPr>
              <a:t>model </a:t>
            </a:r>
            <a:r>
              <a:rPr lang="en-US" dirty="0">
                <a:solidFill>
                  <a:schemeClr val="tx1"/>
                </a:solidFill>
                <a:latin typeface="Times"/>
                <a:cs typeface="Times"/>
              </a:rPr>
              <a:t>based on its capacity in representing specific pieces of information and features that are characteristic of the underlying </a:t>
            </a:r>
            <a:r>
              <a:rPr lang="en-US" dirty="0" smtClean="0">
                <a:solidFill>
                  <a:schemeClr val="tx1"/>
                </a:solidFill>
                <a:latin typeface="Times"/>
                <a:cs typeface="Times"/>
              </a:rPr>
              <a:t>event/image. </a:t>
            </a:r>
            <a:endParaRPr lang="en-US" dirty="0">
              <a:solidFill>
                <a:schemeClr val="tx1"/>
              </a:solidFill>
              <a:latin typeface="Times"/>
              <a:cs typeface="Times"/>
            </a:endParaRPr>
          </a:p>
        </p:txBody>
      </p:sp>
      <p:sp>
        <p:nvSpPr>
          <p:cNvPr id="52" name="Text Placeholder 171"/>
          <p:cNvSpPr>
            <a:spLocks noGrp="1"/>
          </p:cNvSpPr>
          <p:nvPr>
            <p:ph type="body" sz="quarter" idx="21"/>
          </p:nvPr>
        </p:nvSpPr>
        <p:spPr>
          <a:xfrm>
            <a:off x="623757" y="12936764"/>
            <a:ext cx="7928366" cy="2893100"/>
          </a:xfrm>
        </p:spPr>
        <p:txBody>
          <a:bodyPr/>
          <a:lstStyle/>
          <a:p>
            <a:pPr algn="just"/>
            <a:r>
              <a:rPr lang="en-US" dirty="0" smtClean="0">
                <a:solidFill>
                  <a:schemeClr val="tx1"/>
                </a:solidFill>
                <a:latin typeface="Times New Roman" panose="02020603050405020304" pitchFamily="18" charset="0"/>
                <a:cs typeface="Times New Roman" panose="02020603050405020304" pitchFamily="18" charset="0"/>
              </a:rPr>
              <a:t>The </a:t>
            </a:r>
            <a:r>
              <a:rPr lang="en-US" b="1" dirty="0" smtClean="0">
                <a:solidFill>
                  <a:schemeClr val="tx1"/>
                </a:solidFill>
                <a:latin typeface="Times New Roman" panose="02020603050405020304" pitchFamily="18" charset="0"/>
                <a:cs typeface="Times New Roman" panose="02020603050405020304" pitchFamily="18" charset="0"/>
              </a:rPr>
              <a:t>main contributions </a:t>
            </a:r>
            <a:r>
              <a:rPr lang="en-US" dirty="0" smtClean="0">
                <a:solidFill>
                  <a:schemeClr val="tx1"/>
                </a:solidFill>
                <a:latin typeface="Times New Roman" panose="02020603050405020304" pitchFamily="18" charset="0"/>
                <a:cs typeface="Times New Roman" panose="02020603050405020304" pitchFamily="18" charset="0"/>
              </a:rPr>
              <a:t>of this work </a:t>
            </a:r>
            <a:r>
              <a:rPr lang="en-US" dirty="0" smtClean="0">
                <a:solidFill>
                  <a:schemeClr val="tx1"/>
                </a:solidFill>
                <a:latin typeface="Times New Roman" panose="02020603050405020304" pitchFamily="18" charset="0"/>
                <a:cs typeface="Times New Roman" panose="02020603050405020304" pitchFamily="18" charset="0"/>
              </a:rPr>
              <a:t>can be summarized </a:t>
            </a:r>
            <a:r>
              <a:rPr lang="en-US" dirty="0" smtClean="0">
                <a:solidFill>
                  <a:schemeClr val="tx1"/>
                </a:solidFill>
                <a:latin typeface="Times New Roman" panose="02020603050405020304" pitchFamily="18" charset="0"/>
                <a:cs typeface="Times New Roman" panose="02020603050405020304" pitchFamily="18" charset="0"/>
              </a:rPr>
              <a:t>as follows:</a:t>
            </a:r>
          </a:p>
          <a:p>
            <a:pPr algn="just"/>
            <a:endParaRPr lang="en-US" dirty="0" smtClean="0">
              <a:solidFill>
                <a:schemeClr val="tx1"/>
              </a:solidFill>
              <a:latin typeface="Times New Roman" panose="02020603050405020304" pitchFamily="18" charset="0"/>
              <a:cs typeface="Times New Roman" panose="02020603050405020304" pitchFamily="18" charset="0"/>
            </a:endParaRPr>
          </a:p>
          <a:p>
            <a:pPr marL="457200" indent="-457200" algn="just">
              <a:buAutoNum type="arabicParenBoth"/>
            </a:pPr>
            <a:r>
              <a:rPr lang="en-US" dirty="0">
                <a:solidFill>
                  <a:schemeClr val="tx1"/>
                </a:solidFill>
                <a:latin typeface="Times New Roman" panose="02020603050405020304" pitchFamily="18" charset="0"/>
                <a:cs typeface="Times New Roman" panose="02020603050405020304" pitchFamily="18" charset="0"/>
              </a:rPr>
              <a:t>A</a:t>
            </a:r>
            <a:r>
              <a:rPr lang="en-US" dirty="0" smtClean="0">
                <a:solidFill>
                  <a:schemeClr val="tx1"/>
                </a:solidFill>
                <a:latin typeface="Times New Roman" panose="02020603050405020304" pitchFamily="18" charset="0"/>
                <a:cs typeface="Times New Roman" panose="02020603050405020304" pitchFamily="18" charset="0"/>
              </a:rPr>
              <a:t> novel fusion scheme, inspired by the concept of </a:t>
            </a:r>
            <a:r>
              <a:rPr lang="en-US" b="1" dirty="0" smtClean="0">
                <a:solidFill>
                  <a:schemeClr val="tx1"/>
                </a:solidFill>
                <a:latin typeface="Times New Roman" panose="02020603050405020304" pitchFamily="18" charset="0"/>
                <a:cs typeface="Times New Roman" panose="02020603050405020304" pitchFamily="18" charset="0"/>
              </a:rPr>
              <a:t>Induced Ordered Weighted Averaging operators</a:t>
            </a:r>
            <a:r>
              <a:rPr lang="en-US" b="1" baseline="30000" dirty="0" smtClean="0">
                <a:solidFill>
                  <a:schemeClr val="tx1"/>
                </a:solidFill>
                <a:latin typeface="Times New Roman" panose="02020603050405020304" pitchFamily="18" charset="0"/>
                <a:cs typeface="Times New Roman" panose="02020603050405020304" pitchFamily="18" charset="0"/>
              </a:rPr>
              <a:t>1</a:t>
            </a:r>
            <a:r>
              <a:rPr lang="en-US" b="1" dirty="0" smtClean="0">
                <a:solidFill>
                  <a:schemeClr val="tx1"/>
                </a:solidFill>
                <a:latin typeface="Times New Roman" panose="02020603050405020304" pitchFamily="18" charset="0"/>
                <a:cs typeface="Times New Roman" panose="02020603050405020304" pitchFamily="18" charset="0"/>
              </a:rPr>
              <a:t> </a:t>
            </a:r>
            <a:endParaRPr lang="en-US" dirty="0" smtClean="0">
              <a:solidFill>
                <a:schemeClr val="tx1"/>
              </a:solidFill>
              <a:latin typeface="Times New Roman" panose="02020603050405020304" pitchFamily="18" charset="0"/>
              <a:cs typeface="Times New Roman" panose="02020603050405020304" pitchFamily="18" charset="0"/>
            </a:endParaRPr>
          </a:p>
          <a:p>
            <a:pPr marL="457200" indent="-457200" algn="just">
              <a:buAutoNum type="arabicParenBoth"/>
            </a:pPr>
            <a:r>
              <a:rPr lang="en-US" dirty="0" smtClean="0">
                <a:solidFill>
                  <a:schemeClr val="tx1"/>
                </a:solidFill>
                <a:latin typeface="Times New Roman" panose="02020603050405020304" pitchFamily="18" charset="0"/>
                <a:cs typeface="Times New Roman" panose="02020603050405020304" pitchFamily="18" charset="0"/>
              </a:rPr>
              <a:t>The application of </a:t>
            </a:r>
            <a:r>
              <a:rPr lang="en-US" dirty="0" smtClean="0">
                <a:solidFill>
                  <a:schemeClr val="tx1"/>
                </a:solidFill>
                <a:latin typeface="Times New Roman" panose="02020603050405020304" pitchFamily="18" charset="0"/>
                <a:cs typeface="Times New Roman" panose="02020603050405020304" pitchFamily="18" charset="0"/>
              </a:rPr>
              <a:t>a </a:t>
            </a:r>
            <a:r>
              <a:rPr lang="en-US" b="1" dirty="0" smtClean="0">
                <a:solidFill>
                  <a:schemeClr val="tx1"/>
                </a:solidFill>
                <a:latin typeface="Times New Roman" panose="02020603050405020304" pitchFamily="18" charset="0"/>
                <a:cs typeface="Times New Roman" panose="02020603050405020304" pitchFamily="18" charset="0"/>
              </a:rPr>
              <a:t>reverse matching </a:t>
            </a:r>
            <a:r>
              <a:rPr lang="en-US" dirty="0" smtClean="0">
                <a:solidFill>
                  <a:schemeClr val="tx1"/>
                </a:solidFill>
                <a:latin typeface="Times New Roman" panose="02020603050405020304" pitchFamily="18" charset="0"/>
                <a:cs typeface="Times New Roman" panose="02020603050405020304" pitchFamily="18" charset="0"/>
              </a:rPr>
              <a:t>concept, which has been proven </a:t>
            </a:r>
            <a:r>
              <a:rPr lang="en-US" dirty="0" smtClean="0">
                <a:solidFill>
                  <a:schemeClr val="tx1"/>
                </a:solidFill>
                <a:latin typeface="Times New Roman" panose="02020603050405020304" pitchFamily="18" charset="0"/>
                <a:cs typeface="Times New Roman" panose="02020603050405020304" pitchFamily="18" charset="0"/>
              </a:rPr>
              <a:t>to be useful </a:t>
            </a:r>
            <a:r>
              <a:rPr lang="en-US" dirty="0" smtClean="0">
                <a:solidFill>
                  <a:schemeClr val="tx1"/>
                </a:solidFill>
                <a:latin typeface="Times New Roman" panose="02020603050405020304" pitchFamily="18" charset="0"/>
                <a:cs typeface="Times New Roman" panose="02020603050405020304" pitchFamily="18" charset="0"/>
              </a:rPr>
              <a:t>in other computer vision </a:t>
            </a:r>
            <a:r>
              <a:rPr lang="en-US" dirty="0" smtClean="0">
                <a:solidFill>
                  <a:schemeClr val="tx1"/>
                </a:solidFill>
                <a:latin typeface="Times New Roman" panose="02020603050405020304" pitchFamily="18" charset="0"/>
                <a:cs typeface="Times New Roman" panose="02020603050405020304" pitchFamily="18" charset="0"/>
              </a:rPr>
              <a:t>domains</a:t>
            </a:r>
            <a:r>
              <a:rPr lang="en-US" baseline="30000" dirty="0" smtClean="0">
                <a:solidFill>
                  <a:schemeClr val="tx1"/>
                </a:solidFill>
                <a:latin typeface="Times New Roman" panose="02020603050405020304" pitchFamily="18" charset="0"/>
                <a:cs typeface="Times New Roman" panose="02020603050405020304" pitchFamily="18" charset="0"/>
              </a:rPr>
              <a:t>2</a:t>
            </a:r>
            <a:r>
              <a:rPr lang="en-US" dirty="0" smtClean="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p>
          <a:p>
            <a:pPr marL="457200" indent="-457200" algn="just">
              <a:buAutoNum type="arabicParenBoth"/>
            </a:pPr>
            <a:r>
              <a:rPr lang="en-US" dirty="0" smtClean="0">
                <a:solidFill>
                  <a:schemeClr val="tx1"/>
                </a:solidFill>
                <a:latin typeface="Times New Roman"/>
                <a:cs typeface="Times New Roman"/>
              </a:rPr>
              <a:t>A thorough investigation of the performances </a:t>
            </a:r>
            <a:r>
              <a:rPr lang="en-US" dirty="0">
                <a:solidFill>
                  <a:schemeClr val="tx1"/>
                </a:solidFill>
                <a:latin typeface="Times New Roman"/>
                <a:cs typeface="Times New Roman"/>
              </a:rPr>
              <a:t>of </a:t>
            </a:r>
            <a:r>
              <a:rPr lang="en-US" dirty="0" smtClean="0">
                <a:solidFill>
                  <a:schemeClr val="tx1"/>
                </a:solidFill>
                <a:latin typeface="Times New Roman"/>
                <a:cs typeface="Times New Roman"/>
              </a:rPr>
              <a:t>different </a:t>
            </a:r>
            <a:r>
              <a:rPr lang="en-US" dirty="0" smtClean="0">
                <a:solidFill>
                  <a:schemeClr val="tx1"/>
                </a:solidFill>
                <a:latin typeface="Times New Roman"/>
                <a:cs typeface="Times New Roman"/>
              </a:rPr>
              <a:t>CNN </a:t>
            </a:r>
            <a:r>
              <a:rPr lang="en-US" dirty="0">
                <a:solidFill>
                  <a:schemeClr val="tx1"/>
                </a:solidFill>
                <a:latin typeface="Times New Roman"/>
                <a:cs typeface="Times New Roman"/>
              </a:rPr>
              <a:t>architectures, </a:t>
            </a:r>
            <a:r>
              <a:rPr lang="en-US" dirty="0" smtClean="0">
                <a:solidFill>
                  <a:schemeClr val="tx1"/>
                </a:solidFill>
                <a:latin typeface="Times New Roman"/>
                <a:cs typeface="Times New Roman"/>
              </a:rPr>
              <a:t>applied to object-level </a:t>
            </a:r>
            <a:r>
              <a:rPr lang="en-US" dirty="0">
                <a:solidFill>
                  <a:schemeClr val="tx1"/>
                </a:solidFill>
                <a:latin typeface="Times New Roman"/>
                <a:cs typeface="Times New Roman"/>
              </a:rPr>
              <a:t>and </a:t>
            </a:r>
            <a:r>
              <a:rPr lang="en-US" dirty="0" smtClean="0">
                <a:solidFill>
                  <a:schemeClr val="tx1"/>
                </a:solidFill>
                <a:latin typeface="Times New Roman"/>
                <a:cs typeface="Times New Roman"/>
              </a:rPr>
              <a:t>scene-level </a:t>
            </a:r>
            <a:r>
              <a:rPr lang="en-US" dirty="0">
                <a:solidFill>
                  <a:schemeClr val="tx1"/>
                </a:solidFill>
                <a:latin typeface="Times New Roman"/>
                <a:cs typeface="Times New Roman"/>
              </a:rPr>
              <a:t>level </a:t>
            </a:r>
            <a:r>
              <a:rPr lang="en-US" dirty="0" smtClean="0">
                <a:solidFill>
                  <a:schemeClr val="tx1"/>
                </a:solidFill>
                <a:latin typeface="Times New Roman"/>
                <a:cs typeface="Times New Roman"/>
              </a:rPr>
              <a:t>information</a:t>
            </a:r>
          </a:p>
        </p:txBody>
      </p:sp>
      <p:sp>
        <p:nvSpPr>
          <p:cNvPr id="106" name="Rectangle 105"/>
          <p:cNvSpPr/>
          <p:nvPr/>
        </p:nvSpPr>
        <p:spPr>
          <a:xfrm>
            <a:off x="18658377" y="10421616"/>
            <a:ext cx="6966947" cy="4253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sz="2000" dirty="0" smtClean="0">
              <a:solidFill>
                <a:schemeClr val="tx1"/>
              </a:solidFill>
              <a:latin typeface="Times New Roman" panose="02020603050405020304" pitchFamily="18" charset="0"/>
              <a:cs typeface="Times New Roman" panose="02020603050405020304" pitchFamily="18" charset="0"/>
            </a:endParaRPr>
          </a:p>
        </p:txBody>
      </p:sp>
      <p:sp>
        <p:nvSpPr>
          <p:cNvPr id="284" name="TextBox 283"/>
          <p:cNvSpPr txBox="1"/>
          <p:nvPr/>
        </p:nvSpPr>
        <p:spPr>
          <a:xfrm>
            <a:off x="9406602" y="17845997"/>
            <a:ext cx="7505772" cy="1938992"/>
          </a:xfrm>
          <a:prstGeom prst="rect">
            <a:avLst/>
          </a:prstGeom>
          <a:noFill/>
        </p:spPr>
        <p:txBody>
          <a:bodyPr wrap="square" rtlCol="0">
            <a:spAutoFit/>
          </a:bodyPr>
          <a:lstStyle/>
          <a:p>
            <a:pPr algn="just"/>
            <a:r>
              <a:rPr lang="en-US" sz="2000" b="1" dirty="0" smtClean="0">
                <a:latin typeface="Times New Roman"/>
                <a:cs typeface="Times New Roman"/>
              </a:rPr>
              <a:t>Datasets: </a:t>
            </a:r>
            <a:r>
              <a:rPr lang="en-US" sz="2000" dirty="0" smtClean="0">
                <a:latin typeface="Times New Roman"/>
                <a:cs typeface="Times New Roman"/>
              </a:rPr>
              <a:t>For the experimental validation of the proposed approach we use 3 different datasets including: </a:t>
            </a:r>
          </a:p>
          <a:p>
            <a:pPr algn="just"/>
            <a:endParaRPr lang="en-US" sz="2000" dirty="0" smtClean="0">
              <a:latin typeface="Times New Roman"/>
              <a:cs typeface="Times New Roman"/>
            </a:endParaRPr>
          </a:p>
          <a:p>
            <a:pPr marL="342900" indent="-342900" algn="just">
              <a:buFont typeface="Wingdings" charset="2"/>
              <a:buChar char="v"/>
            </a:pPr>
            <a:r>
              <a:rPr lang="en-US" sz="2000" b="1" dirty="0" smtClean="0">
                <a:latin typeface="Times New Roman"/>
                <a:cs typeface="Times New Roman"/>
              </a:rPr>
              <a:t>WIDER</a:t>
            </a:r>
          </a:p>
          <a:p>
            <a:pPr marL="342900" indent="-342900" algn="just">
              <a:buFont typeface="Wingdings" charset="2"/>
              <a:buChar char="v"/>
            </a:pPr>
            <a:r>
              <a:rPr lang="en-US" sz="2000" b="1" dirty="0" smtClean="0">
                <a:latin typeface="Times New Roman"/>
                <a:cs typeface="Times New Roman"/>
              </a:rPr>
              <a:t>USED</a:t>
            </a:r>
            <a:endParaRPr lang="en-US" sz="2000" dirty="0" smtClean="0">
              <a:latin typeface="Times New Roman"/>
              <a:cs typeface="Times New Roman"/>
            </a:endParaRPr>
          </a:p>
          <a:p>
            <a:pPr marL="342900" indent="-342900" algn="just">
              <a:buFont typeface="Wingdings" charset="2"/>
              <a:buChar char="v"/>
            </a:pPr>
            <a:r>
              <a:rPr lang="en-US" sz="2000" b="1" dirty="0" smtClean="0">
                <a:latin typeface="Times New Roman"/>
                <a:cs typeface="Times New Roman"/>
              </a:rPr>
              <a:t>UIUC Sports Dataset</a:t>
            </a:r>
            <a:endParaRPr lang="en-US" sz="2000" b="1" dirty="0">
              <a:latin typeface="Times New Roman"/>
              <a:cs typeface="Times New Roman"/>
            </a:endParaRPr>
          </a:p>
        </p:txBody>
      </p:sp>
      <p:sp>
        <p:nvSpPr>
          <p:cNvPr id="111" name="Rectangle 110"/>
          <p:cNvSpPr/>
          <p:nvPr/>
        </p:nvSpPr>
        <p:spPr>
          <a:xfrm>
            <a:off x="27212011" y="7881821"/>
            <a:ext cx="7267808" cy="688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anose="02020603050405020304" pitchFamily="18" charset="0"/>
                <a:cs typeface="Times New Roman" panose="02020603050405020304" pitchFamily="18" charset="0"/>
              </a:rPr>
              <a:t>Table. 1: Classification results with individual models. </a:t>
            </a:r>
          </a:p>
        </p:txBody>
      </p:sp>
      <p:sp>
        <p:nvSpPr>
          <p:cNvPr id="287" name="TextBox 286"/>
          <p:cNvSpPr txBox="1"/>
          <p:nvPr/>
        </p:nvSpPr>
        <p:spPr>
          <a:xfrm>
            <a:off x="18119552" y="17852899"/>
            <a:ext cx="7505772" cy="3170099"/>
          </a:xfrm>
          <a:prstGeom prst="rect">
            <a:avLst/>
          </a:prstGeom>
          <a:noFill/>
        </p:spPr>
        <p:txBody>
          <a:bodyPr wrap="square" rtlCol="0">
            <a:spAutoFit/>
          </a:bodyPr>
          <a:lstStyle/>
          <a:p>
            <a:pPr algn="just"/>
            <a:r>
              <a:rPr lang="en-US" sz="2000" b="1" dirty="0" smtClean="0">
                <a:latin typeface="Times New Roman"/>
                <a:cs typeface="Times New Roman"/>
              </a:rPr>
              <a:t>Experimental </a:t>
            </a:r>
            <a:r>
              <a:rPr lang="en-US" sz="2000" b="1" dirty="0" smtClean="0">
                <a:latin typeface="Times New Roman"/>
                <a:cs typeface="Times New Roman"/>
              </a:rPr>
              <a:t>setup: </a:t>
            </a:r>
            <a:r>
              <a:rPr lang="en-US" sz="2000" dirty="0">
                <a:latin typeface="Times New Roman"/>
                <a:cs typeface="Times New Roman"/>
              </a:rPr>
              <a:t>w</a:t>
            </a:r>
            <a:r>
              <a:rPr lang="en-US" sz="2000" dirty="0" smtClean="0">
                <a:latin typeface="Times New Roman"/>
                <a:cs typeface="Times New Roman"/>
              </a:rPr>
              <a:t>e conducted </a:t>
            </a:r>
            <a:r>
              <a:rPr lang="en-US" sz="2000" dirty="0" smtClean="0">
                <a:latin typeface="Times New Roman"/>
                <a:cs typeface="Times New Roman"/>
              </a:rPr>
              <a:t>the following 3 </a:t>
            </a:r>
            <a:r>
              <a:rPr lang="en-US" sz="2000" dirty="0" smtClean="0">
                <a:latin typeface="Times New Roman"/>
                <a:cs typeface="Times New Roman"/>
              </a:rPr>
              <a:t>experiments</a:t>
            </a:r>
            <a:r>
              <a:rPr lang="en-US" sz="2000" dirty="0">
                <a:latin typeface="Times New Roman"/>
                <a:cs typeface="Times New Roman"/>
              </a:rPr>
              <a:t>:</a:t>
            </a:r>
            <a:endParaRPr lang="en-US" sz="2000" dirty="0" smtClean="0">
              <a:latin typeface="Times New Roman"/>
              <a:cs typeface="Times New Roman"/>
            </a:endParaRPr>
          </a:p>
          <a:p>
            <a:pPr algn="just"/>
            <a:endParaRPr lang="en-US" sz="2000" dirty="0">
              <a:latin typeface="Times New Roman"/>
              <a:cs typeface="Times New Roman"/>
            </a:endParaRPr>
          </a:p>
          <a:p>
            <a:pPr marL="342900" indent="-342900" algn="just">
              <a:buFont typeface="Wingdings" charset="2"/>
              <a:buChar char="v"/>
            </a:pPr>
            <a:r>
              <a:rPr lang="en-US" sz="2000" b="1" dirty="0" smtClean="0">
                <a:latin typeface="Times New Roman"/>
                <a:cs typeface="Times New Roman"/>
              </a:rPr>
              <a:t>Experiment 1:  </a:t>
            </a:r>
            <a:r>
              <a:rPr lang="en-US" sz="2000" dirty="0" smtClean="0">
                <a:latin typeface="Times New Roman"/>
                <a:cs typeface="Times New Roman"/>
              </a:rPr>
              <a:t>investigate </a:t>
            </a:r>
            <a:r>
              <a:rPr lang="en-US" sz="2000" dirty="0" smtClean="0">
                <a:latin typeface="Times New Roman"/>
                <a:cs typeface="Times New Roman"/>
              </a:rPr>
              <a:t>the performance of individual models pre-trained on </a:t>
            </a:r>
            <a:r>
              <a:rPr lang="en-US" sz="2000" dirty="0" err="1" smtClean="0">
                <a:latin typeface="Times New Roman"/>
                <a:cs typeface="Times New Roman"/>
              </a:rPr>
              <a:t>ImageNet</a:t>
            </a:r>
            <a:r>
              <a:rPr lang="en-US" sz="2000" dirty="0" smtClean="0">
                <a:latin typeface="Times New Roman"/>
                <a:cs typeface="Times New Roman"/>
              </a:rPr>
              <a:t> and Places datasets.</a:t>
            </a:r>
          </a:p>
          <a:p>
            <a:pPr marL="342900" indent="-342900" algn="just">
              <a:buFont typeface="Wingdings" charset="2"/>
              <a:buChar char="v"/>
            </a:pPr>
            <a:endParaRPr lang="en-US" sz="2000" dirty="0" smtClean="0">
              <a:latin typeface="Times New Roman"/>
              <a:cs typeface="Times New Roman"/>
            </a:endParaRPr>
          </a:p>
          <a:p>
            <a:pPr marL="342900" indent="-342900" algn="just">
              <a:buFont typeface="Wingdings" charset="2"/>
              <a:buChar char="v"/>
            </a:pPr>
            <a:r>
              <a:rPr lang="en-US" sz="2000" b="1" dirty="0" smtClean="0">
                <a:latin typeface="Times New Roman"/>
                <a:cs typeface="Times New Roman"/>
              </a:rPr>
              <a:t>Experiment 2: </a:t>
            </a:r>
            <a:r>
              <a:rPr lang="en-US" sz="2000" dirty="0" smtClean="0">
                <a:latin typeface="Times New Roman"/>
                <a:cs typeface="Times New Roman"/>
              </a:rPr>
              <a:t>assess </a:t>
            </a:r>
            <a:r>
              <a:rPr lang="en-US" sz="2000" dirty="0" smtClean="0">
                <a:latin typeface="Times New Roman"/>
                <a:cs typeface="Times New Roman"/>
              </a:rPr>
              <a:t>the performance of IOWA-fused models </a:t>
            </a:r>
            <a:r>
              <a:rPr lang="en-US" sz="2000" dirty="0" smtClean="0">
                <a:latin typeface="Times New Roman"/>
                <a:cs typeface="Times New Roman"/>
              </a:rPr>
              <a:t>on </a:t>
            </a:r>
            <a:r>
              <a:rPr lang="en-US" sz="2000" dirty="0" smtClean="0">
                <a:latin typeface="Times New Roman"/>
                <a:cs typeface="Times New Roman"/>
              </a:rPr>
              <a:t>the same </a:t>
            </a:r>
            <a:r>
              <a:rPr lang="en-US" sz="2000" dirty="0" smtClean="0">
                <a:latin typeface="Times New Roman"/>
                <a:cs typeface="Times New Roman"/>
              </a:rPr>
              <a:t>and on different </a:t>
            </a:r>
            <a:r>
              <a:rPr lang="en-US" sz="2000" dirty="0" smtClean="0">
                <a:latin typeface="Times New Roman"/>
                <a:cs typeface="Times New Roman"/>
              </a:rPr>
              <a:t>architectures. </a:t>
            </a:r>
          </a:p>
          <a:p>
            <a:pPr marL="342900" indent="-342900" algn="just">
              <a:buFont typeface="Wingdings" charset="2"/>
              <a:buChar char="v"/>
            </a:pPr>
            <a:endParaRPr lang="en-US" sz="2000" dirty="0" smtClean="0">
              <a:latin typeface="Times New Roman"/>
              <a:cs typeface="Times New Roman"/>
            </a:endParaRPr>
          </a:p>
          <a:p>
            <a:pPr marL="342900" indent="-342900" algn="just">
              <a:buFont typeface="Wingdings" charset="2"/>
              <a:buChar char="v"/>
            </a:pPr>
            <a:r>
              <a:rPr lang="en-US" sz="2000" b="1" dirty="0" smtClean="0">
                <a:latin typeface="Times New Roman"/>
                <a:cs typeface="Times New Roman"/>
              </a:rPr>
              <a:t>Experiment 3: </a:t>
            </a:r>
            <a:r>
              <a:rPr lang="en-US" sz="2000" dirty="0" smtClean="0">
                <a:latin typeface="Times New Roman"/>
                <a:cs typeface="Times New Roman"/>
              </a:rPr>
              <a:t>include t</a:t>
            </a:r>
            <a:r>
              <a:rPr lang="en-US" sz="2000" dirty="0" smtClean="0">
                <a:latin typeface="Times New Roman"/>
                <a:cs typeface="Times New Roman"/>
              </a:rPr>
              <a:t>he</a:t>
            </a:r>
            <a:r>
              <a:rPr lang="en-US" sz="2000" b="1" dirty="0" smtClean="0">
                <a:latin typeface="Times New Roman"/>
                <a:cs typeface="Times New Roman"/>
              </a:rPr>
              <a:t> </a:t>
            </a:r>
            <a:r>
              <a:rPr lang="en-US" sz="2000" dirty="0">
                <a:latin typeface="Times New Roman"/>
                <a:cs typeface="Times New Roman"/>
              </a:rPr>
              <a:t>R</a:t>
            </a:r>
            <a:r>
              <a:rPr lang="en-US" sz="2000" dirty="0" smtClean="0">
                <a:latin typeface="Times New Roman"/>
                <a:cs typeface="Times New Roman"/>
              </a:rPr>
              <a:t>everse matching strategy </a:t>
            </a:r>
            <a:r>
              <a:rPr lang="en-US" sz="2000" dirty="0" smtClean="0">
                <a:latin typeface="Times New Roman"/>
                <a:cs typeface="Times New Roman"/>
              </a:rPr>
              <a:t>in </a:t>
            </a:r>
            <a:r>
              <a:rPr lang="en-US" sz="2000" dirty="0" smtClean="0">
                <a:latin typeface="Times New Roman"/>
                <a:cs typeface="Times New Roman"/>
              </a:rPr>
              <a:t>the framework to raise the classification rates.</a:t>
            </a:r>
            <a:endParaRPr lang="en-US" sz="2000" dirty="0">
              <a:latin typeface="Times New Roman"/>
              <a:cs typeface="Times New Roman"/>
            </a:endParaRPr>
          </a:p>
        </p:txBody>
      </p:sp>
      <p:sp>
        <p:nvSpPr>
          <p:cNvPr id="54" name="Rectangle 53"/>
          <p:cNvSpPr/>
          <p:nvPr/>
        </p:nvSpPr>
        <p:spPr>
          <a:xfrm>
            <a:off x="35794999" y="15385005"/>
            <a:ext cx="7267807" cy="80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anose="02020603050405020304" pitchFamily="18" charset="0"/>
                <a:cs typeface="Times New Roman" panose="02020603050405020304" pitchFamily="18" charset="0"/>
              </a:rPr>
              <a:t>Table. 3:  A comparison against state of the art on USED dataset</a:t>
            </a:r>
          </a:p>
        </p:txBody>
      </p:sp>
      <p:pic>
        <p:nvPicPr>
          <p:cNvPr id="4" name="Picture 3" descr="Logo_ufficiale-1200x9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3600" y="56679"/>
            <a:ext cx="3657600" cy="2785872"/>
          </a:xfrm>
          <a:prstGeom prst="rect">
            <a:avLst/>
          </a:prstGeom>
        </p:spPr>
      </p:pic>
      <p:sp>
        <p:nvSpPr>
          <p:cNvPr id="56" name="Rectangle 55"/>
          <p:cNvSpPr/>
          <p:nvPr/>
        </p:nvSpPr>
        <p:spPr>
          <a:xfrm>
            <a:off x="36069890" y="7750926"/>
            <a:ext cx="6400604" cy="688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anose="02020603050405020304" pitchFamily="18" charset="0"/>
                <a:cs typeface="Times New Roman" panose="02020603050405020304" pitchFamily="18" charset="0"/>
              </a:rPr>
              <a:t>Table. 4: Comparison with </a:t>
            </a:r>
            <a:r>
              <a:rPr lang="en-US" sz="1800" dirty="0" err="1" smtClean="0">
                <a:solidFill>
                  <a:schemeClr val="tx1"/>
                </a:solidFill>
                <a:latin typeface="Times New Roman" panose="02020603050405020304" pitchFamily="18" charset="0"/>
                <a:cs typeface="Times New Roman" panose="02020603050405020304" pitchFamily="18" charset="0"/>
              </a:rPr>
              <a:t>SoA</a:t>
            </a:r>
            <a:r>
              <a:rPr lang="en-US" sz="1800" dirty="0" smtClean="0">
                <a:solidFill>
                  <a:schemeClr val="tx1"/>
                </a:solidFill>
                <a:latin typeface="Times New Roman" panose="02020603050405020304" pitchFamily="18" charset="0"/>
                <a:cs typeface="Times New Roman" panose="02020603050405020304" pitchFamily="18" charset="0"/>
              </a:rPr>
              <a:t> on WIDER</a:t>
            </a:r>
          </a:p>
        </p:txBody>
      </p:sp>
      <p:sp>
        <p:nvSpPr>
          <p:cNvPr id="11" name="TextBox 10"/>
          <p:cNvSpPr txBox="1"/>
          <p:nvPr/>
        </p:nvSpPr>
        <p:spPr>
          <a:xfrm>
            <a:off x="727989" y="17130249"/>
            <a:ext cx="7824134" cy="2862322"/>
          </a:xfrm>
          <a:prstGeom prst="rect">
            <a:avLst/>
          </a:prstGeom>
          <a:noFill/>
        </p:spPr>
        <p:txBody>
          <a:bodyPr wrap="square" rtlCol="0">
            <a:spAutoFit/>
          </a:bodyPr>
          <a:lstStyle/>
          <a:p>
            <a:pPr algn="just"/>
            <a:r>
              <a:rPr lang="en-US" sz="2000" dirty="0" smtClean="0">
                <a:latin typeface="Times New Roman"/>
                <a:cs typeface="Times New Roman"/>
              </a:rPr>
              <a:t>The proposed approach builds upon 5 processing steps:</a:t>
            </a:r>
          </a:p>
          <a:p>
            <a:pPr algn="just"/>
            <a:endParaRPr lang="en-US" sz="2000" b="1" dirty="0" smtClean="0">
              <a:latin typeface="Times New Roman"/>
              <a:cs typeface="Times New Roman"/>
            </a:endParaRPr>
          </a:p>
          <a:p>
            <a:pPr marL="457200" indent="-457200" algn="just">
              <a:buFont typeface="+mj-lt"/>
              <a:buAutoNum type="arabicPeriod"/>
            </a:pPr>
            <a:r>
              <a:rPr lang="en-US" sz="2000" b="1" dirty="0" smtClean="0">
                <a:latin typeface="Times New Roman"/>
                <a:cs typeface="Times New Roman"/>
              </a:rPr>
              <a:t>Feature Extraction:</a:t>
            </a:r>
            <a:r>
              <a:rPr lang="en-US" sz="2000" dirty="0" smtClean="0">
                <a:latin typeface="Times New Roman"/>
                <a:cs typeface="Times New Roman"/>
              </a:rPr>
              <a:t> </a:t>
            </a:r>
            <a:r>
              <a:rPr lang="en-US" sz="2000" dirty="0" smtClean="0">
                <a:latin typeface="Times New Roman"/>
                <a:cs typeface="Times New Roman"/>
              </a:rPr>
              <a:t>using </a:t>
            </a:r>
            <a:r>
              <a:rPr lang="en-US" sz="2000" dirty="0" smtClean="0">
                <a:latin typeface="Times New Roman"/>
                <a:cs typeface="Times New Roman"/>
              </a:rPr>
              <a:t>3 deep </a:t>
            </a:r>
            <a:r>
              <a:rPr lang="en-US" sz="2000" dirty="0" smtClean="0">
                <a:latin typeface="Times New Roman"/>
                <a:cs typeface="Times New Roman"/>
              </a:rPr>
              <a:t>models: </a:t>
            </a:r>
            <a:r>
              <a:rPr lang="en-US" sz="2000" dirty="0" err="1" smtClean="0">
                <a:latin typeface="Times New Roman"/>
                <a:cs typeface="Times New Roman"/>
              </a:rPr>
              <a:t>AlexNet</a:t>
            </a:r>
            <a:r>
              <a:rPr lang="en-US" sz="2000" dirty="0" smtClean="0">
                <a:latin typeface="Times New Roman"/>
                <a:cs typeface="Times New Roman"/>
              </a:rPr>
              <a:t>, Google Net and </a:t>
            </a:r>
            <a:r>
              <a:rPr lang="en-US" sz="2000" dirty="0" err="1" smtClean="0">
                <a:latin typeface="Times New Roman"/>
                <a:cs typeface="Times New Roman"/>
              </a:rPr>
              <a:t>VggNet</a:t>
            </a:r>
            <a:r>
              <a:rPr lang="en-US" sz="2000" dirty="0" smtClean="0">
                <a:latin typeface="Times New Roman"/>
                <a:cs typeface="Times New Roman"/>
              </a:rPr>
              <a:t> with 16 layers.</a:t>
            </a:r>
          </a:p>
          <a:p>
            <a:pPr marL="457200" indent="-457200" algn="just">
              <a:buFont typeface="+mj-lt"/>
              <a:buAutoNum type="arabicPeriod"/>
            </a:pPr>
            <a:r>
              <a:rPr lang="en-US" sz="2000" b="1" dirty="0" smtClean="0">
                <a:latin typeface="Times New Roman"/>
                <a:cs typeface="Times New Roman"/>
              </a:rPr>
              <a:t>Classification: </a:t>
            </a:r>
            <a:r>
              <a:rPr lang="en-US" sz="2000" dirty="0" smtClean="0">
                <a:latin typeface="Times New Roman"/>
                <a:cs typeface="Times New Roman"/>
              </a:rPr>
              <a:t>SVM-based </a:t>
            </a:r>
            <a:r>
              <a:rPr lang="en-US" sz="2000" dirty="0" smtClean="0">
                <a:latin typeface="Times New Roman"/>
                <a:cs typeface="Times New Roman"/>
              </a:rPr>
              <a:t>classification</a:t>
            </a:r>
          </a:p>
          <a:p>
            <a:pPr marL="457200" indent="-457200" algn="just">
              <a:buFont typeface="+mj-lt"/>
              <a:buAutoNum type="arabicPeriod"/>
            </a:pPr>
            <a:r>
              <a:rPr lang="en-US" sz="2000" b="1" dirty="0" smtClean="0">
                <a:latin typeface="Times New Roman"/>
                <a:cs typeface="Times New Roman"/>
              </a:rPr>
              <a:t>Fusion of Deep Models:  </a:t>
            </a:r>
            <a:r>
              <a:rPr lang="en-US" sz="2000" dirty="0" smtClean="0">
                <a:latin typeface="Times New Roman"/>
                <a:cs typeface="Times New Roman"/>
              </a:rPr>
              <a:t>IOWA-based </a:t>
            </a:r>
            <a:r>
              <a:rPr lang="en-US" sz="2000" dirty="0" smtClean="0">
                <a:latin typeface="Times New Roman"/>
                <a:cs typeface="Times New Roman"/>
              </a:rPr>
              <a:t>late fusion.</a:t>
            </a:r>
          </a:p>
          <a:p>
            <a:pPr marL="457200" indent="-457200" algn="just">
              <a:buFont typeface="+mj-lt"/>
              <a:buAutoNum type="arabicPeriod"/>
            </a:pPr>
            <a:r>
              <a:rPr lang="en-US" sz="2000" b="1" dirty="0" smtClean="0">
                <a:latin typeface="Times New Roman"/>
                <a:cs typeface="Times New Roman"/>
              </a:rPr>
              <a:t>Reverse Matching: </a:t>
            </a:r>
            <a:r>
              <a:rPr lang="en-US" sz="2000" dirty="0" smtClean="0">
                <a:latin typeface="Times New Roman"/>
                <a:cs typeface="Times New Roman"/>
              </a:rPr>
              <a:t>based on the </a:t>
            </a:r>
            <a:r>
              <a:rPr lang="en-US" sz="2000" dirty="0" smtClean="0">
                <a:latin typeface="Times New Roman"/>
                <a:cs typeface="Times New Roman"/>
              </a:rPr>
              <a:t>approach proposed in [2] .</a:t>
            </a:r>
          </a:p>
          <a:p>
            <a:pPr marL="457200" indent="-457200" algn="just">
              <a:buFont typeface="+mj-lt"/>
              <a:buAutoNum type="arabicPeriod"/>
            </a:pPr>
            <a:r>
              <a:rPr lang="en-US" sz="2000" b="1" dirty="0" smtClean="0">
                <a:latin typeface="Times New Roman"/>
                <a:cs typeface="Times New Roman"/>
              </a:rPr>
              <a:t>Final Score Computation:  </a:t>
            </a:r>
            <a:r>
              <a:rPr lang="en-US" sz="2000" dirty="0" smtClean="0">
                <a:latin typeface="Times New Roman"/>
                <a:cs typeface="Times New Roman"/>
              </a:rPr>
              <a:t>based on the </a:t>
            </a:r>
            <a:r>
              <a:rPr lang="en-US" sz="2000" dirty="0" smtClean="0">
                <a:latin typeface="Times New Roman"/>
                <a:cs typeface="Times New Roman"/>
              </a:rPr>
              <a:t>simple </a:t>
            </a:r>
            <a:r>
              <a:rPr lang="en-US" sz="2000" dirty="0" smtClean="0">
                <a:latin typeface="Times New Roman"/>
                <a:cs typeface="Times New Roman"/>
              </a:rPr>
              <a:t>multiplication of the results of phase 4 and phase 3</a:t>
            </a:r>
            <a:r>
              <a:rPr lang="en-US" sz="2000" dirty="0" smtClean="0">
                <a:latin typeface="Times New Roman"/>
                <a:cs typeface="Times New Roman"/>
              </a:rPr>
              <a:t>.</a:t>
            </a:r>
            <a:endParaRPr lang="en-US" sz="2000" b="1" dirty="0">
              <a:latin typeface="Times New Roman"/>
              <a:cs typeface="Times New Roman"/>
            </a:endParaRPr>
          </a:p>
        </p:txBody>
      </p:sp>
      <p:pic>
        <p:nvPicPr>
          <p:cNvPr id="12" name="Picture 11" descr="Screen Shot 2017-09-08 at 15.47.2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0196" y="4395762"/>
            <a:ext cx="13863826" cy="4988248"/>
          </a:xfrm>
          <a:prstGeom prst="rect">
            <a:avLst/>
          </a:prstGeom>
        </p:spPr>
      </p:pic>
      <p:pic>
        <p:nvPicPr>
          <p:cNvPr id="16" name="Picture 15" descr="Screen Shot 2017-09-08 at 15.55.5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53" y="0"/>
            <a:ext cx="9133785" cy="3229122"/>
          </a:xfrm>
          <a:prstGeom prst="rect">
            <a:avLst/>
          </a:prstGeom>
        </p:spPr>
      </p:pic>
      <p:sp>
        <p:nvSpPr>
          <p:cNvPr id="64" name="Text Placeholder 277"/>
          <p:cNvSpPr>
            <a:spLocks noGrp="1"/>
          </p:cNvSpPr>
          <p:nvPr>
            <p:ph type="body" sz="quarter" idx="96"/>
          </p:nvPr>
        </p:nvSpPr>
        <p:spPr>
          <a:xfrm>
            <a:off x="9609075" y="9942689"/>
            <a:ext cx="8271345" cy="492443"/>
          </a:xfrm>
        </p:spPr>
        <p:txBody>
          <a:bodyPr/>
          <a:lstStyle/>
          <a:p>
            <a:r>
              <a:rPr lang="en-US" dirty="0" smtClean="0"/>
              <a:t>Induced Ordered Weighted Averaging (IOWA)</a:t>
            </a:r>
            <a:endParaRPr lang="en-US" dirty="0"/>
          </a:p>
        </p:txBody>
      </p:sp>
      <p:pic>
        <p:nvPicPr>
          <p:cNvPr id="19" name="Picture 18" descr="Screen Shot 2017-09-08 at 16.19.2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9075" y="10464464"/>
            <a:ext cx="7717885" cy="5518598"/>
          </a:xfrm>
          <a:prstGeom prst="rect">
            <a:avLst/>
          </a:prstGeom>
        </p:spPr>
      </p:pic>
      <p:sp>
        <p:nvSpPr>
          <p:cNvPr id="71" name="Text Placeholder 277"/>
          <p:cNvSpPr>
            <a:spLocks noGrp="1"/>
          </p:cNvSpPr>
          <p:nvPr>
            <p:ph type="body" sz="quarter" idx="96"/>
          </p:nvPr>
        </p:nvSpPr>
        <p:spPr>
          <a:xfrm>
            <a:off x="17880420" y="9972021"/>
            <a:ext cx="8271345" cy="492443"/>
          </a:xfrm>
        </p:spPr>
        <p:txBody>
          <a:bodyPr/>
          <a:lstStyle/>
          <a:p>
            <a:r>
              <a:rPr lang="en-US" dirty="0" smtClean="0"/>
              <a:t>Reverse Matching Strategy</a:t>
            </a:r>
            <a:endParaRPr lang="en-US" dirty="0"/>
          </a:p>
        </p:txBody>
      </p:sp>
      <p:pic>
        <p:nvPicPr>
          <p:cNvPr id="25" name="Picture 24" descr="Screen Shot 2017-09-08 at 16.26.1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0518" y="10464464"/>
            <a:ext cx="7505772" cy="4967491"/>
          </a:xfrm>
          <a:prstGeom prst="rect">
            <a:avLst/>
          </a:prstGeom>
        </p:spPr>
      </p:pic>
      <p:graphicFrame>
        <p:nvGraphicFramePr>
          <p:cNvPr id="31" name="Table 30"/>
          <p:cNvGraphicFramePr>
            <a:graphicFrameLocks noGrp="1"/>
          </p:cNvGraphicFramePr>
          <p:nvPr>
            <p:extLst>
              <p:ext uri="{D42A27DB-BD31-4B8C-83A1-F6EECF244321}">
                <p14:modId xmlns:p14="http://schemas.microsoft.com/office/powerpoint/2010/main" val="4042676893"/>
              </p:ext>
            </p:extLst>
          </p:nvPr>
        </p:nvGraphicFramePr>
        <p:xfrm>
          <a:off x="27235194" y="4420850"/>
          <a:ext cx="7407877" cy="3435510"/>
        </p:xfrm>
        <a:graphic>
          <a:graphicData uri="http://schemas.openxmlformats.org/drawingml/2006/table">
            <a:tbl>
              <a:tblPr firstRow="1" bandRow="1">
                <a:tableStyleId>{5C22544A-7EE6-4342-B048-85BDC9FD1C3A}</a:tableStyleId>
              </a:tblPr>
              <a:tblGrid>
                <a:gridCol w="4623058"/>
                <a:gridCol w="2784819"/>
              </a:tblGrid>
              <a:tr h="455454">
                <a:tc>
                  <a:txBody>
                    <a:bodyPr/>
                    <a:lstStyle/>
                    <a:p>
                      <a:pPr algn="ctr"/>
                      <a:r>
                        <a:rPr lang="en-US" sz="1600" dirty="0" smtClean="0">
                          <a:latin typeface="Times New Roman"/>
                          <a:cs typeface="Times New Roman"/>
                        </a:rPr>
                        <a:t>Network</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Avg. Acc.</a:t>
                      </a:r>
                      <a:endParaRPr lang="en-US" sz="1600" dirty="0">
                        <a:latin typeface="Times New Roman"/>
                        <a:cs typeface="Times New Roman"/>
                      </a:endParaRPr>
                    </a:p>
                  </a:txBody>
                  <a:tcPr/>
                </a:tc>
              </a:tr>
              <a:tr h="455454">
                <a:tc>
                  <a:txBody>
                    <a:bodyPr/>
                    <a:lstStyle/>
                    <a:p>
                      <a:pPr algn="ctr"/>
                      <a:r>
                        <a:rPr lang="en-US" sz="1600" dirty="0" err="1" smtClean="0">
                          <a:latin typeface="Times New Roman"/>
                          <a:cs typeface="Times New Roman"/>
                        </a:rPr>
                        <a:t>VggNet</a:t>
                      </a:r>
                      <a:r>
                        <a:rPr lang="en-US" sz="1600" dirty="0" smtClean="0">
                          <a:latin typeface="Times New Roman"/>
                          <a:cs typeface="Times New Roman"/>
                        </a:rPr>
                        <a:t> </a:t>
                      </a:r>
                      <a:r>
                        <a:rPr lang="en-US" sz="1600" dirty="0" err="1" smtClean="0">
                          <a:latin typeface="Times New Roman"/>
                          <a:cs typeface="Times New Roman"/>
                        </a:rPr>
                        <a:t>ImageNet</a:t>
                      </a:r>
                      <a:r>
                        <a:rPr lang="en-US" sz="1600" dirty="0" smtClean="0">
                          <a:latin typeface="Times New Roman"/>
                          <a:cs typeface="Times New Roman"/>
                        </a:rPr>
                        <a:t> Features</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45.78%</a:t>
                      </a:r>
                      <a:endParaRPr lang="en-US" sz="1600" dirty="0">
                        <a:latin typeface="Times New Roman"/>
                        <a:cs typeface="Times New Roman"/>
                      </a:endParaRPr>
                    </a:p>
                  </a:txBody>
                  <a:tcPr/>
                </a:tc>
              </a:tr>
              <a:tr h="480441">
                <a:tc>
                  <a:txBody>
                    <a:bodyPr/>
                    <a:lstStyle/>
                    <a:p>
                      <a:pPr marL="0" marR="0" indent="0" algn="ctr" defTabSz="3761915" rtl="0" eaLnBrk="1" fontAlgn="auto" latinLnBrk="0" hangingPunct="1">
                        <a:lnSpc>
                          <a:spcPct val="100000"/>
                        </a:lnSpc>
                        <a:spcBef>
                          <a:spcPts val="0"/>
                        </a:spcBef>
                        <a:spcAft>
                          <a:spcPts val="0"/>
                        </a:spcAft>
                        <a:buClrTx/>
                        <a:buSzTx/>
                        <a:buFontTx/>
                        <a:buNone/>
                        <a:tabLst/>
                        <a:defRPr/>
                      </a:pPr>
                      <a:r>
                        <a:rPr lang="en-US" sz="1600" dirty="0" err="1" smtClean="0">
                          <a:latin typeface="Times New Roman"/>
                          <a:cs typeface="Times New Roman"/>
                        </a:rPr>
                        <a:t>VggNet</a:t>
                      </a:r>
                      <a:r>
                        <a:rPr lang="en-US" sz="1600" dirty="0" smtClean="0">
                          <a:latin typeface="Times New Roman"/>
                          <a:cs typeface="Times New Roman"/>
                        </a:rPr>
                        <a:t> Places Features</a:t>
                      </a:r>
                    </a:p>
                    <a:p>
                      <a:pPr algn="ct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43.46%</a:t>
                      </a:r>
                      <a:endParaRPr lang="en-US" sz="1600" dirty="0">
                        <a:latin typeface="Times New Roman"/>
                        <a:cs typeface="Times New Roman"/>
                      </a:endParaRPr>
                    </a:p>
                  </a:txBody>
                  <a:tcPr/>
                </a:tc>
              </a:tr>
              <a:tr h="455454">
                <a:tc>
                  <a:txBody>
                    <a:bodyPr/>
                    <a:lstStyle/>
                    <a:p>
                      <a:pPr algn="ctr"/>
                      <a:r>
                        <a:rPr lang="en-US" sz="1600" dirty="0" err="1" smtClean="0">
                          <a:latin typeface="Times New Roman"/>
                          <a:cs typeface="Times New Roman"/>
                        </a:rPr>
                        <a:t>GoogleNet</a:t>
                      </a:r>
                      <a:r>
                        <a:rPr lang="en-US" sz="1600" baseline="0" dirty="0" smtClean="0">
                          <a:latin typeface="Times New Roman"/>
                          <a:cs typeface="Times New Roman"/>
                        </a:rPr>
                        <a:t> </a:t>
                      </a:r>
                      <a:r>
                        <a:rPr lang="en-US" sz="1600" baseline="0" dirty="0" err="1" smtClean="0">
                          <a:latin typeface="Times New Roman"/>
                          <a:cs typeface="Times New Roman"/>
                        </a:rPr>
                        <a:t>ImageNet</a:t>
                      </a:r>
                      <a:r>
                        <a:rPr lang="en-US" sz="1600" baseline="0" dirty="0" smtClean="0">
                          <a:latin typeface="Times New Roman"/>
                          <a:cs typeface="Times New Roman"/>
                        </a:rPr>
                        <a:t> Features</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39.83%</a:t>
                      </a:r>
                      <a:endParaRPr lang="en-US" sz="1600" dirty="0">
                        <a:latin typeface="Times New Roman"/>
                        <a:cs typeface="Times New Roman"/>
                      </a:endParaRPr>
                    </a:p>
                  </a:txBody>
                  <a:tcPr/>
                </a:tc>
              </a:tr>
              <a:tr h="480441">
                <a:tc>
                  <a:txBody>
                    <a:bodyPr/>
                    <a:lstStyle/>
                    <a:p>
                      <a:pPr marL="0" marR="0" indent="0" algn="ctr" defTabSz="3761915" rtl="0" eaLnBrk="1" fontAlgn="auto" latinLnBrk="0" hangingPunct="1">
                        <a:lnSpc>
                          <a:spcPct val="100000"/>
                        </a:lnSpc>
                        <a:spcBef>
                          <a:spcPts val="0"/>
                        </a:spcBef>
                        <a:spcAft>
                          <a:spcPts val="0"/>
                        </a:spcAft>
                        <a:buClrTx/>
                        <a:buSzTx/>
                        <a:buFontTx/>
                        <a:buNone/>
                        <a:tabLst/>
                        <a:defRPr/>
                      </a:pPr>
                      <a:r>
                        <a:rPr lang="en-US" sz="1600" dirty="0" err="1" smtClean="0">
                          <a:latin typeface="Times New Roman"/>
                          <a:cs typeface="Times New Roman"/>
                        </a:rPr>
                        <a:t>GoogleNet</a:t>
                      </a:r>
                      <a:r>
                        <a:rPr lang="en-US" sz="1600" dirty="0" smtClean="0">
                          <a:latin typeface="Times New Roman"/>
                          <a:cs typeface="Times New Roman"/>
                        </a:rPr>
                        <a:t> </a:t>
                      </a:r>
                      <a:r>
                        <a:rPr lang="en-US" sz="1600" baseline="0" dirty="0" smtClean="0">
                          <a:latin typeface="Times New Roman"/>
                          <a:cs typeface="Times New Roman"/>
                        </a:rPr>
                        <a:t>Places Features</a:t>
                      </a:r>
                      <a:endParaRPr lang="en-US" sz="1600" dirty="0" smtClean="0">
                        <a:latin typeface="Times New Roman"/>
                        <a:cs typeface="Times New Roman"/>
                      </a:endParaRPr>
                    </a:p>
                    <a:p>
                      <a:pPr algn="ct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39.71%</a:t>
                      </a:r>
                      <a:endParaRPr lang="en-US" sz="1600" dirty="0">
                        <a:latin typeface="Times New Roman"/>
                        <a:cs typeface="Times New Roman"/>
                      </a:endParaRPr>
                    </a:p>
                  </a:txBody>
                  <a:tcPr/>
                </a:tc>
              </a:tr>
              <a:tr h="455454">
                <a:tc>
                  <a:txBody>
                    <a:bodyPr/>
                    <a:lstStyle/>
                    <a:p>
                      <a:pPr algn="ctr"/>
                      <a:r>
                        <a:rPr lang="en-US" sz="1600" dirty="0" err="1" smtClean="0">
                          <a:latin typeface="Times New Roman"/>
                          <a:cs typeface="Times New Roman"/>
                        </a:rPr>
                        <a:t>AlexNet</a:t>
                      </a:r>
                      <a:r>
                        <a:rPr lang="en-US" sz="1600" dirty="0" smtClean="0">
                          <a:latin typeface="Times New Roman"/>
                          <a:cs typeface="Times New Roman"/>
                        </a:rPr>
                        <a:t> </a:t>
                      </a:r>
                      <a:r>
                        <a:rPr lang="en-US" sz="1600" dirty="0" err="1" smtClean="0">
                          <a:latin typeface="Times New Roman"/>
                          <a:cs typeface="Times New Roman"/>
                        </a:rPr>
                        <a:t>ImageNet</a:t>
                      </a:r>
                      <a:r>
                        <a:rPr lang="en-US" sz="1600" dirty="0" smtClean="0">
                          <a:latin typeface="Times New Roman"/>
                          <a:cs typeface="Times New Roman"/>
                        </a:rPr>
                        <a:t> Features</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42.78%</a:t>
                      </a:r>
                      <a:endParaRPr lang="en-US" sz="1600" dirty="0">
                        <a:latin typeface="Times New Roman"/>
                        <a:cs typeface="Times New Roman"/>
                      </a:endParaRPr>
                    </a:p>
                  </a:txBody>
                  <a:tcPr/>
                </a:tc>
              </a:tr>
              <a:tr h="455454">
                <a:tc>
                  <a:txBody>
                    <a:bodyPr/>
                    <a:lstStyle/>
                    <a:p>
                      <a:pPr algn="ctr"/>
                      <a:r>
                        <a:rPr lang="en-US" sz="1600" dirty="0" err="1" smtClean="0">
                          <a:latin typeface="Times New Roman"/>
                          <a:cs typeface="Times New Roman"/>
                        </a:rPr>
                        <a:t>AlexNet</a:t>
                      </a:r>
                      <a:r>
                        <a:rPr lang="en-US" sz="1600" dirty="0" smtClean="0">
                          <a:latin typeface="Times New Roman"/>
                          <a:cs typeface="Times New Roman"/>
                        </a:rPr>
                        <a:t> Places Features</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40.05</a:t>
                      </a:r>
                      <a:endParaRPr lang="en-US" sz="1600" dirty="0">
                        <a:latin typeface="Times New Roman"/>
                        <a:cs typeface="Times New Roman"/>
                      </a:endParaRPr>
                    </a:p>
                  </a:txBody>
                  <a:tcPr/>
                </a:tc>
              </a:tr>
            </a:tbl>
          </a:graphicData>
        </a:graphic>
      </p:graphicFrame>
      <p:graphicFrame>
        <p:nvGraphicFramePr>
          <p:cNvPr id="81" name="Table 80"/>
          <p:cNvGraphicFramePr>
            <a:graphicFrameLocks noGrp="1"/>
          </p:cNvGraphicFramePr>
          <p:nvPr>
            <p:extLst>
              <p:ext uri="{D42A27DB-BD31-4B8C-83A1-F6EECF244321}">
                <p14:modId xmlns:p14="http://schemas.microsoft.com/office/powerpoint/2010/main" val="995748765"/>
              </p:ext>
            </p:extLst>
          </p:nvPr>
        </p:nvGraphicFramePr>
        <p:xfrm>
          <a:off x="26988780" y="8764712"/>
          <a:ext cx="7910706" cy="6947081"/>
        </p:xfrm>
        <a:graphic>
          <a:graphicData uri="http://schemas.openxmlformats.org/drawingml/2006/table">
            <a:tbl>
              <a:tblPr firstRow="1" bandRow="1">
                <a:tableStyleId>{5C22544A-7EE6-4342-B048-85BDC9FD1C3A}</a:tableStyleId>
              </a:tblPr>
              <a:tblGrid>
                <a:gridCol w="6253216"/>
                <a:gridCol w="1657490"/>
              </a:tblGrid>
              <a:tr h="578783">
                <a:tc>
                  <a:txBody>
                    <a:bodyPr/>
                    <a:lstStyle/>
                    <a:p>
                      <a:pPr algn="ctr"/>
                      <a:r>
                        <a:rPr lang="en-US" sz="1600" dirty="0" smtClean="0">
                          <a:latin typeface="Times New Roman"/>
                          <a:cs typeface="Times New Roman"/>
                        </a:rPr>
                        <a:t>Network</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Avg. Acc.</a:t>
                      </a:r>
                      <a:endParaRPr lang="en-US" sz="1600" dirty="0">
                        <a:latin typeface="Times New Roman"/>
                        <a:cs typeface="Times New Roman"/>
                      </a:endParaRPr>
                    </a:p>
                  </a:txBody>
                  <a:tcPr/>
                </a:tc>
              </a:tr>
              <a:tr h="578783">
                <a:tc>
                  <a:txBody>
                    <a:bodyPr/>
                    <a:lstStyle/>
                    <a:p>
                      <a:pPr algn="ctr"/>
                      <a:r>
                        <a:rPr lang="en-US" sz="1600" dirty="0" err="1" smtClean="0">
                          <a:latin typeface="Times New Roman"/>
                          <a:cs typeface="Times New Roman"/>
                        </a:rPr>
                        <a:t>VggNet</a:t>
                      </a:r>
                      <a:r>
                        <a:rPr lang="en-US" sz="1600" dirty="0" smtClean="0">
                          <a:latin typeface="Times New Roman"/>
                          <a:cs typeface="Times New Roman"/>
                        </a:rPr>
                        <a:t> (O+S)</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54.22%</a:t>
                      </a:r>
                      <a:endParaRPr lang="en-US" sz="1600" dirty="0">
                        <a:latin typeface="Times New Roman"/>
                        <a:cs typeface="Times New Roman"/>
                      </a:endParaRPr>
                    </a:p>
                  </a:txBody>
                  <a:tcPr/>
                </a:tc>
              </a:tr>
              <a:tr h="578783">
                <a:tc>
                  <a:txBody>
                    <a:bodyPr/>
                    <a:lstStyle/>
                    <a:p>
                      <a:pPr marL="0" marR="0" indent="0" algn="ctr" defTabSz="3761915" rtl="0" eaLnBrk="1" fontAlgn="auto" latinLnBrk="0" hangingPunct="1">
                        <a:lnSpc>
                          <a:spcPct val="100000"/>
                        </a:lnSpc>
                        <a:spcBef>
                          <a:spcPts val="0"/>
                        </a:spcBef>
                        <a:spcAft>
                          <a:spcPts val="0"/>
                        </a:spcAft>
                        <a:buClrTx/>
                        <a:buSzTx/>
                        <a:buFontTx/>
                        <a:buNone/>
                        <a:tabLst/>
                        <a:defRPr/>
                      </a:pPr>
                      <a:r>
                        <a:rPr lang="en-US" sz="1600" dirty="0" err="1" smtClean="0">
                          <a:latin typeface="Times New Roman"/>
                          <a:cs typeface="Times New Roman"/>
                        </a:rPr>
                        <a:t>GoogleNet</a:t>
                      </a:r>
                      <a:r>
                        <a:rPr lang="en-US" sz="1600" baseline="0" dirty="0" smtClean="0">
                          <a:latin typeface="Times New Roman"/>
                          <a:cs typeface="Times New Roman"/>
                        </a:rPr>
                        <a:t> (O+S)</a:t>
                      </a:r>
                      <a:endParaRPr lang="en-US" sz="1600" dirty="0" smtClean="0">
                        <a:latin typeface="Times New Roman"/>
                        <a:cs typeface="Times New Roman"/>
                      </a:endParaRPr>
                    </a:p>
                    <a:p>
                      <a:pPr algn="ct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49.28%</a:t>
                      </a:r>
                      <a:endParaRPr lang="en-US" sz="1600" dirty="0">
                        <a:latin typeface="Times New Roman"/>
                        <a:cs typeface="Times New Roman"/>
                      </a:endParaRPr>
                    </a:p>
                  </a:txBody>
                  <a:tcPr/>
                </a:tc>
              </a:tr>
              <a:tr h="578783">
                <a:tc>
                  <a:txBody>
                    <a:bodyPr/>
                    <a:lstStyle/>
                    <a:p>
                      <a:pPr algn="ctr"/>
                      <a:r>
                        <a:rPr lang="en-US" sz="1600" dirty="0" err="1" smtClean="0">
                          <a:latin typeface="Times New Roman"/>
                          <a:cs typeface="Times New Roman"/>
                        </a:rPr>
                        <a:t>ALexNet</a:t>
                      </a:r>
                      <a:r>
                        <a:rPr lang="en-US" sz="1600" dirty="0" smtClean="0">
                          <a:latin typeface="Times New Roman"/>
                          <a:cs typeface="Times New Roman"/>
                        </a:rPr>
                        <a:t> (O+S)</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51.00%</a:t>
                      </a:r>
                      <a:endParaRPr lang="en-US" sz="1600" dirty="0">
                        <a:latin typeface="Times New Roman"/>
                        <a:cs typeface="Times New Roman"/>
                      </a:endParaRPr>
                    </a:p>
                  </a:txBody>
                  <a:tcPr/>
                </a:tc>
              </a:tr>
              <a:tr h="578783">
                <a:tc>
                  <a:txBody>
                    <a:bodyPr/>
                    <a:lstStyle/>
                    <a:p>
                      <a:pPr marL="0" marR="0" indent="0" algn="ctr" defTabSz="3761915" rtl="0" eaLnBrk="1" fontAlgn="auto" latinLnBrk="0" hangingPunct="1">
                        <a:lnSpc>
                          <a:spcPct val="100000"/>
                        </a:lnSpc>
                        <a:spcBef>
                          <a:spcPts val="0"/>
                        </a:spcBef>
                        <a:spcAft>
                          <a:spcPts val="0"/>
                        </a:spcAft>
                        <a:buClrTx/>
                        <a:buSzTx/>
                        <a:buFontTx/>
                        <a:buNone/>
                        <a:tabLst/>
                        <a:defRPr/>
                      </a:pPr>
                      <a:r>
                        <a:rPr lang="en-US" sz="1600" dirty="0" err="1" smtClean="0">
                          <a:latin typeface="Times New Roman"/>
                          <a:cs typeface="Times New Roman"/>
                        </a:rPr>
                        <a:t>GoogleNet</a:t>
                      </a:r>
                      <a:r>
                        <a:rPr lang="en-US" sz="1600" dirty="0" smtClean="0">
                          <a:latin typeface="Times New Roman"/>
                          <a:cs typeface="Times New Roman"/>
                        </a:rPr>
                        <a:t> </a:t>
                      </a:r>
                      <a:r>
                        <a:rPr lang="en-US" sz="1600" baseline="0" dirty="0" smtClean="0">
                          <a:latin typeface="Times New Roman"/>
                          <a:cs typeface="Times New Roman"/>
                        </a:rPr>
                        <a:t>(O) + </a:t>
                      </a:r>
                      <a:r>
                        <a:rPr lang="en-US" sz="1600" baseline="0" dirty="0" err="1" smtClean="0">
                          <a:latin typeface="Times New Roman"/>
                          <a:cs typeface="Times New Roman"/>
                        </a:rPr>
                        <a:t>AlexNet</a:t>
                      </a:r>
                      <a:r>
                        <a:rPr lang="en-US" sz="1600" baseline="0" dirty="0" smtClean="0">
                          <a:latin typeface="Times New Roman"/>
                          <a:cs typeface="Times New Roman"/>
                        </a:rPr>
                        <a:t> (O)</a:t>
                      </a:r>
                      <a:endParaRPr lang="en-US" sz="1600" dirty="0" smtClean="0">
                        <a:latin typeface="Times New Roman"/>
                        <a:cs typeface="Times New Roman"/>
                      </a:endParaRPr>
                    </a:p>
                    <a:p>
                      <a:pPr algn="ct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52.00%</a:t>
                      </a:r>
                      <a:endParaRPr lang="en-US" sz="1600" dirty="0">
                        <a:latin typeface="Times New Roman"/>
                        <a:cs typeface="Times New Roman"/>
                      </a:endParaRPr>
                    </a:p>
                  </a:txBody>
                  <a:tcPr/>
                </a:tc>
              </a:tr>
              <a:tr h="578783">
                <a:tc>
                  <a:txBody>
                    <a:bodyPr/>
                    <a:lstStyle/>
                    <a:p>
                      <a:pPr marL="0" marR="0" indent="0" algn="ctr" defTabSz="3761915" rtl="0" eaLnBrk="1" fontAlgn="auto" latinLnBrk="0" hangingPunct="1">
                        <a:lnSpc>
                          <a:spcPct val="100000"/>
                        </a:lnSpc>
                        <a:spcBef>
                          <a:spcPts val="0"/>
                        </a:spcBef>
                        <a:spcAft>
                          <a:spcPts val="0"/>
                        </a:spcAft>
                        <a:buClrTx/>
                        <a:buSzTx/>
                        <a:buFontTx/>
                        <a:buNone/>
                        <a:tabLst/>
                        <a:defRPr/>
                      </a:pPr>
                      <a:r>
                        <a:rPr lang="en-US" sz="1600" dirty="0" err="1" smtClean="0">
                          <a:latin typeface="Times New Roman"/>
                          <a:cs typeface="Times New Roman"/>
                        </a:rPr>
                        <a:t>VggNet</a:t>
                      </a:r>
                      <a:r>
                        <a:rPr lang="en-US" sz="1600" dirty="0" smtClean="0">
                          <a:latin typeface="Times New Roman"/>
                          <a:cs typeface="Times New Roman"/>
                        </a:rPr>
                        <a:t> </a:t>
                      </a:r>
                      <a:r>
                        <a:rPr lang="en-US" sz="1600" baseline="0" dirty="0" smtClean="0">
                          <a:latin typeface="Times New Roman"/>
                          <a:cs typeface="Times New Roman"/>
                        </a:rPr>
                        <a:t>(O) + </a:t>
                      </a:r>
                      <a:r>
                        <a:rPr lang="en-US" sz="1600" baseline="0" dirty="0" err="1" smtClean="0">
                          <a:latin typeface="Times New Roman"/>
                          <a:cs typeface="Times New Roman"/>
                        </a:rPr>
                        <a:t>AlexNet</a:t>
                      </a:r>
                      <a:r>
                        <a:rPr lang="en-US" sz="1600" baseline="0" dirty="0" smtClean="0">
                          <a:latin typeface="Times New Roman"/>
                          <a:cs typeface="Times New Roman"/>
                        </a:rPr>
                        <a:t> (O)</a:t>
                      </a:r>
                      <a:endParaRPr lang="en-US" sz="1600" dirty="0" smtClean="0">
                        <a:latin typeface="Times New Roman"/>
                        <a:cs typeface="Times New Roman"/>
                      </a:endParaRPr>
                    </a:p>
                  </a:txBody>
                  <a:tcPr/>
                </a:tc>
                <a:tc>
                  <a:txBody>
                    <a:bodyPr/>
                    <a:lstStyle/>
                    <a:p>
                      <a:pPr algn="ctr"/>
                      <a:r>
                        <a:rPr lang="en-US" sz="1600" dirty="0" smtClean="0">
                          <a:latin typeface="Times New Roman"/>
                          <a:cs typeface="Times New Roman"/>
                        </a:rPr>
                        <a:t>53.37%</a:t>
                      </a:r>
                      <a:endParaRPr lang="en-US" sz="1600" dirty="0">
                        <a:latin typeface="Times New Roman"/>
                        <a:cs typeface="Times New Roman"/>
                      </a:endParaRPr>
                    </a:p>
                  </a:txBody>
                  <a:tcPr/>
                </a:tc>
              </a:tr>
              <a:tr h="578783">
                <a:tc>
                  <a:txBody>
                    <a:bodyPr/>
                    <a:lstStyle/>
                    <a:p>
                      <a:pPr marL="0" marR="0" indent="0" algn="ctr" defTabSz="3761915" rtl="0" eaLnBrk="1" fontAlgn="auto" latinLnBrk="0" hangingPunct="1">
                        <a:lnSpc>
                          <a:spcPct val="100000"/>
                        </a:lnSpc>
                        <a:spcBef>
                          <a:spcPts val="0"/>
                        </a:spcBef>
                        <a:spcAft>
                          <a:spcPts val="0"/>
                        </a:spcAft>
                        <a:buClrTx/>
                        <a:buSzTx/>
                        <a:buFontTx/>
                        <a:buNone/>
                        <a:tabLst/>
                        <a:defRPr/>
                      </a:pPr>
                      <a:r>
                        <a:rPr lang="en-US" sz="1600" dirty="0" err="1" smtClean="0">
                          <a:latin typeface="Times New Roman"/>
                          <a:cs typeface="Times New Roman"/>
                        </a:rPr>
                        <a:t>VggNet</a:t>
                      </a:r>
                      <a:r>
                        <a:rPr lang="en-US" sz="1600" dirty="0" smtClean="0">
                          <a:latin typeface="Times New Roman"/>
                          <a:cs typeface="Times New Roman"/>
                        </a:rPr>
                        <a:t> (O) + </a:t>
                      </a:r>
                      <a:r>
                        <a:rPr lang="en-US" sz="1600" dirty="0" err="1" smtClean="0">
                          <a:latin typeface="Times New Roman"/>
                          <a:cs typeface="Times New Roman"/>
                        </a:rPr>
                        <a:t>GoogleNet</a:t>
                      </a:r>
                      <a:r>
                        <a:rPr lang="en-US" sz="1600" dirty="0" smtClean="0">
                          <a:latin typeface="Times New Roman"/>
                          <a:cs typeface="Times New Roman"/>
                        </a:rPr>
                        <a:t> (O)</a:t>
                      </a:r>
                    </a:p>
                  </a:txBody>
                  <a:tcPr/>
                </a:tc>
                <a:tc>
                  <a:txBody>
                    <a:bodyPr/>
                    <a:lstStyle/>
                    <a:p>
                      <a:pPr algn="ctr"/>
                      <a:r>
                        <a:rPr lang="en-US" sz="1600" dirty="0" smtClean="0">
                          <a:latin typeface="Times New Roman"/>
                          <a:cs typeface="Times New Roman"/>
                        </a:rPr>
                        <a:t>53.80%</a:t>
                      </a:r>
                      <a:endParaRPr lang="en-US" sz="1600" dirty="0">
                        <a:latin typeface="Times New Roman"/>
                        <a:cs typeface="Times New Roman"/>
                      </a:endParaRPr>
                    </a:p>
                  </a:txBody>
                  <a:tcPr/>
                </a:tc>
              </a:tr>
              <a:tr h="578783">
                <a:tc>
                  <a:txBody>
                    <a:bodyPr/>
                    <a:lstStyle/>
                    <a:p>
                      <a:pPr marL="0" marR="0" indent="0" algn="ctr" defTabSz="3761915" rtl="0" eaLnBrk="1" fontAlgn="auto" latinLnBrk="0" hangingPunct="1">
                        <a:lnSpc>
                          <a:spcPct val="100000"/>
                        </a:lnSpc>
                        <a:spcBef>
                          <a:spcPts val="0"/>
                        </a:spcBef>
                        <a:spcAft>
                          <a:spcPts val="0"/>
                        </a:spcAft>
                        <a:buClrTx/>
                        <a:buSzTx/>
                        <a:buFontTx/>
                        <a:buNone/>
                        <a:tabLst/>
                        <a:defRPr/>
                      </a:pPr>
                      <a:r>
                        <a:rPr lang="en-US" sz="1600" dirty="0" err="1" smtClean="0">
                          <a:latin typeface="Times New Roman"/>
                          <a:cs typeface="Times New Roman"/>
                        </a:rPr>
                        <a:t>VggNet</a:t>
                      </a:r>
                      <a:r>
                        <a:rPr lang="en-US" sz="1600" dirty="0" smtClean="0">
                          <a:latin typeface="Times New Roman"/>
                          <a:cs typeface="Times New Roman"/>
                        </a:rPr>
                        <a:t> (S) + </a:t>
                      </a:r>
                      <a:r>
                        <a:rPr lang="en-US" sz="1600" dirty="0" err="1" smtClean="0">
                          <a:latin typeface="Times New Roman"/>
                          <a:cs typeface="Times New Roman"/>
                        </a:rPr>
                        <a:t>AlexNet</a:t>
                      </a:r>
                      <a:r>
                        <a:rPr lang="en-US" sz="1600" baseline="0" dirty="0" smtClean="0">
                          <a:latin typeface="Times New Roman"/>
                          <a:cs typeface="Times New Roman"/>
                        </a:rPr>
                        <a:t> (S)</a:t>
                      </a:r>
                      <a:endParaRPr lang="en-US" sz="1600" dirty="0" smtClean="0">
                        <a:latin typeface="Times New Roman"/>
                        <a:cs typeface="Times New Roman"/>
                      </a:endParaRPr>
                    </a:p>
                  </a:txBody>
                  <a:tcPr/>
                </a:tc>
                <a:tc>
                  <a:txBody>
                    <a:bodyPr/>
                    <a:lstStyle/>
                    <a:p>
                      <a:pPr algn="ctr"/>
                      <a:r>
                        <a:rPr lang="en-US" sz="1600" dirty="0" smtClean="0">
                          <a:latin typeface="Times New Roman"/>
                          <a:cs typeface="Times New Roman"/>
                        </a:rPr>
                        <a:t>52.93%</a:t>
                      </a:r>
                      <a:endParaRPr lang="en-US" sz="1600" dirty="0">
                        <a:latin typeface="Times New Roman"/>
                        <a:cs typeface="Times New Roman"/>
                      </a:endParaRPr>
                    </a:p>
                  </a:txBody>
                  <a:tcPr/>
                </a:tc>
              </a:tr>
              <a:tr h="578783">
                <a:tc>
                  <a:txBody>
                    <a:bodyPr/>
                    <a:lstStyle/>
                    <a:p>
                      <a:pPr marL="0" marR="0" indent="0" algn="ctr" defTabSz="3761915" rtl="0" eaLnBrk="1" fontAlgn="auto" latinLnBrk="0" hangingPunct="1">
                        <a:lnSpc>
                          <a:spcPct val="100000"/>
                        </a:lnSpc>
                        <a:spcBef>
                          <a:spcPts val="0"/>
                        </a:spcBef>
                        <a:spcAft>
                          <a:spcPts val="0"/>
                        </a:spcAft>
                        <a:buClrTx/>
                        <a:buSzTx/>
                        <a:buFontTx/>
                        <a:buNone/>
                        <a:tabLst/>
                        <a:defRPr/>
                      </a:pPr>
                      <a:r>
                        <a:rPr lang="en-US" sz="1600" dirty="0" err="1" smtClean="0">
                          <a:latin typeface="Times New Roman"/>
                          <a:cs typeface="Times New Roman"/>
                        </a:rPr>
                        <a:t>VggNet</a:t>
                      </a:r>
                      <a:r>
                        <a:rPr lang="en-US" sz="1600" dirty="0" smtClean="0">
                          <a:latin typeface="Times New Roman"/>
                          <a:cs typeface="Times New Roman"/>
                        </a:rPr>
                        <a:t> </a:t>
                      </a:r>
                      <a:r>
                        <a:rPr lang="en-US" sz="1600" baseline="0" dirty="0" smtClean="0">
                          <a:latin typeface="Times New Roman"/>
                          <a:cs typeface="Times New Roman"/>
                        </a:rPr>
                        <a:t>(O+S) + </a:t>
                      </a:r>
                      <a:r>
                        <a:rPr lang="en-US" sz="1600" baseline="0" dirty="0" err="1" smtClean="0">
                          <a:latin typeface="Times New Roman"/>
                          <a:cs typeface="Times New Roman"/>
                        </a:rPr>
                        <a:t>AlexNet</a:t>
                      </a:r>
                      <a:r>
                        <a:rPr lang="en-US" sz="1600" baseline="0" dirty="0" smtClean="0">
                          <a:latin typeface="Times New Roman"/>
                          <a:cs typeface="Times New Roman"/>
                        </a:rPr>
                        <a:t> (O+S)</a:t>
                      </a:r>
                      <a:endParaRPr lang="en-US" sz="1600" dirty="0" smtClean="0">
                        <a:latin typeface="Times New Roman"/>
                        <a:cs typeface="Times New Roman"/>
                      </a:endParaRPr>
                    </a:p>
                  </a:txBody>
                  <a:tcPr/>
                </a:tc>
                <a:tc>
                  <a:txBody>
                    <a:bodyPr/>
                    <a:lstStyle/>
                    <a:p>
                      <a:pPr algn="ctr"/>
                      <a:r>
                        <a:rPr lang="en-US" sz="1600" dirty="0" smtClean="0">
                          <a:latin typeface="Times New Roman"/>
                          <a:cs typeface="Times New Roman"/>
                        </a:rPr>
                        <a:t>56.86%</a:t>
                      </a:r>
                      <a:endParaRPr lang="en-US" sz="1600" dirty="0">
                        <a:latin typeface="Times New Roman"/>
                        <a:cs typeface="Times New Roman"/>
                      </a:endParaRPr>
                    </a:p>
                  </a:txBody>
                  <a:tcPr/>
                </a:tc>
              </a:tr>
              <a:tr h="578783">
                <a:tc>
                  <a:txBody>
                    <a:bodyPr/>
                    <a:lstStyle/>
                    <a:p>
                      <a:pPr marL="0" marR="0" indent="0" algn="ctr" defTabSz="3761915" rtl="0" eaLnBrk="1" fontAlgn="auto" latinLnBrk="0" hangingPunct="1">
                        <a:lnSpc>
                          <a:spcPct val="100000"/>
                        </a:lnSpc>
                        <a:spcBef>
                          <a:spcPts val="0"/>
                        </a:spcBef>
                        <a:spcAft>
                          <a:spcPts val="0"/>
                        </a:spcAft>
                        <a:buClrTx/>
                        <a:buSzTx/>
                        <a:buFontTx/>
                        <a:buNone/>
                        <a:tabLst/>
                        <a:defRPr/>
                      </a:pPr>
                      <a:r>
                        <a:rPr lang="en-US" sz="1600" dirty="0" err="1" smtClean="0">
                          <a:latin typeface="Times New Roman"/>
                          <a:cs typeface="Times New Roman"/>
                        </a:rPr>
                        <a:t>VggNet</a:t>
                      </a:r>
                      <a:r>
                        <a:rPr lang="en-US" sz="1600" dirty="0" smtClean="0">
                          <a:latin typeface="Times New Roman"/>
                          <a:cs typeface="Times New Roman"/>
                        </a:rPr>
                        <a:t> </a:t>
                      </a:r>
                      <a:r>
                        <a:rPr lang="en-US" sz="1600" baseline="0" dirty="0" smtClean="0">
                          <a:latin typeface="Times New Roman"/>
                          <a:cs typeface="Times New Roman"/>
                        </a:rPr>
                        <a:t>(O+S) + </a:t>
                      </a:r>
                      <a:r>
                        <a:rPr lang="en-US" sz="1600" baseline="0" dirty="0" err="1" smtClean="0">
                          <a:latin typeface="Times New Roman"/>
                          <a:cs typeface="Times New Roman"/>
                        </a:rPr>
                        <a:t>GoogleNet</a:t>
                      </a:r>
                      <a:r>
                        <a:rPr lang="en-US" sz="1600" baseline="0" dirty="0" smtClean="0">
                          <a:latin typeface="Times New Roman"/>
                          <a:cs typeface="Times New Roman"/>
                        </a:rPr>
                        <a:t> (O+S)</a:t>
                      </a:r>
                      <a:endParaRPr lang="en-US" sz="1600" dirty="0" smtClean="0">
                        <a:latin typeface="Times New Roman"/>
                        <a:cs typeface="Times New Roman"/>
                      </a:endParaRPr>
                    </a:p>
                    <a:p>
                      <a:pPr algn="ct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57.02%</a:t>
                      </a:r>
                      <a:endParaRPr lang="en-US" sz="1600" dirty="0">
                        <a:latin typeface="Times New Roman"/>
                        <a:cs typeface="Times New Roman"/>
                      </a:endParaRPr>
                    </a:p>
                  </a:txBody>
                  <a:tcPr/>
                </a:tc>
              </a:tr>
              <a:tr h="578783">
                <a:tc>
                  <a:txBody>
                    <a:bodyPr/>
                    <a:lstStyle/>
                    <a:p>
                      <a:pPr marL="0" marR="0" indent="0" algn="ctr" defTabSz="3761915" rtl="0" eaLnBrk="1" fontAlgn="auto" latinLnBrk="0" hangingPunct="1">
                        <a:lnSpc>
                          <a:spcPct val="100000"/>
                        </a:lnSpc>
                        <a:spcBef>
                          <a:spcPts val="0"/>
                        </a:spcBef>
                        <a:spcAft>
                          <a:spcPts val="0"/>
                        </a:spcAft>
                        <a:buClrTx/>
                        <a:buSzTx/>
                        <a:buFontTx/>
                        <a:buNone/>
                        <a:tabLst/>
                        <a:defRPr/>
                      </a:pPr>
                      <a:r>
                        <a:rPr lang="en-US" sz="1600" dirty="0" err="1" smtClean="0">
                          <a:latin typeface="Times New Roman"/>
                          <a:cs typeface="Times New Roman"/>
                        </a:rPr>
                        <a:t>VggNet</a:t>
                      </a:r>
                      <a:r>
                        <a:rPr lang="en-US" sz="1600" dirty="0" smtClean="0">
                          <a:latin typeface="Times New Roman"/>
                          <a:cs typeface="Times New Roman"/>
                        </a:rPr>
                        <a:t> </a:t>
                      </a:r>
                      <a:r>
                        <a:rPr lang="en-US" sz="1600" baseline="0" dirty="0" smtClean="0">
                          <a:latin typeface="Times New Roman"/>
                          <a:cs typeface="Times New Roman"/>
                        </a:rPr>
                        <a:t>(O+S) + </a:t>
                      </a:r>
                      <a:r>
                        <a:rPr lang="en-US" sz="1600" baseline="0" dirty="0" err="1" smtClean="0">
                          <a:latin typeface="Times New Roman"/>
                          <a:cs typeface="Times New Roman"/>
                        </a:rPr>
                        <a:t>AlexNet</a:t>
                      </a:r>
                      <a:r>
                        <a:rPr lang="en-US" sz="1600" baseline="0" dirty="0" smtClean="0">
                          <a:latin typeface="Times New Roman"/>
                          <a:cs typeface="Times New Roman"/>
                        </a:rPr>
                        <a:t> (O+S) + </a:t>
                      </a:r>
                      <a:r>
                        <a:rPr lang="en-US" sz="1600" baseline="0" dirty="0" err="1" smtClean="0">
                          <a:latin typeface="Times New Roman"/>
                          <a:cs typeface="Times New Roman"/>
                        </a:rPr>
                        <a:t>GoogleNe</a:t>
                      </a:r>
                      <a:r>
                        <a:rPr lang="en-US" sz="1600" baseline="0" dirty="0" smtClean="0">
                          <a:latin typeface="Times New Roman"/>
                          <a:cs typeface="Times New Roman"/>
                        </a:rPr>
                        <a:t> (O+S)</a:t>
                      </a:r>
                      <a:endParaRPr lang="en-US" sz="1600" dirty="0" smtClean="0">
                        <a:latin typeface="Times New Roman"/>
                        <a:cs typeface="Times New Roman"/>
                      </a:endParaRPr>
                    </a:p>
                    <a:p>
                      <a:pPr algn="ct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58.05%</a:t>
                      </a:r>
                      <a:endParaRPr lang="en-US" sz="1600" dirty="0">
                        <a:latin typeface="Times New Roman"/>
                        <a:cs typeface="Times New Roman"/>
                      </a:endParaRPr>
                    </a:p>
                  </a:txBody>
                  <a:tcPr/>
                </a:tc>
              </a:tr>
              <a:tr h="578783">
                <a:tc>
                  <a:txBody>
                    <a:bodyPr/>
                    <a:lstStyle/>
                    <a:p>
                      <a:pPr marL="0" marR="0" indent="0" algn="ctr" defTabSz="3761915" rtl="0" eaLnBrk="1" fontAlgn="auto" latinLnBrk="0" hangingPunct="1">
                        <a:lnSpc>
                          <a:spcPct val="100000"/>
                        </a:lnSpc>
                        <a:spcBef>
                          <a:spcPts val="0"/>
                        </a:spcBef>
                        <a:spcAft>
                          <a:spcPts val="0"/>
                        </a:spcAft>
                        <a:buClrTx/>
                        <a:buSzTx/>
                        <a:buFontTx/>
                        <a:buNone/>
                        <a:tabLst/>
                        <a:defRPr/>
                      </a:pPr>
                      <a:r>
                        <a:rPr lang="en-US" sz="1600" dirty="0" err="1" smtClean="0">
                          <a:latin typeface="Times New Roman"/>
                          <a:cs typeface="Times New Roman"/>
                        </a:rPr>
                        <a:t>VggNet</a:t>
                      </a:r>
                      <a:r>
                        <a:rPr lang="en-US" sz="1600" dirty="0" smtClean="0">
                          <a:latin typeface="Times New Roman"/>
                          <a:cs typeface="Times New Roman"/>
                        </a:rPr>
                        <a:t> </a:t>
                      </a:r>
                      <a:r>
                        <a:rPr lang="en-US" sz="1600" baseline="0" dirty="0" smtClean="0">
                          <a:latin typeface="Times New Roman"/>
                          <a:cs typeface="Times New Roman"/>
                        </a:rPr>
                        <a:t>(O+S) + </a:t>
                      </a:r>
                      <a:r>
                        <a:rPr lang="en-US" sz="1600" baseline="0" dirty="0" err="1" smtClean="0">
                          <a:latin typeface="Times New Roman"/>
                          <a:cs typeface="Times New Roman"/>
                        </a:rPr>
                        <a:t>AlexNet</a:t>
                      </a:r>
                      <a:r>
                        <a:rPr lang="en-US" sz="1600" baseline="0" dirty="0" smtClean="0">
                          <a:latin typeface="Times New Roman"/>
                          <a:cs typeface="Times New Roman"/>
                        </a:rPr>
                        <a:t> (O+S) + </a:t>
                      </a:r>
                      <a:r>
                        <a:rPr lang="en-US" sz="1600" baseline="0" dirty="0" err="1" smtClean="0">
                          <a:latin typeface="Times New Roman"/>
                          <a:cs typeface="Times New Roman"/>
                        </a:rPr>
                        <a:t>GoogleNe</a:t>
                      </a:r>
                      <a:r>
                        <a:rPr lang="en-US" sz="1600" baseline="0" dirty="0" smtClean="0">
                          <a:latin typeface="Times New Roman"/>
                          <a:cs typeface="Times New Roman"/>
                        </a:rPr>
                        <a:t> (O+S) +  Reverse Matching</a:t>
                      </a:r>
                      <a:endParaRPr lang="en-US" sz="1600" dirty="0" smtClean="0">
                        <a:latin typeface="Times New Roman"/>
                        <a:cs typeface="Times New Roman"/>
                      </a:endParaRPr>
                    </a:p>
                    <a:p>
                      <a:pPr algn="ct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59.49%</a:t>
                      </a:r>
                      <a:endParaRPr lang="en-US" sz="1600" dirty="0">
                        <a:latin typeface="Times New Roman"/>
                        <a:cs typeface="Times New Roman"/>
                      </a:endParaRPr>
                    </a:p>
                  </a:txBody>
                  <a:tcPr/>
                </a:tc>
              </a:tr>
            </a:tbl>
          </a:graphicData>
        </a:graphic>
      </p:graphicFrame>
      <p:sp>
        <p:nvSpPr>
          <p:cNvPr id="42" name="Rectangle 41"/>
          <p:cNvSpPr/>
          <p:nvPr/>
        </p:nvSpPr>
        <p:spPr>
          <a:xfrm>
            <a:off x="27212011" y="15682185"/>
            <a:ext cx="7267808" cy="688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anose="02020603050405020304" pitchFamily="18" charset="0"/>
                <a:cs typeface="Times New Roman" panose="02020603050405020304" pitchFamily="18" charset="0"/>
              </a:rPr>
              <a:t>Table. 2: Classification results of different combination with IOWA</a:t>
            </a:r>
          </a:p>
        </p:txBody>
      </p:sp>
      <p:graphicFrame>
        <p:nvGraphicFramePr>
          <p:cNvPr id="2" name="Table 1"/>
          <p:cNvGraphicFramePr>
            <a:graphicFrameLocks noGrp="1"/>
          </p:cNvGraphicFramePr>
          <p:nvPr>
            <p:extLst>
              <p:ext uri="{D42A27DB-BD31-4B8C-83A1-F6EECF244321}">
                <p14:modId xmlns:p14="http://schemas.microsoft.com/office/powerpoint/2010/main" val="4283148974"/>
              </p:ext>
            </p:extLst>
          </p:nvPr>
        </p:nvGraphicFramePr>
        <p:xfrm>
          <a:off x="35710114" y="12728065"/>
          <a:ext cx="7331166" cy="2670579"/>
        </p:xfrm>
        <a:graphic>
          <a:graphicData uri="http://schemas.openxmlformats.org/drawingml/2006/table">
            <a:tbl>
              <a:tblPr firstRow="1" bandRow="1">
                <a:tableStyleId>{5C22544A-7EE6-4342-B048-85BDC9FD1C3A}</a:tableStyleId>
              </a:tblPr>
              <a:tblGrid>
                <a:gridCol w="2443722"/>
                <a:gridCol w="2443722"/>
                <a:gridCol w="2443722"/>
              </a:tblGrid>
              <a:tr h="981705">
                <a:tc>
                  <a:txBody>
                    <a:bodyPr/>
                    <a:lstStyle/>
                    <a:p>
                      <a:pPr algn="ctr"/>
                      <a:r>
                        <a:rPr lang="en-US" sz="1600" dirty="0" smtClean="0"/>
                        <a:t>Method</a:t>
                      </a:r>
                      <a:endParaRPr lang="en-US" sz="1600" dirty="0"/>
                    </a:p>
                  </a:txBody>
                  <a:tcPr/>
                </a:tc>
                <a:tc>
                  <a:txBody>
                    <a:bodyPr/>
                    <a:lstStyle/>
                    <a:p>
                      <a:pPr algn="ctr"/>
                      <a:r>
                        <a:rPr lang="en-US" sz="1600" b="0" i="0" u="none" strike="noStrike" kern="1200" baseline="0" dirty="0" smtClean="0">
                          <a:solidFill>
                            <a:schemeClr val="lt1"/>
                          </a:solidFill>
                          <a:latin typeface="+mn-lt"/>
                          <a:ea typeface="+mn-ea"/>
                          <a:cs typeface="+mn-cs"/>
                        </a:rPr>
                        <a:t>Avg. Acc. on Subset 1</a:t>
                      </a:r>
                      <a:endParaRPr lang="en-US" sz="1600" dirty="0"/>
                    </a:p>
                  </a:txBody>
                  <a:tcPr/>
                </a:tc>
                <a:tc>
                  <a:txBody>
                    <a:bodyPr/>
                    <a:lstStyle/>
                    <a:p>
                      <a:pPr algn="ctr"/>
                      <a:r>
                        <a:rPr lang="en-US" sz="1600" dirty="0" smtClean="0"/>
                        <a:t>Avg. Acc. On Subset 2</a:t>
                      </a:r>
                      <a:endParaRPr lang="en-US" sz="1600" dirty="0"/>
                    </a:p>
                  </a:txBody>
                  <a:tcPr/>
                </a:tc>
              </a:tr>
              <a:tr h="554877">
                <a:tc>
                  <a:txBody>
                    <a:bodyPr/>
                    <a:lstStyle/>
                    <a:p>
                      <a:pPr algn="ctr"/>
                      <a:r>
                        <a:rPr lang="en-US" sz="1600" dirty="0" err="1" smtClean="0"/>
                        <a:t>AlexNet</a:t>
                      </a:r>
                      <a:r>
                        <a:rPr lang="en-US" sz="1600" baseline="0" dirty="0" smtClean="0"/>
                        <a:t> pre-trained on USED Dataset</a:t>
                      </a:r>
                      <a:endParaRPr lang="en-US" sz="1600" dirty="0"/>
                    </a:p>
                  </a:txBody>
                  <a:tcPr/>
                </a:tc>
                <a:tc>
                  <a:txBody>
                    <a:bodyPr/>
                    <a:lstStyle/>
                    <a:p>
                      <a:pPr algn="ctr"/>
                      <a:r>
                        <a:rPr lang="en-US" sz="1600" dirty="0" smtClean="0"/>
                        <a:t>70.03%</a:t>
                      </a:r>
                      <a:endParaRPr lang="en-US" sz="1600" dirty="0"/>
                    </a:p>
                  </a:txBody>
                  <a:tcPr/>
                </a:tc>
                <a:tc>
                  <a:txBody>
                    <a:bodyPr/>
                    <a:lstStyle/>
                    <a:p>
                      <a:pPr algn="ctr"/>
                      <a:r>
                        <a:rPr lang="en-US" sz="1600" dirty="0" smtClean="0"/>
                        <a:t>65.96</a:t>
                      </a:r>
                      <a:endParaRPr lang="en-US" sz="1600" dirty="0"/>
                    </a:p>
                  </a:txBody>
                  <a:tcPr/>
                </a:tc>
              </a:tr>
              <a:tr h="554877">
                <a:tc>
                  <a:txBody>
                    <a:bodyPr/>
                    <a:lstStyle/>
                    <a:p>
                      <a:pPr algn="ctr"/>
                      <a:r>
                        <a:rPr lang="en-US" sz="1600" dirty="0" smtClean="0"/>
                        <a:t>Spatial</a:t>
                      </a:r>
                      <a:r>
                        <a:rPr lang="en-US" sz="1600" baseline="0" dirty="0" smtClean="0"/>
                        <a:t> </a:t>
                      </a:r>
                      <a:r>
                        <a:rPr lang="en-US" sz="1600" baseline="0" dirty="0" err="1" smtClean="0"/>
                        <a:t>Paramid</a:t>
                      </a:r>
                      <a:endParaRPr lang="en-US" sz="1600" dirty="0"/>
                    </a:p>
                  </a:txBody>
                  <a:tcPr/>
                </a:tc>
                <a:tc>
                  <a:txBody>
                    <a:bodyPr/>
                    <a:lstStyle/>
                    <a:p>
                      <a:pPr algn="ctr"/>
                      <a:r>
                        <a:rPr lang="en-US" sz="1600" dirty="0" smtClean="0"/>
                        <a:t>72.00%</a:t>
                      </a:r>
                      <a:endParaRPr lang="en-US" sz="1600" dirty="0"/>
                    </a:p>
                  </a:txBody>
                  <a:tcPr/>
                </a:tc>
                <a:tc>
                  <a:txBody>
                    <a:bodyPr/>
                    <a:lstStyle/>
                    <a:p>
                      <a:pPr algn="ctr"/>
                      <a:r>
                        <a:rPr lang="en-US" sz="1600" dirty="0" smtClean="0"/>
                        <a:t>79.92</a:t>
                      </a:r>
                      <a:endParaRPr lang="en-US" sz="1600" dirty="0"/>
                    </a:p>
                  </a:txBody>
                  <a:tcPr/>
                </a:tc>
              </a:tr>
              <a:tr h="554877">
                <a:tc>
                  <a:txBody>
                    <a:bodyPr/>
                    <a:lstStyle/>
                    <a:p>
                      <a:pPr algn="ctr"/>
                      <a:r>
                        <a:rPr lang="en-US" sz="1600" dirty="0" smtClean="0"/>
                        <a:t>Our Approach</a:t>
                      </a:r>
                      <a:endParaRPr lang="en-US" sz="1600" dirty="0"/>
                    </a:p>
                  </a:txBody>
                  <a:tcPr/>
                </a:tc>
                <a:tc>
                  <a:txBody>
                    <a:bodyPr/>
                    <a:lstStyle/>
                    <a:p>
                      <a:pPr algn="ctr"/>
                      <a:r>
                        <a:rPr lang="en-US" sz="1600" dirty="0" smtClean="0"/>
                        <a:t>79.13%</a:t>
                      </a:r>
                      <a:endParaRPr lang="en-US" sz="1600" dirty="0"/>
                    </a:p>
                  </a:txBody>
                  <a:tcPr/>
                </a:tc>
                <a:tc>
                  <a:txBody>
                    <a:bodyPr/>
                    <a:lstStyle/>
                    <a:p>
                      <a:pPr algn="ctr"/>
                      <a:r>
                        <a:rPr lang="en-US" sz="1600" dirty="0" smtClean="0"/>
                        <a:t>87.02%</a:t>
                      </a:r>
                      <a:endParaRPr lang="en-US" sz="1600" dirty="0"/>
                    </a:p>
                  </a:txBody>
                  <a:tcPr/>
                </a:tc>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2044703510"/>
              </p:ext>
            </p:extLst>
          </p:nvPr>
        </p:nvGraphicFramePr>
        <p:xfrm>
          <a:off x="36572412" y="4968228"/>
          <a:ext cx="5402988" cy="2782698"/>
        </p:xfrm>
        <a:graphic>
          <a:graphicData uri="http://schemas.openxmlformats.org/drawingml/2006/table">
            <a:tbl>
              <a:tblPr firstRow="1" bandRow="1">
                <a:tableStyleId>{5C22544A-7EE6-4342-B048-85BDC9FD1C3A}</a:tableStyleId>
              </a:tblPr>
              <a:tblGrid>
                <a:gridCol w="2701494"/>
                <a:gridCol w="2701494"/>
              </a:tblGrid>
              <a:tr h="455454">
                <a:tc>
                  <a:txBody>
                    <a:bodyPr/>
                    <a:lstStyle/>
                    <a:p>
                      <a:pPr algn="ctr"/>
                      <a:r>
                        <a:rPr lang="en-US" sz="1600" b="1" dirty="0" smtClean="0">
                          <a:latin typeface="Times New Roman"/>
                          <a:cs typeface="Times New Roman"/>
                        </a:rPr>
                        <a:t>Method</a:t>
                      </a:r>
                      <a:endParaRPr lang="en-US" sz="1600" b="1" dirty="0">
                        <a:latin typeface="Times New Roman"/>
                        <a:cs typeface="Times New Roman"/>
                      </a:endParaRPr>
                    </a:p>
                  </a:txBody>
                  <a:tcPr/>
                </a:tc>
                <a:tc>
                  <a:txBody>
                    <a:bodyPr/>
                    <a:lstStyle/>
                    <a:p>
                      <a:pPr algn="ctr"/>
                      <a:r>
                        <a:rPr lang="en-US" sz="1600" b="1" dirty="0" smtClean="0">
                          <a:latin typeface="Times New Roman"/>
                          <a:cs typeface="Times New Roman"/>
                        </a:rPr>
                        <a:t>Avg. Acc.</a:t>
                      </a:r>
                      <a:endParaRPr lang="en-US" sz="1600" b="1" dirty="0">
                        <a:latin typeface="Times New Roman"/>
                        <a:cs typeface="Times New Roman"/>
                      </a:endParaRPr>
                    </a:p>
                  </a:txBody>
                  <a:tcPr/>
                </a:tc>
              </a:tr>
              <a:tr h="480441">
                <a:tc>
                  <a:txBody>
                    <a:bodyPr/>
                    <a:lstStyle/>
                    <a:p>
                      <a:pPr algn="ctr"/>
                      <a:r>
                        <a:rPr lang="en-US" sz="1600" dirty="0" smtClean="0">
                          <a:latin typeface="Times New Roman"/>
                          <a:cs typeface="Times New Roman"/>
                        </a:rPr>
                        <a:t>Baseline Method</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39.70%</a:t>
                      </a:r>
                      <a:endParaRPr lang="en-US" sz="1600" dirty="0">
                        <a:latin typeface="Times New Roman"/>
                        <a:cs typeface="Times New Roman"/>
                      </a:endParaRPr>
                    </a:p>
                  </a:txBody>
                  <a:tcPr/>
                </a:tc>
              </a:tr>
              <a:tr h="455454">
                <a:tc>
                  <a:txBody>
                    <a:bodyPr/>
                    <a:lstStyle/>
                    <a:p>
                      <a:pPr algn="ctr"/>
                      <a:r>
                        <a:rPr lang="en-US" sz="1600" dirty="0" smtClean="0">
                          <a:latin typeface="Times New Roman"/>
                          <a:cs typeface="Times New Roman"/>
                        </a:rPr>
                        <a:t>Deep Channel Fusion </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42.40%</a:t>
                      </a:r>
                      <a:endParaRPr lang="en-US" sz="1600" dirty="0">
                        <a:latin typeface="Times New Roman"/>
                        <a:cs typeface="Times New Roman"/>
                      </a:endParaRPr>
                    </a:p>
                  </a:txBody>
                  <a:tcPr/>
                </a:tc>
              </a:tr>
              <a:tr h="480441">
                <a:tc>
                  <a:txBody>
                    <a:bodyPr/>
                    <a:lstStyle/>
                    <a:p>
                      <a:pPr marL="0" marR="0" indent="0" algn="ctr" defTabSz="3761915" rtl="0" eaLnBrk="1" fontAlgn="auto" latinLnBrk="0" hangingPunct="1">
                        <a:lnSpc>
                          <a:spcPct val="100000"/>
                        </a:lnSpc>
                        <a:spcBef>
                          <a:spcPts val="0"/>
                        </a:spcBef>
                        <a:spcAft>
                          <a:spcPts val="0"/>
                        </a:spcAft>
                        <a:buClrTx/>
                        <a:buSzTx/>
                        <a:buFontTx/>
                        <a:buNone/>
                        <a:tabLst/>
                        <a:defRPr/>
                      </a:pPr>
                      <a:r>
                        <a:rPr lang="en-US" sz="1600" dirty="0" smtClean="0">
                          <a:latin typeface="Times New Roman"/>
                          <a:cs typeface="Times New Roman"/>
                        </a:rPr>
                        <a:t>SoA1</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44.06%</a:t>
                      </a:r>
                      <a:endParaRPr lang="en-US" sz="1600" dirty="0">
                        <a:latin typeface="Times New Roman"/>
                        <a:cs typeface="Times New Roman"/>
                      </a:endParaRPr>
                    </a:p>
                  </a:txBody>
                  <a:tcPr/>
                </a:tc>
              </a:tr>
              <a:tr h="455454">
                <a:tc>
                  <a:txBody>
                    <a:bodyPr/>
                    <a:lstStyle/>
                    <a:p>
                      <a:pPr algn="ctr"/>
                      <a:r>
                        <a:rPr lang="en-US" sz="1600" dirty="0" smtClean="0">
                          <a:latin typeface="Times New Roman"/>
                          <a:cs typeface="Times New Roman"/>
                        </a:rPr>
                        <a:t>SoA2</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53.00%</a:t>
                      </a:r>
                      <a:endParaRPr lang="en-US" sz="1600" dirty="0">
                        <a:latin typeface="Times New Roman"/>
                        <a:cs typeface="Times New Roman"/>
                      </a:endParaRPr>
                    </a:p>
                  </a:txBody>
                  <a:tcPr/>
                </a:tc>
              </a:tr>
              <a:tr h="455454">
                <a:tc>
                  <a:txBody>
                    <a:bodyPr/>
                    <a:lstStyle/>
                    <a:p>
                      <a:pPr algn="ctr"/>
                      <a:r>
                        <a:rPr lang="en-US" sz="1600" b="1" dirty="0" smtClean="0">
                          <a:latin typeface="Times New Roman"/>
                          <a:cs typeface="Times New Roman"/>
                        </a:rPr>
                        <a:t>Our Approach</a:t>
                      </a:r>
                      <a:endParaRPr lang="en-US" sz="1600" b="1" dirty="0">
                        <a:latin typeface="Times New Roman"/>
                        <a:cs typeface="Times New Roman"/>
                      </a:endParaRPr>
                    </a:p>
                  </a:txBody>
                  <a:tcPr/>
                </a:tc>
                <a:tc>
                  <a:txBody>
                    <a:bodyPr/>
                    <a:lstStyle/>
                    <a:p>
                      <a:pPr algn="ctr"/>
                      <a:r>
                        <a:rPr lang="en-US" sz="1600" b="1" dirty="0" smtClean="0">
                          <a:latin typeface="Times New Roman"/>
                          <a:cs typeface="Times New Roman"/>
                        </a:rPr>
                        <a:t>59.49%</a:t>
                      </a:r>
                      <a:endParaRPr lang="en-US" sz="1600" b="1" dirty="0">
                        <a:latin typeface="Times New Roman"/>
                        <a:cs typeface="Times New Roman"/>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21721477"/>
              </p:ext>
            </p:extLst>
          </p:nvPr>
        </p:nvGraphicFramePr>
        <p:xfrm>
          <a:off x="36572412" y="8883377"/>
          <a:ext cx="5402988" cy="2782698"/>
        </p:xfrm>
        <a:graphic>
          <a:graphicData uri="http://schemas.openxmlformats.org/drawingml/2006/table">
            <a:tbl>
              <a:tblPr firstRow="1" bandRow="1">
                <a:tableStyleId>{5C22544A-7EE6-4342-B048-85BDC9FD1C3A}</a:tableStyleId>
              </a:tblPr>
              <a:tblGrid>
                <a:gridCol w="2701494"/>
                <a:gridCol w="2701494"/>
              </a:tblGrid>
              <a:tr h="455454">
                <a:tc>
                  <a:txBody>
                    <a:bodyPr/>
                    <a:lstStyle/>
                    <a:p>
                      <a:pPr algn="ctr"/>
                      <a:r>
                        <a:rPr lang="en-US" sz="1600" b="1" dirty="0" smtClean="0">
                          <a:latin typeface="Times New Roman"/>
                          <a:cs typeface="Times New Roman"/>
                        </a:rPr>
                        <a:t>Method</a:t>
                      </a:r>
                      <a:endParaRPr lang="en-US" sz="1600" b="1" dirty="0">
                        <a:latin typeface="Times New Roman"/>
                        <a:cs typeface="Times New Roman"/>
                      </a:endParaRPr>
                    </a:p>
                  </a:txBody>
                  <a:tcPr/>
                </a:tc>
                <a:tc>
                  <a:txBody>
                    <a:bodyPr/>
                    <a:lstStyle/>
                    <a:p>
                      <a:pPr algn="ctr"/>
                      <a:r>
                        <a:rPr lang="en-US" sz="1600" b="1" dirty="0" smtClean="0">
                          <a:latin typeface="Times New Roman"/>
                          <a:cs typeface="Times New Roman"/>
                        </a:rPr>
                        <a:t>Avg. Acc.</a:t>
                      </a:r>
                      <a:endParaRPr lang="en-US" sz="1600" b="1" dirty="0">
                        <a:latin typeface="Times New Roman"/>
                        <a:cs typeface="Times New Roman"/>
                      </a:endParaRPr>
                    </a:p>
                  </a:txBody>
                  <a:tcPr/>
                </a:tc>
              </a:tr>
              <a:tr h="480441">
                <a:tc>
                  <a:txBody>
                    <a:bodyPr/>
                    <a:lstStyle/>
                    <a:p>
                      <a:pPr algn="ctr"/>
                      <a:r>
                        <a:rPr lang="en-US" sz="1600" dirty="0" smtClean="0">
                          <a:latin typeface="Times New Roman"/>
                          <a:cs typeface="Times New Roman"/>
                        </a:rPr>
                        <a:t>Baseline Method</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73.40%</a:t>
                      </a:r>
                      <a:endParaRPr lang="en-US" sz="1600" dirty="0">
                        <a:latin typeface="Times New Roman"/>
                        <a:cs typeface="Times New Roman"/>
                      </a:endParaRPr>
                    </a:p>
                  </a:txBody>
                  <a:tcPr/>
                </a:tc>
              </a:tr>
              <a:tr h="455454">
                <a:tc>
                  <a:txBody>
                    <a:bodyPr/>
                    <a:lstStyle/>
                    <a:p>
                      <a:pPr algn="ctr"/>
                      <a:r>
                        <a:rPr lang="en-US" sz="1600" dirty="0" smtClean="0">
                          <a:latin typeface="Times New Roman"/>
                          <a:cs typeface="Times New Roman"/>
                        </a:rPr>
                        <a:t>CNN places </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94.00%</a:t>
                      </a:r>
                      <a:endParaRPr lang="en-US" sz="1600" dirty="0">
                        <a:latin typeface="Times New Roman"/>
                        <a:cs typeface="Times New Roman"/>
                      </a:endParaRPr>
                    </a:p>
                  </a:txBody>
                  <a:tcPr/>
                </a:tc>
              </a:tr>
              <a:tr h="480441">
                <a:tc>
                  <a:txBody>
                    <a:bodyPr/>
                    <a:lstStyle/>
                    <a:p>
                      <a:pPr algn="ctr"/>
                      <a:r>
                        <a:rPr lang="en-US" sz="1600" dirty="0" err="1" smtClean="0">
                          <a:latin typeface="Times New Roman"/>
                          <a:cs typeface="Times New Roman"/>
                        </a:rPr>
                        <a:t>GoogleNet</a:t>
                      </a:r>
                      <a:r>
                        <a:rPr lang="en-US" sz="1600" dirty="0" smtClean="0">
                          <a:latin typeface="Times New Roman"/>
                          <a:cs typeface="Times New Roman"/>
                        </a:rPr>
                        <a:t> GAP </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95.00%</a:t>
                      </a:r>
                      <a:endParaRPr lang="en-US" sz="1600" dirty="0">
                        <a:latin typeface="Times New Roman"/>
                        <a:cs typeface="Times New Roman"/>
                      </a:endParaRPr>
                    </a:p>
                  </a:txBody>
                  <a:tcPr/>
                </a:tc>
              </a:tr>
              <a:tr h="455454">
                <a:tc>
                  <a:txBody>
                    <a:bodyPr/>
                    <a:lstStyle/>
                    <a:p>
                      <a:pPr algn="ctr"/>
                      <a:r>
                        <a:rPr lang="en-US" sz="1600" dirty="0" smtClean="0">
                          <a:latin typeface="Times New Roman"/>
                          <a:cs typeface="Times New Roman"/>
                        </a:rPr>
                        <a:t>Transferring</a:t>
                      </a:r>
                      <a:r>
                        <a:rPr lang="en-US" sz="1600" baseline="0" dirty="0" smtClean="0">
                          <a:latin typeface="Times New Roman"/>
                          <a:cs typeface="Times New Roman"/>
                        </a:rPr>
                        <a:t> object and Scene </a:t>
                      </a:r>
                      <a:endParaRPr lang="en-US" sz="1600" dirty="0">
                        <a:latin typeface="Times New Roman"/>
                        <a:cs typeface="Times New Roman"/>
                      </a:endParaRPr>
                    </a:p>
                  </a:txBody>
                  <a:tcPr/>
                </a:tc>
                <a:tc>
                  <a:txBody>
                    <a:bodyPr/>
                    <a:lstStyle/>
                    <a:p>
                      <a:pPr algn="ctr"/>
                      <a:r>
                        <a:rPr lang="en-US" sz="1600" dirty="0" smtClean="0">
                          <a:latin typeface="Times New Roman"/>
                          <a:cs typeface="Times New Roman"/>
                        </a:rPr>
                        <a:t>98.80%</a:t>
                      </a:r>
                      <a:endParaRPr lang="en-US" sz="1600" dirty="0">
                        <a:latin typeface="Times New Roman"/>
                        <a:cs typeface="Times New Roman"/>
                      </a:endParaRPr>
                    </a:p>
                  </a:txBody>
                  <a:tcPr/>
                </a:tc>
              </a:tr>
              <a:tr h="455454">
                <a:tc>
                  <a:txBody>
                    <a:bodyPr/>
                    <a:lstStyle/>
                    <a:p>
                      <a:pPr algn="ctr"/>
                      <a:r>
                        <a:rPr lang="en-US" sz="1600" b="1" dirty="0" smtClean="0">
                          <a:latin typeface="Times New Roman"/>
                          <a:cs typeface="Times New Roman"/>
                        </a:rPr>
                        <a:t>Our Approach</a:t>
                      </a:r>
                      <a:endParaRPr lang="en-US" sz="1600" b="1" dirty="0">
                        <a:latin typeface="Times New Roman"/>
                        <a:cs typeface="Times New Roman"/>
                      </a:endParaRPr>
                    </a:p>
                  </a:txBody>
                  <a:tcPr/>
                </a:tc>
                <a:tc>
                  <a:txBody>
                    <a:bodyPr/>
                    <a:lstStyle/>
                    <a:p>
                      <a:pPr algn="ctr"/>
                      <a:r>
                        <a:rPr lang="en-US" sz="1600" b="1" dirty="0" smtClean="0">
                          <a:latin typeface="Times New Roman"/>
                          <a:cs typeface="Times New Roman"/>
                        </a:rPr>
                        <a:t>99.02%</a:t>
                      </a:r>
                      <a:endParaRPr lang="en-US" sz="1600" b="1" dirty="0">
                        <a:latin typeface="Times New Roman"/>
                        <a:cs typeface="Times New Roman"/>
                      </a:endParaRPr>
                    </a:p>
                  </a:txBody>
                  <a:tcPr/>
                </a:tc>
              </a:tr>
            </a:tbl>
          </a:graphicData>
        </a:graphic>
      </p:graphicFrame>
      <p:sp>
        <p:nvSpPr>
          <p:cNvPr id="43" name="Rectangle 42"/>
          <p:cNvSpPr/>
          <p:nvPr/>
        </p:nvSpPr>
        <p:spPr>
          <a:xfrm>
            <a:off x="36069890" y="11668767"/>
            <a:ext cx="6400604" cy="688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anose="02020603050405020304" pitchFamily="18" charset="0"/>
                <a:cs typeface="Times New Roman" panose="02020603050405020304" pitchFamily="18" charset="0"/>
              </a:rPr>
              <a:t>Table. </a:t>
            </a:r>
            <a:r>
              <a:rPr lang="en-US" sz="1800" dirty="0">
                <a:solidFill>
                  <a:schemeClr val="tx1"/>
                </a:solidFill>
                <a:latin typeface="Times New Roman" panose="02020603050405020304" pitchFamily="18" charset="0"/>
                <a:cs typeface="Times New Roman" panose="02020603050405020304" pitchFamily="18" charset="0"/>
              </a:rPr>
              <a:t>5</a:t>
            </a:r>
            <a:r>
              <a:rPr lang="en-US" sz="1800" dirty="0" smtClean="0">
                <a:solidFill>
                  <a:schemeClr val="tx1"/>
                </a:solidFill>
                <a:latin typeface="Times New Roman" panose="02020603050405020304" pitchFamily="18" charset="0"/>
                <a:cs typeface="Times New Roman" panose="02020603050405020304" pitchFamily="18" charset="0"/>
              </a:rPr>
              <a:t>: Comparison with </a:t>
            </a:r>
            <a:r>
              <a:rPr lang="en-US" sz="1800" dirty="0" err="1" smtClean="0">
                <a:solidFill>
                  <a:schemeClr val="tx1"/>
                </a:solidFill>
                <a:latin typeface="Times New Roman" panose="02020603050405020304" pitchFamily="18" charset="0"/>
                <a:cs typeface="Times New Roman" panose="02020603050405020304" pitchFamily="18" charset="0"/>
              </a:rPr>
              <a:t>SoA</a:t>
            </a:r>
            <a:r>
              <a:rPr lang="en-US" sz="1800" dirty="0" smtClean="0">
                <a:solidFill>
                  <a:schemeClr val="tx1"/>
                </a:solidFill>
                <a:latin typeface="Times New Roman" panose="02020603050405020304" pitchFamily="18" charset="0"/>
                <a:cs typeface="Times New Roman" panose="02020603050405020304" pitchFamily="18" charset="0"/>
              </a:rPr>
              <a:t> on UIUC Sports Dataset</a:t>
            </a:r>
          </a:p>
        </p:txBody>
      </p:sp>
      <p:sp>
        <p:nvSpPr>
          <p:cNvPr id="47" name="Text Placeholder 167"/>
          <p:cNvSpPr>
            <a:spLocks noGrp="1"/>
          </p:cNvSpPr>
          <p:nvPr>
            <p:ph type="body" sz="quarter" idx="11"/>
          </p:nvPr>
        </p:nvSpPr>
        <p:spPr>
          <a:xfrm>
            <a:off x="430953" y="16343835"/>
            <a:ext cx="8290965" cy="589166"/>
          </a:xfrm>
        </p:spPr>
        <p:txBody>
          <a:bodyPr/>
          <a:lstStyle/>
          <a:p>
            <a:r>
              <a:rPr lang="en-US" dirty="0" smtClean="0"/>
              <a:t>Methodology</a:t>
            </a:r>
            <a:endParaRPr lang="en-US" dirty="0"/>
          </a:p>
        </p:txBody>
      </p:sp>
      <p:sp>
        <p:nvSpPr>
          <p:cNvPr id="50" name="Text Placeholder 167"/>
          <p:cNvSpPr>
            <a:spLocks noGrp="1"/>
          </p:cNvSpPr>
          <p:nvPr>
            <p:ph type="body" sz="quarter" idx="11"/>
          </p:nvPr>
        </p:nvSpPr>
        <p:spPr>
          <a:xfrm>
            <a:off x="13747405" y="3639871"/>
            <a:ext cx="8290965" cy="589166"/>
          </a:xfrm>
        </p:spPr>
        <p:txBody>
          <a:bodyPr/>
          <a:lstStyle/>
          <a:p>
            <a:r>
              <a:rPr lang="en-US" dirty="0" smtClean="0"/>
              <a:t>Overall Scheme</a:t>
            </a:r>
            <a:endParaRPr lang="en-US" dirty="0"/>
          </a:p>
        </p:txBody>
      </p:sp>
      <p:sp>
        <p:nvSpPr>
          <p:cNvPr id="53" name="Text Placeholder 275"/>
          <p:cNvSpPr>
            <a:spLocks noGrp="1"/>
          </p:cNvSpPr>
          <p:nvPr>
            <p:ph type="body" sz="quarter" idx="137"/>
          </p:nvPr>
        </p:nvSpPr>
        <p:spPr>
          <a:xfrm>
            <a:off x="30802588" y="3529338"/>
            <a:ext cx="8274926" cy="589166"/>
          </a:xfrm>
        </p:spPr>
        <p:txBody>
          <a:bodyPr/>
          <a:lstStyle/>
          <a:p>
            <a:r>
              <a:rPr lang="en-US" dirty="0" smtClean="0"/>
              <a:t>Experimental </a:t>
            </a:r>
            <a:r>
              <a:rPr lang="en-US" dirty="0" smtClean="0"/>
              <a:t>Results</a:t>
            </a:r>
            <a:endParaRPr lang="en-US" dirty="0"/>
          </a:p>
        </p:txBody>
      </p:sp>
      <p:sp>
        <p:nvSpPr>
          <p:cNvPr id="10" name="Segnaposto testo 9"/>
          <p:cNvSpPr>
            <a:spLocks noGrp="1"/>
          </p:cNvSpPr>
          <p:nvPr>
            <p:ph type="body" sz="quarter" idx="137"/>
          </p:nvPr>
        </p:nvSpPr>
        <p:spPr/>
        <p:txBody>
          <a:bodyPr/>
          <a:lstStyle/>
          <a:p>
            <a:endParaRPr lang="it-IT"/>
          </a:p>
        </p:txBody>
      </p:sp>
    </p:spTree>
    <p:extLst>
      <p:ext uri="{BB962C8B-B14F-4D97-AF65-F5344CB8AC3E}">
        <p14:creationId xmlns:p14="http://schemas.microsoft.com/office/powerpoint/2010/main" val="21334927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48x96-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PosterPresentations.com-48x96-Template</Template>
  <TotalTime>1684</TotalTime>
  <Words>1029</Words>
  <Application>Microsoft Macintosh PowerPoint</Application>
  <PresentationFormat>Personalizzato</PresentationFormat>
  <Paragraphs>130</Paragraphs>
  <Slides>1</Slides>
  <Notes>1</Notes>
  <HiddenSlides>0</HiddenSlides>
  <MMClips>0</MMClips>
  <ScaleCrop>false</ScaleCrop>
  <HeadingPairs>
    <vt:vector size="4" baseType="variant">
      <vt:variant>
        <vt:lpstr>Tema</vt:lpstr>
      </vt:variant>
      <vt:variant>
        <vt:i4>3</vt:i4>
      </vt:variant>
      <vt:variant>
        <vt:lpstr>Titoli diapositive</vt:lpstr>
      </vt:variant>
      <vt:variant>
        <vt:i4>1</vt:i4>
      </vt:variant>
    </vt:vector>
  </HeadingPairs>
  <TitlesOfParts>
    <vt:vector size="4" baseType="lpstr">
      <vt:lpstr>PosterPresentations.com-48x96-Template</vt:lpstr>
      <vt:lpstr>1_Classic 3 Columns</vt:lpstr>
      <vt:lpstr>Classic - Wide Center</vt:lpstr>
      <vt:lpstr>Presentazione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Francesco De Natale</cp:lastModifiedBy>
  <cp:revision>229</cp:revision>
  <cp:lastPrinted>2017-09-11T09:07:37Z</cp:lastPrinted>
  <dcterms:created xsi:type="dcterms:W3CDTF">2012-02-09T21:25:37Z</dcterms:created>
  <dcterms:modified xsi:type="dcterms:W3CDTF">2017-09-12T08:42:51Z</dcterms:modified>
</cp:coreProperties>
</file>