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2"/>
  </p:notesMasterIdLst>
  <p:sldIdLst>
    <p:sldId id="2579" r:id="rId2"/>
    <p:sldId id="3500" r:id="rId3"/>
    <p:sldId id="2697" r:id="rId4"/>
    <p:sldId id="2769" r:id="rId5"/>
    <p:sldId id="2611" r:id="rId6"/>
    <p:sldId id="2591" r:id="rId7"/>
    <p:sldId id="2750" r:id="rId8"/>
    <p:sldId id="3611" r:id="rId9"/>
    <p:sldId id="3560" r:id="rId10"/>
    <p:sldId id="3561" r:id="rId11"/>
    <p:sldId id="3562" r:id="rId12"/>
    <p:sldId id="3563" r:id="rId13"/>
    <p:sldId id="2773" r:id="rId14"/>
    <p:sldId id="3623" r:id="rId15"/>
    <p:sldId id="2775" r:id="rId16"/>
    <p:sldId id="2777" r:id="rId17"/>
    <p:sldId id="3564" r:id="rId18"/>
    <p:sldId id="3565" r:id="rId19"/>
    <p:sldId id="2782" r:id="rId20"/>
    <p:sldId id="2804" r:id="rId21"/>
    <p:sldId id="3608" r:id="rId22"/>
    <p:sldId id="2786" r:id="rId23"/>
    <p:sldId id="3576" r:id="rId24"/>
    <p:sldId id="3574" r:id="rId25"/>
    <p:sldId id="3578" r:id="rId26"/>
    <p:sldId id="3579" r:id="rId27"/>
    <p:sldId id="3580" r:id="rId28"/>
    <p:sldId id="3575" r:id="rId29"/>
    <p:sldId id="3582" r:id="rId30"/>
    <p:sldId id="3583" r:id="rId31"/>
    <p:sldId id="3584" r:id="rId32"/>
    <p:sldId id="3585" r:id="rId33"/>
    <p:sldId id="3586" r:id="rId34"/>
    <p:sldId id="3587" r:id="rId35"/>
    <p:sldId id="3588" r:id="rId36"/>
    <p:sldId id="3596" r:id="rId37"/>
    <p:sldId id="3641" r:id="rId38"/>
    <p:sldId id="3589" r:id="rId39"/>
    <p:sldId id="3594" r:id="rId40"/>
    <p:sldId id="3639" r:id="rId41"/>
    <p:sldId id="3632" r:id="rId42"/>
    <p:sldId id="3636" r:id="rId43"/>
    <p:sldId id="3609" r:id="rId44"/>
    <p:sldId id="3605" r:id="rId45"/>
    <p:sldId id="3600" r:id="rId46"/>
    <p:sldId id="3598" r:id="rId47"/>
    <p:sldId id="3625" r:id="rId48"/>
    <p:sldId id="3619" r:id="rId49"/>
    <p:sldId id="3640" r:id="rId50"/>
    <p:sldId id="279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CC691D-9C20-DAC9-7A12-6378C2008CFE}" name="Abdelrahman Saleem" initials="AS" userId="S::abdelrahman.saleem@sci.svu.edu.eg::c28aca39-2dc3-46e5-b8be-366b375497f4" providerId="AD"/>
  <p188:author id="{E5920356-608F-FC35-33DE-87918D3607DA}" name="André Filipe Rodrigues Guarda" initials="AFRG" userId="S::ist187924@tecnico.ulisboa.pt::2ad8cb8a-9006-42b5-a676-73dead391db9" providerId="AD"/>
  <p188:author id="{85689093-F067-CCA2-7FF9-C2E5A60C6516}" name="Andre Guarda" initials="AG" userId="Andre Guarda" providerId="None"/>
  <p188:author id="{4B99F7A3-EA8B-1096-1E93-D238948AE6F9}" name="Abdelrahman Saleem" initials="AS" userId="Abdelrahman Saleem" providerId="None"/>
  <p188:author id="{295BE4C0-1249-BD48-8C1B-309375A6EA77}" name="Nuno Miguel Morais Rodrigues" initials="NMMR" userId="S::nuno.rodrigues@ipleiria.pt::c25412b7-0eed-41b2-bfe6-b05b464e766a" providerId="AD"/>
  <p188:author id="{E67F43CE-3E8A-DF76-D1B1-AD75EA1D0CC3}" name="Nuno Rodrigues" initials="NR" userId="aHK2UsohSo+JNlkGpPTvoJ7Lb3LP6+GN7QZSlvZQw+A=" providerId="None"/>
  <p188:author id="{A52266DD-53AC-9119-E0AC-6418EECBB139}" name="Nuno Miguel Morais Rodrigues" initials="NR" userId="S::nuno.rodrigues@IPLeiria.pt::c25412b7-0eed-41b2-bfe6-b05b464e76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3B62"/>
    <a:srgbClr val="00FF00"/>
    <a:srgbClr val="FF00FF"/>
    <a:srgbClr val="09E2E7"/>
    <a:srgbClr val="0000FF"/>
    <a:srgbClr val="FFFF00"/>
    <a:srgbClr val="D0C82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57" autoAdjust="0"/>
    <p:restoredTop sz="91525" autoAdjust="0"/>
  </p:normalViewPr>
  <p:slideViewPr>
    <p:cSldViewPr>
      <p:cViewPr varScale="1">
        <p:scale>
          <a:sx n="82" d="100"/>
          <a:sy n="82" d="100"/>
        </p:scale>
        <p:origin x="811" y="82"/>
      </p:cViewPr>
      <p:guideLst>
        <p:guide orient="horz" pos="2160"/>
        <p:guide pos="3840"/>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20BAF-B110-43B0-BB99-E8B4E9858FF0}" type="datetimeFigureOut">
              <a:rPr lang="en-GB" smtClean="0"/>
              <a:t>30/09/2023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FD505A-1716-429B-B2C1-A0D2E99F7191}" type="slidenum">
              <a:rPr lang="en-GB" smtClean="0"/>
              <a:t>‹#›</a:t>
            </a:fld>
            <a:endParaRPr lang="en-GB" dirty="0"/>
          </a:p>
        </p:txBody>
      </p:sp>
    </p:spTree>
    <p:extLst>
      <p:ext uri="{BB962C8B-B14F-4D97-AF65-F5344CB8AC3E}">
        <p14:creationId xmlns:p14="http://schemas.microsoft.com/office/powerpoint/2010/main" val="3996626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E4D08-BEDF-F3FA-C920-15B5EFAC367A}"/>
              </a:ext>
            </a:extLst>
          </p:cNvPr>
          <p:cNvSpPr>
            <a:spLocks noGrp="1" noRot="1" noChangeAspect="1"/>
          </p:cNvSpPr>
          <p:nvPr>
            <p:ph type="sldImg"/>
          </p:nvPr>
        </p:nvSpPr>
        <p:spPr>
          <a:xfrm>
            <a:off x="477838" y="701675"/>
            <a:ext cx="6361112" cy="3579813"/>
          </a:xfrm>
        </p:spPr>
      </p:sp>
      <p:sp>
        <p:nvSpPr>
          <p:cNvPr id="3" name="Notes Placeholder 2">
            <a:extLst>
              <a:ext uri="{FF2B5EF4-FFF2-40B4-BE49-F238E27FC236}">
                <a16:creationId xmlns:a16="http://schemas.microsoft.com/office/drawing/2014/main" id="{86926FC6-A712-AB09-0A51-9473D6D5A8DA}"/>
              </a:ext>
            </a:extLst>
          </p:cNvPr>
          <p:cNvSpPr txBox="1">
            <a:spLocks noGrp="1"/>
          </p:cNvSpPr>
          <p:nvPr>
            <p:ph type="body" sz="quarter" idx="1"/>
          </p:nvPr>
        </p:nvSpPr>
        <p:spPr/>
        <p:txBody>
          <a:bodyPr>
            <a:normAutofit/>
          </a:bodyPr>
          <a:lstStyle/>
          <a:p>
            <a:pPr lvl="0">
              <a:lnSpc>
                <a:spcPct val="70000"/>
              </a:lnSpc>
            </a:pPr>
            <a:endParaRPr lang="en-US" dirty="0"/>
          </a:p>
        </p:txBody>
      </p:sp>
      <p:sp>
        <p:nvSpPr>
          <p:cNvPr id="4" name="Slide Number Placeholder 3">
            <a:extLst>
              <a:ext uri="{FF2B5EF4-FFF2-40B4-BE49-F238E27FC236}">
                <a16:creationId xmlns:a16="http://schemas.microsoft.com/office/drawing/2014/main" id="{3705A0F7-C21C-AD7B-AA95-6BEAC4C50C2C}"/>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761996"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A811DFB-2A4E-4F6A-B6EB-9C0F13BAA805}" type="slidenum">
              <a:t>1</a:t>
            </a:fld>
            <a:endParaRPr lang="en-US" sz="1000" b="0" i="1" u="none" strike="noStrike" kern="1200" cap="none" spc="0" baseline="0" dirty="0">
              <a:solidFill>
                <a:srgbClr val="FCFEB9"/>
              </a:solidFill>
              <a:uFillTx/>
              <a:latin typeface="Arial" pitchFamily="34"/>
            </a:endParaRPr>
          </a:p>
        </p:txBody>
      </p:sp>
    </p:spTree>
    <p:extLst>
      <p:ext uri="{BB962C8B-B14F-4D97-AF65-F5344CB8AC3E}">
        <p14:creationId xmlns:p14="http://schemas.microsoft.com/office/powerpoint/2010/main" val="4141978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30</a:t>
            </a:fld>
            <a:endParaRPr lang="en-GB" dirty="0"/>
          </a:p>
        </p:txBody>
      </p:sp>
    </p:spTree>
    <p:extLst>
      <p:ext uri="{BB962C8B-B14F-4D97-AF65-F5344CB8AC3E}">
        <p14:creationId xmlns:p14="http://schemas.microsoft.com/office/powerpoint/2010/main" val="962966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31</a:t>
            </a:fld>
            <a:endParaRPr lang="en-GB" dirty="0"/>
          </a:p>
        </p:txBody>
      </p:sp>
    </p:spTree>
    <p:extLst>
      <p:ext uri="{BB962C8B-B14F-4D97-AF65-F5344CB8AC3E}">
        <p14:creationId xmlns:p14="http://schemas.microsoft.com/office/powerpoint/2010/main" val="1229903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32</a:t>
            </a:fld>
            <a:endParaRPr lang="en-GB" dirty="0"/>
          </a:p>
        </p:txBody>
      </p:sp>
    </p:spTree>
    <p:extLst>
      <p:ext uri="{BB962C8B-B14F-4D97-AF65-F5344CB8AC3E}">
        <p14:creationId xmlns:p14="http://schemas.microsoft.com/office/powerpoint/2010/main" val="2646241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33</a:t>
            </a:fld>
            <a:endParaRPr lang="en-GB" dirty="0"/>
          </a:p>
        </p:txBody>
      </p:sp>
    </p:spTree>
    <p:extLst>
      <p:ext uri="{BB962C8B-B14F-4D97-AF65-F5344CB8AC3E}">
        <p14:creationId xmlns:p14="http://schemas.microsoft.com/office/powerpoint/2010/main" val="640195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34</a:t>
            </a:fld>
            <a:endParaRPr lang="en-GB" dirty="0"/>
          </a:p>
        </p:txBody>
      </p:sp>
    </p:spTree>
    <p:extLst>
      <p:ext uri="{BB962C8B-B14F-4D97-AF65-F5344CB8AC3E}">
        <p14:creationId xmlns:p14="http://schemas.microsoft.com/office/powerpoint/2010/main" val="89982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39</a:t>
            </a:fld>
            <a:endParaRPr lang="en-GB" dirty="0"/>
          </a:p>
        </p:txBody>
      </p:sp>
    </p:spTree>
    <p:extLst>
      <p:ext uri="{BB962C8B-B14F-4D97-AF65-F5344CB8AC3E}">
        <p14:creationId xmlns:p14="http://schemas.microsoft.com/office/powerpoint/2010/main" val="9652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40</a:t>
            </a:fld>
            <a:endParaRPr lang="en-GB" dirty="0"/>
          </a:p>
        </p:txBody>
      </p:sp>
    </p:spTree>
    <p:extLst>
      <p:ext uri="{BB962C8B-B14F-4D97-AF65-F5344CB8AC3E}">
        <p14:creationId xmlns:p14="http://schemas.microsoft.com/office/powerpoint/2010/main" val="8508042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41</a:t>
            </a:fld>
            <a:endParaRPr lang="en-GB" dirty="0"/>
          </a:p>
        </p:txBody>
      </p:sp>
    </p:spTree>
    <p:extLst>
      <p:ext uri="{BB962C8B-B14F-4D97-AF65-F5344CB8AC3E}">
        <p14:creationId xmlns:p14="http://schemas.microsoft.com/office/powerpoint/2010/main" val="2975807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44</a:t>
            </a:fld>
            <a:endParaRPr lang="en-GB" dirty="0"/>
          </a:p>
        </p:txBody>
      </p:sp>
    </p:spTree>
    <p:extLst>
      <p:ext uri="{BB962C8B-B14F-4D97-AF65-F5344CB8AC3E}">
        <p14:creationId xmlns:p14="http://schemas.microsoft.com/office/powerpoint/2010/main" val="2090689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48</a:t>
            </a:fld>
            <a:endParaRPr lang="en-GB" dirty="0"/>
          </a:p>
        </p:txBody>
      </p:sp>
    </p:spTree>
    <p:extLst>
      <p:ext uri="{BB962C8B-B14F-4D97-AF65-F5344CB8AC3E}">
        <p14:creationId xmlns:p14="http://schemas.microsoft.com/office/powerpoint/2010/main" val="794874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FD954-0E58-DEE1-1CB9-78231814BA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962AA-C3F4-DCAE-4243-3260B2FF7EE0}"/>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0468262E-28B0-E18E-CB69-59B90C6C312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7855F4C-50A7-4662-83A0-83D7A93481E1}" type="slidenum">
              <a:t>5</a:t>
            </a:fld>
            <a:endParaRPr lang="en-GB" sz="1200" b="0" i="0" u="none" strike="noStrike" kern="1200" cap="none" spc="0" baseline="0" dirty="0">
              <a:solidFill>
                <a:srgbClr val="000000"/>
              </a:solidFill>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49</a:t>
            </a:fld>
            <a:endParaRPr lang="en-GB" dirty="0"/>
          </a:p>
        </p:txBody>
      </p:sp>
    </p:spTree>
    <p:extLst>
      <p:ext uri="{BB962C8B-B14F-4D97-AF65-F5344CB8AC3E}">
        <p14:creationId xmlns:p14="http://schemas.microsoft.com/office/powerpoint/2010/main" val="29074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23C07D-89C1-4B76-369F-30CD0116F2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17E3F0-AA13-0F01-FFB8-E0ED386693C5}"/>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DAD34AAF-4540-DD1F-C2E3-CC8042A83D4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7905EF0E-1FF1-4CD2-B85B-BB457CFBB8C7}" type="slidenum">
              <a:rPr kumimoji="0" lang="en-GB"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6</a:t>
            </a:fld>
            <a:endParaRPr kumimoji="0" lang="en-GB" sz="12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9411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18</a:t>
            </a:fld>
            <a:endParaRPr lang="en-GB" dirty="0"/>
          </a:p>
        </p:txBody>
      </p:sp>
    </p:spTree>
    <p:extLst>
      <p:ext uri="{BB962C8B-B14F-4D97-AF65-F5344CB8AC3E}">
        <p14:creationId xmlns:p14="http://schemas.microsoft.com/office/powerpoint/2010/main" val="139066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21</a:t>
            </a:fld>
            <a:endParaRPr lang="en-GB" dirty="0"/>
          </a:p>
        </p:txBody>
      </p:sp>
    </p:spTree>
    <p:extLst>
      <p:ext uri="{BB962C8B-B14F-4D97-AF65-F5344CB8AC3E}">
        <p14:creationId xmlns:p14="http://schemas.microsoft.com/office/powerpoint/2010/main" val="1139587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24</a:t>
            </a:fld>
            <a:endParaRPr lang="en-GB" dirty="0"/>
          </a:p>
        </p:txBody>
      </p:sp>
    </p:spTree>
    <p:extLst>
      <p:ext uri="{BB962C8B-B14F-4D97-AF65-F5344CB8AC3E}">
        <p14:creationId xmlns:p14="http://schemas.microsoft.com/office/powerpoint/2010/main" val="2763868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25</a:t>
            </a:fld>
            <a:endParaRPr lang="en-GB" dirty="0"/>
          </a:p>
        </p:txBody>
      </p:sp>
    </p:spTree>
    <p:extLst>
      <p:ext uri="{BB962C8B-B14F-4D97-AF65-F5344CB8AC3E}">
        <p14:creationId xmlns:p14="http://schemas.microsoft.com/office/powerpoint/2010/main" val="3604363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26</a:t>
            </a:fld>
            <a:endParaRPr lang="en-GB" dirty="0"/>
          </a:p>
        </p:txBody>
      </p:sp>
    </p:spTree>
    <p:extLst>
      <p:ext uri="{BB962C8B-B14F-4D97-AF65-F5344CB8AC3E}">
        <p14:creationId xmlns:p14="http://schemas.microsoft.com/office/powerpoint/2010/main" val="4164765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2FD505A-1716-429B-B2C1-A0D2E99F7191}" type="slidenum">
              <a:rPr lang="en-GB" smtClean="0"/>
              <a:t>27</a:t>
            </a:fld>
            <a:endParaRPr lang="en-GB" dirty="0"/>
          </a:p>
        </p:txBody>
      </p:sp>
    </p:spTree>
    <p:extLst>
      <p:ext uri="{BB962C8B-B14F-4D97-AF65-F5344CB8AC3E}">
        <p14:creationId xmlns:p14="http://schemas.microsoft.com/office/powerpoint/2010/main" val="28379089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B76EE-7C31-4398-852A-D696E4A39009}" type="slidenum">
              <a:rPr lang="en-US" smtClean="0"/>
              <a:t>‹#›</a:t>
            </a:fld>
            <a:endParaRPr lang="en-US" dirty="0"/>
          </a:p>
        </p:txBody>
      </p:sp>
      <p:sp>
        <p:nvSpPr>
          <p:cNvPr id="7" name="TextBox 6">
            <a:extLst>
              <a:ext uri="{FF2B5EF4-FFF2-40B4-BE49-F238E27FC236}">
                <a16:creationId xmlns:a16="http://schemas.microsoft.com/office/drawing/2014/main" id="{1B2ACE20-6EB7-2DE6-2C6B-3CB5E5A9AB3B}"/>
              </a:ext>
            </a:extLst>
          </p:cNvPr>
          <p:cNvSpPr txBox="1"/>
          <p:nvPr userDrawn="1"/>
        </p:nvSpPr>
        <p:spPr>
          <a:xfrm>
            <a:off x="10996612" y="685801"/>
            <a:ext cx="1171575" cy="723900"/>
          </a:xfrm>
          <a:prstGeom prst="rect">
            <a:avLst/>
          </a:prstGeom>
          <a:solidFill>
            <a:schemeClr val="bg1"/>
          </a:solidFill>
        </p:spPr>
        <p:txBody>
          <a:bodyPr wrap="square" rtlCol="0">
            <a:spAutoFit/>
          </a:bodyPr>
          <a:lstStyle/>
          <a:p>
            <a:endParaRPr lang="en-GB" dirty="0"/>
          </a:p>
        </p:txBody>
      </p:sp>
      <p:pic>
        <p:nvPicPr>
          <p:cNvPr id="9" name="Imagem 8">
            <a:extLst>
              <a:ext uri="{FF2B5EF4-FFF2-40B4-BE49-F238E27FC236}">
                <a16:creationId xmlns:a16="http://schemas.microsoft.com/office/drawing/2014/main" id="{6AA07227-2A57-8FD4-94A7-5ED47EFF96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2923" t="21065" r="12128" b="19489"/>
          <a:stretch/>
        </p:blipFill>
        <p:spPr>
          <a:xfrm>
            <a:off x="23813" y="46828"/>
            <a:ext cx="1557989" cy="1008112"/>
          </a:xfrm>
          <a:prstGeom prst="rect">
            <a:avLst/>
          </a:prstGeom>
        </p:spPr>
      </p:pic>
    </p:spTree>
    <p:extLst>
      <p:ext uri="{BB962C8B-B14F-4D97-AF65-F5344CB8AC3E}">
        <p14:creationId xmlns:p14="http://schemas.microsoft.com/office/powerpoint/2010/main" val="2065252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B76EE-7C31-4398-852A-D696E4A39009}" type="slidenum">
              <a:rPr lang="en-US" smtClean="0"/>
              <a:t>‹#›</a:t>
            </a:fld>
            <a:endParaRPr lang="en-US" dirty="0"/>
          </a:p>
        </p:txBody>
      </p:sp>
      <p:sp>
        <p:nvSpPr>
          <p:cNvPr id="9" name="Title Placeholder 1">
            <a:extLst>
              <a:ext uri="{FF2B5EF4-FFF2-40B4-BE49-F238E27FC236}">
                <a16:creationId xmlns:a16="http://schemas.microsoft.com/office/drawing/2014/main" id="{36C36E2C-3866-3831-BEF4-EC7B6159124C}"/>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714748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B76EE-7C31-4398-852A-D696E4A39009}" type="slidenum">
              <a:rPr lang="en-US" smtClean="0"/>
              <a:t>‹#›</a:t>
            </a:fld>
            <a:endParaRPr lang="en-US" dirty="0"/>
          </a:p>
        </p:txBody>
      </p:sp>
    </p:spTree>
    <p:extLst>
      <p:ext uri="{BB962C8B-B14F-4D97-AF65-F5344CB8AC3E}">
        <p14:creationId xmlns:p14="http://schemas.microsoft.com/office/powerpoint/2010/main" val="421596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B76EE-7C31-4398-852A-D696E4A39009}" type="slidenum">
              <a:rPr lang="en-US" smtClean="0"/>
              <a:t>‹#›</a:t>
            </a:fld>
            <a:endParaRPr lang="en-US" dirty="0"/>
          </a:p>
        </p:txBody>
      </p:sp>
      <p:sp>
        <p:nvSpPr>
          <p:cNvPr id="8" name="Title Placeholder 1">
            <a:extLst>
              <a:ext uri="{FF2B5EF4-FFF2-40B4-BE49-F238E27FC236}">
                <a16:creationId xmlns:a16="http://schemas.microsoft.com/office/drawing/2014/main" id="{5D976D16-3EED-BA7A-F379-E9846BF5F135}"/>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30274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7B76EE-7C31-4398-852A-D696E4A39009}" type="slidenum">
              <a:rPr lang="en-US" smtClean="0"/>
              <a:t>‹#›</a:t>
            </a:fld>
            <a:endParaRPr lang="en-US" dirty="0"/>
          </a:p>
        </p:txBody>
      </p:sp>
    </p:spTree>
    <p:extLst>
      <p:ext uri="{BB962C8B-B14F-4D97-AF65-F5344CB8AC3E}">
        <p14:creationId xmlns:p14="http://schemas.microsoft.com/office/powerpoint/2010/main" val="51113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B76EE-7C31-4398-852A-D696E4A39009}" type="slidenum">
              <a:rPr lang="en-US" smtClean="0"/>
              <a:t>‹#›</a:t>
            </a:fld>
            <a:endParaRPr lang="en-US" dirty="0"/>
          </a:p>
        </p:txBody>
      </p:sp>
      <p:sp>
        <p:nvSpPr>
          <p:cNvPr id="9" name="Title Placeholder 1">
            <a:extLst>
              <a:ext uri="{FF2B5EF4-FFF2-40B4-BE49-F238E27FC236}">
                <a16:creationId xmlns:a16="http://schemas.microsoft.com/office/drawing/2014/main" id="{8D8957D4-9CA0-BB8C-65D8-A6C729FEFD40}"/>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86228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77B76EE-7C31-4398-852A-D696E4A39009}" type="slidenum">
              <a:rPr lang="en-US" smtClean="0"/>
              <a:t>‹#›</a:t>
            </a:fld>
            <a:endParaRPr lang="en-US" dirty="0"/>
          </a:p>
        </p:txBody>
      </p:sp>
      <p:sp>
        <p:nvSpPr>
          <p:cNvPr id="11" name="Title Placeholder 1">
            <a:extLst>
              <a:ext uri="{FF2B5EF4-FFF2-40B4-BE49-F238E27FC236}">
                <a16:creationId xmlns:a16="http://schemas.microsoft.com/office/drawing/2014/main" id="{A12B69A2-5E26-E1AA-9A5F-89E52569EF36}"/>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86749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77B76EE-7C31-4398-852A-D696E4A39009}" type="slidenum">
              <a:rPr lang="en-US" smtClean="0"/>
              <a:t>‹#›</a:t>
            </a:fld>
            <a:endParaRPr lang="en-US" dirty="0"/>
          </a:p>
        </p:txBody>
      </p:sp>
      <p:sp>
        <p:nvSpPr>
          <p:cNvPr id="7" name="Title Placeholder 1">
            <a:extLst>
              <a:ext uri="{FF2B5EF4-FFF2-40B4-BE49-F238E27FC236}">
                <a16:creationId xmlns:a16="http://schemas.microsoft.com/office/drawing/2014/main" id="{AB7408CD-75DA-22B6-6D02-B3F06CAE5383}"/>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1847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77B76EE-7C31-4398-852A-D696E4A39009}" type="slidenum">
              <a:rPr lang="en-US" smtClean="0"/>
              <a:t>‹#›</a:t>
            </a:fld>
            <a:endParaRPr lang="en-US" dirty="0"/>
          </a:p>
        </p:txBody>
      </p:sp>
      <p:sp>
        <p:nvSpPr>
          <p:cNvPr id="5" name="Title Placeholder 1">
            <a:extLst>
              <a:ext uri="{FF2B5EF4-FFF2-40B4-BE49-F238E27FC236}">
                <a16:creationId xmlns:a16="http://schemas.microsoft.com/office/drawing/2014/main" id="{5EE527C1-3A91-9122-4CB2-9A6C76DDF711}"/>
              </a:ext>
            </a:extLst>
          </p:cNvPr>
          <p:cNvSpPr>
            <a:spLocks noGrp="1"/>
          </p:cNvSpPr>
          <p:nvPr>
            <p:ph type="title"/>
          </p:nvPr>
        </p:nvSpPr>
        <p:spPr>
          <a:xfrm>
            <a:off x="609600" y="198439"/>
            <a:ext cx="10029825"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868313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B76EE-7C31-4398-852A-D696E4A39009}" type="slidenum">
              <a:rPr lang="en-US" smtClean="0"/>
              <a:t>‹#›</a:t>
            </a:fld>
            <a:endParaRPr lang="en-US" dirty="0"/>
          </a:p>
        </p:txBody>
      </p:sp>
    </p:spTree>
    <p:extLst>
      <p:ext uri="{BB962C8B-B14F-4D97-AF65-F5344CB8AC3E}">
        <p14:creationId xmlns:p14="http://schemas.microsoft.com/office/powerpoint/2010/main" val="3959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77B76EE-7C31-4398-852A-D696E4A39009}" type="slidenum">
              <a:rPr lang="en-US" smtClean="0"/>
              <a:t>‹#›</a:t>
            </a:fld>
            <a:endParaRPr lang="en-US" dirty="0"/>
          </a:p>
        </p:txBody>
      </p:sp>
    </p:spTree>
    <p:extLst>
      <p:ext uri="{BB962C8B-B14F-4D97-AF65-F5344CB8AC3E}">
        <p14:creationId xmlns:p14="http://schemas.microsoft.com/office/powerpoint/2010/main" val="4188926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98439"/>
            <a:ext cx="10972801"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a:t>Click to edit Master text styles</a:t>
            </a:r>
          </a:p>
          <a:p>
            <a:pPr marL="793750" lvl="1" indent="-220663" algn="l" defTabSz="704850" rtl="0" eaLnBrk="0" fontAlgn="base" latinLnBrk="0" hangingPunct="0">
              <a:lnSpc>
                <a:spcPct val="100000"/>
              </a:lnSpc>
              <a:spcBef>
                <a:spcPts val="300"/>
              </a:spcBef>
              <a:spcAft>
                <a:spcPct val="0"/>
              </a:spcAft>
              <a:buClr>
                <a:srgbClr val="009899"/>
              </a:buClr>
              <a:buSzPct val="70000"/>
              <a:buFont typeface="Wingdings" pitchFamily="2" charset="2"/>
              <a:buChar char="l"/>
            </a:pPr>
            <a:r>
              <a:rPr lang="en-US" dirty="0"/>
              <a:t>Second level</a:t>
            </a:r>
          </a:p>
          <a:p>
            <a:pPr marL="1216025" lvl="2" indent="-231775" algn="l" defTabSz="704850" rtl="0" eaLnBrk="0" fontAlgn="base" latinLnBrk="0" hangingPunct="0">
              <a:lnSpc>
                <a:spcPct val="100000"/>
              </a:lnSpc>
              <a:spcBef>
                <a:spcPct val="20000"/>
              </a:spcBef>
              <a:spcAft>
                <a:spcPct val="0"/>
              </a:spcAft>
              <a:buClr>
                <a:srgbClr val="000000"/>
              </a:buClr>
              <a:buSzTx/>
              <a:buFont typeface="Arial" panose="020B0604020202020204" pitchFamily="34" charset="0"/>
              <a:buChar char="•"/>
            </a:pPr>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B76EE-7C31-4398-852A-D696E4A39009}" type="slidenum">
              <a:rPr lang="en-US" smtClean="0"/>
              <a:t>‹#›</a:t>
            </a:fld>
            <a:endParaRPr lang="en-US" dirty="0"/>
          </a:p>
        </p:txBody>
      </p:sp>
      <p:pic>
        <p:nvPicPr>
          <p:cNvPr id="7" name="Imagem 6">
            <a:extLst>
              <a:ext uri="{FF2B5EF4-FFF2-40B4-BE49-F238E27FC236}">
                <a16:creationId xmlns:a16="http://schemas.microsoft.com/office/drawing/2014/main" id="{E4D121F8-E96F-A3B9-F063-6B3D86D48D86}"/>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22923" t="21066" r="53738" b="45234"/>
          <a:stretch/>
        </p:blipFill>
        <p:spPr>
          <a:xfrm>
            <a:off x="11544768" y="769939"/>
            <a:ext cx="559860" cy="571500"/>
          </a:xfrm>
          <a:prstGeom prst="rect">
            <a:avLst/>
          </a:prstGeom>
        </p:spPr>
      </p:pic>
      <p:pic>
        <p:nvPicPr>
          <p:cNvPr id="10" name="Picture 2" descr="Resultado de imagem para ist">
            <a:extLst>
              <a:ext uri="{FF2B5EF4-FFF2-40B4-BE49-F238E27FC236}">
                <a16:creationId xmlns:a16="http://schemas.microsoft.com/office/drawing/2014/main" id="{D6CDD549-DD20-B6E7-EC9D-FFDE27A9D6B2}"/>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562911" y="0"/>
            <a:ext cx="1629089" cy="716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011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marL="0" indent="0" algn="l" defTabSz="914400" rtl="0" eaLnBrk="1" latinLnBrk="0" hangingPunct="1">
        <a:spcBef>
          <a:spcPct val="0"/>
        </a:spcBef>
        <a:buNone/>
        <a:defRPr lang="en-US" sz="3000" b="1" i="0" u="none" strike="noStrike" kern="1200" cap="none" spc="0" baseline="0" dirty="0">
          <a:solidFill>
            <a:schemeClr val="tx1"/>
          </a:solidFill>
          <a:effectLst>
            <a:outerShdw dist="38096" dir="2700000">
              <a:srgbClr val="C0C0C0"/>
            </a:outerShdw>
          </a:effectLst>
          <a:uFillTx/>
          <a:latin typeface="Times New Roman" panose="02020603050405020304" pitchFamily="18" charset="0"/>
          <a:ea typeface="+mj-ea"/>
          <a:cs typeface="Times New Roman" panose="02020603050405020304" pitchFamily="18" charset="0"/>
        </a:defRPr>
      </a:lvl1pPr>
    </p:titleStyle>
    <p:bodyStyle>
      <a:lvl1pPr marL="280988" indent="-280988" algn="l" defTabSz="704850" rtl="0" eaLnBrk="0" fontAlgn="base" latinLnBrk="0" hangingPunct="0">
        <a:lnSpc>
          <a:spcPct val="100000"/>
        </a:lnSpc>
        <a:spcBef>
          <a:spcPct val="70000"/>
        </a:spcBef>
        <a:spcAft>
          <a:spcPct val="0"/>
        </a:spcAft>
        <a:buClr>
          <a:srgbClr val="000000"/>
        </a:buClr>
        <a:buSzPct val="80000"/>
        <a:buFont typeface="Wingdings" pitchFamily="2" charset="2"/>
        <a:buChar char="¬"/>
        <a:defRPr lang="en-US" sz="2400" b="1" kern="0" dirty="0">
          <a:solidFill>
            <a:srgbClr val="000000"/>
          </a:solidFill>
          <a:latin typeface="Times New Roman"/>
          <a:ea typeface="+mn-ea"/>
          <a:cs typeface="+mn-cs"/>
        </a:defRPr>
      </a:lvl1pPr>
      <a:lvl2pPr marL="1030287" indent="-457200" algn="l" defTabSz="914400" rtl="0" eaLnBrk="1" latinLnBrk="0" hangingPunct="1">
        <a:spcBef>
          <a:spcPct val="20000"/>
        </a:spcBef>
        <a:buFont typeface="Arial" panose="020B0604020202020204" pitchFamily="34" charset="0"/>
        <a:buChar char="–"/>
        <a:defRPr lang="en-US" sz="2000" b="0" kern="0" dirty="0">
          <a:solidFill>
            <a:srgbClr val="009899"/>
          </a:solidFill>
          <a:latin typeface="Times New Roman"/>
          <a:ea typeface="+mn-ea"/>
          <a:cs typeface="+mn-cs"/>
        </a:defRPr>
      </a:lvl2pPr>
      <a:lvl3pPr marL="1327150" indent="-342900" algn="l" defTabSz="914400" rtl="0" eaLnBrk="1" latinLnBrk="0" hangingPunct="1">
        <a:spcBef>
          <a:spcPct val="20000"/>
        </a:spcBef>
        <a:buFont typeface="Arial" panose="020B0604020202020204" pitchFamily="34" charset="0"/>
        <a:buChar char="•"/>
        <a:defRPr lang="en-US" sz="2200" b="0" kern="0" dirty="0">
          <a:solidFill>
            <a:srgbClr val="000000"/>
          </a:solidFill>
          <a:latin typeface="Times New Roman"/>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11.gif"/></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6.sv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8.sv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0.sv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6.sv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2.sv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sv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gif"/><Relationship Id="rId2" Type="http://schemas.openxmlformats.org/officeDocument/2006/relationships/image" Target="../media/image6.gif"/><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sv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5.svg"/></Relationships>
</file>

<file path=ppt/slides/_rels/slide4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svg"/><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stituto Politécnico de Leiria – Wikipédia, a enciclopédia livre">
            <a:extLst>
              <a:ext uri="{FF2B5EF4-FFF2-40B4-BE49-F238E27FC236}">
                <a16:creationId xmlns:a16="http://schemas.microsoft.com/office/drawing/2014/main" id="{816C5E63-87D6-8C9A-3E2B-4831702DE6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5808" y="-67816"/>
            <a:ext cx="2523027" cy="9944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Resultado de imagem para ist">
            <a:extLst>
              <a:ext uri="{FF2B5EF4-FFF2-40B4-BE49-F238E27FC236}">
                <a16:creationId xmlns:a16="http://schemas.microsoft.com/office/drawing/2014/main" id="{4EA75C1C-2DC2-0963-7376-2AF9977A72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76200"/>
            <a:ext cx="1629089" cy="71633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97E1A3A-043E-4F49-194C-E48DBF7A83C8}"/>
              </a:ext>
            </a:extLst>
          </p:cNvPr>
          <p:cNvSpPr>
            <a:spLocks noGrp="1" noChangeArrowheads="1"/>
          </p:cNvSpPr>
          <p:nvPr>
            <p:ph type="ctrTitle"/>
          </p:nvPr>
        </p:nvSpPr>
        <p:spPr>
          <a:xfrm>
            <a:off x="734118" y="3886200"/>
            <a:ext cx="10956543" cy="1295400"/>
          </a:xfrm>
          <a:effectLst/>
        </p:spPr>
        <p:txBody>
          <a:bodyPr>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DEEP LEARNING-BASED COMPRESSED DOMAIN POINT CLOUD CLASSIFICATION</a:t>
            </a:r>
            <a:br>
              <a:rPr lang="en-US" sz="3200" dirty="0"/>
            </a:br>
            <a:br>
              <a:rPr lang="en-US" sz="4800" dirty="0"/>
            </a:br>
            <a:r>
              <a:rPr lang="en-GB" sz="2800" b="1" i="1" u="none" strike="noStrike" kern="0" cap="none" spc="0" baseline="0" dirty="0">
                <a:solidFill>
                  <a:srgbClr val="000000"/>
                </a:solidFill>
                <a:effectLst>
                  <a:outerShdw dist="38096" dir="2700000">
                    <a:srgbClr val="C0C0C0"/>
                  </a:outerShdw>
                </a:effectLst>
                <a:uFillTx/>
                <a:latin typeface="Times New Roman"/>
              </a:rPr>
              <a:t>Abdelrahman Seleem</a:t>
            </a:r>
            <a:r>
              <a:rPr kumimoji="0" lang="en-US"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 </a:t>
            </a:r>
            <a:r>
              <a:rPr kumimoji="0" lang="en-GB" sz="28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j-ea"/>
                <a:cs typeface="Times New Roman" panose="02020603050405020304" pitchFamily="18" charset="0"/>
              </a:rPr>
              <a:t>André Guarda, </a:t>
            </a:r>
            <a:r>
              <a:rPr kumimoji="0" lang="en-GB" sz="28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Nun</a:t>
            </a:r>
            <a:r>
              <a:rPr kumimoji="0" lang="en-GB" sz="2800" b="0" i="1" u="none" strike="noStrike" kern="1200" cap="none" spc="0" normalizeH="0" baseline="0" noProof="0" dirty="0">
                <a:ln>
                  <a:noFill/>
                </a:ln>
                <a:solidFill>
                  <a:prstClr val="black"/>
                </a:solidFill>
                <a:effectLst>
                  <a:outerShdw dist="38096" dir="2700000">
                    <a:srgbClr val="C0C0C0"/>
                  </a:outerShdw>
                </a:effectLst>
                <a:uLnTx/>
                <a:uFillTx/>
                <a:latin typeface="Times New Roman" panose="02020603050405020304" pitchFamily="18" charset="0"/>
                <a:ea typeface="+mj-ea"/>
                <a:cs typeface="Times New Roman" panose="02020603050405020304" pitchFamily="18" charset="0"/>
              </a:rPr>
              <a:t>o Rodrigues, Fernando Pereira</a:t>
            </a:r>
            <a:br>
              <a:rPr kumimoji="0" lang="en-GB" sz="3600" i="0" u="none" strike="noStrike" kern="1200" cap="none" spc="0" normalizeH="0" baseline="0" noProof="0" dirty="0">
                <a:ln>
                  <a:noFill/>
                </a:ln>
                <a:solidFill>
                  <a:prstClr val="black"/>
                </a:solidFill>
                <a:effectLst>
                  <a:outerShdw dist="38096" dir="2700000">
                    <a:srgbClr val="C0C0C0"/>
                  </a:outerShdw>
                </a:effectLst>
                <a:uLnTx/>
                <a:uFillTx/>
                <a:latin typeface="Times New Roman" panose="02020603050405020304" pitchFamily="18" charset="0"/>
                <a:ea typeface="+mj-ea"/>
                <a:cs typeface="Times New Roman" panose="02020603050405020304" pitchFamily="18" charset="0"/>
              </a:rPr>
            </a:br>
            <a:r>
              <a:rPr kumimoji="0" lang="en-GB"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Instituto de Telecomunicações, Instituto Superior Técnico, and Instituto Politécnico de Leiria</a:t>
            </a:r>
            <a:br>
              <a:rPr kumimoji="0" lang="en-GB"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r>
              <a:rPr kumimoji="0" lang="en-GB"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PORTUGAL</a:t>
            </a:r>
            <a:br>
              <a:rPr kumimoji="0" lang="en-GB" sz="2000" b="0" i="1"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br>
            <a:br>
              <a:rPr lang="en-GB" sz="2000" b="0" i="1" dirty="0">
                <a:effectLst/>
              </a:rPr>
            </a:br>
            <a:br>
              <a:rPr lang="en-GB" sz="2000" b="0" i="1" dirty="0">
                <a:effectLst/>
              </a:rPr>
            </a:br>
            <a:br>
              <a:rPr lang="en-GB" sz="2000" b="0" i="1" dirty="0">
                <a:effectLst/>
              </a:rPr>
            </a:br>
            <a:r>
              <a:rPr lang="en-GB" sz="2400" b="0" kern="0" dirty="0">
                <a:solidFill>
                  <a:srgbClr val="0070C0"/>
                </a:solidFill>
                <a:latin typeface="Times New Roman"/>
              </a:rPr>
              <a:t>30th IEEE International Conference on Image Processing</a:t>
            </a:r>
            <a:br>
              <a:rPr lang="en-GB" sz="2400" b="0" kern="0" dirty="0">
                <a:solidFill>
                  <a:srgbClr val="0070C0"/>
                </a:solidFill>
                <a:latin typeface="Times New Roman"/>
              </a:rPr>
            </a:br>
            <a:r>
              <a:rPr lang="en-GB" sz="2400" b="0" kern="0" dirty="0">
                <a:solidFill>
                  <a:srgbClr val="0070C0"/>
                </a:solidFill>
                <a:latin typeface="Times New Roman"/>
              </a:rPr>
              <a:t>Kuala Lumpur, Malaysia, October 8-11, 2023 </a:t>
            </a:r>
            <a:br>
              <a:rPr lang="en-GB" sz="2400" b="0" kern="0" dirty="0">
                <a:solidFill>
                  <a:srgbClr val="0070C0"/>
                </a:solidFill>
                <a:latin typeface="Times New Roman"/>
              </a:rPr>
            </a:br>
            <a:br>
              <a:rPr lang="en-GB" sz="2400" b="0" kern="0" dirty="0">
                <a:solidFill>
                  <a:srgbClr val="0070C0"/>
                </a:solidFill>
                <a:latin typeface="Times New Roman"/>
              </a:rPr>
            </a:br>
            <a:br>
              <a:rPr lang="pt-PT" sz="1800" i="1" dirty="0">
                <a:solidFill>
                  <a:srgbClr val="CC0099"/>
                </a:solidFill>
                <a:effectLst/>
              </a:rPr>
            </a:br>
            <a:endParaRPr lang="en-US" sz="2000" dirty="0">
              <a:solidFill>
                <a:srgbClr val="009899"/>
              </a:solidFill>
              <a:latin typeface="Arial Unicode MS" pitchFamily="34" charset="-128"/>
            </a:endParaRPr>
          </a:p>
        </p:txBody>
      </p:sp>
      <p:pic>
        <p:nvPicPr>
          <p:cNvPr id="9" name="Picture 8" descr="Pandemia e Academia em casa - que efeitos no ensino, investigação e  carreira? Estudo sobre as mudanças no sistema científico e de ensino  superior.">
            <a:extLst>
              <a:ext uri="{FF2B5EF4-FFF2-40B4-BE49-F238E27FC236}">
                <a16:creationId xmlns:a16="http://schemas.microsoft.com/office/drawing/2014/main" id="{0B61C736-1E9A-DB49-8EAB-1C08D0A58F5B}"/>
              </a:ext>
            </a:extLst>
          </p:cNvPr>
          <p:cNvPicPr>
            <a:picLocks noChangeAspect="1"/>
          </p:cNvPicPr>
          <p:nvPr/>
        </p:nvPicPr>
        <p:blipFill>
          <a:blip r:embed="rId5"/>
          <a:srcRect/>
          <a:stretch>
            <a:fillRect/>
          </a:stretch>
        </p:blipFill>
        <p:spPr>
          <a:xfrm>
            <a:off x="10071847" y="215400"/>
            <a:ext cx="1819043" cy="427994"/>
          </a:xfrm>
          <a:prstGeom prst="rect">
            <a:avLst/>
          </a:prstGeom>
          <a:noFill/>
          <a:ln cap="flat">
            <a:noFill/>
          </a:ln>
        </p:spPr>
      </p:pic>
      <p:pic>
        <p:nvPicPr>
          <p:cNvPr id="7" name="Picture 6" descr="A colorful text and a tower&#10;&#10;Description automatically generated">
            <a:extLst>
              <a:ext uri="{FF2B5EF4-FFF2-40B4-BE49-F238E27FC236}">
                <a16:creationId xmlns:a16="http://schemas.microsoft.com/office/drawing/2014/main" id="{4B293132-15D0-6CE2-1532-FD05C4FFD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22" y="5834321"/>
            <a:ext cx="1663478" cy="10236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9769CF31-995B-3861-5DBB-2FAAA07169C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
        <p:nvSpPr>
          <p:cNvPr id="27" name="Slide Number Placeholder 5">
            <a:extLst>
              <a:ext uri="{FF2B5EF4-FFF2-40B4-BE49-F238E27FC236}">
                <a16:creationId xmlns:a16="http://schemas.microsoft.com/office/drawing/2014/main" id="{7E8D5FBB-D228-B9B7-BA4E-2FC393E9944E}"/>
              </a:ext>
            </a:extLst>
          </p:cNvPr>
          <p:cNvSpPr txBox="1"/>
          <p:nvPr/>
        </p:nvSpPr>
        <p:spPr>
          <a:xfrm>
            <a:off x="8915400"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10</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PC Coding and Classification Pipelines</a:t>
            </a:r>
          </a:p>
        </p:txBody>
      </p:sp>
      <p:sp>
        <p:nvSpPr>
          <p:cNvPr id="9" name="Arrow: Bent 8">
            <a:extLst>
              <a:ext uri="{FF2B5EF4-FFF2-40B4-BE49-F238E27FC236}">
                <a16:creationId xmlns:a16="http://schemas.microsoft.com/office/drawing/2014/main" id="{61F549A1-ED10-C25D-C14A-DEDE06A0E75E}"/>
              </a:ext>
            </a:extLst>
          </p:cNvPr>
          <p:cNvSpPr/>
          <p:nvPr/>
        </p:nvSpPr>
        <p:spPr>
          <a:xfrm>
            <a:off x="1981200" y="2195931"/>
            <a:ext cx="7049729" cy="510434"/>
          </a:xfrm>
          <a:prstGeom prst="bentArrow">
            <a:avLst>
              <a:gd name="adj1" fmla="val 19847"/>
              <a:gd name="adj2" fmla="val 20618"/>
              <a:gd name="adj3" fmla="val 33044"/>
              <a:gd name="adj4" fmla="val 57889"/>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sp>
        <p:nvSpPr>
          <p:cNvPr id="2" name="TextBox 1">
            <a:extLst>
              <a:ext uri="{FF2B5EF4-FFF2-40B4-BE49-F238E27FC236}">
                <a16:creationId xmlns:a16="http://schemas.microsoft.com/office/drawing/2014/main" id="{D73953B6-1068-00F5-2D46-FDC1A08B4AB2}"/>
              </a:ext>
            </a:extLst>
          </p:cNvPr>
          <p:cNvSpPr txBox="1"/>
          <p:nvPr/>
        </p:nvSpPr>
        <p:spPr>
          <a:xfrm>
            <a:off x="1828801" y="5374352"/>
            <a:ext cx="8763000" cy="369332"/>
          </a:xfrm>
          <a:prstGeom prst="rect">
            <a:avLst/>
          </a:prstGeom>
          <a:noFill/>
        </p:spPr>
        <p:txBody>
          <a:bodyPr wrap="square">
            <a:spAutoFit/>
          </a:bodyPr>
          <a:lstStyle/>
          <a:p>
            <a:pPr algn="ctr"/>
            <a:r>
              <a:rPr lang="en-US" sz="1800" dirty="0">
                <a:effectLst/>
                <a:latin typeface="Times New Roman" panose="02020603050405020304" pitchFamily="18" charset="0"/>
                <a:ea typeface="Times New Roman" panose="02020603050405020304" pitchFamily="18" charset="0"/>
              </a:rPr>
              <a:t>Voxelized domain PC classification pipeline</a:t>
            </a:r>
          </a:p>
        </p:txBody>
      </p:sp>
    </p:spTree>
    <p:extLst>
      <p:ext uri="{BB962C8B-B14F-4D97-AF65-F5344CB8AC3E}">
        <p14:creationId xmlns:p14="http://schemas.microsoft.com/office/powerpoint/2010/main" val="3354302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2">
            <a:extLst>
              <a:ext uri="{FF2B5EF4-FFF2-40B4-BE49-F238E27FC236}">
                <a16:creationId xmlns:a16="http://schemas.microsoft.com/office/drawing/2014/main" id="{22A900D0-74A6-09E4-57DD-E0980BB748C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
        <p:nvSpPr>
          <p:cNvPr id="27" name="Slide Number Placeholder 5">
            <a:extLst>
              <a:ext uri="{FF2B5EF4-FFF2-40B4-BE49-F238E27FC236}">
                <a16:creationId xmlns:a16="http://schemas.microsoft.com/office/drawing/2014/main" id="{7E8D5FBB-D228-B9B7-BA4E-2FC393E9944E}"/>
              </a:ext>
            </a:extLst>
          </p:cNvPr>
          <p:cNvSpPr txBox="1"/>
          <p:nvPr/>
        </p:nvSpPr>
        <p:spPr>
          <a:xfrm>
            <a:off x="8915400"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11</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PC Coding and Classification Pipelines</a:t>
            </a:r>
          </a:p>
        </p:txBody>
      </p:sp>
      <p:sp>
        <p:nvSpPr>
          <p:cNvPr id="13" name="Arrow: Right 12">
            <a:extLst>
              <a:ext uri="{FF2B5EF4-FFF2-40B4-BE49-F238E27FC236}">
                <a16:creationId xmlns:a16="http://schemas.microsoft.com/office/drawing/2014/main" id="{ADDA8FFC-A0E9-7599-2872-2DED7A6F8731}"/>
              </a:ext>
            </a:extLst>
          </p:cNvPr>
          <p:cNvSpPr/>
          <p:nvPr/>
        </p:nvSpPr>
        <p:spPr>
          <a:xfrm>
            <a:off x="2438400" y="2787442"/>
            <a:ext cx="6858000" cy="228600"/>
          </a:xfrm>
          <a:prstGeom prst="rightArrow">
            <a:avLst>
              <a:gd name="adj1" fmla="val 50000"/>
              <a:gd name="adj2" fmla="val 89853"/>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p>
        </p:txBody>
      </p:sp>
      <p:sp>
        <p:nvSpPr>
          <p:cNvPr id="2" name="TextBox 1">
            <a:extLst>
              <a:ext uri="{FF2B5EF4-FFF2-40B4-BE49-F238E27FC236}">
                <a16:creationId xmlns:a16="http://schemas.microsoft.com/office/drawing/2014/main" id="{7C0475E6-6236-DDF4-ED52-A05491199E9F}"/>
              </a:ext>
            </a:extLst>
          </p:cNvPr>
          <p:cNvSpPr txBox="1"/>
          <p:nvPr/>
        </p:nvSpPr>
        <p:spPr>
          <a:xfrm>
            <a:off x="1828801" y="5374352"/>
            <a:ext cx="8763000" cy="369332"/>
          </a:xfrm>
          <a:prstGeom prst="rect">
            <a:avLst/>
          </a:prstGeom>
          <a:noFill/>
        </p:spPr>
        <p:txBody>
          <a:bodyPr wrap="square">
            <a:spAutoFit/>
          </a:bodyPr>
          <a:lstStyle/>
          <a:p>
            <a:pPr algn="ctr"/>
            <a:r>
              <a:rPr lang="en-US" sz="1800" dirty="0">
                <a:effectLst/>
                <a:latin typeface="Times New Roman" panose="02020603050405020304" pitchFamily="18" charset="0"/>
                <a:ea typeface="Times New Roman" panose="02020603050405020304" pitchFamily="18" charset="0"/>
              </a:rPr>
              <a:t>Decompressed domain PC classification pipeline</a:t>
            </a:r>
          </a:p>
        </p:txBody>
      </p:sp>
    </p:spTree>
    <p:extLst>
      <p:ext uri="{BB962C8B-B14F-4D97-AF65-F5344CB8AC3E}">
        <p14:creationId xmlns:p14="http://schemas.microsoft.com/office/powerpoint/2010/main" val="146962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a:extLst>
              <a:ext uri="{FF2B5EF4-FFF2-40B4-BE49-F238E27FC236}">
                <a16:creationId xmlns:a16="http://schemas.microsoft.com/office/drawing/2014/main" id="{7E8D5FBB-D228-B9B7-BA4E-2FC393E9944E}"/>
              </a:ext>
            </a:extLst>
          </p:cNvPr>
          <p:cNvSpPr txBox="1"/>
          <p:nvPr/>
        </p:nvSpPr>
        <p:spPr>
          <a:xfrm>
            <a:off x="8915400" y="634047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12</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PC Coding and Classification Pipelines</a:t>
            </a:r>
          </a:p>
        </p:txBody>
      </p:sp>
      <p:sp>
        <p:nvSpPr>
          <p:cNvPr id="15" name="Arrow: Bent 14">
            <a:extLst>
              <a:ext uri="{FF2B5EF4-FFF2-40B4-BE49-F238E27FC236}">
                <a16:creationId xmlns:a16="http://schemas.microsoft.com/office/drawing/2014/main" id="{3C1EA3FE-88CB-8C55-0241-42569E5800D1}"/>
              </a:ext>
            </a:extLst>
          </p:cNvPr>
          <p:cNvSpPr/>
          <p:nvPr/>
        </p:nvSpPr>
        <p:spPr>
          <a:xfrm flipV="1">
            <a:off x="1981200" y="4267199"/>
            <a:ext cx="7924800" cy="977841"/>
          </a:xfrm>
          <a:prstGeom prst="bentArrow">
            <a:avLst>
              <a:gd name="adj1" fmla="val 13939"/>
              <a:gd name="adj2" fmla="val 15448"/>
              <a:gd name="adj3" fmla="val 33044"/>
              <a:gd name="adj4" fmla="val 60843"/>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pic>
        <p:nvPicPr>
          <p:cNvPr id="3" name="Graphic 2">
            <a:extLst>
              <a:ext uri="{FF2B5EF4-FFF2-40B4-BE49-F238E27FC236}">
                <a16:creationId xmlns:a16="http://schemas.microsoft.com/office/drawing/2014/main" id="{F62D8F1C-75B9-B370-D8F3-CDCF79413A1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5BF6172F-350F-C0E8-F705-CA302EF2E53A}"/>
              </a:ext>
            </a:extLst>
          </p:cNvPr>
          <p:cNvSpPr txBox="1"/>
          <p:nvPr/>
        </p:nvSpPr>
        <p:spPr>
          <a:xfrm>
            <a:off x="1828801" y="5374352"/>
            <a:ext cx="8763000" cy="369332"/>
          </a:xfrm>
          <a:prstGeom prst="rect">
            <a:avLst/>
          </a:prstGeom>
          <a:noFill/>
        </p:spPr>
        <p:txBody>
          <a:bodyPr wrap="square">
            <a:spAutoFit/>
          </a:bodyPr>
          <a:lstStyle/>
          <a:p>
            <a:pPr algn="ctr"/>
            <a:r>
              <a:rPr lang="en-US" sz="1800" dirty="0">
                <a:effectLst/>
                <a:latin typeface="Times New Roman" panose="02020603050405020304" pitchFamily="18" charset="0"/>
                <a:ea typeface="Times New Roman" panose="02020603050405020304" pitchFamily="18" charset="0"/>
              </a:rPr>
              <a:t>Compressed domain PC classification pipeline</a:t>
            </a:r>
          </a:p>
        </p:txBody>
      </p:sp>
    </p:spTree>
    <p:extLst>
      <p:ext uri="{BB962C8B-B14F-4D97-AF65-F5344CB8AC3E}">
        <p14:creationId xmlns:p14="http://schemas.microsoft.com/office/powerpoint/2010/main" val="3814552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AA07BF12-6E46-048C-8486-98A5E7722274}"/>
              </a:ext>
            </a:extLst>
          </p:cNvPr>
          <p:cNvSpPr txBox="1">
            <a:spLocks/>
          </p:cNvSpPr>
          <p:nvPr/>
        </p:nvSpPr>
        <p:spPr>
          <a:xfrm>
            <a:off x="4038600" y="1540661"/>
            <a:ext cx="7159806" cy="3776677"/>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04846" rtl="0" eaLnBrk="1" fontAlgn="auto" latinLnBrk="0" hangingPunct="0">
              <a:lnSpc>
                <a:spcPct val="100000"/>
              </a:lnSpc>
              <a:spcBef>
                <a:spcPts val="9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000000"/>
                </a:solidFill>
                <a:effectLst/>
                <a:uLnTx/>
                <a:uFillTx/>
                <a:latin typeface="Times New Roman"/>
              </a:rPr>
              <a:t>Selected PC Geometry Coding and Classification Solutions</a:t>
            </a:r>
          </a:p>
        </p:txBody>
      </p:sp>
      <p:sp>
        <p:nvSpPr>
          <p:cNvPr id="9" name="WordArt 4">
            <a:extLst>
              <a:ext uri="{FF2B5EF4-FFF2-40B4-BE49-F238E27FC236}">
                <a16:creationId xmlns:a16="http://schemas.microsoft.com/office/drawing/2014/main" id="{AAEBFD00-C159-5268-5BDB-D71925982BC3}"/>
              </a:ext>
            </a:extLst>
          </p:cNvPr>
          <p:cNvSpPr/>
          <p:nvPr/>
        </p:nvSpPr>
        <p:spPr>
          <a:xfrm>
            <a:off x="1245961" y="2055315"/>
            <a:ext cx="1981203" cy="3009903"/>
          </a:xfrm>
          <a:prstGeom prst="rect">
            <a:avLst/>
          </a:prstGeom>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1078251" prstMaterial="legacyPlastic">
              <a:bevelT w="13500" h="13500" prst="angle"/>
              <a:bevelB w="13500" h="13500" prst="angle"/>
              <a:extrusionClr>
                <a:srgbClr val="A9A9A9"/>
              </a:extrusionClr>
            </a:sp3d>
          </a:bodyPr>
          <a:lstStyle/>
          <a:p>
            <a:pPr>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3</a:t>
            </a:r>
          </a:p>
        </p:txBody>
      </p:sp>
      <p:sp>
        <p:nvSpPr>
          <p:cNvPr id="2" name="Slide Number Placeholder 1">
            <a:extLst>
              <a:ext uri="{FF2B5EF4-FFF2-40B4-BE49-F238E27FC236}">
                <a16:creationId xmlns:a16="http://schemas.microsoft.com/office/drawing/2014/main" id="{872B6AF0-9BEE-DB0E-6402-60136F217624}"/>
              </a:ext>
            </a:extLst>
          </p:cNvPr>
          <p:cNvSpPr>
            <a:spLocks noGrp="1"/>
          </p:cNvSpPr>
          <p:nvPr>
            <p:ph type="sldNum" sz="quarter" idx="12"/>
          </p:nvPr>
        </p:nvSpPr>
        <p:spPr/>
        <p:txBody>
          <a:bodyPr/>
          <a:lstStyle/>
          <a:p>
            <a:fld id="{777B76EE-7C31-4398-852A-D696E4A39009}" type="slidenum">
              <a:rPr lang="en-US" smtClean="0"/>
              <a:t>13</a:t>
            </a:fld>
            <a:endParaRPr lang="en-US" dirty="0"/>
          </a:p>
        </p:txBody>
      </p:sp>
    </p:spTree>
    <p:extLst>
      <p:ext uri="{BB962C8B-B14F-4D97-AF65-F5344CB8AC3E}">
        <p14:creationId xmlns:p14="http://schemas.microsoft.com/office/powerpoint/2010/main" val="2338086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AA07BF12-6E46-048C-8486-98A5E7722274}"/>
              </a:ext>
            </a:extLst>
          </p:cNvPr>
          <p:cNvSpPr txBox="1">
            <a:spLocks/>
          </p:cNvSpPr>
          <p:nvPr/>
        </p:nvSpPr>
        <p:spPr>
          <a:xfrm>
            <a:off x="4114800" y="1828801"/>
            <a:ext cx="7159806" cy="2853347"/>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04846" rtl="0" eaLnBrk="1" fontAlgn="auto" latinLnBrk="0" hangingPunct="0">
              <a:lnSpc>
                <a:spcPct val="100000"/>
              </a:lnSpc>
              <a:spcBef>
                <a:spcPts val="9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000000"/>
                </a:solidFill>
                <a:effectLst/>
                <a:uLnTx/>
                <a:uFillTx/>
                <a:latin typeface="Times New Roman"/>
              </a:rPr>
              <a:t>Selected PC Geometry Coding Solutions</a:t>
            </a:r>
          </a:p>
        </p:txBody>
      </p:sp>
      <p:sp>
        <p:nvSpPr>
          <p:cNvPr id="9" name="WordArt 4">
            <a:extLst>
              <a:ext uri="{FF2B5EF4-FFF2-40B4-BE49-F238E27FC236}">
                <a16:creationId xmlns:a16="http://schemas.microsoft.com/office/drawing/2014/main" id="{AAEBFD00-C159-5268-5BDB-D71925982BC3}"/>
              </a:ext>
            </a:extLst>
          </p:cNvPr>
          <p:cNvSpPr/>
          <p:nvPr/>
        </p:nvSpPr>
        <p:spPr>
          <a:xfrm>
            <a:off x="1245961" y="2055315"/>
            <a:ext cx="1981203" cy="3009903"/>
          </a:xfrm>
          <a:prstGeom prst="rect">
            <a:avLst/>
          </a:prstGeom>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1078251" prstMaterial="legacyPlastic">
              <a:bevelT w="13500" h="13500" prst="angle"/>
              <a:bevelB w="13500" h="13500" prst="angle"/>
              <a:extrusionClr>
                <a:srgbClr val="A9A9A9"/>
              </a:extrusionClr>
            </a:sp3d>
          </a:bodyPr>
          <a:lstStyle/>
          <a:p>
            <a:pPr>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3.1</a:t>
            </a:r>
          </a:p>
        </p:txBody>
      </p:sp>
      <p:sp>
        <p:nvSpPr>
          <p:cNvPr id="2" name="Slide Number Placeholder 1">
            <a:extLst>
              <a:ext uri="{FF2B5EF4-FFF2-40B4-BE49-F238E27FC236}">
                <a16:creationId xmlns:a16="http://schemas.microsoft.com/office/drawing/2014/main" id="{872B6AF0-9BEE-DB0E-6402-60136F217624}"/>
              </a:ext>
            </a:extLst>
          </p:cNvPr>
          <p:cNvSpPr>
            <a:spLocks noGrp="1"/>
          </p:cNvSpPr>
          <p:nvPr>
            <p:ph type="sldNum" sz="quarter" idx="12"/>
          </p:nvPr>
        </p:nvSpPr>
        <p:spPr/>
        <p:txBody>
          <a:bodyPr/>
          <a:lstStyle/>
          <a:p>
            <a:fld id="{777B76EE-7C31-4398-852A-D696E4A39009}" type="slidenum">
              <a:rPr lang="en-US" smtClean="0"/>
              <a:t>14</a:t>
            </a:fld>
            <a:endParaRPr lang="en-US" dirty="0"/>
          </a:p>
        </p:txBody>
      </p:sp>
    </p:spTree>
    <p:extLst>
      <p:ext uri="{BB962C8B-B14F-4D97-AF65-F5344CB8AC3E}">
        <p14:creationId xmlns:p14="http://schemas.microsoft.com/office/powerpoint/2010/main" val="2791290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5A612E9C-D70C-1A59-C765-37530462EFC9}"/>
              </a:ext>
            </a:extLst>
          </p:cNvPr>
          <p:cNvSpPr txBox="1">
            <a:spLocks/>
          </p:cNvSpPr>
          <p:nvPr/>
        </p:nvSpPr>
        <p:spPr>
          <a:xfrm>
            <a:off x="817501" y="1884074"/>
            <a:ext cx="7107299" cy="3218575"/>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670" indent="-280670" algn="just">
              <a:lnSpc>
                <a:spcPct val="100000"/>
              </a:lnSpc>
            </a:pPr>
            <a:r>
              <a:rPr lang="pt-PT" sz="2200" b="0" dirty="0"/>
              <a:t>MPEG standard for </a:t>
            </a:r>
            <a:r>
              <a:rPr lang="pt-PT" sz="2200" b="0" dirty="0" err="1"/>
              <a:t>static</a:t>
            </a:r>
            <a:r>
              <a:rPr lang="pt-PT" sz="2200" b="0" dirty="0"/>
              <a:t> PC </a:t>
            </a:r>
            <a:r>
              <a:rPr lang="pt-PT" sz="2200" b="0" dirty="0" err="1"/>
              <a:t>coding</a:t>
            </a:r>
            <a:endParaRPr lang="pt-BR" dirty="0" err="1"/>
          </a:p>
          <a:p>
            <a:pPr algn="just">
              <a:lnSpc>
                <a:spcPct val="100000"/>
              </a:lnSpc>
            </a:pPr>
            <a:r>
              <a:rPr lang="pt-PT" sz="2200" b="0" dirty="0"/>
              <a:t>Codes PC geometry using an octree structure</a:t>
            </a:r>
          </a:p>
          <a:p>
            <a:pPr algn="just">
              <a:lnSpc>
                <a:spcPct val="100000"/>
              </a:lnSpc>
            </a:pPr>
            <a:r>
              <a:rPr lang="pt-PT" sz="2200" b="0" dirty="0"/>
              <a:t>Geometry bounding box recursively divided into eight sub-blocks until each block corresponds to a voxel</a:t>
            </a:r>
          </a:p>
          <a:p>
            <a:pPr marL="685800" lvl="2" algn="just">
              <a:lnSpc>
                <a:spcPct val="110000"/>
              </a:lnSpc>
              <a:spcBef>
                <a:spcPts val="1000"/>
              </a:spcBef>
            </a:pPr>
            <a:r>
              <a:rPr lang="pt-PT" sz="1900" dirty="0"/>
              <a:t>Empty and filled sub-blocks marked as “0” and “1”, respectively</a:t>
            </a:r>
          </a:p>
          <a:p>
            <a:pPr marL="280985" lvl="2" indent="-280985" algn="just">
              <a:spcBef>
                <a:spcPts val="1700"/>
              </a:spcBef>
              <a:buSzPct val="80000"/>
              <a:buFont typeface="Wingdings" pitchFamily="2"/>
              <a:buChar char="¬"/>
            </a:pPr>
            <a:r>
              <a:rPr lang="pt-PT" sz="2200" dirty="0"/>
              <a:t>The G-PCC octree can be pruned to reach lower bitrates </a:t>
            </a:r>
            <a:r>
              <a:rPr lang="en-GB" sz="2200" dirty="0"/>
              <a:t>(</a:t>
            </a:r>
            <a:r>
              <a:rPr lang="pt-PT" sz="2200" dirty="0"/>
              <a:t>G-PCC Octree</a:t>
            </a:r>
            <a:r>
              <a:rPr lang="en-GB" sz="2200" dirty="0"/>
              <a:t>)</a:t>
            </a:r>
            <a:endParaRPr lang="pt-PT" sz="2200" dirty="0"/>
          </a:p>
        </p:txBody>
      </p:sp>
      <p:sp>
        <p:nvSpPr>
          <p:cNvPr id="13" name="Slide Number Placeholder 5">
            <a:extLst>
              <a:ext uri="{FF2B5EF4-FFF2-40B4-BE49-F238E27FC236}">
                <a16:creationId xmlns:a16="http://schemas.microsoft.com/office/drawing/2014/main" id="{8466FF67-EB88-5610-90FB-5818B4909F35}"/>
              </a:ext>
            </a:extLst>
          </p:cNvPr>
          <p:cNvSpPr txBox="1"/>
          <p:nvPr/>
        </p:nvSpPr>
        <p:spPr>
          <a:xfrm>
            <a:off x="8839200"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FF0935EA-461C-45C6-94F3-234E5205A873}"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15</a:t>
            </a:fld>
            <a:endParaRPr lang="en-GB" sz="1200" dirty="0">
              <a:solidFill>
                <a:schemeClr val="tx1">
                  <a:tint val="75000"/>
                </a:schemeClr>
              </a:solidFill>
            </a:endParaRPr>
          </a:p>
        </p:txBody>
      </p:sp>
      <p:pic>
        <p:nvPicPr>
          <p:cNvPr id="14" name="Picture 10" descr="Diagram&#10;&#10;Description automatically generated">
            <a:extLst>
              <a:ext uri="{FF2B5EF4-FFF2-40B4-BE49-F238E27FC236}">
                <a16:creationId xmlns:a16="http://schemas.microsoft.com/office/drawing/2014/main" id="{32B03866-A8F9-DFF3-F70A-EFF02FA5A485}"/>
              </a:ext>
            </a:extLst>
          </p:cNvPr>
          <p:cNvPicPr>
            <a:picLocks noChangeAspect="1"/>
          </p:cNvPicPr>
          <p:nvPr/>
        </p:nvPicPr>
        <p:blipFill>
          <a:blip r:embed="rId2"/>
          <a:srcRect l="-1" r="32089" b="14145"/>
          <a:stretch>
            <a:fillRect/>
          </a:stretch>
        </p:blipFill>
        <p:spPr>
          <a:xfrm>
            <a:off x="8303528" y="1657995"/>
            <a:ext cx="3701909" cy="1480467"/>
          </a:xfrm>
          <a:prstGeom prst="rect">
            <a:avLst/>
          </a:prstGeom>
          <a:noFill/>
          <a:ln cap="flat">
            <a:noFill/>
          </a:ln>
        </p:spPr>
      </p:pic>
      <p:sp>
        <p:nvSpPr>
          <p:cNvPr id="15" name="TextBox 12">
            <a:extLst>
              <a:ext uri="{FF2B5EF4-FFF2-40B4-BE49-F238E27FC236}">
                <a16:creationId xmlns:a16="http://schemas.microsoft.com/office/drawing/2014/main" id="{E416B9BC-8B7A-1B5C-B162-5AD2D2F83C5B}"/>
              </a:ext>
            </a:extLst>
          </p:cNvPr>
          <p:cNvSpPr txBox="1"/>
          <p:nvPr/>
        </p:nvSpPr>
        <p:spPr>
          <a:xfrm>
            <a:off x="8153400" y="3090446"/>
            <a:ext cx="4006709" cy="677108"/>
          </a:xfrm>
          <a:prstGeom prst="rect">
            <a:avLst/>
          </a:prstGeom>
          <a:noFill/>
          <a:ln cap="flat">
            <a:noFill/>
          </a:ln>
        </p:spPr>
        <p:txBody>
          <a:bodyPr vert="horz" wrap="square" lIns="91440" tIns="45720" rIns="91440" bIns="45720" anchor="t" anchorCtr="0" compatLnSpc="1">
            <a:spAutoFit/>
          </a:bodyPr>
          <a:lstStyle/>
          <a:p>
            <a:pPr algn="ctr">
              <a:spcAft>
                <a:spcPts val="1000"/>
              </a:spcAft>
              <a:defRPr sz="1800" b="0" i="0" u="none" strike="noStrike" kern="0" cap="none" spc="0" baseline="0">
                <a:solidFill>
                  <a:srgbClr val="000000"/>
                </a:solidFill>
                <a:uFillTx/>
              </a:defRPr>
            </a:pPr>
            <a:r>
              <a:rPr lang="en-GB" spc="-5" dirty="0">
                <a:solidFill>
                  <a:srgbClr val="000000"/>
                </a:solidFill>
                <a:latin typeface="Times New Roman" pitchFamily="18"/>
                <a:ea typeface="SimSun" pitchFamily="2"/>
              </a:rPr>
              <a:t>First and second steps of an octree creation process</a:t>
            </a:r>
            <a:r>
              <a:rPr lang="en-US" sz="2000" i="1" dirty="0">
                <a:solidFill>
                  <a:srgbClr val="000000"/>
                </a:solidFill>
                <a:latin typeface="Times New Roman" pitchFamily="18"/>
                <a:ea typeface="SimSun" pitchFamily="2"/>
              </a:rPr>
              <a:t>.</a:t>
            </a:r>
            <a:endParaRPr lang="en-GB" sz="2000" i="1" dirty="0">
              <a:solidFill>
                <a:srgbClr val="000000"/>
              </a:solidFill>
              <a:latin typeface="Times New Roman" pitchFamily="18"/>
              <a:ea typeface="SimSun" pitchFamily="2"/>
            </a:endParaRPr>
          </a:p>
        </p:txBody>
      </p:sp>
      <p:sp>
        <p:nvSpPr>
          <p:cNvPr id="16" name="TextBox 14">
            <a:extLst>
              <a:ext uri="{FF2B5EF4-FFF2-40B4-BE49-F238E27FC236}">
                <a16:creationId xmlns:a16="http://schemas.microsoft.com/office/drawing/2014/main" id="{ADC895C3-0F54-C054-4915-E4233C88054D}"/>
              </a:ext>
            </a:extLst>
          </p:cNvPr>
          <p:cNvSpPr txBox="1"/>
          <p:nvPr/>
        </p:nvSpPr>
        <p:spPr>
          <a:xfrm>
            <a:off x="817501" y="6018772"/>
            <a:ext cx="10307699" cy="461662"/>
          </a:xfrm>
          <a:prstGeom prst="rect">
            <a:avLst/>
          </a:prstGeom>
          <a:noFill/>
          <a:ln cap="flat">
            <a:noFill/>
          </a:ln>
        </p:spPr>
        <p:txBody>
          <a:bodyPr vert="horz" wrap="square" lIns="91440" tIns="45720" rIns="91440" bIns="45720" anchor="t"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200" b="0" i="1" u="none" strike="noStrike" kern="0" cap="none" spc="0" normalizeH="0" baseline="0" noProof="0" dirty="0">
                <a:ln>
                  <a:noFill/>
                </a:ln>
                <a:solidFill>
                  <a:srgbClr val="000000"/>
                </a:solidFill>
                <a:effectLst/>
                <a:uLnTx/>
                <a:uFillTx/>
                <a:latin typeface="Times New Roman" pitchFamily="18"/>
                <a:ea typeface="SimSun" pitchFamily="2"/>
              </a:rPr>
              <a:t>from D. Graziosi, O. Nakagami, S. Kuma, A. Zaghetto, T. Suzuki, and A. Tabatabai, “An Overview of Ongoing Point Cloud Compression Standardization Activities: Video-based (V-PCC) and Geometry-based (G-PCC),” APSIPA Trans. Signal Inf. Process., vol. 9, p. e13, 2020.</a:t>
            </a:r>
            <a:endParaRPr kumimoji="0" lang="en-GB" sz="1200" b="0" i="1" u="none" strike="noStrike" kern="0" cap="none" spc="0" normalizeH="0" baseline="0" noProof="0" dirty="0">
              <a:ln>
                <a:noFill/>
              </a:ln>
              <a:solidFill>
                <a:srgbClr val="000000"/>
              </a:solidFill>
              <a:effectLst/>
              <a:uLnTx/>
              <a:uFillTx/>
            </a:endParaRPr>
          </a:p>
        </p:txBody>
      </p:sp>
      <p:pic>
        <p:nvPicPr>
          <p:cNvPr id="2" name="Picture 2" descr="https://i.gyazo.com/b527b792b525748eb2f4ac7ae9891986.png">
            <a:extLst>
              <a:ext uri="{FF2B5EF4-FFF2-40B4-BE49-F238E27FC236}">
                <a16:creationId xmlns:a16="http://schemas.microsoft.com/office/drawing/2014/main" id="{8B81E62B-1C37-D435-1447-BCA81BC4512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1466" r="100000"/>
                    </a14:imgEffect>
                  </a14:imgLayer>
                </a14:imgProps>
              </a:ext>
              <a:ext uri="{28A0092B-C50C-407E-A947-70E740481C1C}">
                <a14:useLocalDpi xmlns:a14="http://schemas.microsoft.com/office/drawing/2010/main" val="0"/>
              </a:ext>
            </a:extLst>
          </a:blip>
          <a:srcRect/>
          <a:stretch>
            <a:fillRect/>
          </a:stretch>
        </p:blipFill>
        <p:spPr bwMode="auto">
          <a:xfrm>
            <a:off x="8482665" y="3929933"/>
            <a:ext cx="3343636" cy="12700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200E0DC0-971F-5F40-3A70-ABFE94BB6C9A}"/>
              </a:ext>
            </a:extLst>
          </p:cNvPr>
          <p:cNvSpPr>
            <a:spLocks noGrp="1"/>
          </p:cNvSpPr>
          <p:nvPr>
            <p:ph type="title"/>
          </p:nvPr>
        </p:nvSpPr>
        <p:spPr>
          <a:xfrm>
            <a:off x="609600" y="198439"/>
            <a:ext cx="10029825" cy="1143000"/>
          </a:xfrm>
        </p:spPr>
        <p:txBody>
          <a:bodyPr/>
          <a:lstStyle/>
          <a:p>
            <a:r>
              <a:rPr lang="fr-FR" dirty="0"/>
              <a:t>Conventional PC Codec: G-PCC Standard</a:t>
            </a:r>
            <a:r>
              <a:rPr lang="en-GB" dirty="0"/>
              <a:t>		</a:t>
            </a:r>
          </a:p>
        </p:txBody>
      </p:sp>
    </p:spTree>
    <p:extLst>
      <p:ext uri="{BB962C8B-B14F-4D97-AF65-F5344CB8AC3E}">
        <p14:creationId xmlns:p14="http://schemas.microsoft.com/office/powerpoint/2010/main" val="3973320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B66B8683-AAB7-001D-1103-B4D4EA32399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8424" y="1947802"/>
            <a:ext cx="8991001" cy="3007481"/>
          </a:xfrm>
          <a:prstGeom prst="rect">
            <a:avLst/>
          </a:prstGeom>
        </p:spPr>
      </p:pic>
      <p:sp>
        <p:nvSpPr>
          <p:cNvPr id="21" name="Slide Number Placeholder 8">
            <a:extLst>
              <a:ext uri="{FF2B5EF4-FFF2-40B4-BE49-F238E27FC236}">
                <a16:creationId xmlns:a16="http://schemas.microsoft.com/office/drawing/2014/main" id="{1BD898D9-E623-06C6-0890-BEA59DB9C0AF}"/>
              </a:ext>
            </a:extLst>
          </p:cNvPr>
          <p:cNvSpPr txBox="1"/>
          <p:nvPr/>
        </p:nvSpPr>
        <p:spPr>
          <a:xfrm>
            <a:off x="8839200"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FA992B4-1EE3-44D2-9FD3-DB09F36FD891}"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16</a:t>
            </a:fld>
            <a:endParaRPr lang="en-GB" sz="1200" dirty="0">
              <a:solidFill>
                <a:schemeClr val="tx1">
                  <a:tint val="75000"/>
                </a:schemeClr>
              </a:solidFill>
            </a:endParaRPr>
          </a:p>
        </p:txBody>
      </p:sp>
      <p:sp>
        <p:nvSpPr>
          <p:cNvPr id="22" name="TextBox 12">
            <a:extLst>
              <a:ext uri="{FF2B5EF4-FFF2-40B4-BE49-F238E27FC236}">
                <a16:creationId xmlns:a16="http://schemas.microsoft.com/office/drawing/2014/main" id="{AD2995B9-191D-6214-73CC-E66467EA117A}"/>
              </a:ext>
            </a:extLst>
          </p:cNvPr>
          <p:cNvSpPr txBox="1"/>
          <p:nvPr/>
        </p:nvSpPr>
        <p:spPr>
          <a:xfrm>
            <a:off x="310274" y="6125518"/>
            <a:ext cx="11571451" cy="461665"/>
          </a:xfrm>
          <a:prstGeom prst="rect">
            <a:avLst/>
          </a:prstGeom>
          <a:noFill/>
          <a:ln cap="flat">
            <a:noFill/>
          </a:ln>
        </p:spPr>
        <p:txBody>
          <a:bodyPr vert="horz" wrap="square" lIns="91440" tIns="45720" rIns="91440" bIns="45720" anchor="t" anchorCtr="0" compatLnSpc="1">
            <a:spAutoFit/>
          </a:bodyPr>
          <a:lstStyle/>
          <a:p>
            <a:pPr marL="0" marR="0" lvl="0" indent="0" defTabSz="914400" eaLnBrk="1" fontAlgn="auto" latinLnBrk="0" hangingPunct="1">
              <a:lnSpc>
                <a:spcPct val="100000"/>
              </a:lnSpc>
              <a:spcBef>
                <a:spcPts val="600"/>
              </a:spcBef>
              <a:spcAft>
                <a:spcPts val="0"/>
              </a:spcAft>
              <a:buClrTx/>
              <a:buSzTx/>
              <a:buFontTx/>
              <a:buNone/>
              <a:tabLst/>
              <a:defRPr sz="1800" b="0" i="0" u="none" strike="noStrike" kern="0" cap="none" spc="0" baseline="0">
                <a:solidFill>
                  <a:srgbClr val="000000"/>
                </a:solidFill>
                <a:uFillTx/>
              </a:defRPr>
            </a:pPr>
            <a:r>
              <a:rPr kumimoji="0" lang="en-US" sz="1200" b="0" i="0" u="none" strike="noStrike" kern="0" cap="none" spc="0" normalizeH="0" baseline="0" noProof="0" dirty="0">
                <a:ln>
                  <a:noFill/>
                </a:ln>
                <a:solidFill>
                  <a:srgbClr val="000000"/>
                </a:solidFill>
                <a:effectLst/>
                <a:uLnTx/>
                <a:uFillTx/>
                <a:latin typeface="Times New Roman" pitchFamily="18"/>
                <a:ea typeface="SimSun" pitchFamily="2"/>
              </a:rPr>
              <a:t>from A. F. R. Guarda, N. M. M. Rodrigues, M. Ruivo, L. Coelho, A. Seleem, and F. Pereira, “IT/IST/IPLeiria Response to the Call for Proposals on JPEG Pleno Point Cloud Coding,” </a:t>
            </a:r>
            <a:r>
              <a:rPr kumimoji="0" lang="en-US" sz="1200" b="0" i="1" u="none" strike="noStrike" kern="0" cap="none" spc="0" normalizeH="0" baseline="0" noProof="0" dirty="0">
                <a:ln>
                  <a:noFill/>
                </a:ln>
                <a:solidFill>
                  <a:srgbClr val="000000"/>
                </a:solidFill>
                <a:effectLst/>
                <a:uLnTx/>
                <a:uFillTx/>
                <a:latin typeface="Times New Roman" pitchFamily="18"/>
                <a:ea typeface="SimSun" pitchFamily="2"/>
              </a:rPr>
              <a:t>arXiv:2208.02716 [eess.IV]</a:t>
            </a:r>
            <a:r>
              <a:rPr kumimoji="0" lang="en-US" sz="1200" b="0" i="0" u="none" strike="noStrike" kern="0" cap="none" spc="0" normalizeH="0" baseline="0" noProof="0" dirty="0">
                <a:ln>
                  <a:noFill/>
                </a:ln>
                <a:solidFill>
                  <a:srgbClr val="000000"/>
                </a:solidFill>
                <a:effectLst/>
                <a:uLnTx/>
                <a:uFillTx/>
                <a:latin typeface="Times New Roman" pitchFamily="18"/>
                <a:ea typeface="SimSun" pitchFamily="2"/>
              </a:rPr>
              <a:t>, Aug. 2022.</a:t>
            </a:r>
          </a:p>
        </p:txBody>
      </p:sp>
      <p:sp>
        <p:nvSpPr>
          <p:cNvPr id="4" name="Title 1">
            <a:extLst>
              <a:ext uri="{FF2B5EF4-FFF2-40B4-BE49-F238E27FC236}">
                <a16:creationId xmlns:a16="http://schemas.microsoft.com/office/drawing/2014/main" id="{D952EC69-E20A-5D83-5E21-241E41B0239A}"/>
              </a:ext>
            </a:extLst>
          </p:cNvPr>
          <p:cNvSpPr txBox="1">
            <a:spLocks/>
          </p:cNvSpPr>
          <p:nvPr/>
        </p:nvSpPr>
        <p:spPr>
          <a:xfrm>
            <a:off x="0" y="65090"/>
            <a:ext cx="12193200" cy="1065600"/>
          </a:xfrm>
          <a:prstGeom prst="rect">
            <a:avLst/>
          </a:prstGeom>
          <a:noFill/>
          <a:ln>
            <a:noFill/>
          </a:ln>
          <a:effectLst>
            <a:outerShdw dist="17962" dir="2700000" algn="tl">
              <a:srgbClr val="676767"/>
            </a:outerShdw>
          </a:effectLst>
        </p:spPr>
        <p:txBody>
          <a:bodyPr vert="horz" wrap="square" lIns="85725" tIns="41276" rIns="85725" bIns="41276" anchor="ctr" anchorCtr="1" compatLnSpc="1">
            <a:noAutofit/>
          </a:bodyPr>
          <a:lstStyle>
            <a:lvl1pPr marL="0" marR="0" lvl="0" indent="0" algn="l" defTabSz="704846" rtl="0" fontAlgn="auto" hangingPunct="0">
              <a:lnSpc>
                <a:spcPct val="100000"/>
              </a:lnSpc>
              <a:spcBef>
                <a:spcPts val="0"/>
              </a:spcBef>
              <a:spcAft>
                <a:spcPts val="0"/>
              </a:spcAft>
              <a:buNone/>
              <a:tabLst/>
              <a:defRPr lang="en-US" sz="3000" b="1" i="0" u="none" strike="noStrike" kern="0" cap="none" spc="0" baseline="0">
                <a:solidFill>
                  <a:srgbClr val="000000"/>
                </a:solidFill>
                <a:effectLst>
                  <a:outerShdw dist="38096" dir="2700000">
                    <a:srgbClr val="C0C0C0"/>
                  </a:outerShdw>
                </a:effectLst>
                <a:uFillTx/>
                <a:latin typeface="Times New Roman"/>
              </a:defRPr>
            </a:lvl1pPr>
          </a:lstStyle>
          <a:p>
            <a:pPr defTabSz="914400" hangingPunct="1">
              <a:spcBef>
                <a:spcPct val="0"/>
              </a:spcBef>
              <a:defRPr/>
            </a:pPr>
            <a:endParaRPr lang="pt-PT" kern="1200" dirty="0">
              <a:solidFill>
                <a:schemeClr val="tx1"/>
              </a:solidFill>
              <a:latin typeface="Times New Roman" panose="02020603050405020304" pitchFamily="18" charset="0"/>
              <a:ea typeface="+mj-ea"/>
              <a:cs typeface="Times New Roman" panose="02020603050405020304" pitchFamily="18" charset="0"/>
            </a:endParaRPr>
          </a:p>
        </p:txBody>
      </p:sp>
      <p:sp>
        <p:nvSpPr>
          <p:cNvPr id="3" name="Title 3">
            <a:extLst>
              <a:ext uri="{FF2B5EF4-FFF2-40B4-BE49-F238E27FC236}">
                <a16:creationId xmlns:a16="http://schemas.microsoft.com/office/drawing/2014/main" id="{AB5380D1-A18B-B94C-564F-54CE2F6430CC}"/>
              </a:ext>
            </a:extLst>
          </p:cNvPr>
          <p:cNvSpPr>
            <a:spLocks noGrp="1"/>
          </p:cNvSpPr>
          <p:nvPr>
            <p:ph type="title"/>
          </p:nvPr>
        </p:nvSpPr>
        <p:spPr>
          <a:xfrm>
            <a:off x="609600" y="198439"/>
            <a:ext cx="10029825" cy="1143000"/>
          </a:xfrm>
        </p:spPr>
        <p:txBody>
          <a:bodyPr>
            <a:normAutofit/>
          </a:bodyPr>
          <a:lstStyle/>
          <a:p>
            <a:r>
              <a:rPr lang="en-GB" dirty="0"/>
              <a:t>DL-based PC Codec: JPEG Pleno PCC Standard</a:t>
            </a:r>
          </a:p>
        </p:txBody>
      </p:sp>
      <p:pic>
        <p:nvPicPr>
          <p:cNvPr id="2" name="Picture 1" descr="A jet flying in the sky&#10;&#10;Description automatically generated with low confidence">
            <a:extLst>
              <a:ext uri="{FF2B5EF4-FFF2-40B4-BE49-F238E27FC236}">
                <a16:creationId xmlns:a16="http://schemas.microsoft.com/office/drawing/2014/main" id="{8C8E7F41-7FE9-F727-971C-1CE299BF1031}"/>
              </a:ext>
            </a:extLst>
          </p:cNvPr>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828800" y="3482164"/>
            <a:ext cx="853206" cy="706103"/>
          </a:xfrm>
          <a:prstGeom prst="rect">
            <a:avLst/>
          </a:prstGeom>
        </p:spPr>
      </p:pic>
      <p:pic>
        <p:nvPicPr>
          <p:cNvPr id="6" name="Picture 5" descr="A jet flying in the sky&#10;&#10;Description automatically generated with low confidence">
            <a:extLst>
              <a:ext uri="{FF2B5EF4-FFF2-40B4-BE49-F238E27FC236}">
                <a16:creationId xmlns:a16="http://schemas.microsoft.com/office/drawing/2014/main" id="{7281F57B-C429-E006-5B73-C9AFE5C93F51}"/>
              </a:ext>
            </a:extLst>
          </p:cNvPr>
          <p:cNvPicPr>
            <a:picLocks noChangeAspect="1"/>
          </p:cNvPicPr>
          <p:nvPr/>
        </p:nvPicPr>
        <p:blipFill>
          <a:blip r:embed="rId4" cstate="print">
            <a:biLevel thresh="50000"/>
            <a:extLst>
              <a:ext uri="{28A0092B-C50C-407E-A947-70E740481C1C}">
                <a14:useLocalDpi xmlns:a14="http://schemas.microsoft.com/office/drawing/2010/main" val="0"/>
              </a:ext>
            </a:extLst>
          </a:blip>
          <a:stretch>
            <a:fillRect/>
          </a:stretch>
        </p:blipFill>
        <p:spPr>
          <a:xfrm>
            <a:off x="1828800" y="1865264"/>
            <a:ext cx="853206" cy="706103"/>
          </a:xfrm>
          <a:prstGeom prst="rect">
            <a:avLst/>
          </a:prstGeom>
        </p:spPr>
      </p:pic>
    </p:spTree>
    <p:extLst>
      <p:ext uri="{BB962C8B-B14F-4D97-AF65-F5344CB8AC3E}">
        <p14:creationId xmlns:p14="http://schemas.microsoft.com/office/powerpoint/2010/main" val="1283262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AA07BF12-6E46-048C-8486-98A5E7722274}"/>
              </a:ext>
            </a:extLst>
          </p:cNvPr>
          <p:cNvSpPr txBox="1">
            <a:spLocks/>
          </p:cNvSpPr>
          <p:nvPr/>
        </p:nvSpPr>
        <p:spPr>
          <a:xfrm>
            <a:off x="4000954" y="2209800"/>
            <a:ext cx="7617006" cy="1930018"/>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04846" rtl="0" eaLnBrk="1" fontAlgn="auto" latinLnBrk="0" hangingPunct="0">
              <a:lnSpc>
                <a:spcPct val="100000"/>
              </a:lnSpc>
              <a:spcBef>
                <a:spcPts val="9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000000"/>
                </a:solidFill>
                <a:effectLst/>
                <a:uLnTx/>
                <a:uFillTx/>
                <a:latin typeface="Times New Roman"/>
              </a:rPr>
              <a:t>Selected PC Geometry Classification Solution</a:t>
            </a:r>
          </a:p>
        </p:txBody>
      </p:sp>
      <p:sp>
        <p:nvSpPr>
          <p:cNvPr id="9" name="WordArt 4">
            <a:extLst>
              <a:ext uri="{FF2B5EF4-FFF2-40B4-BE49-F238E27FC236}">
                <a16:creationId xmlns:a16="http://schemas.microsoft.com/office/drawing/2014/main" id="{AAEBFD00-C159-5268-5BDB-D71925982BC3}"/>
              </a:ext>
            </a:extLst>
          </p:cNvPr>
          <p:cNvSpPr/>
          <p:nvPr/>
        </p:nvSpPr>
        <p:spPr>
          <a:xfrm>
            <a:off x="1245961" y="2055315"/>
            <a:ext cx="1981203" cy="3009903"/>
          </a:xfrm>
          <a:prstGeom prst="rect">
            <a:avLst/>
          </a:prstGeom>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1078251" prstMaterial="legacyPlastic">
              <a:bevelT w="13500" h="13500" prst="angle"/>
              <a:bevelB w="13500" h="13500" prst="angle"/>
              <a:extrusionClr>
                <a:srgbClr val="A9A9A9"/>
              </a:extrusionClr>
            </a:sp3d>
          </a:bodyPr>
          <a:lstStyle/>
          <a:p>
            <a:pPr>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3.2</a:t>
            </a:r>
          </a:p>
        </p:txBody>
      </p:sp>
      <p:sp>
        <p:nvSpPr>
          <p:cNvPr id="2" name="Slide Number Placeholder 1">
            <a:extLst>
              <a:ext uri="{FF2B5EF4-FFF2-40B4-BE49-F238E27FC236}">
                <a16:creationId xmlns:a16="http://schemas.microsoft.com/office/drawing/2014/main" id="{872B6AF0-9BEE-DB0E-6402-60136F217624}"/>
              </a:ext>
            </a:extLst>
          </p:cNvPr>
          <p:cNvSpPr>
            <a:spLocks noGrp="1"/>
          </p:cNvSpPr>
          <p:nvPr>
            <p:ph type="sldNum" sz="quarter" idx="12"/>
          </p:nvPr>
        </p:nvSpPr>
        <p:spPr/>
        <p:txBody>
          <a:bodyPr/>
          <a:lstStyle/>
          <a:p>
            <a:fld id="{777B76EE-7C31-4398-852A-D696E4A39009}" type="slidenum">
              <a:rPr lang="en-US" smtClean="0"/>
              <a:t>17</a:t>
            </a:fld>
            <a:endParaRPr lang="en-US" dirty="0"/>
          </a:p>
        </p:txBody>
      </p:sp>
    </p:spTree>
    <p:extLst>
      <p:ext uri="{BB962C8B-B14F-4D97-AF65-F5344CB8AC3E}">
        <p14:creationId xmlns:p14="http://schemas.microsoft.com/office/powerpoint/2010/main" val="1934027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7CE0584-9B6F-15BB-A1A2-6A5DDD64767A}"/>
              </a:ext>
            </a:extLst>
          </p:cNvPr>
          <p:cNvSpPr>
            <a:spLocks noGrp="1"/>
          </p:cNvSpPr>
          <p:nvPr>
            <p:ph type="sldNum" sz="quarter" idx="12"/>
          </p:nvPr>
        </p:nvSpPr>
        <p:spPr/>
        <p:txBody>
          <a:bodyPr/>
          <a:lstStyle/>
          <a:p>
            <a:fld id="{777B76EE-7C31-4398-852A-D696E4A39009}" type="slidenum">
              <a:rPr lang="en-US" smtClean="0"/>
              <a:t>18</a:t>
            </a:fld>
            <a:endParaRPr lang="en-US" dirty="0"/>
          </a:p>
        </p:txBody>
      </p:sp>
      <p:sp>
        <p:nvSpPr>
          <p:cNvPr id="4" name="Title 3">
            <a:extLst>
              <a:ext uri="{FF2B5EF4-FFF2-40B4-BE49-F238E27FC236}">
                <a16:creationId xmlns:a16="http://schemas.microsoft.com/office/drawing/2014/main" id="{09ED4150-32BE-E300-CB58-A4E2B6F6B3A1}"/>
              </a:ext>
            </a:extLst>
          </p:cNvPr>
          <p:cNvSpPr>
            <a:spLocks noGrp="1"/>
          </p:cNvSpPr>
          <p:nvPr>
            <p:ph type="title"/>
          </p:nvPr>
        </p:nvSpPr>
        <p:spPr>
          <a:xfrm>
            <a:off x="381000" y="2856610"/>
            <a:ext cx="5943600" cy="1143000"/>
          </a:xfrm>
        </p:spPr>
        <p:txBody>
          <a:bodyPr/>
          <a:lstStyle/>
          <a:p>
            <a:pPr marL="0" marR="0" lvl="0" indent="0" algn="ctr" defTabSz="704846" rtl="0" eaLnBrk="1" fontAlgn="auto" latinLnBrk="0" hangingPunct="0">
              <a:lnSpc>
                <a:spcPct val="100000"/>
              </a:lnSpc>
              <a:spcBef>
                <a:spcPts val="900"/>
              </a:spcBef>
              <a:spcAft>
                <a:spcPts val="0"/>
              </a:spcAft>
              <a:buClr>
                <a:srgbClr val="000000"/>
              </a:buClr>
              <a:buSzPct val="80000"/>
              <a:buFont typeface="Wingdings" pitchFamily="2"/>
              <a:buNone/>
              <a:tabLst/>
              <a:defRPr/>
            </a:pPr>
            <a:r>
              <a:rPr kumimoji="0" lang="en-GB" sz="3200" b="1" i="0" u="none" strike="noStrike" kern="0" cap="none" spc="0" normalizeH="0" baseline="0" noProof="0" dirty="0">
                <a:ln>
                  <a:noFill/>
                </a:ln>
                <a:solidFill>
                  <a:srgbClr val="000000"/>
                </a:solidFill>
                <a:effectLst/>
                <a:uLnTx/>
                <a:uFillTx/>
                <a:latin typeface="Times New Roman"/>
              </a:rPr>
              <a:t>PointGrid Classifier Architecture</a:t>
            </a:r>
          </a:p>
        </p:txBody>
      </p:sp>
      <p:pic>
        <p:nvPicPr>
          <p:cNvPr id="5" name="Graphic 1512475150">
            <a:extLst>
              <a:ext uri="{FF2B5EF4-FFF2-40B4-BE49-F238E27FC236}">
                <a16:creationId xmlns:a16="http://schemas.microsoft.com/office/drawing/2014/main" id="{CF37A1E3-1893-64E7-5E90-78E31DC9B4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5068243" y="2186110"/>
            <a:ext cx="6063514" cy="2484000"/>
          </a:xfrm>
          <a:prstGeom prst="rect">
            <a:avLst/>
          </a:prstGeom>
        </p:spPr>
      </p:pic>
      <p:sp>
        <p:nvSpPr>
          <p:cNvPr id="8" name="TextBox 7">
            <a:extLst>
              <a:ext uri="{FF2B5EF4-FFF2-40B4-BE49-F238E27FC236}">
                <a16:creationId xmlns:a16="http://schemas.microsoft.com/office/drawing/2014/main" id="{AEBF800E-14D7-E2EB-4CBE-F9B60DE1B92F}"/>
              </a:ext>
            </a:extLst>
          </p:cNvPr>
          <p:cNvSpPr txBox="1"/>
          <p:nvPr/>
        </p:nvSpPr>
        <p:spPr>
          <a:xfrm>
            <a:off x="152400" y="6499391"/>
            <a:ext cx="10134600" cy="261610"/>
          </a:xfrm>
          <a:prstGeom prst="rect">
            <a:avLst/>
          </a:prstGeom>
          <a:noFill/>
        </p:spPr>
        <p:txBody>
          <a:bodyPr wrap="square">
            <a:spAutoFit/>
          </a:bodyPr>
          <a:lstStyle/>
          <a:p>
            <a:pPr lvl="0" algn="just">
              <a:buSzPts val="800"/>
            </a:pPr>
            <a:r>
              <a:rPr lang="en-US" sz="1100" dirty="0">
                <a:latin typeface="Times New Roman" panose="02020603050405020304" pitchFamily="18" charset="0"/>
                <a:ea typeface="Times New Roman" panose="02020603050405020304" pitchFamily="18" charset="0"/>
              </a:rPr>
              <a:t>from </a:t>
            </a:r>
            <a:r>
              <a:rPr lang="en-US" sz="1100" dirty="0">
                <a:effectLst/>
                <a:latin typeface="Times New Roman" panose="02020603050405020304" pitchFamily="18" charset="0"/>
                <a:ea typeface="Times New Roman" panose="02020603050405020304" pitchFamily="18" charset="0"/>
              </a:rPr>
              <a:t>T. Le and Y. Duan, “PointGrid: a deep network for 3D shape understanding,” </a:t>
            </a:r>
            <a:r>
              <a:rPr lang="en-US" sz="1100" i="1" dirty="0">
                <a:effectLst/>
                <a:latin typeface="Times New Roman" panose="02020603050405020304" pitchFamily="18" charset="0"/>
                <a:ea typeface="Times New Roman" panose="02020603050405020304" pitchFamily="18" charset="0"/>
              </a:rPr>
              <a:t>IEEE Conf. Comput. Vision Pattern Recognition</a:t>
            </a:r>
            <a:r>
              <a:rPr lang="en-US" sz="1100" dirty="0">
                <a:effectLst/>
                <a:latin typeface="Times New Roman" panose="02020603050405020304" pitchFamily="18" charset="0"/>
                <a:ea typeface="Times New Roman" panose="02020603050405020304" pitchFamily="18" charset="0"/>
              </a:rPr>
              <a:t>, Salt Lake City, UT, USA, Jun. 2018</a:t>
            </a:r>
            <a:r>
              <a:rPr lang="fr-FR" sz="1100" dirty="0">
                <a:effectLst/>
                <a:latin typeface="Times New Roman" panose="02020603050405020304" pitchFamily="18" charset="0"/>
                <a:ea typeface="Times New Roman" panose="02020603050405020304" pitchFamily="18" charset="0"/>
              </a:rPr>
              <a:t>.</a:t>
            </a:r>
            <a:endParaRPr lang="en-GB"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0883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8A6246F-4104-E9BD-F45C-53DE6B81ACA7}"/>
              </a:ext>
            </a:extLst>
          </p:cNvPr>
          <p:cNvSpPr txBox="1">
            <a:spLocks/>
          </p:cNvSpPr>
          <p:nvPr/>
        </p:nvSpPr>
        <p:spPr>
          <a:xfrm>
            <a:off x="3781398" y="2002326"/>
            <a:ext cx="7529509" cy="2853347"/>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333333"/>
                </a:solidFill>
                <a:effectLst>
                  <a:outerShdw dist="38096" dir="2700000">
                    <a:srgbClr val="C0C0C0"/>
                  </a:outerShdw>
                </a:effectLst>
                <a:uLnTx/>
                <a:uFillTx/>
                <a:latin typeface="Times New Roman"/>
              </a:rPr>
              <a:t>Spatial Domain Performance Assessment</a:t>
            </a:r>
          </a:p>
        </p:txBody>
      </p:sp>
      <p:sp>
        <p:nvSpPr>
          <p:cNvPr id="9" name="WordArt 4">
            <a:extLst>
              <a:ext uri="{FF2B5EF4-FFF2-40B4-BE49-F238E27FC236}">
                <a16:creationId xmlns:a16="http://schemas.microsoft.com/office/drawing/2014/main" id="{9F20E03C-8D4F-F9B0-86EF-B2883D6A7881}"/>
              </a:ext>
            </a:extLst>
          </p:cNvPr>
          <p:cNvSpPr/>
          <p:nvPr/>
        </p:nvSpPr>
        <p:spPr>
          <a:xfrm>
            <a:off x="1676400" y="2133596"/>
            <a:ext cx="1981203" cy="3009903"/>
          </a:xfrm>
          <a:prstGeom prst="rect">
            <a:avLst/>
          </a:prstGeom>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1078251" prstMaterial="legacyPlastic">
              <a:bevelT w="13500" h="13500" prst="angle"/>
              <a:bevelB w="13500" h="13500" prst="angle"/>
              <a:extrusionClr>
                <a:srgbClr val="A9A9A9"/>
              </a:extrusionClr>
            </a:sp3d>
          </a:bodyPr>
          <a:lstStyle/>
          <a:p>
            <a:pPr>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4</a:t>
            </a:r>
          </a:p>
        </p:txBody>
      </p:sp>
      <p:sp>
        <p:nvSpPr>
          <p:cNvPr id="2" name="Slide Number Placeholder 1">
            <a:extLst>
              <a:ext uri="{FF2B5EF4-FFF2-40B4-BE49-F238E27FC236}">
                <a16:creationId xmlns:a16="http://schemas.microsoft.com/office/drawing/2014/main" id="{50A39A96-6286-D5C2-1142-29FD07A97C2E}"/>
              </a:ext>
            </a:extLst>
          </p:cNvPr>
          <p:cNvSpPr>
            <a:spLocks noGrp="1"/>
          </p:cNvSpPr>
          <p:nvPr>
            <p:ph type="sldNum" sz="quarter" idx="12"/>
          </p:nvPr>
        </p:nvSpPr>
        <p:spPr/>
        <p:txBody>
          <a:bodyPr/>
          <a:lstStyle/>
          <a:p>
            <a:fld id="{777B76EE-7C31-4398-852A-D696E4A39009}" type="slidenum">
              <a:rPr lang="en-US" smtClean="0"/>
              <a:t>19</a:t>
            </a:fld>
            <a:endParaRPr lang="en-US" dirty="0"/>
          </a:p>
        </p:txBody>
      </p:sp>
    </p:spTree>
    <p:extLst>
      <p:ext uri="{BB962C8B-B14F-4D97-AF65-F5344CB8AC3E}">
        <p14:creationId xmlns:p14="http://schemas.microsoft.com/office/powerpoint/2010/main" val="1570663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EF2EB4-3C2A-2B0E-C37D-C1A190422AD1}"/>
              </a:ext>
            </a:extLst>
          </p:cNvPr>
          <p:cNvSpPr>
            <a:spLocks noGrp="1"/>
          </p:cNvSpPr>
          <p:nvPr>
            <p:ph idx="1"/>
          </p:nvPr>
        </p:nvSpPr>
        <p:spPr>
          <a:xfrm>
            <a:off x="1081087" y="1343211"/>
            <a:ext cx="10029825" cy="4525963"/>
          </a:xfrm>
        </p:spPr>
        <p:txBody>
          <a:bodyPr vert="horz" lIns="91440" tIns="45720" rIns="91440" bIns="45720" rtlCol="0" anchor="t">
            <a:noAutofit/>
          </a:bodyPr>
          <a:lstStyle/>
          <a:p>
            <a:pPr marL="457200" indent="-457200" defTabSz="704846">
              <a:spcBef>
                <a:spcPts val="600"/>
              </a:spcBef>
              <a:spcAft>
                <a:spcPts val="600"/>
              </a:spcAft>
              <a:buSzPct val="100000"/>
              <a:buFont typeface="+mj-lt"/>
              <a:buAutoNum type="arabicPeriod"/>
            </a:pPr>
            <a:r>
              <a:rPr lang="en-US" sz="2000" dirty="0"/>
              <a:t>Context, Motivation and Objective</a:t>
            </a:r>
          </a:p>
          <a:p>
            <a:pPr marL="457200" indent="-457200" defTabSz="704846">
              <a:spcBef>
                <a:spcPts val="600"/>
              </a:spcBef>
              <a:spcAft>
                <a:spcPts val="600"/>
              </a:spcAft>
              <a:buSzPct val="100000"/>
              <a:buFont typeface="+mj-lt"/>
              <a:buAutoNum type="arabicPeriod"/>
            </a:pPr>
            <a:r>
              <a:rPr lang="en-GB" sz="2000" dirty="0"/>
              <a:t>PC Coding and Classification Pipelines </a:t>
            </a:r>
          </a:p>
          <a:p>
            <a:pPr marL="457200" indent="-457200" defTabSz="704846">
              <a:spcBef>
                <a:spcPts val="600"/>
              </a:spcBef>
              <a:spcAft>
                <a:spcPts val="600"/>
              </a:spcAft>
              <a:buSzPct val="100000"/>
              <a:buFont typeface="+mj-lt"/>
              <a:buAutoNum type="arabicPeriod"/>
            </a:pPr>
            <a:r>
              <a:rPr kumimoji="0" lang="en-GB" sz="2000" b="1" i="0" u="none" strike="noStrike" kern="0" cap="none" spc="0" normalizeH="0" baseline="0" noProof="0" dirty="0">
                <a:ln>
                  <a:noFill/>
                </a:ln>
                <a:solidFill>
                  <a:srgbClr val="000000"/>
                </a:solidFill>
                <a:effectLst/>
                <a:uLnTx/>
                <a:uFillTx/>
                <a:latin typeface="Times New Roman"/>
              </a:rPr>
              <a:t>Selected PC Geometry Coding and Classification Solutions</a:t>
            </a:r>
          </a:p>
          <a:p>
            <a:pPr marL="1071563" lvl="1" indent="-323850" defTabSz="704846">
              <a:spcBef>
                <a:spcPts val="0"/>
              </a:spcBef>
              <a:spcAft>
                <a:spcPts val="600"/>
              </a:spcAft>
              <a:buSzPct val="100000"/>
              <a:buFont typeface="+mj-lt"/>
              <a:buAutoNum type="arabicPeriod"/>
            </a:pPr>
            <a:r>
              <a:rPr lang="en-GB" sz="1800" b="1" dirty="0">
                <a:latin typeface="Times New Roman" panose="02020603050405020304" pitchFamily="18" charset="0"/>
              </a:rPr>
              <a:t>PC Geometry Coding Solutions  </a:t>
            </a:r>
          </a:p>
          <a:p>
            <a:pPr marL="1071563" lvl="1" indent="-323850" defTabSz="704846">
              <a:spcBef>
                <a:spcPts val="0"/>
              </a:spcBef>
              <a:spcAft>
                <a:spcPts val="600"/>
              </a:spcAft>
              <a:buSzPct val="100000"/>
              <a:buFont typeface="+mj-lt"/>
              <a:buAutoNum type="arabicPeriod"/>
            </a:pPr>
            <a:r>
              <a:rPr lang="en-GB" sz="1800" b="1" dirty="0">
                <a:latin typeface="Times New Roman" panose="02020603050405020304" pitchFamily="18" charset="0"/>
              </a:rPr>
              <a:t>PC Geometry Classification Solution</a:t>
            </a:r>
          </a:p>
          <a:p>
            <a:pPr marL="457200" indent="-457200" defTabSz="704846">
              <a:spcBef>
                <a:spcPts val="600"/>
              </a:spcBef>
              <a:spcAft>
                <a:spcPts val="600"/>
              </a:spcAft>
              <a:buSzPct val="100000"/>
              <a:buFont typeface="+mj-lt"/>
              <a:buAutoNum type="arabicPeriod"/>
            </a:pPr>
            <a:r>
              <a:rPr lang="en-GB" sz="2000" dirty="0"/>
              <a:t>Spatial Domain Performance Assessment</a:t>
            </a:r>
          </a:p>
          <a:p>
            <a:pPr marL="1071563" lvl="1" indent="-323850" defTabSz="704846">
              <a:spcBef>
                <a:spcPts val="0"/>
              </a:spcBef>
              <a:spcAft>
                <a:spcPts val="600"/>
              </a:spcAft>
              <a:buSzPct val="100000"/>
              <a:buFont typeface="+mj-lt"/>
              <a:buAutoNum type="arabicPeriod"/>
            </a:pPr>
            <a:r>
              <a:rPr lang="en-GB" sz="1800" b="1" dirty="0">
                <a:latin typeface="Times New Roman" panose="02020603050405020304" pitchFamily="18" charset="0"/>
              </a:rPr>
              <a:t>Spatial Domain PC Compression Performance</a:t>
            </a:r>
          </a:p>
          <a:p>
            <a:pPr marL="1071563" lvl="1" indent="-323850" defTabSz="704846">
              <a:spcBef>
                <a:spcPts val="0"/>
              </a:spcBef>
              <a:spcAft>
                <a:spcPts val="600"/>
              </a:spcAft>
              <a:buSzPct val="100000"/>
              <a:buFont typeface="+mj-lt"/>
              <a:buAutoNum type="arabicPeriod"/>
            </a:pPr>
            <a:r>
              <a:rPr lang="en-GB" sz="1800" b="1" dirty="0">
                <a:latin typeface="Times New Roman" panose="02020603050405020304" pitchFamily="18" charset="0"/>
              </a:rPr>
              <a:t>Spatial Domain </a:t>
            </a:r>
            <a:r>
              <a:rPr lang="fr-FR" sz="1800" b="1" dirty="0">
                <a:latin typeface="Times New Roman" panose="02020603050405020304" pitchFamily="18" charset="0"/>
              </a:rPr>
              <a:t>PC Classification Performance</a:t>
            </a:r>
            <a:endParaRPr lang="en-US" sz="1600" dirty="0"/>
          </a:p>
          <a:p>
            <a:pPr marL="457200" indent="-457200" defTabSz="704846">
              <a:spcBef>
                <a:spcPts val="600"/>
              </a:spcBef>
              <a:spcAft>
                <a:spcPts val="600"/>
              </a:spcAft>
              <a:buSzPct val="100000"/>
              <a:buFont typeface="+mj-lt"/>
              <a:buAutoNum type="arabicPeriod"/>
            </a:pPr>
            <a:r>
              <a:rPr lang="en-US" sz="2000" dirty="0"/>
              <a:t>Compressed Domain PC Classification (CD-PCCL)</a:t>
            </a:r>
          </a:p>
          <a:p>
            <a:pPr marL="1071563" lvl="1" indent="-323850" defTabSz="704846">
              <a:spcBef>
                <a:spcPts val="0"/>
              </a:spcBef>
              <a:spcAft>
                <a:spcPts val="600"/>
              </a:spcAft>
              <a:buSzPct val="100000"/>
              <a:buFont typeface="+mj-lt"/>
              <a:buAutoNum type="arabicPeriod"/>
            </a:pPr>
            <a:r>
              <a:rPr lang="en-US" sz="1800" b="1" dirty="0">
                <a:latin typeface="Times New Roman" panose="02020603050405020304" pitchFamily="18" charset="0"/>
              </a:rPr>
              <a:t>CD-PCCL </a:t>
            </a:r>
            <a:r>
              <a:rPr lang="fr-FR" sz="1800" b="1" dirty="0">
                <a:latin typeface="Times New Roman" panose="02020603050405020304" pitchFamily="18" charset="0"/>
              </a:rPr>
              <a:t>Design</a:t>
            </a:r>
          </a:p>
          <a:p>
            <a:pPr marL="1071563" lvl="1" indent="-323850" defTabSz="704846">
              <a:spcBef>
                <a:spcPts val="0"/>
              </a:spcBef>
              <a:spcAft>
                <a:spcPts val="600"/>
              </a:spcAft>
              <a:buSzPct val="100000"/>
              <a:buFont typeface="+mj-lt"/>
              <a:buAutoNum type="arabicPeriod"/>
            </a:pPr>
            <a:r>
              <a:rPr lang="en-US" sz="1800" b="1" dirty="0">
                <a:latin typeface="Times New Roman" panose="02020603050405020304" pitchFamily="18" charset="0"/>
              </a:rPr>
              <a:t>CD-PCCL Classification </a:t>
            </a:r>
            <a:r>
              <a:rPr lang="fr-FR" sz="1800" b="1" dirty="0">
                <a:latin typeface="Times New Roman" panose="02020603050405020304" pitchFamily="18" charset="0"/>
              </a:rPr>
              <a:t>Performance</a:t>
            </a:r>
            <a:endParaRPr lang="en-US" sz="1800" b="1" dirty="0">
              <a:latin typeface="Times New Roman" panose="02020603050405020304" pitchFamily="18" charset="0"/>
            </a:endParaRPr>
          </a:p>
          <a:p>
            <a:pPr marL="457200" indent="-457200" defTabSz="704846">
              <a:spcBef>
                <a:spcPts val="600"/>
              </a:spcBef>
              <a:spcAft>
                <a:spcPts val="600"/>
              </a:spcAft>
              <a:buSzPct val="100000"/>
              <a:buFont typeface="+mj-lt"/>
              <a:buAutoNum type="arabicPeriod"/>
            </a:pPr>
            <a:r>
              <a:rPr lang="en-GB" sz="2000" dirty="0"/>
              <a:t>Conclusion and Future Steps</a:t>
            </a:r>
          </a:p>
        </p:txBody>
      </p:sp>
      <p:sp>
        <p:nvSpPr>
          <p:cNvPr id="3" name="Slide Number Placeholder 2">
            <a:extLst>
              <a:ext uri="{FF2B5EF4-FFF2-40B4-BE49-F238E27FC236}">
                <a16:creationId xmlns:a16="http://schemas.microsoft.com/office/drawing/2014/main" id="{1889D811-8DFA-8A40-91A3-99E090FDA98A}"/>
              </a:ext>
            </a:extLst>
          </p:cNvPr>
          <p:cNvSpPr>
            <a:spLocks noGrp="1"/>
          </p:cNvSpPr>
          <p:nvPr>
            <p:ph type="sldNum" sz="quarter" idx="12"/>
          </p:nvPr>
        </p:nvSpPr>
        <p:spPr/>
        <p:txBody>
          <a:bodyPr/>
          <a:lstStyle/>
          <a:p>
            <a:fld id="{777B76EE-7C31-4398-852A-D696E4A39009}" type="slidenum">
              <a:rPr lang="en-US" smtClean="0"/>
              <a:t>2</a:t>
            </a:fld>
            <a:endParaRPr lang="en-US" dirty="0"/>
          </a:p>
        </p:txBody>
      </p:sp>
      <p:sp>
        <p:nvSpPr>
          <p:cNvPr id="6" name="Title 5">
            <a:extLst>
              <a:ext uri="{FF2B5EF4-FFF2-40B4-BE49-F238E27FC236}">
                <a16:creationId xmlns:a16="http://schemas.microsoft.com/office/drawing/2014/main" id="{A8DD6322-1A50-3F89-2FE2-EEFDDA6B9637}"/>
              </a:ext>
            </a:extLst>
          </p:cNvPr>
          <p:cNvSpPr>
            <a:spLocks noGrp="1"/>
          </p:cNvSpPr>
          <p:nvPr>
            <p:ph type="title"/>
          </p:nvPr>
        </p:nvSpPr>
        <p:spPr/>
        <p:txBody>
          <a:bodyPr>
            <a:normAutofit/>
          </a:bodyPr>
          <a:lstStyle/>
          <a:p>
            <a:r>
              <a:rPr lang="en-GB" dirty="0"/>
              <a:t>Outline</a:t>
            </a:r>
          </a:p>
        </p:txBody>
      </p:sp>
    </p:spTree>
    <p:extLst>
      <p:ext uri="{BB962C8B-B14F-4D97-AF65-F5344CB8AC3E}">
        <p14:creationId xmlns:p14="http://schemas.microsoft.com/office/powerpoint/2010/main" val="274653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05FAA2E6-A985-BA16-0418-5A625FC302DC}"/>
              </a:ext>
            </a:extLst>
          </p:cNvPr>
          <p:cNvSpPr txBox="1">
            <a:spLocks/>
          </p:cNvSpPr>
          <p:nvPr/>
        </p:nvSpPr>
        <p:spPr>
          <a:xfrm>
            <a:off x="739621" y="1541315"/>
            <a:ext cx="7315200" cy="3943389"/>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b="0" dirty="0"/>
              <a:t>The most widely used dataset for PC classification</a:t>
            </a:r>
          </a:p>
          <a:p>
            <a:pPr>
              <a:defRPr/>
            </a:pPr>
            <a:r>
              <a:rPr lang="en-GB" b="0" dirty="0"/>
              <a:t>Synthetic objects represented as 3D CAD models</a:t>
            </a:r>
          </a:p>
          <a:p>
            <a:pPr>
              <a:defRPr/>
            </a:pPr>
            <a:r>
              <a:rPr lang="en-GB" b="0" dirty="0"/>
              <a:t>Includes 12,308 sampled meshes organized in 40 categories</a:t>
            </a:r>
          </a:p>
          <a:p>
            <a:pPr>
              <a:defRPr/>
            </a:pPr>
            <a:r>
              <a:rPr lang="en-GB" b="0" dirty="0"/>
              <a:t>Sampled PCs have floating-point precision, with coordinates’ values ranging from -1 to 1, and a total of 2048 points per PC</a:t>
            </a:r>
          </a:p>
          <a:p>
            <a:pPr>
              <a:defRPr/>
            </a:pPr>
            <a:r>
              <a:rPr lang="en-GB" b="0" dirty="0"/>
              <a:t>Split into a Training dataset (80% of objects) and a Testing dataset (20% of objects)</a:t>
            </a:r>
          </a:p>
          <a:p>
            <a:pPr>
              <a:defRPr/>
            </a:pPr>
            <a:r>
              <a:rPr lang="en-GB" b="0" dirty="0"/>
              <a:t>For coding purposes, all PCs in the selected test subset were voxelized to the same 8-bit precision</a:t>
            </a:r>
          </a:p>
        </p:txBody>
      </p:sp>
      <p:sp>
        <p:nvSpPr>
          <p:cNvPr id="18" name="Slide Number Placeholder 6">
            <a:extLst>
              <a:ext uri="{FF2B5EF4-FFF2-40B4-BE49-F238E27FC236}">
                <a16:creationId xmlns:a16="http://schemas.microsoft.com/office/drawing/2014/main" id="{D1BF8B88-4004-AFBC-63BC-039EA3FD7643}"/>
              </a:ext>
            </a:extLst>
          </p:cNvPr>
          <p:cNvSpPr txBox="1"/>
          <p:nvPr/>
        </p:nvSpPr>
        <p:spPr>
          <a:xfrm>
            <a:off x="8852704" y="6379682"/>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CBC466E4-DFE7-4458-9EEC-2FF27D80FB91}"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20</a:t>
            </a:fld>
            <a:endParaRPr lang="en-GB" sz="1200" dirty="0">
              <a:solidFill>
                <a:schemeClr val="tx1">
                  <a:tint val="75000"/>
                </a:schemeClr>
              </a:solidFill>
            </a:endParaRPr>
          </a:p>
        </p:txBody>
      </p:sp>
      <p:sp>
        <p:nvSpPr>
          <p:cNvPr id="25" name="TextBox 15">
            <a:extLst>
              <a:ext uri="{FF2B5EF4-FFF2-40B4-BE49-F238E27FC236}">
                <a16:creationId xmlns:a16="http://schemas.microsoft.com/office/drawing/2014/main" id="{15815DE5-9496-CF43-4462-7AC9E5C031B7}"/>
              </a:ext>
            </a:extLst>
          </p:cNvPr>
          <p:cNvSpPr txBox="1"/>
          <p:nvPr/>
        </p:nvSpPr>
        <p:spPr>
          <a:xfrm>
            <a:off x="596096" y="6197899"/>
            <a:ext cx="10261516" cy="461662"/>
          </a:xfrm>
          <a:prstGeom prst="rect">
            <a:avLst/>
          </a:prstGeom>
          <a:noFill/>
          <a:ln cap="flat">
            <a:noFill/>
          </a:ln>
        </p:spPr>
        <p:txBody>
          <a:bodyPr vert="horz" wrap="square" lIns="91440" tIns="45720" rIns="91440" bIns="45720" anchor="t"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1200" kern="0" dirty="0">
                <a:solidFill>
                  <a:srgbClr val="000000"/>
                </a:solidFill>
                <a:latin typeface="Times New Roman" pitchFamily="18"/>
                <a:ea typeface="SimSun" pitchFamily="2"/>
              </a:rPr>
              <a:t>f</a:t>
            </a:r>
            <a:r>
              <a:rPr kumimoji="0" lang="en-US" sz="1200" b="0" i="0" u="none" strike="noStrike" kern="0" cap="none" spc="0" normalizeH="0" baseline="0" noProof="0" dirty="0">
                <a:ln>
                  <a:noFill/>
                </a:ln>
                <a:solidFill>
                  <a:srgbClr val="000000"/>
                </a:solidFill>
                <a:effectLst/>
                <a:uLnTx/>
                <a:uFillTx/>
                <a:latin typeface="Times New Roman" pitchFamily="18"/>
                <a:ea typeface="SimSun" pitchFamily="2"/>
              </a:rPr>
              <a:t>rom Z. Wu, S. Song, A. Khosla, F. Yu, L. Zhang, X. Tang and J. Xiao, “3D ShapeNets: A Deep Representation for Volumetric Shapes,” </a:t>
            </a:r>
            <a:r>
              <a:rPr kumimoji="0" lang="en-US" sz="1200" b="0" i="1" u="none" strike="noStrike" kern="0" cap="none" spc="0" normalizeH="0" baseline="0" noProof="0" dirty="0">
                <a:ln>
                  <a:noFill/>
                </a:ln>
                <a:solidFill>
                  <a:srgbClr val="000000"/>
                </a:solidFill>
                <a:effectLst/>
                <a:uLnTx/>
                <a:uFillTx/>
                <a:latin typeface="Times New Roman" pitchFamily="18"/>
                <a:ea typeface="SimSun" pitchFamily="2"/>
              </a:rPr>
              <a:t>IEEE Conf. Compu. Vision Pattern Recognition</a:t>
            </a:r>
            <a:r>
              <a:rPr kumimoji="0" lang="en-US" sz="1200" b="0" i="0" u="none" strike="noStrike" kern="0" cap="none" spc="0" normalizeH="0" baseline="0" noProof="0" dirty="0">
                <a:ln>
                  <a:noFill/>
                </a:ln>
                <a:solidFill>
                  <a:srgbClr val="000000"/>
                </a:solidFill>
                <a:effectLst/>
                <a:uLnTx/>
                <a:uFillTx/>
                <a:latin typeface="Times New Roman" pitchFamily="18"/>
                <a:ea typeface="SimSun" pitchFamily="2"/>
              </a:rPr>
              <a:t>, Boston, MA, USA, Jun. 2015.</a:t>
            </a:r>
            <a:endParaRPr kumimoji="0" lang="en-GB" sz="1200" b="0" i="0" u="none" strike="noStrike" kern="0" cap="none" spc="0" normalizeH="0" baseline="0" noProof="0" dirty="0">
              <a:ln>
                <a:noFill/>
              </a:ln>
              <a:solidFill>
                <a:srgbClr val="000000"/>
              </a:solidFill>
              <a:effectLst/>
              <a:uLnTx/>
              <a:uFillTx/>
            </a:endParaRPr>
          </a:p>
        </p:txBody>
      </p:sp>
      <p:pic>
        <p:nvPicPr>
          <p:cNvPr id="7" name="Picture 6">
            <a:extLst>
              <a:ext uri="{FF2B5EF4-FFF2-40B4-BE49-F238E27FC236}">
                <a16:creationId xmlns:a16="http://schemas.microsoft.com/office/drawing/2014/main" id="{82933EBC-AFA7-B10A-14CA-C8185F831EBF}"/>
              </a:ext>
            </a:extLst>
          </p:cNvPr>
          <p:cNvPicPr>
            <a:picLocks noChangeAspect="1"/>
          </p:cNvPicPr>
          <p:nvPr/>
        </p:nvPicPr>
        <p:blipFill>
          <a:blip r:embed="rId2">
            <a:biLevel thresh="50000"/>
            <a:extLst>
              <a:ext uri="{28A0092B-C50C-407E-A947-70E740481C1C}">
                <a14:useLocalDpi xmlns:a14="http://schemas.microsoft.com/office/drawing/2010/main" val="0"/>
              </a:ext>
            </a:extLst>
          </a:blip>
          <a:stretch>
            <a:fillRect/>
          </a:stretch>
        </p:blipFill>
        <p:spPr>
          <a:xfrm>
            <a:off x="7848599" y="3294290"/>
            <a:ext cx="1828801" cy="1526586"/>
          </a:xfrm>
          <a:prstGeom prst="rect">
            <a:avLst/>
          </a:prstGeom>
        </p:spPr>
      </p:pic>
      <p:pic>
        <p:nvPicPr>
          <p:cNvPr id="9" name="Picture 8" descr="A picture containing bird, bird of prey&#10;&#10;Description automatically generated">
            <a:extLst>
              <a:ext uri="{FF2B5EF4-FFF2-40B4-BE49-F238E27FC236}">
                <a16:creationId xmlns:a16="http://schemas.microsoft.com/office/drawing/2014/main" id="{72E2CD85-ED74-37A0-AECD-2688B6A835CA}"/>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045421" y="3163036"/>
            <a:ext cx="2933700" cy="1828800"/>
          </a:xfrm>
          <a:prstGeom prst="rect">
            <a:avLst/>
          </a:prstGeom>
        </p:spPr>
      </p:pic>
      <p:pic>
        <p:nvPicPr>
          <p:cNvPr id="11" name="Picture 10" descr="A jet flying in the sky&#10;&#10;Description automatically generated with low confidence">
            <a:extLst>
              <a:ext uri="{FF2B5EF4-FFF2-40B4-BE49-F238E27FC236}">
                <a16:creationId xmlns:a16="http://schemas.microsoft.com/office/drawing/2014/main" id="{E12B1F50-DD34-503F-48EE-4272E473A767}"/>
              </a:ext>
            </a:extLst>
          </p:cNvPr>
          <p:cNvPicPr>
            <a:picLocks noChangeAspect="1"/>
          </p:cNvPicPr>
          <p:nvPr/>
        </p:nvPicPr>
        <p:blipFill>
          <a:blip r:embed="rId4">
            <a:biLevel thresh="50000"/>
            <a:extLst>
              <a:ext uri="{28A0092B-C50C-407E-A947-70E740481C1C}">
                <a14:useLocalDpi xmlns:a14="http://schemas.microsoft.com/office/drawing/2010/main" val="0"/>
              </a:ext>
            </a:extLst>
          </a:blip>
          <a:stretch>
            <a:fillRect/>
          </a:stretch>
        </p:blipFill>
        <p:spPr>
          <a:xfrm>
            <a:off x="7848600" y="1250580"/>
            <a:ext cx="2209800" cy="18288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80F17345-CAB7-55E8-42F9-8C6607185939}"/>
              </a:ext>
            </a:extLst>
          </p:cNvPr>
          <p:cNvPicPr>
            <a:picLocks noChangeAspect="1"/>
          </p:cNvPicPr>
          <p:nvPr/>
        </p:nvPicPr>
        <p:blipFill>
          <a:blip r:embed="rId5">
            <a:biLevel thresh="50000"/>
            <a:extLst>
              <a:ext uri="{28A0092B-C50C-407E-A947-70E740481C1C}">
                <a14:useLocalDpi xmlns:a14="http://schemas.microsoft.com/office/drawing/2010/main" val="0"/>
              </a:ext>
            </a:extLst>
          </a:blip>
          <a:stretch>
            <a:fillRect/>
          </a:stretch>
        </p:blipFill>
        <p:spPr>
          <a:xfrm>
            <a:off x="9829800" y="1260197"/>
            <a:ext cx="2095500" cy="1828800"/>
          </a:xfrm>
          <a:prstGeom prst="rect">
            <a:avLst/>
          </a:prstGeom>
        </p:spPr>
      </p:pic>
      <p:sp>
        <p:nvSpPr>
          <p:cNvPr id="3" name="TextBox 2">
            <a:extLst>
              <a:ext uri="{FF2B5EF4-FFF2-40B4-BE49-F238E27FC236}">
                <a16:creationId xmlns:a16="http://schemas.microsoft.com/office/drawing/2014/main" id="{25C34AFA-5AC5-E955-6AE6-7564DF40F4C1}"/>
              </a:ext>
            </a:extLst>
          </p:cNvPr>
          <p:cNvSpPr txBox="1"/>
          <p:nvPr/>
        </p:nvSpPr>
        <p:spPr>
          <a:xfrm>
            <a:off x="6459539" y="5422754"/>
            <a:ext cx="7045328" cy="369332"/>
          </a:xfrm>
          <a:prstGeom prst="rect">
            <a:avLst/>
          </a:prstGeom>
          <a:noFill/>
        </p:spPr>
        <p:txBody>
          <a:bodyPr wrap="square">
            <a:spAutoFit/>
          </a:bodyPr>
          <a:lstStyle/>
          <a:p>
            <a:pPr algn="ctr"/>
            <a:r>
              <a:rPr lang="en-US" sz="1800" kern="0" dirty="0">
                <a:solidFill>
                  <a:srgbClr val="000000"/>
                </a:solidFill>
                <a:latin typeface="Times New Roman" panose="02020603050405020304" pitchFamily="18" charset="0"/>
                <a:ea typeface="STXingkai" panose="020B0503020204020204" pitchFamily="2" charset="-122"/>
                <a:cs typeface="Times New Roman" panose="02020603050405020304" pitchFamily="18" charset="0"/>
              </a:rPr>
              <a:t>Some PCs from ModelNet40 PC test dataset</a:t>
            </a:r>
            <a:endParaRPr lang="en-GB" dirty="0">
              <a:latin typeface="Times New Roman" panose="02020603050405020304" pitchFamily="18" charset="0"/>
              <a:ea typeface="STXingkai" panose="020B0503020204020204" pitchFamily="2" charset="-122"/>
              <a:cs typeface="Times New Roman" panose="02020603050405020304" pitchFamily="18" charset="0"/>
            </a:endParaRPr>
          </a:p>
        </p:txBody>
      </p:sp>
      <p:sp>
        <p:nvSpPr>
          <p:cNvPr id="4" name="Title 2">
            <a:extLst>
              <a:ext uri="{FF2B5EF4-FFF2-40B4-BE49-F238E27FC236}">
                <a16:creationId xmlns:a16="http://schemas.microsoft.com/office/drawing/2014/main" id="{19CFF248-2B80-B925-1B18-B6A35AC015A4}"/>
              </a:ext>
            </a:extLst>
          </p:cNvPr>
          <p:cNvSpPr>
            <a:spLocks noGrp="1"/>
          </p:cNvSpPr>
          <p:nvPr>
            <p:ph type="title"/>
          </p:nvPr>
        </p:nvSpPr>
        <p:spPr>
          <a:xfrm>
            <a:off x="609600" y="198439"/>
            <a:ext cx="10029825" cy="1143000"/>
          </a:xfrm>
        </p:spPr>
        <p:txBody>
          <a:bodyPr/>
          <a:lstStyle/>
          <a:p>
            <a:pPr marR="0" lvl="0" fontAlgn="auto">
              <a:lnSpc>
                <a:spcPct val="100000"/>
              </a:lnSpc>
              <a:spcAft>
                <a:spcPts val="0"/>
              </a:spcAft>
              <a:buClrTx/>
              <a:buSzTx/>
              <a:tabLst/>
              <a:defRPr/>
            </a:pPr>
            <a:r>
              <a:rPr lang="en-GB" dirty="0"/>
              <a:t>PC Dataset: ModelNet40</a:t>
            </a:r>
            <a:endParaRPr lang="en-US" dirty="0"/>
          </a:p>
        </p:txBody>
      </p:sp>
    </p:spTree>
    <p:extLst>
      <p:ext uri="{BB962C8B-B14F-4D97-AF65-F5344CB8AC3E}">
        <p14:creationId xmlns:p14="http://schemas.microsoft.com/office/powerpoint/2010/main" val="16743274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55545-0083-F99C-E7C1-A514B0C55368}"/>
              </a:ext>
            </a:extLst>
          </p:cNvPr>
          <p:cNvSpPr>
            <a:spLocks noGrp="1"/>
          </p:cNvSpPr>
          <p:nvPr>
            <p:ph idx="1"/>
          </p:nvPr>
        </p:nvSpPr>
        <p:spPr>
          <a:xfrm>
            <a:off x="457200" y="4267200"/>
            <a:ext cx="11353800" cy="2761323"/>
          </a:xfrm>
        </p:spPr>
        <p:txBody>
          <a:bodyPr vert="horz" lIns="91440" tIns="45720" rIns="91440" bIns="45720" rtlCol="0" anchor="t">
            <a:normAutofit/>
          </a:bodyPr>
          <a:lstStyle/>
          <a:p>
            <a:pPr marL="280985" lvl="2" indent="-280985" algn="just" defTabSz="704846" fontAlgn="base" hangingPunct="0">
              <a:lnSpc>
                <a:spcPct val="110000"/>
              </a:lnSpc>
              <a:spcBef>
                <a:spcPts val="0"/>
              </a:spcBef>
              <a:spcAft>
                <a:spcPts val="1200"/>
              </a:spcAft>
              <a:buClr>
                <a:srgbClr val="000000"/>
              </a:buClr>
              <a:buSzPct val="80000"/>
              <a:buFont typeface="Wingdings" pitchFamily="2"/>
              <a:buChar char="¬"/>
              <a:defRPr/>
            </a:pPr>
            <a:r>
              <a:rPr lang="en-GB" sz="2000" dirty="0"/>
              <a:t>Same test dataset, composed of 420 PCs from ModelNet40, was used for both compression and classification performance assessment </a:t>
            </a:r>
          </a:p>
          <a:p>
            <a:pPr marL="280985" lvl="2" indent="-280985" algn="just" defTabSz="704846" fontAlgn="base" hangingPunct="0">
              <a:lnSpc>
                <a:spcPct val="110000"/>
              </a:lnSpc>
              <a:spcBef>
                <a:spcPts val="0"/>
              </a:spcBef>
              <a:spcAft>
                <a:spcPts val="1200"/>
              </a:spcAft>
              <a:buClr>
                <a:srgbClr val="000000"/>
              </a:buClr>
              <a:buSzPct val="80000"/>
              <a:buFont typeface="Wingdings" pitchFamily="2"/>
              <a:buChar char="¬"/>
              <a:defRPr/>
            </a:pPr>
            <a:r>
              <a:rPr lang="en-GB" sz="2000" dirty="0"/>
              <a:t>For the original and voxelized domain PC classification pipelines, the original and voxelized versions of the test PCs were classified using the PointGrid classifier</a:t>
            </a:r>
          </a:p>
          <a:p>
            <a:pPr marL="280985" lvl="2" indent="-280985" algn="just" defTabSz="704846" fontAlgn="base" hangingPunct="0">
              <a:lnSpc>
                <a:spcPct val="110000"/>
              </a:lnSpc>
              <a:spcBef>
                <a:spcPts val="0"/>
              </a:spcBef>
              <a:spcAft>
                <a:spcPts val="1200"/>
              </a:spcAft>
              <a:buClr>
                <a:srgbClr val="000000"/>
              </a:buClr>
              <a:buSzPct val="80000"/>
              <a:buFont typeface="Wingdings" pitchFamily="2"/>
              <a:buChar char="¬"/>
              <a:defRPr/>
            </a:pPr>
            <a:r>
              <a:rPr lang="en-GB" sz="2000" dirty="0"/>
              <a:t>For the decompressed domain PC classification pipeline, the test PCs were encoded and decoded using the selected codec (JPEG PCC or G-PCC Octree) and then classified using the PointGrid classifier</a:t>
            </a:r>
          </a:p>
        </p:txBody>
      </p:sp>
      <p:sp>
        <p:nvSpPr>
          <p:cNvPr id="3" name="Slide Number Placeholder 2">
            <a:extLst>
              <a:ext uri="{FF2B5EF4-FFF2-40B4-BE49-F238E27FC236}">
                <a16:creationId xmlns:a16="http://schemas.microsoft.com/office/drawing/2014/main" id="{08085D26-4676-B81E-BF73-A90302B6FEC7}"/>
              </a:ext>
            </a:extLst>
          </p:cNvPr>
          <p:cNvSpPr>
            <a:spLocks noGrp="1"/>
          </p:cNvSpPr>
          <p:nvPr>
            <p:ph type="sldNum" sz="quarter" idx="12"/>
          </p:nvPr>
        </p:nvSpPr>
        <p:spPr/>
        <p:txBody>
          <a:bodyPr/>
          <a:lstStyle/>
          <a:p>
            <a:fld id="{777B76EE-7C31-4398-852A-D696E4A39009}" type="slidenum">
              <a:rPr lang="en-US" smtClean="0"/>
              <a:t>21</a:t>
            </a:fld>
            <a:endParaRPr lang="en-US" dirty="0"/>
          </a:p>
        </p:txBody>
      </p:sp>
      <p:sp>
        <p:nvSpPr>
          <p:cNvPr id="4" name="Title 3">
            <a:extLst>
              <a:ext uri="{FF2B5EF4-FFF2-40B4-BE49-F238E27FC236}">
                <a16:creationId xmlns:a16="http://schemas.microsoft.com/office/drawing/2014/main" id="{20FCA6D7-2F74-49E9-1894-489AF2F96069}"/>
              </a:ext>
            </a:extLst>
          </p:cNvPr>
          <p:cNvSpPr>
            <a:spLocks noGrp="1"/>
          </p:cNvSpPr>
          <p:nvPr>
            <p:ph type="title"/>
          </p:nvPr>
        </p:nvSpPr>
        <p:spPr/>
        <p:txBody>
          <a:bodyPr>
            <a:normAutofit/>
          </a:bodyPr>
          <a:lstStyle/>
          <a:p>
            <a:r>
              <a:rPr lang="en-GB" dirty="0"/>
              <a:t>Experimental Setup and Test Conditions</a:t>
            </a:r>
          </a:p>
        </p:txBody>
      </p:sp>
      <p:pic>
        <p:nvPicPr>
          <p:cNvPr id="5" name="Graphic 4">
            <a:extLst>
              <a:ext uri="{FF2B5EF4-FFF2-40B4-BE49-F238E27FC236}">
                <a16:creationId xmlns:a16="http://schemas.microsoft.com/office/drawing/2014/main" id="{287C3893-9697-F1AE-B8D4-50A7D6696A5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 b="4703"/>
          <a:stretch/>
        </p:blipFill>
        <p:spPr bwMode="auto">
          <a:xfrm>
            <a:off x="1607467" y="1270800"/>
            <a:ext cx="8977066" cy="284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4117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0857C65-8660-3B56-A617-F5BF8258E6AA}"/>
              </a:ext>
            </a:extLst>
          </p:cNvPr>
          <p:cNvSpPr txBox="1">
            <a:spLocks/>
          </p:cNvSpPr>
          <p:nvPr/>
        </p:nvSpPr>
        <p:spPr>
          <a:xfrm>
            <a:off x="228600" y="1787549"/>
            <a:ext cx="11506200" cy="4104972"/>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dirty="0"/>
              <a:t>Compression Metrics</a:t>
            </a:r>
          </a:p>
          <a:p>
            <a:pPr lvl="1">
              <a:spcBef>
                <a:spcPts val="1200"/>
              </a:spcBef>
              <a:spcAft>
                <a:spcPts val="600"/>
              </a:spcAft>
              <a:defRPr/>
            </a:pPr>
            <a:r>
              <a:rPr lang="en-GB" b="1" dirty="0"/>
              <a:t>PSNR D1</a:t>
            </a:r>
            <a:r>
              <a:rPr lang="en-GB" dirty="0"/>
              <a:t>: </a:t>
            </a:r>
            <a:r>
              <a:rPr lang="en-GB" dirty="0">
                <a:solidFill>
                  <a:schemeClr val="tx1"/>
                </a:solidFill>
              </a:rPr>
              <a:t>point-to-point distance measures the geometry quality</a:t>
            </a:r>
          </a:p>
          <a:p>
            <a:pPr lvl="1">
              <a:spcBef>
                <a:spcPts val="1200"/>
              </a:spcBef>
              <a:spcAft>
                <a:spcPts val="600"/>
              </a:spcAft>
              <a:defRPr/>
            </a:pPr>
            <a:r>
              <a:rPr lang="en-GB" b="1" dirty="0"/>
              <a:t>Rate</a:t>
            </a:r>
            <a:r>
              <a:rPr lang="en-GB" dirty="0"/>
              <a:t>: </a:t>
            </a:r>
            <a:r>
              <a:rPr lang="en-GB" dirty="0">
                <a:solidFill>
                  <a:schemeClr val="tx1"/>
                </a:solidFill>
              </a:rPr>
              <a:t>bits per original point (bpp)</a:t>
            </a:r>
          </a:p>
          <a:p>
            <a:pPr marL="573091" marR="0" lvl="1" indent="0" algn="just" defTabSz="704846" rtl="0" eaLnBrk="1" fontAlgn="auto" latinLnBrk="0" hangingPunct="0">
              <a:lnSpc>
                <a:spcPct val="100000"/>
              </a:lnSpc>
              <a:spcBef>
                <a:spcPts val="500"/>
              </a:spcBef>
              <a:spcAft>
                <a:spcPts val="0"/>
              </a:spcAft>
              <a:buClr>
                <a:srgbClr val="009899"/>
              </a:buClr>
              <a:buSzPct val="70000"/>
              <a:buNone/>
              <a:tabLst/>
              <a:defRPr/>
            </a:pPr>
            <a:endParaRPr kumimoji="0" lang="en-GB" sz="2000" b="0" i="0" u="none" strike="noStrike" kern="0" cap="none" spc="0" normalizeH="0" baseline="0" noProof="0" dirty="0">
              <a:ln>
                <a:noFill/>
              </a:ln>
              <a:solidFill>
                <a:srgbClr val="009899"/>
              </a:solidFill>
              <a:effectLst/>
              <a:uLnTx/>
              <a:uFillTx/>
              <a:latin typeface="Times New Roman"/>
            </a:endParaRPr>
          </a:p>
          <a:p>
            <a:pPr lvl="0">
              <a:defRPr/>
            </a:pPr>
            <a:r>
              <a:rPr lang="en-GB" sz="2400" dirty="0"/>
              <a:t>Classification Metrics</a:t>
            </a:r>
          </a:p>
          <a:p>
            <a:pPr lvl="1">
              <a:spcBef>
                <a:spcPts val="1200"/>
              </a:spcBef>
              <a:spcAft>
                <a:spcPts val="600"/>
              </a:spcAft>
              <a:defRPr/>
            </a:pPr>
            <a:r>
              <a:rPr lang="en-GB" b="1" dirty="0"/>
              <a:t>Top-1</a:t>
            </a:r>
            <a:r>
              <a:rPr lang="en-GB" dirty="0"/>
              <a:t>: </a:t>
            </a:r>
            <a:r>
              <a:rPr lang="en-GB" dirty="0">
                <a:solidFill>
                  <a:schemeClr val="tx1"/>
                </a:solidFill>
              </a:rPr>
              <a:t>Measures the fraction of cases where the ground truth label is the same as the classification label with the highest probability</a:t>
            </a:r>
          </a:p>
          <a:p>
            <a:pPr lvl="1">
              <a:spcBef>
                <a:spcPts val="1200"/>
              </a:spcBef>
              <a:spcAft>
                <a:spcPts val="600"/>
              </a:spcAft>
              <a:defRPr/>
            </a:pPr>
            <a:r>
              <a:rPr lang="en-GB" b="1" dirty="0"/>
              <a:t>Top-5</a:t>
            </a:r>
            <a:r>
              <a:rPr lang="en-GB" dirty="0"/>
              <a:t>: </a:t>
            </a:r>
            <a:r>
              <a:rPr lang="en-GB" dirty="0">
                <a:solidFill>
                  <a:schemeClr val="tx1"/>
                </a:solidFill>
              </a:rPr>
              <a:t>Measures the fraction of cases where the ground truth label is in the set of five classification labels with the highest probabilities</a:t>
            </a:r>
          </a:p>
        </p:txBody>
      </p:sp>
      <p:sp>
        <p:nvSpPr>
          <p:cNvPr id="10" name="Slide Number Placeholder 4">
            <a:extLst>
              <a:ext uri="{FF2B5EF4-FFF2-40B4-BE49-F238E27FC236}">
                <a16:creationId xmlns:a16="http://schemas.microsoft.com/office/drawing/2014/main" id="{0CEA8ACD-9B87-CDA1-309A-B3E4478FC570}"/>
              </a:ext>
            </a:extLst>
          </p:cNvPr>
          <p:cNvSpPr txBox="1"/>
          <p:nvPr/>
        </p:nvSpPr>
        <p:spPr>
          <a:xfrm>
            <a:off x="9067800" y="6340471"/>
            <a:ext cx="2524802"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297724FC-6362-4A52-98D8-EFFE5A7BC1F6}"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22</a:t>
            </a:fld>
            <a:endParaRPr lang="en-GB" sz="1200" dirty="0">
              <a:solidFill>
                <a:schemeClr val="tx1">
                  <a:tint val="75000"/>
                </a:schemeClr>
              </a:solidFill>
            </a:endParaRPr>
          </a:p>
        </p:txBody>
      </p:sp>
      <p:sp>
        <p:nvSpPr>
          <p:cNvPr id="3" name="Title 2">
            <a:extLst>
              <a:ext uri="{FF2B5EF4-FFF2-40B4-BE49-F238E27FC236}">
                <a16:creationId xmlns:a16="http://schemas.microsoft.com/office/drawing/2014/main" id="{10BA8AA9-B3D3-01F5-104E-09359CCEA72D}"/>
              </a:ext>
            </a:extLst>
          </p:cNvPr>
          <p:cNvSpPr>
            <a:spLocks noGrp="1"/>
          </p:cNvSpPr>
          <p:nvPr>
            <p:ph type="title"/>
          </p:nvPr>
        </p:nvSpPr>
        <p:spPr>
          <a:xfrm>
            <a:off x="609600" y="198439"/>
            <a:ext cx="10029825" cy="1143000"/>
          </a:xfrm>
        </p:spPr>
        <p:txBody>
          <a:bodyPr/>
          <a:lstStyle/>
          <a:p>
            <a:pPr marR="0" lvl="0" fontAlgn="auto">
              <a:lnSpc>
                <a:spcPct val="100000"/>
              </a:lnSpc>
              <a:spcAft>
                <a:spcPts val="0"/>
              </a:spcAft>
              <a:buClrTx/>
              <a:buSzTx/>
              <a:tabLst/>
              <a:defRPr/>
            </a:pPr>
            <a:r>
              <a:rPr lang="en-GB" dirty="0"/>
              <a:t>Compression and Classification Performance Metrics	</a:t>
            </a:r>
          </a:p>
        </p:txBody>
      </p:sp>
    </p:spTree>
    <p:extLst>
      <p:ext uri="{BB962C8B-B14F-4D97-AF65-F5344CB8AC3E}">
        <p14:creationId xmlns:p14="http://schemas.microsoft.com/office/powerpoint/2010/main" val="425462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B8A6246F-4104-E9BD-F45C-53DE6B81ACA7}"/>
              </a:ext>
            </a:extLst>
          </p:cNvPr>
          <p:cNvSpPr txBox="1">
            <a:spLocks/>
          </p:cNvSpPr>
          <p:nvPr/>
        </p:nvSpPr>
        <p:spPr>
          <a:xfrm>
            <a:off x="4467197" y="1828800"/>
            <a:ext cx="6858000" cy="2853347"/>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lang="en-GB" sz="6000" dirty="0">
                <a:solidFill>
                  <a:srgbClr val="333333"/>
                </a:solidFill>
                <a:effectLst>
                  <a:outerShdw dist="38096" dir="2700000">
                    <a:srgbClr val="C0C0C0"/>
                  </a:outerShdw>
                </a:effectLst>
              </a:rPr>
              <a:t>Spatial Domain PC Compression Performance</a:t>
            </a:r>
          </a:p>
        </p:txBody>
      </p:sp>
      <p:sp>
        <p:nvSpPr>
          <p:cNvPr id="9" name="WordArt 4">
            <a:extLst>
              <a:ext uri="{FF2B5EF4-FFF2-40B4-BE49-F238E27FC236}">
                <a16:creationId xmlns:a16="http://schemas.microsoft.com/office/drawing/2014/main" id="{9F20E03C-8D4F-F9B0-86EF-B2883D6A7881}"/>
              </a:ext>
            </a:extLst>
          </p:cNvPr>
          <p:cNvSpPr/>
          <p:nvPr/>
        </p:nvSpPr>
        <p:spPr>
          <a:xfrm>
            <a:off x="1828800" y="2057400"/>
            <a:ext cx="1981203" cy="3009903"/>
          </a:xfrm>
          <a:prstGeom prst="rect">
            <a:avLst/>
          </a:prstGeom>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1078251" prstMaterial="legacyPlastic">
              <a:bevelT w="13500" h="13500" prst="angle"/>
              <a:bevelB w="13500" h="13500" prst="angle"/>
              <a:extrusionClr>
                <a:srgbClr val="A9A9A9"/>
              </a:extrusionClr>
            </a:sp3d>
          </a:bodyPr>
          <a:lstStyle/>
          <a:p>
            <a:pPr>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4.1</a:t>
            </a:r>
          </a:p>
        </p:txBody>
      </p:sp>
      <p:sp>
        <p:nvSpPr>
          <p:cNvPr id="2" name="Slide Number Placeholder 1">
            <a:extLst>
              <a:ext uri="{FF2B5EF4-FFF2-40B4-BE49-F238E27FC236}">
                <a16:creationId xmlns:a16="http://schemas.microsoft.com/office/drawing/2014/main" id="{50A39A96-6286-D5C2-1142-29FD07A97C2E}"/>
              </a:ext>
            </a:extLst>
          </p:cNvPr>
          <p:cNvSpPr>
            <a:spLocks noGrp="1"/>
          </p:cNvSpPr>
          <p:nvPr>
            <p:ph type="sldNum" sz="quarter" idx="12"/>
          </p:nvPr>
        </p:nvSpPr>
        <p:spPr/>
        <p:txBody>
          <a:bodyPr/>
          <a:lstStyle/>
          <a:p>
            <a:fld id="{777B76EE-7C31-4398-852A-D696E4A39009}" type="slidenum">
              <a:rPr lang="en-US" smtClean="0"/>
              <a:t>23</a:t>
            </a:fld>
            <a:endParaRPr lang="en-US" dirty="0"/>
          </a:p>
        </p:txBody>
      </p:sp>
    </p:spTree>
    <p:extLst>
      <p:ext uri="{BB962C8B-B14F-4D97-AF65-F5344CB8AC3E}">
        <p14:creationId xmlns:p14="http://schemas.microsoft.com/office/powerpoint/2010/main" val="2580139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24</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t>PC Compression Performance: PSNR D1</a:t>
            </a:r>
          </a:p>
        </p:txBody>
      </p:sp>
      <p:sp>
        <p:nvSpPr>
          <p:cNvPr id="2" name="TextBox 1">
            <a:extLst>
              <a:ext uri="{FF2B5EF4-FFF2-40B4-BE49-F238E27FC236}">
                <a16:creationId xmlns:a16="http://schemas.microsoft.com/office/drawing/2014/main" id="{075BD66E-F001-B017-0725-8CFFDAAE3127}"/>
              </a:ext>
            </a:extLst>
          </p:cNvPr>
          <p:cNvSpPr txBox="1"/>
          <p:nvPr/>
        </p:nvSpPr>
        <p:spPr>
          <a:xfrm>
            <a:off x="4962453" y="5710021"/>
            <a:ext cx="7045328" cy="646331"/>
          </a:xfrm>
          <a:prstGeom prst="rect">
            <a:avLst/>
          </a:prstGeom>
          <a:noFill/>
        </p:spPr>
        <p:txBody>
          <a:bodyPr wrap="square">
            <a:spAutoFit/>
          </a:bodyPr>
          <a:lstStyle/>
          <a:p>
            <a:pPr algn="ctr"/>
            <a:r>
              <a:rPr lang="en-US" sz="1800" kern="0" dirty="0">
                <a:solidFill>
                  <a:srgbClr val="000000"/>
                </a:solidFill>
                <a:latin typeface="Times New Roman"/>
              </a:rPr>
              <a:t>RD Performance for the selected test dataset (420 PCs, from ModelNet40 dataset) using </a:t>
            </a:r>
            <a:r>
              <a:rPr lang="en-US" kern="0" dirty="0">
                <a:solidFill>
                  <a:srgbClr val="000000"/>
                </a:solidFill>
                <a:latin typeface="Times New Roman"/>
              </a:rPr>
              <a:t>G-PCC Octree</a:t>
            </a:r>
            <a:endParaRPr lang="en-GB" dirty="0"/>
          </a:p>
        </p:txBody>
      </p:sp>
      <p:grpSp>
        <p:nvGrpSpPr>
          <p:cNvPr id="5" name="Group 4">
            <a:extLst>
              <a:ext uri="{FF2B5EF4-FFF2-40B4-BE49-F238E27FC236}">
                <a16:creationId xmlns:a16="http://schemas.microsoft.com/office/drawing/2014/main" id="{F3E4C9CC-0159-0025-72CA-8DDEB2A2550E}"/>
              </a:ext>
            </a:extLst>
          </p:cNvPr>
          <p:cNvGrpSpPr/>
          <p:nvPr/>
        </p:nvGrpSpPr>
        <p:grpSpPr>
          <a:xfrm>
            <a:off x="1142999" y="2790990"/>
            <a:ext cx="3193149" cy="1143000"/>
            <a:chOff x="570030" y="2806838"/>
            <a:chExt cx="3641506" cy="1308962"/>
          </a:xfrm>
        </p:grpSpPr>
        <p:sp>
          <p:nvSpPr>
            <p:cNvPr id="7" name="Trapezium 6">
              <a:extLst>
                <a:ext uri="{FF2B5EF4-FFF2-40B4-BE49-F238E27FC236}">
                  <a16:creationId xmlns:a16="http://schemas.microsoft.com/office/drawing/2014/main" id="{55B0702D-1214-D56A-49EB-AE088FB57221}"/>
                </a:ext>
              </a:extLst>
            </p:cNvPr>
            <p:cNvSpPr/>
            <p:nvPr/>
          </p:nvSpPr>
          <p:spPr>
            <a:xfrm rot="5400000">
              <a:off x="859496" y="2591262"/>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E6B413-6824-C52E-9A8D-01C3744A4DE5}"/>
                </a:ext>
              </a:extLst>
            </p:cNvPr>
            <p:cNvSpPr txBox="1"/>
            <p:nvPr/>
          </p:nvSpPr>
          <p:spPr>
            <a:xfrm>
              <a:off x="570030" y="2994772"/>
              <a:ext cx="1604691"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G-PCC Encoder</a:t>
              </a:r>
            </a:p>
          </p:txBody>
        </p:sp>
        <p:sp>
          <p:nvSpPr>
            <p:cNvPr id="9" name="Trapezium 8">
              <a:extLst>
                <a:ext uri="{FF2B5EF4-FFF2-40B4-BE49-F238E27FC236}">
                  <a16:creationId xmlns:a16="http://schemas.microsoft.com/office/drawing/2014/main" id="{FDBEAE5C-7582-0B45-92D2-52F5CCD9FFF1}"/>
                </a:ext>
              </a:extLst>
            </p:cNvPr>
            <p:cNvSpPr/>
            <p:nvPr/>
          </p:nvSpPr>
          <p:spPr>
            <a:xfrm rot="16200000">
              <a:off x="2783001" y="2556941"/>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07077A1-96DC-7B35-D15B-5B3811BAE069}"/>
                </a:ext>
              </a:extLst>
            </p:cNvPr>
            <p:cNvSpPr txBox="1"/>
            <p:nvPr/>
          </p:nvSpPr>
          <p:spPr>
            <a:xfrm>
              <a:off x="2358071" y="2929281"/>
              <a:ext cx="1853465"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G-PCC </a:t>
              </a:r>
            </a:p>
            <a:p>
              <a:pPr algn="ctr"/>
              <a:r>
                <a:rPr lang="en-GB" dirty="0">
                  <a:latin typeface="Times New Roman" panose="02020603050405020304" pitchFamily="18" charset="0"/>
                  <a:cs typeface="Times New Roman" panose="02020603050405020304" pitchFamily="18" charset="0"/>
                </a:rPr>
                <a:t>Decoder</a:t>
              </a:r>
            </a:p>
          </p:txBody>
        </p:sp>
        <p:sp>
          <p:nvSpPr>
            <p:cNvPr id="11" name="Arrow: Right 10">
              <a:extLst>
                <a:ext uri="{FF2B5EF4-FFF2-40B4-BE49-F238E27FC236}">
                  <a16:creationId xmlns:a16="http://schemas.microsoft.com/office/drawing/2014/main" id="{CCE93613-26BC-A3A6-9CBB-8D573D812D2D}"/>
                </a:ext>
              </a:extLst>
            </p:cNvPr>
            <p:cNvSpPr/>
            <p:nvPr/>
          </p:nvSpPr>
          <p:spPr>
            <a:xfrm>
              <a:off x="2174722" y="3221184"/>
              <a:ext cx="330395" cy="207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6EF7EA-559F-96A4-D00E-A7DA2E1BDF5F}"/>
                </a:ext>
              </a:extLst>
            </p:cNvPr>
            <p:cNvSpPr txBox="1"/>
            <p:nvPr/>
          </p:nvSpPr>
          <p:spPr>
            <a:xfrm>
              <a:off x="1390833" y="3746468"/>
              <a:ext cx="1853465" cy="369332"/>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Bitstream</a:t>
              </a:r>
            </a:p>
          </p:txBody>
        </p:sp>
      </p:grpSp>
      <p:pic>
        <p:nvPicPr>
          <p:cNvPr id="15" name="Picture 14" descr="A jet flying in the sky&#10;&#10;Description automatically generated with low confidence">
            <a:extLst>
              <a:ext uri="{FF2B5EF4-FFF2-40B4-BE49-F238E27FC236}">
                <a16:creationId xmlns:a16="http://schemas.microsoft.com/office/drawing/2014/main" id="{0870CB9B-050D-6852-6624-931A9A7D8FBC}"/>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408" y="2790989"/>
            <a:ext cx="901992" cy="939631"/>
          </a:xfrm>
          <a:prstGeom prst="rect">
            <a:avLst/>
          </a:prstGeom>
        </p:spPr>
      </p:pic>
      <p:pic>
        <p:nvPicPr>
          <p:cNvPr id="16" name="Picture 15" descr="A jet flying in the sky&#10;&#10;Description automatically generated with low confidence">
            <a:extLst>
              <a:ext uri="{FF2B5EF4-FFF2-40B4-BE49-F238E27FC236}">
                <a16:creationId xmlns:a16="http://schemas.microsoft.com/office/drawing/2014/main" id="{1178E29B-45E9-0B95-38F8-3F6A61AF35A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93375" y="2743949"/>
            <a:ext cx="901992" cy="939631"/>
          </a:xfrm>
          <a:prstGeom prst="rect">
            <a:avLst/>
          </a:prstGeom>
        </p:spPr>
      </p:pic>
      <p:pic>
        <p:nvPicPr>
          <p:cNvPr id="13" name="Graphic 12">
            <a:extLst>
              <a:ext uri="{FF2B5EF4-FFF2-40B4-BE49-F238E27FC236}">
                <a16:creationId xmlns:a16="http://schemas.microsoft.com/office/drawing/2014/main" id="{BCFA1890-BD5F-6824-1DCB-C267EC7A8A1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105" y="1967550"/>
            <a:ext cx="6869895" cy="3492000"/>
          </a:xfrm>
          <a:prstGeom prst="rect">
            <a:avLst/>
          </a:prstGeom>
        </p:spPr>
      </p:pic>
    </p:spTree>
    <p:extLst>
      <p:ext uri="{BB962C8B-B14F-4D97-AF65-F5344CB8AC3E}">
        <p14:creationId xmlns:p14="http://schemas.microsoft.com/office/powerpoint/2010/main" val="4116589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25</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t>PC Compression Performance: PSNR D1</a:t>
            </a:r>
          </a:p>
        </p:txBody>
      </p:sp>
      <p:sp>
        <p:nvSpPr>
          <p:cNvPr id="2" name="TextBox 1">
            <a:extLst>
              <a:ext uri="{FF2B5EF4-FFF2-40B4-BE49-F238E27FC236}">
                <a16:creationId xmlns:a16="http://schemas.microsoft.com/office/drawing/2014/main" id="{075BD66E-F001-B017-0725-8CFFDAAE3127}"/>
              </a:ext>
            </a:extLst>
          </p:cNvPr>
          <p:cNvSpPr txBox="1"/>
          <p:nvPr/>
        </p:nvSpPr>
        <p:spPr>
          <a:xfrm>
            <a:off x="4962453" y="5710021"/>
            <a:ext cx="7045328" cy="646331"/>
          </a:xfrm>
          <a:prstGeom prst="rect">
            <a:avLst/>
          </a:prstGeom>
          <a:noFill/>
        </p:spPr>
        <p:txBody>
          <a:bodyPr wrap="square">
            <a:spAutoFit/>
          </a:bodyPr>
          <a:lstStyle/>
          <a:p>
            <a:pPr algn="ctr"/>
            <a:r>
              <a:rPr lang="en-US" sz="1800" kern="0" dirty="0">
                <a:solidFill>
                  <a:srgbClr val="000000"/>
                </a:solidFill>
                <a:latin typeface="Times New Roman"/>
              </a:rPr>
              <a:t>RD Performance for the selected test dataset (420 PCs, from ModelNet40 dataset) using </a:t>
            </a:r>
            <a:r>
              <a:rPr lang="en-US" kern="0" dirty="0">
                <a:solidFill>
                  <a:srgbClr val="000000"/>
                </a:solidFill>
                <a:latin typeface="Times New Roman"/>
              </a:rPr>
              <a:t>JPEG PCC</a:t>
            </a:r>
            <a:endParaRPr lang="en-GB" dirty="0"/>
          </a:p>
        </p:txBody>
      </p:sp>
      <p:grpSp>
        <p:nvGrpSpPr>
          <p:cNvPr id="5" name="Group 4">
            <a:extLst>
              <a:ext uri="{FF2B5EF4-FFF2-40B4-BE49-F238E27FC236}">
                <a16:creationId xmlns:a16="http://schemas.microsoft.com/office/drawing/2014/main" id="{F3E4C9CC-0159-0025-72CA-8DDEB2A2550E}"/>
              </a:ext>
            </a:extLst>
          </p:cNvPr>
          <p:cNvGrpSpPr/>
          <p:nvPr/>
        </p:nvGrpSpPr>
        <p:grpSpPr>
          <a:xfrm>
            <a:off x="1142999" y="2790990"/>
            <a:ext cx="3193149" cy="1143000"/>
            <a:chOff x="570030" y="2806838"/>
            <a:chExt cx="3641506" cy="1308962"/>
          </a:xfrm>
        </p:grpSpPr>
        <p:sp>
          <p:nvSpPr>
            <p:cNvPr id="7" name="Trapezium 6">
              <a:extLst>
                <a:ext uri="{FF2B5EF4-FFF2-40B4-BE49-F238E27FC236}">
                  <a16:creationId xmlns:a16="http://schemas.microsoft.com/office/drawing/2014/main" id="{55B0702D-1214-D56A-49EB-AE088FB57221}"/>
                </a:ext>
              </a:extLst>
            </p:cNvPr>
            <p:cNvSpPr/>
            <p:nvPr/>
          </p:nvSpPr>
          <p:spPr>
            <a:xfrm rot="5400000">
              <a:off x="859496" y="2591262"/>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E6B413-6824-C52E-9A8D-01C3744A4DE5}"/>
                </a:ext>
              </a:extLst>
            </p:cNvPr>
            <p:cNvSpPr txBox="1"/>
            <p:nvPr/>
          </p:nvSpPr>
          <p:spPr>
            <a:xfrm>
              <a:off x="570030" y="2994772"/>
              <a:ext cx="1604691"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Encoder</a:t>
              </a:r>
            </a:p>
          </p:txBody>
        </p:sp>
        <p:sp>
          <p:nvSpPr>
            <p:cNvPr id="9" name="Trapezium 8">
              <a:extLst>
                <a:ext uri="{FF2B5EF4-FFF2-40B4-BE49-F238E27FC236}">
                  <a16:creationId xmlns:a16="http://schemas.microsoft.com/office/drawing/2014/main" id="{FDBEAE5C-7582-0B45-92D2-52F5CCD9FFF1}"/>
                </a:ext>
              </a:extLst>
            </p:cNvPr>
            <p:cNvSpPr/>
            <p:nvPr/>
          </p:nvSpPr>
          <p:spPr>
            <a:xfrm rot="16200000">
              <a:off x="2783001" y="2556941"/>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07077A1-96DC-7B35-D15B-5B3811BAE069}"/>
                </a:ext>
              </a:extLst>
            </p:cNvPr>
            <p:cNvSpPr txBox="1"/>
            <p:nvPr/>
          </p:nvSpPr>
          <p:spPr>
            <a:xfrm>
              <a:off x="2358071" y="2929281"/>
              <a:ext cx="1853465"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Decoder</a:t>
              </a:r>
            </a:p>
          </p:txBody>
        </p:sp>
        <p:sp>
          <p:nvSpPr>
            <p:cNvPr id="11" name="Arrow: Right 10">
              <a:extLst>
                <a:ext uri="{FF2B5EF4-FFF2-40B4-BE49-F238E27FC236}">
                  <a16:creationId xmlns:a16="http://schemas.microsoft.com/office/drawing/2014/main" id="{CCE93613-26BC-A3A6-9CBB-8D573D812D2D}"/>
                </a:ext>
              </a:extLst>
            </p:cNvPr>
            <p:cNvSpPr/>
            <p:nvPr/>
          </p:nvSpPr>
          <p:spPr>
            <a:xfrm>
              <a:off x="2174722" y="3221184"/>
              <a:ext cx="330395" cy="207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6EF7EA-559F-96A4-D00E-A7DA2E1BDF5F}"/>
                </a:ext>
              </a:extLst>
            </p:cNvPr>
            <p:cNvSpPr txBox="1"/>
            <p:nvPr/>
          </p:nvSpPr>
          <p:spPr>
            <a:xfrm>
              <a:off x="1390833" y="3746468"/>
              <a:ext cx="1853465" cy="369332"/>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Bitstream</a:t>
              </a:r>
            </a:p>
          </p:txBody>
        </p:sp>
      </p:grpSp>
      <p:pic>
        <p:nvPicPr>
          <p:cNvPr id="15" name="Picture 14" descr="A jet flying in the sky&#10;&#10;Description automatically generated with low confidence">
            <a:extLst>
              <a:ext uri="{FF2B5EF4-FFF2-40B4-BE49-F238E27FC236}">
                <a16:creationId xmlns:a16="http://schemas.microsoft.com/office/drawing/2014/main" id="{0870CB9B-050D-6852-6624-931A9A7D8FBC}"/>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408" y="2790989"/>
            <a:ext cx="901992" cy="939631"/>
          </a:xfrm>
          <a:prstGeom prst="rect">
            <a:avLst/>
          </a:prstGeom>
        </p:spPr>
      </p:pic>
      <p:pic>
        <p:nvPicPr>
          <p:cNvPr id="16" name="Picture 15" descr="A jet flying in the sky&#10;&#10;Description automatically generated with low confidence">
            <a:extLst>
              <a:ext uri="{FF2B5EF4-FFF2-40B4-BE49-F238E27FC236}">
                <a16:creationId xmlns:a16="http://schemas.microsoft.com/office/drawing/2014/main" id="{1178E29B-45E9-0B95-38F8-3F6A61AF35A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93375" y="2743949"/>
            <a:ext cx="901992" cy="939631"/>
          </a:xfrm>
          <a:prstGeom prst="rect">
            <a:avLst/>
          </a:prstGeom>
        </p:spPr>
      </p:pic>
      <p:pic>
        <p:nvPicPr>
          <p:cNvPr id="18" name="Graphic 17">
            <a:extLst>
              <a:ext uri="{FF2B5EF4-FFF2-40B4-BE49-F238E27FC236}">
                <a16:creationId xmlns:a16="http://schemas.microsoft.com/office/drawing/2014/main" id="{0120574D-98EF-514F-7D76-D63FE9A0C08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102" y="1967550"/>
            <a:ext cx="6869898" cy="3492000"/>
          </a:xfrm>
          <a:prstGeom prst="rect">
            <a:avLst/>
          </a:prstGeom>
        </p:spPr>
      </p:pic>
    </p:spTree>
    <p:extLst>
      <p:ext uri="{BB962C8B-B14F-4D97-AF65-F5344CB8AC3E}">
        <p14:creationId xmlns:p14="http://schemas.microsoft.com/office/powerpoint/2010/main" val="3078567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26</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t>PC Compression Performance: PSNR D1</a:t>
            </a:r>
          </a:p>
        </p:txBody>
      </p:sp>
      <p:sp>
        <p:nvSpPr>
          <p:cNvPr id="2" name="TextBox 1">
            <a:extLst>
              <a:ext uri="{FF2B5EF4-FFF2-40B4-BE49-F238E27FC236}">
                <a16:creationId xmlns:a16="http://schemas.microsoft.com/office/drawing/2014/main" id="{075BD66E-F001-B017-0725-8CFFDAAE3127}"/>
              </a:ext>
            </a:extLst>
          </p:cNvPr>
          <p:cNvSpPr txBox="1"/>
          <p:nvPr/>
        </p:nvSpPr>
        <p:spPr>
          <a:xfrm>
            <a:off x="4962453" y="5710021"/>
            <a:ext cx="7045328" cy="646331"/>
          </a:xfrm>
          <a:prstGeom prst="rect">
            <a:avLst/>
          </a:prstGeom>
          <a:noFill/>
        </p:spPr>
        <p:txBody>
          <a:bodyPr wrap="square">
            <a:spAutoFit/>
          </a:bodyPr>
          <a:lstStyle/>
          <a:p>
            <a:pPr algn="ctr"/>
            <a:r>
              <a:rPr lang="en-US" sz="1800" kern="0" dirty="0">
                <a:solidFill>
                  <a:srgbClr val="000000"/>
                </a:solidFill>
                <a:latin typeface="Times New Roman"/>
              </a:rPr>
              <a:t>RD Performance for the selected test dataset (420 PCs, from ModelNet40 dataset) using </a:t>
            </a:r>
            <a:r>
              <a:rPr lang="en-US" kern="0" dirty="0">
                <a:solidFill>
                  <a:srgbClr val="000000"/>
                </a:solidFill>
                <a:latin typeface="Times New Roman"/>
              </a:rPr>
              <a:t>JPEG PCC</a:t>
            </a:r>
            <a:endParaRPr lang="en-GB" dirty="0"/>
          </a:p>
        </p:txBody>
      </p:sp>
      <p:grpSp>
        <p:nvGrpSpPr>
          <p:cNvPr id="5" name="Group 4">
            <a:extLst>
              <a:ext uri="{FF2B5EF4-FFF2-40B4-BE49-F238E27FC236}">
                <a16:creationId xmlns:a16="http://schemas.microsoft.com/office/drawing/2014/main" id="{F3E4C9CC-0159-0025-72CA-8DDEB2A2550E}"/>
              </a:ext>
            </a:extLst>
          </p:cNvPr>
          <p:cNvGrpSpPr/>
          <p:nvPr/>
        </p:nvGrpSpPr>
        <p:grpSpPr>
          <a:xfrm>
            <a:off x="1142999" y="2790990"/>
            <a:ext cx="3193149" cy="1143000"/>
            <a:chOff x="570030" y="2806838"/>
            <a:chExt cx="3641506" cy="1308962"/>
          </a:xfrm>
        </p:grpSpPr>
        <p:sp>
          <p:nvSpPr>
            <p:cNvPr id="7" name="Trapezium 6">
              <a:extLst>
                <a:ext uri="{FF2B5EF4-FFF2-40B4-BE49-F238E27FC236}">
                  <a16:creationId xmlns:a16="http://schemas.microsoft.com/office/drawing/2014/main" id="{55B0702D-1214-D56A-49EB-AE088FB57221}"/>
                </a:ext>
              </a:extLst>
            </p:cNvPr>
            <p:cNvSpPr/>
            <p:nvPr/>
          </p:nvSpPr>
          <p:spPr>
            <a:xfrm rot="5400000">
              <a:off x="859496" y="2591262"/>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E6B413-6824-C52E-9A8D-01C3744A4DE5}"/>
                </a:ext>
              </a:extLst>
            </p:cNvPr>
            <p:cNvSpPr txBox="1"/>
            <p:nvPr/>
          </p:nvSpPr>
          <p:spPr>
            <a:xfrm>
              <a:off x="570030" y="2994772"/>
              <a:ext cx="1604691"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Encoder</a:t>
              </a:r>
            </a:p>
          </p:txBody>
        </p:sp>
        <p:sp>
          <p:nvSpPr>
            <p:cNvPr id="9" name="Trapezium 8">
              <a:extLst>
                <a:ext uri="{FF2B5EF4-FFF2-40B4-BE49-F238E27FC236}">
                  <a16:creationId xmlns:a16="http://schemas.microsoft.com/office/drawing/2014/main" id="{FDBEAE5C-7582-0B45-92D2-52F5CCD9FFF1}"/>
                </a:ext>
              </a:extLst>
            </p:cNvPr>
            <p:cNvSpPr/>
            <p:nvPr/>
          </p:nvSpPr>
          <p:spPr>
            <a:xfrm rot="16200000">
              <a:off x="2783001" y="2556941"/>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07077A1-96DC-7B35-D15B-5B3811BAE069}"/>
                </a:ext>
              </a:extLst>
            </p:cNvPr>
            <p:cNvSpPr txBox="1"/>
            <p:nvPr/>
          </p:nvSpPr>
          <p:spPr>
            <a:xfrm>
              <a:off x="2358071" y="2929281"/>
              <a:ext cx="1853465"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Decoder</a:t>
              </a:r>
            </a:p>
          </p:txBody>
        </p:sp>
        <p:sp>
          <p:nvSpPr>
            <p:cNvPr id="11" name="Arrow: Right 10">
              <a:extLst>
                <a:ext uri="{FF2B5EF4-FFF2-40B4-BE49-F238E27FC236}">
                  <a16:creationId xmlns:a16="http://schemas.microsoft.com/office/drawing/2014/main" id="{CCE93613-26BC-A3A6-9CBB-8D573D812D2D}"/>
                </a:ext>
              </a:extLst>
            </p:cNvPr>
            <p:cNvSpPr/>
            <p:nvPr/>
          </p:nvSpPr>
          <p:spPr>
            <a:xfrm>
              <a:off x="2174722" y="3221184"/>
              <a:ext cx="330395" cy="207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6EF7EA-559F-96A4-D00E-A7DA2E1BDF5F}"/>
                </a:ext>
              </a:extLst>
            </p:cNvPr>
            <p:cNvSpPr txBox="1"/>
            <p:nvPr/>
          </p:nvSpPr>
          <p:spPr>
            <a:xfrm>
              <a:off x="1390833" y="3746468"/>
              <a:ext cx="1853465" cy="369332"/>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Bitstream</a:t>
              </a:r>
            </a:p>
          </p:txBody>
        </p:sp>
      </p:grpSp>
      <p:pic>
        <p:nvPicPr>
          <p:cNvPr id="15" name="Picture 14" descr="A jet flying in the sky&#10;&#10;Description automatically generated with low confidence">
            <a:extLst>
              <a:ext uri="{FF2B5EF4-FFF2-40B4-BE49-F238E27FC236}">
                <a16:creationId xmlns:a16="http://schemas.microsoft.com/office/drawing/2014/main" id="{0870CB9B-050D-6852-6624-931A9A7D8FBC}"/>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408" y="2790989"/>
            <a:ext cx="901992" cy="939631"/>
          </a:xfrm>
          <a:prstGeom prst="rect">
            <a:avLst/>
          </a:prstGeom>
        </p:spPr>
      </p:pic>
      <p:pic>
        <p:nvPicPr>
          <p:cNvPr id="16" name="Picture 15" descr="A jet flying in the sky&#10;&#10;Description automatically generated with low confidence">
            <a:extLst>
              <a:ext uri="{FF2B5EF4-FFF2-40B4-BE49-F238E27FC236}">
                <a16:creationId xmlns:a16="http://schemas.microsoft.com/office/drawing/2014/main" id="{1178E29B-45E9-0B95-38F8-3F6A61AF35A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93375" y="2743949"/>
            <a:ext cx="901992" cy="939631"/>
          </a:xfrm>
          <a:prstGeom prst="rect">
            <a:avLst/>
          </a:prstGeom>
        </p:spPr>
      </p:pic>
      <p:pic>
        <p:nvPicPr>
          <p:cNvPr id="13" name="Graphic 12">
            <a:extLst>
              <a:ext uri="{FF2B5EF4-FFF2-40B4-BE49-F238E27FC236}">
                <a16:creationId xmlns:a16="http://schemas.microsoft.com/office/drawing/2014/main" id="{CB0C18AC-82A1-07D9-2FF7-09F5B47E9A8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102" y="1967550"/>
            <a:ext cx="6869898" cy="3492000"/>
          </a:xfrm>
          <a:prstGeom prst="rect">
            <a:avLst/>
          </a:prstGeom>
        </p:spPr>
      </p:pic>
    </p:spTree>
    <p:extLst>
      <p:ext uri="{BB962C8B-B14F-4D97-AF65-F5344CB8AC3E}">
        <p14:creationId xmlns:p14="http://schemas.microsoft.com/office/powerpoint/2010/main" val="31862856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27</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t>PC Compression Performance: PSNR D1</a:t>
            </a:r>
          </a:p>
        </p:txBody>
      </p:sp>
      <p:sp>
        <p:nvSpPr>
          <p:cNvPr id="2" name="TextBox 1">
            <a:extLst>
              <a:ext uri="{FF2B5EF4-FFF2-40B4-BE49-F238E27FC236}">
                <a16:creationId xmlns:a16="http://schemas.microsoft.com/office/drawing/2014/main" id="{075BD66E-F001-B017-0725-8CFFDAAE3127}"/>
              </a:ext>
            </a:extLst>
          </p:cNvPr>
          <p:cNvSpPr txBox="1"/>
          <p:nvPr/>
        </p:nvSpPr>
        <p:spPr>
          <a:xfrm>
            <a:off x="4962453" y="5710021"/>
            <a:ext cx="7045328" cy="646331"/>
          </a:xfrm>
          <a:prstGeom prst="rect">
            <a:avLst/>
          </a:prstGeom>
          <a:noFill/>
        </p:spPr>
        <p:txBody>
          <a:bodyPr wrap="square">
            <a:spAutoFit/>
          </a:bodyPr>
          <a:lstStyle/>
          <a:p>
            <a:pPr algn="ctr"/>
            <a:r>
              <a:rPr lang="en-US" sz="1800" kern="0" dirty="0">
                <a:solidFill>
                  <a:srgbClr val="000000"/>
                </a:solidFill>
                <a:latin typeface="Times New Roman"/>
              </a:rPr>
              <a:t>RD Performance for the selected test dataset (420 PCs, from ModelNet40 dataset) using </a:t>
            </a:r>
            <a:r>
              <a:rPr lang="en-US" kern="0" dirty="0">
                <a:solidFill>
                  <a:srgbClr val="000000"/>
                </a:solidFill>
                <a:latin typeface="Times New Roman"/>
              </a:rPr>
              <a:t>JPEG PCC</a:t>
            </a:r>
            <a:r>
              <a:rPr lang="en-US" sz="1800" kern="0" dirty="0">
                <a:solidFill>
                  <a:srgbClr val="000000"/>
                </a:solidFill>
                <a:latin typeface="Times New Roman"/>
              </a:rPr>
              <a:t> </a:t>
            </a:r>
            <a:endParaRPr lang="en-GB" dirty="0"/>
          </a:p>
        </p:txBody>
      </p:sp>
      <p:grpSp>
        <p:nvGrpSpPr>
          <p:cNvPr id="5" name="Group 4">
            <a:extLst>
              <a:ext uri="{FF2B5EF4-FFF2-40B4-BE49-F238E27FC236}">
                <a16:creationId xmlns:a16="http://schemas.microsoft.com/office/drawing/2014/main" id="{F3E4C9CC-0159-0025-72CA-8DDEB2A2550E}"/>
              </a:ext>
            </a:extLst>
          </p:cNvPr>
          <p:cNvGrpSpPr/>
          <p:nvPr/>
        </p:nvGrpSpPr>
        <p:grpSpPr>
          <a:xfrm>
            <a:off x="1142999" y="2790990"/>
            <a:ext cx="3193149" cy="1143000"/>
            <a:chOff x="570030" y="2806838"/>
            <a:chExt cx="3641506" cy="1308962"/>
          </a:xfrm>
        </p:grpSpPr>
        <p:sp>
          <p:nvSpPr>
            <p:cNvPr id="7" name="Trapezium 6">
              <a:extLst>
                <a:ext uri="{FF2B5EF4-FFF2-40B4-BE49-F238E27FC236}">
                  <a16:creationId xmlns:a16="http://schemas.microsoft.com/office/drawing/2014/main" id="{55B0702D-1214-D56A-49EB-AE088FB57221}"/>
                </a:ext>
              </a:extLst>
            </p:cNvPr>
            <p:cNvSpPr/>
            <p:nvPr/>
          </p:nvSpPr>
          <p:spPr>
            <a:xfrm rot="5400000">
              <a:off x="859496" y="2591262"/>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DE6B413-6824-C52E-9A8D-01C3744A4DE5}"/>
                </a:ext>
              </a:extLst>
            </p:cNvPr>
            <p:cNvSpPr txBox="1"/>
            <p:nvPr/>
          </p:nvSpPr>
          <p:spPr>
            <a:xfrm>
              <a:off x="570030" y="2994772"/>
              <a:ext cx="1604691"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Encoder</a:t>
              </a:r>
            </a:p>
          </p:txBody>
        </p:sp>
        <p:sp>
          <p:nvSpPr>
            <p:cNvPr id="9" name="Trapezium 8">
              <a:extLst>
                <a:ext uri="{FF2B5EF4-FFF2-40B4-BE49-F238E27FC236}">
                  <a16:creationId xmlns:a16="http://schemas.microsoft.com/office/drawing/2014/main" id="{FDBEAE5C-7582-0B45-92D2-52F5CCD9FFF1}"/>
                </a:ext>
              </a:extLst>
            </p:cNvPr>
            <p:cNvSpPr/>
            <p:nvPr/>
          </p:nvSpPr>
          <p:spPr>
            <a:xfrm rot="16200000">
              <a:off x="2783001" y="2556941"/>
              <a:ext cx="1022193" cy="1521987"/>
            </a:xfrm>
            <a:prstGeom prst="trapezoi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707077A1-96DC-7B35-D15B-5B3811BAE069}"/>
                </a:ext>
              </a:extLst>
            </p:cNvPr>
            <p:cNvSpPr txBox="1"/>
            <p:nvPr/>
          </p:nvSpPr>
          <p:spPr>
            <a:xfrm>
              <a:off x="2358071" y="2929281"/>
              <a:ext cx="1853465" cy="740177"/>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JPEG PCC Decoder</a:t>
              </a:r>
            </a:p>
          </p:txBody>
        </p:sp>
        <p:sp>
          <p:nvSpPr>
            <p:cNvPr id="11" name="Arrow: Right 10">
              <a:extLst>
                <a:ext uri="{FF2B5EF4-FFF2-40B4-BE49-F238E27FC236}">
                  <a16:creationId xmlns:a16="http://schemas.microsoft.com/office/drawing/2014/main" id="{CCE93613-26BC-A3A6-9CBB-8D573D812D2D}"/>
                </a:ext>
              </a:extLst>
            </p:cNvPr>
            <p:cNvSpPr/>
            <p:nvPr/>
          </p:nvSpPr>
          <p:spPr>
            <a:xfrm>
              <a:off x="2174722" y="3221184"/>
              <a:ext cx="330395" cy="2078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F6EF7EA-559F-96A4-D00E-A7DA2E1BDF5F}"/>
                </a:ext>
              </a:extLst>
            </p:cNvPr>
            <p:cNvSpPr txBox="1"/>
            <p:nvPr/>
          </p:nvSpPr>
          <p:spPr>
            <a:xfrm>
              <a:off x="1390833" y="3746468"/>
              <a:ext cx="1853465" cy="369332"/>
            </a:xfrm>
            <a:prstGeom prst="rect">
              <a:avLst/>
            </a:prstGeom>
            <a:noFill/>
          </p:spPr>
          <p:txBody>
            <a:bodyPr wrap="square">
              <a:spAutoFit/>
            </a:bodyPr>
            <a:lstStyle/>
            <a:p>
              <a:pPr algn="ctr"/>
              <a:r>
                <a:rPr lang="en-GB" dirty="0">
                  <a:latin typeface="Times New Roman" panose="02020603050405020304" pitchFamily="18" charset="0"/>
                  <a:cs typeface="Times New Roman" panose="02020603050405020304" pitchFamily="18" charset="0"/>
                </a:rPr>
                <a:t>Bitstream</a:t>
              </a:r>
            </a:p>
          </p:txBody>
        </p:sp>
      </p:grpSp>
      <p:pic>
        <p:nvPicPr>
          <p:cNvPr id="15" name="Picture 14" descr="A jet flying in the sky&#10;&#10;Description automatically generated with low confidence">
            <a:extLst>
              <a:ext uri="{FF2B5EF4-FFF2-40B4-BE49-F238E27FC236}">
                <a16:creationId xmlns:a16="http://schemas.microsoft.com/office/drawing/2014/main" id="{0870CB9B-050D-6852-6624-931A9A7D8FBC}"/>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408" y="2790989"/>
            <a:ext cx="901992" cy="939631"/>
          </a:xfrm>
          <a:prstGeom prst="rect">
            <a:avLst/>
          </a:prstGeom>
        </p:spPr>
      </p:pic>
      <p:pic>
        <p:nvPicPr>
          <p:cNvPr id="16" name="Picture 15" descr="A jet flying in the sky&#10;&#10;Description automatically generated with low confidence">
            <a:extLst>
              <a:ext uri="{FF2B5EF4-FFF2-40B4-BE49-F238E27FC236}">
                <a16:creationId xmlns:a16="http://schemas.microsoft.com/office/drawing/2014/main" id="{1178E29B-45E9-0B95-38F8-3F6A61AF35AB}"/>
              </a:ext>
            </a:extLst>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4293375" y="2743949"/>
            <a:ext cx="901992" cy="939631"/>
          </a:xfrm>
          <a:prstGeom prst="rect">
            <a:avLst/>
          </a:prstGeom>
        </p:spPr>
      </p:pic>
      <p:pic>
        <p:nvPicPr>
          <p:cNvPr id="13" name="Graphic 12">
            <a:extLst>
              <a:ext uri="{FF2B5EF4-FFF2-40B4-BE49-F238E27FC236}">
                <a16:creationId xmlns:a16="http://schemas.microsoft.com/office/drawing/2014/main" id="{4D4C6F16-E91C-1C52-419C-7A8A067468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22102" y="1967550"/>
            <a:ext cx="6869898" cy="3492000"/>
          </a:xfrm>
          <a:prstGeom prst="rect">
            <a:avLst/>
          </a:prstGeom>
        </p:spPr>
      </p:pic>
    </p:spTree>
    <p:extLst>
      <p:ext uri="{BB962C8B-B14F-4D97-AF65-F5344CB8AC3E}">
        <p14:creationId xmlns:p14="http://schemas.microsoft.com/office/powerpoint/2010/main" val="1466140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CD779-978D-6E8C-142B-C7B58CD06674}"/>
              </a:ext>
            </a:extLst>
          </p:cNvPr>
          <p:cNvSpPr>
            <a:spLocks noGrp="1"/>
          </p:cNvSpPr>
          <p:nvPr>
            <p:ph sz="half" idx="1"/>
          </p:nvPr>
        </p:nvSpPr>
        <p:spPr>
          <a:xfrm>
            <a:off x="616744" y="1524001"/>
            <a:ext cx="10965656" cy="4832352"/>
          </a:xfrm>
        </p:spPr>
        <p:txBody>
          <a:bodyPr>
            <a:noAutofit/>
          </a:bodyPr>
          <a:lstStyle/>
          <a:p>
            <a:pPr marL="280670" marR="0" lvl="2" indent="-280670" algn="just" defTabSz="704850" fontAlgn="base">
              <a:lnSpc>
                <a:spcPct val="130000"/>
              </a:lnSpc>
              <a:spcBef>
                <a:spcPts val="600"/>
              </a:spcBef>
              <a:spcAft>
                <a:spcPts val="600"/>
              </a:spcAft>
              <a:buClr>
                <a:srgbClr val="000000"/>
              </a:buClr>
              <a:buSzPct val="80000"/>
              <a:buFont typeface="Wingdings" pitchFamily="2" charset="2"/>
              <a:buChar char="¬"/>
              <a:tabLst/>
              <a:defRPr/>
            </a:pPr>
            <a:r>
              <a:rPr lang="en-US" altLang="en-US" dirty="0">
                <a:cs typeface="Times New Roman"/>
              </a:rPr>
              <a:t>G-PCC Octree: </a:t>
            </a:r>
          </a:p>
          <a:p>
            <a:pPr marL="793750" lvl="1" indent="-220345" algn="just" defTabSz="704850" eaLnBrk="0" fontAlgn="base" hangingPunct="0">
              <a:lnSpc>
                <a:spcPct val="130000"/>
              </a:lnSpc>
              <a:spcBef>
                <a:spcPts val="300"/>
              </a:spcBef>
              <a:spcAft>
                <a:spcPts val="300"/>
              </a:spcAft>
              <a:buClr>
                <a:srgbClr val="009899"/>
              </a:buClr>
              <a:buSzPct val="70000"/>
              <a:buFont typeface="Wingdings" pitchFamily="2" charset="2"/>
              <a:buChar char="l"/>
              <a:defRPr/>
            </a:pPr>
            <a:r>
              <a:rPr lang="en-US" altLang="en-US" sz="1800" dirty="0"/>
              <a:t>Due to the very high sparsity of the ModelNet40 PCs, G-PCC Octree offers a better RD performance than JPEG PCC, notably for higher rates </a:t>
            </a:r>
          </a:p>
          <a:p>
            <a:pPr marL="280670" marR="0" lvl="2" indent="-280670" algn="just" defTabSz="704850" fontAlgn="base">
              <a:lnSpc>
                <a:spcPct val="130000"/>
              </a:lnSpc>
              <a:spcBef>
                <a:spcPts val="1800"/>
              </a:spcBef>
              <a:spcAft>
                <a:spcPts val="600"/>
              </a:spcAft>
              <a:buClr>
                <a:srgbClr val="000000"/>
              </a:buClr>
              <a:buSzPct val="80000"/>
              <a:buFont typeface="Wingdings" pitchFamily="2" charset="2"/>
              <a:buChar char="¬"/>
              <a:tabLst/>
              <a:defRPr/>
            </a:pPr>
            <a:r>
              <a:rPr lang="en-US" altLang="en-US" dirty="0">
                <a:cs typeface="Times New Roman"/>
              </a:rPr>
              <a:t>JPEG PCC configurations:</a:t>
            </a:r>
          </a:p>
          <a:p>
            <a:pPr marL="793750" lvl="1" indent="-220345" algn="just" defTabSz="704850" eaLnBrk="0" fontAlgn="base" hangingPunct="0">
              <a:lnSpc>
                <a:spcPct val="130000"/>
              </a:lnSpc>
              <a:spcBef>
                <a:spcPts val="300"/>
              </a:spcBef>
              <a:spcAft>
                <a:spcPts val="300"/>
              </a:spcAft>
              <a:buClr>
                <a:srgbClr val="009899"/>
              </a:buClr>
              <a:buSzPct val="70000"/>
              <a:buFont typeface="Wingdings" pitchFamily="2" charset="2"/>
              <a:buChar char="l"/>
              <a:defRPr/>
            </a:pPr>
            <a:r>
              <a:rPr lang="en-US" altLang="en-US" sz="1800" dirty="0"/>
              <a:t>The SF and BS values have a noticeable impact on both the reconstruction quality and coding rate</a:t>
            </a:r>
          </a:p>
          <a:p>
            <a:pPr marL="793750" lvl="1" indent="-220345" algn="just" defTabSz="704850" eaLnBrk="0" fontAlgn="base" hangingPunct="0">
              <a:lnSpc>
                <a:spcPct val="130000"/>
              </a:lnSpc>
              <a:spcBef>
                <a:spcPts val="300"/>
              </a:spcBef>
              <a:spcAft>
                <a:spcPts val="300"/>
              </a:spcAft>
              <a:buClr>
                <a:srgbClr val="009899"/>
              </a:buClr>
              <a:buSzPct val="70000"/>
              <a:buFont typeface="Wingdings" pitchFamily="2" charset="2"/>
              <a:buChar char="l"/>
              <a:defRPr/>
            </a:pPr>
            <a:r>
              <a:rPr lang="en-US" altLang="en-US" sz="1800" dirty="0"/>
              <a:t>The SF=4, BS=64 configuration achieves the best compression performance for coding the selected ModelNet40 test dataset for the mid-rate range </a:t>
            </a:r>
          </a:p>
          <a:p>
            <a:pPr marL="793750" lvl="1" indent="-220345" algn="just" defTabSz="704850" eaLnBrk="0" fontAlgn="base" hangingPunct="0">
              <a:lnSpc>
                <a:spcPct val="130000"/>
              </a:lnSpc>
              <a:spcBef>
                <a:spcPts val="300"/>
              </a:spcBef>
              <a:spcAft>
                <a:spcPts val="300"/>
              </a:spcAft>
              <a:buClr>
                <a:srgbClr val="009899"/>
              </a:buClr>
              <a:buSzPct val="70000"/>
              <a:buFont typeface="Wingdings" pitchFamily="2" charset="2"/>
              <a:buChar char="l"/>
              <a:defRPr/>
            </a:pPr>
            <a:r>
              <a:rPr lang="en-US" altLang="en-US" sz="1800" dirty="0"/>
              <a:t>Higher SF and BS allow the encoder to achieve a better RD performance for very low rates</a:t>
            </a:r>
          </a:p>
          <a:p>
            <a:pPr marL="793750" lvl="1" indent="-220345" algn="just" defTabSz="704850" eaLnBrk="0" fontAlgn="base" hangingPunct="0">
              <a:lnSpc>
                <a:spcPct val="130000"/>
              </a:lnSpc>
              <a:spcBef>
                <a:spcPts val="300"/>
              </a:spcBef>
              <a:spcAft>
                <a:spcPts val="300"/>
              </a:spcAft>
              <a:buClr>
                <a:srgbClr val="009899"/>
              </a:buClr>
              <a:buSzPct val="70000"/>
              <a:buFont typeface="Wingdings" pitchFamily="2" charset="2"/>
              <a:buChar char="l"/>
              <a:defRPr/>
            </a:pPr>
            <a:r>
              <a:rPr lang="en-US" altLang="en-US" sz="1800" dirty="0"/>
              <a:t>Lower SF allows increasing the RD performance for higher rates</a:t>
            </a:r>
            <a:endParaRPr lang="en-GB" altLang="en-US" sz="1800" dirty="0"/>
          </a:p>
        </p:txBody>
      </p:sp>
      <p:sp>
        <p:nvSpPr>
          <p:cNvPr id="4" name="Slide Number Placeholder 3">
            <a:extLst>
              <a:ext uri="{FF2B5EF4-FFF2-40B4-BE49-F238E27FC236}">
                <a16:creationId xmlns:a16="http://schemas.microsoft.com/office/drawing/2014/main" id="{2CDDB669-9C08-A1F2-FC07-B49FAE83557C}"/>
              </a:ext>
            </a:extLst>
          </p:cNvPr>
          <p:cNvSpPr>
            <a:spLocks noGrp="1"/>
          </p:cNvSpPr>
          <p:nvPr>
            <p:ph type="sldNum" sz="quarter" idx="12"/>
          </p:nvPr>
        </p:nvSpPr>
        <p:spPr/>
        <p:txBody>
          <a:bodyPr/>
          <a:lstStyle/>
          <a:p>
            <a:fld id="{777B76EE-7C31-4398-852A-D696E4A39009}" type="slidenum">
              <a:rPr lang="en-US" smtClean="0"/>
              <a:t>28</a:t>
            </a:fld>
            <a:endParaRPr lang="en-US" dirty="0"/>
          </a:p>
        </p:txBody>
      </p:sp>
      <p:sp>
        <p:nvSpPr>
          <p:cNvPr id="5" name="Title 4">
            <a:extLst>
              <a:ext uri="{FF2B5EF4-FFF2-40B4-BE49-F238E27FC236}">
                <a16:creationId xmlns:a16="http://schemas.microsoft.com/office/drawing/2014/main" id="{92010284-B3D6-B969-EAD9-923632A73490}"/>
              </a:ext>
            </a:extLst>
          </p:cNvPr>
          <p:cNvSpPr>
            <a:spLocks noGrp="1"/>
          </p:cNvSpPr>
          <p:nvPr>
            <p:ph type="title"/>
          </p:nvPr>
        </p:nvSpPr>
        <p:spPr/>
        <p:txBody>
          <a:bodyPr/>
          <a:lstStyle/>
          <a:p>
            <a:r>
              <a:rPr lang="en-GB" dirty="0"/>
              <a:t>PC Compression Performance: Conclusions </a:t>
            </a:r>
          </a:p>
        </p:txBody>
      </p:sp>
      <p:sp>
        <p:nvSpPr>
          <p:cNvPr id="10" name="Rectangle 5">
            <a:extLst>
              <a:ext uri="{FF2B5EF4-FFF2-40B4-BE49-F238E27FC236}">
                <a16:creationId xmlns:a16="http://schemas.microsoft.com/office/drawing/2014/main" id="{44EF2BA4-E671-AFB8-13D3-6A304C340CD8}"/>
              </a:ext>
            </a:extLst>
          </p:cNvPr>
          <p:cNvSpPr>
            <a:spLocks noChangeArrowheads="1"/>
          </p:cNvSpPr>
          <p:nvPr/>
        </p:nvSpPr>
        <p:spPr bwMode="auto">
          <a:xfrm>
            <a:off x="269875" y="533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1513112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3505200" y="1981200"/>
            <a:ext cx="8153400" cy="1669710"/>
          </a:xfrm>
        </p:spPr>
        <p:txBody>
          <a:bodyPr vert="horz" lIns="91440" tIns="45720" rIns="91440" bIns="45720" rtlCol="0" anchor="t">
            <a:noAutofit/>
          </a:bodyPr>
          <a:lstStyle/>
          <a:p>
            <a:pPr algn="ctr">
              <a:spcBef>
                <a:spcPts val="3700"/>
              </a:spcBef>
              <a:buNone/>
            </a:pPr>
            <a:r>
              <a:rPr lang="fr-FR" sz="5500" dirty="0">
                <a:effectLst>
                  <a:outerShdw blurRad="38100" dist="38100" dir="2700000" algn="tl">
                    <a:srgbClr val="000000">
                      <a:alpha val="43137"/>
                    </a:srgbClr>
                  </a:outerShdw>
                </a:effectLst>
              </a:rPr>
              <a:t>Spatial Domain PC Classification Performance</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29</a:t>
            </a:fld>
            <a:endParaRPr lang="en-US" dirty="0"/>
          </a:p>
        </p:txBody>
      </p:sp>
      <p:sp>
        <p:nvSpPr>
          <p:cNvPr id="3" name="WordArt 4">
            <a:extLst>
              <a:ext uri="{FF2B5EF4-FFF2-40B4-BE49-F238E27FC236}">
                <a16:creationId xmlns:a16="http://schemas.microsoft.com/office/drawing/2014/main" id="{FBF3168C-D1B8-139A-96B1-4FC9D233F560}"/>
              </a:ext>
            </a:extLst>
          </p:cNvPr>
          <p:cNvSpPr/>
          <p:nvPr/>
        </p:nvSpPr>
        <p:spPr>
          <a:xfrm>
            <a:off x="1219200" y="1981200"/>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4.2</a:t>
            </a:r>
          </a:p>
        </p:txBody>
      </p:sp>
    </p:spTree>
    <p:extLst>
      <p:ext uri="{BB962C8B-B14F-4D97-AF65-F5344CB8AC3E}">
        <p14:creationId xmlns:p14="http://schemas.microsoft.com/office/powerpoint/2010/main" val="1476291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3810000" y="2803692"/>
            <a:ext cx="8077200" cy="1669710"/>
          </a:xfrm>
        </p:spPr>
        <p:txBody>
          <a:bodyPr>
            <a:normAutofit fontScale="92500" lnSpcReduction="10000"/>
          </a:body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kumimoji="0" lang="en-US" sz="6000" b="1" i="0" u="none" strike="noStrike" kern="0" cap="none" spc="0" normalizeH="0" baseline="0" noProof="0" dirty="0">
                <a:ln>
                  <a:noFill/>
                </a:ln>
                <a:solidFill>
                  <a:srgbClr val="333333"/>
                </a:solidFill>
                <a:effectLst>
                  <a:outerShdw dist="38096" dir="2700000">
                    <a:srgbClr val="C0C0C0"/>
                  </a:outerShdw>
                </a:effectLst>
                <a:uLnTx/>
                <a:uFillTx/>
                <a:latin typeface="Times New Roman"/>
              </a:rPr>
              <a:t>Context, Motivation and Objective</a:t>
            </a:r>
          </a:p>
        </p:txBody>
      </p:sp>
      <p:sp>
        <p:nvSpPr>
          <p:cNvPr id="3" name="WordArt 4">
            <a:extLst>
              <a:ext uri="{FF2B5EF4-FFF2-40B4-BE49-F238E27FC236}">
                <a16:creationId xmlns:a16="http://schemas.microsoft.com/office/drawing/2014/main" id="{FBF3168C-D1B8-139A-96B1-4FC9D233F560}"/>
              </a:ext>
            </a:extLst>
          </p:cNvPr>
          <p:cNvSpPr/>
          <p:nvPr/>
        </p:nvSpPr>
        <p:spPr>
          <a:xfrm>
            <a:off x="2133600" y="1981200"/>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1</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pPr/>
              <a:t>3</a:t>
            </a:fld>
            <a:endParaRPr lang="en-US" dirty="0"/>
          </a:p>
        </p:txBody>
      </p:sp>
    </p:spTree>
    <p:extLst>
      <p:ext uri="{BB962C8B-B14F-4D97-AF65-F5344CB8AC3E}">
        <p14:creationId xmlns:p14="http://schemas.microsoft.com/office/powerpoint/2010/main" val="1072936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30</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latin typeface="Times New Roman"/>
                <a:cs typeface="Times New Roman"/>
              </a:rPr>
              <a:t>Spatial Domain PC Classification Performance (Original and Voxelized Domains)</a:t>
            </a:r>
          </a:p>
        </p:txBody>
      </p:sp>
      <p:sp>
        <p:nvSpPr>
          <p:cNvPr id="7" name="TextBox 6">
            <a:extLst>
              <a:ext uri="{FF2B5EF4-FFF2-40B4-BE49-F238E27FC236}">
                <a16:creationId xmlns:a16="http://schemas.microsoft.com/office/drawing/2014/main" id="{592A87F3-CB8F-3564-1B28-E1A1B8D77BA4}"/>
              </a:ext>
            </a:extLst>
          </p:cNvPr>
          <p:cNvSpPr txBox="1"/>
          <p:nvPr/>
        </p:nvSpPr>
        <p:spPr>
          <a:xfrm>
            <a:off x="2971800" y="1397226"/>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sp>
        <p:nvSpPr>
          <p:cNvPr id="9" name="TextBox 8">
            <a:extLst>
              <a:ext uri="{FF2B5EF4-FFF2-40B4-BE49-F238E27FC236}">
                <a16:creationId xmlns:a16="http://schemas.microsoft.com/office/drawing/2014/main" id="{E9F0DF9F-849A-320C-3F85-0A795213629F}"/>
              </a:ext>
            </a:extLst>
          </p:cNvPr>
          <p:cNvSpPr txBox="1"/>
          <p:nvPr/>
        </p:nvSpPr>
        <p:spPr>
          <a:xfrm>
            <a:off x="533400" y="5453444"/>
            <a:ext cx="10363200" cy="707886"/>
          </a:xfrm>
          <a:prstGeom prst="rect">
            <a:avLst/>
          </a:prstGeom>
          <a:noFill/>
        </p:spPr>
        <p:txBody>
          <a:bodyPr wrap="square">
            <a:spAutoFit/>
          </a:bodyPr>
          <a:lstStyle/>
          <a:p>
            <a:pPr marL="280670" lvl="2" indent="-280670" algn="just" defTabSz="704850" fontAlgn="base">
              <a:spcBef>
                <a:spcPts val="600"/>
              </a:spcBef>
              <a:spcAft>
                <a:spcPts val="600"/>
              </a:spcAft>
              <a:buClr>
                <a:srgbClr val="000000"/>
              </a:buClr>
              <a:buSzPct val="80000"/>
              <a:buFont typeface="Wingdings" pitchFamily="2" charset="2"/>
              <a:buChar char="¬"/>
              <a:defRPr/>
            </a:pPr>
            <a:r>
              <a:rPr lang="en-GB" sz="2000" kern="0" dirty="0">
                <a:solidFill>
                  <a:srgbClr val="000000"/>
                </a:solidFill>
                <a:latin typeface="Times New Roman"/>
                <a:cs typeface="Times New Roman"/>
              </a:rPr>
              <a:t>For the original and voxelized domains, PointGrid offers similar PC classification performance for both Top-1 and Top-5, i.e., the voxelization of the input PCs has no major impact </a:t>
            </a:r>
          </a:p>
        </p:txBody>
      </p:sp>
      <p:pic>
        <p:nvPicPr>
          <p:cNvPr id="11" name="Graphic 10">
            <a:extLst>
              <a:ext uri="{FF2B5EF4-FFF2-40B4-BE49-F238E27FC236}">
                <a16:creationId xmlns:a16="http://schemas.microsoft.com/office/drawing/2014/main" id="{631DBF7E-5DDA-8C18-BD23-49897BBAC39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06596"/>
            <a:ext cx="12192000" cy="3044808"/>
          </a:xfrm>
          <a:prstGeom prst="rect">
            <a:avLst/>
          </a:prstGeom>
        </p:spPr>
      </p:pic>
    </p:spTree>
    <p:extLst>
      <p:ext uri="{BB962C8B-B14F-4D97-AF65-F5344CB8AC3E}">
        <p14:creationId xmlns:p14="http://schemas.microsoft.com/office/powerpoint/2010/main" val="220371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31</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latin typeface="Times New Roman"/>
                <a:cs typeface="Times New Roman"/>
              </a:rPr>
              <a:t>Spatial Domain PC Classification Performance (Decompressed Domain with G-PCC Octree)</a:t>
            </a:r>
          </a:p>
        </p:txBody>
      </p:sp>
      <p:sp>
        <p:nvSpPr>
          <p:cNvPr id="2" name="TextBox 1">
            <a:extLst>
              <a:ext uri="{FF2B5EF4-FFF2-40B4-BE49-F238E27FC236}">
                <a16:creationId xmlns:a16="http://schemas.microsoft.com/office/drawing/2014/main" id="{C3C4B0A0-D563-0055-E29C-72A31E49A071}"/>
              </a:ext>
            </a:extLst>
          </p:cNvPr>
          <p:cNvSpPr txBox="1"/>
          <p:nvPr/>
        </p:nvSpPr>
        <p:spPr>
          <a:xfrm>
            <a:off x="2971800" y="1397226"/>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sp>
        <p:nvSpPr>
          <p:cNvPr id="8" name="TextBox 7">
            <a:extLst>
              <a:ext uri="{FF2B5EF4-FFF2-40B4-BE49-F238E27FC236}">
                <a16:creationId xmlns:a16="http://schemas.microsoft.com/office/drawing/2014/main" id="{53912534-F0D5-4926-6D74-2EADBED93ADE}"/>
              </a:ext>
            </a:extLst>
          </p:cNvPr>
          <p:cNvSpPr txBox="1"/>
          <p:nvPr/>
        </p:nvSpPr>
        <p:spPr>
          <a:xfrm>
            <a:off x="533400" y="5460774"/>
            <a:ext cx="10291241" cy="880135"/>
          </a:xfrm>
          <a:prstGeom prst="rect">
            <a:avLst/>
          </a:prstGeom>
          <a:noFill/>
        </p:spPr>
        <p:txBody>
          <a:bodyPr wrap="square" lIns="91440" tIns="45720" rIns="91440" bIns="45720" anchor="t">
            <a:spAutoFit/>
          </a:bodyPr>
          <a:lstStyle/>
          <a:p>
            <a:pPr marL="280670" lvl="2" indent="-280670" algn="just" defTabSz="704850" fontAlgn="base">
              <a:spcBef>
                <a:spcPts val="600"/>
              </a:spcBef>
              <a:spcAft>
                <a:spcPts val="600"/>
              </a:spcAft>
              <a:buClr>
                <a:srgbClr val="000000"/>
              </a:buClr>
              <a:buSzPct val="80000"/>
              <a:buFont typeface="Wingdings" pitchFamily="2" charset="2"/>
              <a:buChar char="¬"/>
              <a:defRPr/>
            </a:pPr>
            <a:r>
              <a:rPr lang="en-US" sz="2000" kern="0" dirty="0">
                <a:solidFill>
                  <a:srgbClr val="000000"/>
                </a:solidFill>
                <a:latin typeface="Times New Roman"/>
                <a:cs typeface="Times New Roman"/>
              </a:rPr>
              <a:t>The classification performance is increased for higher bitrates</a:t>
            </a:r>
          </a:p>
          <a:p>
            <a:pPr marL="280670" lvl="2" indent="-280670" algn="just" defTabSz="704850" fontAlgn="base">
              <a:spcBef>
                <a:spcPts val="600"/>
              </a:spcBef>
              <a:spcAft>
                <a:spcPts val="600"/>
              </a:spcAft>
              <a:buClr>
                <a:srgbClr val="000000"/>
              </a:buClr>
              <a:buSzPct val="80000"/>
              <a:buFont typeface="Wingdings" pitchFamily="2" charset="2"/>
              <a:buChar char="¬"/>
              <a:defRPr/>
            </a:pPr>
            <a:r>
              <a:rPr lang="en-US" sz="2000" kern="0" dirty="0">
                <a:solidFill>
                  <a:srgbClr val="000000"/>
                </a:solidFill>
                <a:latin typeface="Times New Roman"/>
                <a:cs typeface="Times New Roman"/>
              </a:rPr>
              <a:t>The classification performance for the lower rates is poor because of the coding artifacts </a:t>
            </a:r>
          </a:p>
        </p:txBody>
      </p:sp>
      <p:pic>
        <p:nvPicPr>
          <p:cNvPr id="12" name="Graphic 11">
            <a:extLst>
              <a:ext uri="{FF2B5EF4-FFF2-40B4-BE49-F238E27FC236}">
                <a16:creationId xmlns:a16="http://schemas.microsoft.com/office/drawing/2014/main" id="{D1CD3689-E120-A4C5-59B3-AD9E2EF071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06596"/>
            <a:ext cx="12192000" cy="3044808"/>
          </a:xfrm>
          <a:prstGeom prst="rect">
            <a:avLst/>
          </a:prstGeom>
        </p:spPr>
      </p:pic>
    </p:spTree>
    <p:extLst>
      <p:ext uri="{BB962C8B-B14F-4D97-AF65-F5344CB8AC3E}">
        <p14:creationId xmlns:p14="http://schemas.microsoft.com/office/powerpoint/2010/main" val="2404468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32</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latin typeface="Times New Roman"/>
                <a:cs typeface="Times New Roman"/>
              </a:rPr>
              <a:t>Spatial Domain PC Classification Performance (Decompressed Domain with JPEG PCC)</a:t>
            </a:r>
          </a:p>
        </p:txBody>
      </p:sp>
      <p:sp>
        <p:nvSpPr>
          <p:cNvPr id="2" name="TextBox 1">
            <a:extLst>
              <a:ext uri="{FF2B5EF4-FFF2-40B4-BE49-F238E27FC236}">
                <a16:creationId xmlns:a16="http://schemas.microsoft.com/office/drawing/2014/main" id="{6995FF2E-224A-C636-68AE-694D7F722C0C}"/>
              </a:ext>
            </a:extLst>
          </p:cNvPr>
          <p:cNvSpPr txBox="1"/>
          <p:nvPr/>
        </p:nvSpPr>
        <p:spPr>
          <a:xfrm>
            <a:off x="2971800" y="1397226"/>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pic>
        <p:nvPicPr>
          <p:cNvPr id="4" name="Graphic 3">
            <a:extLst>
              <a:ext uri="{FF2B5EF4-FFF2-40B4-BE49-F238E27FC236}">
                <a16:creationId xmlns:a16="http://schemas.microsoft.com/office/drawing/2014/main" id="{64437E79-60E5-486A-652E-AB8728DB702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06596"/>
            <a:ext cx="12192000" cy="3044808"/>
          </a:xfrm>
          <a:prstGeom prst="rect">
            <a:avLst/>
          </a:prstGeom>
        </p:spPr>
      </p:pic>
    </p:spTree>
    <p:extLst>
      <p:ext uri="{BB962C8B-B14F-4D97-AF65-F5344CB8AC3E}">
        <p14:creationId xmlns:p14="http://schemas.microsoft.com/office/powerpoint/2010/main" val="1989458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33</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latin typeface="Times New Roman"/>
                <a:cs typeface="Times New Roman"/>
              </a:rPr>
              <a:t>Spatial Domain PC Classification Performance (Decompressed Domain with JPEG PCC)</a:t>
            </a:r>
          </a:p>
        </p:txBody>
      </p:sp>
      <p:sp>
        <p:nvSpPr>
          <p:cNvPr id="2" name="TextBox 1">
            <a:extLst>
              <a:ext uri="{FF2B5EF4-FFF2-40B4-BE49-F238E27FC236}">
                <a16:creationId xmlns:a16="http://schemas.microsoft.com/office/drawing/2014/main" id="{CC8DE770-1F84-61CF-8DE8-9A032DCDC92C}"/>
              </a:ext>
            </a:extLst>
          </p:cNvPr>
          <p:cNvSpPr txBox="1"/>
          <p:nvPr/>
        </p:nvSpPr>
        <p:spPr>
          <a:xfrm>
            <a:off x="2971800" y="1397226"/>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pic>
        <p:nvPicPr>
          <p:cNvPr id="8" name="Graphic 7">
            <a:extLst>
              <a:ext uri="{FF2B5EF4-FFF2-40B4-BE49-F238E27FC236}">
                <a16:creationId xmlns:a16="http://schemas.microsoft.com/office/drawing/2014/main" id="{125B3819-8C55-F0D2-2403-FB2233DFD5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06596"/>
            <a:ext cx="12192000" cy="3044808"/>
          </a:xfrm>
          <a:prstGeom prst="rect">
            <a:avLst/>
          </a:prstGeom>
        </p:spPr>
      </p:pic>
    </p:spTree>
    <p:extLst>
      <p:ext uri="{BB962C8B-B14F-4D97-AF65-F5344CB8AC3E}">
        <p14:creationId xmlns:p14="http://schemas.microsoft.com/office/powerpoint/2010/main" val="1978134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34</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r>
              <a:rPr lang="en-GB" dirty="0">
                <a:latin typeface="Times New Roman"/>
                <a:cs typeface="Times New Roman"/>
              </a:rPr>
              <a:t>Spatial Domain PC Classification Performance (Decompressed Domain with JPEG PCC)</a:t>
            </a:r>
          </a:p>
        </p:txBody>
      </p:sp>
      <p:sp>
        <p:nvSpPr>
          <p:cNvPr id="4" name="TextBox 3">
            <a:extLst>
              <a:ext uri="{FF2B5EF4-FFF2-40B4-BE49-F238E27FC236}">
                <a16:creationId xmlns:a16="http://schemas.microsoft.com/office/drawing/2014/main" id="{69ABE8F8-5BB7-9098-8979-D0366F9F8D4B}"/>
              </a:ext>
            </a:extLst>
          </p:cNvPr>
          <p:cNvSpPr txBox="1"/>
          <p:nvPr/>
        </p:nvSpPr>
        <p:spPr>
          <a:xfrm>
            <a:off x="609600" y="5184697"/>
            <a:ext cx="11228937" cy="1354217"/>
          </a:xfrm>
          <a:prstGeom prst="rect">
            <a:avLst/>
          </a:prstGeom>
          <a:noFill/>
        </p:spPr>
        <p:txBody>
          <a:bodyPr wrap="square">
            <a:spAutoFit/>
          </a:bodyPr>
          <a:lstStyle/>
          <a:p>
            <a:pPr marL="280670" lvl="2" indent="-280670" algn="just" defTabSz="704850" fontAlgn="base">
              <a:spcBef>
                <a:spcPts val="600"/>
              </a:spcBef>
              <a:spcAft>
                <a:spcPts val="600"/>
              </a:spcAft>
              <a:buClr>
                <a:srgbClr val="000000"/>
              </a:buClr>
              <a:buSzPct val="80000"/>
              <a:buFont typeface="Wingdings" pitchFamily="2" charset="2"/>
              <a:buChar char="¬"/>
              <a:defRPr/>
            </a:pPr>
            <a:r>
              <a:rPr lang="en-US" sz="1800" dirty="0">
                <a:latin typeface="Times New Roman" panose="02020603050405020304" pitchFamily="18" charset="0"/>
                <a:cs typeface="Times New Roman" panose="02020603050405020304" pitchFamily="18" charset="0"/>
              </a:rPr>
              <a:t>In the decompressed domain, JPEG PCC offers generally better classification performance than G-PCC Octree, notably for the SF=4 BS=64 and SF=8 BS=32 configurations, for both Top-1 and Top-5</a:t>
            </a:r>
          </a:p>
          <a:p>
            <a:pPr marL="280670" lvl="2" indent="-280670" algn="just" defTabSz="704850" fontAlgn="base">
              <a:spcBef>
                <a:spcPts val="600"/>
              </a:spcBef>
              <a:spcAft>
                <a:spcPts val="600"/>
              </a:spcAft>
              <a:buClr>
                <a:srgbClr val="000000"/>
              </a:buClr>
              <a:buSzPct val="80000"/>
              <a:buFont typeface="Wingdings" pitchFamily="2" charset="2"/>
              <a:buChar char="¬"/>
              <a:defRPr/>
            </a:pPr>
            <a:r>
              <a:rPr lang="en-US" sz="1800" dirty="0">
                <a:latin typeface="Times New Roman" panose="02020603050405020304" pitchFamily="18" charset="0"/>
                <a:cs typeface="Times New Roman" panose="02020603050405020304" pitchFamily="18" charset="0"/>
              </a:rPr>
              <a:t>The classification performance for the PCs coded with JPEG PCC depends significantly on the used coding parameters</a:t>
            </a:r>
          </a:p>
        </p:txBody>
      </p:sp>
      <p:sp>
        <p:nvSpPr>
          <p:cNvPr id="8" name="TextBox 7">
            <a:extLst>
              <a:ext uri="{FF2B5EF4-FFF2-40B4-BE49-F238E27FC236}">
                <a16:creationId xmlns:a16="http://schemas.microsoft.com/office/drawing/2014/main" id="{745C49E8-3E37-7706-566C-F170370D926B}"/>
              </a:ext>
            </a:extLst>
          </p:cNvPr>
          <p:cNvSpPr txBox="1"/>
          <p:nvPr/>
        </p:nvSpPr>
        <p:spPr>
          <a:xfrm>
            <a:off x="2971800" y="1397226"/>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pic>
        <p:nvPicPr>
          <p:cNvPr id="10" name="Graphic 9">
            <a:extLst>
              <a:ext uri="{FF2B5EF4-FFF2-40B4-BE49-F238E27FC236}">
                <a16:creationId xmlns:a16="http://schemas.microsoft.com/office/drawing/2014/main" id="{17D0389A-2130-5EAA-579B-3BC8D8EC8AB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906596"/>
            <a:ext cx="12192000" cy="3044808"/>
          </a:xfrm>
          <a:prstGeom prst="rect">
            <a:avLst/>
          </a:prstGeom>
        </p:spPr>
      </p:pic>
    </p:spTree>
    <p:extLst>
      <p:ext uri="{BB962C8B-B14F-4D97-AF65-F5344CB8AC3E}">
        <p14:creationId xmlns:p14="http://schemas.microsoft.com/office/powerpoint/2010/main" val="16009805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2CD779-978D-6E8C-142B-C7B58CD06674}"/>
              </a:ext>
            </a:extLst>
          </p:cNvPr>
          <p:cNvSpPr>
            <a:spLocks noGrp="1"/>
          </p:cNvSpPr>
          <p:nvPr>
            <p:ph sz="half" idx="1"/>
          </p:nvPr>
        </p:nvSpPr>
        <p:spPr>
          <a:xfrm>
            <a:off x="990600" y="2057400"/>
            <a:ext cx="10210800" cy="3657600"/>
          </a:xfrm>
        </p:spPr>
        <p:txBody>
          <a:bodyPr vert="horz" lIns="91440" tIns="45720" rIns="91440" bIns="45720" rtlCol="0" anchor="t">
            <a:noAutofit/>
          </a:bodyPr>
          <a:lstStyle/>
          <a:p>
            <a:pPr marL="280670" lvl="2" indent="-280670" algn="just" defTabSz="704850" fontAlgn="base">
              <a:spcBef>
                <a:spcPts val="1200"/>
              </a:spcBef>
              <a:spcAft>
                <a:spcPts val="600"/>
              </a:spcAft>
              <a:buClr>
                <a:srgbClr val="000000"/>
              </a:buClr>
              <a:buSzPct val="80000"/>
              <a:buFont typeface="Wingdings" pitchFamily="2" charset="2"/>
              <a:buChar char="¬"/>
              <a:defRPr/>
            </a:pPr>
            <a:r>
              <a:rPr lang="en-US" sz="2400" dirty="0">
                <a:cs typeface="Times New Roman"/>
              </a:rPr>
              <a:t>The PC classification performance for the compressed ModelNet40 PC test set closely follows the relative behavior of the compression performance results</a:t>
            </a:r>
            <a:endParaRPr lang="en-GB" sz="2400" dirty="0">
              <a:cs typeface="Times New Roman"/>
            </a:endParaRPr>
          </a:p>
          <a:p>
            <a:pPr marL="285750" indent="-285750" algn="just" defTabSz="704850" eaLnBrk="1" fontAlgn="base" hangingPunct="1">
              <a:spcBef>
                <a:spcPts val="1200"/>
              </a:spcBef>
              <a:spcAft>
                <a:spcPts val="600"/>
              </a:spcAft>
              <a:buClr>
                <a:srgbClr val="000000"/>
              </a:buClr>
              <a:buSzPct val="80000"/>
              <a:buFont typeface="Wingdings" pitchFamily="2" charset="2"/>
              <a:buChar char="¬"/>
              <a:defRPr/>
            </a:pPr>
            <a:r>
              <a:rPr lang="en-US" altLang="en-US" sz="2400" b="0" dirty="0">
                <a:cs typeface="Times New Roman"/>
              </a:rPr>
              <a:t>JPEG PCC with SF=4, BS=64 configuration was the selected coding configuration for all the compressed domain PC classification solutions</a:t>
            </a:r>
            <a:r>
              <a:rPr lang="en-US" altLang="en-US" sz="2400" dirty="0">
                <a:cs typeface="Times New Roman"/>
              </a:rPr>
              <a:t>:</a:t>
            </a:r>
            <a:r>
              <a:rPr lang="en-US" altLang="en-US" sz="2400" dirty="0"/>
              <a:t> </a:t>
            </a:r>
            <a:endParaRPr lang="en-US" dirty="0">
              <a:cs typeface="Times New Roman"/>
            </a:endParaRPr>
          </a:p>
          <a:p>
            <a:pPr marL="793750" lvl="1" indent="-220345" algn="just" defTabSz="704850" eaLnBrk="0" fontAlgn="base" hangingPunct="0">
              <a:spcBef>
                <a:spcPts val="1200"/>
              </a:spcBef>
              <a:spcAft>
                <a:spcPts val="600"/>
              </a:spcAft>
              <a:buClr>
                <a:srgbClr val="009899"/>
              </a:buClr>
              <a:buSzPct val="70000"/>
              <a:buFont typeface="Wingdings" pitchFamily="2" charset="2"/>
              <a:buChar char="l"/>
              <a:defRPr/>
            </a:pPr>
            <a:r>
              <a:rPr lang="en-US" altLang="en-US" sz="2000" dirty="0"/>
              <a:t>Achieves the best compression performance for coding the selected ModelNet40 test dataset for the mid-rate range </a:t>
            </a:r>
          </a:p>
          <a:p>
            <a:pPr marL="793750" lvl="1" indent="-220345" algn="just" defTabSz="704850" eaLnBrk="0" fontAlgn="base" hangingPunct="0">
              <a:spcBef>
                <a:spcPts val="1200"/>
              </a:spcBef>
              <a:spcAft>
                <a:spcPts val="600"/>
              </a:spcAft>
              <a:buClr>
                <a:srgbClr val="009899"/>
              </a:buClr>
              <a:buSzPct val="70000"/>
              <a:buFont typeface="Wingdings" pitchFamily="2" charset="2"/>
              <a:buChar char="l"/>
              <a:defRPr/>
            </a:pPr>
            <a:r>
              <a:rPr lang="en-US" altLang="en-US" sz="2000" dirty="0"/>
              <a:t>More relevant in practical terms for human visualization</a:t>
            </a:r>
          </a:p>
        </p:txBody>
      </p:sp>
      <p:sp>
        <p:nvSpPr>
          <p:cNvPr id="4" name="Slide Number Placeholder 3">
            <a:extLst>
              <a:ext uri="{FF2B5EF4-FFF2-40B4-BE49-F238E27FC236}">
                <a16:creationId xmlns:a16="http://schemas.microsoft.com/office/drawing/2014/main" id="{2CDDB669-9C08-A1F2-FC07-B49FAE83557C}"/>
              </a:ext>
            </a:extLst>
          </p:cNvPr>
          <p:cNvSpPr>
            <a:spLocks noGrp="1"/>
          </p:cNvSpPr>
          <p:nvPr>
            <p:ph type="sldNum" sz="quarter" idx="12"/>
          </p:nvPr>
        </p:nvSpPr>
        <p:spPr/>
        <p:txBody>
          <a:bodyPr/>
          <a:lstStyle/>
          <a:p>
            <a:fld id="{777B76EE-7C31-4398-852A-D696E4A39009}" type="slidenum">
              <a:rPr lang="en-US" smtClean="0"/>
              <a:t>35</a:t>
            </a:fld>
            <a:endParaRPr lang="en-US" dirty="0"/>
          </a:p>
        </p:txBody>
      </p:sp>
      <p:sp>
        <p:nvSpPr>
          <p:cNvPr id="5" name="Title 4">
            <a:extLst>
              <a:ext uri="{FF2B5EF4-FFF2-40B4-BE49-F238E27FC236}">
                <a16:creationId xmlns:a16="http://schemas.microsoft.com/office/drawing/2014/main" id="{92010284-B3D6-B969-EAD9-923632A73490}"/>
              </a:ext>
            </a:extLst>
          </p:cNvPr>
          <p:cNvSpPr>
            <a:spLocks noGrp="1"/>
          </p:cNvSpPr>
          <p:nvPr>
            <p:ph type="title"/>
          </p:nvPr>
        </p:nvSpPr>
        <p:spPr/>
        <p:txBody>
          <a:bodyPr/>
          <a:lstStyle/>
          <a:p>
            <a:r>
              <a:rPr lang="en-GB" dirty="0">
                <a:latin typeface="Times New Roman"/>
                <a:cs typeface="Times New Roman"/>
              </a:rPr>
              <a:t>Spatial Domain PC Classification Performance: Conclusions</a:t>
            </a:r>
            <a:endParaRPr lang="en-GB" dirty="0"/>
          </a:p>
        </p:txBody>
      </p:sp>
      <p:sp>
        <p:nvSpPr>
          <p:cNvPr id="10" name="Rectangle 5">
            <a:extLst>
              <a:ext uri="{FF2B5EF4-FFF2-40B4-BE49-F238E27FC236}">
                <a16:creationId xmlns:a16="http://schemas.microsoft.com/office/drawing/2014/main" id="{44EF2BA4-E671-AFB8-13D3-6A304C340CD8}"/>
              </a:ext>
            </a:extLst>
          </p:cNvPr>
          <p:cNvSpPr>
            <a:spLocks noChangeArrowheads="1"/>
          </p:cNvSpPr>
          <p:nvPr/>
        </p:nvSpPr>
        <p:spPr bwMode="auto">
          <a:xfrm>
            <a:off x="269875" y="533400"/>
            <a:ext cx="0" cy="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GB" dirty="0"/>
          </a:p>
        </p:txBody>
      </p:sp>
    </p:spTree>
    <p:extLst>
      <p:ext uri="{BB962C8B-B14F-4D97-AF65-F5344CB8AC3E}">
        <p14:creationId xmlns:p14="http://schemas.microsoft.com/office/powerpoint/2010/main" val="487382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3733800" y="1871360"/>
            <a:ext cx="8140697" cy="1669710"/>
          </a:xfrm>
        </p:spPr>
        <p:txBody>
          <a:bodyPr vert="horz" lIns="91440" tIns="45720" rIns="91440" bIns="45720" rtlCol="0" anchor="t">
            <a:noAutofit/>
          </a:bodyPr>
          <a:lstStyle/>
          <a:p>
            <a:pPr algn="ctr">
              <a:spcBef>
                <a:spcPts val="3700"/>
              </a:spcBef>
              <a:buNone/>
            </a:pPr>
            <a:r>
              <a:rPr lang="en-US" sz="6000" b="1" kern="0" dirty="0">
                <a:solidFill>
                  <a:srgbClr val="000000"/>
                </a:solidFill>
                <a:effectLst>
                  <a:outerShdw dist="38096" dir="2700000">
                    <a:srgbClr val="C0C0C0"/>
                  </a:outerShdw>
                </a:effectLst>
                <a:latin typeface="Times New Roman"/>
                <a:ea typeface="+mn-ea"/>
                <a:cs typeface="+mn-cs"/>
              </a:rPr>
              <a:t>Compressed Domain PC Classification</a:t>
            </a:r>
            <a:br>
              <a:rPr lang="en-US" sz="6000" b="1" kern="0" dirty="0">
                <a:solidFill>
                  <a:srgbClr val="000000"/>
                </a:solidFill>
                <a:effectLst>
                  <a:outerShdw dist="38096" dir="2700000">
                    <a:srgbClr val="C0C0C0"/>
                  </a:outerShdw>
                </a:effectLst>
                <a:latin typeface="Times New Roman"/>
                <a:ea typeface="+mn-ea"/>
                <a:cs typeface="+mn-cs"/>
              </a:rPr>
            </a:br>
            <a:r>
              <a:rPr lang="en-US" sz="6000" b="1" kern="0" dirty="0">
                <a:solidFill>
                  <a:srgbClr val="000000"/>
                </a:solidFill>
                <a:effectLst>
                  <a:outerShdw dist="38096" dir="2700000">
                    <a:srgbClr val="C0C0C0"/>
                  </a:outerShdw>
                </a:effectLst>
                <a:latin typeface="Times New Roman"/>
                <a:ea typeface="+mn-ea"/>
                <a:cs typeface="+mn-cs"/>
              </a:rPr>
              <a:t>(CD-PCCL)</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36</a:t>
            </a:fld>
            <a:endParaRPr lang="en-US" dirty="0"/>
          </a:p>
        </p:txBody>
      </p:sp>
      <p:sp>
        <p:nvSpPr>
          <p:cNvPr id="7" name="WordArt 4">
            <a:extLst>
              <a:ext uri="{FF2B5EF4-FFF2-40B4-BE49-F238E27FC236}">
                <a16:creationId xmlns:a16="http://schemas.microsoft.com/office/drawing/2014/main" id="{B5BC18D1-EF3D-9392-552C-FC8BFB12835C}"/>
              </a:ext>
            </a:extLst>
          </p:cNvPr>
          <p:cNvSpPr/>
          <p:nvPr/>
        </p:nvSpPr>
        <p:spPr>
          <a:xfrm>
            <a:off x="1600200" y="2036119"/>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5</a:t>
            </a:r>
          </a:p>
        </p:txBody>
      </p:sp>
    </p:spTree>
    <p:extLst>
      <p:ext uri="{BB962C8B-B14F-4D97-AF65-F5344CB8AC3E}">
        <p14:creationId xmlns:p14="http://schemas.microsoft.com/office/powerpoint/2010/main" val="1463084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a:extLst>
              <a:ext uri="{FF2B5EF4-FFF2-40B4-BE49-F238E27FC236}">
                <a16:creationId xmlns:a16="http://schemas.microsoft.com/office/drawing/2014/main" id="{7E8D5FBB-D228-B9B7-BA4E-2FC393E9944E}"/>
              </a:ext>
            </a:extLst>
          </p:cNvPr>
          <p:cNvSpPr txBox="1"/>
          <p:nvPr/>
        </p:nvSpPr>
        <p:spPr>
          <a:xfrm>
            <a:off x="8839200" y="6400800"/>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37</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Compressed Domain PC Classification Pipeline</a:t>
            </a:r>
          </a:p>
        </p:txBody>
      </p:sp>
      <p:sp>
        <p:nvSpPr>
          <p:cNvPr id="15" name="Arrow: Bent 14">
            <a:extLst>
              <a:ext uri="{FF2B5EF4-FFF2-40B4-BE49-F238E27FC236}">
                <a16:creationId xmlns:a16="http://schemas.microsoft.com/office/drawing/2014/main" id="{3C1EA3FE-88CB-8C55-0241-42569E5800D1}"/>
              </a:ext>
            </a:extLst>
          </p:cNvPr>
          <p:cNvSpPr/>
          <p:nvPr/>
        </p:nvSpPr>
        <p:spPr>
          <a:xfrm flipV="1">
            <a:off x="1981200" y="4267199"/>
            <a:ext cx="7924800" cy="977841"/>
          </a:xfrm>
          <a:prstGeom prst="bentArrow">
            <a:avLst>
              <a:gd name="adj1" fmla="val 13939"/>
              <a:gd name="adj2" fmla="val 15448"/>
              <a:gd name="adj3" fmla="val 33044"/>
              <a:gd name="adj4" fmla="val 60843"/>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pic>
        <p:nvPicPr>
          <p:cNvPr id="3" name="Graphic 2">
            <a:extLst>
              <a:ext uri="{FF2B5EF4-FFF2-40B4-BE49-F238E27FC236}">
                <a16:creationId xmlns:a16="http://schemas.microsoft.com/office/drawing/2014/main" id="{F62D8F1C-75B9-B370-D8F3-CDCF79413A1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6709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5029200" y="2594144"/>
            <a:ext cx="6095997" cy="1669710"/>
          </a:xfrm>
        </p:spPr>
        <p:txBody>
          <a:bodyPr vert="horz" lIns="91440" tIns="45720" rIns="91440" bIns="45720" rtlCol="0" anchor="t">
            <a:noAutofit/>
          </a:bodyPr>
          <a:lstStyle/>
          <a:p>
            <a:pPr algn="ctr">
              <a:spcBef>
                <a:spcPts val="3700"/>
              </a:spcBef>
              <a:buNone/>
            </a:pPr>
            <a:r>
              <a:rPr lang="fr-FR" sz="5500" dirty="0">
                <a:effectLst>
                  <a:outerShdw blurRad="38100" dist="38100" dir="2700000" algn="tl">
                    <a:srgbClr val="000000">
                      <a:alpha val="43137"/>
                    </a:srgbClr>
                  </a:outerShdw>
                </a:effectLst>
              </a:rPr>
              <a:t>CD-PCCL Design</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38</a:t>
            </a:fld>
            <a:endParaRPr lang="en-US" dirty="0"/>
          </a:p>
        </p:txBody>
      </p:sp>
      <p:sp>
        <p:nvSpPr>
          <p:cNvPr id="3" name="WordArt 4">
            <a:extLst>
              <a:ext uri="{FF2B5EF4-FFF2-40B4-BE49-F238E27FC236}">
                <a16:creationId xmlns:a16="http://schemas.microsoft.com/office/drawing/2014/main" id="{FBF3168C-D1B8-139A-96B1-4FC9D233F560}"/>
              </a:ext>
            </a:extLst>
          </p:cNvPr>
          <p:cNvSpPr/>
          <p:nvPr/>
        </p:nvSpPr>
        <p:spPr>
          <a:xfrm>
            <a:off x="2133600" y="1924048"/>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5.1</a:t>
            </a:r>
          </a:p>
        </p:txBody>
      </p:sp>
    </p:spTree>
    <p:extLst>
      <p:ext uri="{BB962C8B-B14F-4D97-AF65-F5344CB8AC3E}">
        <p14:creationId xmlns:p14="http://schemas.microsoft.com/office/powerpoint/2010/main" val="301087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39</a:t>
            </a:fld>
            <a:endParaRPr lang="en-US" dirty="0"/>
          </a:p>
        </p:txBody>
      </p:sp>
      <p:sp>
        <p:nvSpPr>
          <p:cNvPr id="7" name="TextBox 6">
            <a:extLst>
              <a:ext uri="{FF2B5EF4-FFF2-40B4-BE49-F238E27FC236}">
                <a16:creationId xmlns:a16="http://schemas.microsoft.com/office/drawing/2014/main" id="{8213B49A-BB52-629F-ADC1-405152A7E4F4}"/>
              </a:ext>
            </a:extLst>
          </p:cNvPr>
          <p:cNvSpPr txBox="1"/>
          <p:nvPr/>
        </p:nvSpPr>
        <p:spPr>
          <a:xfrm>
            <a:off x="9372600" y="194846"/>
            <a:ext cx="1385888" cy="338554"/>
          </a:xfrm>
          <a:prstGeom prst="rect">
            <a:avLst/>
          </a:prstGeom>
          <a:noFill/>
        </p:spPr>
        <p:txBody>
          <a:bodyPr wrap="square">
            <a:spAutoFit/>
          </a:bodyPr>
          <a:lstStyle/>
          <a:p>
            <a:r>
              <a:rPr lang="en-GB" sz="1600" kern="0" dirty="0">
                <a:solidFill>
                  <a:srgbClr val="000000"/>
                </a:solidFill>
                <a:latin typeface="Times New Roman"/>
              </a:rPr>
              <a:t>32×32×32×13</a:t>
            </a:r>
            <a:endParaRPr lang="en-GB" sz="1600" dirty="0"/>
          </a:p>
        </p:txBody>
      </p:sp>
      <p:pic>
        <p:nvPicPr>
          <p:cNvPr id="2" name="Picture 2" descr="Premium Vector | Check mark true false on white background true or falce  icon green tick red cross symbol checkmark right symbol tick sign quiz  symbol flat set eps 10">
            <a:extLst>
              <a:ext uri="{FF2B5EF4-FFF2-40B4-BE49-F238E27FC236}">
                <a16:creationId xmlns:a16="http://schemas.microsoft.com/office/drawing/2014/main" id="{074AF949-262B-8AB9-92A5-7BC67B8729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209" t="30000" r="7777" b="30000"/>
          <a:stretch/>
        </p:blipFill>
        <p:spPr bwMode="auto">
          <a:xfrm>
            <a:off x="8737600" y="194846"/>
            <a:ext cx="478857" cy="490954"/>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486C0EB8-8CB4-4F02-9380-883274F47B49}"/>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76379"/>
          <a:stretch/>
        </p:blipFill>
        <p:spPr>
          <a:xfrm>
            <a:off x="9386012" y="1089099"/>
            <a:ext cx="1547976" cy="5208774"/>
          </a:xfrm>
          <a:prstGeom prst="rect">
            <a:avLst/>
          </a:prstGeom>
        </p:spPr>
      </p:pic>
      <p:sp>
        <p:nvSpPr>
          <p:cNvPr id="5" name="TextBox 4">
            <a:extLst>
              <a:ext uri="{FF2B5EF4-FFF2-40B4-BE49-F238E27FC236}">
                <a16:creationId xmlns:a16="http://schemas.microsoft.com/office/drawing/2014/main" id="{75BC78FA-AEF7-3381-D25F-34FD9C21DDA7}"/>
              </a:ext>
            </a:extLst>
          </p:cNvPr>
          <p:cNvSpPr txBox="1"/>
          <p:nvPr/>
        </p:nvSpPr>
        <p:spPr>
          <a:xfrm>
            <a:off x="9413712" y="709096"/>
            <a:ext cx="1375120" cy="369332"/>
          </a:xfrm>
          <a:prstGeom prst="rect">
            <a:avLst/>
          </a:prstGeom>
          <a:noFill/>
        </p:spPr>
        <p:txBody>
          <a:bodyPr wrap="square">
            <a:spAutoFit/>
          </a:bodyPr>
          <a:lstStyle/>
          <a:p>
            <a:r>
              <a:rPr lang="en-GB" sz="1800" kern="0" dirty="0">
                <a:solidFill>
                  <a:srgbClr val="000000"/>
                </a:solidFill>
                <a:latin typeface="Times New Roman"/>
              </a:rPr>
              <a:t>8×8×8×128</a:t>
            </a:r>
            <a:endParaRPr lang="en-GB" dirty="0"/>
          </a:p>
        </p:txBody>
      </p:sp>
      <p:pic>
        <p:nvPicPr>
          <p:cNvPr id="8" name="Picture 2" descr="Premium Vector | Check mark true false on white background true or falce  icon green tick red cross symbol checkmark right symbol tick sign quiz  symbol flat set eps 10">
            <a:extLst>
              <a:ext uri="{FF2B5EF4-FFF2-40B4-BE49-F238E27FC236}">
                <a16:creationId xmlns:a16="http://schemas.microsoft.com/office/drawing/2014/main" id="{68CFD1D1-C033-F6F5-7DEC-DE48035DFD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779" t="30000" r="52426" b="30000"/>
          <a:stretch/>
        </p:blipFill>
        <p:spPr bwMode="auto">
          <a:xfrm>
            <a:off x="8733479" y="769939"/>
            <a:ext cx="487098" cy="48960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5">
            <a:extLst>
              <a:ext uri="{FF2B5EF4-FFF2-40B4-BE49-F238E27FC236}">
                <a16:creationId xmlns:a16="http://schemas.microsoft.com/office/drawing/2014/main" id="{2DEB2F68-223C-D2A3-8003-1950E300EB9C}"/>
              </a:ext>
            </a:extLst>
          </p:cNvPr>
          <p:cNvSpPr>
            <a:spLocks noGrp="1"/>
          </p:cNvSpPr>
          <p:nvPr>
            <p:ph type="title"/>
          </p:nvPr>
        </p:nvSpPr>
        <p:spPr>
          <a:xfrm>
            <a:off x="609600" y="198439"/>
            <a:ext cx="7922523" cy="1143000"/>
          </a:xfrm>
        </p:spPr>
        <p:txBody>
          <a:bodyPr>
            <a:normAutofit/>
          </a:bodyPr>
          <a:lstStyle/>
          <a:p>
            <a:pPr lvl="1" algn="l" rtl="0">
              <a:spcBef>
                <a:spcPct val="0"/>
              </a:spcBef>
              <a:spcAft>
                <a:spcPts val="600"/>
              </a:spcAft>
              <a:buSzPct val="100000"/>
            </a:pPr>
            <a:r>
              <a:rPr lang="en-US" sz="3000" b="1" kern="1200" dirty="0">
                <a:solidFill>
                  <a:schemeClr val="tx1"/>
                </a:solidFill>
                <a:effectLst>
                  <a:outerShdw dist="38096" dir="2700000">
                    <a:srgbClr val="C0C0C0"/>
                  </a:outerShdw>
                </a:effectLst>
                <a:latin typeface="Times New Roman"/>
                <a:ea typeface="+mj-ea"/>
                <a:cs typeface="Times New Roman"/>
              </a:rPr>
              <a:t>Compressed Domain PC Classifier Design</a:t>
            </a:r>
            <a:endParaRPr lang="en-GB" sz="3000" b="1" kern="1200" dirty="0">
              <a:solidFill>
                <a:schemeClr val="tx1"/>
              </a:solidFill>
              <a:effectLst>
                <a:outerShdw dist="38096" dir="2700000">
                  <a:srgbClr val="C0C0C0"/>
                </a:outerShdw>
              </a:effectLst>
              <a:latin typeface="Times New Roman" panose="02020603050405020304" pitchFamily="18" charset="0"/>
              <a:ea typeface="+mj-ea"/>
              <a:cs typeface="Times New Roman" panose="02020603050405020304" pitchFamily="18" charset="0"/>
            </a:endParaRPr>
          </a:p>
        </p:txBody>
      </p:sp>
      <p:sp>
        <p:nvSpPr>
          <p:cNvPr id="16" name="TextBox 15">
            <a:extLst>
              <a:ext uri="{FF2B5EF4-FFF2-40B4-BE49-F238E27FC236}">
                <a16:creationId xmlns:a16="http://schemas.microsoft.com/office/drawing/2014/main" id="{B81B7FEA-603A-5A77-67E2-3558AA3E9D33}"/>
              </a:ext>
            </a:extLst>
          </p:cNvPr>
          <p:cNvSpPr txBox="1"/>
          <p:nvPr/>
        </p:nvSpPr>
        <p:spPr>
          <a:xfrm>
            <a:off x="9525000" y="6311904"/>
            <a:ext cx="109517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PointGrid</a:t>
            </a:r>
          </a:p>
        </p:txBody>
      </p:sp>
      <p:sp>
        <p:nvSpPr>
          <p:cNvPr id="18" name="TextBox 17">
            <a:extLst>
              <a:ext uri="{FF2B5EF4-FFF2-40B4-BE49-F238E27FC236}">
                <a16:creationId xmlns:a16="http://schemas.microsoft.com/office/drawing/2014/main" id="{EEA7025C-F649-67EF-D8B9-DB896C493681}"/>
              </a:ext>
            </a:extLst>
          </p:cNvPr>
          <p:cNvSpPr txBox="1"/>
          <p:nvPr/>
        </p:nvSpPr>
        <p:spPr>
          <a:xfrm>
            <a:off x="990600" y="2209800"/>
            <a:ext cx="6094070" cy="2700739"/>
          </a:xfrm>
          <a:prstGeom prst="rect">
            <a:avLst/>
          </a:prstGeom>
          <a:noFill/>
        </p:spPr>
        <p:txBody>
          <a:bodyPr wrap="square">
            <a:spAutoFit/>
          </a:bodyPr>
          <a:lstStyle/>
          <a:p>
            <a:pPr marL="280988" lvl="2" indent="-280988" algn="just" defTabSz="704850" eaLnBrk="0" fontAlgn="base" hangingPunct="0">
              <a:spcBef>
                <a:spcPts val="1200"/>
              </a:spcBef>
              <a:spcAft>
                <a:spcPts val="300"/>
              </a:spcAft>
              <a:buClr>
                <a:srgbClr val="000000"/>
              </a:buClr>
              <a:buSzPct val="80000"/>
              <a:buFont typeface="Wingdings" pitchFamily="2" charset="2"/>
              <a:buChar char="¬"/>
              <a:defRPr/>
            </a:pPr>
            <a:r>
              <a:rPr lang="en-US" sz="2400" kern="0" dirty="0">
                <a:solidFill>
                  <a:srgbClr val="000000"/>
                </a:solidFill>
                <a:latin typeface="Times New Roman"/>
              </a:rPr>
              <a:t>PointGrid:</a:t>
            </a:r>
          </a:p>
          <a:p>
            <a:pPr marL="793750" lvl="1" indent="-220663" algn="just" defTabSz="704850" eaLnBrk="0" fontAlgn="base" hangingPunct="0">
              <a:lnSpc>
                <a:spcPct val="80000"/>
              </a:lnSpc>
              <a:spcBef>
                <a:spcPts val="600"/>
              </a:spcBef>
              <a:spcAft>
                <a:spcPts val="1200"/>
              </a:spcAft>
              <a:buClr>
                <a:srgbClr val="009899"/>
              </a:buClr>
              <a:buSzPct val="70000"/>
              <a:buFont typeface="Wingdings" pitchFamily="2" charset="2"/>
              <a:buChar char="l"/>
              <a:defRPr/>
            </a:pPr>
            <a:r>
              <a:rPr lang="en-US" sz="2000" kern="0" dirty="0">
                <a:solidFill>
                  <a:srgbClr val="009899"/>
                </a:solidFill>
                <a:latin typeface="Times New Roman"/>
              </a:rPr>
              <a:t>Input: </a:t>
            </a:r>
            <a:r>
              <a:rPr lang="en-GB" sz="2000" kern="0" dirty="0">
                <a:solidFill>
                  <a:srgbClr val="009899"/>
                </a:solidFill>
                <a:latin typeface="Times New Roman"/>
              </a:rPr>
              <a:t>32×32×32×13</a:t>
            </a:r>
          </a:p>
          <a:p>
            <a:pPr marL="793750" lvl="1" indent="-220663" algn="just" defTabSz="704850" eaLnBrk="0" fontAlgn="base" hangingPunct="0">
              <a:lnSpc>
                <a:spcPct val="80000"/>
              </a:lnSpc>
              <a:spcBef>
                <a:spcPts val="600"/>
              </a:spcBef>
              <a:spcAft>
                <a:spcPts val="1200"/>
              </a:spcAft>
              <a:buClr>
                <a:srgbClr val="009899"/>
              </a:buClr>
              <a:buSzPct val="70000"/>
              <a:buFont typeface="Wingdings" pitchFamily="2" charset="2"/>
              <a:buChar char="l"/>
              <a:defRPr/>
            </a:pPr>
            <a:endParaRPr lang="en-GB" sz="2000" kern="0" dirty="0">
              <a:solidFill>
                <a:srgbClr val="009899"/>
              </a:solidFill>
              <a:latin typeface="Times New Roman"/>
            </a:endParaRPr>
          </a:p>
          <a:p>
            <a:pPr marL="280988" lvl="2" indent="-280988" algn="just" defTabSz="704850" eaLnBrk="0" fontAlgn="base" hangingPunct="0">
              <a:spcBef>
                <a:spcPts val="1200"/>
              </a:spcBef>
              <a:spcAft>
                <a:spcPts val="300"/>
              </a:spcAft>
              <a:buClr>
                <a:srgbClr val="000000"/>
              </a:buClr>
              <a:buSzPct val="80000"/>
              <a:buFont typeface="Wingdings" pitchFamily="2" charset="2"/>
              <a:buChar char="¬"/>
              <a:defRPr/>
            </a:pPr>
            <a:r>
              <a:rPr lang="en-US" sz="2400" kern="0" dirty="0">
                <a:solidFill>
                  <a:srgbClr val="000000"/>
                </a:solidFill>
                <a:latin typeface="Times New Roman"/>
              </a:rPr>
              <a:t>JPEG PCC encoder:</a:t>
            </a:r>
          </a:p>
          <a:p>
            <a:pPr marL="793750" lvl="1" indent="-220663" algn="just" defTabSz="704850" eaLnBrk="0" fontAlgn="base" hangingPunct="0">
              <a:lnSpc>
                <a:spcPct val="80000"/>
              </a:lnSpc>
              <a:spcBef>
                <a:spcPts val="600"/>
              </a:spcBef>
              <a:spcAft>
                <a:spcPts val="300"/>
              </a:spcAft>
              <a:buClr>
                <a:srgbClr val="009899"/>
              </a:buClr>
              <a:buSzPct val="70000"/>
              <a:buFont typeface="Wingdings" pitchFamily="2" charset="2"/>
              <a:buChar char="l"/>
              <a:defRPr/>
            </a:pPr>
            <a:r>
              <a:rPr lang="en-US" sz="2000" kern="0" dirty="0">
                <a:solidFill>
                  <a:srgbClr val="009899"/>
                </a:solidFill>
                <a:latin typeface="Times New Roman"/>
              </a:rPr>
              <a:t>Configuration: SF=4 BS=64</a:t>
            </a:r>
          </a:p>
          <a:p>
            <a:pPr marL="793750" lvl="1" indent="-220663" algn="just" defTabSz="704850" eaLnBrk="0" fontAlgn="base" hangingPunct="0">
              <a:lnSpc>
                <a:spcPct val="80000"/>
              </a:lnSpc>
              <a:spcBef>
                <a:spcPts val="600"/>
              </a:spcBef>
              <a:spcAft>
                <a:spcPts val="300"/>
              </a:spcAft>
              <a:buClr>
                <a:srgbClr val="009899"/>
              </a:buClr>
              <a:buSzPct val="70000"/>
              <a:buFont typeface="Wingdings" pitchFamily="2" charset="2"/>
              <a:buChar char="l"/>
              <a:defRPr/>
            </a:pPr>
            <a:r>
              <a:rPr lang="en-US" sz="2000" kern="0" dirty="0">
                <a:solidFill>
                  <a:srgbClr val="009899"/>
                </a:solidFill>
                <a:latin typeface="Times New Roman"/>
              </a:rPr>
              <a:t>Output: </a:t>
            </a:r>
            <a:r>
              <a:rPr lang="en-GB" sz="2000" kern="0" dirty="0">
                <a:solidFill>
                  <a:srgbClr val="009899"/>
                </a:solidFill>
                <a:latin typeface="Times New Roman"/>
              </a:rPr>
              <a:t>8×8×8×128</a:t>
            </a:r>
            <a:endParaRPr lang="en-GB" sz="2200" kern="0" dirty="0">
              <a:solidFill>
                <a:srgbClr val="009899"/>
              </a:solidFill>
              <a:latin typeface="Times New Roman"/>
            </a:endParaRPr>
          </a:p>
        </p:txBody>
      </p:sp>
    </p:spTree>
    <p:extLst>
      <p:ext uri="{BB962C8B-B14F-4D97-AF65-F5344CB8AC3E}">
        <p14:creationId xmlns:p14="http://schemas.microsoft.com/office/powerpoint/2010/main" val="886822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EE1B1D-AB0E-4711-3348-F229B770B6D8}"/>
              </a:ext>
            </a:extLst>
          </p:cNvPr>
          <p:cNvSpPr>
            <a:spLocks noGrp="1"/>
          </p:cNvSpPr>
          <p:nvPr>
            <p:ph type="sldNum" sz="quarter" idx="12"/>
          </p:nvPr>
        </p:nvSpPr>
        <p:spPr/>
        <p:txBody>
          <a:bodyPr/>
          <a:lstStyle/>
          <a:p>
            <a:fld id="{777B76EE-7C31-4398-852A-D696E4A39009}" type="slidenum">
              <a:rPr lang="en-US" smtClean="0"/>
              <a:pPr/>
              <a:t>4</a:t>
            </a:fld>
            <a:endParaRPr lang="en-US" dirty="0"/>
          </a:p>
        </p:txBody>
      </p:sp>
      <p:sp>
        <p:nvSpPr>
          <p:cNvPr id="11" name="Content Placeholder 2">
            <a:extLst>
              <a:ext uri="{FF2B5EF4-FFF2-40B4-BE49-F238E27FC236}">
                <a16:creationId xmlns:a16="http://schemas.microsoft.com/office/drawing/2014/main" id="{919D8CCF-70C8-393E-DD95-D0E53032BFE2}"/>
              </a:ext>
            </a:extLst>
          </p:cNvPr>
          <p:cNvSpPr txBox="1">
            <a:spLocks/>
          </p:cNvSpPr>
          <p:nvPr/>
        </p:nvSpPr>
        <p:spPr>
          <a:xfrm>
            <a:off x="912207" y="1316221"/>
            <a:ext cx="10867721" cy="2986717"/>
          </a:xfrm>
          <a:prstGeom prst="rect">
            <a:avLst/>
          </a:prstGeom>
          <a:noFill/>
          <a:ln>
            <a:noFill/>
          </a:ln>
        </p:spPr>
        <p:txBody>
          <a:bodyPr vert="horz" wrap="square" lIns="85725" tIns="41276" rIns="85725" bIns="41276" anchor="ctr" anchorCtr="1" compatLnSpc="1">
            <a:spAutoFit/>
          </a:bodyPr>
          <a:lstStyle>
            <a:lvl1pPr marL="280985" marR="0" lvl="0" indent="-280985" algn="l" defTabSz="704846" rtl="0" fontAlgn="auto" hangingPunct="0">
              <a:lnSpc>
                <a:spcPct val="100000"/>
              </a:lnSpc>
              <a:spcBef>
                <a:spcPts val="1700"/>
              </a:spcBef>
              <a:spcAft>
                <a:spcPts val="0"/>
              </a:spcAft>
              <a:buClr>
                <a:srgbClr val="000000"/>
              </a:buClr>
              <a:buSzPct val="80000"/>
              <a:buFont typeface="Wingdings" pitchFamily="2"/>
              <a:buChar char="¬"/>
              <a:tabLst/>
              <a:defRPr lang="en-US" sz="2000" b="1" i="0" u="none" strike="noStrike" kern="0" cap="none" spc="0" baseline="0">
                <a:solidFill>
                  <a:srgbClr val="000000"/>
                </a:solidFill>
                <a:uFillTx/>
                <a:latin typeface="Times New Roman"/>
              </a:defRPr>
            </a:lvl1pPr>
            <a:lvl2pPr marL="793754" marR="0" lvl="1" indent="-220663" algn="l" defTabSz="704846" rtl="0" fontAlgn="auto" hangingPunct="0">
              <a:lnSpc>
                <a:spcPct val="100000"/>
              </a:lnSpc>
              <a:spcBef>
                <a:spcPts val="500"/>
              </a:spcBef>
              <a:spcAft>
                <a:spcPts val="0"/>
              </a:spcAft>
              <a:buClr>
                <a:srgbClr val="009899"/>
              </a:buClr>
              <a:buSzPct val="70000"/>
              <a:buFont typeface="Wingdings" pitchFamily="2"/>
              <a:buChar char="l"/>
              <a:tabLst/>
              <a:defRPr lang="en-US" sz="2000" b="0" i="0" u="none" strike="noStrike" kern="0" cap="none" spc="0" baseline="0">
                <a:solidFill>
                  <a:srgbClr val="009899"/>
                </a:solidFill>
                <a:uFillTx/>
                <a:latin typeface="Times New Roman"/>
              </a:defRPr>
            </a:lvl2pPr>
            <a:lvl3pPr marL="1216023" marR="0" lvl="2" indent="-231772"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uFillTx/>
                <a:latin typeface="Times New Roman"/>
              </a:defRPr>
            </a:lvl3pPr>
            <a:lvl4pPr marL="1628775" marR="0" lvl="3" indent="-222254" algn="l" defTabSz="704846" rtl="0" fontAlgn="auto" hangingPunct="0">
              <a:lnSpc>
                <a:spcPct val="100000"/>
              </a:lnSpc>
              <a:spcBef>
                <a:spcPts val="500"/>
              </a:spcBef>
              <a:spcAft>
                <a:spcPts val="0"/>
              </a:spcAft>
              <a:buClr>
                <a:srgbClr val="000000"/>
              </a:buClr>
              <a:buSzPct val="100000"/>
              <a:buFont typeface="Arial" pitchFamily="34"/>
              <a:buChar char="#"/>
              <a:tabLst/>
              <a:defRPr lang="en-US" sz="2000" b="0" i="0" u="none" strike="noStrike" kern="0" cap="none" spc="0" baseline="0">
                <a:solidFill>
                  <a:srgbClr val="000000"/>
                </a:solidFill>
                <a:effectLst>
                  <a:outerShdw dist="38096" dir="2700000">
                    <a:srgbClr val="C0C0C0"/>
                  </a:outerShdw>
                </a:effectLst>
                <a:uFillTx/>
                <a:latin typeface="Times New Roman"/>
              </a:defRPr>
            </a:lvl4pPr>
            <a:lvl5pPr marL="2057400" marR="0" lvl="4" indent="-228600" algn="l" defTabSz="704846" rtl="0" eaLnBrk="1" fontAlgn="auto" latinLnBrk="0" hangingPunct="0">
              <a:lnSpc>
                <a:spcPct val="100000"/>
              </a:lnSpc>
              <a:spcBef>
                <a:spcPts val="500"/>
              </a:spcBef>
              <a:spcAft>
                <a:spcPts val="0"/>
              </a:spcAft>
              <a:buSzPct val="100000"/>
              <a:buFont typeface="Arial" pitchFamily="34"/>
              <a:buChar char="•"/>
              <a:tabLst/>
              <a:defRPr lang="en-US" sz="2000" b="0" i="0" u="none" strike="noStrike" kern="0" cap="none" spc="0" baseline="0">
                <a:solidFill>
                  <a:srgbClr val="FFFFFF"/>
                </a:solidFill>
                <a:uFillTx/>
                <a:latin typeface="Times New Roman"/>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0985" marR="0" lvl="0" indent="-280985" algn="l" defTabSz="704846" rtl="0" eaLnBrk="1" fontAlgn="auto" latinLnBrk="0" hangingPunct="0">
              <a:lnSpc>
                <a:spcPct val="100000"/>
              </a:lnSpc>
              <a:spcBef>
                <a:spcPts val="1700"/>
              </a:spcBef>
              <a:spcAft>
                <a:spcPts val="0"/>
              </a:spcAft>
              <a:buClr>
                <a:srgbClr val="000000"/>
              </a:buClr>
              <a:buSzPct val="80000"/>
              <a:buFont typeface="Wingdings" pitchFamily="2"/>
              <a:buChar char="¬"/>
              <a:tabLst/>
              <a:defRPr/>
            </a:pPr>
            <a:r>
              <a:rPr kumimoji="0" lang="en-GB" sz="2200" b="0" i="0" u="none" strike="noStrike" kern="0" cap="none" spc="0" normalizeH="0" baseline="0" noProof="0" dirty="0">
                <a:ln>
                  <a:noFill/>
                </a:ln>
                <a:solidFill>
                  <a:srgbClr val="000000"/>
                </a:solidFill>
                <a:effectLst/>
                <a:uLnTx/>
                <a:uFillTx/>
                <a:latin typeface="Times New Roman"/>
              </a:rPr>
              <a:t>Point clouds (PCs) are a popular format for 3D visual data for immersive applications</a:t>
            </a:r>
          </a:p>
          <a:p>
            <a:pPr algn="just">
              <a:lnSpc>
                <a:spcPct val="100000"/>
              </a:lnSpc>
            </a:pPr>
            <a:r>
              <a:rPr lang="pt-PT" sz="2200" b="0" dirty="0"/>
              <a:t>PCs are composed by a set of unordered points in the 3D space (x,y,z)</a:t>
            </a:r>
          </a:p>
          <a:p>
            <a:pPr algn="just">
              <a:lnSpc>
                <a:spcPct val="100000"/>
              </a:lnSpc>
            </a:pPr>
            <a:r>
              <a:rPr lang="pt-PT" sz="2200" b="0" dirty="0"/>
              <a:t>Points may have additional attributes, notably color</a:t>
            </a:r>
            <a:endParaRPr kumimoji="0" lang="en-GB" sz="2200" b="0" i="0" u="none" strike="noStrike" kern="0" cap="none" spc="0" normalizeH="0" baseline="0" noProof="0" dirty="0">
              <a:ln>
                <a:noFill/>
              </a:ln>
              <a:solidFill>
                <a:srgbClr val="000000"/>
              </a:solidFill>
              <a:effectLst/>
              <a:uLnTx/>
              <a:uFillTx/>
              <a:latin typeface="Times New Roman"/>
            </a:endParaRPr>
          </a:p>
          <a:p>
            <a:pPr marL="280985" marR="0" lvl="0" indent="-280985" algn="l" defTabSz="704846" rtl="0" eaLnBrk="1" fontAlgn="auto" latinLnBrk="0" hangingPunct="0">
              <a:lnSpc>
                <a:spcPct val="100000"/>
              </a:lnSpc>
              <a:spcBef>
                <a:spcPts val="1700"/>
              </a:spcBef>
              <a:spcAft>
                <a:spcPts val="0"/>
              </a:spcAft>
              <a:buClr>
                <a:srgbClr val="000000"/>
              </a:buClr>
              <a:buSzPct val="80000"/>
              <a:buFont typeface="Wingdings" pitchFamily="2"/>
              <a:buChar char="¬"/>
              <a:tabLst/>
              <a:defRPr/>
            </a:pPr>
            <a:r>
              <a:rPr kumimoji="0" lang="en-GB" sz="2200" b="0" i="0" u="none" strike="noStrike" kern="0" cap="none" spc="0" normalizeH="0" baseline="0" noProof="0" dirty="0">
                <a:ln>
                  <a:noFill/>
                </a:ln>
                <a:solidFill>
                  <a:srgbClr val="000000"/>
                </a:solidFill>
                <a:effectLst/>
                <a:uLnTx/>
                <a:uFillTx/>
                <a:latin typeface="Times New Roman"/>
              </a:rPr>
              <a:t>To allow transmission and storage, PCs need to be efficiently coded</a:t>
            </a:r>
          </a:p>
          <a:p>
            <a:pPr marL="280985" marR="0" lvl="0" indent="-280985" algn="l" defTabSz="704846" rtl="0" eaLnBrk="1" fontAlgn="auto" latinLnBrk="0" hangingPunct="0">
              <a:lnSpc>
                <a:spcPct val="100000"/>
              </a:lnSpc>
              <a:spcBef>
                <a:spcPts val="1700"/>
              </a:spcBef>
              <a:spcAft>
                <a:spcPts val="0"/>
              </a:spcAft>
              <a:buClr>
                <a:srgbClr val="000000"/>
              </a:buClr>
              <a:buSzPct val="80000"/>
              <a:buFont typeface="Wingdings" pitchFamily="2"/>
              <a:buChar char="¬"/>
              <a:tabLst/>
              <a:defRPr/>
            </a:pPr>
            <a:r>
              <a:rPr kumimoji="0" lang="en-GB" sz="2200" b="0" i="0" u="none" strike="noStrike" kern="0" cap="none" spc="0" normalizeH="0" baseline="0" noProof="0" dirty="0">
                <a:ln>
                  <a:noFill/>
                </a:ln>
                <a:solidFill>
                  <a:srgbClr val="000000"/>
                </a:solidFill>
                <a:effectLst/>
                <a:uLnTx/>
                <a:uFillTx/>
                <a:latin typeface="Times New Roman"/>
              </a:rPr>
              <a:t>In many applications, there is a need to perform PC classification, sometimes for decompressed PCs</a:t>
            </a:r>
          </a:p>
        </p:txBody>
      </p:sp>
      <p:pic>
        <p:nvPicPr>
          <p:cNvPr id="2" name="Imagem 7" descr="Uma imagem com pessoa, vestido&#10;&#10;Descrição gerada automaticamente">
            <a:extLst>
              <a:ext uri="{FF2B5EF4-FFF2-40B4-BE49-F238E27FC236}">
                <a16:creationId xmlns:a16="http://schemas.microsoft.com/office/drawing/2014/main" id="{FD27847A-CAC6-8556-72E8-35CE64C782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0933" y="4371678"/>
            <a:ext cx="838200" cy="2015953"/>
          </a:xfrm>
          <a:prstGeom prst="rect">
            <a:avLst/>
          </a:prstGeom>
        </p:spPr>
      </p:pic>
      <p:pic>
        <p:nvPicPr>
          <p:cNvPr id="3" name="Picture 2" descr="A white building with a statue on top&#10;&#10;Description automatically generated with low confidence">
            <a:extLst>
              <a:ext uri="{FF2B5EF4-FFF2-40B4-BE49-F238E27FC236}">
                <a16:creationId xmlns:a16="http://schemas.microsoft.com/office/drawing/2014/main" id="{F3A7B8EE-FDE0-A0CE-E865-FCB22B53C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4734953"/>
            <a:ext cx="1527075" cy="1437247"/>
          </a:xfrm>
          <a:prstGeom prst="rect">
            <a:avLst/>
          </a:prstGeom>
        </p:spPr>
      </p:pic>
      <p:pic>
        <p:nvPicPr>
          <p:cNvPr id="5" name="Picture 4" descr="A statue of a person&#10;&#10;Description automatically generated with medium confidence">
            <a:extLst>
              <a:ext uri="{FF2B5EF4-FFF2-40B4-BE49-F238E27FC236}">
                <a16:creationId xmlns:a16="http://schemas.microsoft.com/office/drawing/2014/main" id="{5F778A0F-56A2-6308-7FA5-C6C0BEC99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18061" y="4459251"/>
            <a:ext cx="748269" cy="1789149"/>
          </a:xfrm>
          <a:prstGeom prst="rect">
            <a:avLst/>
          </a:prstGeom>
        </p:spPr>
      </p:pic>
      <p:pic>
        <p:nvPicPr>
          <p:cNvPr id="7" name="Imagem 9">
            <a:extLst>
              <a:ext uri="{FF2B5EF4-FFF2-40B4-BE49-F238E27FC236}">
                <a16:creationId xmlns:a16="http://schemas.microsoft.com/office/drawing/2014/main" id="{52F7FBB7-1EF7-7B37-E0E5-D88AB28224D7}"/>
              </a:ext>
            </a:extLst>
          </p:cNvPr>
          <p:cNvPicPr>
            <a:picLocks noChangeAspect="1"/>
          </p:cNvPicPr>
          <p:nvPr/>
        </p:nvPicPr>
        <p:blipFill rotWithShape="1">
          <a:blip r:embed="rId5">
            <a:extLst>
              <a:ext uri="{28A0092B-C50C-407E-A947-70E740481C1C}">
                <a14:useLocalDpi xmlns:a14="http://schemas.microsoft.com/office/drawing/2010/main" val="0"/>
              </a:ext>
            </a:extLst>
          </a:blip>
          <a:srcRect l="40833" r="40501"/>
          <a:stretch/>
        </p:blipFill>
        <p:spPr>
          <a:xfrm>
            <a:off x="943279" y="4371679"/>
            <a:ext cx="700087" cy="2181521"/>
          </a:xfrm>
          <a:prstGeom prst="rect">
            <a:avLst/>
          </a:prstGeom>
        </p:spPr>
      </p:pic>
      <p:pic>
        <p:nvPicPr>
          <p:cNvPr id="8" name="Imagem 11" descr="Uma imagem com texto, eletrónica&#10;&#10;Descrição gerada automaticamente">
            <a:extLst>
              <a:ext uri="{FF2B5EF4-FFF2-40B4-BE49-F238E27FC236}">
                <a16:creationId xmlns:a16="http://schemas.microsoft.com/office/drawing/2014/main" id="{028389E1-C8B4-1BE9-DB96-069F3CF0472F}"/>
              </a:ext>
            </a:extLst>
          </p:cNvPr>
          <p:cNvPicPr>
            <a:picLocks noChangeAspect="1"/>
          </p:cNvPicPr>
          <p:nvPr/>
        </p:nvPicPr>
        <p:blipFill rotWithShape="1">
          <a:blip r:embed="rId6">
            <a:extLst>
              <a:ext uri="{28A0092B-C50C-407E-A947-70E740481C1C}">
                <a14:useLocalDpi xmlns:a14="http://schemas.microsoft.com/office/drawing/2010/main" val="0"/>
              </a:ext>
            </a:extLst>
          </a:blip>
          <a:srcRect l="21750" t="18334" r="29834" b="11828"/>
          <a:stretch/>
        </p:blipFill>
        <p:spPr>
          <a:xfrm>
            <a:off x="5979611" y="4864164"/>
            <a:ext cx="1919288" cy="1384236"/>
          </a:xfrm>
          <a:prstGeom prst="rect">
            <a:avLst/>
          </a:prstGeom>
        </p:spPr>
      </p:pic>
      <p:pic>
        <p:nvPicPr>
          <p:cNvPr id="12" name="Picture 11" descr="A jet flying in the sky&#10;&#10;Description automatically generated with low confidence">
            <a:extLst>
              <a:ext uri="{FF2B5EF4-FFF2-40B4-BE49-F238E27FC236}">
                <a16:creationId xmlns:a16="http://schemas.microsoft.com/office/drawing/2014/main" id="{807108C2-FA9A-9C45-07AB-BFC93707AAAD}"/>
              </a:ext>
            </a:extLst>
          </p:cNvPr>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3673940" y="4796041"/>
            <a:ext cx="2207589" cy="1376159"/>
          </a:xfrm>
          <a:prstGeom prst="rect">
            <a:avLst/>
          </a:prstGeom>
        </p:spPr>
      </p:pic>
      <p:sp>
        <p:nvSpPr>
          <p:cNvPr id="10" name="Title 3">
            <a:extLst>
              <a:ext uri="{FF2B5EF4-FFF2-40B4-BE49-F238E27FC236}">
                <a16:creationId xmlns:a16="http://schemas.microsoft.com/office/drawing/2014/main" id="{79247827-C09D-DA08-B682-C7944B47F355}"/>
              </a:ext>
            </a:extLst>
          </p:cNvPr>
          <p:cNvSpPr>
            <a:spLocks noGrp="1"/>
          </p:cNvSpPr>
          <p:nvPr>
            <p:ph type="title"/>
          </p:nvPr>
        </p:nvSpPr>
        <p:spPr>
          <a:xfrm>
            <a:off x="609600" y="154478"/>
            <a:ext cx="10029825" cy="1143000"/>
          </a:xfrm>
        </p:spPr>
        <p:txBody>
          <a:bodyPr/>
          <a:lstStyle/>
          <a:p>
            <a:r>
              <a:rPr lang="en-US" sz="3200" kern="0" dirty="0">
                <a:solidFill>
                  <a:prstClr val="black"/>
                </a:solidFill>
                <a:effectLst/>
                <a:latin typeface="Times New Roman"/>
                <a:ea typeface="+mn-ea"/>
                <a:cs typeface="+mn-cs"/>
              </a:rPr>
              <a:t>Context and Motivation		</a:t>
            </a:r>
          </a:p>
        </p:txBody>
      </p:sp>
    </p:spTree>
    <p:extLst>
      <p:ext uri="{BB962C8B-B14F-4D97-AF65-F5344CB8AC3E}">
        <p14:creationId xmlns:p14="http://schemas.microsoft.com/office/powerpoint/2010/main" val="2011085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40</a:t>
            </a:fld>
            <a:endParaRPr lang="en-US" dirty="0"/>
          </a:p>
        </p:txBody>
      </p:sp>
      <p:pic>
        <p:nvPicPr>
          <p:cNvPr id="12" name="Graphic 11">
            <a:extLst>
              <a:ext uri="{FF2B5EF4-FFF2-40B4-BE49-F238E27FC236}">
                <a16:creationId xmlns:a16="http://schemas.microsoft.com/office/drawing/2014/main" id="{68261FBD-59AE-95D6-8C8A-E928650A3A7E}"/>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76379"/>
          <a:stretch/>
        </p:blipFill>
        <p:spPr>
          <a:xfrm>
            <a:off x="9386012" y="1089099"/>
            <a:ext cx="1547976" cy="5208774"/>
          </a:xfrm>
          <a:prstGeom prst="rect">
            <a:avLst/>
          </a:prstGeom>
        </p:spPr>
      </p:pic>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pPr lvl="1" algn="l" rtl="0">
              <a:spcBef>
                <a:spcPct val="0"/>
              </a:spcBef>
              <a:spcAft>
                <a:spcPts val="600"/>
              </a:spcAft>
              <a:buSzPct val="100000"/>
            </a:pPr>
            <a:r>
              <a:rPr lang="en-US" sz="3000" b="1" kern="1200" dirty="0">
                <a:solidFill>
                  <a:schemeClr val="tx1"/>
                </a:solidFill>
                <a:effectLst>
                  <a:outerShdw dist="38096" dir="2700000">
                    <a:srgbClr val="C0C0C0"/>
                  </a:outerShdw>
                </a:effectLst>
                <a:latin typeface="Times New Roman"/>
                <a:ea typeface="+mj-ea"/>
                <a:cs typeface="Times New Roman"/>
              </a:rPr>
              <a:t>Compressed Domain PC Classifier Design</a:t>
            </a:r>
          </a:p>
        </p:txBody>
      </p:sp>
      <p:sp>
        <p:nvSpPr>
          <p:cNvPr id="19" name="TextBox 18">
            <a:extLst>
              <a:ext uri="{FF2B5EF4-FFF2-40B4-BE49-F238E27FC236}">
                <a16:creationId xmlns:a16="http://schemas.microsoft.com/office/drawing/2014/main" id="{ED3AD1FA-5E4B-BE9C-518B-C095828F17F2}"/>
              </a:ext>
            </a:extLst>
          </p:cNvPr>
          <p:cNvSpPr txBox="1"/>
          <p:nvPr/>
        </p:nvSpPr>
        <p:spPr>
          <a:xfrm>
            <a:off x="381000" y="1612147"/>
            <a:ext cx="8229600" cy="4621265"/>
          </a:xfrm>
          <a:prstGeom prst="rect">
            <a:avLst/>
          </a:prstGeom>
          <a:noFill/>
        </p:spPr>
        <p:txBody>
          <a:bodyPr wrap="square" lIns="91440" tIns="45720" rIns="91440" bIns="45720" anchor="t">
            <a:spAutoFit/>
          </a:bodyPr>
          <a:lstStyle/>
          <a:p>
            <a:pPr marL="280988" lvl="2" indent="-280988" algn="just" defTabSz="704850" eaLnBrk="0" fontAlgn="base" hangingPunct="0">
              <a:spcBef>
                <a:spcPts val="2400"/>
              </a:spcBef>
              <a:spcAft>
                <a:spcPts val="300"/>
              </a:spcAft>
              <a:buClr>
                <a:srgbClr val="000000"/>
              </a:buClr>
              <a:buSzPct val="80000"/>
              <a:buFont typeface="Wingdings" pitchFamily="2" charset="2"/>
              <a:buChar char="¬"/>
              <a:defRPr/>
            </a:pPr>
            <a:r>
              <a:rPr lang="en-GB" sz="2200" kern="0" dirty="0">
                <a:solidFill>
                  <a:srgbClr val="000000"/>
                </a:solidFill>
                <a:latin typeface="Times New Roman"/>
              </a:rPr>
              <a:t>Requirements:</a:t>
            </a:r>
          </a:p>
          <a:p>
            <a:pPr marL="793750" lvl="1" indent="-220663" algn="just" defTabSz="704850" eaLnBrk="0" fontAlgn="base" hangingPunct="0">
              <a:lnSpc>
                <a:spcPct val="90000"/>
              </a:lnSpc>
              <a:spcBef>
                <a:spcPts val="1200"/>
              </a:spcBef>
              <a:spcAft>
                <a:spcPts val="1200"/>
              </a:spcAft>
              <a:buClr>
                <a:srgbClr val="009899"/>
              </a:buClr>
              <a:buSzPct val="70000"/>
              <a:buFont typeface="Wingdings" pitchFamily="2" charset="2"/>
              <a:buChar char="l"/>
              <a:defRPr/>
            </a:pPr>
            <a:r>
              <a:rPr lang="en-GB" sz="2200" kern="0" dirty="0">
                <a:solidFill>
                  <a:srgbClr val="009899"/>
                </a:solidFill>
                <a:latin typeface="Times New Roman"/>
              </a:rPr>
              <a:t>Keeping compatibility with an existing spatial domain PC classifier</a:t>
            </a:r>
          </a:p>
          <a:p>
            <a:pPr marL="793750" lvl="1" indent="-220663" algn="just" defTabSz="704850" eaLnBrk="0" fontAlgn="base" hangingPunct="0">
              <a:lnSpc>
                <a:spcPct val="90000"/>
              </a:lnSpc>
              <a:spcBef>
                <a:spcPts val="1200"/>
              </a:spcBef>
              <a:spcAft>
                <a:spcPts val="1200"/>
              </a:spcAft>
              <a:buClr>
                <a:srgbClr val="009899"/>
              </a:buClr>
              <a:buSzPct val="70000"/>
              <a:buFont typeface="Wingdings" pitchFamily="2" charset="2"/>
              <a:buChar char="l"/>
              <a:defRPr/>
            </a:pPr>
            <a:r>
              <a:rPr lang="en-US" sz="2200" kern="0" dirty="0">
                <a:solidFill>
                  <a:srgbClr val="009899"/>
                </a:solidFill>
                <a:latin typeface="Times New Roman"/>
              </a:rPr>
              <a:t>Reduced complexity for the compressed domain PC classifier</a:t>
            </a:r>
          </a:p>
          <a:p>
            <a:pPr marL="280988" lvl="2" indent="-280988" algn="just" defTabSz="704850" eaLnBrk="0" fontAlgn="base" hangingPunct="0">
              <a:spcBef>
                <a:spcPts val="1200"/>
              </a:spcBef>
              <a:spcAft>
                <a:spcPts val="300"/>
              </a:spcAft>
              <a:buClr>
                <a:srgbClr val="000000"/>
              </a:buClr>
              <a:buSzPct val="80000"/>
              <a:buFont typeface="Wingdings" pitchFamily="2" charset="2"/>
              <a:buChar char="¬"/>
              <a:defRPr/>
            </a:pPr>
            <a:endParaRPr lang="en-US" sz="2200" kern="0" dirty="0">
              <a:solidFill>
                <a:srgbClr val="000000"/>
              </a:solidFill>
              <a:latin typeface="Times New Roman"/>
            </a:endParaRPr>
          </a:p>
          <a:p>
            <a:pPr marL="280988" lvl="2" indent="-280988" algn="just" defTabSz="704850" eaLnBrk="0" fontAlgn="base" hangingPunct="0">
              <a:spcBef>
                <a:spcPts val="1200"/>
              </a:spcBef>
              <a:spcAft>
                <a:spcPts val="300"/>
              </a:spcAft>
              <a:buClr>
                <a:srgbClr val="000000"/>
              </a:buClr>
              <a:buSzPct val="80000"/>
              <a:buFont typeface="Wingdings" pitchFamily="2" charset="2"/>
              <a:buChar char="¬"/>
              <a:defRPr/>
            </a:pPr>
            <a:r>
              <a:rPr lang="en-US" sz="2200" kern="0" dirty="0">
                <a:solidFill>
                  <a:srgbClr val="000000"/>
                </a:solidFill>
                <a:latin typeface="Times New Roman"/>
              </a:rPr>
              <a:t>Constraints: </a:t>
            </a:r>
          </a:p>
          <a:p>
            <a:pPr marL="793750" lvl="1" indent="-220663" algn="just" defTabSz="704850" eaLnBrk="0" fontAlgn="base" hangingPunct="0">
              <a:lnSpc>
                <a:spcPct val="90000"/>
              </a:lnSpc>
              <a:spcBef>
                <a:spcPts val="1200"/>
              </a:spcBef>
              <a:spcAft>
                <a:spcPts val="1200"/>
              </a:spcAft>
              <a:buClr>
                <a:srgbClr val="009899"/>
              </a:buClr>
              <a:buSzPct val="70000"/>
              <a:buFont typeface="Wingdings" pitchFamily="2" charset="2"/>
              <a:buChar char="l"/>
              <a:defRPr/>
            </a:pPr>
            <a:r>
              <a:rPr lang="en-US" sz="2200" kern="0" dirty="0">
                <a:solidFill>
                  <a:srgbClr val="009899"/>
                </a:solidFill>
                <a:latin typeface="Times New Roman"/>
              </a:rPr>
              <a:t>Matching the data volume dimensions between the coded stream and the compressed domain classifier; depending on the design option, this can be ensured by </a:t>
            </a:r>
            <a:r>
              <a:rPr lang="en-US" sz="2200" b="1" kern="0" dirty="0">
                <a:solidFill>
                  <a:srgbClr val="009899"/>
                </a:solidFill>
                <a:latin typeface="Times New Roman"/>
              </a:rPr>
              <a:t>Pruning and Bridging</a:t>
            </a:r>
          </a:p>
          <a:p>
            <a:pPr marL="1260475" lvl="5" indent="-184150" eaLnBrk="0" fontAlgn="base" hangingPunct="0">
              <a:spcAft>
                <a:spcPts val="300"/>
              </a:spcAft>
              <a:buClr>
                <a:srgbClr val="000000"/>
              </a:buClr>
              <a:buSzPct val="100000"/>
              <a:buFont typeface="Arial" panose="020B0604020202020204" pitchFamily="34" charset="0"/>
              <a:buChar char="•"/>
              <a:defRPr/>
            </a:pPr>
            <a:endParaRPr lang="en-US" sz="2200" kern="0" dirty="0">
              <a:solidFill>
                <a:srgbClr val="000000"/>
              </a:solidFill>
              <a:latin typeface="Times New Roman"/>
              <a:ea typeface="ヒラギノ角ゴ Pro W3"/>
            </a:endParaRPr>
          </a:p>
        </p:txBody>
      </p:sp>
      <p:sp>
        <p:nvSpPr>
          <p:cNvPr id="8" name="TextBox 7">
            <a:extLst>
              <a:ext uri="{FF2B5EF4-FFF2-40B4-BE49-F238E27FC236}">
                <a16:creationId xmlns:a16="http://schemas.microsoft.com/office/drawing/2014/main" id="{1DBE22EC-A81E-C88C-045C-68C75AD1E7F3}"/>
              </a:ext>
            </a:extLst>
          </p:cNvPr>
          <p:cNvSpPr txBox="1"/>
          <p:nvPr/>
        </p:nvSpPr>
        <p:spPr>
          <a:xfrm>
            <a:off x="9525000" y="6311904"/>
            <a:ext cx="109517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PointGrid</a:t>
            </a:r>
          </a:p>
        </p:txBody>
      </p:sp>
      <p:sp>
        <p:nvSpPr>
          <p:cNvPr id="11" name="TextBox 10">
            <a:extLst>
              <a:ext uri="{FF2B5EF4-FFF2-40B4-BE49-F238E27FC236}">
                <a16:creationId xmlns:a16="http://schemas.microsoft.com/office/drawing/2014/main" id="{9AC117FF-254D-0A4F-D295-C3F69FA271F8}"/>
              </a:ext>
            </a:extLst>
          </p:cNvPr>
          <p:cNvSpPr txBox="1"/>
          <p:nvPr/>
        </p:nvSpPr>
        <p:spPr>
          <a:xfrm>
            <a:off x="9413712" y="709096"/>
            <a:ext cx="1375120" cy="369332"/>
          </a:xfrm>
          <a:prstGeom prst="rect">
            <a:avLst/>
          </a:prstGeom>
          <a:noFill/>
        </p:spPr>
        <p:txBody>
          <a:bodyPr wrap="square">
            <a:spAutoFit/>
          </a:bodyPr>
          <a:lstStyle/>
          <a:p>
            <a:r>
              <a:rPr lang="en-GB" sz="1800" kern="0" dirty="0">
                <a:solidFill>
                  <a:srgbClr val="000000"/>
                </a:solidFill>
                <a:latin typeface="Times New Roman"/>
              </a:rPr>
              <a:t>8×8×8×128</a:t>
            </a:r>
            <a:endParaRPr lang="en-GB" dirty="0"/>
          </a:p>
        </p:txBody>
      </p:sp>
      <p:pic>
        <p:nvPicPr>
          <p:cNvPr id="13" name="Picture 2" descr="Premium Vector | Check mark true false on white background true or falce  icon green tick red cross symbol checkmark right symbol tick sign quiz  symbol flat set eps 10">
            <a:extLst>
              <a:ext uri="{FF2B5EF4-FFF2-40B4-BE49-F238E27FC236}">
                <a16:creationId xmlns:a16="http://schemas.microsoft.com/office/drawing/2014/main" id="{95055D57-4F4B-6311-0E43-68DD18A43A0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779" t="30000" r="52426" b="30000"/>
          <a:stretch/>
        </p:blipFill>
        <p:spPr bwMode="auto">
          <a:xfrm>
            <a:off x="8733479" y="769939"/>
            <a:ext cx="487098" cy="48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879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52444-EDA2-098D-8DBA-E9AFDDEA498A}"/>
              </a:ext>
            </a:extLst>
          </p:cNvPr>
          <p:cNvSpPr>
            <a:spLocks noGrp="1"/>
          </p:cNvSpPr>
          <p:nvPr>
            <p:ph type="sldNum" sz="quarter" idx="12"/>
          </p:nvPr>
        </p:nvSpPr>
        <p:spPr/>
        <p:txBody>
          <a:bodyPr/>
          <a:lstStyle/>
          <a:p>
            <a:fld id="{777B76EE-7C31-4398-852A-D696E4A39009}" type="slidenum">
              <a:rPr lang="en-US" smtClean="0"/>
              <a:t>41</a:t>
            </a:fld>
            <a:endParaRPr lang="en-US" dirty="0"/>
          </a:p>
        </p:txBody>
      </p:sp>
      <p:sp>
        <p:nvSpPr>
          <p:cNvPr id="6" name="Title 5">
            <a:extLst>
              <a:ext uri="{FF2B5EF4-FFF2-40B4-BE49-F238E27FC236}">
                <a16:creationId xmlns:a16="http://schemas.microsoft.com/office/drawing/2014/main" id="{C75B9A87-B844-E396-CEB2-847BE77B8FDD}"/>
              </a:ext>
            </a:extLst>
          </p:cNvPr>
          <p:cNvSpPr>
            <a:spLocks noGrp="1"/>
          </p:cNvSpPr>
          <p:nvPr>
            <p:ph type="title"/>
          </p:nvPr>
        </p:nvSpPr>
        <p:spPr/>
        <p:txBody>
          <a:bodyPr>
            <a:normAutofit/>
          </a:bodyPr>
          <a:lstStyle/>
          <a:p>
            <a:pPr lvl="1" algn="l" rtl="0">
              <a:spcBef>
                <a:spcPct val="0"/>
              </a:spcBef>
              <a:spcAft>
                <a:spcPts val="600"/>
              </a:spcAft>
              <a:buSzPct val="100000"/>
            </a:pPr>
            <a:r>
              <a:rPr lang="en-US" sz="3000" b="1" kern="1200" dirty="0">
                <a:solidFill>
                  <a:schemeClr val="tx1"/>
                </a:solidFill>
                <a:effectLst>
                  <a:outerShdw dist="38096" dir="2700000">
                    <a:srgbClr val="C0C0C0"/>
                  </a:outerShdw>
                </a:effectLst>
                <a:latin typeface="Times New Roman"/>
                <a:ea typeface="+mj-ea"/>
                <a:cs typeface="Times New Roman"/>
              </a:rPr>
              <a:t>Compressed Domain PC Classifier Design: Example</a:t>
            </a:r>
            <a:endParaRPr lang="en-GB" sz="3000" b="1" kern="1200" dirty="0">
              <a:solidFill>
                <a:schemeClr val="tx1"/>
              </a:solidFill>
              <a:effectLst>
                <a:outerShdw dist="38096" dir="2700000">
                  <a:srgbClr val="C0C0C0"/>
                </a:outerShdw>
              </a:effectLst>
              <a:latin typeface="Times New Roman" panose="02020603050405020304" pitchFamily="18" charset="0"/>
              <a:ea typeface="+mj-ea"/>
              <a:cs typeface="Times New Roman" panose="02020603050405020304" pitchFamily="18" charset="0"/>
            </a:endParaRPr>
          </a:p>
        </p:txBody>
      </p:sp>
      <p:sp>
        <p:nvSpPr>
          <p:cNvPr id="9" name="TextBox 8">
            <a:extLst>
              <a:ext uri="{FF2B5EF4-FFF2-40B4-BE49-F238E27FC236}">
                <a16:creationId xmlns:a16="http://schemas.microsoft.com/office/drawing/2014/main" id="{4DA98BE3-B0A6-F146-0C4E-22CBB7697167}"/>
              </a:ext>
            </a:extLst>
          </p:cNvPr>
          <p:cNvSpPr txBox="1"/>
          <p:nvPr/>
        </p:nvSpPr>
        <p:spPr>
          <a:xfrm>
            <a:off x="609600" y="1676400"/>
            <a:ext cx="6096000" cy="4358116"/>
          </a:xfrm>
          <a:prstGeom prst="rect">
            <a:avLst/>
          </a:prstGeom>
          <a:noFill/>
        </p:spPr>
        <p:txBody>
          <a:bodyPr wrap="square" lIns="91440" tIns="45720" rIns="91440" bIns="45720" anchor="t">
            <a:spAutoFit/>
          </a:bodyPr>
          <a:lstStyle/>
          <a:p>
            <a:pPr marL="280988" lvl="2" indent="-280988" algn="just" defTabSz="704850" eaLnBrk="0" fontAlgn="base" hangingPunct="0">
              <a:lnSpc>
                <a:spcPct val="80000"/>
              </a:lnSpc>
              <a:spcBef>
                <a:spcPts val="1200"/>
              </a:spcBef>
              <a:spcAft>
                <a:spcPts val="300"/>
              </a:spcAft>
              <a:buClr>
                <a:srgbClr val="000000"/>
              </a:buClr>
              <a:buSzPct val="80000"/>
              <a:buFont typeface="Wingdings" pitchFamily="2" charset="2"/>
              <a:buChar char="¬"/>
              <a:defRPr/>
            </a:pPr>
            <a:r>
              <a:rPr lang="en-US" sz="2200" kern="0" dirty="0">
                <a:solidFill>
                  <a:srgbClr val="000000"/>
                </a:solidFill>
                <a:latin typeface="Times New Roman"/>
              </a:rPr>
              <a:t>Bridge: </a:t>
            </a: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Number of layers: 2 </a:t>
            </a:r>
            <a:endParaRPr lang="en-GB" kern="0" dirty="0">
              <a:solidFill>
                <a:srgbClr val="009899"/>
              </a:solidFill>
              <a:latin typeface="Times New Roman"/>
            </a:endParaRP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Type of layers: </a:t>
            </a:r>
            <a:endParaRPr lang="en-GB" kern="0" dirty="0">
              <a:solidFill>
                <a:srgbClr val="009899"/>
              </a:solidFill>
              <a:latin typeface="Times New Roman"/>
            </a:endParaRPr>
          </a:p>
          <a:p>
            <a:pPr marL="1260475" lvl="6" indent="-285750" eaLnBrk="0" fontAlgn="base" hangingPunct="0">
              <a:lnSpc>
                <a:spcPct val="105000"/>
              </a:lnSpc>
              <a:spcBef>
                <a:spcPts val="600"/>
              </a:spcBef>
              <a:buSzPct val="100000"/>
              <a:buFont typeface="Courier New" panose="02070309020205020404" pitchFamily="49" charset="0"/>
              <a:buChar char="o"/>
              <a:defRPr/>
            </a:pPr>
            <a:r>
              <a:rPr lang="en-US" kern="0" dirty="0">
                <a:solidFill>
                  <a:srgbClr val="000000"/>
                </a:solidFill>
                <a:latin typeface="Times New Roman"/>
                <a:ea typeface="ヒラギノ角ゴ Pro W3" charset="-128"/>
              </a:rPr>
              <a:t>2 convolutional layers</a:t>
            </a:r>
            <a:endParaRPr lang="en-GB" kern="0" dirty="0">
              <a:solidFill>
                <a:srgbClr val="000000"/>
              </a:solidFill>
              <a:latin typeface="Times New Roman"/>
              <a:ea typeface="ヒラギノ角ゴ Pro W3" charset="-128"/>
            </a:endParaRPr>
          </a:p>
          <a:p>
            <a:pPr marL="1260475" lvl="6" indent="-285750" eaLnBrk="0" fontAlgn="base" hangingPunct="0">
              <a:lnSpc>
                <a:spcPct val="105000"/>
              </a:lnSpc>
              <a:spcBef>
                <a:spcPts val="600"/>
              </a:spcBef>
              <a:buSzPct val="100000"/>
              <a:buFont typeface="Courier New" panose="02070309020205020404" pitchFamily="49" charset="0"/>
              <a:buChar char="o"/>
              <a:defRPr/>
            </a:pPr>
            <a:r>
              <a:rPr lang="en-US" kern="0" dirty="0">
                <a:solidFill>
                  <a:srgbClr val="000000"/>
                </a:solidFill>
                <a:latin typeface="Times New Roman"/>
                <a:ea typeface="ヒラギノ角ゴ Pro W3" charset="-128"/>
              </a:rPr>
              <a:t>LeakyReLU activation function</a:t>
            </a: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Number of weights: 884,992</a:t>
            </a:r>
            <a:endParaRPr lang="en-GB" kern="0" dirty="0">
              <a:solidFill>
                <a:srgbClr val="009899"/>
              </a:solidFill>
              <a:latin typeface="Times New Roman"/>
            </a:endParaRPr>
          </a:p>
          <a:p>
            <a:pPr marL="280988" lvl="2" indent="-280988" algn="just" defTabSz="704850" eaLnBrk="0" fontAlgn="base" hangingPunct="0">
              <a:lnSpc>
                <a:spcPct val="80000"/>
              </a:lnSpc>
              <a:spcBef>
                <a:spcPts val="3000"/>
              </a:spcBef>
              <a:spcAft>
                <a:spcPts val="300"/>
              </a:spcAft>
              <a:buClr>
                <a:srgbClr val="000000"/>
              </a:buClr>
              <a:buSzPct val="80000"/>
              <a:buFont typeface="Wingdings" pitchFamily="2" charset="2"/>
              <a:buChar char="¬"/>
              <a:defRPr/>
            </a:pPr>
            <a:r>
              <a:rPr lang="en-US" sz="2200" kern="0" dirty="0">
                <a:solidFill>
                  <a:srgbClr val="000000"/>
                </a:solidFill>
                <a:latin typeface="Times New Roman"/>
              </a:rPr>
              <a:t>Partial Classifier</a:t>
            </a: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Number of layers: 7 </a:t>
            </a:r>
            <a:endParaRPr lang="en-GB" kern="0" dirty="0">
              <a:solidFill>
                <a:srgbClr val="009899"/>
              </a:solidFill>
              <a:latin typeface="Times New Roman"/>
            </a:endParaRP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Type of layers: </a:t>
            </a:r>
            <a:endParaRPr lang="en-GB" kern="0" dirty="0">
              <a:solidFill>
                <a:srgbClr val="009899"/>
              </a:solidFill>
              <a:latin typeface="Times New Roman"/>
            </a:endParaRPr>
          </a:p>
          <a:p>
            <a:pPr marL="1260475" lvl="6" indent="-285750" eaLnBrk="0" fontAlgn="base" hangingPunct="0">
              <a:lnSpc>
                <a:spcPct val="105000"/>
              </a:lnSpc>
              <a:spcBef>
                <a:spcPts val="600"/>
              </a:spcBef>
              <a:buSzPct val="100000"/>
              <a:buFont typeface="Courier New" panose="02070309020205020404" pitchFamily="49" charset="0"/>
              <a:buChar char="o"/>
              <a:defRPr/>
            </a:pPr>
            <a:r>
              <a:rPr lang="en-US" kern="0" dirty="0">
                <a:solidFill>
                  <a:srgbClr val="000000"/>
                </a:solidFill>
                <a:latin typeface="Times New Roman"/>
                <a:ea typeface="ヒラギノ角ゴ Pro W3" charset="-128"/>
              </a:rPr>
              <a:t>4 convolutional layers</a:t>
            </a:r>
            <a:endParaRPr lang="en-GB" kern="0" dirty="0">
              <a:solidFill>
                <a:srgbClr val="000000"/>
              </a:solidFill>
              <a:latin typeface="Times New Roman"/>
              <a:ea typeface="ヒラギノ角ゴ Pro W3" charset="-128"/>
            </a:endParaRPr>
          </a:p>
          <a:p>
            <a:pPr marL="1260475" lvl="6" indent="-285750" eaLnBrk="0" fontAlgn="base" hangingPunct="0">
              <a:lnSpc>
                <a:spcPct val="105000"/>
              </a:lnSpc>
              <a:spcBef>
                <a:spcPts val="600"/>
              </a:spcBef>
              <a:buSzPct val="100000"/>
              <a:buFont typeface="Courier New" panose="02070309020205020404" pitchFamily="49" charset="0"/>
              <a:buChar char="o"/>
              <a:defRPr/>
            </a:pPr>
            <a:r>
              <a:rPr lang="en-US" kern="0" dirty="0">
                <a:solidFill>
                  <a:srgbClr val="000000"/>
                </a:solidFill>
                <a:latin typeface="Times New Roman"/>
                <a:ea typeface="ヒラギノ角ゴ Pro W3" charset="-128"/>
              </a:rPr>
              <a:t>3 FC layers</a:t>
            </a:r>
          </a:p>
          <a:p>
            <a:pPr marL="793750" lvl="1" indent="-220663" algn="just" defTabSz="704850" eaLnBrk="0" fontAlgn="base" hangingPunct="0">
              <a:lnSpc>
                <a:spcPct val="80000"/>
              </a:lnSpc>
              <a:spcBef>
                <a:spcPts val="600"/>
              </a:spcBef>
              <a:buClr>
                <a:srgbClr val="009899"/>
              </a:buClr>
              <a:buSzPct val="70000"/>
              <a:buFont typeface="Wingdings" pitchFamily="2" charset="2"/>
              <a:buChar char="l"/>
              <a:defRPr/>
            </a:pPr>
            <a:r>
              <a:rPr lang="en-US" kern="0" dirty="0">
                <a:solidFill>
                  <a:srgbClr val="009899"/>
                </a:solidFill>
                <a:latin typeface="Times New Roman"/>
              </a:rPr>
              <a:t>Number of weights: 8,699,176 </a:t>
            </a:r>
            <a:endParaRPr lang="en-GB" kern="0" dirty="0">
              <a:solidFill>
                <a:srgbClr val="009899"/>
              </a:solidFill>
              <a:latin typeface="Times New Roman"/>
            </a:endParaRPr>
          </a:p>
        </p:txBody>
      </p:sp>
      <p:pic>
        <p:nvPicPr>
          <p:cNvPr id="2" name="Graphic 1">
            <a:extLst>
              <a:ext uri="{FF2B5EF4-FFF2-40B4-BE49-F238E27FC236}">
                <a16:creationId xmlns:a16="http://schemas.microsoft.com/office/drawing/2014/main" id="{84A3C70A-F42F-A254-F09D-FA70DD0D63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85787" y="1159153"/>
            <a:ext cx="6553200" cy="5208774"/>
          </a:xfrm>
          <a:prstGeom prst="rect">
            <a:avLst/>
          </a:prstGeom>
        </p:spPr>
      </p:pic>
      <p:sp>
        <p:nvSpPr>
          <p:cNvPr id="10" name="TextBox 9">
            <a:extLst>
              <a:ext uri="{FF2B5EF4-FFF2-40B4-BE49-F238E27FC236}">
                <a16:creationId xmlns:a16="http://schemas.microsoft.com/office/drawing/2014/main" id="{5E626FB7-F305-69DD-3531-F98539A40190}"/>
              </a:ext>
            </a:extLst>
          </p:cNvPr>
          <p:cNvSpPr txBox="1"/>
          <p:nvPr/>
        </p:nvSpPr>
        <p:spPr>
          <a:xfrm>
            <a:off x="5268936" y="6416260"/>
            <a:ext cx="1095172"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PointGrid</a:t>
            </a:r>
          </a:p>
        </p:txBody>
      </p:sp>
      <p:sp>
        <p:nvSpPr>
          <p:cNvPr id="11" name="TextBox 10">
            <a:extLst>
              <a:ext uri="{FF2B5EF4-FFF2-40B4-BE49-F238E27FC236}">
                <a16:creationId xmlns:a16="http://schemas.microsoft.com/office/drawing/2014/main" id="{9B775A55-4BBF-30EC-11A2-B534B5670FCD}"/>
              </a:ext>
            </a:extLst>
          </p:cNvPr>
          <p:cNvSpPr txBox="1"/>
          <p:nvPr/>
        </p:nvSpPr>
        <p:spPr>
          <a:xfrm>
            <a:off x="6943527" y="6416260"/>
            <a:ext cx="915635"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Pruning</a:t>
            </a:r>
          </a:p>
        </p:txBody>
      </p:sp>
      <p:sp>
        <p:nvSpPr>
          <p:cNvPr id="12" name="TextBox 11">
            <a:extLst>
              <a:ext uri="{FF2B5EF4-FFF2-40B4-BE49-F238E27FC236}">
                <a16:creationId xmlns:a16="http://schemas.microsoft.com/office/drawing/2014/main" id="{5349CC2C-2C93-0B95-6378-CA64B6D1DAFC}"/>
              </a:ext>
            </a:extLst>
          </p:cNvPr>
          <p:cNvSpPr txBox="1"/>
          <p:nvPr/>
        </p:nvSpPr>
        <p:spPr>
          <a:xfrm>
            <a:off x="8957596" y="6416260"/>
            <a:ext cx="1005403"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Bridging</a:t>
            </a:r>
          </a:p>
        </p:txBody>
      </p:sp>
    </p:spTree>
    <p:extLst>
      <p:ext uri="{BB962C8B-B14F-4D97-AF65-F5344CB8AC3E}">
        <p14:creationId xmlns:p14="http://schemas.microsoft.com/office/powerpoint/2010/main" val="20967359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3FF9239-C0D9-D80D-86FD-F6CDC14C64A5}"/>
              </a:ext>
            </a:extLst>
          </p:cNvPr>
          <p:cNvSpPr>
            <a:spLocks noGrp="1"/>
          </p:cNvSpPr>
          <p:nvPr>
            <p:ph type="sldNum" sz="quarter" idx="12"/>
          </p:nvPr>
        </p:nvSpPr>
        <p:spPr/>
        <p:txBody>
          <a:bodyPr/>
          <a:lstStyle/>
          <a:p>
            <a:fld id="{777B76EE-7C31-4398-852A-D696E4A39009}" type="slidenum">
              <a:rPr lang="en-US" smtClean="0"/>
              <a:t>42</a:t>
            </a:fld>
            <a:endParaRPr lang="en-US" dirty="0"/>
          </a:p>
        </p:txBody>
      </p:sp>
      <p:sp>
        <p:nvSpPr>
          <p:cNvPr id="4" name="Title 3">
            <a:extLst>
              <a:ext uri="{FF2B5EF4-FFF2-40B4-BE49-F238E27FC236}">
                <a16:creationId xmlns:a16="http://schemas.microsoft.com/office/drawing/2014/main" id="{B7CA9806-5070-9BF4-28C9-A915D18001CC}"/>
              </a:ext>
            </a:extLst>
          </p:cNvPr>
          <p:cNvSpPr>
            <a:spLocks noGrp="1"/>
          </p:cNvSpPr>
          <p:nvPr>
            <p:ph type="title"/>
          </p:nvPr>
        </p:nvSpPr>
        <p:spPr/>
        <p:txBody>
          <a:bodyPr/>
          <a:lstStyle/>
          <a:p>
            <a:r>
              <a:rPr lang="en-GB" dirty="0"/>
              <a:t>Selected Bridge Architectures for CD-PCCL</a:t>
            </a:r>
          </a:p>
        </p:txBody>
      </p:sp>
      <p:pic>
        <p:nvPicPr>
          <p:cNvPr id="12" name="Content Placeholder 11">
            <a:extLst>
              <a:ext uri="{FF2B5EF4-FFF2-40B4-BE49-F238E27FC236}">
                <a16:creationId xmlns:a16="http://schemas.microsoft.com/office/drawing/2014/main" id="{70535FD0-14F0-DC3E-1A59-8F599AAAAAA2}"/>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96000" y="1325772"/>
            <a:ext cx="5506039" cy="4824000"/>
          </a:xfrm>
        </p:spPr>
      </p:pic>
      <p:graphicFrame>
        <p:nvGraphicFramePr>
          <p:cNvPr id="13" name="Table 12">
            <a:extLst>
              <a:ext uri="{FF2B5EF4-FFF2-40B4-BE49-F238E27FC236}">
                <a16:creationId xmlns:a16="http://schemas.microsoft.com/office/drawing/2014/main" id="{030DD888-CFE4-278F-EF09-A137EA40E892}"/>
              </a:ext>
            </a:extLst>
          </p:cNvPr>
          <p:cNvGraphicFramePr>
            <a:graphicFrameLocks noGrp="1"/>
          </p:cNvGraphicFramePr>
          <p:nvPr>
            <p:extLst>
              <p:ext uri="{D42A27DB-BD31-4B8C-83A1-F6EECF244321}">
                <p14:modId xmlns:p14="http://schemas.microsoft.com/office/powerpoint/2010/main" val="67760851"/>
              </p:ext>
            </p:extLst>
          </p:nvPr>
        </p:nvGraphicFramePr>
        <p:xfrm>
          <a:off x="457200" y="1501045"/>
          <a:ext cx="5410200" cy="3184520"/>
        </p:xfrm>
        <a:graphic>
          <a:graphicData uri="http://schemas.openxmlformats.org/drawingml/2006/table">
            <a:tbl>
              <a:tblPr firstRow="1" firstCol="1" bandRow="1">
                <a:tableStyleId>{5C22544A-7EE6-4342-B048-85BDC9FD1C3A}</a:tableStyleId>
              </a:tblPr>
              <a:tblGrid>
                <a:gridCol w="1371600">
                  <a:extLst>
                    <a:ext uri="{9D8B030D-6E8A-4147-A177-3AD203B41FA5}">
                      <a16:colId xmlns:a16="http://schemas.microsoft.com/office/drawing/2014/main" val="2445679056"/>
                    </a:ext>
                  </a:extLst>
                </a:gridCol>
                <a:gridCol w="792480">
                  <a:extLst>
                    <a:ext uri="{9D8B030D-6E8A-4147-A177-3AD203B41FA5}">
                      <a16:colId xmlns:a16="http://schemas.microsoft.com/office/drawing/2014/main" val="4172329966"/>
                    </a:ext>
                  </a:extLst>
                </a:gridCol>
                <a:gridCol w="1082040">
                  <a:extLst>
                    <a:ext uri="{9D8B030D-6E8A-4147-A177-3AD203B41FA5}">
                      <a16:colId xmlns:a16="http://schemas.microsoft.com/office/drawing/2014/main" val="119623912"/>
                    </a:ext>
                  </a:extLst>
                </a:gridCol>
                <a:gridCol w="1082040">
                  <a:extLst>
                    <a:ext uri="{9D8B030D-6E8A-4147-A177-3AD203B41FA5}">
                      <a16:colId xmlns:a16="http://schemas.microsoft.com/office/drawing/2014/main" val="613770232"/>
                    </a:ext>
                  </a:extLst>
                </a:gridCol>
                <a:gridCol w="1082040">
                  <a:extLst>
                    <a:ext uri="{9D8B030D-6E8A-4147-A177-3AD203B41FA5}">
                      <a16:colId xmlns:a16="http://schemas.microsoft.com/office/drawing/2014/main" val="2969639869"/>
                    </a:ext>
                  </a:extLst>
                </a:gridCol>
              </a:tblGrid>
              <a:tr h="1021109">
                <a:tc>
                  <a:txBody>
                    <a:bodyPr/>
                    <a:lstStyle/>
                    <a:p>
                      <a:pPr algn="ctr">
                        <a:lnSpc>
                          <a:spcPct val="105000"/>
                        </a:lnSpc>
                      </a:pPr>
                      <a:r>
                        <a:rPr lang="en-US" sz="1200" dirty="0">
                          <a:solidFill>
                            <a:sysClr val="windowText" lastClr="000000"/>
                          </a:solidFill>
                          <a:effectLst/>
                          <a:latin typeface="Times New Roman" panose="02020603050405020304" pitchFamily="18" charset="0"/>
                          <a:cs typeface="Times New Roman" panose="02020603050405020304" pitchFamily="18" charset="0"/>
                        </a:rPr>
                        <a:t>Solution for Compressed Domain PC Classifier</a:t>
                      </a:r>
                      <a:endParaRPr lang="en-GB" sz="12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pPr>
                      <a:r>
                        <a:rPr lang="en-US" sz="1200" dirty="0">
                          <a:solidFill>
                            <a:sysClr val="windowText" lastClr="000000"/>
                          </a:solidFill>
                          <a:effectLst/>
                          <a:latin typeface="Times New Roman" panose="02020603050405020304" pitchFamily="18" charset="0"/>
                          <a:cs typeface="Times New Roman" panose="02020603050405020304" pitchFamily="18" charset="0"/>
                        </a:rPr>
                        <a:t>Bridge</a:t>
                      </a:r>
                      <a:endParaRPr lang="en-GB"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pPr>
                      <a:r>
                        <a:rPr lang="en-US" sz="1200" dirty="0">
                          <a:solidFill>
                            <a:sysClr val="windowText" lastClr="000000"/>
                          </a:solidFill>
                          <a:effectLst/>
                          <a:latin typeface="Times New Roman" panose="02020603050405020304" pitchFamily="18" charset="0"/>
                          <a:cs typeface="Times New Roman" panose="02020603050405020304" pitchFamily="18" charset="0"/>
                        </a:rPr>
                        <a:t>Total number of layers</a:t>
                      </a:r>
                      <a:endParaRPr lang="en-GB" sz="12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pPr>
                      <a:r>
                        <a:rPr lang="en-US" sz="1200" dirty="0">
                          <a:solidFill>
                            <a:sysClr val="windowText" lastClr="000000"/>
                          </a:solidFill>
                          <a:effectLst/>
                          <a:latin typeface="Times New Roman" panose="02020603050405020304" pitchFamily="18" charset="0"/>
                          <a:cs typeface="Times New Roman" panose="02020603050405020304" pitchFamily="18" charset="0"/>
                        </a:rPr>
                        <a:t>Compatible layers (architecture compatibility)</a:t>
                      </a:r>
                      <a:endParaRPr lang="en-GB" sz="12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lnSpc>
                          <a:spcPct val="105000"/>
                        </a:lnSpc>
                      </a:pPr>
                      <a:r>
                        <a:rPr lang="en-US" sz="1200" dirty="0">
                          <a:solidFill>
                            <a:sysClr val="windowText" lastClr="000000"/>
                          </a:solidFill>
                          <a:effectLst/>
                          <a:latin typeface="Times New Roman" panose="02020603050405020304" pitchFamily="18" charset="0"/>
                          <a:cs typeface="Times New Roman" panose="02020603050405020304" pitchFamily="18" charset="0"/>
                        </a:rPr>
                        <a:t>Total number of weights</a:t>
                      </a:r>
                      <a:endParaRPr lang="en-GB" sz="12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014904222"/>
                  </a:ext>
                </a:extLst>
              </a:tr>
              <a:tr h="721137">
                <a:tc rowSpan="3">
                  <a:txBody>
                    <a:bodyPr/>
                    <a:lstStyle/>
                    <a:p>
                      <a:pPr algn="ctr">
                        <a:lnSpc>
                          <a:spcPct val="105000"/>
                        </a:lnSpc>
                      </a:pPr>
                      <a:r>
                        <a:rPr lang="en-GB" sz="1200" kern="1200" dirty="0">
                          <a:solidFill>
                            <a:sysClr val="windowText" lastClr="000000"/>
                          </a:solidFill>
                          <a:effectLst/>
                          <a:latin typeface="Times New Roman" panose="02020603050405020304" pitchFamily="18" charset="0"/>
                          <a:ea typeface="+mn-ea"/>
                          <a:cs typeface="Times New Roman" panose="02020603050405020304" pitchFamily="18" charset="0"/>
                        </a:rPr>
                        <a:t>CD-PCCL</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05000"/>
                        </a:lnSpc>
                      </a:pPr>
                      <a:r>
                        <a:rPr lang="en-GB" sz="1200" kern="1200" dirty="0">
                          <a:solidFill>
                            <a:sysClr val="windowText" lastClr="000000"/>
                          </a:solidFill>
                          <a:effectLst/>
                          <a:latin typeface="Times New Roman" panose="02020603050405020304" pitchFamily="18" charset="0"/>
                          <a:ea typeface="+mn-ea"/>
                          <a:cs typeface="Times New Roman" panose="02020603050405020304" pitchFamily="18" charset="0"/>
                        </a:rPr>
                        <a:t>2L, f=3</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US"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9</a:t>
                      </a:r>
                      <a:endPar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rowSpan="3">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US"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Partial Classifier</a:t>
                      </a:r>
                    </a:p>
                    <a:p>
                      <a:pPr marL="0" marR="0" lvl="0" indent="0" algn="ctr" defTabSz="914400" rtl="0" eaLnBrk="1" fontAlgn="b" latinLnBrk="0" hangingPunct="1">
                        <a:lnSpc>
                          <a:spcPct val="105000"/>
                        </a:lnSpc>
                        <a:spcBef>
                          <a:spcPts val="0"/>
                        </a:spcBef>
                        <a:spcAft>
                          <a:spcPts val="0"/>
                        </a:spcAft>
                        <a:buClrTx/>
                        <a:buSzTx/>
                        <a:buFontTx/>
                        <a:buNone/>
                        <a:tabLst/>
                        <a:defRPr/>
                      </a:pPr>
                      <a:r>
                        <a:rPr lang="en-US"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7/9 layers</a:t>
                      </a:r>
                      <a:endPar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US"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9,584,168</a:t>
                      </a:r>
                      <a:endPar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endParaRPr>
                    </a:p>
                    <a:p>
                      <a:pPr marL="0" marR="0" lvl="0" indent="0" algn="ctr" defTabSz="914400" rtl="0" eaLnBrk="1" fontAlgn="b" latinLnBrk="0" hangingPunct="1">
                        <a:lnSpc>
                          <a:spcPct val="105000"/>
                        </a:lnSpc>
                        <a:spcBef>
                          <a:spcPts val="0"/>
                        </a:spcBef>
                        <a:spcAft>
                          <a:spcPts val="0"/>
                        </a:spcAft>
                        <a:buClrTx/>
                        <a:buSzTx/>
                        <a:buFontTx/>
                        <a:buNone/>
                        <a:tabLst/>
                        <a:defRPr/>
                      </a:pPr>
                      <a:endPar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95908875"/>
                  </a:ext>
                </a:extLst>
              </a:tr>
              <a:tr h="721137">
                <a:tc vMerge="1">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GB" sz="1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solidFill>
                      <a:schemeClr val="accent3">
                        <a:lumMod val="60000"/>
                        <a:lumOff val="40000"/>
                      </a:schemeClr>
                    </a:solidFill>
                  </a:tcPr>
                </a:tc>
                <a:tc>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GB" sz="1200" kern="1200" dirty="0">
                          <a:solidFill>
                            <a:sysClr val="windowText" lastClr="000000"/>
                          </a:solidFill>
                          <a:effectLst/>
                          <a:latin typeface="Times New Roman" panose="02020603050405020304" pitchFamily="18" charset="0"/>
                          <a:ea typeface="+mn-ea"/>
                          <a:cs typeface="Times New Roman" panose="02020603050405020304" pitchFamily="18" charset="0"/>
                        </a:rPr>
                        <a:t>3L, f=3</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10</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lang="en-GB"/>
                    </a:p>
                  </a:txBody>
                  <a:tcPr/>
                </a:tc>
                <a:tc>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10,026,664</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818436"/>
                  </a:ext>
                </a:extLst>
              </a:tr>
              <a:tr h="721137">
                <a:tc vMerge="1">
                  <a:txBody>
                    <a:bodyPr/>
                    <a:lstStyle/>
                    <a:p>
                      <a:pPr algn="ctr">
                        <a:lnSpc>
                          <a:spcPct val="105000"/>
                        </a:lnSpc>
                      </a:pPr>
                      <a:endParaRPr lang="en-GB" sz="1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lang="en-GB" sz="1200" kern="1200" dirty="0">
                          <a:solidFill>
                            <a:sysClr val="windowText" lastClr="000000"/>
                          </a:solidFill>
                          <a:effectLst/>
                          <a:latin typeface="Times New Roman" panose="02020603050405020304" pitchFamily="18" charset="0"/>
                          <a:ea typeface="+mn-ea"/>
                          <a:cs typeface="Times New Roman" panose="02020603050405020304" pitchFamily="18" charset="0"/>
                        </a:rPr>
                        <a:t>2L, f=5</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9</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tc vMerge="1">
                  <a:txBody>
                    <a:bodyPr/>
                    <a:lstStyle/>
                    <a:p>
                      <a:pPr marL="0" marR="0" lvl="0" indent="0" algn="ctr" defTabSz="914400" rtl="0" eaLnBrk="1" fontAlgn="auto" latinLnBrk="0" hangingPunct="1">
                        <a:lnSpc>
                          <a:spcPct val="105000"/>
                        </a:lnSpc>
                        <a:spcBef>
                          <a:spcPts val="0"/>
                        </a:spcBef>
                        <a:spcAft>
                          <a:spcPts val="0"/>
                        </a:spcAft>
                        <a:buClrTx/>
                        <a:buSzTx/>
                        <a:buFontTx/>
                        <a:buNone/>
                        <a:tabLst/>
                        <a:defRPr/>
                      </a:pPr>
                      <a:endParaRPr kumimoji="0" lang="en-GB" sz="1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5000"/>
                        </a:lnSpc>
                        <a:spcBef>
                          <a:spcPts val="0"/>
                        </a:spcBef>
                        <a:spcAft>
                          <a:spcPts val="0"/>
                        </a:spcAft>
                        <a:buClrTx/>
                        <a:buSzTx/>
                        <a:buFontTx/>
                        <a:buNone/>
                        <a:tabLst/>
                        <a:defRPr/>
                      </a:pPr>
                      <a:r>
                        <a:rPr lang="en-GB" sz="1200" kern="1200" noProof="0" dirty="0">
                          <a:solidFill>
                            <a:sysClr val="windowText" lastClr="000000"/>
                          </a:solidFill>
                          <a:effectLst/>
                          <a:latin typeface="Times New Roman" panose="02020603050405020304" pitchFamily="18" charset="0"/>
                          <a:ea typeface="+mn-ea"/>
                          <a:cs typeface="Times New Roman" panose="02020603050405020304" pitchFamily="18" charset="0"/>
                        </a:rPr>
                        <a:t>12,795,432</a:t>
                      </a:r>
                    </a:p>
                  </a:txBody>
                  <a:tcPr marL="68580" marR="68580" marT="0" marB="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3928699"/>
                  </a:ext>
                </a:extLst>
              </a:tr>
            </a:tbl>
          </a:graphicData>
        </a:graphic>
      </p:graphicFrame>
      <p:pic>
        <p:nvPicPr>
          <p:cNvPr id="18" name="Graphic 17">
            <a:extLst>
              <a:ext uri="{FF2B5EF4-FFF2-40B4-BE49-F238E27FC236}">
                <a16:creationId xmlns:a16="http://schemas.microsoft.com/office/drawing/2014/main" id="{83BF45D4-C376-0C99-FD6E-8AE3CA7B27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137" y="5074505"/>
            <a:ext cx="542925" cy="1066800"/>
          </a:xfrm>
          <a:prstGeom prst="rect">
            <a:avLst/>
          </a:prstGeom>
        </p:spPr>
      </p:pic>
      <p:sp>
        <p:nvSpPr>
          <p:cNvPr id="19" name="TextBox 18">
            <a:extLst>
              <a:ext uri="{FF2B5EF4-FFF2-40B4-BE49-F238E27FC236}">
                <a16:creationId xmlns:a16="http://schemas.microsoft.com/office/drawing/2014/main" id="{E6C4374A-4C42-03B3-6087-92890B3F4C50}"/>
              </a:ext>
            </a:extLst>
          </p:cNvPr>
          <p:cNvSpPr txBox="1"/>
          <p:nvPr/>
        </p:nvSpPr>
        <p:spPr>
          <a:xfrm>
            <a:off x="1524000" y="5164925"/>
            <a:ext cx="2819401" cy="276999"/>
          </a:xfrm>
          <a:prstGeom prst="rect">
            <a:avLst/>
          </a:prstGeom>
          <a:noFill/>
        </p:spPr>
        <p:txBody>
          <a:bodyPr wrap="square" rtlCol="0">
            <a:spAutoFit/>
          </a:bodyPr>
          <a:lstStyle/>
          <a:p>
            <a:r>
              <a:rPr lang="en-GB" sz="1200" b="0" i="0" dirty="0">
                <a:solidFill>
                  <a:srgbClr val="000000"/>
                </a:solidFill>
                <a:effectLst/>
                <a:latin typeface="Times New Roman" panose="02020603050405020304" pitchFamily="18" charset="0"/>
              </a:rPr>
              <a:t>Retraining: random weights initialization</a:t>
            </a:r>
            <a:endParaRPr lang="en-GB" sz="1200" dirty="0"/>
          </a:p>
        </p:txBody>
      </p:sp>
      <p:sp>
        <p:nvSpPr>
          <p:cNvPr id="20" name="TextBox 19">
            <a:extLst>
              <a:ext uri="{FF2B5EF4-FFF2-40B4-BE49-F238E27FC236}">
                <a16:creationId xmlns:a16="http://schemas.microsoft.com/office/drawing/2014/main" id="{E159B5D1-6DEC-B77B-F75B-BEA15D431964}"/>
              </a:ext>
            </a:extLst>
          </p:cNvPr>
          <p:cNvSpPr txBox="1"/>
          <p:nvPr/>
        </p:nvSpPr>
        <p:spPr>
          <a:xfrm>
            <a:off x="1524000" y="5607905"/>
            <a:ext cx="2819401" cy="461665"/>
          </a:xfrm>
          <a:prstGeom prst="rect">
            <a:avLst/>
          </a:prstGeom>
          <a:noFill/>
        </p:spPr>
        <p:txBody>
          <a:bodyPr wrap="square" rtlCol="0">
            <a:spAutoFit/>
          </a:bodyPr>
          <a:lstStyle/>
          <a:p>
            <a:r>
              <a:rPr lang="en-GB" sz="1200" b="0" i="0" dirty="0">
                <a:solidFill>
                  <a:srgbClr val="000000"/>
                </a:solidFill>
                <a:effectLst/>
                <a:latin typeface="Times New Roman" panose="02020603050405020304" pitchFamily="18" charset="0"/>
              </a:rPr>
              <a:t>No retraining: weights initialized from PointGrid</a:t>
            </a:r>
            <a:endParaRPr lang="en-GB" sz="1200" dirty="0"/>
          </a:p>
        </p:txBody>
      </p:sp>
      <p:sp>
        <p:nvSpPr>
          <p:cNvPr id="22" name="TextBox 21">
            <a:extLst>
              <a:ext uri="{FF2B5EF4-FFF2-40B4-BE49-F238E27FC236}">
                <a16:creationId xmlns:a16="http://schemas.microsoft.com/office/drawing/2014/main" id="{31C43F24-C857-7C2C-0FDA-1673D9E11FAD}"/>
              </a:ext>
            </a:extLst>
          </p:cNvPr>
          <p:cNvSpPr txBox="1"/>
          <p:nvPr/>
        </p:nvSpPr>
        <p:spPr>
          <a:xfrm>
            <a:off x="6255774" y="6131472"/>
            <a:ext cx="5943600" cy="273793"/>
          </a:xfrm>
          <a:prstGeom prst="rect">
            <a:avLst/>
          </a:prstGeom>
          <a:noFill/>
        </p:spPr>
        <p:txBody>
          <a:bodyPr wrap="square">
            <a:spAutoFit/>
          </a:bodyPr>
          <a:lstStyle/>
          <a:p>
            <a:pPr>
              <a:lnSpc>
                <a:spcPct val="105000"/>
              </a:lnSpc>
            </a:pPr>
            <a:r>
              <a:rPr lang="en-GB" sz="1200" b="1" kern="1200" dirty="0">
                <a:solidFill>
                  <a:sysClr val="windowText" lastClr="000000"/>
                </a:solidFill>
                <a:effectLst/>
                <a:latin typeface="Times New Roman" panose="02020603050405020304" pitchFamily="18" charset="0"/>
                <a:ea typeface="+mn-ea"/>
                <a:cs typeface="Times New Roman" panose="02020603050405020304" pitchFamily="18" charset="0"/>
              </a:rPr>
              <a:t>CD-PCCL; 2L, f=3,                   CD-PCCL; 2L, f=5                  CD-PCCL; 3L, f=3</a:t>
            </a:r>
          </a:p>
        </p:txBody>
      </p:sp>
      <p:sp>
        <p:nvSpPr>
          <p:cNvPr id="5" name="TextBox 4">
            <a:extLst>
              <a:ext uri="{FF2B5EF4-FFF2-40B4-BE49-F238E27FC236}">
                <a16:creationId xmlns:a16="http://schemas.microsoft.com/office/drawing/2014/main" id="{8102F51A-2EF4-522C-A8B1-0E15B2F00A7A}"/>
              </a:ext>
            </a:extLst>
          </p:cNvPr>
          <p:cNvSpPr txBox="1"/>
          <p:nvPr/>
        </p:nvSpPr>
        <p:spPr>
          <a:xfrm>
            <a:off x="626533" y="6234476"/>
            <a:ext cx="6100916" cy="369332"/>
          </a:xfrm>
          <a:prstGeom prst="rect">
            <a:avLst/>
          </a:prstGeom>
          <a:noFill/>
        </p:spPr>
        <p:txBody>
          <a:bodyPr wrap="square">
            <a:spAutoFit/>
          </a:bodyPr>
          <a:lstStyle/>
          <a:p>
            <a:pPr marL="280985" indent="-280985" defTabSz="704846" eaLnBrk="1" fontAlgn="auto">
              <a:lnSpc>
                <a:spcPct val="100000"/>
              </a:lnSpc>
              <a:spcBef>
                <a:spcPts val="1200"/>
              </a:spcBef>
              <a:spcAft>
                <a:spcPts val="0"/>
              </a:spcAft>
              <a:buClr>
                <a:srgbClr val="000000"/>
              </a:buClr>
              <a:buSzPct val="80000"/>
              <a:buFont typeface="Wingdings" pitchFamily="2"/>
              <a:buChar char="¬"/>
              <a:defRPr/>
            </a:pPr>
            <a:r>
              <a:rPr lang="en-US" b="0" kern="0" dirty="0">
                <a:solidFill>
                  <a:srgbClr val="000000"/>
                </a:solidFill>
                <a:latin typeface="Times New Roman"/>
                <a:ea typeface="+mn-ea"/>
                <a:cs typeface="+mn-cs"/>
              </a:rPr>
              <a:t>PointGrid total number of parameters: 10,492,072</a:t>
            </a:r>
          </a:p>
        </p:txBody>
      </p:sp>
    </p:spTree>
    <p:extLst>
      <p:ext uri="{BB962C8B-B14F-4D97-AF65-F5344CB8AC3E}">
        <p14:creationId xmlns:p14="http://schemas.microsoft.com/office/powerpoint/2010/main" val="21867089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4038600" y="2286000"/>
            <a:ext cx="7086597" cy="1669710"/>
          </a:xfrm>
        </p:spPr>
        <p:txBody>
          <a:bodyPr vert="horz" lIns="91440" tIns="45720" rIns="91440" bIns="45720" rtlCol="0" anchor="t">
            <a:noAutofit/>
          </a:bodyPr>
          <a:lstStyle/>
          <a:p>
            <a:pPr algn="ctr">
              <a:spcBef>
                <a:spcPts val="3700"/>
              </a:spcBef>
              <a:buNone/>
            </a:pPr>
            <a:r>
              <a:rPr lang="fr-FR" sz="5500" dirty="0">
                <a:effectLst>
                  <a:outerShdw blurRad="38100" dist="38100" dir="2700000" algn="tl">
                    <a:srgbClr val="000000">
                      <a:alpha val="43137"/>
                    </a:srgbClr>
                  </a:outerShdw>
                </a:effectLst>
              </a:rPr>
              <a:t>CD-PCCL Classification Performance</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43</a:t>
            </a:fld>
            <a:endParaRPr lang="en-US" dirty="0"/>
          </a:p>
        </p:txBody>
      </p:sp>
      <p:sp>
        <p:nvSpPr>
          <p:cNvPr id="3" name="WordArt 4">
            <a:extLst>
              <a:ext uri="{FF2B5EF4-FFF2-40B4-BE49-F238E27FC236}">
                <a16:creationId xmlns:a16="http://schemas.microsoft.com/office/drawing/2014/main" id="{FBF3168C-D1B8-139A-96B1-4FC9D233F560}"/>
              </a:ext>
            </a:extLst>
          </p:cNvPr>
          <p:cNvSpPr/>
          <p:nvPr/>
        </p:nvSpPr>
        <p:spPr>
          <a:xfrm>
            <a:off x="2743200" y="1924048"/>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5.2</a:t>
            </a:r>
          </a:p>
        </p:txBody>
      </p:sp>
    </p:spTree>
    <p:extLst>
      <p:ext uri="{BB962C8B-B14F-4D97-AF65-F5344CB8AC3E}">
        <p14:creationId xmlns:p14="http://schemas.microsoft.com/office/powerpoint/2010/main" val="1257556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55545-0083-F99C-E7C1-A514B0C55368}"/>
              </a:ext>
            </a:extLst>
          </p:cNvPr>
          <p:cNvSpPr>
            <a:spLocks noGrp="1"/>
          </p:cNvSpPr>
          <p:nvPr>
            <p:ph idx="1"/>
          </p:nvPr>
        </p:nvSpPr>
        <p:spPr>
          <a:xfrm>
            <a:off x="685800" y="1676400"/>
            <a:ext cx="10896600" cy="4880238"/>
          </a:xfrm>
        </p:spPr>
        <p:txBody>
          <a:bodyPr vert="horz" lIns="91440" tIns="45720" rIns="91440" bIns="45720" rtlCol="0" anchor="t">
            <a:noAutofit/>
          </a:bodyPr>
          <a:lstStyle/>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sz="2000" dirty="0"/>
              <a:t>ModelNet40 latent representation of the training (9840 PCs), validation (2048) and testing datasets (420) was created using the JPEG PCC with SF=4, BS=64 </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sz="2000" dirty="0"/>
              <a:t>Six different models of each of the tested compressed domain PC classifiers were trained, one for each of the considered compression ratios</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sz="2000" dirty="0"/>
              <a:t>Compressed domain PC classifiers were trained using:</a:t>
            </a:r>
          </a:p>
          <a:p>
            <a:pPr marL="793750" lvl="1" algn="just" defTabSz="704850" eaLnBrk="0" fontAlgn="base" hangingPunct="0">
              <a:lnSpc>
                <a:spcPct val="110000"/>
              </a:lnSpc>
              <a:spcBef>
                <a:spcPts val="0"/>
              </a:spcBef>
              <a:spcAft>
                <a:spcPts val="600"/>
              </a:spcAft>
              <a:buClr>
                <a:srgbClr val="009899"/>
              </a:buClr>
              <a:buSzPct val="70000"/>
              <a:buFont typeface="Wingdings" pitchFamily="2" charset="2"/>
              <a:buChar char="l"/>
              <a:defRPr/>
            </a:pPr>
            <a:r>
              <a:rPr lang="en-GB" dirty="0"/>
              <a:t>Sequential training approach</a:t>
            </a:r>
          </a:p>
          <a:p>
            <a:pPr marL="793750" lvl="1" algn="just" defTabSz="704850" eaLnBrk="0" fontAlgn="base" hangingPunct="0">
              <a:lnSpc>
                <a:spcPct val="110000"/>
              </a:lnSpc>
              <a:spcBef>
                <a:spcPts val="0"/>
              </a:spcBef>
              <a:spcAft>
                <a:spcPts val="600"/>
              </a:spcAft>
              <a:buClr>
                <a:srgbClr val="009899"/>
              </a:buClr>
              <a:buSzPct val="70000"/>
              <a:buFont typeface="Wingdings" pitchFamily="2" charset="2"/>
              <a:buChar char="l"/>
              <a:defRPr/>
            </a:pPr>
            <a:r>
              <a:rPr lang="en-US" dirty="0"/>
              <a:t>Training hyperparameters </a:t>
            </a:r>
            <a:endParaRPr lang="pt-BR" dirty="0"/>
          </a:p>
          <a:p>
            <a:pPr marL="1016000" lvl="4" indent="-285750" algn="just" defTabSz="704850" eaLnBrk="0" fontAlgn="base" hangingPunct="0">
              <a:lnSpc>
                <a:spcPct val="110000"/>
              </a:lnSpc>
              <a:spcBef>
                <a:spcPts val="0"/>
              </a:spcBef>
              <a:buClr>
                <a:srgbClr val="000000"/>
              </a:buClr>
              <a:buSzPct val="80000"/>
              <a:buFont typeface="Arial" panose="020B0604020202020204" pitchFamily="34" charset="0"/>
              <a:buChar char="•"/>
              <a:defRPr/>
            </a:pPr>
            <a:r>
              <a:rPr lang="en-US" dirty="0"/>
              <a:t>Batch size=32. Adam optimizer with LR=0.0001</a:t>
            </a:r>
          </a:p>
          <a:p>
            <a:pPr marL="1016000" lvl="4" indent="-285750" algn="just" defTabSz="704850" eaLnBrk="0" fontAlgn="base" hangingPunct="0">
              <a:lnSpc>
                <a:spcPct val="110000"/>
              </a:lnSpc>
              <a:spcBef>
                <a:spcPts val="0"/>
              </a:spcBef>
              <a:buClr>
                <a:srgbClr val="000000"/>
              </a:buClr>
              <a:buSzPct val="80000"/>
              <a:buFont typeface="Arial" panose="020B0604020202020204" pitchFamily="34" charset="0"/>
              <a:buChar char="•"/>
              <a:defRPr/>
            </a:pPr>
            <a:r>
              <a:rPr lang="en-GB" dirty="0"/>
              <a:t>Early stopping with patience 20</a:t>
            </a:r>
            <a:endParaRPr lang="en-US" dirty="0"/>
          </a:p>
          <a:p>
            <a:pPr marL="1016000" lvl="4" indent="-285750" algn="just" defTabSz="704850" eaLnBrk="0" fontAlgn="base" hangingPunct="0">
              <a:lnSpc>
                <a:spcPct val="110000"/>
              </a:lnSpc>
              <a:spcBef>
                <a:spcPts val="0"/>
              </a:spcBef>
              <a:buClr>
                <a:srgbClr val="000000"/>
              </a:buClr>
              <a:buSzPct val="80000"/>
              <a:buFont typeface="Arial" panose="020B0604020202020204" pitchFamily="34" charset="0"/>
              <a:buChar char="•"/>
              <a:defRPr/>
            </a:pPr>
            <a:r>
              <a:rPr lang="en-US" dirty="0"/>
              <a:t>Cross entropy loss function between the ground truth label and the predicted label</a:t>
            </a:r>
          </a:p>
        </p:txBody>
      </p:sp>
      <p:sp>
        <p:nvSpPr>
          <p:cNvPr id="3" name="Slide Number Placeholder 2">
            <a:extLst>
              <a:ext uri="{FF2B5EF4-FFF2-40B4-BE49-F238E27FC236}">
                <a16:creationId xmlns:a16="http://schemas.microsoft.com/office/drawing/2014/main" id="{08085D26-4676-B81E-BF73-A90302B6FEC7}"/>
              </a:ext>
            </a:extLst>
          </p:cNvPr>
          <p:cNvSpPr>
            <a:spLocks noGrp="1"/>
          </p:cNvSpPr>
          <p:nvPr>
            <p:ph type="sldNum" sz="quarter" idx="12"/>
          </p:nvPr>
        </p:nvSpPr>
        <p:spPr/>
        <p:txBody>
          <a:bodyPr/>
          <a:lstStyle/>
          <a:p>
            <a:fld id="{777B76EE-7C31-4398-852A-D696E4A39009}" type="slidenum">
              <a:rPr lang="en-US" smtClean="0"/>
              <a:t>44</a:t>
            </a:fld>
            <a:endParaRPr lang="en-US" dirty="0"/>
          </a:p>
        </p:txBody>
      </p:sp>
      <p:sp>
        <p:nvSpPr>
          <p:cNvPr id="4" name="Title 3">
            <a:extLst>
              <a:ext uri="{FF2B5EF4-FFF2-40B4-BE49-F238E27FC236}">
                <a16:creationId xmlns:a16="http://schemas.microsoft.com/office/drawing/2014/main" id="{20FCA6D7-2F74-49E9-1894-489AF2F96069}"/>
              </a:ext>
            </a:extLst>
          </p:cNvPr>
          <p:cNvSpPr>
            <a:spLocks noGrp="1"/>
          </p:cNvSpPr>
          <p:nvPr>
            <p:ph type="title"/>
          </p:nvPr>
        </p:nvSpPr>
        <p:spPr/>
        <p:txBody>
          <a:bodyPr>
            <a:normAutofit/>
          </a:bodyPr>
          <a:lstStyle/>
          <a:p>
            <a:r>
              <a:rPr lang="en-GB" dirty="0"/>
              <a:t>Test Conditions and Experimental Setup</a:t>
            </a:r>
            <a:r>
              <a:rPr lang="en-GB" sz="3200" b="1" dirty="0"/>
              <a:t> </a:t>
            </a:r>
            <a:endParaRPr lang="en-GB" dirty="0"/>
          </a:p>
        </p:txBody>
      </p:sp>
    </p:spTree>
    <p:extLst>
      <p:ext uri="{BB962C8B-B14F-4D97-AF65-F5344CB8AC3E}">
        <p14:creationId xmlns:p14="http://schemas.microsoft.com/office/powerpoint/2010/main" val="1252390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CB3D5-46E9-AFA5-B815-A65AB899A567}"/>
              </a:ext>
            </a:extLst>
          </p:cNvPr>
          <p:cNvSpPr>
            <a:spLocks noGrp="1"/>
          </p:cNvSpPr>
          <p:nvPr>
            <p:ph type="sldNum" sz="quarter" idx="12"/>
          </p:nvPr>
        </p:nvSpPr>
        <p:spPr/>
        <p:txBody>
          <a:bodyPr/>
          <a:lstStyle/>
          <a:p>
            <a:fld id="{777B76EE-7C31-4398-852A-D696E4A39009}" type="slidenum">
              <a:rPr lang="en-US" smtClean="0"/>
              <a:t>45</a:t>
            </a:fld>
            <a:endParaRPr lang="en-US" dirty="0"/>
          </a:p>
        </p:txBody>
      </p:sp>
      <p:sp>
        <p:nvSpPr>
          <p:cNvPr id="4" name="Title 3">
            <a:extLst>
              <a:ext uri="{FF2B5EF4-FFF2-40B4-BE49-F238E27FC236}">
                <a16:creationId xmlns:a16="http://schemas.microsoft.com/office/drawing/2014/main" id="{0C889F1B-AFDB-FC7C-EB24-5F937EF4AD5A}"/>
              </a:ext>
            </a:extLst>
          </p:cNvPr>
          <p:cNvSpPr>
            <a:spLocks noGrp="1"/>
          </p:cNvSpPr>
          <p:nvPr>
            <p:ph type="title"/>
          </p:nvPr>
        </p:nvSpPr>
        <p:spPr/>
        <p:txBody>
          <a:bodyPr/>
          <a:lstStyle/>
          <a:p>
            <a:r>
              <a:rPr lang="en-GB" dirty="0"/>
              <a:t>Bridge Architecture Assessment</a:t>
            </a:r>
          </a:p>
        </p:txBody>
      </p:sp>
      <p:sp>
        <p:nvSpPr>
          <p:cNvPr id="9" name="TextBox 8">
            <a:extLst>
              <a:ext uri="{FF2B5EF4-FFF2-40B4-BE49-F238E27FC236}">
                <a16:creationId xmlns:a16="http://schemas.microsoft.com/office/drawing/2014/main" id="{7B1E8C33-4BE6-26D9-8D16-95598022EE6F}"/>
              </a:ext>
            </a:extLst>
          </p:cNvPr>
          <p:cNvSpPr txBox="1"/>
          <p:nvPr/>
        </p:nvSpPr>
        <p:spPr>
          <a:xfrm>
            <a:off x="609600" y="5433022"/>
            <a:ext cx="11201400" cy="744884"/>
          </a:xfrm>
          <a:prstGeom prst="rect">
            <a:avLst/>
          </a:prstGeom>
          <a:noFill/>
        </p:spPr>
        <p:txBody>
          <a:bodyPr wrap="square">
            <a:spAutoFit/>
          </a:bodyPr>
          <a:lstStyle/>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sz="2000" kern="0" dirty="0">
                <a:solidFill>
                  <a:srgbClr val="000000"/>
                </a:solidFill>
                <a:latin typeface="Times New Roman"/>
              </a:rPr>
              <a:t>Results show that the CD-PCCL classification performance tends to increase with the number of weights (complexity) in the Bridge model</a:t>
            </a:r>
          </a:p>
        </p:txBody>
      </p:sp>
      <p:sp>
        <p:nvSpPr>
          <p:cNvPr id="10" name="TextBox 9">
            <a:extLst>
              <a:ext uri="{FF2B5EF4-FFF2-40B4-BE49-F238E27FC236}">
                <a16:creationId xmlns:a16="http://schemas.microsoft.com/office/drawing/2014/main" id="{D186589C-4813-E756-201B-9C3C1F44DE87}"/>
              </a:ext>
            </a:extLst>
          </p:cNvPr>
          <p:cNvSpPr txBox="1"/>
          <p:nvPr/>
        </p:nvSpPr>
        <p:spPr>
          <a:xfrm>
            <a:off x="228600" y="2853847"/>
            <a:ext cx="3436712" cy="717953"/>
          </a:xfrm>
          <a:prstGeom prst="rect">
            <a:avLst/>
          </a:prstGeom>
          <a:noFill/>
        </p:spPr>
        <p:txBody>
          <a:bodyPr wrap="square">
            <a:spAutoFit/>
          </a:bodyPr>
          <a:lstStyle/>
          <a:p>
            <a:pPr>
              <a:lnSpc>
                <a:spcPct val="105000"/>
              </a:lnSpc>
            </a:pPr>
            <a:r>
              <a:rPr lang="en-GB" sz="2000" b="1" kern="1200" dirty="0">
                <a:solidFill>
                  <a:sysClr val="windowText" lastClr="000000"/>
                </a:solidFill>
                <a:effectLst/>
                <a:latin typeface="Times New Roman" panose="02020603050405020304" pitchFamily="18" charset="0"/>
                <a:ea typeface="+mn-ea"/>
                <a:cs typeface="Times New Roman" panose="02020603050405020304" pitchFamily="18" charset="0"/>
              </a:rPr>
              <a:t>Classification Performance for three CD-PCCL Bridges</a:t>
            </a:r>
          </a:p>
        </p:txBody>
      </p:sp>
      <p:pic>
        <p:nvPicPr>
          <p:cNvPr id="12" name="Picture 11">
            <a:extLst>
              <a:ext uri="{FF2B5EF4-FFF2-40B4-BE49-F238E27FC236}">
                <a16:creationId xmlns:a16="http://schemas.microsoft.com/office/drawing/2014/main" id="{7DF3D080-F208-BDEB-CAAC-0EFFDAED4644}"/>
              </a:ext>
            </a:extLst>
          </p:cNvPr>
          <p:cNvPicPr>
            <a:picLocks noChangeAspect="1"/>
          </p:cNvPicPr>
          <p:nvPr/>
        </p:nvPicPr>
        <p:blipFill>
          <a:blip r:embed="rId2"/>
          <a:stretch>
            <a:fillRect/>
          </a:stretch>
        </p:blipFill>
        <p:spPr>
          <a:xfrm>
            <a:off x="3639657" y="1347799"/>
            <a:ext cx="7942743" cy="3996000"/>
          </a:xfrm>
          <a:prstGeom prst="rect">
            <a:avLst/>
          </a:prstGeom>
        </p:spPr>
      </p:pic>
    </p:spTree>
    <p:extLst>
      <p:ext uri="{BB962C8B-B14F-4D97-AF65-F5344CB8AC3E}">
        <p14:creationId xmlns:p14="http://schemas.microsoft.com/office/powerpoint/2010/main" val="291141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4CC3EF4-5B04-7C2D-87BA-44890FE16047}"/>
              </a:ext>
            </a:extLst>
          </p:cNvPr>
          <p:cNvSpPr>
            <a:spLocks noGrp="1"/>
          </p:cNvSpPr>
          <p:nvPr>
            <p:ph type="sldNum" sz="quarter" idx="12"/>
          </p:nvPr>
        </p:nvSpPr>
        <p:spPr/>
        <p:txBody>
          <a:bodyPr/>
          <a:lstStyle/>
          <a:p>
            <a:fld id="{777B76EE-7C31-4398-852A-D696E4A39009}" type="slidenum">
              <a:rPr lang="en-US" smtClean="0"/>
              <a:t>46</a:t>
            </a:fld>
            <a:endParaRPr lang="en-US" dirty="0"/>
          </a:p>
        </p:txBody>
      </p:sp>
      <p:sp>
        <p:nvSpPr>
          <p:cNvPr id="4" name="Title 3">
            <a:extLst>
              <a:ext uri="{FF2B5EF4-FFF2-40B4-BE49-F238E27FC236}">
                <a16:creationId xmlns:a16="http://schemas.microsoft.com/office/drawing/2014/main" id="{73CBF662-021C-6609-9913-78F335E012A9}"/>
              </a:ext>
            </a:extLst>
          </p:cNvPr>
          <p:cNvSpPr>
            <a:spLocks noGrp="1"/>
          </p:cNvSpPr>
          <p:nvPr>
            <p:ph type="title"/>
          </p:nvPr>
        </p:nvSpPr>
        <p:spPr/>
        <p:txBody>
          <a:bodyPr/>
          <a:lstStyle/>
          <a:p>
            <a:r>
              <a:rPr lang="fr-FR" sz="3200" dirty="0">
                <a:effectLst>
                  <a:outerShdw blurRad="38100" dist="38100" dir="2700000" algn="tl">
                    <a:srgbClr val="000000">
                      <a:alpha val="43137"/>
                    </a:srgbClr>
                  </a:outerShdw>
                </a:effectLst>
              </a:rPr>
              <a:t>Compressed vs Spatial Domain PC Classification Performance</a:t>
            </a:r>
            <a:endParaRPr lang="en-GB" dirty="0"/>
          </a:p>
        </p:txBody>
      </p:sp>
      <p:pic>
        <p:nvPicPr>
          <p:cNvPr id="7" name="Graphic 6">
            <a:extLst>
              <a:ext uri="{FF2B5EF4-FFF2-40B4-BE49-F238E27FC236}">
                <a16:creationId xmlns:a16="http://schemas.microsoft.com/office/drawing/2014/main" id="{29184C1B-9B68-2760-29A0-6F8FD6C7662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033370"/>
            <a:ext cx="12192000" cy="3044808"/>
          </a:xfrm>
          <a:prstGeom prst="rect">
            <a:avLst/>
          </a:prstGeom>
        </p:spPr>
      </p:pic>
      <p:sp>
        <p:nvSpPr>
          <p:cNvPr id="8" name="TextBox 7">
            <a:extLst>
              <a:ext uri="{FF2B5EF4-FFF2-40B4-BE49-F238E27FC236}">
                <a16:creationId xmlns:a16="http://schemas.microsoft.com/office/drawing/2014/main" id="{6CCF92AF-160C-E150-6810-D0BE392D978E}"/>
              </a:ext>
            </a:extLst>
          </p:cNvPr>
          <p:cNvSpPr txBox="1"/>
          <p:nvPr/>
        </p:nvSpPr>
        <p:spPr>
          <a:xfrm>
            <a:off x="2971800" y="1524000"/>
            <a:ext cx="10287000" cy="369332"/>
          </a:xfrm>
          <a:prstGeom prst="rect">
            <a:avLst/>
          </a:prstGeom>
          <a:noFill/>
        </p:spPr>
        <p:txBody>
          <a:bodyPr wrap="square">
            <a:spAutoFit/>
          </a:bodyPr>
          <a:lstStyle/>
          <a:p>
            <a:r>
              <a:rPr lang="en-US" sz="1800" b="1" kern="0" dirty="0">
                <a:solidFill>
                  <a:srgbClr val="000000"/>
                </a:solidFill>
                <a:latin typeface="Times New Roman"/>
              </a:rPr>
              <a:t>Top-1						            Top-5</a:t>
            </a:r>
            <a:endParaRPr lang="en-GB" dirty="0"/>
          </a:p>
        </p:txBody>
      </p:sp>
      <p:sp>
        <p:nvSpPr>
          <p:cNvPr id="9" name="TextBox 8">
            <a:extLst>
              <a:ext uri="{FF2B5EF4-FFF2-40B4-BE49-F238E27FC236}">
                <a16:creationId xmlns:a16="http://schemas.microsoft.com/office/drawing/2014/main" id="{91B57CF2-9A73-FE8E-3287-36782163F63A}"/>
              </a:ext>
            </a:extLst>
          </p:cNvPr>
          <p:cNvSpPr txBox="1"/>
          <p:nvPr/>
        </p:nvSpPr>
        <p:spPr>
          <a:xfrm>
            <a:off x="457200" y="5455476"/>
            <a:ext cx="11277600" cy="1083438"/>
          </a:xfrm>
          <a:prstGeom prst="rect">
            <a:avLst/>
          </a:prstGeom>
          <a:noFill/>
        </p:spPr>
        <p:txBody>
          <a:bodyPr wrap="square">
            <a:spAutoFit/>
          </a:bodyPr>
          <a:lstStyle/>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sz="2000" kern="0" dirty="0">
                <a:solidFill>
                  <a:srgbClr val="000000"/>
                </a:solidFill>
                <a:latin typeface="Times New Roman"/>
              </a:rPr>
              <a:t>The experimental results for the four alternative PC classification pipelines show that the proposed CD-PCCL offers the best classification performance with a reduction in the overall model complexity from 10,492,072 to 9,584,168</a:t>
            </a:r>
          </a:p>
        </p:txBody>
      </p:sp>
    </p:spTree>
    <p:extLst>
      <p:ext uri="{BB962C8B-B14F-4D97-AF65-F5344CB8AC3E}">
        <p14:creationId xmlns:p14="http://schemas.microsoft.com/office/powerpoint/2010/main" val="4161028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3429000" y="2438400"/>
            <a:ext cx="8077200" cy="1669710"/>
          </a:xfrm>
        </p:spPr>
        <p:txBody>
          <a:bodyPr>
            <a:normAutofit fontScale="92500" lnSpcReduction="10000"/>
          </a:body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kumimoji="0" lang="en-US" sz="6000" b="1" i="0" u="none" strike="noStrike" kern="0" cap="none" spc="0" normalizeH="0" baseline="0" noProof="0" dirty="0">
                <a:ln>
                  <a:noFill/>
                </a:ln>
                <a:solidFill>
                  <a:srgbClr val="333333"/>
                </a:solidFill>
                <a:effectLst>
                  <a:outerShdw dist="38096" dir="2700000">
                    <a:srgbClr val="C0C0C0"/>
                  </a:outerShdw>
                </a:effectLst>
                <a:uLnTx/>
                <a:uFillTx/>
                <a:latin typeface="Times New Roman"/>
              </a:rPr>
              <a:t>Conclusions &amp; Future Steps </a:t>
            </a:r>
          </a:p>
        </p:txBody>
      </p:sp>
      <p:sp>
        <p:nvSpPr>
          <p:cNvPr id="3" name="WordArt 4">
            <a:extLst>
              <a:ext uri="{FF2B5EF4-FFF2-40B4-BE49-F238E27FC236}">
                <a16:creationId xmlns:a16="http://schemas.microsoft.com/office/drawing/2014/main" id="{FBF3168C-D1B8-139A-96B1-4FC9D233F560}"/>
              </a:ext>
            </a:extLst>
          </p:cNvPr>
          <p:cNvSpPr/>
          <p:nvPr/>
        </p:nvSpPr>
        <p:spPr>
          <a:xfrm>
            <a:off x="1676400" y="1981200"/>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i="0" u="none" strike="noStrike" kern="1200" cap="none" spc="0" baseline="0" dirty="0">
                <a:ln>
                  <a:noFill/>
                </a:ln>
                <a:solidFill>
                  <a:srgbClr val="A9A9A9"/>
                </a:solidFill>
                <a:uFillTx/>
                <a:latin typeface="MS Mincho" pitchFamily="49"/>
                <a:ea typeface="MS Mincho" pitchFamily="49"/>
              </a:rPr>
              <a:t>6</a:t>
            </a: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47</a:t>
            </a:fld>
            <a:endParaRPr lang="en-US" dirty="0"/>
          </a:p>
        </p:txBody>
      </p:sp>
    </p:spTree>
    <p:extLst>
      <p:ext uri="{BB962C8B-B14F-4D97-AF65-F5344CB8AC3E}">
        <p14:creationId xmlns:p14="http://schemas.microsoft.com/office/powerpoint/2010/main" val="1041590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55545-0083-F99C-E7C1-A514B0C55368}"/>
              </a:ext>
            </a:extLst>
          </p:cNvPr>
          <p:cNvSpPr>
            <a:spLocks noGrp="1"/>
          </p:cNvSpPr>
          <p:nvPr>
            <p:ph idx="1"/>
          </p:nvPr>
        </p:nvSpPr>
        <p:spPr>
          <a:xfrm>
            <a:off x="609600" y="1936747"/>
            <a:ext cx="10972800" cy="5073653"/>
          </a:xfrm>
        </p:spPr>
        <p:txBody>
          <a:bodyPr vert="horz" lIns="91440" tIns="45720" rIns="91440" bIns="45720" rtlCol="0" anchor="t">
            <a:noAutofit/>
          </a:bodyPr>
          <a:lstStyle/>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The first compressed domain PC classification solution is proposed</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The proposed CD-PCCL classifier builds on a state-of-the-art PC classifier (PointGrid), complemented with a trained Bridge, and the latent representation obtained from JPEG PCC </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Compressed domain PC classification has a clear performance advantage over decompressed domain PC classification, especially for the lower rates</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The CD-PCCL proves the vision of the JPEG Pleno PCC towards having a unified and efficient learning-based representation for both man and machine</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endParaRPr lang="en-GB" dirty="0"/>
          </a:p>
        </p:txBody>
      </p:sp>
      <p:sp>
        <p:nvSpPr>
          <p:cNvPr id="3" name="Slide Number Placeholder 2">
            <a:extLst>
              <a:ext uri="{FF2B5EF4-FFF2-40B4-BE49-F238E27FC236}">
                <a16:creationId xmlns:a16="http://schemas.microsoft.com/office/drawing/2014/main" id="{08085D26-4676-B81E-BF73-A90302B6FEC7}"/>
              </a:ext>
            </a:extLst>
          </p:cNvPr>
          <p:cNvSpPr>
            <a:spLocks noGrp="1"/>
          </p:cNvSpPr>
          <p:nvPr>
            <p:ph type="sldNum" sz="quarter" idx="12"/>
          </p:nvPr>
        </p:nvSpPr>
        <p:spPr/>
        <p:txBody>
          <a:bodyPr/>
          <a:lstStyle/>
          <a:p>
            <a:fld id="{777B76EE-7C31-4398-852A-D696E4A39009}" type="slidenum">
              <a:rPr lang="en-US" smtClean="0"/>
              <a:t>48</a:t>
            </a:fld>
            <a:endParaRPr lang="en-US" dirty="0"/>
          </a:p>
        </p:txBody>
      </p:sp>
      <p:sp>
        <p:nvSpPr>
          <p:cNvPr id="4" name="Title 3">
            <a:extLst>
              <a:ext uri="{FF2B5EF4-FFF2-40B4-BE49-F238E27FC236}">
                <a16:creationId xmlns:a16="http://schemas.microsoft.com/office/drawing/2014/main" id="{20FCA6D7-2F74-49E9-1894-489AF2F96069}"/>
              </a:ext>
            </a:extLst>
          </p:cNvPr>
          <p:cNvSpPr>
            <a:spLocks noGrp="1"/>
          </p:cNvSpPr>
          <p:nvPr>
            <p:ph type="title"/>
          </p:nvPr>
        </p:nvSpPr>
        <p:spPr/>
        <p:txBody>
          <a:bodyPr>
            <a:normAutofit/>
          </a:bodyPr>
          <a:lstStyle/>
          <a:p>
            <a:r>
              <a:rPr lang="en-GB" dirty="0"/>
              <a:t>Conclusions</a:t>
            </a:r>
          </a:p>
        </p:txBody>
      </p:sp>
    </p:spTree>
    <p:extLst>
      <p:ext uri="{BB962C8B-B14F-4D97-AF65-F5344CB8AC3E}">
        <p14:creationId xmlns:p14="http://schemas.microsoft.com/office/powerpoint/2010/main" val="6240206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B55545-0083-F99C-E7C1-A514B0C55368}"/>
              </a:ext>
            </a:extLst>
          </p:cNvPr>
          <p:cNvSpPr>
            <a:spLocks noGrp="1"/>
          </p:cNvSpPr>
          <p:nvPr>
            <p:ph idx="1"/>
          </p:nvPr>
        </p:nvSpPr>
        <p:spPr>
          <a:xfrm>
            <a:off x="1281112" y="2445218"/>
            <a:ext cx="8686800" cy="1967563"/>
          </a:xfrm>
        </p:spPr>
        <p:txBody>
          <a:bodyPr vert="horz" lIns="91440" tIns="45720" rIns="91440" bIns="45720" rtlCol="0" anchor="t">
            <a:noAutofit/>
          </a:bodyPr>
          <a:lstStyle/>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Use dynamic stride for the Bridge to adapt coded streams with different BSs to the Partial Classifier</a:t>
            </a:r>
          </a:p>
          <a:p>
            <a:pPr marL="280670" lvl="2" indent="-280670" algn="just" defTabSz="704850" eaLnBrk="0" fontAlgn="base" hangingPunct="0">
              <a:lnSpc>
                <a:spcPct val="110000"/>
              </a:lnSpc>
              <a:spcBef>
                <a:spcPts val="1200"/>
              </a:spcBef>
              <a:spcAft>
                <a:spcPts val="600"/>
              </a:spcAft>
              <a:buClr>
                <a:srgbClr val="000000"/>
              </a:buClr>
              <a:buSzPct val="80000"/>
              <a:buFont typeface="Wingdings" pitchFamily="2" charset="2"/>
              <a:buChar char="¬"/>
              <a:defRPr/>
            </a:pPr>
            <a:r>
              <a:rPr lang="en-GB" dirty="0"/>
              <a:t>Design compressed domain PC processing solutions for other computer vision tasks</a:t>
            </a:r>
            <a:endParaRPr lang="en-US" dirty="0"/>
          </a:p>
        </p:txBody>
      </p:sp>
      <p:sp>
        <p:nvSpPr>
          <p:cNvPr id="3" name="Slide Number Placeholder 2">
            <a:extLst>
              <a:ext uri="{FF2B5EF4-FFF2-40B4-BE49-F238E27FC236}">
                <a16:creationId xmlns:a16="http://schemas.microsoft.com/office/drawing/2014/main" id="{08085D26-4676-B81E-BF73-A90302B6FEC7}"/>
              </a:ext>
            </a:extLst>
          </p:cNvPr>
          <p:cNvSpPr>
            <a:spLocks noGrp="1"/>
          </p:cNvSpPr>
          <p:nvPr>
            <p:ph type="sldNum" sz="quarter" idx="12"/>
          </p:nvPr>
        </p:nvSpPr>
        <p:spPr/>
        <p:txBody>
          <a:bodyPr/>
          <a:lstStyle/>
          <a:p>
            <a:fld id="{777B76EE-7C31-4398-852A-D696E4A39009}" type="slidenum">
              <a:rPr lang="en-US" smtClean="0"/>
              <a:t>49</a:t>
            </a:fld>
            <a:endParaRPr lang="en-US" dirty="0"/>
          </a:p>
        </p:txBody>
      </p:sp>
      <p:sp>
        <p:nvSpPr>
          <p:cNvPr id="4" name="Title 3">
            <a:extLst>
              <a:ext uri="{FF2B5EF4-FFF2-40B4-BE49-F238E27FC236}">
                <a16:creationId xmlns:a16="http://schemas.microsoft.com/office/drawing/2014/main" id="{20FCA6D7-2F74-49E9-1894-489AF2F96069}"/>
              </a:ext>
            </a:extLst>
          </p:cNvPr>
          <p:cNvSpPr>
            <a:spLocks noGrp="1"/>
          </p:cNvSpPr>
          <p:nvPr>
            <p:ph type="title"/>
          </p:nvPr>
        </p:nvSpPr>
        <p:spPr/>
        <p:txBody>
          <a:bodyPr>
            <a:normAutofit/>
          </a:bodyPr>
          <a:lstStyle/>
          <a:p>
            <a:r>
              <a:rPr lang="en-GB" dirty="0"/>
              <a:t>Future Work </a:t>
            </a:r>
          </a:p>
        </p:txBody>
      </p:sp>
      <p:pic>
        <p:nvPicPr>
          <p:cNvPr id="5" name="Picture 2" descr="NEXT STEPS">
            <a:extLst>
              <a:ext uri="{FF2B5EF4-FFF2-40B4-BE49-F238E27FC236}">
                <a16:creationId xmlns:a16="http://schemas.microsoft.com/office/drawing/2014/main" id="{B472B00B-CC31-3119-32E7-1E821F2C36FF}"/>
              </a:ext>
            </a:extLst>
          </p:cNvPr>
          <p:cNvPicPr>
            <a:picLocks noChangeAspect="1"/>
          </p:cNvPicPr>
          <p:nvPr/>
        </p:nvPicPr>
        <p:blipFill>
          <a:blip r:embed="rId3"/>
          <a:srcRect/>
          <a:stretch>
            <a:fillRect/>
          </a:stretch>
        </p:blipFill>
        <p:spPr>
          <a:xfrm>
            <a:off x="8915400" y="136523"/>
            <a:ext cx="1600200" cy="800097"/>
          </a:xfrm>
          <a:prstGeom prst="rect">
            <a:avLst/>
          </a:prstGeom>
          <a:noFill/>
          <a:ln cap="flat">
            <a:noFill/>
          </a:ln>
        </p:spPr>
      </p:pic>
    </p:spTree>
    <p:extLst>
      <p:ext uri="{BB962C8B-B14F-4D97-AF65-F5344CB8AC3E}">
        <p14:creationId xmlns:p14="http://schemas.microsoft.com/office/powerpoint/2010/main" val="3738357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0110-4E6B-721B-6098-F8162AC67A21}"/>
              </a:ext>
            </a:extLst>
          </p:cNvPr>
          <p:cNvSpPr txBox="1">
            <a:spLocks noGrp="1"/>
          </p:cNvSpPr>
          <p:nvPr>
            <p:ph type="title"/>
          </p:nvPr>
        </p:nvSpPr>
        <p:spPr>
          <a:xfrm>
            <a:off x="609600" y="152400"/>
            <a:ext cx="10287000" cy="1143000"/>
          </a:xfrm>
        </p:spPr>
        <p:txBody>
          <a:bodyPr>
            <a:normAutofit/>
          </a:bodyPr>
          <a:lstStyle/>
          <a:p>
            <a:pPr lvl="0"/>
            <a:r>
              <a:rPr lang="pt-PT" sz="3200" kern="0" dirty="0">
                <a:solidFill>
                  <a:prstClr val="black"/>
                </a:solidFill>
                <a:effectLst/>
                <a:latin typeface="Times New Roman"/>
                <a:ea typeface="+mn-ea"/>
                <a:cs typeface="+mn-cs"/>
              </a:rPr>
              <a:t>JPEG Pleno PCC: Compressed Domain PC Classification</a:t>
            </a:r>
          </a:p>
        </p:txBody>
      </p:sp>
      <p:sp>
        <p:nvSpPr>
          <p:cNvPr id="3" name="Content Placeholder 2">
            <a:extLst>
              <a:ext uri="{FF2B5EF4-FFF2-40B4-BE49-F238E27FC236}">
                <a16:creationId xmlns:a16="http://schemas.microsoft.com/office/drawing/2014/main" id="{DEDF0894-EA40-9C2A-6A5F-04D50F111758}"/>
              </a:ext>
            </a:extLst>
          </p:cNvPr>
          <p:cNvSpPr txBox="1">
            <a:spLocks noGrp="1"/>
          </p:cNvSpPr>
          <p:nvPr>
            <p:ph idx="1"/>
          </p:nvPr>
        </p:nvSpPr>
        <p:spPr>
          <a:xfrm>
            <a:off x="780559" y="1439165"/>
            <a:ext cx="10709397" cy="1776130"/>
          </a:xfrm>
        </p:spPr>
        <p:txBody>
          <a:bodyPr/>
          <a:lstStyle/>
          <a:p>
            <a:pPr marL="0" lvl="0" indent="0" algn="ctr">
              <a:buNone/>
            </a:pPr>
            <a:r>
              <a:rPr lang="en-US" sz="2200" dirty="0"/>
              <a:t>The JPEG Pleno PCC scope is a learning-based PC coding standard </a:t>
            </a:r>
            <a:r>
              <a:rPr lang="en-US" sz="2200" b="0" dirty="0"/>
              <a:t>offering a single-stream, compact, compressed domain representation, </a:t>
            </a:r>
            <a:r>
              <a:rPr lang="en-US" sz="2200" dirty="0"/>
              <a:t>targeting both human visualization</a:t>
            </a:r>
            <a:r>
              <a:rPr lang="en-US" sz="2200" b="0" dirty="0"/>
              <a:t>, with significant compression efficiency improvement over PC coding standards in common use at equivalent subjective quality, </a:t>
            </a:r>
            <a:r>
              <a:rPr lang="en-US" sz="2200" dirty="0"/>
              <a:t>as well as effective performance for PC </a:t>
            </a:r>
            <a:r>
              <a:rPr lang="en-US" sz="2200" dirty="0">
                <a:solidFill>
                  <a:schemeClr val="tx1"/>
                </a:solidFill>
              </a:rPr>
              <a:t>processing and computer vision tasks …</a:t>
            </a:r>
            <a:endParaRPr lang="en-GB" sz="2400" dirty="0">
              <a:solidFill>
                <a:schemeClr val="tx1"/>
              </a:solidFill>
            </a:endParaRPr>
          </a:p>
        </p:txBody>
      </p:sp>
      <p:sp>
        <p:nvSpPr>
          <p:cNvPr id="5" name="Slide Number Placeholder 5">
            <a:extLst>
              <a:ext uri="{FF2B5EF4-FFF2-40B4-BE49-F238E27FC236}">
                <a16:creationId xmlns:a16="http://schemas.microsoft.com/office/drawing/2014/main" id="{96D8EBAF-0DFD-DDAD-FCF7-EE9A9A358765}"/>
              </a:ext>
            </a:extLst>
          </p:cNvPr>
          <p:cNvSpPr txBox="1"/>
          <p:nvPr/>
        </p:nvSpPr>
        <p:spPr>
          <a:xfrm>
            <a:off x="8839200" y="634047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801FE5-179F-42B3-AF2B-9D8AA317F6EF}" type="slidenum">
              <a:rPr lang="en-GB" sz="1200" b="0" i="0" u="none" strike="noStrike" kern="1200" cap="none" spc="0" baseline="0">
                <a:solidFill>
                  <a:srgbClr val="898989"/>
                </a:solidFill>
                <a:uFillTx/>
                <a:latin typeface="Calibri"/>
              </a:rPr>
              <a:t>5</a:t>
            </a:fld>
            <a:endParaRPr lang="en-GB" sz="1200" b="0" i="0" u="none" strike="noStrike" kern="1200" cap="none" spc="0" baseline="0" dirty="0">
              <a:solidFill>
                <a:srgbClr val="898989"/>
              </a:solidFill>
              <a:uFillTx/>
              <a:latin typeface="Calibri"/>
            </a:endParaRPr>
          </a:p>
        </p:txBody>
      </p:sp>
      <p:grpSp>
        <p:nvGrpSpPr>
          <p:cNvPr id="6" name="Agrupar 5">
            <a:extLst>
              <a:ext uri="{FF2B5EF4-FFF2-40B4-BE49-F238E27FC236}">
                <a16:creationId xmlns:a16="http://schemas.microsoft.com/office/drawing/2014/main" id="{19C782E1-1B8E-45F1-C21E-106D6CE7031F}"/>
              </a:ext>
            </a:extLst>
          </p:cNvPr>
          <p:cNvGrpSpPr>
            <a:grpSpLocks noChangeAspect="1"/>
          </p:cNvGrpSpPr>
          <p:nvPr/>
        </p:nvGrpSpPr>
        <p:grpSpPr>
          <a:xfrm>
            <a:off x="2660887" y="3296992"/>
            <a:ext cx="6948739" cy="3408608"/>
            <a:chOff x="1128461" y="1259822"/>
            <a:chExt cx="9935078" cy="4873516"/>
          </a:xfrm>
        </p:grpSpPr>
        <p:pic>
          <p:nvPicPr>
            <p:cNvPr id="7" name="Picture 6">
              <a:extLst>
                <a:ext uri="{FF2B5EF4-FFF2-40B4-BE49-F238E27FC236}">
                  <a16:creationId xmlns:a16="http://schemas.microsoft.com/office/drawing/2014/main" id="{D067E09F-FE61-A837-17C1-C9265C23D60A}"/>
                </a:ext>
              </a:extLst>
            </p:cNvPr>
            <p:cNvPicPr>
              <a:picLocks noChangeAspect="1"/>
            </p:cNvPicPr>
            <p:nvPr/>
          </p:nvPicPr>
          <p:blipFill>
            <a:blip r:embed="rId3"/>
            <a:stretch>
              <a:fillRect/>
            </a:stretch>
          </p:blipFill>
          <p:spPr>
            <a:xfrm>
              <a:off x="1128461" y="1259822"/>
              <a:ext cx="9935078" cy="4873516"/>
            </a:xfrm>
            <a:prstGeom prst="rect">
              <a:avLst/>
            </a:prstGeom>
          </p:spPr>
        </p:pic>
        <p:sp>
          <p:nvSpPr>
            <p:cNvPr id="8" name="CaixaDeTexto 7">
              <a:extLst>
                <a:ext uri="{FF2B5EF4-FFF2-40B4-BE49-F238E27FC236}">
                  <a16:creationId xmlns:a16="http://schemas.microsoft.com/office/drawing/2014/main" id="{C55CF4B4-F1FD-4078-DDA3-F38BA05778A8}"/>
                </a:ext>
              </a:extLst>
            </p:cNvPr>
            <p:cNvSpPr txBox="1"/>
            <p:nvPr/>
          </p:nvSpPr>
          <p:spPr>
            <a:xfrm>
              <a:off x="1332000" y="3744000"/>
              <a:ext cx="468000" cy="216000"/>
            </a:xfrm>
            <a:prstGeom prst="rect">
              <a:avLst/>
            </a:prstGeom>
            <a:solidFill>
              <a:schemeClr val="bg1"/>
            </a:solidFill>
          </p:spPr>
          <p:txBody>
            <a:bodyPr wrap="none" lIns="0" tIns="0" rIns="0" bIns="0" rtlCol="0">
              <a:noAutofit/>
            </a:body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PC</a:t>
              </a:r>
              <a:endParaRPr lang="en-US" sz="2000" dirty="0">
                <a:latin typeface="Calibri" panose="020F0502020204030204" pitchFamily="34" charset="0"/>
                <a:ea typeface="Calibri" panose="020F0502020204030204" pitchFamily="34" charset="0"/>
                <a:cs typeface="Calibri" panose="020F0502020204030204" pitchFamily="34" charset="0"/>
              </a:endParaRPr>
            </a:p>
          </p:txBody>
        </p:sp>
        <p:sp>
          <p:nvSpPr>
            <p:cNvPr id="9" name="CaixaDeTexto 8">
              <a:extLst>
                <a:ext uri="{FF2B5EF4-FFF2-40B4-BE49-F238E27FC236}">
                  <a16:creationId xmlns:a16="http://schemas.microsoft.com/office/drawing/2014/main" id="{E2278D57-FDE0-2096-8130-AA75037B7B36}"/>
                </a:ext>
              </a:extLst>
            </p:cNvPr>
            <p:cNvSpPr txBox="1"/>
            <p:nvPr/>
          </p:nvSpPr>
          <p:spPr>
            <a:xfrm>
              <a:off x="8688288" y="1844824"/>
              <a:ext cx="468000" cy="216000"/>
            </a:xfrm>
            <a:prstGeom prst="rect">
              <a:avLst/>
            </a:prstGeom>
            <a:solidFill>
              <a:schemeClr val="bg1"/>
            </a:solidFill>
          </p:spPr>
          <p:txBody>
            <a:bodyPr wrap="none" lIns="0" tIns="0" rIns="0" bIns="0" rtlCol="0">
              <a:noAutofit/>
            </a:body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PC</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0" name="CaixaDeTexto 9">
              <a:extLst>
                <a:ext uri="{FF2B5EF4-FFF2-40B4-BE49-F238E27FC236}">
                  <a16:creationId xmlns:a16="http://schemas.microsoft.com/office/drawing/2014/main" id="{E571C4D6-43CA-7B07-EC76-82BD8BAB40BC}"/>
                </a:ext>
              </a:extLst>
            </p:cNvPr>
            <p:cNvSpPr txBox="1"/>
            <p:nvPr/>
          </p:nvSpPr>
          <p:spPr>
            <a:xfrm>
              <a:off x="9864000" y="2088000"/>
              <a:ext cx="468000" cy="216000"/>
            </a:xfrm>
            <a:prstGeom prst="rect">
              <a:avLst/>
            </a:prstGeom>
            <a:solidFill>
              <a:schemeClr val="bg1"/>
            </a:solidFill>
          </p:spPr>
          <p:txBody>
            <a:bodyPr wrap="none" lIns="0" tIns="0" rIns="0" bIns="0" rtlCol="0">
              <a:noAutofit/>
            </a:body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PC</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11" name="CaixaDeTexto 10">
              <a:extLst>
                <a:ext uri="{FF2B5EF4-FFF2-40B4-BE49-F238E27FC236}">
                  <a16:creationId xmlns:a16="http://schemas.microsoft.com/office/drawing/2014/main" id="{0C316751-7677-33AE-D7E0-8A29AC08C95C}"/>
                </a:ext>
              </a:extLst>
            </p:cNvPr>
            <p:cNvSpPr txBox="1"/>
            <p:nvPr/>
          </p:nvSpPr>
          <p:spPr>
            <a:xfrm>
              <a:off x="9984432" y="3789040"/>
              <a:ext cx="468000" cy="216000"/>
            </a:xfrm>
            <a:prstGeom prst="rect">
              <a:avLst/>
            </a:prstGeom>
            <a:solidFill>
              <a:schemeClr val="bg1"/>
            </a:solidFill>
          </p:spPr>
          <p:txBody>
            <a:bodyPr wrap="none" lIns="0" tIns="0" rIns="0" bIns="0" rtlCol="0">
              <a:noAutofit/>
            </a:bodyPr>
            <a:lstStyle/>
            <a:p>
              <a:pPr algn="ctr"/>
              <a:r>
                <a:rPr lang="en-US" sz="1050" dirty="0">
                  <a:latin typeface="Calibri" panose="020F0502020204030204" pitchFamily="34" charset="0"/>
                  <a:ea typeface="Calibri" panose="020F0502020204030204" pitchFamily="34" charset="0"/>
                  <a:cs typeface="Calibri" panose="020F0502020204030204" pitchFamily="34" charset="0"/>
                </a:rPr>
                <a:t>PC</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sp>
          <p:nvSpPr>
            <p:cNvPr id="12" name="CaixaDeTexto 11">
              <a:extLst>
                <a:ext uri="{FF2B5EF4-FFF2-40B4-BE49-F238E27FC236}">
                  <a16:creationId xmlns:a16="http://schemas.microsoft.com/office/drawing/2014/main" id="{819D801A-75E2-5527-94EF-4015D9290B6A}"/>
                </a:ext>
              </a:extLst>
            </p:cNvPr>
            <p:cNvSpPr txBox="1"/>
            <p:nvPr/>
          </p:nvSpPr>
          <p:spPr>
            <a:xfrm>
              <a:off x="1991544" y="2636912"/>
              <a:ext cx="1584176" cy="216024"/>
            </a:xfrm>
            <a:prstGeom prst="rect">
              <a:avLst/>
            </a:prstGeom>
            <a:solidFill>
              <a:schemeClr val="bg1"/>
            </a:solidFill>
          </p:spPr>
          <p:txBody>
            <a:bodyPr wrap="none" lIns="0" tIns="0" rIns="0" bIns="0" rtlCol="0">
              <a:noAutofit/>
            </a:bodyPr>
            <a:lstStyle/>
            <a:p>
              <a:r>
                <a:rPr lang="en-US" sz="1050" dirty="0">
                  <a:latin typeface="Calibri" panose="020F0502020204030204" pitchFamily="34" charset="0"/>
                  <a:ea typeface="Calibri" panose="020F0502020204030204" pitchFamily="34" charset="0"/>
                  <a:cs typeface="Calibri" panose="020F0502020204030204" pitchFamily="34" charset="0"/>
                </a:rPr>
                <a:t>JPEG Pleno PCC</a:t>
              </a:r>
              <a:endParaRPr lang="en-US" sz="1600" dirty="0">
                <a:latin typeface="Calibri" panose="020F0502020204030204" pitchFamily="34" charset="0"/>
                <a:ea typeface="Calibri" panose="020F0502020204030204" pitchFamily="34" charset="0"/>
                <a:cs typeface="Calibri" panose="020F0502020204030204" pitchFamily="34" charset="0"/>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a:extLst>
              <a:ext uri="{FF2B5EF4-FFF2-40B4-BE49-F238E27FC236}">
                <a16:creationId xmlns:a16="http://schemas.microsoft.com/office/drawing/2014/main" id="{AEABE9FC-5092-4EAC-464F-1EBEDAFA8FE2}"/>
              </a:ext>
            </a:extLst>
          </p:cNvPr>
          <p:cNvSpPr txBox="1"/>
          <p:nvPr/>
        </p:nvSpPr>
        <p:spPr>
          <a:xfrm>
            <a:off x="8610603" y="635635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B1EDFA5C-2668-4BD9-9ADA-E0310B003184}" type="slidenum">
              <a:rPr kumimoji="0" sz="1800" b="0" i="0" u="none" strike="noStrike" kern="0" cap="none" spc="0" normalizeH="0" baseline="0" noProof="0">
                <a:ln>
                  <a:noFill/>
                </a:ln>
                <a:solidFill>
                  <a:srgbClr val="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50</a:t>
            </a:fld>
            <a:endParaRPr kumimoji="0" lang="en-GB" sz="1200" b="0" i="0" u="none" strike="noStrike" kern="0" cap="none" spc="0" normalizeH="0" baseline="0" noProof="0" dirty="0">
              <a:ln>
                <a:noFill/>
              </a:ln>
              <a:solidFill>
                <a:srgbClr val="898989"/>
              </a:solidFill>
              <a:effectLst/>
              <a:uLnTx/>
              <a:uFillTx/>
            </a:endParaRPr>
          </a:p>
        </p:txBody>
      </p:sp>
      <p:sp>
        <p:nvSpPr>
          <p:cNvPr id="9" name="TextBox 8">
            <a:extLst>
              <a:ext uri="{FF2B5EF4-FFF2-40B4-BE49-F238E27FC236}">
                <a16:creationId xmlns:a16="http://schemas.microsoft.com/office/drawing/2014/main" id="{5B5F4189-B143-2EC1-FC60-6BE5D12843AA}"/>
              </a:ext>
            </a:extLst>
          </p:cNvPr>
          <p:cNvSpPr txBox="1"/>
          <p:nvPr/>
        </p:nvSpPr>
        <p:spPr>
          <a:xfrm>
            <a:off x="1295400" y="1765766"/>
            <a:ext cx="6096000" cy="1938992"/>
          </a:xfrm>
          <a:prstGeom prst="rect">
            <a:avLst/>
          </a:prstGeom>
          <a:noFill/>
        </p:spPr>
        <p:txBody>
          <a:bodyPr wrap="square">
            <a:spAutoFit/>
          </a:body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333333"/>
                </a:solidFill>
                <a:effectLst>
                  <a:outerShdw dist="38096" dir="2700000">
                    <a:srgbClr val="C0C0C0"/>
                  </a:outerShdw>
                </a:effectLst>
                <a:uLnTx/>
                <a:uFillTx/>
                <a:latin typeface="Times New Roman"/>
                <a:ea typeface="+mn-ea"/>
                <a:cs typeface="+mn-cs"/>
              </a:rPr>
              <a:t>Thank you for your attention</a:t>
            </a:r>
            <a:endParaRPr kumimoji="0" lang="en-GB" sz="6000" b="1" i="1" u="none" strike="noStrike" kern="0" cap="none" spc="0" normalizeH="0" baseline="0" noProof="0" dirty="0">
              <a:ln>
                <a:noFill/>
              </a:ln>
              <a:solidFill>
                <a:srgbClr val="333333"/>
              </a:solidFill>
              <a:effectLst>
                <a:outerShdw dist="38096" dir="2700000">
                  <a:srgbClr val="C0C0C0"/>
                </a:outerShdw>
              </a:effectLst>
              <a:uLnTx/>
              <a:uFillTx/>
              <a:latin typeface="Times New Roman"/>
              <a:ea typeface="+mn-ea"/>
              <a:cs typeface="+mn-cs"/>
            </a:endParaRPr>
          </a:p>
        </p:txBody>
      </p:sp>
      <p:pic>
        <p:nvPicPr>
          <p:cNvPr id="5" name="Picture 7">
            <a:extLst>
              <a:ext uri="{FF2B5EF4-FFF2-40B4-BE49-F238E27FC236}">
                <a16:creationId xmlns:a16="http://schemas.microsoft.com/office/drawing/2014/main" id="{C45284B2-B85D-48D7-B22B-2FC588428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8283" y="1295400"/>
            <a:ext cx="23034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466105EF-3F1D-9532-A183-700D3AC82A95}"/>
              </a:ext>
            </a:extLst>
          </p:cNvPr>
          <p:cNvSpPr txBox="1"/>
          <p:nvPr/>
        </p:nvSpPr>
        <p:spPr>
          <a:xfrm>
            <a:off x="3047036" y="3247227"/>
            <a:ext cx="6094070" cy="369332"/>
          </a:xfrm>
          <a:prstGeom prst="rect">
            <a:avLst/>
          </a:prstGeom>
          <a:noFill/>
        </p:spPr>
        <p:txBody>
          <a:bodyPr wrap="square">
            <a:spAutoFit/>
          </a:bodyPr>
          <a:lstStyle/>
          <a:p>
            <a:r>
              <a:rPr lang="en-GB" dirty="0"/>
              <a:t> </a:t>
            </a:r>
          </a:p>
        </p:txBody>
      </p:sp>
      <p:pic>
        <p:nvPicPr>
          <p:cNvPr id="4" name="Picture 2" descr="Pandemia e Academia em casa - que efeitos no ensino, investigação e  carreira? Estudo sobre as mudanças no sistema científico e de ensino  superior.">
            <a:extLst>
              <a:ext uri="{FF2B5EF4-FFF2-40B4-BE49-F238E27FC236}">
                <a16:creationId xmlns:a16="http://schemas.microsoft.com/office/drawing/2014/main" id="{B1E50FC3-DB13-9714-9CC9-C34901EA7C90}"/>
              </a:ext>
            </a:extLst>
          </p:cNvPr>
          <p:cNvPicPr>
            <a:picLocks noChangeAspect="1"/>
          </p:cNvPicPr>
          <p:nvPr/>
        </p:nvPicPr>
        <p:blipFill>
          <a:blip r:embed="rId3"/>
          <a:srcRect/>
          <a:stretch>
            <a:fillRect/>
          </a:stretch>
        </p:blipFill>
        <p:spPr>
          <a:xfrm>
            <a:off x="232209" y="5410200"/>
            <a:ext cx="3139441" cy="738664"/>
          </a:xfrm>
          <a:prstGeom prst="rect">
            <a:avLst/>
          </a:prstGeom>
          <a:noFill/>
          <a:ln cap="flat">
            <a:noFill/>
          </a:ln>
        </p:spPr>
      </p:pic>
      <p:sp>
        <p:nvSpPr>
          <p:cNvPr id="6" name="TextBox 5">
            <a:extLst>
              <a:ext uri="{FF2B5EF4-FFF2-40B4-BE49-F238E27FC236}">
                <a16:creationId xmlns:a16="http://schemas.microsoft.com/office/drawing/2014/main" id="{4EC11972-7A0A-D77D-5B92-597F1E353130}"/>
              </a:ext>
            </a:extLst>
          </p:cNvPr>
          <p:cNvSpPr txBox="1"/>
          <p:nvPr/>
        </p:nvSpPr>
        <p:spPr>
          <a:xfrm>
            <a:off x="3733801" y="5410200"/>
            <a:ext cx="7772400" cy="738664"/>
          </a:xfrm>
          <a:prstGeom prst="rect">
            <a:avLst/>
          </a:prstGeom>
          <a:noFill/>
        </p:spPr>
        <p:txBody>
          <a:bodyPr wrap="square">
            <a:spAutoFit/>
          </a:bodyPr>
          <a:lstStyle/>
          <a:p>
            <a:pPr algn="just"/>
            <a:r>
              <a:rPr lang="en-GB" sz="1400" b="1" i="0" u="none" strike="noStrike" baseline="0" dirty="0">
                <a:solidFill>
                  <a:srgbClr val="000000"/>
                </a:solidFill>
                <a:latin typeface="Times New Roman" panose="02020603050405020304" pitchFamily="18" charset="0"/>
              </a:rPr>
              <a:t>ACKNOWLEDGMENT </a:t>
            </a:r>
          </a:p>
          <a:p>
            <a:pPr algn="just"/>
            <a:r>
              <a:rPr lang="en-GB" sz="1400" b="0" i="0" u="none" strike="noStrike" baseline="0" dirty="0">
                <a:solidFill>
                  <a:srgbClr val="000000"/>
                </a:solidFill>
                <a:latin typeface="Times New Roman" panose="02020603050405020304" pitchFamily="18" charset="0"/>
              </a:rPr>
              <a:t>This work has been financially supported by the Fundação para a Ciência (FCT, Portugal) through the research project PTDC/EEI-COM/1125/2021, entitled “Deep Learning-based Point Cloud Representation” </a:t>
            </a:r>
            <a:endParaRPr lang="en-GB" sz="1400" dirty="0"/>
          </a:p>
        </p:txBody>
      </p:sp>
    </p:spTree>
    <p:extLst>
      <p:ext uri="{BB962C8B-B14F-4D97-AF65-F5344CB8AC3E}">
        <p14:creationId xmlns:p14="http://schemas.microsoft.com/office/powerpoint/2010/main" val="4010320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301DA-F9AA-85FD-B935-B609041160EA}"/>
              </a:ext>
            </a:extLst>
          </p:cNvPr>
          <p:cNvSpPr txBox="1">
            <a:spLocks noGrp="1"/>
          </p:cNvSpPr>
          <p:nvPr>
            <p:ph idx="1"/>
          </p:nvPr>
        </p:nvSpPr>
        <p:spPr>
          <a:xfrm>
            <a:off x="432740" y="1427957"/>
            <a:ext cx="7568260" cy="4838506"/>
          </a:xfrm>
        </p:spPr>
        <p:txBody>
          <a:bodyPr>
            <a:normAutofit fontScale="85000" lnSpcReduction="10000"/>
          </a:bodyPr>
          <a:lstStyle/>
          <a:p>
            <a:pPr marL="280670" lvl="2" indent="-280670" algn="just" defTabSz="704846" hangingPunct="0">
              <a:spcBef>
                <a:spcPts val="1700"/>
              </a:spcBef>
              <a:buClr>
                <a:srgbClr val="000000"/>
              </a:buClr>
              <a:buSzPct val="80000"/>
              <a:buFont typeface="Wingdings" pitchFamily="2"/>
              <a:buChar char="¬"/>
              <a:defRPr/>
            </a:pPr>
            <a:r>
              <a:rPr lang="en-GB" sz="2400" dirty="0"/>
              <a:t>Design a first solution of its kind for compressed-domain PC classification</a:t>
            </a:r>
          </a:p>
          <a:p>
            <a:pPr marL="280670" lvl="2" indent="-280670" algn="just" defTabSz="704846" hangingPunct="0">
              <a:spcBef>
                <a:spcPts val="1700"/>
              </a:spcBef>
              <a:buClr>
                <a:srgbClr val="000000"/>
              </a:buClr>
              <a:buSzPct val="80000"/>
              <a:buFont typeface="Wingdings" pitchFamily="2"/>
              <a:buChar char="¬"/>
              <a:defRPr/>
            </a:pPr>
            <a:r>
              <a:rPr lang="en-GB" sz="2400" dirty="0"/>
              <a:t>Study the impact of using the latent representation generated by a DL-based geometry encoder as input to a DL-based PC geometry classifier</a:t>
            </a:r>
          </a:p>
          <a:p>
            <a:pPr marL="280670" lvl="2" indent="-280670" algn="just" defTabSz="704846" hangingPunct="0">
              <a:spcBef>
                <a:spcPts val="1700"/>
              </a:spcBef>
              <a:buClr>
                <a:srgbClr val="000000"/>
              </a:buClr>
              <a:buSzPct val="80000"/>
              <a:buFont typeface="Wingdings" pitchFamily="2"/>
              <a:buChar char="¬"/>
              <a:defRPr/>
            </a:pPr>
            <a:r>
              <a:rPr lang="en-GB" sz="2400" dirty="0"/>
              <a:t>Compare the classification performance of compressed domain and spatial domain PC classifiers</a:t>
            </a:r>
          </a:p>
          <a:p>
            <a:pPr marL="457200" lvl="0" indent="-457200">
              <a:buFont typeface="Calibri Light"/>
              <a:buAutoNum type="arabicPeriod"/>
            </a:pPr>
            <a:endParaRPr lang="en-GB" sz="1200" dirty="0"/>
          </a:p>
          <a:p>
            <a:pPr marL="0" indent="0">
              <a:buNone/>
            </a:pPr>
            <a:r>
              <a:rPr lang="en-GB" dirty="0">
                <a:ea typeface="ヒラギノ角ゴ Pro W3" charset="-128"/>
              </a:rPr>
              <a:t>Key advantages:</a:t>
            </a:r>
          </a:p>
          <a:p>
            <a:pPr marL="280670" lvl="2" indent="-280670" algn="just" defTabSz="704846" fontAlgn="base" hangingPunct="0">
              <a:spcBef>
                <a:spcPts val="1700"/>
              </a:spcBef>
              <a:spcAft>
                <a:spcPts val="600"/>
              </a:spcAft>
              <a:buClr>
                <a:srgbClr val="000000"/>
              </a:buClr>
              <a:buSzPct val="80000"/>
              <a:buFont typeface="Wingdings" pitchFamily="2"/>
              <a:buChar char="¬"/>
              <a:defRPr/>
            </a:pPr>
            <a:r>
              <a:rPr lang="en-GB" sz="2400" dirty="0"/>
              <a:t>Classification is performed with features extracted from the original PC geometry (and not from the lossy decoded PC geometry)</a:t>
            </a:r>
          </a:p>
          <a:p>
            <a:pPr marL="280670" lvl="2" indent="-280670" algn="just" defTabSz="704846" fontAlgn="base" hangingPunct="0">
              <a:spcBef>
                <a:spcPts val="1700"/>
              </a:spcBef>
              <a:spcAft>
                <a:spcPts val="600"/>
              </a:spcAft>
              <a:buClr>
                <a:srgbClr val="000000"/>
              </a:buClr>
              <a:buSzPct val="80000"/>
              <a:buFont typeface="Wingdings" pitchFamily="2"/>
              <a:buChar char="¬"/>
              <a:defRPr/>
            </a:pPr>
            <a:r>
              <a:rPr lang="en-GB" sz="2400" dirty="0"/>
              <a:t>Overall system complexity is reduced since decoding is not needed</a:t>
            </a:r>
          </a:p>
        </p:txBody>
      </p:sp>
      <p:sp>
        <p:nvSpPr>
          <p:cNvPr id="2" name="Slide Number Placeholder 1">
            <a:extLst>
              <a:ext uri="{FF2B5EF4-FFF2-40B4-BE49-F238E27FC236}">
                <a16:creationId xmlns:a16="http://schemas.microsoft.com/office/drawing/2014/main" id="{076FC83B-3CC3-BFB2-95AB-1F7101F4B831}"/>
              </a:ext>
            </a:extLst>
          </p:cNvPr>
          <p:cNvSpPr>
            <a:spLocks noGrp="1"/>
          </p:cNvSpPr>
          <p:nvPr>
            <p:ph type="sldNum" sz="quarter" idx="12"/>
          </p:nvPr>
        </p:nvSpPr>
        <p:spPr/>
        <p:txBody>
          <a:bodyPr/>
          <a:lstStyle/>
          <a:p>
            <a:fld id="{777B76EE-7C31-4398-852A-D696E4A39009}" type="slidenum">
              <a:rPr lang="en-US" smtClean="0"/>
              <a:t>6</a:t>
            </a:fld>
            <a:endParaRPr lang="en-US" dirty="0"/>
          </a:p>
        </p:txBody>
      </p:sp>
      <p:pic>
        <p:nvPicPr>
          <p:cNvPr id="5" name="Picture 6">
            <a:extLst>
              <a:ext uri="{FF2B5EF4-FFF2-40B4-BE49-F238E27FC236}">
                <a16:creationId xmlns:a16="http://schemas.microsoft.com/office/drawing/2014/main" id="{6799E630-C4A7-83E8-7486-587A4C315836}"/>
              </a:ext>
            </a:extLst>
          </p:cNvPr>
          <p:cNvPicPr>
            <a:picLocks noChangeAspect="1"/>
          </p:cNvPicPr>
          <p:nvPr/>
        </p:nvPicPr>
        <p:blipFill rotWithShape="1">
          <a:blip r:embed="rId3"/>
          <a:srcRect l="56354" t="44907" r="10550" b="31235"/>
          <a:stretch/>
        </p:blipFill>
        <p:spPr>
          <a:xfrm>
            <a:off x="8303533" y="3149495"/>
            <a:ext cx="3888467" cy="1545636"/>
          </a:xfrm>
          <a:prstGeom prst="rect">
            <a:avLst/>
          </a:prstGeom>
          <a:noFill/>
          <a:ln cap="flat">
            <a:noFill/>
          </a:ln>
        </p:spPr>
      </p:pic>
      <p:pic>
        <p:nvPicPr>
          <p:cNvPr id="6" name="Picture 5" descr="A statue of a person&#10;&#10;Description automatically generated with medium confidence">
            <a:extLst>
              <a:ext uri="{FF2B5EF4-FFF2-40B4-BE49-F238E27FC236}">
                <a16:creationId xmlns:a16="http://schemas.microsoft.com/office/drawing/2014/main" id="{6FAA5D60-2939-A812-F4A4-D4B0866FF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1178" y="2930483"/>
            <a:ext cx="374135" cy="894576"/>
          </a:xfrm>
          <a:prstGeom prst="rect">
            <a:avLst/>
          </a:prstGeom>
        </p:spPr>
      </p:pic>
      <p:pic>
        <p:nvPicPr>
          <p:cNvPr id="8" name="Picture 7" descr="A statue of a person&#10;&#10;Description automatically generated with medium confidence">
            <a:extLst>
              <a:ext uri="{FF2B5EF4-FFF2-40B4-BE49-F238E27FC236}">
                <a16:creationId xmlns:a16="http://schemas.microsoft.com/office/drawing/2014/main" id="{91DA8B26-0610-9E39-45D3-E9FFE3A331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0" y="2895600"/>
            <a:ext cx="374135" cy="894576"/>
          </a:xfrm>
          <a:prstGeom prst="rect">
            <a:avLst/>
          </a:prstGeom>
        </p:spPr>
      </p:pic>
      <p:sp>
        <p:nvSpPr>
          <p:cNvPr id="9" name="TextBox 8">
            <a:extLst>
              <a:ext uri="{FF2B5EF4-FFF2-40B4-BE49-F238E27FC236}">
                <a16:creationId xmlns:a16="http://schemas.microsoft.com/office/drawing/2014/main" id="{8EB32367-B5D6-9BDE-B3A1-FB6D4B94EB2D}"/>
              </a:ext>
            </a:extLst>
          </p:cNvPr>
          <p:cNvSpPr txBox="1"/>
          <p:nvPr/>
        </p:nvSpPr>
        <p:spPr>
          <a:xfrm>
            <a:off x="11266469" y="4044071"/>
            <a:ext cx="902833" cy="338554"/>
          </a:xfrm>
          <a:prstGeom prst="rect">
            <a:avLst/>
          </a:prstGeom>
          <a:noFill/>
        </p:spPr>
        <p:txBody>
          <a:bodyPr wrap="square">
            <a:spAutoFit/>
          </a:bodyPr>
          <a:lstStyle/>
          <a:p>
            <a:r>
              <a:rPr kumimoji="0" lang="en-GB" sz="1600" i="0" u="none" strike="noStrike" kern="0" cap="none" spc="0" normalizeH="0" baseline="0" noProof="0" dirty="0">
                <a:ln>
                  <a:noFill/>
                </a:ln>
                <a:solidFill>
                  <a:srgbClr val="000000"/>
                </a:solidFill>
                <a:effectLst/>
                <a:uLnTx/>
                <a:uFillTx/>
                <a:latin typeface="Times New Roman"/>
              </a:rPr>
              <a:t>woman</a:t>
            </a:r>
            <a:endParaRPr lang="en-GB" dirty="0"/>
          </a:p>
        </p:txBody>
      </p:sp>
      <p:sp>
        <p:nvSpPr>
          <p:cNvPr id="13" name="Title 3">
            <a:extLst>
              <a:ext uri="{FF2B5EF4-FFF2-40B4-BE49-F238E27FC236}">
                <a16:creationId xmlns:a16="http://schemas.microsoft.com/office/drawing/2014/main" id="{ACDFB2EC-1F56-14E8-0B41-0472FBD0AD8D}"/>
              </a:ext>
            </a:extLst>
          </p:cNvPr>
          <p:cNvSpPr>
            <a:spLocks noGrp="1"/>
          </p:cNvSpPr>
          <p:nvPr>
            <p:ph type="title"/>
          </p:nvPr>
        </p:nvSpPr>
        <p:spPr>
          <a:xfrm>
            <a:off x="609600" y="154478"/>
            <a:ext cx="10029825" cy="1143000"/>
          </a:xfrm>
        </p:spPr>
        <p:txBody>
          <a:bodyPr/>
          <a:lstStyle/>
          <a:p>
            <a:pPr>
              <a:defRPr/>
            </a:pPr>
            <a:r>
              <a:rPr lang="en-US" dirty="0"/>
              <a:t>Overall Objectives</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BB38769-41B4-668C-78BC-8FCEBF3B79B3}"/>
              </a:ext>
            </a:extLst>
          </p:cNvPr>
          <p:cNvSpPr txBox="1">
            <a:spLocks noGrp="1"/>
          </p:cNvSpPr>
          <p:nvPr>
            <p:ph idx="1"/>
          </p:nvPr>
        </p:nvSpPr>
        <p:spPr>
          <a:xfrm>
            <a:off x="4038600" y="1905000"/>
            <a:ext cx="7315200" cy="1669710"/>
          </a:xfrm>
        </p:spPr>
        <p:txBody>
          <a:bodyPr>
            <a:noAutofit/>
          </a:bodyPr>
          <a:lstStyle/>
          <a:p>
            <a:pPr marL="280985" marR="0" lvl="0" indent="-280985" algn="ctr" defTabSz="704846" rtl="0" eaLnBrk="1" fontAlgn="auto" latinLnBrk="0" hangingPunct="0">
              <a:lnSpc>
                <a:spcPct val="100000"/>
              </a:lnSpc>
              <a:spcBef>
                <a:spcPts val="3700"/>
              </a:spcBef>
              <a:spcAft>
                <a:spcPts val="0"/>
              </a:spcAft>
              <a:buClr>
                <a:srgbClr val="000000"/>
              </a:buClr>
              <a:buSzPct val="80000"/>
              <a:buFont typeface="Wingdings" pitchFamily="2"/>
              <a:buNone/>
              <a:tabLst/>
              <a:defRPr/>
            </a:pPr>
            <a:r>
              <a:rPr kumimoji="0" lang="en-GB" sz="6000" b="1" i="0" u="none" strike="noStrike" kern="0" cap="none" spc="0" normalizeH="0" baseline="0" noProof="0" dirty="0">
                <a:ln>
                  <a:noFill/>
                </a:ln>
                <a:solidFill>
                  <a:srgbClr val="000000"/>
                </a:solidFill>
                <a:effectLst>
                  <a:outerShdw dist="38096" dir="2700000">
                    <a:srgbClr val="C0C0C0"/>
                  </a:outerShdw>
                </a:effectLst>
                <a:uLnTx/>
                <a:uFillTx/>
                <a:latin typeface="Times New Roman"/>
              </a:rPr>
              <a:t>PC Coding and Classification </a:t>
            </a:r>
            <a:r>
              <a:rPr lang="en-GB" sz="6000" dirty="0">
                <a:effectLst>
                  <a:outerShdw dist="38096" dir="2700000">
                    <a:srgbClr val="C0C0C0"/>
                  </a:outerShdw>
                </a:effectLst>
              </a:rPr>
              <a:t>P</a:t>
            </a:r>
            <a:r>
              <a:rPr kumimoji="0" lang="en-GB" sz="6000" b="1" i="0" u="none" strike="noStrike" kern="0" cap="none" spc="0" normalizeH="0" baseline="0" noProof="0" dirty="0">
                <a:ln>
                  <a:noFill/>
                </a:ln>
                <a:solidFill>
                  <a:srgbClr val="000000"/>
                </a:solidFill>
                <a:effectLst>
                  <a:outerShdw dist="38096" dir="2700000">
                    <a:srgbClr val="C0C0C0"/>
                  </a:outerShdw>
                </a:effectLst>
                <a:uLnTx/>
                <a:uFillTx/>
                <a:latin typeface="Times New Roman"/>
              </a:rPr>
              <a:t>ipelines</a:t>
            </a:r>
            <a:endParaRPr kumimoji="0" lang="en-US" sz="6000" b="1" i="0" u="none" strike="noStrike" kern="0" cap="none" spc="0" normalizeH="0" baseline="0" noProof="0" dirty="0">
              <a:ln>
                <a:noFill/>
              </a:ln>
              <a:solidFill>
                <a:srgbClr val="000000"/>
              </a:solidFill>
              <a:effectLst/>
              <a:uLnTx/>
              <a:uFillTx/>
              <a:latin typeface="Times New Roman"/>
            </a:endParaRPr>
          </a:p>
        </p:txBody>
      </p:sp>
      <p:sp>
        <p:nvSpPr>
          <p:cNvPr id="3" name="WordArt 4">
            <a:extLst>
              <a:ext uri="{FF2B5EF4-FFF2-40B4-BE49-F238E27FC236}">
                <a16:creationId xmlns:a16="http://schemas.microsoft.com/office/drawing/2014/main" id="{FBF3168C-D1B8-139A-96B1-4FC9D233F560}"/>
              </a:ext>
            </a:extLst>
          </p:cNvPr>
          <p:cNvSpPr/>
          <p:nvPr/>
        </p:nvSpPr>
        <p:spPr>
          <a:xfrm>
            <a:off x="1828797" y="1981200"/>
            <a:ext cx="1981203" cy="3009903"/>
          </a:xfrm>
          <a:prstGeom prst="rect">
            <a:avLst/>
          </a:prstGeom>
          <a:ln>
            <a:noFill/>
          </a:ln>
        </p:spPr>
        <p:txBody>
          <a:bodyPr vert="horz" wrap="none" lIns="91440" tIns="45720" rIns="91440" bIns="45720" fromWordArt="1" anchor="t" anchorCtr="0" compatLnSpc="1">
            <a:prstTxWarp prst="textPlain">
              <a:avLst/>
            </a:prstTxWarp>
            <a:noAutofit/>
            <a:scene3d>
              <a:camera prst="legacyObliqueTopRight"/>
              <a:lightRig rig="legacyFlat3" dir="b"/>
            </a:scene3d>
            <a:sp3d extrusionH="592211" prstMaterial="legacyPlastic">
              <a:bevelT w="13500" h="13500" prst="angle"/>
              <a:bevelB w="13500" h="13500" prst="angle"/>
              <a:extrusionClr>
                <a:srgbClr val="A9A9A9"/>
              </a:extrusionClr>
            </a:sp3d>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600" b="1" dirty="0">
                <a:solidFill>
                  <a:srgbClr val="A9A9A9"/>
                </a:solidFill>
                <a:latin typeface="MS Mincho" pitchFamily="49"/>
                <a:ea typeface="MS Mincho" pitchFamily="49"/>
              </a:rPr>
              <a:t>2</a:t>
            </a:r>
            <a:endParaRPr lang="en-US" sz="9600" b="1" i="0" u="none" strike="noStrike" kern="1200" cap="none" spc="0" baseline="0" dirty="0">
              <a:ln>
                <a:noFill/>
              </a:ln>
              <a:solidFill>
                <a:srgbClr val="A9A9A9"/>
              </a:solidFill>
              <a:uFillTx/>
              <a:latin typeface="MS Mincho" pitchFamily="49"/>
              <a:ea typeface="MS Mincho" pitchFamily="49"/>
            </a:endParaRPr>
          </a:p>
        </p:txBody>
      </p:sp>
      <p:sp>
        <p:nvSpPr>
          <p:cNvPr id="4" name="Slide Number Placeholder 3">
            <a:extLst>
              <a:ext uri="{FF2B5EF4-FFF2-40B4-BE49-F238E27FC236}">
                <a16:creationId xmlns:a16="http://schemas.microsoft.com/office/drawing/2014/main" id="{9F291D23-8A2C-520D-8E92-36D7AB273EA7}"/>
              </a:ext>
            </a:extLst>
          </p:cNvPr>
          <p:cNvSpPr>
            <a:spLocks noGrp="1"/>
          </p:cNvSpPr>
          <p:nvPr>
            <p:ph type="sldNum" sz="quarter" idx="12"/>
          </p:nvPr>
        </p:nvSpPr>
        <p:spPr/>
        <p:txBody>
          <a:bodyPr/>
          <a:lstStyle/>
          <a:p>
            <a:fld id="{777B76EE-7C31-4398-852A-D696E4A39009}" type="slidenum">
              <a:rPr lang="en-US" smtClean="0"/>
              <a:t>7</a:t>
            </a:fld>
            <a:endParaRPr lang="en-US" dirty="0"/>
          </a:p>
        </p:txBody>
      </p:sp>
    </p:spTree>
    <p:extLst>
      <p:ext uri="{BB962C8B-B14F-4D97-AF65-F5344CB8AC3E}">
        <p14:creationId xmlns:p14="http://schemas.microsoft.com/office/powerpoint/2010/main" val="1754897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a:extLst>
              <a:ext uri="{FF2B5EF4-FFF2-40B4-BE49-F238E27FC236}">
                <a16:creationId xmlns:a16="http://schemas.microsoft.com/office/drawing/2014/main" id="{7E8D5FBB-D228-B9B7-BA4E-2FC393E9944E}"/>
              </a:ext>
            </a:extLst>
          </p:cNvPr>
          <p:cNvSpPr txBox="1"/>
          <p:nvPr/>
        </p:nvSpPr>
        <p:spPr>
          <a:xfrm>
            <a:off x="8839200" y="634047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8</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PC Coding and Classification Pipelines</a:t>
            </a:r>
          </a:p>
        </p:txBody>
      </p:sp>
      <p:pic>
        <p:nvPicPr>
          <p:cNvPr id="2" name="Graphic 2">
            <a:extLst>
              <a:ext uri="{FF2B5EF4-FFF2-40B4-BE49-F238E27FC236}">
                <a16:creationId xmlns:a16="http://schemas.microsoft.com/office/drawing/2014/main" id="{4C66037D-0495-93A6-C36C-8D12319BD60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495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a:extLst>
              <a:ext uri="{FF2B5EF4-FFF2-40B4-BE49-F238E27FC236}">
                <a16:creationId xmlns:a16="http://schemas.microsoft.com/office/drawing/2014/main" id="{7E8D5FBB-D228-B9B7-BA4E-2FC393E9944E}"/>
              </a:ext>
            </a:extLst>
          </p:cNvPr>
          <p:cNvSpPr txBox="1"/>
          <p:nvPr/>
        </p:nvSpPr>
        <p:spPr>
          <a:xfrm>
            <a:off x="8915400" y="6340471"/>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D174294-488C-4AD3-9918-E7FA130628E5}" type="slidenum">
              <a:rPr sz="1200">
                <a:solidFill>
                  <a:schemeClr val="tx1">
                    <a:tint val="75000"/>
                  </a:schemeClr>
                </a:solidFill>
              </a:rPr>
              <a:pPr marL="0" marR="0" lvl="0" indent="0" algn="r"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a:t>
            </a:fld>
            <a:endParaRPr lang="en-GB" sz="1200" dirty="0">
              <a:solidFill>
                <a:schemeClr val="tx1">
                  <a:tint val="75000"/>
                </a:schemeClr>
              </a:solidFill>
            </a:endParaRPr>
          </a:p>
        </p:txBody>
      </p:sp>
      <p:sp>
        <p:nvSpPr>
          <p:cNvPr id="28" name="Rectangle 2">
            <a:extLst>
              <a:ext uri="{FF2B5EF4-FFF2-40B4-BE49-F238E27FC236}">
                <a16:creationId xmlns:a16="http://schemas.microsoft.com/office/drawing/2014/main" id="{0DE428D6-7674-FF15-0E08-A4986A737E32}"/>
              </a:ext>
            </a:extLst>
          </p:cNvPr>
          <p:cNvSpPr/>
          <p:nvPr/>
        </p:nvSpPr>
        <p:spPr>
          <a:xfrm>
            <a:off x="1301264" y="1723296"/>
            <a:ext cx="12191996" cy="457200"/>
          </a:xfrm>
          <a:prstGeom prst="rect">
            <a:avLst/>
          </a:prstGeom>
          <a:noFill/>
          <a:ln cap="flat">
            <a:noFill/>
            <a:prstDash val="solid"/>
          </a:ln>
        </p:spPr>
        <p:txBody>
          <a:bodyPr vert="horz" wrap="none" lIns="91440" tIns="45720" rIns="91440" bIns="45720" anchor="ctr" anchorCtr="0" compatLnSpc="1">
            <a:spAutoFit/>
          </a:bodyPr>
          <a:lstStyle/>
          <a:p>
            <a:pPr marL="0" marR="0" lvl="0" indent="0" defTabSz="91440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800" b="0" i="0" u="none" strike="noStrike" kern="0" cap="none" spc="0" normalizeH="0" baseline="0" noProof="0" dirty="0">
              <a:ln>
                <a:noFill/>
              </a:ln>
              <a:solidFill>
                <a:srgbClr val="000000"/>
              </a:solidFill>
              <a:effectLst/>
              <a:uLnTx/>
              <a:uFillTx/>
            </a:endParaRPr>
          </a:p>
        </p:txBody>
      </p:sp>
      <p:sp>
        <p:nvSpPr>
          <p:cNvPr id="5" name="Title 3">
            <a:extLst>
              <a:ext uri="{FF2B5EF4-FFF2-40B4-BE49-F238E27FC236}">
                <a16:creationId xmlns:a16="http://schemas.microsoft.com/office/drawing/2014/main" id="{06FB7AE5-7B5B-207C-7105-6E6BF12F4AC1}"/>
              </a:ext>
            </a:extLst>
          </p:cNvPr>
          <p:cNvSpPr>
            <a:spLocks noGrp="1"/>
          </p:cNvSpPr>
          <p:nvPr>
            <p:ph type="title"/>
          </p:nvPr>
        </p:nvSpPr>
        <p:spPr>
          <a:xfrm>
            <a:off x="609600" y="198439"/>
            <a:ext cx="10029825" cy="1143000"/>
          </a:xfrm>
        </p:spPr>
        <p:txBody>
          <a:bodyPr/>
          <a:lstStyle/>
          <a:p>
            <a:r>
              <a:rPr lang="en-GB" dirty="0"/>
              <a:t>PC Coding and Classification Pipelines</a:t>
            </a:r>
          </a:p>
        </p:txBody>
      </p:sp>
      <p:sp>
        <p:nvSpPr>
          <p:cNvPr id="4" name="Arrow: Bent 3">
            <a:extLst>
              <a:ext uri="{FF2B5EF4-FFF2-40B4-BE49-F238E27FC236}">
                <a16:creationId xmlns:a16="http://schemas.microsoft.com/office/drawing/2014/main" id="{6D7F9D36-02BE-D06B-7421-1657614C8F46}"/>
              </a:ext>
            </a:extLst>
          </p:cNvPr>
          <p:cNvSpPr/>
          <p:nvPr/>
        </p:nvSpPr>
        <p:spPr>
          <a:xfrm>
            <a:off x="1148099" y="1351205"/>
            <a:ext cx="8757901" cy="934795"/>
          </a:xfrm>
          <a:prstGeom prst="bentArrow">
            <a:avLst>
              <a:gd name="adj1" fmla="val 13939"/>
              <a:gd name="adj2" fmla="val 15448"/>
              <a:gd name="adj3" fmla="val 33044"/>
              <a:gd name="adj4" fmla="val 60843"/>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solidFill>
                <a:schemeClr val="tx1"/>
              </a:solidFill>
            </a:endParaRPr>
          </a:p>
        </p:txBody>
      </p:sp>
      <p:pic>
        <p:nvPicPr>
          <p:cNvPr id="3" name="Graphic 2">
            <a:extLst>
              <a:ext uri="{FF2B5EF4-FFF2-40B4-BE49-F238E27FC236}">
                <a16:creationId xmlns:a16="http://schemas.microsoft.com/office/drawing/2014/main" id="{4D35B67D-32C0-AEF0-EFFB-C0CAFC8F7BC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 b="4703"/>
          <a:stretch/>
        </p:blipFill>
        <p:spPr bwMode="auto">
          <a:xfrm>
            <a:off x="1148099" y="1677107"/>
            <a:ext cx="10205704" cy="3233241"/>
          </a:xfrm>
          <a:prstGeom prst="rect">
            <a:avLst/>
          </a:prstGeom>
          <a:ln>
            <a:no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CEE04A67-816E-C1ED-DA68-BEA06F1380B1}"/>
              </a:ext>
            </a:extLst>
          </p:cNvPr>
          <p:cNvSpPr txBox="1"/>
          <p:nvPr/>
        </p:nvSpPr>
        <p:spPr>
          <a:xfrm>
            <a:off x="1828801" y="5374352"/>
            <a:ext cx="8763000" cy="369332"/>
          </a:xfrm>
          <a:prstGeom prst="rect">
            <a:avLst/>
          </a:prstGeom>
          <a:noFill/>
        </p:spPr>
        <p:txBody>
          <a:bodyPr wrap="square">
            <a:spAutoFit/>
          </a:bodyPr>
          <a:lstStyle/>
          <a:p>
            <a:pPr algn="ctr"/>
            <a:r>
              <a:rPr lang="fr-FR" sz="1800" dirty="0">
                <a:effectLst/>
                <a:latin typeface="Times New Roman" panose="02020603050405020304" pitchFamily="18" charset="0"/>
                <a:ea typeface="Times New Roman" panose="02020603050405020304" pitchFamily="18" charset="0"/>
              </a:rPr>
              <a:t>Original domain PC classification pipeline</a:t>
            </a:r>
          </a:p>
        </p:txBody>
      </p:sp>
    </p:spTree>
    <p:extLst>
      <p:ext uri="{BB962C8B-B14F-4D97-AF65-F5344CB8AC3E}">
        <p14:creationId xmlns:p14="http://schemas.microsoft.com/office/powerpoint/2010/main" val="270099409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2326</TotalTime>
  <Words>2194</Words>
  <Application>Microsoft Office PowerPoint</Application>
  <PresentationFormat>Widescreen</PresentationFormat>
  <Paragraphs>305</Paragraphs>
  <Slides>50</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MS Mincho</vt:lpstr>
      <vt:lpstr>Arial</vt:lpstr>
      <vt:lpstr>Arial Unicode MS</vt:lpstr>
      <vt:lpstr>Calibri</vt:lpstr>
      <vt:lpstr>Calibri Light</vt:lpstr>
      <vt:lpstr>Courier New</vt:lpstr>
      <vt:lpstr>Times New Roman</vt:lpstr>
      <vt:lpstr>Wingdings</vt:lpstr>
      <vt:lpstr>1_Office Theme</vt:lpstr>
      <vt:lpstr>DEEP LEARNING-BASED COMPRESSED DOMAIN POINT CLOUD CLASSIFICATION  Abdelrahman Seleem, André Guarda, Nuno Rodrigues, Fernando Pereira Instituto de Telecomunicações, Instituto Superior Técnico, and Instituto Politécnico de Leiria PORTUGAL    30th IEEE International Conference on Image Processing Kuala Lumpur, Malaysia, October 8-11, 2023    </vt:lpstr>
      <vt:lpstr>Outline</vt:lpstr>
      <vt:lpstr>PowerPoint Presentation</vt:lpstr>
      <vt:lpstr>Context and Motivation  </vt:lpstr>
      <vt:lpstr>JPEG Pleno PCC: Compressed Domain PC Classification</vt:lpstr>
      <vt:lpstr>Overall Objectives</vt:lpstr>
      <vt:lpstr>PowerPoint Presentation</vt:lpstr>
      <vt:lpstr>PC Coding and Classification Pipelines</vt:lpstr>
      <vt:lpstr>PC Coding and Classification Pipelines</vt:lpstr>
      <vt:lpstr>PC Coding and Classification Pipelines</vt:lpstr>
      <vt:lpstr>PC Coding and Classification Pipelines</vt:lpstr>
      <vt:lpstr>PC Coding and Classification Pipelines</vt:lpstr>
      <vt:lpstr>PowerPoint Presentation</vt:lpstr>
      <vt:lpstr>PowerPoint Presentation</vt:lpstr>
      <vt:lpstr>Conventional PC Codec: G-PCC Standard  </vt:lpstr>
      <vt:lpstr>DL-based PC Codec: JPEG Pleno PCC Standard</vt:lpstr>
      <vt:lpstr>PowerPoint Presentation</vt:lpstr>
      <vt:lpstr>PointGrid Classifier Architecture</vt:lpstr>
      <vt:lpstr>PowerPoint Presentation</vt:lpstr>
      <vt:lpstr>PC Dataset: ModelNet40</vt:lpstr>
      <vt:lpstr>Experimental Setup and Test Conditions</vt:lpstr>
      <vt:lpstr>Compression and Classification Performance Metrics </vt:lpstr>
      <vt:lpstr>PowerPoint Presentation</vt:lpstr>
      <vt:lpstr>PC Compression Performance: PSNR D1</vt:lpstr>
      <vt:lpstr>PC Compression Performance: PSNR D1</vt:lpstr>
      <vt:lpstr>PC Compression Performance: PSNR D1</vt:lpstr>
      <vt:lpstr>PC Compression Performance: PSNR D1</vt:lpstr>
      <vt:lpstr>PC Compression Performance: Conclusions </vt:lpstr>
      <vt:lpstr>PowerPoint Presentation</vt:lpstr>
      <vt:lpstr>Spatial Domain PC Classification Performance (Original and Voxelized Domains)</vt:lpstr>
      <vt:lpstr>Spatial Domain PC Classification Performance (Decompressed Domain with G-PCC Octree)</vt:lpstr>
      <vt:lpstr>Spatial Domain PC Classification Performance (Decompressed Domain with JPEG PCC)</vt:lpstr>
      <vt:lpstr>Spatial Domain PC Classification Performance (Decompressed Domain with JPEG PCC)</vt:lpstr>
      <vt:lpstr>Spatial Domain PC Classification Performance (Decompressed Domain with JPEG PCC)</vt:lpstr>
      <vt:lpstr>Spatial Domain PC Classification Performance: Conclusions</vt:lpstr>
      <vt:lpstr>PowerPoint Presentation</vt:lpstr>
      <vt:lpstr>Compressed Domain PC Classification Pipeline</vt:lpstr>
      <vt:lpstr>PowerPoint Presentation</vt:lpstr>
      <vt:lpstr>Compressed Domain PC Classifier Design</vt:lpstr>
      <vt:lpstr>Compressed Domain PC Classifier Design</vt:lpstr>
      <vt:lpstr>Compressed Domain PC Classifier Design: Example</vt:lpstr>
      <vt:lpstr>Selected Bridge Architectures for CD-PCCL</vt:lpstr>
      <vt:lpstr>PowerPoint Presentation</vt:lpstr>
      <vt:lpstr>Test Conditions and Experimental Setup </vt:lpstr>
      <vt:lpstr>Bridge Architecture Assessment</vt:lpstr>
      <vt:lpstr>Compressed vs Spatial Domain PC Classification Performance</vt:lpstr>
      <vt:lpstr>PowerPoint Presentation</vt:lpstr>
      <vt:lpstr>Conclusions</vt:lpstr>
      <vt:lpstr>Future Work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ModelNet40</dc:title>
  <dc:creator>Abd_Elrahman</dc:creator>
  <cp:lastModifiedBy>Abdelrahman Seleem Mohamed Seleem</cp:lastModifiedBy>
  <cp:revision>3423</cp:revision>
  <dcterms:created xsi:type="dcterms:W3CDTF">2022-06-25T13:31:51Z</dcterms:created>
  <dcterms:modified xsi:type="dcterms:W3CDTF">2023-09-30T14:53:54Z</dcterms:modified>
</cp:coreProperties>
</file>