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2" r:id="rId2"/>
  </p:sldIdLst>
  <p:sldSz cx="51206400" cy="28803600"/>
  <p:notesSz cx="6858000" cy="9144000"/>
  <p:defaultTextStyle>
    <a:defPPr>
      <a:defRPr lang="en-US"/>
    </a:defPPr>
    <a:lvl1pPr marL="0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1pPr>
    <a:lvl2pPr marL="2286032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2pPr>
    <a:lvl3pPr marL="4572064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3pPr>
    <a:lvl4pPr marL="6858094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4pPr>
    <a:lvl5pPr marL="9144127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5pPr>
    <a:lvl6pPr marL="11430158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6pPr>
    <a:lvl7pPr marL="13716189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7pPr>
    <a:lvl8pPr marL="16002220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8pPr>
    <a:lvl9pPr marL="18288253" algn="l" defTabSz="2286032" rtl="0" eaLnBrk="1" latinLnBrk="0" hangingPunct="1">
      <a:defRPr sz="902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73" userDrawn="1">
          <p15:clr>
            <a:srgbClr val="A4A3A4"/>
          </p15:clr>
        </p15:guide>
        <p15:guide id="2" pos="16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/>
    <p:restoredTop sz="94643"/>
  </p:normalViewPr>
  <p:slideViewPr>
    <p:cSldViewPr snapToGrid="0" snapToObjects="1">
      <p:cViewPr>
        <p:scale>
          <a:sx n="25" d="100"/>
          <a:sy n="25" d="100"/>
        </p:scale>
        <p:origin x="762" y="522"/>
      </p:cViewPr>
      <p:guideLst>
        <p:guide orient="horz" pos="9073"/>
        <p:guide pos="1612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0" d="100"/>
          <a:sy n="50" d="100"/>
        </p:scale>
        <p:origin x="1791" y="42"/>
      </p:cViewPr>
      <p:guideLst/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1E5B4-F2A7-4585-85A5-90CCE0084EC7}" type="datetimeFigureOut">
              <a:rPr lang="zh-TW" altLang="en-US" smtClean="0"/>
              <a:t>2019/9/18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9E9DF-053C-4EA4-AE7D-FFB2D7311001}" type="slidenum">
              <a:rPr lang="zh-TW" altLang="en-US" smtClean="0"/>
              <a:t>‹Nr.›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6404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026BA-50E8-7644-BEF6-07CACBFB9997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A170F-69B8-B741-A099-15AE468EF20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09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1pPr>
    <a:lvl2pPr marL="2286032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2pPr>
    <a:lvl3pPr marL="4572064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3pPr>
    <a:lvl4pPr marL="6858094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4pPr>
    <a:lvl5pPr marL="9144127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5pPr>
    <a:lvl6pPr marL="11430158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6pPr>
    <a:lvl7pPr marL="13716189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7pPr>
    <a:lvl8pPr marL="16002220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8pPr>
    <a:lvl9pPr marL="18288253" algn="l" defTabSz="2286032" rtl="0" eaLnBrk="1" latinLnBrk="0" hangingPunct="1">
      <a:defRPr sz="601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A170F-69B8-B741-A099-15AE468EF2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5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34206973" y="4774233"/>
            <a:ext cx="16734346" cy="23921240"/>
          </a:xfrm>
          <a:prstGeom prst="rect">
            <a:avLst/>
          </a:prstGeom>
          <a:ln>
            <a:noFill/>
            <a:headEnd/>
            <a:tailEnd/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90430" tIns="95212" rIns="190430" bIns="95212" anchor="ctr"/>
          <a:lstStyle/>
          <a:p>
            <a:endParaRPr lang="en-US" sz="4375">
              <a:latin typeface="Calibri" charset="0"/>
            </a:endParaRPr>
          </a:p>
          <a:p>
            <a:endParaRPr lang="en-US" sz="4375">
              <a:latin typeface="Calibri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auto">
          <a:xfrm>
            <a:off x="17275752" y="4774233"/>
            <a:ext cx="16734346" cy="23921240"/>
          </a:xfrm>
          <a:prstGeom prst="rect">
            <a:avLst/>
          </a:prstGeom>
          <a:ln>
            <a:noFill/>
            <a:headEnd/>
            <a:tailEnd/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90430" tIns="95212" rIns="190430" bIns="95212" anchor="ctr"/>
          <a:lstStyle/>
          <a:p>
            <a:endParaRPr lang="en-US" sz="4375">
              <a:latin typeface="Calibri" charset="0"/>
            </a:endParaRPr>
          </a:p>
          <a:p>
            <a:endParaRPr lang="en-US" sz="4375">
              <a:latin typeface="Calibri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295312" y="4774234"/>
            <a:ext cx="16734346" cy="23920384"/>
          </a:xfrm>
          <a:prstGeom prst="rect">
            <a:avLst/>
          </a:prstGeom>
          <a:ln>
            <a:noFill/>
            <a:headEnd/>
            <a:tailEnd/>
          </a:ln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190430" tIns="95212" rIns="190430" bIns="95212" anchor="ctr"/>
          <a:lstStyle/>
          <a:p>
            <a:endParaRPr lang="en-US" sz="4375">
              <a:latin typeface="Calibri" charset="0"/>
            </a:endParaRPr>
          </a:p>
          <a:p>
            <a:endParaRPr lang="en-US" sz="4375">
              <a:latin typeface="Calibri" charset="0"/>
            </a:endParaRPr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3" hasCustomPrompt="1"/>
          </p:nvPr>
        </p:nvSpPr>
        <p:spPr>
          <a:xfrm>
            <a:off x="8027306" y="143249"/>
            <a:ext cx="36451861" cy="156829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9024" cap="all" baseline="0"/>
            </a:lvl1pPr>
            <a:lvl2pPr marL="0" indent="0" algn="ctr">
              <a:buFont typeface="+mj-lt"/>
              <a:buNone/>
              <a:defRPr sz="6563"/>
            </a:lvl2pPr>
            <a:lvl3pPr marL="0" indent="0" algn="ctr">
              <a:buFont typeface="+mj-lt"/>
              <a:buNone/>
              <a:defRPr sz="6016"/>
            </a:lvl3pPr>
          </a:lstStyle>
          <a:p>
            <a:pPr lvl="0"/>
            <a:r>
              <a:rPr lang="en-US" altLang="zh-TW" dirty="0" smtClean="0"/>
              <a:t>TITLE</a:t>
            </a:r>
            <a:endParaRPr lang="zh-TW" altLang="en-US" dirty="0" smtClean="0"/>
          </a:p>
        </p:txBody>
      </p:sp>
      <p:sp>
        <p:nvSpPr>
          <p:cNvPr id="22" name="內容版面配置區 21"/>
          <p:cNvSpPr>
            <a:spLocks noGrp="1"/>
          </p:cNvSpPr>
          <p:nvPr>
            <p:ph sz="quarter" idx="14" hasCustomPrompt="1"/>
          </p:nvPr>
        </p:nvSpPr>
        <p:spPr>
          <a:xfrm>
            <a:off x="13258735" y="2190933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63" baseline="0"/>
            </a:lvl1pPr>
          </a:lstStyle>
          <a:p>
            <a:pPr lvl="0"/>
            <a:r>
              <a:rPr lang="en-US" altLang="zh-TW" dirty="0" smtClean="0"/>
              <a:t>Author List</a:t>
            </a:r>
            <a:endParaRPr lang="zh-TW" altLang="en-US" dirty="0"/>
          </a:p>
        </p:txBody>
      </p:sp>
      <p:sp>
        <p:nvSpPr>
          <p:cNvPr id="26" name="內容版面配置區 21"/>
          <p:cNvSpPr>
            <a:spLocks noGrp="1"/>
          </p:cNvSpPr>
          <p:nvPr>
            <p:ph sz="quarter" idx="15" hasCustomPrompt="1"/>
          </p:nvPr>
        </p:nvSpPr>
        <p:spPr>
          <a:xfrm>
            <a:off x="13258735" y="3505406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16"/>
            </a:lvl1pPr>
          </a:lstStyle>
          <a:p>
            <a:r>
              <a:rPr lang="en-US" altLang="zh-TW" sz="6563" dirty="0" smtClean="0"/>
              <a:t>Affiliations</a:t>
            </a:r>
            <a:endParaRPr lang="zh-TW" altLang="en-US" dirty="0"/>
          </a:p>
        </p:txBody>
      </p:sp>
      <p:pic>
        <p:nvPicPr>
          <p:cNvPr id="27" name="圖片 2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2"/>
          <a:stretch/>
        </p:blipFill>
        <p:spPr>
          <a:xfrm>
            <a:off x="2" y="2"/>
            <a:ext cx="10673381" cy="4191299"/>
          </a:xfrm>
          <a:prstGeom prst="rect">
            <a:avLst/>
          </a:prstGeom>
        </p:spPr>
      </p:pic>
      <p:sp>
        <p:nvSpPr>
          <p:cNvPr id="29" name="內容版面配置區 28"/>
          <p:cNvSpPr>
            <a:spLocks noGrp="1"/>
          </p:cNvSpPr>
          <p:nvPr>
            <p:ph sz="quarter" idx="16" hasCustomPrompt="1"/>
          </p:nvPr>
        </p:nvSpPr>
        <p:spPr>
          <a:xfrm>
            <a:off x="17863473" y="5525241"/>
            <a:ext cx="15632721" cy="13822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16"/>
            </a:lvl1pPr>
            <a:lvl2pPr marL="2285684" indent="0">
              <a:buNone/>
              <a:defRPr sz="5469" baseline="0"/>
            </a:lvl2pPr>
            <a:lvl3pPr marL="4571367" indent="0">
              <a:buNone/>
              <a:defRPr sz="4200" baseline="0"/>
            </a:lvl3pPr>
            <a:lvl4pPr>
              <a:defRPr sz="3828"/>
            </a:lvl4pPr>
            <a:lvl5pPr>
              <a:defRPr sz="3828"/>
            </a:lvl5pPr>
          </a:lstStyle>
          <a:p>
            <a:pPr lvl="0"/>
            <a:r>
              <a:rPr lang="en-US" altLang="zh-TW" dirty="0" smtClean="0"/>
              <a:t>Click to add text</a:t>
            </a:r>
            <a:endParaRPr lang="zh-TW" altLang="en-US" dirty="0" smtClean="0"/>
          </a:p>
          <a:p>
            <a:pPr lvl="1"/>
            <a:r>
              <a:rPr lang="en-US" altLang="zh-TW" dirty="0" smtClean="0"/>
              <a:t>Click to add text</a:t>
            </a:r>
            <a:endParaRPr lang="zh-TW" altLang="en-US" dirty="0" smtClean="0"/>
          </a:p>
          <a:p>
            <a:pPr lvl="2"/>
            <a:r>
              <a:rPr lang="en-US" altLang="zh-TW" dirty="0" smtClean="0"/>
              <a:t>Click to add text</a:t>
            </a:r>
            <a:endParaRPr lang="zh-TW" altLang="en-US" dirty="0" smtClean="0"/>
          </a:p>
        </p:txBody>
      </p:sp>
      <p:sp>
        <p:nvSpPr>
          <p:cNvPr id="11" name="內容版面配置區 28"/>
          <p:cNvSpPr>
            <a:spLocks noGrp="1"/>
          </p:cNvSpPr>
          <p:nvPr>
            <p:ph sz="quarter" idx="17" hasCustomPrompt="1"/>
          </p:nvPr>
        </p:nvSpPr>
        <p:spPr>
          <a:xfrm>
            <a:off x="897115" y="5525245"/>
            <a:ext cx="15632721" cy="13822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16"/>
            </a:lvl1pPr>
            <a:lvl2pPr marL="2285684" indent="0">
              <a:buNone/>
              <a:defRPr sz="5469" baseline="0"/>
            </a:lvl2pPr>
            <a:lvl3pPr marL="4571367" indent="0">
              <a:buNone/>
              <a:defRPr sz="4200" baseline="0"/>
            </a:lvl3pPr>
            <a:lvl4pPr>
              <a:defRPr sz="3828"/>
            </a:lvl4pPr>
            <a:lvl5pPr>
              <a:defRPr sz="3828"/>
            </a:lvl5pPr>
          </a:lstStyle>
          <a:p>
            <a:pPr lvl="0"/>
            <a:r>
              <a:rPr lang="en-US" altLang="zh-TW" dirty="0" smtClean="0"/>
              <a:t>Click to add text</a:t>
            </a:r>
            <a:endParaRPr lang="zh-TW" altLang="en-US" dirty="0" smtClean="0"/>
          </a:p>
          <a:p>
            <a:pPr lvl="1"/>
            <a:r>
              <a:rPr lang="en-US" altLang="zh-TW" dirty="0" smtClean="0"/>
              <a:t>Click to add text</a:t>
            </a:r>
            <a:endParaRPr lang="zh-TW" altLang="en-US" dirty="0" smtClean="0"/>
          </a:p>
          <a:p>
            <a:pPr lvl="2"/>
            <a:r>
              <a:rPr lang="en-US" altLang="zh-TW" dirty="0" smtClean="0"/>
              <a:t>Click to add text</a:t>
            </a:r>
            <a:endParaRPr lang="zh-TW" altLang="en-US" dirty="0" smtClean="0"/>
          </a:p>
        </p:txBody>
      </p:sp>
      <p:sp>
        <p:nvSpPr>
          <p:cNvPr id="12" name="內容版面配置區 28"/>
          <p:cNvSpPr>
            <a:spLocks noGrp="1"/>
          </p:cNvSpPr>
          <p:nvPr>
            <p:ph sz="quarter" idx="18" hasCustomPrompt="1"/>
          </p:nvPr>
        </p:nvSpPr>
        <p:spPr>
          <a:xfrm>
            <a:off x="34770299" y="5555014"/>
            <a:ext cx="15632721" cy="138224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16"/>
            </a:lvl1pPr>
            <a:lvl2pPr marL="2285684" indent="0">
              <a:buNone/>
              <a:defRPr sz="5469" baseline="0"/>
            </a:lvl2pPr>
            <a:lvl3pPr marL="4571367" indent="0">
              <a:buNone/>
              <a:defRPr sz="4200" baseline="0"/>
            </a:lvl3pPr>
            <a:lvl4pPr>
              <a:defRPr sz="3828"/>
            </a:lvl4pPr>
            <a:lvl5pPr>
              <a:defRPr sz="3828"/>
            </a:lvl5pPr>
          </a:lstStyle>
          <a:p>
            <a:pPr lvl="0"/>
            <a:r>
              <a:rPr lang="en-US" altLang="zh-TW" dirty="0" smtClean="0"/>
              <a:t>Click to add text</a:t>
            </a:r>
            <a:endParaRPr lang="zh-TW" altLang="en-US" dirty="0" smtClean="0"/>
          </a:p>
          <a:p>
            <a:pPr lvl="1"/>
            <a:r>
              <a:rPr lang="en-US" altLang="zh-TW" dirty="0" smtClean="0"/>
              <a:t>Click to add text</a:t>
            </a:r>
            <a:endParaRPr lang="zh-TW" altLang="en-US" dirty="0" smtClean="0"/>
          </a:p>
          <a:p>
            <a:pPr lvl="2"/>
            <a:r>
              <a:rPr lang="en-US" altLang="zh-TW" dirty="0" smtClean="0"/>
              <a:t>Click to add text</a:t>
            </a:r>
            <a:endParaRPr lang="zh-TW" altLang="en-US" dirty="0" smtClean="0"/>
          </a:p>
        </p:txBody>
      </p:sp>
      <p:sp>
        <p:nvSpPr>
          <p:cNvPr id="13" name="媒體版面配置區 5"/>
          <p:cNvSpPr>
            <a:spLocks noGrp="1"/>
          </p:cNvSpPr>
          <p:nvPr>
            <p:ph type="media" sz="quarter" idx="19" hasCustomPrompt="1"/>
          </p:nvPr>
        </p:nvSpPr>
        <p:spPr>
          <a:xfrm>
            <a:off x="34770299" y="20711428"/>
            <a:ext cx="15632721" cy="7388787"/>
          </a:xfrm>
          <a:prstGeom prst="rect">
            <a:avLst/>
          </a:prstGeom>
        </p:spPr>
        <p:txBody>
          <a:bodyPr/>
          <a:lstStyle>
            <a:lvl1pPr>
              <a:defRPr sz="8203"/>
            </a:lvl1pPr>
          </a:lstStyle>
          <a:p>
            <a:r>
              <a:rPr lang="en-US" altLang="zh-TW" dirty="0" smtClean="0"/>
              <a:t>Click the icon to insert video</a:t>
            </a:r>
            <a:endParaRPr lang="zh-TW" altLang="en-US" dirty="0"/>
          </a:p>
        </p:txBody>
      </p:sp>
      <p:sp>
        <p:nvSpPr>
          <p:cNvPr id="14" name="圖片版面配置區 6"/>
          <p:cNvSpPr>
            <a:spLocks noGrp="1"/>
          </p:cNvSpPr>
          <p:nvPr>
            <p:ph type="pic" sz="quarter" idx="20" hasCustomPrompt="1"/>
          </p:nvPr>
        </p:nvSpPr>
        <p:spPr>
          <a:xfrm>
            <a:off x="17904649" y="20711428"/>
            <a:ext cx="15591545" cy="7388787"/>
          </a:xfrm>
          <a:prstGeom prst="rect">
            <a:avLst/>
          </a:prstGeom>
        </p:spPr>
        <p:txBody>
          <a:bodyPr/>
          <a:lstStyle>
            <a:lvl1pPr>
              <a:defRPr sz="8203"/>
            </a:lvl1pPr>
          </a:lstStyle>
          <a:p>
            <a:r>
              <a:rPr lang="en-US" altLang="zh-TW" dirty="0" smtClean="0"/>
              <a:t>Click the icon to insert image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206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08FF-519A-5247-A55B-6160E89D8571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CC67-5F63-EC4C-8EE0-AD36DF5A3CBE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2"/>
          <a:stretch/>
        </p:blipFill>
        <p:spPr>
          <a:xfrm>
            <a:off x="2" y="2"/>
            <a:ext cx="10673381" cy="4191299"/>
          </a:xfrm>
          <a:prstGeom prst="rect">
            <a:avLst/>
          </a:prstGeom>
        </p:spPr>
      </p:pic>
      <p:sp>
        <p:nvSpPr>
          <p:cNvPr id="10" name="內容版面配置區 17"/>
          <p:cNvSpPr>
            <a:spLocks noGrp="1"/>
          </p:cNvSpPr>
          <p:nvPr>
            <p:ph sz="quarter" idx="13" hasCustomPrompt="1"/>
          </p:nvPr>
        </p:nvSpPr>
        <p:spPr>
          <a:xfrm>
            <a:off x="8027306" y="143249"/>
            <a:ext cx="36451861" cy="156829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9024" cap="all" baseline="0"/>
            </a:lvl1pPr>
            <a:lvl2pPr marL="0" indent="0" algn="ctr">
              <a:buFont typeface="+mj-lt"/>
              <a:buNone/>
              <a:defRPr sz="6563"/>
            </a:lvl2pPr>
            <a:lvl3pPr marL="0" indent="0" algn="ctr">
              <a:buFont typeface="+mj-lt"/>
              <a:buNone/>
              <a:defRPr sz="6016"/>
            </a:lvl3pPr>
          </a:lstStyle>
          <a:p>
            <a:pPr lvl="0"/>
            <a:r>
              <a:rPr lang="en-US" altLang="zh-TW" dirty="0" smtClean="0"/>
              <a:t>TITLE</a:t>
            </a:r>
            <a:endParaRPr lang="zh-TW" altLang="en-US" dirty="0" smtClean="0"/>
          </a:p>
        </p:txBody>
      </p:sp>
      <p:sp>
        <p:nvSpPr>
          <p:cNvPr id="11" name="內容版面配置區 21"/>
          <p:cNvSpPr>
            <a:spLocks noGrp="1"/>
          </p:cNvSpPr>
          <p:nvPr>
            <p:ph sz="quarter" idx="14" hasCustomPrompt="1"/>
          </p:nvPr>
        </p:nvSpPr>
        <p:spPr>
          <a:xfrm>
            <a:off x="13258735" y="2190933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63" baseline="0"/>
            </a:lvl1pPr>
          </a:lstStyle>
          <a:p>
            <a:pPr lvl="0"/>
            <a:r>
              <a:rPr lang="en-US" altLang="zh-TW" dirty="0" smtClean="0"/>
              <a:t>Author List</a:t>
            </a:r>
            <a:endParaRPr lang="zh-TW" altLang="en-US" dirty="0"/>
          </a:p>
        </p:txBody>
      </p:sp>
      <p:sp>
        <p:nvSpPr>
          <p:cNvPr id="12" name="內容版面配置區 21"/>
          <p:cNvSpPr>
            <a:spLocks noGrp="1"/>
          </p:cNvSpPr>
          <p:nvPr>
            <p:ph sz="quarter" idx="15" hasCustomPrompt="1"/>
          </p:nvPr>
        </p:nvSpPr>
        <p:spPr>
          <a:xfrm>
            <a:off x="13258735" y="3505406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16"/>
            </a:lvl1pPr>
          </a:lstStyle>
          <a:p>
            <a:r>
              <a:rPr lang="en-US" altLang="zh-TW" sz="6563" dirty="0" smtClean="0"/>
              <a:t>Affiliations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3609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508FF-519A-5247-A55B-6160E89D8571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7CC67-5F63-EC4C-8EE0-AD36DF5A3CBE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圖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2"/>
          <a:stretch/>
        </p:blipFill>
        <p:spPr>
          <a:xfrm>
            <a:off x="2" y="2"/>
            <a:ext cx="10673381" cy="4191299"/>
          </a:xfrm>
          <a:prstGeom prst="rect">
            <a:avLst/>
          </a:prstGeom>
        </p:spPr>
      </p:pic>
      <p:sp>
        <p:nvSpPr>
          <p:cNvPr id="10" name="內容版面配置區 17"/>
          <p:cNvSpPr>
            <a:spLocks noGrp="1"/>
          </p:cNvSpPr>
          <p:nvPr>
            <p:ph sz="quarter" idx="13" hasCustomPrompt="1"/>
          </p:nvPr>
        </p:nvSpPr>
        <p:spPr>
          <a:xfrm>
            <a:off x="8027306" y="143249"/>
            <a:ext cx="36451861" cy="156829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+mj-lt"/>
              <a:buNone/>
              <a:defRPr sz="9024" cap="all" baseline="0"/>
            </a:lvl1pPr>
            <a:lvl2pPr marL="0" indent="0" algn="ctr">
              <a:buFont typeface="+mj-lt"/>
              <a:buNone/>
              <a:defRPr sz="6563"/>
            </a:lvl2pPr>
            <a:lvl3pPr marL="0" indent="0" algn="ctr">
              <a:buFont typeface="+mj-lt"/>
              <a:buNone/>
              <a:defRPr sz="6016"/>
            </a:lvl3pPr>
          </a:lstStyle>
          <a:p>
            <a:pPr lvl="0"/>
            <a:r>
              <a:rPr lang="en-US" altLang="zh-TW" dirty="0" smtClean="0"/>
              <a:t>TITLE</a:t>
            </a:r>
            <a:endParaRPr lang="zh-TW" altLang="en-US" dirty="0" smtClean="0"/>
          </a:p>
        </p:txBody>
      </p:sp>
      <p:sp>
        <p:nvSpPr>
          <p:cNvPr id="11" name="內容版面配置區 21"/>
          <p:cNvSpPr>
            <a:spLocks noGrp="1"/>
          </p:cNvSpPr>
          <p:nvPr>
            <p:ph sz="quarter" idx="14" hasCustomPrompt="1"/>
          </p:nvPr>
        </p:nvSpPr>
        <p:spPr>
          <a:xfrm>
            <a:off x="13258735" y="2190933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563" baseline="0"/>
            </a:lvl1pPr>
          </a:lstStyle>
          <a:p>
            <a:pPr lvl="0"/>
            <a:r>
              <a:rPr lang="en-US" altLang="zh-TW" dirty="0" smtClean="0"/>
              <a:t>Author List</a:t>
            </a:r>
            <a:endParaRPr lang="zh-TW" altLang="en-US" dirty="0"/>
          </a:p>
        </p:txBody>
      </p:sp>
      <p:sp>
        <p:nvSpPr>
          <p:cNvPr id="12" name="內容版面配置區 21"/>
          <p:cNvSpPr>
            <a:spLocks noGrp="1"/>
          </p:cNvSpPr>
          <p:nvPr>
            <p:ph sz="quarter" idx="15" hasCustomPrompt="1"/>
          </p:nvPr>
        </p:nvSpPr>
        <p:spPr>
          <a:xfrm>
            <a:off x="13258735" y="3505406"/>
            <a:ext cx="26187441" cy="1249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16"/>
            </a:lvl1pPr>
          </a:lstStyle>
          <a:p>
            <a:r>
              <a:rPr lang="en-US" altLang="zh-TW" sz="6563" dirty="0" smtClean="0"/>
              <a:t>Affiliations</a:t>
            </a:r>
            <a:endParaRPr lang="zh-TW" altLang="en-US" dirty="0"/>
          </a:p>
        </p:txBody>
      </p:sp>
      <p:sp>
        <p:nvSpPr>
          <p:cNvPr id="13" name="表格版面配置區 12"/>
          <p:cNvSpPr>
            <a:spLocks noGrp="1"/>
          </p:cNvSpPr>
          <p:nvPr>
            <p:ph type="tbl" sz="quarter" idx="17" hasCustomPrompt="1"/>
          </p:nvPr>
        </p:nvSpPr>
        <p:spPr>
          <a:xfrm>
            <a:off x="5834053" y="12997637"/>
            <a:ext cx="17502156" cy="12135790"/>
          </a:xfrm>
          <a:prstGeom prst="rect">
            <a:avLst/>
          </a:prstGeom>
        </p:spPr>
        <p:txBody>
          <a:bodyPr/>
          <a:lstStyle>
            <a:lvl1pPr>
              <a:defRPr sz="8203" baseline="0"/>
            </a:lvl1pPr>
          </a:lstStyle>
          <a:p>
            <a:r>
              <a:rPr lang="en-US" altLang="zh-TW" dirty="0" smtClean="0"/>
              <a:t>Click the icon to insert table</a:t>
            </a:r>
            <a:endParaRPr lang="zh-TW" altLang="en-US" dirty="0"/>
          </a:p>
        </p:txBody>
      </p:sp>
      <p:sp>
        <p:nvSpPr>
          <p:cNvPr id="15" name="內容版面配置區 14"/>
          <p:cNvSpPr>
            <a:spLocks noGrp="1"/>
          </p:cNvSpPr>
          <p:nvPr>
            <p:ph sz="quarter" idx="18" hasCustomPrompt="1"/>
          </p:nvPr>
        </p:nvSpPr>
        <p:spPr>
          <a:xfrm>
            <a:off x="5834052" y="7917682"/>
            <a:ext cx="39562169" cy="4286574"/>
          </a:xfrm>
          <a:prstGeom prst="rect">
            <a:avLst/>
          </a:prstGeom>
        </p:spPr>
        <p:txBody>
          <a:bodyPr/>
          <a:lstStyle>
            <a:lvl1pPr>
              <a:defRPr sz="8203"/>
            </a:lvl1pPr>
            <a:lvl2pPr>
              <a:defRPr sz="7383" baseline="0"/>
            </a:lvl2pPr>
            <a:lvl3pPr>
              <a:defRPr sz="6563"/>
            </a:lvl3pPr>
            <a:lvl4pPr>
              <a:defRPr sz="6016"/>
            </a:lvl4pPr>
            <a:lvl5pPr>
              <a:defRPr sz="6016"/>
            </a:lvl5pPr>
          </a:lstStyle>
          <a:p>
            <a:pPr lvl="0"/>
            <a:r>
              <a:rPr lang="en-US" altLang="zh-TW" dirty="0" smtClean="0"/>
              <a:t>Click to add text</a:t>
            </a:r>
            <a:endParaRPr lang="zh-TW" altLang="en-US" dirty="0" smtClean="0"/>
          </a:p>
          <a:p>
            <a:pPr lvl="1"/>
            <a:r>
              <a:rPr lang="en-US" altLang="zh-TW" dirty="0" smtClean="0"/>
              <a:t>Click to add text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2592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60323" y="26696674"/>
            <a:ext cx="11948161" cy="1533525"/>
          </a:xfrm>
          <a:prstGeom prst="rect">
            <a:avLst/>
          </a:prstGeom>
        </p:spPr>
        <p:txBody>
          <a:bodyPr vert="horz" lIns="334460" tIns="167230" rIns="334460" bIns="167230" rtlCol="0" anchor="ctr"/>
          <a:lstStyle>
            <a:lvl1pPr algn="l">
              <a:defRPr sz="60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508FF-519A-5247-A55B-6160E89D8571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95520" y="26696674"/>
            <a:ext cx="16215360" cy="1533525"/>
          </a:xfrm>
          <a:prstGeom prst="rect">
            <a:avLst/>
          </a:prstGeom>
        </p:spPr>
        <p:txBody>
          <a:bodyPr vert="horz" lIns="334460" tIns="167230" rIns="334460" bIns="167230" rtlCol="0" anchor="ctr"/>
          <a:lstStyle>
            <a:lvl1pPr algn="ctr">
              <a:defRPr sz="60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697922" y="26696674"/>
            <a:ext cx="11948161" cy="1533525"/>
          </a:xfrm>
          <a:prstGeom prst="rect">
            <a:avLst/>
          </a:prstGeom>
        </p:spPr>
        <p:txBody>
          <a:bodyPr vert="horz" lIns="334460" tIns="167230" rIns="334460" bIns="167230" rtlCol="0" anchor="ctr"/>
          <a:lstStyle>
            <a:lvl1pPr algn="r">
              <a:defRPr sz="60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7CC67-5F63-EC4C-8EE0-AD36DF5A3CB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4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</p:sldLayoutIdLst>
  <p:timing>
    <p:tnLst>
      <p:par>
        <p:cTn id="1" dur="indefinite" restart="never" nodeType="tmRoot"/>
      </p:par>
    </p:tnLst>
  </p:timing>
  <p:txStyles>
    <p:titleStyle>
      <a:lvl1pPr algn="ctr" defTabSz="2285682" rtl="0" eaLnBrk="1" latinLnBrk="0" hangingPunct="1">
        <a:spcBef>
          <a:spcPct val="0"/>
        </a:spcBef>
        <a:buNone/>
        <a:defRPr sz="220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2" indent="-1714262" algn="l" defTabSz="2285682" rtl="0" eaLnBrk="1" latinLnBrk="0" hangingPunct="1">
        <a:spcBef>
          <a:spcPct val="20000"/>
        </a:spcBef>
        <a:buFont typeface="Arial"/>
        <a:buChar char="•"/>
        <a:defRPr sz="15991" kern="1200">
          <a:solidFill>
            <a:schemeClr val="tx1"/>
          </a:solidFill>
          <a:latin typeface="+mn-lt"/>
          <a:ea typeface="+mn-ea"/>
          <a:cs typeface="+mn-cs"/>
        </a:defRPr>
      </a:lvl1pPr>
      <a:lvl2pPr marL="3714235" indent="-1428552" algn="l" defTabSz="2285682" rtl="0" eaLnBrk="1" latinLnBrk="0" hangingPunct="1">
        <a:spcBef>
          <a:spcPct val="20000"/>
        </a:spcBef>
        <a:buFont typeface="Arial"/>
        <a:buChar char="–"/>
        <a:defRPr sz="13941" kern="1200">
          <a:solidFill>
            <a:schemeClr val="tx1"/>
          </a:solidFill>
          <a:latin typeface="+mn-lt"/>
          <a:ea typeface="+mn-ea"/>
          <a:cs typeface="+mn-cs"/>
        </a:defRPr>
      </a:lvl2pPr>
      <a:lvl3pPr marL="5714208" indent="-1142841" algn="l" defTabSz="2285682" rtl="0" eaLnBrk="1" latinLnBrk="0" hangingPunct="1">
        <a:spcBef>
          <a:spcPct val="20000"/>
        </a:spcBef>
        <a:buFont typeface="Arial"/>
        <a:buChar char="•"/>
        <a:defRPr sz="12027" kern="1200">
          <a:solidFill>
            <a:schemeClr val="tx1"/>
          </a:solidFill>
          <a:latin typeface="+mn-lt"/>
          <a:ea typeface="+mn-ea"/>
          <a:cs typeface="+mn-cs"/>
        </a:defRPr>
      </a:lvl3pPr>
      <a:lvl4pPr marL="7999892" indent="-1142841" algn="l" defTabSz="2285682" rtl="0" eaLnBrk="1" latinLnBrk="0" hangingPunct="1">
        <a:spcBef>
          <a:spcPct val="20000"/>
        </a:spcBef>
        <a:buFont typeface="Arial"/>
        <a:buChar char="–"/>
        <a:defRPr sz="9978" kern="1200">
          <a:solidFill>
            <a:schemeClr val="tx1"/>
          </a:solidFill>
          <a:latin typeface="+mn-lt"/>
          <a:ea typeface="+mn-ea"/>
          <a:cs typeface="+mn-cs"/>
        </a:defRPr>
      </a:lvl4pPr>
      <a:lvl5pPr marL="10285574" indent="-1142841" algn="l" defTabSz="2285682" rtl="0" eaLnBrk="1" latinLnBrk="0" hangingPunct="1">
        <a:spcBef>
          <a:spcPct val="20000"/>
        </a:spcBef>
        <a:buFont typeface="Arial"/>
        <a:buChar char="»"/>
        <a:defRPr sz="9978" kern="1200">
          <a:solidFill>
            <a:schemeClr val="tx1"/>
          </a:solidFill>
          <a:latin typeface="+mn-lt"/>
          <a:ea typeface="+mn-ea"/>
          <a:cs typeface="+mn-cs"/>
        </a:defRPr>
      </a:lvl5pPr>
      <a:lvl6pPr marL="12571258" indent="-1142841" algn="l" defTabSz="2285682" rtl="0" eaLnBrk="1" latinLnBrk="0" hangingPunct="1">
        <a:spcBef>
          <a:spcPct val="20000"/>
        </a:spcBef>
        <a:buFont typeface="Arial"/>
        <a:buChar char="•"/>
        <a:defRPr sz="9978" kern="1200">
          <a:solidFill>
            <a:schemeClr val="tx1"/>
          </a:solidFill>
          <a:latin typeface="+mn-lt"/>
          <a:ea typeface="+mn-ea"/>
          <a:cs typeface="+mn-cs"/>
        </a:defRPr>
      </a:lvl6pPr>
      <a:lvl7pPr marL="14856941" indent="-1142841" algn="l" defTabSz="2285682" rtl="0" eaLnBrk="1" latinLnBrk="0" hangingPunct="1">
        <a:spcBef>
          <a:spcPct val="20000"/>
        </a:spcBef>
        <a:buFont typeface="Arial"/>
        <a:buChar char="•"/>
        <a:defRPr sz="9978" kern="1200">
          <a:solidFill>
            <a:schemeClr val="tx1"/>
          </a:solidFill>
          <a:latin typeface="+mn-lt"/>
          <a:ea typeface="+mn-ea"/>
          <a:cs typeface="+mn-cs"/>
        </a:defRPr>
      </a:lvl7pPr>
      <a:lvl8pPr marL="17142624" indent="-1142841" algn="l" defTabSz="2285682" rtl="0" eaLnBrk="1" latinLnBrk="0" hangingPunct="1">
        <a:spcBef>
          <a:spcPct val="20000"/>
        </a:spcBef>
        <a:buFont typeface="Arial"/>
        <a:buChar char="•"/>
        <a:defRPr sz="9978" kern="1200">
          <a:solidFill>
            <a:schemeClr val="tx1"/>
          </a:solidFill>
          <a:latin typeface="+mn-lt"/>
          <a:ea typeface="+mn-ea"/>
          <a:cs typeface="+mn-cs"/>
        </a:defRPr>
      </a:lvl8pPr>
      <a:lvl9pPr marL="19428308" indent="-1142841" algn="l" defTabSz="2285682" rtl="0" eaLnBrk="1" latinLnBrk="0" hangingPunct="1">
        <a:spcBef>
          <a:spcPct val="20000"/>
        </a:spcBef>
        <a:buFont typeface="Arial"/>
        <a:buChar char="•"/>
        <a:defRPr sz="99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1pPr>
      <a:lvl2pPr marL="2285682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2pPr>
      <a:lvl3pPr marL="4571367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3pPr>
      <a:lvl4pPr marL="6857049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4pPr>
      <a:lvl5pPr marL="9142733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5pPr>
      <a:lvl6pPr marL="11428417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6pPr>
      <a:lvl7pPr marL="13714100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7pPr>
      <a:lvl8pPr marL="15999782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8pPr>
      <a:lvl9pPr marL="18285466" algn="l" defTabSz="2285682" rtl="0" eaLnBrk="1" latinLnBrk="0" hangingPunct="1">
        <a:defRPr sz="90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1.mp4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tags" Target="../tags/tag3.xml"/><Relationship Id="rId21" Type="http://schemas.openxmlformats.org/officeDocument/2006/relationships/image" Target="../media/image12.png"/><Relationship Id="rId7" Type="http://schemas.microsoft.com/office/2007/relationships/media" Target="../media/media1.mp4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openxmlformats.org/officeDocument/2006/relationships/tags" Target="../tags/tag2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5" Type="http://schemas.openxmlformats.org/officeDocument/2006/relationships/image" Target="../media/image6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0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內容版面配置區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7200" dirty="0" smtClean="0"/>
              <a:t>EFFICIENT </a:t>
            </a:r>
            <a:r>
              <a:rPr lang="en-US" sz="7200" dirty="0"/>
              <a:t>CODING OF </a:t>
            </a:r>
            <a:r>
              <a:rPr lang="en-US" sz="7200" dirty="0" smtClean="0"/>
              <a:t>360°</a:t>
            </a:r>
            <a:r>
              <a:rPr lang="en-US" altLang="zh-TW" sz="7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 </a:t>
            </a:r>
            <a:r>
              <a:rPr lang="en-US" sz="7200" dirty="0" smtClean="0"/>
              <a:t>VIDEOS EXPLOITING </a:t>
            </a:r>
            <a:r>
              <a:rPr lang="de-DE" sz="7200" dirty="0" smtClean="0"/>
              <a:t>INACTIVE </a:t>
            </a:r>
            <a:r>
              <a:rPr lang="de-DE" sz="7200" dirty="0"/>
              <a:t>REGIONS IN PROJECTION </a:t>
            </a:r>
            <a:r>
              <a:rPr lang="de-DE" sz="7200" dirty="0" smtClean="0"/>
              <a:t>FORMATS</a:t>
            </a:r>
            <a:endParaRPr lang="zh-TW" altLang="en-US" sz="7200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5"/>
          </p:nvPr>
        </p:nvSpPr>
        <p:spPr>
          <a:xfrm>
            <a:off x="12429067" y="3505406"/>
            <a:ext cx="27533600" cy="1249360"/>
          </a:xfrm>
        </p:spPr>
        <p:txBody>
          <a:bodyPr/>
          <a:lstStyle/>
          <a:p>
            <a:r>
              <a:rPr lang="de-DE" altLang="zh-TW" baseline="30000" dirty="0" smtClean="0"/>
              <a:t>1</a:t>
            </a:r>
            <a:r>
              <a:rPr lang="en-US" dirty="0" err="1" smtClean="0"/>
              <a:t>École</a:t>
            </a:r>
            <a:r>
              <a:rPr lang="en-US" dirty="0" smtClean="0"/>
              <a:t> de </a:t>
            </a:r>
            <a:r>
              <a:rPr lang="en-US" dirty="0" err="1" smtClean="0"/>
              <a:t>technologie</a:t>
            </a:r>
            <a:r>
              <a:rPr lang="en-US" dirty="0" smtClean="0"/>
              <a:t> </a:t>
            </a:r>
            <a:r>
              <a:rPr lang="en-US" dirty="0" err="1" smtClean="0"/>
              <a:t>supérieure</a:t>
            </a:r>
            <a:r>
              <a:rPr lang="en-US" dirty="0" smtClean="0"/>
              <a:t> (</a:t>
            </a:r>
            <a:r>
              <a:rPr lang="en-US" dirty="0"/>
              <a:t>É</a:t>
            </a:r>
            <a:r>
              <a:rPr lang="en-US" dirty="0" smtClean="0"/>
              <a:t>TS), </a:t>
            </a:r>
            <a:r>
              <a:rPr lang="de-DE" altLang="zh-TW" baseline="30000" dirty="0" smtClean="0"/>
              <a:t>2</a:t>
            </a:r>
            <a:r>
              <a:rPr lang="en-US" dirty="0" smtClean="0"/>
              <a:t>Summit Tech Multimedia, Montréal, Canada</a:t>
            </a:r>
            <a:endParaRPr lang="en-US" dirty="0"/>
          </a:p>
        </p:txBody>
      </p:sp>
      <p:sp>
        <p:nvSpPr>
          <p:cNvPr id="6" name="Text Box 142"/>
          <p:cNvSpPr txBox="1">
            <a:spLocks noChangeArrowheads="1"/>
          </p:cNvSpPr>
          <p:nvPr/>
        </p:nvSpPr>
        <p:spPr bwMode="auto">
          <a:xfrm>
            <a:off x="16417617" y="29030505"/>
            <a:ext cx="384644" cy="52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90430" tIns="95212" rIns="190430" bIns="95212">
            <a:spAutoFit/>
          </a:bodyPr>
          <a:lstStyle>
            <a:lvl1pPr defTabSz="339725" eaLnBrk="0" hangingPunct="0"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339725" eaLnBrk="0" hangingPunct="0"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339725" eaLnBrk="0" hangingPunct="0"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339725" eaLnBrk="0" hangingPunct="0"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339725" eaLnBrk="0" hangingPunct="0"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339725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339725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339725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339725" eaLnBrk="0" fontAlgn="base" hangingPunct="0">
              <a:spcBef>
                <a:spcPct val="0"/>
              </a:spcBef>
              <a:spcAft>
                <a:spcPct val="0"/>
              </a:spcAft>
              <a:defRPr sz="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188"/>
          </a:p>
        </p:txBody>
      </p:sp>
      <p:sp>
        <p:nvSpPr>
          <p:cNvPr id="9" name="文字方塊 8 1"/>
          <p:cNvSpPr txBox="1"/>
          <p:nvPr/>
        </p:nvSpPr>
        <p:spPr>
          <a:xfrm>
            <a:off x="1064608" y="6755213"/>
            <a:ext cx="1517296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81355" indent="-781355" algn="just">
              <a:buFont typeface="Arial" panose="020B0604020202020204" pitchFamily="34" charset="0"/>
              <a:buChar char="•"/>
            </a:pP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Modern 360° video enables the deployment of immersive live video streaming applications. </a:t>
            </a:r>
          </a:p>
          <a:p>
            <a:pPr marL="781355" indent="-781355" algn="just">
              <a:buFont typeface="Arial" panose="020B0604020202020204" pitchFamily="34" charset="0"/>
              <a:buChar char="•"/>
            </a:pP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The classic </a:t>
            </a:r>
            <a:r>
              <a:rPr lang="en-US" altLang="zh-TW" sz="4200" dirty="0" err="1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equirectangular</a:t>
            </a: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 projection (ERP) format is disadvantageous for video compression because of a high pixel density at the poles. </a:t>
            </a:r>
          </a:p>
          <a:p>
            <a:pPr marL="781355" indent="-781355" algn="just">
              <a:buFont typeface="Arial" panose="020B0604020202020204" pitchFamily="34" charset="0"/>
              <a:buChar char="•"/>
            </a:pP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New projection formats circumvent this effect by projecting to multiple faces. </a:t>
            </a:r>
          </a:p>
          <a:p>
            <a:pPr marL="781355" indent="-781355" algn="just">
              <a:buFont typeface="Arial" panose="020B0604020202020204" pitchFamily="34" charset="0"/>
              <a:buChar char="•"/>
            </a:pP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Packing faces into 2D videos introduces inactive regions, i.e. regions without useful information. </a:t>
            </a:r>
          </a:p>
          <a:p>
            <a:pPr marL="781355" indent="-781355" algn="just">
              <a:buFont typeface="Arial" panose="020B0604020202020204" pitchFamily="34" charset="0"/>
              <a:buChar char="•"/>
            </a:pP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In standard </a:t>
            </a: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rate-distortion optimization (RDO), </a:t>
            </a: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these regions are also coded in an optimal </a:t>
            </a: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RD-sense</a:t>
            </a: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. </a:t>
            </a:r>
          </a:p>
          <a:p>
            <a:pPr marL="781355" indent="-781355" algn="just">
              <a:buFont typeface="Arial" panose="020B0604020202020204" pitchFamily="34" charset="0"/>
              <a:buChar char="•"/>
            </a:pPr>
            <a:endParaRPr lang="en-US" altLang="zh-TW" sz="4200" dirty="0">
              <a:ea typeface="Noto Sans CJK TC Regular" panose="020B0500000000000000" pitchFamily="34" charset="-120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57041" y="14890309"/>
            <a:ext cx="15804732" cy="13146116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336"/>
          </a:p>
        </p:txBody>
      </p:sp>
      <p:sp>
        <p:nvSpPr>
          <p:cNvPr id="36" name="矩形 35"/>
          <p:cNvSpPr/>
          <p:nvPr/>
        </p:nvSpPr>
        <p:spPr>
          <a:xfrm>
            <a:off x="757040" y="6360501"/>
            <a:ext cx="15804733" cy="7777399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336"/>
          </a:p>
        </p:txBody>
      </p:sp>
      <p:sp>
        <p:nvSpPr>
          <p:cNvPr id="37" name="矩形 36"/>
          <p:cNvSpPr/>
          <p:nvPr/>
        </p:nvSpPr>
        <p:spPr>
          <a:xfrm>
            <a:off x="1359911" y="14417961"/>
            <a:ext cx="8624284" cy="10180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6016" b="1" cap="all" dirty="0">
                <a:ea typeface="Noto Sans CJK JP Medium" panose="020B0600000000000000" pitchFamily="34" charset="-128"/>
              </a:rPr>
              <a:t>3</a:t>
            </a:r>
            <a:r>
              <a:rPr lang="en-US" sz="6016" b="1" cap="all" dirty="0" smtClean="0">
                <a:ea typeface="Noto Sans CJK JP Medium" panose="020B0600000000000000" pitchFamily="34" charset="-128"/>
              </a:rPr>
              <a:t>. </a:t>
            </a:r>
            <a:r>
              <a:rPr lang="en-US" sz="6016" b="1" cap="all" dirty="0" smtClean="0">
                <a:ea typeface="Noto Sans CJK JP Medium" panose="020B0600000000000000" pitchFamily="34" charset="-128"/>
              </a:rPr>
              <a:t>Proposed Algorithm</a:t>
            </a:r>
            <a:endParaRPr lang="en-US" sz="6016" dirty="0">
              <a:ea typeface="Noto Sans CJK JP Medium" panose="020B0600000000000000" pitchFamily="34" charset="-128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80445" y="5795451"/>
            <a:ext cx="6017417" cy="10180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6016" b="1" cap="all" dirty="0" smtClean="0">
                <a:ea typeface="Noto Sans CJK JP Medium" panose="020B0600000000000000" pitchFamily="34" charset="-128"/>
              </a:rPr>
              <a:t>1. Introduction</a:t>
            </a:r>
            <a:endParaRPr lang="en-US" sz="6016" b="1" cap="all" dirty="0">
              <a:ea typeface="Noto Sans CJK JP Medium" panose="020B0600000000000000" pitchFamily="34" charset="-128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7706272" y="5650483"/>
            <a:ext cx="15744383" cy="7438722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4375" dirty="0"/>
          </a:p>
        </p:txBody>
      </p:sp>
      <p:sp>
        <p:nvSpPr>
          <p:cNvPr id="40" name="矩形 39"/>
          <p:cNvSpPr/>
          <p:nvPr/>
        </p:nvSpPr>
        <p:spPr>
          <a:xfrm>
            <a:off x="18102706" y="5185851"/>
            <a:ext cx="7027373" cy="10180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6016" b="1" cap="all" dirty="0">
                <a:ea typeface="Noto Sans CJK JP Medium" panose="020B0600000000000000" pitchFamily="34" charset="-128"/>
              </a:rPr>
              <a:t>2</a:t>
            </a:r>
            <a:r>
              <a:rPr lang="en-US" altLang="zh-TW" sz="6016" b="1" cap="all" dirty="0" smtClean="0">
                <a:ea typeface="Noto Sans CJK JP Medium" panose="020B0600000000000000" pitchFamily="34" charset="-128"/>
              </a:rPr>
              <a:t>. </a:t>
            </a:r>
            <a:r>
              <a:rPr lang="en-US" altLang="zh-TW" sz="6016" b="1" cap="all" dirty="0" smtClean="0">
                <a:ea typeface="Noto Sans CJK JP Medium" panose="020B0600000000000000" pitchFamily="34" charset="-128"/>
              </a:rPr>
              <a:t>Inactive Regions</a:t>
            </a:r>
            <a:endParaRPr lang="en-US" altLang="zh-TW" sz="6016" dirty="0">
              <a:ea typeface="Noto Sans CJK JP Medium" panose="020B0600000000000000" pitchFamily="34" charset="-128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4660772" y="20216207"/>
            <a:ext cx="15744383" cy="7813635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336"/>
          </a:p>
        </p:txBody>
      </p:sp>
      <p:sp>
        <p:nvSpPr>
          <p:cNvPr id="44" name="矩形 43"/>
          <p:cNvSpPr/>
          <p:nvPr/>
        </p:nvSpPr>
        <p:spPr>
          <a:xfrm>
            <a:off x="34979562" y="19703297"/>
            <a:ext cx="5208029" cy="10180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6016" b="1" cap="all" dirty="0" smtClean="0"/>
              <a:t>7. Conclusion</a:t>
            </a:r>
            <a:endParaRPr lang="zh-TW" altLang="en-US" sz="6016" dirty="0"/>
          </a:p>
        </p:txBody>
      </p:sp>
      <p:sp>
        <p:nvSpPr>
          <p:cNvPr id="45" name="矩形 44"/>
          <p:cNvSpPr/>
          <p:nvPr/>
        </p:nvSpPr>
        <p:spPr>
          <a:xfrm>
            <a:off x="907750" y="15709538"/>
            <a:ext cx="15503314" cy="1141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4800" b="1" dirty="0" smtClean="0">
                <a:solidFill>
                  <a:srgbClr val="000000"/>
                </a:solidFill>
              </a:rPr>
              <a:t>Idea: Perform pure rate-optimization in inactive regions</a:t>
            </a:r>
          </a:p>
          <a:p>
            <a:pPr marL="624897" indent="-624897" algn="just">
              <a:buFont typeface="Arial"/>
              <a:buChar char="•"/>
            </a:pPr>
            <a:endParaRPr lang="en-US" altLang="zh-TW" sz="1600" dirty="0" smtClean="0">
              <a:solidFill>
                <a:srgbClr val="000000"/>
              </a:solidFill>
            </a:endParaRPr>
          </a:p>
          <a:p>
            <a:pPr marL="624897" indent="-624897" algn="just">
              <a:buFont typeface="Arial"/>
              <a:buChar char="•"/>
            </a:pPr>
            <a:r>
              <a:rPr lang="en-US" altLang="zh-TW" sz="4200" dirty="0" smtClean="0">
                <a:solidFill>
                  <a:srgbClr val="000000"/>
                </a:solidFill>
              </a:rPr>
              <a:t>Distortion Calculation</a:t>
            </a:r>
          </a:p>
          <a:p>
            <a:pPr marL="624897" indent="-624897" algn="just">
              <a:buFont typeface="Arial"/>
              <a:buChar char="•"/>
            </a:pPr>
            <a:endParaRPr lang="en-US" altLang="zh-TW" sz="4200" dirty="0">
              <a:solidFill>
                <a:srgbClr val="000000"/>
              </a:solidFill>
            </a:endParaRPr>
          </a:p>
          <a:p>
            <a:pPr marL="624897" indent="-624897" algn="just">
              <a:buFont typeface="Arial"/>
              <a:buChar char="•"/>
            </a:pPr>
            <a:endParaRPr lang="en-US" altLang="zh-TW" sz="4200" dirty="0" smtClean="0">
              <a:solidFill>
                <a:srgbClr val="000000"/>
              </a:solidFill>
            </a:endParaRPr>
          </a:p>
          <a:p>
            <a:pPr marL="624897" indent="-624897" algn="just">
              <a:buFont typeface="Arial"/>
              <a:buChar char="•"/>
            </a:pPr>
            <a:r>
              <a:rPr lang="en-US" altLang="zh-TW" sz="4200" dirty="0" smtClean="0">
                <a:solidFill>
                  <a:srgbClr val="000000"/>
                </a:solidFill>
              </a:rPr>
              <a:t>Residual Calculation</a:t>
            </a:r>
          </a:p>
          <a:p>
            <a:pPr marL="624897" indent="-624897" algn="just">
              <a:buFont typeface="Arial"/>
              <a:buChar char="•"/>
            </a:pPr>
            <a:endParaRPr lang="en-US" altLang="zh-TW" sz="4200" dirty="0">
              <a:solidFill>
                <a:srgbClr val="000000"/>
              </a:solidFill>
            </a:endParaRPr>
          </a:p>
          <a:p>
            <a:pPr marL="624897" indent="-624897" algn="just">
              <a:buFont typeface="Arial"/>
              <a:buChar char="•"/>
            </a:pPr>
            <a:endParaRPr lang="en-US" altLang="zh-TW" sz="4200" dirty="0" smtClean="0">
              <a:solidFill>
                <a:srgbClr val="000000"/>
              </a:solidFill>
            </a:endParaRPr>
          </a:p>
          <a:p>
            <a:pPr marL="624897" indent="-624897" algn="just">
              <a:buFont typeface="Arial"/>
              <a:buChar char="•"/>
            </a:pPr>
            <a:endParaRPr lang="en-US" altLang="zh-TW" sz="4200" dirty="0">
              <a:solidFill>
                <a:srgbClr val="000000"/>
              </a:solidFill>
            </a:endParaRPr>
          </a:p>
          <a:p>
            <a:pPr marL="624897" indent="-624897" algn="just">
              <a:buFont typeface="Arial"/>
              <a:buChar char="•"/>
            </a:pPr>
            <a:endParaRPr lang="en-US" altLang="zh-TW" sz="4200" dirty="0" smtClean="0">
              <a:solidFill>
                <a:srgbClr val="000000"/>
              </a:solidFill>
            </a:endParaRPr>
          </a:p>
          <a:p>
            <a:pPr marL="624897" indent="-624897" algn="just">
              <a:buFont typeface="Arial"/>
              <a:buChar char="•"/>
            </a:pPr>
            <a:endParaRPr lang="en-US" altLang="zh-TW" sz="4200" dirty="0">
              <a:solidFill>
                <a:srgbClr val="000000"/>
              </a:solidFill>
            </a:endParaRPr>
          </a:p>
          <a:p>
            <a:pPr marL="624897" indent="-624897" algn="just">
              <a:buFont typeface="Arial"/>
              <a:buChar char="•"/>
            </a:pPr>
            <a:endParaRPr lang="en-US" altLang="zh-TW" sz="4200" dirty="0" smtClean="0">
              <a:solidFill>
                <a:srgbClr val="000000"/>
              </a:solidFill>
            </a:endParaRPr>
          </a:p>
          <a:p>
            <a:pPr marL="624897" indent="-624897" algn="just">
              <a:buFont typeface="Arial"/>
              <a:buChar char="•"/>
            </a:pPr>
            <a:endParaRPr lang="en-US" altLang="zh-TW" sz="4200" dirty="0">
              <a:solidFill>
                <a:srgbClr val="000000"/>
              </a:solidFill>
            </a:endParaRPr>
          </a:p>
          <a:p>
            <a:pPr marL="624897" indent="-624897" algn="just">
              <a:buFont typeface="Arial"/>
              <a:buChar char="•"/>
            </a:pPr>
            <a:endParaRPr lang="en-US" altLang="zh-TW" sz="4200" dirty="0" smtClean="0">
              <a:solidFill>
                <a:srgbClr val="000000"/>
              </a:solidFill>
            </a:endParaRPr>
          </a:p>
          <a:p>
            <a:pPr marL="624897" indent="-624897" algn="just">
              <a:buFont typeface="Arial"/>
              <a:buChar char="•"/>
            </a:pPr>
            <a:endParaRPr lang="en-US" altLang="zh-TW" sz="4200" dirty="0">
              <a:solidFill>
                <a:srgbClr val="000000"/>
              </a:solidFill>
            </a:endParaRPr>
          </a:p>
          <a:p>
            <a:pPr marL="624897" indent="-624897" algn="just">
              <a:buFont typeface="Arial"/>
              <a:buChar char="•"/>
            </a:pPr>
            <a:endParaRPr lang="en-US" altLang="zh-TW" sz="4200" dirty="0" smtClean="0">
              <a:solidFill>
                <a:srgbClr val="000000"/>
              </a:solidFill>
            </a:endParaRPr>
          </a:p>
          <a:p>
            <a:pPr marL="624897" indent="-624897" algn="just">
              <a:buFont typeface="Arial"/>
              <a:buChar char="•"/>
            </a:pPr>
            <a:r>
              <a:rPr lang="en-US" altLang="zh-TW" sz="4200" dirty="0" smtClean="0">
                <a:solidFill>
                  <a:srgbClr val="000000"/>
                </a:solidFill>
              </a:rPr>
              <a:t>SAO Calculation</a:t>
            </a:r>
            <a:endParaRPr lang="en-US" altLang="zh-TW" sz="4200" dirty="0">
              <a:solidFill>
                <a:srgbClr val="000000"/>
              </a:solidFill>
            </a:endParaRPr>
          </a:p>
          <a:p>
            <a:pPr lvl="1" algn="just"/>
            <a:r>
              <a:rPr lang="en-US" altLang="zh-TW" sz="4200" dirty="0" smtClean="0">
                <a:solidFill>
                  <a:srgbClr val="000000"/>
                </a:solidFill>
              </a:rPr>
              <a:t>Do not consider inactive pixels for SAO-statistics</a:t>
            </a:r>
          </a:p>
        </p:txBody>
      </p:sp>
      <p:sp>
        <p:nvSpPr>
          <p:cNvPr id="52" name="矩形 51"/>
          <p:cNvSpPr/>
          <p:nvPr/>
        </p:nvSpPr>
        <p:spPr>
          <a:xfrm>
            <a:off x="18417876" y="6312285"/>
            <a:ext cx="147119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4897" indent="-624897">
              <a:buFont typeface="Arial"/>
              <a:buChar char="•"/>
            </a:pPr>
            <a:r>
              <a:rPr lang="en-US" altLang="zh-TW" sz="4200" dirty="0" smtClean="0">
                <a:solidFill>
                  <a:srgbClr val="000000"/>
                </a:solidFill>
              </a:rPr>
              <a:t>Example: Octahedron packing (OHP) and compact OHP (</a:t>
            </a:r>
            <a:r>
              <a:rPr lang="en-US" altLang="zh-TW" sz="4200" smtClean="0">
                <a:solidFill>
                  <a:srgbClr val="000000"/>
                </a:solidFill>
              </a:rPr>
              <a:t>COHP)</a:t>
            </a:r>
            <a:endParaRPr lang="en-US" altLang="zh-TW" sz="4200" baseline="30000" dirty="0" smtClean="0">
              <a:solidFill>
                <a:srgbClr val="000000"/>
              </a:solidFill>
            </a:endParaRPr>
          </a:p>
          <a:p>
            <a:pPr marL="624897" indent="-624897">
              <a:buFont typeface="Arial"/>
              <a:buChar char="•"/>
            </a:pPr>
            <a:endParaRPr lang="en-US" altLang="zh-TW" sz="4200" dirty="0">
              <a:solidFill>
                <a:srgbClr val="000000"/>
              </a:solidFill>
            </a:endParaRPr>
          </a:p>
          <a:p>
            <a:pPr lvl="0">
              <a:buSzPct val="25000"/>
            </a:pPr>
            <a:endParaRPr lang="en-US" altLang="zh-TW" sz="4200" dirty="0">
              <a:ea typeface="Arial"/>
              <a:cs typeface="Arial"/>
              <a:sym typeface="Arial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35109806" y="20812871"/>
            <a:ext cx="14733272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7626" indent="-937626" algn="just">
              <a:buFont typeface="Arial" panose="020B0604020202020204" pitchFamily="34" charset="0"/>
              <a:buChar char="•"/>
            </a:pPr>
            <a:r>
              <a:rPr lang="en-CA" altLang="zh-TW" sz="4800" dirty="0" smtClean="0">
                <a:cs typeface="Times New Roman" panose="02020603050405020304" pitchFamily="18" charset="0"/>
              </a:rPr>
              <a:t>Current compression method for inactive regions is not optimal. </a:t>
            </a:r>
            <a:endParaRPr lang="en-CA" altLang="zh-TW" sz="4800" b="1" dirty="0">
              <a:cs typeface="Times New Roman" panose="02020603050405020304" pitchFamily="18" charset="0"/>
            </a:endParaRPr>
          </a:p>
          <a:p>
            <a:pPr marL="937626" indent="-937626" algn="just">
              <a:buFont typeface="Arial" panose="020B0604020202020204" pitchFamily="34" charset="0"/>
              <a:buChar char="•"/>
            </a:pPr>
            <a:r>
              <a:rPr lang="en-CA" altLang="zh-TW" sz="4800" dirty="0" smtClean="0">
                <a:cs typeface="Times New Roman" panose="02020603050405020304" pitchFamily="18" charset="0"/>
              </a:rPr>
              <a:t>Encoders can be modified to allow RD-optimal compression. </a:t>
            </a:r>
            <a:endParaRPr lang="en-CA" altLang="zh-TW" sz="4800" dirty="0">
              <a:cs typeface="Times New Roman" panose="02020603050405020304" pitchFamily="18" charset="0"/>
            </a:endParaRPr>
          </a:p>
          <a:p>
            <a:pPr marL="937626" indent="-937626" algn="just">
              <a:buFont typeface="Arial" panose="020B0604020202020204" pitchFamily="34" charset="0"/>
              <a:buChar char="•"/>
            </a:pPr>
            <a:r>
              <a:rPr lang="en-CA" altLang="zh-TW" sz="4800" dirty="0" smtClean="0">
                <a:cs typeface="Times New Roman" panose="02020603050405020304" pitchFamily="18" charset="0"/>
              </a:rPr>
              <a:t>Depending on the projection format and frame packing, on our test set, an average of 0.3% to up to 6% of rate can be saved at a constant objective quality. </a:t>
            </a:r>
          </a:p>
          <a:p>
            <a:pPr marL="937626" indent="-937626" algn="just">
              <a:buFont typeface="Arial" panose="020B0604020202020204" pitchFamily="34" charset="0"/>
              <a:buChar char="•"/>
            </a:pPr>
            <a:r>
              <a:rPr lang="en-CA" altLang="zh-TW" sz="4800" dirty="0" smtClean="0">
                <a:cs typeface="Times New Roman" panose="02020603050405020304" pitchFamily="18" charset="0"/>
              </a:rPr>
              <a:t>Method applicable for all sequences containing inactive or irrelevant regions. </a:t>
            </a:r>
            <a:endParaRPr lang="en-CA" altLang="zh-TW" sz="4800" dirty="0">
              <a:cs typeface="Times New Roman" panose="02020603050405020304" pitchFamily="18" charset="0"/>
            </a:endParaRPr>
          </a:p>
          <a:p>
            <a:pPr marL="937626" indent="-937626" algn="just">
              <a:buFont typeface="Arial" panose="020B0604020202020204" pitchFamily="34" charset="0"/>
              <a:buChar char="•"/>
            </a:pPr>
            <a:endParaRPr lang="en-CA" altLang="zh-TW" sz="4800" dirty="0">
              <a:cs typeface="Times New Roman" panose="02020603050405020304" pitchFamily="18" charset="0"/>
            </a:endParaRPr>
          </a:p>
          <a:p>
            <a:pPr marL="937626" indent="-937626" algn="just">
              <a:buFont typeface="Arial" panose="020B0604020202020204" pitchFamily="34" charset="0"/>
              <a:buChar char="•"/>
            </a:pPr>
            <a:endParaRPr lang="en-CA" altLang="zh-TW" sz="4800" dirty="0">
              <a:cs typeface="Times New Roman" panose="02020603050405020304" pitchFamily="18" charset="0"/>
            </a:endParaRPr>
          </a:p>
        </p:txBody>
      </p:sp>
      <p:sp>
        <p:nvSpPr>
          <p:cNvPr id="34" name="矩形 40 1"/>
          <p:cNvSpPr/>
          <p:nvPr/>
        </p:nvSpPr>
        <p:spPr>
          <a:xfrm>
            <a:off x="17706272" y="13957185"/>
            <a:ext cx="15744383" cy="14072657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336"/>
          </a:p>
        </p:txBody>
      </p:sp>
      <p:sp>
        <p:nvSpPr>
          <p:cNvPr id="46" name="矩形 41 1"/>
          <p:cNvSpPr/>
          <p:nvPr/>
        </p:nvSpPr>
        <p:spPr>
          <a:xfrm>
            <a:off x="18030477" y="13520056"/>
            <a:ext cx="6118598" cy="10180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6016" b="1" cap="all" dirty="0" smtClean="0">
                <a:ea typeface="Noto Sans CJK JP Medium" panose="020B0600000000000000" pitchFamily="34" charset="-128"/>
              </a:rPr>
              <a:t>6. Visual Results</a:t>
            </a:r>
            <a:endParaRPr lang="en-US" altLang="zh-TW" sz="6016" dirty="0">
              <a:ea typeface="Noto Sans CJK JP Medium" panose="020B0600000000000000" pitchFamily="34" charset="-128"/>
            </a:endParaRPr>
          </a:p>
        </p:txBody>
      </p:sp>
      <p:sp>
        <p:nvSpPr>
          <p:cNvPr id="47" name="矩形 54"/>
          <p:cNvSpPr/>
          <p:nvPr/>
        </p:nvSpPr>
        <p:spPr>
          <a:xfrm>
            <a:off x="18396386" y="14502736"/>
            <a:ext cx="141963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4897" indent="-624897" algn="just">
              <a:buFont typeface="Arial"/>
              <a:buChar char="•"/>
            </a:pPr>
            <a:r>
              <a:rPr lang="en-US" altLang="zh-TW" sz="4200" dirty="0" smtClean="0">
                <a:solidFill>
                  <a:srgbClr val="000000"/>
                </a:solidFill>
              </a:rPr>
              <a:t>Decoded sequences after conventional (top) and proposed (bottom) encoding for all tested </a:t>
            </a:r>
            <a:r>
              <a:rPr lang="en-US" altLang="zh-TW" sz="4200" dirty="0" smtClean="0">
                <a:solidFill>
                  <a:srgbClr val="000000"/>
                </a:solidFill>
              </a:rPr>
              <a:t>formats (HM encoder). </a:t>
            </a:r>
            <a:endParaRPr lang="en-US" altLang="zh-TW" sz="4200" dirty="0">
              <a:solidFill>
                <a:srgbClr val="000000"/>
              </a:solidFill>
            </a:endParaRPr>
          </a:p>
        </p:txBody>
      </p:sp>
      <p:sp>
        <p:nvSpPr>
          <p:cNvPr id="60" name="矩形 40 2"/>
          <p:cNvSpPr/>
          <p:nvPr/>
        </p:nvSpPr>
        <p:spPr>
          <a:xfrm>
            <a:off x="34660772" y="5880986"/>
            <a:ext cx="15744383" cy="6327370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336"/>
          </a:p>
        </p:txBody>
      </p:sp>
      <p:sp>
        <p:nvSpPr>
          <p:cNvPr id="63" name="矩形 41 2"/>
          <p:cNvSpPr/>
          <p:nvPr/>
        </p:nvSpPr>
        <p:spPr>
          <a:xfrm>
            <a:off x="35091785" y="5357377"/>
            <a:ext cx="5032340" cy="10180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6016" b="1" cap="all" dirty="0" smtClean="0">
                <a:ea typeface="Noto Sans CJK JP Medium" panose="020B0600000000000000" pitchFamily="34" charset="-128"/>
              </a:rPr>
              <a:t>4. Evaluation</a:t>
            </a:r>
            <a:endParaRPr lang="en-US" altLang="zh-TW" sz="6016" dirty="0">
              <a:ea typeface="Noto Sans CJK JP Medium" panose="020B0600000000000000" pitchFamily="34" charset="-128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8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6641" y="1546577"/>
            <a:ext cx="3910169" cy="2249687"/>
          </a:xfrm>
        </p:spPr>
      </p:pic>
      <p:sp>
        <p:nvSpPr>
          <p:cNvPr id="22" name="內容版面配置區 2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de-DE" altLang="zh-TW" dirty="0" smtClean="0"/>
              <a:t>C. J. Herglotz</a:t>
            </a:r>
            <a:r>
              <a:rPr lang="de-DE" altLang="zh-TW" baseline="30000" dirty="0" smtClean="0"/>
              <a:t>1</a:t>
            </a:r>
            <a:r>
              <a:rPr lang="de-DE" altLang="zh-TW" dirty="0" smtClean="0"/>
              <a:t>, M. Jamali</a:t>
            </a:r>
            <a:r>
              <a:rPr lang="de-DE" altLang="zh-TW" baseline="30000" dirty="0"/>
              <a:t>1</a:t>
            </a:r>
            <a:r>
              <a:rPr lang="de-DE" altLang="zh-TW" dirty="0" smtClean="0"/>
              <a:t>, S. Coulombe</a:t>
            </a:r>
            <a:r>
              <a:rPr lang="de-DE" altLang="zh-TW" baseline="30000" dirty="0"/>
              <a:t>1</a:t>
            </a:r>
            <a:r>
              <a:rPr lang="de-DE" altLang="zh-TW" dirty="0" smtClean="0"/>
              <a:t>, C. Vazquez</a:t>
            </a:r>
            <a:r>
              <a:rPr lang="de-DE" altLang="zh-TW" baseline="30000" dirty="0"/>
              <a:t>1</a:t>
            </a:r>
            <a:r>
              <a:rPr lang="de-DE" altLang="zh-TW" dirty="0" smtClean="0"/>
              <a:t>, A. Vakili</a:t>
            </a:r>
            <a:r>
              <a:rPr lang="de-DE" altLang="zh-TW" baseline="30000" dirty="0" smtClean="0"/>
              <a:t>2</a:t>
            </a:r>
            <a:endParaRPr lang="zh-TW" alt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856" y="757693"/>
            <a:ext cx="3141730" cy="3390133"/>
          </a:xfrm>
          <a:prstGeom prst="rect">
            <a:avLst/>
          </a:prstGeom>
        </p:spPr>
      </p:pic>
      <p:sp>
        <p:nvSpPr>
          <p:cNvPr id="41" name="矩形 40 3"/>
          <p:cNvSpPr/>
          <p:nvPr/>
        </p:nvSpPr>
        <p:spPr>
          <a:xfrm>
            <a:off x="34678793" y="12973339"/>
            <a:ext cx="15744383" cy="6477885"/>
          </a:xfrm>
          <a:prstGeom prst="rect">
            <a:avLst/>
          </a:prstGeom>
          <a:noFill/>
          <a:ln w="762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336"/>
          </a:p>
        </p:txBody>
      </p:sp>
      <p:sp>
        <p:nvSpPr>
          <p:cNvPr id="42" name="矩形 41 3"/>
          <p:cNvSpPr/>
          <p:nvPr/>
        </p:nvSpPr>
        <p:spPr>
          <a:xfrm>
            <a:off x="35109806" y="12449731"/>
            <a:ext cx="3640227" cy="10180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6016" b="1" cap="all" dirty="0" smtClean="0">
                <a:ea typeface="Noto Sans CJK JP Medium" panose="020B0600000000000000" pitchFamily="34" charset="-128"/>
              </a:rPr>
              <a:t>5. Results</a:t>
            </a:r>
            <a:endParaRPr lang="en-US" altLang="zh-TW" sz="6016" dirty="0">
              <a:ea typeface="Noto Sans CJK JP Medium" panose="020B0600000000000000" pitchFamily="34" charset="-128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3710595" y="16160793"/>
            <a:ext cx="35612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4800" b="1" dirty="0" err="1" smtClean="0"/>
              <a:t>Conventional</a:t>
            </a:r>
            <a:endParaRPr lang="de-DE" sz="4800" b="1" dirty="0"/>
          </a:p>
        </p:txBody>
      </p:sp>
      <p:sp>
        <p:nvSpPr>
          <p:cNvPr id="48" name="Textfeld 47"/>
          <p:cNvSpPr txBox="1"/>
          <p:nvPr/>
        </p:nvSpPr>
        <p:spPr>
          <a:xfrm>
            <a:off x="24474187" y="27011098"/>
            <a:ext cx="2599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4800" b="1" dirty="0" err="1" smtClean="0"/>
              <a:t>Proposed</a:t>
            </a:r>
            <a:endParaRPr lang="de-DE" sz="4800" b="1" dirty="0"/>
          </a:p>
        </p:txBody>
      </p:sp>
      <p:pic>
        <p:nvPicPr>
          <p:cNvPr id="2" name="Grafik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09" y="17443680"/>
            <a:ext cx="8367966" cy="1020855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252" y="19465198"/>
            <a:ext cx="9209680" cy="1607182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290" y="21635798"/>
            <a:ext cx="10501776" cy="3621934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117480" y="6202720"/>
            <a:ext cx="5905500" cy="5657850"/>
          </a:xfrm>
          <a:prstGeom prst="rect">
            <a:avLst/>
          </a:prstGeom>
        </p:spPr>
      </p:pic>
      <p:sp>
        <p:nvSpPr>
          <p:cNvPr id="56" name="文字方塊 8 2"/>
          <p:cNvSpPr txBox="1"/>
          <p:nvPr/>
        </p:nvSpPr>
        <p:spPr>
          <a:xfrm>
            <a:off x="34879188" y="6467285"/>
            <a:ext cx="1517296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81355" indent="-781355">
              <a:buFont typeface="Arial" panose="020B0604020202020204" pitchFamily="34" charset="0"/>
              <a:buChar char="•"/>
            </a:pP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Projection with 360Lib-7.0</a:t>
            </a:r>
          </a:p>
          <a:p>
            <a:pPr marL="781355" indent="-781355">
              <a:buFont typeface="Arial" panose="020B0604020202020204" pitchFamily="34" charset="0"/>
              <a:buChar char="•"/>
            </a:pP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Encoder</a:t>
            </a: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: </a:t>
            </a: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HM-16.20, </a:t>
            </a:r>
            <a:r>
              <a:rPr lang="en-US" altLang="zh-TW" sz="4200" dirty="0" err="1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randomaccess</a:t>
            </a:r>
            <a:endParaRPr lang="en-US" altLang="zh-TW" sz="4200" dirty="0" smtClean="0">
              <a:ea typeface="Noto Sans CJK TC Regular" panose="020B0500000000000000" pitchFamily="34" charset="-120"/>
              <a:cs typeface="Times New Roman" panose="02020603050405020304" pitchFamily="18" charset="0"/>
            </a:endParaRPr>
          </a:p>
          <a:p>
            <a:pPr marL="781355" indent="-781355">
              <a:buFont typeface="Arial" panose="020B0604020202020204" pitchFamily="34" charset="0"/>
              <a:buChar char="•"/>
            </a:pP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WS-PSNR calculation in ERP-domain</a:t>
            </a:r>
          </a:p>
          <a:p>
            <a:pPr marL="781355" indent="-781355">
              <a:buFont typeface="Arial" panose="020B0604020202020204" pitchFamily="34" charset="0"/>
              <a:buChar char="•"/>
            </a:pP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6 sequences</a:t>
            </a:r>
          </a:p>
          <a:p>
            <a:pPr marL="781355" indent="-781355">
              <a:buFont typeface="Arial" panose="020B0604020202020204" pitchFamily="34" charset="0"/>
              <a:buChar char="•"/>
            </a:pPr>
            <a:endParaRPr lang="en-US" altLang="zh-TW" sz="4200" dirty="0" smtClean="0">
              <a:ea typeface="Noto Sans CJK TC Regular" panose="020B0500000000000000" pitchFamily="34" charset="-120"/>
              <a:cs typeface="Times New Roman" panose="02020603050405020304" pitchFamily="18" charset="0"/>
            </a:endParaRPr>
          </a:p>
          <a:p>
            <a:pPr marL="781355" indent="-781355">
              <a:buFont typeface="Arial" panose="020B0604020202020204" pitchFamily="34" charset="0"/>
              <a:buChar char="•"/>
            </a:pPr>
            <a:endParaRPr lang="en-US" altLang="zh-TW" sz="4200" dirty="0">
              <a:ea typeface="Noto Sans CJK TC Regular" panose="020B0500000000000000" pitchFamily="34" charset="-120"/>
              <a:cs typeface="Times New Roman" panose="02020603050405020304" pitchFamily="18" charset="0"/>
            </a:endParaRPr>
          </a:p>
          <a:p>
            <a:pPr marL="781355" indent="-781355">
              <a:buFont typeface="Arial" panose="020B0604020202020204" pitchFamily="34" charset="0"/>
              <a:buChar char="•"/>
            </a:pPr>
            <a:endParaRPr lang="en-US" altLang="zh-TW" sz="4200" dirty="0" smtClean="0">
              <a:ea typeface="Noto Sans CJK TC Regular" panose="020B0500000000000000" pitchFamily="34" charset="-120"/>
              <a:cs typeface="Times New Roman" panose="02020603050405020304" pitchFamily="18" charset="0"/>
            </a:endParaRPr>
          </a:p>
          <a:p>
            <a:pPr marL="781355" indent="-781355">
              <a:buFont typeface="Arial" panose="020B0604020202020204" pitchFamily="34" charset="0"/>
              <a:buChar char="•"/>
            </a:pPr>
            <a:endParaRPr lang="en-US" altLang="zh-TW" sz="4200" dirty="0" smtClean="0">
              <a:ea typeface="Noto Sans CJK TC Regular" panose="020B0500000000000000" pitchFamily="34" charset="-120"/>
              <a:cs typeface="Times New Roman" panose="02020603050405020304" pitchFamily="18" charset="0"/>
            </a:endParaRPr>
          </a:p>
          <a:p>
            <a:pPr marL="781355" indent="-781355">
              <a:buFont typeface="Arial" panose="020B0604020202020204" pitchFamily="34" charset="0"/>
              <a:buChar char="•"/>
            </a:pPr>
            <a:endParaRPr lang="en-US" altLang="zh-TW" sz="4200" dirty="0">
              <a:ea typeface="Noto Sans CJK TC Regular" panose="020B0500000000000000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1" name="Grafik 5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942" y="9640575"/>
            <a:ext cx="7946784" cy="201318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872" y="8310738"/>
            <a:ext cx="7786923" cy="4175211"/>
          </a:xfrm>
          <a:prstGeom prst="rect">
            <a:avLst/>
          </a:prstGeom>
        </p:spPr>
      </p:pic>
      <p:sp>
        <p:nvSpPr>
          <p:cNvPr id="54" name="Textfeld 53"/>
          <p:cNvSpPr txBox="1"/>
          <p:nvPr/>
        </p:nvSpPr>
        <p:spPr>
          <a:xfrm>
            <a:off x="25982355" y="7339237"/>
            <a:ext cx="6508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err="1" smtClean="0"/>
              <a:t>Inactive</a:t>
            </a:r>
            <a:r>
              <a:rPr lang="de-DE" sz="4400" dirty="0" smtClean="0"/>
              <a:t> </a:t>
            </a:r>
            <a:r>
              <a:rPr lang="de-DE" sz="4400" dirty="0" err="1" smtClean="0"/>
              <a:t>region</a:t>
            </a:r>
            <a:r>
              <a:rPr lang="de-DE" sz="4400" dirty="0" smtClean="0"/>
              <a:t> </a:t>
            </a:r>
            <a:r>
              <a:rPr lang="de-DE" sz="4400" dirty="0" err="1" smtClean="0"/>
              <a:t>share</a:t>
            </a:r>
            <a:r>
              <a:rPr lang="de-DE" sz="4400" dirty="0" smtClean="0"/>
              <a:t> (4K): </a:t>
            </a:r>
            <a:endParaRPr lang="de-DE" sz="4400" dirty="0"/>
          </a:p>
        </p:txBody>
      </p:sp>
      <p:pic>
        <p:nvPicPr>
          <p:cNvPr id="57" name="Grafik 5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3596" y="14291074"/>
            <a:ext cx="11608250" cy="4807056"/>
          </a:xfrm>
          <a:prstGeom prst="rect">
            <a:avLst/>
          </a:prstGeom>
        </p:spPr>
      </p:pic>
      <p:sp>
        <p:nvSpPr>
          <p:cNvPr id="61" name="文字方塊 8 3"/>
          <p:cNvSpPr txBox="1"/>
          <p:nvPr/>
        </p:nvSpPr>
        <p:spPr>
          <a:xfrm>
            <a:off x="35031588" y="13379843"/>
            <a:ext cx="15172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81355" indent="-781355">
              <a:buFont typeface="Arial" panose="020B0604020202020204" pitchFamily="34" charset="0"/>
              <a:buChar char="•"/>
            </a:pP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BD-rate savings [%] with </a:t>
            </a:r>
            <a:r>
              <a:rPr lang="en-US" altLang="zh-TW" sz="4200" dirty="0" smtClean="0">
                <a:ea typeface="Noto Sans CJK TC Regular" panose="020B0500000000000000" pitchFamily="34" charset="-120"/>
                <a:cs typeface="Times New Roman" panose="02020603050405020304" pitchFamily="18" charset="0"/>
              </a:rPr>
              <a:t>respect to HM-16.20</a:t>
            </a:r>
            <a:endParaRPr lang="en-US" altLang="zh-TW" sz="4200" dirty="0">
              <a:ea typeface="Noto Sans CJK TC Regular" panose="020B0500000000000000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demo_inactive_withData_02">
            <a:hlinkClick r:id="" action="ppaction://media"/>
          </p:cNvPr>
          <p:cNvPicPr>
            <a:picLocks noGrp="1" noChangeAspect="1"/>
          </p:cNvPicPr>
          <p:nvPr>
            <p:ph sz="quarter" idx="14"/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20"/>
          <a:srcRect l="5203" r="7667"/>
          <a:stretch/>
        </p:blipFill>
        <p:spPr>
          <a:xfrm>
            <a:off x="18000000" y="17127796"/>
            <a:ext cx="15120000" cy="9762008"/>
          </a:xfr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102706" y="7478649"/>
            <a:ext cx="645795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7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0,4687"/>
  <p:tag name="ORIGINALWIDTH" val="2077,99"/>
  <p:tag name="LATEXADDIN" val="\documentclass{article}&#10;\usepackage{amsmath}&#10;\pagestyle{empty}&#10;\begin{document}&#10;&#10;&#10;$D_\mathrm{mod} = \sum_{\boldsymbol{m} \in \{\mathcal{P}\backslash \mathcal{I}\}} \left(B(\boldsymbol{m}) - \tilde B(\boldsymbol{m})\right)^2$&#10;&#10;&#10;\end{document}"/>
  <p:tag name="IGUANATEXSIZE" val="20"/>
  <p:tag name="IGUANATEXCURSOR" val="97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,4533"/>
  <p:tag name="ORIGINALWIDTH" val="2155,23"/>
  <p:tag name="LATEXADDIN" val="\documentclass{article}&#10;\usepackage{amsmath}&#10;\pagestyle{empty}&#10;\begin{document}&#10;&#10;&#10;$R(\boldsymbol{m}) = \begin{cases}&#10;B(\boldsymbol{m}) - \hat B(\boldsymbol{m}), \quad \forall \boldsymbol{m}\in \mathcal{P}\backslash \mathcal{I} \\ &#10;0, \quad\quad\quad\quad\quad\quad\quad \forall \boldsymbol{m}\in \mathcal{I}\\&#10;\end{cases}$&#10;&#10;\end{document}"/>
  <p:tag name="IGUANATEXSIZE" val="42"/>
  <p:tag name="IGUANATEXCURSOR" val="96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7,889"/>
  <p:tag name="ORIGINALWIDTH" val="2574,428"/>
  <p:tag name="LATEXADDIN" val="\documentclass{article}&#10;\usepackage{amsmath}&#10;\pagestyle{empty}&#10;\begin{document}&#10;&#10;&#10;\begin{tabular}{l l}&#10;$\boldsymbol{m}$: &amp; 2D-pixel index in current block\\&#10;$\mathcal{P}$: &amp;All pixel positions $\boldsymbol{m}$ in current block\\&#10;$\mathcal{I}$: &amp;Inactive samples in $\mathcal{P}$\\&#10;$B(\boldsymbol{m})$: &amp;Original pixel value at position $\boldsymbol{m}$\\&#10;$\tilde B(\boldsymbol{m})$: &amp;Distorted pixel value at position $\boldsymbol{m}$\\&#10;$\hat B(\boldsymbol{m})$: &amp;Predicted pixel value at position $\boldsymbol{m}$\\&#10;\end{tabular}&#10;&#10;\end{document}"/>
  <p:tag name="IGUANATEXSIZE" val="20"/>
  <p:tag name="IGUANATEXCURSOR" val="530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12,6734"/>
  <p:tag name="ORIGINALWIDTH" val="2418,448"/>
  <p:tag name="LATEXADDIN" val="\documentclass{article}&#10;\usepackage{amsmath}&#10;\pagestyle{empty}&#10;\begin{document}&#10;&#10;\begin{tabular}{c|c|l}&#10;\hline&#10;&amp; Resolution &amp; Sequences\\&#10;\hline&#10;$4$K &amp; $3840\times 1920$ &amp; AerialCity, PoleVault\\&#10;$6$K &amp; $6144\times 3072$  &amp; Balboa, Landing2 \\&#10;$8$K &amp; $8192\times 4096$ &amp; Gaslamp, Trolley \\&#10;\hline&#10; \end{tabular}&#10;&#10;&#10;\end{document}"/>
  <p:tag name="IGUANATEXSIZE" val="20"/>
  <p:tag name="IGUANATEXCURSOR" val="312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1,117"/>
  <p:tag name="ORIGINALWIDTH" val="1978,253"/>
  <p:tag name="LATEXADDIN" val="\documentclass{article}&#10;\usepackage{amsmath}&#10;\pagestyle{empty}&#10;\begin{document}&#10;&#10;&#10;\begin{tabular}{l|r}&#10;\hline&#10;Projection format &amp;  Inact. \\&#10;\hline&#10;%Cubemap4x3 &amp; &#10;Cubemap (CMP) &amp; $50.0\%$ \\&#10;%Octahedron &amp; &#10;Octahedron (OHP)  &amp; $49.7\%$ \\&#10;%Compact OHP &amp; &#10;Compact OHP &amp; $1.25\%$\\&#10;%Comp. Icosahedron &amp;&#10;C. Icosahedron (CISP) &amp; $8.71\%$ \\&#10;%Rotated Sphere &amp;&#10; Rotated Sphere (RSP) &amp; $5.33\%$ \\&#10;%Segmented Sphere &amp; &#10;Segmented Sphere (SSP) &amp; $7.64\%$ \\&#10;\hline&#10; \end{tabular}&#10;&#10;\end{document}"/>
  <p:tag name="IGUANATEXSIZE" val="20"/>
  <p:tag name="IGUANATEXCURSOR" val="307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4,829"/>
  <p:tag name="ORIGINALWIDTH" val="3295,838"/>
  <p:tag name="LATEXADDIN" val="\documentclass{article}&#10;\usepackage{amsmath}&#10;\pagestyle{empty}&#10;\begin{document}&#10;&#10;\begin{tabular}{l|c|c|c|c|c|c}&#10;\hline&#10; &amp; \multicolumn{6}{c}{Projection Format}\\&#10;Sequence &amp; CMP &amp; OHP &amp; COHP &amp; CISP &amp; RSP &amp; SSP \\&#10;\hline&#10;AerialCity &amp; $0.60$ &amp; $ 9.77 $ &amp; $ 0.85$ &amp; $ 3.05$ &amp; $0.63 $ &amp; $0.94 $ \\&#10;PoleVault &amp; $ 0.15$ &amp; $4.10 $ &amp; $0.36 $ &amp; $2.16 $ &amp; $0.02 $ &amp; $ 0.23$ \\&#10;Balboa &amp; $  0.44  $ &amp; $8.16 $ &amp; $1.55 $ &amp; $2.76 $ &amp; $ 0.41$ &amp; $0.89 $ \\&#10;Landing2 &amp; $ 0.26 $ &amp; $ 6.91$ &amp; $1.65 $ &amp; $3.22 $ &amp; $0.48 $ &amp; $1.24 $ \\&#10;%BranCastle2 &amp; $0.16  $ &amp; $ $ &amp; $1.42 $ &amp; $ $ &amp; $ $ &amp; $0.82 $ \\&#10;Gaslamp &amp; $ 0.19  $ &amp; $4.78 $ &amp; $0.76 $ &amp; $1.16 $ &amp; $0.26 $ &amp; $0.37 $ \\&#10;Trolley &amp; $ 0.15  $ &amp; $2.39 $ &amp; $0.36 $ &amp; $0.78 $ &amp; $0.09 $ &amp; $ 0.21$ \\&#10;\hline&#10;Average &amp;  $  0.30    $ &amp; $ 6.02$ &amp; $0.92 $ &amp; $2.19 $ &amp; $0.32 $ &amp; $0.65 $ \\&#10;\hline&#10; \end{tabular}&#10;&#10;&#10;\end{document}"/>
  <p:tag name="IGUANATEXSIZE" val="20"/>
  <p:tag name="IGUANATEXCURSOR" val="828"/>
  <p:tag name="TRANSPARENCY" val="Wahr"/>
  <p:tag name="FILENAME" val=""/>
  <p:tag name="LATEXENGINEID" val="0"/>
  <p:tag name="TEMPFOLDER" val="c:\temp\"/>
  <p:tag name="LATEXFORMHEIGHT" val="312"/>
  <p:tag name="LATEXFORMWIDTH" val="384"/>
  <p:tag name="LATEXFORMWRAP" val="Wahr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</Words>
  <Application>Microsoft Office PowerPoint</Application>
  <PresentationFormat>Benutzerdefiniert</PresentationFormat>
  <Paragraphs>51</Paragraphs>
  <Slides>1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9" baseType="lpstr">
      <vt:lpstr>ＭＳ Ｐゴシック</vt:lpstr>
      <vt:lpstr>Arial</vt:lpstr>
      <vt:lpstr>Calibri</vt:lpstr>
      <vt:lpstr>Noto Sans CJK JP Medium</vt:lpstr>
      <vt:lpstr>Noto Sans CJK TC Regular</vt:lpstr>
      <vt:lpstr>新細明體</vt:lpstr>
      <vt:lpstr>Times New Roman</vt:lpstr>
      <vt:lpstr>Office Theme</vt:lpstr>
      <vt:lpstr>PowerPoint-Präsentation</vt:lpstr>
    </vt:vector>
  </TitlesOfParts>
  <Manager>I-Chan Lo</Manager>
  <Company>National Taiwan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ichan Lo</dc:creator>
  <cp:lastModifiedBy>Christian Herglotz</cp:lastModifiedBy>
  <cp:revision>157</cp:revision>
  <dcterms:created xsi:type="dcterms:W3CDTF">2017-08-28T19:07:22Z</dcterms:created>
  <dcterms:modified xsi:type="dcterms:W3CDTF">2019-09-18T12:23:14Z</dcterms:modified>
</cp:coreProperties>
</file>