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handoutMasterIdLst>
    <p:handoutMasterId r:id="rId14"/>
  </p:handoutMasterIdLst>
  <p:sldIdLst>
    <p:sldId id="11088003" r:id="rId3"/>
    <p:sldId id="11088065" r:id="rId4"/>
    <p:sldId id="11088111" r:id="rId6"/>
    <p:sldId id="11088112" r:id="rId7"/>
    <p:sldId id="11088113" r:id="rId8"/>
    <p:sldId id="11088133" r:id="rId9"/>
    <p:sldId id="11088134" r:id="rId10"/>
    <p:sldId id="11088135" r:id="rId11"/>
    <p:sldId id="11088136" r:id="rId12"/>
    <p:sldId id="11088068" r:id="rId13"/>
  </p:sldIdLst>
  <p:sldSz cx="24384000" cy="13716000"/>
  <p:notesSz cx="9144000" cy="6858000"/>
  <p:custDataLst>
    <p:tags r:id="rId1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 rui" initials="hr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86" autoAdjust="0"/>
    <p:restoredTop sz="95244" autoAdjust="0"/>
  </p:normalViewPr>
  <p:slideViewPr>
    <p:cSldViewPr snapToGrid="0" snapToObjects="1">
      <p:cViewPr varScale="1">
        <p:scale>
          <a:sx n="42" d="100"/>
          <a:sy n="42" d="100"/>
        </p:scale>
        <p:origin x="590" y="43"/>
      </p:cViewPr>
      <p:guideLst/>
    </p:cSldViewPr>
  </p:slideViewPr>
  <p:outlineViewPr>
    <p:cViewPr>
      <p:scale>
        <a:sx n="33" d="100"/>
        <a:sy n="33" d="100"/>
      </p:scale>
      <p:origin x="0" y="-821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597"/>
    </p:cViewPr>
  </p:sorter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2.xml"/><Relationship Id="rId18" Type="http://schemas.openxmlformats.org/officeDocument/2006/relationships/commentAuthors" Target="commentAuthors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handoutMaster" Target="handoutMasters/handoutMaster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F5EDCA-B02E-4BE6-986E-93CB6A5BDE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508824-AB58-4B19-8C9A-A12A3F02E33C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42505C-55AF-4886-9783-08FCBF136E8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75BD03-8F95-41C5-B2D5-F4158E35E98C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75BD03-8F95-41C5-B2D5-F4158E35E98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75BD03-8F95-41C5-B2D5-F4158E35E98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75BD03-8F95-41C5-B2D5-F4158E35E98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75BD03-8F95-41C5-B2D5-F4158E35E98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75BD03-8F95-41C5-B2D5-F4158E35E98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75BD03-8F95-41C5-B2D5-F4158E35E98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75BD03-8F95-41C5-B2D5-F4158E35E98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75BD03-8F95-41C5-B2D5-F4158E35E98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476432" y="5173166"/>
            <a:ext cx="17373600" cy="415498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altLang="zh-CN" sz="8800" b="1" dirty="0" err="1">
                <a:solidFill>
                  <a:srgbClr val="093B5C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MacSR</a:t>
            </a:r>
            <a:r>
              <a:rPr lang="en-US" altLang="zh-CN" sz="8800" b="1" dirty="0">
                <a:solidFill>
                  <a:srgbClr val="093B5C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: Macroblock-aware Lightweight Video</a:t>
            </a:r>
            <a:endParaRPr lang="en-US" altLang="zh-CN" sz="8800" b="1" dirty="0">
              <a:solidFill>
                <a:srgbClr val="093B5C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ctr"/>
            <a:r>
              <a:rPr lang="en-US" altLang="zh-CN" sz="8800" b="1" dirty="0">
                <a:solidFill>
                  <a:srgbClr val="093B5C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Super-Resolution</a:t>
            </a:r>
            <a:endParaRPr kumimoji="1" lang="zh-CN" altLang="en-US" sz="88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圆角矩形 21"/>
          <p:cNvSpPr/>
          <p:nvPr/>
        </p:nvSpPr>
        <p:spPr>
          <a:xfrm>
            <a:off x="8667750" y="9429115"/>
            <a:ext cx="8990965" cy="987425"/>
          </a:xfrm>
          <a:prstGeom prst="roundRect">
            <a:avLst>
              <a:gd name="adj" fmla="val 50000"/>
            </a:avLst>
          </a:prstGeom>
          <a:solidFill>
            <a:srgbClr val="093B5C"/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dirty="0"/>
              <a:t>Presenter: Rui He</a:t>
            </a:r>
            <a:endParaRPr lang="zh-CN" altLang="en-US" sz="4000" dirty="0"/>
          </a:p>
        </p:txBody>
      </p:sp>
      <p:sp>
        <p:nvSpPr>
          <p:cNvPr id="6" name="文本框 5"/>
          <p:cNvSpPr txBox="1"/>
          <p:nvPr/>
        </p:nvSpPr>
        <p:spPr>
          <a:xfrm>
            <a:off x="6911373" y="2721857"/>
            <a:ext cx="129945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altLang="zh-CN" sz="8000" b="1" i="0" dirty="0">
                <a:solidFill>
                  <a:schemeClr val="accent1"/>
                </a:solidFill>
                <a:effectLst/>
                <a:latin typeface="Bahnschrift SemiBold SemiCondensed" panose="020B0502040204020203" pitchFamily="34" charset="0"/>
                <a:cs typeface="Times New Roman" panose="02020603050405020304" pitchFamily="18" charset="0"/>
              </a:rPr>
              <a:t>Data Compression Conference</a:t>
            </a:r>
            <a:endParaRPr lang="en-US" altLang="zh-CN" sz="8000" b="1" i="0" dirty="0">
              <a:solidFill>
                <a:schemeClr val="accent1"/>
              </a:solidFill>
              <a:effectLst/>
              <a:latin typeface="Bahnschrift SemiBold SemiCondensed" panose="020B05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161756" y="10685313"/>
            <a:ext cx="121900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200" b="0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Southern University of Science and Technology</a:t>
            </a:r>
            <a:endParaRPr lang="zh-CN" altLang="en-US" sz="3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474"/>
    </mc:Choice>
    <mc:Fallback>
      <p:transition spd="slow" advTm="8474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8972993" y="4591571"/>
            <a:ext cx="6438014" cy="185005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8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Impact" panose="020B0806030902050204" pitchFamily="34" charset="0"/>
                <a:ea typeface="微软雅黑" panose="020B0503020204020204" charset="-122"/>
                <a:cs typeface="+mn-cs"/>
              </a:rPr>
              <a:t>THANKS!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Impact" panose="020B0806030902050204" pitchFamily="34" charset="0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6"/>
          <p:cNvSpPr>
            <a:spLocks noChangeArrowheads="1"/>
          </p:cNvSpPr>
          <p:nvPr/>
        </p:nvSpPr>
        <p:spPr bwMode="auto">
          <a:xfrm>
            <a:off x="0" y="0"/>
            <a:ext cx="24384000" cy="13652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zh-CN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xa Light"/>
              <a:ea typeface="微软雅黑" panose="020B0503020204020204" charset="-122"/>
              <a:cs typeface="+mn-cs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-1" y="-6350"/>
            <a:ext cx="9844645" cy="13652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框 27"/>
          <p:cNvSpPr txBox="1"/>
          <p:nvPr/>
        </p:nvSpPr>
        <p:spPr>
          <a:xfrm>
            <a:off x="31750" y="323215"/>
            <a:ext cx="10489788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400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Background:</a:t>
            </a:r>
            <a:r>
              <a:rPr lang="en-US" altLang="zh-CN" sz="4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CNN-based Super-resolution</a:t>
            </a:r>
            <a:endParaRPr lang="zh-CN" altLang="en-US" sz="400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2" name="object 10"/>
          <p:cNvSpPr txBox="1"/>
          <p:nvPr/>
        </p:nvSpPr>
        <p:spPr>
          <a:xfrm>
            <a:off x="1349375" y="1683385"/>
            <a:ext cx="16878300" cy="6280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41300" indent="-228600">
              <a:lnSpc>
                <a:spcPct val="100000"/>
              </a:lnSpc>
              <a:spcBef>
                <a:spcPts val="100"/>
              </a:spcBef>
              <a:buFont typeface="Arial" panose="020B0604020202020204"/>
              <a:buChar char="•"/>
              <a:tabLst>
                <a:tab pos="241300" algn="l"/>
              </a:tabLst>
            </a:pPr>
            <a:r>
              <a:rPr lang="en-US" altLang="zh-CN" sz="4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CNN-based Super-resolution (SR)</a:t>
            </a:r>
            <a:r>
              <a:rPr sz="4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000" spc="-5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is the </a:t>
            </a:r>
            <a:r>
              <a:rPr sz="4000" spc="-15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state-of-the-art </a:t>
            </a:r>
            <a:r>
              <a:rPr sz="4000" spc="-5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vision</a:t>
            </a:r>
            <a:r>
              <a:rPr sz="4000" spc="65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sz="4000" spc="-5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algorithm</a:t>
            </a:r>
            <a:r>
              <a:rPr sz="4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4000" spc="-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44156" y="3086587"/>
            <a:ext cx="8722542" cy="4121277"/>
          </a:xfrm>
          <a:prstGeom prst="rect">
            <a:avLst/>
          </a:prstGeom>
        </p:spPr>
      </p:pic>
      <p:pic>
        <p:nvPicPr>
          <p:cNvPr id="2" name="图片 1" descr="11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947525" y="3415030"/>
            <a:ext cx="5992495" cy="32385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345815" y="7207885"/>
            <a:ext cx="435610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Fig 1 :</a:t>
            </a:r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Structure of SRCNN</a:t>
            </a:r>
            <a:endParaRPr lang="zh-CN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1735435" y="7207885"/>
            <a:ext cx="710565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Fig 2 :</a:t>
            </a:r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Time-consuming </a:t>
            </a: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onvolution </a:t>
            </a: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peration</a:t>
            </a:r>
            <a:endParaRPr lang="zh-CN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bject 10"/>
          <p:cNvSpPr txBox="1"/>
          <p:nvPr/>
        </p:nvSpPr>
        <p:spPr>
          <a:xfrm>
            <a:off x="1443990" y="7850505"/>
            <a:ext cx="17098645" cy="1366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41300" indent="-228600">
              <a:lnSpc>
                <a:spcPct val="100000"/>
              </a:lnSpc>
              <a:spcBef>
                <a:spcPts val="100"/>
              </a:spcBef>
              <a:buFont typeface="Arial" panose="020B0604020202020204"/>
              <a:buChar char="•"/>
              <a:tabLst>
                <a:tab pos="241300" algn="l"/>
              </a:tabLst>
            </a:pPr>
            <a:r>
              <a:rPr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CNN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based 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SR</a:t>
            </a:r>
            <a:r>
              <a:rPr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effectively improves video quality, but the algorithm is computationally intensive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图片 7" descr="11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76095" y="9627870"/>
            <a:ext cx="3176270" cy="222504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024890" y="12068810"/>
            <a:ext cx="715391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Fig 3 :</a:t>
            </a:r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Energy-sensitive </a:t>
            </a: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obile </a:t>
            </a: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evices</a:t>
            </a:r>
            <a:endParaRPr lang="zh-CN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9587865" y="9846310"/>
            <a:ext cx="7336790" cy="1938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457200" indent="-45720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processing 1 frame costs 100ms</a:t>
            </a:r>
            <a:endParaRPr sz="40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sz="4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30fps*100ms=3s &gt;&gt;1s</a:t>
            </a:r>
            <a:endParaRPr sz="40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241"/>
    </mc:Choice>
    <mc:Fallback>
      <p:transition spd="slow" advTm="624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6"/>
          <p:cNvSpPr>
            <a:spLocks noChangeArrowheads="1"/>
          </p:cNvSpPr>
          <p:nvPr/>
        </p:nvSpPr>
        <p:spPr bwMode="auto">
          <a:xfrm>
            <a:off x="0" y="0"/>
            <a:ext cx="24384000" cy="13652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zh-CN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xa Light"/>
              <a:ea typeface="微软雅黑" panose="020B0503020204020204" charset="-122"/>
              <a:cs typeface="+mn-cs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-1" y="-6350"/>
            <a:ext cx="9844645" cy="13652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框 27"/>
          <p:cNvSpPr txBox="1"/>
          <p:nvPr/>
        </p:nvSpPr>
        <p:spPr>
          <a:xfrm>
            <a:off x="31750" y="323215"/>
            <a:ext cx="10489788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400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Background:</a:t>
            </a:r>
            <a:r>
              <a:rPr sz="4000" spc="-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Optimizing CNN</a:t>
            </a:r>
            <a:r>
              <a:rPr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sz="4000" spc="-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Workloads</a:t>
            </a:r>
            <a:endParaRPr lang="zh-CN" altLang="en-US" sz="400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grpSp>
        <p:nvGrpSpPr>
          <p:cNvPr id="11" name="object 5"/>
          <p:cNvGrpSpPr/>
          <p:nvPr/>
        </p:nvGrpSpPr>
        <p:grpSpPr>
          <a:xfrm>
            <a:off x="1635760" y="2343150"/>
            <a:ext cx="8895080" cy="4147820"/>
            <a:chOff x="823912" y="1669934"/>
            <a:chExt cx="4363720" cy="1772920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12" name="object 6"/>
            <p:cNvSpPr/>
            <p:nvPr/>
          </p:nvSpPr>
          <p:spPr>
            <a:xfrm>
              <a:off x="838200" y="1684222"/>
              <a:ext cx="4335145" cy="1744345"/>
            </a:xfrm>
            <a:custGeom>
              <a:avLst/>
              <a:gdLst/>
              <a:ahLst/>
              <a:cxnLst/>
              <a:rect l="l" t="t" r="r" b="b"/>
              <a:pathLst>
                <a:path w="4335145" h="1744345">
                  <a:moveTo>
                    <a:pt x="4044241" y="0"/>
                  </a:moveTo>
                  <a:lnTo>
                    <a:pt x="290692" y="0"/>
                  </a:lnTo>
                  <a:lnTo>
                    <a:pt x="243540" y="3804"/>
                  </a:lnTo>
                  <a:lnTo>
                    <a:pt x="198811" y="14819"/>
                  </a:lnTo>
                  <a:lnTo>
                    <a:pt x="157102" y="32446"/>
                  </a:lnTo>
                  <a:lnTo>
                    <a:pt x="119013" y="56087"/>
                  </a:lnTo>
                  <a:lnTo>
                    <a:pt x="85141" y="85142"/>
                  </a:lnTo>
                  <a:lnTo>
                    <a:pt x="56086" y="119013"/>
                  </a:lnTo>
                  <a:lnTo>
                    <a:pt x="32446" y="157103"/>
                  </a:lnTo>
                  <a:lnTo>
                    <a:pt x="14819" y="198811"/>
                  </a:lnTo>
                  <a:lnTo>
                    <a:pt x="3804" y="243541"/>
                  </a:lnTo>
                  <a:lnTo>
                    <a:pt x="0" y="290692"/>
                  </a:lnTo>
                  <a:lnTo>
                    <a:pt x="0" y="1453441"/>
                  </a:lnTo>
                  <a:lnTo>
                    <a:pt x="3804" y="1500593"/>
                  </a:lnTo>
                  <a:lnTo>
                    <a:pt x="14819" y="1545322"/>
                  </a:lnTo>
                  <a:lnTo>
                    <a:pt x="32446" y="1587031"/>
                  </a:lnTo>
                  <a:lnTo>
                    <a:pt x="56086" y="1625120"/>
                  </a:lnTo>
                  <a:lnTo>
                    <a:pt x="85141" y="1658991"/>
                  </a:lnTo>
                  <a:lnTo>
                    <a:pt x="119013" y="1688047"/>
                  </a:lnTo>
                  <a:lnTo>
                    <a:pt x="157102" y="1711687"/>
                  </a:lnTo>
                  <a:lnTo>
                    <a:pt x="198811" y="1729314"/>
                  </a:lnTo>
                  <a:lnTo>
                    <a:pt x="243540" y="1740329"/>
                  </a:lnTo>
                  <a:lnTo>
                    <a:pt x="290692" y="1744134"/>
                  </a:lnTo>
                  <a:lnTo>
                    <a:pt x="4044241" y="1744134"/>
                  </a:lnTo>
                  <a:lnTo>
                    <a:pt x="4091393" y="1740329"/>
                  </a:lnTo>
                  <a:lnTo>
                    <a:pt x="4136122" y="1729314"/>
                  </a:lnTo>
                  <a:lnTo>
                    <a:pt x="4177831" y="1711687"/>
                  </a:lnTo>
                  <a:lnTo>
                    <a:pt x="4215920" y="1688047"/>
                  </a:lnTo>
                  <a:lnTo>
                    <a:pt x="4249791" y="1658991"/>
                  </a:lnTo>
                  <a:lnTo>
                    <a:pt x="4278847" y="1625120"/>
                  </a:lnTo>
                  <a:lnTo>
                    <a:pt x="4302487" y="1587031"/>
                  </a:lnTo>
                  <a:lnTo>
                    <a:pt x="4320114" y="1545322"/>
                  </a:lnTo>
                  <a:lnTo>
                    <a:pt x="4331129" y="1500593"/>
                  </a:lnTo>
                  <a:lnTo>
                    <a:pt x="4334934" y="1453441"/>
                  </a:lnTo>
                  <a:lnTo>
                    <a:pt x="4334934" y="290692"/>
                  </a:lnTo>
                  <a:lnTo>
                    <a:pt x="4331129" y="243541"/>
                  </a:lnTo>
                  <a:lnTo>
                    <a:pt x="4320114" y="198811"/>
                  </a:lnTo>
                  <a:lnTo>
                    <a:pt x="4302487" y="157103"/>
                  </a:lnTo>
                  <a:lnTo>
                    <a:pt x="4278847" y="119013"/>
                  </a:lnTo>
                  <a:lnTo>
                    <a:pt x="4249791" y="85142"/>
                  </a:lnTo>
                  <a:lnTo>
                    <a:pt x="4215920" y="56087"/>
                  </a:lnTo>
                  <a:lnTo>
                    <a:pt x="4177831" y="32446"/>
                  </a:lnTo>
                  <a:lnTo>
                    <a:pt x="4136122" y="14819"/>
                  </a:lnTo>
                  <a:lnTo>
                    <a:pt x="4091393" y="3804"/>
                  </a:lnTo>
                  <a:lnTo>
                    <a:pt x="4044241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7"/>
            <p:cNvSpPr/>
            <p:nvPr/>
          </p:nvSpPr>
          <p:spPr>
            <a:xfrm>
              <a:off x="838200" y="1684222"/>
              <a:ext cx="4335145" cy="1744345"/>
            </a:xfrm>
            <a:custGeom>
              <a:avLst/>
              <a:gdLst/>
              <a:ahLst/>
              <a:cxnLst/>
              <a:rect l="l" t="t" r="r" b="b"/>
              <a:pathLst>
                <a:path w="4335145" h="1744345">
                  <a:moveTo>
                    <a:pt x="0" y="290692"/>
                  </a:moveTo>
                  <a:lnTo>
                    <a:pt x="3804" y="243541"/>
                  </a:lnTo>
                  <a:lnTo>
                    <a:pt x="14819" y="198811"/>
                  </a:lnTo>
                  <a:lnTo>
                    <a:pt x="32446" y="157102"/>
                  </a:lnTo>
                  <a:lnTo>
                    <a:pt x="56086" y="119013"/>
                  </a:lnTo>
                  <a:lnTo>
                    <a:pt x="85141" y="85142"/>
                  </a:lnTo>
                  <a:lnTo>
                    <a:pt x="119013" y="56086"/>
                  </a:lnTo>
                  <a:lnTo>
                    <a:pt x="157102" y="32446"/>
                  </a:lnTo>
                  <a:lnTo>
                    <a:pt x="198811" y="14819"/>
                  </a:lnTo>
                  <a:lnTo>
                    <a:pt x="243540" y="3804"/>
                  </a:lnTo>
                  <a:lnTo>
                    <a:pt x="290692" y="0"/>
                  </a:lnTo>
                  <a:lnTo>
                    <a:pt x="4044241" y="0"/>
                  </a:lnTo>
                  <a:lnTo>
                    <a:pt x="4091392" y="3804"/>
                  </a:lnTo>
                  <a:lnTo>
                    <a:pt x="4136122" y="14819"/>
                  </a:lnTo>
                  <a:lnTo>
                    <a:pt x="4177831" y="32446"/>
                  </a:lnTo>
                  <a:lnTo>
                    <a:pt x="4215920" y="56086"/>
                  </a:lnTo>
                  <a:lnTo>
                    <a:pt x="4249791" y="85142"/>
                  </a:lnTo>
                  <a:lnTo>
                    <a:pt x="4278847" y="119013"/>
                  </a:lnTo>
                  <a:lnTo>
                    <a:pt x="4302487" y="157102"/>
                  </a:lnTo>
                  <a:lnTo>
                    <a:pt x="4320114" y="198811"/>
                  </a:lnTo>
                  <a:lnTo>
                    <a:pt x="4331129" y="243541"/>
                  </a:lnTo>
                  <a:lnTo>
                    <a:pt x="4334934" y="290692"/>
                  </a:lnTo>
                  <a:lnTo>
                    <a:pt x="4334934" y="1453441"/>
                  </a:lnTo>
                  <a:lnTo>
                    <a:pt x="4331129" y="1500592"/>
                  </a:lnTo>
                  <a:lnTo>
                    <a:pt x="4320114" y="1545322"/>
                  </a:lnTo>
                  <a:lnTo>
                    <a:pt x="4302487" y="1587031"/>
                  </a:lnTo>
                  <a:lnTo>
                    <a:pt x="4278847" y="1625120"/>
                  </a:lnTo>
                  <a:lnTo>
                    <a:pt x="4249791" y="1658991"/>
                  </a:lnTo>
                  <a:lnTo>
                    <a:pt x="4215920" y="1688047"/>
                  </a:lnTo>
                  <a:lnTo>
                    <a:pt x="4177831" y="1711687"/>
                  </a:lnTo>
                  <a:lnTo>
                    <a:pt x="4136122" y="1729314"/>
                  </a:lnTo>
                  <a:lnTo>
                    <a:pt x="4091392" y="1740329"/>
                  </a:lnTo>
                  <a:lnTo>
                    <a:pt x="4044241" y="1744134"/>
                  </a:lnTo>
                  <a:lnTo>
                    <a:pt x="290692" y="1744134"/>
                  </a:lnTo>
                  <a:lnTo>
                    <a:pt x="243540" y="1740329"/>
                  </a:lnTo>
                  <a:lnTo>
                    <a:pt x="198811" y="1729314"/>
                  </a:lnTo>
                  <a:lnTo>
                    <a:pt x="157102" y="1711687"/>
                  </a:lnTo>
                  <a:lnTo>
                    <a:pt x="119013" y="1688047"/>
                  </a:lnTo>
                  <a:lnTo>
                    <a:pt x="85141" y="1658991"/>
                  </a:lnTo>
                  <a:lnTo>
                    <a:pt x="56086" y="1625120"/>
                  </a:lnTo>
                  <a:lnTo>
                    <a:pt x="32446" y="1587031"/>
                  </a:lnTo>
                  <a:lnTo>
                    <a:pt x="14819" y="1545322"/>
                  </a:lnTo>
                  <a:lnTo>
                    <a:pt x="3804" y="1500592"/>
                  </a:lnTo>
                  <a:lnTo>
                    <a:pt x="0" y="1453441"/>
                  </a:lnTo>
                  <a:lnTo>
                    <a:pt x="0" y="290692"/>
                  </a:lnTo>
                  <a:close/>
                </a:path>
              </a:pathLst>
            </a:custGeom>
            <a:grpFill/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8"/>
          <p:cNvSpPr txBox="1"/>
          <p:nvPr/>
        </p:nvSpPr>
        <p:spPr>
          <a:xfrm>
            <a:off x="1967865" y="2376805"/>
            <a:ext cx="8533765" cy="55257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3995">
              <a:lnSpc>
                <a:spcPct val="100000"/>
              </a:lnSpc>
              <a:spcBef>
                <a:spcPts val="100"/>
              </a:spcBef>
            </a:pPr>
            <a:endParaRPr lang="en-US" sz="4000">
              <a:latin typeface="Calibri" panose="020F0502020204030204"/>
              <a:cs typeface="Calibri" panose="020F0502020204030204"/>
            </a:endParaRPr>
          </a:p>
          <a:p>
            <a:pPr marL="213995">
              <a:lnSpc>
                <a:spcPct val="100000"/>
              </a:lnSpc>
              <a:spcBef>
                <a:spcPts val="100"/>
              </a:spcBef>
            </a:pPr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sz="4000">
                <a:latin typeface="Times New Roman" panose="02020603050405020304" pitchFamily="18" charset="0"/>
                <a:cs typeface="Times New Roman" panose="02020603050405020304" pitchFamily="18" charset="0"/>
              </a:rPr>
              <a:t>ightweight </a:t>
            </a:r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sz="4000">
                <a:latin typeface="Times New Roman" panose="02020603050405020304" pitchFamily="18" charset="0"/>
                <a:cs typeface="Times New Roman" panose="02020603050405020304" pitchFamily="18" charset="0"/>
              </a:rPr>
              <a:t>odel</a:t>
            </a:r>
            <a:endParaRPr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85495" indent="-57150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sz="4000">
                <a:latin typeface="Times New Roman" panose="02020603050405020304" pitchFamily="18" charset="0"/>
                <a:cs typeface="Times New Roman" panose="02020603050405020304" pitchFamily="18" charset="0"/>
              </a:rPr>
              <a:t>Reduce the number of</a:t>
            </a:r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000">
                <a:latin typeface="Times New Roman" panose="02020603050405020304" pitchFamily="18" charset="0"/>
                <a:cs typeface="Times New Roman" panose="02020603050405020304" pitchFamily="18" charset="0"/>
              </a:rPr>
              <a:t>parameters </a:t>
            </a:r>
            <a:endParaRPr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85495" indent="-57150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sz="4000">
                <a:latin typeface="Times New Roman" panose="02020603050405020304" pitchFamily="18" charset="0"/>
                <a:cs typeface="Times New Roman" panose="02020603050405020304" pitchFamily="18" charset="0"/>
              </a:rPr>
              <a:t>Reduce floating point operations</a:t>
            </a:r>
            <a:endParaRPr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85495" indent="-57150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sz="4000">
                <a:latin typeface="Times New Roman" panose="02020603050405020304" pitchFamily="18" charset="0"/>
                <a:cs typeface="Times New Roman" panose="02020603050405020304" pitchFamily="18" charset="0"/>
              </a:rPr>
              <a:t>Minimize video quality loss</a:t>
            </a:r>
            <a:endParaRPr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85495" indent="-571500">
              <a:lnSpc>
                <a:spcPct val="100000"/>
              </a:lnSpc>
              <a:spcBef>
                <a:spcPts val="100"/>
              </a:spcBef>
            </a:pPr>
            <a:endParaRPr sz="4000">
              <a:latin typeface="Calibri" panose="020F0502020204030204"/>
              <a:cs typeface="Calibri" panose="020F0502020204030204"/>
            </a:endParaRPr>
          </a:p>
          <a:p>
            <a:pPr marL="213995">
              <a:lnSpc>
                <a:spcPct val="100000"/>
              </a:lnSpc>
              <a:spcBef>
                <a:spcPts val="100"/>
              </a:spcBef>
            </a:pPr>
            <a:endParaRPr sz="4000">
              <a:latin typeface="Calibri" panose="020F0502020204030204"/>
              <a:cs typeface="Calibri" panose="020F0502020204030204"/>
            </a:endParaRPr>
          </a:p>
          <a:p>
            <a:pPr marL="213995">
              <a:lnSpc>
                <a:spcPct val="100000"/>
              </a:lnSpc>
              <a:spcBef>
                <a:spcPts val="100"/>
              </a:spcBef>
            </a:pPr>
            <a:endParaRPr sz="4000">
              <a:latin typeface="Calibri" panose="020F0502020204030204"/>
              <a:cs typeface="Calibri" panose="020F0502020204030204"/>
            </a:endParaRPr>
          </a:p>
          <a:p>
            <a:pPr marL="298450" indent="-285750">
              <a:lnSpc>
                <a:spcPct val="100000"/>
              </a:lnSpc>
              <a:spcBef>
                <a:spcPts val="50"/>
              </a:spcBef>
              <a:buFont typeface="Arial" panose="020B0604020202020204"/>
              <a:buChar char="•"/>
              <a:tabLst>
                <a:tab pos="297815" algn="l"/>
                <a:tab pos="298450" algn="l"/>
              </a:tabLst>
            </a:pPr>
            <a:endParaRPr sz="3200" spc="-10" dirty="0">
              <a:latin typeface="Calibri" panose="020F0502020204030204"/>
              <a:cs typeface="Calibri" panose="020F0502020204030204"/>
            </a:endParaRPr>
          </a:p>
        </p:txBody>
      </p:sp>
      <p:pic>
        <p:nvPicPr>
          <p:cNvPr id="18" name="图片 17" descr="1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631420" y="2294890"/>
            <a:ext cx="7659370" cy="4243705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14852015" y="6457315"/>
            <a:ext cx="543877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Fig 4 :</a:t>
            </a:r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Pruning </a:t>
            </a: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CNN</a:t>
            </a:r>
            <a:endParaRPr lang="en-US" altLang="zh-C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0" name="object 5"/>
          <p:cNvGrpSpPr/>
          <p:nvPr/>
        </p:nvGrpSpPr>
        <p:grpSpPr>
          <a:xfrm>
            <a:off x="1655445" y="7441565"/>
            <a:ext cx="8895080" cy="4147820"/>
            <a:chOff x="823912" y="1669934"/>
            <a:chExt cx="4363720" cy="177292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21" name="object 6"/>
            <p:cNvSpPr/>
            <p:nvPr/>
          </p:nvSpPr>
          <p:spPr>
            <a:xfrm>
              <a:off x="838200" y="1684222"/>
              <a:ext cx="4335145" cy="1744345"/>
            </a:xfrm>
            <a:custGeom>
              <a:avLst/>
              <a:gdLst/>
              <a:ahLst/>
              <a:cxnLst/>
              <a:rect l="l" t="t" r="r" b="b"/>
              <a:pathLst>
                <a:path w="4335145" h="1744345">
                  <a:moveTo>
                    <a:pt x="4044241" y="0"/>
                  </a:moveTo>
                  <a:lnTo>
                    <a:pt x="290692" y="0"/>
                  </a:lnTo>
                  <a:lnTo>
                    <a:pt x="243540" y="3804"/>
                  </a:lnTo>
                  <a:lnTo>
                    <a:pt x="198811" y="14819"/>
                  </a:lnTo>
                  <a:lnTo>
                    <a:pt x="157102" y="32446"/>
                  </a:lnTo>
                  <a:lnTo>
                    <a:pt x="119013" y="56087"/>
                  </a:lnTo>
                  <a:lnTo>
                    <a:pt x="85141" y="85142"/>
                  </a:lnTo>
                  <a:lnTo>
                    <a:pt x="56086" y="119013"/>
                  </a:lnTo>
                  <a:lnTo>
                    <a:pt x="32446" y="157103"/>
                  </a:lnTo>
                  <a:lnTo>
                    <a:pt x="14819" y="198811"/>
                  </a:lnTo>
                  <a:lnTo>
                    <a:pt x="3804" y="243541"/>
                  </a:lnTo>
                  <a:lnTo>
                    <a:pt x="0" y="290692"/>
                  </a:lnTo>
                  <a:lnTo>
                    <a:pt x="0" y="1453441"/>
                  </a:lnTo>
                  <a:lnTo>
                    <a:pt x="3804" y="1500593"/>
                  </a:lnTo>
                  <a:lnTo>
                    <a:pt x="14819" y="1545322"/>
                  </a:lnTo>
                  <a:lnTo>
                    <a:pt x="32446" y="1587031"/>
                  </a:lnTo>
                  <a:lnTo>
                    <a:pt x="56086" y="1625120"/>
                  </a:lnTo>
                  <a:lnTo>
                    <a:pt x="85141" y="1658991"/>
                  </a:lnTo>
                  <a:lnTo>
                    <a:pt x="119013" y="1688047"/>
                  </a:lnTo>
                  <a:lnTo>
                    <a:pt x="157102" y="1711687"/>
                  </a:lnTo>
                  <a:lnTo>
                    <a:pt x="198811" y="1729314"/>
                  </a:lnTo>
                  <a:lnTo>
                    <a:pt x="243540" y="1740329"/>
                  </a:lnTo>
                  <a:lnTo>
                    <a:pt x="290692" y="1744134"/>
                  </a:lnTo>
                  <a:lnTo>
                    <a:pt x="4044241" y="1744134"/>
                  </a:lnTo>
                  <a:lnTo>
                    <a:pt x="4091393" y="1740329"/>
                  </a:lnTo>
                  <a:lnTo>
                    <a:pt x="4136122" y="1729314"/>
                  </a:lnTo>
                  <a:lnTo>
                    <a:pt x="4177831" y="1711687"/>
                  </a:lnTo>
                  <a:lnTo>
                    <a:pt x="4215920" y="1688047"/>
                  </a:lnTo>
                  <a:lnTo>
                    <a:pt x="4249791" y="1658991"/>
                  </a:lnTo>
                  <a:lnTo>
                    <a:pt x="4278847" y="1625120"/>
                  </a:lnTo>
                  <a:lnTo>
                    <a:pt x="4302487" y="1587031"/>
                  </a:lnTo>
                  <a:lnTo>
                    <a:pt x="4320114" y="1545322"/>
                  </a:lnTo>
                  <a:lnTo>
                    <a:pt x="4331129" y="1500593"/>
                  </a:lnTo>
                  <a:lnTo>
                    <a:pt x="4334934" y="1453441"/>
                  </a:lnTo>
                  <a:lnTo>
                    <a:pt x="4334934" y="290692"/>
                  </a:lnTo>
                  <a:lnTo>
                    <a:pt x="4331129" y="243541"/>
                  </a:lnTo>
                  <a:lnTo>
                    <a:pt x="4320114" y="198811"/>
                  </a:lnTo>
                  <a:lnTo>
                    <a:pt x="4302487" y="157103"/>
                  </a:lnTo>
                  <a:lnTo>
                    <a:pt x="4278847" y="119013"/>
                  </a:lnTo>
                  <a:lnTo>
                    <a:pt x="4249791" y="85142"/>
                  </a:lnTo>
                  <a:lnTo>
                    <a:pt x="4215920" y="56087"/>
                  </a:lnTo>
                  <a:lnTo>
                    <a:pt x="4177831" y="32446"/>
                  </a:lnTo>
                  <a:lnTo>
                    <a:pt x="4136122" y="14819"/>
                  </a:lnTo>
                  <a:lnTo>
                    <a:pt x="4091393" y="3804"/>
                  </a:lnTo>
                  <a:lnTo>
                    <a:pt x="4044241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7"/>
            <p:cNvSpPr/>
            <p:nvPr/>
          </p:nvSpPr>
          <p:spPr>
            <a:xfrm>
              <a:off x="838200" y="1684222"/>
              <a:ext cx="4335145" cy="1744345"/>
            </a:xfrm>
            <a:custGeom>
              <a:avLst/>
              <a:gdLst/>
              <a:ahLst/>
              <a:cxnLst/>
              <a:rect l="l" t="t" r="r" b="b"/>
              <a:pathLst>
                <a:path w="4335145" h="1744345">
                  <a:moveTo>
                    <a:pt x="0" y="290692"/>
                  </a:moveTo>
                  <a:lnTo>
                    <a:pt x="3804" y="243541"/>
                  </a:lnTo>
                  <a:lnTo>
                    <a:pt x="14819" y="198811"/>
                  </a:lnTo>
                  <a:lnTo>
                    <a:pt x="32446" y="157102"/>
                  </a:lnTo>
                  <a:lnTo>
                    <a:pt x="56086" y="119013"/>
                  </a:lnTo>
                  <a:lnTo>
                    <a:pt x="85141" y="85142"/>
                  </a:lnTo>
                  <a:lnTo>
                    <a:pt x="119013" y="56086"/>
                  </a:lnTo>
                  <a:lnTo>
                    <a:pt x="157102" y="32446"/>
                  </a:lnTo>
                  <a:lnTo>
                    <a:pt x="198811" y="14819"/>
                  </a:lnTo>
                  <a:lnTo>
                    <a:pt x="243540" y="3804"/>
                  </a:lnTo>
                  <a:lnTo>
                    <a:pt x="290692" y="0"/>
                  </a:lnTo>
                  <a:lnTo>
                    <a:pt x="4044241" y="0"/>
                  </a:lnTo>
                  <a:lnTo>
                    <a:pt x="4091392" y="3804"/>
                  </a:lnTo>
                  <a:lnTo>
                    <a:pt x="4136122" y="14819"/>
                  </a:lnTo>
                  <a:lnTo>
                    <a:pt x="4177831" y="32446"/>
                  </a:lnTo>
                  <a:lnTo>
                    <a:pt x="4215920" y="56086"/>
                  </a:lnTo>
                  <a:lnTo>
                    <a:pt x="4249791" y="85142"/>
                  </a:lnTo>
                  <a:lnTo>
                    <a:pt x="4278847" y="119013"/>
                  </a:lnTo>
                  <a:lnTo>
                    <a:pt x="4302487" y="157102"/>
                  </a:lnTo>
                  <a:lnTo>
                    <a:pt x="4320114" y="198811"/>
                  </a:lnTo>
                  <a:lnTo>
                    <a:pt x="4331129" y="243541"/>
                  </a:lnTo>
                  <a:lnTo>
                    <a:pt x="4334934" y="290692"/>
                  </a:lnTo>
                  <a:lnTo>
                    <a:pt x="4334934" y="1453441"/>
                  </a:lnTo>
                  <a:lnTo>
                    <a:pt x="4331129" y="1500592"/>
                  </a:lnTo>
                  <a:lnTo>
                    <a:pt x="4320114" y="1545322"/>
                  </a:lnTo>
                  <a:lnTo>
                    <a:pt x="4302487" y="1587031"/>
                  </a:lnTo>
                  <a:lnTo>
                    <a:pt x="4278847" y="1625120"/>
                  </a:lnTo>
                  <a:lnTo>
                    <a:pt x="4249791" y="1658991"/>
                  </a:lnTo>
                  <a:lnTo>
                    <a:pt x="4215920" y="1688047"/>
                  </a:lnTo>
                  <a:lnTo>
                    <a:pt x="4177831" y="1711687"/>
                  </a:lnTo>
                  <a:lnTo>
                    <a:pt x="4136122" y="1729314"/>
                  </a:lnTo>
                  <a:lnTo>
                    <a:pt x="4091392" y="1740329"/>
                  </a:lnTo>
                  <a:lnTo>
                    <a:pt x="4044241" y="1744134"/>
                  </a:lnTo>
                  <a:lnTo>
                    <a:pt x="290692" y="1744134"/>
                  </a:lnTo>
                  <a:lnTo>
                    <a:pt x="243540" y="1740329"/>
                  </a:lnTo>
                  <a:lnTo>
                    <a:pt x="198811" y="1729314"/>
                  </a:lnTo>
                  <a:lnTo>
                    <a:pt x="157102" y="1711687"/>
                  </a:lnTo>
                  <a:lnTo>
                    <a:pt x="119013" y="1688047"/>
                  </a:lnTo>
                  <a:lnTo>
                    <a:pt x="85141" y="1658991"/>
                  </a:lnTo>
                  <a:lnTo>
                    <a:pt x="56086" y="1625120"/>
                  </a:lnTo>
                  <a:lnTo>
                    <a:pt x="32446" y="1587031"/>
                  </a:lnTo>
                  <a:lnTo>
                    <a:pt x="14819" y="1545322"/>
                  </a:lnTo>
                  <a:lnTo>
                    <a:pt x="3804" y="1500592"/>
                  </a:lnTo>
                  <a:lnTo>
                    <a:pt x="0" y="1453441"/>
                  </a:lnTo>
                  <a:lnTo>
                    <a:pt x="0" y="290692"/>
                  </a:lnTo>
                  <a:close/>
                </a:path>
              </a:pathLst>
            </a:custGeom>
            <a:grpFill/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4" name="object 8"/>
          <p:cNvSpPr txBox="1"/>
          <p:nvPr/>
        </p:nvSpPr>
        <p:spPr>
          <a:xfrm>
            <a:off x="1987550" y="7475220"/>
            <a:ext cx="8533765" cy="4884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3995">
              <a:lnSpc>
                <a:spcPct val="100000"/>
              </a:lnSpc>
              <a:spcBef>
                <a:spcPts val="100"/>
              </a:spcBef>
            </a:pPr>
            <a:endParaRPr lang="en-US" sz="4000">
              <a:latin typeface="Calibri" panose="020F0502020204030204"/>
              <a:cs typeface="Calibri" panose="020F0502020204030204"/>
            </a:endParaRPr>
          </a:p>
          <a:p>
            <a:pPr marL="213995">
              <a:lnSpc>
                <a:spcPct val="100000"/>
              </a:lnSpc>
              <a:spcBef>
                <a:spcPts val="100"/>
              </a:spcBef>
            </a:pPr>
            <a:r>
              <a:rPr sz="4000">
                <a:latin typeface="Times New Roman" panose="02020603050405020304" pitchFamily="18" charset="0"/>
                <a:cs typeface="Times New Roman" panose="02020603050405020304" pitchFamily="18" charset="0"/>
              </a:rPr>
              <a:t>Hardware </a:t>
            </a:r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sz="4000">
                <a:latin typeface="Times New Roman" panose="02020603050405020304" pitchFamily="18" charset="0"/>
                <a:cs typeface="Times New Roman" panose="02020603050405020304" pitchFamily="18" charset="0"/>
              </a:rPr>
              <a:t>ptimization</a:t>
            </a:r>
            <a:endParaRPr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85495" indent="-57150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sz="4000">
                <a:latin typeface="Times New Roman" panose="02020603050405020304" pitchFamily="18" charset="0"/>
                <a:cs typeface="Times New Roman" panose="02020603050405020304" pitchFamily="18" charset="0"/>
              </a:rPr>
              <a:t>Specially designed hardware accelerator </a:t>
            </a:r>
            <a:endParaRPr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85495" indent="-57150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sz="4000">
                <a:latin typeface="Times New Roman" panose="02020603050405020304" pitchFamily="18" charset="0"/>
                <a:cs typeface="Times New Roman" panose="02020603050405020304" pitchFamily="18" charset="0"/>
              </a:rPr>
              <a:t>GPU support</a:t>
            </a:r>
            <a:endParaRPr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3995">
              <a:lnSpc>
                <a:spcPct val="100000"/>
              </a:lnSpc>
              <a:spcBef>
                <a:spcPts val="100"/>
              </a:spcBef>
            </a:pPr>
            <a:endParaRPr sz="4000">
              <a:latin typeface="Calibri" panose="020F0502020204030204"/>
              <a:cs typeface="Calibri" panose="020F0502020204030204"/>
            </a:endParaRPr>
          </a:p>
          <a:p>
            <a:pPr marL="213995">
              <a:lnSpc>
                <a:spcPct val="100000"/>
              </a:lnSpc>
              <a:spcBef>
                <a:spcPts val="100"/>
              </a:spcBef>
            </a:pPr>
            <a:endParaRPr sz="4000">
              <a:latin typeface="Calibri" panose="020F0502020204030204"/>
              <a:cs typeface="Calibri" panose="020F0502020204030204"/>
            </a:endParaRPr>
          </a:p>
          <a:p>
            <a:pPr marL="298450" indent="-285750">
              <a:lnSpc>
                <a:spcPct val="100000"/>
              </a:lnSpc>
              <a:spcBef>
                <a:spcPts val="50"/>
              </a:spcBef>
              <a:buFont typeface="Arial" panose="020B0604020202020204"/>
              <a:buChar char="•"/>
              <a:tabLst>
                <a:tab pos="297815" algn="l"/>
                <a:tab pos="298450" algn="l"/>
              </a:tabLst>
            </a:pPr>
            <a:endParaRPr sz="3200" spc="-10" dirty="0">
              <a:latin typeface="Calibri" panose="020F0502020204030204"/>
              <a:cs typeface="Calibri" panose="020F0502020204030204"/>
            </a:endParaRPr>
          </a:p>
        </p:txBody>
      </p:sp>
      <p:pic>
        <p:nvPicPr>
          <p:cNvPr id="25" name="图片 24" descr="1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20825" y="7902575"/>
            <a:ext cx="4876800" cy="3154680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14852015" y="11472545"/>
            <a:ext cx="543877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Fig 5 :</a:t>
            </a:r>
            <a:r>
              <a:rPr sz="2800">
                <a:latin typeface="Times New Roman" panose="02020603050405020304" pitchFamily="18" charset="0"/>
                <a:cs typeface="Times New Roman" panose="02020603050405020304" pitchFamily="18" charset="0"/>
              </a:rPr>
              <a:t>GPU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sz="2800">
                <a:latin typeface="Times New Roman" panose="02020603050405020304" pitchFamily="18" charset="0"/>
                <a:cs typeface="Times New Roman" panose="02020603050405020304" pitchFamily="18" charset="0"/>
              </a:rPr>
              <a:t>arallel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sz="2800">
                <a:latin typeface="Times New Roman" panose="02020603050405020304" pitchFamily="18" charset="0"/>
                <a:cs typeface="Times New Roman" panose="02020603050405020304" pitchFamily="18" charset="0"/>
              </a:rPr>
              <a:t>omputing</a:t>
            </a:r>
            <a:endParaRPr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6"/>
          <p:cNvSpPr>
            <a:spLocks noChangeArrowheads="1"/>
          </p:cNvSpPr>
          <p:nvPr/>
        </p:nvSpPr>
        <p:spPr bwMode="auto">
          <a:xfrm>
            <a:off x="0" y="0"/>
            <a:ext cx="24384000" cy="13652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zh-CN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xa Light"/>
              <a:ea typeface="微软雅黑" panose="020B0503020204020204" charset="-122"/>
              <a:cs typeface="+mn-cs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-1" y="-6350"/>
            <a:ext cx="9844645" cy="13652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框 27"/>
          <p:cNvSpPr txBox="1"/>
          <p:nvPr/>
        </p:nvSpPr>
        <p:spPr>
          <a:xfrm>
            <a:off x="31750" y="323215"/>
            <a:ext cx="10489788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400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Background:</a:t>
            </a:r>
            <a:r>
              <a:rPr sz="4000" spc="-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Optimizing CNN</a:t>
            </a:r>
            <a:r>
              <a:rPr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sz="4000" spc="-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Workloads</a:t>
            </a:r>
            <a:endParaRPr lang="zh-CN" altLang="en-US" sz="400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grpSp>
        <p:nvGrpSpPr>
          <p:cNvPr id="11" name="object 5"/>
          <p:cNvGrpSpPr/>
          <p:nvPr/>
        </p:nvGrpSpPr>
        <p:grpSpPr>
          <a:xfrm>
            <a:off x="1635760" y="2343150"/>
            <a:ext cx="8895080" cy="4147820"/>
            <a:chOff x="823912" y="1669934"/>
            <a:chExt cx="4363720" cy="1772920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12" name="object 6"/>
            <p:cNvSpPr/>
            <p:nvPr/>
          </p:nvSpPr>
          <p:spPr>
            <a:xfrm>
              <a:off x="838200" y="1684222"/>
              <a:ext cx="4335145" cy="1744345"/>
            </a:xfrm>
            <a:custGeom>
              <a:avLst/>
              <a:gdLst/>
              <a:ahLst/>
              <a:cxnLst/>
              <a:rect l="l" t="t" r="r" b="b"/>
              <a:pathLst>
                <a:path w="4335145" h="1744345">
                  <a:moveTo>
                    <a:pt x="4044241" y="0"/>
                  </a:moveTo>
                  <a:lnTo>
                    <a:pt x="290692" y="0"/>
                  </a:lnTo>
                  <a:lnTo>
                    <a:pt x="243540" y="3804"/>
                  </a:lnTo>
                  <a:lnTo>
                    <a:pt x="198811" y="14819"/>
                  </a:lnTo>
                  <a:lnTo>
                    <a:pt x="157102" y="32446"/>
                  </a:lnTo>
                  <a:lnTo>
                    <a:pt x="119013" y="56087"/>
                  </a:lnTo>
                  <a:lnTo>
                    <a:pt x="85141" y="85142"/>
                  </a:lnTo>
                  <a:lnTo>
                    <a:pt x="56086" y="119013"/>
                  </a:lnTo>
                  <a:lnTo>
                    <a:pt x="32446" y="157103"/>
                  </a:lnTo>
                  <a:lnTo>
                    <a:pt x="14819" y="198811"/>
                  </a:lnTo>
                  <a:lnTo>
                    <a:pt x="3804" y="243541"/>
                  </a:lnTo>
                  <a:lnTo>
                    <a:pt x="0" y="290692"/>
                  </a:lnTo>
                  <a:lnTo>
                    <a:pt x="0" y="1453441"/>
                  </a:lnTo>
                  <a:lnTo>
                    <a:pt x="3804" y="1500593"/>
                  </a:lnTo>
                  <a:lnTo>
                    <a:pt x="14819" y="1545322"/>
                  </a:lnTo>
                  <a:lnTo>
                    <a:pt x="32446" y="1587031"/>
                  </a:lnTo>
                  <a:lnTo>
                    <a:pt x="56086" y="1625120"/>
                  </a:lnTo>
                  <a:lnTo>
                    <a:pt x="85141" y="1658991"/>
                  </a:lnTo>
                  <a:lnTo>
                    <a:pt x="119013" y="1688047"/>
                  </a:lnTo>
                  <a:lnTo>
                    <a:pt x="157102" y="1711687"/>
                  </a:lnTo>
                  <a:lnTo>
                    <a:pt x="198811" y="1729314"/>
                  </a:lnTo>
                  <a:lnTo>
                    <a:pt x="243540" y="1740329"/>
                  </a:lnTo>
                  <a:lnTo>
                    <a:pt x="290692" y="1744134"/>
                  </a:lnTo>
                  <a:lnTo>
                    <a:pt x="4044241" y="1744134"/>
                  </a:lnTo>
                  <a:lnTo>
                    <a:pt x="4091393" y="1740329"/>
                  </a:lnTo>
                  <a:lnTo>
                    <a:pt x="4136122" y="1729314"/>
                  </a:lnTo>
                  <a:lnTo>
                    <a:pt x="4177831" y="1711687"/>
                  </a:lnTo>
                  <a:lnTo>
                    <a:pt x="4215920" y="1688047"/>
                  </a:lnTo>
                  <a:lnTo>
                    <a:pt x="4249791" y="1658991"/>
                  </a:lnTo>
                  <a:lnTo>
                    <a:pt x="4278847" y="1625120"/>
                  </a:lnTo>
                  <a:lnTo>
                    <a:pt x="4302487" y="1587031"/>
                  </a:lnTo>
                  <a:lnTo>
                    <a:pt x="4320114" y="1545322"/>
                  </a:lnTo>
                  <a:lnTo>
                    <a:pt x="4331129" y="1500593"/>
                  </a:lnTo>
                  <a:lnTo>
                    <a:pt x="4334934" y="1453441"/>
                  </a:lnTo>
                  <a:lnTo>
                    <a:pt x="4334934" y="290692"/>
                  </a:lnTo>
                  <a:lnTo>
                    <a:pt x="4331129" y="243541"/>
                  </a:lnTo>
                  <a:lnTo>
                    <a:pt x="4320114" y="198811"/>
                  </a:lnTo>
                  <a:lnTo>
                    <a:pt x="4302487" y="157103"/>
                  </a:lnTo>
                  <a:lnTo>
                    <a:pt x="4278847" y="119013"/>
                  </a:lnTo>
                  <a:lnTo>
                    <a:pt x="4249791" y="85142"/>
                  </a:lnTo>
                  <a:lnTo>
                    <a:pt x="4215920" y="56087"/>
                  </a:lnTo>
                  <a:lnTo>
                    <a:pt x="4177831" y="32446"/>
                  </a:lnTo>
                  <a:lnTo>
                    <a:pt x="4136122" y="14819"/>
                  </a:lnTo>
                  <a:lnTo>
                    <a:pt x="4091393" y="3804"/>
                  </a:lnTo>
                  <a:lnTo>
                    <a:pt x="4044241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7"/>
            <p:cNvSpPr/>
            <p:nvPr/>
          </p:nvSpPr>
          <p:spPr>
            <a:xfrm>
              <a:off x="838200" y="1684222"/>
              <a:ext cx="4335145" cy="1744345"/>
            </a:xfrm>
            <a:custGeom>
              <a:avLst/>
              <a:gdLst/>
              <a:ahLst/>
              <a:cxnLst/>
              <a:rect l="l" t="t" r="r" b="b"/>
              <a:pathLst>
                <a:path w="4335145" h="1744345">
                  <a:moveTo>
                    <a:pt x="0" y="290692"/>
                  </a:moveTo>
                  <a:lnTo>
                    <a:pt x="3804" y="243541"/>
                  </a:lnTo>
                  <a:lnTo>
                    <a:pt x="14819" y="198811"/>
                  </a:lnTo>
                  <a:lnTo>
                    <a:pt x="32446" y="157102"/>
                  </a:lnTo>
                  <a:lnTo>
                    <a:pt x="56086" y="119013"/>
                  </a:lnTo>
                  <a:lnTo>
                    <a:pt x="85141" y="85142"/>
                  </a:lnTo>
                  <a:lnTo>
                    <a:pt x="119013" y="56086"/>
                  </a:lnTo>
                  <a:lnTo>
                    <a:pt x="157102" y="32446"/>
                  </a:lnTo>
                  <a:lnTo>
                    <a:pt x="198811" y="14819"/>
                  </a:lnTo>
                  <a:lnTo>
                    <a:pt x="243540" y="3804"/>
                  </a:lnTo>
                  <a:lnTo>
                    <a:pt x="290692" y="0"/>
                  </a:lnTo>
                  <a:lnTo>
                    <a:pt x="4044241" y="0"/>
                  </a:lnTo>
                  <a:lnTo>
                    <a:pt x="4091392" y="3804"/>
                  </a:lnTo>
                  <a:lnTo>
                    <a:pt x="4136122" y="14819"/>
                  </a:lnTo>
                  <a:lnTo>
                    <a:pt x="4177831" y="32446"/>
                  </a:lnTo>
                  <a:lnTo>
                    <a:pt x="4215920" y="56086"/>
                  </a:lnTo>
                  <a:lnTo>
                    <a:pt x="4249791" y="85142"/>
                  </a:lnTo>
                  <a:lnTo>
                    <a:pt x="4278847" y="119013"/>
                  </a:lnTo>
                  <a:lnTo>
                    <a:pt x="4302487" y="157102"/>
                  </a:lnTo>
                  <a:lnTo>
                    <a:pt x="4320114" y="198811"/>
                  </a:lnTo>
                  <a:lnTo>
                    <a:pt x="4331129" y="243541"/>
                  </a:lnTo>
                  <a:lnTo>
                    <a:pt x="4334934" y="290692"/>
                  </a:lnTo>
                  <a:lnTo>
                    <a:pt x="4334934" y="1453441"/>
                  </a:lnTo>
                  <a:lnTo>
                    <a:pt x="4331129" y="1500592"/>
                  </a:lnTo>
                  <a:lnTo>
                    <a:pt x="4320114" y="1545322"/>
                  </a:lnTo>
                  <a:lnTo>
                    <a:pt x="4302487" y="1587031"/>
                  </a:lnTo>
                  <a:lnTo>
                    <a:pt x="4278847" y="1625120"/>
                  </a:lnTo>
                  <a:lnTo>
                    <a:pt x="4249791" y="1658991"/>
                  </a:lnTo>
                  <a:lnTo>
                    <a:pt x="4215920" y="1688047"/>
                  </a:lnTo>
                  <a:lnTo>
                    <a:pt x="4177831" y="1711687"/>
                  </a:lnTo>
                  <a:lnTo>
                    <a:pt x="4136122" y="1729314"/>
                  </a:lnTo>
                  <a:lnTo>
                    <a:pt x="4091392" y="1740329"/>
                  </a:lnTo>
                  <a:lnTo>
                    <a:pt x="4044241" y="1744134"/>
                  </a:lnTo>
                  <a:lnTo>
                    <a:pt x="290692" y="1744134"/>
                  </a:lnTo>
                  <a:lnTo>
                    <a:pt x="243540" y="1740329"/>
                  </a:lnTo>
                  <a:lnTo>
                    <a:pt x="198811" y="1729314"/>
                  </a:lnTo>
                  <a:lnTo>
                    <a:pt x="157102" y="1711687"/>
                  </a:lnTo>
                  <a:lnTo>
                    <a:pt x="119013" y="1688047"/>
                  </a:lnTo>
                  <a:lnTo>
                    <a:pt x="85141" y="1658991"/>
                  </a:lnTo>
                  <a:lnTo>
                    <a:pt x="56086" y="1625120"/>
                  </a:lnTo>
                  <a:lnTo>
                    <a:pt x="32446" y="1587031"/>
                  </a:lnTo>
                  <a:lnTo>
                    <a:pt x="14819" y="1545322"/>
                  </a:lnTo>
                  <a:lnTo>
                    <a:pt x="3804" y="1500592"/>
                  </a:lnTo>
                  <a:lnTo>
                    <a:pt x="0" y="1453441"/>
                  </a:lnTo>
                  <a:lnTo>
                    <a:pt x="0" y="290692"/>
                  </a:lnTo>
                  <a:close/>
                </a:path>
              </a:pathLst>
            </a:custGeom>
            <a:grpFill/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8"/>
          <p:cNvSpPr txBox="1"/>
          <p:nvPr/>
        </p:nvSpPr>
        <p:spPr>
          <a:xfrm>
            <a:off x="1967865" y="2376805"/>
            <a:ext cx="8533765" cy="55257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3995">
              <a:lnSpc>
                <a:spcPct val="100000"/>
              </a:lnSpc>
              <a:spcBef>
                <a:spcPts val="100"/>
              </a:spcBef>
            </a:pPr>
            <a:endParaRPr lang="en-US" sz="4000">
              <a:latin typeface="Calibri" panose="020F0502020204030204"/>
              <a:cs typeface="Calibri" panose="020F0502020204030204"/>
            </a:endParaRPr>
          </a:p>
          <a:p>
            <a:pPr marL="213995">
              <a:lnSpc>
                <a:spcPct val="100000"/>
              </a:lnSpc>
              <a:spcBef>
                <a:spcPts val="100"/>
              </a:spcBef>
            </a:pPr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sz="4000">
                <a:latin typeface="Times New Roman" panose="02020603050405020304" pitchFamily="18" charset="0"/>
                <a:cs typeface="Times New Roman" panose="02020603050405020304" pitchFamily="18" charset="0"/>
              </a:rPr>
              <a:t>ightweight </a:t>
            </a:r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sz="4000">
                <a:latin typeface="Times New Roman" panose="02020603050405020304" pitchFamily="18" charset="0"/>
                <a:cs typeface="Times New Roman" panose="02020603050405020304" pitchFamily="18" charset="0"/>
              </a:rPr>
              <a:t>odel</a:t>
            </a:r>
            <a:endParaRPr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85495" indent="-57150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sz="4000">
                <a:latin typeface="Times New Roman" panose="02020603050405020304" pitchFamily="18" charset="0"/>
                <a:cs typeface="Times New Roman" panose="02020603050405020304" pitchFamily="18" charset="0"/>
              </a:rPr>
              <a:t>Reduce the number of</a:t>
            </a:r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000">
                <a:latin typeface="Times New Roman" panose="02020603050405020304" pitchFamily="18" charset="0"/>
                <a:cs typeface="Times New Roman" panose="02020603050405020304" pitchFamily="18" charset="0"/>
              </a:rPr>
              <a:t>parameters </a:t>
            </a:r>
            <a:endParaRPr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85495" indent="-57150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sz="4000">
                <a:latin typeface="Times New Roman" panose="02020603050405020304" pitchFamily="18" charset="0"/>
                <a:cs typeface="Times New Roman" panose="02020603050405020304" pitchFamily="18" charset="0"/>
              </a:rPr>
              <a:t>Reduce floating point operations</a:t>
            </a:r>
            <a:endParaRPr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85495" indent="-57150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sz="4000">
                <a:latin typeface="Times New Roman" panose="02020603050405020304" pitchFamily="18" charset="0"/>
                <a:cs typeface="Times New Roman" panose="02020603050405020304" pitchFamily="18" charset="0"/>
              </a:rPr>
              <a:t>Minimize video quality loss</a:t>
            </a:r>
            <a:endParaRPr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85495" indent="-571500">
              <a:lnSpc>
                <a:spcPct val="100000"/>
              </a:lnSpc>
              <a:spcBef>
                <a:spcPts val="100"/>
              </a:spcBef>
            </a:pPr>
            <a:endParaRPr sz="4000">
              <a:latin typeface="Calibri" panose="020F0502020204030204"/>
              <a:cs typeface="Calibri" panose="020F0502020204030204"/>
            </a:endParaRPr>
          </a:p>
          <a:p>
            <a:pPr marL="213995">
              <a:lnSpc>
                <a:spcPct val="100000"/>
              </a:lnSpc>
              <a:spcBef>
                <a:spcPts val="100"/>
              </a:spcBef>
            </a:pPr>
            <a:endParaRPr sz="4000">
              <a:latin typeface="Calibri" panose="020F0502020204030204"/>
              <a:cs typeface="Calibri" panose="020F0502020204030204"/>
            </a:endParaRPr>
          </a:p>
          <a:p>
            <a:pPr marL="213995">
              <a:lnSpc>
                <a:spcPct val="100000"/>
              </a:lnSpc>
              <a:spcBef>
                <a:spcPts val="100"/>
              </a:spcBef>
            </a:pPr>
            <a:endParaRPr sz="4000">
              <a:latin typeface="Calibri" panose="020F0502020204030204"/>
              <a:cs typeface="Calibri" panose="020F0502020204030204"/>
            </a:endParaRPr>
          </a:p>
          <a:p>
            <a:pPr marL="298450" indent="-285750">
              <a:lnSpc>
                <a:spcPct val="100000"/>
              </a:lnSpc>
              <a:spcBef>
                <a:spcPts val="50"/>
              </a:spcBef>
              <a:buFont typeface="Arial" panose="020B0604020202020204"/>
              <a:buChar char="•"/>
              <a:tabLst>
                <a:tab pos="297815" algn="l"/>
                <a:tab pos="298450" algn="l"/>
              </a:tabLst>
            </a:pPr>
            <a:endParaRPr sz="3200" spc="-10" dirty="0">
              <a:latin typeface="Calibri" panose="020F0502020204030204"/>
              <a:cs typeface="Calibri" panose="020F0502020204030204"/>
            </a:endParaRPr>
          </a:p>
        </p:txBody>
      </p:sp>
      <p:grpSp>
        <p:nvGrpSpPr>
          <p:cNvPr id="20" name="object 5"/>
          <p:cNvGrpSpPr/>
          <p:nvPr/>
        </p:nvGrpSpPr>
        <p:grpSpPr>
          <a:xfrm>
            <a:off x="1655445" y="7441565"/>
            <a:ext cx="8895080" cy="4147820"/>
            <a:chOff x="823912" y="1669934"/>
            <a:chExt cx="4363720" cy="177292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21" name="object 6"/>
            <p:cNvSpPr/>
            <p:nvPr/>
          </p:nvSpPr>
          <p:spPr>
            <a:xfrm>
              <a:off x="838200" y="1684222"/>
              <a:ext cx="4335145" cy="1744345"/>
            </a:xfrm>
            <a:custGeom>
              <a:avLst/>
              <a:gdLst/>
              <a:ahLst/>
              <a:cxnLst/>
              <a:rect l="l" t="t" r="r" b="b"/>
              <a:pathLst>
                <a:path w="4335145" h="1744345">
                  <a:moveTo>
                    <a:pt x="4044241" y="0"/>
                  </a:moveTo>
                  <a:lnTo>
                    <a:pt x="290692" y="0"/>
                  </a:lnTo>
                  <a:lnTo>
                    <a:pt x="243540" y="3804"/>
                  </a:lnTo>
                  <a:lnTo>
                    <a:pt x="198811" y="14819"/>
                  </a:lnTo>
                  <a:lnTo>
                    <a:pt x="157102" y="32446"/>
                  </a:lnTo>
                  <a:lnTo>
                    <a:pt x="119013" y="56087"/>
                  </a:lnTo>
                  <a:lnTo>
                    <a:pt x="85141" y="85142"/>
                  </a:lnTo>
                  <a:lnTo>
                    <a:pt x="56086" y="119013"/>
                  </a:lnTo>
                  <a:lnTo>
                    <a:pt x="32446" y="157103"/>
                  </a:lnTo>
                  <a:lnTo>
                    <a:pt x="14819" y="198811"/>
                  </a:lnTo>
                  <a:lnTo>
                    <a:pt x="3804" y="243541"/>
                  </a:lnTo>
                  <a:lnTo>
                    <a:pt x="0" y="290692"/>
                  </a:lnTo>
                  <a:lnTo>
                    <a:pt x="0" y="1453441"/>
                  </a:lnTo>
                  <a:lnTo>
                    <a:pt x="3804" y="1500593"/>
                  </a:lnTo>
                  <a:lnTo>
                    <a:pt x="14819" y="1545322"/>
                  </a:lnTo>
                  <a:lnTo>
                    <a:pt x="32446" y="1587031"/>
                  </a:lnTo>
                  <a:lnTo>
                    <a:pt x="56086" y="1625120"/>
                  </a:lnTo>
                  <a:lnTo>
                    <a:pt x="85141" y="1658991"/>
                  </a:lnTo>
                  <a:lnTo>
                    <a:pt x="119013" y="1688047"/>
                  </a:lnTo>
                  <a:lnTo>
                    <a:pt x="157102" y="1711687"/>
                  </a:lnTo>
                  <a:lnTo>
                    <a:pt x="198811" y="1729314"/>
                  </a:lnTo>
                  <a:lnTo>
                    <a:pt x="243540" y="1740329"/>
                  </a:lnTo>
                  <a:lnTo>
                    <a:pt x="290692" y="1744134"/>
                  </a:lnTo>
                  <a:lnTo>
                    <a:pt x="4044241" y="1744134"/>
                  </a:lnTo>
                  <a:lnTo>
                    <a:pt x="4091393" y="1740329"/>
                  </a:lnTo>
                  <a:lnTo>
                    <a:pt x="4136122" y="1729314"/>
                  </a:lnTo>
                  <a:lnTo>
                    <a:pt x="4177831" y="1711687"/>
                  </a:lnTo>
                  <a:lnTo>
                    <a:pt x="4215920" y="1688047"/>
                  </a:lnTo>
                  <a:lnTo>
                    <a:pt x="4249791" y="1658991"/>
                  </a:lnTo>
                  <a:lnTo>
                    <a:pt x="4278847" y="1625120"/>
                  </a:lnTo>
                  <a:lnTo>
                    <a:pt x="4302487" y="1587031"/>
                  </a:lnTo>
                  <a:lnTo>
                    <a:pt x="4320114" y="1545322"/>
                  </a:lnTo>
                  <a:lnTo>
                    <a:pt x="4331129" y="1500593"/>
                  </a:lnTo>
                  <a:lnTo>
                    <a:pt x="4334934" y="1453441"/>
                  </a:lnTo>
                  <a:lnTo>
                    <a:pt x="4334934" y="290692"/>
                  </a:lnTo>
                  <a:lnTo>
                    <a:pt x="4331129" y="243541"/>
                  </a:lnTo>
                  <a:lnTo>
                    <a:pt x="4320114" y="198811"/>
                  </a:lnTo>
                  <a:lnTo>
                    <a:pt x="4302487" y="157103"/>
                  </a:lnTo>
                  <a:lnTo>
                    <a:pt x="4278847" y="119013"/>
                  </a:lnTo>
                  <a:lnTo>
                    <a:pt x="4249791" y="85142"/>
                  </a:lnTo>
                  <a:lnTo>
                    <a:pt x="4215920" y="56087"/>
                  </a:lnTo>
                  <a:lnTo>
                    <a:pt x="4177831" y="32446"/>
                  </a:lnTo>
                  <a:lnTo>
                    <a:pt x="4136122" y="14819"/>
                  </a:lnTo>
                  <a:lnTo>
                    <a:pt x="4091393" y="3804"/>
                  </a:lnTo>
                  <a:lnTo>
                    <a:pt x="4044241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7"/>
            <p:cNvSpPr/>
            <p:nvPr/>
          </p:nvSpPr>
          <p:spPr>
            <a:xfrm>
              <a:off x="838200" y="1684222"/>
              <a:ext cx="4335145" cy="1744345"/>
            </a:xfrm>
            <a:custGeom>
              <a:avLst/>
              <a:gdLst/>
              <a:ahLst/>
              <a:cxnLst/>
              <a:rect l="l" t="t" r="r" b="b"/>
              <a:pathLst>
                <a:path w="4335145" h="1744345">
                  <a:moveTo>
                    <a:pt x="0" y="290692"/>
                  </a:moveTo>
                  <a:lnTo>
                    <a:pt x="3804" y="243541"/>
                  </a:lnTo>
                  <a:lnTo>
                    <a:pt x="14819" y="198811"/>
                  </a:lnTo>
                  <a:lnTo>
                    <a:pt x="32446" y="157102"/>
                  </a:lnTo>
                  <a:lnTo>
                    <a:pt x="56086" y="119013"/>
                  </a:lnTo>
                  <a:lnTo>
                    <a:pt x="85141" y="85142"/>
                  </a:lnTo>
                  <a:lnTo>
                    <a:pt x="119013" y="56086"/>
                  </a:lnTo>
                  <a:lnTo>
                    <a:pt x="157102" y="32446"/>
                  </a:lnTo>
                  <a:lnTo>
                    <a:pt x="198811" y="14819"/>
                  </a:lnTo>
                  <a:lnTo>
                    <a:pt x="243540" y="3804"/>
                  </a:lnTo>
                  <a:lnTo>
                    <a:pt x="290692" y="0"/>
                  </a:lnTo>
                  <a:lnTo>
                    <a:pt x="4044241" y="0"/>
                  </a:lnTo>
                  <a:lnTo>
                    <a:pt x="4091392" y="3804"/>
                  </a:lnTo>
                  <a:lnTo>
                    <a:pt x="4136122" y="14819"/>
                  </a:lnTo>
                  <a:lnTo>
                    <a:pt x="4177831" y="32446"/>
                  </a:lnTo>
                  <a:lnTo>
                    <a:pt x="4215920" y="56086"/>
                  </a:lnTo>
                  <a:lnTo>
                    <a:pt x="4249791" y="85142"/>
                  </a:lnTo>
                  <a:lnTo>
                    <a:pt x="4278847" y="119013"/>
                  </a:lnTo>
                  <a:lnTo>
                    <a:pt x="4302487" y="157102"/>
                  </a:lnTo>
                  <a:lnTo>
                    <a:pt x="4320114" y="198811"/>
                  </a:lnTo>
                  <a:lnTo>
                    <a:pt x="4331129" y="243541"/>
                  </a:lnTo>
                  <a:lnTo>
                    <a:pt x="4334934" y="290692"/>
                  </a:lnTo>
                  <a:lnTo>
                    <a:pt x="4334934" y="1453441"/>
                  </a:lnTo>
                  <a:lnTo>
                    <a:pt x="4331129" y="1500592"/>
                  </a:lnTo>
                  <a:lnTo>
                    <a:pt x="4320114" y="1545322"/>
                  </a:lnTo>
                  <a:lnTo>
                    <a:pt x="4302487" y="1587031"/>
                  </a:lnTo>
                  <a:lnTo>
                    <a:pt x="4278847" y="1625120"/>
                  </a:lnTo>
                  <a:lnTo>
                    <a:pt x="4249791" y="1658991"/>
                  </a:lnTo>
                  <a:lnTo>
                    <a:pt x="4215920" y="1688047"/>
                  </a:lnTo>
                  <a:lnTo>
                    <a:pt x="4177831" y="1711687"/>
                  </a:lnTo>
                  <a:lnTo>
                    <a:pt x="4136122" y="1729314"/>
                  </a:lnTo>
                  <a:lnTo>
                    <a:pt x="4091392" y="1740329"/>
                  </a:lnTo>
                  <a:lnTo>
                    <a:pt x="4044241" y="1744134"/>
                  </a:lnTo>
                  <a:lnTo>
                    <a:pt x="290692" y="1744134"/>
                  </a:lnTo>
                  <a:lnTo>
                    <a:pt x="243540" y="1740329"/>
                  </a:lnTo>
                  <a:lnTo>
                    <a:pt x="198811" y="1729314"/>
                  </a:lnTo>
                  <a:lnTo>
                    <a:pt x="157102" y="1711687"/>
                  </a:lnTo>
                  <a:lnTo>
                    <a:pt x="119013" y="1688047"/>
                  </a:lnTo>
                  <a:lnTo>
                    <a:pt x="85141" y="1658991"/>
                  </a:lnTo>
                  <a:lnTo>
                    <a:pt x="56086" y="1625120"/>
                  </a:lnTo>
                  <a:lnTo>
                    <a:pt x="32446" y="1587031"/>
                  </a:lnTo>
                  <a:lnTo>
                    <a:pt x="14819" y="1545322"/>
                  </a:lnTo>
                  <a:lnTo>
                    <a:pt x="3804" y="1500592"/>
                  </a:lnTo>
                  <a:lnTo>
                    <a:pt x="0" y="1453441"/>
                  </a:lnTo>
                  <a:lnTo>
                    <a:pt x="0" y="290692"/>
                  </a:lnTo>
                  <a:close/>
                </a:path>
              </a:pathLst>
            </a:custGeom>
            <a:grpFill/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4" name="object 8"/>
          <p:cNvSpPr txBox="1"/>
          <p:nvPr/>
        </p:nvSpPr>
        <p:spPr>
          <a:xfrm>
            <a:off x="1987550" y="7475220"/>
            <a:ext cx="8533765" cy="4884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3995">
              <a:lnSpc>
                <a:spcPct val="100000"/>
              </a:lnSpc>
              <a:spcBef>
                <a:spcPts val="100"/>
              </a:spcBef>
            </a:pPr>
            <a:endParaRPr lang="en-US" sz="4000">
              <a:latin typeface="Calibri" panose="020F0502020204030204"/>
              <a:cs typeface="Calibri" panose="020F0502020204030204"/>
            </a:endParaRPr>
          </a:p>
          <a:p>
            <a:pPr marL="213995">
              <a:lnSpc>
                <a:spcPct val="100000"/>
              </a:lnSpc>
              <a:spcBef>
                <a:spcPts val="100"/>
              </a:spcBef>
            </a:pPr>
            <a:r>
              <a:rPr sz="4000">
                <a:latin typeface="Times New Roman" panose="02020603050405020304" pitchFamily="18" charset="0"/>
                <a:cs typeface="Times New Roman" panose="02020603050405020304" pitchFamily="18" charset="0"/>
              </a:rPr>
              <a:t>Hardware </a:t>
            </a:r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sz="4000">
                <a:latin typeface="Times New Roman" panose="02020603050405020304" pitchFamily="18" charset="0"/>
                <a:cs typeface="Times New Roman" panose="02020603050405020304" pitchFamily="18" charset="0"/>
              </a:rPr>
              <a:t>ptimization</a:t>
            </a:r>
            <a:endParaRPr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85495" indent="-57150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sz="4000">
                <a:latin typeface="Times New Roman" panose="02020603050405020304" pitchFamily="18" charset="0"/>
                <a:cs typeface="Times New Roman" panose="02020603050405020304" pitchFamily="18" charset="0"/>
              </a:rPr>
              <a:t>Specially designed hardware accelerator </a:t>
            </a:r>
            <a:endParaRPr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85495" indent="-57150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sz="4000">
                <a:latin typeface="Times New Roman" panose="02020603050405020304" pitchFamily="18" charset="0"/>
                <a:cs typeface="Times New Roman" panose="02020603050405020304" pitchFamily="18" charset="0"/>
              </a:rPr>
              <a:t>GPU support</a:t>
            </a:r>
            <a:endParaRPr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3995">
              <a:lnSpc>
                <a:spcPct val="100000"/>
              </a:lnSpc>
              <a:spcBef>
                <a:spcPts val="100"/>
              </a:spcBef>
            </a:pPr>
            <a:endParaRPr sz="4000">
              <a:latin typeface="Calibri" panose="020F0502020204030204"/>
              <a:cs typeface="Calibri" panose="020F0502020204030204"/>
            </a:endParaRPr>
          </a:p>
          <a:p>
            <a:pPr marL="213995">
              <a:lnSpc>
                <a:spcPct val="100000"/>
              </a:lnSpc>
              <a:spcBef>
                <a:spcPts val="100"/>
              </a:spcBef>
            </a:pPr>
            <a:endParaRPr sz="4000">
              <a:latin typeface="Calibri" panose="020F0502020204030204"/>
              <a:cs typeface="Calibri" panose="020F0502020204030204"/>
            </a:endParaRPr>
          </a:p>
          <a:p>
            <a:pPr marL="298450" indent="-285750">
              <a:lnSpc>
                <a:spcPct val="100000"/>
              </a:lnSpc>
              <a:spcBef>
                <a:spcPts val="50"/>
              </a:spcBef>
              <a:buFont typeface="Arial" panose="020B0604020202020204"/>
              <a:buChar char="•"/>
              <a:tabLst>
                <a:tab pos="297815" algn="l"/>
                <a:tab pos="298450" algn="l"/>
              </a:tabLst>
            </a:pPr>
            <a:endParaRPr sz="3200" spc="-10" dirty="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2" name="右箭头 1"/>
          <p:cNvSpPr/>
          <p:nvPr/>
        </p:nvSpPr>
        <p:spPr>
          <a:xfrm>
            <a:off x="11490960" y="6280150"/>
            <a:ext cx="1207770" cy="98425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object 8"/>
          <p:cNvSpPr txBox="1"/>
          <p:nvPr/>
        </p:nvSpPr>
        <p:spPr>
          <a:xfrm>
            <a:off x="13339445" y="5590540"/>
            <a:ext cx="11044555" cy="1884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3995">
              <a:lnSpc>
                <a:spcPct val="100000"/>
              </a:lnSpc>
              <a:spcBef>
                <a:spcPts val="100"/>
              </a:spcBef>
            </a:pPr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Drawback:</a:t>
            </a:r>
            <a:endParaRPr 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85495" indent="-57150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The video frame has time correlation</a:t>
            </a:r>
            <a:endParaRPr 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85495" indent="-57150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4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 frame SR generates computational redundancy </a:t>
            </a:r>
            <a:endParaRPr lang="en-US" sz="4000" spc="-1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6"/>
          <p:cNvSpPr>
            <a:spLocks noChangeArrowheads="1"/>
          </p:cNvSpPr>
          <p:nvPr/>
        </p:nvSpPr>
        <p:spPr bwMode="auto">
          <a:xfrm>
            <a:off x="0" y="0"/>
            <a:ext cx="24384000" cy="13652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zh-CN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xa Light"/>
              <a:ea typeface="微软雅黑" panose="020B0503020204020204" charset="-122"/>
              <a:cs typeface="+mn-cs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-1" y="-6350"/>
            <a:ext cx="9844645" cy="13652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框 27"/>
          <p:cNvSpPr txBox="1"/>
          <p:nvPr/>
        </p:nvSpPr>
        <p:spPr>
          <a:xfrm>
            <a:off x="31750" y="323215"/>
            <a:ext cx="10489788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000" spc="-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MacSR Design</a:t>
            </a:r>
            <a:endParaRPr lang="zh-CN" altLang="en-US" sz="400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" name="object 8"/>
          <p:cNvSpPr txBox="1"/>
          <p:nvPr/>
        </p:nvSpPr>
        <p:spPr>
          <a:xfrm>
            <a:off x="1080135" y="2025015"/>
            <a:ext cx="11964035" cy="25133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3995">
              <a:lnSpc>
                <a:spcPct val="100000"/>
              </a:lnSpc>
              <a:spcBef>
                <a:spcPts val="100"/>
              </a:spcBef>
            </a:pPr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Different from other schemes:</a:t>
            </a:r>
            <a:endParaRPr 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85495" indent="-57150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Image block-based SR </a:t>
            </a:r>
            <a:endParaRPr 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85495" indent="-57150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4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Lightweight SR and decoding scheme in client side</a:t>
            </a:r>
            <a:endParaRPr lang="en-US" sz="4000" spc="-1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85495" indent="-57150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4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Offline pre-analysis for image blocks in server side</a:t>
            </a:r>
            <a:endParaRPr lang="en-US" sz="4000" spc="-1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图片 1" descr="client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85925" y="5405120"/>
            <a:ext cx="9403080" cy="5829300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3832225" y="11581765"/>
            <a:ext cx="543877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Fig 6:SR-integrated Decoder</a:t>
            </a:r>
            <a:endParaRPr lang="en-US" altLang="zh-C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bject 8"/>
          <p:cNvSpPr txBox="1"/>
          <p:nvPr/>
        </p:nvSpPr>
        <p:spPr>
          <a:xfrm>
            <a:off x="12156440" y="6428105"/>
            <a:ext cx="12227560" cy="1884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3995">
              <a:lnSpc>
                <a:spcPct val="100000"/>
              </a:lnSpc>
              <a:spcBef>
                <a:spcPts val="100"/>
              </a:spcBef>
            </a:pPr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Goal:</a:t>
            </a:r>
            <a:endParaRPr 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85495" indent="-57150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4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Reduce the SR calculation overhead of the terminal</a:t>
            </a:r>
            <a:endParaRPr lang="en-US" sz="4000" spc="-1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85495" indent="-57150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4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Patch lists select the image blocks to be super-resolved</a:t>
            </a:r>
            <a:endParaRPr lang="en-US" sz="4000" spc="-1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bject 8"/>
          <p:cNvSpPr txBox="1"/>
          <p:nvPr/>
        </p:nvSpPr>
        <p:spPr>
          <a:xfrm>
            <a:off x="12301220" y="8977630"/>
            <a:ext cx="12227560" cy="6280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3995">
              <a:lnSpc>
                <a:spcPct val="100000"/>
              </a:lnSpc>
              <a:spcBef>
                <a:spcPts val="100"/>
              </a:spcBef>
            </a:pPr>
            <a:r>
              <a:rPr lang="en-US" sz="4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 redundancy in calculation</a:t>
            </a:r>
            <a:endParaRPr lang="en-US" sz="4000" spc="-1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直接箭头连接符 8"/>
          <p:cNvCxnSpPr/>
          <p:nvPr/>
        </p:nvCxnSpPr>
        <p:spPr>
          <a:xfrm>
            <a:off x="19973925" y="9178925"/>
            <a:ext cx="0" cy="554355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6"/>
          <p:cNvSpPr>
            <a:spLocks noChangeArrowheads="1"/>
          </p:cNvSpPr>
          <p:nvPr/>
        </p:nvSpPr>
        <p:spPr bwMode="auto">
          <a:xfrm>
            <a:off x="0" y="0"/>
            <a:ext cx="24384000" cy="13652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zh-CN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xa Light"/>
              <a:ea typeface="微软雅黑" panose="020B0503020204020204" charset="-122"/>
              <a:cs typeface="+mn-cs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-1" y="-6350"/>
            <a:ext cx="9844645" cy="13652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框 27"/>
          <p:cNvSpPr txBox="1"/>
          <p:nvPr/>
        </p:nvSpPr>
        <p:spPr>
          <a:xfrm>
            <a:off x="31750" y="323215"/>
            <a:ext cx="10489788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000" spc="-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MacSR Design</a:t>
            </a:r>
            <a:endParaRPr lang="zh-CN" altLang="en-US" sz="400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3540760" y="11162665"/>
            <a:ext cx="596455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Fig 7:Offline </a:t>
            </a:r>
            <a:r>
              <a:rPr lang="en-US" sz="2800" spc="-1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Pre-analysis in Server Side</a:t>
            </a:r>
            <a:endParaRPr lang="en-US" altLang="zh-C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bject 8"/>
          <p:cNvSpPr txBox="1"/>
          <p:nvPr/>
        </p:nvSpPr>
        <p:spPr>
          <a:xfrm>
            <a:off x="12156440" y="6170930"/>
            <a:ext cx="12227560" cy="1884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3995">
              <a:lnSpc>
                <a:spcPct val="100000"/>
              </a:lnSpc>
              <a:spcBef>
                <a:spcPts val="100"/>
              </a:spcBef>
            </a:pPr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Tasks:</a:t>
            </a:r>
            <a:endParaRPr 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85495" indent="-57150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4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Generate patch list </a:t>
            </a:r>
            <a:endParaRPr lang="en-US" sz="4000" spc="-1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85495" indent="-57150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4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Train SR DNN for on-demand video </a:t>
            </a:r>
            <a:endParaRPr lang="en-US" sz="4000" spc="-1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5" descr="offlin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16355" y="5459095"/>
            <a:ext cx="9814560" cy="5498465"/>
          </a:xfrm>
          <a:prstGeom prst="rect">
            <a:avLst/>
          </a:prstGeom>
        </p:spPr>
      </p:pic>
      <p:sp>
        <p:nvSpPr>
          <p:cNvPr id="7" name="object 8"/>
          <p:cNvSpPr txBox="1"/>
          <p:nvPr/>
        </p:nvSpPr>
        <p:spPr>
          <a:xfrm>
            <a:off x="12156440" y="8866505"/>
            <a:ext cx="12227560" cy="12566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3995">
              <a:lnSpc>
                <a:spcPct val="100000"/>
              </a:lnSpc>
              <a:spcBef>
                <a:spcPts val="100"/>
              </a:spcBef>
            </a:pPr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How to generate patch lists:</a:t>
            </a:r>
            <a:endParaRPr 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85495" indent="-57150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4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decoded information </a:t>
            </a:r>
            <a:endParaRPr lang="en-US" sz="4000" spc="-1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80135" y="2025015"/>
            <a:ext cx="11964035" cy="25133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3995">
              <a:lnSpc>
                <a:spcPct val="100000"/>
              </a:lnSpc>
              <a:spcBef>
                <a:spcPts val="100"/>
              </a:spcBef>
            </a:pPr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Different from other schemes:</a:t>
            </a:r>
            <a:endParaRPr 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85495" indent="-57150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Image block-based SR </a:t>
            </a:r>
            <a:endParaRPr 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85495" indent="-57150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4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Lightweight SR and decoding scheme in client side</a:t>
            </a:r>
            <a:endParaRPr lang="en-US" sz="4000" spc="-1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85495" indent="-57150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4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Offline pre-analysis for image blocks in server side</a:t>
            </a:r>
            <a:endParaRPr lang="en-US" sz="4000" spc="-1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6"/>
          <p:cNvSpPr>
            <a:spLocks noChangeArrowheads="1"/>
          </p:cNvSpPr>
          <p:nvPr/>
        </p:nvSpPr>
        <p:spPr bwMode="auto">
          <a:xfrm>
            <a:off x="0" y="0"/>
            <a:ext cx="24384000" cy="13652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zh-CN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xa Light"/>
              <a:ea typeface="微软雅黑" panose="020B0503020204020204" charset="-122"/>
              <a:cs typeface="+mn-cs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-1" y="-6350"/>
            <a:ext cx="9844645" cy="13652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框 27"/>
          <p:cNvSpPr txBox="1"/>
          <p:nvPr/>
        </p:nvSpPr>
        <p:spPr>
          <a:xfrm>
            <a:off x="31750" y="323215"/>
            <a:ext cx="10489788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000" spc="-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MacSR Design</a:t>
            </a:r>
            <a:endParaRPr lang="zh-CN" altLang="en-US" sz="400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3540760" y="11162665"/>
            <a:ext cx="596455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Fig 7:Offline </a:t>
            </a:r>
            <a:r>
              <a:rPr lang="en-US" sz="2800" spc="-1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Pre-analysis in Server Side</a:t>
            </a:r>
            <a:endParaRPr lang="en-US" altLang="zh-C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5" descr="offlin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16355" y="5459095"/>
            <a:ext cx="9814560" cy="5498465"/>
          </a:xfrm>
          <a:prstGeom prst="rect">
            <a:avLst/>
          </a:prstGeom>
        </p:spPr>
      </p:pic>
      <p:sp>
        <p:nvSpPr>
          <p:cNvPr id="7" name="object 8"/>
          <p:cNvSpPr txBox="1"/>
          <p:nvPr/>
        </p:nvSpPr>
        <p:spPr>
          <a:xfrm>
            <a:off x="1539240" y="2364105"/>
            <a:ext cx="8289290" cy="25133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3995">
              <a:lnSpc>
                <a:spcPct val="100000"/>
              </a:lnSpc>
              <a:spcBef>
                <a:spcPts val="100"/>
              </a:spcBef>
            </a:pPr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How to generate patch lists?</a:t>
            </a:r>
            <a:endParaRPr 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85495" indent="-57150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4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decoded information</a:t>
            </a:r>
            <a:endParaRPr lang="en-US" sz="4000" spc="-1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3995" indent="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None/>
            </a:pPr>
            <a:r>
              <a:rPr lang="en-US" sz="4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 image blocks : </a:t>
            </a:r>
            <a:endParaRPr lang="en-US" sz="4000" spc="-1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3995" indent="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None/>
            </a:pPr>
            <a:r>
              <a:rPr lang="en-US" sz="4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Intra image block ; Inter image blcok  </a:t>
            </a:r>
            <a:endParaRPr lang="en-US" sz="4000" spc="-1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object 8"/>
          <p:cNvSpPr txBox="1"/>
          <p:nvPr/>
        </p:nvSpPr>
        <p:spPr>
          <a:xfrm>
            <a:off x="11579860" y="3256280"/>
            <a:ext cx="12227560" cy="62833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3995">
              <a:lnSpc>
                <a:spcPct val="100000"/>
              </a:lnSpc>
              <a:spcBef>
                <a:spcPts val="100"/>
              </a:spcBef>
            </a:pPr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Time modeling</a:t>
            </a:r>
            <a:endParaRPr 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3995">
              <a:lnSpc>
                <a:spcPct val="100000"/>
              </a:lnSpc>
              <a:spcBef>
                <a:spcPts val="100"/>
              </a:spcBef>
            </a:pPr>
            <a:endParaRPr lang="en-US" sz="4000" spc="-1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3995">
              <a:lnSpc>
                <a:spcPct val="100000"/>
              </a:lnSpc>
              <a:spcBef>
                <a:spcPts val="100"/>
              </a:spcBef>
            </a:pPr>
            <a:endParaRPr lang="en-US" sz="4000" spc="-1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3995">
              <a:lnSpc>
                <a:spcPct val="100000"/>
              </a:lnSpc>
              <a:spcBef>
                <a:spcPts val="100"/>
              </a:spcBef>
            </a:pPr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Forward propagation</a:t>
            </a:r>
            <a:endParaRPr 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3995">
              <a:lnSpc>
                <a:spcPct val="100000"/>
              </a:lnSpc>
              <a:spcBef>
                <a:spcPts val="100"/>
              </a:spcBef>
            </a:pPr>
            <a:endParaRPr lang="en-US" sz="4000" spc="-1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3995">
              <a:lnSpc>
                <a:spcPct val="100000"/>
              </a:lnSpc>
              <a:spcBef>
                <a:spcPts val="100"/>
              </a:spcBef>
            </a:pPr>
            <a:endParaRPr lang="en-US" sz="4000" spc="-1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3995">
              <a:lnSpc>
                <a:spcPct val="100000"/>
              </a:lnSpc>
              <a:spcBef>
                <a:spcPts val="100"/>
              </a:spcBef>
            </a:pPr>
            <a:r>
              <a:rPr lang="en-US" sz="4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Intra image block sorting</a:t>
            </a:r>
            <a:endParaRPr lang="en-US" sz="4000" spc="-1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3995">
              <a:lnSpc>
                <a:spcPct val="100000"/>
              </a:lnSpc>
              <a:spcBef>
                <a:spcPts val="100"/>
              </a:spcBef>
            </a:pPr>
            <a:endParaRPr lang="en-US" sz="4000" spc="-1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3995">
              <a:lnSpc>
                <a:spcPct val="100000"/>
              </a:lnSpc>
              <a:spcBef>
                <a:spcPts val="100"/>
              </a:spcBef>
            </a:pPr>
            <a:endParaRPr lang="en-US" sz="4000" spc="-1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3995">
              <a:lnSpc>
                <a:spcPct val="100000"/>
              </a:lnSpc>
              <a:spcBef>
                <a:spcPts val="100"/>
              </a:spcBef>
            </a:pPr>
            <a:r>
              <a:rPr lang="en-US" sz="4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Search Algorithm</a:t>
            </a:r>
            <a:endParaRPr lang="en-US" sz="4000" spc="-1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2192000" y="4051300"/>
            <a:ext cx="12192000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Obtain the importance estimation of each image block</a:t>
            </a:r>
            <a:endParaRPr lang="zh-CN" alt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2192000" y="5953125"/>
            <a:ext cx="12192000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4000">
                <a:latin typeface="Times New Roman" panose="02020603050405020304" pitchFamily="18" charset="0"/>
                <a:cs typeface="Times New Roman" panose="02020603050405020304" pitchFamily="18" charset="0"/>
              </a:rPr>
              <a:t>Select inter image blocks with different threshold</a:t>
            </a:r>
            <a:endParaRPr lang="en-US" altLang="zh-CN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2192000" y="7854950"/>
            <a:ext cx="12192000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4000">
                <a:latin typeface="Times New Roman" panose="02020603050405020304" pitchFamily="18" charset="0"/>
                <a:cs typeface="Times New Roman" panose="02020603050405020304" pitchFamily="18" charset="0"/>
              </a:rPr>
              <a:t>Sort intra image blocks</a:t>
            </a:r>
            <a:endParaRPr lang="en-US" altLang="zh-CN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2192000" y="9912350"/>
            <a:ext cx="12192000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4000">
                <a:latin typeface="Times New Roman" panose="02020603050405020304" pitchFamily="18" charset="0"/>
                <a:cs typeface="Times New Roman" panose="02020603050405020304" pitchFamily="18" charset="0"/>
              </a:rPr>
              <a:t>Decide final image blocks combination</a:t>
            </a:r>
            <a:endParaRPr lang="en-US" altLang="zh-CN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6"/>
          <p:cNvSpPr>
            <a:spLocks noChangeArrowheads="1"/>
          </p:cNvSpPr>
          <p:nvPr/>
        </p:nvSpPr>
        <p:spPr bwMode="auto">
          <a:xfrm>
            <a:off x="0" y="0"/>
            <a:ext cx="24384000" cy="13652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zh-CN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xa Light"/>
              <a:ea typeface="微软雅黑" panose="020B0503020204020204" charset="-122"/>
              <a:cs typeface="+mn-cs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-1" y="-6350"/>
            <a:ext cx="9844645" cy="13652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框 27"/>
          <p:cNvSpPr txBox="1"/>
          <p:nvPr/>
        </p:nvSpPr>
        <p:spPr>
          <a:xfrm>
            <a:off x="31750" y="323215"/>
            <a:ext cx="10489788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400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E</a:t>
            </a:r>
            <a:r>
              <a:rPr lang="zh-CN" altLang="en-US" sz="400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xperimental </a:t>
            </a:r>
            <a:r>
              <a:rPr lang="en-US" altLang="zh-CN" sz="400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R</a:t>
            </a:r>
            <a:r>
              <a:rPr lang="zh-CN" altLang="en-US" sz="400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esult</a:t>
            </a:r>
            <a:endParaRPr lang="zh-CN" altLang="en-US" sz="400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3540760" y="11162665"/>
            <a:ext cx="596455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Fig 9: Acceleration</a:t>
            </a:r>
            <a:endParaRPr lang="en-US" altLang="zh-C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图片 2" descr="acceleration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72490" y="3648710"/>
            <a:ext cx="10591800" cy="6679565"/>
          </a:xfrm>
          <a:prstGeom prst="rect">
            <a:avLst/>
          </a:prstGeom>
        </p:spPr>
      </p:pic>
      <p:pic>
        <p:nvPicPr>
          <p:cNvPr id="8" name="图片 7" descr="Difference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746355" y="3648710"/>
            <a:ext cx="10266680" cy="6844665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17048480" y="11162665"/>
            <a:ext cx="596455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Fig 10: Quality</a:t>
            </a:r>
            <a:endParaRPr lang="en-US" altLang="zh-C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857375" y="2417445"/>
            <a:ext cx="1219200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4800">
                <a:latin typeface="Times New Roman" panose="02020603050405020304" pitchFamily="18" charset="0"/>
                <a:cs typeface="Times New Roman" panose="02020603050405020304" pitchFamily="18" charset="0"/>
              </a:rPr>
              <a:t>use less time than previous work</a:t>
            </a:r>
            <a:endParaRPr lang="en-US" altLang="zh-CN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3514070" y="2417445"/>
            <a:ext cx="1219200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4800">
                <a:latin typeface="Times New Roman" panose="02020603050405020304" pitchFamily="18" charset="0"/>
                <a:cs typeface="Times New Roman" panose="02020603050405020304" pitchFamily="18" charset="0"/>
              </a:rPr>
              <a:t>Quality</a:t>
            </a:r>
            <a:r>
              <a:rPr lang="en-US" altLang="zh-CN" sz="48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allblockSR</a:t>
            </a:r>
            <a:r>
              <a:rPr lang="en-US" altLang="zh-CN" sz="4800">
                <a:latin typeface="Times New Roman" panose="02020603050405020304" pitchFamily="18" charset="0"/>
                <a:cs typeface="Times New Roman" panose="02020603050405020304" pitchFamily="18" charset="0"/>
              </a:rPr>
              <a:t>-Quality</a:t>
            </a:r>
            <a:r>
              <a:rPr lang="en-US" altLang="zh-CN" sz="48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blockSR</a:t>
            </a:r>
            <a:r>
              <a:rPr lang="en-US" altLang="zh-CN" sz="4800">
                <a:latin typeface="Times New Roman" panose="02020603050405020304" pitchFamily="18" charset="0"/>
                <a:cs typeface="Times New Roman" panose="02020603050405020304" pitchFamily="18" charset="0"/>
              </a:rPr>
              <a:t>&lt;0.5dB</a:t>
            </a:r>
            <a:endParaRPr lang="en-US" altLang="zh-CN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直接箭头连接符 5"/>
          <p:cNvCxnSpPr/>
          <p:nvPr/>
        </p:nvCxnSpPr>
        <p:spPr>
          <a:xfrm>
            <a:off x="20796250" y="3484245"/>
            <a:ext cx="987425" cy="449135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6"/>
          <p:cNvSpPr>
            <a:spLocks noChangeArrowheads="1"/>
          </p:cNvSpPr>
          <p:nvPr/>
        </p:nvSpPr>
        <p:spPr bwMode="auto">
          <a:xfrm>
            <a:off x="0" y="0"/>
            <a:ext cx="24384000" cy="13652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zh-CN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xa Light"/>
              <a:ea typeface="微软雅黑" panose="020B0503020204020204" charset="-122"/>
              <a:cs typeface="+mn-cs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-1" y="-6350"/>
            <a:ext cx="9844645" cy="13652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框 27"/>
          <p:cNvSpPr txBox="1"/>
          <p:nvPr/>
        </p:nvSpPr>
        <p:spPr>
          <a:xfrm>
            <a:off x="31750" y="323215"/>
            <a:ext cx="10489788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400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Conclusion</a:t>
            </a:r>
            <a:endParaRPr lang="en-US" altLang="zh-CN" sz="400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680335" y="2530475"/>
            <a:ext cx="19732625" cy="91090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We propose MacSR, a lightweight SR scheme with the assistance of MB</a:t>
            </a:r>
            <a:r>
              <a:rPr lang="en-US" altLang="zh-CN" sz="4000">
                <a:latin typeface="Times New Roman" panose="02020603050405020304" pitchFamily="18" charset="0"/>
                <a:cs typeface="Times New Roman" panose="02020603050405020304" pitchFamily="18" charset="0"/>
              </a:rPr>
              <a:t> information</a:t>
            </a:r>
            <a:r>
              <a:rPr lang="zh-CN" alt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. MacSR</a:t>
            </a:r>
            <a:endParaRPr lang="zh-CN" alt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determines the patch lists that meet the quality requirements with minimal SR areas</a:t>
            </a:r>
            <a:endParaRPr lang="zh-CN" alt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on the server side. The client can use patch lists to achieve selective SR, thus effectively saving computing resources. Our scheme reduces computing cost by up to 32%</a:t>
            </a:r>
            <a:r>
              <a:rPr lang="en-US" altLang="zh-CN" sz="4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compared to previous work.</a:t>
            </a:r>
            <a:endParaRPr lang="zh-CN" alt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lnSpc>
                <a:spcPct val="150000"/>
              </a:lnSpc>
            </a:pPr>
            <a:endParaRPr lang="zh-CN" alt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lnSpc>
                <a:spcPct val="150000"/>
              </a:lnSpc>
            </a:pPr>
            <a:r>
              <a:rPr lang="en-US" altLang="zh-CN" sz="4400">
                <a:latin typeface="Times New Roman" panose="02020603050405020304" pitchFamily="18" charset="0"/>
                <a:cs typeface="Times New Roman" panose="02020603050405020304" pitchFamily="18" charset="0"/>
              </a:rPr>
              <a:t>Future Work:</a:t>
            </a:r>
            <a:endParaRPr lang="en-US" altLang="zh-CN" sz="4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More accurate measurement on terminal equipment</a:t>
            </a:r>
            <a:endParaRPr lang="zh-CN" alt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Optimization combined with ABR algorithm</a:t>
            </a:r>
            <a:endParaRPr lang="zh-CN" alt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/>
            <a:endParaRPr lang="en-US" altLang="zh-CN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4920,&quot;width&quot;:8880}"/>
</p:tagLst>
</file>

<file path=ppt/tags/tag2.xml><?xml version="1.0" encoding="utf-8"?>
<p:tagLst xmlns:p="http://schemas.openxmlformats.org/presentationml/2006/main">
  <p:tag name="KSO_WPP_MARK_KEY" val="c2d14477-bf44-4051-8497-58748f551b8e"/>
  <p:tag name="COMMONDATA" val="eyJoZGlkIjoiMjVhN2Y4ODE0NmY5NDg1MjI0NGZmYWU1Njc0ZTViNGYifQ==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2726</Words>
  <Application>WPS 演示</Application>
  <PresentationFormat>自定义</PresentationFormat>
  <Paragraphs>150</Paragraphs>
  <Slides>10</Slides>
  <Notes>8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5" baseType="lpstr">
      <vt:lpstr>Arial</vt:lpstr>
      <vt:lpstr>宋体</vt:lpstr>
      <vt:lpstr>Wingdings</vt:lpstr>
      <vt:lpstr>Arial</vt:lpstr>
      <vt:lpstr>微软雅黑</vt:lpstr>
      <vt:lpstr>Bahnschrift SemiBold SemiCondensed</vt:lpstr>
      <vt:lpstr>Bahnschrift</vt:lpstr>
      <vt:lpstr>Times New Roman</vt:lpstr>
      <vt:lpstr>Nexa Light</vt:lpstr>
      <vt:lpstr>Calibri</vt:lpstr>
      <vt:lpstr>Impact</vt:lpstr>
      <vt:lpstr>Arial Unicode MS</vt:lpstr>
      <vt:lpstr>等线</vt:lpstr>
      <vt:lpstr>Segoe Print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master</dc:creator>
  <cp:lastModifiedBy>Alan</cp:lastModifiedBy>
  <cp:revision>120</cp:revision>
  <dcterms:created xsi:type="dcterms:W3CDTF">2022-01-10T09:10:00Z</dcterms:created>
  <dcterms:modified xsi:type="dcterms:W3CDTF">2023-02-10T07:04:09Z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9852008DDCFC4E32811FDC65D719B54F</vt:lpwstr>
  </property>
  <property fmtid="{D5CDD505-2E9C-101B-9397-08002B2CF9AE}" pid="3" name="KSOProductBuildVer">
    <vt:lpwstr>2052-11.1.0.12132</vt:lpwstr>
  </property>
</Properties>
</file>