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5"/>
  </p:notesMasterIdLst>
  <p:sldIdLst>
    <p:sldId id="323" r:id="rId2"/>
    <p:sldId id="328" r:id="rId3"/>
    <p:sldId id="329" r:id="rId4"/>
    <p:sldId id="330" r:id="rId5"/>
    <p:sldId id="331" r:id="rId6"/>
    <p:sldId id="326" r:id="rId7"/>
    <p:sldId id="325" r:id="rId8"/>
    <p:sldId id="332" r:id="rId9"/>
    <p:sldId id="319" r:id="rId10"/>
    <p:sldId id="334" r:id="rId11"/>
    <p:sldId id="335" r:id="rId12"/>
    <p:sldId id="314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BDB"/>
    <a:srgbClr val="F8F6B6"/>
    <a:srgbClr val="F5F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2" autoAdjust="0"/>
    <p:restoredTop sz="88217" autoAdjust="0"/>
  </p:normalViewPr>
  <p:slideViewPr>
    <p:cSldViewPr snapToGrid="0">
      <p:cViewPr>
        <p:scale>
          <a:sx n="95" d="100"/>
          <a:sy n="95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F498E-98A6-4B8B-8DA7-DD3489E75A43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41D8-D2C6-491B-B021-5454B1881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1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F41D8-D2C6-491B-B021-5454B1881E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2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Each facial image is classified to 1 of the 7 desecrate categories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whether an AU is present or not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41D8-D2C6-491B-B021-5454B1881E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41D8-D2C6-491B-B021-5454B1881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41D8-D2C6-491B-B021-5454B1881E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5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F41D8-D2C6-491B-B021-5454B1881E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F41D8-D2C6-491B-B021-5454B1881E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1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F41D8-D2C6-491B-B021-5454B1881E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1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1387-4A24-413C-BBD1-E4348523F7CE}" type="datetime1">
              <a:rPr lang="en-US" smtClean="0"/>
              <a:t>9/19/19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C812-24A2-4472-8691-E53C9272DB3F}" type="datetime1">
              <a:rPr lang="en-US" smtClean="0"/>
              <a:t>9/19/19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234-B359-4FAB-A304-F37B95F4332D}" type="datetime1">
              <a:rPr lang="en-US" smtClean="0"/>
              <a:t>9/19/19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36C2-1803-4E9F-9708-A6BED6F88F81}" type="datetime1">
              <a:rPr lang="en-US" smtClean="0"/>
              <a:t>9/19/19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5196" r="21340" b="37018"/>
          <a:stretch/>
        </p:blipFill>
        <p:spPr>
          <a:xfrm>
            <a:off x="11579225" y="50799"/>
            <a:ext cx="604307" cy="374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66016"/>
          <a:stretch/>
        </p:blipFill>
        <p:spPr>
          <a:xfrm>
            <a:off x="9423892" y="33866"/>
            <a:ext cx="2189199" cy="3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8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ABA-B4F0-42D9-94A2-BBC020B88B2F}" type="datetime1">
              <a:rPr lang="en-US" smtClean="0"/>
              <a:t>9/19/19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F56-9479-4023-A713-BAA81ADF3A37}" type="datetime1">
              <a:rPr lang="en-US" smtClean="0"/>
              <a:t>9/19/19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5196" r="21340" b="37018"/>
          <a:stretch/>
        </p:blipFill>
        <p:spPr>
          <a:xfrm>
            <a:off x="11579225" y="50799"/>
            <a:ext cx="604307" cy="374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66016"/>
          <a:stretch/>
        </p:blipFill>
        <p:spPr>
          <a:xfrm>
            <a:off x="9423892" y="33866"/>
            <a:ext cx="2189199" cy="3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DB70-146F-4134-9BC0-9C82C39ADCE8}" type="datetime1">
              <a:rPr lang="en-US" smtClean="0"/>
              <a:t>9/19/19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9EF6-76E1-4950-83D4-902505BF6B1A}" type="datetime1">
              <a:rPr lang="en-US" smtClean="0"/>
              <a:t>9/19/19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6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8AC0-646E-44E7-8D09-3B044A9A02A4}" type="datetime1">
              <a:rPr lang="en-US" smtClean="0"/>
              <a:t>9/19/19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3A61A63-36AF-4497-99B0-5301E697E5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7902-444D-48B1-863F-2A5E8BCDEF23}" type="datetime1">
              <a:rPr lang="en-US" smtClean="0"/>
              <a:t>9/19/19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5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B52E-96F4-4864-BCFD-6582F3576F0F}" type="datetime1">
              <a:rPr lang="en-US" smtClean="0"/>
              <a:t>9/19/19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5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 </a:t>
            </a:r>
            <a:r>
              <a:rPr lang="zh-CN" altLang="en-US" dirty="0" smtClean="0"/>
              <a:t>编辑</a:t>
            </a:r>
            <a:r>
              <a:rPr lang="zh-CN" altLang="en-US" dirty="0"/>
              <a:t>母版文本样式</a:t>
            </a:r>
          </a:p>
          <a:p>
            <a:pPr lvl="1"/>
            <a:r>
              <a:rPr lang="en-US" altLang="zh-CN" dirty="0" smtClean="0"/>
              <a:t> </a:t>
            </a:r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D3B1-16DD-44CA-B0B2-D21C570D0C9E}" type="datetime1">
              <a:rPr lang="en-US" smtClean="0"/>
              <a:t>9/19/19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1A63-36AF-4497-99B0-5301E697E5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7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q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C0837-E600-4AD5-8241-27695624A90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8888" y="1586203"/>
            <a:ext cx="11957050" cy="1463675"/>
          </a:xfrm>
        </p:spPr>
        <p:txBody>
          <a:bodyPr>
            <a:noAutofit/>
          </a:bodyPr>
          <a:lstStyle/>
          <a:p>
            <a:pPr algn="ctr"/>
            <a:r>
              <a:rPr lang="en" altLang="zh-CN" b="1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M</a:t>
            </a:r>
            <a:r>
              <a:rPr lang="en-US" altLang="zh-CN" b="1" dirty="0" err="1">
                <a:latin typeface="Franklin Gothic Medium Cond" charset="0"/>
                <a:ea typeface="Franklin Gothic Medium Cond" charset="0"/>
                <a:cs typeface="Franklin Gothic Medium Cond" charset="0"/>
              </a:rPr>
              <a:t>ulti</a:t>
            </a:r>
            <a:r>
              <a:rPr lang="en" altLang="zh-CN" b="1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-Task Learning of </a:t>
            </a:r>
            <a:r>
              <a:rPr lang="en-US" altLang="zh-CN" b="1" dirty="0" smtClean="0">
                <a:latin typeface="Franklin Gothic Medium Cond" charset="0"/>
                <a:ea typeface="Franklin Gothic Medium Cond" charset="0"/>
                <a:cs typeface="Franklin Gothic Medium Cond" charset="0"/>
              </a:rPr>
              <a:t/>
            </a:r>
            <a:br>
              <a:rPr lang="en-US" altLang="zh-CN" b="1" dirty="0" smtClean="0">
                <a:latin typeface="Franklin Gothic Medium Cond" charset="0"/>
                <a:ea typeface="Franklin Gothic Medium Cond" charset="0"/>
                <a:cs typeface="Franklin Gothic Medium Cond" charset="0"/>
              </a:rPr>
            </a:br>
            <a:r>
              <a:rPr lang="en" altLang="zh-CN" b="1" dirty="0" smtClean="0">
                <a:latin typeface="Franklin Gothic Medium Cond" charset="0"/>
                <a:ea typeface="Franklin Gothic Medium Cond" charset="0"/>
                <a:cs typeface="Franklin Gothic Medium Cond" charset="0"/>
              </a:rPr>
              <a:t>Emotion </a:t>
            </a:r>
            <a:r>
              <a:rPr lang="en" altLang="zh-CN" b="1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Recognition and Facial Action Unit Detection </a:t>
            </a:r>
            <a:r>
              <a:rPr lang="en-US" altLang="zh-CN" b="1" dirty="0" smtClean="0">
                <a:latin typeface="Franklin Gothic Medium Cond" charset="0"/>
                <a:ea typeface="Franklin Gothic Medium Cond" charset="0"/>
                <a:cs typeface="Franklin Gothic Medium Cond" charset="0"/>
              </a:rPr>
              <a:t/>
            </a:r>
            <a:br>
              <a:rPr lang="en-US" altLang="zh-CN" b="1" dirty="0" smtClean="0">
                <a:latin typeface="Franklin Gothic Medium Cond" charset="0"/>
                <a:ea typeface="Franklin Gothic Medium Cond" charset="0"/>
                <a:cs typeface="Franklin Gothic Medium Cond" charset="0"/>
              </a:rPr>
            </a:br>
            <a:r>
              <a:rPr lang="en" altLang="zh-CN" b="1" dirty="0" smtClean="0">
                <a:latin typeface="Franklin Gothic Medium Cond" charset="0"/>
                <a:ea typeface="Franklin Gothic Medium Cond" charset="0"/>
                <a:cs typeface="Franklin Gothic Medium Cond" charset="0"/>
              </a:rPr>
              <a:t>With </a:t>
            </a:r>
            <a:r>
              <a:rPr lang="en" altLang="zh-CN" b="1" dirty="0">
                <a:latin typeface="Franklin Gothic Medium Cond" charset="0"/>
                <a:ea typeface="Franklin Gothic Medium Cond" charset="0"/>
                <a:cs typeface="Franklin Gothic Medium Cond" charset="0"/>
              </a:rPr>
              <a:t>Adaptively Weights Sharing Network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B3238F-C866-4559-89B4-55460CA4E9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45393" y="3596930"/>
            <a:ext cx="11564039" cy="65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dirty="0">
                <a:latin typeface="Microsoft YaHei" charset="-122"/>
                <a:ea typeface="Microsoft YaHei" charset="-122"/>
              </a:rPr>
              <a:t>Chu Wang</a:t>
            </a:r>
            <a:r>
              <a:rPr lang="en-US" altLang="zh-CN" sz="2400" baseline="30000" dirty="0">
                <a:latin typeface="Microsoft YaHei" charset="-122"/>
                <a:ea typeface="Microsoft YaHei" charset="-122"/>
              </a:rPr>
              <a:t>1,2</a:t>
            </a:r>
            <a:r>
              <a:rPr lang="en-US" sz="2400" dirty="0">
                <a:latin typeface="Microsoft YaHei" charset="-122"/>
                <a:ea typeface="Microsoft YaHei" charset="-122"/>
              </a:rPr>
              <a:t>, </a:t>
            </a:r>
            <a:r>
              <a:rPr lang="en-US" sz="2400" dirty="0" err="1">
                <a:latin typeface="Microsoft YaHei" charset="-122"/>
                <a:ea typeface="Microsoft YaHei" charset="-122"/>
              </a:rPr>
              <a:t>Jiabei</a:t>
            </a:r>
            <a:r>
              <a:rPr lang="en-US" sz="2400" dirty="0">
                <a:latin typeface="Microsoft YaHei" charset="-122"/>
                <a:ea typeface="Microsoft YaHei" charset="-122"/>
              </a:rPr>
              <a:t> Z</a:t>
            </a:r>
            <a:r>
              <a:rPr lang="en-US" sz="2400" dirty="0">
                <a:latin typeface="Microsoft YaHei" charset="-122"/>
                <a:ea typeface="Microsoft YaHei" charset="-122"/>
                <a:cs typeface="Microsoft YaHei" charset="-122"/>
              </a:rPr>
              <a:t>eng</a:t>
            </a:r>
            <a:r>
              <a:rPr lang="en-US" altLang="zh-CN" sz="2400" baseline="30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-US" sz="2400" dirty="0">
                <a:latin typeface="Microsoft YaHei" charset="-122"/>
                <a:ea typeface="Microsoft YaHei" charset="-122"/>
                <a:cs typeface="Microsoft YaHei" charset="-122"/>
              </a:rPr>
              <a:t>, </a:t>
            </a:r>
            <a:r>
              <a:rPr lang="en-US" sz="2400" dirty="0" err="1">
                <a:latin typeface="Microsoft YaHei" charset="-122"/>
                <a:ea typeface="Microsoft YaHei" charset="-122"/>
                <a:cs typeface="Microsoft YaHei" charset="-122"/>
              </a:rPr>
              <a:t>Shiguang</a:t>
            </a:r>
            <a:r>
              <a:rPr lang="en-US" sz="2400" dirty="0">
                <a:latin typeface="Microsoft YaHei" charset="-122"/>
                <a:ea typeface="Microsoft YaHei" charset="-122"/>
                <a:cs typeface="Microsoft YaHei" charset="-122"/>
              </a:rPr>
              <a:t> Shan</a:t>
            </a:r>
            <a:r>
              <a:rPr lang="en-US" altLang="zh-CN" sz="2400" baseline="30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-US" altLang="zh-CN" sz="2400" baseline="30000" dirty="0">
                <a:latin typeface="Microsoft YaHei" charset="-122"/>
                <a:ea typeface="Microsoft YaHei" charset="-122"/>
              </a:rPr>
              <a:t>,2</a:t>
            </a:r>
            <a:r>
              <a:rPr lang="en-US" sz="2400" dirty="0">
                <a:latin typeface="Microsoft YaHei" charset="-122"/>
                <a:ea typeface="Microsoft YaHei" charset="-122"/>
                <a:cs typeface="Microsoft YaHei" charset="-122"/>
              </a:rPr>
              <a:t>, </a:t>
            </a:r>
            <a:r>
              <a:rPr lang="en-US" sz="2400" dirty="0" err="1">
                <a:latin typeface="Microsoft YaHei" charset="-122"/>
                <a:ea typeface="Microsoft YaHei" charset="-122"/>
                <a:cs typeface="Microsoft YaHei" charset="-122"/>
              </a:rPr>
              <a:t>Xilin</a:t>
            </a:r>
            <a:r>
              <a:rPr lang="en-US" sz="2400" dirty="0">
                <a:latin typeface="Microsoft YaHei" charset="-122"/>
                <a:ea typeface="Microsoft YaHei" charset="-122"/>
                <a:cs typeface="Microsoft YaHei" charset="-122"/>
              </a:rPr>
              <a:t> Chen</a:t>
            </a:r>
            <a:r>
              <a:rPr lang="en-US" altLang="zh-CN" sz="2400" baseline="30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-US" altLang="zh-CN" sz="2400" baseline="30000" dirty="0">
                <a:latin typeface="Microsoft YaHei" charset="-122"/>
                <a:ea typeface="Microsoft YaHei" charset="-122"/>
              </a:rPr>
              <a:t>,2</a:t>
            </a:r>
            <a:endParaRPr lang="en-US" sz="2400" baseline="30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196" r="21340" b="37018"/>
          <a:stretch/>
        </p:blipFill>
        <p:spPr>
          <a:xfrm>
            <a:off x="643630" y="5106259"/>
            <a:ext cx="1314712" cy="815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6016"/>
          <a:stretch/>
        </p:blipFill>
        <p:spPr>
          <a:xfrm>
            <a:off x="1703526" y="4981192"/>
            <a:ext cx="4769491" cy="853633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0E71C6BE-6DB9-5840-9A76-81A9DB796E40}"/>
              </a:ext>
            </a:extLst>
          </p:cNvPr>
          <p:cNvSpPr txBox="1"/>
          <p:nvPr/>
        </p:nvSpPr>
        <p:spPr>
          <a:xfrm>
            <a:off x="345393" y="5223343"/>
            <a:ext cx="48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1.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1B0C10DD-EA83-364E-918F-119341DD6A82}"/>
              </a:ext>
            </a:extLst>
          </p:cNvPr>
          <p:cNvSpPr txBox="1"/>
          <p:nvPr/>
        </p:nvSpPr>
        <p:spPr>
          <a:xfrm>
            <a:off x="7298146" y="5224108"/>
            <a:ext cx="48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2.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3EB4E10-1C14-8140-B7F8-77C39C985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38" y="5106259"/>
            <a:ext cx="3525962" cy="7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3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Experiments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4831080" cy="4351338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zh-CN" altLang="en-US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Compared methods</a:t>
            </a:r>
          </a:p>
          <a:p>
            <a:pPr lvl="1"/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Single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task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en-US" dirty="0" smtClean="0"/>
              <a:t>Hard</a:t>
            </a:r>
            <a:r>
              <a:rPr lang="zh-CN" altLang="en-US" dirty="0" smtClean="0"/>
              <a:t> </a:t>
            </a:r>
            <a:r>
              <a:rPr lang="en-US" dirty="0" smtClean="0"/>
              <a:t>parameter-sharing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b="1" dirty="0" smtClean="0"/>
              <a:t>HPS</a:t>
            </a:r>
            <a:r>
              <a:rPr lang="en-US" altLang="zh-CN" dirty="0" smtClean="0"/>
              <a:t>)</a:t>
            </a:r>
          </a:p>
          <a:p>
            <a:pPr lvl="1"/>
            <a:r>
              <a:rPr lang="en-US" dirty="0" smtClean="0"/>
              <a:t>Multi-task</a:t>
            </a:r>
            <a:r>
              <a:rPr lang="zh-CN" altLang="en-US" dirty="0"/>
              <a:t> </a:t>
            </a:r>
            <a:r>
              <a:rPr lang="en-US" dirty="0" smtClean="0"/>
              <a:t>Network Cascades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b="1" dirty="0" smtClean="0"/>
              <a:t>MNC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AWS-Net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AWS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10</a:t>
            </a:fld>
            <a:endParaRPr lang="en-US"/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9ACDE7F1-767C-0945-8E8A-424A59C94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06"/>
          <a:stretch/>
        </p:blipFill>
        <p:spPr>
          <a:xfrm>
            <a:off x="5847764" y="539921"/>
            <a:ext cx="5012493" cy="2868778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9E9D2883-D3B3-3F4A-AEF5-089705B90F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7" b="4008"/>
          <a:stretch/>
        </p:blipFill>
        <p:spPr>
          <a:xfrm>
            <a:off x="5847763" y="3413998"/>
            <a:ext cx="5012493" cy="3124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99937" y="725282"/>
            <a:ext cx="59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P5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99937" y="1768954"/>
            <a:ext cx="11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P5+FCs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10699937" y="2656371"/>
            <a:ext cx="11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FCs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99937" y="3727154"/>
            <a:ext cx="148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CHPS+P5+FCs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10699937" y="4749013"/>
            <a:ext cx="148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Pools</a:t>
            </a:r>
            <a:endParaRPr 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10699937" y="5821078"/>
            <a:ext cx="148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Pools+FCs</a:t>
            </a:r>
            <a:endParaRPr lang="en-US" b="1" dirty="0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xmlns="" id="{B711DDEC-6C3C-9B4A-AAEE-9B9DAC5DE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1"/>
          <a:stretch/>
        </p:blipFill>
        <p:spPr>
          <a:xfrm>
            <a:off x="838200" y="6326935"/>
            <a:ext cx="8716436" cy="5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4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 </a:t>
            </a:r>
            <a:r>
              <a:rPr lang="en-US" altLang="zh-CN" sz="2400" dirty="0" smtClean="0"/>
              <a:t>O</a:t>
            </a:r>
            <a:r>
              <a:rPr lang="en-US" sz="2400" dirty="0" smtClean="0"/>
              <a:t>ur </a:t>
            </a:r>
            <a:r>
              <a:rPr lang="en-US" sz="2400" dirty="0"/>
              <a:t>methods outperform </a:t>
            </a:r>
            <a:r>
              <a:rPr lang="en-US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single </a:t>
            </a:r>
            <a:r>
              <a:rPr lang="en-US" sz="2400" dirty="0"/>
              <a:t>task </a:t>
            </a:r>
            <a:r>
              <a:rPr lang="en-US" sz="2400" dirty="0" smtClean="0"/>
              <a:t>models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other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multi-task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methods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</a:t>
            </a:r>
            <a:r>
              <a:rPr lang="en-US" sz="2400" dirty="0" smtClean="0"/>
              <a:t>HPS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and MNC</a:t>
            </a:r>
            <a:r>
              <a:rPr lang="en-US" altLang="zh-CN" sz="2400" dirty="0" smtClean="0"/>
              <a:t>)</a:t>
            </a:r>
            <a:r>
              <a:rPr lang="en-US" sz="2400" dirty="0" smtClean="0"/>
              <a:t>.</a:t>
            </a:r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P</a:t>
            </a:r>
            <a:r>
              <a:rPr lang="en-US" sz="2400" dirty="0" smtClean="0"/>
              <a:t>utting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AWS-Units </a:t>
            </a:r>
            <a:r>
              <a:rPr lang="en-US" sz="2400" dirty="0"/>
              <a:t>at any </a:t>
            </a:r>
            <a:r>
              <a:rPr lang="en-US" sz="2400" dirty="0" smtClean="0"/>
              <a:t>location </a:t>
            </a:r>
            <a:r>
              <a:rPr lang="en-US" sz="2400" dirty="0"/>
              <a:t>get consistent improvements.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4" y="2992396"/>
            <a:ext cx="9206753" cy="33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2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C4A1F-DE88-4D8B-A864-52C2B36B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YaHei" charset="-122"/>
                <a:ea typeface="Microsoft YaHei" charset="-122"/>
                <a:cs typeface="Microsoft YaHei" charset="-122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F9F52-04B0-439B-A1E9-05DACA1E5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Microsoft YaHei" charset="-122"/>
                <a:ea typeface="Microsoft YaHei" charset="-122"/>
              </a:rPr>
              <a:t> </a:t>
            </a:r>
            <a:r>
              <a:rPr lang="en" altLang="zh-CN" dirty="0" smtClean="0">
                <a:latin typeface="Microsoft YaHei" charset="-122"/>
                <a:ea typeface="Microsoft YaHei" charset="-122"/>
              </a:rPr>
              <a:t>We present </a:t>
            </a:r>
            <a:r>
              <a:rPr lang="en" altLang="zh-CN" dirty="0">
                <a:latin typeface="Microsoft YaHei" charset="-122"/>
                <a:ea typeface="Microsoft YaHei" charset="-122"/>
              </a:rPr>
              <a:t>a multi-task learning </a:t>
            </a:r>
            <a:r>
              <a:rPr lang="en-US" altLang="zh-CN" dirty="0" smtClean="0">
                <a:latin typeface="Microsoft YaHei" charset="-122"/>
                <a:ea typeface="Microsoft YaHei" charset="-122"/>
              </a:rPr>
              <a:t>method to classify emotions and detect facial action unit simultaneously. </a:t>
            </a:r>
          </a:p>
          <a:p>
            <a:r>
              <a:rPr lang="en-US" altLang="zh-CN" dirty="0">
                <a:latin typeface="Microsoft YaHei" charset="-122"/>
                <a:ea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</a:rPr>
              <a:t>The proposed </a:t>
            </a:r>
            <a:r>
              <a:rPr lang="en-US" altLang="zh-CN" dirty="0" smtClean="0">
                <a:latin typeface="Microsoft YaHei" charset="-122"/>
                <a:ea typeface="Microsoft YaHei" charset="-122"/>
              </a:rPr>
              <a:t>AWS-Net</a:t>
            </a:r>
            <a:r>
              <a:rPr lang="en" altLang="zh-CN" dirty="0" smtClean="0">
                <a:latin typeface="Microsoft YaHei" charset="-122"/>
                <a:ea typeface="Microsoft YaHei" charset="-122"/>
              </a:rPr>
              <a:t> </a:t>
            </a:r>
            <a:r>
              <a:rPr lang="en" altLang="zh-CN" dirty="0">
                <a:latin typeface="Microsoft YaHei" charset="-122"/>
                <a:ea typeface="Microsoft YaHei" charset="-122"/>
              </a:rPr>
              <a:t>adaptively </a:t>
            </a:r>
            <a:r>
              <a:rPr lang="en" altLang="zh-CN" dirty="0" err="1" smtClean="0">
                <a:latin typeface="Microsoft YaHei" charset="-122"/>
                <a:ea typeface="Microsoft YaHei" charset="-122"/>
              </a:rPr>
              <a:t>shar</a:t>
            </a:r>
            <a:r>
              <a:rPr lang="en-US" altLang="zh-CN" dirty="0" err="1" smtClean="0">
                <a:latin typeface="Microsoft YaHei" charset="-122"/>
                <a:ea typeface="Microsoft YaHei" charset="-122"/>
              </a:rPr>
              <a:t>es</a:t>
            </a:r>
            <a:r>
              <a:rPr lang="en" altLang="zh-CN" dirty="0" smtClean="0">
                <a:latin typeface="Microsoft YaHei" charset="-122"/>
                <a:ea typeface="Microsoft YaHei" charset="-122"/>
              </a:rPr>
              <a:t> </a:t>
            </a:r>
            <a:r>
              <a:rPr lang="en" altLang="zh-CN" dirty="0">
                <a:latin typeface="Microsoft YaHei" charset="-122"/>
                <a:ea typeface="Microsoft YaHei" charset="-122"/>
              </a:rPr>
              <a:t>the </a:t>
            </a:r>
            <a:r>
              <a:rPr lang="en" altLang="zh-CN" dirty="0" smtClean="0">
                <a:latin typeface="Microsoft YaHei" charset="-122"/>
                <a:ea typeface="Microsoft YaHei" charset="-122"/>
              </a:rPr>
              <a:t>weights</a:t>
            </a:r>
            <a:r>
              <a:rPr lang="en-US" altLang="zh-CN" dirty="0" smtClean="0">
                <a:latin typeface="Microsoft YaHei" charset="-122"/>
                <a:ea typeface="Microsoft YaHei" charset="-122"/>
              </a:rPr>
              <a:t> for two or more tasks.</a:t>
            </a:r>
            <a:endParaRPr lang="en" altLang="zh-CN" dirty="0">
              <a:latin typeface="Microsoft YaHei" charset="-122"/>
              <a:ea typeface="Microsoft YaHei" charset="-122"/>
            </a:endParaRPr>
          </a:p>
          <a:p>
            <a:r>
              <a:rPr lang="en-US" altLang="zh-CN" dirty="0" smtClean="0">
                <a:latin typeface="Microsoft YaHei" charset="-122"/>
                <a:ea typeface="Microsoft YaHei" charset="-122"/>
              </a:rPr>
              <a:t> AWS-Net outperforms the single task </a:t>
            </a:r>
            <a:r>
              <a:rPr lang="en-US" altLang="zh-CN" dirty="0" smtClean="0">
                <a:latin typeface="Microsoft YaHei" charset="-122"/>
                <a:ea typeface="Microsoft YaHei" charset="-122"/>
              </a:rPr>
              <a:t>model</a:t>
            </a:r>
            <a:r>
              <a:rPr lang="en-US" altLang="zh-CN" dirty="0" smtClean="0">
                <a:latin typeface="Microsoft YaHei" charset="-122"/>
                <a:ea typeface="Microsoft YaHei" charset="-122"/>
              </a:rPr>
              <a:t>s and other multi-task methods in facial expression recognition</a:t>
            </a:r>
            <a:r>
              <a:rPr lang="en" altLang="zh-CN" dirty="0" smtClean="0">
                <a:latin typeface="Microsoft YaHei" charset="-122"/>
                <a:ea typeface="Microsoft YaHei" charset="-122"/>
              </a:rPr>
              <a:t>. </a:t>
            </a:r>
            <a:endParaRPr lang="en" altLang="zh-CN" dirty="0">
              <a:latin typeface="Microsoft YaHei" charset="-122"/>
              <a:ea typeface="Microsoft YaHei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2255"/>
            <a:ext cx="10515600" cy="1325563"/>
          </a:xfrm>
        </p:spPr>
        <p:txBody>
          <a:bodyPr/>
          <a:lstStyle/>
          <a:p>
            <a:r>
              <a:rPr lang="en-US" dirty="0" smtClean="0"/>
              <a:t>Thanks for </a:t>
            </a:r>
            <a:r>
              <a:rPr lang="en-US" smtClean="0"/>
              <a:t>your attention!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5776" y="3266941"/>
            <a:ext cx="6096000" cy="24386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Microsoft YaHei" charset="-122"/>
                <a:ea typeface="Microsoft YaHei" charset="-122"/>
              </a:rPr>
              <a:t>Authors: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latin typeface="Microsoft YaHei" charset="-122"/>
                <a:ea typeface="Microsoft YaHei" charset="-122"/>
              </a:rPr>
              <a:t>Chu Wang (</a:t>
            </a:r>
            <a:r>
              <a:rPr lang="en-US" altLang="zh-CN" sz="2000" dirty="0" err="1" smtClean="0">
                <a:latin typeface="Microsoft YaHei" charset="-122"/>
                <a:ea typeface="Microsoft YaHei" charset="-122"/>
              </a:rPr>
              <a:t>chu.wang@vipl.ict.ac.cn</a:t>
            </a:r>
            <a:r>
              <a:rPr lang="en-US" altLang="zh-CN" sz="2000" dirty="0" smtClean="0">
                <a:latin typeface="Microsoft YaHei" charset="-122"/>
                <a:ea typeface="Microsoft YaHei" charset="-122"/>
              </a:rPr>
              <a:t>)</a:t>
            </a:r>
            <a:endParaRPr lang="en-US" altLang="zh-CN" sz="2000" baseline="30000" dirty="0">
              <a:latin typeface="Microsoft YaHei" charset="-122"/>
              <a:ea typeface="Microsoft YaHei" charset="-122"/>
            </a:endParaRP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Microsoft YaHei" charset="-122"/>
                <a:ea typeface="Microsoft YaHei" charset="-122"/>
              </a:rPr>
              <a:t>Jiabei</a:t>
            </a:r>
            <a:r>
              <a:rPr lang="en-US" sz="2000" dirty="0" smtClean="0">
                <a:latin typeface="Microsoft YaHei" charset="-122"/>
                <a:ea typeface="Microsoft YaHei" charset="-122"/>
              </a:rPr>
              <a:t> Z</a:t>
            </a:r>
            <a:r>
              <a:rPr 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eng (</a:t>
            </a:r>
            <a:r>
              <a:rPr lang="en-US" sz="2000" dirty="0" err="1" smtClean="0">
                <a:latin typeface="Microsoft YaHei" charset="-122"/>
                <a:ea typeface="Microsoft YaHei" charset="-122"/>
                <a:cs typeface="Microsoft YaHei" charset="-122"/>
              </a:rPr>
              <a:t>jiabei.zeng@vipl.ict.ac.cn</a:t>
            </a:r>
            <a:r>
              <a:rPr 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endParaRPr lang="en-US" sz="2000" baseline="30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Microsoft YaHei" charset="-122"/>
                <a:ea typeface="Microsoft YaHei" charset="-122"/>
                <a:cs typeface="Microsoft YaHei" charset="-122"/>
              </a:rPr>
              <a:t>Shiguang</a:t>
            </a:r>
            <a:r>
              <a:rPr 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Shan (</a:t>
            </a:r>
            <a:r>
              <a:rPr lang="en-US" sz="2000" dirty="0" err="1" smtClean="0">
                <a:latin typeface="Microsoft YaHei" charset="-122"/>
                <a:ea typeface="Microsoft YaHei" charset="-122"/>
                <a:cs typeface="Microsoft YaHei" charset="-122"/>
              </a:rPr>
              <a:t>sgshan@ict.ac.cn</a:t>
            </a:r>
            <a:r>
              <a:rPr 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endParaRPr lang="en-US" sz="2000" baseline="30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Microsoft YaHei" charset="-122"/>
                <a:ea typeface="Microsoft YaHei" charset="-122"/>
                <a:cs typeface="Microsoft YaHei" charset="-122"/>
              </a:rPr>
              <a:t>Xilin</a:t>
            </a:r>
            <a:r>
              <a:rPr 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Chen (</a:t>
            </a:r>
            <a:r>
              <a:rPr lang="en-US" sz="2000" dirty="0" err="1" smtClean="0">
                <a:latin typeface="Microsoft YaHei" charset="-122"/>
                <a:ea typeface="Microsoft YaHei" charset="-122"/>
                <a:cs typeface="Microsoft YaHei" charset="-122"/>
              </a:rPr>
              <a:t>xlchen@ict.ac.cn</a:t>
            </a:r>
            <a:r>
              <a:rPr 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endParaRPr lang="en-US" sz="2000" baseline="30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5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Background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Adaptively Weights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Network (AWS Net)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results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expression recognition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>
                <a:latin typeface="Microsoft YaHei" charset="-122"/>
                <a:ea typeface="Microsoft YaHei" charset="-122"/>
                <a:cs typeface="Microsoft YaHei" charset="-122"/>
              </a:rPr>
              <a:t>Emotion </a:t>
            </a:r>
            <a:r>
              <a:rPr lang="en-US" sz="2800" dirty="0" smtClean="0">
                <a:latin typeface="Microsoft YaHei" charset="-122"/>
                <a:ea typeface="Microsoft YaHei" charset="-122"/>
                <a:cs typeface="Microsoft YaHei" charset="-122"/>
              </a:rPr>
              <a:t>Recognition</a:t>
            </a:r>
          </a:p>
          <a:p>
            <a:pPr lvl="1"/>
            <a:r>
              <a:rPr lang="en-US" sz="2400" dirty="0" smtClean="0"/>
              <a:t>Multiclass </a:t>
            </a:r>
            <a:r>
              <a:rPr lang="en-US" sz="2400" dirty="0"/>
              <a:t>classification problem</a:t>
            </a:r>
          </a:p>
          <a:p>
            <a:pPr lvl="1"/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44662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Facial Action </a:t>
            </a:r>
            <a:r>
              <a:rPr lang="en-US" sz="2800" dirty="0" smtClean="0"/>
              <a:t>Unit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(AU)</a:t>
            </a:r>
            <a:r>
              <a:rPr lang="en-US" sz="2800" dirty="0" smtClean="0"/>
              <a:t> Detection</a:t>
            </a:r>
          </a:p>
          <a:p>
            <a:pPr lvl="1"/>
            <a:r>
              <a:rPr lang="en-US" sz="2400" dirty="0"/>
              <a:t>Multiple binary classification </a:t>
            </a:r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116227" y="3250541"/>
            <a:ext cx="4625545" cy="2712764"/>
            <a:chOff x="1180157" y="1832838"/>
            <a:chExt cx="5041900" cy="3036401"/>
          </a:xfrm>
        </p:grpSpPr>
        <p:pic>
          <p:nvPicPr>
            <p:cNvPr id="9" name="图片 4" descr="neura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3800" y="1844903"/>
              <a:ext cx="1054735" cy="1054735"/>
            </a:xfrm>
            <a:prstGeom prst="rect">
              <a:avLst/>
            </a:prstGeom>
          </p:spPr>
        </p:pic>
        <p:pic>
          <p:nvPicPr>
            <p:cNvPr id="10" name="图片 5" descr="happ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7915" y="1844903"/>
              <a:ext cx="1068070" cy="1068070"/>
            </a:xfrm>
            <a:prstGeom prst="rect">
              <a:avLst/>
            </a:prstGeom>
          </p:spPr>
        </p:pic>
        <p:pic>
          <p:nvPicPr>
            <p:cNvPr id="11" name="图片 6" descr="sa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3305" y="1844903"/>
              <a:ext cx="1068070" cy="1068070"/>
            </a:xfrm>
            <a:prstGeom prst="rect">
              <a:avLst/>
            </a:prstGeom>
          </p:spPr>
        </p:pic>
        <p:pic>
          <p:nvPicPr>
            <p:cNvPr id="12" name="图片 7" descr="suipris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70120" y="1832838"/>
              <a:ext cx="1066800" cy="1066800"/>
            </a:xfrm>
            <a:prstGeom prst="rect">
              <a:avLst/>
            </a:prstGeom>
          </p:spPr>
        </p:pic>
        <p:pic>
          <p:nvPicPr>
            <p:cNvPr id="13" name="图片 10" descr="disgus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1169" y="3382873"/>
              <a:ext cx="1092200" cy="1092200"/>
            </a:xfrm>
            <a:prstGeom prst="rect">
              <a:avLst/>
            </a:prstGeom>
          </p:spPr>
        </p:pic>
        <p:pic>
          <p:nvPicPr>
            <p:cNvPr id="14" name="图片 12" descr="fear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2285" y="3382873"/>
              <a:ext cx="1065530" cy="1065530"/>
            </a:xfrm>
            <a:prstGeom prst="rect">
              <a:avLst/>
            </a:prstGeom>
          </p:spPr>
        </p:pic>
        <p:pic>
          <p:nvPicPr>
            <p:cNvPr id="15" name="图片 13" descr="angry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40535" y="3382873"/>
              <a:ext cx="1079500" cy="1079500"/>
            </a:xfrm>
            <a:prstGeom prst="rect">
              <a:avLst/>
            </a:prstGeom>
          </p:spPr>
        </p:pic>
        <p:sp>
          <p:nvSpPr>
            <p:cNvPr id="16" name="文本框 16"/>
            <p:cNvSpPr txBox="1"/>
            <p:nvPr/>
          </p:nvSpPr>
          <p:spPr>
            <a:xfrm>
              <a:off x="1180157" y="2912973"/>
              <a:ext cx="5041900" cy="447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charset="0"/>
                  <a:cs typeface="Times New Roman" panose="02020603050405020304" charset="0"/>
                </a:rPr>
                <a:t>Neural       Happy          Sad       </a:t>
              </a:r>
              <a:r>
                <a:rPr lang="en-US" altLang="zh-CN" sz="20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zh-CN" sz="2000" dirty="0">
                  <a:latin typeface="Times New Roman" panose="02020603050405020304" charset="0"/>
                  <a:cs typeface="Times New Roman" panose="02020603050405020304" charset="0"/>
                </a:rPr>
                <a:t>Surprise</a:t>
              </a:r>
            </a:p>
          </p:txBody>
        </p:sp>
        <p:sp>
          <p:nvSpPr>
            <p:cNvPr id="17" name="文本框 17"/>
            <p:cNvSpPr txBox="1"/>
            <p:nvPr/>
          </p:nvSpPr>
          <p:spPr>
            <a:xfrm>
              <a:off x="1721167" y="4470459"/>
              <a:ext cx="401320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charset="0"/>
                  <a:cs typeface="Times New Roman" panose="02020603050405020304" charset="0"/>
                </a:rPr>
                <a:t>Angry           Fear          Disgust </a:t>
              </a:r>
              <a:r>
                <a:rPr lang="en-US" altLang="zh-CN" sz="2000" b="1" dirty="0">
                  <a:latin typeface="Times New Roman" panose="02020603050405020304" charset="0"/>
                  <a:cs typeface="Times New Roman" panose="02020603050405020304" charset="0"/>
                </a:rPr>
                <a:t>   </a:t>
              </a:r>
              <a:r>
                <a:rPr lang="en-US" altLang="zh-CN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zh-CN" dirty="0"/>
                <a:t>      </a:t>
              </a:r>
            </a:p>
          </p:txBody>
        </p:sp>
      </p:grpSp>
      <p:pic>
        <p:nvPicPr>
          <p:cNvPr id="19" name="图片 43">
            <a:extLst>
              <a:ext uri="{FF2B5EF4-FFF2-40B4-BE49-F238E27FC236}">
                <a16:creationId xmlns="" xmlns:a16="http://schemas.microsoft.com/office/drawing/2014/main" id="{C550F936-6E58-4F93-ABB0-55C201D2F1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799" y="3494537"/>
            <a:ext cx="5579267" cy="2543993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>
            <a:off x="5225819" y="2104999"/>
            <a:ext cx="852392" cy="431869"/>
          </a:xfrm>
          <a:prstGeom prst="leftRightArrow">
            <a:avLst>
              <a:gd name="adj1" fmla="val 55292"/>
              <a:gd name="adj2" fmla="val 42278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21891" y="2534592"/>
            <a:ext cx="238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</a:t>
            </a:r>
            <a:r>
              <a:rPr lang="en-US" sz="2400" b="1" smtClean="0">
                <a:solidFill>
                  <a:srgbClr val="C00000"/>
                </a:solidFill>
              </a:rPr>
              <a:t>ighly </a:t>
            </a:r>
            <a:r>
              <a:rPr lang="en-US" sz="2400" b="1" dirty="0" smtClean="0">
                <a:solidFill>
                  <a:srgbClr val="C00000"/>
                </a:solidFill>
              </a:rPr>
              <a:t>related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Multi-task Learning Methods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Challenge</a:t>
            </a:r>
          </a:p>
          <a:p>
            <a:pPr lvl="1"/>
            <a:r>
              <a:rPr lang="en-US" dirty="0" smtClean="0"/>
              <a:t>where </a:t>
            </a:r>
            <a:r>
              <a:rPr lang="en-US" dirty="0"/>
              <a:t>and to what extent each task should </a:t>
            </a:r>
            <a:r>
              <a:rPr lang="en-US" dirty="0" smtClean="0"/>
              <a:t>borrow information </a:t>
            </a:r>
            <a:r>
              <a:rPr lang="en-US" dirty="0"/>
              <a:t>from the </a:t>
            </a:r>
            <a:r>
              <a:rPr lang="en-US" dirty="0" smtClean="0"/>
              <a:t>other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4</a:t>
            </a:fld>
            <a:endParaRPr lang="en-US"/>
          </a:p>
        </p:txBody>
      </p:sp>
      <p:pic>
        <p:nvPicPr>
          <p:cNvPr id="8" name="图片 12">
            <a:extLst>
              <a:ext uri="{FF2B5EF4-FFF2-40B4-BE49-F238E27FC236}">
                <a16:creationId xmlns:a16="http://schemas.microsoft.com/office/drawing/2014/main" xmlns="" id="{0F2C6695-B7EE-C24E-A443-EA876D7CB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3152309"/>
            <a:ext cx="8039099" cy="27255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76450" y="5790286"/>
            <a:ext cx="290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latin typeface="Microsoft YaHei" charset="-122"/>
                <a:ea typeface="Microsoft YaHei" charset="-122"/>
                <a:cs typeface="Microsoft YaHei" charset="-122"/>
              </a:rPr>
              <a:t>Hard Parameter Sharing 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1685" y="5795622"/>
            <a:ext cx="2811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latin typeface="Microsoft YaHei" charset="-122"/>
                <a:ea typeface="Microsoft YaHei" charset="-122"/>
                <a:cs typeface="Microsoft YaHei" charset="-122"/>
              </a:rPr>
              <a:t>Soft Parameter Sharing 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781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Background</a:t>
            </a:r>
          </a:p>
          <a:p>
            <a:r>
              <a:rPr lang="en-US" b="1" dirty="0"/>
              <a:t> </a:t>
            </a:r>
            <a:r>
              <a:rPr lang="en-US" b="1" dirty="0" smtClean="0"/>
              <a:t>Adaptively Weights </a:t>
            </a:r>
            <a:r>
              <a:rPr lang="en-US" b="1" dirty="0"/>
              <a:t>Sharing </a:t>
            </a:r>
            <a:r>
              <a:rPr lang="en-US" b="1" dirty="0" smtClean="0"/>
              <a:t>Network (AWS Net)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results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0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0B5BE-D074-4172-AF24-82733688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daptively </a:t>
            </a:r>
            <a:r>
              <a:rPr lang="en-US" b="1" dirty="0">
                <a:solidFill>
                  <a:srgbClr val="C00000"/>
                </a:solidFill>
              </a:rPr>
              <a:t>W</a:t>
            </a:r>
            <a:r>
              <a:rPr lang="en-US" dirty="0"/>
              <a:t>eights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/>
              <a:t>haring </a:t>
            </a:r>
            <a:r>
              <a:rPr lang="en-US" b="1" dirty="0" smtClean="0">
                <a:solidFill>
                  <a:srgbClr val="C00000"/>
                </a:solidFill>
              </a:rPr>
              <a:t>Net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6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F77B3CC-1795-C34F-BACD-BD82F8642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4" y="2726536"/>
            <a:ext cx="11140140" cy="31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4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0B5BE-D074-4172-AF24-82733688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73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dirty="0"/>
              <a:t>daptively </a:t>
            </a:r>
            <a:r>
              <a:rPr lang="en-US" b="1" dirty="0">
                <a:solidFill>
                  <a:srgbClr val="C00000"/>
                </a:solidFill>
              </a:rPr>
              <a:t>W</a:t>
            </a:r>
            <a:r>
              <a:rPr lang="en-US" dirty="0"/>
              <a:t>eights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/>
              <a:t>haring</a:t>
            </a:r>
            <a:r>
              <a:rPr 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dirty="0">
                <a:latin typeface="Microsoft YaHei" charset="-122"/>
                <a:ea typeface="Microsoft YaHei" charset="-122"/>
                <a:cs typeface="Microsoft YaHei" charset="-122"/>
              </a:rPr>
              <a:t>Unit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7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08DF68B-C8D8-6E42-863B-07E4FDFFE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288421"/>
            <a:ext cx="4964069" cy="3316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6933" y="1787053"/>
            <a:ext cx="48344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800" dirty="0" smtClean="0"/>
              <a:t>Learnable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/>
              <a:t>S</a:t>
            </a:r>
            <a:r>
              <a:rPr lang="en-US" sz="2800" dirty="0" smtClean="0"/>
              <a:t>hare </a:t>
            </a:r>
            <a:r>
              <a:rPr lang="en-US" sz="2800" dirty="0"/>
              <a:t>information between two task-specific </a:t>
            </a:r>
            <a:r>
              <a:rPr lang="en-US" sz="2800" dirty="0" smtClean="0"/>
              <a:t>networks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/>
              <a:t>E</a:t>
            </a:r>
            <a:r>
              <a:rPr lang="en-US" sz="2800" dirty="0" smtClean="0"/>
              <a:t>ach </a:t>
            </a:r>
            <a:r>
              <a:rPr lang="en-US" sz="2800" dirty="0"/>
              <a:t>task’s feature map </a:t>
            </a:r>
            <a:r>
              <a:rPr lang="en-US" sz="2800" dirty="0" smtClean="0"/>
              <a:t>is </a:t>
            </a:r>
            <a:r>
              <a:rPr lang="en-US" sz="2800" dirty="0"/>
              <a:t>a linear </a:t>
            </a:r>
            <a:r>
              <a:rPr lang="en-US" sz="2800" dirty="0" smtClean="0"/>
              <a:t>combination of </a:t>
            </a:r>
            <a:r>
              <a:rPr lang="en-US" sz="2800" dirty="0" err="1" smtClean="0"/>
              <a:t>both’s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267" y="4406900"/>
            <a:ext cx="4538133" cy="10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2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Background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Adaptively Weights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Network (AWS Net)</a:t>
            </a:r>
          </a:p>
          <a:p>
            <a:r>
              <a:rPr lang="en-US" b="1" dirty="0"/>
              <a:t> </a:t>
            </a:r>
            <a:r>
              <a:rPr lang="en-US" b="1" dirty="0" smtClean="0"/>
              <a:t>Experimental results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Experiments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zh-CN" altLang="en-US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Dataset</a:t>
            </a:r>
          </a:p>
          <a:p>
            <a:pPr lvl="1"/>
            <a:r>
              <a:rPr lang="en-US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Emotion dataset: RAF</a:t>
            </a:r>
          </a:p>
          <a:p>
            <a:pPr lvl="2"/>
            <a:r>
              <a:rPr 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12271 training images, 3068 test images</a:t>
            </a:r>
          </a:p>
          <a:p>
            <a:pPr lvl="1"/>
            <a:r>
              <a:rPr lang="en-US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AU dataset: GFT</a:t>
            </a:r>
          </a:p>
          <a:p>
            <a:pPr lvl="2"/>
            <a:r>
              <a:rPr 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96 subjects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: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90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training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subjects,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test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subjects</a:t>
            </a:r>
          </a:p>
          <a:p>
            <a:pPr lvl="2"/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108,538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training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images,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24,645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test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images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1A63-36AF-4497-99B0-5301E697E59F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281498"/>
            <a:ext cx="958596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q"/>
            </a:pPr>
            <a:r>
              <a:rPr lang="zh-CN" altLang="en-US" sz="32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Metrics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Emotion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classification: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Accuracy</a:t>
            </a:r>
            <a:endParaRPr 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800100" lvl="1" indent="-342900">
              <a:buFont typeface="Wingdings" charset="2"/>
              <a:buChar char="§"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AU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detection: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711" y="5393668"/>
            <a:ext cx="4238180" cy="7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83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4984</TotalTime>
  <Words>348</Words>
  <Application>Microsoft Macintosh PowerPoint</Application>
  <PresentationFormat>Widescreen</PresentationFormat>
  <Paragraphs>96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Franklin Gothic Medium Cond</vt:lpstr>
      <vt:lpstr>Microsoft YaHei</vt:lpstr>
      <vt:lpstr>Times New Roman</vt:lpstr>
      <vt:lpstr>Wingdings</vt:lpstr>
      <vt:lpstr>等线</vt:lpstr>
      <vt:lpstr>Arial</vt:lpstr>
      <vt:lpstr>Office 主题​​</vt:lpstr>
      <vt:lpstr>Multi-Task Learning of  Emotion Recognition and Facial Action Unit Detection  With Adaptively Weights Sharing Network </vt:lpstr>
      <vt:lpstr>Outline</vt:lpstr>
      <vt:lpstr>Facial expression recognition</vt:lpstr>
      <vt:lpstr>Multi-task Learning Methods</vt:lpstr>
      <vt:lpstr>Outline</vt:lpstr>
      <vt:lpstr>Adaptively Weights Sharing Network</vt:lpstr>
      <vt:lpstr>Adaptively Weights Sharing Unit</vt:lpstr>
      <vt:lpstr>Outline</vt:lpstr>
      <vt:lpstr>Experiments</vt:lpstr>
      <vt:lpstr>Experiments</vt:lpstr>
      <vt:lpstr>Experimental results</vt:lpstr>
      <vt:lpstr>Conclusion</vt:lpstr>
      <vt:lpstr>Thanks for your attention!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Zero-Shot Facial Expression Recognition with Multi-Label Label Propagation</dc:title>
  <dc:creator>Lu Zijia</dc:creator>
  <cp:lastModifiedBy>Microsoft Office User</cp:lastModifiedBy>
  <cp:revision>727</cp:revision>
  <dcterms:created xsi:type="dcterms:W3CDTF">2018-11-17T08:14:40Z</dcterms:created>
  <dcterms:modified xsi:type="dcterms:W3CDTF">2019-09-19T13:10:15Z</dcterms:modified>
</cp:coreProperties>
</file>