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41549638" cy="29883100"/>
  <p:notesSz cx="6997700" cy="92837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78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8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8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8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8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78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78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78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78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412">
          <p15:clr>
            <a:srgbClr val="A4A3A4"/>
          </p15:clr>
        </p15:guide>
        <p15:guide id="2" pos="130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中度样式 4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3969" autoAdjust="0"/>
  </p:normalViewPr>
  <p:slideViewPr>
    <p:cSldViewPr>
      <p:cViewPr>
        <p:scale>
          <a:sx n="33" d="100"/>
          <a:sy n="33" d="100"/>
        </p:scale>
        <p:origin x="-1326" y="-3432"/>
      </p:cViewPr>
      <p:guideLst>
        <p:guide orient="horz" pos="9412"/>
        <p:guide pos="130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337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82675" y="696913"/>
            <a:ext cx="4840288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37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8563"/>
            <a:ext cx="30337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5" rIns="91428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4407623-421D-4ADE-8AD4-C0726BF443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34114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BCA8A0A-7169-472C-A647-5993B3E47151}" type="slidenum">
              <a:rPr lang="en-US" altLang="zh-CN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zh-CN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00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116263" y="9283700"/>
            <a:ext cx="35317112" cy="640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232525" y="16933863"/>
            <a:ext cx="29084588" cy="763746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DD1E73-7F2F-43EB-976F-0C0975A947AA}" type="slidenum">
              <a:rPr lang="de-DE" altLang="zh-CN"/>
              <a:pPr>
                <a:defRPr/>
              </a:pPr>
              <a:t>‹#›</a:t>
            </a:fld>
            <a:endParaRPr lang="de-DE" altLang="zh-CN"/>
          </a:p>
        </p:txBody>
      </p:sp>
    </p:spTree>
    <p:extLst>
      <p:ext uri="{BB962C8B-B14F-4D97-AF65-F5344CB8AC3E}">
        <p14:creationId xmlns:p14="http://schemas.microsoft.com/office/powerpoint/2010/main" val="3799098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36493-6A23-4CFD-B15E-2456DF181C66}" type="slidenum">
              <a:rPr lang="de-DE" altLang="zh-CN"/>
              <a:pPr>
                <a:defRPr/>
              </a:pPr>
              <a:t>‹#›</a:t>
            </a:fld>
            <a:endParaRPr lang="de-DE" altLang="zh-CN"/>
          </a:p>
        </p:txBody>
      </p:sp>
    </p:spTree>
    <p:extLst>
      <p:ext uri="{BB962C8B-B14F-4D97-AF65-F5344CB8AC3E}">
        <p14:creationId xmlns:p14="http://schemas.microsoft.com/office/powerpoint/2010/main" val="3987623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30125988" y="1193800"/>
            <a:ext cx="9350375" cy="255238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2073275" y="1193800"/>
            <a:ext cx="27900313" cy="255238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8C114-4B0C-49A7-AADC-829790A95D6D}" type="slidenum">
              <a:rPr lang="de-DE" altLang="zh-CN"/>
              <a:pPr>
                <a:defRPr/>
              </a:pPr>
              <a:t>‹#›</a:t>
            </a:fld>
            <a:endParaRPr lang="de-DE" altLang="zh-CN"/>
          </a:p>
        </p:txBody>
      </p:sp>
    </p:spTree>
    <p:extLst>
      <p:ext uri="{BB962C8B-B14F-4D97-AF65-F5344CB8AC3E}">
        <p14:creationId xmlns:p14="http://schemas.microsoft.com/office/powerpoint/2010/main" val="997906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25A78-EE33-4894-B363-0A987B3372E7}" type="slidenum">
              <a:rPr lang="de-DE" altLang="zh-CN"/>
              <a:pPr>
                <a:defRPr/>
              </a:pPr>
              <a:t>‹#›</a:t>
            </a:fld>
            <a:endParaRPr lang="de-DE" altLang="zh-CN"/>
          </a:p>
        </p:txBody>
      </p:sp>
    </p:spTree>
    <p:extLst>
      <p:ext uri="{BB962C8B-B14F-4D97-AF65-F5344CB8AC3E}">
        <p14:creationId xmlns:p14="http://schemas.microsoft.com/office/powerpoint/2010/main" val="56031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81363" y="19202400"/>
            <a:ext cx="35318700" cy="59356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281363" y="12665075"/>
            <a:ext cx="35318700" cy="65373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70394-407E-4BD2-A385-3AFFA9FB6D50}" type="slidenum">
              <a:rPr lang="de-DE" altLang="zh-CN"/>
              <a:pPr>
                <a:defRPr/>
              </a:pPr>
              <a:t>‹#›</a:t>
            </a:fld>
            <a:endParaRPr lang="de-DE" altLang="zh-CN"/>
          </a:p>
        </p:txBody>
      </p:sp>
    </p:spTree>
    <p:extLst>
      <p:ext uri="{BB962C8B-B14F-4D97-AF65-F5344CB8AC3E}">
        <p14:creationId xmlns:p14="http://schemas.microsoft.com/office/powerpoint/2010/main" val="1284590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073275" y="6951663"/>
            <a:ext cx="18624550" cy="1976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0850225" y="6951663"/>
            <a:ext cx="18626138" cy="1976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914E5-E8CB-4F62-B732-95988E34ABF8}" type="slidenum">
              <a:rPr lang="de-DE" altLang="zh-CN"/>
              <a:pPr>
                <a:defRPr/>
              </a:pPr>
              <a:t>‹#›</a:t>
            </a:fld>
            <a:endParaRPr lang="de-DE" altLang="zh-CN"/>
          </a:p>
        </p:txBody>
      </p:sp>
    </p:spTree>
    <p:extLst>
      <p:ext uri="{BB962C8B-B14F-4D97-AF65-F5344CB8AC3E}">
        <p14:creationId xmlns:p14="http://schemas.microsoft.com/office/powerpoint/2010/main" val="1202799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78038" y="1196975"/>
            <a:ext cx="37393562" cy="4979988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078038" y="6689725"/>
            <a:ext cx="18357850" cy="2787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078038" y="9477375"/>
            <a:ext cx="18357850" cy="17216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21107400" y="6689725"/>
            <a:ext cx="18364200" cy="2787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21107400" y="9477375"/>
            <a:ext cx="18364200" cy="17216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1DF45-74B6-4DE0-9232-EDF38BF6CA6D}" type="slidenum">
              <a:rPr lang="de-DE" altLang="zh-CN"/>
              <a:pPr>
                <a:defRPr/>
              </a:pPr>
              <a:t>‹#›</a:t>
            </a:fld>
            <a:endParaRPr lang="de-DE" altLang="zh-CN"/>
          </a:p>
        </p:txBody>
      </p:sp>
    </p:spTree>
    <p:extLst>
      <p:ext uri="{BB962C8B-B14F-4D97-AF65-F5344CB8AC3E}">
        <p14:creationId xmlns:p14="http://schemas.microsoft.com/office/powerpoint/2010/main" val="4173649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6D1B9-1EFF-4709-AF1E-020BDE2E93E3}" type="slidenum">
              <a:rPr lang="de-DE" altLang="zh-CN"/>
              <a:pPr>
                <a:defRPr/>
              </a:pPr>
              <a:t>‹#›</a:t>
            </a:fld>
            <a:endParaRPr lang="de-DE" altLang="zh-CN"/>
          </a:p>
        </p:txBody>
      </p:sp>
    </p:spTree>
    <p:extLst>
      <p:ext uri="{BB962C8B-B14F-4D97-AF65-F5344CB8AC3E}">
        <p14:creationId xmlns:p14="http://schemas.microsoft.com/office/powerpoint/2010/main" val="1137275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E7161-4227-443D-8677-AA6E0DEB1B41}" type="slidenum">
              <a:rPr lang="de-DE" altLang="zh-CN"/>
              <a:pPr>
                <a:defRPr/>
              </a:pPr>
              <a:t>‹#›</a:t>
            </a:fld>
            <a:endParaRPr lang="de-DE" altLang="zh-CN"/>
          </a:p>
        </p:txBody>
      </p:sp>
    </p:spTree>
    <p:extLst>
      <p:ext uri="{BB962C8B-B14F-4D97-AF65-F5344CB8AC3E}">
        <p14:creationId xmlns:p14="http://schemas.microsoft.com/office/powerpoint/2010/main" val="3361342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78038" y="1189038"/>
            <a:ext cx="13668375" cy="50641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6244888" y="1189038"/>
            <a:ext cx="23226712" cy="25504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078038" y="6253163"/>
            <a:ext cx="13668375" cy="204406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499FF-A02E-41B1-8805-9A5F5B802689}" type="slidenum">
              <a:rPr lang="de-DE" altLang="zh-CN"/>
              <a:pPr>
                <a:defRPr/>
              </a:pPr>
              <a:t>‹#›</a:t>
            </a:fld>
            <a:endParaRPr lang="de-DE" altLang="zh-CN"/>
          </a:p>
        </p:txBody>
      </p:sp>
    </p:spTree>
    <p:extLst>
      <p:ext uri="{BB962C8B-B14F-4D97-AF65-F5344CB8AC3E}">
        <p14:creationId xmlns:p14="http://schemas.microsoft.com/office/powerpoint/2010/main" val="4249717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143875" y="20918488"/>
            <a:ext cx="24930100" cy="2468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143875" y="2670175"/>
            <a:ext cx="24930100" cy="17929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143875" y="23387050"/>
            <a:ext cx="24930100" cy="35083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2918E-AF01-4277-B891-B6983409910B}" type="slidenum">
              <a:rPr lang="de-DE" altLang="zh-CN"/>
              <a:pPr>
                <a:defRPr/>
              </a:pPr>
              <a:t>‹#›</a:t>
            </a:fld>
            <a:endParaRPr lang="de-DE" altLang="zh-CN"/>
          </a:p>
        </p:txBody>
      </p:sp>
    </p:spTree>
    <p:extLst>
      <p:ext uri="{BB962C8B-B14F-4D97-AF65-F5344CB8AC3E}">
        <p14:creationId xmlns:p14="http://schemas.microsoft.com/office/powerpoint/2010/main" val="2860398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73275" y="1193800"/>
            <a:ext cx="37403088" cy="497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8112" tIns="204056" rIns="408112" bIns="20405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73275" y="6951663"/>
            <a:ext cx="37403088" cy="1976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8112" tIns="204056" rIns="408112" bIns="2040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zh-CN" smtClean="0"/>
              <a:t>Click to edit Master text styles</a:t>
            </a:r>
          </a:p>
          <a:p>
            <a:pPr lvl="1"/>
            <a:r>
              <a:rPr lang="de-DE" altLang="zh-CN" smtClean="0"/>
              <a:t>Second level</a:t>
            </a:r>
          </a:p>
          <a:p>
            <a:pPr lvl="2"/>
            <a:r>
              <a:rPr lang="de-DE" altLang="zh-CN" smtClean="0"/>
              <a:t>Third level</a:t>
            </a:r>
          </a:p>
          <a:p>
            <a:pPr lvl="3"/>
            <a:r>
              <a:rPr lang="de-DE" altLang="zh-CN" smtClean="0"/>
              <a:t>Fourth level</a:t>
            </a:r>
          </a:p>
          <a:p>
            <a:pPr lvl="4"/>
            <a:r>
              <a:rPr lang="de-DE" altLang="zh-C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073275" y="27236738"/>
            <a:ext cx="9702800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8112" tIns="204056" rIns="408112" bIns="204056" numCol="1" anchor="t" anchorCtr="0" compatLnSpc="1">
            <a:prstTxWarp prst="textNoShape">
              <a:avLst/>
            </a:prstTxWarp>
          </a:bodyPr>
          <a:lstStyle>
            <a:lvl1pPr>
              <a:defRPr sz="6100">
                <a:latin typeface="Arial" charset="0"/>
                <a:ea typeface="宋体" charset="-122"/>
              </a:defRPr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192250" y="27236738"/>
            <a:ext cx="13165138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8112" tIns="204056" rIns="408112" bIns="204056" numCol="1" anchor="t" anchorCtr="0" compatLnSpc="1">
            <a:prstTxWarp prst="textNoShape">
              <a:avLst/>
            </a:prstTxWarp>
          </a:bodyPr>
          <a:lstStyle>
            <a:lvl1pPr algn="ctr">
              <a:defRPr sz="6100">
                <a:latin typeface="Arial" charset="0"/>
                <a:ea typeface="宋体" charset="-122"/>
              </a:defRPr>
            </a:lvl1pPr>
          </a:lstStyle>
          <a:p>
            <a:pPr>
              <a:defRPr/>
            </a:pPr>
            <a:endParaRPr lang="de-DE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9773563" y="27236738"/>
            <a:ext cx="9702800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8112" tIns="204056" rIns="408112" bIns="204056" numCol="1" anchor="t" anchorCtr="0" compatLnSpc="1">
            <a:prstTxWarp prst="textNoShape">
              <a:avLst/>
            </a:prstTxWarp>
          </a:bodyPr>
          <a:lstStyle>
            <a:lvl1pPr algn="r">
              <a:defRPr sz="6100">
                <a:latin typeface="Arial" charset="0"/>
                <a:ea typeface="宋体" charset="-122"/>
              </a:defRPr>
            </a:lvl1pPr>
          </a:lstStyle>
          <a:p>
            <a:pPr>
              <a:defRPr/>
            </a:pPr>
            <a:fld id="{D33E43C8-CC8F-43FF-969E-08C123E44C0F}" type="slidenum">
              <a:rPr lang="de-DE" altLang="zh-CN"/>
              <a:pPr>
                <a:defRPr/>
              </a:pPr>
              <a:t>‹#›</a:t>
            </a:fld>
            <a:endParaRPr lang="de-DE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078288" rtl="0" eaLnBrk="0" fontAlgn="base" hangingPunct="0">
        <a:spcBef>
          <a:spcPct val="0"/>
        </a:spcBef>
        <a:spcAft>
          <a:spcPct val="0"/>
        </a:spcAft>
        <a:defRPr sz="20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078288" rtl="0" eaLnBrk="0" fontAlgn="base" hangingPunct="0">
        <a:spcBef>
          <a:spcPct val="0"/>
        </a:spcBef>
        <a:spcAft>
          <a:spcPct val="0"/>
        </a:spcAft>
        <a:defRPr sz="20000">
          <a:solidFill>
            <a:schemeClr val="tx2"/>
          </a:solidFill>
          <a:latin typeface="Arial" charset="0"/>
        </a:defRPr>
      </a:lvl2pPr>
      <a:lvl3pPr algn="ctr" defTabSz="4078288" rtl="0" eaLnBrk="0" fontAlgn="base" hangingPunct="0">
        <a:spcBef>
          <a:spcPct val="0"/>
        </a:spcBef>
        <a:spcAft>
          <a:spcPct val="0"/>
        </a:spcAft>
        <a:defRPr sz="20000">
          <a:solidFill>
            <a:schemeClr val="tx2"/>
          </a:solidFill>
          <a:latin typeface="Arial" charset="0"/>
        </a:defRPr>
      </a:lvl3pPr>
      <a:lvl4pPr algn="ctr" defTabSz="4078288" rtl="0" eaLnBrk="0" fontAlgn="base" hangingPunct="0">
        <a:spcBef>
          <a:spcPct val="0"/>
        </a:spcBef>
        <a:spcAft>
          <a:spcPct val="0"/>
        </a:spcAft>
        <a:defRPr sz="20000">
          <a:solidFill>
            <a:schemeClr val="tx2"/>
          </a:solidFill>
          <a:latin typeface="Arial" charset="0"/>
        </a:defRPr>
      </a:lvl4pPr>
      <a:lvl5pPr algn="ctr" defTabSz="4078288" rtl="0" eaLnBrk="0" fontAlgn="base" hangingPunct="0">
        <a:spcBef>
          <a:spcPct val="0"/>
        </a:spcBef>
        <a:spcAft>
          <a:spcPct val="0"/>
        </a:spcAft>
        <a:defRPr sz="20000">
          <a:solidFill>
            <a:schemeClr val="tx2"/>
          </a:solidFill>
          <a:latin typeface="Arial" charset="0"/>
        </a:defRPr>
      </a:lvl5pPr>
      <a:lvl6pPr marL="457200" algn="ctr" defTabSz="4078288" rtl="0" fontAlgn="base">
        <a:spcBef>
          <a:spcPct val="0"/>
        </a:spcBef>
        <a:spcAft>
          <a:spcPct val="0"/>
        </a:spcAft>
        <a:defRPr sz="20000">
          <a:solidFill>
            <a:schemeClr val="tx2"/>
          </a:solidFill>
          <a:latin typeface="Arial" charset="0"/>
        </a:defRPr>
      </a:lvl6pPr>
      <a:lvl7pPr marL="914400" algn="ctr" defTabSz="4078288" rtl="0" fontAlgn="base">
        <a:spcBef>
          <a:spcPct val="0"/>
        </a:spcBef>
        <a:spcAft>
          <a:spcPct val="0"/>
        </a:spcAft>
        <a:defRPr sz="20000">
          <a:solidFill>
            <a:schemeClr val="tx2"/>
          </a:solidFill>
          <a:latin typeface="Arial" charset="0"/>
        </a:defRPr>
      </a:lvl7pPr>
      <a:lvl8pPr marL="1371600" algn="ctr" defTabSz="4078288" rtl="0" fontAlgn="base">
        <a:spcBef>
          <a:spcPct val="0"/>
        </a:spcBef>
        <a:spcAft>
          <a:spcPct val="0"/>
        </a:spcAft>
        <a:defRPr sz="20000">
          <a:solidFill>
            <a:schemeClr val="tx2"/>
          </a:solidFill>
          <a:latin typeface="Arial" charset="0"/>
        </a:defRPr>
      </a:lvl8pPr>
      <a:lvl9pPr marL="1828800" algn="ctr" defTabSz="4078288" rtl="0" fontAlgn="base">
        <a:spcBef>
          <a:spcPct val="0"/>
        </a:spcBef>
        <a:spcAft>
          <a:spcPct val="0"/>
        </a:spcAft>
        <a:defRPr sz="20000">
          <a:solidFill>
            <a:schemeClr val="tx2"/>
          </a:solidFill>
          <a:latin typeface="Arial" charset="0"/>
        </a:defRPr>
      </a:lvl9pPr>
    </p:titleStyle>
    <p:bodyStyle>
      <a:lvl1pPr marL="1528763" indent="-1528763" algn="l" defTabSz="4078288" rtl="0" eaLnBrk="0" fontAlgn="base" hangingPunct="0">
        <a:spcBef>
          <a:spcPct val="20000"/>
        </a:spcBef>
        <a:spcAft>
          <a:spcPct val="0"/>
        </a:spcAft>
        <a:buChar char="•"/>
        <a:defRPr sz="13900">
          <a:solidFill>
            <a:schemeClr val="tx1"/>
          </a:solidFill>
          <a:latin typeface="+mn-lt"/>
          <a:ea typeface="+mn-ea"/>
          <a:cs typeface="+mn-cs"/>
        </a:defRPr>
      </a:lvl1pPr>
      <a:lvl2pPr marL="3321050" indent="-1281113" algn="l" defTabSz="4078288" rtl="0" eaLnBrk="0" fontAlgn="base" hangingPunct="0">
        <a:spcBef>
          <a:spcPct val="20000"/>
        </a:spcBef>
        <a:spcAft>
          <a:spcPct val="0"/>
        </a:spcAft>
        <a:buChar char="–"/>
        <a:defRPr sz="12200">
          <a:solidFill>
            <a:schemeClr val="tx1"/>
          </a:solidFill>
          <a:latin typeface="+mn-lt"/>
        </a:defRPr>
      </a:lvl2pPr>
      <a:lvl3pPr marL="5099050" indent="-1020763" algn="l" defTabSz="4078288" rtl="0" eaLnBrk="0" fontAlgn="base" hangingPunct="0">
        <a:spcBef>
          <a:spcPct val="20000"/>
        </a:spcBef>
        <a:spcAft>
          <a:spcPct val="0"/>
        </a:spcAft>
        <a:buChar char="•"/>
        <a:defRPr sz="10400">
          <a:solidFill>
            <a:schemeClr val="tx1"/>
          </a:solidFill>
          <a:latin typeface="+mn-lt"/>
        </a:defRPr>
      </a:lvl3pPr>
      <a:lvl4pPr marL="7137400" indent="-1019175" algn="l" defTabSz="4078288" rtl="0" eaLnBrk="0" fontAlgn="base" hangingPunct="0">
        <a:spcBef>
          <a:spcPct val="20000"/>
        </a:spcBef>
        <a:spcAft>
          <a:spcPct val="0"/>
        </a:spcAft>
        <a:buChar char="–"/>
        <a:defRPr sz="8700">
          <a:solidFill>
            <a:schemeClr val="tx1"/>
          </a:solidFill>
          <a:latin typeface="+mn-lt"/>
        </a:defRPr>
      </a:lvl4pPr>
      <a:lvl5pPr marL="9177338" indent="-1019175" algn="l" defTabSz="4078288" rtl="0" eaLnBrk="0" fontAlgn="base" hangingPunct="0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5pPr>
      <a:lvl6pPr marL="9634538" indent="-1019175" algn="l" defTabSz="4078288" rtl="0" fontAlgn="base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6pPr>
      <a:lvl7pPr marL="10091738" indent="-1019175" algn="l" defTabSz="4078288" rtl="0" fontAlgn="base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7pPr>
      <a:lvl8pPr marL="10548938" indent="-1019175" algn="l" defTabSz="4078288" rtl="0" fontAlgn="base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8pPr>
      <a:lvl9pPr marL="11006138" indent="-1019175" algn="l" defTabSz="4078288" rtl="0" fontAlgn="base">
        <a:spcBef>
          <a:spcPct val="20000"/>
        </a:spcBef>
        <a:spcAft>
          <a:spcPct val="0"/>
        </a:spcAft>
        <a:buChar char="»"/>
        <a:defRPr sz="87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4" name="Rectangle 86"/>
          <p:cNvSpPr>
            <a:spLocks noChangeArrowheads="1"/>
          </p:cNvSpPr>
          <p:nvPr/>
        </p:nvSpPr>
        <p:spPr bwMode="auto">
          <a:xfrm>
            <a:off x="0" y="6265863"/>
            <a:ext cx="41549638" cy="358775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78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7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78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78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7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zh-CN" altLang="en-US" smtClean="0">
              <a:ea typeface="宋体" charset="-122"/>
            </a:endParaRPr>
          </a:p>
        </p:txBody>
      </p:sp>
      <p:sp>
        <p:nvSpPr>
          <p:cNvPr id="1065" name="Text Box 66"/>
          <p:cNvSpPr txBox="1">
            <a:spLocks noChangeArrowheads="1"/>
          </p:cNvSpPr>
          <p:nvPr/>
        </p:nvSpPr>
        <p:spPr bwMode="auto">
          <a:xfrm>
            <a:off x="3421977" y="802163"/>
            <a:ext cx="31061332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078288" eaLnBrk="0" hangingPunct="0">
              <a:defRPr sz="78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078288" eaLnBrk="0" hangingPunct="0">
              <a:defRPr sz="78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078288" eaLnBrk="0" hangingPunct="0">
              <a:defRPr sz="78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078288" eaLnBrk="0" hangingPunct="0">
              <a:defRPr sz="78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078288" eaLnBrk="0" hangingPunct="0">
              <a:defRPr sz="78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078288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078288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078288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078288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zh-CN" sz="72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宋体" charset="-122"/>
              </a:rPr>
              <a:t>EXPLOITING LSTM STRUCTURE IN DEEP NEURAL NETWORKS FOR SPEECH RECOGNITION</a:t>
            </a:r>
            <a:endParaRPr lang="de-DE" altLang="zh-CN" sz="7200" b="1" dirty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宋体" charset="-122"/>
            </a:endParaRPr>
          </a:p>
        </p:txBody>
      </p:sp>
      <p:sp>
        <p:nvSpPr>
          <p:cNvPr id="2052" name="Rectangle 67"/>
          <p:cNvSpPr>
            <a:spLocks noChangeArrowheads="1"/>
          </p:cNvSpPr>
          <p:nvPr/>
        </p:nvSpPr>
        <p:spPr bwMode="auto">
          <a:xfrm>
            <a:off x="0" y="6011863"/>
            <a:ext cx="41549638" cy="32385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139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0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87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7800">
              <a:solidFill>
                <a:srgbClr val="00B0F0"/>
              </a:solidFill>
              <a:ea typeface="宋体" pitchFamily="2" charset="-122"/>
            </a:endParaRPr>
          </a:p>
        </p:txBody>
      </p:sp>
      <p:sp>
        <p:nvSpPr>
          <p:cNvPr id="2053" name="Text Box 69"/>
          <p:cNvSpPr txBox="1">
            <a:spLocks noChangeArrowheads="1"/>
          </p:cNvSpPr>
          <p:nvPr/>
        </p:nvSpPr>
        <p:spPr bwMode="auto">
          <a:xfrm>
            <a:off x="2756739" y="3128946"/>
            <a:ext cx="3297966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078288" eaLnBrk="0" hangingPunct="0">
              <a:spcBef>
                <a:spcPct val="20000"/>
              </a:spcBef>
              <a:buChar char="•"/>
              <a:defRPr sz="139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078288" eaLnBrk="0" hangingPunct="0">
              <a:spcBef>
                <a:spcPct val="20000"/>
              </a:spcBef>
              <a:buChar char="–"/>
              <a:defRPr sz="1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078288" eaLnBrk="0" hangingPunct="0">
              <a:spcBef>
                <a:spcPct val="20000"/>
              </a:spcBef>
              <a:buChar char="•"/>
              <a:defRPr sz="10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078288" eaLnBrk="0" hangingPunct="0">
              <a:spcBef>
                <a:spcPct val="20000"/>
              </a:spcBef>
              <a:buChar char="–"/>
              <a:defRPr sz="87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078288" eaLnBrk="0" hangingPunct="0">
              <a:spcBef>
                <a:spcPct val="20000"/>
              </a:spcBef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buNone/>
            </a:pPr>
            <a:r>
              <a:rPr lang="en-US" altLang="zh-CN" sz="4000" b="1" dirty="0" err="1">
                <a:latin typeface="Verdana" pitchFamily="34" charset="0"/>
                <a:ea typeface="宋体" pitchFamily="2" charset="-122"/>
              </a:rPr>
              <a:t>Tianxing</a:t>
            </a:r>
            <a:r>
              <a:rPr lang="en-US" altLang="zh-CN" sz="4000" b="1" dirty="0">
                <a:latin typeface="Verdana" pitchFamily="34" charset="0"/>
                <a:ea typeface="宋体" pitchFamily="2" charset="-122"/>
              </a:rPr>
              <a:t> </a:t>
            </a:r>
            <a:r>
              <a:rPr lang="en-US" altLang="zh-CN" sz="4000" b="1" dirty="0" smtClean="0">
                <a:latin typeface="Verdana" pitchFamily="34" charset="0"/>
                <a:ea typeface="宋体" pitchFamily="2" charset="-122"/>
              </a:rPr>
              <a:t>He, </a:t>
            </a:r>
            <a:r>
              <a:rPr lang="en-US" altLang="zh-CN" sz="4000" b="1" dirty="0" err="1" smtClean="0">
                <a:latin typeface="Verdana" pitchFamily="34" charset="0"/>
                <a:ea typeface="宋体" pitchFamily="2" charset="-122"/>
              </a:rPr>
              <a:t>Jasha</a:t>
            </a:r>
            <a:r>
              <a:rPr lang="en-US" altLang="zh-CN" sz="4000" b="1" dirty="0" smtClean="0">
                <a:latin typeface="Verdana" pitchFamily="34" charset="0"/>
                <a:ea typeface="宋体" pitchFamily="2" charset="-122"/>
              </a:rPr>
              <a:t> </a:t>
            </a:r>
            <a:r>
              <a:rPr lang="en-US" altLang="zh-CN" sz="4000" b="1" dirty="0" err="1" smtClean="0">
                <a:latin typeface="Verdana" pitchFamily="34" charset="0"/>
                <a:ea typeface="宋体" pitchFamily="2" charset="-122"/>
              </a:rPr>
              <a:t>Droppo</a:t>
            </a:r>
            <a:r>
              <a:rPr lang="en-US" altLang="zh-CN" sz="4000" b="1" dirty="0">
                <a:latin typeface="Verdana" pitchFamily="34" charset="0"/>
                <a:ea typeface="宋体" pitchFamily="2" charset="-122"/>
              </a:rPr>
              <a:t/>
            </a:r>
            <a:br>
              <a:rPr lang="en-US" altLang="zh-CN" sz="4000" b="1" dirty="0">
                <a:latin typeface="Verdana" pitchFamily="34" charset="0"/>
                <a:ea typeface="宋体" pitchFamily="2" charset="-122"/>
              </a:rPr>
            </a:br>
            <a:r>
              <a:rPr lang="en-US" altLang="zh-CN" sz="4000" b="1" dirty="0" err="1" smtClean="0">
                <a:latin typeface="Verdana" pitchFamily="34" charset="0"/>
                <a:ea typeface="宋体" pitchFamily="2" charset="-122"/>
              </a:rPr>
              <a:t>SpeechLab</a:t>
            </a:r>
            <a:r>
              <a:rPr lang="en-US" altLang="zh-CN" sz="4000" b="1" dirty="0">
                <a:latin typeface="Verdana" pitchFamily="34" charset="0"/>
                <a:ea typeface="宋体" pitchFamily="2" charset="-122"/>
              </a:rPr>
              <a:t> </a:t>
            </a:r>
            <a:r>
              <a:rPr lang="en-US" altLang="zh-CN" sz="4000" b="1" dirty="0" smtClean="0">
                <a:latin typeface="Verdana" pitchFamily="34" charset="0"/>
                <a:ea typeface="宋体" pitchFamily="2" charset="-122"/>
              </a:rPr>
              <a:t>Shanghai Jiao Tong University, Microsoft Research Redmond</a:t>
            </a:r>
            <a:r>
              <a:rPr lang="en-US" altLang="zh-CN" sz="4000" b="1" dirty="0">
                <a:latin typeface="Verdana" pitchFamily="34" charset="0"/>
                <a:ea typeface="宋体" pitchFamily="2" charset="-122"/>
              </a:rPr>
              <a:t/>
            </a:r>
            <a:br>
              <a:rPr lang="en-US" altLang="zh-CN" sz="4000" b="1" dirty="0">
                <a:latin typeface="Verdana" pitchFamily="34" charset="0"/>
                <a:ea typeface="宋体" pitchFamily="2" charset="-122"/>
              </a:rPr>
            </a:br>
            <a:r>
              <a:rPr lang="en-US" altLang="zh-CN" sz="4000" b="1" dirty="0" smtClean="0">
                <a:latin typeface="Verdana" pitchFamily="34" charset="0"/>
                <a:ea typeface="宋体" pitchFamily="2" charset="-122"/>
              </a:rPr>
              <a:t>cloudygooseg@gmail.com, </a:t>
            </a:r>
            <a:r>
              <a:rPr lang="en-US" altLang="zh-CN" sz="4000" b="1" dirty="0">
                <a:latin typeface="Verdana" pitchFamily="34" charset="0"/>
                <a:ea typeface="宋体" pitchFamily="2" charset="-122"/>
              </a:rPr>
              <a:t>jdroppo@microsoft.com</a:t>
            </a:r>
            <a:endParaRPr lang="de-DE" altLang="zh-CN" sz="4000" b="1" dirty="0">
              <a:latin typeface="Verdana" pitchFamily="34" charset="0"/>
              <a:ea typeface="宋体" pitchFamily="2" charset="-122"/>
            </a:endParaRPr>
          </a:p>
        </p:txBody>
      </p:sp>
      <p:pic>
        <p:nvPicPr>
          <p:cNvPr id="2066" name="图片 237" descr="cefc1e178a82b901cc358e6b738da9773812b31bb151cff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121" y="1140349"/>
            <a:ext cx="3603622" cy="3603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8" name="Line 81"/>
          <p:cNvSpPr>
            <a:spLocks noChangeShapeType="1"/>
          </p:cNvSpPr>
          <p:nvPr/>
        </p:nvSpPr>
        <p:spPr bwMode="auto">
          <a:xfrm>
            <a:off x="9974263" y="7273229"/>
            <a:ext cx="0" cy="2129178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grpSp>
        <p:nvGrpSpPr>
          <p:cNvPr id="2069" name="组合 3"/>
          <p:cNvGrpSpPr>
            <a:grpSpLocks/>
          </p:cNvGrpSpPr>
          <p:nvPr/>
        </p:nvGrpSpPr>
        <p:grpSpPr bwMode="auto">
          <a:xfrm>
            <a:off x="398463" y="6564313"/>
            <a:ext cx="9301162" cy="6898111"/>
            <a:chOff x="398007" y="6665914"/>
            <a:chExt cx="9302094" cy="6897854"/>
          </a:xfrm>
        </p:grpSpPr>
        <p:sp>
          <p:nvSpPr>
            <p:cNvPr id="2070" name="Text Box 74"/>
            <p:cNvSpPr txBox="1">
              <a:spLocks noChangeArrowheads="1"/>
            </p:cNvSpPr>
            <p:nvPr/>
          </p:nvSpPr>
          <p:spPr bwMode="auto">
            <a:xfrm>
              <a:off x="2796961" y="6665914"/>
              <a:ext cx="3854836" cy="9238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4078288" eaLnBrk="0" hangingPunct="0">
                <a:spcBef>
                  <a:spcPct val="20000"/>
                </a:spcBef>
                <a:buChar char="•"/>
                <a:defRPr sz="139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defTabSz="4078288" eaLnBrk="0" hangingPunct="0">
                <a:spcBef>
                  <a:spcPct val="20000"/>
                </a:spcBef>
                <a:buChar char="–"/>
                <a:defRPr sz="122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defTabSz="4078288" eaLnBrk="0" hangingPunct="0">
                <a:spcBef>
                  <a:spcPct val="20000"/>
                </a:spcBef>
                <a:buChar char="•"/>
                <a:defRPr sz="10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defTabSz="4078288" eaLnBrk="0" hangingPunct="0">
                <a:spcBef>
                  <a:spcPct val="20000"/>
                </a:spcBef>
                <a:buChar char="–"/>
                <a:defRPr sz="87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defTabSz="4078288" eaLnBrk="0" hangingPunct="0">
                <a:spcBef>
                  <a:spcPct val="20000"/>
                </a:spcBef>
                <a:buChar char="»"/>
                <a:defRPr sz="87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defTabSz="40782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defTabSz="40782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defTabSz="40782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defTabSz="40782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zh-CN" sz="5400" b="1" dirty="0" smtClean="0">
                  <a:solidFill>
                    <a:schemeClr val="accent6">
                      <a:lumMod val="75000"/>
                    </a:schemeClr>
                  </a:solidFill>
                  <a:latin typeface="Verdana" pitchFamily="34" charset="0"/>
                  <a:ea typeface="宋体" pitchFamily="2" charset="-122"/>
                </a:rPr>
                <a:t>Overview</a:t>
              </a:r>
              <a:endParaRPr lang="de-DE" altLang="zh-CN" sz="5400" b="1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宋体" pitchFamily="2" charset="-122"/>
              </a:endParaRPr>
            </a:p>
          </p:txBody>
        </p:sp>
        <p:sp>
          <p:nvSpPr>
            <p:cNvPr id="2071" name="Rectangle 110"/>
            <p:cNvSpPr>
              <a:spLocks noChangeArrowheads="1"/>
            </p:cNvSpPr>
            <p:nvPr/>
          </p:nvSpPr>
          <p:spPr bwMode="auto">
            <a:xfrm>
              <a:off x="398007" y="7482281"/>
              <a:ext cx="9302094" cy="6081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marL="457200" indent="-457200" defTabSz="4078288" eaLnBrk="0" hangingPunct="0">
                <a:spcBef>
                  <a:spcPct val="20000"/>
                </a:spcBef>
                <a:buChar char="•"/>
                <a:defRPr sz="13900">
                  <a:solidFill>
                    <a:schemeClr val="tx1"/>
                  </a:solidFill>
                  <a:latin typeface="Arial" pitchFamily="34" charset="0"/>
                </a:defRPr>
              </a:lvl1pPr>
              <a:lvl2pPr marL="550863" indent="-371475" defTabSz="4078288" eaLnBrk="0" hangingPunct="0">
                <a:spcBef>
                  <a:spcPct val="20000"/>
                </a:spcBef>
                <a:buChar char="–"/>
                <a:defRPr sz="12200">
                  <a:solidFill>
                    <a:schemeClr val="tx1"/>
                  </a:solidFill>
                  <a:latin typeface="Arial" pitchFamily="34" charset="0"/>
                </a:defRPr>
              </a:lvl2pPr>
              <a:lvl3pPr marL="800100" indent="419100" defTabSz="4078288" eaLnBrk="0" hangingPunct="0">
                <a:spcBef>
                  <a:spcPct val="20000"/>
                </a:spcBef>
                <a:buChar char="•"/>
                <a:defRPr sz="10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defTabSz="4078288" eaLnBrk="0" hangingPunct="0">
                <a:spcBef>
                  <a:spcPct val="20000"/>
                </a:spcBef>
                <a:buChar char="–"/>
                <a:defRPr sz="87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defTabSz="4078288" eaLnBrk="0" hangingPunct="0">
                <a:spcBef>
                  <a:spcPct val="20000"/>
                </a:spcBef>
                <a:buChar char="»"/>
                <a:defRPr sz="87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defTabSz="40782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defTabSz="40782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defTabSz="40782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defTabSz="40782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0"/>
                </a:spcBef>
              </a:pPr>
              <a:r>
                <a:rPr lang="en-US" altLang="zh-CN" sz="3600" b="1" dirty="0" smtClean="0">
                  <a:ea typeface="宋体" pitchFamily="2" charset="-122"/>
                  <a:sym typeface="Monotype Sorts"/>
                </a:rPr>
                <a:t>Motivation: DNN training suffers from the vanishing gradient problem, and training deep models has been difficult.</a:t>
              </a:r>
            </a:p>
            <a:p>
              <a:pPr>
                <a:lnSpc>
                  <a:spcPct val="80000"/>
                </a:lnSpc>
                <a:spcBef>
                  <a:spcPct val="0"/>
                </a:spcBef>
              </a:pPr>
              <a:endParaRPr lang="en-US" altLang="zh-CN" sz="3600" b="1" dirty="0" smtClean="0">
                <a:ea typeface="宋体" pitchFamily="2" charset="-122"/>
                <a:sym typeface="Monotype Sorts"/>
              </a:endParaRPr>
            </a:p>
            <a:p>
              <a:pPr>
                <a:lnSpc>
                  <a:spcPct val="80000"/>
                </a:lnSpc>
                <a:spcBef>
                  <a:spcPct val="0"/>
                </a:spcBef>
              </a:pPr>
              <a:r>
                <a:rPr lang="en-US" altLang="zh-CN" sz="3600" b="1" dirty="0" smtClean="0">
                  <a:ea typeface="宋体" pitchFamily="2" charset="-122"/>
                </a:rPr>
                <a:t>Approach: Borrow the famous LSTM structure from RNN and use it along depth.</a:t>
              </a:r>
            </a:p>
            <a:p>
              <a:pPr>
                <a:lnSpc>
                  <a:spcPct val="80000"/>
                </a:lnSpc>
                <a:spcBef>
                  <a:spcPct val="0"/>
                </a:spcBef>
              </a:pPr>
              <a:endParaRPr lang="en-US" altLang="zh-CN" sz="3600" b="1" dirty="0">
                <a:ea typeface="宋体" pitchFamily="2" charset="-122"/>
              </a:endParaRPr>
            </a:p>
            <a:p>
              <a:pPr>
                <a:lnSpc>
                  <a:spcPct val="80000"/>
                </a:lnSpc>
                <a:spcBef>
                  <a:spcPct val="0"/>
                </a:spcBef>
              </a:pPr>
              <a:r>
                <a:rPr lang="en-US" altLang="zh-CN" sz="3600" b="1" dirty="0" smtClean="0">
                  <a:ea typeface="宋体" pitchFamily="2" charset="-122"/>
                </a:rPr>
                <a:t>Experiments and Discussion: The LSTM enables deeper NN to be trained, and got 8.2% relative word error rate reduction on the swb2000 data set.</a:t>
              </a:r>
              <a:endParaRPr lang="de-DE" altLang="zh-CN" sz="3600" b="1" dirty="0">
                <a:ea typeface="宋体" pitchFamily="2" charset="-122"/>
              </a:endParaRPr>
            </a:p>
          </p:txBody>
        </p:sp>
      </p:grpSp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14301" y="1677630"/>
            <a:ext cx="9311982" cy="2414217"/>
          </a:xfrm>
          <a:prstGeom prst="rect">
            <a:avLst/>
          </a:prstGeom>
        </p:spPr>
      </p:pic>
      <p:grpSp>
        <p:nvGrpSpPr>
          <p:cNvPr id="31" name="组合 30"/>
          <p:cNvGrpSpPr/>
          <p:nvPr/>
        </p:nvGrpSpPr>
        <p:grpSpPr>
          <a:xfrm>
            <a:off x="1010851" y="21546821"/>
            <a:ext cx="7632853" cy="8222210"/>
            <a:chOff x="501820" y="14062534"/>
            <a:chExt cx="7632853" cy="8222210"/>
          </a:xfrm>
        </p:grpSpPr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01820" y="14062534"/>
              <a:ext cx="7442564" cy="5506713"/>
            </a:xfrm>
            <a:prstGeom prst="rect">
              <a:avLst/>
            </a:prstGeom>
          </p:spPr>
        </p:pic>
        <p:pic>
          <p:nvPicPr>
            <p:cNvPr id="67" name="Content Placeholder 4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 bwMode="auto">
            <a:xfrm>
              <a:off x="916597" y="19980906"/>
              <a:ext cx="7012782" cy="2303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" name="文本框 28"/>
            <p:cNvSpPr txBox="1"/>
            <p:nvPr/>
          </p:nvSpPr>
          <p:spPr>
            <a:xfrm>
              <a:off x="2947028" y="19453133"/>
              <a:ext cx="518764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b="1" dirty="0" smtClean="0">
                  <a:latin typeface="Calibri" panose="020F0502020204030204" pitchFamily="34" charset="0"/>
                  <a:cs typeface="Courier New" panose="02070309020205020404" pitchFamily="49" charset="0"/>
                </a:rPr>
                <a:t>LSTM-RNN</a:t>
              </a:r>
              <a:endParaRPr lang="zh-CN" altLang="en-US" sz="3200" b="1" dirty="0">
                <a:latin typeface="Calibri" panose="020F0502020204030204" pitchFamily="34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72" name="Text Box 74"/>
          <p:cNvSpPr txBox="1">
            <a:spLocks noChangeArrowheads="1"/>
          </p:cNvSpPr>
          <p:nvPr/>
        </p:nvSpPr>
        <p:spPr bwMode="auto">
          <a:xfrm>
            <a:off x="549604" y="12979971"/>
            <a:ext cx="913583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078288" eaLnBrk="0" hangingPunct="0">
              <a:spcBef>
                <a:spcPct val="20000"/>
              </a:spcBef>
              <a:buChar char="•"/>
              <a:defRPr sz="139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078288" eaLnBrk="0" hangingPunct="0">
              <a:spcBef>
                <a:spcPct val="20000"/>
              </a:spcBef>
              <a:buChar char="–"/>
              <a:defRPr sz="1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078288" eaLnBrk="0" hangingPunct="0">
              <a:spcBef>
                <a:spcPct val="20000"/>
              </a:spcBef>
              <a:buChar char="•"/>
              <a:defRPr sz="10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078288" eaLnBrk="0" hangingPunct="0">
              <a:spcBef>
                <a:spcPct val="20000"/>
              </a:spcBef>
              <a:buChar char="–"/>
              <a:defRPr sz="87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078288" eaLnBrk="0" hangingPunct="0">
              <a:spcBef>
                <a:spcPct val="20000"/>
              </a:spcBef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CN" sz="5400" b="1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宋体" pitchFamily="2" charset="-122"/>
              </a:rPr>
              <a:t>A Review of LSTM-RNN</a:t>
            </a:r>
            <a:endParaRPr lang="de-DE" altLang="zh-CN" sz="5400" b="1" dirty="0" smtClean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宋体" pitchFamily="2" charset="-122"/>
            </a:endParaRPr>
          </a:p>
        </p:txBody>
      </p:sp>
      <p:grpSp>
        <p:nvGrpSpPr>
          <p:cNvPr id="30" name="组合 29"/>
          <p:cNvGrpSpPr/>
          <p:nvPr/>
        </p:nvGrpSpPr>
        <p:grpSpPr>
          <a:xfrm>
            <a:off x="10465783" y="16459303"/>
            <a:ext cx="10178171" cy="6413046"/>
            <a:chOff x="990435" y="22696403"/>
            <a:chExt cx="10178171" cy="6413046"/>
          </a:xfrm>
        </p:grpSpPr>
        <p:pic>
          <p:nvPicPr>
            <p:cNvPr id="10" name="图片 9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90435" y="22696403"/>
              <a:ext cx="3733967" cy="6413046"/>
            </a:xfrm>
            <a:prstGeom prst="rect">
              <a:avLst/>
            </a:prstGeom>
          </p:spPr>
        </p:pic>
        <p:pic>
          <p:nvPicPr>
            <p:cNvPr id="70" name="Picture 4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649540" y="25111612"/>
              <a:ext cx="5467350" cy="2533650"/>
            </a:xfrm>
            <a:prstGeom prst="rect">
              <a:avLst/>
            </a:prstGeom>
          </p:spPr>
        </p:pic>
        <p:sp>
          <p:nvSpPr>
            <p:cNvPr id="74" name="文本框 73"/>
            <p:cNvSpPr txBox="1"/>
            <p:nvPr/>
          </p:nvSpPr>
          <p:spPr>
            <a:xfrm>
              <a:off x="5980961" y="24526837"/>
              <a:ext cx="518764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b="1" dirty="0" smtClean="0">
                  <a:latin typeface="Calibri" panose="020F0502020204030204" pitchFamily="34" charset="0"/>
                  <a:cs typeface="Courier New" panose="02070309020205020404" pitchFamily="49" charset="0"/>
                </a:rPr>
                <a:t>LSTM-DNN</a:t>
              </a:r>
              <a:endParaRPr lang="zh-CN" altLang="en-US" sz="3200" b="1" dirty="0">
                <a:latin typeface="Calibri" panose="020F0502020204030204" pitchFamily="34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2048" name="组合 2047"/>
          <p:cNvGrpSpPr/>
          <p:nvPr/>
        </p:nvGrpSpPr>
        <p:grpSpPr>
          <a:xfrm>
            <a:off x="10294850" y="22753171"/>
            <a:ext cx="10586656" cy="6413046"/>
            <a:chOff x="10116890" y="22646406"/>
            <a:chExt cx="10586656" cy="6413046"/>
          </a:xfrm>
        </p:grpSpPr>
        <p:pic>
          <p:nvPicPr>
            <p:cNvPr id="71" name="Picture 4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3687955" y="25121937"/>
              <a:ext cx="7015591" cy="1847439"/>
            </a:xfrm>
            <a:prstGeom prst="rect">
              <a:avLst/>
            </a:prstGeom>
          </p:spPr>
        </p:pic>
        <p:pic>
          <p:nvPicPr>
            <p:cNvPr id="11" name="图片 10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116890" y="22646406"/>
              <a:ext cx="3666449" cy="6413046"/>
            </a:xfrm>
            <a:prstGeom prst="rect">
              <a:avLst/>
            </a:prstGeom>
          </p:spPr>
        </p:pic>
        <p:sp>
          <p:nvSpPr>
            <p:cNvPr id="75" name="文本框 74"/>
            <p:cNvSpPr txBox="1"/>
            <p:nvPr/>
          </p:nvSpPr>
          <p:spPr>
            <a:xfrm>
              <a:off x="15374219" y="24581911"/>
              <a:ext cx="518764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b="1" dirty="0" smtClean="0">
                  <a:latin typeface="Calibri" panose="020F0502020204030204" pitchFamily="34" charset="0"/>
                  <a:cs typeface="Courier New" panose="02070309020205020404" pitchFamily="49" charset="0"/>
                </a:rPr>
                <a:t>GLSTM-DNN</a:t>
              </a:r>
              <a:endParaRPr lang="zh-CN" altLang="en-US" sz="3200" b="1" dirty="0">
                <a:latin typeface="Calibri" panose="020F0502020204030204" pitchFamily="34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79" name="Rectangle 110"/>
          <p:cNvSpPr>
            <a:spLocks noChangeArrowheads="1"/>
          </p:cNvSpPr>
          <p:nvPr/>
        </p:nvSpPr>
        <p:spPr bwMode="auto">
          <a:xfrm>
            <a:off x="630950" y="14174758"/>
            <a:ext cx="9301162" cy="6081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4078288" eaLnBrk="0" hangingPunct="0">
              <a:spcBef>
                <a:spcPct val="20000"/>
              </a:spcBef>
              <a:buChar char="•"/>
              <a:defRPr sz="13900">
                <a:solidFill>
                  <a:schemeClr val="tx1"/>
                </a:solidFill>
                <a:latin typeface="Arial" pitchFamily="34" charset="0"/>
              </a:defRPr>
            </a:lvl1pPr>
            <a:lvl2pPr marL="550863" indent="-371475" defTabSz="4078288" eaLnBrk="0" hangingPunct="0">
              <a:spcBef>
                <a:spcPct val="20000"/>
              </a:spcBef>
              <a:buChar char="–"/>
              <a:defRPr sz="12200">
                <a:solidFill>
                  <a:schemeClr val="tx1"/>
                </a:solidFill>
                <a:latin typeface="Arial" pitchFamily="34" charset="0"/>
              </a:defRPr>
            </a:lvl2pPr>
            <a:lvl3pPr marL="800100" indent="419100" defTabSz="4078288" eaLnBrk="0" hangingPunct="0">
              <a:spcBef>
                <a:spcPct val="20000"/>
              </a:spcBef>
              <a:buChar char="•"/>
              <a:defRPr sz="10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078288" eaLnBrk="0" hangingPunct="0">
              <a:spcBef>
                <a:spcPct val="20000"/>
              </a:spcBef>
              <a:buChar char="–"/>
              <a:defRPr sz="87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078288" eaLnBrk="0" hangingPunct="0">
              <a:spcBef>
                <a:spcPct val="20000"/>
              </a:spcBef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endParaRPr lang="de-DE" altLang="zh-CN" sz="3600" b="1" dirty="0">
              <a:ea typeface="宋体" pitchFamily="2" charset="-122"/>
            </a:endParaRPr>
          </a:p>
        </p:txBody>
      </p:sp>
      <p:sp>
        <p:nvSpPr>
          <p:cNvPr id="80" name="Rectangle 110"/>
          <p:cNvSpPr>
            <a:spLocks noChangeArrowheads="1"/>
          </p:cNvSpPr>
          <p:nvPr/>
        </p:nvSpPr>
        <p:spPr bwMode="auto">
          <a:xfrm>
            <a:off x="468791" y="14061658"/>
            <a:ext cx="9301162" cy="6081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4078288" eaLnBrk="0" hangingPunct="0">
              <a:spcBef>
                <a:spcPct val="20000"/>
              </a:spcBef>
              <a:buChar char="•"/>
              <a:defRPr sz="13900">
                <a:solidFill>
                  <a:schemeClr val="tx1"/>
                </a:solidFill>
                <a:latin typeface="Arial" pitchFamily="34" charset="0"/>
              </a:defRPr>
            </a:lvl1pPr>
            <a:lvl2pPr marL="550863" indent="-371475" defTabSz="4078288" eaLnBrk="0" hangingPunct="0">
              <a:spcBef>
                <a:spcPct val="20000"/>
              </a:spcBef>
              <a:buChar char="–"/>
              <a:defRPr sz="12200">
                <a:solidFill>
                  <a:schemeClr val="tx1"/>
                </a:solidFill>
                <a:latin typeface="Arial" pitchFamily="34" charset="0"/>
              </a:defRPr>
            </a:lvl2pPr>
            <a:lvl3pPr marL="800100" indent="419100" defTabSz="4078288" eaLnBrk="0" hangingPunct="0">
              <a:spcBef>
                <a:spcPct val="20000"/>
              </a:spcBef>
              <a:buChar char="•"/>
              <a:defRPr sz="10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078288" eaLnBrk="0" hangingPunct="0">
              <a:spcBef>
                <a:spcPct val="20000"/>
              </a:spcBef>
              <a:buChar char="–"/>
              <a:defRPr sz="87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078288" eaLnBrk="0" hangingPunct="0">
              <a:spcBef>
                <a:spcPct val="20000"/>
              </a:spcBef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altLang="zh-CN" sz="3600" b="1" dirty="0" smtClean="0">
                <a:ea typeface="宋体" pitchFamily="2" charset="-122"/>
                <a:sym typeface="Monotype Sorts"/>
              </a:rPr>
              <a:t>RNN uses simple affine transformation to utilize history information for current time representation.</a:t>
            </a:r>
            <a:endParaRPr lang="de-DE" altLang="zh-CN" sz="3600" b="1" dirty="0">
              <a:ea typeface="宋体" pitchFamily="2" charset="-122"/>
            </a:endParaRPr>
          </a:p>
        </p:txBody>
      </p:sp>
      <p:grpSp>
        <p:nvGrpSpPr>
          <p:cNvPr id="2054" name="组合 2053"/>
          <p:cNvGrpSpPr/>
          <p:nvPr/>
        </p:nvGrpSpPr>
        <p:grpSpPr>
          <a:xfrm>
            <a:off x="952997" y="15618911"/>
            <a:ext cx="8420100" cy="4462140"/>
            <a:chOff x="952997" y="15618911"/>
            <a:chExt cx="8420100" cy="4462140"/>
          </a:xfrm>
        </p:grpSpPr>
        <p:pic>
          <p:nvPicPr>
            <p:cNvPr id="2050" name="图片 2049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952997" y="15618911"/>
              <a:ext cx="8420100" cy="3171825"/>
            </a:xfrm>
            <a:prstGeom prst="rect">
              <a:avLst/>
            </a:prstGeom>
          </p:spPr>
        </p:pic>
        <p:pic>
          <p:nvPicPr>
            <p:cNvPr id="2051" name="图片 2050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2214666" y="18979925"/>
              <a:ext cx="5578073" cy="1101126"/>
            </a:xfrm>
            <a:prstGeom prst="rect">
              <a:avLst/>
            </a:prstGeom>
          </p:spPr>
        </p:pic>
      </p:grpSp>
      <p:sp>
        <p:nvSpPr>
          <p:cNvPr id="84" name="Rectangle 110"/>
          <p:cNvSpPr>
            <a:spLocks noChangeArrowheads="1"/>
          </p:cNvSpPr>
          <p:nvPr/>
        </p:nvSpPr>
        <p:spPr bwMode="auto">
          <a:xfrm>
            <a:off x="355825" y="20143372"/>
            <a:ext cx="9301162" cy="6081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4078288" eaLnBrk="0" hangingPunct="0">
              <a:spcBef>
                <a:spcPct val="20000"/>
              </a:spcBef>
              <a:buChar char="•"/>
              <a:defRPr sz="13900">
                <a:solidFill>
                  <a:schemeClr val="tx1"/>
                </a:solidFill>
                <a:latin typeface="Arial" pitchFamily="34" charset="0"/>
              </a:defRPr>
            </a:lvl1pPr>
            <a:lvl2pPr marL="550863" indent="-371475" defTabSz="4078288" eaLnBrk="0" hangingPunct="0">
              <a:spcBef>
                <a:spcPct val="20000"/>
              </a:spcBef>
              <a:buChar char="–"/>
              <a:defRPr sz="12200">
                <a:solidFill>
                  <a:schemeClr val="tx1"/>
                </a:solidFill>
                <a:latin typeface="Arial" pitchFamily="34" charset="0"/>
              </a:defRPr>
            </a:lvl2pPr>
            <a:lvl3pPr marL="800100" indent="419100" defTabSz="4078288" eaLnBrk="0" hangingPunct="0">
              <a:spcBef>
                <a:spcPct val="20000"/>
              </a:spcBef>
              <a:buChar char="•"/>
              <a:defRPr sz="10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078288" eaLnBrk="0" hangingPunct="0">
              <a:spcBef>
                <a:spcPct val="20000"/>
              </a:spcBef>
              <a:buChar char="–"/>
              <a:defRPr sz="87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078288" eaLnBrk="0" hangingPunct="0">
              <a:spcBef>
                <a:spcPct val="20000"/>
              </a:spcBef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altLang="zh-CN" sz="3600" b="1" dirty="0" smtClean="0">
                <a:ea typeface="宋体" pitchFamily="2" charset="-122"/>
                <a:sym typeface="Monotype Sorts"/>
              </a:rPr>
              <a:t>LSTM-RNN introduces a cell memory structure and various gates to capture long-term dependency.</a:t>
            </a:r>
            <a:endParaRPr lang="de-DE" altLang="zh-CN" sz="3600" b="1" dirty="0">
              <a:ea typeface="宋体" pitchFamily="2" charset="-122"/>
            </a:endParaRPr>
          </a:p>
        </p:txBody>
      </p:sp>
      <p:sp>
        <p:nvSpPr>
          <p:cNvPr id="85" name="Text Box 74"/>
          <p:cNvSpPr txBox="1">
            <a:spLocks noChangeArrowheads="1"/>
          </p:cNvSpPr>
          <p:nvPr/>
        </p:nvSpPr>
        <p:spPr bwMode="auto">
          <a:xfrm>
            <a:off x="10432727" y="13934533"/>
            <a:ext cx="1015761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078288" eaLnBrk="0" hangingPunct="0">
              <a:spcBef>
                <a:spcPct val="20000"/>
              </a:spcBef>
              <a:buChar char="•"/>
              <a:defRPr sz="139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078288" eaLnBrk="0" hangingPunct="0">
              <a:spcBef>
                <a:spcPct val="20000"/>
              </a:spcBef>
              <a:buChar char="–"/>
              <a:defRPr sz="1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078288" eaLnBrk="0" hangingPunct="0">
              <a:spcBef>
                <a:spcPct val="20000"/>
              </a:spcBef>
              <a:buChar char="•"/>
              <a:defRPr sz="10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078288" eaLnBrk="0" hangingPunct="0">
              <a:spcBef>
                <a:spcPct val="20000"/>
              </a:spcBef>
              <a:buChar char="–"/>
              <a:defRPr sz="87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078288" eaLnBrk="0" hangingPunct="0">
              <a:spcBef>
                <a:spcPct val="20000"/>
              </a:spcBef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CN" sz="3600" b="1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宋体" pitchFamily="2" charset="-122"/>
              </a:rPr>
              <a:t>Formulations of (G)LSTM-DNN</a:t>
            </a:r>
            <a:endParaRPr lang="de-DE" altLang="zh-CN" sz="3600" b="1" dirty="0" smtClean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86" name="Rectangle 110"/>
          <p:cNvSpPr>
            <a:spLocks noChangeArrowheads="1"/>
          </p:cNvSpPr>
          <p:nvPr/>
        </p:nvSpPr>
        <p:spPr bwMode="auto">
          <a:xfrm>
            <a:off x="10341252" y="15056018"/>
            <a:ext cx="9301162" cy="6081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4078288" eaLnBrk="0" hangingPunct="0">
              <a:spcBef>
                <a:spcPct val="20000"/>
              </a:spcBef>
              <a:buChar char="•"/>
              <a:defRPr sz="13900">
                <a:solidFill>
                  <a:schemeClr val="tx1"/>
                </a:solidFill>
                <a:latin typeface="Arial" pitchFamily="34" charset="0"/>
              </a:defRPr>
            </a:lvl1pPr>
            <a:lvl2pPr marL="550863" indent="-371475" defTabSz="4078288" eaLnBrk="0" hangingPunct="0">
              <a:spcBef>
                <a:spcPct val="20000"/>
              </a:spcBef>
              <a:buChar char="–"/>
              <a:defRPr sz="12200">
                <a:solidFill>
                  <a:schemeClr val="tx1"/>
                </a:solidFill>
                <a:latin typeface="Arial" pitchFamily="34" charset="0"/>
              </a:defRPr>
            </a:lvl2pPr>
            <a:lvl3pPr marL="800100" indent="419100" defTabSz="4078288" eaLnBrk="0" hangingPunct="0">
              <a:spcBef>
                <a:spcPct val="20000"/>
              </a:spcBef>
              <a:buChar char="•"/>
              <a:defRPr sz="10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078288" eaLnBrk="0" hangingPunct="0">
              <a:spcBef>
                <a:spcPct val="20000"/>
              </a:spcBef>
              <a:buChar char="–"/>
              <a:defRPr sz="87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078288" eaLnBrk="0" hangingPunct="0">
              <a:spcBef>
                <a:spcPct val="20000"/>
              </a:spcBef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altLang="zh-CN" sz="3600" b="1" dirty="0" smtClean="0">
                <a:ea typeface="宋体" pitchFamily="2" charset="-122"/>
                <a:sym typeface="Monotype Sorts"/>
              </a:rPr>
              <a:t>LSTM-DNN borrows the LSTM structure and uses it along depth.</a:t>
            </a:r>
            <a:endParaRPr lang="de-DE" altLang="zh-CN" sz="3600" b="1" dirty="0">
              <a:ea typeface="宋体" pitchFamily="2" charset="-122"/>
            </a:endParaRPr>
          </a:p>
        </p:txBody>
      </p:sp>
      <p:sp>
        <p:nvSpPr>
          <p:cNvPr id="87" name="Text Box 74"/>
          <p:cNvSpPr txBox="1">
            <a:spLocks noChangeArrowheads="1"/>
          </p:cNvSpPr>
          <p:nvPr/>
        </p:nvSpPr>
        <p:spPr bwMode="auto">
          <a:xfrm>
            <a:off x="10648361" y="6503788"/>
            <a:ext cx="971291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078288" eaLnBrk="0" hangingPunct="0">
              <a:spcBef>
                <a:spcPct val="20000"/>
              </a:spcBef>
              <a:buChar char="•"/>
              <a:defRPr sz="139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078288" eaLnBrk="0" hangingPunct="0">
              <a:spcBef>
                <a:spcPct val="20000"/>
              </a:spcBef>
              <a:buChar char="–"/>
              <a:defRPr sz="1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078288" eaLnBrk="0" hangingPunct="0">
              <a:spcBef>
                <a:spcPct val="20000"/>
              </a:spcBef>
              <a:buChar char="•"/>
              <a:defRPr sz="10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078288" eaLnBrk="0" hangingPunct="0">
              <a:spcBef>
                <a:spcPct val="20000"/>
              </a:spcBef>
              <a:buChar char="–"/>
              <a:defRPr sz="87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078288" eaLnBrk="0" hangingPunct="0">
              <a:spcBef>
                <a:spcPct val="20000"/>
              </a:spcBef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zh-CN" sz="4400" b="1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宋体" pitchFamily="2" charset="-122"/>
              </a:rPr>
              <a:t>The CD-DNN-HMM Framework</a:t>
            </a:r>
            <a:endParaRPr lang="de-DE" altLang="zh-CN" sz="4400" b="1" dirty="0" smtClean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宋体" pitchFamily="2" charset="-122"/>
            </a:endParaRPr>
          </a:p>
        </p:txBody>
      </p:sp>
      <p:pic>
        <p:nvPicPr>
          <p:cNvPr id="88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5520" y="8439190"/>
            <a:ext cx="6341031" cy="5013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" name="Rectangle 110"/>
          <p:cNvSpPr>
            <a:spLocks noChangeArrowheads="1"/>
          </p:cNvSpPr>
          <p:nvPr/>
        </p:nvSpPr>
        <p:spPr bwMode="auto">
          <a:xfrm>
            <a:off x="10618083" y="7310932"/>
            <a:ext cx="9976114" cy="6081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defTabSz="4078288" eaLnBrk="0" hangingPunct="0">
              <a:spcBef>
                <a:spcPct val="20000"/>
              </a:spcBef>
              <a:buChar char="•"/>
              <a:defRPr sz="13900">
                <a:solidFill>
                  <a:schemeClr val="tx1"/>
                </a:solidFill>
                <a:latin typeface="Arial" pitchFamily="34" charset="0"/>
              </a:defRPr>
            </a:lvl1pPr>
            <a:lvl2pPr marL="550863" indent="-371475" defTabSz="4078288" eaLnBrk="0" hangingPunct="0">
              <a:spcBef>
                <a:spcPct val="20000"/>
              </a:spcBef>
              <a:buChar char="–"/>
              <a:defRPr sz="12200">
                <a:solidFill>
                  <a:schemeClr val="tx1"/>
                </a:solidFill>
                <a:latin typeface="Arial" pitchFamily="34" charset="0"/>
              </a:defRPr>
            </a:lvl2pPr>
            <a:lvl3pPr marL="800100" indent="419100" defTabSz="4078288" eaLnBrk="0" hangingPunct="0">
              <a:spcBef>
                <a:spcPct val="20000"/>
              </a:spcBef>
              <a:buChar char="•"/>
              <a:defRPr sz="10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078288" eaLnBrk="0" hangingPunct="0">
              <a:spcBef>
                <a:spcPct val="20000"/>
              </a:spcBef>
              <a:buChar char="–"/>
              <a:defRPr sz="87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078288" eaLnBrk="0" hangingPunct="0">
              <a:spcBef>
                <a:spcPct val="20000"/>
              </a:spcBef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altLang="zh-CN" sz="3600" b="1" dirty="0" smtClean="0">
                <a:ea typeface="宋体" pitchFamily="2" charset="-122"/>
                <a:sym typeface="Monotype Sorts"/>
              </a:rPr>
              <a:t>The same “vanishing gradient” problem also exists for DNN.</a:t>
            </a:r>
            <a:endParaRPr lang="de-DE" altLang="zh-CN" sz="3600" b="1" dirty="0">
              <a:ea typeface="宋体" pitchFamily="2" charset="-122"/>
            </a:endParaRPr>
          </a:p>
        </p:txBody>
      </p:sp>
      <p:sp>
        <p:nvSpPr>
          <p:cNvPr id="2056" name="Line 81"/>
          <p:cNvSpPr>
            <a:spLocks noChangeShapeType="1"/>
          </p:cNvSpPr>
          <p:nvPr/>
        </p:nvSpPr>
        <p:spPr bwMode="auto">
          <a:xfrm>
            <a:off x="20774025" y="6985000"/>
            <a:ext cx="0" cy="21205825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pic>
        <p:nvPicPr>
          <p:cNvPr id="2058" name="图片 205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6417260" y="9239042"/>
            <a:ext cx="3765871" cy="2571034"/>
          </a:xfrm>
          <a:prstGeom prst="rect">
            <a:avLst/>
          </a:prstGeom>
        </p:spPr>
      </p:pic>
      <p:pic>
        <p:nvPicPr>
          <p:cNvPr id="2061" name="图片 2060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5707707" y="11828927"/>
            <a:ext cx="4859944" cy="1057947"/>
          </a:xfrm>
          <a:prstGeom prst="rect">
            <a:avLst/>
          </a:prstGeom>
        </p:spPr>
      </p:pic>
      <p:grpSp>
        <p:nvGrpSpPr>
          <p:cNvPr id="55" name="组合 2"/>
          <p:cNvGrpSpPr>
            <a:grpSpLocks/>
          </p:cNvGrpSpPr>
          <p:nvPr/>
        </p:nvGrpSpPr>
        <p:grpSpPr bwMode="auto">
          <a:xfrm>
            <a:off x="21221377" y="6608126"/>
            <a:ext cx="14842928" cy="5895031"/>
            <a:chOff x="596435" y="6909377"/>
            <a:chExt cx="14844803" cy="5895370"/>
          </a:xfrm>
        </p:grpSpPr>
        <p:sp>
          <p:nvSpPr>
            <p:cNvPr id="56" name="Text Box 72"/>
            <p:cNvSpPr txBox="1">
              <a:spLocks noChangeArrowheads="1"/>
            </p:cNvSpPr>
            <p:nvPr/>
          </p:nvSpPr>
          <p:spPr bwMode="auto">
            <a:xfrm>
              <a:off x="5537903" y="6909377"/>
              <a:ext cx="9903335" cy="9233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defTabSz="4078288" eaLnBrk="0" hangingPunct="0">
                <a:spcBef>
                  <a:spcPct val="20000"/>
                </a:spcBef>
                <a:buChar char="•"/>
                <a:defRPr sz="139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defTabSz="4078288" eaLnBrk="0" hangingPunct="0">
                <a:spcBef>
                  <a:spcPct val="20000"/>
                </a:spcBef>
                <a:buChar char="–"/>
                <a:defRPr sz="122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defTabSz="4078288" eaLnBrk="0" hangingPunct="0">
                <a:spcBef>
                  <a:spcPct val="20000"/>
                </a:spcBef>
                <a:buChar char="•"/>
                <a:defRPr sz="10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defTabSz="4078288" eaLnBrk="0" hangingPunct="0">
                <a:spcBef>
                  <a:spcPct val="20000"/>
                </a:spcBef>
                <a:buChar char="–"/>
                <a:defRPr sz="87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defTabSz="4078288" eaLnBrk="0" hangingPunct="0">
                <a:spcBef>
                  <a:spcPct val="20000"/>
                </a:spcBef>
                <a:buChar char="»"/>
                <a:defRPr sz="87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defTabSz="40782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defTabSz="40782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defTabSz="40782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defTabSz="40782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87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None/>
                <a:defRPr/>
              </a:pPr>
              <a:r>
                <a:rPr lang="en-US" altLang="zh-CN" sz="5400" b="1" dirty="0" smtClean="0">
                  <a:solidFill>
                    <a:schemeClr val="accent6">
                      <a:lumMod val="75000"/>
                    </a:schemeClr>
                  </a:solidFill>
                  <a:latin typeface="Verdana" pitchFamily="34" charset="0"/>
                  <a:ea typeface="宋体" pitchFamily="2" charset="-122"/>
                </a:rPr>
                <a:t>Experiments</a:t>
              </a:r>
              <a:endParaRPr lang="de-DE" altLang="zh-CN" sz="5400" b="1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宋体" pitchFamily="2" charset="-122"/>
              </a:endParaRPr>
            </a:p>
          </p:txBody>
        </p:sp>
        <p:sp>
          <p:nvSpPr>
            <p:cNvPr id="57" name="TextBox 158"/>
            <p:cNvSpPr txBox="1"/>
            <p:nvPr/>
          </p:nvSpPr>
          <p:spPr>
            <a:xfrm>
              <a:off x="596435" y="8834200"/>
              <a:ext cx="9707796" cy="397054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600" dirty="0"/>
                <a:t>80h for training, 9.7h for dev, 9.1h for test</a:t>
              </a:r>
            </a:p>
            <a:p>
              <a:r>
                <a:rPr lang="en-US" sz="3600" dirty="0"/>
                <a:t>Close-talking IHM set</a:t>
              </a:r>
            </a:p>
            <a:p>
              <a:r>
                <a:rPr lang="en-US" sz="3600" dirty="0"/>
                <a:t>40-dimensional MFCC, with CMN</a:t>
              </a:r>
            </a:p>
            <a:p>
              <a:r>
                <a:rPr lang="en-US" sz="3600" dirty="0"/>
                <a:t>DNN Input: 1080 Output:5000</a:t>
              </a:r>
            </a:p>
            <a:p>
              <a:r>
                <a:rPr lang="en-US" sz="3600" dirty="0"/>
                <a:t>MBSize:256, each epoch:24h, no momentum, L2:1e-6</a:t>
              </a:r>
            </a:p>
            <a:p>
              <a:pPr marL="266700" lvl="1">
                <a:defRPr/>
              </a:pPr>
              <a:endParaRPr lang="en-US" altLang="zh-CN" sz="3600" b="1" dirty="0" smtClean="0">
                <a:latin typeface="+mn-lt"/>
                <a:ea typeface="宋体" charset="-122"/>
              </a:endParaRPr>
            </a:p>
          </p:txBody>
        </p:sp>
      </p:grpSp>
      <p:sp>
        <p:nvSpPr>
          <p:cNvPr id="58" name="Text Box 72"/>
          <p:cNvSpPr txBox="1">
            <a:spLocks noChangeArrowheads="1"/>
          </p:cNvSpPr>
          <p:nvPr/>
        </p:nvSpPr>
        <p:spPr bwMode="auto">
          <a:xfrm>
            <a:off x="20743595" y="7572177"/>
            <a:ext cx="990208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078288" eaLnBrk="0" hangingPunct="0">
              <a:spcBef>
                <a:spcPct val="20000"/>
              </a:spcBef>
              <a:buChar char="•"/>
              <a:defRPr sz="139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078288" eaLnBrk="0" hangingPunct="0">
              <a:spcBef>
                <a:spcPct val="20000"/>
              </a:spcBef>
              <a:buChar char="–"/>
              <a:defRPr sz="1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078288" eaLnBrk="0" hangingPunct="0">
              <a:spcBef>
                <a:spcPct val="20000"/>
              </a:spcBef>
              <a:buChar char="•"/>
              <a:defRPr sz="10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078288" eaLnBrk="0" hangingPunct="0">
              <a:spcBef>
                <a:spcPct val="20000"/>
              </a:spcBef>
              <a:buChar char="–"/>
              <a:defRPr sz="87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078288" eaLnBrk="0" hangingPunct="0">
              <a:spcBef>
                <a:spcPct val="20000"/>
              </a:spcBef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US" altLang="zh-CN" sz="5400" b="1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宋体" pitchFamily="2" charset="-122"/>
              </a:rPr>
              <a:t>AMI</a:t>
            </a:r>
            <a:endParaRPr lang="de-DE" altLang="zh-CN" sz="5400" b="1" dirty="0" smtClean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宋体" pitchFamily="2" charset="-122"/>
            </a:endParaRPr>
          </a:p>
        </p:txBody>
      </p:sp>
      <p:graphicFrame>
        <p:nvGraphicFramePr>
          <p:cNvPr id="5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3860011"/>
              </p:ext>
            </p:extLst>
          </p:nvPr>
        </p:nvGraphicFramePr>
        <p:xfrm>
          <a:off x="21136849" y="12061230"/>
          <a:ext cx="9524504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81126"/>
                <a:gridCol w="2381126"/>
                <a:gridCol w="2381126"/>
                <a:gridCol w="238112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Model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CE(CV)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CE(TR)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WER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alibri" panose="020F0502020204030204" pitchFamily="34" charset="0"/>
                        </a:rPr>
                        <a:t>Sigmid</a:t>
                      </a:r>
                      <a:r>
                        <a:rPr lang="en-US" dirty="0" smtClean="0">
                          <a:latin typeface="Calibri" panose="020F0502020204030204" pitchFamily="34" charset="0"/>
                        </a:rPr>
                        <a:t>-DNN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</a:rPr>
                        <a:t> 2048L6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2.04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1.46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31.4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Highway-DNN 2048L10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2.04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1.4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31.8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RELU-DNN 2048L6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2.49</a:t>
                      </a:r>
                      <a:endParaRPr lang="en-US" dirty="0">
                        <a:solidFill>
                          <a:srgbClr val="FF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1.25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Over-fit</a:t>
                      </a:r>
                      <a:endParaRPr lang="en-US" dirty="0">
                        <a:solidFill>
                          <a:srgbClr val="FF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LSTM-DNN 2048L3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2.34</a:t>
                      </a:r>
                      <a:endParaRPr lang="en-US" dirty="0">
                        <a:solidFill>
                          <a:srgbClr val="FF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1.28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Over-fit</a:t>
                      </a:r>
                      <a:endParaRPr lang="en-US" dirty="0">
                        <a:solidFill>
                          <a:srgbClr val="FF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60" name="组合 59"/>
          <p:cNvGrpSpPr/>
          <p:nvPr/>
        </p:nvGrpSpPr>
        <p:grpSpPr>
          <a:xfrm>
            <a:off x="21495692" y="13935945"/>
            <a:ext cx="10739218" cy="584775"/>
            <a:chOff x="21495692" y="13887917"/>
            <a:chExt cx="10739218" cy="584775"/>
          </a:xfrm>
        </p:grpSpPr>
        <p:sp>
          <p:nvSpPr>
            <p:cNvPr id="61" name="文本框 60"/>
            <p:cNvSpPr txBox="1"/>
            <p:nvPr/>
          </p:nvSpPr>
          <p:spPr>
            <a:xfrm>
              <a:off x="21926947" y="13887917"/>
              <a:ext cx="1030796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The LSTM-DNN over-fits even with 3 layers.</a:t>
              </a:r>
              <a:endParaRPr lang="en-US" sz="3200" dirty="0"/>
            </a:p>
          </p:txBody>
        </p:sp>
        <p:sp>
          <p:nvSpPr>
            <p:cNvPr id="62" name="下箭头 61"/>
            <p:cNvSpPr/>
            <p:nvPr/>
          </p:nvSpPr>
          <p:spPr bwMode="auto">
            <a:xfrm flipV="1">
              <a:off x="21495692" y="13970944"/>
              <a:ext cx="360040" cy="418719"/>
            </a:xfrm>
            <a:prstGeom prst="down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0782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7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aphicFrame>
        <p:nvGraphicFramePr>
          <p:cNvPr id="63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056047"/>
              </p:ext>
            </p:extLst>
          </p:nvPr>
        </p:nvGraphicFramePr>
        <p:xfrm>
          <a:off x="21131949" y="14797534"/>
          <a:ext cx="9318753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13038"/>
                <a:gridCol w="1161143"/>
                <a:gridCol w="1161143"/>
                <a:gridCol w="1161143"/>
                <a:gridCol w="1161143"/>
                <a:gridCol w="116114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r>
                        <a:rPr lang="en-US" baseline="0" dirty="0" smtClean="0"/>
                        <a:t> dropout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With dropout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Model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CE(CV)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CE(TR)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CE(CV)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CE(TR)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WER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RELU-DNN 2048L6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GLSTM-</a:t>
                      </a:r>
                      <a:r>
                        <a:rPr lang="en-US" dirty="0" err="1" smtClean="0"/>
                        <a:t>Tanh</a:t>
                      </a:r>
                      <a:r>
                        <a:rPr lang="en-US" dirty="0" smtClean="0"/>
                        <a:t>-DNN 1024L8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LSTM-</a:t>
                      </a:r>
                      <a:r>
                        <a:rPr lang="en-US" dirty="0" err="1" smtClean="0"/>
                        <a:t>Tanh</a:t>
                      </a:r>
                      <a:r>
                        <a:rPr lang="en-US" dirty="0" smtClean="0"/>
                        <a:t>-DNN</a:t>
                      </a:r>
                      <a:r>
                        <a:rPr lang="en-US" baseline="0" dirty="0" smtClean="0"/>
                        <a:t> 2048L6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31.11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64" name="组合 63"/>
          <p:cNvGrpSpPr/>
          <p:nvPr/>
        </p:nvGrpSpPr>
        <p:grpSpPr>
          <a:xfrm>
            <a:off x="21359508" y="16756636"/>
            <a:ext cx="10739218" cy="584775"/>
            <a:chOff x="21495692" y="13887917"/>
            <a:chExt cx="10739218" cy="584775"/>
          </a:xfrm>
        </p:grpSpPr>
        <p:sp>
          <p:nvSpPr>
            <p:cNvPr id="65" name="文本框 64"/>
            <p:cNvSpPr txBox="1"/>
            <p:nvPr/>
          </p:nvSpPr>
          <p:spPr>
            <a:xfrm>
              <a:off x="21926947" y="13887917"/>
              <a:ext cx="1030796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Dropout can be used to alleviate this problem.</a:t>
              </a:r>
              <a:endParaRPr lang="en-US" sz="3200" dirty="0"/>
            </a:p>
          </p:txBody>
        </p:sp>
        <p:sp>
          <p:nvSpPr>
            <p:cNvPr id="66" name="下箭头 65"/>
            <p:cNvSpPr/>
            <p:nvPr/>
          </p:nvSpPr>
          <p:spPr bwMode="auto">
            <a:xfrm flipV="1">
              <a:off x="21495692" y="13970944"/>
              <a:ext cx="360040" cy="418719"/>
            </a:xfrm>
            <a:prstGeom prst="down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0782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7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68" name="组合 67"/>
          <p:cNvGrpSpPr/>
          <p:nvPr/>
        </p:nvGrpSpPr>
        <p:grpSpPr>
          <a:xfrm>
            <a:off x="21366773" y="17459200"/>
            <a:ext cx="10739218" cy="584775"/>
            <a:chOff x="21495692" y="13887917"/>
            <a:chExt cx="10739218" cy="584775"/>
          </a:xfrm>
        </p:grpSpPr>
        <p:sp>
          <p:nvSpPr>
            <p:cNvPr id="69" name="文本框 68"/>
            <p:cNvSpPr txBox="1"/>
            <p:nvPr/>
          </p:nvSpPr>
          <p:spPr>
            <a:xfrm>
              <a:off x="21926947" y="13887917"/>
              <a:ext cx="1030796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 smtClean="0"/>
                <a:t>Scaling behavior</a:t>
              </a:r>
              <a:r>
                <a:rPr lang="en-US" sz="3200" dirty="0" smtClean="0"/>
                <a:t> on training data oriented exp.</a:t>
              </a:r>
              <a:endParaRPr lang="en-US" sz="3200" dirty="0"/>
            </a:p>
          </p:txBody>
        </p:sp>
        <p:sp>
          <p:nvSpPr>
            <p:cNvPr id="73" name="下箭头 72"/>
            <p:cNvSpPr/>
            <p:nvPr/>
          </p:nvSpPr>
          <p:spPr bwMode="auto">
            <a:xfrm>
              <a:off x="21495692" y="13970944"/>
              <a:ext cx="360040" cy="418719"/>
            </a:xfrm>
            <a:prstGeom prst="down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0782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7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pic>
        <p:nvPicPr>
          <p:cNvPr id="77" name="Picture 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1186775" y="23815268"/>
            <a:ext cx="9733743" cy="5491853"/>
          </a:xfrm>
          <a:prstGeom prst="rect">
            <a:avLst/>
          </a:prstGeom>
        </p:spPr>
      </p:pic>
      <p:sp>
        <p:nvSpPr>
          <p:cNvPr id="78" name="Line 81"/>
          <p:cNvSpPr>
            <a:spLocks noChangeShapeType="1"/>
          </p:cNvSpPr>
          <p:nvPr/>
        </p:nvSpPr>
        <p:spPr bwMode="auto">
          <a:xfrm>
            <a:off x="31050660" y="8101297"/>
            <a:ext cx="0" cy="20809806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1" name="Text Box 72"/>
          <p:cNvSpPr txBox="1">
            <a:spLocks noChangeArrowheads="1"/>
          </p:cNvSpPr>
          <p:nvPr/>
        </p:nvSpPr>
        <p:spPr bwMode="auto">
          <a:xfrm>
            <a:off x="31393958" y="7515860"/>
            <a:ext cx="990208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078288" eaLnBrk="0" hangingPunct="0">
              <a:spcBef>
                <a:spcPct val="20000"/>
              </a:spcBef>
              <a:buChar char="•"/>
              <a:defRPr sz="139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078288" eaLnBrk="0" hangingPunct="0">
              <a:spcBef>
                <a:spcPct val="20000"/>
              </a:spcBef>
              <a:buChar char="–"/>
              <a:defRPr sz="1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078288" eaLnBrk="0" hangingPunct="0">
              <a:spcBef>
                <a:spcPct val="20000"/>
              </a:spcBef>
              <a:buChar char="•"/>
              <a:defRPr sz="10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078288" eaLnBrk="0" hangingPunct="0">
              <a:spcBef>
                <a:spcPct val="20000"/>
              </a:spcBef>
              <a:buChar char="–"/>
              <a:defRPr sz="87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078288" eaLnBrk="0" hangingPunct="0">
              <a:spcBef>
                <a:spcPct val="20000"/>
              </a:spcBef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US" altLang="zh-CN" sz="5400" b="1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宋体" pitchFamily="2" charset="-122"/>
              </a:rPr>
              <a:t>Switchboard</a:t>
            </a:r>
            <a:endParaRPr lang="de-DE" altLang="zh-CN" sz="5400" b="1" dirty="0" smtClean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82" name="Content Placeholder 2"/>
          <p:cNvSpPr txBox="1">
            <a:spLocks/>
          </p:cNvSpPr>
          <p:nvPr/>
        </p:nvSpPr>
        <p:spPr>
          <a:xfrm>
            <a:off x="31416547" y="8556800"/>
            <a:ext cx="974893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smtClean="0"/>
              <a:t>309h(SWBD1) + 1700h(Fisher), hub5’00(1831 utterances for testing)</a:t>
            </a:r>
          </a:p>
          <a:p>
            <a:r>
              <a:rPr lang="en-US" sz="3600" dirty="0" smtClean="0"/>
              <a:t>40-dimensional MFCC, with CMN</a:t>
            </a:r>
          </a:p>
          <a:p>
            <a:r>
              <a:rPr lang="en-US" sz="3600" dirty="0" smtClean="0"/>
              <a:t>DNN Input: 920 Output:9000</a:t>
            </a:r>
          </a:p>
          <a:p>
            <a:r>
              <a:rPr lang="en-US" sz="3600" dirty="0" smtClean="0"/>
              <a:t>MBSize:1024forG1, 4096forG4, each epoch:24h, momentum:0.9, L2:1e-6</a:t>
            </a:r>
          </a:p>
          <a:p>
            <a:r>
              <a:rPr lang="en-US" sz="3600" dirty="0" smtClean="0"/>
              <a:t>Techniques: 1-bit 4GPU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8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4463734"/>
              </p:ext>
            </p:extLst>
          </p:nvPr>
        </p:nvGraphicFramePr>
        <p:xfrm>
          <a:off x="31335634" y="13072922"/>
          <a:ext cx="9635007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211669"/>
                <a:gridCol w="3211669"/>
                <a:gridCol w="321166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Model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Parameter Number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WER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alibri" panose="020F0502020204030204" pitchFamily="34" charset="0"/>
                        </a:rPr>
                        <a:t>Sigmid</a:t>
                      </a:r>
                      <a:r>
                        <a:rPr lang="en-US" dirty="0" smtClean="0">
                          <a:latin typeface="Calibri" panose="020F0502020204030204" pitchFamily="34" charset="0"/>
                        </a:rPr>
                        <a:t>-DNN</a:t>
                      </a:r>
                      <a:r>
                        <a:rPr lang="en-US" baseline="0" dirty="0" smtClean="0">
                          <a:latin typeface="Calibri" panose="020F0502020204030204" pitchFamily="34" charset="0"/>
                        </a:rPr>
                        <a:t> 2048L7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45M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15.69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RELU-DNN 2048L7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45M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16.29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LSTM-DNN 2048L7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121M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14.39(-8.2%)</a:t>
                      </a:r>
                      <a:endParaRPr lang="en-US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 panose="020F0502020204030204" pitchFamily="34" charset="0"/>
                        </a:rPr>
                        <a:t>GLSTM-DNN 2048L11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230M</a:t>
                      </a:r>
                      <a:endParaRPr lang="en-US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15.02(-4.2%)</a:t>
                      </a:r>
                      <a:endParaRPr lang="en-US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90" name="组合 89"/>
          <p:cNvGrpSpPr/>
          <p:nvPr/>
        </p:nvGrpSpPr>
        <p:grpSpPr>
          <a:xfrm>
            <a:off x="31393958" y="15034186"/>
            <a:ext cx="10739218" cy="584775"/>
            <a:chOff x="21495692" y="13887917"/>
            <a:chExt cx="10739218" cy="584775"/>
          </a:xfrm>
        </p:grpSpPr>
        <p:sp>
          <p:nvSpPr>
            <p:cNvPr id="91" name="文本框 90"/>
            <p:cNvSpPr txBox="1"/>
            <p:nvPr/>
          </p:nvSpPr>
          <p:spPr>
            <a:xfrm>
              <a:off x="21926947" y="13887917"/>
              <a:ext cx="1030796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Decoding results.</a:t>
              </a:r>
              <a:endParaRPr lang="en-US" sz="3200" dirty="0"/>
            </a:p>
          </p:txBody>
        </p:sp>
        <p:sp>
          <p:nvSpPr>
            <p:cNvPr id="92" name="下箭头 91"/>
            <p:cNvSpPr/>
            <p:nvPr/>
          </p:nvSpPr>
          <p:spPr bwMode="auto">
            <a:xfrm flipV="1">
              <a:off x="21495692" y="13970944"/>
              <a:ext cx="360040" cy="418719"/>
            </a:xfrm>
            <a:prstGeom prst="down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0782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7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1369916" y="16001172"/>
            <a:ext cx="9145374" cy="7058632"/>
          </a:xfrm>
          <a:prstGeom prst="rect">
            <a:avLst/>
          </a:prstGeom>
        </p:spPr>
      </p:pic>
      <p:grpSp>
        <p:nvGrpSpPr>
          <p:cNvPr id="93" name="组合 92"/>
          <p:cNvGrpSpPr/>
          <p:nvPr/>
        </p:nvGrpSpPr>
        <p:grpSpPr>
          <a:xfrm>
            <a:off x="31573787" y="23059804"/>
            <a:ext cx="10739218" cy="584775"/>
            <a:chOff x="21495692" y="13887917"/>
            <a:chExt cx="10739218" cy="584775"/>
          </a:xfrm>
        </p:grpSpPr>
        <p:sp>
          <p:nvSpPr>
            <p:cNvPr id="94" name="文本框 93"/>
            <p:cNvSpPr txBox="1"/>
            <p:nvPr/>
          </p:nvSpPr>
          <p:spPr>
            <a:xfrm>
              <a:off x="21926947" y="13887917"/>
              <a:ext cx="1030796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 smtClean="0"/>
                <a:t>Scaling behavior.</a:t>
              </a:r>
              <a:endParaRPr lang="en-US" sz="3200" dirty="0"/>
            </a:p>
          </p:txBody>
        </p:sp>
        <p:sp>
          <p:nvSpPr>
            <p:cNvPr id="95" name="下箭头 94"/>
            <p:cNvSpPr/>
            <p:nvPr/>
          </p:nvSpPr>
          <p:spPr bwMode="auto">
            <a:xfrm flipV="1">
              <a:off x="21495692" y="13970944"/>
              <a:ext cx="360040" cy="418719"/>
            </a:xfrm>
            <a:prstGeom prst="down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0782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7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96" name="Text Box 72"/>
          <p:cNvSpPr txBox="1">
            <a:spLocks noChangeArrowheads="1"/>
          </p:cNvSpPr>
          <p:nvPr/>
        </p:nvSpPr>
        <p:spPr bwMode="auto">
          <a:xfrm>
            <a:off x="31619250" y="23727606"/>
            <a:ext cx="990208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078288" eaLnBrk="0" hangingPunct="0">
              <a:spcBef>
                <a:spcPct val="20000"/>
              </a:spcBef>
              <a:buChar char="•"/>
              <a:defRPr sz="139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4078288" eaLnBrk="0" hangingPunct="0">
              <a:spcBef>
                <a:spcPct val="20000"/>
              </a:spcBef>
              <a:buChar char="–"/>
              <a:defRPr sz="1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4078288" eaLnBrk="0" hangingPunct="0">
              <a:spcBef>
                <a:spcPct val="20000"/>
              </a:spcBef>
              <a:buChar char="•"/>
              <a:defRPr sz="10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4078288" eaLnBrk="0" hangingPunct="0">
              <a:spcBef>
                <a:spcPct val="20000"/>
              </a:spcBef>
              <a:buChar char="–"/>
              <a:defRPr sz="87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4078288" eaLnBrk="0" hangingPunct="0">
              <a:spcBef>
                <a:spcPct val="20000"/>
              </a:spcBef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0782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7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en-US" altLang="zh-CN" sz="5400" b="1" dirty="0" smtClean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宋体" pitchFamily="2" charset="-122"/>
              </a:rPr>
              <a:t>Conclusions</a:t>
            </a:r>
            <a:endParaRPr lang="de-DE" altLang="zh-CN" sz="5400" b="1" dirty="0" smtClean="0">
              <a:solidFill>
                <a:schemeClr val="accent6">
                  <a:lumMod val="75000"/>
                </a:schemeClr>
              </a:solidFill>
              <a:latin typeface="Verdana" pitchFamily="34" charset="0"/>
              <a:ea typeface="宋体" pitchFamily="2" charset="-122"/>
            </a:endParaRPr>
          </a:p>
        </p:txBody>
      </p:sp>
      <p:sp>
        <p:nvSpPr>
          <p:cNvPr id="97" name="Rectangle 110"/>
          <p:cNvSpPr>
            <a:spLocks noChangeArrowheads="1"/>
          </p:cNvSpPr>
          <p:nvPr/>
        </p:nvSpPr>
        <p:spPr bwMode="auto">
          <a:xfrm>
            <a:off x="31573787" y="24775263"/>
            <a:ext cx="9301162" cy="3366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7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7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7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7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7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7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7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7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7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marL="571500" indent="-571500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CN" sz="3600" b="1" dirty="0" smtClean="0">
                <a:ea typeface="宋体" pitchFamily="2" charset="-122"/>
                <a:sym typeface="Monotype Sorts"/>
              </a:rPr>
              <a:t>LSTM-DNN enables the training of deeper models.</a:t>
            </a:r>
          </a:p>
          <a:p>
            <a:pPr marL="571500" indent="-571500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CN" sz="3600" b="1" dirty="0" smtClean="0">
                <a:ea typeface="宋体" pitchFamily="2" charset="-122"/>
                <a:sym typeface="Monotype Sorts"/>
              </a:rPr>
              <a:t>However, it costs large number of parameters.</a:t>
            </a:r>
          </a:p>
          <a:p>
            <a:pPr marL="571500" indent="-571500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zh-CN" sz="3600" b="1" dirty="0" smtClean="0">
                <a:ea typeface="宋体" pitchFamily="2" charset="-122"/>
                <a:sym typeface="Monotype Sorts"/>
              </a:rPr>
              <a:t>Sequence-discriminative training maybe used to further improve utilize the modeling power.</a:t>
            </a:r>
            <a:endParaRPr lang="de-DE" altLang="zh-CN" sz="3600" b="1" dirty="0">
              <a:ea typeface="宋体" pitchFamily="2" charset="-122"/>
            </a:endParaRPr>
          </a:p>
        </p:txBody>
      </p:sp>
      <p:pic>
        <p:nvPicPr>
          <p:cNvPr id="98" name="图片 97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0947904" y="18367463"/>
            <a:ext cx="10078028" cy="49437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>
              <a:ea typeface="宋体" pitchFamily="2" charset="-122"/>
            </a:endParaRPr>
          </a:p>
        </p:txBody>
      </p:sp>
      <p:sp>
        <p:nvSpPr>
          <p:cNvPr id="3075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 smtClean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0782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7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0782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7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12283</TotalTime>
  <Words>362</Words>
  <Application>Microsoft Office PowerPoint</Application>
  <PresentationFormat>自定义</PresentationFormat>
  <Paragraphs>102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Monotype Sorts</vt:lpstr>
      <vt:lpstr>宋体</vt:lpstr>
      <vt:lpstr>Arial</vt:lpstr>
      <vt:lpstr>Calibri</vt:lpstr>
      <vt:lpstr>Courier New</vt:lpstr>
      <vt:lpstr>Verdana</vt:lpstr>
      <vt:lpstr>Default Design</vt:lpstr>
      <vt:lpstr>PowerPoint 演示文稿</vt:lpstr>
      <vt:lpstr>PowerPoint 演示文稿</vt:lpstr>
    </vt:vector>
  </TitlesOfParts>
  <Company>Imperial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Jost</dc:creator>
  <cp:lastModifiedBy>goose</cp:lastModifiedBy>
  <cp:revision>298</cp:revision>
  <dcterms:created xsi:type="dcterms:W3CDTF">2005-11-17T13:02:39Z</dcterms:created>
  <dcterms:modified xsi:type="dcterms:W3CDTF">2016-03-16T03:28:06Z</dcterms:modified>
</cp:coreProperties>
</file>