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622" r:id="rId2"/>
    <p:sldId id="628" r:id="rId3"/>
    <p:sldId id="636" r:id="rId4"/>
    <p:sldId id="637" r:id="rId5"/>
    <p:sldId id="633" r:id="rId6"/>
    <p:sldId id="634" r:id="rId7"/>
    <p:sldId id="635" r:id="rId8"/>
    <p:sldId id="638" r:id="rId9"/>
    <p:sldId id="639" r:id="rId10"/>
    <p:sldId id="640" r:id="rId11"/>
    <p:sldId id="64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83A761B-FBC7-3B97-8CCE-73E5B76F7042}" name="#GAO JIANJUN#" initials="#J" userId="S::gaoj0018@e.ntu.edu.sg::78471cfb-bd14-47eb-a4b1-b5c8eed8a6c4" providerId="AD"/>
  <p188:author id="{2687AEEF-BBA6-A376-8B42-94BC238C283B}" name="Yap Kim Hui (Assoc Prof)" initials="YKH(P" userId="S::EKHYap@staff.main.ntu.edu.sg::95b3d300-335e-41fa-a14f-7868c71468d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Hui Yap" initials="KHY" lastIdx="16" clrIdx="0"/>
  <p:cmAuthor id="2" name="#GAO JIANJUN#" initials="#J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FFF7"/>
    <a:srgbClr val="FF99CC"/>
    <a:srgbClr val="FF9999"/>
    <a:srgbClr val="CC00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744" autoAdjust="0"/>
  </p:normalViewPr>
  <p:slideViewPr>
    <p:cSldViewPr snapToGrid="0">
      <p:cViewPr>
        <p:scale>
          <a:sx n="75" d="100"/>
          <a:sy n="75" d="100"/>
        </p:scale>
        <p:origin x="2547" y="4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1E740-EBDC-E646-BD25-63444E77E568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40776-3C21-A84E-9870-FF4C98F3FBC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40776-3C21-A84E-9870-FF4C98F3FB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58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40776-3C21-A84E-9870-FF4C98F3FB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27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40776-3C21-A84E-9870-FF4C98F3FB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08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40776-3C21-A84E-9870-FF4C98F3FB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58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40776-3C21-A84E-9870-FF4C98F3FB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32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62C88-A135-6CB2-4BB1-32BA5CC22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0A13B7-7F97-2EF0-BCF9-1839E9ECFB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0BE6A1-2CC4-F109-04A3-7024442944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65A10-D765-D89C-A18D-A5CA0982F7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40776-3C21-A84E-9870-FF4C98F3FB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3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40776-3C21-A84E-9870-FF4C98F3FB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98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53429"/>
            <a:ext cx="254000" cy="2108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549335"/>
            <a:ext cx="9144000" cy="811635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452844"/>
            <a:ext cx="9144000" cy="81163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B38A0-0F81-48AE-80A5-8D2DBA17044D}" type="datetime1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13FC-2F6C-8440-9463-AC8A8614170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Icon&#10;&#10;Description automatically generated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81685" y="417429"/>
            <a:ext cx="1931243" cy="415694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 noChangeArrowheads="1"/>
          </p:cNvPicPr>
          <p:nvPr userDrawn="1"/>
        </p:nvPicPr>
        <p:blipFill rotWithShape="1">
          <a:blip r:embed="rId4" cstate="print"/>
          <a:srcRect/>
          <a:stretch>
            <a:fillRect/>
          </a:stretch>
        </p:blipFill>
        <p:spPr bwMode="auto">
          <a:xfrm>
            <a:off x="0" y="1086907"/>
            <a:ext cx="12192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D357-DEAC-48B4-A93E-E5FC4CF3A386}" type="datetime1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13FC-2F6C-8440-9463-AC8A861417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DA45-48D3-4B88-A6F6-344F10FE7B30}" type="datetime1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13FC-2F6C-8440-9463-AC8A861417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|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5360" y="188764"/>
            <a:ext cx="9361039" cy="215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panose="02080604020202020204" pitchFamily="34" charset="0"/>
              <a:buNone/>
              <a:defRPr sz="1200"/>
            </a:lvl1pPr>
            <a:lvl2pPr marL="0" indent="0">
              <a:spcBef>
                <a:spcPts val="0"/>
              </a:spcBef>
              <a:buNone/>
              <a:defRPr sz="1200"/>
            </a:lvl2pPr>
            <a:lvl3pPr marL="0" indent="0">
              <a:spcBef>
                <a:spcPts val="0"/>
              </a:spcBef>
              <a:buNone/>
              <a:defRPr sz="1200"/>
            </a:lvl3pPr>
            <a:lvl4pPr marL="0" indent="0">
              <a:spcBef>
                <a:spcPts val="0"/>
              </a:spcBef>
              <a:buNone/>
              <a:defRPr sz="1200"/>
            </a:lvl4pPr>
            <a:lvl5pPr marL="0" indent="0">
              <a:spcBef>
                <a:spcPts val="0"/>
              </a:spcBef>
              <a:buNone/>
              <a:defRPr sz="1200"/>
            </a:lvl5pPr>
            <a:lvl6pPr marL="0" indent="0">
              <a:spcBef>
                <a:spcPts val="0"/>
              </a:spcBef>
              <a:buNone/>
              <a:defRPr sz="1200"/>
            </a:lvl6pPr>
            <a:lvl7pPr marL="0" indent="0">
              <a:spcBef>
                <a:spcPts val="0"/>
              </a:spcBef>
              <a:buNone/>
              <a:defRPr sz="1200"/>
            </a:lvl7pPr>
            <a:lvl8pPr marL="0" indent="0">
              <a:spcBef>
                <a:spcPts val="0"/>
              </a:spcBef>
              <a:buNone/>
              <a:defRPr sz="1200"/>
            </a:lvl8pPr>
            <a:lvl9pPr marL="0" indent="0">
              <a:spcBef>
                <a:spcPts val="0"/>
              </a:spcBef>
              <a:buNone/>
              <a:defRPr sz="1200"/>
            </a:lvl9pPr>
          </a:lstStyle>
          <a:p>
            <a:pPr lvl="0"/>
            <a:r>
              <a:rPr lang="en-US"/>
              <a:t>Chapter</a:t>
            </a:r>
          </a:p>
        </p:txBody>
      </p:sp>
      <p:sp>
        <p:nvSpPr>
          <p:cNvPr id="7" name="White background left"/>
          <p:cNvSpPr/>
          <p:nvPr userDrawn="1"/>
        </p:nvSpPr>
        <p:spPr bwMode="gray">
          <a:xfrm>
            <a:off x="334963" y="1052738"/>
            <a:ext cx="11522075" cy="532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PMO Schaeffler Automotive Aftermarket | Project Status Report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F10D83-73B2-4D20-BE53-AA27B25211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6227"/>
            <a:ext cx="10515600" cy="4810125"/>
          </a:xfrm>
        </p:spPr>
        <p:txBody>
          <a:bodyPr>
            <a:normAutofit/>
          </a:bodyPr>
          <a:lstStyle>
            <a:lvl1pPr algn="just" latinLnBrk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 sz="2000"/>
            </a:lvl1pPr>
            <a:lvl2pPr algn="just" latinLnBrk="0">
              <a:lnSpc>
                <a:spcPct val="114000"/>
              </a:lnSpc>
              <a:spcAft>
                <a:spcPts val="600"/>
              </a:spcAft>
              <a:defRPr sz="1800"/>
            </a:lvl2pPr>
            <a:lvl3pPr algn="just" latinLnBrk="0">
              <a:lnSpc>
                <a:spcPct val="114000"/>
              </a:lnSpc>
              <a:spcAft>
                <a:spcPts val="600"/>
              </a:spcAft>
              <a:defRPr sz="1600"/>
            </a:lvl3pPr>
            <a:lvl4pPr algn="just" latinLnBrk="0">
              <a:lnSpc>
                <a:spcPct val="114000"/>
              </a:lnSpc>
              <a:spcAft>
                <a:spcPts val="600"/>
              </a:spcAft>
              <a:defRPr sz="1400"/>
            </a:lvl4pPr>
            <a:lvl5pPr algn="just" latinLnBrk="0">
              <a:lnSpc>
                <a:spcPct val="114000"/>
              </a:lnSpc>
              <a:spcAft>
                <a:spcPts val="600"/>
              </a:spcAft>
              <a:defRPr sz="14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61C5-99DE-42E1-839F-9F06FD934245}" type="datetime1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13FC-2F6C-8440-9463-AC8A861417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673533"/>
            <a:ext cx="10515600" cy="755469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1C85-4C83-41D2-826F-85D9C2CFCFF7}" type="datetime1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13FC-2F6C-8440-9463-AC8A861417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5032375"/>
          </a:xfrm>
        </p:spPr>
        <p:txBody>
          <a:bodyPr>
            <a:normAutofit/>
          </a:bodyPr>
          <a:lstStyle>
            <a:lvl1pPr algn="just" latinLnBrk="0">
              <a:lnSpc>
                <a:spcPct val="100000"/>
              </a:lnSpc>
              <a:spcAft>
                <a:spcPts val="600"/>
              </a:spcAft>
              <a:defRPr sz="2000"/>
            </a:lvl1pPr>
            <a:lvl2pPr algn="just" latinLnBrk="0">
              <a:lnSpc>
                <a:spcPct val="100000"/>
              </a:lnSpc>
              <a:spcAft>
                <a:spcPts val="600"/>
              </a:spcAft>
              <a:defRPr sz="1800"/>
            </a:lvl2pPr>
            <a:lvl3pPr algn="just" latinLnBrk="0">
              <a:lnSpc>
                <a:spcPct val="100000"/>
              </a:lnSpc>
              <a:spcAft>
                <a:spcPts val="600"/>
              </a:spcAft>
              <a:defRPr sz="1600"/>
            </a:lvl3pPr>
            <a:lvl4pPr algn="just" latinLnBrk="0">
              <a:lnSpc>
                <a:spcPct val="100000"/>
              </a:lnSpc>
              <a:spcAft>
                <a:spcPts val="600"/>
              </a:spcAft>
              <a:defRPr sz="1400"/>
            </a:lvl4pPr>
            <a:lvl5pPr algn="just" latinLnBrk="0">
              <a:lnSpc>
                <a:spcPct val="100000"/>
              </a:lnSpc>
              <a:spcAft>
                <a:spcPts val="600"/>
              </a:spcAf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5032375"/>
          </a:xfrm>
        </p:spPr>
        <p:txBody>
          <a:bodyPr>
            <a:normAutofit/>
          </a:bodyPr>
          <a:lstStyle>
            <a:lvl1pPr algn="just" latinLnBrk="0">
              <a:lnSpc>
                <a:spcPct val="100000"/>
              </a:lnSpc>
              <a:spcAft>
                <a:spcPts val="600"/>
              </a:spcAft>
              <a:defRPr sz="2000"/>
            </a:lvl1pPr>
            <a:lvl2pPr algn="just" latinLnBrk="0">
              <a:lnSpc>
                <a:spcPct val="100000"/>
              </a:lnSpc>
              <a:spcAft>
                <a:spcPts val="600"/>
              </a:spcAft>
              <a:defRPr sz="1800"/>
            </a:lvl2pPr>
            <a:lvl3pPr algn="just" latinLnBrk="0">
              <a:lnSpc>
                <a:spcPct val="100000"/>
              </a:lnSpc>
              <a:spcAft>
                <a:spcPts val="600"/>
              </a:spcAft>
              <a:defRPr sz="1600"/>
            </a:lvl3pPr>
            <a:lvl4pPr algn="just" latinLnBrk="0">
              <a:lnSpc>
                <a:spcPct val="100000"/>
              </a:lnSpc>
              <a:spcAft>
                <a:spcPts val="600"/>
              </a:spcAft>
              <a:defRPr sz="1400"/>
            </a:lvl4pPr>
            <a:lvl5pPr algn="just" latinLnBrk="0">
              <a:lnSpc>
                <a:spcPct val="100000"/>
              </a:lnSpc>
              <a:spcAft>
                <a:spcPts val="600"/>
              </a:spcAf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EC41-B750-48D8-A0B9-A902E7EDCFB5}" type="datetime1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13FC-2F6C-8440-9463-AC8A861417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5133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194562"/>
            <a:ext cx="5157787" cy="4663439"/>
          </a:xfrm>
        </p:spPr>
        <p:txBody>
          <a:bodyPr>
            <a:normAutofit/>
          </a:bodyPr>
          <a:lstStyle>
            <a:lvl1pPr algn="just" latinLnBrk="0">
              <a:lnSpc>
                <a:spcPct val="100000"/>
              </a:lnSpc>
              <a:spcAft>
                <a:spcPts val="1200"/>
              </a:spcAft>
              <a:defRPr sz="2400"/>
            </a:lvl1pPr>
            <a:lvl2pPr algn="just" latinLnBrk="0">
              <a:lnSpc>
                <a:spcPct val="100000"/>
              </a:lnSpc>
              <a:spcAft>
                <a:spcPts val="1200"/>
              </a:spcAft>
              <a:defRPr sz="2000"/>
            </a:lvl2pPr>
            <a:lvl3pPr algn="just" latinLnBrk="0">
              <a:lnSpc>
                <a:spcPct val="100000"/>
              </a:lnSpc>
              <a:spcAft>
                <a:spcPts val="1200"/>
              </a:spcAft>
              <a:defRPr sz="1800"/>
            </a:lvl3pPr>
            <a:lvl4pPr algn="just" latinLnBrk="0">
              <a:lnSpc>
                <a:spcPct val="100000"/>
              </a:lnSpc>
              <a:spcAft>
                <a:spcPts val="1200"/>
              </a:spcAft>
              <a:defRPr sz="1600"/>
            </a:lvl4pPr>
            <a:lvl5pPr algn="just" latinLnBrk="0">
              <a:lnSpc>
                <a:spcPct val="100000"/>
              </a:lnSpc>
              <a:spcAft>
                <a:spcPts val="1200"/>
              </a:spcAft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5133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194562"/>
            <a:ext cx="5183188" cy="4663439"/>
          </a:xfrm>
        </p:spPr>
        <p:txBody>
          <a:bodyPr>
            <a:normAutofit/>
          </a:bodyPr>
          <a:lstStyle>
            <a:lvl1pPr algn="just" latinLnBrk="0">
              <a:lnSpc>
                <a:spcPct val="100000"/>
              </a:lnSpc>
              <a:spcAft>
                <a:spcPts val="1200"/>
              </a:spcAft>
              <a:defRPr sz="2400"/>
            </a:lvl1pPr>
            <a:lvl2pPr algn="just" latinLnBrk="0">
              <a:lnSpc>
                <a:spcPct val="100000"/>
              </a:lnSpc>
              <a:spcAft>
                <a:spcPts val="1200"/>
              </a:spcAft>
              <a:defRPr sz="2000"/>
            </a:lvl2pPr>
            <a:lvl3pPr algn="just" latinLnBrk="0">
              <a:lnSpc>
                <a:spcPct val="100000"/>
              </a:lnSpc>
              <a:spcAft>
                <a:spcPts val="1200"/>
              </a:spcAft>
              <a:defRPr sz="1800"/>
            </a:lvl3pPr>
            <a:lvl4pPr algn="just" latinLnBrk="0">
              <a:lnSpc>
                <a:spcPct val="100000"/>
              </a:lnSpc>
              <a:spcAft>
                <a:spcPts val="1200"/>
              </a:spcAft>
              <a:defRPr sz="1600"/>
            </a:lvl4pPr>
            <a:lvl5pPr algn="just" latinLnBrk="0">
              <a:lnSpc>
                <a:spcPct val="100000"/>
              </a:lnSpc>
              <a:spcAft>
                <a:spcPts val="1200"/>
              </a:spcAft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49D9-400A-456E-BC7D-7FF3E7FA9C61}" type="datetime1">
              <a:rPr lang="en-US" smtClean="0"/>
              <a:t>4/2/2024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13FC-2F6C-8440-9463-AC8A861417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C4D0-2F3A-42B3-926D-F92E9A6ED9AA}" type="datetime1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13FC-2F6C-8440-9463-AC8A861417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8C67-BAE3-4287-86DD-C7DB991FF403}" type="datetime1">
              <a:rPr lang="en-US" smtClean="0"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13FC-2F6C-8440-9463-AC8A861417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BDCF-27AB-489C-8FF9-BF69C54C7AA0}" type="datetime1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13FC-2F6C-8440-9463-AC8A861417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E653-EBCF-4473-9F6D-B610257E670B}" type="datetime1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13FC-2F6C-8440-9463-AC8A861417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44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1131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4473F-A97E-4460-83C1-E146899B4583}" type="datetime1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0148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F13FC-2F6C-8440-9463-AC8A861417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just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just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just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9D85C-C183-22DD-0AE3-DBECE69F3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14" y="2610770"/>
            <a:ext cx="12191999" cy="1202911"/>
          </a:xfrm>
        </p:spPr>
        <p:txBody>
          <a:bodyPr>
            <a:normAutofit/>
          </a:bodyPr>
          <a:lstStyle/>
          <a:p>
            <a:r>
              <a:rPr lang="en-GB" dirty="0" err="1"/>
              <a:t>ContextHOI</a:t>
            </a:r>
            <a:r>
              <a:rPr lang="en-GB" dirty="0"/>
              <a:t>: Contextual Human Object Interaction Understanding From Pre-Trained Large Language Model</a:t>
            </a:r>
            <a:endParaRPr lang="en-SG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8928D4-E6F9-8F60-CD4C-D4FE3FA40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13FC-2F6C-8440-9463-AC8A86141700}" type="slidenum">
              <a:rPr lang="en-US" smtClean="0"/>
              <a:t>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5DC582-024F-D244-F36F-595E67D6BA77}"/>
              </a:ext>
            </a:extLst>
          </p:cNvPr>
          <p:cNvSpPr txBox="1"/>
          <p:nvPr/>
        </p:nvSpPr>
        <p:spPr>
          <a:xfrm>
            <a:off x="149334" y="4123956"/>
            <a:ext cx="1189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i="1" dirty="0"/>
              <a:t>Jianjun Gao, </a:t>
            </a:r>
            <a:r>
              <a:rPr lang="en-US" altLang="zh-CN" sz="2400" i="1" dirty="0"/>
              <a:t>Kim-Hui Yap, Kejun Wu, Duc Tri Phan, Kratika Garg, Boon Siew Han</a:t>
            </a:r>
            <a:endParaRPr lang="en-GB" sz="2400" b="0" i="1" dirty="0"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1EA041-F44A-3A67-F889-DFC47230F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84" y="201510"/>
            <a:ext cx="4086225" cy="14673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8A61D4-66AC-7919-B7F6-345FA983C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896" y="333796"/>
            <a:ext cx="3102769" cy="87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99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3E47B-CFDB-DB04-1E71-E3A076501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929F3-0FCF-F22A-13C7-F248F043C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SG" dirty="0"/>
              <a:t>[1] </a:t>
            </a:r>
            <a:r>
              <a:rPr lang="en-GB" dirty="0"/>
              <a:t>Wang, Suchen, et al. "Learning transferable human-object interaction detector with natural language supervision." Proceedings of the IEEE/CVF Conference on Computer Vision and Pattern Recognition. 2022.</a:t>
            </a:r>
            <a:endParaRPr lang="en-SG" dirty="0"/>
          </a:p>
          <a:p>
            <a:pPr marL="0" indent="0">
              <a:buNone/>
            </a:pPr>
            <a:r>
              <a:rPr lang="en-SG" dirty="0"/>
              <a:t>[2] </a:t>
            </a: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Li, </a:t>
            </a:r>
            <a:r>
              <a:rPr lang="en-GB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Junnan</a:t>
            </a: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et al. "Blip-2: Bootstrapping language-image pre-training with frozen image encoders and large language models." </a:t>
            </a:r>
            <a:r>
              <a:rPr lang="en-GB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International conference on machine learning</a:t>
            </a: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PMLR, 2023.</a:t>
            </a:r>
          </a:p>
          <a:p>
            <a:pPr marL="0" indent="0">
              <a:buNone/>
            </a:pPr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[3] Chung, Hyung Won, et al. "Scaling instruction-finetuned language models." </a:t>
            </a:r>
            <a:r>
              <a:rPr lang="en-GB" dirty="0" err="1">
                <a:solidFill>
                  <a:srgbClr val="222222"/>
                </a:solidFill>
                <a:latin typeface="Arial" panose="020B0604020202020204" pitchFamily="34" charset="0"/>
              </a:rPr>
              <a:t>arXiv</a:t>
            </a:r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 preprint arXiv:2210.11416 (2022).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B39AD8-FDE4-C11F-BDBF-B5DB79CFE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13FC-2F6C-8440-9463-AC8A861417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91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EC26B-0EC0-1880-42EF-69067B680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Thank you.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603D93-BFC7-9B3A-024E-5AD45DD3B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13FC-2F6C-8440-9463-AC8A861417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14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C0DDD-9396-E8FB-F68E-A0E236EB1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C0B0E-F5F8-BD7D-B6E8-24D9657E3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6227"/>
            <a:ext cx="10515600" cy="330021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300"/>
              </a:spcAft>
            </a:pPr>
            <a:r>
              <a:rPr lang="en-US" sz="2400" dirty="0">
                <a:cs typeface="Calibri"/>
              </a:rPr>
              <a:t>Motivation</a:t>
            </a:r>
          </a:p>
          <a:p>
            <a:pPr lvl="1">
              <a:lnSpc>
                <a:spcPct val="113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cs typeface="Calibri"/>
              </a:rPr>
              <a:t>Existing HOI solutions still suffer from detecting unseen interaction categories and limited zero-shot learning ability.</a:t>
            </a:r>
          </a:p>
          <a:p>
            <a:pPr lvl="1">
              <a:lnSpc>
                <a:spcPct val="113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cs typeface="Calibri"/>
              </a:rPr>
              <a:t>Current zero-shot learning methods have limitations in understanding context information and comprehensive reasoning.</a:t>
            </a:r>
          </a:p>
          <a:p>
            <a:pPr>
              <a:lnSpc>
                <a:spcPct val="113999"/>
              </a:lnSpc>
              <a:spcAft>
                <a:spcPts val="300"/>
              </a:spcAft>
            </a:pPr>
            <a:r>
              <a:rPr lang="en-US" sz="2400" dirty="0">
                <a:cs typeface="Calibri"/>
              </a:rPr>
              <a:t>Objective</a:t>
            </a:r>
          </a:p>
          <a:p>
            <a:pPr lvl="1">
              <a:lnSpc>
                <a:spcPct val="113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cs typeface="Calibri"/>
              </a:rPr>
              <a:t>To overcome these limitations, we propose </a:t>
            </a:r>
            <a:r>
              <a:rPr lang="en-US" sz="2000" dirty="0" err="1">
                <a:cs typeface="Calibri"/>
              </a:rPr>
              <a:t>ContextHOI</a:t>
            </a:r>
            <a:r>
              <a:rPr lang="en-US" sz="2000" dirty="0">
                <a:cs typeface="Calibri"/>
              </a:rPr>
              <a:t> to enhance contextual comprehension and zero-shot reasoning ability.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85BB5D-20E2-3CCB-C86B-0C0E6EA97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13FC-2F6C-8440-9463-AC8A86141700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 descr="A person standing in front of a car&#10;&#10;Description automatically generated">
            <a:extLst>
              <a:ext uri="{FF2B5EF4-FFF2-40B4-BE49-F238E27FC236}">
                <a16:creationId xmlns:a16="http://schemas.microsoft.com/office/drawing/2014/main" id="{A0FCF1BA-EBB5-FC90-A35D-3343418BF4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84" b="50794"/>
          <a:stretch/>
        </p:blipFill>
        <p:spPr>
          <a:xfrm>
            <a:off x="800220" y="4846445"/>
            <a:ext cx="5225412" cy="1780658"/>
          </a:xfrm>
          <a:prstGeom prst="rect">
            <a:avLst/>
          </a:prstGeom>
        </p:spPr>
      </p:pic>
      <p:pic>
        <p:nvPicPr>
          <p:cNvPr id="6" name="Picture 5" descr="A person standing in front of a car&#10;&#10;Description automatically generated">
            <a:extLst>
              <a:ext uri="{FF2B5EF4-FFF2-40B4-BE49-F238E27FC236}">
                <a16:creationId xmlns:a16="http://schemas.microsoft.com/office/drawing/2014/main" id="{E000D3E1-61E3-BAB2-91D3-93940855A7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206" r="-184" b="-265"/>
          <a:stretch/>
        </p:blipFill>
        <p:spPr>
          <a:xfrm>
            <a:off x="6166369" y="4860203"/>
            <a:ext cx="4990603" cy="17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20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E28FB-4A5A-8976-5BEB-BB5CA2451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err="1"/>
              <a:t>Conetext</a:t>
            </a:r>
            <a:r>
              <a:rPr lang="en-US" altLang="zh-CN" dirty="0"/>
              <a:t>HOI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47E9F-8ACB-9F43-CB94-C18CA295C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46227"/>
            <a:ext cx="5040923" cy="4810125"/>
          </a:xfrm>
        </p:spPr>
        <p:txBody>
          <a:bodyPr/>
          <a:lstStyle/>
          <a:p>
            <a:pPr algn="l">
              <a:spcAft>
                <a:spcPts val="1200"/>
              </a:spcAft>
            </a:pPr>
            <a:r>
              <a:rPr lang="en-GB" dirty="0"/>
              <a:t>Following THID [1], the HOI vision encoder and text encoder are first used to encode image patches with initial HOI tokens and text ground truth into the image, HOI, and text embeddings. </a:t>
            </a:r>
          </a:p>
          <a:p>
            <a:pPr algn="l">
              <a:spcAft>
                <a:spcPts val="1200"/>
              </a:spcAft>
            </a:pPr>
            <a:r>
              <a:rPr lang="en-GB" dirty="0"/>
              <a:t>After that, the context-mining decoder is proposed to extract context information for HOI embeddings. </a:t>
            </a:r>
          </a:p>
          <a:p>
            <a:pPr algn="l">
              <a:spcAft>
                <a:spcPts val="1200"/>
              </a:spcAft>
            </a:pPr>
            <a:r>
              <a:rPr lang="en-GB" dirty="0"/>
              <a:t>Subsequently, the interaction reasoning LLM is proposed to enhance zero-shot reasoning ability in HOI embeddings.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9D967-AB22-5076-A902-479531A05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13FC-2F6C-8440-9463-AC8A86141700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A screenshot of a diagram&#10;&#10;Description automatically generated">
            <a:extLst>
              <a:ext uri="{FF2B5EF4-FFF2-40B4-BE49-F238E27FC236}">
                <a16:creationId xmlns:a16="http://schemas.microsoft.com/office/drawing/2014/main" id="{33A11152-D42F-B1AC-4471-D21B214619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47" b="24251"/>
          <a:stretch/>
        </p:blipFill>
        <p:spPr>
          <a:xfrm>
            <a:off x="6420389" y="1346933"/>
            <a:ext cx="5281273" cy="43065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8DF5BB7-7128-CDC7-940C-31B8737E8B44}"/>
              </a:ext>
            </a:extLst>
          </p:cNvPr>
          <p:cNvSpPr/>
          <p:nvPr/>
        </p:nvSpPr>
        <p:spPr>
          <a:xfrm>
            <a:off x="6676292" y="3757246"/>
            <a:ext cx="4677508" cy="18962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0AB57C-0D4A-2193-F905-23B2053CF63D}"/>
              </a:ext>
            </a:extLst>
          </p:cNvPr>
          <p:cNvSpPr/>
          <p:nvPr/>
        </p:nvSpPr>
        <p:spPr>
          <a:xfrm>
            <a:off x="6722271" y="1412158"/>
            <a:ext cx="2509652" cy="22688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15265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5E332-CAD8-9FDC-D540-A6E9ED83D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65DA7-7C5B-7432-F761-C2F8451E8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err="1"/>
              <a:t>Conet</a:t>
            </a:r>
            <a:r>
              <a:rPr lang="en-US" altLang="zh-CN" dirty="0" err="1"/>
              <a:t>extHOI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FAEF3-F830-093D-7CA7-8E4218F78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6227"/>
            <a:ext cx="4343400" cy="4810125"/>
          </a:xfrm>
        </p:spPr>
        <p:txBody>
          <a:bodyPr/>
          <a:lstStyle/>
          <a:p>
            <a:r>
              <a:rPr lang="en-GB" dirty="0"/>
              <a:t>The similarities between final HOI embeddings after projection head and text embeddings are calculated for interaction learning. </a:t>
            </a:r>
          </a:p>
          <a:p>
            <a:endParaRPr lang="en-GB" dirty="0"/>
          </a:p>
          <a:p>
            <a:r>
              <a:rPr lang="en-GB" dirty="0"/>
              <a:t>Apart from that, a box head is proposed to localize humans and objects from image embeddings and HOI embeddings from the HOI vision encoder.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15EA54-7F1E-42AA-76BD-491E4DCD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13FC-2F6C-8440-9463-AC8A86141700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A screenshot of a diagram&#10;&#10;Description automatically generated">
            <a:extLst>
              <a:ext uri="{FF2B5EF4-FFF2-40B4-BE49-F238E27FC236}">
                <a16:creationId xmlns:a16="http://schemas.microsoft.com/office/drawing/2014/main" id="{EB99B2D6-DD11-4CED-082A-BE329F8D06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47" b="24251"/>
          <a:stretch/>
        </p:blipFill>
        <p:spPr>
          <a:xfrm>
            <a:off x="5986635" y="1206256"/>
            <a:ext cx="5281273" cy="43065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B262A6-696C-3AA6-1CCB-6676A95254D2}"/>
              </a:ext>
            </a:extLst>
          </p:cNvPr>
          <p:cNvSpPr/>
          <p:nvPr/>
        </p:nvSpPr>
        <p:spPr>
          <a:xfrm>
            <a:off x="8764117" y="1222535"/>
            <a:ext cx="2097314" cy="22688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52945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BA611-F0D8-94E5-EB57-247E232B9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Context Mining Decoder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11068-8E6B-85D3-9819-10879E0E4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Q-former [2] is first utilized to generate linguistic context embedding from visual features.</a:t>
            </a:r>
          </a:p>
          <a:p>
            <a:r>
              <a:rPr lang="en-GB" dirty="0"/>
              <a:t>A transformer decoder is proposed to transfer the context information to HOI embeddings.</a:t>
            </a:r>
          </a:p>
          <a:p>
            <a:endParaRPr lang="en-GB" dirty="0"/>
          </a:p>
          <a:p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C86AA-46BD-4861-F71E-5C127BADF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13FC-2F6C-8440-9463-AC8A86141700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9A4FC1-406C-17F7-8848-7EC0DAB79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644" y="3200401"/>
            <a:ext cx="7027449" cy="29815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27A2D2-54FA-7E24-37BB-59CE9A02D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444" y="3825740"/>
            <a:ext cx="3077004" cy="7144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EAC5C3-58D5-8459-698D-95D729B95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9185" y="4616417"/>
            <a:ext cx="3591426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99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BD0EA-65AE-0103-25B3-F0E47DE92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Interaction Reasoning LLM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24833-8A79-6C74-F5F9-0F1EEA3DB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Inspired by the demonstrated zero-shot learning abilities of LLMs, we propose an interaction reasoning LLM by leveraging Flan-T5 [3].</a:t>
            </a:r>
          </a:p>
          <a:p>
            <a:r>
              <a:rPr lang="en-GB" dirty="0"/>
              <a:t>We provide a question for LLM and let it answer the question according to HOI embeddings.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054CA3-E93F-03D0-048A-76A9D5555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13FC-2F6C-8440-9463-AC8A86141700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7D7FD8-6D4B-BAA8-D33C-21716D236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661" y="3204255"/>
            <a:ext cx="6267231" cy="299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99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8EC34-EDEB-4537-23FF-10D9FBA2A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Benchmark Results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4E1F7-57FD-9E9A-83DA-F8E0F1C13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perform benchmark evaluation on two benchmark datasets compared with multiple state-of-the-art methods on HICO-DET and SWIG datasets.</a:t>
            </a:r>
          </a:p>
          <a:p>
            <a:r>
              <a:rPr lang="en-GB" dirty="0"/>
              <a:t>The comparisons show that our proposed context HOI outperforms existing state-of-the-art zero-shot learning methods.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C8717-2F2E-D000-86B9-837668C0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13FC-2F6C-8440-9463-AC8A86141700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0F1DC2-13DB-C5E8-683C-B0B30B855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775" y="3550859"/>
            <a:ext cx="5266141" cy="2680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062AA3-4865-9271-2F98-EDB784E182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1418" y="4075621"/>
            <a:ext cx="5055870" cy="185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7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E4F6C-1866-F3A3-BD25-06AE89C3B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Visualization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6CE430-0672-29FB-6DB6-5B5134DF0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13FC-2F6C-8440-9463-AC8A86141700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B0932E-624D-9EBE-23FB-473713EE1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915" y="1470025"/>
            <a:ext cx="8504169" cy="517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691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33866-F716-2193-0E6F-070A5D549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DEA02-F967-29F7-0276-25A3FA18E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Visualization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63B57-6A6E-2120-9029-5DA37AB40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13FC-2F6C-8440-9463-AC8A86141700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BB7BB4-3BBB-5D40-8EAD-755CB6197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558" y="1470025"/>
            <a:ext cx="8023031" cy="47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91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</TotalTime>
  <Words>432</Words>
  <Application>Microsoft Office PowerPoint</Application>
  <PresentationFormat>Widescreen</PresentationFormat>
  <Paragraphs>50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ContextHOI: Contextual Human Object Interaction Understanding From Pre-Trained Large Language Model</vt:lpstr>
      <vt:lpstr>Introduction</vt:lpstr>
      <vt:lpstr>ConetextHOI</vt:lpstr>
      <vt:lpstr>ConetextHOI</vt:lpstr>
      <vt:lpstr>Context Mining Decoder</vt:lpstr>
      <vt:lpstr>Interaction Reasoning LLM</vt:lpstr>
      <vt:lpstr>Benchmark Results</vt:lpstr>
      <vt:lpstr>Visualization</vt:lpstr>
      <vt:lpstr>Visualization</vt:lpstr>
      <vt:lpstr>References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peng liu</dc:creator>
  <cp:lastModifiedBy>#GAO JIANJUN#</cp:lastModifiedBy>
  <cp:revision>132</cp:revision>
  <dcterms:created xsi:type="dcterms:W3CDTF">2022-08-09T17:46:20Z</dcterms:created>
  <dcterms:modified xsi:type="dcterms:W3CDTF">2024-04-02T07:55:58Z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1033-11.1.0.11664</vt:lpwstr>
  </property>
</Properties>
</file>