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9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0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1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14.xml" ContentType="application/vnd.openxmlformats-officedocument.presentationml.notesSlide+xml"/>
  <Override PartName="/ppt/tags/tag11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1"/>
  </p:sldMasterIdLst>
  <p:notesMasterIdLst>
    <p:notesMasterId r:id="rId36"/>
  </p:notesMasterIdLst>
  <p:handoutMasterIdLst>
    <p:handoutMasterId r:id="rId37"/>
  </p:handoutMasterIdLst>
  <p:sldIdLst>
    <p:sldId id="348" r:id="rId2"/>
    <p:sldId id="349" r:id="rId3"/>
    <p:sldId id="350" r:id="rId4"/>
    <p:sldId id="340" r:id="rId5"/>
    <p:sldId id="341" r:id="rId6"/>
    <p:sldId id="351" r:id="rId7"/>
    <p:sldId id="352" r:id="rId8"/>
    <p:sldId id="353" r:id="rId9"/>
    <p:sldId id="372" r:id="rId10"/>
    <p:sldId id="344" r:id="rId11"/>
    <p:sldId id="370" r:id="rId12"/>
    <p:sldId id="336" r:id="rId13"/>
    <p:sldId id="368" r:id="rId14"/>
    <p:sldId id="337" r:id="rId15"/>
    <p:sldId id="369" r:id="rId16"/>
    <p:sldId id="338" r:id="rId17"/>
    <p:sldId id="345" r:id="rId18"/>
    <p:sldId id="371" r:id="rId19"/>
    <p:sldId id="367" r:id="rId20"/>
    <p:sldId id="355" r:id="rId21"/>
    <p:sldId id="356" r:id="rId22"/>
    <p:sldId id="357" r:id="rId23"/>
    <p:sldId id="358" r:id="rId24"/>
    <p:sldId id="347" r:id="rId25"/>
    <p:sldId id="322" r:id="rId26"/>
    <p:sldId id="359" r:id="rId27"/>
    <p:sldId id="360" r:id="rId28"/>
    <p:sldId id="361" r:id="rId29"/>
    <p:sldId id="346" r:id="rId30"/>
    <p:sldId id="362" r:id="rId31"/>
    <p:sldId id="363" r:id="rId32"/>
    <p:sldId id="364" r:id="rId33"/>
    <p:sldId id="365" r:id="rId34"/>
    <p:sldId id="36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8620"/>
    <a:srgbClr val="7FC8D7"/>
    <a:srgbClr val="00B5F8"/>
    <a:srgbClr val="0000FF"/>
    <a:srgbClr val="0000CC"/>
    <a:srgbClr val="FF0101"/>
    <a:srgbClr val="FF017A"/>
    <a:srgbClr val="3333CC"/>
    <a:srgbClr val="00FF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87798" autoAdjust="0"/>
  </p:normalViewPr>
  <p:slideViewPr>
    <p:cSldViewPr snapToGrid="0">
      <p:cViewPr varScale="1">
        <p:scale>
          <a:sx n="59" d="100"/>
          <a:sy n="59" d="100"/>
        </p:scale>
        <p:origin x="8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D3537C-44F2-4307-9575-FCBA7D5D6D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2E632-3E0B-4804-9E1D-B645E70BC3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94ADD-B33B-4C5E-BECC-55A0164D7112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4896F-C583-40E2-9EA8-4B9BE84E8E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A0084-9E0F-4723-9B01-2D63A58239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87CD1-1012-4774-A095-DE9AE7C50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137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32F31-B6F6-4C2A-9937-33ECA75A3690}" type="datetimeFigureOut">
              <a:rPr lang="en-IN" smtClean="0"/>
              <a:t>14-04-2018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50DC7-1727-46D6-A4E1-52C9489631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719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01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4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2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31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3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92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8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7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81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60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60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3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7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6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0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5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68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21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8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D87202B-21CA-40CE-979F-1B236C4D98F4}" type="datetime1">
              <a:rPr lang="en-IN" smtClean="0"/>
              <a:t>14-04-2018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247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7F15-7AD7-4A32-A98C-6DD63AE99D9F}" type="datetime1">
              <a:rPr lang="en-IN" smtClean="0"/>
              <a:t>14-04-2018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411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08BF7-A5B4-4AB7-9F0F-2D5D77C2AF17}" type="datetime1">
              <a:rPr lang="en-IN" smtClean="0"/>
              <a:t>14-04-2018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364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21A5A-93B6-48D3-9D0E-B3BD6C7943A8}" type="datetime1">
              <a:rPr lang="en-IN" smtClean="0"/>
              <a:t>14-04-2018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22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0F34-94A0-4B42-AFCD-2E7868256B21}" type="datetime1">
              <a:rPr lang="en-IN" smtClean="0"/>
              <a:t>14-04-2018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541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9FD9-498E-4DE8-823D-FB82E3F35154}" type="datetime1">
              <a:rPr lang="en-IN" smtClean="0"/>
              <a:t>14-04-2018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34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FBAA-E8F8-46F7-996A-825B8CBF4F85}" type="datetime1">
              <a:rPr lang="en-IN" smtClean="0"/>
              <a:t>14-04-2018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756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57F3-22D8-438D-A476-85057B062123}" type="datetime1">
              <a:rPr lang="en-IN" smtClean="0"/>
              <a:t>14-04-2018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309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BC985-63E5-4DE7-800C-46D9D21A4042}" type="datetime1">
              <a:rPr lang="en-IN" smtClean="0"/>
              <a:t>14-04-2018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793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5DBA-2AF7-4648-B102-D90B690298F9}" type="datetime1">
              <a:rPr lang="en-IN" smtClean="0"/>
              <a:t>14-04-2018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64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340C90B-044A-4F9E-9B7C-605F6823E49C}" type="datetime1">
              <a:rPr lang="en-IN" smtClean="0"/>
              <a:t>14-04-2018</a:t>
            </a:fld>
            <a:endParaRPr lang="en-IN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291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B56EC34-7F7B-441F-9846-D1CFE03A7DE6}" type="datetime1">
              <a:rPr lang="en-IN" smtClean="0"/>
              <a:t>14-04-2018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925241A-DFE5-4E7C-A3CD-717F0D40A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657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42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4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0.png"/><Relationship Id="rId5" Type="http://schemas.openxmlformats.org/officeDocument/2006/relationships/tags" Target="../tags/tag32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slideLayout" Target="../slideLayouts/slideLayout2.xml"/><Relationship Id="rId39" Type="http://schemas.openxmlformats.org/officeDocument/2006/relationships/image" Target="../media/image52.png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34" Type="http://schemas.openxmlformats.org/officeDocument/2006/relationships/image" Target="../media/image50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png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33" Type="http://schemas.openxmlformats.org/officeDocument/2006/relationships/image" Target="../media/image49.png"/><Relationship Id="rId38" Type="http://schemas.openxmlformats.org/officeDocument/2006/relationships/image" Target="../media/image44.png"/><Relationship Id="rId46" Type="http://schemas.openxmlformats.org/officeDocument/2006/relationships/image" Target="../media/image59.png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image" Target="../media/image46.png"/><Relationship Id="rId41" Type="http://schemas.openxmlformats.org/officeDocument/2006/relationships/image" Target="../media/image54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32" Type="http://schemas.openxmlformats.org/officeDocument/2006/relationships/image" Target="../media/image48.png"/><Relationship Id="rId37" Type="http://schemas.openxmlformats.org/officeDocument/2006/relationships/image" Target="../media/image51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image" Target="../media/image45.png"/><Relationship Id="rId36" Type="http://schemas.openxmlformats.org/officeDocument/2006/relationships/image" Target="../media/image38.png"/><Relationship Id="rId49" Type="http://schemas.openxmlformats.org/officeDocument/2006/relationships/image" Target="../media/image62.png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31" Type="http://schemas.openxmlformats.org/officeDocument/2006/relationships/image" Target="../media/image47.png"/><Relationship Id="rId44" Type="http://schemas.openxmlformats.org/officeDocument/2006/relationships/image" Target="../media/image57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notesSlide" Target="../notesSlides/notesSlide7.xml"/><Relationship Id="rId30" Type="http://schemas.openxmlformats.org/officeDocument/2006/relationships/image" Target="../media/image14.png"/><Relationship Id="rId35" Type="http://schemas.openxmlformats.org/officeDocument/2006/relationships/image" Target="../media/image41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8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tags" Target="../tags/tag65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tags" Target="../tags/tag64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tags" Target="../tags/tag63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tags" Target="../tags/tag66.xm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image" Target="../media/image89.png"/><Relationship Id="rId26" Type="http://schemas.openxmlformats.org/officeDocument/2006/relationships/image" Target="../media/image38.png"/><Relationship Id="rId3" Type="http://schemas.openxmlformats.org/officeDocument/2006/relationships/tags" Target="../tags/tag69.xml"/><Relationship Id="rId21" Type="http://schemas.openxmlformats.org/officeDocument/2006/relationships/image" Target="../media/image90.png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image" Target="../media/image88.png"/><Relationship Id="rId25" Type="http://schemas.openxmlformats.org/officeDocument/2006/relationships/image" Target="../media/image41.png"/><Relationship Id="rId2" Type="http://schemas.openxmlformats.org/officeDocument/2006/relationships/tags" Target="../tags/tag68.xml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image" Target="../media/image93.png"/><Relationship Id="rId5" Type="http://schemas.openxmlformats.org/officeDocument/2006/relationships/tags" Target="../tags/tag71.xml"/><Relationship Id="rId15" Type="http://schemas.openxmlformats.org/officeDocument/2006/relationships/image" Target="../media/image87.png"/><Relationship Id="rId23" Type="http://schemas.openxmlformats.org/officeDocument/2006/relationships/image" Target="../media/image92.png"/><Relationship Id="rId28" Type="http://schemas.openxmlformats.org/officeDocument/2006/relationships/image" Target="../media/image95.png"/><Relationship Id="rId10" Type="http://schemas.openxmlformats.org/officeDocument/2006/relationships/tags" Target="../tags/tag76.xml"/><Relationship Id="rId19" Type="http://schemas.openxmlformats.org/officeDocument/2006/relationships/image" Target="../media/image49.png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91.png"/><Relationship Id="rId27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12" Type="http://schemas.openxmlformats.org/officeDocument/2006/relationships/image" Target="../media/image7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98.png"/><Relationship Id="rId11" Type="http://schemas.openxmlformats.org/officeDocument/2006/relationships/image" Target="../media/image71.png"/><Relationship Id="rId5" Type="http://schemas.openxmlformats.org/officeDocument/2006/relationships/image" Target="../media/image97.png"/><Relationship Id="rId10" Type="http://schemas.openxmlformats.org/officeDocument/2006/relationships/image" Target="../media/image70.png"/><Relationship Id="rId4" Type="http://schemas.openxmlformats.org/officeDocument/2006/relationships/image" Target="../media/image96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tags" Target="../tags/tag84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102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1.png"/><Relationship Id="rId5" Type="http://schemas.openxmlformats.org/officeDocument/2006/relationships/tags" Target="../tags/tag86.xml"/><Relationship Id="rId10" Type="http://schemas.openxmlformats.org/officeDocument/2006/relationships/image" Target="../media/image44.png"/><Relationship Id="rId4" Type="http://schemas.openxmlformats.org/officeDocument/2006/relationships/tags" Target="../tags/tag85.xml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8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107.png"/><Relationship Id="rId17" Type="http://schemas.openxmlformats.org/officeDocument/2006/relationships/image" Target="../media/image87.png"/><Relationship Id="rId2" Type="http://schemas.openxmlformats.org/officeDocument/2006/relationships/tags" Target="../tags/tag88.xml"/><Relationship Id="rId16" Type="http://schemas.openxmlformats.org/officeDocument/2006/relationships/image" Target="../media/image11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106.png"/><Relationship Id="rId5" Type="http://schemas.openxmlformats.org/officeDocument/2006/relationships/tags" Target="../tags/tag91.xml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tags" Target="../tags/tag90.xml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01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4.png"/><Relationship Id="rId5" Type="http://schemas.openxmlformats.org/officeDocument/2006/relationships/tags" Target="../tags/tag98.xml"/><Relationship Id="rId15" Type="http://schemas.openxmlformats.org/officeDocument/2006/relationships/image" Target="../media/image103.png"/><Relationship Id="rId10" Type="http://schemas.openxmlformats.org/officeDocument/2006/relationships/image" Target="../media/image100.png"/><Relationship Id="rId4" Type="http://schemas.openxmlformats.org/officeDocument/2006/relationships/tags" Target="../tags/tag97.xml"/><Relationship Id="rId9" Type="http://schemas.openxmlformats.org/officeDocument/2006/relationships/image" Target="../media/image112.png"/><Relationship Id="rId1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102.xml"/><Relationship Id="rId7" Type="http://schemas.openxmlformats.org/officeDocument/2006/relationships/image" Target="../media/image113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6.png"/><Relationship Id="rId4" Type="http://schemas.openxmlformats.org/officeDocument/2006/relationships/tags" Target="../tags/tag103.xml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tags" Target="../tags/tag106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121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0.png"/><Relationship Id="rId5" Type="http://schemas.openxmlformats.org/officeDocument/2006/relationships/tags" Target="../tags/tag108.xml"/><Relationship Id="rId10" Type="http://schemas.openxmlformats.org/officeDocument/2006/relationships/image" Target="../media/image119.png"/><Relationship Id="rId4" Type="http://schemas.openxmlformats.org/officeDocument/2006/relationships/tags" Target="../tags/tag107.xml"/><Relationship Id="rId9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tags" Target="../tags/tag110.xml"/><Relationship Id="rId16" Type="http://schemas.openxmlformats.org/officeDocument/2006/relationships/image" Target="../media/image133.pn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28.png"/><Relationship Id="rId5" Type="http://schemas.openxmlformats.org/officeDocument/2006/relationships/tags" Target="../tags/tag113.xml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tags" Target="../tags/tag112.xml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117.xml"/><Relationship Id="rId7" Type="http://schemas.openxmlformats.org/officeDocument/2006/relationships/image" Target="../media/image136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3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gif"/><Relationship Id="rId5" Type="http://schemas.openxmlformats.org/officeDocument/2006/relationships/image" Target="../media/image150.gif"/><Relationship Id="rId4" Type="http://schemas.openxmlformats.org/officeDocument/2006/relationships/image" Target="../media/image14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gif"/><Relationship Id="rId4" Type="http://schemas.openxmlformats.org/officeDocument/2006/relationships/image" Target="../media/image15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3.png"/><Relationship Id="rId3" Type="http://schemas.openxmlformats.org/officeDocument/2006/relationships/tags" Target="../tags/tag122.xml"/><Relationship Id="rId7" Type="http://schemas.openxmlformats.org/officeDocument/2006/relationships/image" Target="../media/image44.png"/><Relationship Id="rId12" Type="http://schemas.openxmlformats.org/officeDocument/2006/relationships/image" Target="../media/image161.png"/><Relationship Id="rId17" Type="http://schemas.openxmlformats.org/officeDocument/2006/relationships/image" Target="../media/image163.png"/><Relationship Id="rId2" Type="http://schemas.openxmlformats.org/officeDocument/2006/relationships/tags" Target="../tags/tag121.xml"/><Relationship Id="rId16" Type="http://schemas.openxmlformats.org/officeDocument/2006/relationships/image" Target="../media/image162.png"/><Relationship Id="rId1" Type="http://schemas.openxmlformats.org/officeDocument/2006/relationships/tags" Target="../tags/tag120.xml"/><Relationship Id="rId6" Type="http://schemas.openxmlformats.org/officeDocument/2006/relationships/image" Target="../media/image157.png"/><Relationship Id="rId11" Type="http://schemas.openxmlformats.org/officeDocument/2006/relationships/image" Target="../media/image160.png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14.png"/><Relationship Id="rId10" Type="http://schemas.openxmlformats.org/officeDocument/2006/relationships/image" Target="../media/image1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8.png"/><Relationship Id="rId14" Type="http://schemas.openxmlformats.org/officeDocument/2006/relationships/image" Target="../media/image1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2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4.xml"/><Relationship Id="rId19" Type="http://schemas.microsoft.com/office/2007/relationships/hdphoto" Target="../media/hdphoto1.wdp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tags" Target="../tags/tag12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image" Target="../media/image26.png"/><Relationship Id="rId26" Type="http://schemas.openxmlformats.org/officeDocument/2006/relationships/image" Target="../media/image32.png"/><Relationship Id="rId3" Type="http://schemas.openxmlformats.org/officeDocument/2006/relationships/tags" Target="../tags/tag15.xml"/><Relationship Id="rId21" Type="http://schemas.openxmlformats.org/officeDocument/2006/relationships/image" Target="../media/image27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notesSlide" Target="../notesSlides/notesSlide6.xml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tags" Target="../tags/tag1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4.png"/><Relationship Id="rId29" Type="http://schemas.openxmlformats.org/officeDocument/2006/relationships/image" Target="../media/image35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tags" Target="../tags/tag22.xml"/><Relationship Id="rId19" Type="http://schemas.openxmlformats.org/officeDocument/2006/relationships/image" Target="../media/image9.png"/><Relationship Id="rId31" Type="http://schemas.openxmlformats.org/officeDocument/2006/relationships/image" Target="../media/image37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2AE68A-C619-4FBC-9D31-00C38E56D7F8}"/>
              </a:ext>
            </a:extLst>
          </p:cNvPr>
          <p:cNvSpPr txBox="1">
            <a:spLocks/>
          </p:cNvSpPr>
          <p:nvPr/>
        </p:nvSpPr>
        <p:spPr>
          <a:xfrm>
            <a:off x="893509" y="1290657"/>
            <a:ext cx="10599499" cy="3566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Recovery of noisy points on</a:t>
            </a:r>
          </a:p>
          <a:p>
            <a:pPr algn="ctr"/>
            <a:r>
              <a:rPr lang="en-US" dirty="0"/>
              <a:t> band-limited surfaces</a:t>
            </a:r>
            <a:endParaRPr lang="en-IN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B39F81-4718-4A91-BCFF-45BD06CF565D}"/>
              </a:ext>
            </a:extLst>
          </p:cNvPr>
          <p:cNvSpPr txBox="1">
            <a:spLocks/>
          </p:cNvSpPr>
          <p:nvPr/>
        </p:nvSpPr>
        <p:spPr>
          <a:xfrm>
            <a:off x="1664208" y="4202981"/>
            <a:ext cx="9228201" cy="164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Sunrita Poddar, Mathews Jacob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D030D-193B-4F9E-9BAD-760234931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65" y="4852297"/>
            <a:ext cx="4004485" cy="5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1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6903-ED12-45BA-A6DD-8C2723E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9CD3-F60F-45E2-B547-C5F8753F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70" y="1520456"/>
            <a:ext cx="11515061" cy="47846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Union of curves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Recovery of curves from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Solving inverse problems using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Automatic estimation of Laplacian matrix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Results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A04877-F551-4946-98A5-E9D5FF22687F}"/>
              </a:ext>
            </a:extLst>
          </p:cNvPr>
          <p:cNvGrpSpPr/>
          <p:nvPr/>
        </p:nvGrpSpPr>
        <p:grpSpPr>
          <a:xfrm>
            <a:off x="6643339" y="2454436"/>
            <a:ext cx="2370032" cy="822163"/>
            <a:chOff x="6621568" y="2095208"/>
            <a:chExt cx="3952336" cy="1488749"/>
          </a:xfrm>
        </p:grpSpPr>
        <p:pic>
          <p:nvPicPr>
            <p:cNvPr id="4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5E280C10-353A-4156-A400-1441097B7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9164142" y="2037059"/>
              <a:ext cx="1351613" cy="146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FA59C1D6-E7B3-4DBC-A07F-EAC251416B08}"/>
                </a:ext>
              </a:extLst>
            </p:cNvPr>
            <p:cNvSpPr/>
            <p:nvPr/>
          </p:nvSpPr>
          <p:spPr>
            <a:xfrm>
              <a:off x="8198917" y="2357346"/>
              <a:ext cx="762000" cy="4747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F0E38B-1C9F-4692-9ACA-9268568A21E5}"/>
                </a:ext>
              </a:extLst>
            </p:cNvPr>
            <p:cNvGrpSpPr/>
            <p:nvPr/>
          </p:nvGrpSpPr>
          <p:grpSpPr>
            <a:xfrm>
              <a:off x="6621568" y="2232344"/>
              <a:ext cx="1467911" cy="1351613"/>
              <a:chOff x="8625119" y="1136685"/>
              <a:chExt cx="1467911" cy="1351613"/>
            </a:xfrm>
          </p:grpSpPr>
          <p:pic>
            <p:nvPicPr>
              <p:cNvPr id="7" name="Picture 2" descr="C:\Users\Greg\Dropbox\Presentations\ISBI2015new\fig_levelset_lumps_contour.png">
                <a:extLst>
                  <a:ext uri="{FF2B5EF4-FFF2-40B4-BE49-F238E27FC236}">
                    <a16:creationId xmlns:a16="http://schemas.microsoft.com/office/drawing/2014/main" id="{9ED0AD22-F9B9-4534-8E4E-2593F9E6E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b="41152"/>
              <a:stretch/>
            </p:blipFill>
            <p:spPr bwMode="auto">
              <a:xfrm rot="16200000">
                <a:off x="8683268" y="1078536"/>
                <a:ext cx="1351613" cy="1467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E0874B7-E6BA-49B3-8001-83FCE6E49CDE}"/>
                  </a:ext>
                </a:extLst>
              </p:cNvPr>
              <p:cNvSpPr/>
              <p:nvPr/>
            </p:nvSpPr>
            <p:spPr>
              <a:xfrm>
                <a:off x="9359074" y="2149227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E0AFEB4-251D-4B1E-8994-0EE1D4631AA4}"/>
                  </a:ext>
                </a:extLst>
              </p:cNvPr>
              <p:cNvSpPr/>
              <p:nvPr/>
            </p:nvSpPr>
            <p:spPr>
              <a:xfrm>
                <a:off x="9852748" y="2146853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C2DEF6E-15E5-488E-BE4A-BB648B0F5905}"/>
                  </a:ext>
                </a:extLst>
              </p:cNvPr>
              <p:cNvSpPr/>
              <p:nvPr/>
            </p:nvSpPr>
            <p:spPr>
              <a:xfrm>
                <a:off x="9941240" y="1812490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889DB7E-9ABE-499C-A3A0-3FC87C989DF6}"/>
                  </a:ext>
                </a:extLst>
              </p:cNvPr>
              <p:cNvSpPr/>
              <p:nvPr/>
            </p:nvSpPr>
            <p:spPr>
              <a:xfrm>
                <a:off x="9682892" y="1403402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7080C82-AE41-428F-91F5-43A6919F735D}"/>
                  </a:ext>
                </a:extLst>
              </p:cNvPr>
              <p:cNvSpPr/>
              <p:nvPr/>
            </p:nvSpPr>
            <p:spPr>
              <a:xfrm>
                <a:off x="9815001" y="1503650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714B5AE-DB3B-4D4B-9E9F-CAA06163A16C}"/>
                  </a:ext>
                </a:extLst>
              </p:cNvPr>
              <p:cNvSpPr/>
              <p:nvPr/>
            </p:nvSpPr>
            <p:spPr>
              <a:xfrm>
                <a:off x="9002185" y="1136688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9E4C939-C30D-4672-9F6B-BCCBD17D35B4}"/>
                  </a:ext>
                </a:extLst>
              </p:cNvPr>
              <p:cNvSpPr/>
              <p:nvPr/>
            </p:nvSpPr>
            <p:spPr>
              <a:xfrm>
                <a:off x="8660795" y="1261687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803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A404-8C5E-44C3-9B83-8C3118A6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41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Recovery of curve from samples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AD3208-E774-4770-AE9E-4786D845B984}"/>
              </a:ext>
            </a:extLst>
          </p:cNvPr>
          <p:cNvGrpSpPr/>
          <p:nvPr/>
        </p:nvGrpSpPr>
        <p:grpSpPr>
          <a:xfrm>
            <a:off x="4038641" y="1063728"/>
            <a:ext cx="6151939" cy="461665"/>
            <a:chOff x="1845155" y="1116419"/>
            <a:chExt cx="6151939" cy="4616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283349-6D7D-4B49-A860-E1D5D8662D77}"/>
                </a:ext>
              </a:extLst>
            </p:cNvPr>
            <p:cNvGrpSpPr/>
            <p:nvPr/>
          </p:nvGrpSpPr>
          <p:grpSpPr>
            <a:xfrm>
              <a:off x="1845155" y="1116419"/>
              <a:ext cx="5769964" cy="461665"/>
              <a:chOff x="4862939" y="5312582"/>
              <a:chExt cx="5769964" cy="46166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EC9B3D9-AE7F-4D20-B687-20FA90CDC77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640" y="5509984"/>
                <a:ext cx="124038" cy="12739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A22571-1B29-483A-BAD4-DC55BD595B07}"/>
                  </a:ext>
                </a:extLst>
              </p:cNvPr>
              <p:cNvSpPr txBox="1"/>
              <p:nvPr/>
            </p:nvSpPr>
            <p:spPr>
              <a:xfrm>
                <a:off x="4862939" y="5312582"/>
                <a:ext cx="5769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Filter    annihilates </a:t>
                </a:r>
                <a:r>
                  <a:rPr lang="en-US" sz="2400" dirty="0">
                    <a:solidFill>
                      <a:srgbClr val="048620"/>
                    </a:solidFill>
                  </a:rPr>
                  <a:t>Feature matrix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DC48A0-6476-492B-8367-60B19D23F06F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247" y="1187931"/>
              <a:ext cx="1615847" cy="3168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58F995-11BF-47B4-A8C0-3EED514C0084}"/>
              </a:ext>
            </a:extLst>
          </p:cNvPr>
          <p:cNvGrpSpPr/>
          <p:nvPr/>
        </p:nvGrpSpPr>
        <p:grpSpPr>
          <a:xfrm>
            <a:off x="2317776" y="1809619"/>
            <a:ext cx="7393121" cy="461665"/>
            <a:chOff x="2317776" y="1809619"/>
            <a:chExt cx="7393121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3F6E36-C513-49B8-A654-DD3852A746DC}"/>
                </a:ext>
              </a:extLst>
            </p:cNvPr>
            <p:cNvSpPr txBox="1"/>
            <p:nvPr/>
          </p:nvSpPr>
          <p:spPr>
            <a:xfrm>
              <a:off x="2317776" y="1809619"/>
              <a:ext cx="5769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Aim: Recover curve                    from samples </a:t>
              </a:r>
              <a:endParaRPr lang="en-US" sz="2400" dirty="0">
                <a:solidFill>
                  <a:srgbClr val="048620"/>
                </a:solidFill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5E09501-A8D2-4A2F-99F8-3B146D28AE0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526" y="1929238"/>
              <a:ext cx="1168305" cy="27824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9366E2-89C8-436D-A3C2-BB88311AF9A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705" y="2001628"/>
              <a:ext cx="1852192" cy="176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2EC4B7-A41B-4CE6-A67D-666140242EB3}"/>
              </a:ext>
            </a:extLst>
          </p:cNvPr>
          <p:cNvGrpSpPr/>
          <p:nvPr/>
        </p:nvGrpSpPr>
        <p:grpSpPr>
          <a:xfrm>
            <a:off x="4578659" y="2639990"/>
            <a:ext cx="3329653" cy="461665"/>
            <a:chOff x="3672683" y="3671645"/>
            <a:chExt cx="3329653" cy="4616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175AAF-4D46-422E-A6CD-043A70A12334}"/>
                </a:ext>
              </a:extLst>
            </p:cNvPr>
            <p:cNvSpPr txBox="1"/>
            <p:nvPr/>
          </p:nvSpPr>
          <p:spPr>
            <a:xfrm>
              <a:off x="3672683" y="3671645"/>
              <a:ext cx="2791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Form </a:t>
              </a:r>
              <a:r>
                <a:rPr lang="en-US" sz="2400" dirty="0">
                  <a:solidFill>
                    <a:srgbClr val="048620"/>
                  </a:solidFill>
                </a:rPr>
                <a:t>feature matrix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58060FC-40D4-4498-BC86-D530686D928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832" y="3791594"/>
              <a:ext cx="675504" cy="278248"/>
            </a:xfrm>
            <a:prstGeom prst="rect">
              <a:avLst/>
            </a:prstGeom>
          </p:spPr>
        </p:pic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31F91D3-D769-4AAE-9811-3BE2196A8F5F}"/>
              </a:ext>
            </a:extLst>
          </p:cNvPr>
          <p:cNvSpPr/>
          <p:nvPr/>
        </p:nvSpPr>
        <p:spPr>
          <a:xfrm rot="5400000">
            <a:off x="6149315" y="3216101"/>
            <a:ext cx="463864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F1D386-18E8-4A85-926C-B1D365091419}"/>
              </a:ext>
            </a:extLst>
          </p:cNvPr>
          <p:cNvGrpSpPr/>
          <p:nvPr/>
        </p:nvGrpSpPr>
        <p:grpSpPr>
          <a:xfrm>
            <a:off x="4698237" y="3739716"/>
            <a:ext cx="3417025" cy="461665"/>
            <a:chOff x="4473988" y="4551894"/>
            <a:chExt cx="3417025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4BC483-8C2F-4443-8EB7-149BA355225B}"/>
                </a:ext>
              </a:extLst>
            </p:cNvPr>
            <p:cNvSpPr txBox="1"/>
            <p:nvPr/>
          </p:nvSpPr>
          <p:spPr>
            <a:xfrm>
              <a:off x="4473988" y="4551894"/>
              <a:ext cx="341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Find null-space vector </a:t>
              </a:r>
              <a:endParaRPr lang="en-US" sz="2400" dirty="0">
                <a:solidFill>
                  <a:srgbClr val="048620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1512914-236A-498D-9CA0-C394F1DEFAB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300" y="4751158"/>
              <a:ext cx="124038" cy="127391"/>
            </a:xfrm>
            <a:prstGeom prst="rect">
              <a:avLst/>
            </a:prstGeom>
          </p:spPr>
        </p:pic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71675C7-3C01-4319-934A-209CF1AA95D7}"/>
              </a:ext>
            </a:extLst>
          </p:cNvPr>
          <p:cNvSpPr/>
          <p:nvPr/>
        </p:nvSpPr>
        <p:spPr>
          <a:xfrm rot="5400000">
            <a:off x="6183053" y="4293204"/>
            <a:ext cx="447394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8F1325A-58DE-4D38-B851-E7D310BF5D8B}"/>
              </a:ext>
            </a:extLst>
          </p:cNvPr>
          <p:cNvGrpSpPr/>
          <p:nvPr/>
        </p:nvGrpSpPr>
        <p:grpSpPr>
          <a:xfrm>
            <a:off x="3392105" y="4839442"/>
            <a:ext cx="5941408" cy="461665"/>
            <a:chOff x="3392105" y="4839442"/>
            <a:chExt cx="5941408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33FF66-3403-4321-A0E4-251CF5F0E48A}"/>
                </a:ext>
              </a:extLst>
            </p:cNvPr>
            <p:cNvSpPr txBox="1"/>
            <p:nvPr/>
          </p:nvSpPr>
          <p:spPr>
            <a:xfrm>
              <a:off x="3392105" y="4839442"/>
              <a:ext cx="5573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Inverse Fourier transform gives polynomial </a:t>
              </a:r>
              <a:endParaRPr lang="en-US" sz="2400" dirty="0">
                <a:solidFill>
                  <a:srgbClr val="048620"/>
                </a:solidFill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CFFC558-609D-4EE3-AAAF-7D05D981D76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8637" y="4952416"/>
              <a:ext cx="564876" cy="278248"/>
            </a:xfrm>
            <a:prstGeom prst="rect">
              <a:avLst/>
            </a:prstGeom>
          </p:spPr>
        </p:pic>
      </p:grp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352E651-6164-4BB4-A761-67D7DD047A30}"/>
              </a:ext>
            </a:extLst>
          </p:cNvPr>
          <p:cNvSpPr/>
          <p:nvPr/>
        </p:nvSpPr>
        <p:spPr>
          <a:xfrm rot="5400000">
            <a:off x="6171886" y="5356444"/>
            <a:ext cx="469729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537CC3-D600-414F-8ED1-8664AEC99E07}"/>
              </a:ext>
            </a:extLst>
          </p:cNvPr>
          <p:cNvGrpSpPr/>
          <p:nvPr/>
        </p:nvGrpSpPr>
        <p:grpSpPr>
          <a:xfrm>
            <a:off x="4127149" y="5873446"/>
            <a:ext cx="4410708" cy="461665"/>
            <a:chOff x="4127149" y="5873446"/>
            <a:chExt cx="4410708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4DD29E9-07A8-4070-9EC9-EC2232264CCF}"/>
                </a:ext>
              </a:extLst>
            </p:cNvPr>
            <p:cNvSpPr txBox="1"/>
            <p:nvPr/>
          </p:nvSpPr>
          <p:spPr>
            <a:xfrm>
              <a:off x="4127149" y="5873446"/>
              <a:ext cx="3242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Take zero level-set to get </a:t>
              </a:r>
              <a:endParaRPr lang="en-US" sz="2400" dirty="0">
                <a:solidFill>
                  <a:srgbClr val="048620"/>
                </a:solidFill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651863D-FD87-44B5-B360-DBFFF1FC7EA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552" y="5965154"/>
              <a:ext cx="1168305" cy="27824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00AB0E7-86F8-4C62-9F16-12958318D3BB}"/>
              </a:ext>
            </a:extLst>
          </p:cNvPr>
          <p:cNvSpPr txBox="1"/>
          <p:nvPr/>
        </p:nvSpPr>
        <p:spPr>
          <a:xfrm>
            <a:off x="1318320" y="1045372"/>
            <a:ext cx="2238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Model property:</a:t>
            </a:r>
            <a:endParaRPr lang="en-US" sz="2400" b="1" dirty="0">
              <a:solidFill>
                <a:srgbClr val="04862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8110F0-8511-4593-B7A9-2A5F887F205D}"/>
              </a:ext>
            </a:extLst>
          </p:cNvPr>
          <p:cNvSpPr/>
          <p:nvPr/>
        </p:nvSpPr>
        <p:spPr>
          <a:xfrm>
            <a:off x="4465674" y="2541181"/>
            <a:ext cx="3649588" cy="6738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EB9645-2A79-4CB0-90B7-304031A04548}"/>
              </a:ext>
            </a:extLst>
          </p:cNvPr>
          <p:cNvSpPr/>
          <p:nvPr/>
        </p:nvSpPr>
        <p:spPr>
          <a:xfrm>
            <a:off x="4465674" y="3707336"/>
            <a:ext cx="3649588" cy="59300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6DC319-DD92-4E88-B048-1E761D442EC5}"/>
              </a:ext>
            </a:extLst>
          </p:cNvPr>
          <p:cNvSpPr/>
          <p:nvPr/>
        </p:nvSpPr>
        <p:spPr>
          <a:xfrm>
            <a:off x="3253563" y="4761313"/>
            <a:ext cx="6347637" cy="59300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64F9E9-EFF9-4869-8DFD-6852B49F2121}"/>
              </a:ext>
            </a:extLst>
          </p:cNvPr>
          <p:cNvSpPr/>
          <p:nvPr/>
        </p:nvSpPr>
        <p:spPr>
          <a:xfrm>
            <a:off x="4038640" y="5824632"/>
            <a:ext cx="4729997" cy="59300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6A8567-B4B8-45A0-82ED-27DCE295F90B}"/>
              </a:ext>
            </a:extLst>
          </p:cNvPr>
          <p:cNvSpPr txBox="1"/>
          <p:nvPr/>
        </p:nvSpPr>
        <p:spPr>
          <a:xfrm>
            <a:off x="1257860" y="2639989"/>
            <a:ext cx="117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Step-1</a:t>
            </a:r>
            <a:endParaRPr lang="en-US" sz="2400" b="1" dirty="0">
              <a:solidFill>
                <a:srgbClr val="04862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448C81-1813-49B1-8314-65B583020F24}"/>
              </a:ext>
            </a:extLst>
          </p:cNvPr>
          <p:cNvSpPr txBox="1"/>
          <p:nvPr/>
        </p:nvSpPr>
        <p:spPr>
          <a:xfrm>
            <a:off x="1257860" y="3771842"/>
            <a:ext cx="117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Step-2</a:t>
            </a:r>
            <a:endParaRPr lang="en-US" sz="2400" b="1" dirty="0">
              <a:solidFill>
                <a:srgbClr val="04862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978BAA-E1D3-44E4-A5CF-4ACBFADEFA5E}"/>
              </a:ext>
            </a:extLst>
          </p:cNvPr>
          <p:cNvSpPr txBox="1"/>
          <p:nvPr/>
        </p:nvSpPr>
        <p:spPr>
          <a:xfrm>
            <a:off x="1257859" y="4826981"/>
            <a:ext cx="117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Step-3</a:t>
            </a:r>
            <a:endParaRPr lang="en-US" sz="2400" b="1" dirty="0">
              <a:solidFill>
                <a:srgbClr val="04862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C9E71B-F5D9-45C5-9A93-1E05072CA6A5}"/>
              </a:ext>
            </a:extLst>
          </p:cNvPr>
          <p:cNvSpPr txBox="1"/>
          <p:nvPr/>
        </p:nvSpPr>
        <p:spPr>
          <a:xfrm>
            <a:off x="1257859" y="5890300"/>
            <a:ext cx="117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Step-4</a:t>
            </a:r>
            <a:endParaRPr lang="en-US" sz="2400" b="1" dirty="0">
              <a:solidFill>
                <a:srgbClr val="0486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1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18">
            <a:extLst>
              <a:ext uri="{FF2B5EF4-FFF2-40B4-BE49-F238E27FC236}">
                <a16:creationId xmlns:a16="http://schemas.microsoft.com/office/drawing/2014/main" id="{C3D1095A-A3EA-4CEC-8F83-E1481A8000A6}"/>
              </a:ext>
            </a:extLst>
          </p:cNvPr>
          <p:cNvSpPr/>
          <p:nvPr/>
        </p:nvSpPr>
        <p:spPr>
          <a:xfrm>
            <a:off x="-1" y="3437600"/>
            <a:ext cx="3276243" cy="3420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40C144BE-F8BF-440E-8DF8-D11FE86CC093}"/>
              </a:ext>
            </a:extLst>
          </p:cNvPr>
          <p:cNvSpPr/>
          <p:nvPr/>
        </p:nvSpPr>
        <p:spPr>
          <a:xfrm>
            <a:off x="3244918" y="3437600"/>
            <a:ext cx="8947082" cy="342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41F9E-52B8-4F88-9B7F-B01409E2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13"/>
            <a:ext cx="12192000" cy="87597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Proposition-1: Number of samples for perfect recovery</a:t>
            </a: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EE6BEC88-3ACC-4398-9DC4-8241FE61F865}"/>
              </a:ext>
            </a:extLst>
          </p:cNvPr>
          <p:cNvGrpSpPr/>
          <p:nvPr/>
        </p:nvGrpSpPr>
        <p:grpSpPr>
          <a:xfrm>
            <a:off x="3404316" y="3837025"/>
            <a:ext cx="3695998" cy="871308"/>
            <a:chOff x="3509582" y="3560978"/>
            <a:chExt cx="3695998" cy="8713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E55987-A1C5-47AB-B2B1-318B5E3C28C1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582" y="4154038"/>
              <a:ext cx="3695998" cy="278248"/>
            </a:xfrm>
            <a:prstGeom prst="rect">
              <a:avLst/>
            </a:prstGeom>
          </p:spPr>
        </p:pic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D7998BDC-F949-4660-A5C4-865F1E6451D1}"/>
                </a:ext>
              </a:extLst>
            </p:cNvPr>
            <p:cNvGrpSpPr/>
            <p:nvPr>
              <p:custDataLst>
                <p:tags r:id="rId24"/>
              </p:custDataLst>
            </p:nvPr>
          </p:nvGrpSpPr>
          <p:grpSpPr>
            <a:xfrm>
              <a:off x="4181339" y="3560978"/>
              <a:ext cx="2529225" cy="461665"/>
              <a:chOff x="4181339" y="3560978"/>
              <a:chExt cx="2529225" cy="46166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7B1F5D-F346-4F6F-A8A2-BE0AC728C48B}"/>
                  </a:ext>
                </a:extLst>
              </p:cNvPr>
              <p:cNvSpPr txBox="1"/>
              <p:nvPr/>
            </p:nvSpPr>
            <p:spPr>
              <a:xfrm>
                <a:off x="4308789" y="3560978"/>
                <a:ext cx="2401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48620"/>
                    </a:solidFill>
                  </a:rPr>
                  <a:t>irreducible factors</a:t>
                </a:r>
              </a:p>
            </p:txBody>
          </p:sp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F9FFBD40-995D-4350-B594-B4FEB645D81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1339" y="3703050"/>
                <a:ext cx="179352" cy="196115"/>
              </a:xfrm>
              <a:prstGeom prst="rect">
                <a:avLst/>
              </a:prstGeom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DB2F608-0301-4ADC-98CC-75FF8D036C4A}"/>
              </a:ext>
            </a:extLst>
          </p:cNvPr>
          <p:cNvGrpSpPr/>
          <p:nvPr/>
        </p:nvGrpSpPr>
        <p:grpSpPr>
          <a:xfrm>
            <a:off x="4925734" y="1822994"/>
            <a:ext cx="1467911" cy="1351613"/>
            <a:chOff x="3357178" y="4359009"/>
            <a:chExt cx="2033919" cy="1741939"/>
          </a:xfrm>
        </p:grpSpPr>
        <p:pic>
          <p:nvPicPr>
            <p:cNvPr id="35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3F5F76F4-8CC4-4A5B-B7F2-830CBC5C85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3503168" y="4213019"/>
              <a:ext cx="1741939" cy="2033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725DD88-78DE-4EC0-B827-ABB7F7F06C36}"/>
                </a:ext>
              </a:extLst>
            </p:cNvPr>
            <p:cNvSpPr/>
            <p:nvPr/>
          </p:nvSpPr>
          <p:spPr>
            <a:xfrm>
              <a:off x="4374137" y="5663960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C3492A9-09F7-4A67-B45A-7019EACA5492}"/>
                </a:ext>
              </a:extLst>
            </p:cNvPr>
            <p:cNvSpPr/>
            <p:nvPr/>
          </p:nvSpPr>
          <p:spPr>
            <a:xfrm>
              <a:off x="5058165" y="5660899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4EE1BD9-3B2D-4501-95C9-0DBFC4BFCD28}"/>
                </a:ext>
              </a:extLst>
            </p:cNvPr>
            <p:cNvSpPr/>
            <p:nvPr/>
          </p:nvSpPr>
          <p:spPr>
            <a:xfrm>
              <a:off x="5180778" y="5229978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DBC7C32-3D22-43A8-B656-B1845AD6C393}"/>
                </a:ext>
              </a:extLst>
            </p:cNvPr>
            <p:cNvSpPr/>
            <p:nvPr/>
          </p:nvSpPr>
          <p:spPr>
            <a:xfrm>
              <a:off x="4822815" y="4702751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2C3C94-5F57-4677-AEBA-39E4BBE977C2}"/>
                </a:ext>
              </a:extLst>
            </p:cNvPr>
            <p:cNvSpPr/>
            <p:nvPr/>
          </p:nvSpPr>
          <p:spPr>
            <a:xfrm>
              <a:off x="5005864" y="4831950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5499A84-A286-4C74-90F9-DE7FF9E0A198}"/>
                </a:ext>
              </a:extLst>
            </p:cNvPr>
            <p:cNvSpPr/>
            <p:nvPr/>
          </p:nvSpPr>
          <p:spPr>
            <a:xfrm>
              <a:off x="3879638" y="4359009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265EDB7-1953-486D-830D-42C6E13CB470}"/>
                </a:ext>
              </a:extLst>
            </p:cNvPr>
            <p:cNvSpPr/>
            <p:nvPr/>
          </p:nvSpPr>
          <p:spPr>
            <a:xfrm>
              <a:off x="3406604" y="4520091"/>
              <a:ext cx="153151" cy="12919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2436E5AF-7555-4B0A-B771-F46DA927F36B}"/>
              </a:ext>
            </a:extLst>
          </p:cNvPr>
          <p:cNvGrpSpPr/>
          <p:nvPr/>
        </p:nvGrpSpPr>
        <p:grpSpPr>
          <a:xfrm>
            <a:off x="428041" y="3852933"/>
            <a:ext cx="2384883" cy="461665"/>
            <a:chOff x="512305" y="3274728"/>
            <a:chExt cx="2384883" cy="4616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DD6A6C-BF7A-44D1-B943-339C1DDAE053}"/>
                </a:ext>
              </a:extLst>
            </p:cNvPr>
            <p:cNvSpPr txBox="1"/>
            <p:nvPr/>
          </p:nvSpPr>
          <p:spPr>
            <a:xfrm>
              <a:off x="1018550" y="3274728"/>
              <a:ext cx="1878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48620"/>
                  </a:solidFill>
                </a:rPr>
                <a:t> is irreducible</a:t>
              </a:r>
            </a:p>
          </p:txBody>
        </p:sp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7441559A-61EC-42E9-ABAE-24B8EC79049C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05" y="3382214"/>
              <a:ext cx="564876" cy="278248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28E3ADF-CC56-4C6F-8D74-5AB20CF6E7C4}"/>
              </a:ext>
            </a:extLst>
          </p:cNvPr>
          <p:cNvGrpSpPr/>
          <p:nvPr/>
        </p:nvGrpSpPr>
        <p:grpSpPr>
          <a:xfrm>
            <a:off x="7699368" y="771465"/>
            <a:ext cx="1399296" cy="1275463"/>
            <a:chOff x="5795500" y="1535136"/>
            <a:chExt cx="1399296" cy="127546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68490D5-808D-43AA-948E-C9EEC96938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5500" y="1535136"/>
              <a:ext cx="869004" cy="90987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5D4B702-3A41-40EA-A648-5BA588D1CC19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601" y="1900723"/>
              <a:ext cx="202819" cy="19611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41C9D10-F83E-47E9-8047-E45BEF70F726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0" y="1903531"/>
              <a:ext cx="367086" cy="2346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EE6226C-A588-42CA-AEF8-96AD2664DAED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618" y="2577608"/>
              <a:ext cx="372115" cy="232991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BB49E0E-9909-461A-8021-F9AD611C98CA}"/>
              </a:ext>
            </a:extLst>
          </p:cNvPr>
          <p:cNvGrpSpPr/>
          <p:nvPr/>
        </p:nvGrpSpPr>
        <p:grpSpPr>
          <a:xfrm>
            <a:off x="2358342" y="2034235"/>
            <a:ext cx="2335324" cy="761840"/>
            <a:chOff x="1618753" y="3548449"/>
            <a:chExt cx="2335324" cy="76184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00CFC0D-5A3A-44DB-A278-452FF5EF4439}"/>
                </a:ext>
              </a:extLst>
            </p:cNvPr>
            <p:cNvGrpSpPr/>
            <p:nvPr/>
          </p:nvGrpSpPr>
          <p:grpSpPr>
            <a:xfrm>
              <a:off x="1719961" y="3548449"/>
              <a:ext cx="2234116" cy="761840"/>
              <a:chOff x="1123061" y="4359009"/>
              <a:chExt cx="2234116" cy="76184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1C8356B-7CB0-45E8-A59F-111279515DC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11" y="4842601"/>
                <a:ext cx="1168304" cy="278248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524A394-AE83-48ED-8A60-E5FBE4968C4F}"/>
                  </a:ext>
                </a:extLst>
              </p:cNvPr>
              <p:cNvSpPr txBox="1"/>
              <p:nvPr/>
            </p:nvSpPr>
            <p:spPr>
              <a:xfrm>
                <a:off x="1123061" y="4359009"/>
                <a:ext cx="22341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points lying on </a:t>
                </a:r>
              </a:p>
            </p:txBody>
          </p:sp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14F8DE2-807E-43CF-86EE-E3A6B46EFBCB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753" y="3698860"/>
              <a:ext cx="274895" cy="191086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B24D04B-6F21-4CBD-BFF2-387F19D2C98C}"/>
              </a:ext>
            </a:extLst>
          </p:cNvPr>
          <p:cNvSpPr txBox="1"/>
          <p:nvPr/>
        </p:nvSpPr>
        <p:spPr>
          <a:xfrm>
            <a:off x="267735" y="5858335"/>
            <a:ext cx="25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Proof uses </a:t>
            </a:r>
          </a:p>
          <a:p>
            <a:pPr algn="ctr"/>
            <a:r>
              <a:rPr lang="en-US" sz="2400" dirty="0" err="1"/>
              <a:t>Beźout’s</a:t>
            </a:r>
            <a:r>
              <a:rPr lang="en-US" sz="2400" dirty="0"/>
              <a:t> inequality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B8A944-86BE-4E70-8538-F789440744C1}"/>
              </a:ext>
            </a:extLst>
          </p:cNvPr>
          <p:cNvGrpSpPr/>
          <p:nvPr/>
        </p:nvGrpSpPr>
        <p:grpSpPr>
          <a:xfrm>
            <a:off x="149636" y="4598775"/>
            <a:ext cx="2727400" cy="908337"/>
            <a:chOff x="806072" y="5653918"/>
            <a:chExt cx="2727400" cy="908337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9AFB6FD-7439-499A-B790-189D66634B52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82" y="5848172"/>
              <a:ext cx="2204640" cy="298362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76E9951-6A77-400B-B55E-9BDDC6A4E769}"/>
                </a:ext>
              </a:extLst>
            </p:cNvPr>
            <p:cNvSpPr/>
            <p:nvPr/>
          </p:nvSpPr>
          <p:spPr>
            <a:xfrm>
              <a:off x="806072" y="5653918"/>
              <a:ext cx="2727400" cy="908337"/>
            </a:xfrm>
            <a:prstGeom prst="rect">
              <a:avLst/>
            </a:prstGeom>
            <a:noFill/>
            <a:ln w="38100"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6AC1D30-71A7-4AA8-AD45-1A1B235D1793}"/>
              </a:ext>
            </a:extLst>
          </p:cNvPr>
          <p:cNvGrpSpPr/>
          <p:nvPr/>
        </p:nvGrpSpPr>
        <p:grpSpPr>
          <a:xfrm>
            <a:off x="999174" y="961030"/>
            <a:ext cx="7267773" cy="461665"/>
            <a:chOff x="1521433" y="767355"/>
            <a:chExt cx="7267773" cy="4616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9DA17B9-A039-41C2-82F5-111772903031}"/>
                </a:ext>
              </a:extLst>
            </p:cNvPr>
            <p:cNvGrpSpPr/>
            <p:nvPr/>
          </p:nvGrpSpPr>
          <p:grpSpPr>
            <a:xfrm>
              <a:off x="1521433" y="767355"/>
              <a:ext cx="7267773" cy="461665"/>
              <a:chOff x="80889" y="2116342"/>
              <a:chExt cx="7267773" cy="461665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1E27B1-875F-4873-B410-B496D3CDE53C}"/>
                  </a:ext>
                </a:extLst>
              </p:cNvPr>
              <p:cNvSpPr txBox="1"/>
              <p:nvPr/>
            </p:nvSpPr>
            <p:spPr>
              <a:xfrm>
                <a:off x="80889" y="2116342"/>
                <a:ext cx="72677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Polynomial          with Fourier support 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284545B-6285-4E78-A15E-67D2BCF5C62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4320" y="2254826"/>
                <a:ext cx="202819" cy="196115"/>
              </a:xfrm>
              <a:prstGeom prst="rect">
                <a:avLst/>
              </a:prstGeom>
            </p:spPr>
          </p:pic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C275E2D-A13A-492B-9499-DC64EE4E2250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519" y="854139"/>
              <a:ext cx="564876" cy="278248"/>
            </a:xfrm>
            <a:prstGeom prst="rect">
              <a:avLst/>
            </a:prstGeom>
          </p:spPr>
        </p:pic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48B47B74-E74C-46ED-9654-510C1C7AB2F3}"/>
              </a:ext>
            </a:extLst>
          </p:cNvPr>
          <p:cNvGrpSpPr/>
          <p:nvPr/>
        </p:nvGrpSpPr>
        <p:grpSpPr>
          <a:xfrm>
            <a:off x="7570779" y="4069208"/>
            <a:ext cx="1008630" cy="703374"/>
            <a:chOff x="7350890" y="3839197"/>
            <a:chExt cx="1008630" cy="703374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B3B5F54-179C-4263-A356-70483F2A9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0890" y="3839197"/>
              <a:ext cx="485575" cy="385078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78EA5BA9-E046-4ED9-9F37-1106D1470EAF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622" y="3902523"/>
              <a:ext cx="323505" cy="238020"/>
            </a:xfrm>
            <a:prstGeom prst="rect">
              <a:avLst/>
            </a:prstGeom>
          </p:spPr>
        </p:pic>
        <p:pic>
          <p:nvPicPr>
            <p:cNvPr id="272" name="Picture 271">
              <a:extLst>
                <a:ext uri="{FF2B5EF4-FFF2-40B4-BE49-F238E27FC236}">
                  <a16:creationId xmlns:a16="http://schemas.microsoft.com/office/drawing/2014/main" id="{03204F73-2ECF-4340-B14B-2E88176F2020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349" y="3954629"/>
              <a:ext cx="462171" cy="222171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DE7D0628-580A-40C0-B473-1EC92434FD94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768" y="4320400"/>
              <a:ext cx="462171" cy="222171"/>
            </a:xfrm>
            <a:prstGeom prst="rect">
              <a:avLst/>
            </a:prstGeom>
          </p:spPr>
        </p:pic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83B8F0A-0EF9-47AF-A7DB-60575B611D0A}"/>
              </a:ext>
            </a:extLst>
          </p:cNvPr>
          <p:cNvGrpSpPr/>
          <p:nvPr/>
        </p:nvGrpSpPr>
        <p:grpSpPr>
          <a:xfrm>
            <a:off x="8851131" y="4064081"/>
            <a:ext cx="1320064" cy="693940"/>
            <a:chOff x="8734626" y="3817886"/>
            <a:chExt cx="1320064" cy="69394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3566B33-DD2A-452F-B100-56BD6CF114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4626" y="3817886"/>
              <a:ext cx="803425" cy="37743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874037F3-565A-4C2A-9810-1002CB9D032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0211" y="3874162"/>
              <a:ext cx="328534" cy="236344"/>
            </a:xfrm>
            <a:prstGeom prst="rect">
              <a:avLst/>
            </a:prstGeom>
          </p:spPr>
        </p:pic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A92A8D35-20BC-4714-940B-B8616182FB0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404" y="3930930"/>
              <a:ext cx="466286" cy="222171"/>
            </a:xfrm>
            <a:prstGeom prst="rect">
              <a:avLst/>
            </a:prstGeom>
          </p:spPr>
        </p:pic>
        <p:pic>
          <p:nvPicPr>
            <p:cNvPr id="288" name="Picture 287">
              <a:extLst>
                <a:ext uri="{FF2B5EF4-FFF2-40B4-BE49-F238E27FC236}">
                  <a16:creationId xmlns:a16="http://schemas.microsoft.com/office/drawing/2014/main" id="{02F85999-193A-4BAA-869D-99038925353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789" y="4289655"/>
              <a:ext cx="466286" cy="222171"/>
            </a:xfrm>
            <a:prstGeom prst="rect">
              <a:avLst/>
            </a:prstGeom>
          </p:spPr>
        </p:pic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F4EB9A3B-E45E-4A54-B926-DF1AFFB2CCE7}"/>
              </a:ext>
            </a:extLst>
          </p:cNvPr>
          <p:cNvGrpSpPr/>
          <p:nvPr/>
        </p:nvGrpSpPr>
        <p:grpSpPr>
          <a:xfrm>
            <a:off x="10811275" y="4001762"/>
            <a:ext cx="1072405" cy="804041"/>
            <a:chOff x="10792374" y="3779910"/>
            <a:chExt cx="1072405" cy="804041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F7B5EED-A997-445A-BCE4-0CA3392D8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2374" y="3779910"/>
              <a:ext cx="520315" cy="51779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8E963658-4A3A-4FE0-800F-12A47EEA8C8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6009" y="3903628"/>
              <a:ext cx="362058" cy="239696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3854282C-29FD-4A1E-A869-A46842122976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065" y="3962840"/>
              <a:ext cx="493714" cy="222171"/>
            </a:xfrm>
            <a:prstGeom prst="rect">
              <a:avLst/>
            </a:prstGeom>
          </p:spPr>
        </p:pic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id="{FF3D5054-3A7C-4C3F-98CE-30469C245B3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4146" y="4361780"/>
              <a:ext cx="493714" cy="222171"/>
            </a:xfrm>
            <a:prstGeom prst="rect">
              <a:avLst/>
            </a:prstGeom>
          </p:spPr>
        </p:pic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0C99A7D3-498E-4EDB-BFA3-EA440097C3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12" y="4300233"/>
            <a:ext cx="270171" cy="35657"/>
          </a:xfrm>
          <a:prstGeom prst="rect">
            <a:avLst/>
          </a:prstGeom>
        </p:spPr>
      </p:pic>
      <p:sp>
        <p:nvSpPr>
          <p:cNvPr id="238" name="TextBox 237">
            <a:extLst>
              <a:ext uri="{FF2B5EF4-FFF2-40B4-BE49-F238E27FC236}">
                <a16:creationId xmlns:a16="http://schemas.microsoft.com/office/drawing/2014/main" id="{8CC1E2EB-AD8E-40E8-9198-5DF9CC9D69ED}"/>
              </a:ext>
            </a:extLst>
          </p:cNvPr>
          <p:cNvSpPr txBox="1"/>
          <p:nvPr/>
        </p:nvSpPr>
        <p:spPr>
          <a:xfrm>
            <a:off x="1177309" y="5045447"/>
            <a:ext cx="144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samples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7F6D08C8-A967-4FC2-A532-8463139D1940}"/>
              </a:ext>
            </a:extLst>
          </p:cNvPr>
          <p:cNvGrpSpPr/>
          <p:nvPr/>
        </p:nvGrpSpPr>
        <p:grpSpPr>
          <a:xfrm>
            <a:off x="4149439" y="5303604"/>
            <a:ext cx="7325666" cy="714985"/>
            <a:chOff x="3854525" y="5293407"/>
            <a:chExt cx="7325666" cy="714985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EAC351C5-310A-4043-945D-CCE49AFD142D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>
              <a:off x="3854525" y="5293407"/>
              <a:ext cx="7325665" cy="714985"/>
              <a:chOff x="3854525" y="5293407"/>
              <a:chExt cx="7325665" cy="714985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0A15F74B-BAD6-4DC1-8C7D-0733AC74F90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6137" y="5487662"/>
                <a:ext cx="3928886" cy="291657"/>
              </a:xfrm>
              <a:prstGeom prst="rect">
                <a:avLst/>
              </a:prstGeom>
            </p:spPr>
          </p:pic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5F4643BD-864E-444C-8EAE-717C61CE4AAA}"/>
                  </a:ext>
                </a:extLst>
              </p:cNvPr>
              <p:cNvSpPr/>
              <p:nvPr/>
            </p:nvSpPr>
            <p:spPr>
              <a:xfrm>
                <a:off x="3854525" y="5293407"/>
                <a:ext cx="7325665" cy="714985"/>
              </a:xfrm>
              <a:prstGeom prst="rect">
                <a:avLst/>
              </a:prstGeom>
              <a:noFill/>
              <a:ln w="38100"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A250B089-F47B-4B0A-ACF7-2ED4D3E90D14}"/>
                </a:ext>
              </a:extLst>
            </p:cNvPr>
            <p:cNvGrpSpPr/>
            <p:nvPr/>
          </p:nvGrpSpPr>
          <p:grpSpPr>
            <a:xfrm>
              <a:off x="7943821" y="5408352"/>
              <a:ext cx="3236370" cy="461665"/>
              <a:chOff x="8045434" y="6025325"/>
              <a:chExt cx="3236370" cy="461665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33E152EA-8AA6-4A77-9AAC-79B3C0EFC1A2}"/>
                  </a:ext>
                </a:extLst>
              </p:cNvPr>
              <p:cNvSpPr txBox="1"/>
              <p:nvPr/>
            </p:nvSpPr>
            <p:spPr>
              <a:xfrm>
                <a:off x="8045434" y="6025325"/>
                <a:ext cx="32363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samples on         factor </a:t>
                </a:r>
              </a:p>
            </p:txBody>
          </p:sp>
          <p:pic>
            <p:nvPicPr>
              <p:cNvPr id="243" name="Picture 242">
                <a:extLst>
                  <a:ext uri="{FF2B5EF4-FFF2-40B4-BE49-F238E27FC236}">
                    <a16:creationId xmlns:a16="http://schemas.microsoft.com/office/drawing/2014/main" id="{9B6AC3B2-2365-4EE8-A03A-2B7038EB871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9820" y="6116177"/>
                <a:ext cx="388876" cy="293334"/>
              </a:xfrm>
              <a:prstGeom prst="rect">
                <a:avLst/>
              </a:prstGeom>
            </p:spPr>
          </p:pic>
        </p:grpSp>
      </p:grpSp>
      <p:sp>
        <p:nvSpPr>
          <p:cNvPr id="265" name="TextBox 264">
            <a:extLst>
              <a:ext uri="{FF2B5EF4-FFF2-40B4-BE49-F238E27FC236}">
                <a16:creationId xmlns:a16="http://schemas.microsoft.com/office/drawing/2014/main" id="{B3237DD0-BF5F-48F8-A8DF-488C9D8C7EAB}"/>
              </a:ext>
            </a:extLst>
          </p:cNvPr>
          <p:cNvSpPr txBox="1"/>
          <p:nvPr/>
        </p:nvSpPr>
        <p:spPr>
          <a:xfrm>
            <a:off x="6573907" y="2265290"/>
            <a:ext cx="3954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many points required to recover curve uniquely?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DE96B188-9A80-4725-946E-5A309F9BA4A0}"/>
              </a:ext>
            </a:extLst>
          </p:cNvPr>
          <p:cNvSpPr txBox="1"/>
          <p:nvPr/>
        </p:nvSpPr>
        <p:spPr>
          <a:xfrm>
            <a:off x="641438" y="3493824"/>
            <a:ext cx="187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8620"/>
                </a:solidFill>
              </a:rPr>
              <a:t>Case-1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AC0102D4-E977-4527-8954-B38E37FD96D7}"/>
              </a:ext>
            </a:extLst>
          </p:cNvPr>
          <p:cNvSpPr txBox="1"/>
          <p:nvPr/>
        </p:nvSpPr>
        <p:spPr>
          <a:xfrm>
            <a:off x="4303322" y="3440036"/>
            <a:ext cx="187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8620"/>
                </a:solidFill>
              </a:rPr>
              <a:t>Case-2</a:t>
            </a:r>
          </a:p>
        </p:txBody>
      </p:sp>
    </p:spTree>
    <p:extLst>
      <p:ext uri="{BB962C8B-B14F-4D97-AF65-F5344CB8AC3E}">
        <p14:creationId xmlns:p14="http://schemas.microsoft.com/office/powerpoint/2010/main" val="11771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  <p:bldP spid="318" grpId="0" animBg="1"/>
      <p:bldP spid="96" grpId="0"/>
      <p:bldP spid="238" grpId="0"/>
      <p:bldP spid="311" grpId="0"/>
      <p:bldP spid="3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1F9E-52B8-4F88-9B7F-B01409E2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13"/>
            <a:ext cx="12192000" cy="117441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Proposition-1: Number of samples for perfect recovery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063AFA-4E45-43DF-8E9C-07B716D10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8870" r="10951" b="12094"/>
          <a:stretch/>
        </p:blipFill>
        <p:spPr>
          <a:xfrm>
            <a:off x="9162251" y="1328725"/>
            <a:ext cx="2139885" cy="1696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7851D5-FDD4-4330-9C58-FC58A90F2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56" y="1158300"/>
            <a:ext cx="2862566" cy="2146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A245B-8322-4BE9-B28E-F97830D5A1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6726" r="7954" b="7440"/>
          <a:stretch/>
        </p:blipFill>
        <p:spPr>
          <a:xfrm>
            <a:off x="1328432" y="4501003"/>
            <a:ext cx="2318995" cy="1842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103D28-75E1-4734-9F06-6B74CB5639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4434" r="7837" b="9344"/>
          <a:stretch/>
        </p:blipFill>
        <p:spPr>
          <a:xfrm>
            <a:off x="3768678" y="4432167"/>
            <a:ext cx="2374106" cy="1868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242DB-1909-4607-9DBB-10486CC47D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6012" r="6178" b="7440"/>
          <a:stretch/>
        </p:blipFill>
        <p:spPr>
          <a:xfrm>
            <a:off x="6294334" y="4493340"/>
            <a:ext cx="2356702" cy="1858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21A7E2-D366-4496-B956-88F662C056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5975" r="6068" b="7476"/>
          <a:stretch/>
        </p:blipFill>
        <p:spPr>
          <a:xfrm>
            <a:off x="8748372" y="4475762"/>
            <a:ext cx="2384983" cy="1858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0CC0AC-7A00-4A61-BBBE-F6A576AE3E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9" t="34587" r="36819" b="38096"/>
          <a:stretch/>
        </p:blipFill>
        <p:spPr>
          <a:xfrm>
            <a:off x="1328432" y="1259168"/>
            <a:ext cx="2093387" cy="17522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67FE43E-3138-4790-B678-B30C8C4597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57" y="3125456"/>
            <a:ext cx="848762" cy="2529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033A6BC-E69A-4DF5-91C3-702C51BB5C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50" y="3113331"/>
            <a:ext cx="1397333" cy="252952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F5C29B01-3622-4F15-8375-66E3E06113F6}"/>
              </a:ext>
            </a:extLst>
          </p:cNvPr>
          <p:cNvSpPr/>
          <p:nvPr/>
        </p:nvSpPr>
        <p:spPr>
          <a:xfrm>
            <a:off x="7831999" y="1954809"/>
            <a:ext cx="870959" cy="5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750A004-0823-4622-95D9-D6CB75339DF4}"/>
              </a:ext>
            </a:extLst>
          </p:cNvPr>
          <p:cNvSpPr/>
          <p:nvPr/>
        </p:nvSpPr>
        <p:spPr>
          <a:xfrm rot="10800000">
            <a:off x="4012897" y="1974035"/>
            <a:ext cx="870959" cy="5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89C63F-398B-4432-9EC6-6E2A317A73A2}"/>
              </a:ext>
            </a:extLst>
          </p:cNvPr>
          <p:cNvSpPr txBox="1"/>
          <p:nvPr/>
        </p:nvSpPr>
        <p:spPr>
          <a:xfrm>
            <a:off x="250339" y="3056208"/>
            <a:ext cx="4249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Fourier co-</a:t>
            </a:r>
            <a:r>
              <a:rPr lang="en-US" sz="2400" dirty="0" err="1"/>
              <a:t>efficients</a:t>
            </a:r>
            <a:r>
              <a:rPr lang="en-US" sz="2400" dirty="0"/>
              <a:t>: 5x5 support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2AF080-EA98-485B-81CE-594F3FCC4DFE}"/>
              </a:ext>
            </a:extLst>
          </p:cNvPr>
          <p:cNvSpPr txBox="1"/>
          <p:nvPr/>
        </p:nvSpPr>
        <p:spPr>
          <a:xfrm>
            <a:off x="1432069" y="3887225"/>
            <a:ext cx="860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Recovery of curve from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84C916-0150-4F1A-8E58-C0D365E16416}"/>
              </a:ext>
            </a:extLst>
          </p:cNvPr>
          <p:cNvSpPr txBox="1"/>
          <p:nvPr/>
        </p:nvSpPr>
        <p:spPr>
          <a:xfrm>
            <a:off x="1828569" y="6212020"/>
            <a:ext cx="145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 points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825C95-F718-4B2F-9FE8-CD4E7892B9C0}"/>
              </a:ext>
            </a:extLst>
          </p:cNvPr>
          <p:cNvSpPr txBox="1"/>
          <p:nvPr/>
        </p:nvSpPr>
        <p:spPr>
          <a:xfrm>
            <a:off x="4242193" y="6212019"/>
            <a:ext cx="145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 points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C6286-9D3A-4577-A198-2FB74B03B0F9}"/>
              </a:ext>
            </a:extLst>
          </p:cNvPr>
          <p:cNvSpPr txBox="1"/>
          <p:nvPr/>
        </p:nvSpPr>
        <p:spPr>
          <a:xfrm>
            <a:off x="6847781" y="6212018"/>
            <a:ext cx="145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25 points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22B65C-1BE9-4A00-B11A-A920A5EFB580}"/>
              </a:ext>
            </a:extLst>
          </p:cNvPr>
          <p:cNvSpPr txBox="1"/>
          <p:nvPr/>
        </p:nvSpPr>
        <p:spPr>
          <a:xfrm>
            <a:off x="9312616" y="6229940"/>
            <a:ext cx="145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50 points</a:t>
            </a:r>
          </a:p>
        </p:txBody>
      </p:sp>
    </p:spTree>
    <p:extLst>
      <p:ext uri="{BB962C8B-B14F-4D97-AF65-F5344CB8AC3E}">
        <p14:creationId xmlns:p14="http://schemas.microsoft.com/office/powerpoint/2010/main" val="38203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92D6AC-B6B3-4BA5-AF9C-CF2C11CEEB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/>
        </p:blipFill>
        <p:spPr>
          <a:xfrm>
            <a:off x="5618760" y="1133318"/>
            <a:ext cx="2236532" cy="1584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410945-D0AC-491B-BDAE-19F8EE9D4A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b="9074"/>
          <a:stretch/>
        </p:blipFill>
        <p:spPr>
          <a:xfrm>
            <a:off x="8301137" y="1028270"/>
            <a:ext cx="1966643" cy="1525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80EB88-48B2-4B9D-A7E5-27968D29B4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69" y="2906569"/>
            <a:ext cx="2236532" cy="167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B2C0AB-AAE6-4C00-8105-98799AF50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b="10433"/>
          <a:stretch/>
        </p:blipFill>
        <p:spPr>
          <a:xfrm>
            <a:off x="8322624" y="2892823"/>
            <a:ext cx="1954428" cy="15023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6A0D11-C6F3-4385-9DEF-161C2ECCFB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11" y="2655425"/>
            <a:ext cx="3227430" cy="258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005217-5F23-4692-A01C-995292AE6A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19" y="4470330"/>
            <a:ext cx="3227431" cy="2586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883D445-D796-4056-90D1-AEBEA8F21E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24" y="2649636"/>
            <a:ext cx="1514667" cy="2586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480CA1-D9AE-4FE5-9C2E-1D34A761DF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24" y="4497951"/>
            <a:ext cx="1514667" cy="25865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EE5771B-86D5-4E02-94C9-7336DF4D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12"/>
            <a:ext cx="12192000" cy="79745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Proposition-1: Comparing to a degrees of freedom argument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8156FF-FDE2-4B48-A154-5E49EAC3B052}"/>
              </a:ext>
            </a:extLst>
          </p:cNvPr>
          <p:cNvSpPr txBox="1"/>
          <p:nvPr/>
        </p:nvSpPr>
        <p:spPr>
          <a:xfrm>
            <a:off x="10218174" y="2553452"/>
            <a:ext cx="1929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Fourier </a:t>
            </a:r>
          </a:p>
          <a:p>
            <a:pPr algn="ctr"/>
            <a:r>
              <a:rPr lang="en-US" sz="2400" dirty="0"/>
              <a:t>co-</a:t>
            </a:r>
            <a:r>
              <a:rPr lang="en-US" sz="2400" dirty="0" err="1"/>
              <a:t>efficients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 3x3 support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4B1CF6-8851-48A7-8F51-A367F0C1B624}"/>
              </a:ext>
            </a:extLst>
          </p:cNvPr>
          <p:cNvSpPr txBox="1"/>
          <p:nvPr/>
        </p:nvSpPr>
        <p:spPr>
          <a:xfrm>
            <a:off x="6258311" y="669113"/>
            <a:ext cx="334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Counter-example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48A90E0-FB50-4F9A-82DE-A13C5F71FF74}"/>
              </a:ext>
            </a:extLst>
          </p:cNvPr>
          <p:cNvSpPr/>
          <p:nvPr/>
        </p:nvSpPr>
        <p:spPr>
          <a:xfrm rot="16200000">
            <a:off x="7951805" y="5452765"/>
            <a:ext cx="441960" cy="54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937AA1-FD7E-45B8-B504-63FA480FB416}"/>
              </a:ext>
            </a:extLst>
          </p:cNvPr>
          <p:cNvSpPr txBox="1"/>
          <p:nvPr/>
        </p:nvSpPr>
        <p:spPr>
          <a:xfrm>
            <a:off x="8346832" y="5706066"/>
            <a:ext cx="315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but &gt; 12 samples for unique recovery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3A665B-01E9-4256-B1B6-D699A0CD59BE}"/>
              </a:ext>
            </a:extLst>
          </p:cNvPr>
          <p:cNvGrpSpPr/>
          <p:nvPr/>
        </p:nvGrpSpPr>
        <p:grpSpPr>
          <a:xfrm>
            <a:off x="483030" y="2024574"/>
            <a:ext cx="4044690" cy="3106340"/>
            <a:chOff x="-2868616" y="1670564"/>
            <a:chExt cx="4044690" cy="31063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67CA90-4D61-433D-A08A-30C7A22C8D31}"/>
                </a:ext>
              </a:extLst>
            </p:cNvPr>
            <p:cNvGrpSpPr/>
            <p:nvPr/>
          </p:nvGrpSpPr>
          <p:grpSpPr>
            <a:xfrm>
              <a:off x="-2868616" y="1670564"/>
              <a:ext cx="4044690" cy="2632486"/>
              <a:chOff x="52072" y="2430028"/>
              <a:chExt cx="4044690" cy="263248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5470B70-8AB6-45FF-ADF4-FCE76D4EC2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40" t="10750" r="13487" b="7424"/>
              <a:stretch/>
            </p:blipFill>
            <p:spPr>
              <a:xfrm>
                <a:off x="52072" y="2430028"/>
                <a:ext cx="4044690" cy="263248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6664EC0-922E-4AFC-957C-723ADAFA2AFC}"/>
                      </a:ext>
                    </a:extLst>
                  </p:cNvPr>
                  <p:cNvSpPr txBox="1"/>
                  <p:nvPr/>
                </p:nvSpPr>
                <p:spPr>
                  <a:xfrm>
                    <a:off x="2290015" y="3265991"/>
                    <a:ext cx="890259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5F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B5F8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5F8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5F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B5F8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5F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b="0" i="1" dirty="0">
                      <a:solidFill>
                        <a:srgbClr val="00B5F8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rgbClr val="00B5F8"/>
                              </a:solidFill>
                              <a:latin typeface="Cambria Math" panose="02040503050406030204" pitchFamily="18" charset="0"/>
                            </a:rPr>
                            <m:t>=|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00B5F8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2400" b="0" i="1" smtClean="0">
                              <a:solidFill>
                                <a:srgbClr val="00B5F8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00B5F8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6664EC0-922E-4AFC-957C-723ADAFA2A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0015" y="3265991"/>
                    <a:ext cx="890259" cy="83099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740" r="-1370" b="-875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E3B5D06-23B6-490E-8414-6A1289C240DD}"/>
                      </a:ext>
                    </a:extLst>
                  </p:cNvPr>
                  <p:cNvSpPr txBox="1"/>
                  <p:nvPr/>
                </p:nvSpPr>
                <p:spPr>
                  <a:xfrm>
                    <a:off x="932912" y="2561304"/>
                    <a:ext cx="139402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E3B5D06-23B6-490E-8414-6A1289C240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912" y="2561304"/>
                    <a:ext cx="1394024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772" b="-18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3795DF1-93A1-4EEA-874D-E78FCD9126BA}"/>
                    </a:ext>
                  </a:extLst>
                </p:cNvPr>
                <p:cNvSpPr txBox="1"/>
                <p:nvPr/>
              </p:nvSpPr>
              <p:spPr>
                <a:xfrm>
                  <a:off x="-2082018" y="4315239"/>
                  <a:ext cx="32294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Are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sz="2400" dirty="0"/>
                    <a:t> points sufficient?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3795DF1-93A1-4EEA-874D-E78FCD9126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82018" y="4315239"/>
                  <a:ext cx="3229455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2453" t="-10526" r="-2642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9891E8E-821A-4221-8EAC-DF91DDAFB221}"/>
              </a:ext>
            </a:extLst>
          </p:cNvPr>
          <p:cNvSpPr txBox="1"/>
          <p:nvPr/>
        </p:nvSpPr>
        <p:spPr>
          <a:xfrm>
            <a:off x="4804829" y="6306835"/>
            <a:ext cx="394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12 intersection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005E52D-DD54-426F-94EE-80F961AAD8BB}"/>
                  </a:ext>
                </a:extLst>
              </p:cNvPr>
              <p:cNvSpPr/>
              <p:nvPr/>
            </p:nvSpPr>
            <p:spPr>
              <a:xfrm>
                <a:off x="9211435" y="5213079"/>
                <a:ext cx="12044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005E52D-DD54-426F-94EE-80F961AAD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1435" y="5213079"/>
                <a:ext cx="1204432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B207D19C-09EE-42BE-866C-721E39AB95A9}"/>
              </a:ext>
            </a:extLst>
          </p:cNvPr>
          <p:cNvGrpSpPr/>
          <p:nvPr/>
        </p:nvGrpSpPr>
        <p:grpSpPr>
          <a:xfrm>
            <a:off x="5918446" y="4804099"/>
            <a:ext cx="1983714" cy="1524769"/>
            <a:chOff x="5918446" y="4804099"/>
            <a:chExt cx="1983714" cy="15247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42DC7B-8B71-433B-955F-91A3B3CF4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1" b="9099"/>
            <a:stretch/>
          </p:blipFill>
          <p:spPr>
            <a:xfrm>
              <a:off x="5955022" y="4804099"/>
              <a:ext cx="1947138" cy="152476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FA4A32B-9BF9-43F4-99EE-2E7A814EDD65}"/>
                </a:ext>
              </a:extLst>
            </p:cNvPr>
            <p:cNvSpPr/>
            <p:nvPr/>
          </p:nvSpPr>
          <p:spPr>
            <a:xfrm>
              <a:off x="6358731" y="5578658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09F413-C421-427B-A76B-2D6B3E4A1B31}"/>
                </a:ext>
              </a:extLst>
            </p:cNvPr>
            <p:cNvSpPr/>
            <p:nvPr/>
          </p:nvSpPr>
          <p:spPr>
            <a:xfrm>
              <a:off x="6358731" y="4895746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FA6A44-1608-43C5-89D7-E15F44B15BE8}"/>
                </a:ext>
              </a:extLst>
            </p:cNvPr>
            <p:cNvSpPr/>
            <p:nvPr/>
          </p:nvSpPr>
          <p:spPr>
            <a:xfrm>
              <a:off x="6779355" y="5246962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0D22515-9812-4D8A-BB7B-C3FB9ADE5F5F}"/>
                </a:ext>
              </a:extLst>
            </p:cNvPr>
            <p:cNvSpPr/>
            <p:nvPr/>
          </p:nvSpPr>
          <p:spPr>
            <a:xfrm>
              <a:off x="6358731" y="6250115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8A1F09A-2B92-4607-8E94-89486B199B16}"/>
                </a:ext>
              </a:extLst>
            </p:cNvPr>
            <p:cNvSpPr/>
            <p:nvPr/>
          </p:nvSpPr>
          <p:spPr>
            <a:xfrm>
              <a:off x="7221315" y="6250115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B3EFE1-10C9-4ED7-8DEE-184329E6FCE3}"/>
                </a:ext>
              </a:extLst>
            </p:cNvPr>
            <p:cNvSpPr/>
            <p:nvPr/>
          </p:nvSpPr>
          <p:spPr>
            <a:xfrm>
              <a:off x="7224363" y="4895746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808BE1-0A44-4CA1-8C26-EFFD009A2458}"/>
                </a:ext>
              </a:extLst>
            </p:cNvPr>
            <p:cNvSpPr/>
            <p:nvPr/>
          </p:nvSpPr>
          <p:spPr>
            <a:xfrm>
              <a:off x="7221315" y="5578658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7FA13A-0446-426D-B504-E942F5B6DAFC}"/>
                </a:ext>
              </a:extLst>
            </p:cNvPr>
            <p:cNvSpPr/>
            <p:nvPr/>
          </p:nvSpPr>
          <p:spPr>
            <a:xfrm>
              <a:off x="5918446" y="5246962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0D5357-6ACE-4284-A98C-6CEBA1A53B62}"/>
                </a:ext>
              </a:extLst>
            </p:cNvPr>
            <p:cNvSpPr/>
            <p:nvPr/>
          </p:nvSpPr>
          <p:spPr>
            <a:xfrm>
              <a:off x="5918446" y="5883458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963DE5-022C-44E5-B694-A764061167F5}"/>
                </a:ext>
              </a:extLst>
            </p:cNvPr>
            <p:cNvSpPr/>
            <p:nvPr/>
          </p:nvSpPr>
          <p:spPr>
            <a:xfrm>
              <a:off x="7640264" y="5883458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10EC466-7FD3-4712-9C4F-806B1EC1C62F}"/>
                </a:ext>
              </a:extLst>
            </p:cNvPr>
            <p:cNvSpPr/>
            <p:nvPr/>
          </p:nvSpPr>
          <p:spPr>
            <a:xfrm>
              <a:off x="7640264" y="5246962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7BB508F-C2FD-4504-9156-5526442378FA}"/>
                </a:ext>
              </a:extLst>
            </p:cNvPr>
            <p:cNvSpPr/>
            <p:nvPr/>
          </p:nvSpPr>
          <p:spPr>
            <a:xfrm>
              <a:off x="6779355" y="5910439"/>
              <a:ext cx="73152" cy="64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912C3B-3E0D-4ACF-B6FA-F3CFDD0AE7D6}"/>
              </a:ext>
            </a:extLst>
          </p:cNvPr>
          <p:cNvSpPr txBox="1"/>
          <p:nvPr/>
        </p:nvSpPr>
        <p:spPr>
          <a:xfrm>
            <a:off x="1207330" y="1562909"/>
            <a:ext cx="322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of failure</a:t>
            </a:r>
          </a:p>
        </p:txBody>
      </p:sp>
    </p:spTree>
    <p:extLst>
      <p:ext uri="{BB962C8B-B14F-4D97-AF65-F5344CB8AC3E}">
        <p14:creationId xmlns:p14="http://schemas.microsoft.com/office/powerpoint/2010/main" val="204452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7" grpId="0" animBg="1"/>
      <p:bldP spid="35" grpId="0"/>
      <p:bldP spid="4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07AA7F28-8E99-4450-A5C5-44932375970D}"/>
              </a:ext>
            </a:extLst>
          </p:cNvPr>
          <p:cNvSpPr/>
          <p:nvPr/>
        </p:nvSpPr>
        <p:spPr>
          <a:xfrm>
            <a:off x="0" y="3484234"/>
            <a:ext cx="12192000" cy="2655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9C8F4BC-5BE2-47DC-877E-BF6FDE70DE42}"/>
              </a:ext>
            </a:extLst>
          </p:cNvPr>
          <p:cNvSpPr/>
          <p:nvPr/>
        </p:nvSpPr>
        <p:spPr>
          <a:xfrm>
            <a:off x="-24681" y="850558"/>
            <a:ext cx="12216681" cy="26348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41F9E-52B8-4F88-9B7F-B01409E2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12"/>
            <a:ext cx="12192000" cy="96064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Proposition-2: Recovery using over-estimated filter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5CF8B-79AD-4BB3-A7D0-097C42661E3F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6563396" y="1980113"/>
            <a:ext cx="1363528" cy="8008"/>
          </a:xfrm>
          <a:prstGeom prst="straightConnector1">
            <a:avLst/>
          </a:prstGeom>
          <a:ln w="38100">
            <a:solidFill>
              <a:srgbClr val="0486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45C2385-2255-4748-ADDD-2716E1739AB8}"/>
              </a:ext>
            </a:extLst>
          </p:cNvPr>
          <p:cNvSpPr txBox="1"/>
          <p:nvPr/>
        </p:nvSpPr>
        <p:spPr>
          <a:xfrm>
            <a:off x="602962" y="1739910"/>
            <a:ext cx="310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Minimal filter support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9C57ED-C5C5-4B0B-BEC9-5A9B01E540C2}"/>
              </a:ext>
            </a:extLst>
          </p:cNvPr>
          <p:cNvGrpSpPr/>
          <p:nvPr/>
        </p:nvGrpSpPr>
        <p:grpSpPr>
          <a:xfrm>
            <a:off x="339720" y="2172491"/>
            <a:ext cx="3590697" cy="461665"/>
            <a:chOff x="7380908" y="2096642"/>
            <a:chExt cx="4161136" cy="4616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3F4D25-25A0-4C4A-B5F3-418D8BF1098C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785" y="2229417"/>
              <a:ext cx="202819" cy="19611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DB3B3F-2C5B-473E-A38B-0FA41FC2D7C9}"/>
                </a:ext>
              </a:extLst>
            </p:cNvPr>
            <p:cNvSpPr txBox="1"/>
            <p:nvPr/>
          </p:nvSpPr>
          <p:spPr>
            <a:xfrm>
              <a:off x="7380908" y="2096642"/>
              <a:ext cx="4161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Required      is unknown!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9439B9-7513-493A-9D6F-44198B159985}"/>
              </a:ext>
            </a:extLst>
          </p:cNvPr>
          <p:cNvSpPr txBox="1"/>
          <p:nvPr/>
        </p:nvSpPr>
        <p:spPr>
          <a:xfrm>
            <a:off x="7926924" y="1693613"/>
            <a:ext cx="388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Filter support over-estimated</a:t>
            </a:r>
          </a:p>
          <a:p>
            <a:pPr algn="ctr"/>
            <a:r>
              <a:rPr lang="en-US" sz="2400" dirty="0"/>
              <a:t> in practice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707669-2840-4EA2-92ED-97A7BFA50333}"/>
              </a:ext>
            </a:extLst>
          </p:cNvPr>
          <p:cNvGrpSpPr/>
          <p:nvPr/>
        </p:nvGrpSpPr>
        <p:grpSpPr>
          <a:xfrm>
            <a:off x="5520354" y="3565827"/>
            <a:ext cx="2384883" cy="461665"/>
            <a:chOff x="512305" y="3274728"/>
            <a:chExt cx="2384883" cy="461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9636AE-C370-42FF-A2AB-411C9F53D51C}"/>
                </a:ext>
              </a:extLst>
            </p:cNvPr>
            <p:cNvSpPr txBox="1"/>
            <p:nvPr/>
          </p:nvSpPr>
          <p:spPr>
            <a:xfrm>
              <a:off x="1018550" y="3274728"/>
              <a:ext cx="1878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48620"/>
                  </a:solidFill>
                </a:rPr>
                <a:t> is irreducible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DF98F9-B5E5-45E3-BCC1-697B5CEF22F8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05" y="3382214"/>
              <a:ext cx="564876" cy="27824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F3E558C-DCB0-4BE9-96E7-604F4BB684EA}"/>
              </a:ext>
            </a:extLst>
          </p:cNvPr>
          <p:cNvSpPr>
            <a:spLocks noChangeAspect="1"/>
          </p:cNvSpPr>
          <p:nvPr/>
        </p:nvSpPr>
        <p:spPr>
          <a:xfrm>
            <a:off x="4587454" y="1051604"/>
            <a:ext cx="1975942" cy="1857017"/>
          </a:xfrm>
          <a:prstGeom prst="rect">
            <a:avLst/>
          </a:prstGeom>
          <a:noFill/>
          <a:ln w="76200"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FB71E9-2654-4110-AF5E-830DB9287938}"/>
              </a:ext>
            </a:extLst>
          </p:cNvPr>
          <p:cNvSpPr>
            <a:spLocks noChangeAspect="1"/>
          </p:cNvSpPr>
          <p:nvPr/>
        </p:nvSpPr>
        <p:spPr>
          <a:xfrm>
            <a:off x="5231029" y="1597428"/>
            <a:ext cx="698660" cy="731520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B604D9-7AF3-4400-9A72-005D7B5800C7}"/>
                  </a:ext>
                </a:extLst>
              </p:cNvPr>
              <p:cNvSpPr txBox="1"/>
              <p:nvPr/>
            </p:nvSpPr>
            <p:spPr>
              <a:xfrm>
                <a:off x="5470768" y="1778522"/>
                <a:ext cx="2548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B604D9-7AF3-4400-9A72-005D7B580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768" y="1778522"/>
                <a:ext cx="254878" cy="369332"/>
              </a:xfrm>
              <a:prstGeom prst="rect">
                <a:avLst/>
              </a:prstGeom>
              <a:blipFill>
                <a:blip r:embed="rId17"/>
                <a:stretch>
                  <a:fillRect l="-30952" r="-3095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18DD77-D184-4F83-9A23-5F4C17403F29}"/>
                  </a:ext>
                </a:extLst>
              </p:cNvPr>
              <p:cNvSpPr txBox="1"/>
              <p:nvPr/>
            </p:nvSpPr>
            <p:spPr>
              <a:xfrm>
                <a:off x="6080097" y="1073397"/>
                <a:ext cx="6158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18DD77-D184-4F83-9A23-5F4C17403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097" y="1073397"/>
                <a:ext cx="615878" cy="369332"/>
              </a:xfrm>
              <a:prstGeom prst="rect">
                <a:avLst/>
              </a:prstGeom>
              <a:blipFill>
                <a:blip r:embed="rId1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1DEC2DD2-4605-4B5C-B148-CCD8362AA0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7" y="1874679"/>
            <a:ext cx="367086" cy="2346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112A3F-F97C-48C5-A836-0E8CBB55D7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14" y="2433116"/>
            <a:ext cx="372115" cy="2329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8EFF2A4-B869-4713-A784-40DDABB84D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6" y="2366372"/>
            <a:ext cx="306743" cy="23466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D30E926-3E67-4F66-A1E9-23331BBC71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957" y="2985458"/>
            <a:ext cx="311772" cy="232991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F69F666-5BFB-4C78-9BDB-9D1BF81D2DB4}"/>
              </a:ext>
            </a:extLst>
          </p:cNvPr>
          <p:cNvGrpSpPr/>
          <p:nvPr/>
        </p:nvGrpSpPr>
        <p:grpSpPr>
          <a:xfrm>
            <a:off x="2647214" y="6231278"/>
            <a:ext cx="6890877" cy="461665"/>
            <a:chOff x="3285136" y="6217568"/>
            <a:chExt cx="689087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92A2B6-29E5-4484-8B49-3DA61DF7FA08}"/>
                </a:ext>
              </a:extLst>
            </p:cNvPr>
            <p:cNvSpPr txBox="1"/>
            <p:nvPr/>
          </p:nvSpPr>
          <p:spPr>
            <a:xfrm>
              <a:off x="3285136" y="6217568"/>
              <a:ext cx="307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48620"/>
                  </a:solidFill>
                </a:rPr>
                <a:t>Reducible polynomials:</a:t>
              </a: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7B19AE7-364E-4293-BE8F-DC27A3C4C90B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585" y="6330881"/>
              <a:ext cx="3812428" cy="291658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F39BD68-476D-49C0-9210-C25290F25DC5}"/>
              </a:ext>
            </a:extLst>
          </p:cNvPr>
          <p:cNvGrpSpPr/>
          <p:nvPr/>
        </p:nvGrpSpPr>
        <p:grpSpPr>
          <a:xfrm>
            <a:off x="117761" y="4807236"/>
            <a:ext cx="3731248" cy="649716"/>
            <a:chOff x="277226" y="4591279"/>
            <a:chExt cx="3731248" cy="649716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6F2C9B8-28EF-4EB4-9D10-CEE3D350949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47" y="4793028"/>
              <a:ext cx="3361148" cy="278248"/>
            </a:xfrm>
            <a:prstGeom prst="rect">
              <a:avLst/>
            </a:prstGeom>
          </p:spPr>
        </p:pic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65974EA-3D2A-4E91-A8D4-1FCD8C0E4DB4}"/>
                </a:ext>
              </a:extLst>
            </p:cNvPr>
            <p:cNvSpPr/>
            <p:nvPr/>
          </p:nvSpPr>
          <p:spPr>
            <a:xfrm>
              <a:off x="277226" y="4591279"/>
              <a:ext cx="3731248" cy="649716"/>
            </a:xfrm>
            <a:prstGeom prst="rect">
              <a:avLst/>
            </a:prstGeom>
            <a:noFill/>
            <a:ln w="38100"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Arrow: Right 140">
            <a:extLst>
              <a:ext uri="{FF2B5EF4-FFF2-40B4-BE49-F238E27FC236}">
                <a16:creationId xmlns:a16="http://schemas.microsoft.com/office/drawing/2014/main" id="{BDF66002-B9B8-4E75-BFFF-3F182D5825F6}"/>
              </a:ext>
            </a:extLst>
          </p:cNvPr>
          <p:cNvSpPr/>
          <p:nvPr/>
        </p:nvSpPr>
        <p:spPr>
          <a:xfrm>
            <a:off x="4193026" y="4929867"/>
            <a:ext cx="573919" cy="404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C83337A-6E16-47DF-93AA-BE98E4701EBA}"/>
              </a:ext>
            </a:extLst>
          </p:cNvPr>
          <p:cNvGrpSpPr/>
          <p:nvPr/>
        </p:nvGrpSpPr>
        <p:grpSpPr>
          <a:xfrm>
            <a:off x="1115874" y="3578939"/>
            <a:ext cx="2335324" cy="761840"/>
            <a:chOff x="1618753" y="3548449"/>
            <a:chExt cx="2335324" cy="761840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F4A069C-3F26-4E23-975D-EB2020152ECF}"/>
                </a:ext>
              </a:extLst>
            </p:cNvPr>
            <p:cNvGrpSpPr/>
            <p:nvPr/>
          </p:nvGrpSpPr>
          <p:grpSpPr>
            <a:xfrm>
              <a:off x="1719961" y="3548449"/>
              <a:ext cx="2234116" cy="761840"/>
              <a:chOff x="1123061" y="4359009"/>
              <a:chExt cx="2234116" cy="76184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750D8DAD-BDFE-467B-84E4-8399962D205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11" y="4842601"/>
                <a:ext cx="1168304" cy="278248"/>
              </a:xfrm>
              <a:prstGeom prst="rect">
                <a:avLst/>
              </a:prstGeom>
            </p:spPr>
          </p:pic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C0450C2-8DFB-4791-A892-2475F06517D8}"/>
                  </a:ext>
                </a:extLst>
              </p:cNvPr>
              <p:cNvSpPr txBox="1"/>
              <p:nvPr/>
            </p:nvSpPr>
            <p:spPr>
              <a:xfrm>
                <a:off x="1123061" y="4359009"/>
                <a:ext cx="22341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points lying on </a:t>
                </a:r>
              </a:p>
            </p:txBody>
          </p:sp>
        </p:grp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602C3450-8696-47C0-AE91-331988F59C38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753" y="3698860"/>
              <a:ext cx="274895" cy="191086"/>
            </a:xfrm>
            <a:prstGeom prst="rect">
              <a:avLst/>
            </a:prstGeom>
          </p:spPr>
        </p:pic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367E1E2-A3C3-40BF-A910-A1E5DE8FCA77}"/>
              </a:ext>
            </a:extLst>
          </p:cNvPr>
          <p:cNvGrpSpPr/>
          <p:nvPr/>
        </p:nvGrpSpPr>
        <p:grpSpPr>
          <a:xfrm>
            <a:off x="4587454" y="4303727"/>
            <a:ext cx="3807757" cy="1569660"/>
            <a:chOff x="4587454" y="4303727"/>
            <a:chExt cx="3807757" cy="1569660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E31EF3C-FEA3-41C6-B39E-D08D481CABFE}"/>
                </a:ext>
              </a:extLst>
            </p:cNvPr>
            <p:cNvSpPr txBox="1"/>
            <p:nvPr/>
          </p:nvSpPr>
          <p:spPr>
            <a:xfrm>
              <a:off x="4587454" y="4303727"/>
              <a:ext cx="38077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   Multiple solutions of form:</a:t>
              </a:r>
            </a:p>
            <a:p>
              <a:pPr algn="ctr"/>
              <a:endParaRPr lang="en-US" sz="2400" dirty="0"/>
            </a:p>
            <a:p>
              <a:pPr algn="ctr"/>
              <a:endParaRPr lang="en-US" sz="2400" dirty="0"/>
            </a:p>
            <a:p>
              <a:r>
                <a:rPr lang="en-US" sz="2400" dirty="0"/>
                <a:t>              for arbitrary    </a:t>
              </a:r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D838984D-879F-4E85-8261-4880375125A6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354" y="4867185"/>
              <a:ext cx="2076860" cy="331886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21DEEF3-5897-4AA6-96D1-13A80CBA189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033" y="5494918"/>
              <a:ext cx="503040" cy="278248"/>
            </a:xfrm>
            <a:prstGeom prst="rect">
              <a:avLst/>
            </a:prstGeom>
          </p:spPr>
        </p:pic>
      </p:grpSp>
      <p:sp>
        <p:nvSpPr>
          <p:cNvPr id="158" name="Arrow: Right 157">
            <a:extLst>
              <a:ext uri="{FF2B5EF4-FFF2-40B4-BE49-F238E27FC236}">
                <a16:creationId xmlns:a16="http://schemas.microsoft.com/office/drawing/2014/main" id="{3394E4E3-CA75-45B6-8B6A-3D50ABEB551F}"/>
              </a:ext>
            </a:extLst>
          </p:cNvPr>
          <p:cNvSpPr/>
          <p:nvPr/>
        </p:nvSpPr>
        <p:spPr>
          <a:xfrm>
            <a:off x="8677781" y="4945882"/>
            <a:ext cx="573919" cy="404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8C89705-A6DA-44DB-B5D8-215DDF720BA7}"/>
              </a:ext>
            </a:extLst>
          </p:cNvPr>
          <p:cNvGrpSpPr/>
          <p:nvPr/>
        </p:nvGrpSpPr>
        <p:grpSpPr>
          <a:xfrm>
            <a:off x="9525580" y="4580128"/>
            <a:ext cx="2491568" cy="1157490"/>
            <a:chOff x="8884152" y="4655481"/>
            <a:chExt cx="2491568" cy="1157490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824B8E7-9B22-47B1-A1E0-BB8F65EC5A9F}"/>
                </a:ext>
              </a:extLst>
            </p:cNvPr>
            <p:cNvSpPr txBox="1"/>
            <p:nvPr/>
          </p:nvSpPr>
          <p:spPr>
            <a:xfrm>
              <a:off x="8884152" y="4655481"/>
              <a:ext cx="2491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Common zeros of all solutions give    </a:t>
              </a:r>
            </a:p>
          </p:txBody>
        </p: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72FC08E5-B825-473E-B527-494571DE67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735" y="5534723"/>
              <a:ext cx="1127392" cy="278248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07BC79-7679-47F6-847A-49771412A41C}"/>
              </a:ext>
            </a:extLst>
          </p:cNvPr>
          <p:cNvCxnSpPr>
            <a:cxnSpLocks/>
          </p:cNvCxnSpPr>
          <p:nvPr/>
        </p:nvCxnSpPr>
        <p:spPr>
          <a:xfrm flipV="1">
            <a:off x="3747448" y="1988121"/>
            <a:ext cx="1483581" cy="3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27" grpId="0"/>
      <p:bldP spid="4" grpId="0" animBg="1"/>
      <p:bldP spid="7" grpId="0"/>
      <p:bldP spid="141" grpId="0" animBg="1"/>
      <p:bldP spid="1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1F9E-52B8-4F88-9B7F-B01409E2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84984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Proposition-2: Recovery using over-estimated filter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F991D-FAEE-43E0-B706-72E01B52E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4853" r="8984" b="9411"/>
          <a:stretch/>
        </p:blipFill>
        <p:spPr>
          <a:xfrm>
            <a:off x="3662952" y="2905998"/>
            <a:ext cx="2053482" cy="16684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68534F-24E0-4F3C-B283-8ACCCB7808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3718" r="8271" b="10038"/>
          <a:stretch/>
        </p:blipFill>
        <p:spPr>
          <a:xfrm>
            <a:off x="5953453" y="2904062"/>
            <a:ext cx="2099895" cy="1700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AAD0F-70DA-486B-98DC-22AE525F53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3683" r="6703" b="8822"/>
          <a:stretch/>
        </p:blipFill>
        <p:spPr>
          <a:xfrm>
            <a:off x="8264776" y="2904062"/>
            <a:ext cx="2170878" cy="1724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43FB82-366E-4647-A0BE-D7EA21AEC5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4858" r="5741" b="9239"/>
          <a:stretch/>
        </p:blipFill>
        <p:spPr>
          <a:xfrm>
            <a:off x="5871783" y="5097356"/>
            <a:ext cx="2279694" cy="1726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A50555-6602-4A7C-BD06-5757A017B3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8870" r="10951" b="12094"/>
          <a:stretch/>
        </p:blipFill>
        <p:spPr>
          <a:xfrm>
            <a:off x="9344550" y="835703"/>
            <a:ext cx="1640428" cy="1300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6B35A9-EF2E-46A9-8132-E7A847AFE9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-1"/>
          <a:stretch/>
        </p:blipFill>
        <p:spPr>
          <a:xfrm>
            <a:off x="5138102" y="739766"/>
            <a:ext cx="2250591" cy="16607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A82C46-E782-452A-B284-4B89FD075E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9" t="34587" r="36819" b="38096"/>
          <a:stretch/>
        </p:blipFill>
        <p:spPr>
          <a:xfrm>
            <a:off x="1521364" y="849235"/>
            <a:ext cx="1688196" cy="14130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21B2E9-01B8-4976-9476-28FBBFD74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14" y="2349489"/>
            <a:ext cx="848762" cy="2529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18AA18-A390-46A5-9E2C-1A462C8986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97" y="2279561"/>
            <a:ext cx="1397333" cy="252952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79312673-5EA6-4613-A9C0-D06A93FCDE20}"/>
              </a:ext>
            </a:extLst>
          </p:cNvPr>
          <p:cNvSpPr/>
          <p:nvPr/>
        </p:nvSpPr>
        <p:spPr>
          <a:xfrm>
            <a:off x="7940651" y="1335296"/>
            <a:ext cx="870959" cy="5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0A1E687D-C4CC-46D8-845A-9C0EB22C130F}"/>
              </a:ext>
            </a:extLst>
          </p:cNvPr>
          <p:cNvSpPr/>
          <p:nvPr/>
        </p:nvSpPr>
        <p:spPr>
          <a:xfrm rot="10800000">
            <a:off x="3957152" y="1361212"/>
            <a:ext cx="870959" cy="5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69D37A-7C1A-400F-9960-872C92F08D86}"/>
              </a:ext>
            </a:extLst>
          </p:cNvPr>
          <p:cNvSpPr txBox="1"/>
          <p:nvPr/>
        </p:nvSpPr>
        <p:spPr>
          <a:xfrm>
            <a:off x="388279" y="2298758"/>
            <a:ext cx="4249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Fourier co-</a:t>
            </a:r>
            <a:r>
              <a:rPr lang="en-US" sz="2400" dirty="0" err="1"/>
              <a:t>efficients</a:t>
            </a:r>
            <a:r>
              <a:rPr lang="en-US" sz="2400" dirty="0"/>
              <a:t>: 5x5 support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4361A3-E2CB-4E91-B084-9A33083DF473}"/>
              </a:ext>
            </a:extLst>
          </p:cNvPr>
          <p:cNvSpPr txBox="1"/>
          <p:nvPr/>
        </p:nvSpPr>
        <p:spPr>
          <a:xfrm>
            <a:off x="8209145" y="5585451"/>
            <a:ext cx="215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Sum-of-squares</a:t>
            </a:r>
          </a:p>
          <a:p>
            <a:pPr algn="ctr"/>
            <a:r>
              <a:rPr lang="en-US" sz="2400" dirty="0"/>
              <a:t> combined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3C12B3-EE1B-45FD-947F-D4D2FFE93961}"/>
              </a:ext>
            </a:extLst>
          </p:cNvPr>
          <p:cNvSpPr txBox="1"/>
          <p:nvPr/>
        </p:nvSpPr>
        <p:spPr>
          <a:xfrm>
            <a:off x="124967" y="3215627"/>
            <a:ext cx="3427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Recovered polynomials from 100 samples using 11x11 support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470E528-ABB1-4A3C-B579-2A2761D0B756}"/>
              </a:ext>
            </a:extLst>
          </p:cNvPr>
          <p:cNvSpPr/>
          <p:nvPr/>
        </p:nvSpPr>
        <p:spPr>
          <a:xfrm>
            <a:off x="6815390" y="4654655"/>
            <a:ext cx="381720" cy="478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B21E87D1-BE21-4056-AD38-B9EE578838D9}"/>
              </a:ext>
            </a:extLst>
          </p:cNvPr>
          <p:cNvSpPr/>
          <p:nvPr/>
        </p:nvSpPr>
        <p:spPr>
          <a:xfrm rot="19152553">
            <a:off x="5322464" y="4641032"/>
            <a:ext cx="381720" cy="478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86A9DD06-094F-4F70-8047-7CDC1E3A4947}"/>
              </a:ext>
            </a:extLst>
          </p:cNvPr>
          <p:cNvSpPr/>
          <p:nvPr/>
        </p:nvSpPr>
        <p:spPr>
          <a:xfrm rot="2882583">
            <a:off x="8046413" y="4637097"/>
            <a:ext cx="381720" cy="478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6903-ED12-45BA-A6DD-8C2723E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9CD3-F60F-45E2-B547-C5F8753F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70" y="1520456"/>
            <a:ext cx="11515061" cy="47846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Union of curves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Recovery of curves from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Solving inverse problems using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Automatic estimation of Laplacian matrix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Results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9B3782-07FE-443A-B1F8-2D10648B5E00}"/>
              </a:ext>
            </a:extLst>
          </p:cNvPr>
          <p:cNvGrpSpPr/>
          <p:nvPr/>
        </p:nvGrpSpPr>
        <p:grpSpPr>
          <a:xfrm>
            <a:off x="7385942" y="3501788"/>
            <a:ext cx="3205859" cy="885155"/>
            <a:chOff x="7135570" y="3305845"/>
            <a:chExt cx="4011515" cy="13516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CF03BA6-0B5F-4FCF-9982-669EC3BBF2A2}"/>
                </a:ext>
              </a:extLst>
            </p:cNvPr>
            <p:cNvGrpSpPr/>
            <p:nvPr/>
          </p:nvGrpSpPr>
          <p:grpSpPr>
            <a:xfrm>
              <a:off x="7135570" y="3305846"/>
              <a:ext cx="1616990" cy="1351613"/>
              <a:chOff x="3064313" y="5204422"/>
              <a:chExt cx="1616990" cy="1351613"/>
            </a:xfrm>
          </p:grpSpPr>
          <p:pic>
            <p:nvPicPr>
              <p:cNvPr id="5" name="Picture 2" descr="C:\Users\Greg\Dropbox\Presentations\ISBI2015new\fig_levelset_lumps_contour.png">
                <a:extLst>
                  <a:ext uri="{FF2B5EF4-FFF2-40B4-BE49-F238E27FC236}">
                    <a16:creationId xmlns:a16="http://schemas.microsoft.com/office/drawing/2014/main" id="{30D5CB4E-34E1-4159-B2D9-7356AAE71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b="41152"/>
              <a:stretch/>
            </p:blipFill>
            <p:spPr bwMode="auto">
              <a:xfrm rot="16200000">
                <a:off x="3195646" y="5146273"/>
                <a:ext cx="1351613" cy="1467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FAE7DB-7406-41C9-AFD4-0E16BE2032BB}"/>
                  </a:ext>
                </a:extLst>
              </p:cNvPr>
              <p:cNvSpPr/>
              <p:nvPr/>
            </p:nvSpPr>
            <p:spPr>
              <a:xfrm>
                <a:off x="3860166" y="6041836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56CE2F3-8616-44C6-8A32-B364454E7169}"/>
                  </a:ext>
                </a:extLst>
              </p:cNvPr>
              <p:cNvSpPr/>
              <p:nvPr/>
            </p:nvSpPr>
            <p:spPr>
              <a:xfrm>
                <a:off x="4262591" y="6140586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BB2F9C8-3315-4B9F-B7E5-8A5528A6785D}"/>
                  </a:ext>
                </a:extLst>
              </p:cNvPr>
              <p:cNvSpPr/>
              <p:nvPr/>
            </p:nvSpPr>
            <p:spPr>
              <a:xfrm>
                <a:off x="4570772" y="5895780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5B39CF7-BE67-4624-81E5-719C70FBFCC3}"/>
                  </a:ext>
                </a:extLst>
              </p:cNvPr>
              <p:cNvSpPr/>
              <p:nvPr/>
            </p:nvSpPr>
            <p:spPr>
              <a:xfrm>
                <a:off x="4140006" y="5264107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AB550C5-8121-432E-989E-C6DD63BD4600}"/>
                  </a:ext>
                </a:extLst>
              </p:cNvPr>
              <p:cNvSpPr/>
              <p:nvPr/>
            </p:nvSpPr>
            <p:spPr>
              <a:xfrm>
                <a:off x="4205920" y="5622379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A3E31C9-3024-4713-994E-D0BF7C2E18F2}"/>
                  </a:ext>
                </a:extLst>
              </p:cNvPr>
              <p:cNvSpPr/>
              <p:nvPr/>
            </p:nvSpPr>
            <p:spPr>
              <a:xfrm>
                <a:off x="3514563" y="5324169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D895FB6-7DE4-4A9B-BAFE-5336F0F98A91}"/>
                  </a:ext>
                </a:extLst>
              </p:cNvPr>
              <p:cNvSpPr/>
              <p:nvPr/>
            </p:nvSpPr>
            <p:spPr>
              <a:xfrm>
                <a:off x="3064313" y="5264108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670C76-380F-47B7-98B0-D2FDF36EEC40}"/>
                </a:ext>
              </a:extLst>
            </p:cNvPr>
            <p:cNvGrpSpPr/>
            <p:nvPr/>
          </p:nvGrpSpPr>
          <p:grpSpPr>
            <a:xfrm>
              <a:off x="9679174" y="3305845"/>
              <a:ext cx="1467911" cy="1351613"/>
              <a:chOff x="6422126" y="5204422"/>
              <a:chExt cx="1467911" cy="1351613"/>
            </a:xfrm>
          </p:grpSpPr>
          <p:pic>
            <p:nvPicPr>
              <p:cNvPr id="14" name="Picture 2" descr="C:\Users\Greg\Dropbox\Presentations\ISBI2015new\fig_levelset_lumps_contour.png">
                <a:extLst>
                  <a:ext uri="{FF2B5EF4-FFF2-40B4-BE49-F238E27FC236}">
                    <a16:creationId xmlns:a16="http://schemas.microsoft.com/office/drawing/2014/main" id="{BCBEBFBC-DED5-4CBA-9773-2C47AB9E6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b="41152"/>
              <a:stretch/>
            </p:blipFill>
            <p:spPr bwMode="auto">
              <a:xfrm rot="16200000">
                <a:off x="6480275" y="5146273"/>
                <a:ext cx="1351613" cy="1467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8E66715-3F8B-42EF-98EE-B98DD846FD47}"/>
                  </a:ext>
                </a:extLst>
              </p:cNvPr>
              <p:cNvSpPr/>
              <p:nvPr/>
            </p:nvSpPr>
            <p:spPr>
              <a:xfrm>
                <a:off x="7156081" y="6216964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2BD1093-BD96-4F20-ADDC-8125618FF15C}"/>
                  </a:ext>
                </a:extLst>
              </p:cNvPr>
              <p:cNvSpPr/>
              <p:nvPr/>
            </p:nvSpPr>
            <p:spPr>
              <a:xfrm>
                <a:off x="7649755" y="6214590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CD48230-48CB-46CC-BF31-34646FABD2EC}"/>
                  </a:ext>
                </a:extLst>
              </p:cNvPr>
              <p:cNvSpPr/>
              <p:nvPr/>
            </p:nvSpPr>
            <p:spPr>
              <a:xfrm>
                <a:off x="7738247" y="5880227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35AA64-FD6F-4925-B1B5-DA07C1D7193A}"/>
                  </a:ext>
                </a:extLst>
              </p:cNvPr>
              <p:cNvSpPr/>
              <p:nvPr/>
            </p:nvSpPr>
            <p:spPr>
              <a:xfrm>
                <a:off x="7479899" y="5471139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2722448-4245-4446-9D21-0E7111344BA4}"/>
                  </a:ext>
                </a:extLst>
              </p:cNvPr>
              <p:cNvSpPr/>
              <p:nvPr/>
            </p:nvSpPr>
            <p:spPr>
              <a:xfrm>
                <a:off x="7612008" y="5571387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602F74D-C275-47CA-949A-E7B2FF2AF868}"/>
                  </a:ext>
                </a:extLst>
              </p:cNvPr>
              <p:cNvSpPr/>
              <p:nvPr/>
            </p:nvSpPr>
            <p:spPr>
              <a:xfrm>
                <a:off x="6799192" y="5204425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1156471-6D12-4E6B-B0C3-24C476BAB90D}"/>
                  </a:ext>
                </a:extLst>
              </p:cNvPr>
              <p:cNvSpPr/>
              <p:nvPr/>
            </p:nvSpPr>
            <p:spPr>
              <a:xfrm>
                <a:off x="6457802" y="5329424"/>
                <a:ext cx="110531" cy="10024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A5E9D8CB-B2DD-41AD-BD5C-D9BCBA61AB8E}"/>
                </a:ext>
              </a:extLst>
            </p:cNvPr>
            <p:cNvSpPr/>
            <p:nvPr/>
          </p:nvSpPr>
          <p:spPr>
            <a:xfrm>
              <a:off x="8823024" y="3572563"/>
              <a:ext cx="762000" cy="4747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06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11C-9C7B-41A4-8460-8351E371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82"/>
            <a:ext cx="12192000" cy="98422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Solving inverse problems using model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E75A63-BB8F-4380-ABBE-BDBBFB4248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83" y="2259262"/>
            <a:ext cx="2224304" cy="27824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E1284EC-90E0-47AF-B9D1-526CD33FBCDE}"/>
              </a:ext>
            </a:extLst>
          </p:cNvPr>
          <p:cNvGrpSpPr/>
          <p:nvPr/>
        </p:nvGrpSpPr>
        <p:grpSpPr>
          <a:xfrm>
            <a:off x="2818398" y="2817206"/>
            <a:ext cx="2175745" cy="1893029"/>
            <a:chOff x="4175626" y="2205543"/>
            <a:chExt cx="2175745" cy="1893029"/>
          </a:xfrm>
        </p:grpSpPr>
        <p:pic>
          <p:nvPicPr>
            <p:cNvPr id="31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441368CB-DF77-4EBF-BDCB-F199E1C10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4463442" y="2210643"/>
              <a:ext cx="1741939" cy="2033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C174871-2714-43BA-B8E0-48B0913A3010}"/>
                </a:ext>
              </a:extLst>
            </p:cNvPr>
            <p:cNvSpPr/>
            <p:nvPr/>
          </p:nvSpPr>
          <p:spPr>
            <a:xfrm>
              <a:off x="4419177" y="322760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C74A261-5EC3-4201-BB2D-770919F1AD2B}"/>
                </a:ext>
              </a:extLst>
            </p:cNvPr>
            <p:cNvSpPr/>
            <p:nvPr/>
          </p:nvSpPr>
          <p:spPr>
            <a:xfrm>
              <a:off x="5014063" y="325324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CF2706A-3BFC-4700-9386-5E42A742442A}"/>
                </a:ext>
              </a:extLst>
            </p:cNvPr>
            <p:cNvSpPr/>
            <p:nvPr/>
          </p:nvSpPr>
          <p:spPr>
            <a:xfrm>
              <a:off x="5257835" y="3795980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7A8822-F0C8-4A39-9956-1DBB29870897}"/>
                </a:ext>
              </a:extLst>
            </p:cNvPr>
            <p:cNvSpPr/>
            <p:nvPr/>
          </p:nvSpPr>
          <p:spPr>
            <a:xfrm>
              <a:off x="4419176" y="268384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C1D430D-AF79-4411-8007-F14EA6DD834F}"/>
                </a:ext>
              </a:extLst>
            </p:cNvPr>
            <p:cNvSpPr/>
            <p:nvPr/>
          </p:nvSpPr>
          <p:spPr>
            <a:xfrm>
              <a:off x="4889766" y="220554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FD821BB-CA6B-4C72-B582-DBC098B05ADF}"/>
                </a:ext>
              </a:extLst>
            </p:cNvPr>
            <p:cNvSpPr/>
            <p:nvPr/>
          </p:nvSpPr>
          <p:spPr>
            <a:xfrm>
              <a:off x="5324090" y="248859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2AB8301-FCBC-4EF7-AC0E-3F03B038EB9E}"/>
                </a:ext>
              </a:extLst>
            </p:cNvPr>
            <p:cNvSpPr/>
            <p:nvPr/>
          </p:nvSpPr>
          <p:spPr>
            <a:xfrm>
              <a:off x="5973329" y="265761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658DC5E-9810-4353-BEF1-ED3485276DAB}"/>
                </a:ext>
              </a:extLst>
            </p:cNvPr>
            <p:cNvSpPr/>
            <p:nvPr/>
          </p:nvSpPr>
          <p:spPr>
            <a:xfrm>
              <a:off x="6020681" y="3221765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C2BF04C-6899-4EDC-AD5D-0EAFBC836773}"/>
                </a:ext>
              </a:extLst>
            </p:cNvPr>
            <p:cNvSpPr/>
            <p:nvPr/>
          </p:nvSpPr>
          <p:spPr>
            <a:xfrm>
              <a:off x="6198220" y="3588174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522BDE-B648-4140-B5E1-4BE2AF93182B}"/>
                </a:ext>
              </a:extLst>
            </p:cNvPr>
            <p:cNvSpPr/>
            <p:nvPr/>
          </p:nvSpPr>
          <p:spPr>
            <a:xfrm>
              <a:off x="5855806" y="365277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7ABC797-4DD6-449F-BDBD-677FB0ADFD9A}"/>
                </a:ext>
              </a:extLst>
            </p:cNvPr>
            <p:cNvSpPr/>
            <p:nvPr/>
          </p:nvSpPr>
          <p:spPr>
            <a:xfrm>
              <a:off x="4754908" y="3260169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1E0CB5-041B-4EDD-9068-45AF33E71313}"/>
                </a:ext>
              </a:extLst>
            </p:cNvPr>
            <p:cNvSpPr/>
            <p:nvPr/>
          </p:nvSpPr>
          <p:spPr>
            <a:xfrm>
              <a:off x="5494880" y="3588174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95464F-F6D8-4A59-912F-41076683CE61}"/>
                </a:ext>
              </a:extLst>
            </p:cNvPr>
            <p:cNvSpPr/>
            <p:nvPr/>
          </p:nvSpPr>
          <p:spPr>
            <a:xfrm>
              <a:off x="5119492" y="349753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45528AF-8E81-4BBA-A7E1-11621155C205}"/>
                </a:ext>
              </a:extLst>
            </p:cNvPr>
            <p:cNvSpPr/>
            <p:nvPr/>
          </p:nvSpPr>
          <p:spPr>
            <a:xfrm>
              <a:off x="4175626" y="289000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BC8180F-674C-4348-B251-7C5CAB1E0BD9}"/>
                </a:ext>
              </a:extLst>
            </p:cNvPr>
            <p:cNvSpPr/>
            <p:nvPr/>
          </p:nvSpPr>
          <p:spPr>
            <a:xfrm>
              <a:off x="4572327" y="2281088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E934095-25CE-48D9-914F-9A4989FC0387}"/>
                </a:ext>
              </a:extLst>
            </p:cNvPr>
            <p:cNvSpPr/>
            <p:nvPr/>
          </p:nvSpPr>
          <p:spPr>
            <a:xfrm>
              <a:off x="4831483" y="243310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BBDAB6-02D0-4AAA-85B4-6878EAB7C2CD}"/>
                </a:ext>
              </a:extLst>
            </p:cNvPr>
            <p:cNvSpPr/>
            <p:nvPr/>
          </p:nvSpPr>
          <p:spPr>
            <a:xfrm>
              <a:off x="5266368" y="2292031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7B9328C-B5B7-475E-8D7C-0C391282AA89}"/>
                </a:ext>
              </a:extLst>
            </p:cNvPr>
            <p:cNvSpPr/>
            <p:nvPr/>
          </p:nvSpPr>
          <p:spPr>
            <a:xfrm>
              <a:off x="5628864" y="2657616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3EAD533-4303-4C21-826F-92556452C0FC}"/>
                </a:ext>
              </a:extLst>
            </p:cNvPr>
            <p:cNvSpPr/>
            <p:nvPr/>
          </p:nvSpPr>
          <p:spPr>
            <a:xfrm>
              <a:off x="5954156" y="2985711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942C12C-6064-4309-869D-EA0F4E6F9EED}"/>
              </a:ext>
            </a:extLst>
          </p:cNvPr>
          <p:cNvSpPr txBox="1"/>
          <p:nvPr/>
        </p:nvSpPr>
        <p:spPr>
          <a:xfrm>
            <a:off x="5810087" y="2962063"/>
            <a:ext cx="378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</a:t>
            </a:r>
            <a:r>
              <a:rPr lang="en-US" sz="2400" dirty="0"/>
              <a:t>: Denoising problem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341D1A8-1D7C-4F53-97C8-36E0188CDDF3}"/>
              </a:ext>
            </a:extLst>
          </p:cNvPr>
          <p:cNvGrpSpPr/>
          <p:nvPr/>
        </p:nvGrpSpPr>
        <p:grpSpPr>
          <a:xfrm>
            <a:off x="6811691" y="3993300"/>
            <a:ext cx="3689119" cy="461665"/>
            <a:chOff x="7076003" y="3940472"/>
            <a:chExt cx="3689119" cy="46166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8A231FD-0EA4-48CF-8F7C-1AA98B2CF438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003" y="4039109"/>
              <a:ext cx="564876" cy="27824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FFE7370-CC02-488E-91EB-8F2FC3043CD2}"/>
                </a:ext>
              </a:extLst>
            </p:cNvPr>
            <p:cNvSpPr txBox="1"/>
            <p:nvPr/>
          </p:nvSpPr>
          <p:spPr>
            <a:xfrm>
              <a:off x="7635351" y="3940472"/>
              <a:ext cx="3129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: Bandlimited function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13F310-2A15-45D7-B176-EEDA393050EF}"/>
              </a:ext>
            </a:extLst>
          </p:cNvPr>
          <p:cNvGrpSpPr/>
          <p:nvPr/>
        </p:nvGrpSpPr>
        <p:grpSpPr>
          <a:xfrm>
            <a:off x="5900619" y="3446200"/>
            <a:ext cx="4866969" cy="461665"/>
            <a:chOff x="5908632" y="3501194"/>
            <a:chExt cx="4866969" cy="46166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D23289D-B709-4E58-BEF3-686FADDB0C2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632" y="3592904"/>
              <a:ext cx="561524" cy="27824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8494E71-36EB-4D15-96B6-4FA6A8AB505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107" y="3607544"/>
              <a:ext cx="2492494" cy="27824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221619B-B54D-4436-9102-7F9BBA0ECA72}"/>
                </a:ext>
              </a:extLst>
            </p:cNvPr>
            <p:cNvSpPr txBox="1"/>
            <p:nvPr/>
          </p:nvSpPr>
          <p:spPr>
            <a:xfrm>
              <a:off x="6470156" y="3501194"/>
              <a:ext cx="2104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lie near curve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38EF74C-4C6E-4FC7-A09E-7DB8620180D6}"/>
              </a:ext>
            </a:extLst>
          </p:cNvPr>
          <p:cNvGrpSpPr/>
          <p:nvPr/>
        </p:nvGrpSpPr>
        <p:grpSpPr>
          <a:xfrm>
            <a:off x="1011418" y="1508929"/>
            <a:ext cx="8474697" cy="461665"/>
            <a:chOff x="942679" y="1510146"/>
            <a:chExt cx="8474697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AE5416-3664-4770-AC1F-8E554036F107}"/>
                </a:ext>
              </a:extLst>
            </p:cNvPr>
            <p:cNvSpPr txBox="1"/>
            <p:nvPr/>
          </p:nvSpPr>
          <p:spPr>
            <a:xfrm>
              <a:off x="942679" y="1510146"/>
              <a:ext cx="8474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Problem</a:t>
              </a:r>
              <a:r>
                <a:rPr lang="en-US" sz="2400" dirty="0"/>
                <a:t>: Recover points           from corrupted measurements: 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9699849-130D-46D3-B49E-310C76DC068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05" y="1598458"/>
              <a:ext cx="553143" cy="278248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A5C28B3-2FBC-44B7-AFE5-5D374E4491CC}"/>
              </a:ext>
            </a:extLst>
          </p:cNvPr>
          <p:cNvSpPr txBox="1"/>
          <p:nvPr/>
        </p:nvSpPr>
        <p:spPr>
          <a:xfrm>
            <a:off x="3770757" y="5193196"/>
            <a:ext cx="407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8620"/>
                </a:solidFill>
              </a:rPr>
              <a:t>Solution</a:t>
            </a:r>
            <a:r>
              <a:rPr lang="en-US" sz="2400" dirty="0"/>
              <a:t>: Use model properties</a:t>
            </a:r>
          </a:p>
        </p:txBody>
      </p:sp>
    </p:spTree>
    <p:extLst>
      <p:ext uri="{BB962C8B-B14F-4D97-AF65-F5344CB8AC3E}">
        <p14:creationId xmlns:p14="http://schemas.microsoft.com/office/powerpoint/2010/main" val="177368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4BAE929-5D54-46FC-98A7-9B63B5FCF79E}"/>
              </a:ext>
            </a:extLst>
          </p:cNvPr>
          <p:cNvSpPr/>
          <p:nvPr/>
        </p:nvSpPr>
        <p:spPr>
          <a:xfrm>
            <a:off x="3583075" y="5379111"/>
            <a:ext cx="4519006" cy="7655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5BF5C-3D6A-4F81-ACD7-A2BB720A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084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Proposition-3: Rank of the feature matrix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5392971-1595-438E-AA1F-DB495C799D2A}"/>
              </a:ext>
            </a:extLst>
          </p:cNvPr>
          <p:cNvCxnSpPr>
            <a:cxnSpLocks/>
            <a:endCxn id="33" idx="3"/>
          </p:cNvCxnSpPr>
          <p:nvPr/>
        </p:nvCxnSpPr>
        <p:spPr>
          <a:xfrm flipH="1">
            <a:off x="7196245" y="2733200"/>
            <a:ext cx="853972" cy="12949"/>
          </a:xfrm>
          <a:prstGeom prst="straightConnector1">
            <a:avLst/>
          </a:prstGeom>
          <a:ln w="38100">
            <a:solidFill>
              <a:srgbClr val="0486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D8881D-D62A-43C4-A3B1-7F90E573C2FF}"/>
              </a:ext>
            </a:extLst>
          </p:cNvPr>
          <p:cNvCxnSpPr>
            <a:cxnSpLocks/>
          </p:cNvCxnSpPr>
          <p:nvPr/>
        </p:nvCxnSpPr>
        <p:spPr>
          <a:xfrm>
            <a:off x="3962332" y="2733198"/>
            <a:ext cx="15489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D1C7E341-BA16-4EDC-93B0-7C9DE89A0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3" y="4480223"/>
            <a:ext cx="2923274" cy="278247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9C620B16-D1F0-4412-8521-62C74C95131A}"/>
              </a:ext>
            </a:extLst>
          </p:cNvPr>
          <p:cNvSpPr/>
          <p:nvPr/>
        </p:nvSpPr>
        <p:spPr>
          <a:xfrm>
            <a:off x="2018754" y="3802676"/>
            <a:ext cx="548640" cy="55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B290229-1C00-4082-80EC-9BC26E67F236}"/>
              </a:ext>
            </a:extLst>
          </p:cNvPr>
          <p:cNvSpPr/>
          <p:nvPr/>
        </p:nvSpPr>
        <p:spPr>
          <a:xfrm>
            <a:off x="9733941" y="3797709"/>
            <a:ext cx="548640" cy="55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D6CB22C-D54F-4DE3-B950-1E33ABEFC6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34" y="4480221"/>
            <a:ext cx="3580335" cy="2782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49F951-CA8E-4CBC-8AD9-E095E4181AAC}"/>
              </a:ext>
            </a:extLst>
          </p:cNvPr>
          <p:cNvSpPr txBox="1"/>
          <p:nvPr/>
        </p:nvSpPr>
        <p:spPr>
          <a:xfrm>
            <a:off x="866626" y="2515316"/>
            <a:ext cx="310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Minimal filter support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B5840B-A0F5-4A0B-9122-8755975A9D22}"/>
              </a:ext>
            </a:extLst>
          </p:cNvPr>
          <p:cNvGrpSpPr/>
          <p:nvPr/>
        </p:nvGrpSpPr>
        <p:grpSpPr>
          <a:xfrm>
            <a:off x="279247" y="3010065"/>
            <a:ext cx="3252717" cy="461665"/>
            <a:chOff x="198955" y="3234076"/>
            <a:chExt cx="3252717" cy="46166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017BFD1-1BC5-498F-9566-E54E17A64C9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081" y="3370235"/>
              <a:ext cx="338591" cy="1910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0B971E-80C4-46B3-8D7C-1690E9BE09D5}"/>
                </a:ext>
              </a:extLst>
            </p:cNvPr>
            <p:cNvSpPr txBox="1"/>
            <p:nvPr/>
          </p:nvSpPr>
          <p:spPr>
            <a:xfrm>
              <a:off x="198955" y="3234076"/>
              <a:ext cx="3102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With sufficient points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6161C97F-4442-43C0-9B46-CB970CB0A3C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45" y="3564891"/>
            <a:ext cx="124038" cy="1273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51CBA8-E706-4A6D-A427-3FE604CF2EF4}"/>
              </a:ext>
            </a:extLst>
          </p:cNvPr>
          <p:cNvSpPr txBox="1"/>
          <p:nvPr/>
        </p:nvSpPr>
        <p:spPr>
          <a:xfrm>
            <a:off x="-226867" y="3358651"/>
            <a:ext cx="4083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Unique null-space vector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92CC9C-0FBA-43B8-AF4A-81F04C2C2D4B}"/>
              </a:ext>
            </a:extLst>
          </p:cNvPr>
          <p:cNvSpPr txBox="1"/>
          <p:nvPr/>
        </p:nvSpPr>
        <p:spPr>
          <a:xfrm>
            <a:off x="8050216" y="2500039"/>
            <a:ext cx="3918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Over-estimated filter support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4C66C6-5773-4708-B320-A8F8129B695B}"/>
              </a:ext>
            </a:extLst>
          </p:cNvPr>
          <p:cNvSpPr>
            <a:spLocks noChangeAspect="1"/>
          </p:cNvSpPr>
          <p:nvPr/>
        </p:nvSpPr>
        <p:spPr>
          <a:xfrm>
            <a:off x="4451528" y="1374549"/>
            <a:ext cx="2744717" cy="2743200"/>
          </a:xfrm>
          <a:prstGeom prst="rect">
            <a:avLst/>
          </a:prstGeom>
          <a:noFill/>
          <a:ln w="76200"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CAEB2D-50EA-4B76-B51D-E43A84259D72}"/>
              </a:ext>
            </a:extLst>
          </p:cNvPr>
          <p:cNvSpPr/>
          <p:nvPr/>
        </p:nvSpPr>
        <p:spPr>
          <a:xfrm>
            <a:off x="4817288" y="1740309"/>
            <a:ext cx="2057400" cy="2057400"/>
          </a:xfrm>
          <a:prstGeom prst="rect">
            <a:avLst/>
          </a:prstGeom>
          <a:noFill/>
          <a:ln w="76200">
            <a:solidFill>
              <a:srgbClr val="33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4F03ED9-60A9-45CF-A08F-7D32A1F792C9}"/>
              </a:ext>
            </a:extLst>
          </p:cNvPr>
          <p:cNvSpPr>
            <a:spLocks noChangeAspect="1"/>
          </p:cNvSpPr>
          <p:nvPr/>
        </p:nvSpPr>
        <p:spPr>
          <a:xfrm>
            <a:off x="5511291" y="2380389"/>
            <a:ext cx="698660" cy="731520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C6018B-83F5-4E8A-82F3-4418E9BBBCC8}"/>
              </a:ext>
            </a:extLst>
          </p:cNvPr>
          <p:cNvSpPr>
            <a:spLocks noChangeAspect="1"/>
          </p:cNvSpPr>
          <p:nvPr/>
        </p:nvSpPr>
        <p:spPr>
          <a:xfrm>
            <a:off x="6464725" y="3386229"/>
            <a:ext cx="731520" cy="73152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BC1911-B61C-4B3B-B02E-5E3414495855}"/>
                  </a:ext>
                </a:extLst>
              </p:cNvPr>
              <p:cNvSpPr txBox="1"/>
              <p:nvPr/>
            </p:nvSpPr>
            <p:spPr>
              <a:xfrm>
                <a:off x="5738979" y="2561483"/>
                <a:ext cx="2548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BC1911-B61C-4B3B-B02E-5E3414495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979" y="2561483"/>
                <a:ext cx="254878" cy="369332"/>
              </a:xfrm>
              <a:prstGeom prst="rect">
                <a:avLst/>
              </a:prstGeom>
              <a:blipFill>
                <a:blip r:embed="rId13"/>
                <a:stretch>
                  <a:fillRect l="-30952" r="-3095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3BD2CE1-D4A4-4060-93EE-D31BDEA2D69F}"/>
                  </a:ext>
                </a:extLst>
              </p:cNvPr>
              <p:cNvSpPr txBox="1"/>
              <p:nvPr/>
            </p:nvSpPr>
            <p:spPr>
              <a:xfrm>
                <a:off x="6156786" y="1875683"/>
                <a:ext cx="6158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𝚪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l-GR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3BD2CE1-D4A4-4060-93EE-D31BDEA2D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786" y="1875683"/>
                <a:ext cx="615878" cy="369332"/>
              </a:xfrm>
              <a:prstGeom prst="rect">
                <a:avLst/>
              </a:prstGeom>
              <a:blipFill>
                <a:blip r:embed="rId14"/>
                <a:stretch>
                  <a:fillRect l="-8911" r="-792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BC22B8-FE92-4167-979E-E477DA953EA2}"/>
                  </a:ext>
                </a:extLst>
              </p:cNvPr>
              <p:cNvSpPr txBox="1"/>
              <p:nvPr/>
            </p:nvSpPr>
            <p:spPr>
              <a:xfrm>
                <a:off x="6727528" y="1372763"/>
                <a:ext cx="6158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BC22B8-FE92-4167-979E-E477DA953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28" y="1372763"/>
                <a:ext cx="615878" cy="369332"/>
              </a:xfrm>
              <a:prstGeom prst="rect">
                <a:avLst/>
              </a:prstGeom>
              <a:blipFill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71C8138-B8AB-496B-8A32-297FB791B417}"/>
              </a:ext>
            </a:extLst>
          </p:cNvPr>
          <p:cNvSpPr>
            <a:spLocks noChangeAspect="1"/>
          </p:cNvSpPr>
          <p:nvPr/>
        </p:nvSpPr>
        <p:spPr>
          <a:xfrm>
            <a:off x="4451528" y="1374549"/>
            <a:ext cx="731520" cy="73152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EEE59ED-9880-4814-B767-7A759E0BD4DA}"/>
              </a:ext>
            </a:extLst>
          </p:cNvPr>
          <p:cNvGrpSpPr/>
          <p:nvPr/>
        </p:nvGrpSpPr>
        <p:grpSpPr>
          <a:xfrm>
            <a:off x="8049011" y="3272598"/>
            <a:ext cx="3252717" cy="461665"/>
            <a:chOff x="8050216" y="2971984"/>
            <a:chExt cx="3252717" cy="4616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CDF2E68-F74B-4199-9B5A-E7E79BA2351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342" y="3108143"/>
              <a:ext cx="338591" cy="19108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7112AF-A21A-47A4-A713-B3B69206F062}"/>
                </a:ext>
              </a:extLst>
            </p:cNvPr>
            <p:cNvSpPr txBox="1"/>
            <p:nvPr/>
          </p:nvSpPr>
          <p:spPr>
            <a:xfrm>
              <a:off x="8050216" y="2971984"/>
              <a:ext cx="3102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With sufficient points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8869E74-DDF2-41E7-9431-3ED3DDADC99C}"/>
              </a:ext>
            </a:extLst>
          </p:cNvPr>
          <p:cNvSpPr txBox="1"/>
          <p:nvPr/>
        </p:nvSpPr>
        <p:spPr>
          <a:xfrm>
            <a:off x="3688179" y="5511775"/>
            <a:ext cx="431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 matrix is rank-deficient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B086EC-0B5D-41BD-B534-73094822E90A}"/>
              </a:ext>
            </a:extLst>
          </p:cNvPr>
          <p:cNvGrpSpPr/>
          <p:nvPr/>
        </p:nvGrpSpPr>
        <p:grpSpPr>
          <a:xfrm>
            <a:off x="9899312" y="5252781"/>
            <a:ext cx="2292688" cy="830997"/>
            <a:chOff x="9899312" y="5252781"/>
            <a:chExt cx="2292688" cy="83099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C894A81-E58B-44B1-A9BD-A7B0F82C7B3E}"/>
                </a:ext>
              </a:extLst>
            </p:cNvPr>
            <p:cNvSpPr txBox="1"/>
            <p:nvPr/>
          </p:nvSpPr>
          <p:spPr>
            <a:xfrm>
              <a:off x="9899312" y="5252781"/>
              <a:ext cx="2292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Number of valid shifts     of in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14DAD12-6C08-4519-A7C7-41749474B71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2855" y="5756978"/>
              <a:ext cx="169295" cy="19108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890EC4A-70EA-407B-9B63-9A627BF390D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5968" y="5746346"/>
              <a:ext cx="202819" cy="196115"/>
            </a:xfrm>
            <a:prstGeom prst="rect">
              <a:avLst/>
            </a:prstGeom>
          </p:spPr>
        </p:pic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BA78663-1ED1-4AA8-B1B7-9D9DBEBAD86D}"/>
              </a:ext>
            </a:extLst>
          </p:cNvPr>
          <p:cNvCxnSpPr/>
          <p:nvPr/>
        </p:nvCxnSpPr>
        <p:spPr>
          <a:xfrm flipV="1">
            <a:off x="11301728" y="4758470"/>
            <a:ext cx="0" cy="494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 animBg="1"/>
      <p:bldP spid="12" grpId="0" animBg="1"/>
      <p:bldP spid="28" grpId="0"/>
      <p:bldP spid="33" grpId="0" animBg="1"/>
      <p:bldP spid="34" grpId="0" animBg="1"/>
      <p:bldP spid="36" grpId="0" animBg="1"/>
      <p:bldP spid="38" grpId="0"/>
      <p:bldP spid="39" grpId="0"/>
      <p:bldP spid="40" grpId="0" animBg="1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B2A7-DB82-4308-AB42-F6E102F7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3" y="0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Many datasets of points lie on a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FFA59-E627-4591-9299-29AA2F7F2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14727" b="8374"/>
          <a:stretch/>
        </p:blipFill>
        <p:spPr>
          <a:xfrm>
            <a:off x="431592" y="1494801"/>
            <a:ext cx="5600882" cy="4000743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862EB1-72FA-4478-8C98-B42999992FB7}"/>
              </a:ext>
            </a:extLst>
          </p:cNvPr>
          <p:cNvSpPr txBox="1"/>
          <p:nvPr/>
        </p:nvSpPr>
        <p:spPr>
          <a:xfrm>
            <a:off x="1232141" y="5826948"/>
            <a:ext cx="270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Hands dataset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2D83FE-4633-495F-B744-791E463A83C0}"/>
              </a:ext>
            </a:extLst>
          </p:cNvPr>
          <p:cNvSpPr/>
          <p:nvPr/>
        </p:nvSpPr>
        <p:spPr>
          <a:xfrm>
            <a:off x="806132" y="6315488"/>
            <a:ext cx="3859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http://web.mit.edu/cocosci/isomap/datasets.html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B75FD2-1B08-44B5-8693-34F14D04A131}"/>
              </a:ext>
            </a:extLst>
          </p:cNvPr>
          <p:cNvSpPr txBox="1"/>
          <p:nvPr/>
        </p:nvSpPr>
        <p:spPr>
          <a:xfrm>
            <a:off x="7771932" y="5851680"/>
            <a:ext cx="270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ADNI dataset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BF6FEE-262A-4D51-B7B1-AD8103A9CF50}"/>
              </a:ext>
            </a:extLst>
          </p:cNvPr>
          <p:cNvSpPr/>
          <p:nvPr/>
        </p:nvSpPr>
        <p:spPr>
          <a:xfrm>
            <a:off x="6501383" y="6288613"/>
            <a:ext cx="50949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On the manifold structure of the space of brain images, Gerber et 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5D5D1-93F0-401A-B5CA-50BB03B32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477" y="1867542"/>
            <a:ext cx="5202900" cy="36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7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11C-9C7B-41A4-8460-8351E371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82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Enforcing low rank feature matrix to solve inverse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9454C-2410-4673-8D4C-C0BFD187CC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57" y="5675283"/>
            <a:ext cx="4172036" cy="4257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E75A63-BB8F-4380-ABBE-BDBBFB4248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044" y="2260479"/>
            <a:ext cx="2224304" cy="27824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E1284EC-90E0-47AF-B9D1-526CD33FBCDE}"/>
              </a:ext>
            </a:extLst>
          </p:cNvPr>
          <p:cNvGrpSpPr/>
          <p:nvPr/>
        </p:nvGrpSpPr>
        <p:grpSpPr>
          <a:xfrm>
            <a:off x="2754918" y="3059007"/>
            <a:ext cx="2175745" cy="1893029"/>
            <a:chOff x="4175626" y="2205543"/>
            <a:chExt cx="2175745" cy="1893029"/>
          </a:xfrm>
        </p:grpSpPr>
        <p:pic>
          <p:nvPicPr>
            <p:cNvPr id="31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441368CB-DF77-4EBF-BDCB-F199E1C10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4463442" y="2210643"/>
              <a:ext cx="1741939" cy="2033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C174871-2714-43BA-B8E0-48B0913A3010}"/>
                </a:ext>
              </a:extLst>
            </p:cNvPr>
            <p:cNvSpPr/>
            <p:nvPr/>
          </p:nvSpPr>
          <p:spPr>
            <a:xfrm>
              <a:off x="4419177" y="322760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C74A261-5EC3-4201-BB2D-770919F1AD2B}"/>
                </a:ext>
              </a:extLst>
            </p:cNvPr>
            <p:cNvSpPr/>
            <p:nvPr/>
          </p:nvSpPr>
          <p:spPr>
            <a:xfrm>
              <a:off x="5014063" y="325324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CF2706A-3BFC-4700-9386-5E42A742442A}"/>
                </a:ext>
              </a:extLst>
            </p:cNvPr>
            <p:cNvSpPr/>
            <p:nvPr/>
          </p:nvSpPr>
          <p:spPr>
            <a:xfrm>
              <a:off x="5257835" y="3795980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7A8822-F0C8-4A39-9956-1DBB29870897}"/>
                </a:ext>
              </a:extLst>
            </p:cNvPr>
            <p:cNvSpPr/>
            <p:nvPr/>
          </p:nvSpPr>
          <p:spPr>
            <a:xfrm>
              <a:off x="4419176" y="268384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C1D430D-AF79-4411-8007-F14EA6DD834F}"/>
                </a:ext>
              </a:extLst>
            </p:cNvPr>
            <p:cNvSpPr/>
            <p:nvPr/>
          </p:nvSpPr>
          <p:spPr>
            <a:xfrm>
              <a:off x="4889766" y="220554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FD821BB-CA6B-4C72-B582-DBC098B05ADF}"/>
                </a:ext>
              </a:extLst>
            </p:cNvPr>
            <p:cNvSpPr/>
            <p:nvPr/>
          </p:nvSpPr>
          <p:spPr>
            <a:xfrm>
              <a:off x="5324090" y="248859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2AB8301-FCBC-4EF7-AC0E-3F03B038EB9E}"/>
                </a:ext>
              </a:extLst>
            </p:cNvPr>
            <p:cNvSpPr/>
            <p:nvPr/>
          </p:nvSpPr>
          <p:spPr>
            <a:xfrm>
              <a:off x="5973329" y="265761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658DC5E-9810-4353-BEF1-ED3485276DAB}"/>
                </a:ext>
              </a:extLst>
            </p:cNvPr>
            <p:cNvSpPr/>
            <p:nvPr/>
          </p:nvSpPr>
          <p:spPr>
            <a:xfrm>
              <a:off x="6020681" y="3221765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C2BF04C-6899-4EDC-AD5D-0EAFBC836773}"/>
                </a:ext>
              </a:extLst>
            </p:cNvPr>
            <p:cNvSpPr/>
            <p:nvPr/>
          </p:nvSpPr>
          <p:spPr>
            <a:xfrm>
              <a:off x="6198220" y="3588174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522BDE-B648-4140-B5E1-4BE2AF93182B}"/>
                </a:ext>
              </a:extLst>
            </p:cNvPr>
            <p:cNvSpPr/>
            <p:nvPr/>
          </p:nvSpPr>
          <p:spPr>
            <a:xfrm>
              <a:off x="5855806" y="365277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7ABC797-4DD6-449F-BDBD-677FB0ADFD9A}"/>
                </a:ext>
              </a:extLst>
            </p:cNvPr>
            <p:cNvSpPr/>
            <p:nvPr/>
          </p:nvSpPr>
          <p:spPr>
            <a:xfrm>
              <a:off x="4754908" y="3260169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1E0CB5-041B-4EDD-9068-45AF33E71313}"/>
                </a:ext>
              </a:extLst>
            </p:cNvPr>
            <p:cNvSpPr/>
            <p:nvPr/>
          </p:nvSpPr>
          <p:spPr>
            <a:xfrm>
              <a:off x="5494880" y="3588174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95464F-F6D8-4A59-912F-41076683CE61}"/>
                </a:ext>
              </a:extLst>
            </p:cNvPr>
            <p:cNvSpPr/>
            <p:nvPr/>
          </p:nvSpPr>
          <p:spPr>
            <a:xfrm>
              <a:off x="5119492" y="349753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45528AF-8E81-4BBA-A7E1-11621155C205}"/>
                </a:ext>
              </a:extLst>
            </p:cNvPr>
            <p:cNvSpPr/>
            <p:nvPr/>
          </p:nvSpPr>
          <p:spPr>
            <a:xfrm>
              <a:off x="4175626" y="289000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BC8180F-674C-4348-B251-7C5CAB1E0BD9}"/>
                </a:ext>
              </a:extLst>
            </p:cNvPr>
            <p:cNvSpPr/>
            <p:nvPr/>
          </p:nvSpPr>
          <p:spPr>
            <a:xfrm>
              <a:off x="4572327" y="2281088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E934095-25CE-48D9-914F-9A4989FC0387}"/>
                </a:ext>
              </a:extLst>
            </p:cNvPr>
            <p:cNvSpPr/>
            <p:nvPr/>
          </p:nvSpPr>
          <p:spPr>
            <a:xfrm>
              <a:off x="4831483" y="243310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BBDAB6-02D0-4AAA-85B4-6878EAB7C2CD}"/>
                </a:ext>
              </a:extLst>
            </p:cNvPr>
            <p:cNvSpPr/>
            <p:nvPr/>
          </p:nvSpPr>
          <p:spPr>
            <a:xfrm>
              <a:off x="5266368" y="2292031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7B9328C-B5B7-475E-8D7C-0C391282AA89}"/>
                </a:ext>
              </a:extLst>
            </p:cNvPr>
            <p:cNvSpPr/>
            <p:nvPr/>
          </p:nvSpPr>
          <p:spPr>
            <a:xfrm>
              <a:off x="5628864" y="2657616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3EAD533-4303-4C21-826F-92556452C0FC}"/>
                </a:ext>
              </a:extLst>
            </p:cNvPr>
            <p:cNvSpPr/>
            <p:nvPr/>
          </p:nvSpPr>
          <p:spPr>
            <a:xfrm>
              <a:off x="5954156" y="2985711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942C12C-6064-4309-869D-EA0F4E6F9EED}"/>
              </a:ext>
            </a:extLst>
          </p:cNvPr>
          <p:cNvSpPr txBox="1"/>
          <p:nvPr/>
        </p:nvSpPr>
        <p:spPr>
          <a:xfrm>
            <a:off x="5741348" y="2963280"/>
            <a:ext cx="378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</a:t>
            </a:r>
            <a:r>
              <a:rPr lang="en-US" sz="2400" dirty="0"/>
              <a:t>: Denoising problem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341D1A8-1D7C-4F53-97C8-36E0188CDDF3}"/>
              </a:ext>
            </a:extLst>
          </p:cNvPr>
          <p:cNvGrpSpPr/>
          <p:nvPr/>
        </p:nvGrpSpPr>
        <p:grpSpPr>
          <a:xfrm>
            <a:off x="7076003" y="3940472"/>
            <a:ext cx="3689119" cy="461665"/>
            <a:chOff x="7076003" y="3940472"/>
            <a:chExt cx="3689119" cy="46166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8A231FD-0EA4-48CF-8F7C-1AA98B2CF43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003" y="4039109"/>
              <a:ext cx="564876" cy="27824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FFE7370-CC02-488E-91EB-8F2FC3043CD2}"/>
                </a:ext>
              </a:extLst>
            </p:cNvPr>
            <p:cNvSpPr txBox="1"/>
            <p:nvPr/>
          </p:nvSpPr>
          <p:spPr>
            <a:xfrm>
              <a:off x="7635351" y="3940472"/>
              <a:ext cx="3129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: Bandlimited function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13F310-2A15-45D7-B176-EEDA393050EF}"/>
              </a:ext>
            </a:extLst>
          </p:cNvPr>
          <p:cNvGrpSpPr/>
          <p:nvPr/>
        </p:nvGrpSpPr>
        <p:grpSpPr>
          <a:xfrm>
            <a:off x="5831880" y="3447417"/>
            <a:ext cx="4866969" cy="461665"/>
            <a:chOff x="5908632" y="3501194"/>
            <a:chExt cx="4866969" cy="46166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D23289D-B709-4E58-BEF3-686FADDB0C2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632" y="3592904"/>
              <a:ext cx="561524" cy="27824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8494E71-36EB-4D15-96B6-4FA6A8AB505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107" y="3607544"/>
              <a:ext cx="2492494" cy="27824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221619B-B54D-4436-9102-7F9BBA0ECA72}"/>
                </a:ext>
              </a:extLst>
            </p:cNvPr>
            <p:cNvSpPr txBox="1"/>
            <p:nvPr/>
          </p:nvSpPr>
          <p:spPr>
            <a:xfrm>
              <a:off x="6470156" y="3501194"/>
              <a:ext cx="2104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lie near curve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38EF74C-4C6E-4FC7-A09E-7DB8620180D6}"/>
              </a:ext>
            </a:extLst>
          </p:cNvPr>
          <p:cNvGrpSpPr/>
          <p:nvPr/>
        </p:nvGrpSpPr>
        <p:grpSpPr>
          <a:xfrm>
            <a:off x="942679" y="1510146"/>
            <a:ext cx="8474697" cy="461665"/>
            <a:chOff x="942679" y="1510146"/>
            <a:chExt cx="8474697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AE5416-3664-4770-AC1F-8E554036F107}"/>
                </a:ext>
              </a:extLst>
            </p:cNvPr>
            <p:cNvSpPr txBox="1"/>
            <p:nvPr/>
          </p:nvSpPr>
          <p:spPr>
            <a:xfrm>
              <a:off x="942679" y="1510146"/>
              <a:ext cx="8474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Problem</a:t>
              </a:r>
              <a:r>
                <a:rPr lang="en-US" sz="2400" dirty="0"/>
                <a:t>: Recover points           from corrupted measurements: 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9699849-130D-46D3-B49E-310C76DC068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05" y="1598458"/>
              <a:ext cx="553143" cy="278248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A5C28B3-2FBC-44B7-AFE5-5D374E4491CC}"/>
              </a:ext>
            </a:extLst>
          </p:cNvPr>
          <p:cNvSpPr txBox="1"/>
          <p:nvPr/>
        </p:nvSpPr>
        <p:spPr>
          <a:xfrm>
            <a:off x="936990" y="5067749"/>
            <a:ext cx="580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8620"/>
                </a:solidFill>
              </a:rPr>
              <a:t>Solution</a:t>
            </a:r>
            <a:r>
              <a:rPr lang="en-US" sz="2400" dirty="0"/>
              <a:t>: Enforce a low-rank feature matrix:</a:t>
            </a:r>
          </a:p>
        </p:txBody>
      </p:sp>
    </p:spTree>
    <p:extLst>
      <p:ext uri="{BB962C8B-B14F-4D97-AF65-F5344CB8AC3E}">
        <p14:creationId xmlns:p14="http://schemas.microsoft.com/office/powerpoint/2010/main" val="248514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11C-9C7B-41A4-8460-8351E371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Solving inverse problems using model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F60C1E2-90B2-4871-8371-A3C99E0743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11" y="2905777"/>
            <a:ext cx="7078552" cy="1166628"/>
          </a:xfrm>
          <a:prstGeom prst="rect">
            <a:avLst/>
          </a:prstGeom>
        </p:spPr>
      </p:pic>
      <p:sp>
        <p:nvSpPr>
          <p:cNvPr id="55" name="Arrow: Curved Left 54">
            <a:extLst>
              <a:ext uri="{FF2B5EF4-FFF2-40B4-BE49-F238E27FC236}">
                <a16:creationId xmlns:a16="http://schemas.microsoft.com/office/drawing/2014/main" id="{F855A0EB-EC72-4180-982B-70E7901041BE}"/>
              </a:ext>
            </a:extLst>
          </p:cNvPr>
          <p:cNvSpPr/>
          <p:nvPr/>
        </p:nvSpPr>
        <p:spPr>
          <a:xfrm>
            <a:off x="8757984" y="3046032"/>
            <a:ext cx="471340" cy="8484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Arrow: Curved Down 55">
            <a:extLst>
              <a:ext uri="{FF2B5EF4-FFF2-40B4-BE49-F238E27FC236}">
                <a16:creationId xmlns:a16="http://schemas.microsoft.com/office/drawing/2014/main" id="{015E2F61-0ACA-4574-94B1-922ED497F8D4}"/>
              </a:ext>
            </a:extLst>
          </p:cNvPr>
          <p:cNvSpPr/>
          <p:nvPr/>
        </p:nvSpPr>
        <p:spPr>
          <a:xfrm rot="16200000">
            <a:off x="563252" y="3284058"/>
            <a:ext cx="886119" cy="410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FEC5E-E3C2-4147-BAE7-95A0F72074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67" y="1337956"/>
            <a:ext cx="4078168" cy="425752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DB9B1022-75F4-497E-BA6B-8BE81FA59149}"/>
              </a:ext>
            </a:extLst>
          </p:cNvPr>
          <p:cNvSpPr/>
          <p:nvPr/>
        </p:nvSpPr>
        <p:spPr>
          <a:xfrm>
            <a:off x="4709121" y="1911459"/>
            <a:ext cx="539496" cy="676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9CE56-347C-49BE-987B-6AB5ADDE9B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488" y="5904209"/>
            <a:ext cx="4215617" cy="31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59802B-23A3-4EC1-8F06-7C6E06EDF9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1" y="5244261"/>
            <a:ext cx="7048382" cy="444190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E28B08A5-DB60-4A07-BFFC-406772BB043F}"/>
              </a:ext>
            </a:extLst>
          </p:cNvPr>
          <p:cNvSpPr/>
          <p:nvPr/>
        </p:nvSpPr>
        <p:spPr>
          <a:xfrm>
            <a:off x="4709121" y="4328003"/>
            <a:ext cx="539496" cy="676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0C8DC35-3D8D-45B0-89FF-D9CA5CA6B317}"/>
              </a:ext>
            </a:extLst>
          </p:cNvPr>
          <p:cNvGrpSpPr/>
          <p:nvPr/>
        </p:nvGrpSpPr>
        <p:grpSpPr>
          <a:xfrm>
            <a:off x="10117504" y="4771297"/>
            <a:ext cx="1666827" cy="1291312"/>
            <a:chOff x="9653530" y="4828633"/>
            <a:chExt cx="2175745" cy="17196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FCDB46-F361-4BD0-A78A-5E91FBF4C0CE}"/>
                </a:ext>
              </a:extLst>
            </p:cNvPr>
            <p:cNvGrpSpPr/>
            <p:nvPr/>
          </p:nvGrpSpPr>
          <p:grpSpPr>
            <a:xfrm>
              <a:off x="9653530" y="4828633"/>
              <a:ext cx="2175745" cy="1719636"/>
              <a:chOff x="9653530" y="4472413"/>
              <a:chExt cx="2175745" cy="17196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0A4091A-21A9-48A0-9AC9-AE31600E13D1}"/>
                  </a:ext>
                </a:extLst>
              </p:cNvPr>
              <p:cNvSpPr/>
              <p:nvPr/>
            </p:nvSpPr>
            <p:spPr>
              <a:xfrm>
                <a:off x="9897081" y="549447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BC584F8-1541-45DB-B78C-FB42883BF9A3}"/>
                  </a:ext>
                </a:extLst>
              </p:cNvPr>
              <p:cNvSpPr/>
              <p:nvPr/>
            </p:nvSpPr>
            <p:spPr>
              <a:xfrm>
                <a:off x="10491967" y="552011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F1AD30F-C6F1-4004-95AC-BE8D0C5F7354}"/>
                  </a:ext>
                </a:extLst>
              </p:cNvPr>
              <p:cNvSpPr/>
              <p:nvPr/>
            </p:nvSpPr>
            <p:spPr>
              <a:xfrm>
                <a:off x="10735739" y="6062850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5300381-D409-4BA3-98B7-D97A5B079D2E}"/>
                  </a:ext>
                </a:extLst>
              </p:cNvPr>
              <p:cNvSpPr/>
              <p:nvPr/>
            </p:nvSpPr>
            <p:spPr>
              <a:xfrm>
                <a:off x="9897080" y="4950717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E9B68CF-CE41-4300-8EBB-381D445530B7}"/>
                  </a:ext>
                </a:extLst>
              </p:cNvPr>
              <p:cNvSpPr/>
              <p:nvPr/>
            </p:nvSpPr>
            <p:spPr>
              <a:xfrm>
                <a:off x="10367670" y="4472413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75D14CD-2B48-478B-812B-5C809654FDCE}"/>
                  </a:ext>
                </a:extLst>
              </p:cNvPr>
              <p:cNvSpPr/>
              <p:nvPr/>
            </p:nvSpPr>
            <p:spPr>
              <a:xfrm>
                <a:off x="10801994" y="475546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020C6F1-BC7F-49D2-ACE5-61B481ABE672}"/>
                  </a:ext>
                </a:extLst>
              </p:cNvPr>
              <p:cNvSpPr/>
              <p:nvPr/>
            </p:nvSpPr>
            <p:spPr>
              <a:xfrm>
                <a:off x="11451233" y="4924487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70D9A25-A506-475F-AC3B-D57464038C58}"/>
                  </a:ext>
                </a:extLst>
              </p:cNvPr>
              <p:cNvSpPr/>
              <p:nvPr/>
            </p:nvSpPr>
            <p:spPr>
              <a:xfrm>
                <a:off x="11498585" y="5488635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A86C520-94E9-4BE8-93AC-084CAD65E3FF}"/>
                  </a:ext>
                </a:extLst>
              </p:cNvPr>
              <p:cNvSpPr/>
              <p:nvPr/>
            </p:nvSpPr>
            <p:spPr>
              <a:xfrm>
                <a:off x="11676124" y="5855044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DD9849C-FFF6-4B24-A241-1E312860DA67}"/>
                  </a:ext>
                </a:extLst>
              </p:cNvPr>
              <p:cNvSpPr/>
              <p:nvPr/>
            </p:nvSpPr>
            <p:spPr>
              <a:xfrm>
                <a:off x="11333710" y="5919643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E505518-969F-4FA7-A720-23F2FFA5E6EB}"/>
                  </a:ext>
                </a:extLst>
              </p:cNvPr>
              <p:cNvSpPr/>
              <p:nvPr/>
            </p:nvSpPr>
            <p:spPr>
              <a:xfrm>
                <a:off x="10232812" y="5527039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62DFB59-B0F8-4B2B-87D4-7FEC31FE8D38}"/>
                  </a:ext>
                </a:extLst>
              </p:cNvPr>
              <p:cNvSpPr/>
              <p:nvPr/>
            </p:nvSpPr>
            <p:spPr>
              <a:xfrm>
                <a:off x="10972784" y="5855044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09DB1A1-FF23-4E68-98F9-EB19357C850F}"/>
                  </a:ext>
                </a:extLst>
              </p:cNvPr>
              <p:cNvSpPr/>
              <p:nvPr/>
            </p:nvSpPr>
            <p:spPr>
              <a:xfrm>
                <a:off x="10597396" y="5764407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301A769-606D-4906-A055-438BEFB644E0}"/>
                  </a:ext>
                </a:extLst>
              </p:cNvPr>
              <p:cNvSpPr/>
              <p:nvPr/>
            </p:nvSpPr>
            <p:spPr>
              <a:xfrm>
                <a:off x="9653530" y="5156873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7458A0D-1C4E-4814-8F63-0A29B5CC58CB}"/>
                  </a:ext>
                </a:extLst>
              </p:cNvPr>
              <p:cNvSpPr/>
              <p:nvPr/>
            </p:nvSpPr>
            <p:spPr>
              <a:xfrm>
                <a:off x="10050231" y="4547958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5FF4641-C45E-4342-8798-A9C3A7CDBBBD}"/>
                  </a:ext>
                </a:extLst>
              </p:cNvPr>
              <p:cNvSpPr/>
              <p:nvPr/>
            </p:nvSpPr>
            <p:spPr>
              <a:xfrm>
                <a:off x="10309387" y="469997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ED2D949-4CFA-4420-9469-FDA0C2029D54}"/>
                  </a:ext>
                </a:extLst>
              </p:cNvPr>
              <p:cNvSpPr/>
              <p:nvPr/>
            </p:nvSpPr>
            <p:spPr>
              <a:xfrm>
                <a:off x="10744272" y="4558901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0DF92E6-601B-4C80-80E0-2800653B8653}"/>
                  </a:ext>
                </a:extLst>
              </p:cNvPr>
              <p:cNvSpPr/>
              <p:nvPr/>
            </p:nvSpPr>
            <p:spPr>
              <a:xfrm>
                <a:off x="11106768" y="4924486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AE54739-E992-4688-B65C-C7EC0C68DD2E}"/>
                  </a:ext>
                </a:extLst>
              </p:cNvPr>
              <p:cNvSpPr/>
              <p:nvPr/>
            </p:nvSpPr>
            <p:spPr>
              <a:xfrm>
                <a:off x="11432060" y="5252581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BC2F97-DD26-4A97-ACB0-4BD1FCA00E20}"/>
                </a:ext>
              </a:extLst>
            </p:cNvPr>
            <p:cNvCxnSpPr>
              <a:cxnSpLocks/>
              <a:stCxn id="35" idx="6"/>
              <a:endCxn id="36" idx="1"/>
            </p:cNvCxnSpPr>
            <p:nvPr/>
          </p:nvCxnSpPr>
          <p:spPr>
            <a:xfrm>
              <a:off x="10203382" y="4968778"/>
              <a:ext cx="128433" cy="10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E92AA60-B25C-47ED-A09D-31F97BABC03C}"/>
                </a:ext>
              </a:extLst>
            </p:cNvPr>
            <p:cNvCxnSpPr>
              <a:cxnSpLocks/>
              <a:stCxn id="25" idx="6"/>
              <a:endCxn id="37" idx="2"/>
            </p:cNvCxnSpPr>
            <p:nvPr/>
          </p:nvCxnSpPr>
          <p:spPr>
            <a:xfrm>
              <a:off x="10520821" y="4893233"/>
              <a:ext cx="223451" cy="864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2B2C324-97C4-428A-A5CC-DA0F7E1DA4A2}"/>
                </a:ext>
              </a:extLst>
            </p:cNvPr>
            <p:cNvCxnSpPr>
              <a:cxnSpLocks/>
              <a:stCxn id="25" idx="4"/>
              <a:endCxn id="36" idx="0"/>
            </p:cNvCxnSpPr>
            <p:nvPr/>
          </p:nvCxnSpPr>
          <p:spPr>
            <a:xfrm flipH="1">
              <a:off x="10385963" y="4957832"/>
              <a:ext cx="58283" cy="98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D14D5-4E42-4BB3-83A7-069BEC6C9336}"/>
                </a:ext>
              </a:extLst>
            </p:cNvPr>
            <p:cNvCxnSpPr>
              <a:cxnSpLocks/>
              <a:stCxn id="35" idx="4"/>
              <a:endCxn id="24" idx="0"/>
            </p:cNvCxnSpPr>
            <p:nvPr/>
          </p:nvCxnSpPr>
          <p:spPr>
            <a:xfrm flipH="1">
              <a:off x="9973656" y="5033377"/>
              <a:ext cx="153151" cy="273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C8E3CEA-4864-425E-9E1B-1EF80F375CB7}"/>
                </a:ext>
              </a:extLst>
            </p:cNvPr>
            <p:cNvCxnSpPr>
              <a:cxnSpLocks/>
              <a:stCxn id="36" idx="3"/>
              <a:endCxn id="24" idx="7"/>
            </p:cNvCxnSpPr>
            <p:nvPr/>
          </p:nvCxnSpPr>
          <p:spPr>
            <a:xfrm flipH="1">
              <a:off x="10027803" y="5166470"/>
              <a:ext cx="304012" cy="159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CF569AC-42F3-4626-8CD7-CB15ED4453D9}"/>
                </a:ext>
              </a:extLst>
            </p:cNvPr>
            <p:cNvCxnSpPr>
              <a:cxnSpLocks/>
              <a:stCxn id="24" idx="4"/>
              <a:endCxn id="20" idx="0"/>
            </p:cNvCxnSpPr>
            <p:nvPr/>
          </p:nvCxnSpPr>
          <p:spPr>
            <a:xfrm>
              <a:off x="9973656" y="5436136"/>
              <a:ext cx="1" cy="4145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984110-3A48-4E63-A9C3-FB8D5DBF2DF7}"/>
                </a:ext>
              </a:extLst>
            </p:cNvPr>
            <p:cNvCxnSpPr>
              <a:cxnSpLocks/>
              <a:stCxn id="38" idx="5"/>
              <a:endCxn id="39" idx="1"/>
            </p:cNvCxnSpPr>
            <p:nvPr/>
          </p:nvCxnSpPr>
          <p:spPr>
            <a:xfrm>
              <a:off x="11237491" y="5390984"/>
              <a:ext cx="216997" cy="2367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B1C39B3-FB44-4930-ABD2-789DDD88E1F2}"/>
                </a:ext>
              </a:extLst>
            </p:cNvPr>
            <p:cNvCxnSpPr>
              <a:cxnSpLocks/>
              <a:stCxn id="26" idx="6"/>
              <a:endCxn id="38" idx="1"/>
            </p:cNvCxnSpPr>
            <p:nvPr/>
          </p:nvCxnSpPr>
          <p:spPr>
            <a:xfrm>
              <a:off x="10955145" y="5176282"/>
              <a:ext cx="174051" cy="1233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964879A-AB60-412B-9455-1A5C3FF0B334}"/>
                </a:ext>
              </a:extLst>
            </p:cNvPr>
            <p:cNvCxnSpPr>
              <a:cxnSpLocks/>
              <a:stCxn id="37" idx="4"/>
              <a:endCxn id="26" idx="0"/>
            </p:cNvCxnSpPr>
            <p:nvPr/>
          </p:nvCxnSpPr>
          <p:spPr>
            <a:xfrm>
              <a:off x="10820848" y="5044320"/>
              <a:ext cx="57722" cy="67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AFEFCFA-4E81-4FD2-BF36-5685FB25B0DD}"/>
                </a:ext>
              </a:extLst>
            </p:cNvPr>
            <p:cNvCxnSpPr>
              <a:cxnSpLocks/>
              <a:stCxn id="34" idx="5"/>
              <a:endCxn id="20" idx="1"/>
            </p:cNvCxnSpPr>
            <p:nvPr/>
          </p:nvCxnSpPr>
          <p:spPr>
            <a:xfrm>
              <a:off x="9784253" y="5623371"/>
              <a:ext cx="135256" cy="246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8894F78-ED85-4C8D-8843-3D5E8FCAF8DF}"/>
                </a:ext>
              </a:extLst>
            </p:cNvPr>
            <p:cNvCxnSpPr>
              <a:cxnSpLocks/>
              <a:stCxn id="34" idx="7"/>
              <a:endCxn id="24" idx="3"/>
            </p:cNvCxnSpPr>
            <p:nvPr/>
          </p:nvCxnSpPr>
          <p:spPr>
            <a:xfrm flipV="1">
              <a:off x="9784253" y="5417215"/>
              <a:ext cx="135255" cy="114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6E88EA0-609B-4138-A125-BE4F34A2269C}"/>
                </a:ext>
              </a:extLst>
            </p:cNvPr>
            <p:cNvCxnSpPr>
              <a:cxnSpLocks/>
              <a:stCxn id="28" idx="5"/>
              <a:endCxn id="29" idx="0"/>
            </p:cNvCxnSpPr>
            <p:nvPr/>
          </p:nvCxnSpPr>
          <p:spPr>
            <a:xfrm>
              <a:off x="11629308" y="5955133"/>
              <a:ext cx="123392" cy="2561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05DE7F7-8663-4B2A-BAA0-AE87DB5DA295}"/>
                </a:ext>
              </a:extLst>
            </p:cNvPr>
            <p:cNvCxnSpPr>
              <a:cxnSpLocks/>
              <a:stCxn id="21" idx="5"/>
              <a:endCxn id="33" idx="0"/>
            </p:cNvCxnSpPr>
            <p:nvPr/>
          </p:nvCxnSpPr>
          <p:spPr>
            <a:xfrm>
              <a:off x="10622690" y="5986610"/>
              <a:ext cx="51282" cy="1340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53725B-95EC-47C5-BB4D-36271FC256F6}"/>
                </a:ext>
              </a:extLst>
            </p:cNvPr>
            <p:cNvCxnSpPr>
              <a:cxnSpLocks/>
              <a:stCxn id="21" idx="2"/>
              <a:endCxn id="31" idx="6"/>
            </p:cNvCxnSpPr>
            <p:nvPr/>
          </p:nvCxnSpPr>
          <p:spPr>
            <a:xfrm flipH="1">
              <a:off x="10385963" y="5940932"/>
              <a:ext cx="106004" cy="69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0BE05D1-0C78-4272-BD2E-5AC073A5E50E}"/>
                </a:ext>
              </a:extLst>
            </p:cNvPr>
            <p:cNvCxnSpPr>
              <a:cxnSpLocks/>
              <a:stCxn id="31" idx="3"/>
              <a:endCxn id="20" idx="6"/>
            </p:cNvCxnSpPr>
            <p:nvPr/>
          </p:nvCxnSpPr>
          <p:spPr>
            <a:xfrm flipH="1" flipV="1">
              <a:off x="10050232" y="5915292"/>
              <a:ext cx="205008" cy="782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52A618B-0374-4BC2-B5D8-E5949F1C72F0}"/>
                </a:ext>
              </a:extLst>
            </p:cNvPr>
            <p:cNvCxnSpPr>
              <a:cxnSpLocks/>
              <a:stCxn id="33" idx="5"/>
              <a:endCxn id="22" idx="0"/>
            </p:cNvCxnSpPr>
            <p:nvPr/>
          </p:nvCxnSpPr>
          <p:spPr>
            <a:xfrm>
              <a:off x="10728119" y="6230905"/>
              <a:ext cx="84196" cy="1881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055EAC8-7DF8-4725-B903-1D57E15FCA9B}"/>
                </a:ext>
              </a:extLst>
            </p:cNvPr>
            <p:cNvCxnSpPr>
              <a:cxnSpLocks/>
              <a:stCxn id="32" idx="3"/>
              <a:endCxn id="22" idx="7"/>
            </p:cNvCxnSpPr>
            <p:nvPr/>
          </p:nvCxnSpPr>
          <p:spPr>
            <a:xfrm flipH="1">
              <a:off x="10866462" y="6321542"/>
              <a:ext cx="128750" cy="1164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EC516FB-ADA6-407F-A29F-696E2CF14AE8}"/>
                </a:ext>
              </a:extLst>
            </p:cNvPr>
            <p:cNvCxnSpPr>
              <a:cxnSpLocks/>
              <a:stCxn id="32" idx="1"/>
              <a:endCxn id="33" idx="6"/>
            </p:cNvCxnSpPr>
            <p:nvPr/>
          </p:nvCxnSpPr>
          <p:spPr>
            <a:xfrm flipH="1" flipV="1">
              <a:off x="10750547" y="6185227"/>
              <a:ext cx="244665" cy="449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22668F0-9765-448E-9DF3-BD5610D7A199}"/>
                </a:ext>
              </a:extLst>
            </p:cNvPr>
            <p:cNvCxnSpPr>
              <a:cxnSpLocks/>
              <a:stCxn id="33" idx="1"/>
              <a:endCxn id="31" idx="5"/>
            </p:cNvCxnSpPr>
            <p:nvPr/>
          </p:nvCxnSpPr>
          <p:spPr>
            <a:xfrm flipH="1" flipV="1">
              <a:off x="10363535" y="5993537"/>
              <a:ext cx="256289" cy="1460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E3FE174-3874-4D23-AF84-CCB7D2BD1193}"/>
                </a:ext>
              </a:extLst>
            </p:cNvPr>
            <p:cNvCxnSpPr>
              <a:cxnSpLocks/>
              <a:stCxn id="38" idx="6"/>
              <a:endCxn id="27" idx="2"/>
            </p:cNvCxnSpPr>
            <p:nvPr/>
          </p:nvCxnSpPr>
          <p:spPr>
            <a:xfrm>
              <a:off x="11259919" y="5345306"/>
              <a:ext cx="191314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2FA5A1E-6B72-4846-B148-D4D9D6AC1BE0}"/>
                </a:ext>
              </a:extLst>
            </p:cNvPr>
            <p:cNvCxnSpPr>
              <a:cxnSpLocks/>
              <a:stCxn id="32" idx="6"/>
              <a:endCxn id="30" idx="2"/>
            </p:cNvCxnSpPr>
            <p:nvPr/>
          </p:nvCxnSpPr>
          <p:spPr>
            <a:xfrm>
              <a:off x="11125935" y="6275864"/>
              <a:ext cx="207775" cy="64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9DB000B-8EFC-4646-9064-ACAC33F0B0AF}"/>
                </a:ext>
              </a:extLst>
            </p:cNvPr>
            <p:cNvCxnSpPr>
              <a:cxnSpLocks/>
              <a:stCxn id="22" idx="6"/>
              <a:endCxn id="30" idx="3"/>
            </p:cNvCxnSpPr>
            <p:nvPr/>
          </p:nvCxnSpPr>
          <p:spPr>
            <a:xfrm flipV="1">
              <a:off x="10888890" y="6386141"/>
              <a:ext cx="467248" cy="97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347F10F-1424-4E83-8CFF-82C948408BBB}"/>
                </a:ext>
              </a:extLst>
            </p:cNvPr>
            <p:cNvCxnSpPr>
              <a:cxnSpLocks/>
              <a:stCxn id="30" idx="6"/>
              <a:endCxn id="29" idx="2"/>
            </p:cNvCxnSpPr>
            <p:nvPr/>
          </p:nvCxnSpPr>
          <p:spPr>
            <a:xfrm flipV="1">
              <a:off x="11486861" y="6275864"/>
              <a:ext cx="189263" cy="64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4CC3273-B8E3-4695-A9D4-B63F5CAED16A}"/>
                </a:ext>
              </a:extLst>
            </p:cNvPr>
            <p:cNvCxnSpPr>
              <a:cxnSpLocks/>
              <a:stCxn id="30" idx="0"/>
              <a:endCxn id="28" idx="3"/>
            </p:cNvCxnSpPr>
            <p:nvPr/>
          </p:nvCxnSpPr>
          <p:spPr>
            <a:xfrm flipV="1">
              <a:off x="11410286" y="5955133"/>
              <a:ext cx="110727" cy="3207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B756477-198A-4C11-88F7-BC5C8CE81FFE}"/>
                </a:ext>
              </a:extLst>
            </p:cNvPr>
            <p:cNvCxnSpPr>
              <a:cxnSpLocks/>
              <a:stCxn id="39" idx="0"/>
              <a:endCxn id="27" idx="4"/>
            </p:cNvCxnSpPr>
            <p:nvPr/>
          </p:nvCxnSpPr>
          <p:spPr>
            <a:xfrm flipV="1">
              <a:off x="11508636" y="5409906"/>
              <a:ext cx="19173" cy="198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B90FD29-9AE9-432C-A54F-0D09DB7E4CED}"/>
                </a:ext>
              </a:extLst>
            </p:cNvPr>
            <p:cNvCxnSpPr>
              <a:cxnSpLocks/>
              <a:stCxn id="39" idx="4"/>
              <a:endCxn id="28" idx="0"/>
            </p:cNvCxnSpPr>
            <p:nvPr/>
          </p:nvCxnSpPr>
          <p:spPr>
            <a:xfrm>
              <a:off x="11508636" y="5738000"/>
              <a:ext cx="66525" cy="1068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5DDA745-BE13-40D4-8ED1-60B165326250}"/>
                </a:ext>
              </a:extLst>
            </p:cNvPr>
            <p:cNvCxnSpPr>
              <a:cxnSpLocks/>
              <a:stCxn id="36" idx="6"/>
              <a:endCxn id="26" idx="2"/>
            </p:cNvCxnSpPr>
            <p:nvPr/>
          </p:nvCxnSpPr>
          <p:spPr>
            <a:xfrm>
              <a:off x="10462538" y="5120792"/>
              <a:ext cx="339456" cy="554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809D5DB-3C5E-4CFA-A752-E5869F57EC0F}"/>
              </a:ext>
            </a:extLst>
          </p:cNvPr>
          <p:cNvGrpSpPr/>
          <p:nvPr/>
        </p:nvGrpSpPr>
        <p:grpSpPr>
          <a:xfrm>
            <a:off x="10247484" y="2991485"/>
            <a:ext cx="1621516" cy="1459433"/>
            <a:chOff x="4175626" y="2205543"/>
            <a:chExt cx="2175745" cy="1893029"/>
          </a:xfrm>
        </p:grpSpPr>
        <p:pic>
          <p:nvPicPr>
            <p:cNvPr id="166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DFC61FD5-51E1-4397-B766-C22A7D208E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4463442" y="2210643"/>
              <a:ext cx="1741939" cy="2033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DB7A4A4C-3731-43A4-9D9A-07363A3B365C}"/>
                </a:ext>
              </a:extLst>
            </p:cNvPr>
            <p:cNvSpPr/>
            <p:nvPr/>
          </p:nvSpPr>
          <p:spPr>
            <a:xfrm>
              <a:off x="4419177" y="322760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3D600EE-46BC-429D-B65B-666F7B256BB3}"/>
                </a:ext>
              </a:extLst>
            </p:cNvPr>
            <p:cNvSpPr/>
            <p:nvPr/>
          </p:nvSpPr>
          <p:spPr>
            <a:xfrm>
              <a:off x="5014063" y="325324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9283C3B8-8C4B-4B0C-8056-9C25BBFAD498}"/>
                </a:ext>
              </a:extLst>
            </p:cNvPr>
            <p:cNvSpPr/>
            <p:nvPr/>
          </p:nvSpPr>
          <p:spPr>
            <a:xfrm>
              <a:off x="5257835" y="3795980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0166F64-FC0F-41E3-9BEB-05A60BAD8C00}"/>
                </a:ext>
              </a:extLst>
            </p:cNvPr>
            <p:cNvSpPr/>
            <p:nvPr/>
          </p:nvSpPr>
          <p:spPr>
            <a:xfrm>
              <a:off x="4419176" y="268384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FD6DE3E4-9300-4421-848F-FD7DB381104B}"/>
                </a:ext>
              </a:extLst>
            </p:cNvPr>
            <p:cNvSpPr/>
            <p:nvPr/>
          </p:nvSpPr>
          <p:spPr>
            <a:xfrm>
              <a:off x="4889766" y="220554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0301F884-EA76-4CC9-B000-ADC2C8C6C621}"/>
                </a:ext>
              </a:extLst>
            </p:cNvPr>
            <p:cNvSpPr/>
            <p:nvPr/>
          </p:nvSpPr>
          <p:spPr>
            <a:xfrm>
              <a:off x="5324090" y="248859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2369A56-F752-4ABB-BC1D-1DAF4E2B88D2}"/>
                </a:ext>
              </a:extLst>
            </p:cNvPr>
            <p:cNvSpPr/>
            <p:nvPr/>
          </p:nvSpPr>
          <p:spPr>
            <a:xfrm>
              <a:off x="5973329" y="265761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CDB73E6-C346-43A3-9035-E664CCDC2E3D}"/>
                </a:ext>
              </a:extLst>
            </p:cNvPr>
            <p:cNvSpPr/>
            <p:nvPr/>
          </p:nvSpPr>
          <p:spPr>
            <a:xfrm>
              <a:off x="6020681" y="3221765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B147478F-92AB-4E99-9DCB-F0B4DCBAA10C}"/>
                </a:ext>
              </a:extLst>
            </p:cNvPr>
            <p:cNvSpPr/>
            <p:nvPr/>
          </p:nvSpPr>
          <p:spPr>
            <a:xfrm>
              <a:off x="6198220" y="3588174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A209488-A4F2-4641-8315-881D409B89FE}"/>
                </a:ext>
              </a:extLst>
            </p:cNvPr>
            <p:cNvSpPr/>
            <p:nvPr/>
          </p:nvSpPr>
          <p:spPr>
            <a:xfrm>
              <a:off x="5855806" y="365277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8686A35-E81A-43CE-90DA-CD479B14DA24}"/>
                </a:ext>
              </a:extLst>
            </p:cNvPr>
            <p:cNvSpPr/>
            <p:nvPr/>
          </p:nvSpPr>
          <p:spPr>
            <a:xfrm>
              <a:off x="4754908" y="3260169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1CDBD6-842B-4A55-9EBC-4AC4D8E7DFB5}"/>
                </a:ext>
              </a:extLst>
            </p:cNvPr>
            <p:cNvSpPr/>
            <p:nvPr/>
          </p:nvSpPr>
          <p:spPr>
            <a:xfrm>
              <a:off x="5494880" y="3588174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6B4A0BD7-5095-418C-BA3B-1903CDC99998}"/>
                </a:ext>
              </a:extLst>
            </p:cNvPr>
            <p:cNvSpPr/>
            <p:nvPr/>
          </p:nvSpPr>
          <p:spPr>
            <a:xfrm>
              <a:off x="5119492" y="3497537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6D83DBFA-A0EF-446D-A4A8-AB7C2894D117}"/>
                </a:ext>
              </a:extLst>
            </p:cNvPr>
            <p:cNvSpPr/>
            <p:nvPr/>
          </p:nvSpPr>
          <p:spPr>
            <a:xfrm>
              <a:off x="4175626" y="2890003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C2F04DC-CEFF-4673-9FD0-661B7E90A208}"/>
                </a:ext>
              </a:extLst>
            </p:cNvPr>
            <p:cNvSpPr/>
            <p:nvPr/>
          </p:nvSpPr>
          <p:spPr>
            <a:xfrm>
              <a:off x="4572327" y="2281088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BC4C1A2-CBB4-4AA4-B8AD-00E59E28F799}"/>
                </a:ext>
              </a:extLst>
            </p:cNvPr>
            <p:cNvSpPr/>
            <p:nvPr/>
          </p:nvSpPr>
          <p:spPr>
            <a:xfrm>
              <a:off x="4831483" y="2433102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AD9FA03-3A3D-44ED-A769-BA482B608314}"/>
                </a:ext>
              </a:extLst>
            </p:cNvPr>
            <p:cNvSpPr/>
            <p:nvPr/>
          </p:nvSpPr>
          <p:spPr>
            <a:xfrm>
              <a:off x="5266368" y="2292031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2137566E-F837-44CD-BC2C-D8E579BD07AE}"/>
                </a:ext>
              </a:extLst>
            </p:cNvPr>
            <p:cNvSpPr/>
            <p:nvPr/>
          </p:nvSpPr>
          <p:spPr>
            <a:xfrm>
              <a:off x="5628864" y="2657616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24374637-BC6F-4BD8-BDB9-821A643293EE}"/>
                </a:ext>
              </a:extLst>
            </p:cNvPr>
            <p:cNvSpPr/>
            <p:nvPr/>
          </p:nvSpPr>
          <p:spPr>
            <a:xfrm>
              <a:off x="5954156" y="2985711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6" name="Arrow: Down 185">
            <a:extLst>
              <a:ext uri="{FF2B5EF4-FFF2-40B4-BE49-F238E27FC236}">
                <a16:creationId xmlns:a16="http://schemas.microsoft.com/office/drawing/2014/main" id="{2C2661DB-8964-4181-9477-00F42426E927}"/>
              </a:ext>
            </a:extLst>
          </p:cNvPr>
          <p:cNvSpPr/>
          <p:nvPr/>
        </p:nvSpPr>
        <p:spPr>
          <a:xfrm>
            <a:off x="11074910" y="4445808"/>
            <a:ext cx="285256" cy="4264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C12211B-4809-479E-B691-C92CFED30012}"/>
              </a:ext>
            </a:extLst>
          </p:cNvPr>
          <p:cNvSpPr txBox="1"/>
          <p:nvPr/>
        </p:nvSpPr>
        <p:spPr>
          <a:xfrm>
            <a:off x="5185086" y="2031806"/>
            <a:ext cx="2632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Iterative reweighted least squares scheme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8F073-F947-4D63-B3FE-F55BC7FE6357}"/>
              </a:ext>
            </a:extLst>
          </p:cNvPr>
          <p:cNvSpPr txBox="1"/>
          <p:nvPr/>
        </p:nvSpPr>
        <p:spPr>
          <a:xfrm>
            <a:off x="5343062" y="4372887"/>
            <a:ext cx="26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Gradient linearization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E82D2D-DEDA-48D7-ADAA-A8972DA336DB}"/>
              </a:ext>
            </a:extLst>
          </p:cNvPr>
          <p:cNvSpPr txBox="1"/>
          <p:nvPr/>
        </p:nvSpPr>
        <p:spPr>
          <a:xfrm>
            <a:off x="2881285" y="5824743"/>
            <a:ext cx="99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where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3834132-76C3-482F-ACF7-B851950A8A1C}"/>
              </a:ext>
            </a:extLst>
          </p:cNvPr>
          <p:cNvSpPr txBox="1"/>
          <p:nvPr/>
        </p:nvSpPr>
        <p:spPr>
          <a:xfrm>
            <a:off x="0" y="645115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Introduced for Polynomial Kernels in “Algebraic Variety Models for High-Rank Matrix Completion”, G. </a:t>
            </a:r>
            <a:r>
              <a:rPr lang="en-US" dirty="0" err="1"/>
              <a:t>Ongie</a:t>
            </a:r>
            <a:r>
              <a:rPr lang="en-US" dirty="0"/>
              <a:t> et al MLR 2017</a:t>
            </a:r>
          </a:p>
        </p:txBody>
      </p:sp>
    </p:spTree>
    <p:extLst>
      <p:ext uri="{BB962C8B-B14F-4D97-AF65-F5344CB8AC3E}">
        <p14:creationId xmlns:p14="http://schemas.microsoft.com/office/powerpoint/2010/main" val="34305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4" grpId="0" animBg="1"/>
      <p:bldP spid="17" grpId="0" animBg="1"/>
      <p:bldP spid="186" grpId="0" animBg="1"/>
      <p:bldP spid="84" grpId="0"/>
      <p:bldP spid="86" grpId="0"/>
      <p:bldP spid="8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C177-C2A9-4181-8462-88F01862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3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Relation between model and kernel low-rank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D3701-F9F9-4406-93CC-0D9FD8A65F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32" y="2145537"/>
            <a:ext cx="4435199" cy="335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E9776-3449-4BC2-A931-065CA3927D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42" y="2877744"/>
            <a:ext cx="1012419" cy="278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A10E72-657D-4DA8-ACED-64E1610211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10" y="4747567"/>
            <a:ext cx="2804263" cy="320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6769D6-7D08-4E2E-B0A4-AB8B7A20525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83" y="5474980"/>
            <a:ext cx="962133" cy="199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665C0B-C59C-45D4-8E32-4536595A90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09" y="2862336"/>
            <a:ext cx="300038" cy="27824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DA5E932-02A5-4C85-A831-025E5B21384F}"/>
              </a:ext>
            </a:extLst>
          </p:cNvPr>
          <p:cNvSpPr/>
          <p:nvPr/>
        </p:nvSpPr>
        <p:spPr>
          <a:xfrm>
            <a:off x="5037432" y="4781300"/>
            <a:ext cx="384048" cy="271924"/>
          </a:xfrm>
          <a:prstGeom prst="rightArrow">
            <a:avLst/>
          </a:prstGeom>
          <a:solidFill>
            <a:srgbClr val="3333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4D15AA-D2E4-4BEF-92FB-42D6D48C6F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22746" r="8106" b="23947"/>
          <a:stretch/>
        </p:blipFill>
        <p:spPr>
          <a:xfrm>
            <a:off x="9195459" y="3658982"/>
            <a:ext cx="2866971" cy="1741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86749A-CBAA-4521-A8D9-CC827D5055CB}"/>
              </a:ext>
            </a:extLst>
          </p:cNvPr>
          <p:cNvSpPr txBox="1"/>
          <p:nvPr/>
        </p:nvSpPr>
        <p:spPr>
          <a:xfrm>
            <a:off x="248160" y="1504616"/>
            <a:ext cx="263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Feature matrix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8CB6EB-B105-43EC-94EC-E9C165926EA4}"/>
              </a:ext>
            </a:extLst>
          </p:cNvPr>
          <p:cNvSpPr txBox="1"/>
          <p:nvPr/>
        </p:nvSpPr>
        <p:spPr>
          <a:xfrm>
            <a:off x="413911" y="4109457"/>
            <a:ext cx="395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Computing the Gram matrix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774943-FEA4-4752-8331-CD19B0CCB60C}"/>
              </a:ext>
            </a:extLst>
          </p:cNvPr>
          <p:cNvSpPr txBox="1"/>
          <p:nvPr/>
        </p:nvSpPr>
        <p:spPr>
          <a:xfrm>
            <a:off x="1564509" y="2768414"/>
            <a:ext cx="7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Size: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F32894-733B-47A0-816B-5FCA520F4C11}"/>
              </a:ext>
            </a:extLst>
          </p:cNvPr>
          <p:cNvSpPr txBox="1"/>
          <p:nvPr/>
        </p:nvSpPr>
        <p:spPr>
          <a:xfrm>
            <a:off x="1516767" y="5327596"/>
            <a:ext cx="7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Size: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0B73C5-540B-4952-A363-5CBEB4F91C85}"/>
              </a:ext>
            </a:extLst>
          </p:cNvPr>
          <p:cNvSpPr txBox="1"/>
          <p:nvPr/>
        </p:nvSpPr>
        <p:spPr>
          <a:xfrm>
            <a:off x="4278776" y="2775561"/>
            <a:ext cx="681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increases exponentially with number of dimensions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033277-4379-4689-8193-E495D2AB04F3}"/>
              </a:ext>
            </a:extLst>
          </p:cNvPr>
          <p:cNvSpPr txBox="1"/>
          <p:nvPr/>
        </p:nvSpPr>
        <p:spPr>
          <a:xfrm>
            <a:off x="5664258" y="4686429"/>
            <a:ext cx="183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Kernel matrix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48E3EE-7625-459C-A1A2-37AADE0418BF}"/>
              </a:ext>
            </a:extLst>
          </p:cNvPr>
          <p:cNvSpPr txBox="1"/>
          <p:nvPr/>
        </p:nvSpPr>
        <p:spPr>
          <a:xfrm>
            <a:off x="9550924" y="5361051"/>
            <a:ext cx="2641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Dirichlet</a:t>
            </a:r>
            <a:r>
              <a:rPr lang="en-US" sz="2400" dirty="0">
                <a:solidFill>
                  <a:srgbClr val="0000FF"/>
                </a:solidFill>
              </a:rPr>
              <a:t> kernel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2300A-C1FD-4EF3-847D-73626EEA55EF}"/>
              </a:ext>
            </a:extLst>
          </p:cNvPr>
          <p:cNvSpPr txBox="1"/>
          <p:nvPr/>
        </p:nvSpPr>
        <p:spPr>
          <a:xfrm>
            <a:off x="2598654" y="5344730"/>
            <a:ext cx="681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8620"/>
                </a:solidFill>
              </a:rPr>
              <a:t>Size independent of ambient dimension</a:t>
            </a:r>
          </a:p>
        </p:txBody>
      </p:sp>
    </p:spTree>
    <p:extLst>
      <p:ext uri="{BB962C8B-B14F-4D97-AF65-F5344CB8AC3E}">
        <p14:creationId xmlns:p14="http://schemas.microsoft.com/office/powerpoint/2010/main" val="41623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25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11C-9C7B-41A4-8460-8351E371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Illustration: </a:t>
            </a:r>
            <a:r>
              <a:rPr lang="en-US" sz="4000" dirty="0" err="1"/>
              <a:t>denoising</a:t>
            </a:r>
            <a:r>
              <a:rPr lang="en-US" sz="4000" dirty="0"/>
              <a:t> synthetic data using 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7794A-7E32-45B1-AABE-42569DCCB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9872" r="67646" b="73471"/>
          <a:stretch/>
        </p:blipFill>
        <p:spPr>
          <a:xfrm>
            <a:off x="1862557" y="3432837"/>
            <a:ext cx="2380259" cy="1772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7FA47-B29E-446A-A814-1E74315D6E85}"/>
              </a:ext>
            </a:extLst>
          </p:cNvPr>
          <p:cNvSpPr txBox="1"/>
          <p:nvPr/>
        </p:nvSpPr>
        <p:spPr>
          <a:xfrm>
            <a:off x="5727128" y="5706357"/>
            <a:ext cx="189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iteration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9BCC1-4726-4F00-AEE7-1B9A375BA8C7}"/>
              </a:ext>
            </a:extLst>
          </p:cNvPr>
          <p:cNvSpPr txBox="1"/>
          <p:nvPr/>
        </p:nvSpPr>
        <p:spPr>
          <a:xfrm>
            <a:off x="2226297" y="5695361"/>
            <a:ext cx="189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Noisy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14A4F-39E7-4392-A408-E2A53832BFAE}"/>
              </a:ext>
            </a:extLst>
          </p:cNvPr>
          <p:cNvSpPr txBox="1"/>
          <p:nvPr/>
        </p:nvSpPr>
        <p:spPr>
          <a:xfrm>
            <a:off x="8887121" y="5695360"/>
            <a:ext cx="189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50</a:t>
            </a:r>
            <a:r>
              <a:rPr lang="en-US" sz="2400" baseline="30000" dirty="0"/>
              <a:t>th</a:t>
            </a:r>
            <a:r>
              <a:rPr lang="en-US" sz="2400" dirty="0"/>
              <a:t> iteration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C5D5F8-58DC-463F-897B-2CFE3CCB41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9484" r="77975" b="66735"/>
          <a:stretch/>
        </p:blipFill>
        <p:spPr>
          <a:xfrm>
            <a:off x="2196586" y="1538489"/>
            <a:ext cx="1941922" cy="163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48A9E-1952-4B32-9089-78DB8342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9484" r="77975" b="66735"/>
          <a:stretch/>
        </p:blipFill>
        <p:spPr>
          <a:xfrm>
            <a:off x="5521105" y="1538489"/>
            <a:ext cx="1941922" cy="163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7A1406-009E-4F8E-882B-31D15E443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1" t="72813" r="53432" b="8734"/>
          <a:stretch/>
        </p:blipFill>
        <p:spPr>
          <a:xfrm>
            <a:off x="8763926" y="1644297"/>
            <a:ext cx="1630838" cy="1265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D0B6E-EF4B-4072-A046-2BB11392D205}"/>
              </a:ext>
            </a:extLst>
          </p:cNvPr>
          <p:cNvSpPr txBox="1"/>
          <p:nvPr/>
        </p:nvSpPr>
        <p:spPr>
          <a:xfrm>
            <a:off x="222299" y="2181259"/>
            <a:ext cx="189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Circle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A1B236-8276-4C86-B1BD-9E6CDA8339B9}"/>
              </a:ext>
            </a:extLst>
          </p:cNvPr>
          <p:cNvSpPr txBox="1"/>
          <p:nvPr/>
        </p:nvSpPr>
        <p:spPr>
          <a:xfrm>
            <a:off x="222299" y="4056075"/>
            <a:ext cx="1894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Tigerhawk</a:t>
            </a:r>
            <a:endParaRPr lang="en-US" sz="2400" dirty="0"/>
          </a:p>
          <a:p>
            <a:pPr algn="ctr"/>
            <a:r>
              <a:rPr lang="en-US" sz="2400" dirty="0"/>
              <a:t> logo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A7FC4A-DBEF-4CBC-A0FF-8B0C337D6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1" t="9872" r="37338" b="73471"/>
          <a:stretch/>
        </p:blipFill>
        <p:spPr>
          <a:xfrm>
            <a:off x="5362216" y="3546224"/>
            <a:ext cx="2259700" cy="1772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46FA04-FBE7-40D2-9C33-7DBDBB1ED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3" t="9872" r="9956" b="73471"/>
          <a:stretch/>
        </p:blipFill>
        <p:spPr>
          <a:xfrm>
            <a:off x="8376781" y="3667953"/>
            <a:ext cx="2405128" cy="17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6903-ED12-45BA-A6DD-8C2723E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9CD3-F60F-45E2-B547-C5F8753F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70" y="1520456"/>
            <a:ext cx="11515061" cy="47846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Union of curves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Recovery of curves from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Solving inverse problems using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Automatic estimation of Laplacian matrix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855449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E092D3-86E1-45B5-9827-91177A691904}"/>
              </a:ext>
            </a:extLst>
          </p:cNvPr>
          <p:cNvSpPr txBox="1"/>
          <p:nvPr/>
        </p:nvSpPr>
        <p:spPr>
          <a:xfrm>
            <a:off x="475917" y="1880037"/>
            <a:ext cx="289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“Dynamic MRI using </a:t>
            </a:r>
            <a:r>
              <a:rPr lang="en-US" dirty="0" err="1"/>
              <a:t>SToRM</a:t>
            </a:r>
            <a:r>
              <a:rPr lang="en-US" dirty="0"/>
              <a:t>”</a:t>
            </a:r>
          </a:p>
          <a:p>
            <a:r>
              <a:rPr lang="en-US" dirty="0"/>
              <a:t> S. Poddar et al, TMI 2016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32BA548-DE27-446A-A0B7-606B48700A3D}"/>
              </a:ext>
            </a:extLst>
          </p:cNvPr>
          <p:cNvGrpSpPr/>
          <p:nvPr/>
        </p:nvGrpSpPr>
        <p:grpSpPr>
          <a:xfrm>
            <a:off x="3678199" y="1169726"/>
            <a:ext cx="4713402" cy="2156797"/>
            <a:chOff x="1025173" y="1211677"/>
            <a:chExt cx="5319065" cy="260874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1422FDB-6BE3-482F-AC2A-3296514753EE}"/>
                </a:ext>
              </a:extLst>
            </p:cNvPr>
            <p:cNvGrpSpPr/>
            <p:nvPr/>
          </p:nvGrpSpPr>
          <p:grpSpPr>
            <a:xfrm>
              <a:off x="1025173" y="1658198"/>
              <a:ext cx="5319065" cy="1804809"/>
              <a:chOff x="297702" y="1871644"/>
              <a:chExt cx="7710664" cy="289468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5D730A6-AB18-4F78-8F62-AB31C3FB3BAE}"/>
                  </a:ext>
                </a:extLst>
              </p:cNvPr>
              <p:cNvGrpSpPr/>
              <p:nvPr/>
            </p:nvGrpSpPr>
            <p:grpSpPr>
              <a:xfrm>
                <a:off x="297702" y="1874737"/>
                <a:ext cx="7710664" cy="2870944"/>
                <a:chOff x="297702" y="1874737"/>
                <a:chExt cx="7710664" cy="2870944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C9F59A7-DB41-413A-A721-D818E654AD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23" t="13556" r="27614" b="26606"/>
                <a:stretch/>
              </p:blipFill>
              <p:spPr>
                <a:xfrm>
                  <a:off x="810423" y="1911569"/>
                  <a:ext cx="1310186" cy="1282891"/>
                </a:xfrm>
                <a:prstGeom prst="rect">
                  <a:avLst/>
                </a:prstGeom>
                <a:ln w="69850">
                  <a:noFill/>
                </a:ln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F95B859-9C49-457D-A0DC-09590FA699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22" t="13556" r="28077" b="25969"/>
                <a:stretch/>
              </p:blipFill>
              <p:spPr>
                <a:xfrm>
                  <a:off x="3436962" y="1874737"/>
                  <a:ext cx="1296538" cy="1296537"/>
                </a:xfrm>
                <a:prstGeom prst="rect">
                  <a:avLst/>
                </a:prstGeom>
                <a:ln w="69850">
                  <a:noFill/>
                </a:ln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3430728-5041-44EF-AF14-0E2E959C6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23" t="13417" r="27614" b="26108"/>
                <a:stretch/>
              </p:blipFill>
              <p:spPr>
                <a:xfrm>
                  <a:off x="1850350" y="3449143"/>
                  <a:ext cx="1310186" cy="1296538"/>
                </a:xfrm>
                <a:prstGeom prst="rect">
                  <a:avLst/>
                </a:prstGeom>
                <a:ln w="69850">
                  <a:noFill/>
                </a:ln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2074B7E-8593-4CA5-8FC2-3E79CEF3F2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25" t="13108" r="27512" b="25780"/>
                <a:stretch/>
              </p:blipFill>
              <p:spPr>
                <a:xfrm>
                  <a:off x="5099583" y="3431359"/>
                  <a:ext cx="1310186" cy="1310185"/>
                </a:xfrm>
                <a:prstGeom prst="rect">
                  <a:avLst/>
                </a:prstGeom>
                <a:ln w="79375">
                  <a:noFill/>
                </a:ln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6452A7C-F9D7-4280-8BDC-2C6E51E58DE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702" y="2243384"/>
                  <a:ext cx="400050" cy="32004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0636118F-2E9F-4B0E-BD75-FFAC18728815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9743" y="2316240"/>
                  <a:ext cx="408623" cy="32004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66A3E2FD-CEB2-489E-952A-1F462829A39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9735" y="3296168"/>
                  <a:ext cx="234315" cy="26574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8D62E36-0B28-450D-8D58-859D26C7024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3044" y="4296890"/>
                  <a:ext cx="400050" cy="33147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DC7AF47-60DC-42A8-A0E5-7C2FE4D969F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2863" y="4336976"/>
                  <a:ext cx="408623" cy="33147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5" name="Bent-Up Arrow 28">
                  <a:extLst>
                    <a:ext uri="{FF2B5EF4-FFF2-40B4-BE49-F238E27FC236}">
                      <a16:creationId xmlns:a16="http://schemas.microsoft.com/office/drawing/2014/main" id="{6B9ACADE-219D-4732-9E43-C1C27DE961FB}"/>
                    </a:ext>
                  </a:extLst>
                </p:cNvPr>
                <p:cNvSpPr/>
                <p:nvPr/>
              </p:nvSpPr>
              <p:spPr>
                <a:xfrm rot="5400000">
                  <a:off x="1016122" y="3478369"/>
                  <a:ext cx="720389" cy="470198"/>
                </a:xfrm>
                <a:prstGeom prst="bentUp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16" name="Bent-Up Arrow 30">
                  <a:extLst>
                    <a:ext uri="{FF2B5EF4-FFF2-40B4-BE49-F238E27FC236}">
                      <a16:creationId xmlns:a16="http://schemas.microsoft.com/office/drawing/2014/main" id="{A3AE2B87-8128-4031-8A0D-634A124A7694}"/>
                    </a:ext>
                  </a:extLst>
                </p:cNvPr>
                <p:cNvSpPr/>
                <p:nvPr/>
              </p:nvSpPr>
              <p:spPr>
                <a:xfrm rot="5400000">
                  <a:off x="4316227" y="3452516"/>
                  <a:ext cx="720390" cy="470199"/>
                </a:xfrm>
                <a:prstGeom prst="bentUpArrow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7" name="Bent-Up Arrow 34">
                  <a:extLst>
                    <a:ext uri="{FF2B5EF4-FFF2-40B4-BE49-F238E27FC236}">
                      <a16:creationId xmlns:a16="http://schemas.microsoft.com/office/drawing/2014/main" id="{F415FA0F-D2D1-4ABD-9652-53CEEC5BCA59}"/>
                    </a:ext>
                  </a:extLst>
                </p:cNvPr>
                <p:cNvSpPr/>
                <p:nvPr/>
              </p:nvSpPr>
              <p:spPr>
                <a:xfrm rot="5400000">
                  <a:off x="6456436" y="3452517"/>
                  <a:ext cx="720389" cy="470198"/>
                </a:xfrm>
                <a:prstGeom prst="bentUpArrow">
                  <a:avLst/>
                </a:prstGeom>
                <a:solidFill>
                  <a:srgbClr val="00FF00"/>
                </a:solidFill>
                <a:ln>
                  <a:noFill/>
                </a:ln>
                <a:scene3d>
                  <a:camera prst="orthographicFront">
                    <a:rot lat="10800000" lon="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8" name="Bent-Up Arrow 35">
                  <a:extLst>
                    <a:ext uri="{FF2B5EF4-FFF2-40B4-BE49-F238E27FC236}">
                      <a16:creationId xmlns:a16="http://schemas.microsoft.com/office/drawing/2014/main" id="{887B5FD3-4B06-401C-9C77-2DB5532AC1B2}"/>
                    </a:ext>
                  </a:extLst>
                </p:cNvPr>
                <p:cNvSpPr/>
                <p:nvPr/>
              </p:nvSpPr>
              <p:spPr>
                <a:xfrm rot="5400000">
                  <a:off x="3156330" y="3452516"/>
                  <a:ext cx="720389" cy="470198"/>
                </a:xfrm>
                <a:prstGeom prst="bentUpArrow">
                  <a:avLst/>
                </a:prstGeom>
                <a:solidFill>
                  <a:schemeClr val="accent1"/>
                </a:solidFill>
                <a:ln>
                  <a:noFill/>
                </a:ln>
                <a:scene3d>
                  <a:camera prst="orthographicFront">
                    <a:rot lat="10800000" lon="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475718B-10B1-4DE1-952E-7A6F2691B740}"/>
                  </a:ext>
                </a:extLst>
              </p:cNvPr>
              <p:cNvGrpSpPr/>
              <p:nvPr/>
            </p:nvGrpSpPr>
            <p:grpSpPr>
              <a:xfrm>
                <a:off x="810423" y="1911569"/>
                <a:ext cx="1297307" cy="1282891"/>
                <a:chOff x="810423" y="1911569"/>
                <a:chExt cx="1297307" cy="128289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79BC3BB-CDE9-4328-84DF-625AA14548FC}"/>
                    </a:ext>
                  </a:extLst>
                </p:cNvPr>
                <p:cNvCxnSpPr/>
                <p:nvPr/>
              </p:nvCxnSpPr>
              <p:spPr>
                <a:xfrm>
                  <a:off x="1179854" y="1911569"/>
                  <a:ext cx="551877" cy="12828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AD20F84-125C-4C58-89CF-83BE33B3AEE7}"/>
                    </a:ext>
                  </a:extLst>
                </p:cNvPr>
                <p:cNvCxnSpPr/>
                <p:nvPr/>
              </p:nvCxnSpPr>
              <p:spPr>
                <a:xfrm>
                  <a:off x="1366401" y="1911569"/>
                  <a:ext cx="172472" cy="12828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A898B65-474F-4E18-B35F-77E18D733958}"/>
                    </a:ext>
                  </a:extLst>
                </p:cNvPr>
                <p:cNvCxnSpPr/>
                <p:nvPr/>
              </p:nvCxnSpPr>
              <p:spPr>
                <a:xfrm>
                  <a:off x="947705" y="2117002"/>
                  <a:ext cx="992384" cy="8537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4A59580-84E4-4783-863E-5C02C639AC41}"/>
                    </a:ext>
                  </a:extLst>
                </p:cNvPr>
                <p:cNvCxnSpPr/>
                <p:nvPr/>
              </p:nvCxnSpPr>
              <p:spPr>
                <a:xfrm flipH="1">
                  <a:off x="1242989" y="1942371"/>
                  <a:ext cx="427388" cy="124204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2877FEF-6E57-4E53-B6D5-3F3CB0D571B6}"/>
                    </a:ext>
                  </a:extLst>
                </p:cNvPr>
                <p:cNvCxnSpPr/>
                <p:nvPr/>
              </p:nvCxnSpPr>
              <p:spPr>
                <a:xfrm flipH="1">
                  <a:off x="835709" y="2226599"/>
                  <a:ext cx="1210002" cy="65830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80E123C-9015-4286-B959-8085D95B82DF}"/>
                    </a:ext>
                  </a:extLst>
                </p:cNvPr>
                <p:cNvCxnSpPr/>
                <p:nvPr/>
              </p:nvCxnSpPr>
              <p:spPr>
                <a:xfrm flipH="1">
                  <a:off x="810423" y="2539957"/>
                  <a:ext cx="1297307" cy="2575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  <a:scene3d>
                  <a:camera prst="orthographicFront">
                    <a:rot lat="300000" lon="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DDD16B6-17CF-472D-9709-CE8EE5068FB5}"/>
                  </a:ext>
                </a:extLst>
              </p:cNvPr>
              <p:cNvGrpSpPr/>
              <p:nvPr/>
            </p:nvGrpSpPr>
            <p:grpSpPr>
              <a:xfrm>
                <a:off x="3437444" y="1874737"/>
                <a:ext cx="1296056" cy="1296537"/>
                <a:chOff x="3437444" y="1874737"/>
                <a:chExt cx="1296056" cy="129653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A40A80E-9F3B-4677-85EE-79776F4523F1}"/>
                    </a:ext>
                  </a:extLst>
                </p:cNvPr>
                <p:cNvCxnSpPr>
                  <a:stCxn id="7" idx="0"/>
                  <a:endCxn id="7" idx="2"/>
                </p:cNvCxnSpPr>
                <p:nvPr/>
              </p:nvCxnSpPr>
              <p:spPr>
                <a:xfrm>
                  <a:off x="4085231" y="1874737"/>
                  <a:ext cx="0" cy="1296537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B7E8C1E-65E7-4118-BA0C-8EBF568D5B80}"/>
                    </a:ext>
                  </a:extLst>
                </p:cNvPr>
                <p:cNvCxnSpPr/>
                <p:nvPr/>
              </p:nvCxnSpPr>
              <p:spPr>
                <a:xfrm>
                  <a:off x="3632324" y="2074298"/>
                  <a:ext cx="913918" cy="89642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90673CB-58A6-44F3-B9F3-378AE9DB5C66}"/>
                    </a:ext>
                  </a:extLst>
                </p:cNvPr>
                <p:cNvCxnSpPr/>
                <p:nvPr/>
              </p:nvCxnSpPr>
              <p:spPr>
                <a:xfrm flipH="1">
                  <a:off x="3632324" y="2056736"/>
                  <a:ext cx="913918" cy="913986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B26114C-1E80-46AA-B494-5A68DA4B1408}"/>
                    </a:ext>
                  </a:extLst>
                </p:cNvPr>
                <p:cNvCxnSpPr>
                  <a:endCxn id="7" idx="3"/>
                </p:cNvCxnSpPr>
                <p:nvPr/>
              </p:nvCxnSpPr>
              <p:spPr>
                <a:xfrm>
                  <a:off x="3437444" y="2511895"/>
                  <a:ext cx="1296056" cy="11111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8D5AC5A-A35B-4E1D-84F9-523634A87AFC}"/>
                  </a:ext>
                </a:extLst>
              </p:cNvPr>
              <p:cNvSpPr/>
              <p:nvPr/>
            </p:nvSpPr>
            <p:spPr>
              <a:xfrm>
                <a:off x="1869013" y="3439626"/>
                <a:ext cx="1268025" cy="128491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14C8643-BFEA-4E28-823D-F77BB51B1842}"/>
                  </a:ext>
                </a:extLst>
              </p:cNvPr>
              <p:cNvGrpSpPr/>
              <p:nvPr/>
            </p:nvGrpSpPr>
            <p:grpSpPr>
              <a:xfrm>
                <a:off x="1854103" y="3439626"/>
                <a:ext cx="1310186" cy="1282891"/>
                <a:chOff x="797544" y="1911569"/>
                <a:chExt cx="1310186" cy="1282891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13183A9-B0C1-4EB4-B680-77F05921A936}"/>
                    </a:ext>
                  </a:extLst>
                </p:cNvPr>
                <p:cNvCxnSpPr/>
                <p:nvPr/>
              </p:nvCxnSpPr>
              <p:spPr>
                <a:xfrm>
                  <a:off x="1179854" y="1911569"/>
                  <a:ext cx="551877" cy="12828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EF099DF-B6BE-46EC-A315-A9CA06905395}"/>
                    </a:ext>
                  </a:extLst>
                </p:cNvPr>
                <p:cNvCxnSpPr/>
                <p:nvPr/>
              </p:nvCxnSpPr>
              <p:spPr>
                <a:xfrm>
                  <a:off x="1383197" y="1911569"/>
                  <a:ext cx="172472" cy="12828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6A8615B-7C88-4234-9647-A499F62A7B4A}"/>
                    </a:ext>
                  </a:extLst>
                </p:cNvPr>
                <p:cNvCxnSpPr/>
                <p:nvPr/>
              </p:nvCxnSpPr>
              <p:spPr>
                <a:xfrm>
                  <a:off x="947705" y="2117002"/>
                  <a:ext cx="992384" cy="8537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16514B7-D1F8-4501-9AAF-FB904F6CA378}"/>
                    </a:ext>
                  </a:extLst>
                </p:cNvPr>
                <p:cNvCxnSpPr/>
                <p:nvPr/>
              </p:nvCxnSpPr>
              <p:spPr>
                <a:xfrm flipH="1">
                  <a:off x="1224054" y="1939030"/>
                  <a:ext cx="454185" cy="125543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B3F250E-57C2-4259-9C9B-FBC74916DDAB}"/>
                    </a:ext>
                  </a:extLst>
                </p:cNvPr>
                <p:cNvCxnSpPr/>
                <p:nvPr/>
              </p:nvCxnSpPr>
              <p:spPr>
                <a:xfrm flipH="1">
                  <a:off x="835709" y="2226599"/>
                  <a:ext cx="1210002" cy="65830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21C6A725-90A9-4007-AFDE-586EECC6E50E}"/>
                    </a:ext>
                  </a:extLst>
                </p:cNvPr>
                <p:cNvCxnSpPr/>
                <p:nvPr/>
              </p:nvCxnSpPr>
              <p:spPr>
                <a:xfrm flipH="1">
                  <a:off x="797544" y="2527257"/>
                  <a:ext cx="1310186" cy="2575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  <a:scene3d>
                  <a:camera prst="orthographicFront">
                    <a:rot lat="300000" lon="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48D78E8-39BC-4E74-A463-B3A23A5259F2}"/>
                  </a:ext>
                </a:extLst>
              </p:cNvPr>
              <p:cNvGrpSpPr/>
              <p:nvPr/>
            </p:nvGrpSpPr>
            <p:grpSpPr>
              <a:xfrm>
                <a:off x="1850350" y="3441880"/>
                <a:ext cx="1296056" cy="1296537"/>
                <a:chOff x="3437444" y="1874737"/>
                <a:chExt cx="1296056" cy="129653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1FE3C6A-623C-4450-8EB8-85C1D67C9078}"/>
                    </a:ext>
                  </a:extLst>
                </p:cNvPr>
                <p:cNvCxnSpPr/>
                <p:nvPr/>
              </p:nvCxnSpPr>
              <p:spPr>
                <a:xfrm>
                  <a:off x="4085231" y="1874737"/>
                  <a:ext cx="0" cy="1296537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7209C90B-48EA-465B-BF49-63A42350E8F4}"/>
                    </a:ext>
                  </a:extLst>
                </p:cNvPr>
                <p:cNvCxnSpPr/>
                <p:nvPr/>
              </p:nvCxnSpPr>
              <p:spPr>
                <a:xfrm>
                  <a:off x="3632324" y="2074298"/>
                  <a:ext cx="913918" cy="89642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190F349-0BCE-4760-8242-68BE6114C23E}"/>
                    </a:ext>
                  </a:extLst>
                </p:cNvPr>
                <p:cNvCxnSpPr/>
                <p:nvPr/>
              </p:nvCxnSpPr>
              <p:spPr>
                <a:xfrm flipH="1">
                  <a:off x="3632324" y="2056736"/>
                  <a:ext cx="913918" cy="913986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7190EA5-294A-423D-88F6-89BA79435B5E}"/>
                    </a:ext>
                  </a:extLst>
                </p:cNvPr>
                <p:cNvCxnSpPr/>
                <p:nvPr/>
              </p:nvCxnSpPr>
              <p:spPr>
                <a:xfrm>
                  <a:off x="3437444" y="2511895"/>
                  <a:ext cx="1296056" cy="11111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2D8E5E4-1C73-47BE-B045-633930FE6741}"/>
                  </a:ext>
                </a:extLst>
              </p:cNvPr>
              <p:cNvSpPr/>
              <p:nvPr/>
            </p:nvSpPr>
            <p:spPr>
              <a:xfrm>
                <a:off x="5099583" y="3439626"/>
                <a:ext cx="1310186" cy="128289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A059D84-19DE-41FE-BDA7-7EA8E8B230B5}"/>
                  </a:ext>
                </a:extLst>
              </p:cNvPr>
              <p:cNvGrpSpPr/>
              <p:nvPr/>
            </p:nvGrpSpPr>
            <p:grpSpPr>
              <a:xfrm>
                <a:off x="5157129" y="3419260"/>
                <a:ext cx="1303712" cy="1347071"/>
                <a:chOff x="6017577" y="1847389"/>
                <a:chExt cx="1303712" cy="1347071"/>
              </a:xfrm>
              <a:scene3d>
                <a:camera prst="orthographicFront">
                  <a:rot lat="0" lon="0" rev="360000"/>
                </a:camera>
                <a:lightRig rig="threePt" dir="t"/>
              </a:scene3d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589A0EC8-D0DF-4883-ABFB-B40BB3D3F6A8}"/>
                    </a:ext>
                  </a:extLst>
                </p:cNvPr>
                <p:cNvCxnSpPr/>
                <p:nvPr/>
              </p:nvCxnSpPr>
              <p:spPr>
                <a:xfrm>
                  <a:off x="6409769" y="1939030"/>
                  <a:ext cx="467762" cy="1221134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1F8BA8DE-8B30-4DA4-A3CD-AA1FEA251D7F}"/>
                    </a:ext>
                  </a:extLst>
                </p:cNvPr>
                <p:cNvCxnSpPr/>
                <p:nvPr/>
              </p:nvCxnSpPr>
              <p:spPr>
                <a:xfrm>
                  <a:off x="6088841" y="2243384"/>
                  <a:ext cx="1134651" cy="574800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05EA951-C065-4659-BD28-15A60899BFDA}"/>
                    </a:ext>
                  </a:extLst>
                </p:cNvPr>
                <p:cNvCxnSpPr/>
                <p:nvPr/>
              </p:nvCxnSpPr>
              <p:spPr>
                <a:xfrm flipH="1">
                  <a:off x="6583656" y="1847389"/>
                  <a:ext cx="134651" cy="1347071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3D53FFEF-F95F-430E-AFF6-269D7BAAD123}"/>
                    </a:ext>
                  </a:extLst>
                </p:cNvPr>
                <p:cNvCxnSpPr/>
                <p:nvPr/>
              </p:nvCxnSpPr>
              <p:spPr>
                <a:xfrm>
                  <a:off x="6017577" y="2540136"/>
                  <a:ext cx="1303712" cy="6055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8919042A-AC7A-4B73-8F69-181E34EAC974}"/>
                    </a:ext>
                  </a:extLst>
                </p:cNvPr>
                <p:cNvCxnSpPr/>
                <p:nvPr/>
              </p:nvCxnSpPr>
              <p:spPr>
                <a:xfrm flipV="1">
                  <a:off x="6045372" y="2378607"/>
                  <a:ext cx="1209930" cy="343960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0FBC36F-4277-4BFA-9A04-29B0EAEF8D78}"/>
                    </a:ext>
                  </a:extLst>
                </p:cNvPr>
                <p:cNvCxnSpPr/>
                <p:nvPr/>
              </p:nvCxnSpPr>
              <p:spPr>
                <a:xfrm flipH="1">
                  <a:off x="6175476" y="2105868"/>
                  <a:ext cx="951887" cy="864854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9501AA0-A9DD-4CDA-9E9F-3D486058BB38}"/>
                  </a:ext>
                </a:extLst>
              </p:cNvPr>
              <p:cNvGrpSpPr/>
              <p:nvPr/>
            </p:nvGrpSpPr>
            <p:grpSpPr>
              <a:xfrm>
                <a:off x="5128593" y="3467697"/>
                <a:ext cx="1296056" cy="1296537"/>
                <a:chOff x="3437444" y="1874737"/>
                <a:chExt cx="1296056" cy="129653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92266A8-3683-4B3C-8535-B82A54C94422}"/>
                    </a:ext>
                  </a:extLst>
                </p:cNvPr>
                <p:cNvCxnSpPr/>
                <p:nvPr/>
              </p:nvCxnSpPr>
              <p:spPr>
                <a:xfrm>
                  <a:off x="4085231" y="1874737"/>
                  <a:ext cx="0" cy="1296537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67ECBFE-97C5-451C-AF40-4558E615D462}"/>
                    </a:ext>
                  </a:extLst>
                </p:cNvPr>
                <p:cNvCxnSpPr/>
                <p:nvPr/>
              </p:nvCxnSpPr>
              <p:spPr>
                <a:xfrm>
                  <a:off x="3632324" y="2074298"/>
                  <a:ext cx="913918" cy="89642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9FF3481-641F-455B-B23C-FD52811F7D2B}"/>
                    </a:ext>
                  </a:extLst>
                </p:cNvPr>
                <p:cNvCxnSpPr/>
                <p:nvPr/>
              </p:nvCxnSpPr>
              <p:spPr>
                <a:xfrm flipH="1">
                  <a:off x="3632324" y="2056736"/>
                  <a:ext cx="913918" cy="913986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ED1F728-D253-4F05-9B86-8C3BB3A52409}"/>
                    </a:ext>
                  </a:extLst>
                </p:cNvPr>
                <p:cNvCxnSpPr/>
                <p:nvPr/>
              </p:nvCxnSpPr>
              <p:spPr>
                <a:xfrm>
                  <a:off x="3437444" y="2511895"/>
                  <a:ext cx="1296056" cy="11111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3B2226A-25AC-4C21-A0B5-3DF08440F972}"/>
                  </a:ext>
                </a:extLst>
              </p:cNvPr>
              <p:cNvSpPr/>
              <p:nvPr/>
            </p:nvSpPr>
            <p:spPr>
              <a:xfrm>
                <a:off x="6101989" y="1892010"/>
                <a:ext cx="1310186" cy="128289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31F600E-86D6-4E61-B3BB-834D0D354AA9}"/>
                  </a:ext>
                </a:extLst>
              </p:cNvPr>
              <p:cNvGrpSpPr/>
              <p:nvPr/>
            </p:nvGrpSpPr>
            <p:grpSpPr>
              <a:xfrm>
                <a:off x="6159535" y="1871644"/>
                <a:ext cx="1303712" cy="1347071"/>
                <a:chOff x="6017577" y="1847389"/>
                <a:chExt cx="1303712" cy="1347071"/>
              </a:xfrm>
              <a:scene3d>
                <a:camera prst="orthographicFront">
                  <a:rot lat="0" lon="0" rev="360000"/>
                </a:camera>
                <a:lightRig rig="threePt" dir="t"/>
              </a:scene3d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165A78F-40E1-4BE7-965D-FABB547D2EA0}"/>
                    </a:ext>
                  </a:extLst>
                </p:cNvPr>
                <p:cNvCxnSpPr/>
                <p:nvPr/>
              </p:nvCxnSpPr>
              <p:spPr>
                <a:xfrm>
                  <a:off x="6409769" y="1939030"/>
                  <a:ext cx="467762" cy="1221134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3C9BB18-BC47-4855-B08B-B34850398941}"/>
                    </a:ext>
                  </a:extLst>
                </p:cNvPr>
                <p:cNvCxnSpPr/>
                <p:nvPr/>
              </p:nvCxnSpPr>
              <p:spPr>
                <a:xfrm>
                  <a:off x="6088841" y="2243384"/>
                  <a:ext cx="1134651" cy="574800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1E53B65-8693-4AEB-86D2-20247A5FE646}"/>
                    </a:ext>
                  </a:extLst>
                </p:cNvPr>
                <p:cNvCxnSpPr/>
                <p:nvPr/>
              </p:nvCxnSpPr>
              <p:spPr>
                <a:xfrm flipH="1">
                  <a:off x="6583656" y="1847389"/>
                  <a:ext cx="134651" cy="1347071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7914F6E1-1967-4A47-8DD6-4F8F709CBEC9}"/>
                    </a:ext>
                  </a:extLst>
                </p:cNvPr>
                <p:cNvCxnSpPr/>
                <p:nvPr/>
              </p:nvCxnSpPr>
              <p:spPr>
                <a:xfrm>
                  <a:off x="6017577" y="2540136"/>
                  <a:ext cx="1303712" cy="6055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81FDFA8-E9FD-4C8C-B967-F4364E6C8139}"/>
                    </a:ext>
                  </a:extLst>
                </p:cNvPr>
                <p:cNvCxnSpPr/>
                <p:nvPr/>
              </p:nvCxnSpPr>
              <p:spPr>
                <a:xfrm flipV="1">
                  <a:off x="6045372" y="2378607"/>
                  <a:ext cx="1209930" cy="343960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938CD91-F99E-4A97-A242-5852DD6A3E72}"/>
                    </a:ext>
                  </a:extLst>
                </p:cNvPr>
                <p:cNvCxnSpPr/>
                <p:nvPr/>
              </p:nvCxnSpPr>
              <p:spPr>
                <a:xfrm flipH="1">
                  <a:off x="6175476" y="2105868"/>
                  <a:ext cx="951887" cy="864854"/>
                </a:xfrm>
                <a:prstGeom prst="line">
                  <a:avLst/>
                </a:prstGeom>
                <a:ln w="28575">
                  <a:solidFill>
                    <a:srgbClr val="00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F18AEDD-8BDF-4FE6-B66E-A441593F81BB}"/>
                </a:ext>
              </a:extLst>
            </p:cNvPr>
            <p:cNvSpPr txBox="1"/>
            <p:nvPr/>
          </p:nvSpPr>
          <p:spPr>
            <a:xfrm>
              <a:off x="2959855" y="1211677"/>
              <a:ext cx="1312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Navigators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DE83E2-22D8-419F-B651-EE854A91227D}"/>
                </a:ext>
              </a:extLst>
            </p:cNvPr>
            <p:cNvSpPr txBox="1"/>
            <p:nvPr/>
          </p:nvSpPr>
          <p:spPr>
            <a:xfrm>
              <a:off x="1886190" y="3451090"/>
              <a:ext cx="1312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Frame - 1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1E83355-240F-4035-8194-36F13B9F1B4D}"/>
                </a:ext>
              </a:extLst>
            </p:cNvPr>
            <p:cNvSpPr txBox="1"/>
            <p:nvPr/>
          </p:nvSpPr>
          <p:spPr>
            <a:xfrm>
              <a:off x="4188282" y="3442691"/>
              <a:ext cx="1312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Frame - 2</a:t>
              </a: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9E13F9E-F6E2-4E7D-BF07-5D7413CAE9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54" y="5962030"/>
            <a:ext cx="4574325" cy="303390"/>
          </a:xfrm>
          <a:prstGeom prst="rect">
            <a:avLst/>
          </a:pr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5F002A9E-9C9A-40D7-9078-BF886D7555B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2000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Free-breathing cardiac MR reconstruction</a:t>
            </a:r>
          </a:p>
        </p:txBody>
      </p:sp>
      <p:sp>
        <p:nvSpPr>
          <p:cNvPr id="85" name="Arrow: Down 84">
            <a:extLst>
              <a:ext uri="{FF2B5EF4-FFF2-40B4-BE49-F238E27FC236}">
                <a16:creationId xmlns:a16="http://schemas.microsoft.com/office/drawing/2014/main" id="{9847C612-01FF-4C2E-A083-873EA7E5DA1D}"/>
              </a:ext>
            </a:extLst>
          </p:cNvPr>
          <p:cNvSpPr/>
          <p:nvPr/>
        </p:nvSpPr>
        <p:spPr>
          <a:xfrm>
            <a:off x="5824739" y="3308409"/>
            <a:ext cx="401625" cy="573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B6BE180-82A4-4DAB-AAAF-791372F151A2}"/>
              </a:ext>
            </a:extLst>
          </p:cNvPr>
          <p:cNvSpPr txBox="1"/>
          <p:nvPr/>
        </p:nvSpPr>
        <p:spPr>
          <a:xfrm>
            <a:off x="3630405" y="3979641"/>
            <a:ext cx="468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 Laplacian from navigators</a:t>
            </a:r>
          </a:p>
          <a:p>
            <a:pPr algn="ctr"/>
            <a:r>
              <a:rPr lang="en-US" sz="2400" dirty="0"/>
              <a:t>using proposed scheme</a:t>
            </a: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1FF37032-2330-45AD-8C10-25F32847C4BE}"/>
              </a:ext>
            </a:extLst>
          </p:cNvPr>
          <p:cNvSpPr/>
          <p:nvPr/>
        </p:nvSpPr>
        <p:spPr>
          <a:xfrm>
            <a:off x="5797813" y="5077364"/>
            <a:ext cx="401625" cy="573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52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C662-4AE6-48C4-9305-A9EB4BCA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60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Representing image series in terms of Laplacian eigen-vectors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BCB61-17A8-4091-BB12-A3FD1726E5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63" y="2685963"/>
            <a:ext cx="5142552" cy="720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65A77D-6530-45C1-872F-618212A958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89" y="4787297"/>
            <a:ext cx="5388954" cy="303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D7C928-4EF1-434B-A3A2-ACC9857A43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23" y="6084188"/>
            <a:ext cx="6984686" cy="323505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3F6EA812-AC28-40FF-83ED-D169582B0967}"/>
              </a:ext>
            </a:extLst>
          </p:cNvPr>
          <p:cNvSpPr/>
          <p:nvPr/>
        </p:nvSpPr>
        <p:spPr>
          <a:xfrm>
            <a:off x="4695865" y="5329372"/>
            <a:ext cx="513708" cy="585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3D5093-E1A3-4D54-8EE8-79A13B72DB29}"/>
              </a:ext>
            </a:extLst>
          </p:cNvPr>
          <p:cNvGrpSpPr/>
          <p:nvPr/>
        </p:nvGrpSpPr>
        <p:grpSpPr>
          <a:xfrm>
            <a:off x="522049" y="1511304"/>
            <a:ext cx="6867814" cy="461665"/>
            <a:chOff x="522049" y="1511304"/>
            <a:chExt cx="6867814" cy="4616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E681BDC-C7BF-4D8C-A8A6-C5A6362346E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387" y="1637650"/>
              <a:ext cx="1550476" cy="2380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D0AA15-4A73-4747-B2B5-BF80DD7B8D95}"/>
                </a:ext>
              </a:extLst>
            </p:cNvPr>
            <p:cNvSpPr txBox="1"/>
            <p:nvPr/>
          </p:nvSpPr>
          <p:spPr>
            <a:xfrm>
              <a:off x="522049" y="1511304"/>
              <a:ext cx="6092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Eigen-decomposition of Laplacian matrix: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AE95EFE-101F-4453-B90D-A1B70A127765}"/>
              </a:ext>
            </a:extLst>
          </p:cNvPr>
          <p:cNvSpPr/>
          <p:nvPr/>
        </p:nvSpPr>
        <p:spPr>
          <a:xfrm>
            <a:off x="6368045" y="2052229"/>
            <a:ext cx="493159" cy="554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1A1325-3620-4AFF-9FE7-260CD7247812}"/>
              </a:ext>
            </a:extLst>
          </p:cNvPr>
          <p:cNvSpPr txBox="1"/>
          <p:nvPr/>
        </p:nvSpPr>
        <p:spPr>
          <a:xfrm>
            <a:off x="2019358" y="4084828"/>
            <a:ext cx="5599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Transforming the optimization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69746-1273-4DB3-A62F-264BB0EF4465}"/>
              </a:ext>
            </a:extLst>
          </p:cNvPr>
          <p:cNvSpPr txBox="1"/>
          <p:nvPr/>
        </p:nvSpPr>
        <p:spPr>
          <a:xfrm>
            <a:off x="7820791" y="4708159"/>
            <a:ext cx="325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Estimating Image Series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D73B0-E109-4373-8E09-A00814CD69CA}"/>
              </a:ext>
            </a:extLst>
          </p:cNvPr>
          <p:cNvSpPr txBox="1"/>
          <p:nvPr/>
        </p:nvSpPr>
        <p:spPr>
          <a:xfrm>
            <a:off x="8532415" y="6015107"/>
            <a:ext cx="325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Estimating Basis Images</a:t>
            </a:r>
          </a:p>
        </p:txBody>
      </p:sp>
    </p:spTree>
    <p:extLst>
      <p:ext uri="{BB962C8B-B14F-4D97-AF65-F5344CB8AC3E}">
        <p14:creationId xmlns:p14="http://schemas.microsoft.com/office/powerpoint/2010/main" val="27759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AE27-B7E1-4311-967B-0C893382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Improved estimation of Laplacian </a:t>
            </a:r>
            <a:r>
              <a:rPr lang="en-US" sz="4000" dirty="0" err="1"/>
              <a:t>eigen</a:t>
            </a:r>
            <a:r>
              <a:rPr lang="en-US" sz="4000" dirty="0"/>
              <a:t> vectors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73A0F-70E2-4201-A0E7-636E1A457E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2" t="5040" r="26160" b="20159"/>
          <a:stretch/>
        </p:blipFill>
        <p:spPr>
          <a:xfrm>
            <a:off x="364559" y="1216786"/>
            <a:ext cx="2740232" cy="3413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B30D5-1E1E-40F5-AF3F-05978B9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4442" r="51330" b="20757"/>
          <a:stretch/>
        </p:blipFill>
        <p:spPr>
          <a:xfrm>
            <a:off x="6499848" y="1190365"/>
            <a:ext cx="2810405" cy="3416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23256-A66D-4E9B-A7EA-86430BF8C717}"/>
              </a:ext>
            </a:extLst>
          </p:cNvPr>
          <p:cNvSpPr txBox="1"/>
          <p:nvPr/>
        </p:nvSpPr>
        <p:spPr>
          <a:xfrm>
            <a:off x="3066792" y="4606854"/>
            <a:ext cx="320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Thresholded</a:t>
            </a:r>
            <a:r>
              <a:rPr lang="en-US" sz="2400" dirty="0"/>
              <a:t> exponential weights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1641F-A211-4AEB-B72B-AD32F8109AC8}"/>
              </a:ext>
            </a:extLst>
          </p:cNvPr>
          <p:cNvSpPr txBox="1"/>
          <p:nvPr/>
        </p:nvSpPr>
        <p:spPr>
          <a:xfrm>
            <a:off x="6649308" y="4630669"/>
            <a:ext cx="251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Proposed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8C1E4-A597-4F48-A648-59D60D825AE1}"/>
              </a:ext>
            </a:extLst>
          </p:cNvPr>
          <p:cNvSpPr txBox="1"/>
          <p:nvPr/>
        </p:nvSpPr>
        <p:spPr>
          <a:xfrm>
            <a:off x="9543051" y="2033370"/>
            <a:ext cx="264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Respiratory motion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2677E5-2E00-4328-A662-8AD272FD98D6}"/>
              </a:ext>
            </a:extLst>
          </p:cNvPr>
          <p:cNvSpPr txBox="1"/>
          <p:nvPr/>
        </p:nvSpPr>
        <p:spPr>
          <a:xfrm>
            <a:off x="9452741" y="2692895"/>
            <a:ext cx="264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Cardiac motion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FBB9EC-2E3E-46E8-9B88-ACF0C9DB20F2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9287770" y="2264203"/>
            <a:ext cx="25528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420510-EE7B-4E00-8D47-AB9855D0FBC0}"/>
              </a:ext>
            </a:extLst>
          </p:cNvPr>
          <p:cNvCxnSpPr>
            <a:cxnSpLocks/>
          </p:cNvCxnSpPr>
          <p:nvPr/>
        </p:nvCxnSpPr>
        <p:spPr>
          <a:xfrm flipH="1">
            <a:off x="9316332" y="2944906"/>
            <a:ext cx="25528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C036D49-BBA5-4A27-ABDE-296318EDB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5" t="4645" b="21235"/>
          <a:stretch/>
        </p:blipFill>
        <p:spPr>
          <a:xfrm>
            <a:off x="3374165" y="1190365"/>
            <a:ext cx="2892885" cy="34403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610754-5106-43FE-9369-230DCA29BCA5}"/>
              </a:ext>
            </a:extLst>
          </p:cNvPr>
          <p:cNvSpPr txBox="1"/>
          <p:nvPr/>
        </p:nvSpPr>
        <p:spPr>
          <a:xfrm>
            <a:off x="130963" y="4606854"/>
            <a:ext cx="324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Exponential weights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562A5D3-9774-4763-8804-E5D1444A3E94}"/>
              </a:ext>
            </a:extLst>
          </p:cNvPr>
          <p:cNvSpPr/>
          <p:nvPr/>
        </p:nvSpPr>
        <p:spPr>
          <a:xfrm>
            <a:off x="1528272" y="5399894"/>
            <a:ext cx="435935" cy="4211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84212B1-43CC-403D-B6F4-13E2E09DBBD2}"/>
              </a:ext>
            </a:extLst>
          </p:cNvPr>
          <p:cNvSpPr/>
          <p:nvPr/>
        </p:nvSpPr>
        <p:spPr>
          <a:xfrm>
            <a:off x="4623032" y="5399894"/>
            <a:ext cx="426074" cy="4211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A440D-23E9-4E47-8577-8B81F997031A}"/>
              </a:ext>
            </a:extLst>
          </p:cNvPr>
          <p:cNvSpPr txBox="1"/>
          <p:nvPr/>
        </p:nvSpPr>
        <p:spPr>
          <a:xfrm>
            <a:off x="977419" y="5922785"/>
            <a:ext cx="502626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Depends on threshold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Does not capture physiological signal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90AAA2-6953-43B1-AAD0-5F312330AED4}"/>
              </a:ext>
            </a:extLst>
          </p:cNvPr>
          <p:cNvSpPr/>
          <p:nvPr/>
        </p:nvSpPr>
        <p:spPr>
          <a:xfrm>
            <a:off x="6403459" y="1190365"/>
            <a:ext cx="2906794" cy="3977058"/>
          </a:xfrm>
          <a:prstGeom prst="rect">
            <a:avLst/>
          </a:prstGeom>
          <a:noFill/>
          <a:ln w="38100"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50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0A3F-7585-43C6-BB38-4D651AC9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Approximation of image series using few basis functions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23DE3-F05D-4E00-A711-709CD2BAA7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41" y="2218418"/>
            <a:ext cx="1783467" cy="2986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816ACD00-0707-44D6-88E5-0138535D31C0}"/>
              </a:ext>
            </a:extLst>
          </p:cNvPr>
          <p:cNvSpPr/>
          <p:nvPr/>
        </p:nvSpPr>
        <p:spPr>
          <a:xfrm>
            <a:off x="3014076" y="2142216"/>
            <a:ext cx="579566" cy="452839"/>
          </a:xfrm>
          <a:prstGeom prst="rightArrow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D2ACF-0CEF-48DC-A72F-8AF07C8C22F3}"/>
              </a:ext>
            </a:extLst>
          </p:cNvPr>
          <p:cNvSpPr txBox="1"/>
          <p:nvPr/>
        </p:nvSpPr>
        <p:spPr>
          <a:xfrm>
            <a:off x="43496" y="3785372"/>
            <a:ext cx="306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 = 30 basis functions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1360D-0F2B-4E99-A514-C09639543587}"/>
              </a:ext>
            </a:extLst>
          </p:cNvPr>
          <p:cNvGrpSpPr/>
          <p:nvPr/>
        </p:nvGrpSpPr>
        <p:grpSpPr>
          <a:xfrm>
            <a:off x="497812" y="1220423"/>
            <a:ext cx="2165000" cy="2521433"/>
            <a:chOff x="463702" y="1263939"/>
            <a:chExt cx="2604977" cy="35205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980AC3-3DE7-4462-B494-F9DE64FA0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6" t="4442" r="51330" b="20757"/>
            <a:stretch/>
          </p:blipFill>
          <p:spPr>
            <a:xfrm>
              <a:off x="674929" y="1431479"/>
              <a:ext cx="2266159" cy="27548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8AC9D4-D01D-4490-92D6-4851484ECF6A}"/>
                </a:ext>
              </a:extLst>
            </p:cNvPr>
            <p:cNvSpPr/>
            <p:nvPr/>
          </p:nvSpPr>
          <p:spPr>
            <a:xfrm>
              <a:off x="463702" y="1263939"/>
              <a:ext cx="2604977" cy="3520558"/>
            </a:xfrm>
            <a:prstGeom prst="rect">
              <a:avLst/>
            </a:prstGeom>
            <a:noFill/>
            <a:ln w="57150"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3325EE-0291-43AB-B714-797AF95B3318}"/>
                </a:ext>
              </a:extLst>
            </p:cNvPr>
            <p:cNvSpPr txBox="1"/>
            <p:nvPr/>
          </p:nvSpPr>
          <p:spPr>
            <a:xfrm>
              <a:off x="1526245" y="4045833"/>
              <a:ext cx="5635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.</a:t>
              </a:r>
            </a:p>
            <a:p>
              <a:pPr algn="ctr"/>
              <a:r>
                <a:rPr lang="en-US" sz="1400" dirty="0"/>
                <a:t>.</a:t>
              </a:r>
            </a:p>
            <a:p>
              <a:pPr algn="ctr"/>
              <a:r>
                <a:rPr lang="en-US" sz="1400" dirty="0"/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AE63C7-0AF3-4B46-AAB1-5D85EDA48D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t="5306" r="72240" b="79675"/>
          <a:stretch/>
        </p:blipFill>
        <p:spPr>
          <a:xfrm>
            <a:off x="7073562" y="1538672"/>
            <a:ext cx="1196069" cy="1326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75F51B-CF55-4E9E-AAFB-C3B916BD61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20571" r="72240" b="64745"/>
          <a:stretch/>
        </p:blipFill>
        <p:spPr>
          <a:xfrm>
            <a:off x="8370734" y="1600181"/>
            <a:ext cx="1174896" cy="12971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B6F471-E491-4678-9D15-9D82350E5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35167" r="72240" b="49908"/>
          <a:stretch/>
        </p:blipFill>
        <p:spPr>
          <a:xfrm>
            <a:off x="9505805" y="1589548"/>
            <a:ext cx="1227968" cy="1318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28E0F2-507C-4BD4-8A5A-5A22FCED2220}"/>
              </a:ext>
            </a:extLst>
          </p:cNvPr>
          <p:cNvSpPr txBox="1"/>
          <p:nvPr/>
        </p:nvSpPr>
        <p:spPr>
          <a:xfrm>
            <a:off x="10690709" y="1994594"/>
            <a:ext cx="76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.     .     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20A0E3D-9D62-4BF0-851C-41CFFA681856}"/>
              </a:ext>
            </a:extLst>
          </p:cNvPr>
          <p:cNvSpPr/>
          <p:nvPr/>
        </p:nvSpPr>
        <p:spPr>
          <a:xfrm>
            <a:off x="5928483" y="2148145"/>
            <a:ext cx="678248" cy="452839"/>
          </a:xfrm>
          <a:prstGeom prst="rightArrow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3272ED-EBEF-4453-8715-7006ED7B39E2}"/>
              </a:ext>
            </a:extLst>
          </p:cNvPr>
          <p:cNvSpPr txBox="1"/>
          <p:nvPr/>
        </p:nvSpPr>
        <p:spPr>
          <a:xfrm>
            <a:off x="6376086" y="2869170"/>
            <a:ext cx="504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r basis images to be reconstructed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0F142D-5126-4982-9FCD-95E0DAC37C5E}"/>
              </a:ext>
            </a:extLst>
          </p:cNvPr>
          <p:cNvSpPr txBox="1"/>
          <p:nvPr/>
        </p:nvSpPr>
        <p:spPr>
          <a:xfrm>
            <a:off x="9230067" y="5612464"/>
            <a:ext cx="239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Proposed</a:t>
            </a:r>
          </a:p>
          <a:p>
            <a:pPr algn="ctr"/>
            <a:r>
              <a:rPr lang="en-US" sz="2400" dirty="0"/>
              <a:t>2 min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BDB9FA-55FB-440C-A87C-009B105AE768}"/>
              </a:ext>
            </a:extLst>
          </p:cNvPr>
          <p:cNvSpPr txBox="1"/>
          <p:nvPr/>
        </p:nvSpPr>
        <p:spPr>
          <a:xfrm>
            <a:off x="2397306" y="5616194"/>
            <a:ext cx="2849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Exponential weights</a:t>
            </a:r>
            <a:endParaRPr lang="en-US" sz="2400" dirty="0"/>
          </a:p>
          <a:p>
            <a:pPr algn="ctr"/>
            <a:r>
              <a:rPr lang="en-US" sz="2400" dirty="0"/>
              <a:t>20 min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2DDE06-1FA4-4D40-A3F6-E51BAC693772}"/>
              </a:ext>
            </a:extLst>
          </p:cNvPr>
          <p:cNvSpPr txBox="1"/>
          <p:nvPr/>
        </p:nvSpPr>
        <p:spPr>
          <a:xfrm>
            <a:off x="5357971" y="5720198"/>
            <a:ext cx="387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Exp</a:t>
            </a:r>
            <a:r>
              <a:rPr lang="en-US" sz="2400" b="1" dirty="0"/>
              <a:t> Weights + UV factorization </a:t>
            </a:r>
            <a:r>
              <a:rPr lang="en-US" sz="2400" dirty="0"/>
              <a:t>2 min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Motion artefact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E0AB3-4A49-4202-96AD-ADFFF47817CF}"/>
              </a:ext>
            </a:extLst>
          </p:cNvPr>
          <p:cNvSpPr/>
          <p:nvPr/>
        </p:nvSpPr>
        <p:spPr>
          <a:xfrm>
            <a:off x="9371352" y="3514894"/>
            <a:ext cx="2036190" cy="3109189"/>
          </a:xfrm>
          <a:prstGeom prst="rect">
            <a:avLst/>
          </a:prstGeom>
          <a:noFill/>
          <a:ln w="38100"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191B9-30FE-492A-937D-E57992355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69" y="3706755"/>
            <a:ext cx="1485900" cy="1962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B2C4FB-E962-4DD2-B570-6BCF1C0D86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205" y="3591482"/>
            <a:ext cx="1447800" cy="1943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E4C5E2-DECE-4FCD-9C28-A108C52E2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58" y="3599021"/>
            <a:ext cx="1466850" cy="1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5" grpId="0"/>
      <p:bldP spid="26" grpId="0"/>
      <p:bldP spid="27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6903-ED12-45BA-A6DD-8C2723E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9CD3-F60F-45E2-B547-C5F8753F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70" y="1520456"/>
            <a:ext cx="11515061" cy="47846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Union of curves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Recovery of curves from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Solving inverse problems using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Automatic estimation of Laplacian matrix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53666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2E68-5AC7-4831-913D-AA3294F0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31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MR images parametrized by cardiac and respiratory phases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9B451-B446-43B5-9A0B-635FF98612E4}"/>
              </a:ext>
            </a:extLst>
          </p:cNvPr>
          <p:cNvGrpSpPr/>
          <p:nvPr/>
        </p:nvGrpSpPr>
        <p:grpSpPr>
          <a:xfrm>
            <a:off x="7297576" y="2044044"/>
            <a:ext cx="4617609" cy="3009148"/>
            <a:chOff x="7425039" y="2013244"/>
            <a:chExt cx="3846936" cy="25955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16A101-0D50-481D-A732-5D0CF0A9D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7" t="16587" r="7874" b="17661"/>
            <a:stretch/>
          </p:blipFill>
          <p:spPr>
            <a:xfrm>
              <a:off x="7966938" y="2599893"/>
              <a:ext cx="3305037" cy="20089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350039-C469-4C98-8EFD-0F6539449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38" t="45105" r="32373" b="32467"/>
            <a:stretch/>
          </p:blipFill>
          <p:spPr>
            <a:xfrm>
              <a:off x="7831609" y="3818344"/>
              <a:ext cx="665306" cy="6667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3F9771-0810-4EF7-944F-DACB0300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4" t="3976" r="68837" b="75666"/>
            <a:stretch/>
          </p:blipFill>
          <p:spPr>
            <a:xfrm>
              <a:off x="8574847" y="2126844"/>
              <a:ext cx="729309" cy="6879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F5B334-C8BF-4992-BFE7-B2067A54E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38" t="45105" r="32373" b="32467"/>
            <a:stretch/>
          </p:blipFill>
          <p:spPr>
            <a:xfrm>
              <a:off x="7425039" y="3083029"/>
              <a:ext cx="665306" cy="6667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CF3E6E3-5D90-4B9D-970B-6A5650DF9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4" t="3976" r="68837" b="75666"/>
            <a:stretch/>
          </p:blipFill>
          <p:spPr>
            <a:xfrm>
              <a:off x="9454349" y="2013244"/>
              <a:ext cx="734391" cy="692759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2CF2EE-B60E-4534-B7EC-4D46066AEAA4}"/>
                </a:ext>
              </a:extLst>
            </p:cNvPr>
            <p:cNvSpPr/>
            <p:nvPr/>
          </p:nvSpPr>
          <p:spPr>
            <a:xfrm>
              <a:off x="8299309" y="3267809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4E4446-955A-4665-9D9C-C6D1B82D6F7C}"/>
                </a:ext>
              </a:extLst>
            </p:cNvPr>
            <p:cNvSpPr/>
            <p:nvPr/>
          </p:nvSpPr>
          <p:spPr>
            <a:xfrm>
              <a:off x="8574847" y="3584324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52286E6-DEF3-49EC-8E2C-289556D1F081}"/>
                </a:ext>
              </a:extLst>
            </p:cNvPr>
            <p:cNvSpPr/>
            <p:nvPr/>
          </p:nvSpPr>
          <p:spPr>
            <a:xfrm>
              <a:off x="9303799" y="2984904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3BA570-209D-4192-962D-B0703B83E51E}"/>
                </a:ext>
              </a:extLst>
            </p:cNvPr>
            <p:cNvSpPr/>
            <p:nvPr/>
          </p:nvSpPr>
          <p:spPr>
            <a:xfrm>
              <a:off x="9567608" y="2780315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133953-6899-463E-94CB-AA4BDC4F825B}"/>
              </a:ext>
            </a:extLst>
          </p:cNvPr>
          <p:cNvGrpSpPr/>
          <p:nvPr/>
        </p:nvGrpSpPr>
        <p:grpSpPr>
          <a:xfrm>
            <a:off x="346536" y="1915203"/>
            <a:ext cx="4727087" cy="3116180"/>
            <a:chOff x="1097280" y="2095900"/>
            <a:chExt cx="3868023" cy="25763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2D706B-5BAB-4B64-BC67-F5FCD7710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7" t="16587" r="7874" b="17661"/>
            <a:stretch/>
          </p:blipFill>
          <p:spPr>
            <a:xfrm>
              <a:off x="1660266" y="2663316"/>
              <a:ext cx="3305037" cy="20089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96B661-A8B9-4D8C-8768-06ADF94F1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6" t="11638" r="26708" b="29010"/>
            <a:stretch/>
          </p:blipFill>
          <p:spPr>
            <a:xfrm>
              <a:off x="2223209" y="2323684"/>
              <a:ext cx="700676" cy="6730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CA1C89-D499-4666-B458-16562376F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6" t="10584" r="26449" b="29762"/>
            <a:stretch/>
          </p:blipFill>
          <p:spPr>
            <a:xfrm>
              <a:off x="3067432" y="2095900"/>
              <a:ext cx="678671" cy="6602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7D06BC-C51A-48C6-8884-4614C20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5" t="8940" r="24932" b="26267"/>
            <a:stretch/>
          </p:blipFill>
          <p:spPr>
            <a:xfrm>
              <a:off x="1097280" y="3240462"/>
              <a:ext cx="701017" cy="6463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ED5D3E-4946-4286-AC74-9686A62DA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5" t="8940" r="24932" b="26267"/>
            <a:stretch/>
          </p:blipFill>
          <p:spPr>
            <a:xfrm>
              <a:off x="1522192" y="3905148"/>
              <a:ext cx="701017" cy="605141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042E7A8-FEBA-4264-AC7D-6B5540B184F5}"/>
                </a:ext>
              </a:extLst>
            </p:cNvPr>
            <p:cNvSpPr/>
            <p:nvPr/>
          </p:nvSpPr>
          <p:spPr>
            <a:xfrm>
              <a:off x="2045240" y="3320881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FA5269B-07CE-4025-9051-99325FCDF73C}"/>
                </a:ext>
              </a:extLst>
            </p:cNvPr>
            <p:cNvSpPr/>
            <p:nvPr/>
          </p:nvSpPr>
          <p:spPr>
            <a:xfrm>
              <a:off x="2320778" y="3637396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D1932A4-21A2-4944-989B-CBB874487513}"/>
                </a:ext>
              </a:extLst>
            </p:cNvPr>
            <p:cNvSpPr/>
            <p:nvPr/>
          </p:nvSpPr>
          <p:spPr>
            <a:xfrm>
              <a:off x="3049730" y="3037976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C0832F9-08D3-4219-AED0-1B89B7B1AB14}"/>
                </a:ext>
              </a:extLst>
            </p:cNvPr>
            <p:cNvSpPr/>
            <p:nvPr/>
          </p:nvSpPr>
          <p:spPr>
            <a:xfrm>
              <a:off x="3313539" y="2833387"/>
              <a:ext cx="103695" cy="931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84AB1BA-1B2F-45BE-80EF-FAE99BF13440}"/>
              </a:ext>
            </a:extLst>
          </p:cNvPr>
          <p:cNvSpPr txBox="1"/>
          <p:nvPr/>
        </p:nvSpPr>
        <p:spPr>
          <a:xfrm>
            <a:off x="4524555" y="2244699"/>
            <a:ext cx="301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Recovery from few measurements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FC22EC5-4BC6-48F9-BA61-3030C5BA2E08}"/>
              </a:ext>
            </a:extLst>
          </p:cNvPr>
          <p:cNvSpPr/>
          <p:nvPr/>
        </p:nvSpPr>
        <p:spPr>
          <a:xfrm>
            <a:off x="5176342" y="3242281"/>
            <a:ext cx="1737360" cy="646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B681A-DFBA-4C22-9854-CC1E2708B797}"/>
              </a:ext>
            </a:extLst>
          </p:cNvPr>
          <p:cNvSpPr txBox="1"/>
          <p:nvPr/>
        </p:nvSpPr>
        <p:spPr>
          <a:xfrm>
            <a:off x="0" y="60268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Subspace based models: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XD-GRASP: Golden-angle radial MRI with reconstruction of extra motion-state dimensions using compressed sensing. L. Feng et al MRM 2015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 Accelerated high-dimensional MR imaging with sparse sampling using low-rank tensors. J. He et al TMI 2016</a:t>
            </a:r>
          </a:p>
        </p:txBody>
      </p:sp>
    </p:spTree>
    <p:extLst>
      <p:ext uri="{BB962C8B-B14F-4D97-AF65-F5344CB8AC3E}">
        <p14:creationId xmlns:p14="http://schemas.microsoft.com/office/powerpoint/2010/main" val="227274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6E84-2D99-4C7D-BA1B-B4DA91FE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92" y="2385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Reconstructed free-breathing cardiac datasets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9C7B48-782F-4B5A-9369-F1A11F0F09AE}"/>
              </a:ext>
            </a:extLst>
          </p:cNvPr>
          <p:cNvSpPr txBox="1"/>
          <p:nvPr/>
        </p:nvSpPr>
        <p:spPr>
          <a:xfrm>
            <a:off x="456525" y="4582723"/>
            <a:ext cx="231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2-chamber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0E2756-0DBD-42D4-BFE6-E3935814FF77}"/>
              </a:ext>
            </a:extLst>
          </p:cNvPr>
          <p:cNvSpPr txBox="1"/>
          <p:nvPr/>
        </p:nvSpPr>
        <p:spPr>
          <a:xfrm>
            <a:off x="3554664" y="4331848"/>
            <a:ext cx="231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4-chamber 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9157F9-D035-46EC-B873-568BAD8A7E24}"/>
              </a:ext>
            </a:extLst>
          </p:cNvPr>
          <p:cNvSpPr txBox="1"/>
          <p:nvPr/>
        </p:nvSpPr>
        <p:spPr>
          <a:xfrm>
            <a:off x="6904705" y="4610964"/>
            <a:ext cx="231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Short axis view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A50FC9-B4C8-478E-8085-A3C7302EB006}"/>
              </a:ext>
            </a:extLst>
          </p:cNvPr>
          <p:cNvSpPr txBox="1"/>
          <p:nvPr/>
        </p:nvSpPr>
        <p:spPr>
          <a:xfrm>
            <a:off x="9643604" y="4610964"/>
            <a:ext cx="231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Short axis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F27-3386-4D76-A68A-8DCDC737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5" y="2082336"/>
            <a:ext cx="2242785" cy="2379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F4175-C437-48E3-99FE-7DF40F08C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17" y="2456826"/>
            <a:ext cx="3469428" cy="187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A1296-ACB4-465B-9039-9EE04C6F2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03" y="1908296"/>
            <a:ext cx="2312593" cy="2702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EF299-080D-4D8A-B793-68F1C6222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90" y="1922152"/>
            <a:ext cx="2585414" cy="2660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D77CF3-36DA-46CD-AFA6-3AD66E70855F}"/>
              </a:ext>
            </a:extLst>
          </p:cNvPr>
          <p:cNvSpPr txBox="1"/>
          <p:nvPr/>
        </p:nvSpPr>
        <p:spPr>
          <a:xfrm>
            <a:off x="1067227" y="6336445"/>
            <a:ext cx="973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 patients recruited at the University of Iowa Hospitals and Clinics</a:t>
            </a:r>
          </a:p>
        </p:txBody>
      </p:sp>
    </p:spTree>
    <p:extLst>
      <p:ext uri="{BB962C8B-B14F-4D97-AF65-F5344CB8AC3E}">
        <p14:creationId xmlns:p14="http://schemas.microsoft.com/office/powerpoint/2010/main" val="376751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6E84-2D99-4C7D-BA1B-B4DA91FE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52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Recovering datasets with irregular or high motion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460271-5499-4343-AE0E-3102EC161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1485" r="2327" b="1356"/>
          <a:stretch/>
        </p:blipFill>
        <p:spPr>
          <a:xfrm>
            <a:off x="1709299" y="1441749"/>
            <a:ext cx="8374001" cy="5237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B02B65-B44B-46BB-9E53-022C3C196BFB}"/>
              </a:ext>
            </a:extLst>
          </p:cNvPr>
          <p:cNvSpPr txBox="1"/>
          <p:nvPr/>
        </p:nvSpPr>
        <p:spPr>
          <a:xfrm>
            <a:off x="47134" y="3650813"/>
            <a:ext cx="2715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Normal cardiac rate:</a:t>
            </a:r>
          </a:p>
          <a:p>
            <a:r>
              <a:rPr lang="en-US" sz="2400" dirty="0"/>
              <a:t>68 beats/ min</a:t>
            </a:r>
          </a:p>
          <a:p>
            <a:endParaRPr lang="en-US" sz="2400" dirty="0"/>
          </a:p>
          <a:p>
            <a:r>
              <a:rPr lang="en-US" sz="2400" dirty="0"/>
              <a:t>Irregular breathing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C5BDC0-9775-42FD-B2E4-AD08D2254E6B}"/>
              </a:ext>
            </a:extLst>
          </p:cNvPr>
          <p:cNvSpPr txBox="1"/>
          <p:nvPr/>
        </p:nvSpPr>
        <p:spPr>
          <a:xfrm>
            <a:off x="9191133" y="3466147"/>
            <a:ext cx="2988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cardiac rate:</a:t>
            </a:r>
          </a:p>
          <a:p>
            <a:r>
              <a:rPr lang="en-US" sz="2400" dirty="0"/>
              <a:t>107 beats/ min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r>
              <a:rPr lang="en-US" sz="2400" dirty="0"/>
              <a:t>Regular fast breathing:</a:t>
            </a:r>
          </a:p>
          <a:p>
            <a:r>
              <a:rPr lang="en-US" sz="2400" dirty="0"/>
              <a:t>42 breaths/ min</a:t>
            </a:r>
          </a:p>
        </p:txBody>
      </p:sp>
    </p:spTree>
    <p:extLst>
      <p:ext uri="{BB962C8B-B14F-4D97-AF65-F5344CB8AC3E}">
        <p14:creationId xmlns:p14="http://schemas.microsoft.com/office/powerpoint/2010/main" val="543861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6E84-2D99-4C7D-BA1B-B4DA91FE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52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Images binned using cardiac and respiratory phases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304A9-E8F5-4E38-A68D-06F5212AB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" t="7342" r="54638" b="56409"/>
          <a:stretch/>
        </p:blipFill>
        <p:spPr>
          <a:xfrm>
            <a:off x="215119" y="2386401"/>
            <a:ext cx="4543720" cy="3825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76AA6-5344-4438-86C6-E06D674E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7" t="14121" r="4418" b="59797"/>
          <a:stretch/>
        </p:blipFill>
        <p:spPr>
          <a:xfrm>
            <a:off x="4845337" y="2674336"/>
            <a:ext cx="7231844" cy="372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7D2A15-221C-413B-8AEA-346A089EE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7" t="4742" r="4418" b="86945"/>
          <a:stretch/>
        </p:blipFill>
        <p:spPr>
          <a:xfrm>
            <a:off x="4845337" y="1549623"/>
            <a:ext cx="7231844" cy="1187028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B2FEDF5C-0830-4D5E-BC84-8C2AA3660281}"/>
              </a:ext>
            </a:extLst>
          </p:cNvPr>
          <p:cNvSpPr/>
          <p:nvPr/>
        </p:nvSpPr>
        <p:spPr>
          <a:xfrm>
            <a:off x="8330687" y="2936137"/>
            <a:ext cx="1229364" cy="533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296C7EC-6CAE-4942-967A-08625B2E05F8}"/>
              </a:ext>
            </a:extLst>
          </p:cNvPr>
          <p:cNvSpPr/>
          <p:nvPr/>
        </p:nvSpPr>
        <p:spPr>
          <a:xfrm rot="5400000">
            <a:off x="4708344" y="4593326"/>
            <a:ext cx="1236353" cy="533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1F305-F410-4390-91DF-AC961D3C8E55}"/>
              </a:ext>
            </a:extLst>
          </p:cNvPr>
          <p:cNvSpPr txBox="1"/>
          <p:nvPr/>
        </p:nvSpPr>
        <p:spPr>
          <a:xfrm>
            <a:off x="7208965" y="1169095"/>
            <a:ext cx="271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Temporal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06D2A-CC62-4EBB-B2A8-9D4122195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04" y="4241892"/>
            <a:ext cx="1529204" cy="12065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5FD59-4B6B-43C9-894F-72B0683F9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26" y="3650057"/>
            <a:ext cx="1533618" cy="12100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6836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DD981-F519-4AE7-887B-55363E8CB1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6495" b="32433"/>
          <a:stretch/>
        </p:blipFill>
        <p:spPr>
          <a:xfrm>
            <a:off x="2271860" y="1979629"/>
            <a:ext cx="9749475" cy="399696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741ECF3-EF8C-4673-91C6-82E904E9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88" y="0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Comparison with breath-held sequence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9082A-89BD-4080-8007-D9D0930C1FFF}"/>
              </a:ext>
            </a:extLst>
          </p:cNvPr>
          <p:cNvSpPr txBox="1"/>
          <p:nvPr/>
        </p:nvSpPr>
        <p:spPr>
          <a:xfrm>
            <a:off x="638483" y="2809359"/>
            <a:ext cx="170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Breath-held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33517-FED9-4514-8187-DF1E2392D395}"/>
              </a:ext>
            </a:extLst>
          </p:cNvPr>
          <p:cNvSpPr txBox="1"/>
          <p:nvPr/>
        </p:nvSpPr>
        <p:spPr>
          <a:xfrm>
            <a:off x="282804" y="4573742"/>
            <a:ext cx="206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Free-breathing</a:t>
            </a:r>
          </a:p>
        </p:txBody>
      </p:sp>
    </p:spTree>
    <p:extLst>
      <p:ext uri="{BB962C8B-B14F-4D97-AF65-F5344CB8AC3E}">
        <p14:creationId xmlns:p14="http://schemas.microsoft.com/office/powerpoint/2010/main" val="3699807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33EE-3502-4A21-8DD0-785CE8A1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92" y="5489"/>
            <a:ext cx="10772775" cy="78928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8C636-B42F-4A29-8A18-30665093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4" y="832955"/>
            <a:ext cx="11873023" cy="55891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dirty="0"/>
              <a:t>Union of curves model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8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Guarantees for </a:t>
            </a:r>
            <a:r>
              <a:rPr lang="en-US" b="1" dirty="0"/>
              <a:t>recovery of curves </a:t>
            </a:r>
            <a:r>
              <a:rPr lang="en-US" dirty="0"/>
              <a:t>from their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Prior for inverse problems: </a:t>
            </a:r>
            <a:r>
              <a:rPr lang="en-US" sz="2400" b="1" dirty="0"/>
              <a:t>Rank of feature </a:t>
            </a:r>
            <a:r>
              <a:rPr lang="en-US" b="1" dirty="0"/>
              <a:t>m</a:t>
            </a:r>
            <a:r>
              <a:rPr lang="en-US" sz="2400" b="1" dirty="0"/>
              <a:t>atrix </a:t>
            </a:r>
            <a:endParaRPr lang="en-US" sz="3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Connection to kernels and </a:t>
            </a:r>
            <a:r>
              <a:rPr lang="en-US" sz="2400" b="1" dirty="0"/>
              <a:t>gra</a:t>
            </a:r>
            <a:r>
              <a:rPr lang="en-US" b="1" dirty="0"/>
              <a:t>ph Laplacian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dirty="0"/>
              <a:t>Novel approach for</a:t>
            </a:r>
            <a:r>
              <a:rPr lang="en-US" sz="2400" dirty="0"/>
              <a:t> </a:t>
            </a:r>
            <a:r>
              <a:rPr lang="en-US" dirty="0"/>
              <a:t>Laplacian estimation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ABFC32-9616-4321-8792-6EE7436CCDDA}"/>
              </a:ext>
            </a:extLst>
          </p:cNvPr>
          <p:cNvGrpSpPr/>
          <p:nvPr/>
        </p:nvGrpSpPr>
        <p:grpSpPr>
          <a:xfrm>
            <a:off x="729732" y="1388748"/>
            <a:ext cx="7020997" cy="898465"/>
            <a:chOff x="712116" y="1272939"/>
            <a:chExt cx="7020997" cy="898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31CEE7-45AA-4654-B10D-85FEE7EF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847" y="1272939"/>
              <a:ext cx="1655199" cy="8984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E11C8-42E8-4BB2-B9B4-203B4702592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16" y="1585707"/>
              <a:ext cx="462171" cy="22765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10B55E-9DF6-4903-A77A-B09F497D379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799" y="1588113"/>
              <a:ext cx="2039314" cy="22765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3DEBB2-2A88-48AB-A4A9-51283465B4C7}"/>
                </a:ext>
              </a:extLst>
            </p:cNvPr>
            <p:cNvGrpSpPr/>
            <p:nvPr/>
          </p:nvGrpSpPr>
          <p:grpSpPr>
            <a:xfrm rot="16200000">
              <a:off x="4611342" y="1222796"/>
              <a:ext cx="858008" cy="1039207"/>
              <a:chOff x="2584024" y="2474523"/>
              <a:chExt cx="2052766" cy="205276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83ABD4-CBC3-454F-BB62-37400456D76B}"/>
                  </a:ext>
                </a:extLst>
              </p:cNvPr>
              <p:cNvSpPr/>
              <p:nvPr/>
            </p:nvSpPr>
            <p:spPr>
              <a:xfrm>
                <a:off x="2584024" y="2474523"/>
                <a:ext cx="2052766" cy="2052766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2" descr="C:\Users\Greg\Dropbox\Presentations\ISBI2015new\fig_levelset_lumps_contour.png">
                <a:extLst>
                  <a:ext uri="{FF2B5EF4-FFF2-40B4-BE49-F238E27FC236}">
                    <a16:creationId xmlns:a16="http://schemas.microsoft.com/office/drawing/2014/main" id="{A32C26AD-5260-4FA5-8519-FFF5BD6855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0865" y="2633191"/>
                <a:ext cx="1762651" cy="1732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279FF3ED-FCD6-4FF9-8F43-EED160E52CB2}"/>
                </a:ext>
              </a:extLst>
            </p:cNvPr>
            <p:cNvSpPr/>
            <p:nvPr/>
          </p:nvSpPr>
          <p:spPr>
            <a:xfrm rot="16200000">
              <a:off x="3666222" y="1263258"/>
              <a:ext cx="363639" cy="9178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1DB5FB7-787F-4BC2-93DC-427E10886E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54" y="3746127"/>
            <a:ext cx="1111314" cy="2799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F8CE48-9F9F-42BF-B7CB-935EE634215A}"/>
              </a:ext>
            </a:extLst>
          </p:cNvPr>
          <p:cNvGrpSpPr/>
          <p:nvPr/>
        </p:nvGrpSpPr>
        <p:grpSpPr>
          <a:xfrm>
            <a:off x="8829679" y="4445395"/>
            <a:ext cx="3138612" cy="1873960"/>
            <a:chOff x="8772153" y="4591685"/>
            <a:chExt cx="2965682" cy="170000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28C8DBE-37FA-45E3-95AE-A80157FD1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17" t="14121" r="4418" b="59797"/>
            <a:stretch/>
          </p:blipFill>
          <p:spPr>
            <a:xfrm>
              <a:off x="9108623" y="4591685"/>
              <a:ext cx="2629212" cy="13540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8A7FE93-8987-42AF-9E15-8C65D3CCD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" t="7342" r="89947" b="61029"/>
            <a:stretch/>
          </p:blipFill>
          <p:spPr>
            <a:xfrm>
              <a:off x="8772153" y="4610616"/>
              <a:ext cx="282903" cy="131615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4D03A78-4557-4523-A565-5B3ED60B8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7" t="36191" r="54769" b="58817"/>
            <a:stretch/>
          </p:blipFill>
          <p:spPr>
            <a:xfrm>
              <a:off x="9142562" y="5976431"/>
              <a:ext cx="2595273" cy="31526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2623705-E9AD-4889-9A88-442CFC25E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22" y="2541878"/>
            <a:ext cx="2481073" cy="13408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9C25C4-508E-4709-B1CC-C2EA749E4E5F}"/>
              </a:ext>
            </a:extLst>
          </p:cNvPr>
          <p:cNvGrpSpPr/>
          <p:nvPr/>
        </p:nvGrpSpPr>
        <p:grpSpPr>
          <a:xfrm>
            <a:off x="5933596" y="4506554"/>
            <a:ext cx="2496383" cy="676394"/>
            <a:chOff x="5910960" y="4080128"/>
            <a:chExt cx="2496383" cy="67639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6CD24B1-002E-406D-A028-05239B845ACF}"/>
                </a:ext>
              </a:extLst>
            </p:cNvPr>
            <p:cNvGrpSpPr/>
            <p:nvPr/>
          </p:nvGrpSpPr>
          <p:grpSpPr>
            <a:xfrm>
              <a:off x="7327600" y="4108738"/>
              <a:ext cx="1079743" cy="614439"/>
              <a:chOff x="9653530" y="4828633"/>
              <a:chExt cx="2175745" cy="171963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906BD6-C613-49E0-822E-E72AEA5E7369}"/>
                  </a:ext>
                </a:extLst>
              </p:cNvPr>
              <p:cNvGrpSpPr/>
              <p:nvPr/>
            </p:nvGrpSpPr>
            <p:grpSpPr>
              <a:xfrm>
                <a:off x="9653530" y="4828633"/>
                <a:ext cx="2175745" cy="1719636"/>
                <a:chOff x="9653530" y="4472413"/>
                <a:chExt cx="2175745" cy="1719636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7C49FDE-D338-46E0-93AA-EE773AAA5C24}"/>
                    </a:ext>
                  </a:extLst>
                </p:cNvPr>
                <p:cNvSpPr/>
                <p:nvPr/>
              </p:nvSpPr>
              <p:spPr>
                <a:xfrm>
                  <a:off x="9897081" y="5494472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60F81081-998B-49E9-9F73-8AB441EE470E}"/>
                    </a:ext>
                  </a:extLst>
                </p:cNvPr>
                <p:cNvSpPr/>
                <p:nvPr/>
              </p:nvSpPr>
              <p:spPr>
                <a:xfrm>
                  <a:off x="10491967" y="5520112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5A834202-D114-412D-9132-09C9D8BD7224}"/>
                    </a:ext>
                  </a:extLst>
                </p:cNvPr>
                <p:cNvSpPr/>
                <p:nvPr/>
              </p:nvSpPr>
              <p:spPr>
                <a:xfrm>
                  <a:off x="10735739" y="6062850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D560FE64-B38A-4DFB-B889-5CF7D16EBE79}"/>
                    </a:ext>
                  </a:extLst>
                </p:cNvPr>
                <p:cNvSpPr/>
                <p:nvPr/>
              </p:nvSpPr>
              <p:spPr>
                <a:xfrm>
                  <a:off x="9897080" y="4950717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270C830-9A67-4D38-BD6D-1AFF645599C0}"/>
                    </a:ext>
                  </a:extLst>
                </p:cNvPr>
                <p:cNvSpPr/>
                <p:nvPr/>
              </p:nvSpPr>
              <p:spPr>
                <a:xfrm>
                  <a:off x="10367670" y="4472413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6B5CC98-79C3-4012-AC0B-B34D83C463F0}"/>
                    </a:ext>
                  </a:extLst>
                </p:cNvPr>
                <p:cNvSpPr/>
                <p:nvPr/>
              </p:nvSpPr>
              <p:spPr>
                <a:xfrm>
                  <a:off x="10801994" y="4755462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A34EE8BB-2636-44F1-BD39-31AC7FA3C7E4}"/>
                    </a:ext>
                  </a:extLst>
                </p:cNvPr>
                <p:cNvSpPr/>
                <p:nvPr/>
              </p:nvSpPr>
              <p:spPr>
                <a:xfrm>
                  <a:off x="11451233" y="4924487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2712E370-32BB-442D-A146-92CC847717B9}"/>
                    </a:ext>
                  </a:extLst>
                </p:cNvPr>
                <p:cNvSpPr/>
                <p:nvPr/>
              </p:nvSpPr>
              <p:spPr>
                <a:xfrm>
                  <a:off x="11498585" y="5488635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965A388-641C-4F96-B8D9-D0A4EFF57797}"/>
                    </a:ext>
                  </a:extLst>
                </p:cNvPr>
                <p:cNvSpPr/>
                <p:nvPr/>
              </p:nvSpPr>
              <p:spPr>
                <a:xfrm>
                  <a:off x="11676124" y="5855044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369AE86-E6C1-4C5D-AD81-B37EBFFE90B4}"/>
                    </a:ext>
                  </a:extLst>
                </p:cNvPr>
                <p:cNvSpPr/>
                <p:nvPr/>
              </p:nvSpPr>
              <p:spPr>
                <a:xfrm>
                  <a:off x="11333710" y="5919643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28027C46-23D7-4924-9631-E442766571EC}"/>
                    </a:ext>
                  </a:extLst>
                </p:cNvPr>
                <p:cNvSpPr/>
                <p:nvPr/>
              </p:nvSpPr>
              <p:spPr>
                <a:xfrm>
                  <a:off x="10232812" y="5527039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655E8F1-C5B6-4355-BF5B-E867FC4C8D1D}"/>
                    </a:ext>
                  </a:extLst>
                </p:cNvPr>
                <p:cNvSpPr/>
                <p:nvPr/>
              </p:nvSpPr>
              <p:spPr>
                <a:xfrm>
                  <a:off x="10972784" y="5855044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F12E1FE-B61A-4315-B930-6BD834E7BF87}"/>
                    </a:ext>
                  </a:extLst>
                </p:cNvPr>
                <p:cNvSpPr/>
                <p:nvPr/>
              </p:nvSpPr>
              <p:spPr>
                <a:xfrm>
                  <a:off x="10597396" y="5764407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48A7ABA-306E-4891-8C03-F4E50973799E}"/>
                    </a:ext>
                  </a:extLst>
                </p:cNvPr>
                <p:cNvSpPr/>
                <p:nvPr/>
              </p:nvSpPr>
              <p:spPr>
                <a:xfrm>
                  <a:off x="9653530" y="5156873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8F6CCAE-8CE1-4FBA-9152-B42A074A12D3}"/>
                    </a:ext>
                  </a:extLst>
                </p:cNvPr>
                <p:cNvSpPr/>
                <p:nvPr/>
              </p:nvSpPr>
              <p:spPr>
                <a:xfrm>
                  <a:off x="10050231" y="4547958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A1F10A6-7597-4CF6-A7DB-2BBB2430535A}"/>
                    </a:ext>
                  </a:extLst>
                </p:cNvPr>
                <p:cNvSpPr/>
                <p:nvPr/>
              </p:nvSpPr>
              <p:spPr>
                <a:xfrm>
                  <a:off x="10309387" y="4699972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2EE56CB-BF7D-4F8A-9272-F8836EFAECCE}"/>
                    </a:ext>
                  </a:extLst>
                </p:cNvPr>
                <p:cNvSpPr/>
                <p:nvPr/>
              </p:nvSpPr>
              <p:spPr>
                <a:xfrm>
                  <a:off x="10744272" y="4558901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3F7EAC22-8115-4813-B60F-3903BC48B00C}"/>
                    </a:ext>
                  </a:extLst>
                </p:cNvPr>
                <p:cNvSpPr/>
                <p:nvPr/>
              </p:nvSpPr>
              <p:spPr>
                <a:xfrm>
                  <a:off x="11106768" y="4924486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9F82251-7A34-4228-8268-764D048A1A35}"/>
                    </a:ext>
                  </a:extLst>
                </p:cNvPr>
                <p:cNvSpPr/>
                <p:nvPr/>
              </p:nvSpPr>
              <p:spPr>
                <a:xfrm>
                  <a:off x="11432060" y="5252581"/>
                  <a:ext cx="153151" cy="129199"/>
                </a:xfrm>
                <a:prstGeom prst="ellipse">
                  <a:avLst/>
                </a:prstGeom>
                <a:solidFill>
                  <a:srgbClr val="048620"/>
                </a:solidFill>
                <a:ln>
                  <a:solidFill>
                    <a:srgbClr val="0486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8DE4D0-74DC-4704-AF88-149CE7123030}"/>
                  </a:ext>
                </a:extLst>
              </p:cNvPr>
              <p:cNvCxnSpPr>
                <a:cxnSpLocks/>
                <a:stCxn id="71" idx="6"/>
                <a:endCxn id="72" idx="1"/>
              </p:cNvCxnSpPr>
              <p:nvPr/>
            </p:nvCxnSpPr>
            <p:spPr>
              <a:xfrm>
                <a:off x="10203382" y="4968778"/>
                <a:ext cx="128433" cy="1063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4E7F41E-E8A4-4640-A3E8-AB345B298EDF}"/>
                  </a:ext>
                </a:extLst>
              </p:cNvPr>
              <p:cNvCxnSpPr>
                <a:cxnSpLocks/>
                <a:stCxn id="61" idx="6"/>
                <a:endCxn id="73" idx="2"/>
              </p:cNvCxnSpPr>
              <p:nvPr/>
            </p:nvCxnSpPr>
            <p:spPr>
              <a:xfrm>
                <a:off x="10520821" y="4893233"/>
                <a:ext cx="223451" cy="86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DF9D728-102C-4626-A7A6-095501479BF4}"/>
                  </a:ext>
                </a:extLst>
              </p:cNvPr>
              <p:cNvCxnSpPr>
                <a:cxnSpLocks/>
                <a:stCxn id="61" idx="4"/>
                <a:endCxn id="72" idx="0"/>
              </p:cNvCxnSpPr>
              <p:nvPr/>
            </p:nvCxnSpPr>
            <p:spPr>
              <a:xfrm flipH="1">
                <a:off x="10385963" y="4957832"/>
                <a:ext cx="58283" cy="983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233156E-D7BC-4E78-99DC-4B04F75F2A27}"/>
                  </a:ext>
                </a:extLst>
              </p:cNvPr>
              <p:cNvCxnSpPr>
                <a:cxnSpLocks/>
                <a:stCxn id="71" idx="4"/>
                <a:endCxn id="60" idx="0"/>
              </p:cNvCxnSpPr>
              <p:nvPr/>
            </p:nvCxnSpPr>
            <p:spPr>
              <a:xfrm flipH="1">
                <a:off x="9973656" y="5033377"/>
                <a:ext cx="153151" cy="2735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CD30F32-E50B-4C55-AC83-100A9699317E}"/>
                  </a:ext>
                </a:extLst>
              </p:cNvPr>
              <p:cNvCxnSpPr>
                <a:cxnSpLocks/>
                <a:stCxn id="72" idx="3"/>
                <a:endCxn id="60" idx="7"/>
              </p:cNvCxnSpPr>
              <p:nvPr/>
            </p:nvCxnSpPr>
            <p:spPr>
              <a:xfrm flipH="1">
                <a:off x="10027803" y="5166470"/>
                <a:ext cx="304012" cy="159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6B58342-B1F2-4E4D-AC5C-E0ACB0CA0616}"/>
                  </a:ext>
                </a:extLst>
              </p:cNvPr>
              <p:cNvCxnSpPr>
                <a:cxnSpLocks/>
                <a:stCxn id="60" idx="4"/>
                <a:endCxn id="57" idx="0"/>
              </p:cNvCxnSpPr>
              <p:nvPr/>
            </p:nvCxnSpPr>
            <p:spPr>
              <a:xfrm>
                <a:off x="9973656" y="5436136"/>
                <a:ext cx="1" cy="4145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C7326B9-FCDF-41AF-8E7E-BA484A33B700}"/>
                  </a:ext>
                </a:extLst>
              </p:cNvPr>
              <p:cNvCxnSpPr>
                <a:cxnSpLocks/>
                <a:stCxn id="74" idx="5"/>
                <a:endCxn id="75" idx="1"/>
              </p:cNvCxnSpPr>
              <p:nvPr/>
            </p:nvCxnSpPr>
            <p:spPr>
              <a:xfrm>
                <a:off x="11237491" y="5390984"/>
                <a:ext cx="216997" cy="2367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58F5D5E-7D4A-432A-89C8-520805E898BA}"/>
                  </a:ext>
                </a:extLst>
              </p:cNvPr>
              <p:cNvCxnSpPr>
                <a:cxnSpLocks/>
                <a:stCxn id="62" idx="6"/>
                <a:endCxn id="74" idx="1"/>
              </p:cNvCxnSpPr>
              <p:nvPr/>
            </p:nvCxnSpPr>
            <p:spPr>
              <a:xfrm>
                <a:off x="10955145" y="5176282"/>
                <a:ext cx="174051" cy="1233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8EDF207-C0C0-488B-AD90-FEA5C30D0176}"/>
                  </a:ext>
                </a:extLst>
              </p:cNvPr>
              <p:cNvCxnSpPr>
                <a:cxnSpLocks/>
                <a:stCxn id="73" idx="4"/>
                <a:endCxn id="62" idx="0"/>
              </p:cNvCxnSpPr>
              <p:nvPr/>
            </p:nvCxnSpPr>
            <p:spPr>
              <a:xfrm>
                <a:off x="10820848" y="5044320"/>
                <a:ext cx="57722" cy="673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97DC6EE-2089-49A9-B925-B036D9E6B94D}"/>
                  </a:ext>
                </a:extLst>
              </p:cNvPr>
              <p:cNvCxnSpPr>
                <a:cxnSpLocks/>
                <a:stCxn id="70" idx="5"/>
                <a:endCxn id="57" idx="1"/>
              </p:cNvCxnSpPr>
              <p:nvPr/>
            </p:nvCxnSpPr>
            <p:spPr>
              <a:xfrm>
                <a:off x="9784253" y="5623371"/>
                <a:ext cx="135256" cy="2462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EAA3F67-8A37-4574-AA49-550BC1ED2746}"/>
                  </a:ext>
                </a:extLst>
              </p:cNvPr>
              <p:cNvCxnSpPr>
                <a:cxnSpLocks/>
                <a:stCxn id="70" idx="7"/>
                <a:endCxn id="60" idx="3"/>
              </p:cNvCxnSpPr>
              <p:nvPr/>
            </p:nvCxnSpPr>
            <p:spPr>
              <a:xfrm flipV="1">
                <a:off x="9784253" y="5417215"/>
                <a:ext cx="135255" cy="1147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B3B8BF-8BA8-4174-95F9-A14C6EEA8C24}"/>
                  </a:ext>
                </a:extLst>
              </p:cNvPr>
              <p:cNvCxnSpPr>
                <a:cxnSpLocks/>
                <a:stCxn id="64" idx="5"/>
                <a:endCxn id="65" idx="0"/>
              </p:cNvCxnSpPr>
              <p:nvPr/>
            </p:nvCxnSpPr>
            <p:spPr>
              <a:xfrm>
                <a:off x="11629308" y="5955133"/>
                <a:ext cx="123392" cy="2561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A27EB84-5CB9-436D-AD2B-1A908186AF64}"/>
                  </a:ext>
                </a:extLst>
              </p:cNvPr>
              <p:cNvCxnSpPr>
                <a:cxnSpLocks/>
                <a:stCxn id="58" idx="5"/>
                <a:endCxn id="69" idx="0"/>
              </p:cNvCxnSpPr>
              <p:nvPr/>
            </p:nvCxnSpPr>
            <p:spPr>
              <a:xfrm>
                <a:off x="10622690" y="5986610"/>
                <a:ext cx="51282" cy="1340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0465583-3E6D-4FDB-8752-224802187940}"/>
                  </a:ext>
                </a:extLst>
              </p:cNvPr>
              <p:cNvCxnSpPr>
                <a:cxnSpLocks/>
                <a:stCxn id="58" idx="2"/>
                <a:endCxn id="67" idx="6"/>
              </p:cNvCxnSpPr>
              <p:nvPr/>
            </p:nvCxnSpPr>
            <p:spPr>
              <a:xfrm flipH="1">
                <a:off x="10385963" y="5940932"/>
                <a:ext cx="106004" cy="69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DE8417D-462E-40F7-9BF0-FDEE2280A389}"/>
                  </a:ext>
                </a:extLst>
              </p:cNvPr>
              <p:cNvCxnSpPr>
                <a:cxnSpLocks/>
                <a:stCxn id="67" idx="3"/>
                <a:endCxn id="57" idx="6"/>
              </p:cNvCxnSpPr>
              <p:nvPr/>
            </p:nvCxnSpPr>
            <p:spPr>
              <a:xfrm flipH="1" flipV="1">
                <a:off x="10050232" y="5915292"/>
                <a:ext cx="205008" cy="782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05ACF27-99B0-4578-BD18-558FE979BF1C}"/>
                  </a:ext>
                </a:extLst>
              </p:cNvPr>
              <p:cNvCxnSpPr>
                <a:cxnSpLocks/>
                <a:stCxn id="69" idx="5"/>
                <a:endCxn id="59" idx="0"/>
              </p:cNvCxnSpPr>
              <p:nvPr/>
            </p:nvCxnSpPr>
            <p:spPr>
              <a:xfrm>
                <a:off x="10728119" y="6230905"/>
                <a:ext cx="84196" cy="1881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59DE557-D6A5-4BA8-86E8-C09B404937CC}"/>
                  </a:ext>
                </a:extLst>
              </p:cNvPr>
              <p:cNvCxnSpPr>
                <a:cxnSpLocks/>
                <a:stCxn id="68" idx="3"/>
                <a:endCxn id="59" idx="7"/>
              </p:cNvCxnSpPr>
              <p:nvPr/>
            </p:nvCxnSpPr>
            <p:spPr>
              <a:xfrm flipH="1">
                <a:off x="10866462" y="6321542"/>
                <a:ext cx="128750" cy="1164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066A328-16CA-4F07-808B-C22249F5F885}"/>
                  </a:ext>
                </a:extLst>
              </p:cNvPr>
              <p:cNvCxnSpPr>
                <a:cxnSpLocks/>
                <a:stCxn id="68" idx="1"/>
                <a:endCxn id="69" idx="6"/>
              </p:cNvCxnSpPr>
              <p:nvPr/>
            </p:nvCxnSpPr>
            <p:spPr>
              <a:xfrm flipH="1" flipV="1">
                <a:off x="10750547" y="6185227"/>
                <a:ext cx="244665" cy="449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E89813E-5AD7-423F-972D-874092A3D9F0}"/>
                  </a:ext>
                </a:extLst>
              </p:cNvPr>
              <p:cNvCxnSpPr>
                <a:cxnSpLocks/>
                <a:stCxn id="69" idx="1"/>
                <a:endCxn id="67" idx="5"/>
              </p:cNvCxnSpPr>
              <p:nvPr/>
            </p:nvCxnSpPr>
            <p:spPr>
              <a:xfrm flipH="1" flipV="1">
                <a:off x="10363535" y="5993537"/>
                <a:ext cx="256289" cy="1460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AF1D15E-0D1E-4D20-A647-9621D1DFFECD}"/>
                  </a:ext>
                </a:extLst>
              </p:cNvPr>
              <p:cNvCxnSpPr>
                <a:cxnSpLocks/>
                <a:stCxn id="74" idx="6"/>
                <a:endCxn id="63" idx="2"/>
              </p:cNvCxnSpPr>
              <p:nvPr/>
            </p:nvCxnSpPr>
            <p:spPr>
              <a:xfrm>
                <a:off x="11259919" y="5345306"/>
                <a:ext cx="191314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C1A37B6-13DF-4419-A3F2-4F332A9E6AA7}"/>
                  </a:ext>
                </a:extLst>
              </p:cNvPr>
              <p:cNvCxnSpPr>
                <a:cxnSpLocks/>
                <a:stCxn id="68" idx="6"/>
                <a:endCxn id="66" idx="2"/>
              </p:cNvCxnSpPr>
              <p:nvPr/>
            </p:nvCxnSpPr>
            <p:spPr>
              <a:xfrm>
                <a:off x="11125935" y="6275864"/>
                <a:ext cx="207775" cy="64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4CEE198-6F76-4B14-8570-19D52E3C7DC6}"/>
                  </a:ext>
                </a:extLst>
              </p:cNvPr>
              <p:cNvCxnSpPr>
                <a:cxnSpLocks/>
                <a:stCxn id="59" idx="6"/>
                <a:endCxn id="66" idx="3"/>
              </p:cNvCxnSpPr>
              <p:nvPr/>
            </p:nvCxnSpPr>
            <p:spPr>
              <a:xfrm flipV="1">
                <a:off x="10888890" y="6386141"/>
                <a:ext cx="467248" cy="975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11BB130-D845-412F-AEAD-C5149606E46C}"/>
                  </a:ext>
                </a:extLst>
              </p:cNvPr>
              <p:cNvCxnSpPr>
                <a:cxnSpLocks/>
                <a:stCxn id="66" idx="6"/>
                <a:endCxn id="65" idx="2"/>
              </p:cNvCxnSpPr>
              <p:nvPr/>
            </p:nvCxnSpPr>
            <p:spPr>
              <a:xfrm flipV="1">
                <a:off x="11486861" y="6275864"/>
                <a:ext cx="189263" cy="64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705D791-8965-4C52-B8B3-281908941BDB}"/>
                  </a:ext>
                </a:extLst>
              </p:cNvPr>
              <p:cNvCxnSpPr>
                <a:cxnSpLocks/>
                <a:stCxn id="66" idx="0"/>
                <a:endCxn id="64" idx="3"/>
              </p:cNvCxnSpPr>
              <p:nvPr/>
            </p:nvCxnSpPr>
            <p:spPr>
              <a:xfrm flipV="1">
                <a:off x="11410286" y="5955133"/>
                <a:ext cx="110727" cy="3207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1266D04-1F46-421F-A1C6-EBDBC3BF0811}"/>
                  </a:ext>
                </a:extLst>
              </p:cNvPr>
              <p:cNvCxnSpPr>
                <a:cxnSpLocks/>
                <a:stCxn id="75" idx="0"/>
                <a:endCxn id="63" idx="4"/>
              </p:cNvCxnSpPr>
              <p:nvPr/>
            </p:nvCxnSpPr>
            <p:spPr>
              <a:xfrm flipV="1">
                <a:off x="11508636" y="5409906"/>
                <a:ext cx="19173" cy="1988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239F2CB-5DD1-48DE-83AB-DBF7B35ECC95}"/>
                  </a:ext>
                </a:extLst>
              </p:cNvPr>
              <p:cNvCxnSpPr>
                <a:cxnSpLocks/>
                <a:stCxn id="75" idx="4"/>
                <a:endCxn id="64" idx="0"/>
              </p:cNvCxnSpPr>
              <p:nvPr/>
            </p:nvCxnSpPr>
            <p:spPr>
              <a:xfrm>
                <a:off x="11508636" y="5738000"/>
                <a:ext cx="66525" cy="1068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8B8D69B-E2BA-450C-975A-B7CF6DCB5FD6}"/>
                  </a:ext>
                </a:extLst>
              </p:cNvPr>
              <p:cNvCxnSpPr>
                <a:cxnSpLocks/>
                <a:stCxn id="72" idx="6"/>
                <a:endCxn id="62" idx="2"/>
              </p:cNvCxnSpPr>
              <p:nvPr/>
            </p:nvCxnSpPr>
            <p:spPr>
              <a:xfrm>
                <a:off x="10462538" y="5120792"/>
                <a:ext cx="339456" cy="554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2824D06-CD0D-4124-A7C0-7352AA04072A}"/>
                </a:ext>
              </a:extLst>
            </p:cNvPr>
            <p:cNvGrpSpPr/>
            <p:nvPr/>
          </p:nvGrpSpPr>
          <p:grpSpPr>
            <a:xfrm>
              <a:off x="5910960" y="4080128"/>
              <a:ext cx="1079743" cy="676394"/>
              <a:chOff x="4175626" y="2205543"/>
              <a:chExt cx="2175745" cy="1893029"/>
            </a:xfrm>
          </p:grpSpPr>
          <p:pic>
            <p:nvPicPr>
              <p:cNvPr id="77" name="Picture 2" descr="C:\Users\Greg\Dropbox\Presentations\ISBI2015new\fig_levelset_lumps_contour.png">
                <a:extLst>
                  <a:ext uri="{FF2B5EF4-FFF2-40B4-BE49-F238E27FC236}">
                    <a16:creationId xmlns:a16="http://schemas.microsoft.com/office/drawing/2014/main" id="{B5211EFD-7D00-43DF-98BC-E048B620A5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66" b="41152"/>
              <a:stretch/>
            </p:blipFill>
            <p:spPr bwMode="auto">
              <a:xfrm rot="16200000">
                <a:off x="4463442" y="2210643"/>
                <a:ext cx="1741939" cy="203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BDB1CC6-F80A-4337-BBA6-AA5DB3A4DCA4}"/>
                  </a:ext>
                </a:extLst>
              </p:cNvPr>
              <p:cNvSpPr/>
              <p:nvPr/>
            </p:nvSpPr>
            <p:spPr>
              <a:xfrm>
                <a:off x="4419177" y="322760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4F1E49F-B270-4FD2-A466-9ADBBE5BAF7D}"/>
                  </a:ext>
                </a:extLst>
              </p:cNvPr>
              <p:cNvSpPr/>
              <p:nvPr/>
            </p:nvSpPr>
            <p:spPr>
              <a:xfrm>
                <a:off x="5014063" y="325324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81A446F-7C66-450A-86BD-DA17B47A2E9D}"/>
                  </a:ext>
                </a:extLst>
              </p:cNvPr>
              <p:cNvSpPr/>
              <p:nvPr/>
            </p:nvSpPr>
            <p:spPr>
              <a:xfrm>
                <a:off x="5257835" y="3795980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2626D01-65E5-4BF3-A3FE-FD48830E641D}"/>
                  </a:ext>
                </a:extLst>
              </p:cNvPr>
              <p:cNvSpPr/>
              <p:nvPr/>
            </p:nvSpPr>
            <p:spPr>
              <a:xfrm>
                <a:off x="4419176" y="2683847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7BAE37E-71F4-4E35-A166-9C78F894B3BE}"/>
                  </a:ext>
                </a:extLst>
              </p:cNvPr>
              <p:cNvSpPr/>
              <p:nvPr/>
            </p:nvSpPr>
            <p:spPr>
              <a:xfrm>
                <a:off x="4889766" y="2205543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E2A2F2A-5B6B-4277-A0F4-A331A6A02229}"/>
                  </a:ext>
                </a:extLst>
              </p:cNvPr>
              <p:cNvSpPr/>
              <p:nvPr/>
            </p:nvSpPr>
            <p:spPr>
              <a:xfrm>
                <a:off x="5324090" y="248859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624FA2D-B9A2-4521-AF29-0AA3105992DE}"/>
                  </a:ext>
                </a:extLst>
              </p:cNvPr>
              <p:cNvSpPr/>
              <p:nvPr/>
            </p:nvSpPr>
            <p:spPr>
              <a:xfrm>
                <a:off x="5973329" y="2657617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A0FD32A-0211-4B0F-97A5-CD794617BD7D}"/>
                  </a:ext>
                </a:extLst>
              </p:cNvPr>
              <p:cNvSpPr/>
              <p:nvPr/>
            </p:nvSpPr>
            <p:spPr>
              <a:xfrm>
                <a:off x="6020681" y="3221765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270749A-E9F1-41F3-986D-78A271101952}"/>
                  </a:ext>
                </a:extLst>
              </p:cNvPr>
              <p:cNvSpPr/>
              <p:nvPr/>
            </p:nvSpPr>
            <p:spPr>
              <a:xfrm>
                <a:off x="6198220" y="3588174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5A793FC-2D83-478D-AB2F-EF84AE6B7968}"/>
                  </a:ext>
                </a:extLst>
              </p:cNvPr>
              <p:cNvSpPr/>
              <p:nvPr/>
            </p:nvSpPr>
            <p:spPr>
              <a:xfrm>
                <a:off x="5855806" y="3652773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9B9953C-31AB-4C67-A54C-BC463E7E8361}"/>
                  </a:ext>
                </a:extLst>
              </p:cNvPr>
              <p:cNvSpPr/>
              <p:nvPr/>
            </p:nvSpPr>
            <p:spPr>
              <a:xfrm>
                <a:off x="4754908" y="3260169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7790A79-956B-49F2-90FE-CA1A2472CB22}"/>
                  </a:ext>
                </a:extLst>
              </p:cNvPr>
              <p:cNvSpPr/>
              <p:nvPr/>
            </p:nvSpPr>
            <p:spPr>
              <a:xfrm>
                <a:off x="5494880" y="3588174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DACAA07-EED7-4AA1-91D1-2ABF1681ADDE}"/>
                  </a:ext>
                </a:extLst>
              </p:cNvPr>
              <p:cNvSpPr/>
              <p:nvPr/>
            </p:nvSpPr>
            <p:spPr>
              <a:xfrm>
                <a:off x="5119492" y="3497537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BD4B3A9-87B5-4778-89E1-F9CD6FECEDA4}"/>
                  </a:ext>
                </a:extLst>
              </p:cNvPr>
              <p:cNvSpPr/>
              <p:nvPr/>
            </p:nvSpPr>
            <p:spPr>
              <a:xfrm>
                <a:off x="4175626" y="2890003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C631760-019F-4C6E-AF77-BF97AE98A24D}"/>
                  </a:ext>
                </a:extLst>
              </p:cNvPr>
              <p:cNvSpPr/>
              <p:nvPr/>
            </p:nvSpPr>
            <p:spPr>
              <a:xfrm>
                <a:off x="4572327" y="2281088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E13C09F-9CEF-41E4-840A-E25BC056BC1F}"/>
                  </a:ext>
                </a:extLst>
              </p:cNvPr>
              <p:cNvSpPr/>
              <p:nvPr/>
            </p:nvSpPr>
            <p:spPr>
              <a:xfrm>
                <a:off x="4831483" y="2433102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DC0EB3-DD2B-49AD-8B95-57F09BFA9FEA}"/>
                  </a:ext>
                </a:extLst>
              </p:cNvPr>
              <p:cNvSpPr/>
              <p:nvPr/>
            </p:nvSpPr>
            <p:spPr>
              <a:xfrm>
                <a:off x="5266368" y="2292031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3B450CBD-8FE7-4A8F-95F9-906AC031CF05}"/>
                  </a:ext>
                </a:extLst>
              </p:cNvPr>
              <p:cNvSpPr/>
              <p:nvPr/>
            </p:nvSpPr>
            <p:spPr>
              <a:xfrm>
                <a:off x="5628864" y="2657616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63F8640-449A-4D50-A212-74CD2F3A7898}"/>
                  </a:ext>
                </a:extLst>
              </p:cNvPr>
              <p:cNvSpPr/>
              <p:nvPr/>
            </p:nvSpPr>
            <p:spPr>
              <a:xfrm>
                <a:off x="5954156" y="2985711"/>
                <a:ext cx="153151" cy="129199"/>
              </a:xfrm>
              <a:prstGeom prst="ellipse">
                <a:avLst/>
              </a:prstGeom>
              <a:solidFill>
                <a:srgbClr val="048620"/>
              </a:solidFill>
              <a:ln>
                <a:solidFill>
                  <a:srgbClr val="0486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Arrow: Down 96">
              <a:extLst>
                <a:ext uri="{FF2B5EF4-FFF2-40B4-BE49-F238E27FC236}">
                  <a16:creationId xmlns:a16="http://schemas.microsoft.com/office/drawing/2014/main" id="{E92F86F9-9595-4179-A7BC-96E2254E9F66}"/>
                </a:ext>
              </a:extLst>
            </p:cNvPr>
            <p:cNvSpPr/>
            <p:nvPr/>
          </p:nvSpPr>
          <p:spPr>
            <a:xfrm rot="16200000">
              <a:off x="7090028" y="4386263"/>
              <a:ext cx="141562" cy="1523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130FF5-4547-4887-A4AE-6491F71AF814}"/>
              </a:ext>
            </a:extLst>
          </p:cNvPr>
          <p:cNvGrpSpPr/>
          <p:nvPr/>
        </p:nvGrpSpPr>
        <p:grpSpPr>
          <a:xfrm>
            <a:off x="9040021" y="1019831"/>
            <a:ext cx="2778569" cy="1053920"/>
            <a:chOff x="2783377" y="5061140"/>
            <a:chExt cx="3181097" cy="1118533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EB61AB8-6718-4B8B-A821-5852DF6ED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31" t="9872" r="9956" b="73471"/>
            <a:stretch/>
          </p:blipFill>
          <p:spPr>
            <a:xfrm>
              <a:off x="4631775" y="5083720"/>
              <a:ext cx="1332699" cy="1095953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CFDA701-AAA2-4D5A-A487-BB849C00A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0" t="9872" r="36608" b="73471"/>
            <a:stretch/>
          </p:blipFill>
          <p:spPr>
            <a:xfrm>
              <a:off x="2783377" y="5061140"/>
              <a:ext cx="1384894" cy="1118533"/>
            </a:xfrm>
            <a:prstGeom prst="rect">
              <a:avLst/>
            </a:prstGeom>
          </p:spPr>
        </p:pic>
        <p:sp>
          <p:nvSpPr>
            <p:cNvPr id="100" name="Arrow: Down 99">
              <a:extLst>
                <a:ext uri="{FF2B5EF4-FFF2-40B4-BE49-F238E27FC236}">
                  <a16:creationId xmlns:a16="http://schemas.microsoft.com/office/drawing/2014/main" id="{81BB40E5-A2A2-42BA-98BF-AFE0B9D8748D}"/>
                </a:ext>
              </a:extLst>
            </p:cNvPr>
            <p:cNvSpPr/>
            <p:nvPr/>
          </p:nvSpPr>
          <p:spPr>
            <a:xfrm rot="16200000">
              <a:off x="4297249" y="5424600"/>
              <a:ext cx="239113" cy="4299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83D13007-FF05-4FFF-83A9-73390FFEF269}"/>
              </a:ext>
            </a:extLst>
          </p:cNvPr>
          <p:cNvSpPr txBox="1"/>
          <p:nvPr/>
        </p:nvSpPr>
        <p:spPr>
          <a:xfrm>
            <a:off x="4672639" y="6039859"/>
            <a:ext cx="255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8582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6903-ED12-45BA-A6DD-8C2723E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9CD3-F60F-45E2-B547-C5F8753F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70" y="1520456"/>
            <a:ext cx="11515061" cy="47846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Union of curves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Recovery of curves from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Solving inverse problems using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Automatic estimation of Laplacian matrix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25421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6903-ED12-45BA-A6DD-8C2723E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9CD3-F60F-45E2-B547-C5F8753F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70" y="1520456"/>
            <a:ext cx="11515061" cy="47846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 Union of curves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Recovery of curves from samples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Solving inverse problems using model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Automatic estimation of Laplacian matrix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45133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2ED5-441A-4DE9-999E-0D8CDC78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94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Model: Zero-level set of bandlimited function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001509-0E4E-40B7-B17F-FCC1D660C4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9" y="4310438"/>
            <a:ext cx="2492496" cy="2782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CAF446-8AC6-4F39-B5A9-457389505D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4" y="2943435"/>
            <a:ext cx="138972" cy="140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F7935A-A043-4B64-9575-45A8F67E04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96" y="2467643"/>
            <a:ext cx="137143" cy="2011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7BB780-1458-430B-860E-0C9640A3F048}"/>
              </a:ext>
            </a:extLst>
          </p:cNvPr>
          <p:cNvCxnSpPr/>
          <p:nvPr/>
        </p:nvCxnSpPr>
        <p:spPr>
          <a:xfrm>
            <a:off x="4402086" y="2770391"/>
            <a:ext cx="501851" cy="23322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23D2-E86E-41E0-884C-E749B60B8224}"/>
              </a:ext>
            </a:extLst>
          </p:cNvPr>
          <p:cNvCxnSpPr/>
          <p:nvPr/>
        </p:nvCxnSpPr>
        <p:spPr>
          <a:xfrm flipV="1">
            <a:off x="4372689" y="2618887"/>
            <a:ext cx="544159" cy="1520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7C93B4-E7A3-4CCB-8C31-597BBEC4BCB6}"/>
              </a:ext>
            </a:extLst>
          </p:cNvPr>
          <p:cNvCxnSpPr/>
          <p:nvPr/>
        </p:nvCxnSpPr>
        <p:spPr>
          <a:xfrm flipV="1">
            <a:off x="4384856" y="2316656"/>
            <a:ext cx="0" cy="46425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EB849CC-6EA1-4333-98F9-FC67BB5764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17" y="2523163"/>
            <a:ext cx="126171" cy="14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F3DF60-010B-40C9-9D7E-413EA09C18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56" y="2138599"/>
            <a:ext cx="3174017" cy="17229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4D23DD-106A-4ADF-BC96-0EAB507E1D33}"/>
              </a:ext>
            </a:extLst>
          </p:cNvPr>
          <p:cNvGrpSpPr/>
          <p:nvPr/>
        </p:nvGrpSpPr>
        <p:grpSpPr>
          <a:xfrm rot="16200000">
            <a:off x="750984" y="2192944"/>
            <a:ext cx="1665805" cy="1665805"/>
            <a:chOff x="2584024" y="2474523"/>
            <a:chExt cx="2052766" cy="20527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319C65-FCAE-4874-A270-1B2D64D95563}"/>
                </a:ext>
              </a:extLst>
            </p:cNvPr>
            <p:cNvSpPr/>
            <p:nvPr/>
          </p:nvSpPr>
          <p:spPr>
            <a:xfrm>
              <a:off x="2584024" y="2474523"/>
              <a:ext cx="2052766" cy="205276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3F67A7E8-D04A-4FA0-A052-C260A4992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865" y="2633191"/>
              <a:ext cx="1762651" cy="173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2C2B0ED-C034-4A17-8072-390BC66933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83" y="3985100"/>
            <a:ext cx="2876342" cy="6537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463CE1-DFFF-444C-AD7F-521C066AD902}"/>
              </a:ext>
            </a:extLst>
          </p:cNvPr>
          <p:cNvPicPr>
            <a:picLocks/>
          </p:cNvPicPr>
          <p:nvPr/>
        </p:nvPicPr>
        <p:blipFill>
          <a:blip r:embed="rId1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93" y="2192944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3C383-01C2-4408-9940-B72005B98B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28" y="2732302"/>
            <a:ext cx="261486" cy="16929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A1E8995-3B29-4ED9-8164-270CAB4D1B7C}"/>
              </a:ext>
            </a:extLst>
          </p:cNvPr>
          <p:cNvSpPr/>
          <p:nvPr/>
        </p:nvSpPr>
        <p:spPr>
          <a:xfrm>
            <a:off x="10340528" y="3000049"/>
            <a:ext cx="221329" cy="234727"/>
          </a:xfrm>
          <a:prstGeom prst="rect">
            <a:avLst/>
          </a:prstGeom>
          <a:solidFill>
            <a:srgbClr val="FF000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76E5E8E-7162-45B5-9555-227A3DA39820}"/>
              </a:ext>
            </a:extLst>
          </p:cNvPr>
          <p:cNvSpPr/>
          <p:nvPr/>
        </p:nvSpPr>
        <p:spPr>
          <a:xfrm rot="5400000">
            <a:off x="2962805" y="2432827"/>
            <a:ext cx="499620" cy="1171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8F81F6-DD43-4E5D-B5EE-D7C96A1CE4EE}"/>
              </a:ext>
            </a:extLst>
          </p:cNvPr>
          <p:cNvSpPr txBox="1"/>
          <p:nvPr/>
        </p:nvSpPr>
        <p:spPr>
          <a:xfrm>
            <a:off x="750984" y="4714642"/>
            <a:ext cx="203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Zero-level set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6BBD0F48-28C8-4DC2-9D7C-FEB3A76674E4}"/>
              </a:ext>
            </a:extLst>
          </p:cNvPr>
          <p:cNvSpPr/>
          <p:nvPr/>
        </p:nvSpPr>
        <p:spPr>
          <a:xfrm rot="16200000">
            <a:off x="8541624" y="2484614"/>
            <a:ext cx="499620" cy="1149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357CD5-7AFD-40F1-9CBF-C5BA0B9A8D54}"/>
              </a:ext>
            </a:extLst>
          </p:cNvPr>
          <p:cNvSpPr txBox="1"/>
          <p:nvPr/>
        </p:nvSpPr>
        <p:spPr>
          <a:xfrm>
            <a:off x="9309927" y="4305108"/>
            <a:ext cx="288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Fourier coefficients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BB9EA-5DBD-43A2-8676-F8464BAEBA6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" y="4056443"/>
            <a:ext cx="138972" cy="140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79D0BD-93A4-4E16-9429-F6FD2215C64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4" y="3740969"/>
            <a:ext cx="137143" cy="201143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97B4873-FE2A-484F-BEC0-55222D2D059B}"/>
              </a:ext>
            </a:extLst>
          </p:cNvPr>
          <p:cNvCxnSpPr>
            <a:cxnSpLocks/>
          </p:cNvCxnSpPr>
          <p:nvPr/>
        </p:nvCxnSpPr>
        <p:spPr>
          <a:xfrm>
            <a:off x="588176" y="3981595"/>
            <a:ext cx="59144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865B08-140B-443F-9CA7-EF049BBF9ACA}"/>
              </a:ext>
            </a:extLst>
          </p:cNvPr>
          <p:cNvCxnSpPr>
            <a:cxnSpLocks/>
          </p:cNvCxnSpPr>
          <p:nvPr/>
        </p:nvCxnSpPr>
        <p:spPr>
          <a:xfrm flipH="1" flipV="1">
            <a:off x="588176" y="3497925"/>
            <a:ext cx="9427" cy="48608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3B47E08-1431-4641-AB5B-8324E339256E}"/>
              </a:ext>
            </a:extLst>
          </p:cNvPr>
          <p:cNvSpPr txBox="1"/>
          <p:nvPr/>
        </p:nvSpPr>
        <p:spPr>
          <a:xfrm>
            <a:off x="4644767" y="4674012"/>
            <a:ext cx="312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Band-limited function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0944259-539B-4AAB-AE17-C65019C34170}"/>
              </a:ext>
            </a:extLst>
          </p:cNvPr>
          <p:cNvSpPr/>
          <p:nvPr/>
        </p:nvSpPr>
        <p:spPr>
          <a:xfrm>
            <a:off x="2037883" y="3025846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AF544F0-8188-4126-9460-F9B5B2389BD4}"/>
              </a:ext>
            </a:extLst>
          </p:cNvPr>
          <p:cNvSpPr/>
          <p:nvPr/>
        </p:nvSpPr>
        <p:spPr>
          <a:xfrm>
            <a:off x="1518438" y="2768740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F3F15D-8D60-48E7-B1BA-BA2E206C9009}"/>
              </a:ext>
            </a:extLst>
          </p:cNvPr>
          <p:cNvSpPr/>
          <p:nvPr/>
        </p:nvSpPr>
        <p:spPr>
          <a:xfrm>
            <a:off x="1746580" y="3170176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9C6936-5FA1-43DB-B852-B79B69B42E8A}"/>
              </a:ext>
            </a:extLst>
          </p:cNvPr>
          <p:cNvSpPr/>
          <p:nvPr/>
        </p:nvSpPr>
        <p:spPr>
          <a:xfrm>
            <a:off x="1955150" y="3660200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A56498-D2AF-4DF1-8F38-251860694BCF}"/>
              </a:ext>
            </a:extLst>
          </p:cNvPr>
          <p:cNvSpPr/>
          <p:nvPr/>
        </p:nvSpPr>
        <p:spPr>
          <a:xfrm>
            <a:off x="1148604" y="2716306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BB1F2D-68A3-49B6-8C5A-EE7290E486BD}"/>
              </a:ext>
            </a:extLst>
          </p:cNvPr>
          <p:cNvSpPr/>
          <p:nvPr/>
        </p:nvSpPr>
        <p:spPr>
          <a:xfrm>
            <a:off x="1365287" y="2369221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41E6DD3-38F8-469B-8AFF-251CF8679420}"/>
              </a:ext>
            </a:extLst>
          </p:cNvPr>
          <p:cNvSpPr/>
          <p:nvPr/>
        </p:nvSpPr>
        <p:spPr>
          <a:xfrm>
            <a:off x="5732498" y="3117412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F9DE280-E67F-4EAF-B712-8E4290D8D424}"/>
              </a:ext>
            </a:extLst>
          </p:cNvPr>
          <p:cNvSpPr/>
          <p:nvPr/>
        </p:nvSpPr>
        <p:spPr>
          <a:xfrm>
            <a:off x="6014510" y="3084235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760F873-0F59-4024-B08D-E515685E8783}"/>
              </a:ext>
            </a:extLst>
          </p:cNvPr>
          <p:cNvSpPr/>
          <p:nvPr/>
        </p:nvSpPr>
        <p:spPr>
          <a:xfrm>
            <a:off x="6170017" y="2719492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D30180-F36F-4BB1-B155-E12C06C1AF23}"/>
              </a:ext>
            </a:extLst>
          </p:cNvPr>
          <p:cNvSpPr/>
          <p:nvPr/>
        </p:nvSpPr>
        <p:spPr>
          <a:xfrm>
            <a:off x="5752656" y="2484181"/>
            <a:ext cx="153151" cy="129199"/>
          </a:xfrm>
          <a:prstGeom prst="ellipse">
            <a:avLst/>
          </a:prstGeom>
          <a:solidFill>
            <a:srgbClr val="048620"/>
          </a:solidFill>
          <a:ln>
            <a:solidFill>
              <a:srgbClr val="048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8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0611-FF15-4A5A-B9FA-AD704E2F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61"/>
            <a:ext cx="12192000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Rich enough to capture complex surfaces</a:t>
            </a:r>
          </a:p>
        </p:txBody>
      </p:sp>
      <p:pic>
        <p:nvPicPr>
          <p:cNvPr id="5" name="Picture 2 1" descr="C:\Users\Greg\Dropbox\Presentations\ISBI2015new\fig_levelset_cusp.png">
            <a:extLst>
              <a:ext uri="{FF2B5EF4-FFF2-40B4-BE49-F238E27FC236}">
                <a16:creationId xmlns:a16="http://schemas.microsoft.com/office/drawing/2014/main" id="{EA7959FF-7571-4073-A22A-8BC7F0AA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2" y="4153499"/>
            <a:ext cx="2342705" cy="160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 1" descr="C:\Users\Greg\Dropbox\Presentations\ISBI2015new\fig_levelset_cusp_contour.png">
            <a:extLst>
              <a:ext uri="{FF2B5EF4-FFF2-40B4-BE49-F238E27FC236}">
                <a16:creationId xmlns:a16="http://schemas.microsoft.com/office/drawing/2014/main" id="{E9B62C2F-4E79-4134-8470-AC05736F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9" y="1984669"/>
            <a:ext cx="1434889" cy="143488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 2">
            <a:extLst>
              <a:ext uri="{FF2B5EF4-FFF2-40B4-BE49-F238E27FC236}">
                <a16:creationId xmlns:a16="http://schemas.microsoft.com/office/drawing/2014/main" id="{27E583D8-4063-435B-8C70-51DC30BD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438" y="4173176"/>
            <a:ext cx="2342705" cy="11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 2">
            <a:extLst>
              <a:ext uri="{FF2B5EF4-FFF2-40B4-BE49-F238E27FC236}">
                <a16:creationId xmlns:a16="http://schemas.microsoft.com/office/drawing/2014/main" id="{A1018E5D-57E8-4584-8ED1-306584AD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942" y="1984986"/>
            <a:ext cx="1438765" cy="14387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6CA1F-A1D4-435D-9A2D-B2B91FB5B9C9}"/>
              </a:ext>
            </a:extLst>
          </p:cNvPr>
          <p:cNvSpPr txBox="1"/>
          <p:nvPr/>
        </p:nvSpPr>
        <p:spPr>
          <a:xfrm>
            <a:off x="3733195" y="6025366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13x13 coefficients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B1CC9-C634-4D74-831D-3E0C96585EDD}"/>
              </a:ext>
            </a:extLst>
          </p:cNvPr>
          <p:cNvSpPr txBox="1"/>
          <p:nvPr/>
        </p:nvSpPr>
        <p:spPr>
          <a:xfrm>
            <a:off x="836965" y="5996681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7x9 coefficients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6B687-A6D5-4CB2-8876-2DF6E57B40F8}"/>
              </a:ext>
            </a:extLst>
          </p:cNvPr>
          <p:cNvSpPr txBox="1"/>
          <p:nvPr/>
        </p:nvSpPr>
        <p:spPr>
          <a:xfrm>
            <a:off x="545755" y="1403788"/>
            <a:ext cx="589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Curve complexity increases with increase in bandwidth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7A321-5AC5-480B-AF5C-5A2EA767DB82}"/>
              </a:ext>
            </a:extLst>
          </p:cNvPr>
          <p:cNvSpPr txBox="1"/>
          <p:nvPr/>
        </p:nvSpPr>
        <p:spPr>
          <a:xfrm>
            <a:off x="7370894" y="1403788"/>
            <a:ext cx="327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Moving to higher dimensions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98306-E373-4181-B61C-ED26468864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263" y="4913619"/>
            <a:ext cx="1580800" cy="354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3E9285-1C06-48A2-AE03-AAB8DE7D9168}"/>
              </a:ext>
            </a:extLst>
          </p:cNvPr>
          <p:cNvSpPr txBox="1"/>
          <p:nvPr/>
        </p:nvSpPr>
        <p:spPr>
          <a:xfrm>
            <a:off x="7897100" y="6025443"/>
            <a:ext cx="2388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5x5x5 coefficients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99600-1778-4C71-951A-B4E30598B7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16587" r="7874" b="17661"/>
          <a:stretch/>
        </p:blipFill>
        <p:spPr>
          <a:xfrm>
            <a:off x="7811139" y="2013882"/>
            <a:ext cx="2474051" cy="15038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A23CCB-0DC5-4664-B7BF-818C2374CE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0" y="3742228"/>
            <a:ext cx="2348800" cy="3541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8A5FB6-9D6A-470E-831A-791F60B028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65" y="3617203"/>
            <a:ext cx="1956267" cy="354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9AEB02-C68E-4636-94E5-29D881A5082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01" y="5492263"/>
            <a:ext cx="1188267" cy="3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11C-9C7B-41A4-8460-8351E371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76"/>
            <a:ext cx="12191999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Model property: filter coefficients annihilate feature matrix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BFF5DCF-68A4-4F94-97F7-235E6EFA02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96" y="3513043"/>
            <a:ext cx="2762355" cy="1944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492FB8-D5F7-40A1-919D-DA1E1EF189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27" y="3086150"/>
            <a:ext cx="2492496" cy="2782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65AF1FC-BD4D-4FC1-8329-F31DD31F4621}"/>
              </a:ext>
            </a:extLst>
          </p:cNvPr>
          <p:cNvGrpSpPr/>
          <p:nvPr/>
        </p:nvGrpSpPr>
        <p:grpSpPr>
          <a:xfrm>
            <a:off x="9550011" y="1226559"/>
            <a:ext cx="1665805" cy="1665805"/>
            <a:chOff x="9550011" y="1226559"/>
            <a:chExt cx="1665805" cy="16658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F690C1C-D0F0-4631-99F4-A89D69F75FEE}"/>
                </a:ext>
              </a:extLst>
            </p:cNvPr>
            <p:cNvSpPr/>
            <p:nvPr/>
          </p:nvSpPr>
          <p:spPr>
            <a:xfrm rot="16200000">
              <a:off x="9550011" y="1226559"/>
              <a:ext cx="1665805" cy="166580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46526B58-464C-412E-AD60-073E8DFF6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666473" y="1363236"/>
              <a:ext cx="1430379" cy="140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C73A325-5117-4BD5-96B5-98C89783600E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558" y="1821663"/>
              <a:ext cx="273219" cy="16594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374E2B9-BCFF-4085-AB0F-BFFA37CD95D0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700" y="1304675"/>
              <a:ext cx="279924" cy="165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E76EBB-407C-466F-AFD0-2F3AEFD4D16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401" y="2628441"/>
              <a:ext cx="283276" cy="16594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33911AC-727A-4A7A-8947-5FC2C740D741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142" y="1861796"/>
              <a:ext cx="278248" cy="165943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5B3E2B2-4142-4A3B-B4F7-DAEE65329DE5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193" y="2016820"/>
              <a:ext cx="278248" cy="164267"/>
            </a:xfrm>
            <a:prstGeom prst="rect">
              <a:avLst/>
            </a:prstGeom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02F0E20-28C2-4181-A7D0-521B16B8F1E7}"/>
                </a:ext>
              </a:extLst>
            </p:cNvPr>
            <p:cNvSpPr/>
            <p:nvPr/>
          </p:nvSpPr>
          <p:spPr>
            <a:xfrm>
              <a:off x="9800626" y="1670620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9ED5FD7-E0B1-4DEB-B618-AC059D38A78F}"/>
                </a:ext>
              </a:extLst>
            </p:cNvPr>
            <p:cNvSpPr/>
            <p:nvPr/>
          </p:nvSpPr>
          <p:spPr>
            <a:xfrm>
              <a:off x="10241700" y="1455008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C1A8EE6-8421-4308-97D8-AD0EF72B4443}"/>
                </a:ext>
              </a:extLst>
            </p:cNvPr>
            <p:cNvSpPr/>
            <p:nvPr/>
          </p:nvSpPr>
          <p:spPr>
            <a:xfrm>
              <a:off x="10259380" y="1844690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ACA552A-24A1-436E-B42D-E0D46D9A2CDE}"/>
                </a:ext>
              </a:extLst>
            </p:cNvPr>
            <p:cNvSpPr/>
            <p:nvPr/>
          </p:nvSpPr>
          <p:spPr>
            <a:xfrm>
              <a:off x="10632903" y="2605430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10720AB-AA0C-4097-92BD-703E13E5890A}"/>
                </a:ext>
              </a:extLst>
            </p:cNvPr>
            <p:cNvSpPr/>
            <p:nvPr/>
          </p:nvSpPr>
          <p:spPr>
            <a:xfrm>
              <a:off x="10837673" y="2051888"/>
              <a:ext cx="153151" cy="129199"/>
            </a:xfrm>
            <a:prstGeom prst="ellipse">
              <a:avLst/>
            </a:prstGeom>
            <a:solidFill>
              <a:srgbClr val="048620"/>
            </a:solidFill>
            <a:ln>
              <a:solidFill>
                <a:srgbClr val="0486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D4D2164-9AAC-46DE-8D7F-E1142D87F7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80" y="2322790"/>
            <a:ext cx="2567927" cy="6537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82A11A-E391-46C3-AE8A-7E61C73A07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87" y="1631860"/>
            <a:ext cx="1309106" cy="278247"/>
          </a:xfrm>
          <a:prstGeom prst="rect">
            <a:avLst/>
          </a:prstGeom>
        </p:spPr>
      </p:pic>
      <p:sp>
        <p:nvSpPr>
          <p:cNvPr id="103" name="Arrow: Down 102">
            <a:extLst>
              <a:ext uri="{FF2B5EF4-FFF2-40B4-BE49-F238E27FC236}">
                <a16:creationId xmlns:a16="http://schemas.microsoft.com/office/drawing/2014/main" id="{51E50943-14E3-42DA-A036-029F94523869}"/>
              </a:ext>
            </a:extLst>
          </p:cNvPr>
          <p:cNvSpPr/>
          <p:nvPr/>
        </p:nvSpPr>
        <p:spPr>
          <a:xfrm>
            <a:off x="2385457" y="2931960"/>
            <a:ext cx="445238" cy="41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FCADFF-5CB6-4829-A7F2-0310CC2EC4D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80" y="4080685"/>
            <a:ext cx="4254170" cy="786133"/>
          </a:xfrm>
          <a:prstGeom prst="rect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E5D9ACA2-9F17-4108-BA58-9BEB30736593}"/>
              </a:ext>
            </a:extLst>
          </p:cNvPr>
          <p:cNvSpPr/>
          <p:nvPr/>
        </p:nvSpPr>
        <p:spPr>
          <a:xfrm>
            <a:off x="4398992" y="4002932"/>
            <a:ext cx="560715" cy="393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FED762-BB6B-4133-98FE-A646EE3F92C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41" y="4110789"/>
            <a:ext cx="1882361" cy="346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745AB6-900E-4C53-8F35-3BD868E1C4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10" y="4120262"/>
            <a:ext cx="2732192" cy="3469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83CBB3-310A-4813-A53E-37F49FCBB8D6}"/>
              </a:ext>
            </a:extLst>
          </p:cNvPr>
          <p:cNvSpPr/>
          <p:nvPr/>
        </p:nvSpPr>
        <p:spPr>
          <a:xfrm>
            <a:off x="5071330" y="5784753"/>
            <a:ext cx="5341201" cy="644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8CDF8E-FD4A-4619-8F0C-7009786A17AC}"/>
              </a:ext>
            </a:extLst>
          </p:cNvPr>
          <p:cNvGrpSpPr/>
          <p:nvPr/>
        </p:nvGrpSpPr>
        <p:grpSpPr>
          <a:xfrm>
            <a:off x="653084" y="1539731"/>
            <a:ext cx="6229845" cy="461665"/>
            <a:chOff x="653084" y="1539731"/>
            <a:chExt cx="6229845" cy="4616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2D460A-113F-40FF-8A63-71FA81E3495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926" y="1647737"/>
              <a:ext cx="2413717" cy="2782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18249A-0F7D-4CBA-BF5C-81E51DA9ACF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659" y="1675020"/>
              <a:ext cx="274896" cy="19108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F8270E-EF61-4606-B554-5D6755F49315}"/>
                </a:ext>
              </a:extLst>
            </p:cNvPr>
            <p:cNvSpPr txBox="1"/>
            <p:nvPr/>
          </p:nvSpPr>
          <p:spPr>
            <a:xfrm>
              <a:off x="653084" y="1539731"/>
              <a:ext cx="6229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     points                                     on the curve: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BAC939-8C20-4D51-A310-EF8D3424A521}"/>
              </a:ext>
            </a:extLst>
          </p:cNvPr>
          <p:cNvSpPr txBox="1"/>
          <p:nvPr/>
        </p:nvSpPr>
        <p:spPr>
          <a:xfrm>
            <a:off x="1705578" y="5527109"/>
            <a:ext cx="201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Feature vector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141C8C-8265-48A1-9F6A-47DBDD9DC480}"/>
              </a:ext>
            </a:extLst>
          </p:cNvPr>
          <p:cNvSpPr txBox="1"/>
          <p:nvPr/>
        </p:nvSpPr>
        <p:spPr>
          <a:xfrm>
            <a:off x="6731934" y="4850917"/>
            <a:ext cx="201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8620"/>
                </a:solidFill>
              </a:rPr>
              <a:t>Feature matrix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EB8FD0-B4D3-466B-AC02-F7E7FF8573E9}"/>
              </a:ext>
            </a:extLst>
          </p:cNvPr>
          <p:cNvGrpSpPr/>
          <p:nvPr/>
        </p:nvGrpSpPr>
        <p:grpSpPr>
          <a:xfrm>
            <a:off x="5513388" y="5876084"/>
            <a:ext cx="5769964" cy="461665"/>
            <a:chOff x="4862939" y="5312582"/>
            <a:chExt cx="5769964" cy="4616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55201A-7BEA-4072-9C7A-68D019D9F1FC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640" y="5509984"/>
              <a:ext cx="124038" cy="12739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9D8B9E-E404-4718-B001-4C7F0D22DA36}"/>
                </a:ext>
              </a:extLst>
            </p:cNvPr>
            <p:cNvSpPr txBox="1"/>
            <p:nvPr/>
          </p:nvSpPr>
          <p:spPr>
            <a:xfrm>
              <a:off x="4862939" y="5312582"/>
              <a:ext cx="5769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Filter    annihilates </a:t>
              </a:r>
              <a:r>
                <a:rPr lang="en-US" sz="2400" dirty="0">
                  <a:solidFill>
                    <a:srgbClr val="048620"/>
                  </a:solidFill>
                </a:rPr>
                <a:t>Feature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8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70" grpId="0" animBg="1"/>
      <p:bldP spid="32" grpId="0" animBg="1"/>
      <p:bldP spid="18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2F3-BB5A-4B1A-A9B7-A267A1E7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-1"/>
            <a:ext cx="10772775" cy="10124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Aim of this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3DB34-BE83-45A1-8A47-639250CEE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473365"/>
            <a:ext cx="10753725" cy="42865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Low dimensional data: </a:t>
            </a:r>
          </a:p>
          <a:p>
            <a:pPr marL="0" indent="0">
              <a:buNone/>
            </a:pPr>
            <a:r>
              <a:rPr lang="en-US" dirty="0"/>
              <a:t>	Recovery of curves from sampled points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Higher dimensional data:</a:t>
            </a:r>
          </a:p>
          <a:p>
            <a:pPr marL="0" indent="0">
              <a:buNone/>
            </a:pPr>
            <a:r>
              <a:rPr lang="en-US" dirty="0"/>
              <a:t>	Recovery of points on the curve from corrupted measurements</a:t>
            </a:r>
          </a:p>
        </p:txBody>
      </p:sp>
      <p:pic>
        <p:nvPicPr>
          <p:cNvPr id="5" name="Picture 2" descr="C:\Users\Greg\Dropbox\Presentations\ISBI2015new\fig_levelset_lumps_contour.png">
            <a:extLst>
              <a:ext uri="{FF2B5EF4-FFF2-40B4-BE49-F238E27FC236}">
                <a16:creationId xmlns:a16="http://schemas.microsoft.com/office/drawing/2014/main" id="{2227995C-1970-4B91-9EEE-E78D23356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6" b="41152"/>
          <a:stretch/>
        </p:blipFill>
        <p:spPr bwMode="auto">
          <a:xfrm rot="16200000">
            <a:off x="6334068" y="2424567"/>
            <a:ext cx="1351613" cy="14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9EA47C5-111E-4BF7-B63D-22C7AD01A4A0}"/>
              </a:ext>
            </a:extLst>
          </p:cNvPr>
          <p:cNvSpPr/>
          <p:nvPr/>
        </p:nvSpPr>
        <p:spPr>
          <a:xfrm>
            <a:off x="5072743" y="2899805"/>
            <a:ext cx="762000" cy="47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DCEECC7-0341-47E1-8F09-37A6C72DBB98}"/>
              </a:ext>
            </a:extLst>
          </p:cNvPr>
          <p:cNvGrpSpPr/>
          <p:nvPr/>
        </p:nvGrpSpPr>
        <p:grpSpPr>
          <a:xfrm>
            <a:off x="3064313" y="5204422"/>
            <a:ext cx="1616990" cy="1351613"/>
            <a:chOff x="3064313" y="5204422"/>
            <a:chExt cx="1616990" cy="1351613"/>
          </a:xfrm>
        </p:grpSpPr>
        <p:pic>
          <p:nvPicPr>
            <p:cNvPr id="33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504B8AFD-E2F4-4E3D-B712-51261D7C5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3195646" y="5146273"/>
              <a:ext cx="1351613" cy="146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F713FF-2550-40F7-A301-DBB55AF48B12}"/>
                </a:ext>
              </a:extLst>
            </p:cNvPr>
            <p:cNvSpPr/>
            <p:nvPr/>
          </p:nvSpPr>
          <p:spPr>
            <a:xfrm>
              <a:off x="3860166" y="6041836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85C75F-12B2-424B-84FC-4BC97C353507}"/>
                </a:ext>
              </a:extLst>
            </p:cNvPr>
            <p:cNvSpPr/>
            <p:nvPr/>
          </p:nvSpPr>
          <p:spPr>
            <a:xfrm>
              <a:off x="4262591" y="6140586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B0CF970-CD88-49C3-86F1-252AFF56D678}"/>
                </a:ext>
              </a:extLst>
            </p:cNvPr>
            <p:cNvSpPr/>
            <p:nvPr/>
          </p:nvSpPr>
          <p:spPr>
            <a:xfrm>
              <a:off x="4570772" y="5895780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C49EE45-E9D8-490D-B582-B64ACA136B7A}"/>
                </a:ext>
              </a:extLst>
            </p:cNvPr>
            <p:cNvSpPr/>
            <p:nvPr/>
          </p:nvSpPr>
          <p:spPr>
            <a:xfrm>
              <a:off x="4140006" y="5264107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49B68F-028A-46B7-8F22-05D975B98D1C}"/>
                </a:ext>
              </a:extLst>
            </p:cNvPr>
            <p:cNvSpPr/>
            <p:nvPr/>
          </p:nvSpPr>
          <p:spPr>
            <a:xfrm>
              <a:off x="4205920" y="5622379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5120646-8ACE-4ACD-AEE6-F4EA2D684C8E}"/>
                </a:ext>
              </a:extLst>
            </p:cNvPr>
            <p:cNvSpPr/>
            <p:nvPr/>
          </p:nvSpPr>
          <p:spPr>
            <a:xfrm>
              <a:off x="3514563" y="5324169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C445BD5-270C-4DEB-A9CA-36549D18E317}"/>
                </a:ext>
              </a:extLst>
            </p:cNvPr>
            <p:cNvSpPr/>
            <p:nvPr/>
          </p:nvSpPr>
          <p:spPr>
            <a:xfrm>
              <a:off x="3064313" y="5264108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2DDC32A-B329-430C-9D52-6B7C8B61F604}"/>
              </a:ext>
            </a:extLst>
          </p:cNvPr>
          <p:cNvGrpSpPr/>
          <p:nvPr/>
        </p:nvGrpSpPr>
        <p:grpSpPr>
          <a:xfrm>
            <a:off x="6422126" y="5204422"/>
            <a:ext cx="1467911" cy="1351613"/>
            <a:chOff x="6422126" y="5204422"/>
            <a:chExt cx="1467911" cy="1351613"/>
          </a:xfrm>
        </p:grpSpPr>
        <p:pic>
          <p:nvPicPr>
            <p:cNvPr id="42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3D2D22DF-D3E6-4FDF-B415-9C1C249707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6480275" y="5146273"/>
              <a:ext cx="1351613" cy="146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854A39D-A0C6-4018-AB9A-C0780EC5E979}"/>
                </a:ext>
              </a:extLst>
            </p:cNvPr>
            <p:cNvSpPr/>
            <p:nvPr/>
          </p:nvSpPr>
          <p:spPr>
            <a:xfrm>
              <a:off x="7156081" y="6216964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55F9C7F-F785-4234-B4CF-4D180492EEAB}"/>
                </a:ext>
              </a:extLst>
            </p:cNvPr>
            <p:cNvSpPr/>
            <p:nvPr/>
          </p:nvSpPr>
          <p:spPr>
            <a:xfrm>
              <a:off x="7649755" y="6214590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3994047-0134-44B9-B1A3-09E626C5F646}"/>
                </a:ext>
              </a:extLst>
            </p:cNvPr>
            <p:cNvSpPr/>
            <p:nvPr/>
          </p:nvSpPr>
          <p:spPr>
            <a:xfrm>
              <a:off x="7738247" y="5880227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1D2A78-62D6-4CD5-846F-52EBB15E72E2}"/>
                </a:ext>
              </a:extLst>
            </p:cNvPr>
            <p:cNvSpPr/>
            <p:nvPr/>
          </p:nvSpPr>
          <p:spPr>
            <a:xfrm>
              <a:off x="7479899" y="5471139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818B0DC-5189-4426-BEC1-8D1EEA545222}"/>
                </a:ext>
              </a:extLst>
            </p:cNvPr>
            <p:cNvSpPr/>
            <p:nvPr/>
          </p:nvSpPr>
          <p:spPr>
            <a:xfrm>
              <a:off x="7612008" y="5571387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228A65B-E534-4B6D-978E-41F4BE86A4FF}"/>
                </a:ext>
              </a:extLst>
            </p:cNvPr>
            <p:cNvSpPr/>
            <p:nvPr/>
          </p:nvSpPr>
          <p:spPr>
            <a:xfrm>
              <a:off x="6799192" y="5204425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E3BA87A-2479-4AE0-A803-D698400EBB31}"/>
                </a:ext>
              </a:extLst>
            </p:cNvPr>
            <p:cNvSpPr/>
            <p:nvPr/>
          </p:nvSpPr>
          <p:spPr>
            <a:xfrm>
              <a:off x="6457802" y="5329424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DD720B7-A59E-4968-902E-6898683DC341}"/>
              </a:ext>
            </a:extLst>
          </p:cNvPr>
          <p:cNvSpPr/>
          <p:nvPr/>
        </p:nvSpPr>
        <p:spPr>
          <a:xfrm>
            <a:off x="5076337" y="5471139"/>
            <a:ext cx="762000" cy="47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D19338-4C6B-4CAF-B3A1-2080D10D4814}"/>
              </a:ext>
            </a:extLst>
          </p:cNvPr>
          <p:cNvGrpSpPr/>
          <p:nvPr/>
        </p:nvGrpSpPr>
        <p:grpSpPr>
          <a:xfrm>
            <a:off x="2794680" y="2482716"/>
            <a:ext cx="1467911" cy="1351613"/>
            <a:chOff x="8625119" y="1136685"/>
            <a:chExt cx="1467911" cy="1351613"/>
          </a:xfrm>
        </p:grpSpPr>
        <p:pic>
          <p:nvPicPr>
            <p:cNvPr id="52" name="Picture 2" descr="C:\Users\Greg\Dropbox\Presentations\ISBI2015new\fig_levelset_lumps_contour.png">
              <a:extLst>
                <a:ext uri="{FF2B5EF4-FFF2-40B4-BE49-F238E27FC236}">
                  <a16:creationId xmlns:a16="http://schemas.microsoft.com/office/drawing/2014/main" id="{78F1E013-69AE-4BB6-96DB-1D6797E664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b="41152"/>
            <a:stretch/>
          </p:blipFill>
          <p:spPr bwMode="auto">
            <a:xfrm rot="16200000">
              <a:off x="8683268" y="1078536"/>
              <a:ext cx="1351613" cy="146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972D054-CF33-4F92-9E48-1526D481DDBC}"/>
                </a:ext>
              </a:extLst>
            </p:cNvPr>
            <p:cNvSpPr/>
            <p:nvPr/>
          </p:nvSpPr>
          <p:spPr>
            <a:xfrm>
              <a:off x="9359074" y="2149227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8127E80-427F-4789-B4B9-D55E49652C98}"/>
                </a:ext>
              </a:extLst>
            </p:cNvPr>
            <p:cNvSpPr/>
            <p:nvPr/>
          </p:nvSpPr>
          <p:spPr>
            <a:xfrm>
              <a:off x="9852748" y="2146853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FB5AAF2-60D0-4DE2-B7E4-E180A515C77F}"/>
                </a:ext>
              </a:extLst>
            </p:cNvPr>
            <p:cNvSpPr/>
            <p:nvPr/>
          </p:nvSpPr>
          <p:spPr>
            <a:xfrm>
              <a:off x="9941240" y="1812490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1E4EAC9-1427-4B74-BBF5-0F571245AC18}"/>
                </a:ext>
              </a:extLst>
            </p:cNvPr>
            <p:cNvSpPr/>
            <p:nvPr/>
          </p:nvSpPr>
          <p:spPr>
            <a:xfrm>
              <a:off x="9682892" y="1403402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0C02E6A-4DFD-4D26-8FE0-08AD5148491A}"/>
                </a:ext>
              </a:extLst>
            </p:cNvPr>
            <p:cNvSpPr/>
            <p:nvPr/>
          </p:nvSpPr>
          <p:spPr>
            <a:xfrm>
              <a:off x="9815001" y="1503650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25F0B5-F69D-41DF-A2BE-D0CC2BAA26FD}"/>
                </a:ext>
              </a:extLst>
            </p:cNvPr>
            <p:cNvSpPr/>
            <p:nvPr/>
          </p:nvSpPr>
          <p:spPr>
            <a:xfrm>
              <a:off x="9002185" y="1136688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EA08C64-CEAA-4E1D-A0C6-37AEE2B77CDD}"/>
                </a:ext>
              </a:extLst>
            </p:cNvPr>
            <p:cNvSpPr/>
            <p:nvPr/>
          </p:nvSpPr>
          <p:spPr>
            <a:xfrm>
              <a:off x="8660795" y="1261687"/>
              <a:ext cx="110531" cy="10024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30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15.111"/>
  <p:tag name="LATEXADDIN" val="\documentclass{article}&#10;\usepackage{amsmath}&#10;\pagestyle{empty}&#10;\begin{document}&#10;\boldmath&#10;\begin{equation}&#10;\{\mathbf r \in \mathbf R^n |\psi(\mathbf r)=0\}&#10;\nonumber&#10;\end{equation}&#10;&#10;\end{document}"/>
  <p:tag name="IGUANATEXSIZE" val="22"/>
  <p:tag name="IGUANATEXCURSOR" val="8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825.6468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$\psi(x,y,z)=0$&#10;}&#10;\end{document}"/>
  <p:tag name="IGUANATEXSIZE" val="28"/>
  <p:tag name="IGUANATEXCURSOR" val="27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1.9348"/>
  <p:tag name="ORIGINALWIDTH" val="3166.85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begin{equation}&#10;\label{sub1}&#10;\mathbf X^{(n)} = \arg \min_{\mathbf X} \|\mathcal A(\mathbf X) - \mathbf b\|^2 + \lambda~ \textcolor{newgreen}{{\rm trace}[\mathcal K(\mathbf X)\mathbf Q^{(n-1)}]}&#10;\nonumber&#10;\end{equation}&#10;&#10;\begin{equation}&#10;\label{Qeq}&#10;\textcolor{red}{\mathbf Q^{(n)} = [\mathcal K(\mathbf X^{(n)}) + \gamma^{(n)} \mathbf I]^{-\frac{1}{2}}}&#10;\nonumber&#10;\end{equation}\end{document}"/>
  <p:tag name="IGUANATEXSIZE" val="22"/>
  <p:tag name="IGUANATEXCURSOR" val="59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.4762"/>
  <p:tag name="ORIGINALWIDTH" val="1824.522"/>
  <p:tag name="LATEXADDIN" val="\documentclass{article}&#10;\usepackage{amsmath}&#10;\usepackage{amsfonts}&#10;\usepackage{color}&#10;\definecolor{newgreen}{RGB}{4,134,32}&#10;\pagestyle{empty}&#10;\boldmath&#10;\begin{document}&#10;\begin{equation}&#10;\min_{\mathbf X} \|\mathcal A(\mathbf X) - \mathbf b\|^2 + \lambda \textcolor{newgreen}{\|\mathbf \Phi(\mathbf X)\|_*}&#10;\nonumber&#10;\end{equation}&#10;\end{document}"/>
  <p:tag name="IGUANATEXSIZE" val="22"/>
  <p:tag name="IGUANATEXCURSOR" val="27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886.01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 \textcolor{red}{$\mathbf L^{(n-1)}=f(\mathcal K(\mathbf X^{(n-1)}),\mathbf Q^{(n-1)})$}&#10;\end{document}"/>
  <p:tag name="IGUANATEXSIZE" val="22"/>
  <p:tag name="IGUANATEXCURSOR" val="2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.7251"/>
  <p:tag name="ORIGINALWIDTH" val="3153.35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\begin{equation}&#10;\label{sub1new}&#10;\mathbf X^{(n)} = \arg \min_{\mathbf X} \|\mathcal A(\mathbf X) - \mathbf b\|^2 + \lambda~ \textcolor{newgreen}{{\rm trace}(\mathbf X^T \mathbf L^{(n-1)} \mathbf X)}&#10;\nonumber&#10;\end{equation}&#10;\end{document}"/>
  <p:tag name="IGUANATEXSIZE" val="22"/>
  <p:tag name="IGUANATEXCURSOR" val="2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1984.252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Phi(\mathbf X)&#10; = \begin{bmatrix}&#10;\phi(\mathbf x_1)~\phi(\mathbf x_2)~ \ldots ~ \phi(\mathbf x_N)&#10;\end{bmatrix}&#10;\nonumber&#10;\end{equation}&#10;&#10;&#10;\end{document}"/>
  <p:tag name="IGUANATEXSIZE" val="22"/>
  <p:tag name="IGUANATEXCURSOR" val="30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452.9434"/>
  <p:tag name="LATEXADDIN" val="\documentclass{article}&#10;\usepackage{amsmath}&#10;\usepackage{amsfonts}&#10;\usepackage{color}&#10;\boldmath&#10;\pagestyle{empty}&#10;\definecolor{newgreen}{RGB}{4,134,32}&#10;&#10;\begin{document}&#10;$|\Gamma| \times N$&#10;&#10;\end{document}"/>
  <p:tag name="IGUANATEXSIZE" val="22"/>
  <p:tag name="IGUANATEXCURSOR" val="17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254.593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begin{equation}&#10;\mathcal K(\mathbf X) = \Phi(\mathbf X)^H\Phi(\mathbf X)&#10;\nonumber&#10;\end{equation}\end{document}"/>
  <p:tag name="IGUANATEXSIZE" val="22"/>
  <p:tag name="IGUANATEXCURSOR" val="30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430.4462"/>
  <p:tag name="LATEXADDIN" val="\documentclass{article}&#10;\usepackage{amsmath}&#10;\usepackage{amsfonts}&#10;\usepackage{color}&#10;\boldmath&#10;\pagestyle{empty}&#10;\definecolor{newgreen}{RGB}{4,134,32}&#10;&#10;\begin{document}&#10;$N \times N$&#10;&#10;\end{document}"/>
  <p:tag name="IGUANATEXSIZE" val="22"/>
  <p:tag name="IGUANATEXCURSOR" val="17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34.2332"/>
  <p:tag name="LATEXADDIN" val="\documentclass{article}&#10;\usepackage{amsmath}&#10;\usepackage{amsfonts}&#10;\usepackage{color}&#10;\boldmath&#10;\pagestyle{empty}&#10;\definecolor{newgreen}{RGB}{4,134,32}&#10;&#10;\begin{document}&#10;\textcolor{red}{$|\Gamma|$}&#10;&#10;\end{document}"/>
  <p:tag name="IGUANATEXSIZE" val="22"/>
  <p:tag name="IGUANATEXCURSOR" val="196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2046.494"/>
  <p:tag name="LATEXADDIN" val="\documentclass{article}&#10;\usepackage{amsmath}&#10;\usepackage{color} &#10;&#10;\pagestyle{empty}&#10;\begin{document}&#10;\boldmath&#10;$\min_{X} \|\mathcal A (\mathbf X)-\mathbf b\|^{2} + \lambda \rm Tr(\mathbf X^T \mathbf L \mathbf X)$&#10;&#10;&#10;\end{document}"/>
  <p:tag name="IGUANATEXSIZE" val="22"/>
  <p:tag name="IGUANATEXCURSOR" val="1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687.66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$\psi(x,y)=0$&#10;}&#10;\end{document}"/>
  <p:tag name="IGUANATEXSIZE" val="28"/>
  <p:tag name="IGUANATEXCURSOR" val="27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B_{1}$&#10;&#10;&#10;\end{document}"/>
  <p:tag name="IGUANATEXSIZE" val="3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B_{2}$&#10;&#10;&#10;\end{document}"/>
  <p:tag name="IGUANATEXSIZE" val="3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Phi$&#10;&#10;&#10;\end{document}"/>
  <p:tag name="IGUANATEXSIZE" val="3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A_{1}$&#10;&#10;&#10;\end{document}"/>
  <p:tag name="IGUANATEXSIZE" val="3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A_{2}$&#10;&#10;&#10;\end{document}"/>
  <p:tag name="IGUANATEXSIZE" val="3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2300.71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mathrm{{\rm trace}}(\mathbf X^T \mathbf L \mathbf X) = \mathrm{{\rm trace}}\underbrace{(\mathbf X \mathbf V)}_{\mathbf U}~{\boldsymbol \Sigma} \underbrace{(\mathbf X \mathbf V)^{H}}_{\mathbf U^H}$&#10;\end{document}"/>
  <p:tag name="IGUANATEXSIZE" val="22"/>
  <p:tag name="IGUANATEXCURSOR" val="44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2410.949"/>
  <p:tag name="LATEXADDIN" val="\documentclass{article}&#10;\usepackage{amsmath}&#10;\usepackage{color} &#10;&#10;\pagestyle{empty}&#10;\begin{document}&#10;\boldmath&#10;$\mathbf X^{*} = \min_{X} \|\mathcal A (\mathbf X)-\mathbf b\|^{2} + \lambda \rm Tr(\mathbf X^T \mathbf L \mathbf X)$&#10;&#10;&#10;\end{document}"/>
  <p:tag name="IGUANATEXSIZE" val="22"/>
  <p:tag name="IGUANATEXCURSOR" val="128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319"/>
  <p:tag name="ORIGINALWIDTH" val="3124.85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mathbf U^{*} =\arg \min_{\mathbf U} \|\mathcal A(\mathbf U\mathbf V^H)-\mathbf B\|^{2}_{F} + \lambda~ \sum_{i=1}^r \sigma_i \|\mathbf u_i\|^2$&#10;\end{document}"/>
  <p:tag name="IGUANATEXSIZE" val="22"/>
  <p:tag name="IGUANATEXCURSOR" val="38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693.6633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mathbf L = \mathbf V\Sigma \mathbf V^H$&#10;\end{document}"/>
  <p:tag name="IGUANATEXSIZE" val="22"/>
  <p:tag name="IGUANATEXCURSOR" val="28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626.921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mathbf X = \mathbf U_r \textcolor{newgreen}{\mathbf V_r}$&#10;\end{document}"/>
  <p:tag name="IGUANATEXSIZE" val="28"/>
  <p:tag name="IGUANATEXCURSOR" val="30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417.6978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red}{&#10;$\psi(x,y)$&#10;}&#10;\end{document}"/>
  <p:tag name="IGUANATEXSIZE" val="28"/>
  <p:tag name="IGUANATEXCURSOR" val="26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97.187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|\Phi(\mathbf X)\|_*$&#10;\end{document}"/>
  <p:tag name="IGUANATEXSIZE" val="22"/>
  <p:tag name="IGUANATEXCURSOR" val="266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definecolor{newgreen}{RGB}{4,134,32}&#10;\boldmath&#10;&#10;\pagestyle{empty}&#10;\begin{document}&#10;&#10;\begin{equation}&#10;\psi(\mathbf r)&#10;\nonumber&#10;\end{equation}&#10;&#10;\end{document}"/>
  <p:tag name="IGUANATEXSIZE" val="18"/>
  <p:tag name="IGUANATEXCURSOR" val="20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15.111"/>
  <p:tag name="LATEXADDIN" val="\documentclass{article}&#10;\usepackage{amsmath}&#10;\pagestyle{empty}&#10;\begin{document}&#10;\boldmath&#10;\begin{equation}&#10;\{\mathbf r \in \mathbf R^n |\psi(\mathbf r)=0\}&#10;\nonumber&#10;\end{equation}&#10;&#10;\end{document}"/>
  <p:tag name="IGUANATEXSIZE" val="18"/>
  <p:tag name="IGUANATEXCURSOR" val="8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9.8912"/>
  <p:tag name="ORIGINALWIDTH" val="1235.845"/>
  <p:tag name="LATEXADDIN" val="\documentclass{article}&#10;\usepackage{amsmath}&#10;\usepackage{amsfonts}&#10;\usepackage{color}&#10;\definecolor{orange}{RGB}{255,100,0}&#10;\definecolor{teal}{RGB}{0,100,255}&#10;\definecolor{brown}{RGB}{200,69,19}&#10;&#10;\boldmath&#10;\pagestyle{empty}&#10;\begin{document}&#10;&#10;\begin{equation}&#10;\textcolor{red}{\mathbf c^T} \textcolor{blue}{\underbrace{\begin{bmatrix} &amp; e^{j2\pi\mathbf k_1^T\mathbf x_i}\\ &amp; e^{j2\pi\mathbf k_2^T\mathbf x_i}\\ &amp;&#10; \ldots \\&amp;&#10;  e^{j2\pi\mathbf k_{|\Lambda|}^T\mathbf x_i}&#10;\end{bmatrix}}_{\phi(\mathbf x_i)}}&#10;=0&#10;\nonumber&#10;\end{equation}&#10;&#10;&#10;\end{document}"/>
  <p:tag name="IGUANATEXSIZE" val="22"/>
  <p:tag name="IGUANATEXCURSOR" val="30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15.111"/>
  <p:tag name="LATEXADDIN" val="\documentclass{article}&#10;\usepackage{amsmath}&#10;\pagestyle{empty}&#10;\begin{document}&#10;\boldmath&#10;\begin{equation}&#10;\{\mathbf r \in \mathbf R^n |\psi(\mathbf r)=0\}&#10;\nonumber&#10;\end{equation}&#10;&#10;\end{document}"/>
  <p:tag name="IGUANATEXSIZE" val="22"/>
  <p:tag name="IGUANATEXCURSOR" val="8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1148.856"/>
  <p:tag name="LATEXADDIN" val="\documentclass{article}&#10;\usepackage{amsmath}&#10;\usepackage{amsfonts}&#10;\usepackage{color}&#10;\boldmath&#10;\pagestyle{empty}&#10;\begin{document}&#10;\begin{equation}&#10;\sum_{\mathbf k \in \Lambda} \textcolor{red}{\mathbf c_{\mathbf k}} e^{j~2\pi \mathbf k^T \mathbf x_i} = 0&#10;\nonumber&#10;\end{equation}&#10;&#10;\end{document}"/>
  <p:tag name="IGUANATEXSIZE" val="22"/>
  <p:tag name="IGUANATEXCURSOR" val="25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85.6768"/>
  <p:tag name="LATEXADDIN" val="\documentclass{article}&#10;\usepackage{amsmath}&#10;\usepackage{amsfonts}&#10;\usepackage{color}&#10;\boldmath&#10;\pagestyle{empty}&#10;\begin{document}&#10;&#10;\begin{equation}&#10;\psi(\mathbf x_i) = 0&#10;\nonumber&#10;\end{equation}&#10;&#10;\end{document}"/>
  <p:tag name="IGUANATEXSIZE" val="22"/>
  <p:tag name="IGUANATEXCURSOR" val="13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1.7061"/>
  <p:tag name="ORIGINALWIDTH" val="1903.262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textcolor{red}{\mathbf c^T} \textcolor{newgreen}{\underbrace{\begin{bmatrix}&#10;\textcolor{blue}{\phi(\mathbf x_1)}~ \textcolor{blue}{\phi(\mathbf x_2)}~ \ldots ~ \textcolor{blue}{\phi(\mathbf x_N)}&#10;\end{bmatrix}&#10;}_{\Phi(\mathbf X)}} = 0&#10;\nonumber&#10;\end{equation}&#10;&#10;&#10;\end{document}"/>
  <p:tag name="IGUANATEXSIZE" val="22"/>
  <p:tag name="IGUANATEXCURSOR" val="41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842.1447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textcolor{red}{\mathbf c^T} \textcolor{newgreen}{\begin{bmatrix}&#10;\textcolor{blue}{\phi(\mathbf x_1)}&#10;\end{bmatrix}&#10;} = 0&#10;\nonumber&#10;\end{equation}&#10;&#10;&#10;\end{document}"/>
  <p:tag name="IGUANATEXSIZE" val="22"/>
  <p:tag name="IGUANATEXCURSOR" val="316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1222.347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textcolor{red}{\mathbf c^T} \textcolor{newgreen}{\begin{bmatrix}&#10;\textcolor{blue}{\phi(\mathbf x_1)}~ \textcolor{blue}{\phi(\mathbf x_2)}\end{bmatrix}&#10;} = 0&#10;\nonumber&#10;\end{equation}&#10;&#10;&#10;\end{document}"/>
  <p:tag name="IGUANATEXSIZE" val="22"/>
  <p:tag name="IGUANATEXCURSOR" val="35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.74276"/>
  <p:tag name="ORIGINALWIDTH" val="56.99291"/>
  <p:tag name="LATEXADDIN" val="\documentclass{article}&#10;\usepackage{amsmath}&#10;\usepackage{amsfonts}&#10;\usepackage{color}&#10;\pagestyle{empty}&#10;\definecolor{darkteal}{RGB}{33,56,58}&#10;\definecolor{darkblue}{RGB}{22,36,110}&#10;\begin{document}&#10;\boldmath&#10;\textcolor{darkteal}{&#10;\[&#10;\mathsf{x}&#10;\]&#10;}&#10;\end{document}"/>
  <p:tag name="IGUANATEXSIZE" val="24"/>
  <p:tag name="IGUANATEXCURSOR" val="2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55.49307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$\textcolor{red}{\mathbf c}$&#10;&#10;\end{document}"/>
  <p:tag name="IGUANATEXSIZE" val="22"/>
  <p:tag name="IGUANATEXCURSOR" val="27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079.865"/>
  <p:tag name="LATEXADDIN" val="\documentclass{article}&#10;\usepackage{amsmath}&#10;\usepackage{amsfonts}&#10;\usepackage{color}&#10;\boldmath&#10;\pagestyle{empty}&#10;\begin{document}&#10;&#10;$\{\mathbf x_i\}, i=1,\ldots,N$ &#10;&#10;\end{document}"/>
  <p:tag name="IGUANATEXSIZE" val="22"/>
  <p:tag name="IGUANATEXCURSOR" val="1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22.9846"/>
  <p:tag name="LATEXADDIN" val="\documentclass{article}&#10;\usepackage{amsmath}&#10;\usepackage{amsfonts}&#10;\usepackage{color}&#10;\boldmath&#10;\pagestyle{empty}&#10;\begin{document}&#10;&#10;$N$ &#10;&#10;\end{document}"/>
  <p:tag name="IGUANATEXSIZE" val="22"/>
  <p:tag name="IGUANATEXCURSOR" val="13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22.2347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\[&#10;\mathbf{x_{1}}&#10;\]&#10;}&#10;\end{document}"/>
  <p:tag name="IGUANATEXSIZE" val="22"/>
  <p:tag name="IGUANATEXCURSOR" val="28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25.2343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\[&#10;\mathbf{x_{3}}&#10;\]&#10;}&#10;\end{document}"/>
  <p:tag name="IGUANATEXSIZE" val="22"/>
  <p:tag name="IGUANATEXCURSOR" val="28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26.734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\[&#10;\mathbf{x_{4}}&#10;\]&#10;}&#10;\end{document}"/>
  <p:tag name="IGUANATEXSIZE" val="22"/>
  <p:tag name="IGUANATEXCURSOR" val="28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24.484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\[&#10;\mathbf{x_{5}}&#10;\]&#10;}&#10;\end{document}"/>
  <p:tag name="IGUANATEXSIZE" val="22"/>
  <p:tag name="IGUANATEXCURSOR" val="28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124.484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&#10;\[&#10;\mathbf{x_{2}}&#10;\]&#10;}&#10;\end{document}"/>
  <p:tag name="IGUANATEXSIZE" val="22"/>
  <p:tag name="IGUANATEXCURSOR" val="28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22.6846"/>
  <p:tag name="LATEXADDIN" val="\documentclass{article}&#10;\usepackage{amsmath}&#10;\usepackage{amsfonts}&#10;\usepackage{color}&#10;\boldmath&#10;\pagestyle{empty}&#10;\definecolor{newgreen}{RGB}{4,134,32}&#10;&#10;\begin{document}&#10;&#10;\begin{equation}&#10;\psi(\mathbf r) = 0&#10;\nonumber&#10;\end{equation}&#10;\end{document}"/>
  <p:tag name="IGUANATEXSIZE" val="22"/>
  <p:tag name="IGUANATEXCURSOR" val="20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boldmath&#10;\pagestyle{empty}&#10;\definecolor{newgreen}{RGB}{4,134,32}&#10;&#10;\begin{document}&#10;&#10;\begin{equation}&#10;\psi(\mathbf r)&#10;\nonumber&#10;\end{equation}&#10;\end{document}"/>
  <p:tag name="IGUANATEXSIZE" val="22"/>
  <p:tag name="IGUANATEXCURSOR" val="20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56.24299"/>
  <p:tag name="LATEXADDIN" val="\documentclass{article}&#10;\usepackage{amsmath}&#10;\usepackage{amsfonts}&#10;\usepackage{color}&#10;\pagestyle{empty}&#10;\definecolor{darkteal}{RGB}{33,56,58}&#10;\definecolor{darkblue}{RGB}{22,36,110}&#10;\begin{document}&#10;\boldmath&#10;\textcolor{darkteal}{&#10;\[&#10;\mathsf{y}&#10;\]&#10;}&#10;\end{document}"/>
  <p:tag name="IGUANATEXSIZE" val="24"/>
  <p:tag name="IGUANATEXCURSOR" val="2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55.49307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textcolor{red}{\mathbf c}&#10;\nonumber&#10;\end{equation}&#10;&#10;&#10;\end{document}"/>
  <p:tag name="IGUANATEXSIZE" val="22"/>
  <p:tag name="IGUANATEXCURSOR" val="24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302.2122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textcolor{newgreen}{\Phi(\mathbf X)}&#10;\nonumber&#10;\end{equation}&#10;&#10;&#10;\end{document}"/>
  <p:tag name="IGUANATEXSIZE" val="22"/>
  <p:tag name="IGUANATEXCURSOR" val="25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22.6846"/>
  <p:tag name="LATEXADDIN" val="\documentclass{article}&#10;\usepackage{amsmath}&#10;\usepackage{amsfonts}&#10;\usepackage{color}&#10;\boldmath&#10;\pagestyle{empty}&#10;\definecolor{newgreen}{RGB}{4,134,32}&#10;&#10;\begin{document}&#10;&#10;\begin{equation}&#10;\psi(\mathbf r) = 0&#10;\nonumber&#10;\end{equation}&#10;\end{document}"/>
  <p:tag name="IGUANATEXSIZE" val="22"/>
  <p:tag name="IGUANATEXCURSOR" val="20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828.6464"/>
  <p:tag name="LATEXADDIN" val="\documentclass{article}&#10;\usepackage{amsmath}&#10;\usepackage{amsfonts}&#10;\usepackage{color}&#10;\boldmath&#10;\pagestyle{empty}&#10;\definecolor{newgreen}{RGB}{4,134,32}&#10;&#10;\begin{document}&#10;&#10;\begin{equation}&#10;\mathbf x_1, \mathbf x_2, \ldots, \mathbf x_N&#10;\nonumber&#10;\end{equation}&#10;\end{document}"/>
  <p:tag name="IGUANATEXSIZE" val="22"/>
  <p:tag name="IGUANATEXCURSOR" val="23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722.9096"/>
  <p:tag name="LATEXADDIN" val="\documentclass{article}&#10;\usepackage{amsmath}&#10;\usepackage{amsfonts}&#10;\usepackage{color}&#10;\boldmath&#10;\pagestyle{empty}&#10;\definecolor{newgreen}{RGB}{4,134,32}&#10;&#10;\begin{document}&#10;&#10;\begin{equation}&#10;\label{matrixannihilation}&#10;\textcolor{red}{\mathbf c^T} \textcolor{newgreen}{\Phi(\mathbf X)} = 0&#10;\nonumber&#10;\end{equation}&#10;&#10;&#10;\end{document}"/>
  <p:tag name="IGUANATEXSIZE" val="22"/>
  <p:tag name="IGUANATEXCURSOR" val="28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55.49307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$\textcolor{red}{\mathbf c}$&#10;&#10;\end{document}"/>
  <p:tag name="IGUANATEXSIZE" val="22"/>
  <p:tag name="IGUANATEXCURSOR" val="27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.49756"/>
  <p:tag name="ORIGINALWIDTH" val="147.7315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ldots$&#10;\end{document}"/>
  <p:tag name="IGUANATEXSIZE" val="18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15"/>
  <p:tag name="LAY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173.9783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j^{th}$&#10;\end{document}"/>
  <p:tag name="IGUANATEXSIZE" val="22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821.52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N_j \geq (K_1+K_2)(K_{1,j}+K_{2,j})$&#10;\end{document}"/>
  <p:tag name="IGUANATEXSIZE" val="22"/>
  <p:tag name="IGUANATEXCURSOR" val="27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.74276"/>
  <p:tag name="ORIGINALWIDTH" val="51.74354"/>
  <p:tag name="LATEXADDIN" val="\documentclass{article}&#10;\usepackage{amsmath}&#10;\usepackage{amsfonts}&#10;\usepackage{color}&#10;\pagestyle{empty}&#10;\definecolor{darkteal}{RGB}{33,56,58}&#10;\definecolor{darkblue}{RGB}{22,36,110}&#10;\begin{document}&#10;\boldmath&#10;\textcolor{darkteal}{&#10;\[&#10;\mathsf{z}&#10;\]&#10;}&#10;\end{document}"/>
  <p:tag name="IGUANATEXSIZE" val="24"/>
  <p:tag name="IGUANATEXCURSOR" val="2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61.9798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Lambda_J$&#10;\end{document}"/>
  <p:tag name="IGUANATEXSIZE" val="22"/>
  <p:tag name="IGUANATEXCURSOR" val="25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69.966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{1,J}$&#10;\end{document}"/>
  <p:tag name="IGUANATEXSIZE" val="18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69.966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{2,J}$&#10;\end{document}"/>
  <p:tag name="IGUANATEXSIZE" val="18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46.9817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Lambda_2$&#10;\end{document}"/>
  <p:tag name="IGUANATEXSIZE" val="22"/>
  <p:tag name="IGUANATEXCURSOR" val="25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54.968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{1,2}$&#10;\end{document}"/>
  <p:tag name="IGUANATEXSIZE" val="18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54.968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{2,2}$&#10;\end{document}"/>
  <p:tag name="IGUANATEXSIZE" val="18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44.731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Lambda_1$&#10;\end{document}"/>
  <p:tag name="IGUANATEXSIZE" val="22"/>
  <p:tag name="IGUANATEXCURSOR" val="25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{1,1}$&#10;\end{document}"/>
  <p:tag name="IGUANATEXSIZE" val="18"/>
  <p:tag name="IGUANATEXCURSOR" val="25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{2,1}$&#10;\end{document}"/>
  <p:tag name="IGUANATEXSIZE" val="18"/>
  <p:tag name="IGUANATEXCURSOR" val="25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$&#10;\end{document}"/>
  <p:tag name="IGUANATEXSIZE" val="22"/>
  <p:tag name="IGUANATEXCURSOR" val="25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1286.839"/>
  <p:tag name="LATEXADDIN" val="\documentclass{article}&#10;\usepackage{amsmath}&#10;\usepackage{amsfonts}&#10;\usepackage{color}&#10;\definecolor{newgreen}{RGB}{4,134,32}&#10;\boldmath&#10;&#10;\pagestyle{empty}&#10;\begin{document}&#10;&#10;\begin{equation}&#10;\psi(\mathbf r) = \sum_{\mathbf k \in \Lambda} \textcolor{red}{\mathbf c_{\mathbf k}} e^{j~2\pi \mathbf k^T \mathbf r}&#10;\nonumber&#10;\end{equation}&#10;&#10;\end{document}"/>
  <p:tag name="IGUANATEXSIZE" val="22"/>
  <p:tag name="IGUANATEXCURSOR" val="13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90.7386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Lambda$&#10;\end{document}"/>
  <p:tag name="IGUANATEXSIZE" val="22"/>
  <p:tag name="IGUANATEXCURSOR" val="25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4833"/>
  <p:tag name="ORIGINALWIDTH" val="1022.12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N \geq (K_1+K_2)^2$&#10;\end{document}"/>
  <p:tag name="IGUANATEXSIZE" val="22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22.984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N$&#10;\end{document}"/>
  <p:tag name="IGUANATEXSIZE" val="22"/>
  <p:tag name="IGUANATEXCURSOR" val="24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22.684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 = 0$&#10;\end{document}"/>
  <p:tag name="IGUANATEXSIZE" val="22"/>
  <p:tag name="IGUANATEXCURSOR" val="24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90.7386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Lambda$&#10;\end{document}"/>
  <p:tag name="IGUANATEXSIZE" val="22"/>
  <p:tag name="IGUANATEXCURSOR" val="25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64.229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1$&#10;\end{document}"/>
  <p:tag name="IGUANATEXSIZE" val="22"/>
  <p:tag name="IGUANATEXCURSOR" val="24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66.479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2$&#10;\end{document}"/>
  <p:tag name="IGUANATEXSIZE" val="22"/>
  <p:tag name="IGUANATEXCURSOR" val="24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textcolor{newgreen}{\psi(\mathbf r)}$&#10;\end{document}"/>
  <p:tag name="IGUANATEXSIZE" val="22"/>
  <p:tag name="IGUANATEXCURSOR" val="28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653.543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 = \psi_1(\mathbf r)\psi_2(\mathbf r)\ldots \psi_J(\mathbf r)$&#10;\end{document}"/>
  <p:tag name="IGUANATEXSIZE" val="22"/>
  <p:tag name="IGUANATEXCURSOR" val="30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08"/>
  <p:tag name="LAY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74055"/>
  <p:tag name="ORIGINALWIDTH" val="116.985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red}{&#10;\[&#10;\mathbf{c_{k}}&#10;\]&#10;}&#10;\end{document}"/>
  <p:tag name="IGUANATEXSIZE" val="22"/>
  <p:tag name="IGUANATEXCURSOR" val="26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80.2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textcolor{newgreen}{J}$&#10;\end{document}"/>
  <p:tag name="IGUANATEXSIZE" val="22"/>
  <p:tag name="IGUANATEXCURSOR" val="26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417.6978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x,y)$&#10;\end{document}"/>
  <p:tag name="IGUANATEXSIZE" val="20"/>
  <p:tag name="IGUANATEXCURSOR" val="25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687.66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x,y)=0$&#10;\end{document}"/>
  <p:tag name="IGUANATEXSIZE" val="20"/>
  <p:tag name="IGUANATEXCURSOR" val="25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588.30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_1(x,y) \equiv cos(2\pi(x+y))$&#10;\end{document}"/>
  <p:tag name="IGUANATEXSIZE" val="20"/>
  <p:tag name="IGUANATEXCURSOR" val="26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588.30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_2(x,y) \equiv cos(2\pi(x-y))$&#10;\end{document}"/>
  <p:tag name="IGUANATEXSIZE" val="20"/>
  <p:tag name="IGUANATEXCURSOR" val="262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745.406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_1(x,y) = 0$&#10;\end{document}"/>
  <p:tag name="IGUANATEXSIZE" val="20"/>
  <p:tag name="IGUANATEXCURSOR" val="25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745.406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_2(x,y) = 0$&#10;\end{document}"/>
  <p:tag name="IGUANATEXSIZE" val="20"/>
  <p:tag name="IGUANATEXCURSOR" val="25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64.229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1$&#10;\end{document}"/>
  <p:tag name="IGUANATEXSIZE" val="22"/>
  <p:tag name="IGUANATEXCURSOR" val="24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66.4792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K_2$&#10;\end{document}"/>
  <p:tag name="IGUANATEXSIZE" val="22"/>
  <p:tag name="IGUANATEXCURSOR" val="24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37.2328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L_1$&#10;\end{document}"/>
  <p:tag name="IGUANATEXSIZE" val="22"/>
  <p:tag name="IGUANATEXCURSOR" val="24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.74276"/>
  <p:tag name="ORIGINALWIDTH" val="56.99291"/>
  <p:tag name="LATEXADDIN" val="\documentclass{article}&#10;\usepackage{amsmath}&#10;\usepackage{amsfonts}&#10;\usepackage{color}&#10;\pagestyle{empty}&#10;\definecolor{darkteal}{RGB}{33,56,58}&#10;\definecolor{darkblue}{RGB}{22,36,110}&#10;\begin{document}&#10;\boldmath&#10;\textcolor{darkteal}{&#10;\[&#10;\mathsf{x}&#10;\]&#10;}&#10;\end{document}"/>
  <p:tag name="IGUANATEXSIZE" val="24"/>
  <p:tag name="IGUANATEXCURSOR" val="2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39.482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L_2$&#10;\end{document}"/>
  <p:tag name="IGUANATEXSIZE" val="22"/>
  <p:tag name="IGUANATEXCURSOR" val="24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22.684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 = 0$&#10;\end{document}"/>
  <p:tag name="IGUANATEXSIZE" val="22"/>
  <p:tag name="IGUANATEXCURSOR" val="2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962.879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hat{\psi}(\mathbf r) = \psi(\mathbf r)\eta(\mathbf r)$&#10;\end{document}"/>
  <p:tag name="IGUANATEXSIZE" val="22"/>
  <p:tag name="IGUANATEXCURSOR" val="25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33.220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eta(\mathbf r)$&#10;\end{document}"/>
  <p:tag name="IGUANATEXSIZE" val="22"/>
  <p:tag name="IGUANATEXCURSOR" val="24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22.984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N$&#10;\end{document}"/>
  <p:tag name="IGUANATEXSIZE" val="22"/>
  <p:tag name="IGUANATEXCURSOR" val="24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22.684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 = 0$&#10;\end{document}"/>
  <p:tag name="IGUANATEXSIZE" val="22"/>
  <p:tag name="IGUANATEXCURSOR" val="24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558.305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N \geq (L_1+L_2)(K_1+K_2)$&#10;\end{document}"/>
  <p:tag name="IGUANATEXSIZE" val="22"/>
  <p:tag name="IGUANATEXCURSOR" val="26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767.529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N_j \geq (L_1+L_2)(K_{1,j}+K_{2,j})$&#10;\end{document}"/>
  <p:tag name="IGUANATEXSIZE" val="22"/>
  <p:tag name="IGUANATEXCURSOR" val="278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textcolor{newgreen}{\psi(\mathbf r)}$&#10;\end{document}"/>
  <p:tag name="IGUANATEXSIZE" val="22"/>
  <p:tag name="IGUANATEXCURSOR" val="28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90.7386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\textcolor{red}{$\Lambda$}&#10;\end{document}"/>
  <p:tag name="IGUANATEXSIZE" val="22"/>
  <p:tag name="IGUANATEXCURSOR" val="269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56.24299"/>
  <p:tag name="LATEXADDIN" val="\documentclass{article}&#10;\usepackage{amsmath}&#10;\usepackage{amsfonts}&#10;\usepackage{color}&#10;\pagestyle{empty}&#10;\definecolor{darkteal}{RGB}{33,56,58}&#10;\definecolor{darkblue}{RGB}{22,36,110}&#10;\begin{document}&#10;\boldmath&#10;\textcolor{darkteal}{&#10;\[&#10;\mathsf{y}&#10;\]&#10;}&#10;\end{document}"/>
  <p:tag name="IGUANATEXSIZE" val="24"/>
  <p:tag name="IGUANATEXCURSOR" val="26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417.6978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x,y)$&#10;\end{document}"/>
  <p:tag name="IGUANATEXSIZE" val="20"/>
  <p:tag name="IGUANATEXCURSOR" val="25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687.66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x,y)=0$&#10;\end{document}"/>
  <p:tag name="IGUANATEXSIZE" val="20"/>
  <p:tag name="IGUANATEXCURSOR" val="25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995.125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oldmath&#10;\begin{document}&#10;\begin{equation}&#10;\mathbf b_i = \mathcal A_i(\mathbf x_i) + \mathbf \eta_i&#10;\nonumber&#10;\end{equation}&#10;&#10;\end{document}"/>
  <p:tag name="IGUANATEXSIZE" val="22"/>
  <p:tag name="IGUANATEXCURSOR" val="2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47.469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oldmath&#10;\begin{document}&#10;$\{\mathbf x_i\}$&#10;&#10;\end{document}"/>
  <p:tag name="IGUANATEXSIZE" val="22"/>
  <p:tag name="IGUANATEXCURSOR" val="26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1.218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$\{\mathbf b_i\}$} &#10;\end{document}"/>
  <p:tag name="IGUANATEXSIZE" val="22"/>
  <p:tag name="IGUANATEXCURSOR" val="28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15.11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{\mathbf r \in \mathbf R^n |\psi(\mathbf r)=0\}$&#10;\end{document}"/>
  <p:tag name="IGUANATEXSIZE" val="22"/>
  <p:tag name="IGUANATEXCURSOR" val="2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$&#10;\end{document}"/>
  <p:tag name="IGUANATEXSIZE" val="22"/>
  <p:tag name="IGUANATEXCURSOR" val="26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307.837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begin{equation}&#10;\mbox{rank}\left(\Phi(\mathbf X)\right) = |\textcolor{red}{\Lambda}| - 1&#10;\nonumber&#10;\end{equation}&#10;&#10;\end{document}"/>
  <p:tag name="IGUANATEXSIZE" val="22"/>
  <p:tag name="IGUANATEXCURSOR" val="327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601.8"/>
  <p:tag name="LATEXADDIN" val="\documentclass{article}&#10;\usepackage{amsmath}&#10;\usepackage{amsfonts}&#10;\usepackage{color}&#10;\definecolor{newgreen}{RGB}{4,134,32}&#10;&#10;\pagestyle{empty}&#10;\begin{document}&#10;\boldmath&#10;\begin{equation}&#10;\mbox{rank}\left(\Phi(\mathbf X)\right) = |\textcolor{newgreen}{\Gamma}|-|\textcolor{blue}{\Gamma:\Lambda}|&#10;\nonumber&#10;\end{equation}&#10;&#10;&#10;\end{document}"/>
  <p:tag name="IGUANATEXSIZE" val="22"/>
  <p:tag name="IGUANATEXCURSOR" val="29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55.49307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$\mathbf c$&#10;&#10;\end{document}"/>
  <p:tag name="IGUANATEXSIZE" val="22"/>
  <p:tag name="IGUANATEXCURSOR" val="25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55.6805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red}{&#10;$\psi(x,y,z)$&#10;}&#10;\end{document}"/>
  <p:tag name="IGUANATEXSIZE" val="28"/>
  <p:tag name="IGUANATEXCURSOR" val="26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75.74055"/>
  <p:tag name="LATEXADDIN" val="\documentclass{article}&#10;\usepackage{amsmath}&#10;\usepackage{amsfonts}&#10;\usepackage{color}&#10;\definecolor{newgreen}{RGB}{4,134,32}&#10;&#10;\pagestyle{empty}&#10;\begin{document}&#10;\boldmath&#10;$\textcolor{newgreen}{\Gamma}$&#10;&#10;\end{document}"/>
  <p:tag name="IGUANATEXSIZE" val="22"/>
  <p:tag name="IGUANATEXCURSOR" val="181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90.73866"/>
  <p:tag name="LATEXADDIN" val="\documentclass{article}&#10;\usepackage{amsmath}&#10;\usepackage{amsfonts}&#10;\usepackage{color}&#10;\definecolor{newgreen}{RGB}{4,134,32}&#10;&#10;\pagestyle{empty}&#10;\begin{document}&#10;\boldmath&#10;$\textcolor{red}{\Lambda}$&#10;&#10;\end{document}"/>
  <p:tag name="IGUANATEXSIZE" val="22"/>
  <p:tag name="IGUANATEXCURSOR" val="195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51.481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$N$:&#10;&#10;\end{document}"/>
  <p:tag name="IGUANATEXSIZE" val="22"/>
  <p:tag name="IGUANATEXCURSOR" val="24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51.481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&#10;$N$:&#10;&#10;\end{document}"/>
  <p:tag name="IGUANATEXSIZE" val="22"/>
  <p:tag name="IGUANATEXCURSOR" val="244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.4762"/>
  <p:tag name="ORIGINALWIDTH" val="1866.517"/>
  <p:tag name="LATEXADDIN" val="\documentclass{article}&#10;\usepackage{amsmath}&#10;\usepackage{amsfonts}&#10;\usepackage{color}&#10;\definecolor{newgreen}{RGB}{4,134,32}&#10;\pagestyle{empty}&#10;\boldmath&#10;\begin{document}&#10;&#10;\begin{equation}&#10;\min_{\mathbf X} \|\mathcal A(\mathbf X) - \mathbf b\|^2 + \lambda~\textcolor{newgreen}{\|\mathbf \Phi(\mathbf X)\|_*}&#10;\nonumber&#10;\end{equation}&#10;&#10;\end{document}"/>
  <p:tag name="IGUANATEXSIZE" val="22"/>
  <p:tag name="IGUANATEXCURSOR" val="17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995.125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oldmath&#10;\begin{document}&#10;\begin{equation}&#10;\mathbf b_i = \mathcal A_i(\mathbf x_i) + \mathbf \eta_i&#10;\nonumber&#10;\end{equation}&#10;&#10;\end{document}"/>
  <p:tag name="IGUANATEXSIZE" val="22"/>
  <p:tag name="IGUANATEXCURSOR" val="2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47.469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oldmath&#10;\begin{document}&#10;$\{\mathbf x_i\}$&#10;&#10;\end{document}"/>
  <p:tag name="IGUANATEXSIZE" val="22"/>
  <p:tag name="IGUANATEXCURSOR" val="26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1.2186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\textcolor{newgreen}{$\{\mathbf b_i\}$} &#10;\end{document}"/>
  <p:tag name="IGUANATEXSIZE" val="22"/>
  <p:tag name="IGUANATEXCURSOR" val="28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15.111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{\mathbf r \in \mathbf R^n |\psi(\mathbf r)=0\}$&#10;\end{document}"/>
  <p:tag name="IGUANATEXSIZE" val="22"/>
  <p:tag name="IGUANATEXCURSOR" val="243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52.7184"/>
  <p:tag name="LATEXADDIN" val="\documentclass{article}&#10;\usepackage{amsmath}&#10;\usepackage{amsfonts}&#10;\usepackage{color}&#10;\pagestyle{empty}&#10;\definecolor{darkteal}{RGB}{33,56,58}&#10;\definecolor{darkred}{RGB}{255,0,0}&#10;\definecolor{newgreen}{RGB}{4,134,32}&#10;\begin{document}&#10;\boldmath&#10;$\psi(\mathbf r)$&#10;\end{document}"/>
  <p:tag name="IGUANATEXSIZE" val="22"/>
  <p:tag name="IGUANATEXCURSOR" val="260"/>
  <p:tag name="TRANSPARENCY" val="True"/>
  <p:tag name="FILENAME" val="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6732</TotalTime>
  <Words>972</Words>
  <Application>Microsoft Office PowerPoint</Application>
  <PresentationFormat>Widescreen</PresentationFormat>
  <Paragraphs>273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Wingdings</vt:lpstr>
      <vt:lpstr>Metropolitan</vt:lpstr>
      <vt:lpstr>PowerPoint Presentation</vt:lpstr>
      <vt:lpstr>Many datasets of points lie on a surface</vt:lpstr>
      <vt:lpstr>MR images parametrized by cardiac and respiratory phases</vt:lpstr>
      <vt:lpstr>Outline</vt:lpstr>
      <vt:lpstr>Outline</vt:lpstr>
      <vt:lpstr>Model: Zero-level set of bandlimited function</vt:lpstr>
      <vt:lpstr>Rich enough to capture complex surfaces</vt:lpstr>
      <vt:lpstr>Model property: filter coefficients annihilate feature matrix</vt:lpstr>
      <vt:lpstr>Aim of this work</vt:lpstr>
      <vt:lpstr>Outline</vt:lpstr>
      <vt:lpstr>Recovery of curve from samples</vt:lpstr>
      <vt:lpstr>Proposition-1: Number of samples for perfect recovery</vt:lpstr>
      <vt:lpstr>Proposition-1: Number of samples for perfect recovery</vt:lpstr>
      <vt:lpstr>Proposition-1: Comparing to a degrees of freedom argument</vt:lpstr>
      <vt:lpstr>Proposition-2: Recovery using over-estimated filter</vt:lpstr>
      <vt:lpstr>Proposition-2: Recovery using over-estimated filter</vt:lpstr>
      <vt:lpstr>Outline</vt:lpstr>
      <vt:lpstr>Solving inverse problems using model</vt:lpstr>
      <vt:lpstr>Proposition-3: Rank of the feature matrix</vt:lpstr>
      <vt:lpstr>Enforcing low rank feature matrix to solve inverse problems</vt:lpstr>
      <vt:lpstr>Solving inverse problems using model</vt:lpstr>
      <vt:lpstr>Relation between model and kernel low-rank methods</vt:lpstr>
      <vt:lpstr>Illustration: denoising synthetic data using BASE</vt:lpstr>
      <vt:lpstr>Outline</vt:lpstr>
      <vt:lpstr>PowerPoint Presentation</vt:lpstr>
      <vt:lpstr>Representing image series in terms of Laplacian eigen-vectors</vt:lpstr>
      <vt:lpstr>Improved estimation of Laplacian eigen vectors</vt:lpstr>
      <vt:lpstr>Approximation of image series using few basis functions</vt:lpstr>
      <vt:lpstr>Outline</vt:lpstr>
      <vt:lpstr>Reconstructed free-breathing cardiac datasets</vt:lpstr>
      <vt:lpstr>Recovering datasets with irregular or high motion</vt:lpstr>
      <vt:lpstr>Images binned using cardiac and respiratory phases</vt:lpstr>
      <vt:lpstr>Comparison with breath-held sequence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Sunrita</dc:creator>
  <cp:lastModifiedBy>spang lee</cp:lastModifiedBy>
  <cp:revision>2264</cp:revision>
  <dcterms:created xsi:type="dcterms:W3CDTF">2015-04-06T23:55:06Z</dcterms:created>
  <dcterms:modified xsi:type="dcterms:W3CDTF">2018-04-14T23:35:34Z</dcterms:modified>
</cp:coreProperties>
</file>