
<file path=[Content_Types].xml><?xml version="1.0" encoding="utf-8"?>
<Types xmlns="http://schemas.openxmlformats.org/package/2006/content-types">
  <Default Extension="avi" ContentType="video/x-msvideo"/>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92" r:id="rId2"/>
    <p:sldId id="266" r:id="rId3"/>
    <p:sldId id="257" r:id="rId4"/>
    <p:sldId id="394" r:id="rId5"/>
    <p:sldId id="271" r:id="rId6"/>
    <p:sldId id="396" r:id="rId7"/>
    <p:sldId id="397" r:id="rId8"/>
    <p:sldId id="273" r:id="rId9"/>
    <p:sldId id="400" r:id="rId10"/>
    <p:sldId id="402" r:id="rId11"/>
    <p:sldId id="403" r:id="rId12"/>
    <p:sldId id="405" r:id="rId13"/>
    <p:sldId id="409" r:id="rId14"/>
    <p:sldId id="407" r:id="rId15"/>
    <p:sldId id="408" r:id="rId16"/>
    <p:sldId id="265"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yc" id="{8AB0E219-10FB-4603-9873-0772A90F15EF}">
          <p14:sldIdLst>
            <p14:sldId id="392"/>
            <p14:sldId id="266"/>
            <p14:sldId id="257"/>
            <p14:sldId id="394"/>
            <p14:sldId id="271"/>
            <p14:sldId id="396"/>
            <p14:sldId id="397"/>
            <p14:sldId id="273"/>
            <p14:sldId id="400"/>
            <p14:sldId id="402"/>
            <p14:sldId id="403"/>
            <p14:sldId id="405"/>
            <p14:sldId id="409"/>
            <p14:sldId id="407"/>
            <p14:sldId id="408"/>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03" autoAdjust="0"/>
    <p:restoredTop sz="69864" autoAdjust="0"/>
  </p:normalViewPr>
  <p:slideViewPr>
    <p:cSldViewPr snapToGrid="0">
      <p:cViewPr varScale="1">
        <p:scale>
          <a:sx n="66" d="100"/>
          <a:sy n="66" d="100"/>
        </p:scale>
        <p:origin x="1012" y="48"/>
      </p:cViewPr>
      <p:guideLst/>
    </p:cSldViewPr>
  </p:slideViewPr>
  <p:notesTextViewPr>
    <p:cViewPr>
      <p:scale>
        <a:sx n="125" d="100"/>
        <a:sy n="125"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3E48D-DF4F-4D68-9015-15022D588F0D}" type="datetimeFigureOut">
              <a:rPr lang="zh-CN" altLang="en-US" smtClean="0"/>
              <a:t>2021/2/22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3DCDB3-1C20-47E6-B8BC-BC9CD8425DD6}" type="slidenum">
              <a:rPr lang="zh-CN" altLang="en-US" smtClean="0"/>
              <a:t>‹#›</a:t>
            </a:fld>
            <a:endParaRPr lang="zh-CN" altLang="en-US"/>
          </a:p>
        </p:txBody>
      </p:sp>
    </p:spTree>
    <p:extLst>
      <p:ext uri="{BB962C8B-B14F-4D97-AF65-F5344CB8AC3E}">
        <p14:creationId xmlns:p14="http://schemas.microsoft.com/office/powerpoint/2010/main" val="1854549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Hello everyone. It’s </a:t>
            </a:r>
            <a:r>
              <a:rPr lang="en-US" altLang="zh-CN" sz="1200" kern="1200">
                <a:solidFill>
                  <a:schemeClr val="tx1"/>
                </a:solidFill>
                <a:effectLst/>
                <a:latin typeface="+mn-lt"/>
                <a:ea typeface="+mn-ea"/>
                <a:cs typeface="+mn-cs"/>
              </a:rPr>
              <a:t>a great </a:t>
            </a:r>
            <a:r>
              <a:rPr lang="en-US" altLang="zh-CN" sz="1200" kern="1200" dirty="0">
                <a:solidFill>
                  <a:schemeClr val="tx1"/>
                </a:solidFill>
                <a:effectLst/>
                <a:latin typeface="+mn-lt"/>
                <a:ea typeface="+mn-ea"/>
                <a:cs typeface="+mn-cs"/>
              </a:rPr>
              <a:t>honor to present our work here. My name </a:t>
            </a:r>
            <a:r>
              <a:rPr lang="en-US" altLang="zh-CN" sz="1200" kern="1200">
                <a:solidFill>
                  <a:schemeClr val="tx1"/>
                </a:solidFill>
                <a:effectLst/>
                <a:latin typeface="+mn-lt"/>
                <a:ea typeface="+mn-ea"/>
                <a:cs typeface="+mn-cs"/>
              </a:rPr>
              <a:t>is Guo Yichen, </a:t>
            </a:r>
            <a:r>
              <a:rPr lang="en-US" altLang="zh-CN" sz="1200" kern="1200" dirty="0">
                <a:solidFill>
                  <a:schemeClr val="tx1"/>
                </a:solidFill>
                <a:effectLst/>
                <a:latin typeface="+mn-lt"/>
                <a:ea typeface="+mn-ea"/>
                <a:cs typeface="+mn-cs"/>
              </a:rPr>
              <a:t>I’m a graduate student from </a:t>
            </a:r>
            <a:r>
              <a:rPr lang="en-US" altLang="zh-CN" sz="1200" kern="1200" dirty="0" err="1">
                <a:solidFill>
                  <a:schemeClr val="tx1"/>
                </a:solidFill>
                <a:effectLst/>
                <a:latin typeface="+mn-lt"/>
                <a:ea typeface="+mn-ea"/>
                <a:cs typeface="+mn-cs"/>
              </a:rPr>
              <a:t>Beihang</a:t>
            </a:r>
            <a:r>
              <a:rPr lang="en-US" altLang="zh-CN" sz="1200" kern="1200" dirty="0">
                <a:solidFill>
                  <a:schemeClr val="tx1"/>
                </a:solidFill>
                <a:effectLst/>
                <a:latin typeface="+mn-lt"/>
                <a:ea typeface="+mn-ea"/>
                <a:cs typeface="+mn-cs"/>
              </a:rPr>
              <a:t> University. The paper I will present today is </a:t>
            </a:r>
            <a:r>
              <a:rPr lang="en-US" altLang="zh-CN" sz="1200" kern="1200">
                <a:solidFill>
                  <a:schemeClr val="tx1"/>
                </a:solidFill>
                <a:effectLst/>
                <a:latin typeface="+mn-lt"/>
                <a:ea typeface="+mn-ea"/>
                <a:cs typeface="+mn-cs"/>
              </a:rPr>
              <a:t>titled </a:t>
            </a:r>
            <a:r>
              <a:rPr lang="en-US" altLang="zh-CN" sz="1200">
                <a:latin typeface="Times New Roman" panose="02020603050405020304" pitchFamily="18" charset="0"/>
                <a:cs typeface="Times New Roman" panose="02020603050405020304" pitchFamily="18" charset="0"/>
              </a:rPr>
              <a:t>A Viewport-adaptive Rate Control Approach for Omnidirectional Video Coding.</a:t>
            </a:r>
            <a:endParaRPr lang="zh-CN" altLang="en-US" sz="900" dirty="0">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23DCDB3-1C20-47E6-B8BC-BC9CD8425DD6}" type="slidenum">
              <a:rPr lang="zh-CN" altLang="en-US" smtClean="0"/>
              <a:t>1</a:t>
            </a:fld>
            <a:endParaRPr lang="zh-CN" altLang="en-US"/>
          </a:p>
        </p:txBody>
      </p:sp>
    </p:spTree>
    <p:extLst>
      <p:ext uri="{BB962C8B-B14F-4D97-AF65-F5344CB8AC3E}">
        <p14:creationId xmlns:p14="http://schemas.microsoft.com/office/powerpoint/2010/main" val="2086012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In stage I, </a:t>
            </a:r>
            <a:endParaRPr lang="en-US"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10</a:t>
            </a:fld>
            <a:endParaRPr lang="zh-CN" altLang="en-US"/>
          </a:p>
        </p:txBody>
      </p:sp>
    </p:spTree>
    <p:extLst>
      <p:ext uri="{BB962C8B-B14F-4D97-AF65-F5344CB8AC3E}">
        <p14:creationId xmlns:p14="http://schemas.microsoft.com/office/powerpoint/2010/main" val="918250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a:latin typeface="CMR12"/>
              </a:rPr>
              <a:t>In stage Ⅱ,</a:t>
            </a:r>
            <a:r>
              <a:rPr lang="zh-CN" altLang="en-US" sz="1800" b="0" i="0" u="none" strike="noStrike" baseline="0">
                <a:latin typeface="CMR12"/>
              </a:rPr>
              <a:t> </a:t>
            </a:r>
            <a:r>
              <a:rPr lang="en-US" altLang="zh-CN" sz="1200">
                <a:latin typeface="Times New Roman" panose="02020603050405020304" pitchFamily="18" charset="0"/>
                <a:cs typeface="Times New Roman" panose="02020603050405020304" pitchFamily="18" charset="0"/>
              </a:rPr>
              <a:t>we develop a novel fully convolutional network (FCN) for viewport saliency detection. </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11</a:t>
            </a:fld>
            <a:endParaRPr lang="zh-CN" altLang="en-US"/>
          </a:p>
        </p:txBody>
      </p:sp>
    </p:spTree>
    <p:extLst>
      <p:ext uri="{BB962C8B-B14F-4D97-AF65-F5344CB8AC3E}">
        <p14:creationId xmlns:p14="http://schemas.microsoft.com/office/powerpoint/2010/main" val="4083648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a:latin typeface="CMR12"/>
              </a:rPr>
              <a:t>In stage Ⅲ, </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12</a:t>
            </a:fld>
            <a:endParaRPr lang="zh-CN" altLang="en-US"/>
          </a:p>
        </p:txBody>
      </p:sp>
    </p:spTree>
    <p:extLst>
      <p:ext uri="{BB962C8B-B14F-4D97-AF65-F5344CB8AC3E}">
        <p14:creationId xmlns:p14="http://schemas.microsoft.com/office/powerpoint/2010/main" val="405566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Here is the experiment results.  We compare with standard HM 16.0 and Liu’s approach. Note that the PSNR and SSIM are weighted by ground truth of head movement. The test sequence is AVS standard test sequence. As can be seen, our approach can better RD performance.</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13</a:t>
            </a:fld>
            <a:endParaRPr lang="zh-CN" altLang="en-US"/>
          </a:p>
        </p:txBody>
      </p:sp>
    </p:spTree>
    <p:extLst>
      <p:ext uri="{BB962C8B-B14F-4D97-AF65-F5344CB8AC3E}">
        <p14:creationId xmlns:p14="http://schemas.microsoft.com/office/powerpoint/2010/main" val="1779565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Here is the subjective results, our approach can significantly make higher fidelity in salient regions.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Also, the performance of viewport saliency prediction is better than all the state-of-the-art approaches.</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14</a:t>
            </a:fld>
            <a:endParaRPr lang="zh-CN" altLang="en-US"/>
          </a:p>
        </p:txBody>
      </p:sp>
    </p:spTree>
    <p:extLst>
      <p:ext uri="{BB962C8B-B14F-4D97-AF65-F5344CB8AC3E}">
        <p14:creationId xmlns:p14="http://schemas.microsoft.com/office/powerpoint/2010/main" val="2424506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a:solidFill>
                  <a:schemeClr val="tx1"/>
                </a:solidFill>
                <a:effectLst/>
                <a:latin typeface="+mn-lt"/>
                <a:ea typeface="+mn-ea"/>
                <a:cs typeface="+mn-cs"/>
              </a:rPr>
              <a:t>Here is the reference.</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15</a:t>
            </a:fld>
            <a:endParaRPr lang="zh-CN" altLang="en-US"/>
          </a:p>
        </p:txBody>
      </p:sp>
    </p:spTree>
    <p:extLst>
      <p:ext uri="{BB962C8B-B14F-4D97-AF65-F5344CB8AC3E}">
        <p14:creationId xmlns:p14="http://schemas.microsoft.com/office/powerpoint/2010/main" val="2460061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is the presentation of our work, thanks for your listening.</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16</a:t>
            </a:fld>
            <a:endParaRPr lang="zh-CN" altLang="en-US"/>
          </a:p>
        </p:txBody>
      </p:sp>
    </p:spTree>
    <p:extLst>
      <p:ext uri="{BB962C8B-B14F-4D97-AF65-F5344CB8AC3E}">
        <p14:creationId xmlns:p14="http://schemas.microsoft.com/office/powerpoint/2010/main" val="1312771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00" kern="1200" dirty="0">
                <a:solidFill>
                  <a:schemeClr val="tx1"/>
                </a:solidFill>
                <a:effectLst/>
                <a:latin typeface="+mn-lt"/>
                <a:ea typeface="+mn-ea"/>
                <a:cs typeface="+mn-cs"/>
              </a:rPr>
              <a:t>My presentation is divided into five parts.</a:t>
            </a:r>
            <a:endParaRPr lang="zh-CN" altLang="zh-CN" sz="800" kern="1200" dirty="0">
              <a:solidFill>
                <a:schemeClr val="tx1"/>
              </a:solidFill>
              <a:effectLst/>
              <a:latin typeface="+mn-lt"/>
              <a:ea typeface="+mn-ea"/>
              <a:cs typeface="+mn-cs"/>
            </a:endParaRPr>
          </a:p>
          <a:p>
            <a:endParaRPr lang="zh-CN" altLang="en-US" sz="800"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2</a:t>
            </a:fld>
            <a:endParaRPr lang="zh-CN" altLang="en-US"/>
          </a:p>
        </p:txBody>
      </p:sp>
    </p:spTree>
    <p:extLst>
      <p:ext uri="{BB962C8B-B14F-4D97-AF65-F5344CB8AC3E}">
        <p14:creationId xmlns:p14="http://schemas.microsoft.com/office/powerpoint/2010/main" val="3193314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kern="1200">
                <a:solidFill>
                  <a:schemeClr val="tx1"/>
                </a:solidFill>
                <a:effectLst/>
                <a:latin typeface="+mn-lt"/>
                <a:ea typeface="+mn-ea"/>
                <a:cs typeface="+mn-cs"/>
              </a:rPr>
              <a:t>First, </a:t>
            </a:r>
            <a:r>
              <a:rPr lang="en-US" altLang="zh-CN" sz="1200" kern="1200" dirty="0">
                <a:solidFill>
                  <a:schemeClr val="tx1"/>
                </a:solidFill>
                <a:effectLst/>
                <a:latin typeface="+mn-lt"/>
                <a:ea typeface="+mn-ea"/>
                <a:cs typeface="+mn-cs"/>
              </a:rPr>
              <a:t>I’ll introduce the </a:t>
            </a:r>
            <a:r>
              <a:rPr lang="en-US" altLang="zh-CN" sz="1200" kern="1200">
                <a:solidFill>
                  <a:schemeClr val="tx1"/>
                </a:solidFill>
                <a:effectLst/>
                <a:latin typeface="+mn-lt"/>
                <a:ea typeface="+mn-ea"/>
                <a:cs typeface="+mn-cs"/>
              </a:rPr>
              <a:t>background of Omnidirectional video coding, which is short for ODV coding.</a:t>
            </a:r>
            <a:r>
              <a:rPr lang="en-US" altLang="zh-CN" sz="1200" kern="1200" baseline="0">
                <a:solidFill>
                  <a:schemeClr val="tx1"/>
                </a:solidFill>
                <a:effectLst/>
                <a:latin typeface="+mn-lt"/>
                <a:ea typeface="+mn-ea"/>
                <a:cs typeface="+mn-cs"/>
              </a:rPr>
              <a:t> </a:t>
            </a:r>
            <a:r>
              <a:rPr lang="en-US" altLang="zh-CN" sz="1800" b="0" i="0" u="none" strike="noStrike" baseline="0">
                <a:latin typeface="CMR12"/>
              </a:rPr>
              <a:t>With the rapid development of virtual reality applications, ODVs have gradually come into people's daily life. They can provide immersive and interactive viewing experience, but also require extremely high resolutions and high transmition bandwidth.</a:t>
            </a:r>
            <a:endParaRPr lang="en-US" altLang="zh-CN" sz="12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523DCDB3-1C20-47E6-B8BC-BC9CD8425DD6}" type="slidenum">
              <a:rPr lang="zh-CN" altLang="en-US" smtClean="0"/>
              <a:t>3</a:t>
            </a:fld>
            <a:endParaRPr lang="zh-CN" altLang="en-US"/>
          </a:p>
        </p:txBody>
      </p:sp>
    </p:spTree>
    <p:extLst>
      <p:ext uri="{BB962C8B-B14F-4D97-AF65-F5344CB8AC3E}">
        <p14:creationId xmlns:p14="http://schemas.microsoft.com/office/powerpoint/2010/main" val="675758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200" b="0" i="0" u="none" strike="noStrike" baseline="0">
                <a:latin typeface="CMR12"/>
              </a:rPr>
              <a:t>However, the traditional video coding standards waste a huge amount of bits in representing and encoding a whole ODV frame.</a:t>
            </a:r>
          </a:p>
          <a:p>
            <a:pPr algn="l"/>
            <a:r>
              <a:rPr lang="en-US" altLang="zh-CN" sz="1200" b="0" i="0" u="none" strike="noStrike" baseline="0">
                <a:latin typeface="CMR12"/>
              </a:rPr>
              <a:t>Different from 2D videos, ODVs are normally watched through a head-mounted display, resulting that only the scene inside the viewport is visible. Therefore, there is a desirable demand on improving the coding efficiency of ODVs by considering the visible viewports.</a:t>
            </a:r>
            <a:endParaRPr lang="en-US" altLang="zh-CN" sz="1000" b="0" i="0" u="none" strike="noStrike" kern="1200" baseline="0" dirty="0">
              <a:solidFill>
                <a:schemeClr val="tx1"/>
              </a:solidFill>
              <a:latin typeface="+mn-lt"/>
              <a:ea typeface="+mn-ea"/>
              <a:cs typeface="+mn-cs"/>
            </a:endParaRPr>
          </a:p>
        </p:txBody>
      </p:sp>
      <p:sp>
        <p:nvSpPr>
          <p:cNvPr id="4" name="灯片编号占位符 3"/>
          <p:cNvSpPr>
            <a:spLocks noGrp="1"/>
          </p:cNvSpPr>
          <p:nvPr>
            <p:ph type="sldNum" sz="quarter" idx="5"/>
          </p:nvPr>
        </p:nvSpPr>
        <p:spPr/>
        <p:txBody>
          <a:bodyPr/>
          <a:lstStyle/>
          <a:p>
            <a:fld id="{523DCDB3-1C20-47E6-B8BC-BC9CD8425DD6}" type="slidenum">
              <a:rPr lang="zh-CN" altLang="en-US" smtClean="0"/>
              <a:t>4</a:t>
            </a:fld>
            <a:endParaRPr lang="zh-CN" altLang="en-US"/>
          </a:p>
        </p:txBody>
      </p:sp>
    </p:spTree>
    <p:extLst>
      <p:ext uri="{BB962C8B-B14F-4D97-AF65-F5344CB8AC3E}">
        <p14:creationId xmlns:p14="http://schemas.microsoft.com/office/powerpoint/2010/main" val="2368498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a:latin typeface="CMR12"/>
              </a:rPr>
              <a:t>In recent years, a great amount of works have emerged for ODV coding. Next, I will review the existing ODV coding approaches in three categories.</a:t>
            </a:r>
          </a:p>
          <a:p>
            <a:pPr algn="l"/>
            <a:endParaRPr lang="en-US" altLang="zh-CN" sz="1800" b="0" i="0" u="none" strike="noStrike" baseline="0">
              <a:latin typeface="CMR1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b="0" i="0" u="none" strike="noStrike" baseline="0">
                <a:latin typeface="CMR12"/>
              </a:rPr>
              <a:t>The first is spatial distortion optimization. It’s known that ERP format can introduce severe spatial distortion. So most of them try to modify the R-λ scheme for bit allocation according to the weight maps of projection-friendly PSNR.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i="0" u="none" strike="noStrike" baseline="0">
              <a:latin typeface="CMR12"/>
            </a:endParaRPr>
          </a:p>
          <a:p>
            <a:pPr algn="l"/>
            <a:r>
              <a:rPr lang="en-US" altLang="zh-CN" sz="1800" b="0" i="0" u="none" strike="noStrike" baseline="0">
                <a:latin typeface="CMR12"/>
              </a:rPr>
              <a:t>But they do not consider the perceptual quality of subjects, which are determined by their viewports.</a:t>
            </a:r>
            <a:endParaRPr lang="en-US" altLang="zh-CN" sz="1200" dirty="0">
              <a:solidFill>
                <a:schemeClr val="bg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23DCDB3-1C20-47E6-B8BC-BC9CD8425DD6}" type="slidenum">
              <a:rPr lang="zh-CN" altLang="en-US" smtClean="0"/>
              <a:t>5</a:t>
            </a:fld>
            <a:endParaRPr lang="zh-CN" altLang="en-US"/>
          </a:p>
        </p:txBody>
      </p:sp>
    </p:spTree>
    <p:extLst>
      <p:ext uri="{BB962C8B-B14F-4D97-AF65-F5344CB8AC3E}">
        <p14:creationId xmlns:p14="http://schemas.microsoft.com/office/powerpoint/2010/main" val="4231620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The second is perceptual quality promotion. They try to combine saliency information into encoding procedure such as sampling scheme and bit allocation.</a:t>
            </a:r>
          </a:p>
          <a:p>
            <a:endParaRPr lang="en-US" altLang="zh-CN"/>
          </a:p>
          <a:p>
            <a:pPr algn="l"/>
            <a:r>
              <a:rPr lang="en-US" altLang="zh-CN" sz="1800" b="0" i="0" u="none" strike="noStrike" baseline="0">
                <a:latin typeface="CMR12"/>
              </a:rPr>
              <a:t>But they also ignore that only the viewport regions of ODVs can be viewed by subjects.</a:t>
            </a:r>
            <a:endParaRPr lang="en-US" altLang="zh-CN" sz="1200" dirty="0">
              <a:solidFill>
                <a:schemeClr val="bg1"/>
              </a:solidFill>
              <a:latin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5"/>
          </p:nvPr>
        </p:nvSpPr>
        <p:spPr/>
        <p:txBody>
          <a:bodyPr/>
          <a:lstStyle/>
          <a:p>
            <a:fld id="{523DCDB3-1C20-47E6-B8BC-BC9CD8425DD6}" type="slidenum">
              <a:rPr lang="zh-CN" altLang="en-US" smtClean="0"/>
              <a:t>6</a:t>
            </a:fld>
            <a:endParaRPr lang="zh-CN" altLang="en-US"/>
          </a:p>
        </p:txBody>
      </p:sp>
    </p:spTree>
    <p:extLst>
      <p:ext uri="{BB962C8B-B14F-4D97-AF65-F5344CB8AC3E}">
        <p14:creationId xmlns:p14="http://schemas.microsoft.com/office/powerpoint/2010/main" val="2415390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The third is viewport adaptiation. They allocate more bit to viewport regions by layered encoding or pyramid projection.</a:t>
            </a:r>
          </a:p>
          <a:p>
            <a:endParaRPr lang="en-US" altLang="zh-CN"/>
          </a:p>
          <a:p>
            <a:pPr algn="l"/>
            <a:r>
              <a:rPr lang="en-US" altLang="zh-CN" sz="1800" b="0" i="0" u="none" strike="noStrike" baseline="0">
                <a:latin typeface="CMR12"/>
              </a:rPr>
              <a:t>Unfortunately, these approaches are all on-line coding, requiring the subsequent viewport of each subject, and they cannot be applied to offline ODV coding, as there are more than one potential viewport for different subjects.</a:t>
            </a:r>
            <a:endParaRPr lang="en-US" altLang="zh-CN"/>
          </a:p>
        </p:txBody>
      </p:sp>
      <p:sp>
        <p:nvSpPr>
          <p:cNvPr id="4" name="灯片编号占位符 3"/>
          <p:cNvSpPr>
            <a:spLocks noGrp="1"/>
          </p:cNvSpPr>
          <p:nvPr>
            <p:ph type="sldNum" sz="quarter" idx="5"/>
          </p:nvPr>
        </p:nvSpPr>
        <p:spPr/>
        <p:txBody>
          <a:bodyPr/>
          <a:lstStyle/>
          <a:p>
            <a:fld id="{523DCDB3-1C20-47E6-B8BC-BC9CD8425DD6}" type="slidenum">
              <a:rPr lang="zh-CN" altLang="en-US" smtClean="0"/>
              <a:t>7</a:t>
            </a:fld>
            <a:endParaRPr lang="zh-CN" altLang="en-US"/>
          </a:p>
        </p:txBody>
      </p:sp>
    </p:spTree>
    <p:extLst>
      <p:ext uri="{BB962C8B-B14F-4D97-AF65-F5344CB8AC3E}">
        <p14:creationId xmlns:p14="http://schemas.microsoft.com/office/powerpoint/2010/main" val="19180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a:solidFill>
                  <a:schemeClr val="tx1"/>
                </a:solidFill>
                <a:latin typeface="+mn-lt"/>
                <a:ea typeface="+mn-ea"/>
                <a:cs typeface="+mn-cs"/>
              </a:rPr>
              <a:t>Next is the motivation part. We analyze the human behavior of ODV viewing.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a:solidFill>
                  <a:schemeClr val="tx1"/>
                </a:solidFill>
                <a:latin typeface="+mn-lt"/>
                <a:ea typeface="+mn-ea"/>
                <a:cs typeface="+mn-cs"/>
              </a:rPr>
              <a:t>And we found that S</a:t>
            </a:r>
            <a:r>
              <a:rPr lang="zh-CN" altLang="en-US" sz="1200" b="0">
                <a:latin typeface="Times New Roman" panose="02020603050405020304" pitchFamily="18" charset="0"/>
                <a:cs typeface="Times New Roman" panose="02020603050405020304" pitchFamily="18" charset="0"/>
              </a:rPr>
              <a:t>ubjects tend to keep head movement in a small range relative to the whole</a:t>
            </a:r>
            <a:r>
              <a:rPr lang="en-US" altLang="zh-CN" sz="1200" b="0">
                <a:latin typeface="Times New Roman" panose="02020603050405020304" pitchFamily="18" charset="0"/>
                <a:cs typeface="Times New Roman" panose="02020603050405020304" pitchFamily="18" charset="0"/>
              </a:rPr>
              <a:t> spherical</a:t>
            </a:r>
            <a:r>
              <a:rPr lang="zh-CN" altLang="en-US" sz="1200" b="0">
                <a:latin typeface="Times New Roman" panose="02020603050405020304" pitchFamily="18" charset="0"/>
                <a:cs typeface="Times New Roman" panose="02020603050405020304" pitchFamily="18" charset="0"/>
              </a:rPr>
              <a:t> scene</a:t>
            </a:r>
            <a:r>
              <a:rPr lang="en-US" altLang="zh-CN" sz="1200" b="0">
                <a:latin typeface="Times New Roman" panose="02020603050405020304" pitchFamily="18" charset="0"/>
                <a:cs typeface="Times New Roman" panose="02020603050405020304" pitchFamily="18" charset="0"/>
              </a:rPr>
              <a:t>. Further, </a:t>
            </a:r>
            <a:r>
              <a:rPr lang="en-US" altLang="zh-CN" sz="1200" b="0" i="0" u="none" strike="noStrike" kern="1200" baseline="0">
                <a:solidFill>
                  <a:schemeClr val="tx1"/>
                </a:solidFill>
                <a:latin typeface="Times New Roman" panose="02020603050405020304" pitchFamily="18" charset="0"/>
                <a:ea typeface="+mn-ea"/>
                <a:cs typeface="Times New Roman" panose="02020603050405020304" pitchFamily="18" charset="0"/>
              </a:rPr>
              <a:t>t</a:t>
            </a:r>
            <a:r>
              <a:rPr lang="zh-CN" altLang="en-US" sz="1200" b="0">
                <a:latin typeface="Times New Roman" panose="02020603050405020304" pitchFamily="18" charset="0"/>
                <a:cs typeface="Times New Roman" panose="02020603050405020304" pitchFamily="18" charset="0"/>
              </a:rPr>
              <a:t>here exists a large amount of perceptual redundancy in each ODV frame.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kern="1200" baseline="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baseline="0">
                <a:solidFill>
                  <a:schemeClr val="tx1"/>
                </a:solidFill>
                <a:latin typeface="+mn-lt"/>
                <a:ea typeface="+mn-ea"/>
                <a:cs typeface="+mn-cs"/>
              </a:rPr>
              <a:t>This </a:t>
            </a:r>
            <a:r>
              <a:rPr lang="en-US" altLang="zh-CN" sz="1800" b="0" i="0" u="none" strike="noStrike" baseline="0">
                <a:latin typeface="CMR12"/>
              </a:rPr>
              <a:t>motivates us to propose the offline viewport-adaptive rate control approach for ODVs to simultaneously save bit-rates and improve the subjective quality.</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8</a:t>
            </a:fld>
            <a:endParaRPr lang="zh-CN" altLang="en-US"/>
          </a:p>
        </p:txBody>
      </p:sp>
    </p:spTree>
    <p:extLst>
      <p:ext uri="{BB962C8B-B14F-4D97-AF65-F5344CB8AC3E}">
        <p14:creationId xmlns:p14="http://schemas.microsoft.com/office/powerpoint/2010/main" val="332812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a:latin typeface="CMR12"/>
              </a:rPr>
              <a:t>Our approach is composed of three stages. </a:t>
            </a:r>
          </a:p>
          <a:p>
            <a:pPr algn="l"/>
            <a:endParaRPr lang="en-US" altLang="zh-CN" sz="1800" b="0" i="0" u="none" strike="noStrike" baseline="0">
              <a:latin typeface="CMR12"/>
            </a:endParaRPr>
          </a:p>
          <a:p>
            <a:pPr algn="l"/>
            <a:r>
              <a:rPr lang="en-US" altLang="zh-CN" sz="1800" b="0" i="0" u="none" strike="noStrike" baseline="0">
                <a:latin typeface="CMR12"/>
              </a:rPr>
              <a:t>For stage I, the viewport candidates are predicted with importance weights. </a:t>
            </a:r>
          </a:p>
          <a:p>
            <a:pPr algn="l"/>
            <a:endParaRPr lang="en-US" altLang="zh-CN" sz="1800" b="0" i="0" u="none" strike="noStrike" baseline="0">
              <a:latin typeface="CMR12"/>
            </a:endParaRPr>
          </a:p>
          <a:p>
            <a:pPr algn="l"/>
            <a:r>
              <a:rPr lang="en-US" altLang="zh-CN" sz="1800" b="0" i="0" u="none" strike="noStrike" baseline="0">
                <a:latin typeface="CMR12"/>
              </a:rPr>
              <a:t>For stage II, the viewport saliency is detected for each viewport candidate. </a:t>
            </a:r>
          </a:p>
          <a:p>
            <a:pPr algn="l"/>
            <a:endParaRPr lang="en-US" altLang="zh-CN" sz="1800" b="0" i="0" u="none" strike="noStrike" baseline="0">
              <a:latin typeface="CMR12"/>
            </a:endParaRPr>
          </a:p>
          <a:p>
            <a:pPr algn="l"/>
            <a:r>
              <a:rPr lang="en-US" altLang="zh-CN" sz="1800" b="0" i="0" u="none" strike="noStrike" baseline="0">
                <a:latin typeface="CMR12"/>
              </a:rPr>
              <a:t>For stage III, the viewport-adaptive block traversal and bit allocation are developed for subjective quality based ODV coding. </a:t>
            </a:r>
            <a:endParaRPr lang="zh-CN" altLang="en-US" dirty="0"/>
          </a:p>
        </p:txBody>
      </p:sp>
      <p:sp>
        <p:nvSpPr>
          <p:cNvPr id="4" name="灯片编号占位符 3"/>
          <p:cNvSpPr>
            <a:spLocks noGrp="1"/>
          </p:cNvSpPr>
          <p:nvPr>
            <p:ph type="sldNum" sz="quarter" idx="5"/>
          </p:nvPr>
        </p:nvSpPr>
        <p:spPr/>
        <p:txBody>
          <a:bodyPr/>
          <a:lstStyle/>
          <a:p>
            <a:fld id="{523DCDB3-1C20-47E6-B8BC-BC9CD8425DD6}" type="slidenum">
              <a:rPr lang="zh-CN" altLang="en-US" smtClean="0"/>
              <a:t>9</a:t>
            </a:fld>
            <a:endParaRPr lang="zh-CN" altLang="en-US"/>
          </a:p>
        </p:txBody>
      </p:sp>
    </p:spTree>
    <p:extLst>
      <p:ext uri="{BB962C8B-B14F-4D97-AF65-F5344CB8AC3E}">
        <p14:creationId xmlns:p14="http://schemas.microsoft.com/office/powerpoint/2010/main" val="3715991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1CEF4-DD3C-4F7E-A70D-9989CFB09F91}"/>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Subtitle 2">
            <a:extLst>
              <a:ext uri="{FF2B5EF4-FFF2-40B4-BE49-F238E27FC236}">
                <a16:creationId xmlns:a16="http://schemas.microsoft.com/office/drawing/2014/main" id="{61CFE804-BA72-4686-8200-1AA3DA2307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a:extLst>
              <a:ext uri="{FF2B5EF4-FFF2-40B4-BE49-F238E27FC236}">
                <a16:creationId xmlns:a16="http://schemas.microsoft.com/office/drawing/2014/main" id="{F15D6EA1-1AC3-451B-AA03-16821C37544E}"/>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B2592D0D-EABD-49F5-ABC2-52F11A41AA0A}"/>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6E0ADED9-AAB5-4F32-9A11-6BB29F1A5970}"/>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1192166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2DBB2-B01C-4B19-9576-3AFA05B84211}"/>
              </a:ext>
            </a:extLst>
          </p:cNvPr>
          <p:cNvSpPr>
            <a:spLocks noGrp="1"/>
          </p:cNvSpPr>
          <p:nvPr>
            <p:ph type="title"/>
          </p:nvPr>
        </p:nvSpPr>
        <p:spPr/>
        <p:txBody>
          <a:bodyPr/>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D981F3A5-3F60-4E55-8E1C-9862BF65ADD6}"/>
              </a:ext>
            </a:extLst>
          </p:cNvPr>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665DE5FF-7D8E-4E83-AA49-6BC24E5B37D4}"/>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0F5F79E1-8F19-473C-9C7A-135EF3C877C7}"/>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2ECFBBC8-4659-4145-94AA-08D76A8BB48C}"/>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2544686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83711-3B2A-46BC-AC27-DE308AECA034}"/>
              </a:ext>
            </a:extLst>
          </p:cNvPr>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Vertical Text Placeholder 2">
            <a:extLst>
              <a:ext uri="{FF2B5EF4-FFF2-40B4-BE49-F238E27FC236}">
                <a16:creationId xmlns:a16="http://schemas.microsoft.com/office/drawing/2014/main" id="{371C0982-F159-4E82-8ED4-17ABEA823742}"/>
              </a:ext>
            </a:extLst>
          </p:cNvPr>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663D8FDE-2470-44A3-8C00-67B3B215A8CA}"/>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50E0EA35-797C-46E1-92C1-05C00815B6EA}"/>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8AB7C7B6-D707-4DA4-8951-27923AFDA3A2}"/>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1953821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DD7DE-5AE6-4A59-9E65-26F9DEC918F6}"/>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A14377F5-43BB-4214-806D-79A18AAF3AD9}"/>
              </a:ext>
            </a:extLst>
          </p:cNvPr>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AA3E3DED-DFEC-4DAC-B79B-823E81686440}"/>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E2FCB091-F708-40DB-808E-3E99EC49F734}"/>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9E24C414-B866-4781-9207-6EDC0A446BEB}"/>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922636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3EC8-80DC-4FBA-A35D-91B67ECDDE9F}"/>
              </a:ext>
            </a:extLst>
          </p:cNvPr>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2098AD87-01C8-4DDC-A3B3-96B81613AF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Date Placeholder 3">
            <a:extLst>
              <a:ext uri="{FF2B5EF4-FFF2-40B4-BE49-F238E27FC236}">
                <a16:creationId xmlns:a16="http://schemas.microsoft.com/office/drawing/2014/main" id="{1222586B-4184-46C5-A814-7F8F34DABD76}"/>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EC870A01-AB17-40FF-B92D-8929C7CEA9C9}"/>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437A20F6-FB46-483F-8506-EF5E9EF18808}"/>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37946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D9AD2-E723-462C-9B77-1E2F1AAB1328}"/>
              </a:ext>
            </a:extLst>
          </p:cNvPr>
          <p:cNvSpPr>
            <a:spLocks noGrp="1"/>
          </p:cNvSpPr>
          <p:nvPr>
            <p:ph type="title"/>
          </p:nvPr>
        </p:nvSpPr>
        <p:spPr/>
        <p:txBody>
          <a:body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A6358E22-AAAA-44A9-BD5A-CF74057754BB}"/>
              </a:ext>
            </a:extLst>
          </p:cNvPr>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Content Placeholder 3">
            <a:extLst>
              <a:ext uri="{FF2B5EF4-FFF2-40B4-BE49-F238E27FC236}">
                <a16:creationId xmlns:a16="http://schemas.microsoft.com/office/drawing/2014/main" id="{EC157FF8-3630-454F-92F2-8F448927789F}"/>
              </a:ext>
            </a:extLst>
          </p:cNvPr>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Date Placeholder 4">
            <a:extLst>
              <a:ext uri="{FF2B5EF4-FFF2-40B4-BE49-F238E27FC236}">
                <a16:creationId xmlns:a16="http://schemas.microsoft.com/office/drawing/2014/main" id="{12BB1582-CA1F-4E27-882C-3EA870441815}"/>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6" name="Footer Placeholder 5">
            <a:extLst>
              <a:ext uri="{FF2B5EF4-FFF2-40B4-BE49-F238E27FC236}">
                <a16:creationId xmlns:a16="http://schemas.microsoft.com/office/drawing/2014/main" id="{389B5064-1EC6-4911-A162-A44D1FAB828A}"/>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C61D97DE-F6CA-4E98-B459-4EE6FE0E3C38}"/>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2282657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9980-5CC8-46DA-9349-FC9B4254B330}"/>
              </a:ext>
            </a:extLst>
          </p:cNvPr>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DB7EF41F-0FD2-48A2-8D49-BAD01337D7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a:extLst>
              <a:ext uri="{FF2B5EF4-FFF2-40B4-BE49-F238E27FC236}">
                <a16:creationId xmlns:a16="http://schemas.microsoft.com/office/drawing/2014/main" id="{433FBB5B-8C6E-4E95-82F9-D5CAF0D98D37}"/>
              </a:ext>
            </a:extLst>
          </p:cNvPr>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Text Placeholder 4">
            <a:extLst>
              <a:ext uri="{FF2B5EF4-FFF2-40B4-BE49-F238E27FC236}">
                <a16:creationId xmlns:a16="http://schemas.microsoft.com/office/drawing/2014/main" id="{F80B0F9B-25DB-41DD-8031-F95B47EB7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a:extLst>
              <a:ext uri="{FF2B5EF4-FFF2-40B4-BE49-F238E27FC236}">
                <a16:creationId xmlns:a16="http://schemas.microsoft.com/office/drawing/2014/main" id="{30B70A41-BDD3-4295-92EF-6506AF7C987E}"/>
              </a:ext>
            </a:extLst>
          </p:cNvPr>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Date Placeholder 6">
            <a:extLst>
              <a:ext uri="{FF2B5EF4-FFF2-40B4-BE49-F238E27FC236}">
                <a16:creationId xmlns:a16="http://schemas.microsoft.com/office/drawing/2014/main" id="{090A2BD9-C96B-480A-B00F-B242445C986E}"/>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8" name="Footer Placeholder 7">
            <a:extLst>
              <a:ext uri="{FF2B5EF4-FFF2-40B4-BE49-F238E27FC236}">
                <a16:creationId xmlns:a16="http://schemas.microsoft.com/office/drawing/2014/main" id="{D8CC7A57-1C07-4A6A-AA7D-64983AB4FC64}"/>
              </a:ext>
            </a:extLst>
          </p:cNvPr>
          <p:cNvSpPr>
            <a:spLocks noGrp="1"/>
          </p:cNvSpPr>
          <p:nvPr>
            <p:ph type="ftr" sz="quarter" idx="11"/>
          </p:nvPr>
        </p:nvSpPr>
        <p:spPr/>
        <p:txBody>
          <a:bodyPr/>
          <a:lstStyle/>
          <a:p>
            <a:endParaRPr lang="zh-CN" altLang="en-US"/>
          </a:p>
        </p:txBody>
      </p:sp>
      <p:sp>
        <p:nvSpPr>
          <p:cNvPr id="9" name="Slide Number Placeholder 8">
            <a:extLst>
              <a:ext uri="{FF2B5EF4-FFF2-40B4-BE49-F238E27FC236}">
                <a16:creationId xmlns:a16="http://schemas.microsoft.com/office/drawing/2014/main" id="{2C14F92F-5434-4A2F-8ADE-8626D884E44B}"/>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3766799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5E444-7A27-49F5-B25A-2295B6D053AB}"/>
              </a:ext>
            </a:extLst>
          </p:cNvPr>
          <p:cNvSpPr>
            <a:spLocks noGrp="1"/>
          </p:cNvSpPr>
          <p:nvPr>
            <p:ph type="title"/>
          </p:nvPr>
        </p:nvSpPr>
        <p:spPr/>
        <p:txBody>
          <a:bodyPr/>
          <a:lstStyle/>
          <a:p>
            <a:r>
              <a:rPr lang="en-US" altLang="zh-CN"/>
              <a:t>Click to edit Master title style</a:t>
            </a:r>
            <a:endParaRPr lang="zh-CN" altLang="en-US"/>
          </a:p>
        </p:txBody>
      </p:sp>
      <p:sp>
        <p:nvSpPr>
          <p:cNvPr id="3" name="Date Placeholder 2">
            <a:extLst>
              <a:ext uri="{FF2B5EF4-FFF2-40B4-BE49-F238E27FC236}">
                <a16:creationId xmlns:a16="http://schemas.microsoft.com/office/drawing/2014/main" id="{98196F8B-B5C0-4E7E-9910-2455BE56D5C9}"/>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4" name="Footer Placeholder 3">
            <a:extLst>
              <a:ext uri="{FF2B5EF4-FFF2-40B4-BE49-F238E27FC236}">
                <a16:creationId xmlns:a16="http://schemas.microsoft.com/office/drawing/2014/main" id="{AA9C8578-1CB5-44DC-AA90-53E9D7BAE917}"/>
              </a:ext>
            </a:extLst>
          </p:cNvPr>
          <p:cNvSpPr>
            <a:spLocks noGrp="1"/>
          </p:cNvSpPr>
          <p:nvPr>
            <p:ph type="ftr" sz="quarter" idx="11"/>
          </p:nvPr>
        </p:nvSpPr>
        <p:spPr/>
        <p:txBody>
          <a:bodyPr/>
          <a:lstStyle/>
          <a:p>
            <a:endParaRPr lang="zh-CN" altLang="en-US"/>
          </a:p>
        </p:txBody>
      </p:sp>
      <p:sp>
        <p:nvSpPr>
          <p:cNvPr id="5" name="Slide Number Placeholder 4">
            <a:extLst>
              <a:ext uri="{FF2B5EF4-FFF2-40B4-BE49-F238E27FC236}">
                <a16:creationId xmlns:a16="http://schemas.microsoft.com/office/drawing/2014/main" id="{0259E419-8491-4B5C-B63D-7EEDAD5AFFF7}"/>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412117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E3A1A-2379-4A29-8168-A552B39EAD2E}"/>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3" name="Footer Placeholder 2">
            <a:extLst>
              <a:ext uri="{FF2B5EF4-FFF2-40B4-BE49-F238E27FC236}">
                <a16:creationId xmlns:a16="http://schemas.microsoft.com/office/drawing/2014/main" id="{623142EB-9116-41F1-B1A2-BD876627ABC9}"/>
              </a:ext>
            </a:extLst>
          </p:cNvPr>
          <p:cNvSpPr>
            <a:spLocks noGrp="1"/>
          </p:cNvSpPr>
          <p:nvPr>
            <p:ph type="ftr" sz="quarter" idx="11"/>
          </p:nvPr>
        </p:nvSpPr>
        <p:spPr/>
        <p:txBody>
          <a:bodyPr/>
          <a:lstStyle/>
          <a:p>
            <a:endParaRPr lang="zh-CN" altLang="en-US"/>
          </a:p>
        </p:txBody>
      </p:sp>
      <p:sp>
        <p:nvSpPr>
          <p:cNvPr id="4" name="Slide Number Placeholder 3">
            <a:extLst>
              <a:ext uri="{FF2B5EF4-FFF2-40B4-BE49-F238E27FC236}">
                <a16:creationId xmlns:a16="http://schemas.microsoft.com/office/drawing/2014/main" id="{531D8EC5-CFD6-442B-B1A5-9FBECC53F723}"/>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263460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A7595-D29F-4876-9DC6-47BFA1FBD092}"/>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Content Placeholder 2">
            <a:extLst>
              <a:ext uri="{FF2B5EF4-FFF2-40B4-BE49-F238E27FC236}">
                <a16:creationId xmlns:a16="http://schemas.microsoft.com/office/drawing/2014/main" id="{CB2F93B7-88B0-479C-987E-E442E71B67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Text Placeholder 3">
            <a:extLst>
              <a:ext uri="{FF2B5EF4-FFF2-40B4-BE49-F238E27FC236}">
                <a16:creationId xmlns:a16="http://schemas.microsoft.com/office/drawing/2014/main" id="{89BF1FAF-18F1-464B-9811-ADDE88733B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6D0B73AD-98E9-4648-A36E-3E6F6D1706EA}"/>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6" name="Footer Placeholder 5">
            <a:extLst>
              <a:ext uri="{FF2B5EF4-FFF2-40B4-BE49-F238E27FC236}">
                <a16:creationId xmlns:a16="http://schemas.microsoft.com/office/drawing/2014/main" id="{04DE6FBC-AF66-48D0-8B89-E560DADF3D65}"/>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CDF25DA1-8FDD-47BC-BD0F-4C484C3BA166}"/>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2891161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85581-30F4-41AE-9805-3F5776A94979}"/>
              </a:ext>
            </a:extLst>
          </p:cNvPr>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Picture Placeholder 2">
            <a:extLst>
              <a:ext uri="{FF2B5EF4-FFF2-40B4-BE49-F238E27FC236}">
                <a16:creationId xmlns:a16="http://schemas.microsoft.com/office/drawing/2014/main" id="{2337BA38-FB16-4EDF-91DB-437A269F61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Text Placeholder 3">
            <a:extLst>
              <a:ext uri="{FF2B5EF4-FFF2-40B4-BE49-F238E27FC236}">
                <a16:creationId xmlns:a16="http://schemas.microsoft.com/office/drawing/2014/main" id="{A121E3CA-6423-4BA3-98C2-B66E61C8C8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Date Placeholder 4">
            <a:extLst>
              <a:ext uri="{FF2B5EF4-FFF2-40B4-BE49-F238E27FC236}">
                <a16:creationId xmlns:a16="http://schemas.microsoft.com/office/drawing/2014/main" id="{2BA7C541-3E31-4A38-91D3-34DEFC766132}"/>
              </a:ext>
            </a:extLst>
          </p:cNvPr>
          <p:cNvSpPr>
            <a:spLocks noGrp="1"/>
          </p:cNvSpPr>
          <p:nvPr>
            <p:ph type="dt" sz="half" idx="10"/>
          </p:nvPr>
        </p:nvSpPr>
        <p:spPr/>
        <p:txBody>
          <a:bodyPr/>
          <a:lstStyle/>
          <a:p>
            <a:fld id="{EDCFAF48-A07E-4135-A6CF-4C34AB50EF1B}" type="datetimeFigureOut">
              <a:rPr lang="zh-CN" altLang="en-US" smtClean="0"/>
              <a:t>2021/2/22</a:t>
            </a:fld>
            <a:endParaRPr lang="zh-CN" altLang="en-US"/>
          </a:p>
        </p:txBody>
      </p:sp>
      <p:sp>
        <p:nvSpPr>
          <p:cNvPr id="6" name="Footer Placeholder 5">
            <a:extLst>
              <a:ext uri="{FF2B5EF4-FFF2-40B4-BE49-F238E27FC236}">
                <a16:creationId xmlns:a16="http://schemas.microsoft.com/office/drawing/2014/main" id="{9D7A9CE4-88A5-4A54-B64B-50E6494090A0}"/>
              </a:ext>
            </a:extLst>
          </p:cNvPr>
          <p:cNvSpPr>
            <a:spLocks noGrp="1"/>
          </p:cNvSpPr>
          <p:nvPr>
            <p:ph type="ftr" sz="quarter" idx="11"/>
          </p:nvPr>
        </p:nvSpPr>
        <p:spPr/>
        <p:txBody>
          <a:bodyPr/>
          <a:lstStyle/>
          <a:p>
            <a:endParaRPr lang="zh-CN" altLang="en-US"/>
          </a:p>
        </p:txBody>
      </p:sp>
      <p:sp>
        <p:nvSpPr>
          <p:cNvPr id="7" name="Slide Number Placeholder 6">
            <a:extLst>
              <a:ext uri="{FF2B5EF4-FFF2-40B4-BE49-F238E27FC236}">
                <a16:creationId xmlns:a16="http://schemas.microsoft.com/office/drawing/2014/main" id="{9B714205-9032-45C8-81AA-4435B0372E80}"/>
              </a:ext>
            </a:extLst>
          </p:cNvPr>
          <p:cNvSpPr>
            <a:spLocks noGrp="1"/>
          </p:cNvSpPr>
          <p:nvPr>
            <p:ph type="sldNum" sz="quarter" idx="12"/>
          </p:nvPr>
        </p:nvSpPr>
        <p:spPr/>
        <p:txBody>
          <a:body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61489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79D745-35D4-4084-844C-D2F69AEED4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CN"/>
              <a:t>Click to edit Master title style</a:t>
            </a:r>
            <a:endParaRPr lang="zh-CN" altLang="en-US"/>
          </a:p>
        </p:txBody>
      </p:sp>
      <p:sp>
        <p:nvSpPr>
          <p:cNvPr id="3" name="Text Placeholder 2">
            <a:extLst>
              <a:ext uri="{FF2B5EF4-FFF2-40B4-BE49-F238E27FC236}">
                <a16:creationId xmlns:a16="http://schemas.microsoft.com/office/drawing/2014/main" id="{4234E9DC-D1C9-4797-B26A-FEA2C479C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a:extLst>
              <a:ext uri="{FF2B5EF4-FFF2-40B4-BE49-F238E27FC236}">
                <a16:creationId xmlns:a16="http://schemas.microsoft.com/office/drawing/2014/main" id="{91977B6D-9ADB-4815-BD8C-888E02EE39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CFAF48-A07E-4135-A6CF-4C34AB50EF1B}" type="datetimeFigureOut">
              <a:rPr lang="zh-CN" altLang="en-US" smtClean="0"/>
              <a:t>2021/2/22</a:t>
            </a:fld>
            <a:endParaRPr lang="zh-CN" altLang="en-US"/>
          </a:p>
        </p:txBody>
      </p:sp>
      <p:sp>
        <p:nvSpPr>
          <p:cNvPr id="5" name="Footer Placeholder 4">
            <a:extLst>
              <a:ext uri="{FF2B5EF4-FFF2-40B4-BE49-F238E27FC236}">
                <a16:creationId xmlns:a16="http://schemas.microsoft.com/office/drawing/2014/main" id="{AF819C99-335E-4106-A276-707C98D890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a:extLst>
              <a:ext uri="{FF2B5EF4-FFF2-40B4-BE49-F238E27FC236}">
                <a16:creationId xmlns:a16="http://schemas.microsoft.com/office/drawing/2014/main" id="{133E143E-E7B6-43F8-A5E4-5EBBC54F08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7245E-130F-4D23-BF3B-AA6B6C353CE8}" type="slidenum">
              <a:rPr lang="zh-CN" altLang="en-US" smtClean="0"/>
              <a:t>‹#›</a:t>
            </a:fld>
            <a:endParaRPr lang="zh-CN" altLang="en-US"/>
          </a:p>
        </p:txBody>
      </p:sp>
    </p:spTree>
    <p:extLst>
      <p:ext uri="{BB962C8B-B14F-4D97-AF65-F5344CB8AC3E}">
        <p14:creationId xmlns:p14="http://schemas.microsoft.com/office/powerpoint/2010/main" val="178989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3.png"/><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image" Target="../media/image10.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3.png"/><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3.png"/><Relationship Id="rId2" Type="http://schemas.microsoft.com/office/2007/relationships/media" Target="../media/media14.m4a"/><Relationship Id="rId1" Type="http://schemas.openxmlformats.org/officeDocument/2006/relationships/tags" Target="../tags/tag10.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mailto:liutie@buaa.edu.cn" TargetMode="External"/><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video" Target="../media/media3.mp4"/><Relationship Id="rId7" Type="http://schemas.openxmlformats.org/officeDocument/2006/relationships/audio" Target="../media/media5.m4a"/><Relationship Id="rId12" Type="http://schemas.openxmlformats.org/officeDocument/2006/relationships/image" Target="../media/image3.png"/><Relationship Id="rId2" Type="http://schemas.microsoft.com/office/2007/relationships/media" Target="../media/media3.mp4"/><Relationship Id="rId1" Type="http://schemas.openxmlformats.org/officeDocument/2006/relationships/tags" Target="../tags/tag1.xml"/><Relationship Id="rId6" Type="http://schemas.microsoft.com/office/2007/relationships/media" Target="../media/media5.m4a"/><Relationship Id="rId11" Type="http://schemas.openxmlformats.org/officeDocument/2006/relationships/image" Target="../media/image5.png"/><Relationship Id="rId5" Type="http://schemas.openxmlformats.org/officeDocument/2006/relationships/video" Target="../media/media4.avi"/><Relationship Id="rId10" Type="http://schemas.openxmlformats.org/officeDocument/2006/relationships/image" Target="../media/image4.png"/><Relationship Id="rId4" Type="http://schemas.microsoft.com/office/2007/relationships/media" Target="../media/media4.avi"/><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image" Target="../media/image7.jpg"/><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3.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16">
            <a:extLst>
              <a:ext uri="{FF2B5EF4-FFF2-40B4-BE49-F238E27FC236}">
                <a16:creationId xmlns:a16="http://schemas.microsoft.com/office/drawing/2014/main" id="{ABFE9EBB-C088-424D-8CC8-57DE2F076116}"/>
              </a:ext>
            </a:extLst>
          </p:cNvPr>
          <p:cNvSpPr txBox="1"/>
          <p:nvPr/>
        </p:nvSpPr>
        <p:spPr>
          <a:xfrm>
            <a:off x="1220847" y="2038425"/>
            <a:ext cx="9959837" cy="1481175"/>
          </a:xfrm>
          <a:prstGeom prst="rect">
            <a:avLst/>
          </a:prstGeom>
          <a:noFill/>
        </p:spPr>
        <p:txBody>
          <a:bodyPr wrap="square" rtlCol="0">
            <a:spAutoFit/>
          </a:bodyPr>
          <a:lstStyle/>
          <a:p>
            <a:pPr algn="ctr">
              <a:lnSpc>
                <a:spcPct val="150000"/>
              </a:lnSpc>
            </a:pPr>
            <a:r>
              <a:rPr lang="en-US" altLang="zh-CN" sz="3200">
                <a:latin typeface="Times New Roman" panose="02020603050405020304" pitchFamily="18" charset="0"/>
                <a:cs typeface="Times New Roman" panose="02020603050405020304" pitchFamily="18" charset="0"/>
              </a:rPr>
              <a:t>A Viewport-adaptive Rate Control Approach for Omnidirectional Video Coding</a:t>
            </a:r>
          </a:p>
        </p:txBody>
      </p:sp>
      <p:sp>
        <p:nvSpPr>
          <p:cNvPr id="10" name="TextBox 17">
            <a:extLst>
              <a:ext uri="{FF2B5EF4-FFF2-40B4-BE49-F238E27FC236}">
                <a16:creationId xmlns:a16="http://schemas.microsoft.com/office/drawing/2014/main" id="{065F6E14-3C9F-40A8-B629-A3FBCDB96F91}"/>
              </a:ext>
            </a:extLst>
          </p:cNvPr>
          <p:cNvSpPr txBox="1"/>
          <p:nvPr/>
        </p:nvSpPr>
        <p:spPr>
          <a:xfrm>
            <a:off x="1441881" y="3811762"/>
            <a:ext cx="9517767" cy="1687963"/>
          </a:xfrm>
          <a:prstGeom prst="rect">
            <a:avLst/>
          </a:prstGeom>
          <a:noFill/>
        </p:spPr>
        <p:txBody>
          <a:bodyPr wrap="square" rtlCol="0">
            <a:spAutoFit/>
          </a:bodyPr>
          <a:lstStyle/>
          <a:p>
            <a:pPr algn="ctr">
              <a:lnSpc>
                <a:spcPct val="150000"/>
              </a:lnSpc>
            </a:pPr>
            <a:r>
              <a:rPr lang="en-US" altLang="zh-CN" sz="2400">
                <a:latin typeface="Times New Roman" panose="02020603050405020304" pitchFamily="18" charset="0"/>
                <a:cs typeface="Times New Roman" panose="02020603050405020304" pitchFamily="18" charset="0"/>
              </a:rPr>
              <a:t>Yichen Guo, Mai Xu, Li Yang, Rui Ding</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a:latin typeface="Times New Roman" panose="02020603050405020304" pitchFamily="18" charset="0"/>
                <a:cs typeface="Times New Roman" panose="02020603050405020304" pitchFamily="18" charset="0"/>
              </a:rPr>
              <a:t>Beihang University, </a:t>
            </a:r>
            <a:r>
              <a:rPr lang="en-US" altLang="zh-CN" sz="2400" dirty="0">
                <a:latin typeface="Times New Roman" panose="02020603050405020304" pitchFamily="18" charset="0"/>
                <a:cs typeface="Times New Roman" panose="02020603050405020304" pitchFamily="18" charset="0"/>
              </a:rPr>
              <a:t>Beijing, China</a:t>
            </a:r>
          </a:p>
          <a:p>
            <a:pPr algn="ctr">
              <a:lnSpc>
                <a:spcPct val="150000"/>
              </a:lnSpc>
            </a:pPr>
            <a:r>
              <a:rPr lang="en-US" altLang="zh-CN" sz="2400">
                <a:latin typeface="Times New Roman" panose="02020603050405020304" pitchFamily="18" charset="0"/>
                <a:cs typeface="Times New Roman" panose="02020603050405020304" pitchFamily="18" charset="0"/>
              </a:rPr>
              <a:t>{16711024, maixu, 13021041, </a:t>
            </a:r>
            <a:r>
              <a:rPr lang="de-DE" altLang="zh-CN" sz="2400">
                <a:latin typeface="Times New Roman" panose="02020603050405020304" pitchFamily="18" charset="0"/>
                <a:cs typeface="Times New Roman" panose="02020603050405020304" pitchFamily="18" charset="0"/>
              </a:rPr>
              <a:t>dingrui1017</a:t>
            </a:r>
            <a:r>
              <a:rPr lang="en-US" altLang="zh-CN" sz="2400">
                <a:latin typeface="Times New Roman" panose="02020603050405020304" pitchFamily="18" charset="0"/>
                <a:cs typeface="Times New Roman" panose="02020603050405020304" pitchFamily="18" charset="0"/>
              </a:rPr>
              <a:t>}@</a:t>
            </a:r>
            <a:r>
              <a:rPr lang="en-US" altLang="zh-CN" sz="2400" dirty="0">
                <a:latin typeface="Times New Roman" panose="02020603050405020304" pitchFamily="18" charset="0"/>
                <a:cs typeface="Times New Roman" panose="02020603050405020304" pitchFamily="18" charset="0"/>
              </a:rPr>
              <a:t>buaa</a:t>
            </a:r>
            <a:r>
              <a:rPr lang="en-US" altLang="zh-CN" sz="2400">
                <a:latin typeface="Times New Roman" panose="02020603050405020304" pitchFamily="18" charset="0"/>
                <a:cs typeface="Times New Roman" panose="02020603050405020304" pitchFamily="18" charset="0"/>
              </a:rPr>
              <a:t>.edu.cn</a:t>
            </a:r>
            <a:endParaRPr lang="en-US" altLang="zh-CN" sz="2400" dirty="0">
              <a:latin typeface="Times New Roman" panose="02020603050405020304" pitchFamily="18" charset="0"/>
              <a:cs typeface="Times New Roman" panose="02020603050405020304" pitchFamily="18" charset="0"/>
            </a:endParaRPr>
          </a:p>
        </p:txBody>
      </p:sp>
      <p:pic>
        <p:nvPicPr>
          <p:cNvPr id="12" name="Picture 6" descr="Image result for Beihang logo">
            <a:extLst>
              <a:ext uri="{FF2B5EF4-FFF2-40B4-BE49-F238E27FC236}">
                <a16:creationId xmlns:a16="http://schemas.microsoft.com/office/drawing/2014/main" id="{54CB97FD-A8BA-4D6F-B600-8CAA772D19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21" y="4809312"/>
            <a:ext cx="1803746" cy="180374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6">
            <a:extLst>
              <a:ext uri="{FF2B5EF4-FFF2-40B4-BE49-F238E27FC236}">
                <a16:creationId xmlns:a16="http://schemas.microsoft.com/office/drawing/2014/main" id="{5B019553-EB97-43F8-A508-F47347172DA4}"/>
              </a:ext>
            </a:extLst>
          </p:cNvPr>
          <p:cNvSpPr/>
          <p:nvPr/>
        </p:nvSpPr>
        <p:spPr>
          <a:xfrm>
            <a:off x="447675" y="440616"/>
            <a:ext cx="6043669" cy="461665"/>
          </a:xfrm>
          <a:prstGeom prst="rect">
            <a:avLst/>
          </a:prstGeom>
        </p:spPr>
        <p:txBody>
          <a:bodyPr wrap="square">
            <a:spAutoFit/>
          </a:bodyPr>
          <a:lstStyle/>
          <a:p>
            <a:r>
              <a:rPr lang="en-US" altLang="zh-CN" sz="2400" b="1" i="1">
                <a:solidFill>
                  <a:srgbClr val="333333"/>
                </a:solidFill>
                <a:latin typeface="Times New Roman" panose="02020603050405020304" pitchFamily="18" charset="0"/>
                <a:cs typeface="Times New Roman" panose="02020603050405020304" pitchFamily="18" charset="0"/>
              </a:rPr>
              <a:t>Data Compression Conference </a:t>
            </a:r>
            <a:r>
              <a:rPr lang="en-US" altLang="zh-CN" sz="2400" b="1" i="1">
                <a:solidFill>
                  <a:srgbClr val="333333"/>
                </a:solidFill>
                <a:effectLst/>
                <a:latin typeface="Times New Roman" panose="02020603050405020304" pitchFamily="18" charset="0"/>
                <a:cs typeface="Times New Roman" panose="02020603050405020304" pitchFamily="18" charset="0"/>
              </a:rPr>
              <a:t>(DCC), </a:t>
            </a:r>
            <a:r>
              <a:rPr lang="en-US" altLang="zh-CN" sz="2400" b="1" i="1">
                <a:solidFill>
                  <a:srgbClr val="333333"/>
                </a:solidFill>
                <a:latin typeface="Times New Roman" panose="02020603050405020304" pitchFamily="18" charset="0"/>
                <a:cs typeface="Times New Roman" panose="02020603050405020304" pitchFamily="18" charset="0"/>
              </a:rPr>
              <a:t>2021.</a:t>
            </a:r>
            <a:endParaRPr lang="en-US" altLang="zh-CN" sz="2000" b="0" i="1" dirty="0">
              <a:solidFill>
                <a:srgbClr val="333333"/>
              </a:solidFill>
              <a:effectLst/>
              <a:latin typeface="Times New Roman" panose="02020603050405020304" pitchFamily="18" charset="0"/>
              <a:cs typeface="Times New Roman" panose="02020603050405020304" pitchFamily="18" charset="0"/>
            </a:endParaRPr>
          </a:p>
        </p:txBody>
      </p:sp>
      <p:pic>
        <p:nvPicPr>
          <p:cNvPr id="14" name="图片 13">
            <a:extLst>
              <a:ext uri="{FF2B5EF4-FFF2-40B4-BE49-F238E27FC236}">
                <a16:creationId xmlns:a16="http://schemas.microsoft.com/office/drawing/2014/main" id="{D8B5818C-5595-4E07-8FE3-349784DEF3A3}"/>
              </a:ext>
            </a:extLst>
          </p:cNvPr>
          <p:cNvPicPr>
            <a:picLocks noChangeAspect="1"/>
          </p:cNvPicPr>
          <p:nvPr/>
        </p:nvPicPr>
        <p:blipFill>
          <a:blip r:embed="rId6"/>
          <a:stretch>
            <a:fillRect/>
          </a:stretch>
        </p:blipFill>
        <p:spPr>
          <a:xfrm>
            <a:off x="7848600" y="48185"/>
            <a:ext cx="4281487" cy="1255056"/>
          </a:xfrm>
          <a:prstGeom prst="rect">
            <a:avLst/>
          </a:prstGeom>
        </p:spPr>
      </p:pic>
      <p:pic>
        <p:nvPicPr>
          <p:cNvPr id="20" name="音频 19">
            <a:hlinkClick r:id="" action="ppaction://media"/>
            <a:extLst>
              <a:ext uri="{FF2B5EF4-FFF2-40B4-BE49-F238E27FC236}">
                <a16:creationId xmlns:a16="http://schemas.microsoft.com/office/drawing/2014/main" id="{9EDCF34D-D004-4A41-8610-7DCD6611D6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0187924"/>
      </p:ext>
    </p:extLst>
  </p:cSld>
  <p:clrMapOvr>
    <a:masterClrMapping/>
  </p:clrMapOvr>
  <mc:AlternateContent xmlns:mc="http://schemas.openxmlformats.org/markup-compatibility/2006" xmlns:p14="http://schemas.microsoft.com/office/powerpoint/2010/main">
    <mc:Choice Requires="p14">
      <p:transition spd="slow" p14:dur="2000" advTm="18967"/>
    </mc:Choice>
    <mc:Fallback xmlns="">
      <p:transition spd="slow" advTm="18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Method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grpSp>
      <p:sp>
        <p:nvSpPr>
          <p:cNvPr id="14" name="Rectangle 3">
            <a:extLst>
              <a:ext uri="{FF2B5EF4-FFF2-40B4-BE49-F238E27FC236}">
                <a16:creationId xmlns:a16="http://schemas.microsoft.com/office/drawing/2014/main" id="{8A9C5222-9465-47F2-8090-C7F0946D0A3D}"/>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Stage Ⅰ: Viewport candidate prediction</a:t>
            </a:r>
          </a:p>
        </p:txBody>
      </p:sp>
      <p:pic>
        <p:nvPicPr>
          <p:cNvPr id="3" name="图片 2">
            <a:extLst>
              <a:ext uri="{FF2B5EF4-FFF2-40B4-BE49-F238E27FC236}">
                <a16:creationId xmlns:a16="http://schemas.microsoft.com/office/drawing/2014/main" id="{E5D53DDB-865C-4911-9EEC-685F2205490C}"/>
              </a:ext>
            </a:extLst>
          </p:cNvPr>
          <p:cNvPicPr>
            <a:picLocks noChangeAspect="1"/>
          </p:cNvPicPr>
          <p:nvPr/>
        </p:nvPicPr>
        <p:blipFill>
          <a:blip r:embed="rId6"/>
          <a:stretch>
            <a:fillRect/>
          </a:stretch>
        </p:blipFill>
        <p:spPr>
          <a:xfrm>
            <a:off x="1751307" y="1405968"/>
            <a:ext cx="8358587" cy="3383008"/>
          </a:xfrm>
          <a:prstGeom prst="rect">
            <a:avLst/>
          </a:prstGeom>
        </p:spPr>
      </p:pic>
      <p:sp>
        <p:nvSpPr>
          <p:cNvPr id="18" name="文本框 17">
            <a:extLst>
              <a:ext uri="{FF2B5EF4-FFF2-40B4-BE49-F238E27FC236}">
                <a16:creationId xmlns:a16="http://schemas.microsoft.com/office/drawing/2014/main" id="{6039ED43-56B0-4D48-BF37-C233EEB8B6F2}"/>
              </a:ext>
            </a:extLst>
          </p:cNvPr>
          <p:cNvSpPr txBox="1"/>
          <p:nvPr/>
        </p:nvSpPr>
        <p:spPr>
          <a:xfrm>
            <a:off x="1270229" y="5508577"/>
            <a:ext cx="9651542" cy="707886"/>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For stage Ⅰ, we adopt our previous work</a:t>
            </a:r>
            <a:r>
              <a:rPr lang="en-US" altLang="zh-CN" sz="2000" baseline="30000">
                <a:latin typeface="Times New Roman" panose="02020603050405020304" pitchFamily="18" charset="0"/>
                <a:cs typeface="Times New Roman" panose="02020603050405020304" pitchFamily="18" charset="0"/>
              </a:rPr>
              <a:t>[9] </a:t>
            </a:r>
            <a:r>
              <a:rPr lang="en-US" altLang="zh-CN" sz="2000">
                <a:latin typeface="Times New Roman" panose="02020603050405020304" pitchFamily="18" charset="0"/>
                <a:cs typeface="Times New Roman" panose="02020603050405020304" pitchFamily="18" charset="0"/>
              </a:rPr>
              <a:t>of the viewport proposal network (VP-Net) for predicting viewport candidates on ODVs. </a:t>
            </a:r>
            <a:endParaRPr lang="en-US" altLang="zh-CN" sz="2000"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EE1C4DCF-2493-424C-8DF7-E6D4FA7AFE2E}"/>
              </a:ext>
            </a:extLst>
          </p:cNvPr>
          <p:cNvSpPr txBox="1"/>
          <p:nvPr/>
        </p:nvSpPr>
        <p:spPr>
          <a:xfrm>
            <a:off x="2995595" y="4763964"/>
            <a:ext cx="6377630" cy="369332"/>
          </a:xfrm>
          <a:prstGeom prst="rect">
            <a:avLst/>
          </a:prstGeom>
          <a:noFill/>
        </p:spPr>
        <p:txBody>
          <a:bodyPr wrap="square">
            <a:spAutoFit/>
          </a:bodyPr>
          <a:lstStyle/>
          <a:p>
            <a:pPr algn="just"/>
            <a:r>
              <a:rPr lang="en-US" altLang="zh-CN">
                <a:latin typeface="Times New Roman" panose="02020603050405020304" pitchFamily="18" charset="0"/>
                <a:cs typeface="Times New Roman" panose="02020603050405020304" pitchFamily="18" charset="0"/>
              </a:rPr>
              <a:t>Brief framework of the proposed viewport-adaptive RC approach.</a:t>
            </a:r>
            <a:endParaRPr lang="zh-CN" altLang="en-US">
              <a:latin typeface="Times New Roman" panose="02020603050405020304" pitchFamily="18" charset="0"/>
              <a:cs typeface="Times New Roman" panose="02020603050405020304" pitchFamily="18" charset="0"/>
            </a:endParaRPr>
          </a:p>
        </p:txBody>
      </p:sp>
      <p:pic>
        <p:nvPicPr>
          <p:cNvPr id="28" name="音频 27">
            <a:hlinkClick r:id="" action="ppaction://media"/>
            <a:extLst>
              <a:ext uri="{FF2B5EF4-FFF2-40B4-BE49-F238E27FC236}">
                <a16:creationId xmlns:a16="http://schemas.microsoft.com/office/drawing/2014/main" id="{73E81DDD-4A3A-4908-9480-E88F08D20A7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314926692"/>
      </p:ext>
    </p:extLst>
  </p:cSld>
  <p:clrMapOvr>
    <a:masterClrMapping/>
  </p:clrMapOvr>
  <mc:AlternateContent xmlns:mc="http://schemas.openxmlformats.org/markup-compatibility/2006" xmlns:p14="http://schemas.microsoft.com/office/powerpoint/2010/main">
    <mc:Choice Requires="p14">
      <p:transition spd="slow" p14:dur="2000" advTm="10122"/>
    </mc:Choice>
    <mc:Fallback xmlns="">
      <p:transition spd="slow" advTm="1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Method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grpSp>
      <p:sp>
        <p:nvSpPr>
          <p:cNvPr id="14" name="Rectangle 3">
            <a:extLst>
              <a:ext uri="{FF2B5EF4-FFF2-40B4-BE49-F238E27FC236}">
                <a16:creationId xmlns:a16="http://schemas.microsoft.com/office/drawing/2014/main" id="{8A9C5222-9465-47F2-8090-C7F0946D0A3D}"/>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Stage Ⅱ: Viewport saliency detection</a:t>
            </a:r>
          </a:p>
        </p:txBody>
      </p:sp>
      <p:sp>
        <p:nvSpPr>
          <p:cNvPr id="18" name="文本框 17">
            <a:extLst>
              <a:ext uri="{FF2B5EF4-FFF2-40B4-BE49-F238E27FC236}">
                <a16:creationId xmlns:a16="http://schemas.microsoft.com/office/drawing/2014/main" id="{6039ED43-56B0-4D48-BF37-C233EEB8B6F2}"/>
              </a:ext>
            </a:extLst>
          </p:cNvPr>
          <p:cNvSpPr txBox="1"/>
          <p:nvPr/>
        </p:nvSpPr>
        <p:spPr>
          <a:xfrm>
            <a:off x="1270229" y="5508577"/>
            <a:ext cx="9651542" cy="707886"/>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In this stage, we develop a novel fully convolutional network (FCN) for viewport saliency detection. </a:t>
            </a:r>
          </a:p>
        </p:txBody>
      </p:sp>
      <p:sp>
        <p:nvSpPr>
          <p:cNvPr id="19" name="文本框 18">
            <a:extLst>
              <a:ext uri="{FF2B5EF4-FFF2-40B4-BE49-F238E27FC236}">
                <a16:creationId xmlns:a16="http://schemas.microsoft.com/office/drawing/2014/main" id="{EE1C4DCF-2493-424C-8DF7-E6D4FA7AFE2E}"/>
              </a:ext>
            </a:extLst>
          </p:cNvPr>
          <p:cNvSpPr txBox="1"/>
          <p:nvPr/>
        </p:nvSpPr>
        <p:spPr>
          <a:xfrm>
            <a:off x="3927744" y="4895697"/>
            <a:ext cx="4513333" cy="369332"/>
          </a:xfrm>
          <a:prstGeom prst="rect">
            <a:avLst/>
          </a:prstGeom>
          <a:noFill/>
        </p:spPr>
        <p:txBody>
          <a:bodyPr wrap="square">
            <a:spAutoFit/>
          </a:bodyPr>
          <a:lstStyle/>
          <a:p>
            <a:pPr algn="just"/>
            <a:r>
              <a:rPr lang="en-US" altLang="zh-CN">
                <a:latin typeface="Times New Roman" panose="02020603050405020304" pitchFamily="18" charset="0"/>
                <a:cs typeface="Times New Roman" panose="02020603050405020304" pitchFamily="18" charset="0"/>
              </a:rPr>
              <a:t>The architecture of viewport saliency detection</a:t>
            </a:r>
            <a:endParaRPr lang="zh-CN" altLang="en-US">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B0E5537B-DC92-4008-8517-9B8725A36F08}"/>
              </a:ext>
            </a:extLst>
          </p:cNvPr>
          <p:cNvPicPr>
            <a:picLocks noChangeAspect="1"/>
          </p:cNvPicPr>
          <p:nvPr/>
        </p:nvPicPr>
        <p:blipFill>
          <a:blip r:embed="rId6"/>
          <a:stretch>
            <a:fillRect/>
          </a:stretch>
        </p:blipFill>
        <p:spPr>
          <a:xfrm>
            <a:off x="1647204" y="1335237"/>
            <a:ext cx="9074412" cy="3600459"/>
          </a:xfrm>
          <a:prstGeom prst="rect">
            <a:avLst/>
          </a:prstGeom>
        </p:spPr>
      </p:pic>
      <p:pic>
        <p:nvPicPr>
          <p:cNvPr id="9" name="音频 8">
            <a:hlinkClick r:id="" action="ppaction://media"/>
            <a:extLst>
              <a:ext uri="{FF2B5EF4-FFF2-40B4-BE49-F238E27FC236}">
                <a16:creationId xmlns:a16="http://schemas.microsoft.com/office/drawing/2014/main" id="{A77C1CF9-4D3B-4FCA-B5FC-098A7261A5D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20340538"/>
      </p:ext>
    </p:extLst>
  </p:cSld>
  <p:clrMapOvr>
    <a:masterClrMapping/>
  </p:clrMapOvr>
  <mc:AlternateContent xmlns:mc="http://schemas.openxmlformats.org/markup-compatibility/2006" xmlns:p14="http://schemas.microsoft.com/office/powerpoint/2010/main">
    <mc:Choice Requires="p14">
      <p:transition spd="slow" p14:dur="2000" advTm="7338"/>
    </mc:Choice>
    <mc:Fallback xmlns="">
      <p:transition spd="slow" advTm="7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Method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grpSp>
      <p:sp>
        <p:nvSpPr>
          <p:cNvPr id="14" name="Rectangle 3">
            <a:extLst>
              <a:ext uri="{FF2B5EF4-FFF2-40B4-BE49-F238E27FC236}">
                <a16:creationId xmlns:a16="http://schemas.microsoft.com/office/drawing/2014/main" id="{8A9C5222-9465-47F2-8090-C7F0946D0A3D}"/>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Stage Ⅲ: Viewport-adaptive rate control</a:t>
            </a:r>
          </a:p>
        </p:txBody>
      </p:sp>
      <p:sp>
        <p:nvSpPr>
          <p:cNvPr id="18" name="文本框 17">
            <a:extLst>
              <a:ext uri="{FF2B5EF4-FFF2-40B4-BE49-F238E27FC236}">
                <a16:creationId xmlns:a16="http://schemas.microsoft.com/office/drawing/2014/main" id="{6039ED43-56B0-4D48-BF37-C233EEB8B6F2}"/>
              </a:ext>
            </a:extLst>
          </p:cNvPr>
          <p:cNvSpPr txBox="1"/>
          <p:nvPr/>
        </p:nvSpPr>
        <p:spPr>
          <a:xfrm>
            <a:off x="1358639" y="5004882"/>
            <a:ext cx="9651542" cy="707886"/>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In this stage, we introduce our viewport-adaptive rate contral approach, which includes viewport-adaptive CTU traversal and bit allocation.</a:t>
            </a:r>
          </a:p>
        </p:txBody>
      </p:sp>
      <p:pic>
        <p:nvPicPr>
          <p:cNvPr id="11" name="图片 10">
            <a:extLst>
              <a:ext uri="{FF2B5EF4-FFF2-40B4-BE49-F238E27FC236}">
                <a16:creationId xmlns:a16="http://schemas.microsoft.com/office/drawing/2014/main" id="{1470CFA2-12FD-4DE0-BC62-93936F2B0992}"/>
              </a:ext>
            </a:extLst>
          </p:cNvPr>
          <p:cNvPicPr>
            <a:picLocks noChangeAspect="1"/>
          </p:cNvPicPr>
          <p:nvPr/>
        </p:nvPicPr>
        <p:blipFill>
          <a:blip r:embed="rId6"/>
          <a:stretch>
            <a:fillRect/>
          </a:stretch>
        </p:blipFill>
        <p:spPr>
          <a:xfrm>
            <a:off x="2083254" y="1622945"/>
            <a:ext cx="7611924" cy="3065554"/>
          </a:xfrm>
          <a:prstGeom prst="rect">
            <a:avLst/>
          </a:prstGeom>
        </p:spPr>
      </p:pic>
      <p:pic>
        <p:nvPicPr>
          <p:cNvPr id="8" name="音频 7">
            <a:hlinkClick r:id="" action="ppaction://media"/>
            <a:extLst>
              <a:ext uri="{FF2B5EF4-FFF2-40B4-BE49-F238E27FC236}">
                <a16:creationId xmlns:a16="http://schemas.microsoft.com/office/drawing/2014/main" id="{BCCD0C72-621F-4D90-BC4C-71CF6B6B4AD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402833596"/>
      </p:ext>
    </p:extLst>
  </p:cSld>
  <p:clrMapOvr>
    <a:masterClrMapping/>
  </p:clrMapOvr>
  <mc:AlternateContent xmlns:mc="http://schemas.openxmlformats.org/markup-compatibility/2006" xmlns:p14="http://schemas.microsoft.com/office/powerpoint/2010/main">
    <mc:Choice Requires="p14">
      <p:transition spd="slow" p14:dur="2000" advTm="10838"/>
    </mc:Choice>
    <mc:Fallback xmlns="">
      <p:transition spd="slow" advTm="1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5EBBEF43-8856-492C-B125-8C88000930BF}"/>
              </a:ext>
            </a:extLst>
          </p:cNvPr>
          <p:cNvPicPr>
            <a:picLocks noChangeAspect="1"/>
          </p:cNvPicPr>
          <p:nvPr/>
        </p:nvPicPr>
        <p:blipFill>
          <a:blip r:embed="rId5"/>
          <a:stretch>
            <a:fillRect/>
          </a:stretch>
        </p:blipFill>
        <p:spPr>
          <a:xfrm>
            <a:off x="4397028" y="1636540"/>
            <a:ext cx="6427791" cy="2266317"/>
          </a:xfrm>
          <a:prstGeom prst="rect">
            <a:avLst/>
          </a:prstGeom>
        </p:spPr>
      </p:pic>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微软雅黑" pitchFamily="34" charset="-122"/>
                  <a:ea typeface="微软雅黑" pitchFamily="34" charset="-122"/>
                </a:rPr>
                <a:t>Results</a:t>
              </a:r>
              <a:endParaRPr lang="zh-CN" altLang="en-US" dirty="0">
                <a:solidFill>
                  <a:srgbClr val="044875"/>
                </a:solidFill>
                <a:latin typeface="微软雅黑" pitchFamily="34" charset="-122"/>
                <a:ea typeface="微软雅黑" pitchFamily="34" charset="-122"/>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05</a:t>
              </a:r>
              <a:endParaRPr lang="zh-CN" altLang="en-US" sz="3200" dirty="0">
                <a:solidFill>
                  <a:schemeClr val="bg2">
                    <a:lumMod val="25000"/>
                  </a:schemeClr>
                </a:solidFill>
                <a:latin typeface="Impact" panose="020B0806030902050204" pitchFamily="34" charset="0"/>
                <a:ea typeface="+mn-ea"/>
              </a:endParaRPr>
            </a:p>
          </p:txBody>
        </p:sp>
      </p:grpSp>
      <p:sp>
        <p:nvSpPr>
          <p:cNvPr id="47" name="矩形 46">
            <a:extLst>
              <a:ext uri="{FF2B5EF4-FFF2-40B4-BE49-F238E27FC236}">
                <a16:creationId xmlns:a16="http://schemas.microsoft.com/office/drawing/2014/main" id="{3A5BC1C5-5581-48DD-8480-92774864E2BA}"/>
              </a:ext>
            </a:extLst>
          </p:cNvPr>
          <p:cNvSpPr/>
          <p:nvPr/>
        </p:nvSpPr>
        <p:spPr>
          <a:xfrm>
            <a:off x="2107984" y="1316823"/>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sp>
        <p:nvSpPr>
          <p:cNvPr id="11" name="Rectangle 3">
            <a:extLst>
              <a:ext uri="{FF2B5EF4-FFF2-40B4-BE49-F238E27FC236}">
                <a16:creationId xmlns:a16="http://schemas.microsoft.com/office/drawing/2014/main" id="{F8DC5310-9547-4A11-BE13-196FECA613BB}"/>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Results of ODV coding</a:t>
            </a:r>
          </a:p>
        </p:txBody>
      </p:sp>
      <p:sp>
        <p:nvSpPr>
          <p:cNvPr id="12" name="文本框 11">
            <a:extLst>
              <a:ext uri="{FF2B5EF4-FFF2-40B4-BE49-F238E27FC236}">
                <a16:creationId xmlns:a16="http://schemas.microsoft.com/office/drawing/2014/main" id="{953F77F9-53CB-43D6-AD17-C2AF976D94C6}"/>
              </a:ext>
            </a:extLst>
          </p:cNvPr>
          <p:cNvSpPr txBox="1"/>
          <p:nvPr/>
        </p:nvSpPr>
        <p:spPr>
          <a:xfrm>
            <a:off x="4055545" y="1097110"/>
            <a:ext cx="2683790" cy="498663"/>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Objective results:</a:t>
            </a:r>
            <a:endParaRPr lang="en-US" altLang="zh-CN" sz="2000">
              <a:latin typeface="Times New Roman" panose="02020603050405020304" pitchFamily="18" charset="0"/>
              <a:cs typeface="Times New Roman" panose="02020603050405020304" pitchFamily="18" charset="0"/>
            </a:endParaRPr>
          </a:p>
        </p:txBody>
      </p:sp>
      <p:pic>
        <p:nvPicPr>
          <p:cNvPr id="22" name="图片 21">
            <a:extLst>
              <a:ext uri="{FF2B5EF4-FFF2-40B4-BE49-F238E27FC236}">
                <a16:creationId xmlns:a16="http://schemas.microsoft.com/office/drawing/2014/main" id="{DD44E6FE-B711-4990-955B-CB005BE09524}"/>
              </a:ext>
            </a:extLst>
          </p:cNvPr>
          <p:cNvPicPr>
            <a:picLocks noChangeAspect="1"/>
          </p:cNvPicPr>
          <p:nvPr/>
        </p:nvPicPr>
        <p:blipFill rotWithShape="1">
          <a:blip r:embed="rId6"/>
          <a:srcRect l="1" r="510"/>
          <a:stretch/>
        </p:blipFill>
        <p:spPr>
          <a:xfrm>
            <a:off x="4397028" y="3929667"/>
            <a:ext cx="6456671" cy="2757852"/>
          </a:xfrm>
          <a:prstGeom prst="rect">
            <a:avLst/>
          </a:prstGeom>
        </p:spPr>
      </p:pic>
      <p:sp>
        <p:nvSpPr>
          <p:cNvPr id="29" name="文本框 28">
            <a:extLst>
              <a:ext uri="{FF2B5EF4-FFF2-40B4-BE49-F238E27FC236}">
                <a16:creationId xmlns:a16="http://schemas.microsoft.com/office/drawing/2014/main" id="{EE5BC352-2907-43B6-9462-CEFC8D192A70}"/>
              </a:ext>
            </a:extLst>
          </p:cNvPr>
          <p:cNvSpPr txBox="1"/>
          <p:nvPr/>
        </p:nvSpPr>
        <p:spPr>
          <a:xfrm>
            <a:off x="610020" y="1097110"/>
            <a:ext cx="2178292" cy="142199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altLang="zh-CN" sz="2000" b="1">
                <a:latin typeface="Times New Roman" panose="02020603050405020304" pitchFamily="18" charset="0"/>
                <a:cs typeface="Times New Roman" panose="02020603050405020304" pitchFamily="18" charset="0"/>
              </a:rPr>
              <a:t>Compared with:</a:t>
            </a:r>
          </a:p>
          <a:p>
            <a:pPr marL="285750" indent="-285750" algn="just">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HM 16.0</a:t>
            </a:r>
          </a:p>
          <a:p>
            <a:pPr marL="285750" indent="-285750" algn="just">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Liu’s</a:t>
            </a:r>
          </a:p>
        </p:txBody>
      </p:sp>
      <p:sp>
        <p:nvSpPr>
          <p:cNvPr id="30" name="文本框 29">
            <a:extLst>
              <a:ext uri="{FF2B5EF4-FFF2-40B4-BE49-F238E27FC236}">
                <a16:creationId xmlns:a16="http://schemas.microsoft.com/office/drawing/2014/main" id="{AA7CF30C-034A-4AF4-AD44-13F85BED0E27}"/>
              </a:ext>
            </a:extLst>
          </p:cNvPr>
          <p:cNvSpPr txBox="1"/>
          <p:nvPr/>
        </p:nvSpPr>
        <p:spPr>
          <a:xfrm>
            <a:off x="610020" y="3134373"/>
            <a:ext cx="2178292" cy="1200329"/>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altLang="zh-CN" b="1">
                <a:latin typeface="Times New Roman" panose="02020603050405020304" pitchFamily="18" charset="0"/>
                <a:cs typeface="Times New Roman" panose="02020603050405020304" pitchFamily="18" charset="0"/>
              </a:rPr>
              <a:t>Metrics:</a:t>
            </a:r>
          </a:p>
          <a:p>
            <a:pPr marL="285750" indent="-285750" algn="just">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BD-PSNR</a:t>
            </a:r>
          </a:p>
          <a:p>
            <a:pPr marL="285750" indent="-285750" algn="just">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BD-SSIM</a:t>
            </a:r>
          </a:p>
          <a:p>
            <a:pPr marL="285750" indent="-285750" algn="just">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BD-rate</a:t>
            </a:r>
          </a:p>
        </p:txBody>
      </p:sp>
      <p:sp>
        <p:nvSpPr>
          <p:cNvPr id="31" name="文本框 30">
            <a:extLst>
              <a:ext uri="{FF2B5EF4-FFF2-40B4-BE49-F238E27FC236}">
                <a16:creationId xmlns:a16="http://schemas.microsoft.com/office/drawing/2014/main" id="{6A8232FF-D5D0-4C65-B020-FDF1C73D5727}"/>
              </a:ext>
            </a:extLst>
          </p:cNvPr>
          <p:cNvSpPr txBox="1"/>
          <p:nvPr/>
        </p:nvSpPr>
        <p:spPr>
          <a:xfrm>
            <a:off x="610019" y="5244256"/>
            <a:ext cx="3106848" cy="873572"/>
          </a:xfrm>
          <a:prstGeom prst="rect">
            <a:avLst/>
          </a:prstGeom>
          <a:noFill/>
        </p:spPr>
        <p:txBody>
          <a:bodyPr wrap="square">
            <a:spAutoFit/>
          </a:bodyPr>
          <a:lstStyle/>
          <a:p>
            <a:pPr marL="285750" indent="-285750" algn="just">
              <a:lnSpc>
                <a:spcPct val="150000"/>
              </a:lnSpc>
              <a:buFont typeface="Wingdings" panose="05000000000000000000" pitchFamily="2" charset="2"/>
              <a:buChar char="Ø"/>
            </a:pPr>
            <a:r>
              <a:rPr lang="en-US" altLang="zh-CN" b="1">
                <a:latin typeface="Times New Roman" panose="02020603050405020304" pitchFamily="18" charset="0"/>
                <a:cs typeface="Times New Roman" panose="02020603050405020304" pitchFamily="18" charset="0"/>
              </a:rPr>
              <a:t>Test sequences:</a:t>
            </a:r>
          </a:p>
          <a:p>
            <a:pPr marL="285750" indent="-285750" algn="just">
              <a:lnSpc>
                <a:spcPct val="150000"/>
              </a:lnSpc>
              <a:buFont typeface="Arial" panose="020B0604020202020204" pitchFamily="34" charset="0"/>
              <a:buChar char="•"/>
            </a:pPr>
            <a:r>
              <a:rPr lang="en-US" altLang="zh-CN">
                <a:latin typeface="Times New Roman" panose="02020603050405020304" pitchFamily="18" charset="0"/>
                <a:cs typeface="Times New Roman" panose="02020603050405020304" pitchFamily="18" charset="0"/>
              </a:rPr>
              <a:t>AVS standard test sequence</a:t>
            </a:r>
          </a:p>
        </p:txBody>
      </p:sp>
      <p:pic>
        <p:nvPicPr>
          <p:cNvPr id="9" name="音频 8">
            <a:hlinkClick r:id="" action="ppaction://media"/>
            <a:extLst>
              <a:ext uri="{FF2B5EF4-FFF2-40B4-BE49-F238E27FC236}">
                <a16:creationId xmlns:a16="http://schemas.microsoft.com/office/drawing/2014/main" id="{23239DEB-346A-41AB-AFDC-9997D179189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455126"/>
      </p:ext>
    </p:extLst>
  </p:cSld>
  <p:clrMapOvr>
    <a:masterClrMapping/>
  </p:clrMapOvr>
  <mc:AlternateContent xmlns:mc="http://schemas.openxmlformats.org/markup-compatibility/2006" xmlns:p14="http://schemas.microsoft.com/office/powerpoint/2010/main">
    <mc:Choice Requires="p14">
      <p:transition spd="slow" p14:dur="2000" advTm="24811"/>
    </mc:Choice>
    <mc:Fallback xmlns="">
      <p:transition spd="slow" advTm="24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3B88C4EC-7777-407B-8608-2B814E605DB4}"/>
              </a:ext>
            </a:extLst>
          </p:cNvPr>
          <p:cNvPicPr>
            <a:picLocks noChangeAspect="1"/>
          </p:cNvPicPr>
          <p:nvPr/>
        </p:nvPicPr>
        <p:blipFill>
          <a:blip r:embed="rId5"/>
          <a:stretch>
            <a:fillRect/>
          </a:stretch>
        </p:blipFill>
        <p:spPr>
          <a:xfrm>
            <a:off x="1343772" y="1541306"/>
            <a:ext cx="9681275" cy="3056708"/>
          </a:xfrm>
          <a:prstGeom prst="rect">
            <a:avLst/>
          </a:prstGeom>
        </p:spPr>
      </p:pic>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微软雅黑" pitchFamily="34" charset="-122"/>
                  <a:ea typeface="微软雅黑" pitchFamily="34" charset="-122"/>
                </a:rPr>
                <a:t>Results</a:t>
              </a:r>
              <a:endParaRPr lang="zh-CN" altLang="en-US" dirty="0">
                <a:solidFill>
                  <a:srgbClr val="044875"/>
                </a:solidFill>
                <a:latin typeface="微软雅黑" pitchFamily="34" charset="-122"/>
                <a:ea typeface="微软雅黑" pitchFamily="34" charset="-122"/>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05</a:t>
              </a:r>
              <a:endParaRPr lang="zh-CN" altLang="en-US" sz="3200" dirty="0">
                <a:solidFill>
                  <a:schemeClr val="bg2">
                    <a:lumMod val="25000"/>
                  </a:schemeClr>
                </a:solidFill>
                <a:latin typeface="Impact" panose="020B0806030902050204" pitchFamily="34" charset="0"/>
                <a:ea typeface="+mn-ea"/>
              </a:endParaRPr>
            </a:p>
          </p:txBody>
        </p:sp>
      </p:grpSp>
      <p:sp>
        <p:nvSpPr>
          <p:cNvPr id="47" name="矩形 46">
            <a:extLst>
              <a:ext uri="{FF2B5EF4-FFF2-40B4-BE49-F238E27FC236}">
                <a16:creationId xmlns:a16="http://schemas.microsoft.com/office/drawing/2014/main" id="{3A5BC1C5-5581-48DD-8480-92774864E2BA}"/>
              </a:ext>
            </a:extLst>
          </p:cNvPr>
          <p:cNvSpPr/>
          <p:nvPr/>
        </p:nvSpPr>
        <p:spPr>
          <a:xfrm>
            <a:off x="2107984" y="1316823"/>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ectangle 3">
            <a:extLst>
              <a:ext uri="{FF2B5EF4-FFF2-40B4-BE49-F238E27FC236}">
                <a16:creationId xmlns:a16="http://schemas.microsoft.com/office/drawing/2014/main" id="{F8DC5310-9547-4A11-BE13-196FECA613BB}"/>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Results of ODV coding</a:t>
            </a:r>
          </a:p>
        </p:txBody>
      </p:sp>
      <p:sp>
        <p:nvSpPr>
          <p:cNvPr id="12" name="文本框 11">
            <a:extLst>
              <a:ext uri="{FF2B5EF4-FFF2-40B4-BE49-F238E27FC236}">
                <a16:creationId xmlns:a16="http://schemas.microsoft.com/office/drawing/2014/main" id="{953F77F9-53CB-43D6-AD17-C2AF976D94C6}"/>
              </a:ext>
            </a:extLst>
          </p:cNvPr>
          <p:cNvSpPr txBox="1"/>
          <p:nvPr/>
        </p:nvSpPr>
        <p:spPr>
          <a:xfrm>
            <a:off x="609600" y="1097110"/>
            <a:ext cx="2683790" cy="498663"/>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Subjective results:</a:t>
            </a:r>
            <a:endParaRPr lang="en-US" altLang="zh-CN" sz="2000">
              <a:latin typeface="Times New Roman" panose="02020603050405020304" pitchFamily="18" charset="0"/>
              <a:cs typeface="Times New Roman" panose="02020603050405020304" pitchFamily="18" charset="0"/>
            </a:endParaRPr>
          </a:p>
        </p:txBody>
      </p:sp>
      <p:sp>
        <p:nvSpPr>
          <p:cNvPr id="13" name="Rectangle 3">
            <a:extLst>
              <a:ext uri="{FF2B5EF4-FFF2-40B4-BE49-F238E27FC236}">
                <a16:creationId xmlns:a16="http://schemas.microsoft.com/office/drawing/2014/main" id="{C0F15512-4A74-4FD9-A140-893F7EAB7DEE}"/>
              </a:ext>
            </a:extLst>
          </p:cNvPr>
          <p:cNvSpPr/>
          <p:nvPr/>
        </p:nvSpPr>
        <p:spPr>
          <a:xfrm>
            <a:off x="609600" y="4728607"/>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Results of saliency detection</a:t>
            </a:r>
          </a:p>
        </p:txBody>
      </p:sp>
      <p:pic>
        <p:nvPicPr>
          <p:cNvPr id="14" name="图片 13">
            <a:extLst>
              <a:ext uri="{FF2B5EF4-FFF2-40B4-BE49-F238E27FC236}">
                <a16:creationId xmlns:a16="http://schemas.microsoft.com/office/drawing/2014/main" id="{AD2B578F-B5BF-40AD-8EA2-07E581221F21}"/>
              </a:ext>
            </a:extLst>
          </p:cNvPr>
          <p:cNvPicPr>
            <a:picLocks noChangeAspect="1"/>
          </p:cNvPicPr>
          <p:nvPr/>
        </p:nvPicPr>
        <p:blipFill rotWithShape="1">
          <a:blip r:embed="rId6"/>
          <a:srcRect t="1" b="3071"/>
          <a:stretch/>
        </p:blipFill>
        <p:spPr>
          <a:xfrm>
            <a:off x="1697671" y="5265944"/>
            <a:ext cx="8796657" cy="1481155"/>
          </a:xfrm>
          <a:prstGeom prst="rect">
            <a:avLst/>
          </a:prstGeom>
        </p:spPr>
      </p:pic>
      <p:pic>
        <p:nvPicPr>
          <p:cNvPr id="8" name="音频 7">
            <a:hlinkClick r:id="" action="ppaction://media"/>
            <a:extLst>
              <a:ext uri="{FF2B5EF4-FFF2-40B4-BE49-F238E27FC236}">
                <a16:creationId xmlns:a16="http://schemas.microsoft.com/office/drawing/2014/main" id="{2DEE139C-655C-4F9B-9EB2-9B5C76E3B0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08007230"/>
      </p:ext>
    </p:extLst>
  </p:cSld>
  <p:clrMapOvr>
    <a:masterClrMapping/>
  </p:clrMapOvr>
  <mc:AlternateContent xmlns:mc="http://schemas.openxmlformats.org/markup-compatibility/2006" xmlns:p14="http://schemas.microsoft.com/office/powerpoint/2010/main">
    <mc:Choice Requires="p14">
      <p:transition spd="slow" p14:dur="2000" advTm="16287"/>
    </mc:Choice>
    <mc:Fallback xmlns="">
      <p:transition spd="slow" advTm="16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4" name="文本框 4"/>
          <p:cNvSpPr txBox="1">
            <a:spLocks noChangeArrowheads="1"/>
          </p:cNvSpPr>
          <p:nvPr/>
        </p:nvSpPr>
        <p:spPr bwMode="auto">
          <a:xfrm>
            <a:off x="481796" y="110901"/>
            <a:ext cx="3293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a:solidFill>
                  <a:srgbClr val="044875"/>
                </a:solidFill>
                <a:latin typeface="微软雅黑" pitchFamily="34" charset="-122"/>
                <a:ea typeface="微软雅黑" pitchFamily="34" charset="-122"/>
              </a:rPr>
              <a:t>Reference</a:t>
            </a:r>
            <a:endParaRPr lang="zh-CN" altLang="en-US" dirty="0">
              <a:solidFill>
                <a:srgbClr val="044875"/>
              </a:solidFill>
              <a:latin typeface="微软雅黑" pitchFamily="34" charset="-122"/>
              <a:ea typeface="微软雅黑" pitchFamily="34" charset="-122"/>
            </a:endParaRPr>
          </a:p>
        </p:txBody>
      </p:sp>
      <p:sp>
        <p:nvSpPr>
          <p:cNvPr id="47" name="矩形 46">
            <a:extLst>
              <a:ext uri="{FF2B5EF4-FFF2-40B4-BE49-F238E27FC236}">
                <a16:creationId xmlns:a16="http://schemas.microsoft.com/office/drawing/2014/main" id="{3A5BC1C5-5581-48DD-8480-92774864E2BA}"/>
              </a:ext>
            </a:extLst>
          </p:cNvPr>
          <p:cNvSpPr/>
          <p:nvPr/>
        </p:nvSpPr>
        <p:spPr>
          <a:xfrm>
            <a:off x="2107984" y="1316823"/>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文本框 14">
            <a:extLst>
              <a:ext uri="{FF2B5EF4-FFF2-40B4-BE49-F238E27FC236}">
                <a16:creationId xmlns:a16="http://schemas.microsoft.com/office/drawing/2014/main" id="{4D4BBDE4-2CF5-4BA6-BECE-C11A433D6FAC}"/>
              </a:ext>
            </a:extLst>
          </p:cNvPr>
          <p:cNvSpPr txBox="1"/>
          <p:nvPr/>
        </p:nvSpPr>
        <p:spPr>
          <a:xfrm>
            <a:off x="304800" y="995910"/>
            <a:ext cx="11582401" cy="6168355"/>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[1] Yufan Liu, Li Yang, Mai Xu, and Zulin Wang, “Rate control schemes for panoramic video coding”, Journal of Visual Communication and Image Representation, 2018.</a:t>
            </a:r>
          </a:p>
          <a:p>
            <a:pPr algn="just"/>
            <a:r>
              <a:rPr lang="en-US" altLang="zh-CN" sz="2000">
                <a:latin typeface="Times New Roman" panose="02020603050405020304" pitchFamily="18" charset="0"/>
                <a:cs typeface="Times New Roman" panose="02020603050405020304" pitchFamily="18" charset="0"/>
              </a:rPr>
              <a:t>[2] BiJia Li, Li Song, Rong Xie, and WenJun Zhang, “Weight-based bit allocation scheme for vr videos in hevc”, in IEEE VCIP, 2017.</a:t>
            </a:r>
          </a:p>
          <a:p>
            <a:pPr algn="just"/>
            <a:r>
              <a:rPr lang="en-US" altLang="zh-CN" sz="2000">
                <a:latin typeface="Times New Roman" panose="02020603050405020304" pitchFamily="18" charset="0"/>
                <a:cs typeface="Times New Roman" panose="02020603050405020304" pitchFamily="18" charset="0"/>
              </a:rPr>
              <a:t>[3] Yiming Li, Jizheng Xu, and Zhenzhong Chen, “Spherical domain rate-distortion optimization for omnidirectional video coding”, IEEE TCSVT, 2018.</a:t>
            </a:r>
          </a:p>
          <a:p>
            <a:pPr algn="just"/>
            <a:r>
              <a:rPr lang="en-US" altLang="zh-CN" sz="2000">
                <a:latin typeface="Times New Roman" panose="02020603050405020304" pitchFamily="18" charset="0"/>
                <a:cs typeface="Times New Roman" panose="02020603050405020304" pitchFamily="18" charset="0"/>
              </a:rPr>
              <a:t>[4] Vincent Sitzmann, Ana Serrano, Amy Pavel, Maneesh Agrawala, Diego Gutierrez, Belen Masia, and Gordon Wetzstein, “Saliency in vr: How do people explore virtual environments?”, IEEE transactions on visualization and computer graphics, 2018.</a:t>
            </a:r>
          </a:p>
          <a:p>
            <a:pPr algn="just"/>
            <a:r>
              <a:rPr lang="en-US" altLang="zh-CN" sz="2000">
                <a:latin typeface="Times New Roman" panose="02020603050405020304" pitchFamily="18" charset="0"/>
                <a:cs typeface="Times New Roman" panose="02020603050405020304" pitchFamily="18" charset="0"/>
              </a:rPr>
              <a:t>[5] Guilherme Luz, Jo~ao Ascenso, Catarina Brites, and Fernando Pereira, “Saliency-driven omnidirectional imaging adaptive coding: Modeling and assessment”, in MMSP, 2017.</a:t>
            </a:r>
          </a:p>
          <a:p>
            <a:pPr algn="just"/>
            <a:r>
              <a:rPr lang="en-US" altLang="zh-CN" sz="2000">
                <a:latin typeface="Times New Roman" panose="02020603050405020304" pitchFamily="18" charset="0"/>
                <a:cs typeface="Times New Roman" panose="02020603050405020304" pitchFamily="18" charset="0"/>
              </a:rPr>
              <a:t>[6] Yufan Liu, Li Yang, Mai Xu, and Zulin Wang, “Rate control schemes for panoramic video coding”, Journal of Visual Communication and Image Representation, 2018.</a:t>
            </a:r>
          </a:p>
          <a:p>
            <a:pPr algn="just"/>
            <a:r>
              <a:rPr lang="en-US" altLang="zh-CN" sz="2000">
                <a:latin typeface="Times New Roman" panose="02020603050405020304" pitchFamily="18" charset="0"/>
                <a:cs typeface="Times New Roman" panose="02020603050405020304" pitchFamily="18" charset="0"/>
              </a:rPr>
              <a:t>[7] Afshin TaghaviNasrabadi, Anahita Mahzari, Joseph D Beshay, and Ravi Prakash, “Adaptive 360-degree video streaming using layered video coding”, in IEEE VR, 2017.</a:t>
            </a:r>
          </a:p>
          <a:p>
            <a:pPr algn="just"/>
            <a:r>
              <a:rPr lang="en-US" altLang="zh-CN" sz="2000">
                <a:latin typeface="Times New Roman" panose="02020603050405020304" pitchFamily="18" charset="0"/>
                <a:cs typeface="Times New Roman" panose="02020603050405020304" pitchFamily="18" charset="0"/>
              </a:rPr>
              <a:t>[8] E. Kuzyakov and D. Pio., “Next-generation video encoding techniques for 360 video and vr. [online]”, 2016.</a:t>
            </a:r>
          </a:p>
          <a:p>
            <a:pPr algn="just"/>
            <a:r>
              <a:rPr lang="en-US" altLang="zh-CN" sz="2000">
                <a:latin typeface="Times New Roman" panose="02020603050405020304" pitchFamily="18" charset="0"/>
                <a:cs typeface="Times New Roman" panose="02020603050405020304" pitchFamily="18" charset="0"/>
              </a:rPr>
              <a:t>[9] Mai Xu, Lai Jiang, Chen Li, Zulin Wang, and Xiaoming Tao, “Viewport-based cnn: A multi-task approach for assessing 360° video quality”, IEEE TPAMI, 2020.</a:t>
            </a:r>
          </a:p>
        </p:txBody>
      </p:sp>
      <p:pic>
        <p:nvPicPr>
          <p:cNvPr id="6" name="音频 5">
            <a:hlinkClick r:id="" action="ppaction://media"/>
            <a:extLst>
              <a:ext uri="{FF2B5EF4-FFF2-40B4-BE49-F238E27FC236}">
                <a16:creationId xmlns:a16="http://schemas.microsoft.com/office/drawing/2014/main" id="{F0AC117D-8515-47FC-A105-0EBF42382E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25912114"/>
      </p:ext>
    </p:extLst>
  </p:cSld>
  <p:clrMapOvr>
    <a:masterClrMapping/>
  </p:clrMapOvr>
  <mc:AlternateContent xmlns:mc="http://schemas.openxmlformats.org/markup-compatibility/2006" xmlns:p14="http://schemas.microsoft.com/office/powerpoint/2010/main">
    <mc:Choice Requires="p14">
      <p:transition spd="slow" p14:dur="2000" advTm="3334"/>
    </mc:Choice>
    <mc:Fallback xmlns="">
      <p:transition spd="slow" advTm="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8AA0516E-8749-45DA-8747-7CD46D073680}"/>
              </a:ext>
            </a:extLst>
          </p:cNvPr>
          <p:cNvSpPr txBox="1"/>
          <p:nvPr/>
        </p:nvSpPr>
        <p:spPr>
          <a:xfrm>
            <a:off x="5654894" y="3690601"/>
            <a:ext cx="113920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Contact</a:t>
            </a:r>
            <a:endParaRPr lang="zh-CN" alt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CAE88A8-4804-4FF1-A36B-17A085B1BEF6}"/>
              </a:ext>
            </a:extLst>
          </p:cNvPr>
          <p:cNvSpPr txBox="1"/>
          <p:nvPr/>
        </p:nvSpPr>
        <p:spPr>
          <a:xfrm>
            <a:off x="4034219" y="3936897"/>
            <a:ext cx="4380554" cy="571951"/>
          </a:xfrm>
          <a:prstGeom prst="rect">
            <a:avLst/>
          </a:prstGeom>
          <a:noFill/>
        </p:spPr>
        <p:txBody>
          <a:bodyPr wrap="square" rtlCol="0">
            <a:spAutoFit/>
          </a:bodyPr>
          <a:lstStyle/>
          <a:p>
            <a:pPr algn="ctr">
              <a:lnSpc>
                <a:spcPct val="150000"/>
              </a:lnSpc>
            </a:pPr>
            <a:endParaRPr lang="en-US" altLang="zh-CN" sz="500" dirty="0">
              <a:latin typeface="Times New Roman" panose="02020603050405020304" pitchFamily="18" charset="0"/>
              <a:cs typeface="Times New Roman" panose="02020603050405020304" pitchFamily="18" charset="0"/>
            </a:endParaRPr>
          </a:p>
          <a:p>
            <a:pPr algn="ctr">
              <a:lnSpc>
                <a:spcPct val="150000"/>
              </a:lnSpc>
            </a:pPr>
            <a:r>
              <a:rPr lang="en-US" altLang="zh-CN" dirty="0">
                <a:latin typeface="Times New Roman" panose="02020603050405020304" pitchFamily="18" charset="0"/>
                <a:cs typeface="Times New Roman" panose="02020603050405020304" pitchFamily="18" charset="0"/>
              </a:rPr>
              <a:t>E-mail</a:t>
            </a:r>
            <a:r>
              <a:rPr lang="en-US" altLang="zh-CN">
                <a:latin typeface="Times New Roman" panose="02020603050405020304" pitchFamily="18" charset="0"/>
                <a:cs typeface="Times New Roman" panose="02020603050405020304" pitchFamily="18" charset="0"/>
              </a:rPr>
              <a:t>: </a:t>
            </a:r>
            <a:r>
              <a:rPr lang="en-US" altLang="zh-CN" u="sng">
                <a:solidFill>
                  <a:srgbClr val="0070C0"/>
                </a:solidFill>
                <a:latin typeface="Times New Roman" panose="02020603050405020304" pitchFamily="18" charset="0"/>
                <a:cs typeface="Times New Roman" panose="02020603050405020304" pitchFamily="18" charset="0"/>
              </a:rPr>
              <a:t>16711024</a:t>
            </a:r>
            <a:r>
              <a:rPr lang="en-US" altLang="zh-CN" u="sng">
                <a:solidFill>
                  <a:srgbClr val="0070C0"/>
                </a:solidFill>
                <a:latin typeface="Times New Roman" panose="02020603050405020304" pitchFamily="18" charset="0"/>
                <a:cs typeface="Times New Roman" panose="02020603050405020304" pitchFamily="18" charset="0"/>
                <a:hlinkClick r:id="rId5"/>
              </a:rPr>
              <a:t>@</a:t>
            </a:r>
            <a:r>
              <a:rPr lang="en-US" altLang="zh-CN" u="sng" dirty="0">
                <a:solidFill>
                  <a:srgbClr val="0070C0"/>
                </a:solidFill>
                <a:latin typeface="Times New Roman" panose="02020603050405020304" pitchFamily="18" charset="0"/>
                <a:cs typeface="Times New Roman" panose="02020603050405020304" pitchFamily="18" charset="0"/>
                <a:hlinkClick r:id="rId5"/>
              </a:rPr>
              <a:t>buaa.edu.</a:t>
            </a:r>
            <a:r>
              <a:rPr lang="en-US" altLang="zh-CN" u="sng">
                <a:solidFill>
                  <a:srgbClr val="0070C0"/>
                </a:solidFill>
                <a:latin typeface="Times New Roman" panose="02020603050405020304" pitchFamily="18" charset="0"/>
                <a:cs typeface="Times New Roman" panose="02020603050405020304" pitchFamily="18" charset="0"/>
                <a:hlinkClick r:id="rId5"/>
              </a:rPr>
              <a:t>cn</a:t>
            </a:r>
            <a:r>
              <a:rPr lang="en-US" altLang="zh-CN">
                <a:latin typeface="Times New Roman" panose="02020603050405020304" pitchFamily="18" charset="0"/>
                <a:cs typeface="Times New Roman" panose="02020603050405020304" pitchFamily="18" charset="0"/>
              </a:rPr>
              <a:t> (Yichen Guo)</a:t>
            </a:r>
            <a:endParaRPr lang="en-US" altLang="zh-CN" dirty="0">
              <a:latin typeface="Times New Roman" panose="02020603050405020304" pitchFamily="18" charset="0"/>
              <a:cs typeface="Times New Roman" panose="02020603050405020304" pitchFamily="18" charset="0"/>
            </a:endParaRPr>
          </a:p>
        </p:txBody>
      </p:sp>
      <p:sp>
        <p:nvSpPr>
          <p:cNvPr id="12" name="TextBox 9">
            <a:extLst>
              <a:ext uri="{FF2B5EF4-FFF2-40B4-BE49-F238E27FC236}">
                <a16:creationId xmlns:a16="http://schemas.microsoft.com/office/drawing/2014/main" id="{8AA0516E-8749-45DA-8747-7CD46D073680}"/>
              </a:ext>
            </a:extLst>
          </p:cNvPr>
          <p:cNvSpPr txBox="1"/>
          <p:nvPr/>
        </p:nvSpPr>
        <p:spPr>
          <a:xfrm>
            <a:off x="3218830" y="2344086"/>
            <a:ext cx="6011333" cy="923330"/>
          </a:xfrm>
          <a:prstGeom prst="rect">
            <a:avLst/>
          </a:prstGeom>
          <a:noFill/>
        </p:spPr>
        <p:txBody>
          <a:bodyPr wrap="square" rtlCol="0">
            <a:spAutoFit/>
          </a:bodyPr>
          <a:lstStyle/>
          <a:p>
            <a:r>
              <a:rPr lang="en-US" altLang="zh-CN" sz="5400">
                <a:solidFill>
                  <a:srgbClr val="044875"/>
                </a:solidFill>
                <a:latin typeface="Times New Roman" panose="02020603050405020304" pitchFamily="18" charset="0"/>
                <a:ea typeface="微软雅黑" pitchFamily="34" charset="-122"/>
                <a:cs typeface="Times New Roman" panose="02020603050405020304" pitchFamily="18" charset="0"/>
              </a:rPr>
              <a:t>Thanks for listensing</a:t>
            </a:r>
            <a:endParaRPr lang="zh-CN" altLang="en-US" sz="54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pic>
        <p:nvPicPr>
          <p:cNvPr id="6" name="音频 5">
            <a:hlinkClick r:id="" action="ppaction://media"/>
            <a:extLst>
              <a:ext uri="{FF2B5EF4-FFF2-40B4-BE49-F238E27FC236}">
                <a16:creationId xmlns:a16="http://schemas.microsoft.com/office/drawing/2014/main" id="{5195BC84-08C1-4392-A96A-D4999AB99C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0486421"/>
      </p:ext>
    </p:extLst>
  </p:cSld>
  <p:clrMapOvr>
    <a:masterClrMapping/>
  </p:clrMapOvr>
  <mc:AlternateContent xmlns:mc="http://schemas.openxmlformats.org/markup-compatibility/2006" xmlns:p14="http://schemas.microsoft.com/office/powerpoint/2010/main">
    <mc:Choice Requires="p14">
      <p:transition spd="slow" p14:dur="2000" advTm="5524"/>
    </mc:Choice>
    <mc:Fallback xmlns="">
      <p:transition spd="slow" advTm="5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a:grpSpLocks/>
          </p:cNvGrpSpPr>
          <p:nvPr/>
        </p:nvGrpSpPr>
        <p:grpSpPr bwMode="auto">
          <a:xfrm>
            <a:off x="3616832" y="1754027"/>
            <a:ext cx="4843462" cy="712788"/>
            <a:chOff x="6298049" y="1397569"/>
            <a:chExt cx="4842391" cy="712882"/>
          </a:xfrm>
        </p:grpSpPr>
        <p:sp>
          <p:nvSpPr>
            <p:cNvPr id="5" name="文本框 20"/>
            <p:cNvSpPr txBox="1">
              <a:spLocks noChangeArrowheads="1"/>
            </p:cNvSpPr>
            <p:nvPr/>
          </p:nvSpPr>
          <p:spPr bwMode="auto">
            <a:xfrm>
              <a:off x="8181210" y="1506484"/>
              <a:ext cx="2840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800" dirty="0">
                  <a:solidFill>
                    <a:srgbClr val="044875"/>
                  </a:solidFill>
                  <a:latin typeface="Times New Roman" panose="02020603050405020304" pitchFamily="18" charset="0"/>
                  <a:ea typeface="微软雅黑" pitchFamily="34" charset="-122"/>
                  <a:cs typeface="Times New Roman" panose="02020603050405020304" pitchFamily="18" charset="0"/>
                </a:rPr>
                <a:t>Background</a:t>
              </a:r>
              <a:endParaRPr lang="zh-CN" altLang="en-US" sz="28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6" name="矩形 5"/>
            <p:cNvSpPr/>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7" name="直接连接符 6"/>
            <p:cNvCxnSpPr/>
            <p:nvPr/>
          </p:nvCxnSpPr>
          <p:spPr>
            <a:xfrm flipH="1">
              <a:off x="8045500"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8" name="组合 68"/>
            <p:cNvGrpSpPr>
              <a:grpSpLocks/>
            </p:cNvGrpSpPr>
            <p:nvPr/>
          </p:nvGrpSpPr>
          <p:grpSpPr bwMode="auto">
            <a:xfrm>
              <a:off x="6298049" y="1397569"/>
              <a:ext cx="919239" cy="712882"/>
              <a:chOff x="6191369" y="1397569"/>
              <a:chExt cx="919239" cy="712882"/>
            </a:xfrm>
          </p:grpSpPr>
          <p:sp>
            <p:nvSpPr>
              <p:cNvPr id="9" name="矩形 8"/>
              <p:cNvSpPr/>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0" name="文本框 18"/>
              <p:cNvSpPr txBox="1">
                <a:spLocks noChangeArrowheads="1"/>
              </p:cNvSpPr>
              <p:nvPr/>
            </p:nvSpPr>
            <p:spPr bwMode="auto">
              <a:xfrm>
                <a:off x="6191369" y="1397569"/>
                <a:ext cx="91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3600">
                    <a:solidFill>
                      <a:srgbClr val="044875"/>
                    </a:solidFill>
                    <a:latin typeface="Impact" pitchFamily="34" charset="0"/>
                  </a:rPr>
                  <a:t>01</a:t>
                </a:r>
                <a:endParaRPr lang="zh-CN" altLang="en-US" sz="3600">
                  <a:solidFill>
                    <a:srgbClr val="044875"/>
                  </a:solidFill>
                  <a:latin typeface="Impact" pitchFamily="34" charset="0"/>
                </a:endParaRPr>
              </a:p>
            </p:txBody>
          </p:sp>
        </p:grpSp>
      </p:grpSp>
      <p:grpSp>
        <p:nvGrpSpPr>
          <p:cNvPr id="11" name="组合 10"/>
          <p:cNvGrpSpPr>
            <a:grpSpLocks/>
          </p:cNvGrpSpPr>
          <p:nvPr/>
        </p:nvGrpSpPr>
        <p:grpSpPr bwMode="auto">
          <a:xfrm>
            <a:off x="3616832" y="3524407"/>
            <a:ext cx="4843462" cy="712788"/>
            <a:chOff x="309691" y="3938645"/>
            <a:chExt cx="4842391" cy="712882"/>
          </a:xfrm>
        </p:grpSpPr>
        <p:grpSp>
          <p:nvGrpSpPr>
            <p:cNvPr id="12" name="组合 79"/>
            <p:cNvGrpSpPr>
              <a:grpSpLocks/>
            </p:cNvGrpSpPr>
            <p:nvPr/>
          </p:nvGrpSpPr>
          <p:grpSpPr bwMode="auto">
            <a:xfrm>
              <a:off x="309691" y="3938645"/>
              <a:ext cx="4842391" cy="712882"/>
              <a:chOff x="6298049" y="1397569"/>
              <a:chExt cx="4842391" cy="712882"/>
            </a:xfrm>
          </p:grpSpPr>
          <p:sp>
            <p:nvSpPr>
              <p:cNvPr id="14" name="文本框 81"/>
              <p:cNvSpPr txBox="1">
                <a:spLocks noChangeArrowheads="1"/>
              </p:cNvSpPr>
              <p:nvPr/>
            </p:nvSpPr>
            <p:spPr bwMode="auto">
              <a:xfrm>
                <a:off x="8165940" y="1506484"/>
                <a:ext cx="2840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800">
                    <a:solidFill>
                      <a:srgbClr val="044875"/>
                    </a:solidFill>
                    <a:latin typeface="Times New Roman" panose="02020603050405020304" pitchFamily="18" charset="0"/>
                    <a:ea typeface="微软雅黑" pitchFamily="34" charset="-122"/>
                    <a:cs typeface="Times New Roman" panose="02020603050405020304" pitchFamily="18" charset="0"/>
                  </a:rPr>
                  <a:t>Motivation</a:t>
                </a:r>
                <a:endParaRPr lang="zh-CN" altLang="en-US" sz="28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15" name="矩形 14"/>
              <p:cNvSpPr/>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6" name="直接连接符 15"/>
              <p:cNvCxnSpPr/>
              <p:nvPr/>
            </p:nvCxnSpPr>
            <p:spPr>
              <a:xfrm flipH="1">
                <a:off x="8045500"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84"/>
              <p:cNvGrpSpPr>
                <a:grpSpLocks/>
              </p:cNvGrpSpPr>
              <p:nvPr/>
            </p:nvGrpSpPr>
            <p:grpSpPr bwMode="auto">
              <a:xfrm>
                <a:off x="6298049" y="1397569"/>
                <a:ext cx="919239" cy="712882"/>
                <a:chOff x="6191369" y="1397569"/>
                <a:chExt cx="919239" cy="712882"/>
              </a:xfrm>
            </p:grpSpPr>
            <p:sp>
              <p:nvSpPr>
                <p:cNvPr id="18" name="矩形 17"/>
                <p:cNvSpPr/>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文本框 86"/>
                <p:cNvSpPr txBox="1">
                  <a:spLocks noChangeArrowheads="1"/>
                </p:cNvSpPr>
                <p:nvPr/>
              </p:nvSpPr>
              <p:spPr bwMode="auto">
                <a:xfrm>
                  <a:off x="6191369" y="1397569"/>
                  <a:ext cx="91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3600">
                      <a:solidFill>
                        <a:srgbClr val="044875"/>
                      </a:solidFill>
                      <a:latin typeface="Impact" pitchFamily="34" charset="0"/>
                    </a:rPr>
                    <a:t>03</a:t>
                  </a:r>
                  <a:endParaRPr lang="zh-CN" altLang="en-US" sz="3600">
                    <a:solidFill>
                      <a:srgbClr val="044875"/>
                    </a:solidFill>
                    <a:latin typeface="Impact" pitchFamily="34" charset="0"/>
                  </a:endParaRPr>
                </a:p>
              </p:txBody>
            </p:sp>
          </p:grpSp>
        </p:grpSp>
        <p:sp>
          <p:nvSpPr>
            <p:cNvPr id="13" name="Freeform 71"/>
            <p:cNvSpPr>
              <a:spLocks noEditPoints="1"/>
            </p:cNvSpPr>
            <p:nvPr/>
          </p:nvSpPr>
          <p:spPr bwMode="auto">
            <a:xfrm>
              <a:off x="1344512" y="4024381"/>
              <a:ext cx="511062" cy="541409"/>
            </a:xfrm>
            <a:custGeom>
              <a:avLst/>
              <a:gdLst>
                <a:gd name="T0" fmla="*/ 170 w 222"/>
                <a:gd name="T1" fmla="*/ 29 h 235"/>
                <a:gd name="T2" fmla="*/ 182 w 222"/>
                <a:gd name="T3" fmla="*/ 7 h 235"/>
                <a:gd name="T4" fmla="*/ 151 w 222"/>
                <a:gd name="T5" fmla="*/ 19 h 235"/>
                <a:gd name="T6" fmla="*/ 7 w 222"/>
                <a:gd name="T7" fmla="*/ 159 h 235"/>
                <a:gd name="T8" fmla="*/ 31 w 222"/>
                <a:gd name="T9" fmla="*/ 223 h 235"/>
                <a:gd name="T10" fmla="*/ 31 w 222"/>
                <a:gd name="T11" fmla="*/ 171 h 235"/>
                <a:gd name="T12" fmla="*/ 109 w 222"/>
                <a:gd name="T13" fmla="*/ 114 h 235"/>
                <a:gd name="T14" fmla="*/ 116 w 222"/>
                <a:gd name="T15" fmla="*/ 93 h 235"/>
                <a:gd name="T16" fmla="*/ 87 w 222"/>
                <a:gd name="T17" fmla="*/ 104 h 235"/>
                <a:gd name="T18" fmla="*/ 76 w 222"/>
                <a:gd name="T19" fmla="*/ 100 h 235"/>
                <a:gd name="T20" fmla="*/ 116 w 222"/>
                <a:gd name="T21" fmla="*/ 83 h 235"/>
                <a:gd name="T22" fmla="*/ 132 w 222"/>
                <a:gd name="T23" fmla="*/ 90 h 235"/>
                <a:gd name="T24" fmla="*/ 132 w 222"/>
                <a:gd name="T25" fmla="*/ 19 h 235"/>
                <a:gd name="T26" fmla="*/ 180 w 222"/>
                <a:gd name="T27" fmla="*/ 0 h 235"/>
                <a:gd name="T28" fmla="*/ 182 w 222"/>
                <a:gd name="T29" fmla="*/ 0 h 235"/>
                <a:gd name="T30" fmla="*/ 222 w 222"/>
                <a:gd name="T31" fmla="*/ 19 h 235"/>
                <a:gd name="T32" fmla="*/ 173 w 222"/>
                <a:gd name="T33" fmla="*/ 187 h 235"/>
                <a:gd name="T34" fmla="*/ 158 w 222"/>
                <a:gd name="T35" fmla="*/ 180 h 235"/>
                <a:gd name="T36" fmla="*/ 106 w 222"/>
                <a:gd name="T37" fmla="*/ 211 h 235"/>
                <a:gd name="T38" fmla="*/ 90 w 222"/>
                <a:gd name="T39" fmla="*/ 201 h 235"/>
                <a:gd name="T40" fmla="*/ 38 w 222"/>
                <a:gd name="T41" fmla="*/ 235 h 235"/>
                <a:gd name="T42" fmla="*/ 2 w 222"/>
                <a:gd name="T43" fmla="*/ 218 h 235"/>
                <a:gd name="T44" fmla="*/ 0 w 222"/>
                <a:gd name="T45" fmla="*/ 213 h 235"/>
                <a:gd name="T46" fmla="*/ 0 w 222"/>
                <a:gd name="T47" fmla="*/ 147 h 235"/>
                <a:gd name="T48" fmla="*/ 47 w 222"/>
                <a:gd name="T49" fmla="*/ 128 h 235"/>
                <a:gd name="T50" fmla="*/ 50 w 222"/>
                <a:gd name="T51" fmla="*/ 128 h 235"/>
                <a:gd name="T52" fmla="*/ 90 w 222"/>
                <a:gd name="T53" fmla="*/ 147 h 235"/>
                <a:gd name="T54" fmla="*/ 99 w 222"/>
                <a:gd name="T55" fmla="*/ 199 h 235"/>
                <a:gd name="T56" fmla="*/ 76 w 222"/>
                <a:gd name="T57" fmla="*/ 114 h 235"/>
                <a:gd name="T58" fmla="*/ 68 w 222"/>
                <a:gd name="T59" fmla="*/ 138 h 235"/>
                <a:gd name="T60" fmla="*/ 68 w 222"/>
                <a:gd name="T61" fmla="*/ 102 h 235"/>
                <a:gd name="T62" fmla="*/ 139 w 222"/>
                <a:gd name="T63" fmla="*/ 95 h 235"/>
                <a:gd name="T64" fmla="*/ 158 w 222"/>
                <a:gd name="T65" fmla="*/ 102 h 235"/>
                <a:gd name="T66" fmla="*/ 165 w 222"/>
                <a:gd name="T67" fmla="*/ 175 h 235"/>
                <a:gd name="T68" fmla="*/ 139 w 222"/>
                <a:gd name="T69" fmla="*/ 31 h 235"/>
                <a:gd name="T70" fmla="*/ 139 w 222"/>
                <a:gd name="T71" fmla="*/ 95 h 235"/>
                <a:gd name="T72" fmla="*/ 38 w 222"/>
                <a:gd name="T73" fmla="*/ 159 h 235"/>
                <a:gd name="T74" fmla="*/ 47 w 222"/>
                <a:gd name="T75" fmla="*/ 138 h 235"/>
                <a:gd name="T76" fmla="*/ 19 w 222"/>
                <a:gd name="T77" fmla="*/ 149 h 235"/>
                <a:gd name="T78" fmla="*/ 173 w 222"/>
                <a:gd name="T79" fmla="*/ 36 h 235"/>
                <a:gd name="T80" fmla="*/ 173 w 222"/>
                <a:gd name="T81" fmla="*/ 3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35">
                  <a:moveTo>
                    <a:pt x="151" y="19"/>
                  </a:moveTo>
                  <a:lnTo>
                    <a:pt x="170" y="29"/>
                  </a:lnTo>
                  <a:lnTo>
                    <a:pt x="203" y="19"/>
                  </a:lnTo>
                  <a:lnTo>
                    <a:pt x="182" y="7"/>
                  </a:lnTo>
                  <a:lnTo>
                    <a:pt x="151" y="19"/>
                  </a:lnTo>
                  <a:lnTo>
                    <a:pt x="151" y="19"/>
                  </a:lnTo>
                  <a:close/>
                  <a:moveTo>
                    <a:pt x="31" y="171"/>
                  </a:moveTo>
                  <a:lnTo>
                    <a:pt x="7" y="159"/>
                  </a:lnTo>
                  <a:lnTo>
                    <a:pt x="7" y="211"/>
                  </a:lnTo>
                  <a:lnTo>
                    <a:pt x="31" y="223"/>
                  </a:lnTo>
                  <a:lnTo>
                    <a:pt x="31" y="171"/>
                  </a:lnTo>
                  <a:lnTo>
                    <a:pt x="31" y="171"/>
                  </a:lnTo>
                  <a:close/>
                  <a:moveTo>
                    <a:pt x="87" y="104"/>
                  </a:moveTo>
                  <a:lnTo>
                    <a:pt x="109" y="114"/>
                  </a:lnTo>
                  <a:lnTo>
                    <a:pt x="137" y="102"/>
                  </a:lnTo>
                  <a:lnTo>
                    <a:pt x="116" y="93"/>
                  </a:lnTo>
                  <a:lnTo>
                    <a:pt x="87" y="104"/>
                  </a:lnTo>
                  <a:lnTo>
                    <a:pt x="87" y="104"/>
                  </a:lnTo>
                  <a:close/>
                  <a:moveTo>
                    <a:pt x="68" y="102"/>
                  </a:moveTo>
                  <a:lnTo>
                    <a:pt x="76" y="100"/>
                  </a:lnTo>
                  <a:lnTo>
                    <a:pt x="116" y="83"/>
                  </a:lnTo>
                  <a:lnTo>
                    <a:pt x="116" y="83"/>
                  </a:lnTo>
                  <a:lnTo>
                    <a:pt x="118" y="83"/>
                  </a:lnTo>
                  <a:lnTo>
                    <a:pt x="132" y="90"/>
                  </a:lnTo>
                  <a:lnTo>
                    <a:pt x="132" y="24"/>
                  </a:lnTo>
                  <a:lnTo>
                    <a:pt x="132" y="19"/>
                  </a:lnTo>
                  <a:lnTo>
                    <a:pt x="139" y="14"/>
                  </a:lnTo>
                  <a:lnTo>
                    <a:pt x="180" y="0"/>
                  </a:lnTo>
                  <a:lnTo>
                    <a:pt x="182" y="0"/>
                  </a:lnTo>
                  <a:lnTo>
                    <a:pt x="182" y="0"/>
                  </a:lnTo>
                  <a:lnTo>
                    <a:pt x="215" y="14"/>
                  </a:lnTo>
                  <a:lnTo>
                    <a:pt x="222" y="19"/>
                  </a:lnTo>
                  <a:lnTo>
                    <a:pt x="222" y="168"/>
                  </a:lnTo>
                  <a:lnTo>
                    <a:pt x="173" y="187"/>
                  </a:lnTo>
                  <a:lnTo>
                    <a:pt x="168" y="185"/>
                  </a:lnTo>
                  <a:lnTo>
                    <a:pt x="158" y="180"/>
                  </a:lnTo>
                  <a:lnTo>
                    <a:pt x="158" y="192"/>
                  </a:lnTo>
                  <a:lnTo>
                    <a:pt x="106" y="211"/>
                  </a:lnTo>
                  <a:lnTo>
                    <a:pt x="102" y="209"/>
                  </a:lnTo>
                  <a:lnTo>
                    <a:pt x="90" y="201"/>
                  </a:lnTo>
                  <a:lnTo>
                    <a:pt x="90" y="216"/>
                  </a:lnTo>
                  <a:lnTo>
                    <a:pt x="38" y="235"/>
                  </a:lnTo>
                  <a:lnTo>
                    <a:pt x="33" y="232"/>
                  </a:lnTo>
                  <a:lnTo>
                    <a:pt x="2" y="218"/>
                  </a:lnTo>
                  <a:lnTo>
                    <a:pt x="0" y="216"/>
                  </a:lnTo>
                  <a:lnTo>
                    <a:pt x="0" y="213"/>
                  </a:lnTo>
                  <a:lnTo>
                    <a:pt x="0" y="154"/>
                  </a:lnTo>
                  <a:lnTo>
                    <a:pt x="0" y="147"/>
                  </a:lnTo>
                  <a:lnTo>
                    <a:pt x="7" y="145"/>
                  </a:lnTo>
                  <a:lnTo>
                    <a:pt x="47" y="128"/>
                  </a:lnTo>
                  <a:lnTo>
                    <a:pt x="47" y="128"/>
                  </a:lnTo>
                  <a:lnTo>
                    <a:pt x="50" y="128"/>
                  </a:lnTo>
                  <a:lnTo>
                    <a:pt x="80" y="145"/>
                  </a:lnTo>
                  <a:lnTo>
                    <a:pt x="90" y="147"/>
                  </a:lnTo>
                  <a:lnTo>
                    <a:pt x="90" y="194"/>
                  </a:lnTo>
                  <a:lnTo>
                    <a:pt x="99" y="199"/>
                  </a:lnTo>
                  <a:lnTo>
                    <a:pt x="99" y="126"/>
                  </a:lnTo>
                  <a:lnTo>
                    <a:pt x="76" y="114"/>
                  </a:lnTo>
                  <a:lnTo>
                    <a:pt x="76" y="142"/>
                  </a:lnTo>
                  <a:lnTo>
                    <a:pt x="68" y="138"/>
                  </a:lnTo>
                  <a:lnTo>
                    <a:pt x="68" y="109"/>
                  </a:lnTo>
                  <a:lnTo>
                    <a:pt x="68" y="102"/>
                  </a:lnTo>
                  <a:lnTo>
                    <a:pt x="68" y="102"/>
                  </a:lnTo>
                  <a:close/>
                  <a:moveTo>
                    <a:pt x="139" y="95"/>
                  </a:moveTo>
                  <a:lnTo>
                    <a:pt x="149" y="100"/>
                  </a:lnTo>
                  <a:lnTo>
                    <a:pt x="158" y="102"/>
                  </a:lnTo>
                  <a:lnTo>
                    <a:pt x="158" y="171"/>
                  </a:lnTo>
                  <a:lnTo>
                    <a:pt x="165" y="175"/>
                  </a:lnTo>
                  <a:lnTo>
                    <a:pt x="165" y="43"/>
                  </a:lnTo>
                  <a:lnTo>
                    <a:pt x="139" y="31"/>
                  </a:lnTo>
                  <a:lnTo>
                    <a:pt x="139" y="95"/>
                  </a:lnTo>
                  <a:lnTo>
                    <a:pt x="139" y="95"/>
                  </a:lnTo>
                  <a:close/>
                  <a:moveTo>
                    <a:pt x="19" y="149"/>
                  </a:moveTo>
                  <a:lnTo>
                    <a:pt x="38" y="159"/>
                  </a:lnTo>
                  <a:lnTo>
                    <a:pt x="71" y="147"/>
                  </a:lnTo>
                  <a:lnTo>
                    <a:pt x="47" y="138"/>
                  </a:lnTo>
                  <a:lnTo>
                    <a:pt x="19" y="149"/>
                  </a:lnTo>
                  <a:lnTo>
                    <a:pt x="19" y="149"/>
                  </a:lnTo>
                  <a:close/>
                  <a:moveTo>
                    <a:pt x="173" y="38"/>
                  </a:moveTo>
                  <a:lnTo>
                    <a:pt x="173" y="36"/>
                  </a:lnTo>
                  <a:lnTo>
                    <a:pt x="173" y="38"/>
                  </a:lnTo>
                  <a:lnTo>
                    <a:pt x="173" y="38"/>
                  </a:lnTo>
                  <a:lnTo>
                    <a:pt x="173" y="38"/>
                  </a:ln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nvGrpSpPr>
          <p:cNvPr id="20" name="组合 19"/>
          <p:cNvGrpSpPr>
            <a:grpSpLocks/>
          </p:cNvGrpSpPr>
          <p:nvPr/>
        </p:nvGrpSpPr>
        <p:grpSpPr bwMode="auto">
          <a:xfrm>
            <a:off x="3613339" y="2656521"/>
            <a:ext cx="4843462" cy="712788"/>
            <a:chOff x="309691" y="2998271"/>
            <a:chExt cx="4842391" cy="712882"/>
          </a:xfrm>
        </p:grpSpPr>
        <p:grpSp>
          <p:nvGrpSpPr>
            <p:cNvPr id="21" name="组合 71"/>
            <p:cNvGrpSpPr>
              <a:grpSpLocks/>
            </p:cNvGrpSpPr>
            <p:nvPr/>
          </p:nvGrpSpPr>
          <p:grpSpPr bwMode="auto">
            <a:xfrm>
              <a:off x="309691" y="2998271"/>
              <a:ext cx="4842391" cy="712882"/>
              <a:chOff x="6298049" y="1397569"/>
              <a:chExt cx="4842391" cy="712882"/>
            </a:xfrm>
          </p:grpSpPr>
          <p:sp>
            <p:nvSpPr>
              <p:cNvPr id="23" name="文本框 73"/>
              <p:cNvSpPr txBox="1">
                <a:spLocks noChangeArrowheads="1"/>
              </p:cNvSpPr>
              <p:nvPr/>
            </p:nvSpPr>
            <p:spPr bwMode="auto">
              <a:xfrm>
                <a:off x="8162127" y="1506484"/>
                <a:ext cx="2840404" cy="52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800" dirty="0">
                    <a:solidFill>
                      <a:srgbClr val="044875"/>
                    </a:solidFill>
                    <a:latin typeface="Times New Roman" panose="02020603050405020304" pitchFamily="18" charset="0"/>
                    <a:ea typeface="微软雅黑" pitchFamily="34" charset="-122"/>
                    <a:cs typeface="Times New Roman" panose="02020603050405020304" pitchFamily="18" charset="0"/>
                  </a:rPr>
                  <a:t>Related works</a:t>
                </a:r>
                <a:endParaRPr lang="zh-CN" altLang="en-US" sz="28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4" name="矩形 23"/>
              <p:cNvSpPr/>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25" name="直接连接符 24"/>
              <p:cNvCxnSpPr/>
              <p:nvPr/>
            </p:nvCxnSpPr>
            <p:spPr>
              <a:xfrm flipH="1">
                <a:off x="8045500"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26" name="组合 76"/>
              <p:cNvGrpSpPr>
                <a:grpSpLocks/>
              </p:cNvGrpSpPr>
              <p:nvPr/>
            </p:nvGrpSpPr>
            <p:grpSpPr bwMode="auto">
              <a:xfrm>
                <a:off x="6298049" y="1397569"/>
                <a:ext cx="919239" cy="712882"/>
                <a:chOff x="6191369" y="1397569"/>
                <a:chExt cx="919239" cy="712882"/>
              </a:xfrm>
            </p:grpSpPr>
            <p:sp>
              <p:nvSpPr>
                <p:cNvPr id="27" name="矩形 26"/>
                <p:cNvSpPr/>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8" name="文本框 78"/>
                <p:cNvSpPr txBox="1">
                  <a:spLocks noChangeArrowheads="1"/>
                </p:cNvSpPr>
                <p:nvPr/>
              </p:nvSpPr>
              <p:spPr bwMode="auto">
                <a:xfrm>
                  <a:off x="6191369" y="1397569"/>
                  <a:ext cx="91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3600">
                      <a:solidFill>
                        <a:srgbClr val="044875"/>
                      </a:solidFill>
                      <a:latin typeface="Impact" pitchFamily="34" charset="0"/>
                    </a:rPr>
                    <a:t>02</a:t>
                  </a:r>
                  <a:endParaRPr lang="zh-CN" altLang="en-US" sz="3600">
                    <a:solidFill>
                      <a:srgbClr val="044875"/>
                    </a:solidFill>
                    <a:latin typeface="Impact" pitchFamily="34" charset="0"/>
                  </a:endParaRPr>
                </a:p>
              </p:txBody>
            </p:sp>
          </p:grpSp>
        </p:grpSp>
        <p:sp>
          <p:nvSpPr>
            <p:cNvPr id="22" name="Freeform 30"/>
            <p:cNvSpPr>
              <a:spLocks noEditPoints="1"/>
            </p:cNvSpPr>
            <p:nvPr/>
          </p:nvSpPr>
          <p:spPr bwMode="auto">
            <a:xfrm>
              <a:off x="1401649" y="3137989"/>
              <a:ext cx="401548" cy="528708"/>
            </a:xfrm>
            <a:custGeom>
              <a:avLst/>
              <a:gdLst>
                <a:gd name="T0" fmla="*/ 60 w 74"/>
                <a:gd name="T1" fmla="*/ 0 h 97"/>
                <a:gd name="T2" fmla="*/ 72 w 74"/>
                <a:gd name="T3" fmla="*/ 11 h 97"/>
                <a:gd name="T4" fmla="*/ 70 w 74"/>
                <a:gd name="T5" fmla="*/ 52 h 97"/>
                <a:gd name="T6" fmla="*/ 63 w 74"/>
                <a:gd name="T7" fmla="*/ 11 h 97"/>
                <a:gd name="T8" fmla="*/ 60 w 74"/>
                <a:gd name="T9" fmla="*/ 8 h 97"/>
                <a:gd name="T10" fmla="*/ 26 w 74"/>
                <a:gd name="T11" fmla="*/ 11 h 97"/>
                <a:gd name="T12" fmla="*/ 26 w 74"/>
                <a:gd name="T13" fmla="*/ 18 h 97"/>
                <a:gd name="T14" fmla="*/ 19 w 74"/>
                <a:gd name="T15" fmla="*/ 24 h 97"/>
                <a:gd name="T16" fmla="*/ 12 w 74"/>
                <a:gd name="T17" fmla="*/ 24 h 97"/>
                <a:gd name="T18" fmla="*/ 8 w 74"/>
                <a:gd name="T19" fmla="*/ 79 h 97"/>
                <a:gd name="T20" fmla="*/ 9 w 74"/>
                <a:gd name="T21" fmla="*/ 81 h 97"/>
                <a:gd name="T22" fmla="*/ 28 w 74"/>
                <a:gd name="T23" fmla="*/ 82 h 97"/>
                <a:gd name="T24" fmla="*/ 37 w 74"/>
                <a:gd name="T25" fmla="*/ 90 h 97"/>
                <a:gd name="T26" fmla="*/ 3 w 74"/>
                <a:gd name="T27" fmla="*/ 87 h 97"/>
                <a:gd name="T28" fmla="*/ 3 w 74"/>
                <a:gd name="T29" fmla="*/ 87 h 97"/>
                <a:gd name="T30" fmla="*/ 0 w 74"/>
                <a:gd name="T31" fmla="*/ 20 h 97"/>
                <a:gd name="T32" fmla="*/ 1 w 74"/>
                <a:gd name="T33" fmla="*/ 17 h 97"/>
                <a:gd name="T34" fmla="*/ 19 w 74"/>
                <a:gd name="T35" fmla="*/ 0 h 97"/>
                <a:gd name="T36" fmla="*/ 17 w 74"/>
                <a:gd name="T37" fmla="*/ 52 h 97"/>
                <a:gd name="T38" fmla="*/ 27 w 74"/>
                <a:gd name="T39" fmla="*/ 56 h 97"/>
                <a:gd name="T40" fmla="*/ 17 w 74"/>
                <a:gd name="T41" fmla="*/ 52 h 97"/>
                <a:gd name="T42" fmla="*/ 17 w 74"/>
                <a:gd name="T43" fmla="*/ 44 h 97"/>
                <a:gd name="T44" fmla="*/ 56 w 74"/>
                <a:gd name="T45" fmla="*/ 40 h 97"/>
                <a:gd name="T46" fmla="*/ 17 w 74"/>
                <a:gd name="T47" fmla="*/ 28 h 97"/>
                <a:gd name="T48" fmla="*/ 56 w 74"/>
                <a:gd name="T49" fmla="*/ 33 h 97"/>
                <a:gd name="T50" fmla="*/ 17 w 74"/>
                <a:gd name="T51" fmla="*/ 28 h 97"/>
                <a:gd name="T52" fmla="*/ 34 w 74"/>
                <a:gd name="T53" fmla="*/ 22 h 97"/>
                <a:gd name="T54" fmla="*/ 56 w 74"/>
                <a:gd name="T55" fmla="*/ 17 h 97"/>
                <a:gd name="T56" fmla="*/ 41 w 74"/>
                <a:gd name="T57" fmla="*/ 69 h 97"/>
                <a:gd name="T58" fmla="*/ 41 w 74"/>
                <a:gd name="T59" fmla="*/ 69 h 97"/>
                <a:gd name="T60" fmla="*/ 31 w 74"/>
                <a:gd name="T61" fmla="*/ 66 h 97"/>
                <a:gd name="T62" fmla="*/ 47 w 74"/>
                <a:gd name="T63" fmla="*/ 86 h 97"/>
                <a:gd name="T64" fmla="*/ 59 w 74"/>
                <a:gd name="T65" fmla="*/ 87 h 97"/>
                <a:gd name="T66" fmla="*/ 71 w 74"/>
                <a:gd name="T67" fmla="*/ 96 h 97"/>
                <a:gd name="T68" fmla="*/ 72 w 74"/>
                <a:gd name="T69" fmla="*/ 90 h 97"/>
                <a:gd name="T70" fmla="*/ 63 w 74"/>
                <a:gd name="T71" fmla="*/ 80 h 97"/>
                <a:gd name="T72" fmla="*/ 64 w 74"/>
                <a:gd name="T73" fmla="*/ 57 h 97"/>
                <a:gd name="T74" fmla="*/ 38 w 74"/>
                <a:gd name="T75" fmla="*/ 54 h 97"/>
                <a:gd name="T76" fmla="*/ 42 w 74"/>
                <a:gd name="T77" fmla="*/ 58 h 97"/>
                <a:gd name="T78" fmla="*/ 40 w 74"/>
                <a:gd name="T79" fmla="*/ 76 h 97"/>
                <a:gd name="T80" fmla="*/ 57 w 74"/>
                <a:gd name="T81" fmla="*/ 78 h 97"/>
                <a:gd name="T82" fmla="*/ 59 w 74"/>
                <a:gd name="T83" fmla="*/ 61 h 97"/>
                <a:gd name="T84" fmla="*/ 21 w 74"/>
                <a:gd name="T85" fmla="*/ 9 h 97"/>
                <a:gd name="T86" fmla="*/ 13 w 74"/>
                <a:gd name="T87" fmla="*/ 19 h 97"/>
                <a:gd name="T88" fmla="*/ 17 w 74"/>
                <a:gd name="T89" fmla="*/ 20 h 97"/>
                <a:gd name="T90" fmla="*/ 18 w 74"/>
                <a:gd name="T91" fmla="*/ 20 h 97"/>
                <a:gd name="T92" fmla="*/ 22 w 74"/>
                <a:gd name="T93" fmla="*/ 17 h 97"/>
                <a:gd name="T94" fmla="*/ 22 w 74"/>
                <a:gd name="T95" fmla="*/ 15 h 97"/>
                <a:gd name="T96" fmla="*/ 21 w 74"/>
                <a:gd name="T97"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4" h="97">
                  <a:moveTo>
                    <a:pt x="21" y="0"/>
                  </a:moveTo>
                  <a:cubicBezTo>
                    <a:pt x="60" y="0"/>
                    <a:pt x="60" y="0"/>
                    <a:pt x="60" y="0"/>
                  </a:cubicBezTo>
                  <a:cubicBezTo>
                    <a:pt x="64" y="0"/>
                    <a:pt x="66" y="1"/>
                    <a:pt x="68" y="3"/>
                  </a:cubicBezTo>
                  <a:cubicBezTo>
                    <a:pt x="70" y="5"/>
                    <a:pt x="72" y="8"/>
                    <a:pt x="72" y="11"/>
                  </a:cubicBezTo>
                  <a:cubicBezTo>
                    <a:pt x="72" y="56"/>
                    <a:pt x="72" y="56"/>
                    <a:pt x="72" y="56"/>
                  </a:cubicBezTo>
                  <a:cubicBezTo>
                    <a:pt x="71" y="55"/>
                    <a:pt x="70" y="53"/>
                    <a:pt x="70" y="52"/>
                  </a:cubicBezTo>
                  <a:cubicBezTo>
                    <a:pt x="68" y="50"/>
                    <a:pt x="66" y="48"/>
                    <a:pt x="63" y="47"/>
                  </a:cubicBezTo>
                  <a:cubicBezTo>
                    <a:pt x="63" y="11"/>
                    <a:pt x="63" y="11"/>
                    <a:pt x="63" y="11"/>
                  </a:cubicBezTo>
                  <a:cubicBezTo>
                    <a:pt x="63" y="10"/>
                    <a:pt x="63" y="9"/>
                    <a:pt x="62" y="9"/>
                  </a:cubicBezTo>
                  <a:cubicBezTo>
                    <a:pt x="62" y="8"/>
                    <a:pt x="61" y="8"/>
                    <a:pt x="60" y="8"/>
                  </a:cubicBezTo>
                  <a:cubicBezTo>
                    <a:pt x="25" y="8"/>
                    <a:pt x="25" y="8"/>
                    <a:pt x="25" y="8"/>
                  </a:cubicBezTo>
                  <a:cubicBezTo>
                    <a:pt x="26" y="11"/>
                    <a:pt x="26" y="11"/>
                    <a:pt x="26" y="11"/>
                  </a:cubicBezTo>
                  <a:cubicBezTo>
                    <a:pt x="26" y="14"/>
                    <a:pt x="26" y="14"/>
                    <a:pt x="26" y="14"/>
                  </a:cubicBezTo>
                  <a:cubicBezTo>
                    <a:pt x="26" y="16"/>
                    <a:pt x="26" y="17"/>
                    <a:pt x="26" y="18"/>
                  </a:cubicBezTo>
                  <a:cubicBezTo>
                    <a:pt x="26" y="19"/>
                    <a:pt x="25" y="21"/>
                    <a:pt x="23" y="22"/>
                  </a:cubicBezTo>
                  <a:cubicBezTo>
                    <a:pt x="22" y="23"/>
                    <a:pt x="21" y="24"/>
                    <a:pt x="19" y="24"/>
                  </a:cubicBezTo>
                  <a:cubicBezTo>
                    <a:pt x="18" y="24"/>
                    <a:pt x="17" y="24"/>
                    <a:pt x="16" y="24"/>
                  </a:cubicBezTo>
                  <a:cubicBezTo>
                    <a:pt x="12" y="24"/>
                    <a:pt x="12" y="24"/>
                    <a:pt x="12" y="24"/>
                  </a:cubicBezTo>
                  <a:cubicBezTo>
                    <a:pt x="8" y="23"/>
                    <a:pt x="8" y="23"/>
                    <a:pt x="8" y="23"/>
                  </a:cubicBezTo>
                  <a:cubicBezTo>
                    <a:pt x="8" y="79"/>
                    <a:pt x="8" y="79"/>
                    <a:pt x="8" y="79"/>
                  </a:cubicBezTo>
                  <a:cubicBezTo>
                    <a:pt x="8" y="80"/>
                    <a:pt x="9" y="80"/>
                    <a:pt x="9" y="81"/>
                  </a:cubicBezTo>
                  <a:cubicBezTo>
                    <a:pt x="9" y="81"/>
                    <a:pt x="9" y="81"/>
                    <a:pt x="9" y="81"/>
                  </a:cubicBezTo>
                  <a:cubicBezTo>
                    <a:pt x="10" y="81"/>
                    <a:pt x="10" y="82"/>
                    <a:pt x="11" y="82"/>
                  </a:cubicBezTo>
                  <a:cubicBezTo>
                    <a:pt x="28" y="82"/>
                    <a:pt x="28" y="82"/>
                    <a:pt x="28" y="82"/>
                  </a:cubicBezTo>
                  <a:cubicBezTo>
                    <a:pt x="28" y="82"/>
                    <a:pt x="29" y="83"/>
                    <a:pt x="29" y="84"/>
                  </a:cubicBezTo>
                  <a:cubicBezTo>
                    <a:pt x="31" y="86"/>
                    <a:pt x="34" y="88"/>
                    <a:pt x="37" y="90"/>
                  </a:cubicBezTo>
                  <a:cubicBezTo>
                    <a:pt x="11" y="90"/>
                    <a:pt x="11" y="90"/>
                    <a:pt x="11" y="90"/>
                  </a:cubicBezTo>
                  <a:cubicBezTo>
                    <a:pt x="8" y="90"/>
                    <a:pt x="5" y="89"/>
                    <a:pt x="3" y="87"/>
                  </a:cubicBezTo>
                  <a:cubicBezTo>
                    <a:pt x="3" y="87"/>
                    <a:pt x="3" y="87"/>
                    <a:pt x="3" y="87"/>
                  </a:cubicBezTo>
                  <a:cubicBezTo>
                    <a:pt x="3" y="87"/>
                    <a:pt x="3" y="87"/>
                    <a:pt x="3" y="87"/>
                  </a:cubicBezTo>
                  <a:cubicBezTo>
                    <a:pt x="1" y="85"/>
                    <a:pt x="0" y="82"/>
                    <a:pt x="0" y="79"/>
                  </a:cubicBezTo>
                  <a:cubicBezTo>
                    <a:pt x="0" y="20"/>
                    <a:pt x="0" y="20"/>
                    <a:pt x="0" y="20"/>
                  </a:cubicBezTo>
                  <a:cubicBezTo>
                    <a:pt x="0" y="18"/>
                    <a:pt x="0" y="18"/>
                    <a:pt x="0" y="18"/>
                  </a:cubicBezTo>
                  <a:cubicBezTo>
                    <a:pt x="1" y="17"/>
                    <a:pt x="1" y="17"/>
                    <a:pt x="1" y="17"/>
                  </a:cubicBezTo>
                  <a:cubicBezTo>
                    <a:pt x="18" y="1"/>
                    <a:pt x="18" y="1"/>
                    <a:pt x="18" y="1"/>
                  </a:cubicBezTo>
                  <a:cubicBezTo>
                    <a:pt x="19" y="0"/>
                    <a:pt x="19" y="0"/>
                    <a:pt x="19" y="0"/>
                  </a:cubicBezTo>
                  <a:cubicBezTo>
                    <a:pt x="21" y="0"/>
                    <a:pt x="21" y="0"/>
                    <a:pt x="21" y="0"/>
                  </a:cubicBezTo>
                  <a:close/>
                  <a:moveTo>
                    <a:pt x="17" y="52"/>
                  </a:moveTo>
                  <a:cubicBezTo>
                    <a:pt x="17" y="56"/>
                    <a:pt x="17" y="56"/>
                    <a:pt x="17" y="56"/>
                  </a:cubicBezTo>
                  <a:cubicBezTo>
                    <a:pt x="27" y="56"/>
                    <a:pt x="27" y="56"/>
                    <a:pt x="27" y="56"/>
                  </a:cubicBezTo>
                  <a:cubicBezTo>
                    <a:pt x="27" y="52"/>
                    <a:pt x="27" y="52"/>
                    <a:pt x="27" y="52"/>
                  </a:cubicBezTo>
                  <a:cubicBezTo>
                    <a:pt x="17" y="52"/>
                    <a:pt x="17" y="52"/>
                    <a:pt x="17" y="52"/>
                  </a:cubicBezTo>
                  <a:close/>
                  <a:moveTo>
                    <a:pt x="17" y="40"/>
                  </a:moveTo>
                  <a:cubicBezTo>
                    <a:pt x="17" y="44"/>
                    <a:pt x="17" y="44"/>
                    <a:pt x="17" y="44"/>
                  </a:cubicBezTo>
                  <a:cubicBezTo>
                    <a:pt x="56" y="44"/>
                    <a:pt x="56" y="44"/>
                    <a:pt x="56" y="44"/>
                  </a:cubicBezTo>
                  <a:cubicBezTo>
                    <a:pt x="56" y="40"/>
                    <a:pt x="56" y="40"/>
                    <a:pt x="56" y="40"/>
                  </a:cubicBezTo>
                  <a:cubicBezTo>
                    <a:pt x="17" y="40"/>
                    <a:pt x="17" y="40"/>
                    <a:pt x="17" y="40"/>
                  </a:cubicBezTo>
                  <a:close/>
                  <a:moveTo>
                    <a:pt x="17" y="28"/>
                  </a:moveTo>
                  <a:cubicBezTo>
                    <a:pt x="17" y="33"/>
                    <a:pt x="17" y="33"/>
                    <a:pt x="17" y="33"/>
                  </a:cubicBezTo>
                  <a:cubicBezTo>
                    <a:pt x="56" y="33"/>
                    <a:pt x="56" y="33"/>
                    <a:pt x="56" y="33"/>
                  </a:cubicBezTo>
                  <a:cubicBezTo>
                    <a:pt x="56" y="28"/>
                    <a:pt x="56" y="28"/>
                    <a:pt x="56" y="28"/>
                  </a:cubicBezTo>
                  <a:cubicBezTo>
                    <a:pt x="17" y="28"/>
                    <a:pt x="17" y="28"/>
                    <a:pt x="17" y="28"/>
                  </a:cubicBezTo>
                  <a:close/>
                  <a:moveTo>
                    <a:pt x="34" y="17"/>
                  </a:moveTo>
                  <a:cubicBezTo>
                    <a:pt x="34" y="22"/>
                    <a:pt x="34" y="22"/>
                    <a:pt x="34" y="22"/>
                  </a:cubicBezTo>
                  <a:cubicBezTo>
                    <a:pt x="56" y="22"/>
                    <a:pt x="56" y="22"/>
                    <a:pt x="56" y="22"/>
                  </a:cubicBezTo>
                  <a:cubicBezTo>
                    <a:pt x="56" y="17"/>
                    <a:pt x="56" y="17"/>
                    <a:pt x="56" y="17"/>
                  </a:cubicBezTo>
                  <a:cubicBezTo>
                    <a:pt x="34" y="17"/>
                    <a:pt x="34" y="17"/>
                    <a:pt x="34" y="17"/>
                  </a:cubicBezTo>
                  <a:close/>
                  <a:moveTo>
                    <a:pt x="41" y="69"/>
                  </a:moveTo>
                  <a:cubicBezTo>
                    <a:pt x="43" y="64"/>
                    <a:pt x="48" y="61"/>
                    <a:pt x="55" y="60"/>
                  </a:cubicBezTo>
                  <a:cubicBezTo>
                    <a:pt x="48" y="56"/>
                    <a:pt x="39" y="62"/>
                    <a:pt x="41" y="69"/>
                  </a:cubicBezTo>
                  <a:close/>
                  <a:moveTo>
                    <a:pt x="38" y="54"/>
                  </a:moveTo>
                  <a:cubicBezTo>
                    <a:pt x="34" y="57"/>
                    <a:pt x="32" y="61"/>
                    <a:pt x="31" y="66"/>
                  </a:cubicBezTo>
                  <a:cubicBezTo>
                    <a:pt x="31" y="70"/>
                    <a:pt x="32" y="75"/>
                    <a:pt x="35" y="79"/>
                  </a:cubicBezTo>
                  <a:cubicBezTo>
                    <a:pt x="38" y="83"/>
                    <a:pt x="43" y="86"/>
                    <a:pt x="47" y="86"/>
                  </a:cubicBezTo>
                  <a:cubicBezTo>
                    <a:pt x="51" y="87"/>
                    <a:pt x="55" y="86"/>
                    <a:pt x="58" y="84"/>
                  </a:cubicBezTo>
                  <a:cubicBezTo>
                    <a:pt x="58" y="85"/>
                    <a:pt x="58" y="86"/>
                    <a:pt x="59" y="87"/>
                  </a:cubicBezTo>
                  <a:cubicBezTo>
                    <a:pt x="65" y="95"/>
                    <a:pt x="65" y="95"/>
                    <a:pt x="65" y="95"/>
                  </a:cubicBezTo>
                  <a:cubicBezTo>
                    <a:pt x="67" y="97"/>
                    <a:pt x="69" y="97"/>
                    <a:pt x="71" y="96"/>
                  </a:cubicBezTo>
                  <a:cubicBezTo>
                    <a:pt x="71" y="96"/>
                    <a:pt x="71" y="96"/>
                    <a:pt x="71" y="96"/>
                  </a:cubicBezTo>
                  <a:cubicBezTo>
                    <a:pt x="73" y="94"/>
                    <a:pt x="74" y="91"/>
                    <a:pt x="72" y="90"/>
                  </a:cubicBezTo>
                  <a:cubicBezTo>
                    <a:pt x="66" y="82"/>
                    <a:pt x="66" y="82"/>
                    <a:pt x="66" y="82"/>
                  </a:cubicBezTo>
                  <a:cubicBezTo>
                    <a:pt x="65" y="81"/>
                    <a:pt x="64" y="80"/>
                    <a:pt x="63" y="80"/>
                  </a:cubicBezTo>
                  <a:cubicBezTo>
                    <a:pt x="66" y="77"/>
                    <a:pt x="67" y="74"/>
                    <a:pt x="68" y="70"/>
                  </a:cubicBezTo>
                  <a:cubicBezTo>
                    <a:pt x="68" y="66"/>
                    <a:pt x="67" y="61"/>
                    <a:pt x="64" y="57"/>
                  </a:cubicBezTo>
                  <a:cubicBezTo>
                    <a:pt x="61" y="53"/>
                    <a:pt x="56" y="50"/>
                    <a:pt x="52" y="50"/>
                  </a:cubicBezTo>
                  <a:cubicBezTo>
                    <a:pt x="47" y="49"/>
                    <a:pt x="42" y="50"/>
                    <a:pt x="38" y="54"/>
                  </a:cubicBezTo>
                  <a:close/>
                  <a:moveTo>
                    <a:pt x="51" y="56"/>
                  </a:moveTo>
                  <a:cubicBezTo>
                    <a:pt x="48" y="56"/>
                    <a:pt x="45" y="56"/>
                    <a:pt x="42" y="58"/>
                  </a:cubicBezTo>
                  <a:cubicBezTo>
                    <a:pt x="39" y="61"/>
                    <a:pt x="38" y="63"/>
                    <a:pt x="37" y="67"/>
                  </a:cubicBezTo>
                  <a:cubicBezTo>
                    <a:pt x="37" y="70"/>
                    <a:pt x="38" y="73"/>
                    <a:pt x="40" y="76"/>
                  </a:cubicBezTo>
                  <a:cubicBezTo>
                    <a:pt x="42" y="78"/>
                    <a:pt x="45" y="80"/>
                    <a:pt x="48" y="80"/>
                  </a:cubicBezTo>
                  <a:cubicBezTo>
                    <a:pt x="51" y="80"/>
                    <a:pt x="54" y="80"/>
                    <a:pt x="57" y="78"/>
                  </a:cubicBezTo>
                  <a:cubicBezTo>
                    <a:pt x="60" y="76"/>
                    <a:pt x="61" y="73"/>
                    <a:pt x="61" y="69"/>
                  </a:cubicBezTo>
                  <a:cubicBezTo>
                    <a:pt x="62" y="66"/>
                    <a:pt x="61" y="63"/>
                    <a:pt x="59" y="61"/>
                  </a:cubicBezTo>
                  <a:cubicBezTo>
                    <a:pt x="57" y="58"/>
                    <a:pt x="54" y="56"/>
                    <a:pt x="51" y="56"/>
                  </a:cubicBezTo>
                  <a:close/>
                  <a:moveTo>
                    <a:pt x="21" y="9"/>
                  </a:moveTo>
                  <a:cubicBezTo>
                    <a:pt x="11" y="19"/>
                    <a:pt x="11" y="19"/>
                    <a:pt x="11" y="19"/>
                  </a:cubicBezTo>
                  <a:cubicBezTo>
                    <a:pt x="13" y="19"/>
                    <a:pt x="13" y="19"/>
                    <a:pt x="13" y="19"/>
                  </a:cubicBezTo>
                  <a:cubicBezTo>
                    <a:pt x="17" y="20"/>
                    <a:pt x="17" y="20"/>
                    <a:pt x="17" y="20"/>
                  </a:cubicBezTo>
                  <a:cubicBezTo>
                    <a:pt x="17" y="20"/>
                    <a:pt x="17" y="20"/>
                    <a:pt x="17" y="20"/>
                  </a:cubicBezTo>
                  <a:cubicBezTo>
                    <a:pt x="17" y="20"/>
                    <a:pt x="17" y="20"/>
                    <a:pt x="17" y="20"/>
                  </a:cubicBezTo>
                  <a:cubicBezTo>
                    <a:pt x="17" y="20"/>
                    <a:pt x="18" y="20"/>
                    <a:pt x="18" y="20"/>
                  </a:cubicBezTo>
                  <a:cubicBezTo>
                    <a:pt x="19" y="20"/>
                    <a:pt x="20" y="19"/>
                    <a:pt x="21" y="19"/>
                  </a:cubicBezTo>
                  <a:cubicBezTo>
                    <a:pt x="21" y="18"/>
                    <a:pt x="22" y="17"/>
                    <a:pt x="22" y="17"/>
                  </a:cubicBezTo>
                  <a:cubicBezTo>
                    <a:pt x="22" y="16"/>
                    <a:pt x="22" y="16"/>
                    <a:pt x="22" y="15"/>
                  </a:cubicBezTo>
                  <a:cubicBezTo>
                    <a:pt x="22" y="15"/>
                    <a:pt x="22" y="15"/>
                    <a:pt x="22" y="15"/>
                  </a:cubicBezTo>
                  <a:cubicBezTo>
                    <a:pt x="22" y="15"/>
                    <a:pt x="22" y="15"/>
                    <a:pt x="22" y="15"/>
                  </a:cubicBezTo>
                  <a:cubicBezTo>
                    <a:pt x="21" y="11"/>
                    <a:pt x="21" y="11"/>
                    <a:pt x="21" y="11"/>
                  </a:cubicBezTo>
                  <a:lnTo>
                    <a:pt x="21" y="9"/>
                  </a:ln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grpSp>
        <p:nvGrpSpPr>
          <p:cNvPr id="29" name="组合 28"/>
          <p:cNvGrpSpPr>
            <a:grpSpLocks/>
          </p:cNvGrpSpPr>
          <p:nvPr/>
        </p:nvGrpSpPr>
        <p:grpSpPr bwMode="auto">
          <a:xfrm>
            <a:off x="3613339" y="4408327"/>
            <a:ext cx="4843462" cy="712788"/>
            <a:chOff x="6535248" y="3340628"/>
            <a:chExt cx="4842391" cy="712882"/>
          </a:xfrm>
        </p:grpSpPr>
        <p:grpSp>
          <p:nvGrpSpPr>
            <p:cNvPr id="30" name="组合 115"/>
            <p:cNvGrpSpPr>
              <a:grpSpLocks/>
            </p:cNvGrpSpPr>
            <p:nvPr/>
          </p:nvGrpSpPr>
          <p:grpSpPr bwMode="auto">
            <a:xfrm>
              <a:off x="6535248" y="3340628"/>
              <a:ext cx="4842391" cy="712882"/>
              <a:chOff x="6298049" y="1397569"/>
              <a:chExt cx="4842391" cy="712882"/>
            </a:xfrm>
          </p:grpSpPr>
          <p:sp>
            <p:nvSpPr>
              <p:cNvPr id="32" name="文本框 133"/>
              <p:cNvSpPr txBox="1">
                <a:spLocks noChangeArrowheads="1"/>
              </p:cNvSpPr>
              <p:nvPr/>
            </p:nvSpPr>
            <p:spPr bwMode="auto">
              <a:xfrm>
                <a:off x="8165940" y="1506484"/>
                <a:ext cx="284040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800" dirty="0">
                    <a:solidFill>
                      <a:srgbClr val="044875"/>
                    </a:solidFill>
                    <a:latin typeface="Times New Roman" panose="02020603050405020304" pitchFamily="18" charset="0"/>
                    <a:ea typeface="微软雅黑" pitchFamily="34" charset="-122"/>
                    <a:cs typeface="Times New Roman" panose="02020603050405020304" pitchFamily="18" charset="0"/>
                  </a:rPr>
                  <a:t>Method</a:t>
                </a:r>
                <a:endParaRPr lang="zh-CN" altLang="en-US" sz="28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33" name="矩形 32"/>
              <p:cNvSpPr/>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34" name="直接连接符 33"/>
              <p:cNvCxnSpPr/>
              <p:nvPr/>
            </p:nvCxnSpPr>
            <p:spPr>
              <a:xfrm flipH="1">
                <a:off x="8045500"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35" name="组合 136"/>
              <p:cNvGrpSpPr>
                <a:grpSpLocks/>
              </p:cNvGrpSpPr>
              <p:nvPr/>
            </p:nvGrpSpPr>
            <p:grpSpPr bwMode="auto">
              <a:xfrm>
                <a:off x="6298049" y="1397569"/>
                <a:ext cx="919239" cy="712882"/>
                <a:chOff x="6191369" y="1397569"/>
                <a:chExt cx="919239" cy="712882"/>
              </a:xfrm>
            </p:grpSpPr>
            <p:sp>
              <p:nvSpPr>
                <p:cNvPr id="36" name="矩形 35"/>
                <p:cNvSpPr/>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7" name="文本框 138"/>
                <p:cNvSpPr txBox="1">
                  <a:spLocks noChangeArrowheads="1"/>
                </p:cNvSpPr>
                <p:nvPr/>
              </p:nvSpPr>
              <p:spPr bwMode="auto">
                <a:xfrm>
                  <a:off x="6191369" y="1397569"/>
                  <a:ext cx="91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3600">
                      <a:solidFill>
                        <a:srgbClr val="044875"/>
                      </a:solidFill>
                      <a:latin typeface="Impact" pitchFamily="34" charset="0"/>
                    </a:rPr>
                    <a:t>04</a:t>
                  </a:r>
                  <a:endParaRPr lang="zh-CN" altLang="en-US" sz="3600">
                    <a:solidFill>
                      <a:srgbClr val="044875"/>
                    </a:solidFill>
                    <a:latin typeface="Impact" pitchFamily="34" charset="0"/>
                  </a:endParaRPr>
                </a:p>
              </p:txBody>
            </p:sp>
          </p:grpSp>
        </p:grpSp>
        <p:sp>
          <p:nvSpPr>
            <p:cNvPr id="31" name="Freeform 59"/>
            <p:cNvSpPr>
              <a:spLocks noEditPoints="1"/>
            </p:cNvSpPr>
            <p:nvPr/>
          </p:nvSpPr>
          <p:spPr bwMode="auto">
            <a:xfrm>
              <a:off x="7538326" y="3469233"/>
              <a:ext cx="606291" cy="457260"/>
            </a:xfrm>
            <a:custGeom>
              <a:avLst/>
              <a:gdLst>
                <a:gd name="T0" fmla="*/ 17 w 111"/>
                <a:gd name="T1" fmla="*/ 2 h 84"/>
                <a:gd name="T2" fmla="*/ 29 w 111"/>
                <a:gd name="T3" fmla="*/ 4 h 84"/>
                <a:gd name="T4" fmla="*/ 20 w 111"/>
                <a:gd name="T5" fmla="*/ 51 h 84"/>
                <a:gd name="T6" fmla="*/ 5 w 111"/>
                <a:gd name="T7" fmla="*/ 48 h 84"/>
                <a:gd name="T8" fmla="*/ 17 w 111"/>
                <a:gd name="T9" fmla="*/ 2 h 84"/>
                <a:gd name="T10" fmla="*/ 20 w 111"/>
                <a:gd name="T11" fmla="*/ 68 h 84"/>
                <a:gd name="T12" fmla="*/ 17 w 111"/>
                <a:gd name="T13" fmla="*/ 76 h 84"/>
                <a:gd name="T14" fmla="*/ 107 w 111"/>
                <a:gd name="T15" fmla="*/ 76 h 84"/>
                <a:gd name="T16" fmla="*/ 111 w 111"/>
                <a:gd name="T17" fmla="*/ 76 h 84"/>
                <a:gd name="T18" fmla="*/ 111 w 111"/>
                <a:gd name="T19" fmla="*/ 72 h 84"/>
                <a:gd name="T20" fmla="*/ 111 w 111"/>
                <a:gd name="T21" fmla="*/ 27 h 84"/>
                <a:gd name="T22" fmla="*/ 111 w 111"/>
                <a:gd name="T23" fmla="*/ 26 h 84"/>
                <a:gd name="T24" fmla="*/ 110 w 111"/>
                <a:gd name="T25" fmla="*/ 24 h 84"/>
                <a:gd name="T26" fmla="*/ 96 w 111"/>
                <a:gd name="T27" fmla="*/ 11 h 84"/>
                <a:gd name="T28" fmla="*/ 95 w 111"/>
                <a:gd name="T29" fmla="*/ 10 h 84"/>
                <a:gd name="T30" fmla="*/ 93 w 111"/>
                <a:gd name="T31" fmla="*/ 10 h 84"/>
                <a:gd name="T32" fmla="*/ 33 w 111"/>
                <a:gd name="T33" fmla="*/ 10 h 84"/>
                <a:gd name="T34" fmla="*/ 33 w 111"/>
                <a:gd name="T35" fmla="*/ 17 h 84"/>
                <a:gd name="T36" fmla="*/ 89 w 111"/>
                <a:gd name="T37" fmla="*/ 17 h 84"/>
                <a:gd name="T38" fmla="*/ 88 w 111"/>
                <a:gd name="T39" fmla="*/ 29 h 84"/>
                <a:gd name="T40" fmla="*/ 88 w 111"/>
                <a:gd name="T41" fmla="*/ 31 h 84"/>
                <a:gd name="T42" fmla="*/ 90 w 111"/>
                <a:gd name="T43" fmla="*/ 31 h 84"/>
                <a:gd name="T44" fmla="*/ 104 w 111"/>
                <a:gd name="T45" fmla="*/ 31 h 84"/>
                <a:gd name="T46" fmla="*/ 104 w 111"/>
                <a:gd name="T47" fmla="*/ 68 h 84"/>
                <a:gd name="T48" fmla="*/ 20 w 111"/>
                <a:gd name="T49" fmla="*/ 68 h 84"/>
                <a:gd name="T50" fmla="*/ 102 w 111"/>
                <a:gd name="T51" fmla="*/ 27 h 84"/>
                <a:gd name="T52" fmla="*/ 92 w 111"/>
                <a:gd name="T53" fmla="*/ 27 h 84"/>
                <a:gd name="T54" fmla="*/ 93 w 111"/>
                <a:gd name="T55" fmla="*/ 19 h 84"/>
                <a:gd name="T56" fmla="*/ 102 w 111"/>
                <a:gd name="T57" fmla="*/ 27 h 84"/>
                <a:gd name="T58" fmla="*/ 34 w 111"/>
                <a:gd name="T59" fmla="*/ 45 h 84"/>
                <a:gd name="T60" fmla="*/ 79 w 111"/>
                <a:gd name="T61" fmla="*/ 45 h 84"/>
                <a:gd name="T62" fmla="*/ 79 w 111"/>
                <a:gd name="T63" fmla="*/ 48 h 84"/>
                <a:gd name="T64" fmla="*/ 34 w 111"/>
                <a:gd name="T65" fmla="*/ 48 h 84"/>
                <a:gd name="T66" fmla="*/ 34 w 111"/>
                <a:gd name="T67" fmla="*/ 45 h 84"/>
                <a:gd name="T68" fmla="*/ 34 w 111"/>
                <a:gd name="T69" fmla="*/ 34 h 84"/>
                <a:gd name="T70" fmla="*/ 75 w 111"/>
                <a:gd name="T71" fmla="*/ 34 h 84"/>
                <a:gd name="T72" fmla="*/ 75 w 111"/>
                <a:gd name="T73" fmla="*/ 37 h 84"/>
                <a:gd name="T74" fmla="*/ 34 w 111"/>
                <a:gd name="T75" fmla="*/ 37 h 84"/>
                <a:gd name="T76" fmla="*/ 34 w 111"/>
                <a:gd name="T77" fmla="*/ 34 h 84"/>
                <a:gd name="T78" fmla="*/ 34 w 111"/>
                <a:gd name="T79" fmla="*/ 23 h 84"/>
                <a:gd name="T80" fmla="*/ 75 w 111"/>
                <a:gd name="T81" fmla="*/ 23 h 84"/>
                <a:gd name="T82" fmla="*/ 75 w 111"/>
                <a:gd name="T83" fmla="*/ 26 h 84"/>
                <a:gd name="T84" fmla="*/ 34 w 111"/>
                <a:gd name="T85" fmla="*/ 26 h 84"/>
                <a:gd name="T86" fmla="*/ 34 w 111"/>
                <a:gd name="T87" fmla="*/ 23 h 84"/>
                <a:gd name="T88" fmla="*/ 4 w 111"/>
                <a:gd name="T89" fmla="*/ 70 h 84"/>
                <a:gd name="T90" fmla="*/ 10 w 111"/>
                <a:gd name="T91" fmla="*/ 72 h 84"/>
                <a:gd name="T92" fmla="*/ 10 w 111"/>
                <a:gd name="T93" fmla="*/ 79 h 84"/>
                <a:gd name="T94" fmla="*/ 5 w 111"/>
                <a:gd name="T95" fmla="*/ 84 h 84"/>
                <a:gd name="T96" fmla="*/ 2 w 111"/>
                <a:gd name="T97" fmla="*/ 83 h 84"/>
                <a:gd name="T98" fmla="*/ 0 w 111"/>
                <a:gd name="T99" fmla="*/ 76 h 84"/>
                <a:gd name="T100" fmla="*/ 4 w 111"/>
                <a:gd name="T101" fmla="*/ 70 h 84"/>
                <a:gd name="T102" fmla="*/ 4 w 111"/>
                <a:gd name="T103" fmla="*/ 51 h 84"/>
                <a:gd name="T104" fmla="*/ 2 w 111"/>
                <a:gd name="T105" fmla="*/ 68 h 84"/>
                <a:gd name="T106" fmla="*/ 13 w 111"/>
                <a:gd name="T107" fmla="*/ 71 h 84"/>
                <a:gd name="T108" fmla="*/ 18 w 111"/>
                <a:gd name="T109" fmla="*/ 54 h 84"/>
                <a:gd name="T110" fmla="*/ 4 w 111"/>
                <a:gd name="T111" fmla="*/ 5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1" h="84">
                  <a:moveTo>
                    <a:pt x="17" y="2"/>
                  </a:moveTo>
                  <a:cubicBezTo>
                    <a:pt x="22" y="0"/>
                    <a:pt x="26" y="1"/>
                    <a:pt x="29" y="4"/>
                  </a:cubicBezTo>
                  <a:cubicBezTo>
                    <a:pt x="27" y="21"/>
                    <a:pt x="24" y="37"/>
                    <a:pt x="20" y="51"/>
                  </a:cubicBezTo>
                  <a:cubicBezTo>
                    <a:pt x="15" y="50"/>
                    <a:pt x="10" y="49"/>
                    <a:pt x="5" y="48"/>
                  </a:cubicBezTo>
                  <a:cubicBezTo>
                    <a:pt x="6" y="31"/>
                    <a:pt x="11" y="15"/>
                    <a:pt x="17" y="2"/>
                  </a:cubicBezTo>
                  <a:close/>
                  <a:moveTo>
                    <a:pt x="20" y="68"/>
                  </a:moveTo>
                  <a:cubicBezTo>
                    <a:pt x="17" y="76"/>
                    <a:pt x="17" y="76"/>
                    <a:pt x="17" y="76"/>
                  </a:cubicBezTo>
                  <a:cubicBezTo>
                    <a:pt x="74" y="76"/>
                    <a:pt x="80" y="76"/>
                    <a:pt x="107" y="76"/>
                  </a:cubicBezTo>
                  <a:cubicBezTo>
                    <a:pt x="111" y="76"/>
                    <a:pt x="111" y="76"/>
                    <a:pt x="111" y="76"/>
                  </a:cubicBezTo>
                  <a:cubicBezTo>
                    <a:pt x="111" y="72"/>
                    <a:pt x="111" y="72"/>
                    <a:pt x="111" y="72"/>
                  </a:cubicBezTo>
                  <a:cubicBezTo>
                    <a:pt x="111" y="27"/>
                    <a:pt x="111" y="27"/>
                    <a:pt x="111" y="27"/>
                  </a:cubicBezTo>
                  <a:cubicBezTo>
                    <a:pt x="111" y="26"/>
                    <a:pt x="111" y="26"/>
                    <a:pt x="111" y="26"/>
                  </a:cubicBezTo>
                  <a:cubicBezTo>
                    <a:pt x="110" y="24"/>
                    <a:pt x="110" y="24"/>
                    <a:pt x="110" y="24"/>
                  </a:cubicBezTo>
                  <a:cubicBezTo>
                    <a:pt x="96" y="11"/>
                    <a:pt x="96" y="11"/>
                    <a:pt x="96" y="11"/>
                  </a:cubicBezTo>
                  <a:cubicBezTo>
                    <a:pt x="95" y="10"/>
                    <a:pt x="95" y="10"/>
                    <a:pt x="95" y="10"/>
                  </a:cubicBezTo>
                  <a:cubicBezTo>
                    <a:pt x="93" y="10"/>
                    <a:pt x="93" y="10"/>
                    <a:pt x="93" y="10"/>
                  </a:cubicBezTo>
                  <a:cubicBezTo>
                    <a:pt x="33" y="10"/>
                    <a:pt x="33" y="10"/>
                    <a:pt x="33" y="10"/>
                  </a:cubicBezTo>
                  <a:cubicBezTo>
                    <a:pt x="33" y="12"/>
                    <a:pt x="33" y="15"/>
                    <a:pt x="33" y="17"/>
                  </a:cubicBezTo>
                  <a:cubicBezTo>
                    <a:pt x="89" y="17"/>
                    <a:pt x="89" y="17"/>
                    <a:pt x="89" y="17"/>
                  </a:cubicBezTo>
                  <a:cubicBezTo>
                    <a:pt x="88" y="29"/>
                    <a:pt x="88" y="29"/>
                    <a:pt x="88" y="29"/>
                  </a:cubicBezTo>
                  <a:cubicBezTo>
                    <a:pt x="88" y="31"/>
                    <a:pt x="88" y="31"/>
                    <a:pt x="88" y="31"/>
                  </a:cubicBezTo>
                  <a:cubicBezTo>
                    <a:pt x="90" y="31"/>
                    <a:pt x="90" y="31"/>
                    <a:pt x="90" y="31"/>
                  </a:cubicBezTo>
                  <a:cubicBezTo>
                    <a:pt x="104" y="31"/>
                    <a:pt x="104" y="31"/>
                    <a:pt x="104" y="31"/>
                  </a:cubicBezTo>
                  <a:cubicBezTo>
                    <a:pt x="104" y="68"/>
                    <a:pt x="104" y="68"/>
                    <a:pt x="104" y="68"/>
                  </a:cubicBezTo>
                  <a:cubicBezTo>
                    <a:pt x="84" y="68"/>
                    <a:pt x="61" y="68"/>
                    <a:pt x="20" y="68"/>
                  </a:cubicBezTo>
                  <a:close/>
                  <a:moveTo>
                    <a:pt x="102" y="27"/>
                  </a:moveTo>
                  <a:cubicBezTo>
                    <a:pt x="92" y="27"/>
                    <a:pt x="92" y="27"/>
                    <a:pt x="92" y="27"/>
                  </a:cubicBezTo>
                  <a:cubicBezTo>
                    <a:pt x="93" y="19"/>
                    <a:pt x="93" y="19"/>
                    <a:pt x="93" y="19"/>
                  </a:cubicBezTo>
                  <a:cubicBezTo>
                    <a:pt x="102" y="27"/>
                    <a:pt x="102" y="27"/>
                    <a:pt x="102" y="27"/>
                  </a:cubicBezTo>
                  <a:close/>
                  <a:moveTo>
                    <a:pt x="34" y="45"/>
                  </a:moveTo>
                  <a:cubicBezTo>
                    <a:pt x="79" y="45"/>
                    <a:pt x="79" y="45"/>
                    <a:pt x="79" y="45"/>
                  </a:cubicBezTo>
                  <a:cubicBezTo>
                    <a:pt x="79" y="48"/>
                    <a:pt x="79" y="48"/>
                    <a:pt x="79" y="48"/>
                  </a:cubicBezTo>
                  <a:cubicBezTo>
                    <a:pt x="34" y="48"/>
                    <a:pt x="34" y="48"/>
                    <a:pt x="34" y="48"/>
                  </a:cubicBezTo>
                  <a:cubicBezTo>
                    <a:pt x="34" y="45"/>
                    <a:pt x="34" y="45"/>
                    <a:pt x="34" y="45"/>
                  </a:cubicBezTo>
                  <a:close/>
                  <a:moveTo>
                    <a:pt x="34" y="34"/>
                  </a:moveTo>
                  <a:cubicBezTo>
                    <a:pt x="75" y="34"/>
                    <a:pt x="75" y="34"/>
                    <a:pt x="75" y="34"/>
                  </a:cubicBezTo>
                  <a:cubicBezTo>
                    <a:pt x="75" y="37"/>
                    <a:pt x="75" y="37"/>
                    <a:pt x="75" y="37"/>
                  </a:cubicBezTo>
                  <a:cubicBezTo>
                    <a:pt x="34" y="37"/>
                    <a:pt x="34" y="37"/>
                    <a:pt x="34" y="37"/>
                  </a:cubicBezTo>
                  <a:cubicBezTo>
                    <a:pt x="34" y="34"/>
                    <a:pt x="34" y="34"/>
                    <a:pt x="34" y="34"/>
                  </a:cubicBezTo>
                  <a:close/>
                  <a:moveTo>
                    <a:pt x="34" y="23"/>
                  </a:moveTo>
                  <a:cubicBezTo>
                    <a:pt x="75" y="23"/>
                    <a:pt x="75" y="23"/>
                    <a:pt x="75" y="23"/>
                  </a:cubicBezTo>
                  <a:cubicBezTo>
                    <a:pt x="75" y="26"/>
                    <a:pt x="75" y="26"/>
                    <a:pt x="75" y="26"/>
                  </a:cubicBezTo>
                  <a:cubicBezTo>
                    <a:pt x="34" y="26"/>
                    <a:pt x="34" y="26"/>
                    <a:pt x="34" y="26"/>
                  </a:cubicBezTo>
                  <a:cubicBezTo>
                    <a:pt x="34" y="23"/>
                    <a:pt x="34" y="23"/>
                    <a:pt x="34" y="23"/>
                  </a:cubicBezTo>
                  <a:close/>
                  <a:moveTo>
                    <a:pt x="4" y="70"/>
                  </a:moveTo>
                  <a:cubicBezTo>
                    <a:pt x="10" y="72"/>
                    <a:pt x="10" y="72"/>
                    <a:pt x="10" y="72"/>
                  </a:cubicBezTo>
                  <a:cubicBezTo>
                    <a:pt x="10" y="79"/>
                    <a:pt x="10" y="79"/>
                    <a:pt x="10" y="79"/>
                  </a:cubicBezTo>
                  <a:cubicBezTo>
                    <a:pt x="5" y="84"/>
                    <a:pt x="5" y="84"/>
                    <a:pt x="5" y="84"/>
                  </a:cubicBezTo>
                  <a:cubicBezTo>
                    <a:pt x="4" y="84"/>
                    <a:pt x="3" y="83"/>
                    <a:pt x="2" y="83"/>
                  </a:cubicBezTo>
                  <a:cubicBezTo>
                    <a:pt x="0" y="76"/>
                    <a:pt x="0" y="76"/>
                    <a:pt x="0" y="76"/>
                  </a:cubicBezTo>
                  <a:cubicBezTo>
                    <a:pt x="4" y="70"/>
                    <a:pt x="4" y="70"/>
                    <a:pt x="4" y="70"/>
                  </a:cubicBezTo>
                  <a:close/>
                  <a:moveTo>
                    <a:pt x="4" y="51"/>
                  </a:moveTo>
                  <a:cubicBezTo>
                    <a:pt x="4" y="57"/>
                    <a:pt x="3" y="63"/>
                    <a:pt x="2" y="68"/>
                  </a:cubicBezTo>
                  <a:cubicBezTo>
                    <a:pt x="6" y="69"/>
                    <a:pt x="9" y="70"/>
                    <a:pt x="13" y="71"/>
                  </a:cubicBezTo>
                  <a:cubicBezTo>
                    <a:pt x="14" y="65"/>
                    <a:pt x="16" y="60"/>
                    <a:pt x="18" y="54"/>
                  </a:cubicBezTo>
                  <a:cubicBezTo>
                    <a:pt x="14" y="53"/>
                    <a:pt x="9" y="52"/>
                    <a:pt x="4" y="51"/>
                  </a:cubicBez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sp>
        <p:nvSpPr>
          <p:cNvPr id="38" name="文本框 37"/>
          <p:cNvSpPr txBox="1"/>
          <p:nvPr/>
        </p:nvSpPr>
        <p:spPr>
          <a:xfrm>
            <a:off x="2743200" y="582613"/>
            <a:ext cx="6688138" cy="769441"/>
          </a:xfrm>
          <a:prstGeom prst="rect">
            <a:avLst/>
          </a:prstGeom>
          <a:noFill/>
        </p:spPr>
        <p:txBody>
          <a:bodyPr>
            <a:spAutoFit/>
          </a:bodyPr>
          <a:lstStyle/>
          <a:p>
            <a:pPr algn="ctr" eaLnBrk="1" fontAlgn="auto" hangingPunct="1">
              <a:spcBef>
                <a:spcPts val="0"/>
              </a:spcBef>
              <a:spcAft>
                <a:spcPts val="0"/>
              </a:spcAft>
              <a:defRPr/>
            </a:pPr>
            <a:r>
              <a:rPr lang="en-US" altLang="zh-CN" sz="4400" b="1" dirty="0">
                <a:solidFill>
                  <a:srgbClr val="044875"/>
                </a:solidFill>
                <a:latin typeface="Times New Roman" panose="02020603050405020304" pitchFamily="18" charset="0"/>
                <a:ea typeface="+mn-ea"/>
                <a:cs typeface="Times New Roman" panose="02020603050405020304" pitchFamily="18" charset="0"/>
              </a:rPr>
              <a:t>Outline</a:t>
            </a:r>
            <a:endParaRPr lang="zh-CN" altLang="en-US" sz="4400" b="1" dirty="0">
              <a:solidFill>
                <a:srgbClr val="044875"/>
              </a:solidFill>
              <a:latin typeface="Times New Roman" panose="02020603050405020304" pitchFamily="18" charset="0"/>
              <a:ea typeface="+mn-ea"/>
              <a:cs typeface="Times New Roman" panose="02020603050405020304" pitchFamily="18" charset="0"/>
            </a:endParaRPr>
          </a:p>
        </p:txBody>
      </p:sp>
      <p:grpSp>
        <p:nvGrpSpPr>
          <p:cNvPr id="39" name="组合 38"/>
          <p:cNvGrpSpPr>
            <a:grpSpLocks/>
          </p:cNvGrpSpPr>
          <p:nvPr/>
        </p:nvGrpSpPr>
        <p:grpSpPr bwMode="auto">
          <a:xfrm>
            <a:off x="3455988" y="1404620"/>
            <a:ext cx="5262562" cy="376238"/>
            <a:chOff x="3455443" y="1512024"/>
            <a:chExt cx="5263600" cy="375186"/>
          </a:xfrm>
        </p:grpSpPr>
        <p:sp>
          <p:nvSpPr>
            <p:cNvPr id="40" name="文本框 39"/>
            <p:cNvSpPr txBox="1"/>
            <p:nvPr/>
          </p:nvSpPr>
          <p:spPr>
            <a:xfrm>
              <a:off x="3455443" y="1518356"/>
              <a:ext cx="5263600" cy="368854"/>
            </a:xfrm>
            <a:prstGeom prst="rect">
              <a:avLst/>
            </a:prstGeom>
            <a:noFill/>
          </p:spPr>
          <p:txBody>
            <a:bodyPr>
              <a:spAutoFit/>
            </a:bodyPr>
            <a:lstStyle/>
            <a:p>
              <a:pPr algn="ctr" eaLnBrk="1" fontAlgn="auto" hangingPunct="1">
                <a:spcBef>
                  <a:spcPts val="0"/>
                </a:spcBef>
                <a:spcAft>
                  <a:spcPts val="0"/>
                </a:spcAft>
                <a:defRPr/>
              </a:pPr>
              <a:endParaRPr lang="zh-CN" altLang="en-US" dirty="0">
                <a:solidFill>
                  <a:srgbClr val="044875"/>
                </a:solidFill>
                <a:latin typeface="+mj-lt"/>
                <a:ea typeface="+mn-ea"/>
              </a:endParaRPr>
            </a:p>
          </p:txBody>
        </p:sp>
        <p:cxnSp>
          <p:nvCxnSpPr>
            <p:cNvPr id="41" name="直接连接符 40"/>
            <p:cNvCxnSpPr/>
            <p:nvPr/>
          </p:nvCxnSpPr>
          <p:spPr>
            <a:xfrm flipV="1">
              <a:off x="3699966" y="1512024"/>
              <a:ext cx="4774554" cy="0"/>
            </a:xfrm>
            <a:prstGeom prst="line">
              <a:avLst/>
            </a:prstGeom>
            <a:ln w="25400">
              <a:solidFill>
                <a:srgbClr val="044875"/>
              </a:solidFill>
            </a:ln>
          </p:spPr>
          <p:style>
            <a:lnRef idx="1">
              <a:schemeClr val="accent1"/>
            </a:lnRef>
            <a:fillRef idx="0">
              <a:schemeClr val="accent1"/>
            </a:fillRef>
            <a:effectRef idx="0">
              <a:schemeClr val="accent1"/>
            </a:effectRef>
            <a:fontRef idx="minor">
              <a:schemeClr val="tx1"/>
            </a:fontRef>
          </p:style>
        </p:cxnSp>
      </p:grpSp>
      <p:sp>
        <p:nvSpPr>
          <p:cNvPr id="42" name="Freeform 48"/>
          <p:cNvSpPr>
            <a:spLocks noEditPoints="1"/>
          </p:cNvSpPr>
          <p:nvPr/>
        </p:nvSpPr>
        <p:spPr bwMode="auto">
          <a:xfrm>
            <a:off x="4762213" y="1834353"/>
            <a:ext cx="363538" cy="576263"/>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grpSp>
        <p:nvGrpSpPr>
          <p:cNvPr id="43" name="组合 71"/>
          <p:cNvGrpSpPr>
            <a:grpSpLocks/>
          </p:cNvGrpSpPr>
          <p:nvPr/>
        </p:nvGrpSpPr>
        <p:grpSpPr bwMode="auto">
          <a:xfrm>
            <a:off x="3613974" y="5293041"/>
            <a:ext cx="4843462" cy="712788"/>
            <a:chOff x="6298049" y="1397569"/>
            <a:chExt cx="4842391" cy="712882"/>
          </a:xfrm>
        </p:grpSpPr>
        <p:sp>
          <p:nvSpPr>
            <p:cNvPr id="44" name="文本框 73"/>
            <p:cNvSpPr txBox="1">
              <a:spLocks noChangeArrowheads="1"/>
            </p:cNvSpPr>
            <p:nvPr/>
          </p:nvSpPr>
          <p:spPr bwMode="auto">
            <a:xfrm>
              <a:off x="8162127" y="1506484"/>
              <a:ext cx="2840404" cy="52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2800" dirty="0">
                  <a:solidFill>
                    <a:srgbClr val="044875"/>
                  </a:solidFill>
                  <a:latin typeface="Times New Roman" panose="02020603050405020304" pitchFamily="18" charset="0"/>
                  <a:ea typeface="微软雅黑" pitchFamily="34" charset="-122"/>
                  <a:cs typeface="Times New Roman" panose="02020603050405020304" pitchFamily="18" charset="0"/>
                </a:rPr>
                <a:t>Results</a:t>
              </a:r>
              <a:endParaRPr lang="zh-CN" altLang="en-US" sz="2800"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45" name="矩形 44"/>
            <p:cNvSpPr/>
            <p:nvPr/>
          </p:nvSpPr>
          <p:spPr>
            <a:xfrm>
              <a:off x="7180504" y="1397569"/>
              <a:ext cx="3959936"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46" name="直接连接符 45"/>
            <p:cNvCxnSpPr/>
            <p:nvPr/>
          </p:nvCxnSpPr>
          <p:spPr>
            <a:xfrm flipH="1">
              <a:off x="8045500" y="1397569"/>
              <a:ext cx="12697" cy="712882"/>
            </a:xfrm>
            <a:prstGeom prst="line">
              <a:avLst/>
            </a:prstGeom>
            <a:ln w="25400">
              <a:solidFill>
                <a:srgbClr val="044875"/>
              </a:solidFill>
              <a:prstDash val="dash"/>
            </a:ln>
          </p:spPr>
          <p:style>
            <a:lnRef idx="1">
              <a:schemeClr val="accent1"/>
            </a:lnRef>
            <a:fillRef idx="0">
              <a:schemeClr val="accent1"/>
            </a:fillRef>
            <a:effectRef idx="0">
              <a:schemeClr val="accent1"/>
            </a:effectRef>
            <a:fontRef idx="minor">
              <a:schemeClr val="tx1"/>
            </a:fontRef>
          </p:style>
        </p:cxnSp>
        <p:grpSp>
          <p:nvGrpSpPr>
            <p:cNvPr id="47" name="组合 76"/>
            <p:cNvGrpSpPr>
              <a:grpSpLocks/>
            </p:cNvGrpSpPr>
            <p:nvPr/>
          </p:nvGrpSpPr>
          <p:grpSpPr bwMode="auto">
            <a:xfrm>
              <a:off x="6298049" y="1397569"/>
              <a:ext cx="919239" cy="712882"/>
              <a:chOff x="6191369" y="1397569"/>
              <a:chExt cx="919239" cy="712882"/>
            </a:xfrm>
          </p:grpSpPr>
          <p:sp>
            <p:nvSpPr>
              <p:cNvPr id="48" name="矩形 47"/>
              <p:cNvSpPr/>
              <p:nvPr/>
            </p:nvSpPr>
            <p:spPr>
              <a:xfrm>
                <a:off x="6294533" y="1397569"/>
                <a:ext cx="712631" cy="712882"/>
              </a:xfrm>
              <a:prstGeom prst="rect">
                <a:avLst/>
              </a:prstGeom>
              <a:noFill/>
              <a:ln w="25400">
                <a:solidFill>
                  <a:srgbClr val="04487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 name="文本框 78"/>
              <p:cNvSpPr txBox="1">
                <a:spLocks noChangeArrowheads="1"/>
              </p:cNvSpPr>
              <p:nvPr/>
            </p:nvSpPr>
            <p:spPr bwMode="auto">
              <a:xfrm>
                <a:off x="6191369" y="1397569"/>
                <a:ext cx="9192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ctr" eaLnBrk="1" hangingPunct="1"/>
                <a:r>
                  <a:rPr lang="en-US" altLang="zh-CN" sz="3600" dirty="0">
                    <a:solidFill>
                      <a:srgbClr val="044875"/>
                    </a:solidFill>
                    <a:latin typeface="Impact" pitchFamily="34" charset="0"/>
                  </a:rPr>
                  <a:t>05</a:t>
                </a:r>
                <a:endParaRPr lang="zh-CN" altLang="en-US" sz="3600" dirty="0">
                  <a:solidFill>
                    <a:srgbClr val="044875"/>
                  </a:solidFill>
                  <a:latin typeface="Impact" pitchFamily="34" charset="0"/>
                </a:endParaRPr>
              </a:p>
            </p:txBody>
          </p:sp>
        </p:grpSp>
      </p:grpSp>
      <p:sp>
        <p:nvSpPr>
          <p:cNvPr id="50" name="Freeform 306"/>
          <p:cNvSpPr>
            <a:spLocks noEditPoints="1"/>
          </p:cNvSpPr>
          <p:nvPr/>
        </p:nvSpPr>
        <p:spPr bwMode="auto">
          <a:xfrm>
            <a:off x="4668074" y="5389062"/>
            <a:ext cx="539750" cy="536575"/>
          </a:xfrm>
          <a:custGeom>
            <a:avLst/>
            <a:gdLst>
              <a:gd name="T0" fmla="*/ 60 w 99"/>
              <a:gd name="T1" fmla="*/ 9 h 99"/>
              <a:gd name="T2" fmla="*/ 81 w 99"/>
              <a:gd name="T3" fmla="*/ 10 h 99"/>
              <a:gd name="T4" fmla="*/ 79 w 99"/>
              <a:gd name="T5" fmla="*/ 20 h 99"/>
              <a:gd name="T6" fmla="*/ 96 w 99"/>
              <a:gd name="T7" fmla="*/ 31 h 99"/>
              <a:gd name="T8" fmla="*/ 90 w 99"/>
              <a:gd name="T9" fmla="*/ 38 h 99"/>
              <a:gd name="T10" fmla="*/ 99 w 99"/>
              <a:gd name="T11" fmla="*/ 57 h 99"/>
              <a:gd name="T12" fmla="*/ 90 w 99"/>
              <a:gd name="T13" fmla="*/ 60 h 99"/>
              <a:gd name="T14" fmla="*/ 89 w 99"/>
              <a:gd name="T15" fmla="*/ 81 h 99"/>
              <a:gd name="T16" fmla="*/ 80 w 99"/>
              <a:gd name="T17" fmla="*/ 79 h 99"/>
              <a:gd name="T18" fmla="*/ 68 w 99"/>
              <a:gd name="T19" fmla="*/ 97 h 99"/>
              <a:gd name="T20" fmla="*/ 61 w 99"/>
              <a:gd name="T21" fmla="*/ 90 h 99"/>
              <a:gd name="T22" fmla="*/ 42 w 99"/>
              <a:gd name="T23" fmla="*/ 99 h 99"/>
              <a:gd name="T24" fmla="*/ 39 w 99"/>
              <a:gd name="T25" fmla="*/ 91 h 99"/>
              <a:gd name="T26" fmla="*/ 18 w 99"/>
              <a:gd name="T27" fmla="*/ 89 h 99"/>
              <a:gd name="T28" fmla="*/ 20 w 99"/>
              <a:gd name="T29" fmla="*/ 80 h 99"/>
              <a:gd name="T30" fmla="*/ 3 w 99"/>
              <a:gd name="T31" fmla="*/ 68 h 99"/>
              <a:gd name="T32" fmla="*/ 9 w 99"/>
              <a:gd name="T33" fmla="*/ 61 h 99"/>
              <a:gd name="T34" fmla="*/ 0 w 99"/>
              <a:gd name="T35" fmla="*/ 42 h 99"/>
              <a:gd name="T36" fmla="*/ 9 w 99"/>
              <a:gd name="T37" fmla="*/ 39 h 99"/>
              <a:gd name="T38" fmla="*/ 10 w 99"/>
              <a:gd name="T39" fmla="*/ 18 h 99"/>
              <a:gd name="T40" fmla="*/ 19 w 99"/>
              <a:gd name="T41" fmla="*/ 20 h 99"/>
              <a:gd name="T42" fmla="*/ 31 w 99"/>
              <a:gd name="T43" fmla="*/ 3 h 99"/>
              <a:gd name="T44" fmla="*/ 38 w 99"/>
              <a:gd name="T45" fmla="*/ 9 h 99"/>
              <a:gd name="T46" fmla="*/ 57 w 99"/>
              <a:gd name="T47" fmla="*/ 0 h 99"/>
              <a:gd name="T48" fmla="*/ 36 w 99"/>
              <a:gd name="T49" fmla="*/ 58 h 99"/>
              <a:gd name="T50" fmla="*/ 45 w 99"/>
              <a:gd name="T51" fmla="*/ 47 h 99"/>
              <a:gd name="T52" fmla="*/ 58 w 99"/>
              <a:gd name="T53" fmla="*/ 55 h 99"/>
              <a:gd name="T54" fmla="*/ 64 w 99"/>
              <a:gd name="T55" fmla="*/ 56 h 99"/>
              <a:gd name="T56" fmla="*/ 54 w 99"/>
              <a:gd name="T57" fmla="*/ 54 h 99"/>
              <a:gd name="T58" fmla="*/ 58 w 99"/>
              <a:gd name="T59" fmla="*/ 69 h 99"/>
              <a:gd name="T60" fmla="*/ 71 w 99"/>
              <a:gd name="T61" fmla="*/ 71 h 99"/>
              <a:gd name="T62" fmla="*/ 71 w 99"/>
              <a:gd name="T63" fmla="*/ 28 h 99"/>
              <a:gd name="T64" fmla="*/ 28 w 99"/>
              <a:gd name="T65" fmla="*/ 28 h 99"/>
              <a:gd name="T66" fmla="*/ 28 w 99"/>
              <a:gd name="T67" fmla="*/ 71 h 99"/>
              <a:gd name="T68" fmla="*/ 55 w 99"/>
              <a:gd name="T69" fmla="*/ 79 h 99"/>
              <a:gd name="T70" fmla="*/ 48 w 99"/>
              <a:gd name="T71" fmla="*/ 66 h 99"/>
              <a:gd name="T72" fmla="*/ 35 w 99"/>
              <a:gd name="T73" fmla="*/ 75 h 99"/>
              <a:gd name="T74" fmla="*/ 42 w 99"/>
              <a:gd name="T75" fmla="*/ 71 h 99"/>
              <a:gd name="T76" fmla="*/ 45 w 99"/>
              <a:gd name="T77" fmla="*/ 52 h 99"/>
              <a:gd name="T78" fmla="*/ 38 w 99"/>
              <a:gd name="T79" fmla="*/ 59 h 99"/>
              <a:gd name="T80" fmla="*/ 51 w 99"/>
              <a:gd name="T81" fmla="*/ 37 h 99"/>
              <a:gd name="T82" fmla="*/ 51 w 99"/>
              <a:gd name="T83" fmla="*/ 46 h 99"/>
              <a:gd name="T84" fmla="*/ 51 w 99"/>
              <a:gd name="T85"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9" h="99">
                <a:moveTo>
                  <a:pt x="59" y="8"/>
                </a:moveTo>
                <a:cubicBezTo>
                  <a:pt x="59" y="9"/>
                  <a:pt x="60" y="9"/>
                  <a:pt x="60" y="9"/>
                </a:cubicBezTo>
                <a:cubicBezTo>
                  <a:pt x="66" y="2"/>
                  <a:pt x="66" y="2"/>
                  <a:pt x="66" y="2"/>
                </a:cubicBezTo>
                <a:cubicBezTo>
                  <a:pt x="81" y="10"/>
                  <a:pt x="81" y="10"/>
                  <a:pt x="81" y="10"/>
                </a:cubicBezTo>
                <a:cubicBezTo>
                  <a:pt x="78" y="19"/>
                  <a:pt x="78" y="19"/>
                  <a:pt x="78" y="19"/>
                </a:cubicBezTo>
                <a:cubicBezTo>
                  <a:pt x="78" y="19"/>
                  <a:pt x="79" y="19"/>
                  <a:pt x="79" y="20"/>
                </a:cubicBezTo>
                <a:cubicBezTo>
                  <a:pt x="88" y="17"/>
                  <a:pt x="88" y="17"/>
                  <a:pt x="88" y="17"/>
                </a:cubicBezTo>
                <a:cubicBezTo>
                  <a:pt x="96" y="31"/>
                  <a:pt x="96" y="31"/>
                  <a:pt x="96" y="31"/>
                </a:cubicBezTo>
                <a:cubicBezTo>
                  <a:pt x="90" y="37"/>
                  <a:pt x="90" y="37"/>
                  <a:pt x="90" y="37"/>
                </a:cubicBezTo>
                <a:cubicBezTo>
                  <a:pt x="90" y="38"/>
                  <a:pt x="90" y="38"/>
                  <a:pt x="90" y="38"/>
                </a:cubicBezTo>
                <a:cubicBezTo>
                  <a:pt x="99" y="40"/>
                  <a:pt x="99" y="40"/>
                  <a:pt x="99" y="40"/>
                </a:cubicBezTo>
                <a:cubicBezTo>
                  <a:pt x="99" y="57"/>
                  <a:pt x="99" y="57"/>
                  <a:pt x="99" y="57"/>
                </a:cubicBezTo>
                <a:cubicBezTo>
                  <a:pt x="91" y="59"/>
                  <a:pt x="91" y="59"/>
                  <a:pt x="91" y="59"/>
                </a:cubicBezTo>
                <a:cubicBezTo>
                  <a:pt x="91" y="59"/>
                  <a:pt x="90" y="60"/>
                  <a:pt x="90" y="60"/>
                </a:cubicBezTo>
                <a:cubicBezTo>
                  <a:pt x="97" y="67"/>
                  <a:pt x="97" y="67"/>
                  <a:pt x="97" y="67"/>
                </a:cubicBezTo>
                <a:cubicBezTo>
                  <a:pt x="89" y="81"/>
                  <a:pt x="89" y="81"/>
                  <a:pt x="89" y="81"/>
                </a:cubicBezTo>
                <a:cubicBezTo>
                  <a:pt x="80" y="78"/>
                  <a:pt x="80" y="78"/>
                  <a:pt x="80" y="78"/>
                </a:cubicBezTo>
                <a:cubicBezTo>
                  <a:pt x="80" y="79"/>
                  <a:pt x="80" y="79"/>
                  <a:pt x="80" y="79"/>
                </a:cubicBezTo>
                <a:cubicBezTo>
                  <a:pt x="82" y="88"/>
                  <a:pt x="82" y="88"/>
                  <a:pt x="82" y="88"/>
                </a:cubicBezTo>
                <a:cubicBezTo>
                  <a:pt x="68" y="97"/>
                  <a:pt x="68" y="97"/>
                  <a:pt x="68" y="97"/>
                </a:cubicBezTo>
                <a:cubicBezTo>
                  <a:pt x="62" y="90"/>
                  <a:pt x="62" y="90"/>
                  <a:pt x="62" y="90"/>
                </a:cubicBezTo>
                <a:cubicBezTo>
                  <a:pt x="62" y="90"/>
                  <a:pt x="61" y="90"/>
                  <a:pt x="61" y="90"/>
                </a:cubicBezTo>
                <a:cubicBezTo>
                  <a:pt x="59" y="99"/>
                  <a:pt x="59" y="99"/>
                  <a:pt x="59" y="99"/>
                </a:cubicBezTo>
                <a:cubicBezTo>
                  <a:pt x="42" y="99"/>
                  <a:pt x="42" y="99"/>
                  <a:pt x="42" y="99"/>
                </a:cubicBezTo>
                <a:cubicBezTo>
                  <a:pt x="40" y="91"/>
                  <a:pt x="40" y="91"/>
                  <a:pt x="40" y="91"/>
                </a:cubicBezTo>
                <a:cubicBezTo>
                  <a:pt x="40" y="91"/>
                  <a:pt x="39" y="91"/>
                  <a:pt x="39" y="91"/>
                </a:cubicBezTo>
                <a:cubicBezTo>
                  <a:pt x="33" y="97"/>
                  <a:pt x="33" y="97"/>
                  <a:pt x="33" y="97"/>
                </a:cubicBezTo>
                <a:cubicBezTo>
                  <a:pt x="18" y="89"/>
                  <a:pt x="18" y="89"/>
                  <a:pt x="18" y="89"/>
                </a:cubicBezTo>
                <a:cubicBezTo>
                  <a:pt x="21" y="81"/>
                  <a:pt x="21" y="81"/>
                  <a:pt x="21" y="81"/>
                </a:cubicBezTo>
                <a:cubicBezTo>
                  <a:pt x="20" y="80"/>
                  <a:pt x="20" y="80"/>
                  <a:pt x="20" y="80"/>
                </a:cubicBezTo>
                <a:cubicBezTo>
                  <a:pt x="11" y="83"/>
                  <a:pt x="11" y="83"/>
                  <a:pt x="11" y="83"/>
                </a:cubicBezTo>
                <a:cubicBezTo>
                  <a:pt x="3" y="68"/>
                  <a:pt x="3" y="68"/>
                  <a:pt x="3" y="68"/>
                </a:cubicBezTo>
                <a:cubicBezTo>
                  <a:pt x="9" y="62"/>
                  <a:pt x="9" y="62"/>
                  <a:pt x="9" y="62"/>
                </a:cubicBezTo>
                <a:cubicBezTo>
                  <a:pt x="9" y="62"/>
                  <a:pt x="9" y="61"/>
                  <a:pt x="9" y="61"/>
                </a:cubicBezTo>
                <a:cubicBezTo>
                  <a:pt x="0" y="59"/>
                  <a:pt x="0" y="59"/>
                  <a:pt x="0" y="59"/>
                </a:cubicBezTo>
                <a:cubicBezTo>
                  <a:pt x="0" y="42"/>
                  <a:pt x="0" y="42"/>
                  <a:pt x="0" y="42"/>
                </a:cubicBezTo>
                <a:cubicBezTo>
                  <a:pt x="8" y="40"/>
                  <a:pt x="8" y="40"/>
                  <a:pt x="8" y="40"/>
                </a:cubicBezTo>
                <a:cubicBezTo>
                  <a:pt x="8" y="40"/>
                  <a:pt x="8" y="39"/>
                  <a:pt x="9" y="39"/>
                </a:cubicBezTo>
                <a:cubicBezTo>
                  <a:pt x="2" y="33"/>
                  <a:pt x="2" y="33"/>
                  <a:pt x="2" y="33"/>
                </a:cubicBezTo>
                <a:cubicBezTo>
                  <a:pt x="10" y="18"/>
                  <a:pt x="10" y="18"/>
                  <a:pt x="10" y="18"/>
                </a:cubicBezTo>
                <a:cubicBezTo>
                  <a:pt x="18" y="21"/>
                  <a:pt x="18" y="21"/>
                  <a:pt x="18" y="21"/>
                </a:cubicBezTo>
                <a:cubicBezTo>
                  <a:pt x="19" y="21"/>
                  <a:pt x="19" y="20"/>
                  <a:pt x="19" y="20"/>
                </a:cubicBezTo>
                <a:cubicBezTo>
                  <a:pt x="17" y="11"/>
                  <a:pt x="17" y="11"/>
                  <a:pt x="17" y="11"/>
                </a:cubicBezTo>
                <a:cubicBezTo>
                  <a:pt x="31" y="3"/>
                  <a:pt x="31" y="3"/>
                  <a:pt x="31" y="3"/>
                </a:cubicBezTo>
                <a:cubicBezTo>
                  <a:pt x="37" y="9"/>
                  <a:pt x="37" y="9"/>
                  <a:pt x="37" y="9"/>
                </a:cubicBezTo>
                <a:cubicBezTo>
                  <a:pt x="37" y="9"/>
                  <a:pt x="38" y="9"/>
                  <a:pt x="38" y="9"/>
                </a:cubicBezTo>
                <a:cubicBezTo>
                  <a:pt x="40" y="0"/>
                  <a:pt x="40" y="0"/>
                  <a:pt x="40" y="0"/>
                </a:cubicBezTo>
                <a:cubicBezTo>
                  <a:pt x="57" y="0"/>
                  <a:pt x="57" y="0"/>
                  <a:pt x="57" y="0"/>
                </a:cubicBezTo>
                <a:cubicBezTo>
                  <a:pt x="59" y="8"/>
                  <a:pt x="59" y="8"/>
                  <a:pt x="59" y="8"/>
                </a:cubicBezTo>
                <a:close/>
                <a:moveTo>
                  <a:pt x="36" y="58"/>
                </a:moveTo>
                <a:cubicBezTo>
                  <a:pt x="37" y="52"/>
                  <a:pt x="37" y="52"/>
                  <a:pt x="37" y="52"/>
                </a:cubicBezTo>
                <a:cubicBezTo>
                  <a:pt x="45" y="47"/>
                  <a:pt x="45" y="47"/>
                  <a:pt x="45" y="47"/>
                </a:cubicBezTo>
                <a:cubicBezTo>
                  <a:pt x="56" y="47"/>
                  <a:pt x="56" y="47"/>
                  <a:pt x="56" y="47"/>
                </a:cubicBezTo>
                <a:cubicBezTo>
                  <a:pt x="58" y="55"/>
                  <a:pt x="58" y="55"/>
                  <a:pt x="58" y="55"/>
                </a:cubicBezTo>
                <a:cubicBezTo>
                  <a:pt x="64" y="55"/>
                  <a:pt x="64" y="55"/>
                  <a:pt x="64" y="55"/>
                </a:cubicBezTo>
                <a:cubicBezTo>
                  <a:pt x="64" y="56"/>
                  <a:pt x="64" y="56"/>
                  <a:pt x="64" y="56"/>
                </a:cubicBezTo>
                <a:cubicBezTo>
                  <a:pt x="56" y="58"/>
                  <a:pt x="56" y="58"/>
                  <a:pt x="56" y="58"/>
                </a:cubicBezTo>
                <a:cubicBezTo>
                  <a:pt x="54" y="54"/>
                  <a:pt x="54" y="54"/>
                  <a:pt x="54" y="54"/>
                </a:cubicBezTo>
                <a:cubicBezTo>
                  <a:pt x="52" y="62"/>
                  <a:pt x="52" y="62"/>
                  <a:pt x="52" y="62"/>
                </a:cubicBezTo>
                <a:cubicBezTo>
                  <a:pt x="58" y="69"/>
                  <a:pt x="58" y="69"/>
                  <a:pt x="58" y="69"/>
                </a:cubicBezTo>
                <a:cubicBezTo>
                  <a:pt x="58" y="79"/>
                  <a:pt x="58" y="79"/>
                  <a:pt x="58" y="79"/>
                </a:cubicBezTo>
                <a:cubicBezTo>
                  <a:pt x="63" y="77"/>
                  <a:pt x="67" y="74"/>
                  <a:pt x="71" y="71"/>
                </a:cubicBezTo>
                <a:cubicBezTo>
                  <a:pt x="76" y="66"/>
                  <a:pt x="80" y="58"/>
                  <a:pt x="80" y="50"/>
                </a:cubicBezTo>
                <a:cubicBezTo>
                  <a:pt x="80" y="41"/>
                  <a:pt x="76" y="34"/>
                  <a:pt x="71" y="28"/>
                </a:cubicBezTo>
                <a:cubicBezTo>
                  <a:pt x="65" y="23"/>
                  <a:pt x="58" y="19"/>
                  <a:pt x="49" y="19"/>
                </a:cubicBezTo>
                <a:cubicBezTo>
                  <a:pt x="41" y="19"/>
                  <a:pt x="34" y="23"/>
                  <a:pt x="28" y="28"/>
                </a:cubicBezTo>
                <a:cubicBezTo>
                  <a:pt x="23" y="34"/>
                  <a:pt x="19" y="41"/>
                  <a:pt x="19" y="50"/>
                </a:cubicBezTo>
                <a:cubicBezTo>
                  <a:pt x="19" y="58"/>
                  <a:pt x="23" y="66"/>
                  <a:pt x="28" y="71"/>
                </a:cubicBezTo>
                <a:cubicBezTo>
                  <a:pt x="34" y="76"/>
                  <a:pt x="41" y="80"/>
                  <a:pt x="49" y="80"/>
                </a:cubicBezTo>
                <a:cubicBezTo>
                  <a:pt x="52" y="80"/>
                  <a:pt x="54" y="80"/>
                  <a:pt x="55" y="79"/>
                </a:cubicBezTo>
                <a:cubicBezTo>
                  <a:pt x="53" y="70"/>
                  <a:pt x="53" y="70"/>
                  <a:pt x="53" y="70"/>
                </a:cubicBezTo>
                <a:cubicBezTo>
                  <a:pt x="48" y="66"/>
                  <a:pt x="48" y="66"/>
                  <a:pt x="48" y="66"/>
                </a:cubicBezTo>
                <a:cubicBezTo>
                  <a:pt x="47" y="69"/>
                  <a:pt x="45" y="73"/>
                  <a:pt x="45" y="73"/>
                </a:cubicBezTo>
                <a:cubicBezTo>
                  <a:pt x="35" y="75"/>
                  <a:pt x="35" y="75"/>
                  <a:pt x="35" y="75"/>
                </a:cubicBezTo>
                <a:cubicBezTo>
                  <a:pt x="35" y="73"/>
                  <a:pt x="35" y="73"/>
                  <a:pt x="35" y="73"/>
                </a:cubicBezTo>
                <a:cubicBezTo>
                  <a:pt x="42" y="71"/>
                  <a:pt x="42" y="71"/>
                  <a:pt x="42" y="71"/>
                </a:cubicBezTo>
                <a:cubicBezTo>
                  <a:pt x="44" y="61"/>
                  <a:pt x="44" y="61"/>
                  <a:pt x="44" y="61"/>
                </a:cubicBezTo>
                <a:cubicBezTo>
                  <a:pt x="45" y="52"/>
                  <a:pt x="45" y="52"/>
                  <a:pt x="45" y="52"/>
                </a:cubicBezTo>
                <a:cubicBezTo>
                  <a:pt x="41" y="54"/>
                  <a:pt x="41" y="54"/>
                  <a:pt x="41" y="54"/>
                </a:cubicBezTo>
                <a:cubicBezTo>
                  <a:pt x="38" y="59"/>
                  <a:pt x="38" y="59"/>
                  <a:pt x="38" y="59"/>
                </a:cubicBezTo>
                <a:cubicBezTo>
                  <a:pt x="36" y="58"/>
                  <a:pt x="36" y="58"/>
                  <a:pt x="36" y="58"/>
                </a:cubicBezTo>
                <a:close/>
                <a:moveTo>
                  <a:pt x="51" y="37"/>
                </a:moveTo>
                <a:cubicBezTo>
                  <a:pt x="48" y="37"/>
                  <a:pt x="46" y="39"/>
                  <a:pt x="46" y="41"/>
                </a:cubicBezTo>
                <a:cubicBezTo>
                  <a:pt x="46" y="44"/>
                  <a:pt x="48" y="46"/>
                  <a:pt x="51" y="46"/>
                </a:cubicBezTo>
                <a:cubicBezTo>
                  <a:pt x="53" y="46"/>
                  <a:pt x="55" y="44"/>
                  <a:pt x="55" y="41"/>
                </a:cubicBezTo>
                <a:cubicBezTo>
                  <a:pt x="55" y="39"/>
                  <a:pt x="53" y="37"/>
                  <a:pt x="51" y="37"/>
                </a:cubicBezTo>
                <a:close/>
              </a:path>
            </a:pathLst>
          </a:custGeom>
          <a:solidFill>
            <a:schemeClr val="bg2">
              <a:lumMod val="25000"/>
            </a:schemeClr>
          </a:solidFill>
          <a:ln>
            <a:noFill/>
          </a:ln>
        </p:spPr>
        <p:txBody>
          <a:bodyPr/>
          <a:lstStyle/>
          <a:p>
            <a:pPr eaLnBrk="1" fontAlgn="auto" hangingPunct="1">
              <a:spcBef>
                <a:spcPts val="0"/>
              </a:spcBef>
              <a:spcAft>
                <a:spcPts val="0"/>
              </a:spcAft>
              <a:defRPr/>
            </a:pPr>
            <a:endParaRPr lang="zh-CN" altLang="en-US">
              <a:solidFill>
                <a:prstClr val="black"/>
              </a:solidFill>
              <a:latin typeface="+mn-lt"/>
              <a:ea typeface="+mn-ea"/>
            </a:endParaRPr>
          </a:p>
        </p:txBody>
      </p:sp>
      <p:pic>
        <p:nvPicPr>
          <p:cNvPr id="55" name="音频 54">
            <a:hlinkClick r:id="" action="ppaction://media"/>
            <a:extLst>
              <a:ext uri="{FF2B5EF4-FFF2-40B4-BE49-F238E27FC236}">
                <a16:creationId xmlns:a16="http://schemas.microsoft.com/office/drawing/2014/main" id="{93A6F143-C254-493C-AEEB-898D568D2D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0391781"/>
      </p:ext>
    </p:extLst>
  </p:cSld>
  <p:clrMapOvr>
    <a:masterClrMapping/>
  </p:clrMapOvr>
  <mc:AlternateContent xmlns:mc="http://schemas.openxmlformats.org/markup-compatibility/2006" xmlns:p14="http://schemas.microsoft.com/office/powerpoint/2010/main">
    <mc:Choice Requires="p14">
      <p:transition spd="slow" p14:dur="2000" advTm="4091"/>
    </mc:Choice>
    <mc:Fallback xmlns="">
      <p:transition spd="slow" advTm="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9290F-7711-4119-84CA-B63D6071DA9B}"/>
              </a:ext>
            </a:extLst>
          </p:cNvPr>
          <p:cNvSpPr/>
          <p:nvPr/>
        </p:nvSpPr>
        <p:spPr>
          <a:xfrm>
            <a:off x="609600" y="681972"/>
            <a:ext cx="11208026" cy="461665"/>
          </a:xfrm>
          <a:prstGeom prst="rect">
            <a:avLst/>
          </a:prstGeom>
        </p:spPr>
        <p:txBody>
          <a:bodyPr wrap="square">
            <a:spAutoFit/>
          </a:bodyPr>
          <a:lstStyle/>
          <a:p>
            <a:pPr marL="342900" indent="-342900">
              <a:buFont typeface="Wingdings" panose="05000000000000000000" pitchFamily="2" charset="2"/>
              <a:buChar char="Ø"/>
            </a:pPr>
            <a:r>
              <a:rPr lang="en-US" altLang="zh-CN" sz="2400">
                <a:latin typeface="Times New Roman" panose="02020603050405020304" pitchFamily="18" charset="0"/>
                <a:cs typeface="Times New Roman" panose="02020603050405020304" pitchFamily="18" charset="0"/>
              </a:rPr>
              <a:t>Virtural reality applications have gradually been popular in people’s daily life.</a:t>
            </a:r>
            <a:endParaRPr lang="zh-CN" altLang="en-US" sz="2400" dirty="0">
              <a:latin typeface="Times New Roman" panose="02020603050405020304" pitchFamily="18" charset="0"/>
              <a:cs typeface="Times New Roman" panose="02020603050405020304" pitchFamily="18" charset="0"/>
            </a:endParaRPr>
          </a:p>
        </p:txBody>
      </p:sp>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Background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grpSp>
      <p:sp>
        <p:nvSpPr>
          <p:cNvPr id="47" name="矩形 46">
            <a:extLst>
              <a:ext uri="{FF2B5EF4-FFF2-40B4-BE49-F238E27FC236}">
                <a16:creationId xmlns:a16="http://schemas.microsoft.com/office/drawing/2014/main" id="{3A5BC1C5-5581-48DD-8480-92774864E2BA}"/>
              </a:ext>
            </a:extLst>
          </p:cNvPr>
          <p:cNvSpPr/>
          <p:nvPr/>
        </p:nvSpPr>
        <p:spPr>
          <a:xfrm>
            <a:off x="1787944" y="2614539"/>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矩形 49">
            <a:extLst>
              <a:ext uri="{FF2B5EF4-FFF2-40B4-BE49-F238E27FC236}">
                <a16:creationId xmlns:a16="http://schemas.microsoft.com/office/drawing/2014/main" id="{F4C8D4CD-D8B3-42F9-A3A6-BD2D682097C3}"/>
              </a:ext>
            </a:extLst>
          </p:cNvPr>
          <p:cNvSpPr/>
          <p:nvPr/>
        </p:nvSpPr>
        <p:spPr>
          <a:xfrm>
            <a:off x="4509230" y="5006963"/>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zh-CN" altLang="en-US"/>
          </a:p>
        </p:txBody>
      </p:sp>
      <p:pic>
        <p:nvPicPr>
          <p:cNvPr id="22" name="Virtual Reality - SteamVR featuring the HTC Vive-qYfNzhLXYGc_2">
            <a:hlinkClick r:id="" action="ppaction://media"/>
            <a:extLst>
              <a:ext uri="{FF2B5EF4-FFF2-40B4-BE49-F238E27FC236}">
                <a16:creationId xmlns:a16="http://schemas.microsoft.com/office/drawing/2014/main" id="{A4B3BE3E-4348-47DD-90F2-57D4E21EBA70}"/>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7022407" y="1699806"/>
            <a:ext cx="3427574" cy="1926504"/>
          </a:xfrm>
          <a:prstGeom prst="rect">
            <a:avLst/>
          </a:prstGeom>
        </p:spPr>
      </p:pic>
      <p:pic>
        <p:nvPicPr>
          <p:cNvPr id="28" name="5G宣传片(中国移动) - 00_00_57-00_01_14">
            <a:hlinkClick r:id="" action="ppaction://media"/>
            <a:extLst>
              <a:ext uri="{FF2B5EF4-FFF2-40B4-BE49-F238E27FC236}">
                <a16:creationId xmlns:a16="http://schemas.microsoft.com/office/drawing/2014/main" id="{596FE757-AE41-411A-B882-7AB788917543}"/>
              </a:ext>
            </a:extLst>
          </p:cNvPr>
          <p:cNvPicPr>
            <a:picLocks noChangeAspect="1"/>
          </p:cNvPicPr>
          <p:nvPr>
            <a:videoFile r:link="rId5"/>
            <p:extLst>
              <p:ext uri="{DAA4B4D4-6D71-4841-9C94-3DE7FCFB9230}">
                <p14:media xmlns:p14="http://schemas.microsoft.com/office/powerpoint/2010/main" r:embed="rId4"/>
              </p:ext>
            </p:extLst>
          </p:nvPr>
        </p:nvPicPr>
        <p:blipFill>
          <a:blip r:embed="rId11"/>
          <a:stretch>
            <a:fillRect/>
          </a:stretch>
        </p:blipFill>
        <p:spPr>
          <a:xfrm>
            <a:off x="1398047" y="1699807"/>
            <a:ext cx="4510465" cy="1926503"/>
          </a:xfrm>
          <a:prstGeom prst="rect">
            <a:avLst/>
          </a:prstGeom>
        </p:spPr>
      </p:pic>
      <p:sp>
        <p:nvSpPr>
          <p:cNvPr id="55" name="Rectangle 3">
            <a:extLst>
              <a:ext uri="{FF2B5EF4-FFF2-40B4-BE49-F238E27FC236}">
                <a16:creationId xmlns:a16="http://schemas.microsoft.com/office/drawing/2014/main" id="{69B7F818-B682-481F-A19E-E50BE62B3502}"/>
              </a:ext>
            </a:extLst>
          </p:cNvPr>
          <p:cNvSpPr/>
          <p:nvPr/>
        </p:nvSpPr>
        <p:spPr>
          <a:xfrm>
            <a:off x="2887943" y="3620525"/>
            <a:ext cx="1580505" cy="461665"/>
          </a:xfrm>
          <a:prstGeom prst="rect">
            <a:avLst/>
          </a:prstGeom>
        </p:spPr>
        <p:txBody>
          <a:bodyPr wrap="square">
            <a:spAutoFit/>
          </a:bodyPr>
          <a:lstStyle/>
          <a:p>
            <a:r>
              <a:rPr lang="en-US" altLang="zh-CN" sz="2400">
                <a:latin typeface="Times New Roman" panose="02020603050405020304" pitchFamily="18" charset="0"/>
                <a:cs typeface="Times New Roman" panose="02020603050405020304" pitchFamily="18" charset="0"/>
              </a:rPr>
              <a:t>immersive</a:t>
            </a:r>
            <a:endParaRPr lang="zh-CN" altLang="en-US" sz="2400" dirty="0">
              <a:latin typeface="Times New Roman" panose="02020603050405020304" pitchFamily="18" charset="0"/>
              <a:cs typeface="Times New Roman" panose="02020603050405020304" pitchFamily="18" charset="0"/>
            </a:endParaRPr>
          </a:p>
        </p:txBody>
      </p:sp>
      <p:sp>
        <p:nvSpPr>
          <p:cNvPr id="56" name="Rectangle 3">
            <a:extLst>
              <a:ext uri="{FF2B5EF4-FFF2-40B4-BE49-F238E27FC236}">
                <a16:creationId xmlns:a16="http://schemas.microsoft.com/office/drawing/2014/main" id="{EDD12E61-9E43-47FA-822A-20C3CAC93FA9}"/>
              </a:ext>
            </a:extLst>
          </p:cNvPr>
          <p:cNvSpPr/>
          <p:nvPr/>
        </p:nvSpPr>
        <p:spPr>
          <a:xfrm>
            <a:off x="8086956" y="3620525"/>
            <a:ext cx="1580505" cy="461665"/>
          </a:xfrm>
          <a:prstGeom prst="rect">
            <a:avLst/>
          </a:prstGeom>
        </p:spPr>
        <p:txBody>
          <a:bodyPr wrap="square">
            <a:spAutoFit/>
          </a:bodyPr>
          <a:lstStyle/>
          <a:p>
            <a:r>
              <a:rPr lang="en-US" altLang="zh-CN" sz="2400">
                <a:latin typeface="Times New Roman" panose="02020603050405020304" pitchFamily="18" charset="0"/>
                <a:cs typeface="Times New Roman" panose="02020603050405020304" pitchFamily="18" charset="0"/>
              </a:rPr>
              <a:t>interactive</a:t>
            </a:r>
            <a:endParaRPr lang="zh-CN" altLang="en-US" sz="2400" dirty="0">
              <a:latin typeface="Times New Roman" panose="02020603050405020304" pitchFamily="18" charset="0"/>
              <a:cs typeface="Times New Roman" panose="02020603050405020304" pitchFamily="18" charset="0"/>
            </a:endParaRPr>
          </a:p>
        </p:txBody>
      </p:sp>
      <p:sp>
        <p:nvSpPr>
          <p:cNvPr id="6" name="右大括号 5">
            <a:extLst>
              <a:ext uri="{FF2B5EF4-FFF2-40B4-BE49-F238E27FC236}">
                <a16:creationId xmlns:a16="http://schemas.microsoft.com/office/drawing/2014/main" id="{8DC2F7E2-2287-4144-B746-09CA00C48030}"/>
              </a:ext>
            </a:extLst>
          </p:cNvPr>
          <p:cNvSpPr/>
          <p:nvPr/>
        </p:nvSpPr>
        <p:spPr>
          <a:xfrm rot="5400000">
            <a:off x="5988829" y="1864341"/>
            <a:ext cx="448965" cy="5234462"/>
          </a:xfrm>
          <a:prstGeom prst="rightBrace">
            <a:avLst>
              <a:gd name="adj1" fmla="val 34346"/>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9" name="Rectangle 3">
            <a:extLst>
              <a:ext uri="{FF2B5EF4-FFF2-40B4-BE49-F238E27FC236}">
                <a16:creationId xmlns:a16="http://schemas.microsoft.com/office/drawing/2014/main" id="{7E927EBB-2E2A-446B-8166-738F9326A882}"/>
              </a:ext>
            </a:extLst>
          </p:cNvPr>
          <p:cNvSpPr/>
          <p:nvPr/>
        </p:nvSpPr>
        <p:spPr>
          <a:xfrm>
            <a:off x="5124263" y="4929680"/>
            <a:ext cx="2178095" cy="461665"/>
          </a:xfrm>
          <a:prstGeom prst="rect">
            <a:avLst/>
          </a:prstGeom>
        </p:spPr>
        <p:txBody>
          <a:bodyPr wrap="square">
            <a:spAutoFit/>
          </a:bodyPr>
          <a:lstStyle/>
          <a:p>
            <a:r>
              <a:rPr lang="en-US" altLang="zh-CN" sz="2400">
                <a:latin typeface="Times New Roman" panose="02020603050405020304" pitchFamily="18" charset="0"/>
                <a:cs typeface="Times New Roman" panose="02020603050405020304" pitchFamily="18" charset="0"/>
              </a:rPr>
              <a:t>High resolution</a:t>
            </a:r>
            <a:endParaRPr lang="zh-CN" altLang="en-US" sz="2400" dirty="0">
              <a:latin typeface="Times New Roman" panose="02020603050405020304" pitchFamily="18" charset="0"/>
              <a:cs typeface="Times New Roman" panose="02020603050405020304" pitchFamily="18" charset="0"/>
            </a:endParaRPr>
          </a:p>
        </p:txBody>
      </p:sp>
      <p:sp>
        <p:nvSpPr>
          <p:cNvPr id="60" name="Rectangle 3">
            <a:extLst>
              <a:ext uri="{FF2B5EF4-FFF2-40B4-BE49-F238E27FC236}">
                <a16:creationId xmlns:a16="http://schemas.microsoft.com/office/drawing/2014/main" id="{50ED2B4A-BE16-4B14-9101-FA3A38EC3C82}"/>
              </a:ext>
            </a:extLst>
          </p:cNvPr>
          <p:cNvSpPr/>
          <p:nvPr/>
        </p:nvSpPr>
        <p:spPr>
          <a:xfrm>
            <a:off x="5146179" y="5954065"/>
            <a:ext cx="2178095" cy="461665"/>
          </a:xfrm>
          <a:prstGeom prst="rect">
            <a:avLst/>
          </a:prstGeom>
        </p:spPr>
        <p:txBody>
          <a:bodyPr wrap="square">
            <a:spAutoFit/>
          </a:bodyPr>
          <a:lstStyle/>
          <a:p>
            <a:r>
              <a:rPr lang="en-US" altLang="zh-CN" sz="2400">
                <a:latin typeface="Times New Roman" panose="02020603050405020304" pitchFamily="18" charset="0"/>
                <a:cs typeface="Times New Roman" panose="02020603050405020304" pitchFamily="18" charset="0"/>
              </a:rPr>
              <a:t>High bandwidth</a:t>
            </a:r>
            <a:endParaRPr lang="zh-CN" altLang="en-US" sz="2400" dirty="0">
              <a:latin typeface="Times New Roman" panose="02020603050405020304" pitchFamily="18" charset="0"/>
              <a:cs typeface="Times New Roman" panose="02020603050405020304" pitchFamily="18" charset="0"/>
            </a:endParaRPr>
          </a:p>
        </p:txBody>
      </p:sp>
      <p:sp>
        <p:nvSpPr>
          <p:cNvPr id="7" name="箭头: 下 6">
            <a:extLst>
              <a:ext uri="{FF2B5EF4-FFF2-40B4-BE49-F238E27FC236}">
                <a16:creationId xmlns:a16="http://schemas.microsoft.com/office/drawing/2014/main" id="{69D4DE6D-3B73-4978-95CB-313F6DB84975}"/>
              </a:ext>
            </a:extLst>
          </p:cNvPr>
          <p:cNvSpPr/>
          <p:nvPr/>
        </p:nvSpPr>
        <p:spPr>
          <a:xfrm>
            <a:off x="6035514" y="5468628"/>
            <a:ext cx="355591" cy="498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音频 62">
            <a:hlinkClick r:id="" action="ppaction://media"/>
            <a:extLst>
              <a:ext uri="{FF2B5EF4-FFF2-40B4-BE49-F238E27FC236}">
                <a16:creationId xmlns:a16="http://schemas.microsoft.com/office/drawing/2014/main" id="{47045786-0DCE-483C-B1F9-D964EF6C08AA}"/>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49115262"/>
      </p:ext>
    </p:extLst>
  </p:cSld>
  <p:clrMapOvr>
    <a:masterClrMapping/>
  </p:clrMapOvr>
  <mc:AlternateContent xmlns:mc="http://schemas.openxmlformats.org/markup-compatibility/2006" xmlns:p14="http://schemas.microsoft.com/office/powerpoint/2010/main">
    <mc:Choice Requires="p14">
      <p:transition spd="slow" p14:dur="2000" advTm="25478"/>
    </mc:Choice>
    <mc:Fallback xmlns="">
      <p:transition spd="slow" advTm="25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7057" fill="hold"/>
                                        <p:tgtEl>
                                          <p:spTgt spid="28"/>
                                        </p:tgtEl>
                                      </p:cBhvr>
                                    </p:cmd>
                                  </p:childTnLst>
                                </p:cTn>
                              </p:par>
                            </p:childTnLst>
                          </p:cTn>
                        </p:par>
                        <p:par>
                          <p:cTn id="10" fill="hold">
                            <p:stCondLst>
                              <p:cond delay="17057"/>
                            </p:stCondLst>
                            <p:childTnLst>
                              <p:par>
                                <p:cTn id="11" presetID="1" presetClass="mediacall" presetSubtype="0" fill="hold" nodeType="afterEffect">
                                  <p:stCondLst>
                                    <p:cond delay="0"/>
                                  </p:stCondLst>
                                  <p:childTnLst>
                                    <p:cmd type="call" cmd="playFrom(0.0)">
                                      <p:cBhvr>
                                        <p:cTn id="12" dur="945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video>
              <p:cMediaNode vol="0">
                <p:cTn id="19" repeatCount="indefinite" fill="hold" display="0">
                  <p:stCondLst>
                    <p:cond delay="indefinite"/>
                  </p:stCondLst>
                </p:cTn>
                <p:tgtEl>
                  <p:spTgt spid="22"/>
                </p:tgtEl>
              </p:cMediaNode>
            </p:video>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2"/>
                                        </p:tgtEl>
                                      </p:cBhvr>
                                    </p:cmd>
                                  </p:childTnLst>
                                </p:cTn>
                              </p:par>
                            </p:childTnLst>
                          </p:cTn>
                        </p:par>
                      </p:childTnLst>
                    </p:cTn>
                  </p:par>
                </p:childTnLst>
              </p:cTn>
              <p:nextCondLst>
                <p:cond evt="onClick" delay="0">
                  <p:tgtEl>
                    <p:spTgt spid="22"/>
                  </p:tgtEl>
                </p:cond>
              </p:nextCondLst>
            </p:seq>
            <p:audio isNarration="1">
              <p:cMediaNode vol="80000" showWhenStopped="0">
                <p:cTn id="25" fill="hold" display="0">
                  <p:stCondLst>
                    <p:cond delay="indefinite"/>
                  </p:stCondLst>
                  <p:endCondLst>
                    <p:cond evt="onStopAudio" delay="0">
                      <p:tgtEl>
                        <p:sldTgt/>
                      </p:tgtEl>
                    </p:cond>
                  </p:endCondLst>
                </p:cTn>
                <p:tgtEl>
                  <p:spTgt spid="63"/>
                </p:tgtEl>
              </p:cMediaNode>
            </p:audio>
          </p:childTnLst>
        </p:cTn>
      </p:par>
    </p:tnLst>
  </p:timing>
  <p:extLst>
    <p:ext uri="{E180D4A7-C9FB-4DFB-919C-405C955672EB}">
      <p14:showEvtLst xmlns:p14="http://schemas.microsoft.com/office/powerpoint/2010/main">
        <p14:playEvt time="259" objId="28"/>
        <p14:playEvt time="735" objId="22"/>
        <p14:playEvt time="10633" objId="22"/>
        <p14:stopEvt time="17488" objId="28"/>
        <p14:playEvt time="20227" objId="22"/>
        <p14:stopEvt time="25478" objId="2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A9290F-7711-4119-84CA-B63D6071DA9B}"/>
              </a:ext>
            </a:extLst>
          </p:cNvPr>
          <p:cNvSpPr/>
          <p:nvPr/>
        </p:nvSpPr>
        <p:spPr>
          <a:xfrm>
            <a:off x="609599" y="681972"/>
            <a:ext cx="11008093" cy="830997"/>
          </a:xfrm>
          <a:prstGeom prst="rect">
            <a:avLst/>
          </a:prstGeom>
        </p:spPr>
        <p:txBody>
          <a:bodyPr wrap="square">
            <a:spAutoFit/>
          </a:bodyPr>
          <a:lstStyle/>
          <a:p>
            <a:pPr marL="342900" indent="-342900">
              <a:buFont typeface="Wingdings" panose="05000000000000000000" pitchFamily="2" charset="2"/>
              <a:buChar char="Ø"/>
            </a:pPr>
            <a:r>
              <a:rPr lang="en-US" altLang="zh-CN" sz="2400">
                <a:latin typeface="Times New Roman" panose="02020603050405020304" pitchFamily="18" charset="0"/>
                <a:cs typeface="Times New Roman" panose="02020603050405020304" pitchFamily="18" charset="0"/>
              </a:rPr>
              <a:t>The traditional video coding standards waste a huge amount of bits in representing and encoding a whole ODV frame.</a:t>
            </a:r>
            <a:endParaRPr lang="zh-CN" altLang="en-US" sz="2400" dirty="0">
              <a:latin typeface="Times New Roman" panose="02020603050405020304" pitchFamily="18" charset="0"/>
              <a:cs typeface="Times New Roman" panose="02020603050405020304" pitchFamily="18" charset="0"/>
            </a:endParaRPr>
          </a:p>
        </p:txBody>
      </p:sp>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Background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01</a:t>
              </a:r>
              <a:endParaRPr lang="zh-CN" altLang="en-US" sz="3200" dirty="0">
                <a:solidFill>
                  <a:schemeClr val="bg2">
                    <a:lumMod val="25000"/>
                  </a:schemeClr>
                </a:solidFill>
                <a:latin typeface="Impact" panose="020B0806030902050204" pitchFamily="34" charset="0"/>
                <a:ea typeface="+mn-ea"/>
              </a:endParaRPr>
            </a:p>
          </p:txBody>
        </p:sp>
      </p:grpSp>
      <p:sp>
        <p:nvSpPr>
          <p:cNvPr id="35" name="Rectangle 3">
            <a:extLst>
              <a:ext uri="{FF2B5EF4-FFF2-40B4-BE49-F238E27FC236}">
                <a16:creationId xmlns:a16="http://schemas.microsoft.com/office/drawing/2014/main" id="{31E81158-1C50-48FD-BF4D-1232B46F9EB8}"/>
              </a:ext>
            </a:extLst>
          </p:cNvPr>
          <p:cNvSpPr/>
          <p:nvPr/>
        </p:nvSpPr>
        <p:spPr>
          <a:xfrm>
            <a:off x="609599" y="1789227"/>
            <a:ext cx="11008093" cy="830997"/>
          </a:xfrm>
          <a:prstGeom prst="rect">
            <a:avLst/>
          </a:prstGeom>
        </p:spPr>
        <p:txBody>
          <a:bodyPr wrap="square">
            <a:spAutoFit/>
          </a:bodyPr>
          <a:lstStyle/>
          <a:p>
            <a:pPr marL="342900" indent="-342900">
              <a:buFont typeface="Wingdings" panose="05000000000000000000" pitchFamily="2" charset="2"/>
              <a:buChar char="Ø"/>
            </a:pPr>
            <a:r>
              <a:rPr lang="en-US" altLang="zh-CN" sz="2400">
                <a:latin typeface="Times New Roman" panose="02020603050405020304" pitchFamily="18" charset="0"/>
                <a:cs typeface="Times New Roman" panose="02020603050405020304" pitchFamily="18" charset="0"/>
              </a:rPr>
              <a:t>Dierent from 2D videos, ODVs are normally watched through a head-mounted display (HMD), resulting that only the scene inside the viewport is visible.</a:t>
            </a:r>
            <a:endParaRPr lang="zh-CN" altLang="en-US" sz="240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AEE5B579-53BA-402D-8D5B-ADF780934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6728" y="2770935"/>
            <a:ext cx="2319738" cy="2333547"/>
          </a:xfrm>
          <a:prstGeom prst="rect">
            <a:avLst/>
          </a:prstGeom>
        </p:spPr>
      </p:pic>
      <p:sp>
        <p:nvSpPr>
          <p:cNvPr id="57" name="矩形 56">
            <a:extLst>
              <a:ext uri="{FF2B5EF4-FFF2-40B4-BE49-F238E27FC236}">
                <a16:creationId xmlns:a16="http://schemas.microsoft.com/office/drawing/2014/main" id="{123B4434-548E-442E-9F82-3D18526C5AEA}"/>
              </a:ext>
            </a:extLst>
          </p:cNvPr>
          <p:cNvSpPr/>
          <p:nvPr/>
        </p:nvSpPr>
        <p:spPr>
          <a:xfrm>
            <a:off x="1274763" y="5459686"/>
            <a:ext cx="9945934" cy="912829"/>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Necessary </a:t>
            </a:r>
            <a:r>
              <a:rPr lang="en-US" altLang="zh-CN" sz="2800" b="1">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to improve the coding efficiency of ODVs by considering the visible viewports.</a:t>
            </a:r>
            <a:endParaRPr lang="en-US" altLang="zh-CN" sz="2800" b="1"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1" name="图片 60">
            <a:extLst>
              <a:ext uri="{FF2B5EF4-FFF2-40B4-BE49-F238E27FC236}">
                <a16:creationId xmlns:a16="http://schemas.microsoft.com/office/drawing/2014/main" id="{A9110D7D-8365-447E-AA4E-BCBBC43CC398}"/>
              </a:ext>
            </a:extLst>
          </p:cNvPr>
          <p:cNvPicPr>
            <a:picLocks noChangeAspect="1"/>
          </p:cNvPicPr>
          <p:nvPr/>
        </p:nvPicPr>
        <p:blipFill rotWithShape="1">
          <a:blip r:embed="rId7">
            <a:extLst>
              <a:ext uri="{28A0092B-C50C-407E-A947-70E740481C1C}">
                <a14:useLocalDpi xmlns:a14="http://schemas.microsoft.com/office/drawing/2010/main" val="0"/>
              </a:ext>
            </a:extLst>
          </a:blip>
          <a:srcRect l="58129" t="37452" r="21822" b="27057"/>
          <a:stretch/>
        </p:blipFill>
        <p:spPr>
          <a:xfrm>
            <a:off x="7035536" y="2913391"/>
            <a:ext cx="2169999" cy="2048634"/>
          </a:xfrm>
          <a:prstGeom prst="rect">
            <a:avLst/>
          </a:prstGeom>
          <a:ln>
            <a:solidFill>
              <a:schemeClr val="tx1"/>
            </a:solidFill>
          </a:ln>
        </p:spPr>
      </p:pic>
      <p:cxnSp>
        <p:nvCxnSpPr>
          <p:cNvPr id="14" name="直接连接符 13">
            <a:extLst>
              <a:ext uri="{FF2B5EF4-FFF2-40B4-BE49-F238E27FC236}">
                <a16:creationId xmlns:a16="http://schemas.microsoft.com/office/drawing/2014/main" id="{5234C87C-6ADC-4503-8645-303F4A995A2C}"/>
              </a:ext>
            </a:extLst>
          </p:cNvPr>
          <p:cNvCxnSpPr/>
          <p:nvPr/>
        </p:nvCxnSpPr>
        <p:spPr>
          <a:xfrm flipV="1">
            <a:off x="4272135" y="2896482"/>
            <a:ext cx="2763401" cy="53251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直接连接符 61">
            <a:extLst>
              <a:ext uri="{FF2B5EF4-FFF2-40B4-BE49-F238E27FC236}">
                <a16:creationId xmlns:a16="http://schemas.microsoft.com/office/drawing/2014/main" id="{D0AD079D-CDA1-4D47-A939-AD13425D4251}"/>
              </a:ext>
            </a:extLst>
          </p:cNvPr>
          <p:cNvCxnSpPr>
            <a:cxnSpLocks/>
          </p:cNvCxnSpPr>
          <p:nvPr/>
        </p:nvCxnSpPr>
        <p:spPr>
          <a:xfrm>
            <a:off x="4214125" y="4600408"/>
            <a:ext cx="2821411" cy="344189"/>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6" name="音频 25">
            <a:hlinkClick r:id="" action="ppaction://media"/>
            <a:extLst>
              <a:ext uri="{FF2B5EF4-FFF2-40B4-BE49-F238E27FC236}">
                <a16:creationId xmlns:a16="http://schemas.microsoft.com/office/drawing/2014/main" id="{8350A553-E0B1-449B-BA78-63927251FB9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996486807"/>
      </p:ext>
    </p:extLst>
  </p:cSld>
  <p:clrMapOvr>
    <a:masterClrMapping/>
  </p:clrMapOvr>
  <mc:AlternateContent xmlns:mc="http://schemas.openxmlformats.org/markup-compatibility/2006" xmlns:p14="http://schemas.microsoft.com/office/powerpoint/2010/main">
    <mc:Choice Requires="p14">
      <p:transition spd="slow" p14:dur="2000" advTm="29082"/>
    </mc:Choice>
    <mc:Fallback xmlns="">
      <p:transition spd="slow" advTm="29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anim calcmode="lin" valueType="num">
                                      <p:cBhvr>
                                        <p:cTn id="12" dur="500" fill="hold"/>
                                        <p:tgtEl>
                                          <p:spTgt spid="57"/>
                                        </p:tgtEl>
                                        <p:attrNameLst>
                                          <p:attrName>ppt_x</p:attrName>
                                        </p:attrNameLst>
                                      </p:cBhvr>
                                      <p:tavLst>
                                        <p:tav tm="0">
                                          <p:val>
                                            <p:strVal val="#ppt_x"/>
                                          </p:val>
                                        </p:tav>
                                        <p:tav tm="100000">
                                          <p:val>
                                            <p:strVal val="#ppt_x"/>
                                          </p:val>
                                        </p:tav>
                                      </p:tavLst>
                                    </p:anim>
                                    <p:anim calcmode="lin" valueType="num">
                                      <p:cBhvr>
                                        <p:cTn id="13"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6"/>
                </p:tgtEl>
              </p:cMediaNode>
            </p:audio>
          </p:childTnLst>
        </p:cTn>
      </p:par>
    </p:tnLst>
    <p:bldLst>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6350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Related works </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grpSp>
      <p:sp>
        <p:nvSpPr>
          <p:cNvPr id="19" name="矩形 18">
            <a:extLst>
              <a:ext uri="{FF2B5EF4-FFF2-40B4-BE49-F238E27FC236}">
                <a16:creationId xmlns:a16="http://schemas.microsoft.com/office/drawing/2014/main" id="{7A61B138-02D3-4CE7-86CA-71A16050314A}"/>
              </a:ext>
            </a:extLst>
          </p:cNvPr>
          <p:cNvSpPr/>
          <p:nvPr/>
        </p:nvSpPr>
        <p:spPr>
          <a:xfrm>
            <a:off x="3810000" y="194625"/>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Rectangle 21">
            <a:extLst>
              <a:ext uri="{FF2B5EF4-FFF2-40B4-BE49-F238E27FC236}">
                <a16:creationId xmlns:a16="http://schemas.microsoft.com/office/drawing/2014/main" id="{7E5E45D8-B296-4176-8F9D-5D2523EB0C3A}"/>
              </a:ext>
            </a:extLst>
          </p:cNvPr>
          <p:cNvSpPr/>
          <p:nvPr/>
        </p:nvSpPr>
        <p:spPr>
          <a:xfrm>
            <a:off x="609600" y="803258"/>
            <a:ext cx="1866900" cy="461665"/>
          </a:xfrm>
          <a:prstGeom prst="rect">
            <a:avLst/>
          </a:prstGeom>
        </p:spPr>
        <p:txBody>
          <a:bodyPr wrap="square">
            <a:spAutoFit/>
          </a:bodyPr>
          <a:lstStyle/>
          <a:p>
            <a:pPr algn="ctr"/>
            <a:r>
              <a:rPr lang="en-US" altLang="zh-CN" sz="2400" b="1">
                <a:latin typeface="Times New Roman" panose="02020603050405020304" pitchFamily="18" charset="0"/>
                <a:cs typeface="Times New Roman" panose="02020603050405020304" pitchFamily="18" charset="0"/>
              </a:rPr>
              <a:t>ODV coding</a:t>
            </a:r>
            <a:endParaRPr lang="zh-CN" altLang="en-US" sz="2400" b="1" dirty="0">
              <a:latin typeface="Times New Roman" panose="02020603050405020304" pitchFamily="18" charset="0"/>
              <a:cs typeface="Times New Roman" panose="02020603050405020304" pitchFamily="18" charset="0"/>
            </a:endParaRPr>
          </a:p>
        </p:txBody>
      </p:sp>
      <p:sp>
        <p:nvSpPr>
          <p:cNvPr id="75" name="文本框 59"/>
          <p:cNvSpPr txBox="1"/>
          <p:nvPr/>
        </p:nvSpPr>
        <p:spPr>
          <a:xfrm>
            <a:off x="638175" y="1291452"/>
            <a:ext cx="11487150" cy="2806987"/>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Spatial distortion optimization.</a:t>
            </a:r>
            <a:endParaRPr lang="en-US" altLang="zh-CN" sz="200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Liu et al.</a:t>
            </a:r>
            <a:r>
              <a:rPr lang="en-US" altLang="zh-CN" sz="2000" baseline="30000">
                <a:latin typeface="Times New Roman" panose="02020603050405020304" pitchFamily="18" charset="0"/>
                <a:cs typeface="Times New Roman" panose="02020603050405020304" pitchFamily="18" charset="0"/>
              </a:rPr>
              <a:t>[1] </a:t>
            </a:r>
            <a:r>
              <a:rPr lang="en-US" altLang="zh-CN" sz="2000">
                <a:latin typeface="Times New Roman" panose="02020603050405020304" pitchFamily="18" charset="0"/>
                <a:cs typeface="Times New Roman" panose="02020603050405020304" pitchFamily="18" charset="0"/>
              </a:rPr>
              <a:t>proposed a novel RC approach for ODV coding, which optimizes S-PSNR with sphere-based mean square error (S-MSE) as signal distortion.</a:t>
            </a:r>
          </a:p>
          <a:p>
            <a:pPr marL="342900" indent="-342900">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Li et al.</a:t>
            </a:r>
            <a:r>
              <a:rPr lang="en-US" altLang="zh-CN" sz="2000" baseline="30000">
                <a:latin typeface="Times New Roman" panose="02020603050405020304" pitchFamily="18" charset="0"/>
                <a:cs typeface="Times New Roman" panose="02020603050405020304" pitchFamily="18" charset="0"/>
              </a:rPr>
              <a:t>[2] </a:t>
            </a:r>
            <a:r>
              <a:rPr lang="en-US" altLang="zh-CN" sz="2000">
                <a:latin typeface="Times New Roman" panose="02020603050405020304" pitchFamily="18" charset="0"/>
                <a:cs typeface="Times New Roman" panose="02020603050405020304" pitchFamily="18" charset="0"/>
              </a:rPr>
              <a:t>proposed assigning bits in the CTUs according to the weight map of WS-PSNR.</a:t>
            </a:r>
          </a:p>
          <a:p>
            <a:pPr marL="342900" indent="-342900">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Li et al.</a:t>
            </a:r>
            <a:r>
              <a:rPr lang="en-US" altLang="zh-CN" sz="2000" baseline="30000">
                <a:latin typeface="Times New Roman" panose="02020603050405020304" pitchFamily="18" charset="0"/>
                <a:cs typeface="Times New Roman" panose="02020603050405020304" pitchFamily="18" charset="0"/>
              </a:rPr>
              <a:t>[3] </a:t>
            </a:r>
            <a:r>
              <a:rPr lang="en-US" altLang="zh-CN" sz="2000">
                <a:latin typeface="Times New Roman" panose="02020603050405020304" pitchFamily="18" charset="0"/>
                <a:cs typeface="Times New Roman" panose="02020603050405020304" pitchFamily="18" charset="0"/>
              </a:rPr>
              <a:t>maintained both representation and encoding in the spherical domain, such that the signal distortion by the sphere-to-plane projection can be reduced.</a:t>
            </a:r>
            <a:endParaRPr lang="en-US" altLang="zh-CN" sz="2000">
              <a:solidFill>
                <a:schemeClr val="bg1"/>
              </a:solidFill>
              <a:latin typeface="Times New Roman" panose="02020603050405020304" pitchFamily="18" charset="0"/>
              <a:ea typeface="+mn-ea"/>
              <a:cs typeface="Times New Roman" panose="02020603050405020304" pitchFamily="18" charset="0"/>
            </a:endParaRPr>
          </a:p>
        </p:txBody>
      </p:sp>
      <p:sp>
        <p:nvSpPr>
          <p:cNvPr id="12" name="文本框 11">
            <a:extLst>
              <a:ext uri="{FF2B5EF4-FFF2-40B4-BE49-F238E27FC236}">
                <a16:creationId xmlns:a16="http://schemas.microsoft.com/office/drawing/2014/main" id="{32AB7D81-60CF-47FC-B238-F3DD09EA8CB7}"/>
              </a:ext>
            </a:extLst>
          </p:cNvPr>
          <p:cNvSpPr txBox="1"/>
          <p:nvPr/>
        </p:nvSpPr>
        <p:spPr>
          <a:xfrm>
            <a:off x="638175" y="4383332"/>
            <a:ext cx="10639426" cy="960328"/>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Drawback:</a:t>
            </a:r>
          </a:p>
          <a:p>
            <a:pPr marL="342900" indent="-342900" eaLnBrk="1" fontAlgn="auto" hangingPunct="1">
              <a:lnSpc>
                <a:spcPct val="150000"/>
              </a:lnSpc>
              <a:spcBef>
                <a:spcPts val="0"/>
              </a:spcBef>
              <a:spcAft>
                <a:spcPts val="0"/>
              </a:spcAft>
              <a:buClr>
                <a:srgbClr val="044875"/>
              </a:buClr>
              <a:buFont typeface="Arial" panose="020B0604020202020204" pitchFamily="34" charset="0"/>
              <a:buChar char="•"/>
              <a:defRPr/>
            </a:pPr>
            <a:r>
              <a:rPr lang="en-US" altLang="zh-CN" sz="2000">
                <a:latin typeface="Times New Roman" panose="02020603050405020304" pitchFamily="18" charset="0"/>
                <a:cs typeface="Times New Roman" panose="02020603050405020304" pitchFamily="18" charset="0"/>
              </a:rPr>
              <a:t>Neglect of perceptual quality of subjects, which are determined by their viewports.</a:t>
            </a:r>
          </a:p>
        </p:txBody>
      </p:sp>
      <p:pic>
        <p:nvPicPr>
          <p:cNvPr id="14" name="音频 13">
            <a:hlinkClick r:id="" action="ppaction://media"/>
            <a:extLst>
              <a:ext uri="{FF2B5EF4-FFF2-40B4-BE49-F238E27FC236}">
                <a16:creationId xmlns:a16="http://schemas.microsoft.com/office/drawing/2014/main" id="{AC3E3F56-3C50-42E2-909E-AA1240A12B9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06955415"/>
      </p:ext>
    </p:extLst>
  </p:cSld>
  <p:clrMapOvr>
    <a:masterClrMapping/>
  </p:clrMapOvr>
  <mc:AlternateContent xmlns:mc="http://schemas.openxmlformats.org/markup-compatibility/2006" xmlns:p14="http://schemas.microsoft.com/office/powerpoint/2010/main">
    <mc:Choice Requires="p14">
      <p:transition spd="slow" p14:dur="2000" advTm="38160"/>
    </mc:Choice>
    <mc:Fallback xmlns="">
      <p:transition spd="slow" advTm="3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6350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Related works </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grpSp>
      <p:sp>
        <p:nvSpPr>
          <p:cNvPr id="19" name="矩形 18">
            <a:extLst>
              <a:ext uri="{FF2B5EF4-FFF2-40B4-BE49-F238E27FC236}">
                <a16:creationId xmlns:a16="http://schemas.microsoft.com/office/drawing/2014/main" id="{7A61B138-02D3-4CE7-86CA-71A16050314A}"/>
              </a:ext>
            </a:extLst>
          </p:cNvPr>
          <p:cNvSpPr/>
          <p:nvPr/>
        </p:nvSpPr>
        <p:spPr>
          <a:xfrm>
            <a:off x="3810000" y="194625"/>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Rectangle 21">
            <a:extLst>
              <a:ext uri="{FF2B5EF4-FFF2-40B4-BE49-F238E27FC236}">
                <a16:creationId xmlns:a16="http://schemas.microsoft.com/office/drawing/2014/main" id="{7E5E45D8-B296-4176-8F9D-5D2523EB0C3A}"/>
              </a:ext>
            </a:extLst>
          </p:cNvPr>
          <p:cNvSpPr/>
          <p:nvPr/>
        </p:nvSpPr>
        <p:spPr>
          <a:xfrm>
            <a:off x="609600" y="803258"/>
            <a:ext cx="1866900" cy="461665"/>
          </a:xfrm>
          <a:prstGeom prst="rect">
            <a:avLst/>
          </a:prstGeom>
        </p:spPr>
        <p:txBody>
          <a:bodyPr wrap="square">
            <a:spAutoFit/>
          </a:bodyPr>
          <a:lstStyle/>
          <a:p>
            <a:pPr algn="ctr"/>
            <a:r>
              <a:rPr lang="en-US" altLang="zh-CN" sz="2400" b="1">
                <a:latin typeface="Times New Roman" panose="02020603050405020304" pitchFamily="18" charset="0"/>
                <a:cs typeface="Times New Roman" panose="02020603050405020304" pitchFamily="18" charset="0"/>
              </a:rPr>
              <a:t>ODV coding</a:t>
            </a:r>
            <a:endParaRPr lang="zh-CN" altLang="en-US" sz="2400" b="1" dirty="0">
              <a:latin typeface="Times New Roman" panose="02020603050405020304" pitchFamily="18" charset="0"/>
              <a:cs typeface="Times New Roman" panose="02020603050405020304" pitchFamily="18" charset="0"/>
            </a:endParaRPr>
          </a:p>
        </p:txBody>
      </p:sp>
      <p:sp>
        <p:nvSpPr>
          <p:cNvPr id="75" name="文本框 59"/>
          <p:cNvSpPr txBox="1"/>
          <p:nvPr/>
        </p:nvSpPr>
        <p:spPr>
          <a:xfrm>
            <a:off x="638175" y="1291452"/>
            <a:ext cx="11487150" cy="3268652"/>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Perceptual quality promotion.</a:t>
            </a:r>
            <a:endParaRPr lang="en-US" altLang="zh-CN" sz="2000">
              <a:latin typeface="Times New Roman" panose="02020603050405020304" pitchFamily="18" charset="0"/>
              <a:cs typeface="Times New Roman" panose="02020603050405020304" pitchFamily="18" charset="0"/>
            </a:endParaRPr>
          </a:p>
          <a:p>
            <a:pPr marL="342900" indent="-342900">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Sitzmann et al. </a:t>
            </a:r>
            <a:r>
              <a:rPr lang="en-US" altLang="zh-CN" sz="2000" baseline="30000">
                <a:latin typeface="Times New Roman" panose="02020603050405020304" pitchFamily="18" charset="0"/>
                <a:cs typeface="Times New Roman" panose="02020603050405020304" pitchFamily="18" charset="0"/>
              </a:rPr>
              <a:t>[4] </a:t>
            </a:r>
            <a:r>
              <a:rPr lang="en-US" altLang="zh-CN" sz="2000">
                <a:latin typeface="Times New Roman" panose="02020603050405020304" pitchFamily="18" charset="0"/>
                <a:cs typeface="Times New Roman" panose="02020603050405020304" pitchFamily="18" charset="0"/>
              </a:rPr>
              <a:t>subjectively validated the effectiveness of saliency-based sampling scheme on ODVs, in which the saliency map is generated by ground-truth head movement data.</a:t>
            </a:r>
          </a:p>
          <a:p>
            <a:pPr marL="342900" indent="-342900">
              <a:lnSpc>
                <a:spcPct val="150000"/>
              </a:lnSpc>
              <a:buFont typeface="Arial" panose="020B0604020202020204" pitchFamily="34" charset="0"/>
              <a:buChar char="•"/>
            </a:pPr>
            <a:r>
              <a:rPr lang="en-US" altLang="zh-CN" sz="2000">
                <a:latin typeface="Times New Roman" panose="02020603050405020304" pitchFamily="18" charset="0"/>
                <a:cs typeface="Times New Roman" panose="02020603050405020304" pitchFamily="18" charset="0"/>
              </a:rPr>
              <a:t>Luz et al. </a:t>
            </a:r>
            <a:r>
              <a:rPr lang="en-US" altLang="zh-CN" sz="2000" baseline="30000">
                <a:latin typeface="Times New Roman" panose="02020603050405020304" pitchFamily="18" charset="0"/>
                <a:cs typeface="Times New Roman" panose="02020603050405020304" pitchFamily="18" charset="0"/>
              </a:rPr>
              <a:t>[5] </a:t>
            </a:r>
            <a:r>
              <a:rPr lang="en-US" altLang="zh-CN" sz="2000">
                <a:latin typeface="Times New Roman" panose="02020603050405020304" pitchFamily="18" charset="0"/>
                <a:cs typeface="Times New Roman" panose="02020603050405020304" pitchFamily="18" charset="0"/>
              </a:rPr>
              <a:t>proposed a saliency-based encoding solution and a relevant perceptual quality metric, both of which are driven by their saliency prediction model.</a:t>
            </a:r>
          </a:p>
          <a:p>
            <a:pPr marL="342900" indent="-342900">
              <a:lnSpc>
                <a:spcPct val="150000"/>
              </a:lnSpc>
              <a:buFont typeface="Arial" panose="020B0604020202020204" pitchFamily="34" charset="0"/>
              <a:buChar char="•"/>
            </a:pPr>
            <a:r>
              <a:rPr lang="en-US" altLang="zh-CN" sz="2000">
                <a:latin typeface="Times New Roman" panose="02020603050405020304" pitchFamily="18" charset="0"/>
                <a:ea typeface="+mn-ea"/>
                <a:cs typeface="Times New Roman" panose="02020603050405020304" pitchFamily="18" charset="0"/>
              </a:rPr>
              <a:t>Liu et al. </a:t>
            </a:r>
            <a:r>
              <a:rPr lang="en-US" altLang="zh-CN" sz="2000" baseline="30000">
                <a:latin typeface="Times New Roman" panose="02020603050405020304" pitchFamily="18" charset="0"/>
                <a:cs typeface="Times New Roman" panose="02020603050405020304" pitchFamily="18" charset="0"/>
              </a:rPr>
              <a:t>[6] </a:t>
            </a:r>
            <a:r>
              <a:rPr lang="en-US" altLang="zh-CN" sz="2000">
                <a:latin typeface="Times New Roman" panose="02020603050405020304" pitchFamily="18" charset="0"/>
                <a:ea typeface="+mn-ea"/>
                <a:cs typeface="Times New Roman" panose="02020603050405020304" pitchFamily="18" charset="0"/>
              </a:rPr>
              <a:t>proposed determining bit allocation of ODV coding by optimizing perceptual distortion upon the front-center-bias of human attention.</a:t>
            </a:r>
          </a:p>
        </p:txBody>
      </p:sp>
      <p:sp>
        <p:nvSpPr>
          <p:cNvPr id="12" name="文本框 11">
            <a:extLst>
              <a:ext uri="{FF2B5EF4-FFF2-40B4-BE49-F238E27FC236}">
                <a16:creationId xmlns:a16="http://schemas.microsoft.com/office/drawing/2014/main" id="{32AB7D81-60CF-47FC-B238-F3DD09EA8CB7}"/>
              </a:ext>
            </a:extLst>
          </p:cNvPr>
          <p:cNvSpPr txBox="1"/>
          <p:nvPr/>
        </p:nvSpPr>
        <p:spPr>
          <a:xfrm>
            <a:off x="638174" y="4722001"/>
            <a:ext cx="11487150" cy="960328"/>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Drawback:</a:t>
            </a:r>
          </a:p>
          <a:p>
            <a:pPr marL="342900" indent="-342900" eaLnBrk="1" fontAlgn="auto" hangingPunct="1">
              <a:lnSpc>
                <a:spcPct val="150000"/>
              </a:lnSpc>
              <a:spcBef>
                <a:spcPts val="0"/>
              </a:spcBef>
              <a:spcAft>
                <a:spcPts val="0"/>
              </a:spcAft>
              <a:buClr>
                <a:srgbClr val="044875"/>
              </a:buClr>
              <a:buFont typeface="Arial" panose="020B0604020202020204" pitchFamily="34" charset="0"/>
              <a:buChar char="•"/>
              <a:defRPr/>
            </a:pPr>
            <a:r>
              <a:rPr lang="en-US" altLang="zh-CN" sz="2000">
                <a:latin typeface="Times New Roman" panose="02020603050405020304" pitchFamily="18" charset="0"/>
                <a:cs typeface="Times New Roman" panose="02020603050405020304" pitchFamily="18" charset="0"/>
              </a:rPr>
              <a:t>Neglect of that only the viewports (~12.5% of a whole ODV frame) of ODVs can be viewed by subjects.</a:t>
            </a:r>
          </a:p>
        </p:txBody>
      </p:sp>
      <p:pic>
        <p:nvPicPr>
          <p:cNvPr id="6" name="音频 5">
            <a:hlinkClick r:id="" action="ppaction://media"/>
            <a:extLst>
              <a:ext uri="{FF2B5EF4-FFF2-40B4-BE49-F238E27FC236}">
                <a16:creationId xmlns:a16="http://schemas.microsoft.com/office/drawing/2014/main" id="{C41ADBC3-63F4-4ADE-9B19-967B57819C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564290866"/>
      </p:ext>
    </p:extLst>
  </p:cSld>
  <p:clrMapOvr>
    <a:masterClrMapping/>
  </p:clrMapOvr>
  <mc:AlternateContent xmlns:mc="http://schemas.openxmlformats.org/markup-compatibility/2006" xmlns:p14="http://schemas.microsoft.com/office/powerpoint/2010/main">
    <mc:Choice Requires="p14">
      <p:transition spd="slow" p14:dur="2000" advTm="18672"/>
    </mc:Choice>
    <mc:Fallback xmlns="">
      <p:transition spd="slow" advTm="1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6350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Related works </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02</a:t>
              </a:r>
              <a:endParaRPr lang="zh-CN" altLang="en-US" sz="3200" dirty="0">
                <a:solidFill>
                  <a:schemeClr val="bg2">
                    <a:lumMod val="25000"/>
                  </a:schemeClr>
                </a:solidFill>
                <a:latin typeface="Impact" panose="020B0806030902050204" pitchFamily="34" charset="0"/>
                <a:ea typeface="+mn-ea"/>
              </a:endParaRPr>
            </a:p>
          </p:txBody>
        </p:sp>
      </p:grpSp>
      <p:sp>
        <p:nvSpPr>
          <p:cNvPr id="19" name="矩形 18">
            <a:extLst>
              <a:ext uri="{FF2B5EF4-FFF2-40B4-BE49-F238E27FC236}">
                <a16:creationId xmlns:a16="http://schemas.microsoft.com/office/drawing/2014/main" id="{7A61B138-02D3-4CE7-86CA-71A16050314A}"/>
              </a:ext>
            </a:extLst>
          </p:cNvPr>
          <p:cNvSpPr/>
          <p:nvPr/>
        </p:nvSpPr>
        <p:spPr>
          <a:xfrm>
            <a:off x="3810000" y="194625"/>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6" name="Rectangle 21">
            <a:extLst>
              <a:ext uri="{FF2B5EF4-FFF2-40B4-BE49-F238E27FC236}">
                <a16:creationId xmlns:a16="http://schemas.microsoft.com/office/drawing/2014/main" id="{7E5E45D8-B296-4176-8F9D-5D2523EB0C3A}"/>
              </a:ext>
            </a:extLst>
          </p:cNvPr>
          <p:cNvSpPr/>
          <p:nvPr/>
        </p:nvSpPr>
        <p:spPr>
          <a:xfrm>
            <a:off x="609600" y="803258"/>
            <a:ext cx="1866900" cy="461665"/>
          </a:xfrm>
          <a:prstGeom prst="rect">
            <a:avLst/>
          </a:prstGeom>
        </p:spPr>
        <p:txBody>
          <a:bodyPr wrap="square">
            <a:spAutoFit/>
          </a:bodyPr>
          <a:lstStyle/>
          <a:p>
            <a:pPr algn="ctr"/>
            <a:r>
              <a:rPr lang="en-US" altLang="zh-CN" sz="2400" b="1">
                <a:latin typeface="Times New Roman" panose="02020603050405020304" pitchFamily="18" charset="0"/>
                <a:cs typeface="Times New Roman" panose="02020603050405020304" pitchFamily="18" charset="0"/>
              </a:rPr>
              <a:t>ODV coding</a:t>
            </a:r>
            <a:endParaRPr lang="zh-CN" altLang="en-US" sz="2400" b="1" dirty="0">
              <a:latin typeface="Times New Roman" panose="02020603050405020304" pitchFamily="18" charset="0"/>
              <a:cs typeface="Times New Roman" panose="02020603050405020304" pitchFamily="18" charset="0"/>
            </a:endParaRPr>
          </a:p>
        </p:txBody>
      </p:sp>
      <p:sp>
        <p:nvSpPr>
          <p:cNvPr id="75" name="文本框 59"/>
          <p:cNvSpPr txBox="1"/>
          <p:nvPr/>
        </p:nvSpPr>
        <p:spPr>
          <a:xfrm>
            <a:off x="638175" y="1291452"/>
            <a:ext cx="11487150" cy="2345322"/>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Viewport adaptation.</a:t>
            </a:r>
          </a:p>
          <a:p>
            <a:pPr marL="342900" indent="-342900" eaLnBrk="1" fontAlgn="auto" hangingPunct="1">
              <a:lnSpc>
                <a:spcPct val="150000"/>
              </a:lnSpc>
              <a:spcBef>
                <a:spcPts val="0"/>
              </a:spcBef>
              <a:spcAft>
                <a:spcPts val="0"/>
              </a:spcAft>
              <a:buClr>
                <a:srgbClr val="044875"/>
              </a:buClr>
              <a:buFont typeface="Arial" panose="020B0604020202020204" pitchFamily="34" charset="0"/>
              <a:buChar char="•"/>
              <a:defRPr/>
            </a:pPr>
            <a:r>
              <a:rPr lang="en-US" altLang="zh-CN" sz="2000">
                <a:latin typeface="Times New Roman" panose="02020603050405020304" pitchFamily="18" charset="0"/>
                <a:cs typeface="Times New Roman" panose="02020603050405020304" pitchFamily="18" charset="0"/>
              </a:rPr>
              <a:t>Nasrabadi et al. </a:t>
            </a:r>
            <a:r>
              <a:rPr lang="en-US" altLang="zh-CN" sz="2000" baseline="30000">
                <a:latin typeface="Times New Roman" panose="02020603050405020304" pitchFamily="18" charset="0"/>
                <a:cs typeface="Times New Roman" panose="02020603050405020304" pitchFamily="18" charset="0"/>
              </a:rPr>
              <a:t>[7] </a:t>
            </a:r>
            <a:r>
              <a:rPr lang="en-US" altLang="zh-CN" sz="2000">
                <a:latin typeface="Times New Roman" panose="02020603050405020304" pitchFamily="18" charset="0"/>
                <a:cs typeface="Times New Roman" panose="02020603050405020304" pitchFamily="18" charset="0"/>
              </a:rPr>
              <a:t>proposed using layered encoding approach, in which the base layer covers the whole frame and the enhancement layers only refer to viewports detected by the HMD.</a:t>
            </a:r>
          </a:p>
          <a:p>
            <a:pPr marL="342900" indent="-342900" eaLnBrk="1" fontAlgn="auto" hangingPunct="1">
              <a:lnSpc>
                <a:spcPct val="150000"/>
              </a:lnSpc>
              <a:spcBef>
                <a:spcPts val="0"/>
              </a:spcBef>
              <a:spcAft>
                <a:spcPts val="0"/>
              </a:spcAft>
              <a:buClr>
                <a:srgbClr val="044875"/>
              </a:buClr>
              <a:buFont typeface="Arial" panose="020B0604020202020204" pitchFamily="34" charset="0"/>
              <a:buChar char="•"/>
              <a:defRPr/>
            </a:pPr>
            <a:r>
              <a:rPr lang="en-US" altLang="zh-CN" sz="2000">
                <a:latin typeface="Times New Roman" panose="02020603050405020304" pitchFamily="18" charset="0"/>
                <a:cs typeface="Times New Roman" panose="02020603050405020304" pitchFamily="18" charset="0"/>
              </a:rPr>
              <a:t>Kuzyakov et al. </a:t>
            </a:r>
            <a:r>
              <a:rPr lang="en-US" altLang="zh-CN" sz="2000" baseline="30000">
                <a:latin typeface="Times New Roman" panose="02020603050405020304" pitchFamily="18" charset="0"/>
                <a:cs typeface="Times New Roman" panose="02020603050405020304" pitchFamily="18" charset="0"/>
              </a:rPr>
              <a:t>[8] </a:t>
            </a:r>
            <a:r>
              <a:rPr lang="en-US" altLang="zh-CN" sz="2000">
                <a:latin typeface="Times New Roman" panose="02020603050405020304" pitchFamily="18" charset="0"/>
                <a:cs typeface="Times New Roman" panose="02020603050405020304" pitchFamily="18" charset="0"/>
              </a:rPr>
              <a:t>proposed encoding ODVs with a pyramid geometry. The base of the pyramid is the full resolution viewport, while the sides of the pyramid gradually decrease in quality for other regions.</a:t>
            </a:r>
            <a:endParaRPr lang="en-US" altLang="zh-CN" sz="2000">
              <a:latin typeface="Times New Roman" panose="02020603050405020304" pitchFamily="18" charset="0"/>
              <a:ea typeface="+mn-ea"/>
              <a:cs typeface="Times New Roman" panose="02020603050405020304" pitchFamily="18" charset="0"/>
            </a:endParaRPr>
          </a:p>
        </p:txBody>
      </p:sp>
      <p:sp>
        <p:nvSpPr>
          <p:cNvPr id="12" name="文本框 11">
            <a:extLst>
              <a:ext uri="{FF2B5EF4-FFF2-40B4-BE49-F238E27FC236}">
                <a16:creationId xmlns:a16="http://schemas.microsoft.com/office/drawing/2014/main" id="{32AB7D81-60CF-47FC-B238-F3DD09EA8CB7}"/>
              </a:ext>
            </a:extLst>
          </p:cNvPr>
          <p:cNvSpPr txBox="1"/>
          <p:nvPr/>
        </p:nvSpPr>
        <p:spPr>
          <a:xfrm>
            <a:off x="638174" y="3722929"/>
            <a:ext cx="11487150" cy="960328"/>
          </a:xfrm>
          <a:prstGeom prst="rect">
            <a:avLst/>
          </a:prstGeom>
          <a:noFill/>
        </p:spPr>
        <p:txBody>
          <a:bodyPr wrap="square">
            <a:spAutoFit/>
          </a:bodyPr>
          <a:lstStyle/>
          <a:p>
            <a:pPr marL="342900" indent="-342900" eaLnBrk="1" fontAlgn="auto" hangingPunct="1">
              <a:lnSpc>
                <a:spcPct val="150000"/>
              </a:lnSpc>
              <a:spcBef>
                <a:spcPts val="0"/>
              </a:spcBef>
              <a:spcAft>
                <a:spcPts val="0"/>
              </a:spcAft>
              <a:buClr>
                <a:srgbClr val="044875"/>
              </a:buClr>
              <a:buFont typeface="Wingdings" panose="05000000000000000000" pitchFamily="2" charset="2"/>
              <a:buChar char="Ø"/>
              <a:defRPr/>
            </a:pPr>
            <a:r>
              <a:rPr lang="en-US" altLang="zh-CN" sz="2000" b="1">
                <a:latin typeface="Times New Roman" panose="02020603050405020304" pitchFamily="18" charset="0"/>
                <a:cs typeface="Times New Roman" panose="02020603050405020304" pitchFamily="18" charset="0"/>
              </a:rPr>
              <a:t>Drawback:</a:t>
            </a:r>
          </a:p>
          <a:p>
            <a:pPr marL="342900" indent="-342900" eaLnBrk="1" fontAlgn="auto" hangingPunct="1">
              <a:lnSpc>
                <a:spcPct val="150000"/>
              </a:lnSpc>
              <a:spcBef>
                <a:spcPts val="0"/>
              </a:spcBef>
              <a:spcAft>
                <a:spcPts val="0"/>
              </a:spcAft>
              <a:buClr>
                <a:srgbClr val="044875"/>
              </a:buClr>
              <a:buFont typeface="Arial" panose="020B0604020202020204" pitchFamily="34" charset="0"/>
              <a:buChar char="•"/>
              <a:defRPr/>
            </a:pPr>
            <a:r>
              <a:rPr lang="en-US" altLang="zh-CN" sz="2000">
                <a:latin typeface="Times New Roman" panose="02020603050405020304" pitchFamily="18" charset="0"/>
                <a:cs typeface="Times New Roman" panose="02020603050405020304" pitchFamily="18" charset="0"/>
              </a:rPr>
              <a:t>There are more than one potential viewport for different subjects.</a:t>
            </a:r>
          </a:p>
        </p:txBody>
      </p:sp>
      <p:pic>
        <p:nvPicPr>
          <p:cNvPr id="10" name="音频 9">
            <a:hlinkClick r:id="" action="ppaction://media"/>
            <a:extLst>
              <a:ext uri="{FF2B5EF4-FFF2-40B4-BE49-F238E27FC236}">
                <a16:creationId xmlns:a16="http://schemas.microsoft.com/office/drawing/2014/main" id="{4CE87ABA-03BF-4C9E-8D3A-1C5E9DFCBBD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72072147"/>
      </p:ext>
    </p:extLst>
  </p:cSld>
  <p:clrMapOvr>
    <a:masterClrMapping/>
  </p:clrMapOvr>
  <mc:AlternateContent xmlns:mc="http://schemas.openxmlformats.org/markup-compatibility/2006" xmlns:p14="http://schemas.microsoft.com/office/powerpoint/2010/main">
    <mc:Choice Requires="p14">
      <p:transition spd="slow" p14:dur="2000" advTm="26528"/>
    </mc:Choice>
    <mc:Fallback xmlns="">
      <p:transition spd="slow" advTm="26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a:solidFill>
                    <a:srgbClr val="044875"/>
                  </a:solidFill>
                  <a:latin typeface="Times New Roman" panose="02020603050405020304" pitchFamily="18" charset="0"/>
                  <a:ea typeface="微软雅黑" pitchFamily="34" charset="-122"/>
                  <a:cs typeface="Times New Roman" panose="02020603050405020304" pitchFamily="18" charset="0"/>
                </a:rPr>
                <a:t>Motivation</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03</a:t>
              </a:r>
              <a:endParaRPr lang="zh-CN" altLang="en-US" sz="3200" dirty="0">
                <a:solidFill>
                  <a:schemeClr val="bg2">
                    <a:lumMod val="25000"/>
                  </a:schemeClr>
                </a:solidFill>
                <a:latin typeface="Impact" panose="020B0806030902050204" pitchFamily="34" charset="0"/>
                <a:ea typeface="+mn-ea"/>
              </a:endParaRPr>
            </a:p>
          </p:txBody>
        </p:sp>
      </p:grpSp>
      <p:sp>
        <p:nvSpPr>
          <p:cNvPr id="15" name="Rectangle 3">
            <a:extLst>
              <a:ext uri="{FF2B5EF4-FFF2-40B4-BE49-F238E27FC236}">
                <a16:creationId xmlns:a16="http://schemas.microsoft.com/office/drawing/2014/main" id="{9493F55D-8A0E-4E0B-AB4D-4B442916BC7A}"/>
              </a:ext>
            </a:extLst>
          </p:cNvPr>
          <p:cNvSpPr/>
          <p:nvPr/>
        </p:nvSpPr>
        <p:spPr>
          <a:xfrm>
            <a:off x="609600" y="718215"/>
            <a:ext cx="11149620" cy="461665"/>
          </a:xfrm>
          <a:prstGeom prst="rect">
            <a:avLst/>
          </a:prstGeom>
        </p:spPr>
        <p:txBody>
          <a:bodyPr wrap="square">
            <a:spAutoFit/>
          </a:bodyPr>
          <a:lstStyle/>
          <a:p>
            <a:r>
              <a:rPr lang="en-US" altLang="zh-CN" sz="2400" b="1">
                <a:latin typeface="Times New Roman" panose="02020603050405020304" pitchFamily="18" charset="0"/>
                <a:cs typeface="Times New Roman" panose="02020603050405020304" pitchFamily="18" charset="0"/>
              </a:rPr>
              <a:t>Human behavior analysis</a:t>
            </a:r>
            <a:endParaRPr lang="zh-CN" altLang="en-US" sz="2400" b="1" dirty="0">
              <a:latin typeface="Times New Roman" panose="02020603050405020304" pitchFamily="18" charset="0"/>
              <a:cs typeface="Times New Roman" panose="02020603050405020304" pitchFamily="18" charset="0"/>
            </a:endParaRPr>
          </a:p>
        </p:txBody>
      </p:sp>
      <p:pic>
        <p:nvPicPr>
          <p:cNvPr id="16" name="图片 15">
            <a:extLst>
              <a:ext uri="{FF2B5EF4-FFF2-40B4-BE49-F238E27FC236}">
                <a16:creationId xmlns:a16="http://schemas.microsoft.com/office/drawing/2014/main" id="{95BBDC9A-3DFE-4C4C-91D7-2E6D8F919D8D}"/>
              </a:ext>
            </a:extLst>
          </p:cNvPr>
          <p:cNvPicPr>
            <a:picLocks noChangeAspect="1"/>
          </p:cNvPicPr>
          <p:nvPr/>
        </p:nvPicPr>
        <p:blipFill rotWithShape="1">
          <a:blip r:embed="rId6"/>
          <a:srcRect r="49942"/>
          <a:stretch/>
        </p:blipFill>
        <p:spPr>
          <a:xfrm>
            <a:off x="1675642" y="1179879"/>
            <a:ext cx="3192691" cy="2606176"/>
          </a:xfrm>
          <a:prstGeom prst="rect">
            <a:avLst/>
          </a:prstGeom>
        </p:spPr>
      </p:pic>
      <p:pic>
        <p:nvPicPr>
          <p:cNvPr id="18" name="图片 17">
            <a:extLst>
              <a:ext uri="{FF2B5EF4-FFF2-40B4-BE49-F238E27FC236}">
                <a16:creationId xmlns:a16="http://schemas.microsoft.com/office/drawing/2014/main" id="{1459C76E-79D3-487D-849E-C4E6EDAE4443}"/>
              </a:ext>
            </a:extLst>
          </p:cNvPr>
          <p:cNvPicPr>
            <a:picLocks noChangeAspect="1"/>
          </p:cNvPicPr>
          <p:nvPr/>
        </p:nvPicPr>
        <p:blipFill rotWithShape="1">
          <a:blip r:embed="rId6"/>
          <a:srcRect l="49942"/>
          <a:stretch/>
        </p:blipFill>
        <p:spPr>
          <a:xfrm>
            <a:off x="7134936" y="1179880"/>
            <a:ext cx="3192691" cy="2606176"/>
          </a:xfrm>
          <a:prstGeom prst="rect">
            <a:avLst/>
          </a:prstGeom>
        </p:spPr>
      </p:pic>
      <p:sp>
        <p:nvSpPr>
          <p:cNvPr id="19" name="文本框 18">
            <a:extLst>
              <a:ext uri="{FF2B5EF4-FFF2-40B4-BE49-F238E27FC236}">
                <a16:creationId xmlns:a16="http://schemas.microsoft.com/office/drawing/2014/main" id="{2F572A9A-554E-42D6-AD8B-2A923390E5A0}"/>
              </a:ext>
            </a:extLst>
          </p:cNvPr>
          <p:cNvSpPr txBox="1"/>
          <p:nvPr/>
        </p:nvSpPr>
        <p:spPr>
          <a:xfrm>
            <a:off x="951191" y="4670149"/>
            <a:ext cx="5126848" cy="707886"/>
          </a:xfrm>
          <a:prstGeom prst="rect">
            <a:avLst/>
          </a:prstGeom>
        </p:spPr>
        <p:txBody>
          <a:bodyPr wrap="square">
            <a:spAutoFit/>
          </a:bodyPr>
          <a:lstStyle/>
          <a:p>
            <a:pPr algn="just"/>
            <a:r>
              <a:rPr lang="zh-CN" altLang="en-US" sz="2000" b="1">
                <a:latin typeface="Times New Roman" panose="02020603050405020304" pitchFamily="18" charset="0"/>
                <a:cs typeface="Times New Roman" panose="02020603050405020304" pitchFamily="18" charset="0"/>
              </a:rPr>
              <a:t>Subjects tend to keep head movement in a small range relative to the whole 360</a:t>
            </a:r>
            <a:r>
              <a:rPr lang="en-US" altLang="zh-CN" sz="2000" b="1">
                <a:latin typeface="Times New Roman" panose="02020603050405020304" pitchFamily="18" charset="0"/>
                <a:cs typeface="Times New Roman" panose="02020603050405020304" pitchFamily="18" charset="0"/>
              </a:rPr>
              <a:t>°</a:t>
            </a:r>
            <a:r>
              <a:rPr lang="zh-CN" altLang="en-US" sz="2000" b="1">
                <a:latin typeface="Times New Roman" panose="02020603050405020304" pitchFamily="18" charset="0"/>
                <a:cs typeface="Times New Roman" panose="02020603050405020304" pitchFamily="18" charset="0"/>
              </a:rPr>
              <a:t> scene.</a:t>
            </a:r>
          </a:p>
        </p:txBody>
      </p:sp>
      <p:sp>
        <p:nvSpPr>
          <p:cNvPr id="22" name="文本框 21">
            <a:extLst>
              <a:ext uri="{FF2B5EF4-FFF2-40B4-BE49-F238E27FC236}">
                <a16:creationId xmlns:a16="http://schemas.microsoft.com/office/drawing/2014/main" id="{C1A391B6-1D06-4787-BF19-9088C55F1DAB}"/>
              </a:ext>
            </a:extLst>
          </p:cNvPr>
          <p:cNvSpPr txBox="1"/>
          <p:nvPr/>
        </p:nvSpPr>
        <p:spPr>
          <a:xfrm>
            <a:off x="6512874" y="4670149"/>
            <a:ext cx="4676866" cy="707886"/>
          </a:xfrm>
          <a:prstGeom prst="rect">
            <a:avLst/>
          </a:prstGeom>
          <a:noFill/>
        </p:spPr>
        <p:txBody>
          <a:bodyPr wrap="square">
            <a:spAutoFit/>
          </a:bodyPr>
          <a:lstStyle/>
          <a:p>
            <a:pPr algn="just"/>
            <a:r>
              <a:rPr lang="zh-CN" altLang="en-US" sz="2000" b="1">
                <a:latin typeface="Times New Roman" panose="02020603050405020304" pitchFamily="18" charset="0"/>
                <a:cs typeface="Times New Roman" panose="02020603050405020304" pitchFamily="18" charset="0"/>
              </a:rPr>
              <a:t>There exists a large amount of perceptual redundancy in each ODV frame.</a:t>
            </a:r>
          </a:p>
        </p:txBody>
      </p:sp>
      <p:sp>
        <p:nvSpPr>
          <p:cNvPr id="26" name="文本框 25">
            <a:extLst>
              <a:ext uri="{FF2B5EF4-FFF2-40B4-BE49-F238E27FC236}">
                <a16:creationId xmlns:a16="http://schemas.microsoft.com/office/drawing/2014/main" id="{900ED01F-BCC4-4966-A393-0F1852CA9848}"/>
              </a:ext>
            </a:extLst>
          </p:cNvPr>
          <p:cNvSpPr txBox="1"/>
          <p:nvPr/>
        </p:nvSpPr>
        <p:spPr>
          <a:xfrm>
            <a:off x="1084134" y="3611097"/>
            <a:ext cx="4635009" cy="707886"/>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(a) Average percentage of viewport regions over all subjects for</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each</a:t>
            </a:r>
            <a:r>
              <a:rPr lang="zh-CN" altLang="en-US" sz="2000">
                <a:latin typeface="Times New Roman" panose="02020603050405020304" pitchFamily="18" charset="0"/>
                <a:cs typeface="Times New Roman" panose="02020603050405020304" pitchFamily="18" charset="0"/>
              </a:rPr>
              <a:t> </a:t>
            </a:r>
            <a:r>
              <a:rPr lang="en-US" altLang="zh-CN" sz="2000">
                <a:latin typeface="Times New Roman" panose="02020603050405020304" pitchFamily="18" charset="0"/>
                <a:cs typeface="Times New Roman" panose="02020603050405020304" pitchFamily="18" charset="0"/>
              </a:rPr>
              <a:t>ODV sequence.</a:t>
            </a:r>
            <a:endParaRPr lang="zh-CN" altLang="en-US" sz="200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D0C24985-6EB9-4670-A788-5CBB5132F036}"/>
              </a:ext>
            </a:extLst>
          </p:cNvPr>
          <p:cNvSpPr txBox="1"/>
          <p:nvPr/>
        </p:nvSpPr>
        <p:spPr>
          <a:xfrm>
            <a:off x="6533803" y="3611097"/>
            <a:ext cx="4635009" cy="707886"/>
          </a:xfrm>
          <a:prstGeom prst="rect">
            <a:avLst/>
          </a:prstGeom>
          <a:noFill/>
        </p:spPr>
        <p:txBody>
          <a:bodyPr wrap="square">
            <a:spAutoFit/>
          </a:bodyPr>
          <a:lstStyle/>
          <a:p>
            <a:pPr algn="just"/>
            <a:r>
              <a:rPr lang="en-US" altLang="zh-CN" sz="2000">
                <a:latin typeface="Times New Roman" panose="02020603050405020304" pitchFamily="18" charset="0"/>
                <a:cs typeface="Times New Roman" panose="02020603050405020304" pitchFamily="18" charset="0"/>
              </a:rPr>
              <a:t>(b) Average percentage of viewport regions over all the  frames for each ODV sequence.</a:t>
            </a:r>
            <a:endParaRPr lang="zh-CN" altLang="en-US" sz="2000">
              <a:latin typeface="Times New Roman" panose="02020603050405020304" pitchFamily="18" charset="0"/>
              <a:cs typeface="Times New Roman" panose="02020603050405020304" pitchFamily="18" charset="0"/>
            </a:endParaRPr>
          </a:p>
        </p:txBody>
      </p:sp>
      <p:sp>
        <p:nvSpPr>
          <p:cNvPr id="7" name="箭头: 下 6">
            <a:extLst>
              <a:ext uri="{FF2B5EF4-FFF2-40B4-BE49-F238E27FC236}">
                <a16:creationId xmlns:a16="http://schemas.microsoft.com/office/drawing/2014/main" id="{5AA0E509-1F14-463C-AC63-C996D543E2FE}"/>
              </a:ext>
            </a:extLst>
          </p:cNvPr>
          <p:cNvSpPr/>
          <p:nvPr/>
        </p:nvSpPr>
        <p:spPr>
          <a:xfrm>
            <a:off x="3201613" y="4311715"/>
            <a:ext cx="400050" cy="398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箭头: 下 27">
            <a:extLst>
              <a:ext uri="{FF2B5EF4-FFF2-40B4-BE49-F238E27FC236}">
                <a16:creationId xmlns:a16="http://schemas.microsoft.com/office/drawing/2014/main" id="{49941344-FA53-4D02-8F00-F6F9F886FB05}"/>
              </a:ext>
            </a:extLst>
          </p:cNvPr>
          <p:cNvSpPr/>
          <p:nvPr/>
        </p:nvSpPr>
        <p:spPr>
          <a:xfrm>
            <a:off x="8651282" y="4311715"/>
            <a:ext cx="400050" cy="3987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右大括号 8">
            <a:extLst>
              <a:ext uri="{FF2B5EF4-FFF2-40B4-BE49-F238E27FC236}">
                <a16:creationId xmlns:a16="http://schemas.microsoft.com/office/drawing/2014/main" id="{4C107CA8-50F5-4351-8CBE-0F52A40E78C0}"/>
              </a:ext>
            </a:extLst>
          </p:cNvPr>
          <p:cNvSpPr/>
          <p:nvPr/>
        </p:nvSpPr>
        <p:spPr>
          <a:xfrm rot="5400000">
            <a:off x="6034121" y="2724145"/>
            <a:ext cx="352819" cy="5681600"/>
          </a:xfrm>
          <a:prstGeom prst="rightBrace">
            <a:avLst>
              <a:gd name="adj1" fmla="val 38471"/>
              <a:gd name="adj2"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1" name="组合 10">
            <a:extLst>
              <a:ext uri="{FF2B5EF4-FFF2-40B4-BE49-F238E27FC236}">
                <a16:creationId xmlns:a16="http://schemas.microsoft.com/office/drawing/2014/main" id="{3CF620A2-F3DE-4E84-AB18-3880CCB64859}"/>
              </a:ext>
            </a:extLst>
          </p:cNvPr>
          <p:cNvGrpSpPr/>
          <p:nvPr/>
        </p:nvGrpSpPr>
        <p:grpSpPr>
          <a:xfrm>
            <a:off x="1041800" y="5894518"/>
            <a:ext cx="10408966" cy="737787"/>
            <a:chOff x="1041800" y="5948761"/>
            <a:chExt cx="10408966" cy="737787"/>
          </a:xfrm>
        </p:grpSpPr>
        <p:sp>
          <p:nvSpPr>
            <p:cNvPr id="29" name="文本框 28">
              <a:extLst>
                <a:ext uri="{FF2B5EF4-FFF2-40B4-BE49-F238E27FC236}">
                  <a16:creationId xmlns:a16="http://schemas.microsoft.com/office/drawing/2014/main" id="{35CCAA3C-B747-4B39-99C9-FF84312AFC68}"/>
                </a:ext>
              </a:extLst>
            </p:cNvPr>
            <p:cNvSpPr txBox="1"/>
            <p:nvPr/>
          </p:nvSpPr>
          <p:spPr>
            <a:xfrm>
              <a:off x="1389533" y="5948761"/>
              <a:ext cx="10061233" cy="707886"/>
            </a:xfrm>
            <a:prstGeom prst="rect">
              <a:avLst/>
            </a:prstGeom>
            <a:noFill/>
          </p:spPr>
          <p:txBody>
            <a:bodyPr wrap="square">
              <a:spAutoFit/>
            </a:bodyPr>
            <a:lstStyle/>
            <a:p>
              <a:pPr algn="l"/>
              <a:r>
                <a:rPr lang="en-US" altLang="zh-CN" sz="2000">
                  <a:latin typeface="Times New Roman" panose="02020603050405020304" pitchFamily="18" charset="0"/>
                  <a:cs typeface="Times New Roman" panose="02020603050405020304" pitchFamily="18" charset="0"/>
                </a:rPr>
                <a:t>Necessary to propose the offline viewport-adaptive RC approach for ODVs to simultaneously </a:t>
              </a:r>
              <a:r>
                <a:rPr lang="en-US" altLang="zh-CN" sz="2000" b="1">
                  <a:latin typeface="Times New Roman" panose="02020603050405020304" pitchFamily="18" charset="0"/>
                  <a:cs typeface="Times New Roman" panose="02020603050405020304" pitchFamily="18" charset="0"/>
                </a:rPr>
                <a:t>save bit-rates </a:t>
              </a:r>
              <a:r>
                <a:rPr lang="en-US" altLang="zh-CN" sz="2000">
                  <a:latin typeface="Times New Roman" panose="02020603050405020304" pitchFamily="18" charset="0"/>
                  <a:cs typeface="Times New Roman" panose="02020603050405020304" pitchFamily="18" charset="0"/>
                </a:rPr>
                <a:t>and </a:t>
              </a:r>
              <a:r>
                <a:rPr lang="en-US" altLang="zh-CN" sz="2000" b="1">
                  <a:latin typeface="Times New Roman" panose="02020603050405020304" pitchFamily="18" charset="0"/>
                  <a:cs typeface="Times New Roman" panose="02020603050405020304" pitchFamily="18" charset="0"/>
                </a:rPr>
                <a:t>improve the subjective quality</a:t>
              </a:r>
              <a:r>
                <a:rPr lang="en-US" altLang="zh-CN" sz="2000">
                  <a:latin typeface="Times New Roman" panose="02020603050405020304" pitchFamily="18" charset="0"/>
                  <a:cs typeface="Times New Roman" panose="02020603050405020304" pitchFamily="18" charset="0"/>
                </a:rPr>
                <a:t>.</a:t>
              </a:r>
              <a:endParaRPr lang="zh-CN" altLang="en-US" sz="2000">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08060A5C-833A-480A-A5B7-06809F375B18}"/>
                </a:ext>
              </a:extLst>
            </p:cNvPr>
            <p:cNvSpPr/>
            <p:nvPr/>
          </p:nvSpPr>
          <p:spPr>
            <a:xfrm>
              <a:off x="1041800" y="5955638"/>
              <a:ext cx="10261199" cy="73091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9" name="音频 38">
            <a:hlinkClick r:id="" action="ppaction://media"/>
            <a:extLst>
              <a:ext uri="{FF2B5EF4-FFF2-40B4-BE49-F238E27FC236}">
                <a16:creationId xmlns:a16="http://schemas.microsoft.com/office/drawing/2014/main" id="{90491E46-151F-471F-9FA1-E3776B4AF76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49064711"/>
      </p:ext>
    </p:extLst>
  </p:cSld>
  <p:clrMapOvr>
    <a:masterClrMapping/>
  </p:clrMapOvr>
  <mc:AlternateContent xmlns:mc="http://schemas.openxmlformats.org/markup-compatibility/2006" xmlns:p14="http://schemas.microsoft.com/office/powerpoint/2010/main">
    <mc:Choice Requires="p14">
      <p:transition spd="slow" p14:dur="2000" advTm="33394"/>
    </mc:Choice>
    <mc:Fallback xmlns="">
      <p:transition spd="slow" advTm="33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9"/>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254002"/>
            <a:ext cx="6096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21" name="矩形 20"/>
          <p:cNvSpPr/>
          <p:nvPr/>
        </p:nvSpPr>
        <p:spPr>
          <a:xfrm>
            <a:off x="3810000" y="254002"/>
            <a:ext cx="8382000" cy="238125"/>
          </a:xfrm>
          <a:prstGeom prst="rect">
            <a:avLst/>
          </a:prstGeom>
          <a:solidFill>
            <a:srgbClr val="04487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nvGrpSpPr>
          <p:cNvPr id="23" name="组合 22"/>
          <p:cNvGrpSpPr>
            <a:grpSpLocks/>
          </p:cNvGrpSpPr>
          <p:nvPr/>
        </p:nvGrpSpPr>
        <p:grpSpPr bwMode="auto">
          <a:xfrm>
            <a:off x="550863" y="82550"/>
            <a:ext cx="3541711" cy="584775"/>
            <a:chOff x="551544" y="82976"/>
            <a:chExt cx="3540395" cy="583764"/>
          </a:xfrm>
        </p:grpSpPr>
        <p:sp>
          <p:nvSpPr>
            <p:cNvPr id="24" name="文本框 4"/>
            <p:cNvSpPr txBox="1">
              <a:spLocks noChangeArrowheads="1"/>
            </p:cNvSpPr>
            <p:nvPr/>
          </p:nvSpPr>
          <p:spPr bwMode="auto">
            <a:xfrm>
              <a:off x="800099" y="111278"/>
              <a:ext cx="3291840" cy="522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ea typeface="宋体" pitchFamily="2" charset="-122"/>
                </a:defRPr>
              </a:lvl1pPr>
              <a:lvl2pPr marL="742950" indent="-285750">
                <a:defRPr sz="2400">
                  <a:solidFill>
                    <a:schemeClr val="tx1"/>
                  </a:solidFill>
                  <a:latin typeface="Calibri" pitchFamily="34" charset="0"/>
                  <a:ea typeface="宋体" pitchFamily="2" charset="-122"/>
                </a:defRPr>
              </a:lvl2pPr>
              <a:lvl3pPr>
                <a:defRPr sz="2000">
                  <a:solidFill>
                    <a:schemeClr val="tx1"/>
                  </a:solidFill>
                  <a:latin typeface="Calibri" pitchFamily="34" charset="0"/>
                  <a:ea typeface="宋体" pitchFamily="2" charset="-122"/>
                </a:defRPr>
              </a:lvl3pPr>
              <a:lvl4pPr>
                <a:defRPr>
                  <a:solidFill>
                    <a:schemeClr val="tx1"/>
                  </a:solidFill>
                  <a:latin typeface="Calibri" pitchFamily="34" charset="0"/>
                  <a:ea typeface="宋体" pitchFamily="2" charset="-122"/>
                </a:defRPr>
              </a:lvl4pPr>
              <a:lvl5pPr>
                <a:defRPr>
                  <a:solidFill>
                    <a:schemeClr val="tx1"/>
                  </a:solidFill>
                  <a:latin typeface="Calibri" pitchFamily="34" charset="0"/>
                  <a:ea typeface="宋体" pitchFamily="2" charset="-122"/>
                </a:defRPr>
              </a:lvl5pPr>
              <a:lvl6pPr eaLnBrk="0" fontAlgn="base" hangingPunct="0">
                <a:spcAft>
                  <a:spcPct val="0"/>
                </a:spcAft>
                <a:buFont typeface="Arial" charset="0"/>
                <a:defRPr>
                  <a:solidFill>
                    <a:schemeClr val="tx1"/>
                  </a:solidFill>
                  <a:latin typeface="Calibri" pitchFamily="34" charset="0"/>
                  <a:ea typeface="宋体" pitchFamily="2" charset="-122"/>
                </a:defRPr>
              </a:lvl6pPr>
              <a:lvl7pPr eaLnBrk="0" fontAlgn="base" hangingPunct="0">
                <a:spcAft>
                  <a:spcPct val="0"/>
                </a:spcAft>
                <a:buFont typeface="Arial" charset="0"/>
                <a:defRPr>
                  <a:solidFill>
                    <a:schemeClr val="tx1"/>
                  </a:solidFill>
                  <a:latin typeface="Calibri" pitchFamily="34" charset="0"/>
                  <a:ea typeface="宋体" pitchFamily="2" charset="-122"/>
                </a:defRPr>
              </a:lvl7pPr>
              <a:lvl8pPr eaLnBrk="0" fontAlgn="base" hangingPunct="0">
                <a:spcAft>
                  <a:spcPct val="0"/>
                </a:spcAft>
                <a:buFont typeface="Arial" charset="0"/>
                <a:defRPr>
                  <a:solidFill>
                    <a:schemeClr val="tx1"/>
                  </a:solidFill>
                  <a:latin typeface="Calibri" pitchFamily="34" charset="0"/>
                  <a:ea typeface="宋体" pitchFamily="2" charset="-122"/>
                </a:defRPr>
              </a:lvl8pPr>
              <a:lvl9pPr eaLnBrk="0" fontAlgn="base" hangingPunct="0">
                <a:spcAft>
                  <a:spcPct val="0"/>
                </a:spcAft>
                <a:buFont typeface="Arial" charset="0"/>
                <a:defRPr>
                  <a:solidFill>
                    <a:schemeClr val="tx1"/>
                  </a:solidFill>
                  <a:latin typeface="Calibri" pitchFamily="34" charset="0"/>
                  <a:ea typeface="宋体" pitchFamily="2" charset="-122"/>
                </a:defRPr>
              </a:lvl9pPr>
            </a:lstStyle>
            <a:p>
              <a:pPr algn="ctr" eaLnBrk="1" hangingPunct="1"/>
              <a:r>
                <a:rPr lang="en-US" altLang="zh-CN" dirty="0">
                  <a:solidFill>
                    <a:srgbClr val="044875"/>
                  </a:solidFill>
                  <a:latin typeface="Times New Roman" panose="02020603050405020304" pitchFamily="18" charset="0"/>
                  <a:ea typeface="微软雅黑" pitchFamily="34" charset="-122"/>
                  <a:cs typeface="Times New Roman" panose="02020603050405020304" pitchFamily="18" charset="0"/>
                </a:rPr>
                <a:t>Method</a:t>
              </a:r>
              <a:endParaRPr lang="zh-CN" altLang="en-US" dirty="0">
                <a:solidFill>
                  <a:srgbClr val="044875"/>
                </a:solidFill>
                <a:latin typeface="Times New Roman" panose="02020603050405020304" pitchFamily="18" charset="0"/>
                <a:ea typeface="微软雅黑" pitchFamily="34" charset="-122"/>
                <a:cs typeface="Times New Roman" panose="02020603050405020304" pitchFamily="18" charset="0"/>
              </a:endParaRPr>
            </a:p>
          </p:txBody>
        </p:sp>
        <p:sp>
          <p:nvSpPr>
            <p:cNvPr id="25" name="文本框 24"/>
            <p:cNvSpPr txBox="1"/>
            <p:nvPr/>
          </p:nvSpPr>
          <p:spPr>
            <a:xfrm>
              <a:off x="551544" y="82976"/>
              <a:ext cx="723631" cy="583764"/>
            </a:xfrm>
            <a:prstGeom prst="rect">
              <a:avLst/>
            </a:prstGeom>
            <a:noFill/>
          </p:spPr>
          <p:txBody>
            <a:bodyPr>
              <a:spAutoFit/>
            </a:bodyPr>
            <a:lstStyle/>
            <a:p>
              <a:pPr algn="ctr" eaLnBrk="1" fontAlgn="auto" hangingPunct="1">
                <a:spcBef>
                  <a:spcPts val="0"/>
                </a:spcBef>
                <a:spcAft>
                  <a:spcPts val="0"/>
                </a:spcAft>
                <a:defRPr/>
              </a:pPr>
              <a:r>
                <a:rPr lang="en-US" altLang="zh-CN" sz="3200" dirty="0">
                  <a:solidFill>
                    <a:schemeClr val="bg2">
                      <a:lumMod val="25000"/>
                    </a:schemeClr>
                  </a:solidFill>
                  <a:latin typeface="Impact" panose="020B0806030902050204" pitchFamily="34" charset="0"/>
                  <a:ea typeface="+mn-ea"/>
                </a:rPr>
                <a:t>04</a:t>
              </a:r>
              <a:endParaRPr lang="zh-CN" altLang="en-US" sz="3200" dirty="0">
                <a:solidFill>
                  <a:schemeClr val="bg2">
                    <a:lumMod val="25000"/>
                  </a:schemeClr>
                </a:solidFill>
                <a:latin typeface="Impact" panose="020B0806030902050204" pitchFamily="34" charset="0"/>
                <a:ea typeface="+mn-ea"/>
              </a:endParaRPr>
            </a:p>
          </p:txBody>
        </p:sp>
      </p:grpSp>
      <p:sp>
        <p:nvSpPr>
          <p:cNvPr id="47" name="矩形 46">
            <a:extLst>
              <a:ext uri="{FF2B5EF4-FFF2-40B4-BE49-F238E27FC236}">
                <a16:creationId xmlns:a16="http://schemas.microsoft.com/office/drawing/2014/main" id="{3A5BC1C5-5581-48DD-8480-92774864E2BA}"/>
              </a:ext>
            </a:extLst>
          </p:cNvPr>
          <p:cNvSpPr/>
          <p:nvPr/>
        </p:nvSpPr>
        <p:spPr>
          <a:xfrm>
            <a:off x="2107984" y="1316823"/>
            <a:ext cx="5234463" cy="448966"/>
          </a:xfrm>
          <a:prstGeom prst="rect">
            <a:avLst/>
          </a:prstGeom>
          <a:noFill/>
          <a:ln>
            <a:noFill/>
          </a:ln>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文本框 14">
            <a:extLst>
              <a:ext uri="{FF2B5EF4-FFF2-40B4-BE49-F238E27FC236}">
                <a16:creationId xmlns:a16="http://schemas.microsoft.com/office/drawing/2014/main" id="{53DF1D10-98F5-409E-96E1-0C44214EFDE3}"/>
              </a:ext>
            </a:extLst>
          </p:cNvPr>
          <p:cNvSpPr txBox="1"/>
          <p:nvPr/>
        </p:nvSpPr>
        <p:spPr>
          <a:xfrm>
            <a:off x="3076336" y="3488795"/>
            <a:ext cx="6377630" cy="369332"/>
          </a:xfrm>
          <a:prstGeom prst="rect">
            <a:avLst/>
          </a:prstGeom>
          <a:noFill/>
        </p:spPr>
        <p:txBody>
          <a:bodyPr wrap="square">
            <a:spAutoFit/>
          </a:bodyPr>
          <a:lstStyle/>
          <a:p>
            <a:pPr algn="just"/>
            <a:r>
              <a:rPr lang="en-US" altLang="zh-CN">
                <a:latin typeface="Times New Roman" panose="02020603050405020304" pitchFamily="18" charset="0"/>
                <a:cs typeface="Times New Roman" panose="02020603050405020304" pitchFamily="18" charset="0"/>
              </a:rPr>
              <a:t>Brief framework of the proposed viewport-adaptive RC approach.</a:t>
            </a:r>
            <a:endParaRPr lang="zh-CN" altLang="en-US">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6BF40DE2-E5D7-41E6-9BFB-6ABFBE748FBD}"/>
              </a:ext>
            </a:extLst>
          </p:cNvPr>
          <p:cNvSpPr txBox="1"/>
          <p:nvPr/>
        </p:nvSpPr>
        <p:spPr>
          <a:xfrm>
            <a:off x="1324324" y="4349509"/>
            <a:ext cx="9144782" cy="369332"/>
          </a:xfrm>
          <a:prstGeom prst="rect">
            <a:avLst/>
          </a:prstGeom>
          <a:noFill/>
        </p:spPr>
        <p:txBody>
          <a:bodyPr wrap="square">
            <a:spAutoFit/>
          </a:bodyPr>
          <a:lstStyle/>
          <a:p>
            <a:pPr marL="285750" indent="-285750" algn="just">
              <a:buFont typeface="Arial" panose="020B0604020202020204" pitchFamily="34" charset="0"/>
              <a:buChar char="•"/>
            </a:pPr>
            <a:r>
              <a:rPr lang="en-US" altLang="zh-CN" b="1">
                <a:latin typeface="Times New Roman" panose="02020603050405020304" pitchFamily="18" charset="0"/>
                <a:cs typeface="Times New Roman" panose="02020603050405020304" pitchFamily="18" charset="0"/>
              </a:rPr>
              <a:t>Stage I</a:t>
            </a:r>
            <a:r>
              <a:rPr lang="en-US" altLang="zh-CN">
                <a:latin typeface="Times New Roman" panose="02020603050405020304" pitchFamily="18" charset="0"/>
                <a:cs typeface="Times New Roman" panose="02020603050405020304" pitchFamily="18" charset="0"/>
              </a:rPr>
              <a:t>: The viewport candidates are predicted with importance weights. </a:t>
            </a:r>
          </a:p>
        </p:txBody>
      </p:sp>
      <p:sp>
        <p:nvSpPr>
          <p:cNvPr id="26" name="文本框 25">
            <a:extLst>
              <a:ext uri="{FF2B5EF4-FFF2-40B4-BE49-F238E27FC236}">
                <a16:creationId xmlns:a16="http://schemas.microsoft.com/office/drawing/2014/main" id="{C52C0A9B-C557-425A-8055-65FDCB01D3F3}"/>
              </a:ext>
            </a:extLst>
          </p:cNvPr>
          <p:cNvSpPr txBox="1"/>
          <p:nvPr/>
        </p:nvSpPr>
        <p:spPr>
          <a:xfrm>
            <a:off x="1324324" y="4938115"/>
            <a:ext cx="9144782" cy="369332"/>
          </a:xfrm>
          <a:prstGeom prst="rect">
            <a:avLst/>
          </a:prstGeom>
          <a:noFill/>
        </p:spPr>
        <p:txBody>
          <a:bodyPr wrap="square">
            <a:spAutoFit/>
          </a:bodyPr>
          <a:lstStyle/>
          <a:p>
            <a:pPr marL="285750" indent="-285750" algn="just">
              <a:buFont typeface="Arial" panose="020B0604020202020204" pitchFamily="34" charset="0"/>
              <a:buChar char="•"/>
            </a:pPr>
            <a:r>
              <a:rPr lang="en-US" altLang="zh-CN" b="1">
                <a:latin typeface="Times New Roman" panose="02020603050405020304" pitchFamily="18" charset="0"/>
                <a:cs typeface="Times New Roman" panose="02020603050405020304" pitchFamily="18" charset="0"/>
              </a:rPr>
              <a:t>Stage II</a:t>
            </a:r>
            <a:r>
              <a:rPr lang="en-US" altLang="zh-CN">
                <a:latin typeface="Times New Roman" panose="02020603050405020304" pitchFamily="18" charset="0"/>
                <a:cs typeface="Times New Roman" panose="02020603050405020304" pitchFamily="18" charset="0"/>
              </a:rPr>
              <a:t>: The viewport saliency is detected for each viewport candidate. </a:t>
            </a:r>
          </a:p>
        </p:txBody>
      </p:sp>
      <p:sp>
        <p:nvSpPr>
          <p:cNvPr id="27" name="文本框 26">
            <a:extLst>
              <a:ext uri="{FF2B5EF4-FFF2-40B4-BE49-F238E27FC236}">
                <a16:creationId xmlns:a16="http://schemas.microsoft.com/office/drawing/2014/main" id="{85084B2A-7713-4349-9ED8-C22BA517353E}"/>
              </a:ext>
            </a:extLst>
          </p:cNvPr>
          <p:cNvSpPr txBox="1"/>
          <p:nvPr/>
        </p:nvSpPr>
        <p:spPr>
          <a:xfrm>
            <a:off x="1324324" y="5495660"/>
            <a:ext cx="9656224" cy="646331"/>
          </a:xfrm>
          <a:prstGeom prst="rect">
            <a:avLst/>
          </a:prstGeom>
          <a:noFill/>
        </p:spPr>
        <p:txBody>
          <a:bodyPr wrap="square">
            <a:spAutoFit/>
          </a:bodyPr>
          <a:lstStyle/>
          <a:p>
            <a:pPr marL="285750" indent="-285750" algn="just">
              <a:buFont typeface="Arial" panose="020B0604020202020204" pitchFamily="34" charset="0"/>
              <a:buChar char="•"/>
            </a:pPr>
            <a:r>
              <a:rPr lang="en-US" altLang="zh-CN" b="1">
                <a:latin typeface="Times New Roman" panose="02020603050405020304" pitchFamily="18" charset="0"/>
                <a:cs typeface="Times New Roman" panose="02020603050405020304" pitchFamily="18" charset="0"/>
              </a:rPr>
              <a:t>Stage III</a:t>
            </a:r>
            <a:r>
              <a:rPr lang="en-US" altLang="zh-CN">
                <a:latin typeface="Times New Roman" panose="02020603050405020304" pitchFamily="18" charset="0"/>
                <a:cs typeface="Times New Roman" panose="02020603050405020304" pitchFamily="18" charset="0"/>
              </a:rPr>
              <a:t>: The viewport-adaptive block traversal and bit allocation are developed for subjective quality based ODV coding. </a:t>
            </a:r>
            <a:endParaRPr lang="zh-CN" altLang="en-US">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A9BB599D-CCE7-4038-BEC8-813DB31A025B}"/>
              </a:ext>
            </a:extLst>
          </p:cNvPr>
          <p:cNvPicPr>
            <a:picLocks noChangeAspect="1"/>
          </p:cNvPicPr>
          <p:nvPr/>
        </p:nvPicPr>
        <p:blipFill>
          <a:blip r:embed="rId6"/>
          <a:stretch>
            <a:fillRect/>
          </a:stretch>
        </p:blipFill>
        <p:spPr>
          <a:xfrm>
            <a:off x="702926" y="975535"/>
            <a:ext cx="10786147" cy="2542488"/>
          </a:xfrm>
          <a:prstGeom prst="rect">
            <a:avLst/>
          </a:prstGeom>
        </p:spPr>
      </p:pic>
      <p:pic>
        <p:nvPicPr>
          <p:cNvPr id="9" name="音频 8">
            <a:hlinkClick r:id="" action="ppaction://media"/>
            <a:extLst>
              <a:ext uri="{FF2B5EF4-FFF2-40B4-BE49-F238E27FC236}">
                <a16:creationId xmlns:a16="http://schemas.microsoft.com/office/drawing/2014/main" id="{6D951A6A-B7C3-460E-A1AD-FBBCD690BB6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97574104"/>
      </p:ext>
    </p:extLst>
  </p:cSld>
  <p:clrMapOvr>
    <a:masterClrMapping/>
  </p:clrMapOvr>
  <mc:AlternateContent xmlns:mc="http://schemas.openxmlformats.org/markup-compatibility/2006" xmlns:p14="http://schemas.microsoft.com/office/powerpoint/2010/main">
    <mc:Choice Requires="p14">
      <p:transition spd="slow" p14:dur="2000" advTm="25910"/>
    </mc:Choice>
    <mc:Fallback xmlns="">
      <p:transition spd="slow" advTm="25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1"/>
</p:tagLst>
</file>

<file path=ppt/tags/tag10.xml><?xml version="1.0" encoding="utf-8"?>
<p:tagLst xmlns:a="http://schemas.openxmlformats.org/drawingml/2006/main" xmlns:r="http://schemas.openxmlformats.org/officeDocument/2006/relationships" xmlns:p="http://schemas.openxmlformats.org/presentationml/2006/main">
  <p:tag name="TIMING" val="|14.3"/>
</p:tagLst>
</file>

<file path=ppt/tags/tag2.xml><?xml version="1.0" encoding="utf-8"?>
<p:tagLst xmlns:a="http://schemas.openxmlformats.org/drawingml/2006/main" xmlns:r="http://schemas.openxmlformats.org/officeDocument/2006/relationships" xmlns:p="http://schemas.openxmlformats.org/presentationml/2006/main">
  <p:tag name="TIMING" val="|21.6"/>
</p:tagLst>
</file>

<file path=ppt/tags/tag3.xml><?xml version="1.0" encoding="utf-8"?>
<p:tagLst xmlns:a="http://schemas.openxmlformats.org/drawingml/2006/main" xmlns:r="http://schemas.openxmlformats.org/officeDocument/2006/relationships" xmlns:p="http://schemas.openxmlformats.org/presentationml/2006/main">
  <p:tag name="TIMING" val="|11.7"/>
</p:tagLst>
</file>

<file path=ppt/tags/tag4.xml><?xml version="1.0" encoding="utf-8"?>
<p:tagLst xmlns:a="http://schemas.openxmlformats.org/drawingml/2006/main" xmlns:r="http://schemas.openxmlformats.org/officeDocument/2006/relationships" xmlns:p="http://schemas.openxmlformats.org/presentationml/2006/main">
  <p:tag name="TIMING" val="|11.9"/>
</p:tagLst>
</file>

<file path=ppt/tags/tag5.xml><?xml version="1.0" encoding="utf-8"?>
<p:tagLst xmlns:a="http://schemas.openxmlformats.org/drawingml/2006/main" xmlns:r="http://schemas.openxmlformats.org/officeDocument/2006/relationships" xmlns:p="http://schemas.openxmlformats.org/presentationml/2006/main">
  <p:tag name="TIMING" val="|9.5"/>
</p:tagLst>
</file>

<file path=ppt/tags/tag6.xml><?xml version="1.0" encoding="utf-8"?>
<p:tagLst xmlns:a="http://schemas.openxmlformats.org/drawingml/2006/main" xmlns:r="http://schemas.openxmlformats.org/officeDocument/2006/relationships" xmlns:p="http://schemas.openxmlformats.org/presentationml/2006/main">
  <p:tag name="TIMING" val="|19.2"/>
</p:tagLst>
</file>

<file path=ppt/tags/tag7.xml><?xml version="1.0" encoding="utf-8"?>
<p:tagLst xmlns:a="http://schemas.openxmlformats.org/drawingml/2006/main" xmlns:r="http://schemas.openxmlformats.org/officeDocument/2006/relationships" xmlns:p="http://schemas.openxmlformats.org/presentationml/2006/main">
  <p:tag name="TIMING" val="|14.3"/>
</p:tagLst>
</file>

<file path=ppt/tags/tag8.xml><?xml version="1.0" encoding="utf-8"?>
<p:tagLst xmlns:a="http://schemas.openxmlformats.org/drawingml/2006/main" xmlns:r="http://schemas.openxmlformats.org/officeDocument/2006/relationships" xmlns:p="http://schemas.openxmlformats.org/presentationml/2006/main">
  <p:tag name="TIMING" val="|14.3"/>
</p:tagLst>
</file>

<file path=ppt/tags/tag9.xml><?xml version="1.0" encoding="utf-8"?>
<p:tagLst xmlns:a="http://schemas.openxmlformats.org/drawingml/2006/main" xmlns:r="http://schemas.openxmlformats.org/officeDocument/2006/relationships" xmlns:p="http://schemas.openxmlformats.org/presentationml/2006/main">
  <p:tag name="TIMING" val="|14.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1181</TotalTime>
  <Words>1721</Words>
  <Application>Microsoft Office PowerPoint</Application>
  <PresentationFormat>宽屏</PresentationFormat>
  <Paragraphs>167</Paragraphs>
  <Slides>16</Slides>
  <Notes>16</Notes>
  <HiddenSlides>0</HiddenSlides>
  <MMClips>18</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16</vt:i4>
      </vt:variant>
    </vt:vector>
  </HeadingPairs>
  <TitlesOfParts>
    <vt:vector size="25" baseType="lpstr">
      <vt:lpstr>CMR12</vt:lpstr>
      <vt:lpstr>等线</vt:lpstr>
      <vt:lpstr>等线 Light</vt:lpstr>
      <vt:lpstr>微软雅黑</vt:lpstr>
      <vt:lpstr>Arial</vt:lpstr>
      <vt:lpstr>Impact</vt:lpstr>
      <vt:lpstr>Times New Roman</vt:lpstr>
      <vt:lpstr>Wingdings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 Yang</dc:creator>
  <cp:lastModifiedBy>郭 苡辰</cp:lastModifiedBy>
  <cp:revision>227</cp:revision>
  <dcterms:created xsi:type="dcterms:W3CDTF">2019-06-21T18:40:22Z</dcterms:created>
  <dcterms:modified xsi:type="dcterms:W3CDTF">2021-02-22T01:33:50Z</dcterms:modified>
</cp:coreProperties>
</file>