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338" r:id="rId4"/>
    <p:sldId id="346" r:id="rId5"/>
    <p:sldId id="341" r:id="rId6"/>
    <p:sldId id="345" r:id="rId7"/>
    <p:sldId id="342" r:id="rId8"/>
    <p:sldId id="339" r:id="rId9"/>
    <p:sldId id="343" r:id="rId10"/>
    <p:sldId id="344" r:id="rId11"/>
    <p:sldId id="340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27B6CD-50C2-410F-8880-007F31022B36}">
          <p14:sldIdLst>
            <p14:sldId id="256"/>
            <p14:sldId id="257"/>
            <p14:sldId id="338"/>
            <p14:sldId id="346"/>
            <p14:sldId id="341"/>
            <p14:sldId id="345"/>
            <p14:sldId id="342"/>
            <p14:sldId id="339"/>
            <p14:sldId id="343"/>
            <p14:sldId id="344"/>
            <p14:sldId id="340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0F6D"/>
    <a:srgbClr val="5B9BD5"/>
    <a:srgbClr val="BD05BB"/>
    <a:srgbClr val="FF0302"/>
    <a:srgbClr val="FF0301"/>
    <a:srgbClr val="FF0000"/>
    <a:srgbClr val="A7B9D8"/>
    <a:srgbClr val="000000"/>
    <a:srgbClr val="1411FD"/>
    <a:srgbClr val="007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2108" autoAdjust="0"/>
  </p:normalViewPr>
  <p:slideViewPr>
    <p:cSldViewPr snapToGrid="0">
      <p:cViewPr varScale="1">
        <p:scale>
          <a:sx n="79" d="100"/>
          <a:sy n="79" d="100"/>
        </p:scale>
        <p:origin x="979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12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86AE6A-5A3D-423A-BE41-7D06949F68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8D032E-0F8B-4D53-9CF9-57C85880D6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9DB54-919F-46CF-AD50-C08013E341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36A23-557E-45E8-8643-6AA5490327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236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225A1-73BF-483B-8451-AB343A6D1337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A466E-AA20-40DD-9ECC-1006CFC2A2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74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A466E-AA20-40DD-9ECC-1006CFC2A23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836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A466E-AA20-40DD-9ECC-1006CFC2A23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354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A466E-AA20-40DD-9ECC-1006CFC2A23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969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A466E-AA20-40DD-9ECC-1006CFC2A2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480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A466E-AA20-40DD-9ECC-1006CFC2A2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923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A466E-AA20-40DD-9ECC-1006CFC2A2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133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A466E-AA20-40DD-9ECC-1006CFC2A2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545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A466E-AA20-40DD-9ECC-1006CFC2A2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427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A466E-AA20-40DD-9ECC-1006CFC2A23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649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A466E-AA20-40DD-9ECC-1006CFC2A23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129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A466E-AA20-40DD-9ECC-1006CFC2A23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84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E210-1BEC-4108-AE43-672267762F6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253971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E210-1BEC-4108-AE43-672267762F6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121569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E210-1BEC-4108-AE43-672267762F6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6512736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E210-1BEC-4108-AE43-672267762F6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927500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E210-1BEC-4108-AE43-672267762F6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663961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E210-1BEC-4108-AE43-672267762F6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6641912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E210-1BEC-4108-AE43-672267762F6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683399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E210-1BEC-4108-AE43-672267762F6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5330550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E210-1BEC-4108-AE43-672267762F6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151639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E210-1BEC-4108-AE43-672267762F6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7612381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E210-1BEC-4108-AE43-672267762F6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291770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E210-1BEC-4108-AE43-672267762F6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7" name="直接连接符 21">
            <a:extLst>
              <a:ext uri="{FF2B5EF4-FFF2-40B4-BE49-F238E27FC236}">
                <a16:creationId xmlns:a16="http://schemas.microsoft.com/office/drawing/2014/main" id="{4865B21A-BD1F-4663-809E-6F7AB284F1A4}"/>
              </a:ext>
            </a:extLst>
          </p:cNvPr>
          <p:cNvCxnSpPr>
            <a:cxnSpLocks/>
          </p:cNvCxnSpPr>
          <p:nvPr userDrawn="1"/>
        </p:nvCxnSpPr>
        <p:spPr>
          <a:xfrm>
            <a:off x="634431" y="6340429"/>
            <a:ext cx="10923139" cy="0"/>
          </a:xfrm>
          <a:prstGeom prst="line">
            <a:avLst/>
          </a:prstGeom>
          <a:ln w="12700">
            <a:solidFill>
              <a:srgbClr val="6E0F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DD3B1F9-0058-4384-AEFF-FC653D4FAB77}"/>
              </a:ext>
            </a:extLst>
          </p:cNvPr>
          <p:cNvSpPr txBox="1">
            <a:spLocks/>
          </p:cNvSpPr>
          <p:nvPr userDrawn="1"/>
        </p:nvSpPr>
        <p:spPr>
          <a:xfrm>
            <a:off x="527439" y="6340429"/>
            <a:ext cx="114533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200" dirty="0">
              <a:solidFill>
                <a:srgbClr val="6E0F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63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notesSlide" Target="../notesSlides/notesSlide9.xml"/><Relationship Id="rId3" Type="http://schemas.microsoft.com/office/2007/relationships/media" Target="../media/media2.wav"/><Relationship Id="rId21" Type="http://schemas.microsoft.com/office/2007/relationships/media" Target="../media/media11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29" Type="http://schemas.openxmlformats.org/officeDocument/2006/relationships/image" Target="../media/image2.jpe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audio" Target="../media/media12.wav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microsoft.com/office/2007/relationships/media" Target="../media/media12.wav"/><Relationship Id="rId28" Type="http://schemas.openxmlformats.org/officeDocument/2006/relationships/image" Target="../media/image3.png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audio" Target="../media/media11.wav"/><Relationship Id="rId27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D84C0512-3B4F-4FBD-91CE-118AE1C7FD33}"/>
              </a:ext>
            </a:extLst>
          </p:cNvPr>
          <p:cNvSpPr/>
          <p:nvPr/>
        </p:nvSpPr>
        <p:spPr>
          <a:xfrm>
            <a:off x="0" y="1174821"/>
            <a:ext cx="12192000" cy="1736330"/>
          </a:xfrm>
          <a:prstGeom prst="rect">
            <a:avLst/>
          </a:prstGeom>
          <a:solidFill>
            <a:srgbClr val="6E0F6D"/>
          </a:solidFill>
          <a:ln>
            <a:solidFill>
              <a:srgbClr val="6E0F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492DC-8A46-42D1-8BF5-65A4BDE28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400" y="889186"/>
            <a:ext cx="10191679" cy="1538127"/>
          </a:xfrm>
        </p:spPr>
        <p:txBody>
          <a:bodyPr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General Speech Restoration Using Two-stage Generative Adversarial Networks</a:t>
            </a:r>
            <a:endParaRPr lang="zh-CN" altLang="en-US" sz="2800" b="1" dirty="0">
              <a:solidFill>
                <a:schemeClr val="bg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id="{CE0D5B25-6A4D-4385-9B62-99BCFB735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8084" y="3151002"/>
            <a:ext cx="9438724" cy="674949"/>
          </a:xfrm>
        </p:spPr>
        <p:txBody>
          <a:bodyPr>
            <a:normAutofit/>
          </a:bodyPr>
          <a:lstStyle/>
          <a:p>
            <a:r>
              <a:rPr lang="en-US" altLang="zh-CN" sz="1800" b="1" dirty="0" err="1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Qinwen</a:t>
            </a:r>
            <a:r>
              <a:rPr lang="en-US" altLang="zh-CN" sz="1800" b="1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 Hu</a:t>
            </a:r>
            <a:r>
              <a:rPr lang="en-US" altLang="zh-CN" sz="1800" b="1" baseline="30000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1,2</a:t>
            </a:r>
            <a:r>
              <a:rPr lang="en-US" altLang="zh-CN" sz="1800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en-US" altLang="zh-CN" sz="1800" dirty="0" err="1"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Tianyi</a:t>
            </a:r>
            <a:r>
              <a:rPr lang="en-US" altLang="zh-CN" sz="1800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 Tan</a:t>
            </a:r>
            <a:r>
              <a:rPr lang="en-US" altLang="zh-CN" sz="1800" baseline="30000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1,2</a:t>
            </a:r>
            <a:r>
              <a:rPr lang="en-US" altLang="zh-CN" sz="1800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, Ming Tang</a:t>
            </a:r>
            <a:r>
              <a:rPr lang="en-US" altLang="zh-CN" sz="1800" baseline="30000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3</a:t>
            </a:r>
            <a:r>
              <a:rPr lang="en-US" altLang="zh-CN" sz="1800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Yuxiang</a:t>
            </a:r>
            <a:r>
              <a:rPr lang="en-US" altLang="zh-CN" sz="1800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 Hu</a:t>
            </a:r>
            <a:r>
              <a:rPr lang="en-US" altLang="zh-CN" sz="1800" baseline="30000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2</a:t>
            </a:r>
            <a:r>
              <a:rPr lang="en-US" altLang="zh-CN" sz="1800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Changbao</a:t>
            </a:r>
            <a:r>
              <a:rPr lang="en-US" altLang="zh-CN" sz="1800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 Zhu</a:t>
            </a:r>
            <a:r>
              <a:rPr lang="en-US" altLang="zh-CN" sz="1800" baseline="30000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2</a:t>
            </a:r>
            <a:r>
              <a:rPr lang="en-US" altLang="zh-CN" sz="1800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, Jing Lu</a:t>
            </a:r>
            <a:r>
              <a:rPr lang="en-US" altLang="zh-CN" sz="1800" baseline="30000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1,2</a:t>
            </a:r>
          </a:p>
          <a:p>
            <a:endParaRPr lang="en-US" altLang="zh-CN" sz="2000" baseline="30000" dirty="0">
              <a:solidFill>
                <a:schemeClr val="tx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5A3CA8F-2199-44BF-9BFC-5343672D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E210-1BEC-4108-AE43-672267762F60}" type="slidenum">
              <a:rPr lang="zh-CN" altLang="en-US" smtClean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1</a:t>
            </a:fld>
            <a:endParaRPr lang="zh-CN" altLang="en-US" dirty="0">
              <a:solidFill>
                <a:srgbClr val="6E0F6D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DF7CE3-37EB-4C3D-B9CD-6A17AA9AB0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81" y="286370"/>
            <a:ext cx="1895574" cy="602816"/>
          </a:xfrm>
          <a:prstGeom prst="rect">
            <a:avLst/>
          </a:prstGeom>
        </p:spPr>
      </p:pic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4A35525-826C-4D7B-A4B4-EC0736E58C97}"/>
              </a:ext>
            </a:extLst>
          </p:cNvPr>
          <p:cNvCxnSpPr/>
          <p:nvPr/>
        </p:nvCxnSpPr>
        <p:spPr>
          <a:xfrm>
            <a:off x="1913468" y="3961492"/>
            <a:ext cx="8297332" cy="0"/>
          </a:xfrm>
          <a:prstGeom prst="line">
            <a:avLst/>
          </a:prstGeom>
          <a:ln w="12700">
            <a:solidFill>
              <a:srgbClr val="6E0F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31958F9B-45E4-4F93-8800-7F94899FB71D}"/>
              </a:ext>
            </a:extLst>
          </p:cNvPr>
          <p:cNvSpPr txBox="1"/>
          <p:nvPr/>
        </p:nvSpPr>
        <p:spPr>
          <a:xfrm>
            <a:off x="1470068" y="4164151"/>
            <a:ext cx="9566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aseline="300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1 </a:t>
            </a:r>
            <a:r>
              <a:rPr lang="en-US" altLang="zh-CN" sz="18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Key Laboratory of Modern Acoustics, Nanjing University, Nanjing 210093, China</a:t>
            </a:r>
          </a:p>
          <a:p>
            <a:pPr algn="ctr"/>
            <a:r>
              <a:rPr lang="en-US" altLang="zh-CN" sz="1800" baseline="300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2 </a:t>
            </a:r>
            <a:r>
              <a:rPr lang="en-US" altLang="zh-CN" sz="18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NJU-Horizon Intelligent Audio Lab, Horizon Robotics, Beijing 100094, China</a:t>
            </a:r>
          </a:p>
          <a:p>
            <a:pPr algn="ctr"/>
            <a:r>
              <a:rPr lang="en-US" altLang="zh-CN" sz="1800" baseline="300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3 </a:t>
            </a:r>
            <a:r>
              <a:rPr lang="en-US" altLang="zh-CN" sz="18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State Grid Jiangsu Electric Power Co. Ltd, Nanjing 210024, China</a:t>
            </a:r>
          </a:p>
          <a:p>
            <a:pPr algn="ctr"/>
            <a:endParaRPr lang="zh-CN" altLang="en-US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258C3C0-E184-44B0-821E-3E982BBCFC72}"/>
              </a:ext>
            </a:extLst>
          </p:cNvPr>
          <p:cNvSpPr txBox="1"/>
          <p:nvPr/>
        </p:nvSpPr>
        <p:spPr>
          <a:xfrm>
            <a:off x="5487798" y="2464749"/>
            <a:ext cx="6810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- ICASSP 2024 Speech Signal Improvement Challenge</a:t>
            </a:r>
            <a:endParaRPr lang="zh-CN" altLang="en-US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pic>
        <p:nvPicPr>
          <p:cNvPr id="16" name="Picture 4" descr="IEEE ICASSP (@ieeeICASSP) / X">
            <a:extLst>
              <a:ext uri="{FF2B5EF4-FFF2-40B4-BE49-F238E27FC236}">
                <a16:creationId xmlns:a16="http://schemas.microsoft.com/office/drawing/2014/main" id="{3B5433C2-F1C8-4FCF-800E-9F5D523CA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3" b="12345"/>
          <a:stretch/>
        </p:blipFill>
        <p:spPr bwMode="auto">
          <a:xfrm>
            <a:off x="2987040" y="299962"/>
            <a:ext cx="790144" cy="58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052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矩形 151">
            <a:extLst>
              <a:ext uri="{FF2B5EF4-FFF2-40B4-BE49-F238E27FC236}">
                <a16:creationId xmlns:a16="http://schemas.microsoft.com/office/drawing/2014/main" id="{670C0605-778B-4B21-812F-B14B74D827B3}"/>
              </a:ext>
            </a:extLst>
          </p:cNvPr>
          <p:cNvSpPr/>
          <p:nvPr/>
        </p:nvSpPr>
        <p:spPr>
          <a:xfrm>
            <a:off x="0" y="4473"/>
            <a:ext cx="12192000" cy="715909"/>
          </a:xfrm>
          <a:prstGeom prst="rect">
            <a:avLst/>
          </a:prstGeom>
          <a:solidFill>
            <a:srgbClr val="6E0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32" name="标题 7">
            <a:extLst>
              <a:ext uri="{FF2B5EF4-FFF2-40B4-BE49-F238E27FC236}">
                <a16:creationId xmlns:a16="http://schemas.microsoft.com/office/drawing/2014/main" id="{08493AFF-9FCC-4FF2-9DEF-376BFDB2BFFA}"/>
              </a:ext>
            </a:extLst>
          </p:cNvPr>
          <p:cNvSpPr txBox="1">
            <a:spLocks/>
          </p:cNvSpPr>
          <p:nvPr/>
        </p:nvSpPr>
        <p:spPr>
          <a:xfrm>
            <a:off x="812278" y="49654"/>
            <a:ext cx="8387663" cy="655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6E0F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1800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3. Experimental results and discussions</a:t>
            </a:r>
            <a:endParaRPr lang="zh-CN" altLang="en-US" sz="1800" b="1" dirty="0">
              <a:solidFill>
                <a:schemeClr val="bg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75" name="Slide Number Placeholder 5">
            <a:extLst>
              <a:ext uri="{FF2B5EF4-FFF2-40B4-BE49-F238E27FC236}">
                <a16:creationId xmlns:a16="http://schemas.microsoft.com/office/drawing/2014/main" id="{3D850C4E-C998-4975-A21D-72FA6BA7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78CE210-1BEC-4108-AE43-672267762F60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3B14AD2-D5C1-4353-AA75-F90BEC00ED1F}"/>
              </a:ext>
            </a:extLst>
          </p:cNvPr>
          <p:cNvSpPr txBox="1"/>
          <p:nvPr/>
        </p:nvSpPr>
        <p:spPr>
          <a:xfrm>
            <a:off x="256322" y="934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5150" lvl="1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Samples from the SIG-2 blind set.</a:t>
            </a:r>
            <a:endParaRPr lang="en-US" altLang="zh-CN" b="1" dirty="0">
              <a:solidFill>
                <a:schemeClr val="tx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2" name="4c9b4cad-3574-4a7f-8cad-acf951818a28">
            <a:hlinkClick r:id="" action="ppaction://media"/>
            <a:extLst>
              <a:ext uri="{FF2B5EF4-FFF2-40B4-BE49-F238E27FC236}">
                <a16:creationId xmlns:a16="http://schemas.microsoft.com/office/drawing/2014/main" id="{675A135E-0EB5-445A-B271-7A9667C979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912990" y="2756831"/>
            <a:ext cx="360000" cy="36000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F021C6FD-B138-41FB-8FC3-898800496A47}"/>
              </a:ext>
            </a:extLst>
          </p:cNvPr>
          <p:cNvSpPr txBox="1"/>
          <p:nvPr/>
        </p:nvSpPr>
        <p:spPr>
          <a:xfrm>
            <a:off x="3483588" y="2241432"/>
            <a:ext cx="1195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9400" lvl="1"/>
            <a:r>
              <a:rPr lang="en-US" altLang="zh-CN" sz="1800" b="1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Clip 1</a:t>
            </a:r>
            <a:endParaRPr lang="en-US" altLang="zh-CN" sz="1800" b="1" dirty="0">
              <a:solidFill>
                <a:schemeClr val="tx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705A4BC-5FF2-424F-A904-B583AD17838D}"/>
              </a:ext>
            </a:extLst>
          </p:cNvPr>
          <p:cNvSpPr txBox="1"/>
          <p:nvPr/>
        </p:nvSpPr>
        <p:spPr>
          <a:xfrm>
            <a:off x="801009" y="2714571"/>
            <a:ext cx="17716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9400" lvl="1"/>
            <a:r>
              <a:rPr lang="en-US" altLang="zh-CN" sz="1600" b="1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Distorted</a:t>
            </a:r>
            <a:endParaRPr lang="en-US" altLang="zh-CN" sz="1600" b="1" dirty="0">
              <a:solidFill>
                <a:schemeClr val="tx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8D0FA14-93DA-4B7F-A59D-C6A45BD3BDB3}"/>
              </a:ext>
            </a:extLst>
          </p:cNvPr>
          <p:cNvSpPr txBox="1"/>
          <p:nvPr/>
        </p:nvSpPr>
        <p:spPr>
          <a:xfrm>
            <a:off x="1032177" y="3500475"/>
            <a:ext cx="25659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2stageGAN-Track1</a:t>
            </a:r>
            <a:endParaRPr lang="zh-CN" altLang="en-US" sz="16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85B1C42-C74F-4FBA-A793-C2C6E55694F0}"/>
              </a:ext>
            </a:extLst>
          </p:cNvPr>
          <p:cNvSpPr txBox="1"/>
          <p:nvPr/>
        </p:nvSpPr>
        <p:spPr>
          <a:xfrm>
            <a:off x="1032177" y="4340312"/>
            <a:ext cx="25659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2stageGAN-Track2</a:t>
            </a:r>
            <a:endParaRPr lang="zh-CN" altLang="en-US" sz="16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pic>
        <p:nvPicPr>
          <p:cNvPr id="6" name="4c9b4cad-3574-4a7f-8cad-acf951818a28">
            <a:hlinkClick r:id="" action="ppaction://media"/>
            <a:extLst>
              <a:ext uri="{FF2B5EF4-FFF2-40B4-BE49-F238E27FC236}">
                <a16:creationId xmlns:a16="http://schemas.microsoft.com/office/drawing/2014/main" id="{A9519D8F-B840-40C5-841C-549D560891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912990" y="3474506"/>
            <a:ext cx="360000" cy="360000"/>
          </a:xfrm>
          <a:prstGeom prst="rect">
            <a:avLst/>
          </a:prstGeom>
        </p:spPr>
      </p:pic>
      <p:pic>
        <p:nvPicPr>
          <p:cNvPr id="7" name="4c9b4cad-3574-4a7f-8cad-acf951818a28">
            <a:hlinkClick r:id="" action="ppaction://media"/>
            <a:extLst>
              <a:ext uri="{FF2B5EF4-FFF2-40B4-BE49-F238E27FC236}">
                <a16:creationId xmlns:a16="http://schemas.microsoft.com/office/drawing/2014/main" id="{0983D197-7968-4A8A-867B-875E42342BE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901377" y="4318866"/>
            <a:ext cx="360000" cy="36000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055149F4-BEFB-459A-853B-C4A47A6FAE85}"/>
              </a:ext>
            </a:extLst>
          </p:cNvPr>
          <p:cNvSpPr txBox="1"/>
          <p:nvPr/>
        </p:nvSpPr>
        <p:spPr>
          <a:xfrm>
            <a:off x="5007633" y="2241432"/>
            <a:ext cx="1195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9400" lvl="1"/>
            <a:r>
              <a:rPr lang="en-US" altLang="zh-CN" sz="1800" b="1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Clip 2</a:t>
            </a:r>
            <a:endParaRPr lang="en-US" altLang="zh-CN" sz="1800" b="1" dirty="0">
              <a:solidFill>
                <a:schemeClr val="tx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7BE962A-A11B-47F0-B44F-C97F5169F657}"/>
              </a:ext>
            </a:extLst>
          </p:cNvPr>
          <p:cNvSpPr txBox="1"/>
          <p:nvPr/>
        </p:nvSpPr>
        <p:spPr>
          <a:xfrm>
            <a:off x="6741795" y="2241432"/>
            <a:ext cx="1195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9400" lvl="1"/>
            <a:r>
              <a:rPr lang="en-US" altLang="zh-CN" sz="1800" b="1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Clip 3</a:t>
            </a:r>
            <a:endParaRPr lang="en-US" altLang="zh-CN" sz="1800" b="1" dirty="0">
              <a:solidFill>
                <a:schemeClr val="tx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C4A1A90-0723-4A8A-BD9D-AB99AA7FF5D7}"/>
              </a:ext>
            </a:extLst>
          </p:cNvPr>
          <p:cNvSpPr txBox="1"/>
          <p:nvPr/>
        </p:nvSpPr>
        <p:spPr>
          <a:xfrm>
            <a:off x="8602152" y="2241432"/>
            <a:ext cx="1195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9400" lvl="1"/>
            <a:r>
              <a:rPr lang="en-US" altLang="zh-CN" sz="1800" b="1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Clip 4</a:t>
            </a:r>
            <a:endParaRPr lang="en-US" altLang="zh-CN" sz="1800" b="1" dirty="0">
              <a:solidFill>
                <a:schemeClr val="tx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8" name="af12c370-b2ed-4d6e-84fc-f171f5848ed0">
            <a:hlinkClick r:id="" action="ppaction://media"/>
            <a:extLst>
              <a:ext uri="{FF2B5EF4-FFF2-40B4-BE49-F238E27FC236}">
                <a16:creationId xmlns:a16="http://schemas.microsoft.com/office/drawing/2014/main" id="{0A3DC3E6-7FD3-4C2E-9B15-914638DD78C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116627" y="2787460"/>
            <a:ext cx="360000" cy="360000"/>
          </a:xfrm>
          <a:prstGeom prst="rect">
            <a:avLst/>
          </a:prstGeom>
        </p:spPr>
      </p:pic>
      <p:pic>
        <p:nvPicPr>
          <p:cNvPr id="9" name="af12c370-b2ed-4d6e-84fc-f171f5848ed0">
            <a:hlinkClick r:id="" action="ppaction://media"/>
            <a:extLst>
              <a:ext uri="{FF2B5EF4-FFF2-40B4-BE49-F238E27FC236}">
                <a16:creationId xmlns:a16="http://schemas.microsoft.com/office/drawing/2014/main" id="{42790D70-C24C-48F2-B505-CD717904E81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116627" y="3522502"/>
            <a:ext cx="360000" cy="360000"/>
          </a:xfrm>
          <a:prstGeom prst="rect">
            <a:avLst/>
          </a:prstGeom>
        </p:spPr>
      </p:pic>
      <p:pic>
        <p:nvPicPr>
          <p:cNvPr id="10" name="af12c370-b2ed-4d6e-84fc-f171f5848ed0">
            <a:hlinkClick r:id="" action="ppaction://media"/>
            <a:extLst>
              <a:ext uri="{FF2B5EF4-FFF2-40B4-BE49-F238E27FC236}">
                <a16:creationId xmlns:a16="http://schemas.microsoft.com/office/drawing/2014/main" id="{6E81DED2-462A-458C-A58A-EA9327E1572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116627" y="4351350"/>
            <a:ext cx="360000" cy="360000"/>
          </a:xfrm>
          <a:prstGeom prst="rect">
            <a:avLst/>
          </a:prstGeom>
        </p:spPr>
      </p:pic>
      <p:pic>
        <p:nvPicPr>
          <p:cNvPr id="11" name="07fcdf32-c1bc-4956-9902-d2d83ddbf961">
            <a:hlinkClick r:id="" action="ppaction://media"/>
            <a:extLst>
              <a:ext uri="{FF2B5EF4-FFF2-40B4-BE49-F238E27FC236}">
                <a16:creationId xmlns:a16="http://schemas.microsoft.com/office/drawing/2014/main" id="{07D324D6-0498-492B-9012-15A061318A8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259235" y="2766341"/>
            <a:ext cx="360000" cy="360000"/>
          </a:xfrm>
          <a:prstGeom prst="rect">
            <a:avLst/>
          </a:prstGeom>
        </p:spPr>
      </p:pic>
      <p:pic>
        <p:nvPicPr>
          <p:cNvPr id="13" name="07fcdf32-c1bc-4956-9902-d2d83ddbf961">
            <a:hlinkClick r:id="" action="ppaction://media"/>
            <a:extLst>
              <a:ext uri="{FF2B5EF4-FFF2-40B4-BE49-F238E27FC236}">
                <a16:creationId xmlns:a16="http://schemas.microsoft.com/office/drawing/2014/main" id="{83744101-09F8-4547-93A7-D56E1B74881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253238" y="3520533"/>
            <a:ext cx="360000" cy="360000"/>
          </a:xfrm>
          <a:prstGeom prst="rect">
            <a:avLst/>
          </a:prstGeom>
        </p:spPr>
      </p:pic>
      <p:pic>
        <p:nvPicPr>
          <p:cNvPr id="29" name="07fcdf32-c1bc-4956-9902-d2d83ddbf961">
            <a:hlinkClick r:id="" action="ppaction://media"/>
            <a:extLst>
              <a:ext uri="{FF2B5EF4-FFF2-40B4-BE49-F238E27FC236}">
                <a16:creationId xmlns:a16="http://schemas.microsoft.com/office/drawing/2014/main" id="{CD8E8F6C-0C57-4600-9876-3852E4003EDC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264687" y="4329589"/>
            <a:ext cx="360000" cy="360000"/>
          </a:xfrm>
          <a:prstGeom prst="rect">
            <a:avLst/>
          </a:prstGeom>
        </p:spPr>
      </p:pic>
      <p:pic>
        <p:nvPicPr>
          <p:cNvPr id="30" name="6bf4120b-d122-4aec-b259-b7405aa84d19">
            <a:hlinkClick r:id="" action="ppaction://media"/>
            <a:extLst>
              <a:ext uri="{FF2B5EF4-FFF2-40B4-BE49-F238E27FC236}">
                <a16:creationId xmlns:a16="http://schemas.microsoft.com/office/drawing/2014/main" id="{E913A47D-5094-41AC-99AE-A5FA69A454B6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511571" y="2756831"/>
            <a:ext cx="360000" cy="360000"/>
          </a:xfrm>
          <a:prstGeom prst="rect">
            <a:avLst/>
          </a:prstGeom>
        </p:spPr>
      </p:pic>
      <p:pic>
        <p:nvPicPr>
          <p:cNvPr id="31" name="6bf4120b-d122-4aec-b259-b7405aa84d19">
            <a:hlinkClick r:id="" action="ppaction://media"/>
            <a:extLst>
              <a:ext uri="{FF2B5EF4-FFF2-40B4-BE49-F238E27FC236}">
                <a16:creationId xmlns:a16="http://schemas.microsoft.com/office/drawing/2014/main" id="{E47A9887-8D6B-448F-B268-706A5621CB15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511571" y="3460953"/>
            <a:ext cx="360000" cy="360000"/>
          </a:xfrm>
          <a:prstGeom prst="rect">
            <a:avLst/>
          </a:prstGeom>
        </p:spPr>
      </p:pic>
      <p:pic>
        <p:nvPicPr>
          <p:cNvPr id="33" name="6bf4120b-d122-4aec-b259-b7405aa84d19">
            <a:hlinkClick r:id="" action="ppaction://media"/>
            <a:extLst>
              <a:ext uri="{FF2B5EF4-FFF2-40B4-BE49-F238E27FC236}">
                <a16:creationId xmlns:a16="http://schemas.microsoft.com/office/drawing/2014/main" id="{F53A2749-A8CC-4E4A-8A79-86B557674724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522476" y="4280689"/>
            <a:ext cx="360000" cy="360000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EDA8FB59-4E56-4658-BBAF-CDDFA8ABFC50}"/>
              </a:ext>
            </a:extLst>
          </p:cNvPr>
          <p:cNvSpPr txBox="1"/>
          <p:nvPr/>
        </p:nvSpPr>
        <p:spPr>
          <a:xfrm>
            <a:off x="1032177" y="3753120"/>
            <a:ext cx="25659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(24kHz, real-time)</a:t>
            </a:r>
            <a:endParaRPr lang="zh-CN" altLang="en-US" sz="1400" b="1" dirty="0">
              <a:solidFill>
                <a:srgbClr val="6E0F6D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EA7B33F-CA09-42C0-B40F-E74EF1A6239B}"/>
              </a:ext>
            </a:extLst>
          </p:cNvPr>
          <p:cNvSpPr txBox="1"/>
          <p:nvPr/>
        </p:nvSpPr>
        <p:spPr>
          <a:xfrm>
            <a:off x="1032177" y="4690530"/>
            <a:ext cx="25659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(48kHz, non-real-time)</a:t>
            </a:r>
            <a:endParaRPr lang="zh-CN" altLang="en-US" sz="1400" b="1" dirty="0">
              <a:solidFill>
                <a:srgbClr val="6E0F6D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290CDE2-5172-4D15-A542-D239B452F97E}"/>
              </a:ext>
            </a:extLst>
          </p:cNvPr>
          <p:cNvSpPr txBox="1"/>
          <p:nvPr/>
        </p:nvSpPr>
        <p:spPr>
          <a:xfrm>
            <a:off x="3901377" y="5332089"/>
            <a:ext cx="645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Full-band model: brighter tone, more sibilants and fricatives.</a:t>
            </a:r>
            <a:endParaRPr lang="zh-CN" altLang="en-US" sz="16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513C545-C97C-408D-9B73-25E03E952417}"/>
              </a:ext>
            </a:extLst>
          </p:cNvPr>
          <p:cNvSpPr txBox="1"/>
          <p:nvPr/>
        </p:nvSpPr>
        <p:spPr>
          <a:xfrm>
            <a:off x="2461386" y="61291"/>
            <a:ext cx="8274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General Speech Restoration Using Two-stage Generative Adversarial Networks</a:t>
            </a:r>
            <a:endParaRPr lang="zh-CN" altLang="en-US" sz="1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1330296-F4BF-47F0-A9C0-BC2ACE4E614C}"/>
              </a:ext>
            </a:extLst>
          </p:cNvPr>
          <p:cNvSpPr txBox="1"/>
          <p:nvPr/>
        </p:nvSpPr>
        <p:spPr>
          <a:xfrm>
            <a:off x="7883331" y="282831"/>
            <a:ext cx="31363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- ICASSP 2024 SIG Challenge</a:t>
            </a:r>
            <a:endParaRPr lang="zh-CN" altLang="en-US" sz="14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635176F2-C66D-42B1-98A9-ACE2EF1A031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824925" y="101345"/>
            <a:ext cx="423306" cy="495497"/>
          </a:xfrm>
          <a:prstGeom prst="rect">
            <a:avLst/>
          </a:prstGeom>
        </p:spPr>
      </p:pic>
      <p:pic>
        <p:nvPicPr>
          <p:cNvPr id="39" name="Picture 4" descr="IEEE ICASSP (@ieeeICASSP) / X">
            <a:extLst>
              <a:ext uri="{FF2B5EF4-FFF2-40B4-BE49-F238E27FC236}">
                <a16:creationId xmlns:a16="http://schemas.microsoft.com/office/drawing/2014/main" id="{6A2141E0-E689-4829-9818-F611D72D7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3" b="12345"/>
          <a:stretch/>
        </p:blipFill>
        <p:spPr bwMode="auto">
          <a:xfrm>
            <a:off x="11362944" y="94864"/>
            <a:ext cx="739943" cy="55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2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0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3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53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55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8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8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90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7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7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7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矩形 151">
            <a:extLst>
              <a:ext uri="{FF2B5EF4-FFF2-40B4-BE49-F238E27FC236}">
                <a16:creationId xmlns:a16="http://schemas.microsoft.com/office/drawing/2014/main" id="{670C0605-778B-4B21-812F-B14B74D827B3}"/>
              </a:ext>
            </a:extLst>
          </p:cNvPr>
          <p:cNvSpPr/>
          <p:nvPr/>
        </p:nvSpPr>
        <p:spPr>
          <a:xfrm>
            <a:off x="0" y="4473"/>
            <a:ext cx="12192000" cy="715909"/>
          </a:xfrm>
          <a:prstGeom prst="rect">
            <a:avLst/>
          </a:prstGeom>
          <a:solidFill>
            <a:srgbClr val="6E0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32" name="标题 7">
            <a:extLst>
              <a:ext uri="{FF2B5EF4-FFF2-40B4-BE49-F238E27FC236}">
                <a16:creationId xmlns:a16="http://schemas.microsoft.com/office/drawing/2014/main" id="{08493AFF-9FCC-4FF2-9DEF-376BFDB2BFFA}"/>
              </a:ext>
            </a:extLst>
          </p:cNvPr>
          <p:cNvSpPr txBox="1">
            <a:spLocks/>
          </p:cNvSpPr>
          <p:nvPr/>
        </p:nvSpPr>
        <p:spPr>
          <a:xfrm>
            <a:off x="812278" y="49654"/>
            <a:ext cx="8387663" cy="655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6E0F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1800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3. Experimental results and discussions</a:t>
            </a:r>
            <a:endParaRPr lang="zh-CN" altLang="en-US" sz="1800" b="1" dirty="0">
              <a:solidFill>
                <a:schemeClr val="bg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75" name="Slide Number Placeholder 5">
            <a:extLst>
              <a:ext uri="{FF2B5EF4-FFF2-40B4-BE49-F238E27FC236}">
                <a16:creationId xmlns:a16="http://schemas.microsoft.com/office/drawing/2014/main" id="{3D850C4E-C998-4975-A21D-72FA6BA7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78CE210-1BEC-4108-AE43-672267762F60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3B14AD2-D5C1-4353-AA75-F90BEC00ED1F}"/>
              </a:ext>
            </a:extLst>
          </p:cNvPr>
          <p:cNvSpPr txBox="1"/>
          <p:nvPr/>
        </p:nvSpPr>
        <p:spPr>
          <a:xfrm>
            <a:off x="75689" y="87947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5150" lvl="1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The evaluation on SIG-2 blind test set. </a:t>
            </a:r>
            <a:endParaRPr lang="en-US" altLang="zh-CN" b="1" dirty="0">
              <a:solidFill>
                <a:schemeClr val="tx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  <a:cs typeface="Arial" panose="020B0604020202020204" pitchFamily="34" charset="0"/>
            </a:endParaRPr>
          </a:p>
        </p:txBody>
      </p:sp>
      <p:graphicFrame>
        <p:nvGraphicFramePr>
          <p:cNvPr id="4" name="表格 5">
            <a:extLst>
              <a:ext uri="{FF2B5EF4-FFF2-40B4-BE49-F238E27FC236}">
                <a16:creationId xmlns:a16="http://schemas.microsoft.com/office/drawing/2014/main" id="{CCE63383-59E2-4F46-8113-1EA1525FB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614034"/>
              </p:ext>
            </p:extLst>
          </p:nvPr>
        </p:nvGraphicFramePr>
        <p:xfrm>
          <a:off x="575789" y="1380581"/>
          <a:ext cx="11040422" cy="17458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4622">
                  <a:extLst>
                    <a:ext uri="{9D8B030D-6E8A-4147-A177-3AD203B41FA5}">
                      <a16:colId xmlns:a16="http://schemas.microsoft.com/office/drawing/2014/main" val="2668649719"/>
                    </a:ext>
                  </a:extLst>
                </a:gridCol>
                <a:gridCol w="859536">
                  <a:extLst>
                    <a:ext uri="{9D8B030D-6E8A-4147-A177-3AD203B41FA5}">
                      <a16:colId xmlns:a16="http://schemas.microsoft.com/office/drawing/2014/main" val="2563904328"/>
                    </a:ext>
                  </a:extLst>
                </a:gridCol>
                <a:gridCol w="1012264">
                  <a:extLst>
                    <a:ext uri="{9D8B030D-6E8A-4147-A177-3AD203B41FA5}">
                      <a16:colId xmlns:a16="http://schemas.microsoft.com/office/drawing/2014/main" val="4279607598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1586964475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3136385896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3175948221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2156153000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386709862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1073529759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3180203301"/>
                    </a:ext>
                  </a:extLst>
                </a:gridCol>
              </a:tblGrid>
              <a:tr h="230379">
                <a:tc rowSpan="2"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Methods</a:t>
                      </a:r>
                      <a:endParaRPr lang="zh-CN" altLang="en-US" sz="1200" b="1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MOS</a:t>
                      </a:r>
                      <a:endParaRPr lang="zh-CN" altLang="en-US" sz="1200" b="1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b="1" dirty="0" err="1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WAcc</a:t>
                      </a:r>
                      <a:endParaRPr lang="en-US" altLang="zh-CN" sz="1200" b="1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Score</a:t>
                      </a:r>
                      <a:endParaRPr lang="zh-CN" altLang="en-US" sz="1200" b="1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855130"/>
                  </a:ext>
                </a:extLst>
              </a:tr>
              <a:tr h="283464"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COL</a:t>
                      </a:r>
                      <a:endParaRPr lang="zh-CN" altLang="en-US" sz="1200" b="1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DISC</a:t>
                      </a:r>
                      <a:endParaRPr lang="zh-CN" altLang="en-US" sz="1200" b="1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LOUD</a:t>
                      </a:r>
                      <a:endParaRPr lang="zh-CN" altLang="en-US" sz="1200" b="1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NOISE</a:t>
                      </a:r>
                      <a:endParaRPr lang="zh-CN" altLang="en-US" sz="1200" b="1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REVERB</a:t>
                      </a:r>
                      <a:endParaRPr lang="zh-CN" altLang="en-US" sz="1200" b="1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SIG</a:t>
                      </a:r>
                      <a:endParaRPr lang="zh-CN" altLang="en-US" sz="1200" b="1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OVRL</a:t>
                      </a:r>
                      <a:endParaRPr lang="zh-CN" altLang="en-US" sz="1200" b="1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355949"/>
                  </a:ext>
                </a:extLst>
              </a:tr>
              <a:tr h="293452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Noisy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+mn-cs"/>
                        </a:rPr>
                        <a:t>3.34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+mn-cs"/>
                        </a:rPr>
                        <a:t>3.70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+mn-cs"/>
                        </a:rPr>
                        <a:t>3.78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+mn-cs"/>
                        </a:rPr>
                        <a:t>3.21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+mn-cs"/>
                        </a:rPr>
                        <a:t>3.40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+mn-cs"/>
                        </a:rPr>
                        <a:t>3.05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+mn-cs"/>
                        </a:rPr>
                        <a:t>2.58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+mn-cs"/>
                        </a:rPr>
                        <a:t>0.827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+mn-cs"/>
                        </a:rPr>
                        <a:t>0.651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383283"/>
                  </a:ext>
                </a:extLst>
              </a:tr>
              <a:tr h="311547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2stageGAN-Track1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+mn-cs"/>
                        </a:rPr>
                        <a:t>3.52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+mn-cs"/>
                        </a:rPr>
                        <a:t>3.74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+mn-cs"/>
                        </a:rPr>
                        <a:t>4.02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+mn-cs"/>
                        </a:rPr>
                        <a:t>4.10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+mn-cs"/>
                        </a:rPr>
                        <a:t>3.65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+mn-cs"/>
                        </a:rPr>
                        <a:t>3.29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+mn-cs"/>
                        </a:rPr>
                        <a:t>2.94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+mn-cs"/>
                        </a:rPr>
                        <a:t>0.795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+mn-cs"/>
                        </a:rPr>
                        <a:t>0.681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931315"/>
                  </a:ext>
                </a:extLst>
              </a:tr>
              <a:tr h="291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2stageGAN-Track2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+mn-cs"/>
                        </a:rPr>
                        <a:t>3.48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+mn-cs"/>
                        </a:rPr>
                        <a:t>3.74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+mn-cs"/>
                        </a:rPr>
                        <a:t>3.98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+mn-cs"/>
                        </a:rPr>
                        <a:t>3.97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+mn-cs"/>
                        </a:rPr>
                        <a:t>3.64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+mn-cs"/>
                        </a:rPr>
                        <a:t>3.26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+mn-cs"/>
                        </a:rPr>
                        <a:t>2.91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+mn-cs"/>
                        </a:rPr>
                        <a:t>0.778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+mn-cs"/>
                        </a:rPr>
                        <a:t>0.671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504735"/>
                  </a:ext>
                </a:extLst>
              </a:tr>
              <a:tr h="291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Winner-Track1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4.08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3.89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4.34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4.29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4.27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3.83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3.49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0.782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0.748</a:t>
                      </a:r>
                      <a:endParaRPr lang="zh-CN" altLang="en-US" sz="12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441349"/>
                  </a:ext>
                </a:extLst>
              </a:tr>
            </a:tbl>
          </a:graphicData>
        </a:graphic>
      </p:graphicFrame>
      <p:sp>
        <p:nvSpPr>
          <p:cNvPr id="18" name="文本框 17">
            <a:extLst>
              <a:ext uri="{FF2B5EF4-FFF2-40B4-BE49-F238E27FC236}">
                <a16:creationId xmlns:a16="http://schemas.microsoft.com/office/drawing/2014/main" id="{D5D46088-B55F-4766-B5D0-ACA06FA831EC}"/>
              </a:ext>
            </a:extLst>
          </p:cNvPr>
          <p:cNvSpPr txBox="1"/>
          <p:nvPr/>
        </p:nvSpPr>
        <p:spPr>
          <a:xfrm>
            <a:off x="496825" y="3877560"/>
            <a:ext cx="5357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Our submitted models in both tracks </a:t>
            </a:r>
            <a:r>
              <a:rPr lang="en-US" altLang="zh-CN" sz="16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show improvement in the speech quality</a:t>
            </a:r>
            <a:r>
              <a:rPr lang="en-US" altLang="zh-CN" sz="16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across all metrics, </a:t>
            </a:r>
            <a:r>
              <a:rPr lang="en-US" altLang="zh-CN" sz="16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but not for </a:t>
            </a:r>
            <a:r>
              <a:rPr lang="en-US" altLang="zh-CN" sz="1600" dirty="0" err="1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WAcc</a:t>
            </a:r>
            <a:r>
              <a:rPr lang="en-US" altLang="zh-CN" sz="16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4A0E869-F83C-4FE2-894D-556306948476}"/>
              </a:ext>
            </a:extLst>
          </p:cNvPr>
          <p:cNvSpPr txBox="1"/>
          <p:nvPr/>
        </p:nvSpPr>
        <p:spPr>
          <a:xfrm>
            <a:off x="496824" y="4820764"/>
            <a:ext cx="53578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The model in </a:t>
            </a:r>
            <a:r>
              <a:rPr lang="en-US" altLang="zh-CN" sz="16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Track 1 outscores </a:t>
            </a:r>
            <a:r>
              <a:rPr lang="en-US" altLang="zh-CN" sz="16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the model in </a:t>
            </a:r>
            <a:r>
              <a:rPr lang="en-US" altLang="zh-CN" sz="16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Track 2</a:t>
            </a:r>
            <a:r>
              <a:rPr lang="en-US" altLang="zh-CN" sz="16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across the board.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651CF93-EDC3-4308-899E-46B00334FAF7}"/>
              </a:ext>
            </a:extLst>
          </p:cNvPr>
          <p:cNvSpPr txBox="1"/>
          <p:nvPr/>
        </p:nvSpPr>
        <p:spPr>
          <a:xfrm>
            <a:off x="5942590" y="3878064"/>
            <a:ext cx="58255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Incorporating a generative method in the end-to-end models we use generally enhances perceptual speech quality.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Misleading</a:t>
            </a:r>
            <a:r>
              <a:rPr lang="en-US" altLang="zh-CN" sz="14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interference is introduced to the </a:t>
            </a:r>
            <a:r>
              <a:rPr lang="en-US" altLang="zh-CN" sz="14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semantic information</a:t>
            </a:r>
            <a:r>
              <a:rPr lang="en-US" altLang="zh-CN" sz="14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BB3F6C3-A7DD-4841-81AA-C167EF5FCA47}"/>
              </a:ext>
            </a:extLst>
          </p:cNvPr>
          <p:cNvSpPr txBox="1"/>
          <p:nvPr/>
        </p:nvSpPr>
        <p:spPr>
          <a:xfrm>
            <a:off x="5958627" y="4814393"/>
            <a:ext cx="57742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The </a:t>
            </a:r>
            <a:r>
              <a:rPr lang="en-US" altLang="zh-CN" sz="14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super-wide band </a:t>
            </a:r>
            <a:r>
              <a:rPr lang="en-US" altLang="zh-CN" sz="14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model can </a:t>
            </a:r>
            <a:r>
              <a:rPr lang="en-US" altLang="zh-CN" sz="14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focus</a:t>
            </a:r>
            <a:r>
              <a:rPr lang="en-US" altLang="zh-CN" sz="14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more on the </a:t>
            </a:r>
            <a:r>
              <a:rPr lang="en-US" altLang="zh-CN" sz="14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low band</a:t>
            </a:r>
            <a:r>
              <a:rPr lang="en-US" altLang="zh-CN" sz="14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, and avoid producing unnatural high-band artefacts.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Human perceptual evaluations are possibly </a:t>
            </a:r>
            <a:r>
              <a:rPr lang="en-US" altLang="zh-CN" sz="14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more sensitive to the unnaturalness of high-band artifacts</a:t>
            </a:r>
            <a:r>
              <a:rPr lang="en-US" altLang="zh-CN" sz="14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E3F0639-071D-41AD-A727-14101DF8015A}"/>
              </a:ext>
            </a:extLst>
          </p:cNvPr>
          <p:cNvSpPr txBox="1"/>
          <p:nvPr/>
        </p:nvSpPr>
        <p:spPr>
          <a:xfrm>
            <a:off x="496823" y="5577461"/>
            <a:ext cx="53578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The performance gap, compared to the winner, particularly lies in </a:t>
            </a:r>
            <a:r>
              <a:rPr lang="en-US" altLang="zh-CN" sz="16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MOS-COL</a:t>
            </a:r>
            <a:r>
              <a:rPr lang="en-US" altLang="zh-CN" sz="16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and </a:t>
            </a:r>
            <a:r>
              <a:rPr lang="en-US" altLang="zh-CN" sz="16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MOS-REVERB</a:t>
            </a:r>
            <a:r>
              <a:rPr lang="en-US" altLang="zh-CN" sz="16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7A3757C-C505-476B-B5EE-9EEEC59DCDEE}"/>
              </a:ext>
            </a:extLst>
          </p:cNvPr>
          <p:cNvSpPr txBox="1"/>
          <p:nvPr/>
        </p:nvSpPr>
        <p:spPr>
          <a:xfrm>
            <a:off x="5971294" y="5762845"/>
            <a:ext cx="54506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The </a:t>
            </a:r>
            <a:r>
              <a:rPr lang="en-US" altLang="zh-CN" sz="14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limitation of super-wide band processing </a:t>
            </a:r>
            <a:r>
              <a:rPr lang="en-US" altLang="zh-CN" sz="14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of Track1 model &amp; </a:t>
            </a:r>
            <a:r>
              <a:rPr lang="en-US" altLang="zh-CN" sz="14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not leveraging enough speech prior </a:t>
            </a:r>
            <a:r>
              <a:rPr lang="en-US" altLang="zh-CN" sz="14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F61D5F0-0AD9-47B4-AFC8-34925AD873D5}"/>
              </a:ext>
            </a:extLst>
          </p:cNvPr>
          <p:cNvSpPr txBox="1"/>
          <p:nvPr/>
        </p:nvSpPr>
        <p:spPr>
          <a:xfrm>
            <a:off x="2329598" y="3199071"/>
            <a:ext cx="8726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Table:  The ITUT P.804 subjective evaluations and ASR results on the SIG-2 blind set.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74F8473-95A9-4B8F-9EBA-4892A9A1BC4B}"/>
              </a:ext>
            </a:extLst>
          </p:cNvPr>
          <p:cNvSpPr txBox="1"/>
          <p:nvPr/>
        </p:nvSpPr>
        <p:spPr>
          <a:xfrm>
            <a:off x="563003" y="3580570"/>
            <a:ext cx="2373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Facts</a:t>
            </a:r>
            <a:endParaRPr lang="zh-CN" altLang="en-US" sz="1600" dirty="0">
              <a:solidFill>
                <a:srgbClr val="6E0F6D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03DBDD0-1CD0-49CD-B099-147F24355B3F}"/>
              </a:ext>
            </a:extLst>
          </p:cNvPr>
          <p:cNvSpPr txBox="1"/>
          <p:nvPr/>
        </p:nvSpPr>
        <p:spPr>
          <a:xfrm>
            <a:off x="5942590" y="3560788"/>
            <a:ext cx="2373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Discussions</a:t>
            </a:r>
            <a:endParaRPr lang="zh-CN" altLang="en-US" sz="1600" dirty="0">
              <a:solidFill>
                <a:srgbClr val="6E0F6D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9F14364-DD86-4747-AA46-C61BE2E0725F}"/>
              </a:ext>
            </a:extLst>
          </p:cNvPr>
          <p:cNvSpPr txBox="1"/>
          <p:nvPr/>
        </p:nvSpPr>
        <p:spPr>
          <a:xfrm>
            <a:off x="2461386" y="61291"/>
            <a:ext cx="8274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General Speech Restoration Using Two-stage Generative Adversarial Networks</a:t>
            </a:r>
            <a:endParaRPr lang="zh-CN" altLang="en-US" sz="1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9227310-7423-4CF4-A8F0-508809F05986}"/>
              </a:ext>
            </a:extLst>
          </p:cNvPr>
          <p:cNvSpPr txBox="1"/>
          <p:nvPr/>
        </p:nvSpPr>
        <p:spPr>
          <a:xfrm>
            <a:off x="7883331" y="282831"/>
            <a:ext cx="31363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- ICASSP 2024 SIG Challenge</a:t>
            </a:r>
            <a:endParaRPr lang="zh-CN" altLang="en-US" sz="14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1C8103C7-C4FE-470C-A7CC-B90CAAAA7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925" y="101345"/>
            <a:ext cx="423306" cy="495497"/>
          </a:xfrm>
          <a:prstGeom prst="rect">
            <a:avLst/>
          </a:prstGeom>
        </p:spPr>
      </p:pic>
      <p:pic>
        <p:nvPicPr>
          <p:cNvPr id="31" name="Picture 4" descr="IEEE ICASSP (@ieeeICASSP) / X">
            <a:extLst>
              <a:ext uri="{FF2B5EF4-FFF2-40B4-BE49-F238E27FC236}">
                <a16:creationId xmlns:a16="http://schemas.microsoft.com/office/drawing/2014/main" id="{20E7848A-CAEC-4C3B-B3FC-3D844F903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3" b="12345"/>
          <a:stretch/>
        </p:blipFill>
        <p:spPr bwMode="auto">
          <a:xfrm>
            <a:off x="11362944" y="94864"/>
            <a:ext cx="739943" cy="55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172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0F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C5C6F-D1DE-4B48-BEE3-6A5AAE250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8" y="859543"/>
            <a:ext cx="10186416" cy="256945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zh-CN" sz="3600" dirty="0">
                <a:solidFill>
                  <a:schemeClr val="bg1"/>
                </a:solidFill>
                <a:latin typeface="Arial Black" panose="020B0A04020102020204" pitchFamily="34" charset="0"/>
              </a:rPr>
              <a:t>Thanks for your attention!</a:t>
            </a:r>
            <a:endParaRPr lang="zh-CN" alt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62CA82F-7912-4B9B-B958-86253B9EE15E}"/>
              </a:ext>
            </a:extLst>
          </p:cNvPr>
          <p:cNvCxnSpPr>
            <a:cxnSpLocks/>
          </p:cNvCxnSpPr>
          <p:nvPr/>
        </p:nvCxnSpPr>
        <p:spPr>
          <a:xfrm>
            <a:off x="732368" y="735692"/>
            <a:ext cx="10811932" cy="0"/>
          </a:xfrm>
          <a:prstGeom prst="line">
            <a:avLst/>
          </a:prstGeom>
          <a:ln w="12700">
            <a:solidFill>
              <a:srgbClr val="6E0F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523C965C-710A-4FC2-8A79-24BF18A29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9" y="72125"/>
            <a:ext cx="423306" cy="49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0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86BED882-77A0-48EC-A6F1-3A0EEEAE37D3}"/>
              </a:ext>
            </a:extLst>
          </p:cNvPr>
          <p:cNvSpPr/>
          <p:nvPr/>
        </p:nvSpPr>
        <p:spPr>
          <a:xfrm>
            <a:off x="0" y="1"/>
            <a:ext cx="12192000" cy="2095500"/>
          </a:xfrm>
          <a:prstGeom prst="rect">
            <a:avLst/>
          </a:prstGeom>
          <a:solidFill>
            <a:srgbClr val="6E0F6D"/>
          </a:solidFill>
          <a:ln>
            <a:solidFill>
              <a:srgbClr val="6E0F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UD Digi Kyokasho NK-R" panose="02020400000000000000" pitchFamily="18" charset="-128"/>
              <a:ea typeface="UD Digi Kyokasho NK-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623D2127-AFE8-44A0-8FC9-A00C0EE7D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223" y="56727"/>
            <a:ext cx="9680880" cy="655092"/>
          </a:xfrm>
        </p:spPr>
        <p:txBody>
          <a:bodyPr>
            <a:noAutofit/>
          </a:bodyPr>
          <a:lstStyle/>
          <a:p>
            <a:pPr algn="ctr"/>
            <a:r>
              <a:rPr lang="en-US" altLang="zh-CN" sz="1800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General Speech Restoration Using Two-stage Generative Adversarial Networks</a:t>
            </a:r>
            <a:endParaRPr lang="zh-CN" altLang="en-US" sz="1800" b="1" dirty="0">
              <a:solidFill>
                <a:schemeClr val="bg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A0D23-CA03-4E16-9CD7-6E1537460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767" y="2259526"/>
            <a:ext cx="8653662" cy="2095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1. Introduction</a:t>
            </a:r>
            <a:endParaRPr lang="en-US" altLang="zh-CN" sz="2400" b="1" i="1" dirty="0">
              <a:solidFill>
                <a:schemeClr val="tx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2.</a:t>
            </a:r>
            <a:r>
              <a:rPr lang="zh-CN" altLang="en-US" sz="2400" b="1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Method description</a:t>
            </a:r>
          </a:p>
          <a:p>
            <a:pPr marL="239400" lvl="1" indent="0"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2.1 </a:t>
            </a:r>
            <a:r>
              <a:rPr lang="en-US" altLang="zh-CN" sz="2000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T</a:t>
            </a:r>
            <a:r>
              <a:rPr lang="en-US" altLang="zh-CN" sz="2000" b="1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wo-stage generative adversarial networks</a:t>
            </a:r>
          </a:p>
          <a:p>
            <a:pPr marL="239400" lvl="1" indent="0"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2.2 Dataset simulation</a:t>
            </a:r>
          </a:p>
          <a:p>
            <a:pPr marL="0" indent="0"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3. Experimental results and discussions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9BBC2-454F-477D-9CA3-26C54146E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E210-1BEC-4108-AE43-672267762F60}" type="slidenum">
              <a:rPr lang="zh-CN" altLang="en-US" smtClean="0"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pPr/>
              <a:t>2</a:t>
            </a:fld>
            <a:endParaRPr lang="zh-CN" altLang="en-US" dirty="0">
              <a:latin typeface="UD Digi Kyokasho NK-R" panose="02020400000000000000" pitchFamily="18" charset="-128"/>
              <a:ea typeface="UD Digi Kyokasho NK-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C280A02-DC63-47CE-B646-D8630B3D43CB}"/>
              </a:ext>
            </a:extLst>
          </p:cNvPr>
          <p:cNvSpPr txBox="1"/>
          <p:nvPr/>
        </p:nvSpPr>
        <p:spPr>
          <a:xfrm>
            <a:off x="953693" y="1058012"/>
            <a:ext cx="1781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Contents</a:t>
            </a:r>
            <a:endParaRPr lang="en-US" altLang="zh-CN" sz="2800" dirty="0">
              <a:solidFill>
                <a:schemeClr val="bg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57136F9-F3B6-45CD-A9DC-3537B57893EC}"/>
              </a:ext>
            </a:extLst>
          </p:cNvPr>
          <p:cNvSpPr txBox="1"/>
          <p:nvPr/>
        </p:nvSpPr>
        <p:spPr>
          <a:xfrm>
            <a:off x="6366082" y="557930"/>
            <a:ext cx="28824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- ICASSP 2024 SIG Challenge</a:t>
            </a:r>
            <a:endParaRPr lang="zh-CN" altLang="en-US" sz="14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4039E0B-5CED-43FC-90C9-A3A30587C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925" y="101345"/>
            <a:ext cx="423306" cy="495497"/>
          </a:xfrm>
          <a:prstGeom prst="rect">
            <a:avLst/>
          </a:prstGeom>
        </p:spPr>
      </p:pic>
      <p:pic>
        <p:nvPicPr>
          <p:cNvPr id="19" name="Picture 4" descr="IEEE ICASSP (@ieeeICASSP) / X">
            <a:extLst>
              <a:ext uri="{FF2B5EF4-FFF2-40B4-BE49-F238E27FC236}">
                <a16:creationId xmlns:a16="http://schemas.microsoft.com/office/drawing/2014/main" id="{ED6CED9F-A84C-4FDA-BEC4-52EDD2F67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3" b="12345"/>
          <a:stretch/>
        </p:blipFill>
        <p:spPr bwMode="auto">
          <a:xfrm>
            <a:off x="11362944" y="94864"/>
            <a:ext cx="739943" cy="55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96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矩形 151">
            <a:extLst>
              <a:ext uri="{FF2B5EF4-FFF2-40B4-BE49-F238E27FC236}">
                <a16:creationId xmlns:a16="http://schemas.microsoft.com/office/drawing/2014/main" id="{670C0605-778B-4B21-812F-B14B74D827B3}"/>
              </a:ext>
            </a:extLst>
          </p:cNvPr>
          <p:cNvSpPr/>
          <p:nvPr/>
        </p:nvSpPr>
        <p:spPr>
          <a:xfrm>
            <a:off x="0" y="4473"/>
            <a:ext cx="12192000" cy="715909"/>
          </a:xfrm>
          <a:prstGeom prst="rect">
            <a:avLst/>
          </a:prstGeom>
          <a:solidFill>
            <a:srgbClr val="6E0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5ACBEDF2-9DA0-4684-96A9-202D5FF975DD}"/>
              </a:ext>
            </a:extLst>
          </p:cNvPr>
          <p:cNvSpPr txBox="1"/>
          <p:nvPr/>
        </p:nvSpPr>
        <p:spPr>
          <a:xfrm>
            <a:off x="2461386" y="61291"/>
            <a:ext cx="8274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General Speech Restoration Using Two-stage Generative Adversarial Networks</a:t>
            </a:r>
            <a:endParaRPr lang="zh-CN" altLang="en-US" sz="1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75" name="Slide Number Placeholder 5">
            <a:extLst>
              <a:ext uri="{FF2B5EF4-FFF2-40B4-BE49-F238E27FC236}">
                <a16:creationId xmlns:a16="http://schemas.microsoft.com/office/drawing/2014/main" id="{3D850C4E-C998-4975-A21D-72FA6BA7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78CE210-1BEC-4108-AE43-672267762F60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088E0E38-6D6D-4DA6-B3C6-132E2A23EFEA}"/>
              </a:ext>
            </a:extLst>
          </p:cNvPr>
          <p:cNvSpPr txBox="1"/>
          <p:nvPr/>
        </p:nvSpPr>
        <p:spPr>
          <a:xfrm>
            <a:off x="601966" y="6386097"/>
            <a:ext cx="11157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0" i="0" dirty="0">
                <a:solidFill>
                  <a:srgbClr val="222222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Nicolae-</a:t>
            </a:r>
            <a:r>
              <a:rPr lang="en-US" altLang="zh-CN" sz="1100" b="0" i="0" dirty="0" err="1">
                <a:solidFill>
                  <a:srgbClr val="222222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Catalin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zh-CN" sz="1100" b="0" i="0" dirty="0" err="1">
                <a:solidFill>
                  <a:srgbClr val="222222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Ristea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, et al, “ICASSP 2024 Speech Signal Improvement Challenge.”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ADD0D5EC-8948-4364-A066-7FA606254C87}"/>
              </a:ext>
            </a:extLst>
          </p:cNvPr>
          <p:cNvSpPr txBox="1"/>
          <p:nvPr/>
        </p:nvSpPr>
        <p:spPr>
          <a:xfrm>
            <a:off x="287342" y="874767"/>
            <a:ext cx="1135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Principal challenges of ICASSP 2024 Speech Signal Improvement Challenge (SIG-Challenge)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4BE021F2-3CD7-45E6-A9CE-30EB30D5302A}"/>
              </a:ext>
            </a:extLst>
          </p:cNvPr>
          <p:cNvSpPr txBox="1"/>
          <p:nvPr/>
        </p:nvSpPr>
        <p:spPr>
          <a:xfrm>
            <a:off x="7883331" y="282831"/>
            <a:ext cx="31363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- ICASSP 2024 SIG Challenge</a:t>
            </a:r>
            <a:endParaRPr lang="zh-CN" altLang="en-US" sz="14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73" name="标题 7">
            <a:extLst>
              <a:ext uri="{FF2B5EF4-FFF2-40B4-BE49-F238E27FC236}">
                <a16:creationId xmlns:a16="http://schemas.microsoft.com/office/drawing/2014/main" id="{BA7F831F-405C-4463-8599-37E2ABAEFDE8}"/>
              </a:ext>
            </a:extLst>
          </p:cNvPr>
          <p:cNvSpPr txBox="1">
            <a:spLocks/>
          </p:cNvSpPr>
          <p:nvPr/>
        </p:nvSpPr>
        <p:spPr>
          <a:xfrm>
            <a:off x="812278" y="49654"/>
            <a:ext cx="8387663" cy="655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6E0F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1800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1. Introduction</a:t>
            </a:r>
            <a:endParaRPr lang="zh-CN" altLang="en-US" sz="1800" b="1" dirty="0">
              <a:solidFill>
                <a:schemeClr val="bg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C0554827-0506-46A6-88A6-74E18E6E6907}"/>
              </a:ext>
            </a:extLst>
          </p:cNvPr>
          <p:cNvSpPr txBox="1"/>
          <p:nvPr/>
        </p:nvSpPr>
        <p:spPr>
          <a:xfrm>
            <a:off x="1744541" y="1398484"/>
            <a:ext cx="870291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A</a:t>
            </a:r>
            <a:r>
              <a:rPr lang="en-US" altLang="zh-CN" sz="1600" dirty="0"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broad spectrum of distortion types, each with distinct acoustic features </a:t>
            </a:r>
            <a:endParaRPr lang="en-US" altLang="zh-CN" sz="16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endParaRPr lang="en-US" altLang="zh-CN" sz="1600" dirty="0">
              <a:effectLst/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endParaRPr lang="en-US" altLang="zh-CN" sz="16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endParaRPr lang="en-US" altLang="zh-CN" sz="1600" dirty="0">
              <a:effectLst/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endParaRPr lang="en-US" altLang="zh-CN" sz="1600" dirty="0">
              <a:effectLst/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endParaRPr lang="en-US" altLang="zh-CN" sz="1600" dirty="0">
              <a:effectLst/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endParaRPr lang="en-US" altLang="zh-CN" sz="16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endParaRPr lang="en-US" altLang="zh-CN" sz="1600" dirty="0">
              <a:effectLst/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endParaRPr lang="en-US" altLang="zh-CN" sz="16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endParaRPr lang="en-US" altLang="zh-CN" sz="1600" dirty="0">
              <a:effectLst/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lang="zh-CN" altLang="en-US" sz="1600" dirty="0"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→  </a:t>
            </a:r>
            <a:r>
              <a:rPr lang="en-US" altLang="zh-CN" sz="1600" dirty="0"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integrating </a:t>
            </a:r>
            <a:r>
              <a:rPr lang="en-US" altLang="zh-CN" sz="1600" dirty="0">
                <a:solidFill>
                  <a:srgbClr val="6E0F6D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speech priors with generative methods</a:t>
            </a:r>
            <a:r>
              <a:rPr lang="en-US" altLang="zh-CN" sz="1600" dirty="0"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</a:t>
            </a:r>
          </a:p>
          <a:p>
            <a:endParaRPr lang="en-US" altLang="zh-CN" sz="1600" dirty="0">
              <a:effectLst/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6E0F6D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Increased computational complexity </a:t>
            </a:r>
            <a:r>
              <a:rPr lang="en-US" altLang="zh-CN" sz="1600" dirty="0"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associated with full-band processing, also requiring the model to handle </a:t>
            </a:r>
            <a:r>
              <a:rPr lang="en-US" altLang="zh-CN" sz="1600" dirty="0">
                <a:solidFill>
                  <a:srgbClr val="6E0F6D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more intricate spectral features</a:t>
            </a:r>
            <a:r>
              <a:rPr lang="en-US" altLang="zh-CN" sz="1600" dirty="0"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</a:t>
            </a:r>
          </a:p>
          <a:p>
            <a:endParaRPr lang="en-US" altLang="zh-CN" sz="1600" dirty="0">
              <a:effectLst/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A potential conflict between the goals of </a:t>
            </a:r>
            <a:r>
              <a:rPr lang="en-US" altLang="zh-CN" sz="1600" dirty="0">
                <a:solidFill>
                  <a:srgbClr val="6E0F6D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improving perceptual speech signal quality </a:t>
            </a:r>
            <a:r>
              <a:rPr lang="en-US" altLang="zh-CN" sz="1600" dirty="0"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&amp; </a:t>
            </a:r>
            <a:r>
              <a:rPr lang="en-US" altLang="zh-CN" sz="1600" dirty="0">
                <a:solidFill>
                  <a:srgbClr val="6E0F6D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minimizing </a:t>
            </a:r>
            <a:r>
              <a:rPr lang="en-US" altLang="zh-CN" sz="16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the </a:t>
            </a:r>
            <a:r>
              <a:rPr lang="en-US" altLang="zh-CN" sz="1600" dirty="0">
                <a:solidFill>
                  <a:srgbClr val="6E0F6D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distortion introduced to speech information.</a:t>
            </a:r>
          </a:p>
          <a:p>
            <a:endParaRPr lang="en-US" altLang="zh-CN" sz="16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lang="en-US" altLang="zh-CN" sz="16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eg.</a:t>
            </a:r>
            <a:r>
              <a:rPr lang="en-US" altLang="zh-CN" sz="16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ASR as the downstream task.</a:t>
            </a:r>
          </a:p>
        </p:txBody>
      </p:sp>
      <p:graphicFrame>
        <p:nvGraphicFramePr>
          <p:cNvPr id="20" name="表格 16">
            <a:extLst>
              <a:ext uri="{FF2B5EF4-FFF2-40B4-BE49-F238E27FC236}">
                <a16:creationId xmlns:a16="http://schemas.microsoft.com/office/drawing/2014/main" id="{6895E16E-B743-4B9C-8169-28C68B195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427864"/>
              </p:ext>
            </p:extLst>
          </p:nvPr>
        </p:nvGraphicFramePr>
        <p:xfrm>
          <a:off x="3322155" y="1934805"/>
          <a:ext cx="609924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5572">
                  <a:extLst>
                    <a:ext uri="{9D8B030D-6E8A-4147-A177-3AD203B41FA5}">
                      <a16:colId xmlns:a16="http://schemas.microsoft.com/office/drawing/2014/main" val="184097305"/>
                    </a:ext>
                  </a:extLst>
                </a:gridCol>
                <a:gridCol w="3103670">
                  <a:extLst>
                    <a:ext uri="{9D8B030D-6E8A-4147-A177-3AD203B41FA5}">
                      <a16:colId xmlns:a16="http://schemas.microsoft.com/office/drawing/2014/main" val="1476725546"/>
                    </a:ext>
                  </a:extLst>
                </a:gridCol>
              </a:tblGrid>
              <a:tr h="1194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Predictive models</a:t>
                      </a:r>
                      <a:endParaRPr lang="zh-CN" altLang="en-US" sz="14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Generative models</a:t>
                      </a:r>
                      <a:endParaRPr lang="zh-CN" altLang="en-US" sz="14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9535342"/>
                  </a:ext>
                </a:extLst>
              </a:tr>
              <a:tr h="324279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(1) Hard to solve ill-posed problems;</a:t>
                      </a:r>
                    </a:p>
                    <a:p>
                      <a:r>
                        <a:rPr lang="en-US" altLang="zh-CN" sz="14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(2) Hard to find learnable patterns on different distortions.</a:t>
                      </a:r>
                      <a:endParaRPr lang="zh-CN" altLang="en-US" sz="14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Able to learn speech priors</a:t>
                      </a:r>
                      <a:endParaRPr lang="zh-CN" altLang="en-US" sz="14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3408415"/>
                  </a:ext>
                </a:extLst>
              </a:tr>
            </a:tbl>
          </a:graphicData>
        </a:graphic>
      </p:graphicFrame>
      <p:pic>
        <p:nvPicPr>
          <p:cNvPr id="22" name="图片 21">
            <a:extLst>
              <a:ext uri="{FF2B5EF4-FFF2-40B4-BE49-F238E27FC236}">
                <a16:creationId xmlns:a16="http://schemas.microsoft.com/office/drawing/2014/main" id="{DF2813D1-0595-4F38-AC9C-25E8AF81B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925" y="101345"/>
            <a:ext cx="423306" cy="495497"/>
          </a:xfrm>
          <a:prstGeom prst="rect">
            <a:avLst/>
          </a:prstGeom>
        </p:spPr>
      </p:pic>
      <p:pic>
        <p:nvPicPr>
          <p:cNvPr id="24" name="Picture 4" descr="IEEE ICASSP (@ieeeICASSP) / X">
            <a:extLst>
              <a:ext uri="{FF2B5EF4-FFF2-40B4-BE49-F238E27FC236}">
                <a16:creationId xmlns:a16="http://schemas.microsoft.com/office/drawing/2014/main" id="{33BA5764-0763-4B15-94CE-D5B7431398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3" b="12345"/>
          <a:stretch/>
        </p:blipFill>
        <p:spPr bwMode="auto">
          <a:xfrm>
            <a:off x="11362944" y="94864"/>
            <a:ext cx="739943" cy="55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616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矩形 151">
            <a:extLst>
              <a:ext uri="{FF2B5EF4-FFF2-40B4-BE49-F238E27FC236}">
                <a16:creationId xmlns:a16="http://schemas.microsoft.com/office/drawing/2014/main" id="{670C0605-778B-4B21-812F-B14B74D827B3}"/>
              </a:ext>
            </a:extLst>
          </p:cNvPr>
          <p:cNvSpPr/>
          <p:nvPr/>
        </p:nvSpPr>
        <p:spPr>
          <a:xfrm>
            <a:off x="0" y="4473"/>
            <a:ext cx="12192000" cy="715909"/>
          </a:xfrm>
          <a:prstGeom prst="rect">
            <a:avLst/>
          </a:prstGeom>
          <a:solidFill>
            <a:srgbClr val="6E0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75" name="Slide Number Placeholder 5">
            <a:extLst>
              <a:ext uri="{FF2B5EF4-FFF2-40B4-BE49-F238E27FC236}">
                <a16:creationId xmlns:a16="http://schemas.microsoft.com/office/drawing/2014/main" id="{3D850C4E-C998-4975-A21D-72FA6BA7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78CE210-1BEC-4108-AE43-672267762F60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088E0E38-6D6D-4DA6-B3C6-132E2A23EFEA}"/>
              </a:ext>
            </a:extLst>
          </p:cNvPr>
          <p:cNvSpPr txBox="1"/>
          <p:nvPr/>
        </p:nvSpPr>
        <p:spPr>
          <a:xfrm>
            <a:off x="601966" y="6386097"/>
            <a:ext cx="11157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0" i="0" dirty="0">
                <a:solidFill>
                  <a:srgbClr val="222222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Nicolae-</a:t>
            </a:r>
            <a:r>
              <a:rPr lang="en-US" altLang="zh-CN" sz="1100" b="0" i="0" dirty="0" err="1">
                <a:solidFill>
                  <a:srgbClr val="222222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Catalin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zh-CN" sz="1100" b="0" i="0" dirty="0" err="1">
                <a:solidFill>
                  <a:srgbClr val="222222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Ristea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, et al, “ICASSP 2024 Speech Signal Improvement Challenge.”</a:t>
            </a:r>
          </a:p>
        </p:txBody>
      </p:sp>
      <p:sp>
        <p:nvSpPr>
          <p:cNvPr id="73" name="标题 7">
            <a:extLst>
              <a:ext uri="{FF2B5EF4-FFF2-40B4-BE49-F238E27FC236}">
                <a16:creationId xmlns:a16="http://schemas.microsoft.com/office/drawing/2014/main" id="{BA7F831F-405C-4463-8599-37E2ABAEFDE8}"/>
              </a:ext>
            </a:extLst>
          </p:cNvPr>
          <p:cNvSpPr txBox="1">
            <a:spLocks/>
          </p:cNvSpPr>
          <p:nvPr/>
        </p:nvSpPr>
        <p:spPr>
          <a:xfrm>
            <a:off x="812278" y="49654"/>
            <a:ext cx="8387663" cy="655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6E0F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1800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1. Introduction</a:t>
            </a:r>
            <a:endParaRPr lang="zh-CN" altLang="en-US" sz="1800" b="1" dirty="0">
              <a:solidFill>
                <a:schemeClr val="bg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F1A42EB-3288-4581-9604-98FE765ED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81" y="1996307"/>
            <a:ext cx="11021365" cy="101640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ABBD829-2C76-4B72-B83B-5C1840ED6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19" y="3126536"/>
            <a:ext cx="11003427" cy="1098816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1BADA023-6395-40C4-95E8-2CC5FE11FB08}"/>
              </a:ext>
            </a:extLst>
          </p:cNvPr>
          <p:cNvSpPr/>
          <p:nvPr/>
        </p:nvSpPr>
        <p:spPr>
          <a:xfrm>
            <a:off x="723219" y="2855834"/>
            <a:ext cx="11003427" cy="1568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A706748D-6AB0-4CED-BC38-FA3D8E53E8E7}"/>
              </a:ext>
            </a:extLst>
          </p:cNvPr>
          <p:cNvSpPr txBox="1"/>
          <p:nvPr/>
        </p:nvSpPr>
        <p:spPr>
          <a:xfrm>
            <a:off x="75689" y="2463194"/>
            <a:ext cx="747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Track1</a:t>
            </a: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C53DAE9D-FC44-4145-8302-AF625C85145C}"/>
              </a:ext>
            </a:extLst>
          </p:cNvPr>
          <p:cNvSpPr txBox="1"/>
          <p:nvPr/>
        </p:nvSpPr>
        <p:spPr>
          <a:xfrm>
            <a:off x="75689" y="3098267"/>
            <a:ext cx="713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Track2</a:t>
            </a: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D0D71000-1655-447C-A056-DC95BD9FC08E}"/>
              </a:ext>
            </a:extLst>
          </p:cNvPr>
          <p:cNvSpPr txBox="1"/>
          <p:nvPr/>
        </p:nvSpPr>
        <p:spPr>
          <a:xfrm>
            <a:off x="1355157" y="4437794"/>
            <a:ext cx="972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i="0" dirty="0">
                <a:solidFill>
                  <a:srgbClr val="0D0D0D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Our submission tied for </a:t>
            </a:r>
            <a:r>
              <a:rPr lang="en-US" altLang="zh-CN" sz="1400" b="0" i="0" dirty="0">
                <a:solidFill>
                  <a:srgbClr val="6E0F6D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third place </a:t>
            </a:r>
            <a:r>
              <a:rPr lang="en-US" altLang="zh-CN" sz="1400" b="0" i="0" dirty="0">
                <a:solidFill>
                  <a:srgbClr val="0D0D0D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with another team in </a:t>
            </a:r>
            <a:r>
              <a:rPr lang="en-US" altLang="zh-CN" sz="1400" b="0" i="0" dirty="0">
                <a:solidFill>
                  <a:srgbClr val="6E0F6D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Track 1,</a:t>
            </a:r>
            <a:r>
              <a:rPr lang="en-US" altLang="zh-CN" sz="1400" b="0" i="0" dirty="0">
                <a:solidFill>
                  <a:srgbClr val="0D0D0D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and tied for </a:t>
            </a:r>
            <a:r>
              <a:rPr lang="en-US" altLang="zh-CN" sz="1400" b="0" i="0" dirty="0">
                <a:solidFill>
                  <a:srgbClr val="6E0F6D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fourth place </a:t>
            </a:r>
            <a:r>
              <a:rPr lang="en-US" altLang="zh-CN" sz="1400" b="0" i="0" dirty="0">
                <a:solidFill>
                  <a:srgbClr val="0D0D0D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with four other teams in </a:t>
            </a:r>
            <a:r>
              <a:rPr lang="en-US" altLang="zh-CN" sz="1400" b="0" i="0" dirty="0">
                <a:solidFill>
                  <a:srgbClr val="6E0F6D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Track 2</a:t>
            </a:r>
            <a:r>
              <a:rPr lang="en-US" altLang="zh-CN" sz="1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</a:t>
            </a: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F3851B30-342D-47D6-98E6-B6D3D94863A8}"/>
              </a:ext>
            </a:extLst>
          </p:cNvPr>
          <p:cNvSpPr/>
          <p:nvPr/>
        </p:nvSpPr>
        <p:spPr>
          <a:xfrm>
            <a:off x="722869" y="4050649"/>
            <a:ext cx="11003427" cy="1568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D3554A9-9FAE-4450-8085-87733B85D006}"/>
              </a:ext>
            </a:extLst>
          </p:cNvPr>
          <p:cNvSpPr txBox="1"/>
          <p:nvPr/>
        </p:nvSpPr>
        <p:spPr>
          <a:xfrm>
            <a:off x="2461386" y="61291"/>
            <a:ext cx="8274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General Speech Restoration Using Two-stage Generative Adversarial Networks</a:t>
            </a:r>
            <a:endParaRPr lang="zh-CN" altLang="en-US" sz="1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EE160D3-C7F4-4490-9A29-ACA4A9981B2A}"/>
              </a:ext>
            </a:extLst>
          </p:cNvPr>
          <p:cNvSpPr txBox="1"/>
          <p:nvPr/>
        </p:nvSpPr>
        <p:spPr>
          <a:xfrm>
            <a:off x="7883331" y="282831"/>
            <a:ext cx="31363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- ICASSP 2024 SIG Challenge</a:t>
            </a:r>
            <a:endParaRPr lang="zh-CN" altLang="en-US" sz="14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2615CFA-3B23-4ED8-96CD-90E6E7302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4925" y="101345"/>
            <a:ext cx="423306" cy="495497"/>
          </a:xfrm>
          <a:prstGeom prst="rect">
            <a:avLst/>
          </a:prstGeom>
        </p:spPr>
      </p:pic>
      <p:pic>
        <p:nvPicPr>
          <p:cNvPr id="25" name="Picture 4" descr="IEEE ICASSP (@ieeeICASSP) / X">
            <a:extLst>
              <a:ext uri="{FF2B5EF4-FFF2-40B4-BE49-F238E27FC236}">
                <a16:creationId xmlns:a16="http://schemas.microsoft.com/office/drawing/2014/main" id="{D8B2AF27-2251-4D35-A4AD-2691A9C6A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3" b="12345"/>
          <a:stretch/>
        </p:blipFill>
        <p:spPr bwMode="auto">
          <a:xfrm>
            <a:off x="11362944" y="94864"/>
            <a:ext cx="739943" cy="55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522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矩形 151">
            <a:extLst>
              <a:ext uri="{FF2B5EF4-FFF2-40B4-BE49-F238E27FC236}">
                <a16:creationId xmlns:a16="http://schemas.microsoft.com/office/drawing/2014/main" id="{670C0605-778B-4B21-812F-B14B74D827B3}"/>
              </a:ext>
            </a:extLst>
          </p:cNvPr>
          <p:cNvSpPr/>
          <p:nvPr/>
        </p:nvSpPr>
        <p:spPr>
          <a:xfrm>
            <a:off x="0" y="4473"/>
            <a:ext cx="12192000" cy="715909"/>
          </a:xfrm>
          <a:prstGeom prst="rect">
            <a:avLst/>
          </a:prstGeom>
          <a:solidFill>
            <a:srgbClr val="6E0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75" name="Slide Number Placeholder 5">
            <a:extLst>
              <a:ext uri="{FF2B5EF4-FFF2-40B4-BE49-F238E27FC236}">
                <a16:creationId xmlns:a16="http://schemas.microsoft.com/office/drawing/2014/main" id="{3D850C4E-C998-4975-A21D-72FA6BA7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78CE210-1BEC-4108-AE43-672267762F60}" type="slidenum">
              <a:rPr lang="zh-CN" altLang="en-US" smtClean="0"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pPr/>
              <a:t>5</a:t>
            </a:fld>
            <a:endParaRPr lang="zh-CN" altLang="en-US" dirty="0">
              <a:latin typeface="UD Digi Kyokasho NK-R" panose="02020400000000000000" pitchFamily="18" charset="-128"/>
              <a:ea typeface="UD Digi Kyokasho NK-R" panose="02020400000000000000" pitchFamily="18" charset="-128"/>
              <a:cs typeface="Arial" panose="020B0604020202020204" pitchFamily="34" charset="0"/>
            </a:endParaRPr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25CA9A44-AEDF-43E8-8883-FC9E13FFF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686891"/>
              </p:ext>
            </p:extLst>
          </p:nvPr>
        </p:nvGraphicFramePr>
        <p:xfrm>
          <a:off x="1093257" y="4498493"/>
          <a:ext cx="3928563" cy="9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9521">
                  <a:extLst>
                    <a:ext uri="{9D8B030D-6E8A-4147-A177-3AD203B41FA5}">
                      <a16:colId xmlns:a16="http://schemas.microsoft.com/office/drawing/2014/main" val="1732832820"/>
                    </a:ext>
                  </a:extLst>
                </a:gridCol>
                <a:gridCol w="1309521">
                  <a:extLst>
                    <a:ext uri="{9D8B030D-6E8A-4147-A177-3AD203B41FA5}">
                      <a16:colId xmlns:a16="http://schemas.microsoft.com/office/drawing/2014/main" val="184097305"/>
                    </a:ext>
                  </a:extLst>
                </a:gridCol>
                <a:gridCol w="1309521">
                  <a:extLst>
                    <a:ext uri="{9D8B030D-6E8A-4147-A177-3AD203B41FA5}">
                      <a16:colId xmlns:a16="http://schemas.microsoft.com/office/drawing/2014/main" val="1476725546"/>
                    </a:ext>
                  </a:extLst>
                </a:gridCol>
              </a:tblGrid>
              <a:tr h="119412">
                <a:tc>
                  <a:txBody>
                    <a:bodyPr/>
                    <a:lstStyle/>
                    <a:p>
                      <a:endParaRPr lang="zh-CN" altLang="en-US" sz="14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Model size</a:t>
                      </a:r>
                      <a:endParaRPr lang="zh-CN" altLang="en-US" sz="14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RTF*</a:t>
                      </a:r>
                      <a:endParaRPr lang="zh-CN" altLang="en-US" sz="14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9535342"/>
                  </a:ext>
                </a:extLst>
              </a:tr>
              <a:tr h="307600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Track 1</a:t>
                      </a:r>
                      <a:endParaRPr lang="zh-CN" altLang="en-US" sz="14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7.6 M</a:t>
                      </a:r>
                      <a:endParaRPr lang="zh-CN" altLang="en-US" sz="14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14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3408415"/>
                  </a:ext>
                </a:extLst>
              </a:tr>
              <a:tr h="307600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Track 2</a:t>
                      </a:r>
                      <a:endParaRPr lang="zh-CN" altLang="en-US" sz="14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9.9 M</a:t>
                      </a:r>
                      <a:endParaRPr lang="zh-CN" altLang="en-US" sz="14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0.62</a:t>
                      </a:r>
                      <a:endParaRPr lang="zh-CN" altLang="en-US" sz="14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7507372"/>
                  </a:ext>
                </a:extLst>
              </a:tr>
            </a:tbl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6BDF8006-86B4-4027-9CA2-F610D8B9636D}"/>
              </a:ext>
            </a:extLst>
          </p:cNvPr>
          <p:cNvSpPr txBox="1"/>
          <p:nvPr/>
        </p:nvSpPr>
        <p:spPr>
          <a:xfrm>
            <a:off x="1093257" y="5616098"/>
            <a:ext cx="433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Table: The computational complexity of our entries. 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C0AF9C2-AF30-4A86-B516-47F97DA33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440" y="1264767"/>
            <a:ext cx="6319128" cy="239226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A916D9E-0A84-43C1-86DE-F0370C023829}"/>
              </a:ext>
            </a:extLst>
          </p:cNvPr>
          <p:cNvSpPr txBox="1"/>
          <p:nvPr/>
        </p:nvSpPr>
        <p:spPr>
          <a:xfrm>
            <a:off x="498995" y="1439507"/>
            <a:ext cx="4645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Our system employs a 2-stage processing approach, utilizing two sub-modules.</a:t>
            </a:r>
          </a:p>
          <a:p>
            <a:endParaRPr lang="en-US" altLang="zh-CN" sz="1600" dirty="0">
              <a:solidFill>
                <a:srgbClr val="000000"/>
              </a:solidFill>
              <a:effectLst/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lang="en-US" altLang="zh-CN" sz="1400" b="1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	</a:t>
            </a:r>
            <a:r>
              <a:rPr lang="en-US" altLang="zh-CN" sz="1400" b="1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Restoration module</a:t>
            </a:r>
            <a:r>
              <a:rPr lang="en-US" altLang="zh-CN" sz="14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:</a:t>
            </a:r>
            <a:r>
              <a:rPr lang="en-US" altLang="zh-CN" sz="1400" dirty="0">
                <a:solidFill>
                  <a:srgbClr val="6E0F6D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restore the distorted speech.</a:t>
            </a:r>
          </a:p>
          <a:p>
            <a:r>
              <a:rPr lang="en-US" altLang="zh-CN" sz="1400" b="1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	</a:t>
            </a:r>
            <a:r>
              <a:rPr lang="en-US" altLang="zh-CN" sz="1400" b="1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Enhancement module</a:t>
            </a:r>
            <a:r>
              <a:rPr lang="en-US" altLang="zh-CN" sz="14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: 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enhance its quality by mitigating residual noises. </a:t>
            </a:r>
          </a:p>
          <a:p>
            <a:endParaRPr lang="en-US" altLang="zh-CN" sz="1600" dirty="0">
              <a:solidFill>
                <a:srgbClr val="000000"/>
              </a:solidFill>
              <a:effectLst/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Both modules are trained with </a:t>
            </a:r>
            <a:r>
              <a:rPr lang="en-US" altLang="zh-CN" sz="1600" b="1" dirty="0">
                <a:solidFill>
                  <a:srgbClr val="6E0F6D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adversarial losses</a:t>
            </a:r>
            <a:r>
              <a:rPr lang="en-US" altLang="zh-CN" sz="1600" b="1" dirty="0">
                <a:solidFill>
                  <a:srgbClr val="000000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to better exploit the latent key information within the distorted speech. </a:t>
            </a:r>
            <a:endParaRPr lang="zh-CN" altLang="en-US" sz="16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2" name="标题 7">
            <a:extLst>
              <a:ext uri="{FF2B5EF4-FFF2-40B4-BE49-F238E27FC236}">
                <a16:creationId xmlns:a16="http://schemas.microsoft.com/office/drawing/2014/main" id="{57AD499B-4980-46D7-BA7E-3B79C4D5B297}"/>
              </a:ext>
            </a:extLst>
          </p:cNvPr>
          <p:cNvSpPr txBox="1">
            <a:spLocks/>
          </p:cNvSpPr>
          <p:nvPr/>
        </p:nvSpPr>
        <p:spPr>
          <a:xfrm>
            <a:off x="812278" y="49654"/>
            <a:ext cx="8387663" cy="655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6E0F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1800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1. Introduction</a:t>
            </a:r>
            <a:endParaRPr lang="zh-CN" altLang="en-US" sz="1800" b="1" dirty="0">
              <a:solidFill>
                <a:schemeClr val="bg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6BC97CD-AF43-4193-87EA-7E295E1DE819}"/>
              </a:ext>
            </a:extLst>
          </p:cNvPr>
          <p:cNvSpPr txBox="1"/>
          <p:nvPr/>
        </p:nvSpPr>
        <p:spPr>
          <a:xfrm>
            <a:off x="5796101" y="4431158"/>
            <a:ext cx="49523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Processing strategies for different tracks:</a:t>
            </a:r>
          </a:p>
          <a:p>
            <a:endParaRPr lang="en-US" altLang="zh-CN" sz="16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lang="en-US" altLang="zh-CN" sz="1400" b="1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For Track1 (real-time):</a:t>
            </a:r>
            <a:r>
              <a:rPr lang="en-US" altLang="zh-CN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zh-CN" sz="1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48 kHz </a:t>
            </a:r>
            <a:r>
              <a:rPr lang="zh-CN" altLang="en-US" sz="1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→ </a:t>
            </a:r>
            <a:r>
              <a:rPr lang="en-US" altLang="zh-CN" sz="1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24 kHz </a:t>
            </a:r>
            <a:r>
              <a:rPr lang="zh-CN" altLang="en-US" sz="1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→ </a:t>
            </a:r>
            <a:r>
              <a:rPr lang="en-US" altLang="zh-CN" sz="1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process </a:t>
            </a:r>
            <a:r>
              <a:rPr lang="zh-CN" altLang="en-US" sz="1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→ </a:t>
            </a:r>
            <a:r>
              <a:rPr lang="en-US" altLang="zh-CN" sz="1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48 kHz.</a:t>
            </a:r>
          </a:p>
          <a:p>
            <a:r>
              <a:rPr lang="en-US" altLang="zh-CN" sz="1400" b="1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For Track 2 (non-real-time):</a:t>
            </a:r>
            <a:r>
              <a:rPr lang="en-US" altLang="zh-CN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zh-CN" sz="1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we process the signal within the full-band range.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40E2B11-52B8-4057-AEB9-EA831535AB73}"/>
              </a:ext>
            </a:extLst>
          </p:cNvPr>
          <p:cNvSpPr txBox="1"/>
          <p:nvPr/>
        </p:nvSpPr>
        <p:spPr>
          <a:xfrm>
            <a:off x="6240040" y="3611898"/>
            <a:ext cx="5026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Fig: The schematic diagram of the proposed system.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87F0C88-2F17-4FCD-9203-7E4324F8AC55}"/>
              </a:ext>
            </a:extLst>
          </p:cNvPr>
          <p:cNvSpPr txBox="1"/>
          <p:nvPr/>
        </p:nvSpPr>
        <p:spPr>
          <a:xfrm>
            <a:off x="697230" y="6389191"/>
            <a:ext cx="731291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Times New Roman" panose="02020603050405020304" pitchFamily="18" charset="0"/>
              </a:rPr>
              <a:t>* </a:t>
            </a:r>
            <a:r>
              <a:rPr lang="en-US" altLang="zh-CN" sz="105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The real-time factors are tested on an Inter core i5 quadcore CPU clocked at 2.4 GHz with a single thread.</a:t>
            </a:r>
            <a:endParaRPr lang="zh-CN" altLang="en-US" sz="105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0799650-73AF-4025-9C2A-DDACCECB4580}"/>
              </a:ext>
            </a:extLst>
          </p:cNvPr>
          <p:cNvSpPr txBox="1"/>
          <p:nvPr/>
        </p:nvSpPr>
        <p:spPr>
          <a:xfrm>
            <a:off x="287342" y="874767"/>
            <a:ext cx="1135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Overview of the submitted system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96C358-B1FC-4578-AD2E-B4678CB4FDA4}"/>
              </a:ext>
            </a:extLst>
          </p:cNvPr>
          <p:cNvSpPr txBox="1"/>
          <p:nvPr/>
        </p:nvSpPr>
        <p:spPr>
          <a:xfrm>
            <a:off x="2461386" y="61291"/>
            <a:ext cx="8274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General Speech Restoration Using Two-stage Generative Adversarial Networks</a:t>
            </a:r>
            <a:endParaRPr lang="zh-CN" altLang="en-US" sz="1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07935CF-7FB1-4C95-BF48-ECA2691423BD}"/>
              </a:ext>
            </a:extLst>
          </p:cNvPr>
          <p:cNvSpPr txBox="1"/>
          <p:nvPr/>
        </p:nvSpPr>
        <p:spPr>
          <a:xfrm>
            <a:off x="7883331" y="282831"/>
            <a:ext cx="31363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- ICASSP 2024 SIG Challenge</a:t>
            </a:r>
            <a:endParaRPr lang="zh-CN" altLang="en-US" sz="14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932FD05-0356-44EF-A6C2-3BF5CA1DC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4925" y="101345"/>
            <a:ext cx="423306" cy="495497"/>
          </a:xfrm>
          <a:prstGeom prst="rect">
            <a:avLst/>
          </a:prstGeom>
        </p:spPr>
      </p:pic>
      <p:pic>
        <p:nvPicPr>
          <p:cNvPr id="25" name="Picture 4" descr="IEEE ICASSP (@ieeeICASSP) / X">
            <a:extLst>
              <a:ext uri="{FF2B5EF4-FFF2-40B4-BE49-F238E27FC236}">
                <a16:creationId xmlns:a16="http://schemas.microsoft.com/office/drawing/2014/main" id="{70DA1420-EEC1-4078-9F1E-3F3F5D13E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3" b="12345"/>
          <a:stretch/>
        </p:blipFill>
        <p:spPr bwMode="auto">
          <a:xfrm>
            <a:off x="11362944" y="94864"/>
            <a:ext cx="739943" cy="55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24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821F5E-12C9-4359-835A-4358464F3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807" y="1242534"/>
            <a:ext cx="6547630" cy="2295832"/>
          </a:xfrm>
          <a:prstGeom prst="rect">
            <a:avLst/>
          </a:prstGeom>
        </p:spPr>
      </p:pic>
      <p:sp>
        <p:nvSpPr>
          <p:cNvPr id="152" name="矩形 151">
            <a:extLst>
              <a:ext uri="{FF2B5EF4-FFF2-40B4-BE49-F238E27FC236}">
                <a16:creationId xmlns:a16="http://schemas.microsoft.com/office/drawing/2014/main" id="{670C0605-778B-4B21-812F-B14B74D827B3}"/>
              </a:ext>
            </a:extLst>
          </p:cNvPr>
          <p:cNvSpPr/>
          <p:nvPr/>
        </p:nvSpPr>
        <p:spPr>
          <a:xfrm>
            <a:off x="0" y="4473"/>
            <a:ext cx="12192000" cy="715909"/>
          </a:xfrm>
          <a:prstGeom prst="rect">
            <a:avLst/>
          </a:prstGeom>
          <a:solidFill>
            <a:srgbClr val="6E0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32" name="标题 7">
            <a:extLst>
              <a:ext uri="{FF2B5EF4-FFF2-40B4-BE49-F238E27FC236}">
                <a16:creationId xmlns:a16="http://schemas.microsoft.com/office/drawing/2014/main" id="{08493AFF-9FCC-4FF2-9DEF-376BFDB2BFFA}"/>
              </a:ext>
            </a:extLst>
          </p:cNvPr>
          <p:cNvSpPr txBox="1">
            <a:spLocks/>
          </p:cNvSpPr>
          <p:nvPr/>
        </p:nvSpPr>
        <p:spPr>
          <a:xfrm>
            <a:off x="812278" y="49654"/>
            <a:ext cx="8387663" cy="655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6E0F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1800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2. Method description</a:t>
            </a:r>
            <a:endParaRPr lang="zh-CN" altLang="en-US" sz="1800" b="1" dirty="0">
              <a:solidFill>
                <a:schemeClr val="bg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75" name="Slide Number Placeholder 5">
            <a:extLst>
              <a:ext uri="{FF2B5EF4-FFF2-40B4-BE49-F238E27FC236}">
                <a16:creationId xmlns:a16="http://schemas.microsoft.com/office/drawing/2014/main" id="{3D850C4E-C998-4975-A21D-72FA6BA7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78CE210-1BEC-4108-AE43-672267762F60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07FC54EB-F507-4CB7-BE14-252AE10B1ABA}"/>
              </a:ext>
            </a:extLst>
          </p:cNvPr>
          <p:cNvSpPr txBox="1"/>
          <p:nvPr/>
        </p:nvSpPr>
        <p:spPr>
          <a:xfrm>
            <a:off x="0" y="788034"/>
            <a:ext cx="7626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9400" lvl="1" indent="0">
              <a:buNone/>
            </a:pPr>
            <a:r>
              <a:rPr lang="en-US" altLang="zh-CN" b="1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2.1 Two-stage generative adversarial networks (2stageGAN)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3FA0601-7110-4AD7-B662-A6B0A19A5B0B}"/>
              </a:ext>
            </a:extLst>
          </p:cNvPr>
          <p:cNvSpPr txBox="1"/>
          <p:nvPr/>
        </p:nvSpPr>
        <p:spPr>
          <a:xfrm>
            <a:off x="2788668" y="3477235"/>
            <a:ext cx="68041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Fig: The architecture of our GAN models used in both Stage-1 and Stage-2.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2D13B9A-B7E8-44D5-AABF-02979FA79E91}"/>
              </a:ext>
            </a:extLst>
          </p:cNvPr>
          <p:cNvSpPr txBox="1"/>
          <p:nvPr/>
        </p:nvSpPr>
        <p:spPr>
          <a:xfrm>
            <a:off x="655280" y="4000058"/>
            <a:ext cx="51918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The generator of the restoration module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8134208-C2BF-4F0C-BC0D-0060286E422E}"/>
              </a:ext>
            </a:extLst>
          </p:cNvPr>
          <p:cNvSpPr txBox="1"/>
          <p:nvPr/>
        </p:nvSpPr>
        <p:spPr>
          <a:xfrm>
            <a:off x="5942590" y="5071326"/>
            <a:ext cx="2373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Training losses</a:t>
            </a:r>
            <a:endParaRPr lang="zh-CN" altLang="en-US" sz="16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E257477-5CA4-4179-93A4-673DA6F0B1DF}"/>
              </a:ext>
            </a:extLst>
          </p:cNvPr>
          <p:cNvSpPr txBox="1"/>
          <p:nvPr/>
        </p:nvSpPr>
        <p:spPr>
          <a:xfrm>
            <a:off x="5793933" y="4246704"/>
            <a:ext cx="55110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Track1(24 kHz): partition the spectrum into </a:t>
            </a:r>
            <a:r>
              <a:rPr lang="en-US" altLang="zh-CN" sz="14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2</a:t>
            </a:r>
            <a:r>
              <a:rPr lang="en-US" altLang="zh-CN" sz="14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subbands</a:t>
            </a:r>
            <a:r>
              <a:rPr lang="en-US" altLang="zh-CN" sz="14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Track2(48 kHz): partition the spectrum into </a:t>
            </a:r>
            <a:r>
              <a:rPr lang="en-US" altLang="zh-CN" sz="14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3 </a:t>
            </a:r>
            <a:r>
              <a:rPr lang="en-US" altLang="zh-CN" sz="1400" dirty="0" err="1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subbands</a:t>
            </a:r>
            <a:r>
              <a:rPr lang="en-US" altLang="zh-CN" sz="14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F070497-7E21-487C-9AC7-EED0455B3883}"/>
              </a:ext>
            </a:extLst>
          </p:cNvPr>
          <p:cNvSpPr txBox="1"/>
          <p:nvPr/>
        </p:nvSpPr>
        <p:spPr>
          <a:xfrm>
            <a:off x="6448020" y="4693379"/>
            <a:ext cx="44174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→ </a:t>
            </a:r>
            <a:r>
              <a:rPr lang="en-US" altLang="zh-CN" sz="14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Concatenate them in the channel dimension.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0742F72-86D4-44F8-8D97-AA27216BE8B1}"/>
              </a:ext>
            </a:extLst>
          </p:cNvPr>
          <p:cNvSpPr txBox="1"/>
          <p:nvPr/>
        </p:nvSpPr>
        <p:spPr>
          <a:xfrm>
            <a:off x="5847094" y="5435910"/>
            <a:ext cx="2373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Regression losses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LSGAN losses with 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4A6E6E6-8655-47CD-94A5-B5290E481D13}"/>
              </a:ext>
            </a:extLst>
          </p:cNvPr>
          <p:cNvSpPr txBox="1"/>
          <p:nvPr/>
        </p:nvSpPr>
        <p:spPr>
          <a:xfrm>
            <a:off x="7990801" y="5445203"/>
            <a:ext cx="28574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Multi-resolution discriminators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Multi-band discriminators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Multi-period discriminators</a:t>
            </a:r>
          </a:p>
        </p:txBody>
      </p:sp>
      <p:sp>
        <p:nvSpPr>
          <p:cNvPr id="8" name="左大括号 7">
            <a:extLst>
              <a:ext uri="{FF2B5EF4-FFF2-40B4-BE49-F238E27FC236}">
                <a16:creationId xmlns:a16="http://schemas.microsoft.com/office/drawing/2014/main" id="{678F309C-C62F-42CD-91F1-A60DD21CB9EC}"/>
              </a:ext>
            </a:extLst>
          </p:cNvPr>
          <p:cNvSpPr/>
          <p:nvPr/>
        </p:nvSpPr>
        <p:spPr>
          <a:xfrm>
            <a:off x="7935728" y="5552925"/>
            <a:ext cx="45720" cy="5232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EF02046-1DB0-4373-8A8E-B43011B44482}"/>
              </a:ext>
            </a:extLst>
          </p:cNvPr>
          <p:cNvSpPr txBox="1"/>
          <p:nvPr/>
        </p:nvSpPr>
        <p:spPr>
          <a:xfrm>
            <a:off x="5504973" y="5959130"/>
            <a:ext cx="23276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Feature loss not utilized.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D01EB5E-AF7B-4B04-A608-AB72130F459C}"/>
              </a:ext>
            </a:extLst>
          </p:cNvPr>
          <p:cNvSpPr txBox="1"/>
          <p:nvPr/>
        </p:nvSpPr>
        <p:spPr>
          <a:xfrm>
            <a:off x="878284" y="5916077"/>
            <a:ext cx="4337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Fig: The diagram of the generator of </a:t>
            </a:r>
            <a:r>
              <a:rPr lang="en-US" altLang="zh-CN" sz="1400" b="1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CSM-GAN</a:t>
            </a:r>
            <a:r>
              <a:rPr lang="en-US" altLang="zh-CN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3324CAB-D26E-4FB9-BCF5-B7CFBA649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80" y="4341346"/>
            <a:ext cx="4888924" cy="151805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E966BBE0-2D41-466E-9BF8-BBB076D0CBF0}"/>
              </a:ext>
            </a:extLst>
          </p:cNvPr>
          <p:cNvSpPr txBox="1"/>
          <p:nvPr/>
        </p:nvSpPr>
        <p:spPr>
          <a:xfrm>
            <a:off x="2461386" y="61291"/>
            <a:ext cx="8274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General Speech Restoration Using Two-stage Generative Adversarial Networks</a:t>
            </a:r>
            <a:endParaRPr lang="zh-CN" altLang="en-US" sz="1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8EE35AA-0FD4-4B12-9738-9D9F73030D3B}"/>
              </a:ext>
            </a:extLst>
          </p:cNvPr>
          <p:cNvSpPr txBox="1"/>
          <p:nvPr/>
        </p:nvSpPr>
        <p:spPr>
          <a:xfrm>
            <a:off x="7883331" y="282831"/>
            <a:ext cx="31363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- ICASSP 2024 SIG Challenge</a:t>
            </a:r>
            <a:endParaRPr lang="zh-CN" altLang="en-US" sz="14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05A3264F-C96D-437B-94AD-12826D0F4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4925" y="101345"/>
            <a:ext cx="423306" cy="495497"/>
          </a:xfrm>
          <a:prstGeom prst="rect">
            <a:avLst/>
          </a:prstGeom>
        </p:spPr>
      </p:pic>
      <p:pic>
        <p:nvPicPr>
          <p:cNvPr id="30" name="Picture 4" descr="IEEE ICASSP (@ieeeICASSP) / X">
            <a:extLst>
              <a:ext uri="{FF2B5EF4-FFF2-40B4-BE49-F238E27FC236}">
                <a16:creationId xmlns:a16="http://schemas.microsoft.com/office/drawing/2014/main" id="{D8DCDFD2-FF47-4D42-949A-E8E950F03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3" b="12345"/>
          <a:stretch/>
        </p:blipFill>
        <p:spPr bwMode="auto">
          <a:xfrm>
            <a:off x="11362944" y="94864"/>
            <a:ext cx="739943" cy="55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640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ACE5082-493A-45F1-A194-1276A319C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176" y="1631224"/>
            <a:ext cx="6340248" cy="2860361"/>
          </a:xfrm>
          <a:prstGeom prst="rect">
            <a:avLst/>
          </a:prstGeom>
        </p:spPr>
      </p:pic>
      <p:sp>
        <p:nvSpPr>
          <p:cNvPr id="152" name="矩形 151">
            <a:extLst>
              <a:ext uri="{FF2B5EF4-FFF2-40B4-BE49-F238E27FC236}">
                <a16:creationId xmlns:a16="http://schemas.microsoft.com/office/drawing/2014/main" id="{670C0605-778B-4B21-812F-B14B74D827B3}"/>
              </a:ext>
            </a:extLst>
          </p:cNvPr>
          <p:cNvSpPr/>
          <p:nvPr/>
        </p:nvSpPr>
        <p:spPr>
          <a:xfrm>
            <a:off x="0" y="4473"/>
            <a:ext cx="12192000" cy="715909"/>
          </a:xfrm>
          <a:prstGeom prst="rect">
            <a:avLst/>
          </a:prstGeom>
          <a:solidFill>
            <a:srgbClr val="6E0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32" name="标题 7">
            <a:extLst>
              <a:ext uri="{FF2B5EF4-FFF2-40B4-BE49-F238E27FC236}">
                <a16:creationId xmlns:a16="http://schemas.microsoft.com/office/drawing/2014/main" id="{08493AFF-9FCC-4FF2-9DEF-376BFDB2BFFA}"/>
              </a:ext>
            </a:extLst>
          </p:cNvPr>
          <p:cNvSpPr txBox="1">
            <a:spLocks/>
          </p:cNvSpPr>
          <p:nvPr/>
        </p:nvSpPr>
        <p:spPr>
          <a:xfrm>
            <a:off x="812278" y="49654"/>
            <a:ext cx="8387663" cy="655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6E0F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1800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2. Method description</a:t>
            </a:r>
            <a:endParaRPr lang="zh-CN" altLang="en-US" sz="1800" b="1" dirty="0">
              <a:solidFill>
                <a:schemeClr val="bg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75" name="Slide Number Placeholder 5">
            <a:extLst>
              <a:ext uri="{FF2B5EF4-FFF2-40B4-BE49-F238E27FC236}">
                <a16:creationId xmlns:a16="http://schemas.microsoft.com/office/drawing/2014/main" id="{3D850C4E-C998-4975-A21D-72FA6BA7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78CE210-1BEC-4108-AE43-672267762F60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07FC54EB-F507-4CB7-BE14-252AE10B1ABA}"/>
              </a:ext>
            </a:extLst>
          </p:cNvPr>
          <p:cNvSpPr txBox="1"/>
          <p:nvPr/>
        </p:nvSpPr>
        <p:spPr>
          <a:xfrm>
            <a:off x="0" y="78803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9400" lvl="1" indent="0">
              <a:buNone/>
            </a:pPr>
            <a:r>
              <a:rPr lang="en-US" altLang="zh-CN" b="1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2.1 Two-stage generative adversarial networks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63C09E3E-7851-49B1-8886-42E1420E4C38}"/>
              </a:ext>
            </a:extLst>
          </p:cNvPr>
          <p:cNvSpPr txBox="1"/>
          <p:nvPr/>
        </p:nvSpPr>
        <p:spPr>
          <a:xfrm>
            <a:off x="1036782" y="1194240"/>
            <a:ext cx="5821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The generator of the enhancement module</a:t>
            </a:r>
            <a:endParaRPr lang="zh-CN" altLang="en-US" dirty="0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3C73058E-AC5B-40CD-ADB6-20857529DF87}"/>
              </a:ext>
            </a:extLst>
          </p:cNvPr>
          <p:cNvSpPr txBox="1"/>
          <p:nvPr/>
        </p:nvSpPr>
        <p:spPr>
          <a:xfrm>
            <a:off x="837884" y="5105992"/>
            <a:ext cx="2373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Training losses</a:t>
            </a:r>
            <a:endParaRPr lang="zh-CN" altLang="en-US" sz="1600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E17945D2-5462-4768-BFC7-84B1F373B5BE}"/>
              </a:ext>
            </a:extLst>
          </p:cNvPr>
          <p:cNvSpPr txBox="1"/>
          <p:nvPr/>
        </p:nvSpPr>
        <p:spPr>
          <a:xfrm>
            <a:off x="7956951" y="2535865"/>
            <a:ext cx="38575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SDCM*</a:t>
            </a:r>
            <a:r>
              <a:rPr lang="en-US" altLang="zh-CN" sz="12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: </a:t>
            </a:r>
            <a:r>
              <a:rPr lang="en-US" altLang="zh-CN" sz="1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Spectral dimension compression mapping module.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TF-CR</a:t>
            </a:r>
            <a:r>
              <a:rPr lang="en-US" altLang="zh-CN" sz="12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: Time-frequency convolutional-recurrent networks.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Input and output are both </a:t>
            </a:r>
            <a:r>
              <a:rPr lang="en-US" altLang="zh-CN" sz="12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power-compresse</a:t>
            </a:r>
            <a:r>
              <a:rPr lang="en-US" altLang="zh-CN" sz="12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d spectrograms.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883D8C0F-8054-46D5-B2EA-4F947D477605}"/>
              </a:ext>
            </a:extLst>
          </p:cNvPr>
          <p:cNvSpPr txBox="1"/>
          <p:nvPr/>
        </p:nvSpPr>
        <p:spPr>
          <a:xfrm>
            <a:off x="837884" y="5499163"/>
            <a:ext cx="61504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Regression losses: </a:t>
            </a:r>
            <a:r>
              <a:rPr lang="en-US" altLang="zh-CN" sz="14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multi-resolution spectrum losses</a:t>
            </a:r>
            <a:r>
              <a:rPr lang="en-US" altLang="zh-CN" sz="14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Metric-GAN loss with a single </a:t>
            </a:r>
            <a:r>
              <a:rPr lang="en-US" altLang="zh-CN" sz="14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PESQ</a:t>
            </a:r>
            <a:r>
              <a:rPr lang="en-US" altLang="zh-CN" sz="14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discriminator.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858DFEC9-D047-4711-9C90-6B861768EF09}"/>
              </a:ext>
            </a:extLst>
          </p:cNvPr>
          <p:cNvSpPr txBox="1"/>
          <p:nvPr/>
        </p:nvSpPr>
        <p:spPr>
          <a:xfrm>
            <a:off x="2190907" y="4544960"/>
            <a:ext cx="4337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Fig: The diagram of the generator of </a:t>
            </a:r>
            <a:r>
              <a:rPr lang="en-US" altLang="zh-CN" sz="1400" b="1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CRMGAN</a:t>
            </a:r>
            <a:r>
              <a:rPr lang="en-US" altLang="zh-CN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94AFA0EB-5522-47ED-B3E4-48B07CA0CF19}"/>
              </a:ext>
            </a:extLst>
          </p:cNvPr>
          <p:cNvSpPr txBox="1"/>
          <p:nvPr/>
        </p:nvSpPr>
        <p:spPr>
          <a:xfrm>
            <a:off x="7380610" y="5444546"/>
            <a:ext cx="36386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20 </a:t>
            </a:r>
            <a:r>
              <a:rPr lang="en-US" altLang="zh-CN" sz="1400" dirty="0" err="1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ms</a:t>
            </a:r>
            <a:r>
              <a:rPr lang="en-US" altLang="zh-CN" sz="14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window length and FFT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10 </a:t>
            </a:r>
            <a:r>
              <a:rPr lang="en-US" altLang="zh-CN" sz="1400" dirty="0" err="1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ms</a:t>
            </a:r>
            <a:r>
              <a:rPr lang="en-US" altLang="zh-CN" sz="14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hop length</a:t>
            </a:r>
            <a:endParaRPr lang="zh-CN" altLang="en-US" sz="1400" dirty="0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F017610F-A932-4019-865D-6C722921D927}"/>
              </a:ext>
            </a:extLst>
          </p:cNvPr>
          <p:cNvSpPr txBox="1"/>
          <p:nvPr/>
        </p:nvSpPr>
        <p:spPr>
          <a:xfrm>
            <a:off x="7337928" y="5057499"/>
            <a:ext cx="2530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STFT configurations: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3A02118-1C67-41BB-A785-30F74156C58A}"/>
              </a:ext>
            </a:extLst>
          </p:cNvPr>
          <p:cNvSpPr txBox="1"/>
          <p:nvPr/>
        </p:nvSpPr>
        <p:spPr>
          <a:xfrm>
            <a:off x="697230" y="6389191"/>
            <a:ext cx="101102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Times New Roman" panose="02020603050405020304" pitchFamily="18" charset="0"/>
              </a:rPr>
              <a:t>* Hu, </a:t>
            </a:r>
            <a:r>
              <a:rPr lang="en-US" altLang="zh-CN" sz="1050" dirty="0" err="1">
                <a:latin typeface="UD Digi Kyokasho NK-R" panose="02020400000000000000" pitchFamily="18" charset="-128"/>
                <a:ea typeface="UD Digi Kyokasho NK-R" panose="02020400000000000000" pitchFamily="18" charset="-128"/>
                <a:cs typeface="Times New Roman" panose="02020603050405020304" pitchFamily="18" charset="0"/>
              </a:rPr>
              <a:t>Qinwen</a:t>
            </a:r>
            <a:r>
              <a:rPr lang="en-US" altLang="zh-CN" sz="1050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Times New Roman" panose="02020603050405020304" pitchFamily="18" charset="0"/>
              </a:rPr>
              <a:t>, et al. "Learnable spectral dimension compression mapping for full-band speech enhancement." JASA Express Letters 3.2 (2023).</a:t>
            </a:r>
            <a:endParaRPr lang="zh-CN" altLang="en-US" sz="105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2B4AC8E-2DE2-4862-B52B-295FB8DC622D}"/>
              </a:ext>
            </a:extLst>
          </p:cNvPr>
          <p:cNvSpPr txBox="1"/>
          <p:nvPr/>
        </p:nvSpPr>
        <p:spPr>
          <a:xfrm>
            <a:off x="2461386" y="61291"/>
            <a:ext cx="8274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General Speech Restoration Using Two-stage Generative Adversarial Networks</a:t>
            </a:r>
            <a:endParaRPr lang="zh-CN" altLang="en-US" sz="1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003321D-0DC4-401D-9A4A-7120C51E0DC8}"/>
              </a:ext>
            </a:extLst>
          </p:cNvPr>
          <p:cNvSpPr txBox="1"/>
          <p:nvPr/>
        </p:nvSpPr>
        <p:spPr>
          <a:xfrm>
            <a:off x="7883331" y="282831"/>
            <a:ext cx="31363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- ICASSP 2024 SIG Challenge</a:t>
            </a:r>
            <a:endParaRPr lang="zh-CN" altLang="en-US" sz="14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F8CBD59-F62E-412A-A296-6EF9FA2D4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4925" y="101345"/>
            <a:ext cx="423306" cy="495497"/>
          </a:xfrm>
          <a:prstGeom prst="rect">
            <a:avLst/>
          </a:prstGeom>
        </p:spPr>
      </p:pic>
      <p:pic>
        <p:nvPicPr>
          <p:cNvPr id="22" name="Picture 4" descr="IEEE ICASSP (@ieeeICASSP) / X">
            <a:extLst>
              <a:ext uri="{FF2B5EF4-FFF2-40B4-BE49-F238E27FC236}">
                <a16:creationId xmlns:a16="http://schemas.microsoft.com/office/drawing/2014/main" id="{959F5755-1537-41E7-82B7-E18FB6D0C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3" b="12345"/>
          <a:stretch/>
        </p:blipFill>
        <p:spPr bwMode="auto">
          <a:xfrm>
            <a:off x="11362944" y="94864"/>
            <a:ext cx="739943" cy="55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矩形 151">
            <a:extLst>
              <a:ext uri="{FF2B5EF4-FFF2-40B4-BE49-F238E27FC236}">
                <a16:creationId xmlns:a16="http://schemas.microsoft.com/office/drawing/2014/main" id="{670C0605-778B-4B21-812F-B14B74D827B3}"/>
              </a:ext>
            </a:extLst>
          </p:cNvPr>
          <p:cNvSpPr/>
          <p:nvPr/>
        </p:nvSpPr>
        <p:spPr>
          <a:xfrm>
            <a:off x="0" y="4473"/>
            <a:ext cx="12192000" cy="715909"/>
          </a:xfrm>
          <a:prstGeom prst="rect">
            <a:avLst/>
          </a:prstGeom>
          <a:solidFill>
            <a:srgbClr val="6E0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32" name="标题 7">
            <a:extLst>
              <a:ext uri="{FF2B5EF4-FFF2-40B4-BE49-F238E27FC236}">
                <a16:creationId xmlns:a16="http://schemas.microsoft.com/office/drawing/2014/main" id="{08493AFF-9FCC-4FF2-9DEF-376BFDB2BFFA}"/>
              </a:ext>
            </a:extLst>
          </p:cNvPr>
          <p:cNvSpPr txBox="1">
            <a:spLocks/>
          </p:cNvSpPr>
          <p:nvPr/>
        </p:nvSpPr>
        <p:spPr>
          <a:xfrm>
            <a:off x="812278" y="49654"/>
            <a:ext cx="8387663" cy="655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6E0F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1800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2. Method description</a:t>
            </a:r>
            <a:endParaRPr lang="zh-CN" altLang="en-US" sz="1800" b="1" dirty="0">
              <a:solidFill>
                <a:schemeClr val="bg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75" name="Slide Number Placeholder 5">
            <a:extLst>
              <a:ext uri="{FF2B5EF4-FFF2-40B4-BE49-F238E27FC236}">
                <a16:creationId xmlns:a16="http://schemas.microsoft.com/office/drawing/2014/main" id="{3D850C4E-C998-4975-A21D-72FA6BA7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78CE210-1BEC-4108-AE43-672267762F60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07FC54EB-F507-4CB7-BE14-252AE10B1ABA}"/>
              </a:ext>
            </a:extLst>
          </p:cNvPr>
          <p:cNvSpPr txBox="1"/>
          <p:nvPr/>
        </p:nvSpPr>
        <p:spPr>
          <a:xfrm>
            <a:off x="0" y="78803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9400" lvl="1" indent="0">
              <a:buNone/>
            </a:pPr>
            <a:r>
              <a:rPr lang="en-US" altLang="zh-CN" b="1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2.2 Dataset simulation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057E8487-FD85-46BF-A9CD-4203E0B19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615367"/>
              </p:ext>
            </p:extLst>
          </p:nvPr>
        </p:nvGraphicFramePr>
        <p:xfrm>
          <a:off x="1322451" y="3174913"/>
          <a:ext cx="9324848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1212">
                  <a:extLst>
                    <a:ext uri="{9D8B030D-6E8A-4147-A177-3AD203B41FA5}">
                      <a16:colId xmlns:a16="http://schemas.microsoft.com/office/drawing/2014/main" val="1102479862"/>
                    </a:ext>
                  </a:extLst>
                </a:gridCol>
                <a:gridCol w="2331212">
                  <a:extLst>
                    <a:ext uri="{9D8B030D-6E8A-4147-A177-3AD203B41FA5}">
                      <a16:colId xmlns:a16="http://schemas.microsoft.com/office/drawing/2014/main" val="3598781493"/>
                    </a:ext>
                  </a:extLst>
                </a:gridCol>
                <a:gridCol w="2331212">
                  <a:extLst>
                    <a:ext uri="{9D8B030D-6E8A-4147-A177-3AD203B41FA5}">
                      <a16:colId xmlns:a16="http://schemas.microsoft.com/office/drawing/2014/main" val="3548694382"/>
                    </a:ext>
                  </a:extLst>
                </a:gridCol>
                <a:gridCol w="2331212">
                  <a:extLst>
                    <a:ext uri="{9D8B030D-6E8A-4147-A177-3AD203B41FA5}">
                      <a16:colId xmlns:a16="http://schemas.microsoft.com/office/drawing/2014/main" val="3653983674"/>
                    </a:ext>
                  </a:extLst>
                </a:gridCol>
              </a:tblGrid>
              <a:tr h="532722">
                <a:tc>
                  <a:txBody>
                    <a:bodyPr/>
                    <a:lstStyle/>
                    <a:p>
                      <a:endParaRPr lang="zh-CN" altLang="en-US" sz="16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Environment</a:t>
                      </a:r>
                      <a:endParaRPr lang="zh-CN" altLang="en-US" sz="1600" b="1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Equipment</a:t>
                      </a:r>
                      <a:endParaRPr lang="zh-CN" altLang="en-US" sz="1600" b="1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Transmission &amp; post-processing</a:t>
                      </a:r>
                      <a:endParaRPr lang="zh-CN" altLang="en-US" sz="1600" b="1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657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1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Restoration module</a:t>
                      </a:r>
                      <a:endParaRPr lang="zh-CN" altLang="en-US" sz="1600" b="1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Far-field, </a:t>
                      </a:r>
                    </a:p>
                    <a:p>
                      <a:pPr algn="ctr"/>
                      <a:r>
                        <a:rPr lang="en-US" altLang="zh-CN" sz="16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Bone-conduction</a:t>
                      </a:r>
                      <a:endParaRPr lang="zh-CN" altLang="en-US" sz="16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Equalization,</a:t>
                      </a:r>
                    </a:p>
                    <a:p>
                      <a:pPr algn="ctr"/>
                      <a:r>
                        <a:rPr lang="en-US" altLang="zh-CN" sz="16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Front-end,</a:t>
                      </a:r>
                    </a:p>
                    <a:p>
                      <a:pPr algn="ctr"/>
                      <a:r>
                        <a:rPr lang="en-US" altLang="zh-CN" sz="16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Clipping,</a:t>
                      </a:r>
                    </a:p>
                    <a:p>
                      <a:pPr algn="ctr"/>
                      <a:r>
                        <a:rPr lang="en-US" altLang="zh-CN" sz="16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Rectifications,</a:t>
                      </a:r>
                    </a:p>
                    <a:p>
                      <a:pPr algn="ctr"/>
                      <a:r>
                        <a:rPr lang="en-US" altLang="zh-CN" sz="16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Anti-AGC</a:t>
                      </a:r>
                      <a:endParaRPr lang="zh-CN" altLang="en-US" sz="16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Resampling,</a:t>
                      </a:r>
                    </a:p>
                    <a:p>
                      <a:pPr algn="ctr"/>
                      <a:r>
                        <a:rPr lang="en-US" altLang="zh-CN" sz="16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Codec,</a:t>
                      </a:r>
                    </a:p>
                    <a:p>
                      <a:pPr algn="ctr"/>
                      <a:r>
                        <a:rPr lang="en-US" altLang="zh-CN" sz="16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Package-loss concealment</a:t>
                      </a:r>
                      <a:endParaRPr lang="zh-CN" altLang="en-US" sz="16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95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1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Enhancement module</a:t>
                      </a:r>
                      <a:endParaRPr lang="zh-CN" altLang="en-US" sz="1600" b="1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Noises, </a:t>
                      </a:r>
                    </a:p>
                    <a:p>
                      <a:pPr algn="ctr"/>
                      <a:r>
                        <a:rPr lang="en-US" altLang="zh-CN" sz="16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Reverberations</a:t>
                      </a:r>
                      <a:endParaRPr lang="zh-CN" altLang="en-US" sz="16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6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6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37307"/>
                  </a:ext>
                </a:extLst>
              </a:tr>
            </a:tbl>
          </a:graphicData>
        </a:graphic>
      </p:graphicFrame>
      <p:sp>
        <p:nvSpPr>
          <p:cNvPr id="61" name="文本框 60">
            <a:extLst>
              <a:ext uri="{FF2B5EF4-FFF2-40B4-BE49-F238E27FC236}">
                <a16:creationId xmlns:a16="http://schemas.microsoft.com/office/drawing/2014/main" id="{BF4F800F-9480-4E1F-BBDF-18F2B650976D}"/>
              </a:ext>
            </a:extLst>
          </p:cNvPr>
          <p:cNvSpPr txBox="1"/>
          <p:nvPr/>
        </p:nvSpPr>
        <p:spPr>
          <a:xfrm>
            <a:off x="700659" y="1214207"/>
            <a:ext cx="102207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Clean speech dataset: 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The DNS Challenge training dataset and our private speech dataset, including English, Chinese, French, German, Italian and Russian.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Far-field </a:t>
            </a:r>
            <a:r>
              <a:rPr lang="en-US" altLang="zh-CN" sz="16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and </a:t>
            </a:r>
            <a:r>
              <a:rPr lang="en-US" altLang="zh-CN" sz="16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bone-conduction</a:t>
            </a:r>
            <a:r>
              <a:rPr lang="en-US" altLang="zh-CN" sz="16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distortions are </a:t>
            </a:r>
            <a:r>
              <a:rPr lang="en-US" altLang="zh-CN" sz="16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real-recorded</a:t>
            </a:r>
            <a:r>
              <a:rPr lang="en-US" altLang="zh-CN" sz="16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, other types of distortion are all simulated.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Total size: </a:t>
            </a:r>
            <a:r>
              <a:rPr lang="en-US" altLang="zh-CN" sz="16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500 hours</a:t>
            </a:r>
            <a:r>
              <a:rPr lang="en-US" altLang="zh-CN" sz="16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3BEB74AC-1D9D-491E-969D-D3CAFE3E5934}"/>
              </a:ext>
            </a:extLst>
          </p:cNvPr>
          <p:cNvSpPr txBox="1"/>
          <p:nvPr/>
        </p:nvSpPr>
        <p:spPr>
          <a:xfrm>
            <a:off x="1255624" y="5708093"/>
            <a:ext cx="8726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Table:  The distortion types in each training set for the modules of the two stages.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3F29585-B2D7-4F1E-AFA6-BD3FC4D4E88B}"/>
              </a:ext>
            </a:extLst>
          </p:cNvPr>
          <p:cNvSpPr txBox="1"/>
          <p:nvPr/>
        </p:nvSpPr>
        <p:spPr>
          <a:xfrm>
            <a:off x="2461386" y="61291"/>
            <a:ext cx="8274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General Speech Restoration Using Two-stage Generative Adversarial Networks</a:t>
            </a:r>
            <a:endParaRPr lang="zh-CN" altLang="en-US" sz="1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C1C46E0-00D5-487D-A6F2-A912B07AED71}"/>
              </a:ext>
            </a:extLst>
          </p:cNvPr>
          <p:cNvSpPr txBox="1"/>
          <p:nvPr/>
        </p:nvSpPr>
        <p:spPr>
          <a:xfrm>
            <a:off x="7883331" y="282831"/>
            <a:ext cx="31363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- ICASSP 2024 SIG Challenge</a:t>
            </a:r>
            <a:endParaRPr lang="zh-CN" altLang="en-US" sz="14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797213B-BF64-4875-AD2F-362A690AC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925" y="101345"/>
            <a:ext cx="423306" cy="495497"/>
          </a:xfrm>
          <a:prstGeom prst="rect">
            <a:avLst/>
          </a:prstGeom>
        </p:spPr>
      </p:pic>
      <p:pic>
        <p:nvPicPr>
          <p:cNvPr id="16" name="Picture 4" descr="IEEE ICASSP (@ieeeICASSP) / X">
            <a:extLst>
              <a:ext uri="{FF2B5EF4-FFF2-40B4-BE49-F238E27FC236}">
                <a16:creationId xmlns:a16="http://schemas.microsoft.com/office/drawing/2014/main" id="{CFB0FE50-CFC3-4D62-AACC-72C5CCF82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3" b="12345"/>
          <a:stretch/>
        </p:blipFill>
        <p:spPr bwMode="auto">
          <a:xfrm>
            <a:off x="11362944" y="94864"/>
            <a:ext cx="739943" cy="55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19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矩形 151">
            <a:extLst>
              <a:ext uri="{FF2B5EF4-FFF2-40B4-BE49-F238E27FC236}">
                <a16:creationId xmlns:a16="http://schemas.microsoft.com/office/drawing/2014/main" id="{670C0605-778B-4B21-812F-B14B74D827B3}"/>
              </a:ext>
            </a:extLst>
          </p:cNvPr>
          <p:cNvSpPr/>
          <p:nvPr/>
        </p:nvSpPr>
        <p:spPr>
          <a:xfrm>
            <a:off x="0" y="4473"/>
            <a:ext cx="12192000" cy="715909"/>
          </a:xfrm>
          <a:prstGeom prst="rect">
            <a:avLst/>
          </a:prstGeom>
          <a:solidFill>
            <a:srgbClr val="6E0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32" name="标题 7">
            <a:extLst>
              <a:ext uri="{FF2B5EF4-FFF2-40B4-BE49-F238E27FC236}">
                <a16:creationId xmlns:a16="http://schemas.microsoft.com/office/drawing/2014/main" id="{08493AFF-9FCC-4FF2-9DEF-376BFDB2BFFA}"/>
              </a:ext>
            </a:extLst>
          </p:cNvPr>
          <p:cNvSpPr txBox="1">
            <a:spLocks/>
          </p:cNvSpPr>
          <p:nvPr/>
        </p:nvSpPr>
        <p:spPr>
          <a:xfrm>
            <a:off x="812278" y="49654"/>
            <a:ext cx="8387663" cy="655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6E0F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1800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2. Method description</a:t>
            </a:r>
            <a:endParaRPr lang="zh-CN" altLang="en-US" sz="1800" b="1" dirty="0">
              <a:solidFill>
                <a:schemeClr val="bg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75" name="Slide Number Placeholder 5">
            <a:extLst>
              <a:ext uri="{FF2B5EF4-FFF2-40B4-BE49-F238E27FC236}">
                <a16:creationId xmlns:a16="http://schemas.microsoft.com/office/drawing/2014/main" id="{3D850C4E-C998-4975-A21D-72FA6BA7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78CE210-1BEC-4108-AE43-672267762F60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07FC54EB-F507-4CB7-BE14-252AE10B1ABA}"/>
              </a:ext>
            </a:extLst>
          </p:cNvPr>
          <p:cNvSpPr txBox="1"/>
          <p:nvPr/>
        </p:nvSpPr>
        <p:spPr>
          <a:xfrm>
            <a:off x="0" y="78803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9400" lvl="1" indent="0">
              <a:buNone/>
            </a:pPr>
            <a:r>
              <a:rPr lang="en-US" altLang="zh-CN" b="1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2.2 Dataset simulation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01427F2-D025-4002-A846-42D1E3CD747A}"/>
              </a:ext>
            </a:extLst>
          </p:cNvPr>
          <p:cNvSpPr txBox="1"/>
          <p:nvPr/>
        </p:nvSpPr>
        <p:spPr>
          <a:xfrm>
            <a:off x="1603829" y="5101196"/>
            <a:ext cx="80033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We aim to simulate a </a:t>
            </a:r>
            <a:r>
              <a:rPr lang="en-US" altLang="zh-CN" sz="16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broad range of distortions</a:t>
            </a:r>
            <a:r>
              <a:rPr lang="en-US" altLang="zh-CN" sz="16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, trying to achieve coverage of those present in the test set.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We avoid simulating distorted signals that are </a:t>
            </a:r>
            <a:r>
              <a:rPr lang="en-US" altLang="zh-CN" sz="1600" dirty="0">
                <a:solidFill>
                  <a:srgbClr val="6E0F6D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excessively damaged</a:t>
            </a:r>
            <a:r>
              <a:rPr lang="en-US" altLang="zh-CN" sz="1600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, as learning from such samples poses significant challenges for the model.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AABD1DF-1460-4D53-B9E6-02F74F3897D1}"/>
              </a:ext>
            </a:extLst>
          </p:cNvPr>
          <p:cNvSpPr txBox="1"/>
          <p:nvPr/>
        </p:nvSpPr>
        <p:spPr>
          <a:xfrm>
            <a:off x="526660" y="1283127"/>
            <a:ext cx="1360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Samples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F0753BF-9891-442A-B86E-98BB261C565E}"/>
              </a:ext>
            </a:extLst>
          </p:cNvPr>
          <p:cNvSpPr txBox="1"/>
          <p:nvPr/>
        </p:nvSpPr>
        <p:spPr>
          <a:xfrm>
            <a:off x="2587422" y="2749420"/>
            <a:ext cx="29408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Front-end, Codec (Opus)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E4C8997-F329-4251-A312-69903E001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967" y="1334239"/>
            <a:ext cx="3350206" cy="1406045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776E5304-3FD6-42E2-BA78-340E17674589}"/>
              </a:ext>
            </a:extLst>
          </p:cNvPr>
          <p:cNvSpPr txBox="1"/>
          <p:nvPr/>
        </p:nvSpPr>
        <p:spPr>
          <a:xfrm>
            <a:off x="6520326" y="2764381"/>
            <a:ext cx="29408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Equalization, Codec (</a:t>
            </a:r>
            <a:r>
              <a:rPr lang="en-US" altLang="zh-CN" sz="1400" b="1" dirty="0" err="1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Ogg</a:t>
            </a:r>
            <a:r>
              <a:rPr lang="en-US" altLang="zh-CN" sz="1400" b="1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)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AF0A0E8-9DDD-4BC5-A2BC-B7E0046A9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278" y="3103979"/>
            <a:ext cx="3350206" cy="1403621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E9EEB78E-6FBB-4D94-B30D-017E3DB23D25}"/>
              </a:ext>
            </a:extLst>
          </p:cNvPr>
          <p:cNvSpPr txBox="1"/>
          <p:nvPr/>
        </p:nvSpPr>
        <p:spPr>
          <a:xfrm>
            <a:off x="2664611" y="4521078"/>
            <a:ext cx="29408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Front-end, Codec (Mp3)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332E3AE-A152-4F70-9DAD-D60D33DF2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5278" y="1341362"/>
            <a:ext cx="3350206" cy="14012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E5757C3-1FD4-444A-9F43-F113DDA952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4945" y="3098692"/>
            <a:ext cx="3338250" cy="1408908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98A270C2-D9C3-4520-B1AD-4514DEABAD22}"/>
              </a:ext>
            </a:extLst>
          </p:cNvPr>
          <p:cNvSpPr txBox="1"/>
          <p:nvPr/>
        </p:nvSpPr>
        <p:spPr>
          <a:xfrm>
            <a:off x="7194750" y="4489278"/>
            <a:ext cx="15920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Rectification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6FC3287-AD59-47BF-B04D-AED8E764C441}"/>
              </a:ext>
            </a:extLst>
          </p:cNvPr>
          <p:cNvSpPr txBox="1"/>
          <p:nvPr/>
        </p:nvSpPr>
        <p:spPr>
          <a:xfrm>
            <a:off x="3739895" y="4749176"/>
            <a:ext cx="4096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Fig:  Samples of the simulated training data.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7FD12AA-5180-49A8-84E6-5E6FDB77247B}"/>
              </a:ext>
            </a:extLst>
          </p:cNvPr>
          <p:cNvSpPr txBox="1"/>
          <p:nvPr/>
        </p:nvSpPr>
        <p:spPr>
          <a:xfrm>
            <a:off x="2461386" y="61291"/>
            <a:ext cx="8274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General Speech Restoration Using Two-stage Generative Adversarial Networks</a:t>
            </a:r>
            <a:endParaRPr lang="zh-CN" altLang="en-US" sz="1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C64375A-40B5-4094-B352-77CAB7A09A38}"/>
              </a:ext>
            </a:extLst>
          </p:cNvPr>
          <p:cNvSpPr txBox="1"/>
          <p:nvPr/>
        </p:nvSpPr>
        <p:spPr>
          <a:xfrm>
            <a:off x="7883331" y="282831"/>
            <a:ext cx="31363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rial" panose="020B0604020202020204" pitchFamily="34" charset="0"/>
              </a:rPr>
              <a:t>- ICASSP 2024 SIG Challenge</a:t>
            </a:r>
            <a:endParaRPr lang="zh-CN" altLang="en-US" sz="14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475EBC42-A4DB-4DF3-8850-10C453FBA9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4925" y="101345"/>
            <a:ext cx="423306" cy="495497"/>
          </a:xfrm>
          <a:prstGeom prst="rect">
            <a:avLst/>
          </a:prstGeom>
        </p:spPr>
      </p:pic>
      <p:pic>
        <p:nvPicPr>
          <p:cNvPr id="30" name="Picture 4" descr="IEEE ICASSP (@ieeeICASSP) / X">
            <a:extLst>
              <a:ext uri="{FF2B5EF4-FFF2-40B4-BE49-F238E27FC236}">
                <a16:creationId xmlns:a16="http://schemas.microsoft.com/office/drawing/2014/main" id="{1655525B-96E4-4795-8956-D5DB86211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3" b="12345"/>
          <a:stretch/>
        </p:blipFill>
        <p:spPr bwMode="auto">
          <a:xfrm>
            <a:off x="11362944" y="94864"/>
            <a:ext cx="739943" cy="55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534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74363</TotalTime>
  <Words>1171</Words>
  <Application>Microsoft Office PowerPoint</Application>
  <PresentationFormat>宽屏</PresentationFormat>
  <Paragraphs>249</Paragraphs>
  <Slides>12</Slides>
  <Notes>11</Notes>
  <HiddenSlides>0</HiddenSlides>
  <MMClips>12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UD Digi Kyokasho NK-R</vt:lpstr>
      <vt:lpstr>等线</vt:lpstr>
      <vt:lpstr>等线 Light</vt:lpstr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General Speech Restoration Using Two-stage Generative Adversarial Networks</vt:lpstr>
      <vt:lpstr>General Speech Restoration Using Two-stage Generative Adversarial Networks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XiangTeng</dc:creator>
  <cp:lastModifiedBy>胡锅巴</cp:lastModifiedBy>
  <cp:revision>1289</cp:revision>
  <dcterms:created xsi:type="dcterms:W3CDTF">2019-11-22T09:25:47Z</dcterms:created>
  <dcterms:modified xsi:type="dcterms:W3CDTF">2024-04-15T02:59:29Z</dcterms:modified>
</cp:coreProperties>
</file>