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6" r:id="rId3"/>
    <p:sldId id="346" r:id="rId5"/>
    <p:sldId id="347" r:id="rId6"/>
    <p:sldId id="348" r:id="rId7"/>
    <p:sldId id="350" r:id="rId8"/>
    <p:sldId id="349" r:id="rId9"/>
    <p:sldId id="357" r:id="rId10"/>
    <p:sldId id="352" r:id="rId11"/>
    <p:sldId id="355" r:id="rId12"/>
    <p:sldId id="353" r:id="rId13"/>
    <p:sldId id="351" r:id="rId14"/>
    <p:sldId id="356" r:id="rId15"/>
    <p:sldId id="358" r:id="rId16"/>
    <p:sldId id="264" r:id="rId17"/>
  </p:sldIdLst>
  <p:sldSz cx="12192000" cy="6858000"/>
  <p:notesSz cx="6858000" cy="9144000"/>
  <p:embeddedFontLst>
    <p:embeddedFont>
      <p:font typeface="BM Dohyeon" panose="020B0600000101010101" charset="-122"/>
      <p:regular r:id="rId2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A380"/>
    <a:srgbClr val="959DBF"/>
    <a:srgbClr val="2D5AC2"/>
    <a:srgbClr val="2E76BC"/>
    <a:srgbClr val="A6A6A6"/>
    <a:srgbClr val="C55A11"/>
    <a:srgbClr val="FFC000"/>
    <a:srgbClr val="2B75CF"/>
    <a:srgbClr val="004098"/>
    <a:srgbClr val="BD9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23" autoAdjust="0"/>
    <p:restoredTop sz="94660"/>
  </p:normalViewPr>
  <p:slideViewPr>
    <p:cSldViewPr snapToGrid="0">
      <p:cViewPr varScale="1">
        <p:scale>
          <a:sx n="94" d="100"/>
          <a:sy n="94" d="100"/>
        </p:scale>
        <p:origin x="102" y="54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sym typeface="+mn-ea"/>
              </a:rPr>
              <a:t>We show more T2i Results on human domain</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Given a conceptual image and a textual prompt for generating images, the goal of personalized image generation is to inject the identity information of the concept in the reference image into the generated high-quality image. The generated image should conform to the textual description while also adhering to the basic characteristics of the concept. For instance, in the case of a cat, the generated image of the cat's actions and position should correspond to the textual description, and the generated cat should possess the basic characteristics of the reference cat, such as the same breed and fur color.</a:t>
            </a:r>
            <a:endParaRPr lang="zh-CN" altLang="en-US"/>
          </a:p>
          <a:p>
            <a:endParaRPr lang="zh-CN" altLang="en-US"/>
          </a:p>
          <a:p>
            <a:r>
              <a:rPr lang="zh-CN" altLang="en-US"/>
              <a:t>Previous work on personalized image generation has mainly relied on inversion methods to reverse the concept into a text embedding or to save the concept in the parameters of the generated model through fine-tuning. For example, T</a:t>
            </a:r>
            <a:r>
              <a:rPr lang="en-US" altLang="zh-CN"/>
              <a:t>extual inversion</a:t>
            </a:r>
            <a:r>
              <a:rPr lang="zh-CN" altLang="en-US"/>
              <a:t> optimizes a newly added text embedding, Dreambooth fine-tunes the text-to-image pre-trained model to fit a </a:t>
            </a:r>
            <a:r>
              <a:rPr lang="en-US" altLang="zh-CN"/>
              <a:t>style </a:t>
            </a:r>
            <a:r>
              <a:rPr lang="zh-CN" altLang="en-US"/>
              <a:t>or concept. Other works have improved upon these methods. However, these methods face a trade-off between </a:t>
            </a:r>
            <a:r>
              <a:rPr lang="en-US" altLang="zh-CN"/>
              <a:t>text-image</a:t>
            </a:r>
            <a:r>
              <a:rPr lang="zh-CN" altLang="en-US"/>
              <a:t> consistency and identity consistency. Due to the ease of overfitting the generated model to the training data with text embeddings or fine-tuning, these methods often lose tex</a:t>
            </a:r>
            <a:r>
              <a:rPr lang="en-US" altLang="zh-CN"/>
              <a:t>t</a:t>
            </a:r>
            <a:r>
              <a:rPr lang="zh-CN" altLang="en-US"/>
              <a:t>-image consistency and fail to generate images that conform to the textual description, requiring various training strategies to prevent overfitting.</a:t>
            </a:r>
            <a:endParaRPr lang="zh-CN" altLang="en-US"/>
          </a:p>
          <a:p>
            <a:endParaRPr lang="zh-CN" altLang="en-US"/>
          </a:p>
          <a:p>
            <a:r>
              <a:rPr lang="zh-CN" altLang="en-US"/>
              <a:t>Upon reflection of these works, training a text embedding</a:t>
            </a:r>
            <a:r>
              <a:rPr lang="en-US" altLang="zh-CN"/>
              <a:t> or finetuning the whole diffusion models</a:t>
            </a:r>
            <a:r>
              <a:rPr lang="zh-CN" altLang="en-US"/>
              <a:t> </a:t>
            </a:r>
            <a:r>
              <a:rPr lang="en-US" altLang="zh-CN"/>
              <a:t>are</a:t>
            </a:r>
            <a:r>
              <a:rPr lang="zh-CN" altLang="en-US"/>
              <a:t> difficult and not ideal task</a:t>
            </a:r>
            <a:r>
              <a:rPr lang="en-US" altLang="zh-CN"/>
              <a:t>s</a:t>
            </a:r>
            <a:r>
              <a:rPr lang="zh-CN" altLang="en-US"/>
              <a:t>. Do we really need to train a new text embedding to bind the selected concept? We define the rough description of the concept we want to customize as a rough description. If given a rough description, such as "a woman wearing a green hat," where "woman" represents the rough category of the concept, can we directly use this rough category to represent the identity we want to invert and inject into the generated image that conforms to the rough prompt, without training a new text embedding to interact with other textual prompts? Based on this idea, we carefully studied the related work on image-to-image translation, most of which use diffusion attention layers to perform image-to-image editing. P2P and Nulltext Inversion operate cross-attention maps to replace and reweight the subject of the image while maintaining the layout of the reference image. Pix2Pix-Zero finds the text editing direction and uses an optimization method to constrain the cross-attention map to edit the image and replace the concept. These methods provide us with a new approach, perhaps directly using the rough category of text to represent the identity we need to customize and replacing the original concept with the user-provided concept during the generation process.</a:t>
            </a:r>
            <a:endParaRPr lang="zh-CN" altLang="en-US"/>
          </a:p>
          <a:p>
            <a:endParaRPr lang="zh-CN" altLang="en-US"/>
          </a:p>
          <a:p>
            <a:r>
              <a:rPr lang="zh-CN" altLang="en-US"/>
              <a:t>We use a dual-UNet structure and propose two attention injection manipulations called masked self-attention injection and cross-attention direct detail injection, which are used to generate personalized images. As illustrated in Fig, these two attention manipulations maintain the original synthesis abilities of the pre-trained text-to-image model that improve the text-image consistency and the generated image's quality while also assuring identity consistency between the concept and the generated image.</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Our method is based on a pre-trained text-to-image diffusion model, with the overall framework shown in Fig. Given a reference image and a textual prompt, our method replaces the original concept during the generation process. Our method uses DDIM inversion to encode the reference image to obtain a series of latent noise features. Then, a noise is randomly sampled and this random noise as well as the previously obtained noise latents from the reference image are input into the dual U-Net structure. During each step of denoising the random noise, both masked self-attention injection and cross-attention direct detail injection are used to generate personalized images.</a:t>
            </a:r>
            <a:endParaRPr lang="zh-CN" altLang="en-US"/>
          </a:p>
          <a:p>
            <a:endParaRPr lang="zh-CN" altLang="en-US"/>
          </a:p>
          <a:p>
            <a:r>
              <a:rPr lang="en-US" altLang="zh-CN"/>
              <a:t>As for </a:t>
            </a:r>
            <a:r>
              <a:rPr lang="zh-CN" altLang="en-US"/>
              <a:t>Masked Self-attention injection</a:t>
            </a:r>
            <a:r>
              <a:rPr lang="en-US" altLang="zh-CN"/>
              <a:t>, We concatenate the key and value features of self-attention from Ref-Unet and Gen-Unet along the spatial dimension, which not only retains the original Unet's ability to generate images from prompt but also injects the identity information from the Ref-Unet into the Gen-Unet. Additionally, we use a cross-attention map to filter and enhance the self-attention's key and value features from Ref-Unet.</a:t>
            </a:r>
            <a:endParaRPr lang="en-US" altLang="zh-CN"/>
          </a:p>
          <a:p>
            <a:endParaRPr lang="en-US" altLang="zh-CN"/>
          </a:p>
          <a:p>
            <a:r>
              <a:rPr lang="en-US" altLang="zh-CN"/>
              <a:t>While Cross-attention direct detail injection is to directly predict the cross-attention key and value features in the Gen-Unet using an encoder and then concatenate them with the cross-attention key and value features. During training, we train a concept encoder to reconstruct every image in the dataset of a specific domain. During inference, we simply input reference images into the concept encoder and concatenate the output embedding with the cross-attention key and value features from the original text encoder.</a:t>
            </a:r>
            <a:endParaRPr lang="en-US" altLang="zh-CN"/>
          </a:p>
          <a:p>
            <a:endParaRPr lang="en-US" altLang="zh-CN"/>
          </a:p>
          <a:p>
            <a:r>
              <a:rPr lang="en-US" altLang="zh-CN"/>
              <a:t>The pre-trained text-to-image model we used is Stable Diffusion V1-5. During training, our encoder is trained on FFHQ and AFHQ for 100k iterations on four A100s with a batch size of 2 and a learning rate of 1e-5.</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This page demonstrating our results on different domain concept, including face domain/ cat and dog domain. Ours method not only acheives great text-image alignment, but also keeps high quality of generated images.</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For comparison, the metrices we used including 4 terms. The first is </a:t>
            </a:r>
            <a:r>
              <a:rPr lang="zh-CN" altLang="en-US"/>
              <a:t>Text-Image Consistency:</a:t>
            </a:r>
            <a:r>
              <a:rPr lang="en-US" altLang="zh-CN"/>
              <a:t> </a:t>
            </a:r>
            <a:r>
              <a:rPr lang="zh-CN" altLang="en-US"/>
              <a:t>We use CLIPScore to calculate the consistency between the generated image and the text prompts.</a:t>
            </a:r>
            <a:r>
              <a:rPr lang="en-US" altLang="zh-CN"/>
              <a:t> the second is</a:t>
            </a:r>
            <a:r>
              <a:rPr lang="zh-CN" altLang="en-US"/>
              <a:t> Identity Consistency:Take the face domain as an example. To measure identity consistency, we use a face detector to detect faces in both the generated images and the reference images. Then we extract embeddings from each detected face using an off-the-shelf method and calculate the average embedding </a:t>
            </a:r>
            <a:r>
              <a:rPr lang="en-US" altLang="zh-CN"/>
              <a:t>cosine </a:t>
            </a:r>
            <a:r>
              <a:rPr lang="zh-CN" altLang="en-US"/>
              <a:t>distance for each pair of faces. </a:t>
            </a:r>
            <a:r>
              <a:rPr lang="en-US" altLang="zh-CN"/>
              <a:t>the third is</a:t>
            </a:r>
            <a:r>
              <a:rPr lang="zh-CN" altLang="en-US"/>
              <a:t> Generative Quality: We score the mean aesthetics of the generated images using an aesthetic predictor to measure the generative quality. </a:t>
            </a:r>
            <a:r>
              <a:rPr lang="en-US" altLang="zh-CN"/>
              <a:t>the last is</a:t>
            </a:r>
            <a:r>
              <a:rPr lang="zh-CN" altLang="en-US"/>
              <a:t> Time: Since time directly affects our actual application, we also take the time cost as a comparison indicator.</a:t>
            </a:r>
            <a:endParaRPr lang="zh-CN" altLang="en-US"/>
          </a:p>
          <a:p>
            <a:endParaRPr lang="zh-CN" altLang="en-US"/>
          </a:p>
          <a:p>
            <a:r>
              <a:rPr lang="zh-CN" altLang="en-US"/>
              <a:t>The </a:t>
            </a:r>
            <a:r>
              <a:rPr lang="en-US" altLang="zh-CN"/>
              <a:t>visual </a:t>
            </a:r>
            <a:r>
              <a:rPr lang="zh-CN" altLang="en-US"/>
              <a:t>comparison results for personalized face generation can be seen in </a:t>
            </a:r>
            <a:r>
              <a:rPr lang="en-US" altLang="zh-CN"/>
              <a:t>the </a:t>
            </a:r>
            <a:r>
              <a:rPr lang="zh-CN" altLang="en-US"/>
              <a:t>Fig. Generally, TI tends to produce blurred backgrounds or even images that fail to match the description text, which also is a problem occasionally encountered in ELITE's results. DB's identity consistency when generating a big face is fairly good, although, as shown in the second column, it falls short in maintaining identity consistency when generating smaller faces. Our method shows the best performance in generative quality and maintaining consistency between the image and text while maintaining identity consistency. </a:t>
            </a:r>
            <a:endParaRPr lang="zh-CN" altLang="en-US"/>
          </a:p>
          <a:p>
            <a:endParaRPr lang="zh-CN" altLang="en-US"/>
          </a:p>
          <a:p>
            <a:r>
              <a:rPr lang="zh-CN" altLang="en-US"/>
              <a:t>The quantitative comparison with other methods is shown in Table 1. Our method is close to DB in identity consistency, and it achieves the best in text-image consistency. Since our method does not require fine-tuning or training for any concept, our speed advantage is significant compared to other algorithms. Furthermore, the aesthetic score of the images we generate leads these algorithms. </a:t>
            </a:r>
            <a:endParaRPr lang="zh-CN" altLang="en-US"/>
          </a:p>
          <a:p>
            <a:endParaRPr lang="zh-CN" altLang="en-US"/>
          </a:p>
          <a:p>
            <a:r>
              <a:rPr lang="en-US" altLang="zh-CN"/>
              <a:t>We also visualize the different mask we get from different denoise stages. </a:t>
            </a:r>
            <a:r>
              <a:rPr lang="zh-CN" altLang="en-US"/>
              <a:t>the mask obtained in the early stage of denoise is more faithful to the true position in the image of the concept. Therefore, we use the union of the masks of the first two steps in order to obtain a more reasonable mask.</a:t>
            </a:r>
            <a:endParaRPr lang="zh-CN" altLang="en-US"/>
          </a:p>
          <a:p>
            <a:endParaRPr lang="zh-CN" altLang="en-US"/>
          </a:p>
          <a:p>
            <a:r>
              <a:rPr lang="zh-CN" altLang="en-US">
                <a:sym typeface="+mn-ea"/>
              </a:rPr>
              <a:t>Better T-I consistency, generative quality, and high identity consistency prove that our method does not destroy the original text-to-image generative power of the diffusion model and makes a better text-image consistency and generative quality than the methods above while maintaining identity consistency. </a:t>
            </a:r>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We conduct a thorough ablation study across various components and settings. As shown in </a:t>
            </a:r>
            <a:r>
              <a:rPr lang="en-US" altLang="zh-CN"/>
              <a:t>right </a:t>
            </a:r>
            <a:r>
              <a:rPr lang="zh-CN" altLang="en-US"/>
              <a:t>Fig, when only self-attention injection or cross-attention injection, the generated image has a closer resemblance to the reference image but lacks facial details. The full injections have more faithful identity preservation. The </a:t>
            </a:r>
            <a:r>
              <a:rPr lang="en-US" altLang="zh-CN"/>
              <a:t>left</a:t>
            </a:r>
            <a:r>
              <a:rPr lang="zh-CN" altLang="en-US"/>
              <a:t> Fig demonstrates that without a mask, each images generated with self-attention injection result in black mudflats that match the color tone of the reference image instead of smooth sandy beaches. Additionally, a larger $W_S$ value produces a more similar identity, but exceeding a certain threshold leads to image deterioration. </a:t>
            </a:r>
            <a:r>
              <a:rPr lang="en-US" altLang="zh-CN"/>
              <a:t>The Fig in the next row</a:t>
            </a:r>
            <a:r>
              <a:rPr lang="zh-CN" altLang="en-US"/>
              <a:t> demonstrates that increasing the value of $W_C$ can heighten the level of identity consistency. Too small will generate an image that is not similar to the reference image, and too large will also cause image distortion.</a:t>
            </a:r>
            <a:endParaRPr lang="zh-CN" altLang="en-US"/>
          </a:p>
          <a:p>
            <a:endParaRPr lang="zh-CN" altLang="en-US"/>
          </a:p>
          <a:p>
            <a:r>
              <a:rPr lang="zh-CN" altLang="en-US"/>
              <a:t>The quantitative comparison of different components and settings is shown in Table 2. When all components work together, the best identity consistency is achieved. Furthermore, the text-image consistency and aesthetic scores of our method are nearly equivalent to those of the original SD without any attention injection. </a:t>
            </a:r>
            <a:endParaRPr lang="zh-CN" altLang="en-US"/>
          </a:p>
          <a:p>
            <a:endParaRPr lang="zh-CN" altLang="en-US"/>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Our method demonstrated proficient performance not only on SDV1-5 but also showed high identity consistency with other pre-trained text-to-image models. AnythingV4.5 and Chilloutmix, both were fine-tuned based on SDV1-5. We conducted experiments on these two models using the same experimental parameters as employed with SDV1-5. As depicted in Fig</a:t>
            </a:r>
            <a:r>
              <a:rPr lang="en-US" altLang="zh-CN"/>
              <a:t>, our method can be adaptable to different models.</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We show more </a:t>
            </a:r>
            <a:r>
              <a:rPr lang="en-US" altLang="zh-CN">
                <a:sym typeface="+mn-ea"/>
              </a:rPr>
              <a:t>T2i Results on cat domain</a:t>
            </a:r>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sym typeface="+mn-ea"/>
              </a:rPr>
              <a:t>We show more </a:t>
            </a:r>
            <a:r>
              <a:rPr lang="en-US" altLang="zh-CN">
                <a:sym typeface="+mn-ea"/>
              </a:rPr>
              <a:t>T2i Results on dog domain</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microsoft.com/office/2007/relationships/hdphoto" Target="../media/image5.wdp"/><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12.png"/><Relationship Id="rId5" Type="http://schemas.microsoft.com/office/2007/relationships/hdphoto" Target="../media/image18.wdp"/><Relationship Id="rId4" Type="http://schemas.openxmlformats.org/officeDocument/2006/relationships/image" Target="../media/image17.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microsoft.com/office/2007/relationships/hdphoto" Target="../media/image20.wdp"/><Relationship Id="rId4" Type="http://schemas.openxmlformats.org/officeDocument/2006/relationships/image" Target="../media/image19.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12.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12.png"/><Relationship Id="rId5" Type="http://schemas.microsoft.com/office/2007/relationships/hdphoto" Target="../media/image11.wdp"/><Relationship Id="rId4" Type="http://schemas.openxmlformats.org/officeDocument/2006/relationships/image" Target="../media/image10.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12.png"/><Relationship Id="rId5" Type="http://schemas.microsoft.com/office/2007/relationships/hdphoto" Target="../media/image3.wdp"/><Relationship Id="rId4" Type="http://schemas.openxmlformats.org/officeDocument/2006/relationships/image" Target="../media/image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12.png"/><Relationship Id="rId5" Type="http://schemas.microsoft.com/office/2007/relationships/hdphoto" Target="../media/image14.wdp"/><Relationship Id="rId4" Type="http://schemas.openxmlformats.org/officeDocument/2006/relationships/image" Target="../media/image13.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12.png"/><Relationship Id="rId5" Type="http://schemas.microsoft.com/office/2007/relationships/hdphoto" Target="../media/image14.wdp"/><Relationship Id="rId4" Type="http://schemas.openxmlformats.org/officeDocument/2006/relationships/image" Target="../media/image13.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12.png"/><Relationship Id="rId5" Type="http://schemas.microsoft.com/office/2007/relationships/hdphoto" Target="../media/image16.wdp"/><Relationship Id="rId4" Type="http://schemas.openxmlformats.org/officeDocument/2006/relationships/image" Target="../media/image15.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12.png"/><Relationship Id="rId5" Type="http://schemas.microsoft.com/office/2007/relationships/hdphoto" Target="../media/image16.wdp"/><Relationship Id="rId4" Type="http://schemas.openxmlformats.org/officeDocument/2006/relationships/image" Target="../media/image15.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12.png"/><Relationship Id="rId5" Type="http://schemas.microsoft.com/office/2007/relationships/hdphoto" Target="../media/image18.wdp"/><Relationship Id="rId4" Type="http://schemas.openxmlformats.org/officeDocument/2006/relationships/image" Target="../media/image17.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blipFill dpi="0" rotWithShape="1">
            <a:blip r:embed="rId2">
              <a:duotone>
                <a:schemeClr val="bg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userDrawn="1"/>
        </p:nvSpPr>
        <p:spPr>
          <a:xfrm>
            <a:off x="0" y="573058"/>
            <a:ext cx="12192000" cy="2857500"/>
          </a:xfrm>
          <a:prstGeom prst="rect">
            <a:avLst/>
          </a:prstGeom>
          <a:gradFill>
            <a:gsLst>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100000" contrast="100000"/>
                    </a14:imgEffect>
                    <a14:imgEffect>
                      <a14:colorTemperature colorTemp="1500"/>
                    </a14:imgEffect>
                    <a14:imgEffect>
                      <a14:saturation sat="0"/>
                    </a14:imgEffect>
                  </a14:imgLayer>
                </a14:imgProps>
              </a:ext>
            </a:extLst>
          </a:blip>
          <a:srcRect l="26009" t="-18105" r="1201" b="1"/>
          <a:stretch>
            <a:fillRect/>
          </a:stretch>
        </p:blipFill>
        <p:spPr>
          <a:xfrm>
            <a:off x="-8468" y="2560319"/>
            <a:ext cx="12200467" cy="660689"/>
          </a:xfrm>
          <a:prstGeom prst="rect">
            <a:avLst/>
          </a:prstGeom>
        </p:spPr>
      </p:pic>
      <p:sp>
        <p:nvSpPr>
          <p:cNvPr id="13" name="内容占位符 2"/>
          <p:cNvSpPr>
            <a:spLocks noGrp="1"/>
          </p:cNvSpPr>
          <p:nvPr>
            <p:ph sz="quarter" idx="12" hasCustomPrompt="1"/>
          </p:nvPr>
        </p:nvSpPr>
        <p:spPr>
          <a:xfrm>
            <a:off x="4102835" y="4544189"/>
            <a:ext cx="3975953" cy="454025"/>
          </a:xfrm>
        </p:spPr>
        <p:txBody>
          <a:bodyPr>
            <a:normAutofit/>
          </a:bodyPr>
          <a:lstStyle>
            <a:lvl1pPr marL="0" indent="0" algn="ctr">
              <a:buNone/>
              <a:defRPr sz="2400"/>
            </a:lvl1pPr>
          </a:lstStyle>
          <a:p>
            <a:fld id="{E42970F4-9EF3-4E0A-91E0-2B480D8FBBAF}" type="datetime2">
              <a:rPr lang="zh-CN" altLang="en-US" smtClean="0"/>
            </a:fld>
            <a:endParaRPr lang="zh-CN" altLang="en-US" dirty="0"/>
          </a:p>
        </p:txBody>
      </p:sp>
      <p:pic>
        <p:nvPicPr>
          <p:cNvPr id="9" name="图片 8"/>
          <p:cNvPicPr>
            <a:picLocks noChangeAspect="1"/>
          </p:cNvPicPr>
          <p:nvPr userDrawn="1"/>
        </p:nvPicPr>
        <p:blipFill>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88620" y="5086796"/>
            <a:ext cx="4225394" cy="1389062"/>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过渡页-4 R">
    <p:bg>
      <p:bgPr>
        <a:solidFill>
          <a:schemeClr val="bg1"/>
        </a:solidFill>
        <a:effectLst/>
      </p:bgPr>
    </p:bg>
    <p:spTree>
      <p:nvGrpSpPr>
        <p:cNvPr id="1" name=""/>
        <p:cNvGrpSpPr/>
        <p:nvPr/>
      </p:nvGrpSpPr>
      <p:grpSpPr>
        <a:xfrm>
          <a:off x="0" y="0"/>
          <a:ext cx="0" cy="0"/>
          <a:chOff x="0" y="0"/>
          <a:chExt cx="0" cy="0"/>
        </a:xfrm>
      </p:grpSpPr>
      <p:sp>
        <p:nvSpPr>
          <p:cNvPr id="15" name="矩形 14"/>
          <p:cNvSpPr/>
          <p:nvPr userDrawn="1"/>
        </p:nvSpPr>
        <p:spPr>
          <a:xfrm>
            <a:off x="0" y="1348988"/>
            <a:ext cx="12192000" cy="3102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userDrawn="1"/>
        </p:nvGrpSpPr>
        <p:grpSpPr>
          <a:xfrm>
            <a:off x="0" y="3719299"/>
            <a:ext cx="12192001" cy="682058"/>
            <a:chOff x="0" y="3667540"/>
            <a:chExt cx="12192001" cy="682058"/>
          </a:xfrm>
        </p:grpSpPr>
        <p:pic>
          <p:nvPicPr>
            <p:cNvPr id="13" name="图片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52958" t="-16667" r="1202" b="-17979"/>
            <a:stretch>
              <a:fillRect/>
            </a:stretch>
          </p:blipFill>
          <p:spPr>
            <a:xfrm>
              <a:off x="0" y="3667540"/>
              <a:ext cx="6500256" cy="682058"/>
            </a:xfrm>
            <a:prstGeom prst="rect">
              <a:avLst/>
            </a:prstGeom>
          </p:spPr>
        </p:pic>
        <p:pic>
          <p:nvPicPr>
            <p:cNvPr id="18" name="图片 1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52958" t="11456" r="39636" b="-17978"/>
            <a:stretch>
              <a:fillRect/>
            </a:stretch>
          </p:blipFill>
          <p:spPr>
            <a:xfrm>
              <a:off x="11141766" y="3809999"/>
              <a:ext cx="1050235" cy="539597"/>
            </a:xfrm>
            <a:prstGeom prst="rect">
              <a:avLst/>
            </a:prstGeom>
          </p:spPr>
        </p:pic>
      </p:grpSp>
      <p:grpSp>
        <p:nvGrpSpPr>
          <p:cNvPr id="16" name="组合 15"/>
          <p:cNvGrpSpPr/>
          <p:nvPr userDrawn="1"/>
        </p:nvGrpSpPr>
        <p:grpSpPr>
          <a:xfrm>
            <a:off x="6500256" y="0"/>
            <a:ext cx="4824969" cy="6858000"/>
            <a:chOff x="975755" y="0"/>
            <a:chExt cx="4824969" cy="6858000"/>
          </a:xfrm>
        </p:grpSpPr>
        <p:pic>
          <p:nvPicPr>
            <p:cNvPr id="8" name="图片 7"/>
            <p:cNvPicPr>
              <a:picLocks noChangeAspect="1"/>
            </p:cNvPicPr>
            <p:nvPr userDrawn="1"/>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5755" y="0"/>
              <a:ext cx="4824969" cy="6858000"/>
            </a:xfrm>
            <a:prstGeom prst="rect">
              <a:avLst/>
            </a:prstGeom>
            <a:effectLst>
              <a:outerShdw blurRad="114300" dist="139700" algn="l" rotWithShape="0">
                <a:prstClr val="black">
                  <a:alpha val="20000"/>
                </a:prstClr>
              </a:outerShdw>
            </a:effectLst>
          </p:spPr>
        </p:pic>
        <p:sp>
          <p:nvSpPr>
            <p:cNvPr id="11" name="文本框 10"/>
            <p:cNvSpPr txBox="1"/>
            <p:nvPr userDrawn="1"/>
          </p:nvSpPr>
          <p:spPr>
            <a:xfrm>
              <a:off x="1295399" y="3089701"/>
              <a:ext cx="4219575" cy="830997"/>
            </a:xfrm>
            <a:prstGeom prst="rect">
              <a:avLst/>
            </a:prstGeom>
            <a:noFill/>
          </p:spPr>
          <p:txBody>
            <a:bodyPr wrap="square" rtlCol="0">
              <a:spAutoFit/>
            </a:bodyPr>
            <a:lstStyle/>
            <a:p>
              <a:pPr algn="ctr">
                <a:spcBef>
                  <a:spcPts val="600"/>
                </a:spcBef>
              </a:pPr>
              <a:r>
                <a:rPr lang="en-US" altLang="zh-CN" sz="4800" b="1" dirty="0">
                  <a:solidFill>
                    <a:schemeClr val="bg1"/>
                  </a:solidFill>
                  <a:effectLst>
                    <a:outerShdw blurRad="38100" dist="38100" dir="2700000" algn="tl">
                      <a:srgbClr val="000000">
                        <a:alpha val="43137"/>
                      </a:srgbClr>
                    </a:outerShdw>
                  </a:effectLst>
                  <a:latin typeface="+mn-lt"/>
                  <a:ea typeface="+mj-ea"/>
                </a:rPr>
                <a:t>PART FOUR</a:t>
              </a:r>
              <a:endParaRPr lang="zh-CN" altLang="en-US" sz="4800" b="1" dirty="0">
                <a:solidFill>
                  <a:schemeClr val="bg1"/>
                </a:solidFill>
                <a:effectLst>
                  <a:outerShdw blurRad="38100" dist="38100" dir="2700000" algn="tl">
                    <a:srgbClr val="000000">
                      <a:alpha val="43137"/>
                    </a:srgbClr>
                  </a:outerShdw>
                </a:effectLst>
                <a:latin typeface="+mn-lt"/>
                <a:ea typeface="+mj-ea"/>
              </a:endParaRPr>
            </a:p>
          </p:txBody>
        </p:sp>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56845" y="1068380"/>
              <a:ext cx="1867505" cy="1523492"/>
            </a:xfrm>
            <a:prstGeom prst="rect">
              <a:avLst/>
            </a:prstGeom>
          </p:spPr>
        </p:pic>
      </p:gr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2" name="矩形 1"/>
          <p:cNvSpPr/>
          <p:nvPr userDrawn="1"/>
        </p:nvSpPr>
        <p:spPr>
          <a:xfrm>
            <a:off x="0" y="6728059"/>
            <a:ext cx="12192000" cy="129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 y="-1"/>
            <a:ext cx="12182477" cy="856212"/>
            <a:chOff x="-1" y="-1"/>
            <a:chExt cx="12182477" cy="856212"/>
          </a:xfrm>
        </p:grpSpPr>
        <p:sp>
          <p:nvSpPr>
            <p:cNvPr id="4" name="矩形 3"/>
            <p:cNvSpPr/>
            <p:nvPr userDrawn="1"/>
          </p:nvSpPr>
          <p:spPr>
            <a:xfrm>
              <a:off x="0" y="-1"/>
              <a:ext cx="12182476" cy="856212"/>
            </a:xfrm>
            <a:prstGeom prst="rect">
              <a:avLst/>
            </a:prstGeom>
            <a:gradFill>
              <a:gsLst>
                <a:gs pos="0">
                  <a:schemeClr val="accent1">
                    <a:alpha val="7700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606" t="-18105" r="1201" b="1"/>
            <a:stretch>
              <a:fillRect/>
            </a:stretch>
          </p:blipFill>
          <p:spPr>
            <a:xfrm>
              <a:off x="-1" y="248846"/>
              <a:ext cx="12182477" cy="516766"/>
            </a:xfrm>
            <a:prstGeom prst="rect">
              <a:avLst/>
            </a:prstGeom>
          </p:spPr>
        </p:pic>
        <p:sp>
          <p:nvSpPr>
            <p:cNvPr id="10" name="矩形 9"/>
            <p:cNvSpPr/>
            <p:nvPr userDrawn="1"/>
          </p:nvSpPr>
          <p:spPr>
            <a:xfrm>
              <a:off x="9524" y="-1"/>
              <a:ext cx="12172952" cy="856211"/>
            </a:xfrm>
            <a:prstGeom prst="rect">
              <a:avLst/>
            </a:prstGeom>
            <a:gradFill>
              <a:gsLst>
                <a:gs pos="0">
                  <a:schemeClr val="accent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11" name="文本占位符 11"/>
          <p:cNvSpPr>
            <a:spLocks noGrp="1"/>
          </p:cNvSpPr>
          <p:nvPr>
            <p:ph type="body" sz="quarter" idx="10" hasCustomPrompt="1"/>
          </p:nvPr>
        </p:nvSpPr>
        <p:spPr>
          <a:xfrm>
            <a:off x="9524" y="1"/>
            <a:ext cx="12172952" cy="856210"/>
          </a:xfrm>
        </p:spPr>
        <p:txBody>
          <a:bodyPr lIns="144000" tIns="144000" rIns="144000" bIns="144000" anchor="ctr" anchorCtr="0">
            <a:noAutofit/>
          </a:bodyPr>
          <a:lstStyle>
            <a:lvl1pPr marL="0" indent="0" algn="ctr">
              <a:buNone/>
              <a:defRPr sz="3600" b="1">
                <a:solidFill>
                  <a:schemeClr val="bg1"/>
                </a:solidFill>
                <a:effectLst>
                  <a:outerShdw blurRad="38100" dist="38100" dir="2700000" algn="tl">
                    <a:srgbClr val="000000">
                      <a:alpha val="43137"/>
                    </a:srgbClr>
                  </a:outerShdw>
                </a:effectLst>
                <a:latin typeface="+mj-ea"/>
                <a:ea typeface="+mj-ea"/>
              </a:defRPr>
            </a:lvl1pPr>
          </a:lstStyle>
          <a:p>
            <a:pPr lvl="0"/>
            <a:r>
              <a:rPr lang="zh-CN" altLang="en-US" dirty="0"/>
              <a:t>单击此处编辑标题</a:t>
            </a:r>
            <a:endParaRPr lang="zh-CN" altLang="en-US" dirty="0"/>
          </a:p>
        </p:txBody>
      </p:sp>
      <p:sp>
        <p:nvSpPr>
          <p:cNvPr id="13" name="内容占位符 12"/>
          <p:cNvSpPr>
            <a:spLocks noGrp="1"/>
          </p:cNvSpPr>
          <p:nvPr>
            <p:ph sz="quarter" idx="11" hasCustomPrompt="1"/>
          </p:nvPr>
        </p:nvSpPr>
        <p:spPr>
          <a:xfrm>
            <a:off x="639763" y="1420813"/>
            <a:ext cx="10964862" cy="4656137"/>
          </a:xfrm>
        </p:spPr>
        <p:txBody>
          <a:bodyPr/>
          <a:lstStyle>
            <a:lvl1pPr marL="457200" indent="-457200">
              <a:lnSpc>
                <a:spcPct val="120000"/>
              </a:lnSpc>
              <a:spcAft>
                <a:spcPts val="600"/>
              </a:spcAft>
              <a:buFont typeface="Arial" panose="020B0604020202020204" pitchFamily="34" charset="0"/>
              <a:buChar char="•"/>
              <a:defRPr>
                <a:solidFill>
                  <a:schemeClr val="tx1"/>
                </a:solidFill>
              </a:defRPr>
            </a:lvl1pPr>
            <a:lvl2pPr marL="800100" indent="-342900">
              <a:lnSpc>
                <a:spcPct val="120000"/>
              </a:lnSpc>
              <a:spcAft>
                <a:spcPts val="600"/>
              </a:spcAft>
              <a:buFont typeface="Arial" panose="020B0604020202020204" pitchFamily="34" charset="0"/>
              <a:buChar char="•"/>
              <a:defRPr>
                <a:solidFill>
                  <a:schemeClr val="tx1"/>
                </a:solidFill>
              </a:defRPr>
            </a:lvl2pPr>
            <a:lvl3pPr marL="1257300" indent="-342900">
              <a:lnSpc>
                <a:spcPct val="120000"/>
              </a:lnSpc>
              <a:spcAft>
                <a:spcPts val="600"/>
              </a:spcAft>
              <a:buFont typeface="Arial" panose="020B0604020202020204" pitchFamily="34" charset="0"/>
              <a:buChar char="•"/>
              <a:defRPr>
                <a:solidFill>
                  <a:schemeClr val="tx1"/>
                </a:solidFill>
              </a:defRPr>
            </a:lvl3pPr>
            <a:lvl4pPr marL="1657350" indent="-285750">
              <a:lnSpc>
                <a:spcPct val="120000"/>
              </a:lnSpc>
              <a:spcAft>
                <a:spcPts val="600"/>
              </a:spcAft>
              <a:buFont typeface="Arial" panose="020B0604020202020204" pitchFamily="34" charset="0"/>
              <a:buChar char="•"/>
              <a:defRPr>
                <a:solidFill>
                  <a:schemeClr val="tx1"/>
                </a:solidFill>
              </a:defRPr>
            </a:lvl4pPr>
            <a:lvl5pPr marL="2114550" indent="-285750">
              <a:lnSpc>
                <a:spcPct val="120000"/>
              </a:lnSpc>
              <a:spcAft>
                <a:spcPts val="600"/>
              </a:spcAft>
              <a:buFont typeface="Arial" panose="020B0604020202020204" pitchFamily="34" charset="0"/>
              <a:buChar char="•"/>
              <a:defRPr>
                <a:solidFill>
                  <a:schemeClr val="tx1"/>
                </a:solidFill>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4" name="灯片编号占位符 2"/>
          <p:cNvSpPr>
            <a:spLocks noGrp="1"/>
          </p:cNvSpPr>
          <p:nvPr>
            <p:ph type="sldNum" sz="quarter" idx="12"/>
          </p:nvPr>
        </p:nvSpPr>
        <p:spPr>
          <a:xfrm>
            <a:off x="10982973" y="6348122"/>
            <a:ext cx="1037230" cy="342900"/>
          </a:xfrm>
        </p:spPr>
        <p:txBody>
          <a:bodyPr/>
          <a:lstStyle/>
          <a:p>
            <a:fld id="{6C53781C-E1F6-4315-A39D-61273F2E0596}" type="slidenum">
              <a:rPr lang="zh-CN" altLang="en-US" smtClean="0"/>
            </a:fld>
            <a:endParaRPr lang="zh-CN" altLang="en-US" dirty="0"/>
          </a:p>
        </p:txBody>
      </p:sp>
      <p:pic>
        <p:nvPicPr>
          <p:cNvPr id="12" name="图片 11"/>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r="71419"/>
          <a:stretch>
            <a:fillRect/>
          </a:stretch>
        </p:blipFill>
        <p:spPr>
          <a:xfrm>
            <a:off x="193905" y="122669"/>
            <a:ext cx="659535" cy="610870"/>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白底">
    <p:spTree>
      <p:nvGrpSpPr>
        <p:cNvPr id="1" name=""/>
        <p:cNvGrpSpPr/>
        <p:nvPr/>
      </p:nvGrpSpPr>
      <p:grpSpPr>
        <a:xfrm>
          <a:off x="0" y="0"/>
          <a:ext cx="0" cy="0"/>
          <a:chOff x="0" y="0"/>
          <a:chExt cx="0" cy="0"/>
        </a:xfrm>
      </p:grpSpPr>
      <p:sp>
        <p:nvSpPr>
          <p:cNvPr id="2" name="矩形 1"/>
          <p:cNvSpPr/>
          <p:nvPr userDrawn="1"/>
        </p:nvSpPr>
        <p:spPr>
          <a:xfrm>
            <a:off x="0" y="6728059"/>
            <a:ext cx="12192000" cy="129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 y="-1"/>
            <a:ext cx="12182477" cy="856212"/>
            <a:chOff x="-1" y="-1"/>
            <a:chExt cx="12182477" cy="856212"/>
          </a:xfrm>
        </p:grpSpPr>
        <p:sp>
          <p:nvSpPr>
            <p:cNvPr id="4" name="矩形 3"/>
            <p:cNvSpPr/>
            <p:nvPr userDrawn="1"/>
          </p:nvSpPr>
          <p:spPr>
            <a:xfrm>
              <a:off x="0" y="-1"/>
              <a:ext cx="12182476" cy="856212"/>
            </a:xfrm>
            <a:prstGeom prst="rect">
              <a:avLst/>
            </a:prstGeom>
            <a:gradFill>
              <a:gsLst>
                <a:gs pos="0">
                  <a:schemeClr val="accent1">
                    <a:alpha val="7700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606" t="-18105" r="1201" b="1"/>
            <a:stretch>
              <a:fillRect/>
            </a:stretch>
          </p:blipFill>
          <p:spPr>
            <a:xfrm>
              <a:off x="-1" y="248846"/>
              <a:ext cx="12182477" cy="516766"/>
            </a:xfrm>
            <a:prstGeom prst="rect">
              <a:avLst/>
            </a:prstGeom>
          </p:spPr>
        </p:pic>
        <p:sp>
          <p:nvSpPr>
            <p:cNvPr id="10" name="矩形 9"/>
            <p:cNvSpPr/>
            <p:nvPr userDrawn="1"/>
          </p:nvSpPr>
          <p:spPr>
            <a:xfrm>
              <a:off x="9524" y="-1"/>
              <a:ext cx="12172952" cy="856211"/>
            </a:xfrm>
            <a:prstGeom prst="rect">
              <a:avLst/>
            </a:prstGeom>
            <a:gradFill>
              <a:gsLst>
                <a:gs pos="0">
                  <a:schemeClr val="accent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9" name="图片 8"/>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r="71419"/>
            <a:stretch>
              <a:fillRect/>
            </a:stretch>
          </p:blipFill>
          <p:spPr>
            <a:xfrm>
              <a:off x="193905" y="122669"/>
              <a:ext cx="659535" cy="610870"/>
            </a:xfrm>
            <a:prstGeom prst="rect">
              <a:avLst/>
            </a:prstGeom>
          </p:spPr>
        </p:pic>
      </p:grpSp>
      <p:sp>
        <p:nvSpPr>
          <p:cNvPr id="11" name="文本占位符 11"/>
          <p:cNvSpPr>
            <a:spLocks noGrp="1"/>
          </p:cNvSpPr>
          <p:nvPr>
            <p:ph type="body" sz="quarter" idx="10" hasCustomPrompt="1"/>
          </p:nvPr>
        </p:nvSpPr>
        <p:spPr>
          <a:xfrm>
            <a:off x="9524" y="1"/>
            <a:ext cx="12172952" cy="856210"/>
          </a:xfrm>
        </p:spPr>
        <p:txBody>
          <a:bodyPr lIns="144000" tIns="144000" rIns="144000" bIns="144000" anchor="ctr" anchorCtr="0">
            <a:noAutofit/>
          </a:bodyPr>
          <a:lstStyle>
            <a:lvl1pPr marL="0" indent="0" algn="ctr">
              <a:buNone/>
              <a:defRPr sz="3600" b="1">
                <a:solidFill>
                  <a:schemeClr val="bg1"/>
                </a:solidFill>
                <a:effectLst>
                  <a:outerShdw blurRad="38100" dist="38100" dir="2700000" algn="tl">
                    <a:srgbClr val="000000">
                      <a:alpha val="43137"/>
                    </a:srgbClr>
                  </a:outerShdw>
                </a:effectLst>
                <a:latin typeface="+mj-ea"/>
                <a:ea typeface="+mj-ea"/>
              </a:defRPr>
            </a:lvl1pPr>
          </a:lstStyle>
          <a:p>
            <a:pPr lvl="0"/>
            <a:r>
              <a:rPr lang="zh-CN" altLang="en-US" dirty="0"/>
              <a:t>单击此处编辑标题</a:t>
            </a:r>
            <a:endParaRPr lang="zh-CN" altLang="en-US" dirty="0"/>
          </a:p>
        </p:txBody>
      </p:sp>
      <p:sp>
        <p:nvSpPr>
          <p:cNvPr id="13" name="灯片编号占位符 2"/>
          <p:cNvSpPr>
            <a:spLocks noGrp="1"/>
          </p:cNvSpPr>
          <p:nvPr>
            <p:ph type="sldNum" sz="quarter" idx="12"/>
          </p:nvPr>
        </p:nvSpPr>
        <p:spPr>
          <a:xfrm>
            <a:off x="10982973" y="6348122"/>
            <a:ext cx="1037230" cy="342900"/>
          </a:xfrm>
        </p:spPr>
        <p:txBody>
          <a:bodyPr/>
          <a:lstStyle/>
          <a:p>
            <a:fld id="{6C53781C-E1F6-4315-A39D-61273F2E0596}" type="slidenum">
              <a:rPr lang="zh-CN" altLang="en-US" smtClean="0"/>
            </a:fld>
            <a:endParaRPr lang="zh-CN" alt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内容页-白底">
    <p:spTree>
      <p:nvGrpSpPr>
        <p:cNvPr id="1" name=""/>
        <p:cNvGrpSpPr/>
        <p:nvPr/>
      </p:nvGrpSpPr>
      <p:grpSpPr>
        <a:xfrm>
          <a:off x="0" y="0"/>
          <a:ext cx="0" cy="0"/>
          <a:chOff x="0" y="0"/>
          <a:chExt cx="0" cy="0"/>
        </a:xfrm>
      </p:grpSpPr>
      <p:sp>
        <p:nvSpPr>
          <p:cNvPr id="2" name="矩形 1"/>
          <p:cNvSpPr/>
          <p:nvPr userDrawn="1"/>
        </p:nvSpPr>
        <p:spPr>
          <a:xfrm>
            <a:off x="0" y="6728059"/>
            <a:ext cx="12192000" cy="1299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1" y="-1"/>
            <a:ext cx="12182477" cy="856212"/>
            <a:chOff x="-1" y="-1"/>
            <a:chExt cx="12182477" cy="856212"/>
          </a:xfrm>
        </p:grpSpPr>
        <p:sp>
          <p:nvSpPr>
            <p:cNvPr id="4" name="矩形 3"/>
            <p:cNvSpPr/>
            <p:nvPr userDrawn="1"/>
          </p:nvSpPr>
          <p:spPr>
            <a:xfrm>
              <a:off x="0" y="-1"/>
              <a:ext cx="12182476" cy="856212"/>
            </a:xfrm>
            <a:prstGeom prst="rect">
              <a:avLst/>
            </a:prstGeom>
            <a:gradFill>
              <a:gsLst>
                <a:gs pos="0">
                  <a:schemeClr val="accent1">
                    <a:alpha val="7700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606" t="-18105" r="1201" b="1"/>
            <a:stretch>
              <a:fillRect/>
            </a:stretch>
          </p:blipFill>
          <p:spPr>
            <a:xfrm>
              <a:off x="-1" y="248846"/>
              <a:ext cx="12182477" cy="516766"/>
            </a:xfrm>
            <a:prstGeom prst="rect">
              <a:avLst/>
            </a:prstGeom>
          </p:spPr>
        </p:pic>
        <p:sp>
          <p:nvSpPr>
            <p:cNvPr id="10" name="矩形 9"/>
            <p:cNvSpPr/>
            <p:nvPr userDrawn="1"/>
          </p:nvSpPr>
          <p:spPr>
            <a:xfrm>
              <a:off x="9524" y="-1"/>
              <a:ext cx="12172952" cy="856211"/>
            </a:xfrm>
            <a:prstGeom prst="rect">
              <a:avLst/>
            </a:prstGeom>
            <a:gradFill>
              <a:gsLst>
                <a:gs pos="0">
                  <a:schemeClr val="accent1">
                    <a:alpha val="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9" name="图片 8"/>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r="71419"/>
            <a:stretch>
              <a:fillRect/>
            </a:stretch>
          </p:blipFill>
          <p:spPr>
            <a:xfrm>
              <a:off x="193905" y="122669"/>
              <a:ext cx="659535" cy="610870"/>
            </a:xfrm>
            <a:prstGeom prst="rect">
              <a:avLst/>
            </a:prstGeom>
          </p:spPr>
        </p:pic>
      </p:grpSp>
      <p:sp>
        <p:nvSpPr>
          <p:cNvPr id="11" name="文本占位符 11"/>
          <p:cNvSpPr>
            <a:spLocks noGrp="1"/>
          </p:cNvSpPr>
          <p:nvPr>
            <p:ph type="body" sz="quarter" idx="10" hasCustomPrompt="1"/>
          </p:nvPr>
        </p:nvSpPr>
        <p:spPr>
          <a:xfrm>
            <a:off x="9524" y="1"/>
            <a:ext cx="12172952" cy="856210"/>
          </a:xfrm>
        </p:spPr>
        <p:txBody>
          <a:bodyPr lIns="144000" tIns="144000" rIns="144000" bIns="144000" anchor="ctr" anchorCtr="0">
            <a:noAutofit/>
          </a:bodyPr>
          <a:lstStyle>
            <a:lvl1pPr marL="0" indent="0" algn="ctr">
              <a:buNone/>
              <a:defRPr sz="3600" b="1">
                <a:solidFill>
                  <a:schemeClr val="bg1"/>
                </a:solidFill>
                <a:effectLst>
                  <a:outerShdw blurRad="38100" dist="38100" dir="2700000" algn="tl">
                    <a:srgbClr val="000000">
                      <a:alpha val="43137"/>
                    </a:srgbClr>
                  </a:outerShdw>
                </a:effectLst>
                <a:latin typeface="+mj-ea"/>
                <a:ea typeface="+mj-ea"/>
              </a:defRPr>
            </a:lvl1pPr>
          </a:lstStyle>
          <a:p>
            <a:pPr lvl="0"/>
            <a:r>
              <a:rPr lang="zh-CN" altLang="en-US" dirty="0"/>
              <a:t>单击此处编辑标题</a:t>
            </a:r>
            <a:endParaRPr lang="zh-CN" altLang="en-US" dirty="0"/>
          </a:p>
        </p:txBody>
      </p:sp>
      <p:sp>
        <p:nvSpPr>
          <p:cNvPr id="13" name="灯片编号占位符 2"/>
          <p:cNvSpPr>
            <a:spLocks noGrp="1"/>
          </p:cNvSpPr>
          <p:nvPr>
            <p:ph type="sldNum" sz="quarter" idx="12"/>
          </p:nvPr>
        </p:nvSpPr>
        <p:spPr>
          <a:xfrm>
            <a:off x="10982973" y="6348122"/>
            <a:ext cx="1037230" cy="342900"/>
          </a:xfrm>
        </p:spPr>
        <p:txBody>
          <a:bodyPr/>
          <a:lstStyle/>
          <a:p>
            <a:fld id="{6C53781C-E1F6-4315-A39D-61273F2E0596}" type="slidenum">
              <a:rPr lang="zh-CN" altLang="en-US" smtClean="0"/>
            </a:fld>
            <a:endParaRPr lang="zh-CN" altLang="en-US" dirty="0"/>
          </a:p>
        </p:txBody>
      </p:sp>
      <p:sp>
        <p:nvSpPr>
          <p:cNvPr id="12" name="矩形 11"/>
          <p:cNvSpPr/>
          <p:nvPr userDrawn="1"/>
        </p:nvSpPr>
        <p:spPr>
          <a:xfrm>
            <a:off x="140671" y="6291045"/>
            <a:ext cx="5669757" cy="307777"/>
          </a:xfrm>
          <a:prstGeom prst="rect">
            <a:avLst/>
          </a:prstGeom>
        </p:spPr>
        <p:txBody>
          <a:bodyPr wrap="none">
            <a:spAutoFit/>
          </a:bodyPr>
          <a:lstStyle/>
          <a:p>
            <a:r>
              <a:rPr lang="en-US" altLang="zh-CN" sz="1400" dirty="0" smtClean="0">
                <a:solidFill>
                  <a:schemeClr val="bg1">
                    <a:lumMod val="75000"/>
                  </a:schemeClr>
                </a:solidFill>
              </a:rPr>
              <a:t>SJTU </a:t>
            </a:r>
            <a:r>
              <a:rPr lang="en-US" altLang="zh-CN" sz="1400" dirty="0">
                <a:solidFill>
                  <a:schemeClr val="bg1">
                    <a:lumMod val="75000"/>
                  </a:schemeClr>
                </a:solidFill>
              </a:rPr>
              <a:t>ICON </a:t>
            </a:r>
            <a:r>
              <a:rPr lang="en-US" altLang="zh-CN" sz="1400" dirty="0" smtClean="0">
                <a:solidFill>
                  <a:schemeClr val="bg1">
                    <a:lumMod val="75000"/>
                  </a:schemeClr>
                </a:solidFill>
              </a:rPr>
              <a:t>LIBRARY Copyright </a:t>
            </a:r>
            <a:r>
              <a:rPr lang="en-US" altLang="zh-CN" sz="1400" dirty="0">
                <a:solidFill>
                  <a:schemeClr val="bg1">
                    <a:lumMod val="75000"/>
                  </a:schemeClr>
                </a:solidFill>
              </a:rPr>
              <a:t>© </a:t>
            </a:r>
            <a:r>
              <a:rPr lang="en-US" altLang="zh-CN" sz="1400" dirty="0" smtClean="0">
                <a:solidFill>
                  <a:schemeClr val="bg1">
                    <a:lumMod val="75000"/>
                  </a:schemeClr>
                </a:solidFill>
              </a:rPr>
              <a:t>2021 Invictus. </a:t>
            </a:r>
            <a:r>
              <a:rPr lang="en-US" altLang="zh-CN" sz="1400" dirty="0">
                <a:solidFill>
                  <a:schemeClr val="bg1">
                    <a:lumMod val="75000"/>
                  </a:schemeClr>
                </a:solidFill>
              </a:rPr>
              <a:t>All rights reserved. </a:t>
            </a:r>
            <a:endParaRPr lang="zh-CN" altLang="en-US" sz="1400" dirty="0">
              <a:solidFill>
                <a:schemeClr val="bg1">
                  <a:lumMod val="75000"/>
                </a:schemeClr>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纯白">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10982973" y="6348122"/>
            <a:ext cx="1037230" cy="342900"/>
          </a:xfrm>
        </p:spPr>
        <p:txBody>
          <a:bodyPr/>
          <a:lstStyle/>
          <a:p>
            <a:fld id="{6C53781C-E1F6-4315-A39D-61273F2E0596}" type="slidenum">
              <a:rPr lang="zh-CN" altLang="en-US" smtClean="0"/>
            </a:fld>
            <a:endParaRPr lang="zh-CN" alt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背景">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灯片编号占位符 2"/>
          <p:cNvSpPr>
            <a:spLocks noGrp="1"/>
          </p:cNvSpPr>
          <p:nvPr>
            <p:ph type="sldNum" sz="quarter" idx="12"/>
          </p:nvPr>
        </p:nvSpPr>
        <p:spPr>
          <a:xfrm>
            <a:off x="10982973" y="6348122"/>
            <a:ext cx="1037230" cy="342900"/>
          </a:xfrm>
        </p:spPr>
        <p:txBody>
          <a:bodyPr/>
          <a:lstStyle/>
          <a:p>
            <a:fld id="{6C53781C-E1F6-4315-A39D-61273F2E0596}" type="slidenum">
              <a:rPr lang="zh-CN" altLang="en-US" smtClean="0"/>
            </a:fld>
            <a:endParaRPr lang="zh-CN" altLang="en-US" dirty="0"/>
          </a:p>
        </p:txBody>
      </p:sp>
      <p:pic>
        <p:nvPicPr>
          <p:cNvPr id="5" name="图片 4"/>
          <p:cNvPicPr>
            <a:picLocks noChangeAspect="1"/>
          </p:cNvPicPr>
          <p:nvPr userDrawn="1"/>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38986" y="165372"/>
            <a:ext cx="3264645" cy="1073224"/>
          </a:xfrm>
          <a:prstGeom prst="rect">
            <a:avLst/>
          </a:prstGeom>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封底-1">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blipFill dpi="0" rotWithShape="1">
            <a:blip r:embed="rId2">
              <a:duotone>
                <a:schemeClr val="bg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userDrawn="1"/>
        </p:nvSpPr>
        <p:spPr>
          <a:xfrm>
            <a:off x="0" y="573058"/>
            <a:ext cx="12192000" cy="3887182"/>
          </a:xfrm>
          <a:prstGeom prst="rect">
            <a:avLst/>
          </a:prstGeom>
          <a:gradFill>
            <a:gsLst>
              <a:gs pos="0">
                <a:schemeClr val="accent1"/>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100000" contrast="100000"/>
                    </a14:imgEffect>
                    <a14:imgEffect>
                      <a14:colorTemperature colorTemp="1500"/>
                    </a14:imgEffect>
                    <a14:imgEffect>
                      <a14:saturation sat="0"/>
                    </a14:imgEffect>
                  </a14:imgLayer>
                </a14:imgProps>
              </a:ext>
            </a:extLst>
          </a:blip>
          <a:srcRect l="26009" t="-18105" r="1201" b="1"/>
          <a:stretch>
            <a:fillRect/>
          </a:stretch>
        </p:blipFill>
        <p:spPr>
          <a:xfrm>
            <a:off x="-8468" y="3503541"/>
            <a:ext cx="12200467" cy="660689"/>
          </a:xfrm>
          <a:prstGeom prst="rect">
            <a:avLst/>
          </a:prstGeom>
        </p:spPr>
      </p:pic>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封底-2">
    <p:spTree>
      <p:nvGrpSpPr>
        <p:cNvPr id="1" name=""/>
        <p:cNvGrpSpPr/>
        <p:nvPr/>
      </p:nvGrpSpPr>
      <p:grpSpPr>
        <a:xfrm>
          <a:off x="0" y="0"/>
          <a:ext cx="0" cy="0"/>
          <a:chOff x="0" y="0"/>
          <a:chExt cx="0" cy="0"/>
        </a:xfrm>
      </p:grpSpPr>
      <p:grpSp>
        <p:nvGrpSpPr>
          <p:cNvPr id="3" name="组合 2"/>
          <p:cNvGrpSpPr/>
          <p:nvPr userDrawn="1"/>
        </p:nvGrpSpPr>
        <p:grpSpPr>
          <a:xfrm>
            <a:off x="-1" y="0"/>
            <a:ext cx="12192001" cy="6858000"/>
            <a:chOff x="-1" y="0"/>
            <a:chExt cx="12192001" cy="5409398"/>
          </a:xfrm>
        </p:grpSpPr>
        <p:sp>
          <p:nvSpPr>
            <p:cNvPr id="2" name="矩形 1"/>
            <p:cNvSpPr/>
            <p:nvPr userDrawn="1"/>
          </p:nvSpPr>
          <p:spPr>
            <a:xfrm>
              <a:off x="0" y="3295018"/>
              <a:ext cx="12192000" cy="2114380"/>
            </a:xfrm>
            <a:prstGeom prst="rect">
              <a:avLst/>
            </a:prstGeom>
            <a:gradFill>
              <a:gsLst>
                <a:gs pos="0">
                  <a:schemeClr val="accent1">
                    <a:alpha val="62000"/>
                  </a:schemeClr>
                </a:gs>
                <a:gs pos="100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 y="0"/>
              <a:ext cx="12192001" cy="32950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26009" t="-18105" r="1201" b="1"/>
          <a:stretch>
            <a:fillRect/>
          </a:stretch>
        </p:blipFill>
        <p:spPr>
          <a:xfrm>
            <a:off x="0" y="5877294"/>
            <a:ext cx="12200467" cy="660689"/>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38640" y="350311"/>
            <a:ext cx="2534311" cy="2067465"/>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页">
    <p:spTree>
      <p:nvGrpSpPr>
        <p:cNvPr id="1" name=""/>
        <p:cNvGrpSpPr/>
        <p:nvPr/>
      </p:nvGrpSpPr>
      <p:grpSpPr>
        <a:xfrm>
          <a:off x="0" y="0"/>
          <a:ext cx="0" cy="0"/>
          <a:chOff x="0" y="0"/>
          <a:chExt cx="0" cy="0"/>
        </a:xfrm>
      </p:grpSpPr>
      <p:pic>
        <p:nvPicPr>
          <p:cNvPr id="5" name="图片占位符 95" descr="图片包含 天空, 泰迪熊, 熊, 建筑物&#10;&#10;自动生成的说明"/>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30" r="23380"/>
          <a:stretch>
            <a:fillRect/>
          </a:stretch>
        </p:blipFill>
        <p:spPr>
          <a:xfrm>
            <a:off x="0" y="2109743"/>
            <a:ext cx="3705223" cy="4748258"/>
          </a:xfrm>
          <a:prstGeom prst="rect">
            <a:avLst/>
          </a:prstGeom>
        </p:spPr>
      </p:pic>
      <p:grpSp>
        <p:nvGrpSpPr>
          <p:cNvPr id="8" name="组合 7"/>
          <p:cNvGrpSpPr/>
          <p:nvPr userDrawn="1"/>
        </p:nvGrpSpPr>
        <p:grpSpPr>
          <a:xfrm>
            <a:off x="0" y="1"/>
            <a:ext cx="3705225" cy="3230879"/>
            <a:chOff x="0" y="1"/>
            <a:chExt cx="3705225" cy="3230879"/>
          </a:xfrm>
        </p:grpSpPr>
        <p:sp>
          <p:nvSpPr>
            <p:cNvPr id="6" name="矩形 5"/>
            <p:cNvSpPr/>
            <p:nvPr userDrawn="1"/>
          </p:nvSpPr>
          <p:spPr>
            <a:xfrm>
              <a:off x="0" y="1"/>
              <a:ext cx="3705225" cy="21234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0" y="2123439"/>
              <a:ext cx="3705225" cy="1107441"/>
            </a:xfrm>
            <a:prstGeom prst="rect">
              <a:avLst/>
            </a:prstGeom>
            <a:gradFill>
              <a:gsLst>
                <a:gs pos="0">
                  <a:schemeClr val="accent1">
                    <a:alpha val="0"/>
                  </a:schemeClr>
                </a:gs>
                <a:gs pos="100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descr="图片包含 建筑物&#10;&#10;自动生成的说明"/>
          <p:cNvPicPr>
            <a:picLocks noChangeAspect="1"/>
          </p:cNvPicPr>
          <p:nvPr userDrawn="1"/>
        </p:nvPicPr>
        <p:blipFill>
          <a:blip r:embed="rId3" cstate="print">
            <a:alphaModFix amt="500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705224" y="2047874"/>
            <a:ext cx="8486775" cy="3457575"/>
          </a:xfrm>
          <a:prstGeom prst="rect">
            <a:avLst/>
          </a:prstGeom>
        </p:spPr>
      </p:pic>
      <p:sp>
        <p:nvSpPr>
          <p:cNvPr id="10" name="文本框 9"/>
          <p:cNvSpPr txBox="1"/>
          <p:nvPr userDrawn="1"/>
        </p:nvSpPr>
        <p:spPr>
          <a:xfrm>
            <a:off x="569118" y="1160150"/>
            <a:ext cx="2566988" cy="1400383"/>
          </a:xfrm>
          <a:prstGeom prst="rect">
            <a:avLst/>
          </a:prstGeom>
          <a:noFill/>
        </p:spPr>
        <p:txBody>
          <a:bodyPr wrap="square" rtlCol="0">
            <a:spAutoFit/>
          </a:bodyPr>
          <a:lstStyle/>
          <a:p>
            <a:pPr algn="ctr">
              <a:spcBef>
                <a:spcPts val="600"/>
              </a:spcBef>
            </a:pPr>
            <a:r>
              <a:rPr lang="zh-CN" altLang="en-US" sz="4400" b="1" dirty="0">
                <a:solidFill>
                  <a:schemeClr val="bg1"/>
                </a:solidFill>
                <a:effectLst>
                  <a:outerShdw blurRad="38100" dist="38100" dir="2700000" algn="tl">
                    <a:srgbClr val="000000">
                      <a:alpha val="43137"/>
                    </a:srgbClr>
                  </a:outerShdw>
                </a:effectLst>
                <a:latin typeface="+mj-ea"/>
                <a:ea typeface="+mj-ea"/>
              </a:rPr>
              <a:t>目  录</a:t>
            </a:r>
            <a:endParaRPr lang="en-US" altLang="zh-CN" sz="4400" b="1" dirty="0">
              <a:solidFill>
                <a:schemeClr val="bg1"/>
              </a:solidFill>
              <a:effectLst>
                <a:outerShdw blurRad="38100" dist="38100" dir="2700000" algn="tl">
                  <a:srgbClr val="000000">
                    <a:alpha val="43137"/>
                  </a:srgbClr>
                </a:outerShdw>
              </a:effectLst>
              <a:latin typeface="+mj-ea"/>
              <a:ea typeface="+mj-ea"/>
            </a:endParaRPr>
          </a:p>
          <a:p>
            <a:pPr algn="ctr">
              <a:spcBef>
                <a:spcPts val="600"/>
              </a:spcBef>
            </a:pPr>
            <a:r>
              <a:rPr lang="en-US" altLang="zh-CN" sz="3600" b="1" dirty="0">
                <a:solidFill>
                  <a:schemeClr val="bg1"/>
                </a:solidFill>
                <a:effectLst>
                  <a:outerShdw blurRad="38100" dist="38100" dir="2700000" algn="tl">
                    <a:srgbClr val="000000">
                      <a:alpha val="43137"/>
                    </a:srgbClr>
                  </a:outerShdw>
                </a:effectLst>
                <a:latin typeface="+mn-lt"/>
                <a:ea typeface="+mj-ea"/>
              </a:rPr>
              <a:t>CONTENT</a:t>
            </a:r>
            <a:endParaRPr lang="zh-CN" altLang="en-US" sz="3600" b="1" dirty="0">
              <a:solidFill>
                <a:schemeClr val="bg1"/>
              </a:solidFill>
              <a:effectLst>
                <a:outerShdw blurRad="38100" dist="38100" dir="2700000" algn="tl">
                  <a:srgbClr val="000000">
                    <a:alpha val="43137"/>
                  </a:srgbClr>
                </a:outerShdw>
              </a:effectLst>
              <a:latin typeface="+mn-lt"/>
              <a:ea typeface="+mj-ea"/>
            </a:endParaRPr>
          </a:p>
        </p:txBody>
      </p:sp>
      <p:pic>
        <p:nvPicPr>
          <p:cNvPr id="11" name="图片 10"/>
          <p:cNvPicPr>
            <a:picLocks noChangeAspect="1"/>
          </p:cNvPicPr>
          <p:nvPr userDrawn="1"/>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105900" y="198623"/>
            <a:ext cx="2847974" cy="936247"/>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1">
    <p:bg>
      <p:bgPr>
        <a:solidFill>
          <a:schemeClr val="bg1"/>
        </a:solidFill>
        <a:effectLst/>
      </p:bgPr>
    </p:bg>
    <p:spTree>
      <p:nvGrpSpPr>
        <p:cNvPr id="1" name=""/>
        <p:cNvGrpSpPr/>
        <p:nvPr/>
      </p:nvGrpSpPr>
      <p:grpSpPr>
        <a:xfrm>
          <a:off x="0" y="0"/>
          <a:ext cx="0" cy="0"/>
          <a:chOff x="0" y="0"/>
          <a:chExt cx="0" cy="0"/>
        </a:xfrm>
      </p:grpSpPr>
      <p:sp>
        <p:nvSpPr>
          <p:cNvPr id="15" name="矩形 14"/>
          <p:cNvSpPr/>
          <p:nvPr userDrawn="1"/>
        </p:nvSpPr>
        <p:spPr>
          <a:xfrm>
            <a:off x="0" y="1348988"/>
            <a:ext cx="12192000" cy="3102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12760" t="-18106" r="1202" b="-17978"/>
          <a:stretch>
            <a:fillRect/>
          </a:stretch>
        </p:blipFill>
        <p:spPr>
          <a:xfrm>
            <a:off x="0" y="3660252"/>
            <a:ext cx="12200467" cy="689345"/>
          </a:xfrm>
          <a:prstGeom prst="rect">
            <a:avLst/>
          </a:prstGeom>
        </p:spPr>
      </p:pic>
      <p:grpSp>
        <p:nvGrpSpPr>
          <p:cNvPr id="16" name="组合 15"/>
          <p:cNvGrpSpPr/>
          <p:nvPr userDrawn="1"/>
        </p:nvGrpSpPr>
        <p:grpSpPr>
          <a:xfrm>
            <a:off x="813832" y="0"/>
            <a:ext cx="4824967" cy="6858000"/>
            <a:chOff x="975757" y="0"/>
            <a:chExt cx="4824967" cy="6858000"/>
          </a:xfrm>
        </p:grpSpPr>
        <p:pic>
          <p:nvPicPr>
            <p:cNvPr id="8" name="图片 7"/>
            <p:cNvPicPr>
              <a:picLocks noChangeAspect="1"/>
            </p:cNvPicPr>
            <p:nvPr userDrawn="1"/>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5757" y="0"/>
              <a:ext cx="4824967" cy="6858000"/>
            </a:xfrm>
            <a:prstGeom prst="rect">
              <a:avLst/>
            </a:prstGeom>
            <a:effectLst>
              <a:outerShdw blurRad="114300" dist="139700" algn="l" rotWithShape="0">
                <a:prstClr val="black">
                  <a:alpha val="20000"/>
                </a:prstClr>
              </a:outerShdw>
            </a:effectLst>
          </p:spPr>
        </p:pic>
        <p:sp>
          <p:nvSpPr>
            <p:cNvPr id="11" name="文本框 10"/>
            <p:cNvSpPr txBox="1"/>
            <p:nvPr userDrawn="1"/>
          </p:nvSpPr>
          <p:spPr>
            <a:xfrm>
              <a:off x="1565274" y="3089701"/>
              <a:ext cx="3645931" cy="830997"/>
            </a:xfrm>
            <a:prstGeom prst="rect">
              <a:avLst/>
            </a:prstGeom>
            <a:noFill/>
          </p:spPr>
          <p:txBody>
            <a:bodyPr wrap="square" rtlCol="0">
              <a:spAutoFit/>
            </a:bodyPr>
            <a:lstStyle/>
            <a:p>
              <a:pPr algn="ctr">
                <a:spcBef>
                  <a:spcPts val="600"/>
                </a:spcBef>
              </a:pPr>
              <a:r>
                <a:rPr lang="en-US" altLang="zh-CN" sz="4800" b="1" dirty="0">
                  <a:solidFill>
                    <a:schemeClr val="bg1"/>
                  </a:solidFill>
                  <a:effectLst>
                    <a:outerShdw blurRad="38100" dist="38100" dir="2700000" algn="tl">
                      <a:srgbClr val="000000">
                        <a:alpha val="43137"/>
                      </a:srgbClr>
                    </a:outerShdw>
                  </a:effectLst>
                  <a:latin typeface="+mn-lt"/>
                  <a:ea typeface="+mj-ea"/>
                </a:rPr>
                <a:t>PART ONE</a:t>
              </a:r>
              <a:endParaRPr lang="zh-CN" altLang="en-US" sz="4800" b="1" dirty="0">
                <a:solidFill>
                  <a:schemeClr val="bg1"/>
                </a:solidFill>
                <a:effectLst>
                  <a:outerShdw blurRad="38100" dist="38100" dir="2700000" algn="tl">
                    <a:srgbClr val="000000">
                      <a:alpha val="43137"/>
                    </a:srgbClr>
                  </a:outerShdw>
                </a:effectLst>
                <a:latin typeface="+mn-lt"/>
                <a:ea typeface="+mj-ea"/>
              </a:endParaRPr>
            </a:p>
          </p:txBody>
        </p:sp>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56845" y="1068380"/>
              <a:ext cx="1867505" cy="1523492"/>
            </a:xfrm>
            <a:prstGeom prst="rect">
              <a:avLst/>
            </a:prstGeom>
          </p:spPr>
        </p:pic>
      </p:gr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2 R">
    <p:bg>
      <p:bgPr>
        <a:solidFill>
          <a:schemeClr val="bg1"/>
        </a:solidFill>
        <a:effectLst/>
      </p:bgPr>
    </p:bg>
    <p:spTree>
      <p:nvGrpSpPr>
        <p:cNvPr id="1" name=""/>
        <p:cNvGrpSpPr/>
        <p:nvPr/>
      </p:nvGrpSpPr>
      <p:grpSpPr>
        <a:xfrm>
          <a:off x="0" y="0"/>
          <a:ext cx="0" cy="0"/>
          <a:chOff x="0" y="0"/>
          <a:chExt cx="0" cy="0"/>
        </a:xfrm>
      </p:grpSpPr>
      <p:sp>
        <p:nvSpPr>
          <p:cNvPr id="15" name="矩形 14"/>
          <p:cNvSpPr/>
          <p:nvPr userDrawn="1"/>
        </p:nvSpPr>
        <p:spPr>
          <a:xfrm>
            <a:off x="0" y="1348988"/>
            <a:ext cx="12192000" cy="3102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userDrawn="1"/>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500258" y="0"/>
            <a:ext cx="4824967" cy="6858000"/>
          </a:xfrm>
          <a:prstGeom prst="rect">
            <a:avLst/>
          </a:prstGeom>
          <a:effectLst>
            <a:outerShdw blurRad="114300" dist="139700" algn="l" rotWithShape="0">
              <a:prstClr val="black">
                <a:alpha val="20000"/>
              </a:prstClr>
            </a:outerShdw>
          </a:effectLst>
        </p:spPr>
      </p:pic>
      <p:grpSp>
        <p:nvGrpSpPr>
          <p:cNvPr id="2" name="组合 1"/>
          <p:cNvGrpSpPr/>
          <p:nvPr userDrawn="1"/>
        </p:nvGrpSpPr>
        <p:grpSpPr>
          <a:xfrm>
            <a:off x="0" y="3667540"/>
            <a:ext cx="12192001" cy="682058"/>
            <a:chOff x="0" y="3667540"/>
            <a:chExt cx="12192001" cy="682058"/>
          </a:xfrm>
        </p:grpSpPr>
        <p:pic>
          <p:nvPicPr>
            <p:cNvPr id="13" name="图片 12"/>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contrast="100000"/>
                      </a14:imgEffect>
                      <a14:imgEffect>
                        <a14:colorTemperature colorTemp="1500"/>
                      </a14:imgEffect>
                      <a14:imgEffect>
                        <a14:saturation sat="0"/>
                      </a14:imgEffect>
                    </a14:imgLayer>
                  </a14:imgProps>
                </a:ext>
              </a:extLst>
            </a:blip>
            <a:srcRect l="52958" t="-16667" r="1202" b="-17979"/>
            <a:stretch>
              <a:fillRect/>
            </a:stretch>
          </p:blipFill>
          <p:spPr>
            <a:xfrm>
              <a:off x="0" y="3667540"/>
              <a:ext cx="6500256" cy="682058"/>
            </a:xfrm>
            <a:prstGeom prst="rect">
              <a:avLst/>
            </a:prstGeom>
          </p:spPr>
        </p:pic>
        <p:pic>
          <p:nvPicPr>
            <p:cNvPr id="18" name="图片 17"/>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contrast="100000"/>
                      </a14:imgEffect>
                      <a14:imgEffect>
                        <a14:colorTemperature colorTemp="1500"/>
                      </a14:imgEffect>
                      <a14:imgEffect>
                        <a14:saturation sat="0"/>
                      </a14:imgEffect>
                    </a14:imgLayer>
                  </a14:imgProps>
                </a:ext>
              </a:extLst>
            </a:blip>
            <a:srcRect l="52958" t="11456" r="39636" b="-17978"/>
            <a:stretch>
              <a:fillRect/>
            </a:stretch>
          </p:blipFill>
          <p:spPr>
            <a:xfrm>
              <a:off x="11141766" y="3809999"/>
              <a:ext cx="1050235" cy="539597"/>
            </a:xfrm>
            <a:prstGeom prst="rect">
              <a:avLst/>
            </a:prstGeom>
          </p:spPr>
        </p:pic>
      </p:grpSp>
      <p:sp>
        <p:nvSpPr>
          <p:cNvPr id="11" name="文本框 10"/>
          <p:cNvSpPr txBox="1"/>
          <p:nvPr userDrawn="1"/>
        </p:nvSpPr>
        <p:spPr>
          <a:xfrm>
            <a:off x="7089775" y="3089701"/>
            <a:ext cx="3645931" cy="830997"/>
          </a:xfrm>
          <a:prstGeom prst="rect">
            <a:avLst/>
          </a:prstGeom>
          <a:noFill/>
        </p:spPr>
        <p:txBody>
          <a:bodyPr wrap="square" rtlCol="0">
            <a:spAutoFit/>
          </a:bodyPr>
          <a:lstStyle/>
          <a:p>
            <a:pPr algn="ctr">
              <a:spcBef>
                <a:spcPts val="600"/>
              </a:spcBef>
            </a:pPr>
            <a:r>
              <a:rPr lang="en-US" altLang="zh-CN" sz="4800" b="1" dirty="0">
                <a:solidFill>
                  <a:schemeClr val="bg1"/>
                </a:solidFill>
                <a:effectLst>
                  <a:outerShdw blurRad="38100" dist="38100" dir="2700000" algn="tl">
                    <a:srgbClr val="000000">
                      <a:alpha val="43137"/>
                    </a:srgbClr>
                  </a:outerShdw>
                </a:effectLst>
                <a:latin typeface="+mn-lt"/>
                <a:ea typeface="+mj-ea"/>
              </a:rPr>
              <a:t>PART </a:t>
            </a:r>
            <a:r>
              <a:rPr lang="en-US" altLang="zh-CN" sz="4800" b="1" dirty="0" smtClean="0">
                <a:solidFill>
                  <a:schemeClr val="bg1"/>
                </a:solidFill>
                <a:effectLst>
                  <a:outerShdw blurRad="38100" dist="38100" dir="2700000" algn="tl">
                    <a:srgbClr val="000000">
                      <a:alpha val="43137"/>
                    </a:srgbClr>
                  </a:outerShdw>
                </a:effectLst>
                <a:latin typeface="+mn-lt"/>
                <a:ea typeface="+mj-ea"/>
              </a:rPr>
              <a:t>ONE</a:t>
            </a:r>
            <a:endParaRPr lang="zh-CN" altLang="en-US" sz="4800" b="1" dirty="0">
              <a:solidFill>
                <a:schemeClr val="bg1"/>
              </a:solidFill>
              <a:effectLst>
                <a:outerShdw blurRad="38100" dist="38100" dir="2700000" algn="tl">
                  <a:srgbClr val="000000">
                    <a:alpha val="43137"/>
                  </a:srgbClr>
                </a:outerShdw>
              </a:effectLst>
              <a:latin typeface="+mn-lt"/>
              <a:ea typeface="+mj-ea"/>
            </a:endParaRPr>
          </a:p>
        </p:txBody>
      </p:sp>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81346" y="1068380"/>
            <a:ext cx="1867505" cy="1523492"/>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过渡页-2 L">
    <p:bg>
      <p:bgPr>
        <a:solidFill>
          <a:schemeClr val="bg1"/>
        </a:solidFill>
        <a:effectLst/>
      </p:bgPr>
    </p:bg>
    <p:spTree>
      <p:nvGrpSpPr>
        <p:cNvPr id="1" name=""/>
        <p:cNvGrpSpPr/>
        <p:nvPr/>
      </p:nvGrpSpPr>
      <p:grpSpPr>
        <a:xfrm>
          <a:off x="0" y="0"/>
          <a:ext cx="0" cy="0"/>
          <a:chOff x="0" y="0"/>
          <a:chExt cx="0" cy="0"/>
        </a:xfrm>
      </p:grpSpPr>
      <p:sp>
        <p:nvSpPr>
          <p:cNvPr id="15" name="矩形 14"/>
          <p:cNvSpPr/>
          <p:nvPr userDrawn="1"/>
        </p:nvSpPr>
        <p:spPr>
          <a:xfrm>
            <a:off x="0" y="1348988"/>
            <a:ext cx="12192000" cy="3102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12760" t="-18106" r="1202" b="-17978"/>
          <a:stretch>
            <a:fillRect/>
          </a:stretch>
        </p:blipFill>
        <p:spPr>
          <a:xfrm>
            <a:off x="0" y="3660252"/>
            <a:ext cx="12200467" cy="689345"/>
          </a:xfrm>
          <a:prstGeom prst="rect">
            <a:avLst/>
          </a:prstGeom>
        </p:spPr>
      </p:pic>
      <p:grpSp>
        <p:nvGrpSpPr>
          <p:cNvPr id="9" name="组合 8"/>
          <p:cNvGrpSpPr/>
          <p:nvPr userDrawn="1"/>
        </p:nvGrpSpPr>
        <p:grpSpPr>
          <a:xfrm>
            <a:off x="813833" y="0"/>
            <a:ext cx="4824966" cy="6858000"/>
            <a:chOff x="975758" y="0"/>
            <a:chExt cx="4824966" cy="6858000"/>
          </a:xfrm>
        </p:grpSpPr>
        <p:pic>
          <p:nvPicPr>
            <p:cNvPr id="10" name="图片 9"/>
            <p:cNvPicPr>
              <a:picLocks noChangeAspect="1"/>
            </p:cNvPicPr>
            <p:nvPr userDrawn="1"/>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5758" y="0"/>
              <a:ext cx="4824966" cy="6858000"/>
            </a:xfrm>
            <a:prstGeom prst="rect">
              <a:avLst/>
            </a:prstGeom>
            <a:effectLst>
              <a:outerShdw blurRad="114300" dist="139700" algn="l" rotWithShape="0">
                <a:prstClr val="black">
                  <a:alpha val="20000"/>
                </a:prstClr>
              </a:outerShdw>
            </a:effectLst>
          </p:spPr>
        </p:pic>
        <p:sp>
          <p:nvSpPr>
            <p:cNvPr id="12" name="文本框 11"/>
            <p:cNvSpPr txBox="1"/>
            <p:nvPr userDrawn="1"/>
          </p:nvSpPr>
          <p:spPr>
            <a:xfrm>
              <a:off x="1565274" y="3089701"/>
              <a:ext cx="3645931" cy="830997"/>
            </a:xfrm>
            <a:prstGeom prst="rect">
              <a:avLst/>
            </a:prstGeom>
            <a:noFill/>
          </p:spPr>
          <p:txBody>
            <a:bodyPr wrap="square" rtlCol="0">
              <a:spAutoFit/>
            </a:bodyPr>
            <a:lstStyle/>
            <a:p>
              <a:pPr algn="ctr">
                <a:spcBef>
                  <a:spcPts val="600"/>
                </a:spcBef>
              </a:pPr>
              <a:r>
                <a:rPr lang="en-US" altLang="zh-CN" sz="4800" b="1" dirty="0">
                  <a:solidFill>
                    <a:schemeClr val="bg1"/>
                  </a:solidFill>
                  <a:effectLst>
                    <a:outerShdw blurRad="38100" dist="38100" dir="2700000" algn="tl">
                      <a:srgbClr val="000000">
                        <a:alpha val="43137"/>
                      </a:srgbClr>
                    </a:outerShdw>
                  </a:effectLst>
                  <a:latin typeface="+mn-lt"/>
                  <a:ea typeface="+mj-ea"/>
                </a:rPr>
                <a:t>PART TWO</a:t>
              </a:r>
              <a:endParaRPr lang="zh-CN" altLang="en-US" sz="4800" b="1" dirty="0">
                <a:solidFill>
                  <a:schemeClr val="bg1"/>
                </a:solidFill>
                <a:effectLst>
                  <a:outerShdw blurRad="38100" dist="38100" dir="2700000" algn="tl">
                    <a:srgbClr val="000000">
                      <a:alpha val="43137"/>
                    </a:srgbClr>
                  </a:outerShdw>
                </a:effectLst>
                <a:latin typeface="+mn-lt"/>
                <a:ea typeface="+mj-ea"/>
              </a:endParaRPr>
            </a:p>
          </p:txBody>
        </p:sp>
        <p:pic>
          <p:nvPicPr>
            <p:cNvPr id="13" name="图片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56845" y="1068380"/>
              <a:ext cx="1867505" cy="1523492"/>
            </a:xfrm>
            <a:prstGeom prst="rect">
              <a:avLst/>
            </a:prstGeom>
          </p:spPr>
        </p:pic>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过渡页-2 R">
    <p:bg>
      <p:bgPr>
        <a:solidFill>
          <a:schemeClr val="bg1"/>
        </a:solidFill>
        <a:effectLst/>
      </p:bgPr>
    </p:bg>
    <p:spTree>
      <p:nvGrpSpPr>
        <p:cNvPr id="1" name=""/>
        <p:cNvGrpSpPr/>
        <p:nvPr/>
      </p:nvGrpSpPr>
      <p:grpSpPr>
        <a:xfrm>
          <a:off x="0" y="0"/>
          <a:ext cx="0" cy="0"/>
          <a:chOff x="0" y="0"/>
          <a:chExt cx="0" cy="0"/>
        </a:xfrm>
      </p:grpSpPr>
      <p:sp>
        <p:nvSpPr>
          <p:cNvPr id="15" name="矩形 14"/>
          <p:cNvSpPr/>
          <p:nvPr userDrawn="1"/>
        </p:nvSpPr>
        <p:spPr>
          <a:xfrm>
            <a:off x="0" y="1348988"/>
            <a:ext cx="12192000" cy="3102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0" y="3667540"/>
            <a:ext cx="12192001" cy="682058"/>
            <a:chOff x="0" y="3667540"/>
            <a:chExt cx="12192001" cy="682058"/>
          </a:xfrm>
        </p:grpSpPr>
        <p:pic>
          <p:nvPicPr>
            <p:cNvPr id="13" name="图片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52958" t="-16667" r="1202" b="-17979"/>
            <a:stretch>
              <a:fillRect/>
            </a:stretch>
          </p:blipFill>
          <p:spPr>
            <a:xfrm>
              <a:off x="0" y="3667540"/>
              <a:ext cx="6500256" cy="682058"/>
            </a:xfrm>
            <a:prstGeom prst="rect">
              <a:avLst/>
            </a:prstGeom>
          </p:spPr>
        </p:pic>
        <p:pic>
          <p:nvPicPr>
            <p:cNvPr id="18" name="图片 1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52958" t="11456" r="39636" b="-17978"/>
            <a:stretch>
              <a:fillRect/>
            </a:stretch>
          </p:blipFill>
          <p:spPr>
            <a:xfrm>
              <a:off x="11141766" y="3809999"/>
              <a:ext cx="1050235" cy="539597"/>
            </a:xfrm>
            <a:prstGeom prst="rect">
              <a:avLst/>
            </a:prstGeom>
          </p:spPr>
        </p:pic>
      </p:grpSp>
      <p:grpSp>
        <p:nvGrpSpPr>
          <p:cNvPr id="16" name="组合 15"/>
          <p:cNvGrpSpPr/>
          <p:nvPr userDrawn="1"/>
        </p:nvGrpSpPr>
        <p:grpSpPr>
          <a:xfrm>
            <a:off x="6500259" y="0"/>
            <a:ext cx="4824966" cy="6858000"/>
            <a:chOff x="975758" y="0"/>
            <a:chExt cx="4824966" cy="6858000"/>
          </a:xfrm>
        </p:grpSpPr>
        <p:pic>
          <p:nvPicPr>
            <p:cNvPr id="8" name="图片 7"/>
            <p:cNvPicPr>
              <a:picLocks noChangeAspect="1"/>
            </p:cNvPicPr>
            <p:nvPr userDrawn="1"/>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5758" y="0"/>
              <a:ext cx="4824966" cy="6858000"/>
            </a:xfrm>
            <a:prstGeom prst="rect">
              <a:avLst/>
            </a:prstGeom>
            <a:effectLst>
              <a:outerShdw blurRad="114300" dist="139700" algn="l" rotWithShape="0">
                <a:prstClr val="black">
                  <a:alpha val="20000"/>
                </a:prstClr>
              </a:outerShdw>
            </a:effectLst>
          </p:spPr>
        </p:pic>
        <p:sp>
          <p:nvSpPr>
            <p:cNvPr id="11" name="文本框 10"/>
            <p:cNvSpPr txBox="1"/>
            <p:nvPr userDrawn="1"/>
          </p:nvSpPr>
          <p:spPr>
            <a:xfrm>
              <a:off x="1565274" y="3089701"/>
              <a:ext cx="3645931" cy="830997"/>
            </a:xfrm>
            <a:prstGeom prst="rect">
              <a:avLst/>
            </a:prstGeom>
            <a:noFill/>
          </p:spPr>
          <p:txBody>
            <a:bodyPr wrap="square" rtlCol="0">
              <a:spAutoFit/>
            </a:bodyPr>
            <a:lstStyle/>
            <a:p>
              <a:pPr algn="ctr">
                <a:spcBef>
                  <a:spcPts val="600"/>
                </a:spcBef>
              </a:pPr>
              <a:r>
                <a:rPr lang="en-US" altLang="zh-CN" sz="4800" b="1" dirty="0">
                  <a:solidFill>
                    <a:schemeClr val="bg1"/>
                  </a:solidFill>
                  <a:effectLst>
                    <a:outerShdw blurRad="38100" dist="38100" dir="2700000" algn="tl">
                      <a:srgbClr val="000000">
                        <a:alpha val="43137"/>
                      </a:srgbClr>
                    </a:outerShdw>
                  </a:effectLst>
                  <a:latin typeface="+mn-lt"/>
                  <a:ea typeface="+mj-ea"/>
                </a:rPr>
                <a:t>PART TWO</a:t>
              </a:r>
              <a:endParaRPr lang="zh-CN" altLang="en-US" sz="4800" b="1" dirty="0">
                <a:solidFill>
                  <a:schemeClr val="bg1"/>
                </a:solidFill>
                <a:effectLst>
                  <a:outerShdw blurRad="38100" dist="38100" dir="2700000" algn="tl">
                    <a:srgbClr val="000000">
                      <a:alpha val="43137"/>
                    </a:srgbClr>
                  </a:outerShdw>
                </a:effectLst>
                <a:latin typeface="+mn-lt"/>
                <a:ea typeface="+mj-ea"/>
              </a:endParaRPr>
            </a:p>
          </p:txBody>
        </p:sp>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56845" y="1068380"/>
              <a:ext cx="1867505" cy="1523492"/>
            </a:xfrm>
            <a:prstGeom prst="rect">
              <a:avLst/>
            </a:prstGeom>
          </p:spPr>
        </p:pic>
      </p:gr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过渡页-3">
    <p:bg>
      <p:bgPr>
        <a:solidFill>
          <a:schemeClr val="bg1"/>
        </a:solidFill>
        <a:effectLst/>
      </p:bgPr>
    </p:bg>
    <p:spTree>
      <p:nvGrpSpPr>
        <p:cNvPr id="1" name=""/>
        <p:cNvGrpSpPr/>
        <p:nvPr/>
      </p:nvGrpSpPr>
      <p:grpSpPr>
        <a:xfrm>
          <a:off x="0" y="0"/>
          <a:ext cx="0" cy="0"/>
          <a:chOff x="0" y="0"/>
          <a:chExt cx="0" cy="0"/>
        </a:xfrm>
      </p:grpSpPr>
      <p:sp>
        <p:nvSpPr>
          <p:cNvPr id="15" name="矩形 14"/>
          <p:cNvSpPr/>
          <p:nvPr userDrawn="1"/>
        </p:nvSpPr>
        <p:spPr>
          <a:xfrm>
            <a:off x="0" y="1348988"/>
            <a:ext cx="12192000" cy="3102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12760" t="-18106" r="1202" b="-17978"/>
          <a:stretch>
            <a:fillRect/>
          </a:stretch>
        </p:blipFill>
        <p:spPr>
          <a:xfrm>
            <a:off x="0" y="3660252"/>
            <a:ext cx="12200467" cy="689345"/>
          </a:xfrm>
          <a:prstGeom prst="rect">
            <a:avLst/>
          </a:prstGeom>
        </p:spPr>
      </p:pic>
      <p:grpSp>
        <p:nvGrpSpPr>
          <p:cNvPr id="3" name="组合 2"/>
          <p:cNvGrpSpPr/>
          <p:nvPr userDrawn="1"/>
        </p:nvGrpSpPr>
        <p:grpSpPr>
          <a:xfrm>
            <a:off x="813831" y="0"/>
            <a:ext cx="4824967" cy="6858000"/>
            <a:chOff x="813831" y="0"/>
            <a:chExt cx="4824967" cy="6858000"/>
          </a:xfrm>
        </p:grpSpPr>
        <p:grpSp>
          <p:nvGrpSpPr>
            <p:cNvPr id="16" name="组合 15"/>
            <p:cNvGrpSpPr/>
            <p:nvPr userDrawn="1"/>
          </p:nvGrpSpPr>
          <p:grpSpPr>
            <a:xfrm>
              <a:off x="813831" y="0"/>
              <a:ext cx="4824967" cy="6858000"/>
              <a:chOff x="975756" y="0"/>
              <a:chExt cx="4824967" cy="6858000"/>
            </a:xfrm>
          </p:grpSpPr>
          <p:pic>
            <p:nvPicPr>
              <p:cNvPr id="8" name="图片 7"/>
              <p:cNvPicPr>
                <a:picLocks noChangeAspect="1"/>
              </p:cNvPicPr>
              <p:nvPr userDrawn="1"/>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contrast="40000"/>
                        </a14:imgEffect>
                        <a14:imgEffect>
                          <a14:colorTemperature colorTemp="72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975756" y="0"/>
                <a:ext cx="4824967" cy="6858000"/>
              </a:xfrm>
              <a:prstGeom prst="rect">
                <a:avLst/>
              </a:prstGeom>
              <a:effectLst>
                <a:outerShdw blurRad="114300" dist="139700" algn="l" rotWithShape="0">
                  <a:prstClr val="black">
                    <a:alpha val="20000"/>
                  </a:prstClr>
                </a:outerShdw>
              </a:effectLst>
            </p:spPr>
          </p:pic>
          <p:sp>
            <p:nvSpPr>
              <p:cNvPr id="11" name="文本框 10"/>
              <p:cNvSpPr txBox="1"/>
              <p:nvPr userDrawn="1"/>
            </p:nvSpPr>
            <p:spPr>
              <a:xfrm>
                <a:off x="1266825" y="3089701"/>
                <a:ext cx="4257675" cy="830997"/>
              </a:xfrm>
              <a:prstGeom prst="rect">
                <a:avLst/>
              </a:prstGeom>
              <a:noFill/>
            </p:spPr>
            <p:txBody>
              <a:bodyPr wrap="square" rtlCol="0">
                <a:spAutoFit/>
              </a:bodyPr>
              <a:lstStyle/>
              <a:p>
                <a:pPr algn="ctr">
                  <a:spcBef>
                    <a:spcPts val="600"/>
                  </a:spcBef>
                </a:pPr>
                <a:r>
                  <a:rPr lang="en-US" altLang="zh-CN" sz="4800" b="1" dirty="0">
                    <a:solidFill>
                      <a:schemeClr val="bg1"/>
                    </a:solidFill>
                    <a:effectLst>
                      <a:outerShdw blurRad="38100" dist="38100" dir="2700000" algn="tl">
                        <a:srgbClr val="000000">
                          <a:alpha val="43137"/>
                        </a:srgbClr>
                      </a:outerShdw>
                    </a:effectLst>
                    <a:latin typeface="+mn-lt"/>
                    <a:ea typeface="+mj-ea"/>
                  </a:rPr>
                  <a:t>PART THREE</a:t>
                </a:r>
                <a:endParaRPr lang="zh-CN" altLang="en-US" sz="4800" b="1" dirty="0">
                  <a:solidFill>
                    <a:schemeClr val="bg1"/>
                  </a:solidFill>
                  <a:effectLst>
                    <a:outerShdw blurRad="38100" dist="38100" dir="2700000" algn="tl">
                      <a:srgbClr val="000000">
                        <a:alpha val="43137"/>
                      </a:srgbClr>
                    </a:outerShdw>
                  </a:effectLst>
                  <a:latin typeface="+mn-lt"/>
                  <a:ea typeface="+mj-ea"/>
                </a:endParaRPr>
              </a:p>
            </p:txBody>
          </p:sp>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56845" y="1068380"/>
                <a:ext cx="1867505" cy="1523492"/>
              </a:xfrm>
              <a:prstGeom prst="rect">
                <a:avLst/>
              </a:prstGeom>
            </p:spPr>
          </p:pic>
        </p:grpSp>
        <p:sp>
          <p:nvSpPr>
            <p:cNvPr id="2" name="矩形 1"/>
            <p:cNvSpPr/>
            <p:nvPr userDrawn="1"/>
          </p:nvSpPr>
          <p:spPr>
            <a:xfrm>
              <a:off x="2738438" y="4081463"/>
              <a:ext cx="1204912" cy="369848"/>
            </a:xfrm>
            <a:prstGeom prst="rect">
              <a:avLst/>
            </a:prstGeom>
            <a:solidFill>
              <a:srgbClr val="B5A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过渡页-2 R">
    <p:bg>
      <p:bgPr>
        <a:solidFill>
          <a:schemeClr val="bg1"/>
        </a:solidFill>
        <a:effectLst/>
      </p:bgPr>
    </p:bg>
    <p:spTree>
      <p:nvGrpSpPr>
        <p:cNvPr id="1" name=""/>
        <p:cNvGrpSpPr/>
        <p:nvPr/>
      </p:nvGrpSpPr>
      <p:grpSpPr>
        <a:xfrm>
          <a:off x="0" y="0"/>
          <a:ext cx="0" cy="0"/>
          <a:chOff x="0" y="0"/>
          <a:chExt cx="0" cy="0"/>
        </a:xfrm>
      </p:grpSpPr>
      <p:sp>
        <p:nvSpPr>
          <p:cNvPr id="15" name="矩形 14"/>
          <p:cNvSpPr/>
          <p:nvPr userDrawn="1"/>
        </p:nvSpPr>
        <p:spPr>
          <a:xfrm>
            <a:off x="0" y="1348988"/>
            <a:ext cx="12192000" cy="3102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0" y="3667540"/>
            <a:ext cx="12192001" cy="682058"/>
            <a:chOff x="0" y="3667540"/>
            <a:chExt cx="12192001" cy="682058"/>
          </a:xfrm>
        </p:grpSpPr>
        <p:pic>
          <p:nvPicPr>
            <p:cNvPr id="13" name="图片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52958" t="-16667" r="1202" b="-17979"/>
            <a:stretch>
              <a:fillRect/>
            </a:stretch>
          </p:blipFill>
          <p:spPr>
            <a:xfrm>
              <a:off x="0" y="3667540"/>
              <a:ext cx="6500256" cy="682058"/>
            </a:xfrm>
            <a:prstGeom prst="rect">
              <a:avLst/>
            </a:prstGeom>
          </p:spPr>
        </p:pic>
        <p:pic>
          <p:nvPicPr>
            <p:cNvPr id="18" name="图片 1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52958" t="11456" r="39636" b="-17978"/>
            <a:stretch>
              <a:fillRect/>
            </a:stretch>
          </p:blipFill>
          <p:spPr>
            <a:xfrm>
              <a:off x="11141766" y="3809999"/>
              <a:ext cx="1050235" cy="539597"/>
            </a:xfrm>
            <a:prstGeom prst="rect">
              <a:avLst/>
            </a:prstGeom>
          </p:spPr>
        </p:pic>
      </p:grpSp>
      <p:grpSp>
        <p:nvGrpSpPr>
          <p:cNvPr id="3" name="组合 2"/>
          <p:cNvGrpSpPr/>
          <p:nvPr userDrawn="1"/>
        </p:nvGrpSpPr>
        <p:grpSpPr>
          <a:xfrm>
            <a:off x="6500256" y="0"/>
            <a:ext cx="4824967" cy="6858000"/>
            <a:chOff x="813831" y="0"/>
            <a:chExt cx="4824967" cy="6858000"/>
          </a:xfrm>
        </p:grpSpPr>
        <p:pic>
          <p:nvPicPr>
            <p:cNvPr id="10" name="图片 9"/>
            <p:cNvPicPr>
              <a:picLocks noChangeAspect="1"/>
            </p:cNvPicPr>
            <p:nvPr userDrawn="1"/>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contrast="40000"/>
                      </a14:imgEffect>
                      <a14:imgEffect>
                        <a14:colorTemperature colorTemp="72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813831" y="0"/>
              <a:ext cx="4824967" cy="6858000"/>
            </a:xfrm>
            <a:prstGeom prst="rect">
              <a:avLst/>
            </a:prstGeom>
            <a:effectLst>
              <a:outerShdw blurRad="114300" dist="139700" algn="l" rotWithShape="0">
                <a:prstClr val="black">
                  <a:alpha val="20000"/>
                </a:prstClr>
              </a:outerShdw>
            </a:effectLst>
          </p:spPr>
        </p:pic>
        <p:sp>
          <p:nvSpPr>
            <p:cNvPr id="12" name="矩形 11"/>
            <p:cNvSpPr/>
            <p:nvPr userDrawn="1"/>
          </p:nvSpPr>
          <p:spPr>
            <a:xfrm>
              <a:off x="2738438" y="4081463"/>
              <a:ext cx="1204912" cy="369848"/>
            </a:xfrm>
            <a:prstGeom prst="rect">
              <a:avLst/>
            </a:prstGeom>
            <a:solidFill>
              <a:srgbClr val="B5A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6500257" y="1068380"/>
            <a:ext cx="4824968" cy="2852318"/>
            <a:chOff x="975756" y="1068380"/>
            <a:chExt cx="4824968" cy="2852318"/>
          </a:xfrm>
        </p:grpSpPr>
        <p:sp>
          <p:nvSpPr>
            <p:cNvPr id="11" name="文本框 10"/>
            <p:cNvSpPr txBox="1"/>
            <p:nvPr userDrawn="1"/>
          </p:nvSpPr>
          <p:spPr>
            <a:xfrm>
              <a:off x="975756" y="3089701"/>
              <a:ext cx="4824968" cy="830997"/>
            </a:xfrm>
            <a:prstGeom prst="rect">
              <a:avLst/>
            </a:prstGeom>
            <a:noFill/>
          </p:spPr>
          <p:txBody>
            <a:bodyPr wrap="square" rtlCol="0">
              <a:spAutoFit/>
            </a:bodyPr>
            <a:lstStyle/>
            <a:p>
              <a:pPr algn="ctr">
                <a:spcBef>
                  <a:spcPts val="600"/>
                </a:spcBef>
              </a:pPr>
              <a:r>
                <a:rPr lang="en-US" altLang="zh-CN" sz="4800" b="1" dirty="0">
                  <a:solidFill>
                    <a:schemeClr val="bg1"/>
                  </a:solidFill>
                  <a:effectLst>
                    <a:outerShdw blurRad="38100" dist="38100" dir="2700000" algn="tl">
                      <a:srgbClr val="000000">
                        <a:alpha val="43137"/>
                      </a:srgbClr>
                    </a:outerShdw>
                  </a:effectLst>
                  <a:latin typeface="+mn-lt"/>
                  <a:ea typeface="+mj-ea"/>
                </a:rPr>
                <a:t>PART </a:t>
              </a:r>
              <a:r>
                <a:rPr lang="en-US" altLang="zh-CN" sz="4800" b="1" dirty="0" smtClean="0">
                  <a:solidFill>
                    <a:schemeClr val="bg1"/>
                  </a:solidFill>
                  <a:effectLst>
                    <a:outerShdw blurRad="38100" dist="38100" dir="2700000" algn="tl">
                      <a:srgbClr val="000000">
                        <a:alpha val="43137"/>
                      </a:srgbClr>
                    </a:outerShdw>
                  </a:effectLst>
                  <a:latin typeface="+mn-lt"/>
                  <a:ea typeface="+mj-ea"/>
                </a:rPr>
                <a:t>THREE</a:t>
              </a:r>
              <a:endParaRPr lang="zh-CN" altLang="en-US" sz="4800" b="1" dirty="0">
                <a:solidFill>
                  <a:schemeClr val="bg1"/>
                </a:solidFill>
                <a:effectLst>
                  <a:outerShdw blurRad="38100" dist="38100" dir="2700000" algn="tl">
                    <a:srgbClr val="000000">
                      <a:alpha val="43137"/>
                    </a:srgbClr>
                  </a:outerShdw>
                </a:effectLst>
                <a:latin typeface="+mn-lt"/>
                <a:ea typeface="+mj-ea"/>
              </a:endParaRPr>
            </a:p>
          </p:txBody>
        </p:sp>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56845" y="1068380"/>
              <a:ext cx="1867505" cy="1523492"/>
            </a:xfrm>
            <a:prstGeom prst="rect">
              <a:avLst/>
            </a:prstGeom>
          </p:spPr>
        </p:pic>
      </p:gr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过渡页-4 L">
    <p:bg>
      <p:bgPr>
        <a:solidFill>
          <a:schemeClr val="bg1"/>
        </a:solidFill>
        <a:effectLst/>
      </p:bgPr>
    </p:bg>
    <p:spTree>
      <p:nvGrpSpPr>
        <p:cNvPr id="1" name=""/>
        <p:cNvGrpSpPr/>
        <p:nvPr/>
      </p:nvGrpSpPr>
      <p:grpSpPr>
        <a:xfrm>
          <a:off x="0" y="0"/>
          <a:ext cx="0" cy="0"/>
          <a:chOff x="0" y="0"/>
          <a:chExt cx="0" cy="0"/>
        </a:xfrm>
      </p:grpSpPr>
      <p:sp>
        <p:nvSpPr>
          <p:cNvPr id="15" name="矩形 14"/>
          <p:cNvSpPr/>
          <p:nvPr userDrawn="1"/>
        </p:nvSpPr>
        <p:spPr>
          <a:xfrm>
            <a:off x="0" y="1348988"/>
            <a:ext cx="12192000" cy="3102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Effect>
                      <a14:colorTemperature colorTemp="1500"/>
                    </a14:imgEffect>
                    <a14:imgEffect>
                      <a14:saturation sat="0"/>
                    </a14:imgEffect>
                  </a14:imgLayer>
                </a14:imgProps>
              </a:ext>
            </a:extLst>
          </a:blip>
          <a:srcRect l="12760" t="-18106" r="1202" b="-17978"/>
          <a:stretch>
            <a:fillRect/>
          </a:stretch>
        </p:blipFill>
        <p:spPr>
          <a:xfrm>
            <a:off x="0" y="3660252"/>
            <a:ext cx="12200467" cy="689345"/>
          </a:xfrm>
          <a:prstGeom prst="rect">
            <a:avLst/>
          </a:prstGeom>
        </p:spPr>
      </p:pic>
      <p:grpSp>
        <p:nvGrpSpPr>
          <p:cNvPr id="17" name="组合 16"/>
          <p:cNvGrpSpPr/>
          <p:nvPr userDrawn="1"/>
        </p:nvGrpSpPr>
        <p:grpSpPr>
          <a:xfrm>
            <a:off x="821252" y="0"/>
            <a:ext cx="4824969" cy="6858000"/>
            <a:chOff x="975755" y="0"/>
            <a:chExt cx="4824969" cy="6858000"/>
          </a:xfrm>
        </p:grpSpPr>
        <p:pic>
          <p:nvPicPr>
            <p:cNvPr id="18" name="图片 17"/>
            <p:cNvPicPr>
              <a:picLocks noChangeAspect="1"/>
            </p:cNvPicPr>
            <p:nvPr userDrawn="1"/>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5755" y="0"/>
              <a:ext cx="4824969" cy="6858000"/>
            </a:xfrm>
            <a:prstGeom prst="rect">
              <a:avLst/>
            </a:prstGeom>
            <a:effectLst>
              <a:outerShdw blurRad="114300" dist="139700" algn="l" rotWithShape="0">
                <a:prstClr val="black">
                  <a:alpha val="20000"/>
                </a:prstClr>
              </a:outerShdw>
            </a:effectLst>
          </p:spPr>
        </p:pic>
        <p:sp>
          <p:nvSpPr>
            <p:cNvPr id="19" name="文本框 18"/>
            <p:cNvSpPr txBox="1"/>
            <p:nvPr userDrawn="1"/>
          </p:nvSpPr>
          <p:spPr>
            <a:xfrm>
              <a:off x="1295399" y="3089701"/>
              <a:ext cx="4219575" cy="830997"/>
            </a:xfrm>
            <a:prstGeom prst="rect">
              <a:avLst/>
            </a:prstGeom>
            <a:noFill/>
          </p:spPr>
          <p:txBody>
            <a:bodyPr wrap="square" rtlCol="0">
              <a:spAutoFit/>
            </a:bodyPr>
            <a:lstStyle/>
            <a:p>
              <a:pPr algn="ctr">
                <a:spcBef>
                  <a:spcPts val="600"/>
                </a:spcBef>
              </a:pPr>
              <a:r>
                <a:rPr lang="en-US" altLang="zh-CN" sz="4800" b="1" dirty="0">
                  <a:solidFill>
                    <a:schemeClr val="bg1"/>
                  </a:solidFill>
                  <a:effectLst>
                    <a:outerShdw blurRad="38100" dist="38100" dir="2700000" algn="tl">
                      <a:srgbClr val="000000">
                        <a:alpha val="43137"/>
                      </a:srgbClr>
                    </a:outerShdw>
                  </a:effectLst>
                  <a:latin typeface="+mn-lt"/>
                  <a:ea typeface="+mj-ea"/>
                </a:rPr>
                <a:t>PART FOUR</a:t>
              </a:r>
              <a:endParaRPr lang="zh-CN" altLang="en-US" sz="4800" b="1" dirty="0">
                <a:solidFill>
                  <a:schemeClr val="bg1"/>
                </a:solidFill>
                <a:effectLst>
                  <a:outerShdw blurRad="38100" dist="38100" dir="2700000" algn="tl">
                    <a:srgbClr val="000000">
                      <a:alpha val="43137"/>
                    </a:srgbClr>
                  </a:outerShdw>
                </a:effectLst>
                <a:latin typeface="+mn-lt"/>
                <a:ea typeface="+mj-ea"/>
              </a:endParaRPr>
            </a:p>
          </p:txBody>
        </p:sp>
        <p:pic>
          <p:nvPicPr>
            <p:cNvPr id="20" name="图片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56845" y="1068380"/>
              <a:ext cx="1867505" cy="1523492"/>
            </a:xfrm>
            <a:prstGeom prst="rect">
              <a:avLst/>
            </a:prstGeom>
          </p:spPr>
        </p:pic>
      </p:gr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4518D-F1E1-42FE-ADB3-4B6EED64287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756E6-AE62-4EF0-9CF6-DF3EBBB7839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7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image" Target="../media/image7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28.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5.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1" Type="http://schemas.openxmlformats.org/officeDocument/2006/relationships/notesSlide" Target="../notesSlides/notesSlide5.xml"/><Relationship Id="rId10" Type="http://schemas.openxmlformats.org/officeDocument/2006/relationships/slideLayout" Target="../slideLayouts/slideLayout12.xml"/><Relationship Id="rId1" Type="http://schemas.openxmlformats.org/officeDocument/2006/relationships/image" Target="../media/image33.png"/></Relationships>
</file>

<file path=ppt/slides/_rels/slide6.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6" Type="http://schemas.openxmlformats.org/officeDocument/2006/relationships/notesSlide" Target="../notesSlides/notesSlide6.xml"/><Relationship Id="rId35" Type="http://schemas.openxmlformats.org/officeDocument/2006/relationships/slideLayout" Target="../slideLayouts/slideLayout12.xml"/><Relationship Id="rId34" Type="http://schemas.openxmlformats.org/officeDocument/2006/relationships/image" Target="../media/image73.png"/><Relationship Id="rId33" Type="http://schemas.openxmlformats.org/officeDocument/2006/relationships/image" Target="../media/image72.png"/><Relationship Id="rId32" Type="http://schemas.openxmlformats.org/officeDocument/2006/relationships/image" Target="../media/image71.png"/><Relationship Id="rId31" Type="http://schemas.openxmlformats.org/officeDocument/2006/relationships/image" Target="../media/image70.png"/><Relationship Id="rId30" Type="http://schemas.openxmlformats.org/officeDocument/2006/relationships/image" Target="../media/image69.png"/><Relationship Id="rId3" Type="http://schemas.openxmlformats.org/officeDocument/2006/relationships/image" Target="../media/image43.png"/><Relationship Id="rId29" Type="http://schemas.openxmlformats.org/officeDocument/2006/relationships/image" Target="../media/image68.png"/><Relationship Id="rId28" Type="http://schemas.openxmlformats.org/officeDocument/2006/relationships/image" Target="../media/image67.png"/><Relationship Id="rId27" Type="http://schemas.openxmlformats.org/officeDocument/2006/relationships/image" Target="../media/image66.png"/><Relationship Id="rId26" Type="http://schemas.openxmlformats.org/officeDocument/2006/relationships/image" Target="../media/image65.png"/><Relationship Id="rId25" Type="http://schemas.openxmlformats.org/officeDocument/2006/relationships/image" Target="../media/image25.png"/><Relationship Id="rId24" Type="http://schemas.openxmlformats.org/officeDocument/2006/relationships/image" Target="../media/image64.png"/><Relationship Id="rId23" Type="http://schemas.openxmlformats.org/officeDocument/2006/relationships/image" Target="../media/image63.png"/><Relationship Id="rId22" Type="http://schemas.openxmlformats.org/officeDocument/2006/relationships/image" Target="../media/image62.png"/><Relationship Id="rId21" Type="http://schemas.openxmlformats.org/officeDocument/2006/relationships/image" Target="../media/image61.png"/><Relationship Id="rId20" Type="http://schemas.openxmlformats.org/officeDocument/2006/relationships/image" Target="../media/image60.png"/><Relationship Id="rId2" Type="http://schemas.openxmlformats.org/officeDocument/2006/relationships/image" Target="../media/image38.png"/><Relationship Id="rId19" Type="http://schemas.openxmlformats.org/officeDocument/2006/relationships/image" Target="../media/image59.png"/><Relationship Id="rId18" Type="http://schemas.openxmlformats.org/officeDocument/2006/relationships/image" Target="../media/image58.png"/><Relationship Id="rId17" Type="http://schemas.openxmlformats.org/officeDocument/2006/relationships/image" Target="../media/image57.png"/><Relationship Id="rId16" Type="http://schemas.openxmlformats.org/officeDocument/2006/relationships/image" Target="../media/image56.png"/><Relationship Id="rId15" Type="http://schemas.openxmlformats.org/officeDocument/2006/relationships/image" Target="../media/image55.png"/><Relationship Id="rId14" Type="http://schemas.openxmlformats.org/officeDocument/2006/relationships/image" Target="../media/image54.png"/><Relationship Id="rId13" Type="http://schemas.openxmlformats.org/officeDocument/2006/relationships/image" Target="../media/image53.png"/><Relationship Id="rId12" Type="http://schemas.openxmlformats.org/officeDocument/2006/relationships/image" Target="../media/image52.png"/><Relationship Id="rId11" Type="http://schemas.openxmlformats.org/officeDocument/2006/relationships/image" Target="../media/image51.png"/><Relationship Id="rId10" Type="http://schemas.openxmlformats.org/officeDocument/2006/relationships/image" Target="../media/image50.png"/><Relationship Id="rId1"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7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image" Target="../media/image7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12"/>
          </p:nvPr>
        </p:nvSpPr>
        <p:spPr>
          <a:xfrm>
            <a:off x="4102835" y="5228084"/>
            <a:ext cx="3975953" cy="454025"/>
          </a:xfrm>
        </p:spPr>
        <p:txBody>
          <a:bodyPr>
            <a:normAutofit/>
          </a:bodyPr>
          <a:lstStyle/>
          <a:p>
            <a:r>
              <a:rPr lang="en-US" altLang="zh-CN" sz="1600" dirty="0"/>
              <a:t>2024.04</a:t>
            </a:r>
            <a:endParaRPr lang="en-US" altLang="zh-CN" sz="1600" dirty="0"/>
          </a:p>
        </p:txBody>
      </p:sp>
      <p:sp>
        <p:nvSpPr>
          <p:cNvPr id="5" name="文本占位符 11"/>
          <p:cNvSpPr txBox="1"/>
          <p:nvPr/>
        </p:nvSpPr>
        <p:spPr>
          <a:xfrm>
            <a:off x="605155" y="1098957"/>
            <a:ext cx="10982325" cy="1447800"/>
          </a:xfrm>
          <a:prstGeom prst="rect">
            <a:avLst/>
          </a:prstGeom>
        </p:spPr>
        <p:txBody>
          <a:bodyPr lIns="144000" tIns="144000" rIns="144000" bIns="144000" anchor="ctr" anchorCtr="0"/>
          <a:lstStyle>
            <a:lvl1pPr marL="0" indent="0" algn="ctr" defTabSz="914400" rtl="0" eaLnBrk="1" latinLnBrk="0" hangingPunct="1">
              <a:lnSpc>
                <a:spcPct val="90000"/>
              </a:lnSpc>
              <a:spcBef>
                <a:spcPts val="1000"/>
              </a:spcBef>
              <a:buFont typeface="Arial" panose="020B0604020202020204" pitchFamily="34" charset="0"/>
              <a:buNone/>
              <a:defRPr sz="6600" b="1" kern="1200">
                <a:solidFill>
                  <a:schemeClr val="bg1"/>
                </a:solidFill>
                <a:effectLst>
                  <a:outerShdw blurRad="38100" dist="38100" dir="2700000" algn="tl">
                    <a:srgbClr val="000000">
                      <a:alpha val="43137"/>
                    </a:srgbClr>
                  </a:outerShdw>
                </a:effectLst>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dirty="0"/>
              <a:t>Fast Personalized Text-to-Image Generation with Attention Injection </a:t>
            </a:r>
            <a:endParaRPr lang="en-US" altLang="zh-CN" sz="3600" dirty="0"/>
          </a:p>
        </p:txBody>
      </p:sp>
      <p:sp>
        <p:nvSpPr>
          <p:cNvPr id="6" name="文本占位符 11"/>
          <p:cNvSpPr txBox="1"/>
          <p:nvPr/>
        </p:nvSpPr>
        <p:spPr>
          <a:xfrm>
            <a:off x="1064895" y="3428365"/>
            <a:ext cx="10052050" cy="1799590"/>
          </a:xfrm>
          <a:prstGeom prst="rect">
            <a:avLst/>
          </a:prstGeom>
        </p:spPr>
        <p:txBody>
          <a:bodyPr lIns="144000" tIns="144000" rIns="144000" bIns="144000" anchor="ctr" anchorCtr="0">
            <a:noAutofit/>
          </a:bodyPr>
          <a:lstStyle>
            <a:lvl1pPr marL="0" indent="0" algn="ctr" defTabSz="914400" rtl="0" eaLnBrk="1" latinLnBrk="0" hangingPunct="1">
              <a:lnSpc>
                <a:spcPct val="100000"/>
              </a:lnSpc>
              <a:spcBef>
                <a:spcPts val="600"/>
              </a:spcBef>
              <a:buFont typeface="Arial" panose="020B0604020202020204" pitchFamily="34" charset="0"/>
              <a:buNone/>
              <a:defRPr sz="3600" b="1" kern="1200">
                <a:solidFill>
                  <a:schemeClr val="accent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sz="2000" smtClean="0"/>
              <a:t>Authors: Yuxuan Zhang</a:t>
            </a:r>
            <a:r>
              <a:rPr lang="en-US" altLang="zh-CN" sz="2000" baseline="30000" smtClean="0"/>
              <a:t>1</a:t>
            </a:r>
            <a:r>
              <a:rPr lang="en-US" altLang="zh-CN" sz="2000" smtClean="0"/>
              <a:t>, Yiren Song</a:t>
            </a:r>
            <a:r>
              <a:rPr lang="en-US" altLang="zh-CN" sz="2000" baseline="30000" smtClean="0"/>
              <a:t>1</a:t>
            </a:r>
            <a:r>
              <a:rPr lang="en-US" altLang="zh-CN" sz="2000" smtClean="0"/>
              <a:t>, Jinpeng Yu</a:t>
            </a:r>
            <a:r>
              <a:rPr lang="en-US" altLang="zh-CN" sz="2000" baseline="30000" smtClean="0"/>
              <a:t>2</a:t>
            </a:r>
            <a:r>
              <a:rPr lang="en-US" altLang="zh-CN" sz="2000" smtClean="0"/>
              <a:t>, </a:t>
            </a:r>
            <a:endParaRPr lang="en-US" altLang="zh-CN" sz="2000" smtClean="0"/>
          </a:p>
          <a:p>
            <a:pPr>
              <a:lnSpc>
                <a:spcPct val="120000"/>
              </a:lnSpc>
            </a:pPr>
            <a:r>
              <a:rPr lang="en-US" altLang="zh-CN" sz="2000" smtClean="0"/>
              <a:t>Han Pan</a:t>
            </a:r>
            <a:r>
              <a:rPr lang="en-US" altLang="zh-CN" sz="2000" baseline="30000" smtClean="0"/>
              <a:t>1</a:t>
            </a:r>
            <a:r>
              <a:rPr lang="en-US" altLang="zh-CN" sz="2000" smtClean="0"/>
              <a:t>, Zhongliang Jing</a:t>
            </a:r>
            <a:r>
              <a:rPr lang="en-US" altLang="zh-CN" sz="2000" baseline="30000" smtClean="0"/>
              <a:t>1</a:t>
            </a:r>
            <a:endParaRPr lang="en-US" altLang="zh-CN" sz="2000" baseline="30000" smtClean="0"/>
          </a:p>
          <a:p>
            <a:pPr>
              <a:lnSpc>
                <a:spcPct val="120000"/>
              </a:lnSpc>
            </a:pPr>
            <a:r>
              <a:rPr lang="en-US" altLang="zh-CN" sz="1400" smtClean="0"/>
              <a:t>{ zyx153, songyiren, hanpan, zljing } @sjtu.edu.cn,  yujp1@shanghaitech.edu.cn</a:t>
            </a:r>
            <a:endParaRPr lang="en-US" altLang="zh-CN" sz="1400" smtClean="0"/>
          </a:p>
          <a:p>
            <a:pPr>
              <a:lnSpc>
                <a:spcPct val="120000"/>
              </a:lnSpc>
            </a:pPr>
            <a:r>
              <a:rPr lang="en-US" altLang="zh-CN" sz="1400" baseline="30000" smtClean="0"/>
              <a:t>1 </a:t>
            </a:r>
            <a:r>
              <a:rPr lang="en-US" altLang="zh-CN" sz="1400" smtClean="0"/>
              <a:t>Shanghai Jiao Tong University, </a:t>
            </a:r>
            <a:r>
              <a:rPr lang="en-US" altLang="zh-CN" sz="1400" baseline="30000" smtClean="0"/>
              <a:t>2 </a:t>
            </a:r>
            <a:r>
              <a:rPr lang="en-US" altLang="zh-CN" sz="1400" smtClean="0"/>
              <a:t>ShanghaiTech University</a:t>
            </a:r>
            <a:endParaRPr lang="en-US" altLang="zh-CN" sz="140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More results</a:t>
            </a:r>
            <a:endParaRPr lang="en-US" altLang="zh-CN"/>
          </a:p>
        </p:txBody>
      </p:sp>
      <p:pic>
        <p:nvPicPr>
          <p:cNvPr id="3" name="图片 2" descr="sup_02"/>
          <p:cNvPicPr>
            <a:picLocks noChangeAspect="1"/>
          </p:cNvPicPr>
          <p:nvPr/>
        </p:nvPicPr>
        <p:blipFill>
          <a:blip r:embed="rId1"/>
          <a:stretch>
            <a:fillRect/>
          </a:stretch>
        </p:blipFill>
        <p:spPr>
          <a:xfrm>
            <a:off x="3389630" y="855980"/>
            <a:ext cx="5412740" cy="5724525"/>
          </a:xfrm>
          <a:prstGeom prst="rect">
            <a:avLst/>
          </a:prstGeom>
        </p:spPr>
      </p:pic>
      <p:sp>
        <p:nvSpPr>
          <p:cNvPr id="5" name="文本框 4"/>
          <p:cNvSpPr txBox="1"/>
          <p:nvPr/>
        </p:nvSpPr>
        <p:spPr>
          <a:xfrm>
            <a:off x="175895" y="1070610"/>
            <a:ext cx="2964180" cy="368300"/>
          </a:xfrm>
          <a:prstGeom prst="rect">
            <a:avLst/>
          </a:prstGeom>
          <a:noFill/>
        </p:spPr>
        <p:txBody>
          <a:bodyPr wrap="none" rtlCol="0">
            <a:spAutoFit/>
          </a:bodyPr>
          <a:p>
            <a:r>
              <a:rPr lang="en-US" altLang="zh-CN"/>
              <a:t>T2i Results on dog domain:</a:t>
            </a:r>
            <a:endParaRPr lang="en-US" altLang="zh-C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More results</a:t>
            </a:r>
            <a:endParaRPr lang="en-US" altLang="zh-CN"/>
          </a:p>
        </p:txBody>
      </p:sp>
      <p:pic>
        <p:nvPicPr>
          <p:cNvPr id="3" name="图片 2" descr="sup_03"/>
          <p:cNvPicPr>
            <a:picLocks noChangeAspect="1"/>
          </p:cNvPicPr>
          <p:nvPr/>
        </p:nvPicPr>
        <p:blipFill>
          <a:blip r:embed="rId1"/>
          <a:srcRect b="41148"/>
          <a:stretch>
            <a:fillRect/>
          </a:stretch>
        </p:blipFill>
        <p:spPr>
          <a:xfrm>
            <a:off x="2626360" y="972185"/>
            <a:ext cx="6939915" cy="5546090"/>
          </a:xfrm>
          <a:prstGeom prst="rect">
            <a:avLst/>
          </a:prstGeom>
        </p:spPr>
      </p:pic>
      <p:sp>
        <p:nvSpPr>
          <p:cNvPr id="6" name="文本框 5"/>
          <p:cNvSpPr txBox="1"/>
          <p:nvPr/>
        </p:nvSpPr>
        <p:spPr>
          <a:xfrm>
            <a:off x="161925" y="1070610"/>
            <a:ext cx="3281680" cy="368300"/>
          </a:xfrm>
          <a:prstGeom prst="rect">
            <a:avLst/>
          </a:prstGeom>
          <a:noFill/>
        </p:spPr>
        <p:txBody>
          <a:bodyPr wrap="none" rtlCol="0">
            <a:spAutoFit/>
          </a:bodyPr>
          <a:p>
            <a:r>
              <a:rPr lang="en-US" altLang="zh-CN"/>
              <a:t>T2i Results on human domain:</a:t>
            </a:r>
            <a:endParaRPr lang="en-US" altLang="zh-C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More results</a:t>
            </a:r>
            <a:endParaRPr lang="en-US" altLang="zh-CN"/>
          </a:p>
        </p:txBody>
      </p:sp>
      <p:pic>
        <p:nvPicPr>
          <p:cNvPr id="4" name="图片 3" descr="sup_03"/>
          <p:cNvPicPr>
            <a:picLocks noChangeAspect="1"/>
          </p:cNvPicPr>
          <p:nvPr/>
        </p:nvPicPr>
        <p:blipFill>
          <a:blip r:embed="rId1"/>
          <a:srcRect l="1638" t="59728" r="-1638" b="-771"/>
          <a:stretch>
            <a:fillRect/>
          </a:stretch>
        </p:blipFill>
        <p:spPr>
          <a:xfrm>
            <a:off x="2106930" y="1481455"/>
            <a:ext cx="7977505" cy="4446270"/>
          </a:xfrm>
          <a:prstGeom prst="rect">
            <a:avLst/>
          </a:prstGeom>
        </p:spPr>
      </p:pic>
      <p:sp>
        <p:nvSpPr>
          <p:cNvPr id="6" name="文本框 5"/>
          <p:cNvSpPr txBox="1"/>
          <p:nvPr/>
        </p:nvSpPr>
        <p:spPr>
          <a:xfrm>
            <a:off x="161925" y="1070610"/>
            <a:ext cx="3281680" cy="368300"/>
          </a:xfrm>
          <a:prstGeom prst="rect">
            <a:avLst/>
          </a:prstGeom>
          <a:noFill/>
        </p:spPr>
        <p:txBody>
          <a:bodyPr wrap="none" rtlCol="0">
            <a:spAutoFit/>
          </a:bodyPr>
          <a:p>
            <a:r>
              <a:rPr lang="en-US" altLang="zh-CN"/>
              <a:t>T2i Results on human domain:</a:t>
            </a:r>
            <a:endParaRPr lang="en-US" altLang="zh-C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Conclusion</a:t>
            </a:r>
            <a:endParaRPr lang="en-US" altLang="zh-CN"/>
          </a:p>
        </p:txBody>
      </p:sp>
      <p:sp>
        <p:nvSpPr>
          <p:cNvPr id="3" name="文本框 2"/>
          <p:cNvSpPr txBox="1"/>
          <p:nvPr/>
        </p:nvSpPr>
        <p:spPr>
          <a:xfrm>
            <a:off x="2032635" y="1433830"/>
            <a:ext cx="8126095" cy="4523105"/>
          </a:xfrm>
          <a:prstGeom prst="rect">
            <a:avLst/>
          </a:prstGeom>
          <a:noFill/>
        </p:spPr>
        <p:txBody>
          <a:bodyPr wrap="square" rtlCol="0" anchor="t">
            <a:spAutoFit/>
          </a:bodyPr>
          <a:p>
            <a:pPr marL="342900" indent="-342900">
              <a:lnSpc>
                <a:spcPct val="120000"/>
              </a:lnSpc>
              <a:buFont typeface="Arial" panose="020B0604020202020204" pitchFamily="34" charset="0"/>
              <a:buChar char="•"/>
            </a:pPr>
            <a:r>
              <a:rPr lang="zh-CN" altLang="en-US" sz="2000">
                <a:latin typeface="Arial" panose="020B0604020202020204" pitchFamily="34" charset="0"/>
                <a:cs typeface="Arial" panose="020B0604020202020204" pitchFamily="34" charset="0"/>
              </a:rPr>
              <a:t>We propose a new method for personalized image generation that takes a novel approach to improving textual-image consistency while maintaining identity consistency, without the need for fine-tuning or training for each individual concept. </a:t>
            </a:r>
            <a:endParaRPr lang="zh-CN" altLang="en-US" sz="200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altLang="zh-CN" sz="2000">
                <a:latin typeface="Arial" panose="020B0604020202020204" pitchFamily="34" charset="0"/>
                <a:cs typeface="Arial" panose="020B0604020202020204" pitchFamily="34" charset="0"/>
                <a:sym typeface="+mn-ea"/>
              </a:rPr>
              <a:t>We innovated to</a:t>
            </a:r>
            <a:r>
              <a:rPr lang="zh-CN" altLang="en-US" sz="2000">
                <a:latin typeface="Arial" panose="020B0604020202020204" pitchFamily="34" charset="0"/>
                <a:cs typeface="Arial" panose="020B0604020202020204" pitchFamily="34" charset="0"/>
                <a:sym typeface="+mn-ea"/>
              </a:rPr>
              <a:t> use two dual-unet structures and a domain-specific concept encoder to inject the concept during generation through self-attention and cross-attention layers.</a:t>
            </a:r>
            <a:endParaRPr lang="zh-CN" altLang="en-US" sz="2000">
              <a:latin typeface="Arial" panose="020B0604020202020204" pitchFamily="34" charset="0"/>
              <a:cs typeface="Arial" panose="020B0604020202020204" pitchFamily="34" charset="0"/>
              <a:sym typeface="+mn-ea"/>
            </a:endParaRPr>
          </a:p>
          <a:p>
            <a:pPr marL="342900" indent="-342900">
              <a:lnSpc>
                <a:spcPct val="120000"/>
              </a:lnSpc>
              <a:buFont typeface="Arial" panose="020B0604020202020204" pitchFamily="34" charset="0"/>
              <a:buChar char="•"/>
            </a:pPr>
            <a:r>
              <a:rPr lang="zh-CN" altLang="en-US" sz="2000">
                <a:latin typeface="Arial" panose="020B0604020202020204" pitchFamily="34" charset="0"/>
                <a:cs typeface="Arial" panose="020B0604020202020204" pitchFamily="34" charset="0"/>
              </a:rPr>
              <a:t>Extensive experiments demonstrate that our method can generate images that are both identity-consistent and text-image consistent. This fast and highly text-image consistent method advances the development of personalized image generation and makes identity injection applications more flexible.</a:t>
            </a:r>
            <a:endParaRPr lang="zh-CN" altLang="en-US" sz="200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1"/>
          <p:cNvSpPr txBox="1"/>
          <p:nvPr/>
        </p:nvSpPr>
        <p:spPr>
          <a:xfrm>
            <a:off x="0" y="3036039"/>
            <a:ext cx="12192000" cy="753641"/>
          </a:xfrm>
          <a:prstGeom prst="rect">
            <a:avLst/>
          </a:prstGeom>
          <a:effectLst>
            <a:reflection blurRad="6350" stA="50000" endA="300" endPos="55000" dir="5400000" sy="-100000" algn="bl" rotWithShape="0"/>
          </a:effectLst>
        </p:spPr>
        <p:txBody>
          <a:bodyPr vert="horz" lIns="144000" tIns="144000" rIns="144000" bIns="144000" rtlCol="0" anchor="ctr" anchorCtr="0">
            <a:noAutofit/>
          </a:bodyPr>
          <a:lstStyle>
            <a:lvl1pPr marL="0" indent="0" algn="ctr" defTabSz="914400" rtl="0" eaLnBrk="1" latinLnBrk="0" hangingPunct="1">
              <a:lnSpc>
                <a:spcPct val="100000"/>
              </a:lnSpc>
              <a:spcBef>
                <a:spcPts val="1000"/>
              </a:spcBef>
              <a:buFont typeface="Arial" panose="020B0604020202020204" pitchFamily="34" charset="0"/>
              <a:buNone/>
              <a:defRPr sz="6000" b="1" kern="1200">
                <a:solidFill>
                  <a:schemeClr val="bg1"/>
                </a:solidFill>
                <a:effectLst>
                  <a:outerShdw blurRad="38100" dist="38100" dir="2700000" algn="tl">
                    <a:srgbClr val="000000">
                      <a:alpha val="43137"/>
                    </a:srgbClr>
                  </a:outerShdw>
                </a:effectLst>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600" spc="-150" dirty="0" smtClean="0"/>
              <a:t>THANKS FOR WATCHING</a:t>
            </a:r>
            <a:endParaRPr lang="zh-CN" altLang="en-US" sz="6600" spc="-15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Introduction</a:t>
            </a:r>
            <a:endParaRPr lang="en-US" altLang="zh-CN"/>
          </a:p>
        </p:txBody>
      </p:sp>
      <p:pic>
        <p:nvPicPr>
          <p:cNvPr id="33" name="图片 32"/>
          <p:cNvPicPr/>
          <p:nvPr/>
        </p:nvPicPr>
        <p:blipFill>
          <a:blip r:embed="rId1"/>
          <a:stretch>
            <a:fillRect/>
          </a:stretch>
        </p:blipFill>
        <p:spPr>
          <a:xfrm>
            <a:off x="3515995" y="4021455"/>
            <a:ext cx="1440000" cy="1440000"/>
          </a:xfrm>
          <a:prstGeom prst="rect">
            <a:avLst/>
          </a:prstGeom>
        </p:spPr>
      </p:pic>
      <p:pic>
        <p:nvPicPr>
          <p:cNvPr id="32" name="图片 31"/>
          <p:cNvPicPr>
            <a:picLocks noChangeAspect="1"/>
          </p:cNvPicPr>
          <p:nvPr/>
        </p:nvPicPr>
        <p:blipFill>
          <a:blip r:embed="rId2"/>
          <a:stretch>
            <a:fillRect/>
          </a:stretch>
        </p:blipFill>
        <p:spPr>
          <a:xfrm>
            <a:off x="1509395" y="4011930"/>
            <a:ext cx="1451475" cy="1440000"/>
          </a:xfrm>
          <a:prstGeom prst="rect">
            <a:avLst/>
          </a:prstGeom>
        </p:spPr>
      </p:pic>
      <p:pic>
        <p:nvPicPr>
          <p:cNvPr id="9" name="图片 8" descr="/Users/zyx/Desktop/image1/037144.png037144"/>
          <p:cNvPicPr>
            <a:picLocks noChangeAspect="1"/>
          </p:cNvPicPr>
          <p:nvPr/>
        </p:nvPicPr>
        <p:blipFill>
          <a:blip r:embed="rId3"/>
          <a:srcRect/>
          <a:stretch>
            <a:fillRect/>
          </a:stretch>
        </p:blipFill>
        <p:spPr>
          <a:xfrm>
            <a:off x="5350973" y="2562206"/>
            <a:ext cx="1440000" cy="1440000"/>
          </a:xfrm>
          <a:prstGeom prst="rect">
            <a:avLst/>
          </a:prstGeom>
          <a:ln>
            <a:solidFill>
              <a:schemeClr val="tx1"/>
            </a:solidFill>
          </a:ln>
        </p:spPr>
      </p:pic>
      <p:pic>
        <p:nvPicPr>
          <p:cNvPr id="14" name="图片 13"/>
          <p:cNvPicPr>
            <a:picLocks noChangeAspect="1"/>
          </p:cNvPicPr>
          <p:nvPr/>
        </p:nvPicPr>
        <p:blipFill>
          <a:blip r:embed="rId4"/>
          <a:stretch>
            <a:fillRect/>
          </a:stretch>
        </p:blipFill>
        <p:spPr>
          <a:xfrm>
            <a:off x="9309087" y="4012052"/>
            <a:ext cx="1440000" cy="1440000"/>
          </a:xfrm>
          <a:prstGeom prst="rect">
            <a:avLst/>
          </a:prstGeom>
        </p:spPr>
      </p:pic>
      <p:pic>
        <p:nvPicPr>
          <p:cNvPr id="3" name="图片 2"/>
          <p:cNvPicPr>
            <a:picLocks noChangeAspect="1"/>
          </p:cNvPicPr>
          <p:nvPr/>
        </p:nvPicPr>
        <p:blipFill>
          <a:blip r:embed="rId5"/>
          <a:stretch>
            <a:fillRect/>
          </a:stretch>
        </p:blipFill>
        <p:spPr>
          <a:xfrm>
            <a:off x="7320889" y="4011893"/>
            <a:ext cx="1440000" cy="1440000"/>
          </a:xfrm>
          <a:prstGeom prst="rect">
            <a:avLst/>
          </a:prstGeom>
        </p:spPr>
      </p:pic>
      <p:sp>
        <p:nvSpPr>
          <p:cNvPr id="15" name="椭圆 14"/>
          <p:cNvSpPr/>
          <p:nvPr/>
        </p:nvSpPr>
        <p:spPr>
          <a:xfrm>
            <a:off x="2103755" y="4038600"/>
            <a:ext cx="584835" cy="521335"/>
          </a:xfrm>
          <a:prstGeom prst="ellipse">
            <a:avLst/>
          </a:prstGeom>
          <a:noFill/>
          <a:ln w="6350">
            <a:solidFill>
              <a:srgbClr val="FF3300"/>
            </a:solidFill>
          </a:ln>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35" name="文本框 34"/>
          <p:cNvSpPr txBox="1"/>
          <p:nvPr/>
        </p:nvSpPr>
        <p:spPr>
          <a:xfrm>
            <a:off x="3515995" y="5452110"/>
            <a:ext cx="1570990" cy="275590"/>
          </a:xfrm>
          <a:prstGeom prst="rect">
            <a:avLst/>
          </a:prstGeom>
          <a:noFill/>
        </p:spPr>
        <p:txBody>
          <a:bodyPr wrap="square" rtlCol="0">
            <a:spAutoFit/>
          </a:bodyPr>
          <a:p>
            <a:r>
              <a:rPr lang="en-US" altLang="zh-CN" sz="1200"/>
              <a:t>Textual inversion</a:t>
            </a:r>
            <a:endParaRPr lang="en-US" altLang="zh-CN" sz="1200"/>
          </a:p>
        </p:txBody>
      </p:sp>
      <p:sp>
        <p:nvSpPr>
          <p:cNvPr id="36" name="上箭头 35"/>
          <p:cNvSpPr/>
          <p:nvPr/>
        </p:nvSpPr>
        <p:spPr>
          <a:xfrm>
            <a:off x="2103755" y="3461385"/>
            <a:ext cx="266700" cy="4705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文本框 37"/>
          <p:cNvSpPr txBox="1"/>
          <p:nvPr/>
        </p:nvSpPr>
        <p:spPr>
          <a:xfrm>
            <a:off x="1529715" y="2856230"/>
            <a:ext cx="1571625" cy="521970"/>
          </a:xfrm>
          <a:prstGeom prst="rect">
            <a:avLst/>
          </a:prstGeom>
          <a:noFill/>
        </p:spPr>
        <p:txBody>
          <a:bodyPr wrap="none" rtlCol="0">
            <a:spAutoFit/>
          </a:bodyPr>
          <a:p>
            <a:pPr algn="ctr"/>
            <a:r>
              <a:rPr lang="en-US" altLang="zh-CN" sz="1400">
                <a:latin typeface="Comic Sans MS Regular" panose="030F0702030302020204" charset="0"/>
                <a:cs typeface="Comic Sans MS Regular" panose="030F0702030302020204" charset="0"/>
              </a:rPr>
              <a:t>poor text-image </a:t>
            </a:r>
            <a:endParaRPr lang="en-US" altLang="zh-CN" sz="1400">
              <a:latin typeface="Comic Sans MS Regular" panose="030F0702030302020204" charset="0"/>
              <a:cs typeface="Comic Sans MS Regular" panose="030F0702030302020204" charset="0"/>
            </a:endParaRPr>
          </a:p>
          <a:p>
            <a:pPr algn="ctr"/>
            <a:r>
              <a:rPr lang="en-US" altLang="zh-CN" sz="1400">
                <a:latin typeface="Comic Sans MS Regular" panose="030F0702030302020204" charset="0"/>
                <a:cs typeface="Comic Sans MS Regular" panose="030F0702030302020204" charset="0"/>
              </a:rPr>
              <a:t>consistency</a:t>
            </a:r>
            <a:endParaRPr lang="en-US" altLang="zh-CN" sz="1400">
              <a:latin typeface="Comic Sans MS Regular" panose="030F0702030302020204" charset="0"/>
              <a:cs typeface="Comic Sans MS Regular" panose="030F0702030302020204" charset="0"/>
            </a:endParaRPr>
          </a:p>
        </p:txBody>
      </p:sp>
      <p:sp>
        <p:nvSpPr>
          <p:cNvPr id="39" name="文本框 38"/>
          <p:cNvSpPr txBox="1"/>
          <p:nvPr/>
        </p:nvSpPr>
        <p:spPr>
          <a:xfrm>
            <a:off x="3609975" y="3001010"/>
            <a:ext cx="1087755" cy="306705"/>
          </a:xfrm>
          <a:prstGeom prst="rect">
            <a:avLst/>
          </a:prstGeom>
          <a:noFill/>
        </p:spPr>
        <p:txBody>
          <a:bodyPr wrap="none" rtlCol="0">
            <a:spAutoFit/>
          </a:bodyPr>
          <a:p>
            <a:pPr algn="ctr"/>
            <a:r>
              <a:rPr lang="en-US" altLang="zh-CN" sz="1400">
                <a:latin typeface="Comic Sans MS Regular" panose="030F0702030302020204" charset="0"/>
                <a:cs typeface="Comic Sans MS Regular" panose="030F0702030302020204" charset="0"/>
              </a:rPr>
              <a:t>bad quality</a:t>
            </a:r>
            <a:endParaRPr lang="en-US" altLang="zh-CN" sz="1400">
              <a:latin typeface="Comic Sans MS Regular" panose="030F0702030302020204" charset="0"/>
              <a:cs typeface="Comic Sans MS Regular" panose="030F0702030302020204" charset="0"/>
            </a:endParaRPr>
          </a:p>
        </p:txBody>
      </p:sp>
      <p:sp>
        <p:nvSpPr>
          <p:cNvPr id="40" name="文本框 39"/>
          <p:cNvSpPr txBox="1"/>
          <p:nvPr/>
        </p:nvSpPr>
        <p:spPr>
          <a:xfrm>
            <a:off x="1697355" y="5461635"/>
            <a:ext cx="1235710" cy="275590"/>
          </a:xfrm>
          <a:prstGeom prst="rect">
            <a:avLst/>
          </a:prstGeom>
          <a:noFill/>
        </p:spPr>
        <p:txBody>
          <a:bodyPr wrap="square" rtlCol="0">
            <a:spAutoFit/>
          </a:bodyPr>
          <a:p>
            <a:r>
              <a:rPr lang="en-US" altLang="zh-CN" sz="1200"/>
              <a:t>DreamBooth</a:t>
            </a:r>
            <a:endParaRPr lang="en-US" altLang="zh-CN" sz="1200"/>
          </a:p>
        </p:txBody>
      </p:sp>
      <p:sp>
        <p:nvSpPr>
          <p:cNvPr id="42" name="椭圆 41"/>
          <p:cNvSpPr/>
          <p:nvPr/>
        </p:nvSpPr>
        <p:spPr>
          <a:xfrm>
            <a:off x="3605530" y="4196080"/>
            <a:ext cx="584835" cy="805180"/>
          </a:xfrm>
          <a:prstGeom prst="ellipse">
            <a:avLst/>
          </a:prstGeom>
          <a:noFill/>
          <a:ln w="6350" cmpd="sng">
            <a:solidFill>
              <a:srgbClr val="FF3300"/>
            </a:solidFill>
            <a:prstDash val="solid"/>
          </a:ln>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sz="2000"/>
          </a:p>
        </p:txBody>
      </p:sp>
      <p:sp>
        <p:nvSpPr>
          <p:cNvPr id="45" name="文本框 44"/>
          <p:cNvSpPr txBox="1"/>
          <p:nvPr/>
        </p:nvSpPr>
        <p:spPr>
          <a:xfrm>
            <a:off x="1339850" y="5727700"/>
            <a:ext cx="4151630" cy="306705"/>
          </a:xfrm>
          <a:prstGeom prst="rect">
            <a:avLst/>
          </a:prstGeom>
          <a:noFill/>
        </p:spPr>
        <p:txBody>
          <a:bodyPr wrap="square" rtlCol="0">
            <a:spAutoFit/>
          </a:bodyPr>
          <a:p>
            <a:r>
              <a:rPr lang="en-US" altLang="zh-CN" sz="1400" b="1">
                <a:latin typeface="Arial Bold" panose="020B0604020202020204" charset="0"/>
                <a:cs typeface="Arial Bold" panose="020B0604020202020204" charset="0"/>
              </a:rPr>
              <a:t>prompt:</a:t>
            </a:r>
            <a:r>
              <a:rPr lang="en-US" altLang="zh-CN" sz="1400"/>
              <a:t> A photo of </a:t>
            </a:r>
            <a:r>
              <a:rPr lang="en-US" altLang="zh-CN" sz="1400">
                <a:solidFill>
                  <a:srgbClr val="FF0000"/>
                </a:solidFill>
                <a:latin typeface="Comic Sans MS Regular" panose="030F0702030302020204" charset="0"/>
                <a:cs typeface="Comic Sans MS Regular" panose="030F0702030302020204" charset="0"/>
              </a:rPr>
              <a:t>woman</a:t>
            </a:r>
            <a:r>
              <a:rPr lang="en-US" altLang="zh-CN" sz="1400"/>
              <a:t> wearing a green hat</a:t>
            </a:r>
            <a:endParaRPr lang="en-US" altLang="zh-CN" sz="1400"/>
          </a:p>
        </p:txBody>
      </p:sp>
      <p:sp>
        <p:nvSpPr>
          <p:cNvPr id="5" name="文本框 4"/>
          <p:cNvSpPr txBox="1"/>
          <p:nvPr/>
        </p:nvSpPr>
        <p:spPr>
          <a:xfrm>
            <a:off x="2370138" y="1962150"/>
            <a:ext cx="1916430" cy="306705"/>
          </a:xfrm>
          <a:prstGeom prst="rect">
            <a:avLst/>
          </a:prstGeom>
          <a:noFill/>
        </p:spPr>
        <p:txBody>
          <a:bodyPr wrap="none" rtlCol="0">
            <a:spAutoFit/>
          </a:bodyPr>
          <a:p>
            <a:pPr algn="ctr"/>
            <a:r>
              <a:rPr lang="en-US" altLang="zh-CN" sz="1400">
                <a:latin typeface="Comic Sans MS Regular" panose="030F0702030302020204" charset="0"/>
                <a:cs typeface="Comic Sans MS Regular" panose="030F0702030302020204" charset="0"/>
              </a:rPr>
              <a:t>long time to finetune</a:t>
            </a:r>
            <a:endParaRPr lang="en-US" altLang="zh-CN" sz="1400">
              <a:latin typeface="Comic Sans MS Regular" panose="030F0702030302020204" charset="0"/>
              <a:cs typeface="Comic Sans MS Regular" panose="030F0702030302020204" charset="0"/>
            </a:endParaRPr>
          </a:p>
        </p:txBody>
      </p:sp>
      <p:sp>
        <p:nvSpPr>
          <p:cNvPr id="13" name="左大括号 12"/>
          <p:cNvSpPr/>
          <p:nvPr/>
        </p:nvSpPr>
        <p:spPr>
          <a:xfrm rot="5400000">
            <a:off x="3175000" y="1694815"/>
            <a:ext cx="306705" cy="1734820"/>
          </a:xfrm>
          <a:prstGeom prst="leftBrace">
            <a:avLst>
              <a:gd name="adj1" fmla="val 8333"/>
              <a:gd name="adj2" fmla="val 49915"/>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7" name="文本框 6"/>
          <p:cNvSpPr txBox="1"/>
          <p:nvPr/>
        </p:nvSpPr>
        <p:spPr>
          <a:xfrm>
            <a:off x="688975" y="1563370"/>
            <a:ext cx="2075180" cy="368300"/>
          </a:xfrm>
          <a:prstGeom prst="rect">
            <a:avLst/>
          </a:prstGeom>
          <a:noFill/>
        </p:spPr>
        <p:txBody>
          <a:bodyPr wrap="none" rtlCol="0">
            <a:spAutoFit/>
          </a:bodyPr>
          <a:p>
            <a:r>
              <a:rPr lang="en-US" altLang="zh-CN"/>
              <a:t>Previous methods:</a:t>
            </a:r>
            <a:endParaRPr lang="en-US" altLang="zh-CN"/>
          </a:p>
        </p:txBody>
      </p:sp>
      <p:sp>
        <p:nvSpPr>
          <p:cNvPr id="26" name="上箭头 25"/>
          <p:cNvSpPr/>
          <p:nvPr/>
        </p:nvSpPr>
        <p:spPr>
          <a:xfrm>
            <a:off x="4020185" y="3451225"/>
            <a:ext cx="266700" cy="4705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6974205" y="1563370"/>
            <a:ext cx="741680" cy="368300"/>
          </a:xfrm>
          <a:prstGeom prst="rect">
            <a:avLst/>
          </a:prstGeom>
          <a:noFill/>
        </p:spPr>
        <p:txBody>
          <a:bodyPr wrap="none" rtlCol="0">
            <a:spAutoFit/>
          </a:bodyPr>
          <a:p>
            <a:r>
              <a:rPr lang="en-US" altLang="zh-CN"/>
              <a:t>Ours:</a:t>
            </a:r>
            <a:endParaRPr lang="en-US" altLang="zh-CN"/>
          </a:p>
        </p:txBody>
      </p:sp>
      <p:sp>
        <p:nvSpPr>
          <p:cNvPr id="28" name="文本框 27"/>
          <p:cNvSpPr txBox="1"/>
          <p:nvPr/>
        </p:nvSpPr>
        <p:spPr>
          <a:xfrm>
            <a:off x="5295900" y="2193925"/>
            <a:ext cx="1549400" cy="337185"/>
          </a:xfrm>
          <a:prstGeom prst="rect">
            <a:avLst/>
          </a:prstGeom>
          <a:noFill/>
        </p:spPr>
        <p:txBody>
          <a:bodyPr wrap="none" rtlCol="0">
            <a:spAutoFit/>
          </a:bodyPr>
          <a:p>
            <a:r>
              <a:rPr lang="en-US" altLang="zh-CN" sz="1600" b="1">
                <a:latin typeface="Arial Bold" panose="020B0604020202020204" charset="0"/>
                <a:cs typeface="Arial Bold" panose="020B0604020202020204" charset="0"/>
              </a:rPr>
              <a:t>Identity image</a:t>
            </a:r>
            <a:endParaRPr lang="en-US" altLang="zh-CN" sz="1600" b="1">
              <a:latin typeface="Arial Bold" panose="020B0604020202020204" charset="0"/>
              <a:cs typeface="Arial Bold" panose="020B0604020202020204" charset="0"/>
            </a:endParaRPr>
          </a:p>
        </p:txBody>
      </p:sp>
      <p:sp>
        <p:nvSpPr>
          <p:cNvPr id="30" name="圆角右箭头 29"/>
          <p:cNvSpPr/>
          <p:nvPr/>
        </p:nvSpPr>
        <p:spPr>
          <a:xfrm rot="10800000">
            <a:off x="5185410" y="4041775"/>
            <a:ext cx="741680" cy="9779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1" name="圆角右箭头 40"/>
          <p:cNvSpPr/>
          <p:nvPr/>
        </p:nvSpPr>
        <p:spPr>
          <a:xfrm flipV="1">
            <a:off x="6259195" y="4041775"/>
            <a:ext cx="779780" cy="9779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6" name="文本框 45"/>
          <p:cNvSpPr txBox="1"/>
          <p:nvPr/>
        </p:nvSpPr>
        <p:spPr>
          <a:xfrm>
            <a:off x="7054215" y="5737225"/>
            <a:ext cx="4151630" cy="306705"/>
          </a:xfrm>
          <a:prstGeom prst="rect">
            <a:avLst/>
          </a:prstGeom>
          <a:noFill/>
        </p:spPr>
        <p:txBody>
          <a:bodyPr wrap="square" rtlCol="0">
            <a:spAutoFit/>
          </a:bodyPr>
          <a:p>
            <a:r>
              <a:rPr lang="en-US" altLang="zh-CN" sz="1400" b="1">
                <a:latin typeface="Arial Bold" panose="020B0604020202020204" charset="0"/>
                <a:cs typeface="Arial Bold" panose="020B0604020202020204" charset="0"/>
              </a:rPr>
              <a:t>prompt:</a:t>
            </a:r>
            <a:r>
              <a:rPr lang="en-US" altLang="zh-CN" sz="1400"/>
              <a:t> A photo of </a:t>
            </a:r>
            <a:r>
              <a:rPr lang="en-US" altLang="zh-CN" sz="1400">
                <a:solidFill>
                  <a:srgbClr val="FF0000"/>
                </a:solidFill>
                <a:latin typeface="Comic Sans MS Regular" panose="030F0702030302020204" charset="0"/>
                <a:cs typeface="Comic Sans MS Regular" panose="030F0702030302020204" charset="0"/>
              </a:rPr>
              <a:t>woman</a:t>
            </a:r>
            <a:r>
              <a:rPr lang="en-US" altLang="zh-CN" sz="1400"/>
              <a:t> wearing a green hat</a:t>
            </a:r>
            <a:endParaRPr lang="en-US" altLang="zh-CN" sz="1400"/>
          </a:p>
        </p:txBody>
      </p:sp>
      <p:sp>
        <p:nvSpPr>
          <p:cNvPr id="48" name="文本框 47"/>
          <p:cNvSpPr txBox="1"/>
          <p:nvPr/>
        </p:nvSpPr>
        <p:spPr>
          <a:xfrm>
            <a:off x="7544435" y="5452110"/>
            <a:ext cx="1087120" cy="275590"/>
          </a:xfrm>
          <a:prstGeom prst="rect">
            <a:avLst/>
          </a:prstGeom>
          <a:noFill/>
        </p:spPr>
        <p:txBody>
          <a:bodyPr wrap="square" rtlCol="0">
            <a:spAutoFit/>
          </a:bodyPr>
          <a:p>
            <a:r>
              <a:rPr lang="en-US" altLang="zh-CN" sz="1200"/>
              <a:t>Ours(seed1)</a:t>
            </a:r>
            <a:endParaRPr lang="en-US" altLang="zh-CN" sz="1200"/>
          </a:p>
        </p:txBody>
      </p:sp>
      <p:sp>
        <p:nvSpPr>
          <p:cNvPr id="49" name="文本框 48"/>
          <p:cNvSpPr txBox="1"/>
          <p:nvPr/>
        </p:nvSpPr>
        <p:spPr>
          <a:xfrm>
            <a:off x="9485630" y="5461635"/>
            <a:ext cx="1087120" cy="275590"/>
          </a:xfrm>
          <a:prstGeom prst="rect">
            <a:avLst/>
          </a:prstGeom>
          <a:noFill/>
        </p:spPr>
        <p:txBody>
          <a:bodyPr wrap="square" rtlCol="0">
            <a:spAutoFit/>
          </a:bodyPr>
          <a:p>
            <a:r>
              <a:rPr lang="en-US" altLang="zh-CN" sz="1200"/>
              <a:t>Ours(seed2)</a:t>
            </a:r>
            <a:endParaRPr lang="en-US" altLang="zh-CN" sz="1200"/>
          </a:p>
        </p:txBody>
      </p:sp>
      <p:sp>
        <p:nvSpPr>
          <p:cNvPr id="50" name="上箭头 49"/>
          <p:cNvSpPr/>
          <p:nvPr/>
        </p:nvSpPr>
        <p:spPr>
          <a:xfrm>
            <a:off x="7894955" y="3486150"/>
            <a:ext cx="266700" cy="4705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文本框 50"/>
          <p:cNvSpPr txBox="1"/>
          <p:nvPr/>
        </p:nvSpPr>
        <p:spPr>
          <a:xfrm>
            <a:off x="7228205" y="2880995"/>
            <a:ext cx="1757045" cy="521970"/>
          </a:xfrm>
          <a:prstGeom prst="rect">
            <a:avLst/>
          </a:prstGeom>
          <a:noFill/>
        </p:spPr>
        <p:txBody>
          <a:bodyPr wrap="none" rtlCol="0">
            <a:spAutoFit/>
          </a:bodyPr>
          <a:p>
            <a:pPr algn="ctr"/>
            <a:r>
              <a:rPr lang="en-US" altLang="zh-CN" sz="1400">
                <a:latin typeface="Comic Sans MS Regular" panose="030F0702030302020204" charset="0"/>
                <a:cs typeface="Comic Sans MS Regular" panose="030F0702030302020204" charset="0"/>
              </a:rPr>
              <a:t>better text-image </a:t>
            </a:r>
            <a:endParaRPr lang="en-US" altLang="zh-CN" sz="1400">
              <a:latin typeface="Comic Sans MS Regular" panose="030F0702030302020204" charset="0"/>
              <a:cs typeface="Comic Sans MS Regular" panose="030F0702030302020204" charset="0"/>
            </a:endParaRPr>
          </a:p>
          <a:p>
            <a:pPr algn="ctr"/>
            <a:r>
              <a:rPr lang="en-US" altLang="zh-CN" sz="1400">
                <a:latin typeface="Comic Sans MS Regular" panose="030F0702030302020204" charset="0"/>
                <a:cs typeface="Comic Sans MS Regular" panose="030F0702030302020204" charset="0"/>
              </a:rPr>
              <a:t>consistency</a:t>
            </a:r>
            <a:endParaRPr lang="en-US" altLang="zh-CN" sz="1400">
              <a:latin typeface="Comic Sans MS Regular" panose="030F0702030302020204" charset="0"/>
              <a:cs typeface="Comic Sans MS Regular" panose="030F0702030302020204" charset="0"/>
            </a:endParaRPr>
          </a:p>
        </p:txBody>
      </p:sp>
      <p:sp>
        <p:nvSpPr>
          <p:cNvPr id="52" name="文本框 51"/>
          <p:cNvSpPr txBox="1"/>
          <p:nvPr/>
        </p:nvSpPr>
        <p:spPr>
          <a:xfrm>
            <a:off x="9274810" y="3025775"/>
            <a:ext cx="1340485" cy="306705"/>
          </a:xfrm>
          <a:prstGeom prst="rect">
            <a:avLst/>
          </a:prstGeom>
          <a:noFill/>
        </p:spPr>
        <p:txBody>
          <a:bodyPr wrap="none" rtlCol="0">
            <a:spAutoFit/>
          </a:bodyPr>
          <a:p>
            <a:pPr algn="ctr"/>
            <a:r>
              <a:rPr lang="en-US" altLang="zh-CN" sz="1400">
                <a:latin typeface="Comic Sans MS Regular" panose="030F0702030302020204" charset="0"/>
                <a:cs typeface="Comic Sans MS Regular" panose="030F0702030302020204" charset="0"/>
              </a:rPr>
              <a:t>better quality</a:t>
            </a:r>
            <a:endParaRPr lang="en-US" altLang="zh-CN" sz="1400">
              <a:latin typeface="Comic Sans MS Regular" panose="030F0702030302020204" charset="0"/>
              <a:cs typeface="Comic Sans MS Regular" panose="030F0702030302020204" charset="0"/>
            </a:endParaRPr>
          </a:p>
        </p:txBody>
      </p:sp>
      <p:sp>
        <p:nvSpPr>
          <p:cNvPr id="53" name="文本框 52"/>
          <p:cNvSpPr txBox="1"/>
          <p:nvPr/>
        </p:nvSpPr>
        <p:spPr>
          <a:xfrm>
            <a:off x="7137401" y="1986915"/>
            <a:ext cx="3964305" cy="306705"/>
          </a:xfrm>
          <a:prstGeom prst="rect">
            <a:avLst/>
          </a:prstGeom>
          <a:noFill/>
        </p:spPr>
        <p:txBody>
          <a:bodyPr wrap="none" rtlCol="0">
            <a:spAutoFit/>
          </a:bodyPr>
          <a:p>
            <a:pPr algn="ctr"/>
            <a:r>
              <a:rPr lang="en-US" altLang="zh-CN" sz="1400">
                <a:latin typeface="Comic Sans MS Regular" panose="030F0702030302020204" charset="0"/>
                <a:cs typeface="Comic Sans MS Regular" panose="030F0702030302020204" charset="0"/>
              </a:rPr>
              <a:t>does not require fine-tuning for each concept</a:t>
            </a:r>
            <a:endParaRPr lang="en-US" altLang="zh-CN" sz="1400">
              <a:latin typeface="Comic Sans MS Regular" panose="030F0702030302020204" charset="0"/>
              <a:cs typeface="Comic Sans MS Regular" panose="030F0702030302020204" charset="0"/>
            </a:endParaRPr>
          </a:p>
        </p:txBody>
      </p:sp>
      <p:sp>
        <p:nvSpPr>
          <p:cNvPr id="54" name="左大括号 53"/>
          <p:cNvSpPr/>
          <p:nvPr/>
        </p:nvSpPr>
        <p:spPr>
          <a:xfrm rot="5400000">
            <a:off x="8966200" y="1719580"/>
            <a:ext cx="306705" cy="1734820"/>
          </a:xfrm>
          <a:prstGeom prst="leftBrace">
            <a:avLst>
              <a:gd name="adj1" fmla="val 8333"/>
              <a:gd name="adj2" fmla="val 49915"/>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55" name="上箭头 54"/>
          <p:cNvSpPr/>
          <p:nvPr/>
        </p:nvSpPr>
        <p:spPr>
          <a:xfrm>
            <a:off x="9811385" y="3475990"/>
            <a:ext cx="266700" cy="4705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Method</a:t>
            </a:r>
            <a:endParaRPr lang="en-US" altLang="zh-CN"/>
          </a:p>
        </p:txBody>
      </p:sp>
      <p:pic>
        <p:nvPicPr>
          <p:cNvPr id="200" name="图片 199" descr="method_02"/>
          <p:cNvPicPr>
            <a:picLocks noChangeAspect="1"/>
          </p:cNvPicPr>
          <p:nvPr/>
        </p:nvPicPr>
        <p:blipFill>
          <a:blip r:embed="rId1"/>
          <a:stretch>
            <a:fillRect/>
          </a:stretch>
        </p:blipFill>
        <p:spPr>
          <a:xfrm>
            <a:off x="1321435" y="1052195"/>
            <a:ext cx="9998710" cy="56248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Experimental results</a:t>
            </a:r>
            <a:endParaRPr lang="en-US" altLang="zh-CN"/>
          </a:p>
        </p:txBody>
      </p:sp>
      <p:pic>
        <p:nvPicPr>
          <p:cNvPr id="4" name="图片 3" descr="image1_05"/>
          <p:cNvPicPr/>
          <p:nvPr/>
        </p:nvPicPr>
        <p:blipFill>
          <a:blip r:embed="rId1"/>
          <a:srcRect t="1975"/>
          <a:stretch>
            <a:fillRect/>
          </a:stretch>
        </p:blipFill>
        <p:spPr>
          <a:xfrm>
            <a:off x="6184265" y="1221105"/>
            <a:ext cx="3249295" cy="2114550"/>
          </a:xfrm>
          <a:prstGeom prst="rect">
            <a:avLst/>
          </a:prstGeom>
        </p:spPr>
      </p:pic>
      <p:pic>
        <p:nvPicPr>
          <p:cNvPr id="5" name="图片 4" descr="image1_06"/>
          <p:cNvPicPr>
            <a:picLocks noChangeAspect="1"/>
          </p:cNvPicPr>
          <p:nvPr/>
        </p:nvPicPr>
        <p:blipFill>
          <a:blip r:embed="rId2"/>
          <a:stretch>
            <a:fillRect/>
          </a:stretch>
        </p:blipFill>
        <p:spPr>
          <a:xfrm>
            <a:off x="2710815" y="1217930"/>
            <a:ext cx="3250565" cy="2114550"/>
          </a:xfrm>
          <a:prstGeom prst="rect">
            <a:avLst/>
          </a:prstGeom>
        </p:spPr>
      </p:pic>
      <p:cxnSp>
        <p:nvCxnSpPr>
          <p:cNvPr id="6" name="直接连接符 5"/>
          <p:cNvCxnSpPr/>
          <p:nvPr/>
        </p:nvCxnSpPr>
        <p:spPr>
          <a:xfrm>
            <a:off x="2520950" y="3368675"/>
            <a:ext cx="7126605" cy="0"/>
          </a:xfrm>
          <a:prstGeom prst="line">
            <a:avLst/>
          </a:prstGeom>
        </p:spPr>
        <p:style>
          <a:lnRef idx="1">
            <a:schemeClr val="dk1"/>
          </a:lnRef>
          <a:fillRef idx="0">
            <a:schemeClr val="dk1"/>
          </a:fillRef>
          <a:effectRef idx="0">
            <a:schemeClr val="dk1"/>
          </a:effectRef>
          <a:fontRef idx="minor">
            <a:schemeClr val="tx1"/>
          </a:fontRef>
        </p:style>
      </p:cxnSp>
      <p:pic>
        <p:nvPicPr>
          <p:cNvPr id="7" name="图片 6" descr="image1_07"/>
          <p:cNvPicPr>
            <a:picLocks noChangeAspect="1"/>
          </p:cNvPicPr>
          <p:nvPr/>
        </p:nvPicPr>
        <p:blipFill>
          <a:blip r:embed="rId3"/>
          <a:srcRect l="1662" t="3761" r="1277" b="430"/>
          <a:stretch>
            <a:fillRect/>
          </a:stretch>
        </p:blipFill>
        <p:spPr>
          <a:xfrm>
            <a:off x="2534920" y="3433445"/>
            <a:ext cx="3515995" cy="3022600"/>
          </a:xfrm>
          <a:prstGeom prst="rect">
            <a:avLst/>
          </a:prstGeom>
        </p:spPr>
      </p:pic>
      <p:pic>
        <p:nvPicPr>
          <p:cNvPr id="8" name="图片 7" descr="image1_08"/>
          <p:cNvPicPr>
            <a:picLocks noChangeAspect="1"/>
          </p:cNvPicPr>
          <p:nvPr/>
        </p:nvPicPr>
        <p:blipFill>
          <a:blip r:embed="rId4"/>
          <a:srcRect l="2379" t="4022" r="1027"/>
          <a:stretch>
            <a:fillRect/>
          </a:stretch>
        </p:blipFill>
        <p:spPr>
          <a:xfrm>
            <a:off x="6099810" y="3422650"/>
            <a:ext cx="3625850" cy="29914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sym typeface="+mn-ea"/>
              </a:rPr>
              <a:t>Experimental results</a:t>
            </a:r>
            <a:endParaRPr lang="en-US" altLang="zh-CN"/>
          </a:p>
        </p:txBody>
      </p:sp>
      <p:pic>
        <p:nvPicPr>
          <p:cNvPr id="4" name="图片 3" descr="/private/var/folders/r_/9rlh5dwx60d4z90tfd3b_n3w0000gn/T/com.kingsoft.wpsoffice.mac/picturecompress_20230720203746/output_1.pngoutput_1"/>
          <p:cNvPicPr>
            <a:picLocks noChangeAspect="1"/>
          </p:cNvPicPr>
          <p:nvPr/>
        </p:nvPicPr>
        <p:blipFill>
          <a:blip r:embed="rId1"/>
          <a:srcRect l="5094" t="2000" r="15115" b="18269"/>
          <a:stretch>
            <a:fillRect/>
          </a:stretch>
        </p:blipFill>
        <p:spPr>
          <a:xfrm>
            <a:off x="1146175" y="1670685"/>
            <a:ext cx="4623435" cy="2599690"/>
          </a:xfrm>
          <a:prstGeom prst="rect">
            <a:avLst/>
          </a:prstGeom>
        </p:spPr>
      </p:pic>
      <p:pic>
        <p:nvPicPr>
          <p:cNvPr id="5" name="图片 4" descr="/private/var/folders/r_/9rlh5dwx60d4z90tfd3b_n3w0000gn/T/com.kingsoft.wpsoffice.mac/picturecompress_20230720203746/output_2.pngoutput_2"/>
          <p:cNvPicPr>
            <a:picLocks noChangeAspect="1"/>
          </p:cNvPicPr>
          <p:nvPr/>
        </p:nvPicPr>
        <p:blipFill>
          <a:blip r:embed="rId2"/>
          <a:srcRect l="1096" t="13841" r="19271" b="29458"/>
          <a:stretch>
            <a:fillRect/>
          </a:stretch>
        </p:blipFill>
        <p:spPr>
          <a:xfrm>
            <a:off x="1116965" y="4270375"/>
            <a:ext cx="4652645" cy="1864995"/>
          </a:xfrm>
          <a:prstGeom prst="rect">
            <a:avLst/>
          </a:prstGeom>
        </p:spPr>
      </p:pic>
      <p:sp>
        <p:nvSpPr>
          <p:cNvPr id="3" name="文本框 2"/>
          <p:cNvSpPr txBox="1"/>
          <p:nvPr/>
        </p:nvSpPr>
        <p:spPr>
          <a:xfrm>
            <a:off x="5154295" y="986155"/>
            <a:ext cx="1516380" cy="368300"/>
          </a:xfrm>
          <a:prstGeom prst="rect">
            <a:avLst/>
          </a:prstGeom>
          <a:noFill/>
        </p:spPr>
        <p:txBody>
          <a:bodyPr wrap="none" rtlCol="0">
            <a:spAutoFit/>
          </a:bodyPr>
          <a:p>
            <a:r>
              <a:rPr lang="en-US" altLang="zh-CN" b="1">
                <a:latin typeface="Arial Bold" panose="020B0604020202020204" charset="0"/>
                <a:cs typeface="Arial Bold" panose="020B0604020202020204" charset="0"/>
              </a:rPr>
              <a:t>Comparison</a:t>
            </a:r>
            <a:endParaRPr lang="en-US" altLang="zh-CN" b="1">
              <a:latin typeface="Arial Bold" panose="020B0604020202020204" charset="0"/>
              <a:cs typeface="Arial Bold" panose="020B0604020202020204" charset="0"/>
            </a:endParaRPr>
          </a:p>
        </p:txBody>
      </p:sp>
      <p:pic>
        <p:nvPicPr>
          <p:cNvPr id="75" name="图片 74"/>
          <p:cNvPicPr>
            <a:picLocks noChangeAspect="1"/>
          </p:cNvPicPr>
          <p:nvPr/>
        </p:nvPicPr>
        <p:blipFill>
          <a:blip r:embed="rId3"/>
          <a:stretch>
            <a:fillRect/>
          </a:stretch>
        </p:blipFill>
        <p:spPr>
          <a:xfrm>
            <a:off x="6225540" y="1755775"/>
            <a:ext cx="5011420" cy="2113915"/>
          </a:xfrm>
          <a:prstGeom prst="rect">
            <a:avLst/>
          </a:prstGeom>
        </p:spPr>
      </p:pic>
      <p:pic>
        <p:nvPicPr>
          <p:cNvPr id="155" name="图片 154"/>
          <p:cNvPicPr>
            <a:picLocks noChangeAspect="1"/>
          </p:cNvPicPr>
          <p:nvPr/>
        </p:nvPicPr>
        <p:blipFill>
          <a:blip r:embed="rId4"/>
          <a:stretch>
            <a:fillRect/>
          </a:stretch>
        </p:blipFill>
        <p:spPr>
          <a:xfrm>
            <a:off x="7216488" y="4496880"/>
            <a:ext cx="903599" cy="900000"/>
          </a:xfrm>
          <a:prstGeom prst="rect">
            <a:avLst/>
          </a:prstGeom>
        </p:spPr>
      </p:pic>
      <p:pic>
        <p:nvPicPr>
          <p:cNvPr id="156" name="图片 155"/>
          <p:cNvPicPr>
            <a:picLocks noChangeAspect="1"/>
          </p:cNvPicPr>
          <p:nvPr/>
        </p:nvPicPr>
        <p:blipFill>
          <a:blip r:embed="rId5"/>
          <a:stretch>
            <a:fillRect/>
          </a:stretch>
        </p:blipFill>
        <p:spPr>
          <a:xfrm>
            <a:off x="8145487" y="4496880"/>
            <a:ext cx="909320" cy="900000"/>
          </a:xfrm>
          <a:prstGeom prst="rect">
            <a:avLst/>
          </a:prstGeom>
        </p:spPr>
      </p:pic>
      <p:pic>
        <p:nvPicPr>
          <p:cNvPr id="157" name="图片 156"/>
          <p:cNvPicPr>
            <a:picLocks noChangeAspect="1"/>
          </p:cNvPicPr>
          <p:nvPr/>
        </p:nvPicPr>
        <p:blipFill>
          <a:blip r:embed="rId6"/>
          <a:stretch>
            <a:fillRect/>
          </a:stretch>
        </p:blipFill>
        <p:spPr>
          <a:xfrm>
            <a:off x="6225525" y="4508310"/>
            <a:ext cx="900000" cy="900000"/>
          </a:xfrm>
          <a:prstGeom prst="rect">
            <a:avLst/>
          </a:prstGeom>
        </p:spPr>
      </p:pic>
      <p:pic>
        <p:nvPicPr>
          <p:cNvPr id="158" name="图片 157"/>
          <p:cNvPicPr/>
          <p:nvPr/>
        </p:nvPicPr>
        <p:blipFill>
          <a:blip r:embed="rId7"/>
          <a:stretch>
            <a:fillRect/>
          </a:stretch>
        </p:blipFill>
        <p:spPr>
          <a:xfrm>
            <a:off x="9991432" y="4496880"/>
            <a:ext cx="899795" cy="900000"/>
          </a:xfrm>
          <a:prstGeom prst="rect">
            <a:avLst/>
          </a:prstGeom>
        </p:spPr>
      </p:pic>
      <p:pic>
        <p:nvPicPr>
          <p:cNvPr id="159" name="图片 158"/>
          <p:cNvPicPr>
            <a:picLocks noChangeAspect="1"/>
          </p:cNvPicPr>
          <p:nvPr/>
        </p:nvPicPr>
        <p:blipFill>
          <a:blip r:embed="rId8"/>
          <a:stretch>
            <a:fillRect/>
          </a:stretch>
        </p:blipFill>
        <p:spPr>
          <a:xfrm>
            <a:off x="9068777" y="4496880"/>
            <a:ext cx="908685" cy="900000"/>
          </a:xfrm>
          <a:prstGeom prst="rect">
            <a:avLst/>
          </a:prstGeom>
        </p:spPr>
      </p:pic>
      <p:pic>
        <p:nvPicPr>
          <p:cNvPr id="160" name="图片 159"/>
          <p:cNvPicPr>
            <a:picLocks noChangeAspect="1"/>
          </p:cNvPicPr>
          <p:nvPr/>
        </p:nvPicPr>
        <p:blipFill>
          <a:blip r:embed="rId9"/>
          <a:stretch>
            <a:fillRect/>
          </a:stretch>
        </p:blipFill>
        <p:spPr>
          <a:xfrm>
            <a:off x="10928057" y="4496880"/>
            <a:ext cx="919480" cy="900000"/>
          </a:xfrm>
          <a:prstGeom prst="rect">
            <a:avLst/>
          </a:prstGeom>
        </p:spPr>
      </p:pic>
      <p:sp>
        <p:nvSpPr>
          <p:cNvPr id="161" name="文本框 160"/>
          <p:cNvSpPr txBox="1"/>
          <p:nvPr/>
        </p:nvSpPr>
        <p:spPr>
          <a:xfrm>
            <a:off x="9069070" y="4045585"/>
            <a:ext cx="1214120" cy="275590"/>
          </a:xfrm>
          <a:prstGeom prst="rect">
            <a:avLst/>
          </a:prstGeom>
          <a:noFill/>
        </p:spPr>
        <p:txBody>
          <a:bodyPr wrap="square" rtlCol="0">
            <a:spAutoFit/>
          </a:bodyPr>
          <a:p>
            <a:r>
              <a:rPr lang="en-US" altLang="zh-CN" sz="1200">
                <a:latin typeface="Comic Sans MS Regular" panose="030F0702030302020204" charset="0"/>
                <a:ea typeface="BM Dohyeon" panose="020B0600000101010101" charset="-122"/>
                <a:cs typeface="Comic Sans MS Regular" panose="030F0702030302020204" charset="0"/>
              </a:rPr>
              <a:t>from t</a:t>
            </a:r>
            <a:r>
              <a:rPr lang="en-US" altLang="zh-CN" sz="1200" baseline="-25000">
                <a:latin typeface="Comic Sans MS Regular" panose="030F0702030302020204" charset="0"/>
                <a:ea typeface="BM Dohyeon" panose="020B0600000101010101" charset="-122"/>
                <a:cs typeface="Comic Sans MS Regular" panose="030F0702030302020204" charset="0"/>
              </a:rPr>
              <a:t>T</a:t>
            </a:r>
            <a:r>
              <a:rPr lang="en-US" altLang="zh-CN" sz="1200">
                <a:latin typeface="Comic Sans MS Regular" panose="030F0702030302020204" charset="0"/>
                <a:ea typeface="BM Dohyeon" panose="020B0600000101010101" charset="-122"/>
                <a:cs typeface="Comic Sans MS Regular" panose="030F0702030302020204" charset="0"/>
              </a:rPr>
              <a:t> to t</a:t>
            </a:r>
            <a:r>
              <a:rPr lang="en-US" altLang="zh-CN" sz="1200" baseline="-25000">
                <a:latin typeface="Comic Sans MS Regular" panose="030F0702030302020204" charset="0"/>
                <a:ea typeface="BM Dohyeon" panose="020B0600000101010101" charset="-122"/>
                <a:cs typeface="Comic Sans MS Regular" panose="030F0702030302020204" charset="0"/>
              </a:rPr>
              <a:t>0</a:t>
            </a:r>
            <a:endParaRPr lang="en-US" altLang="zh-CN" sz="1200" baseline="-25000">
              <a:latin typeface="Comic Sans MS Regular" panose="030F0702030302020204" charset="0"/>
              <a:ea typeface="BM Dohyeon" panose="020B0600000101010101" charset="-122"/>
              <a:cs typeface="Comic Sans MS Regular" panose="030F0702030302020204" charset="0"/>
            </a:endParaRPr>
          </a:p>
        </p:txBody>
      </p:sp>
      <p:sp>
        <p:nvSpPr>
          <p:cNvPr id="162" name="文本框 161"/>
          <p:cNvSpPr txBox="1"/>
          <p:nvPr/>
        </p:nvSpPr>
        <p:spPr>
          <a:xfrm>
            <a:off x="7464724" y="5405414"/>
            <a:ext cx="407670" cy="306705"/>
          </a:xfrm>
          <a:prstGeom prst="rect">
            <a:avLst/>
          </a:prstGeom>
          <a:noFill/>
        </p:spPr>
        <p:txBody>
          <a:bodyPr wrap="none" rtlCol="0" anchor="t">
            <a:spAutoFit/>
          </a:bodyPr>
          <a:p>
            <a:r>
              <a:rPr lang="en-US" altLang="zh-CN" sz="1400">
                <a:latin typeface="Comic Sans MS Regular" panose="030F0702030302020204" charset="0"/>
                <a:ea typeface="BM Dohyeon" panose="020B0600000101010101" charset="-122"/>
                <a:cs typeface="Comic Sans MS Regular" panose="030F0702030302020204" charset="0"/>
                <a:sym typeface="+mn-ea"/>
              </a:rPr>
              <a:t>t</a:t>
            </a:r>
            <a:r>
              <a:rPr lang="en-US" altLang="zh-CN" sz="1400" baseline="-25000">
                <a:latin typeface="Comic Sans MS Regular" panose="030F0702030302020204" charset="0"/>
                <a:ea typeface="BM Dohyeon" panose="020B0600000101010101" charset="-122"/>
                <a:cs typeface="Comic Sans MS Regular" panose="030F0702030302020204" charset="0"/>
                <a:sym typeface="+mn-ea"/>
              </a:rPr>
              <a:t>50</a:t>
            </a:r>
            <a:endParaRPr lang="en-US" altLang="zh-CN" sz="1400" baseline="-25000">
              <a:latin typeface="Comic Sans MS Regular" panose="030F0702030302020204" charset="0"/>
              <a:ea typeface="BM Dohyeon" panose="020B0600000101010101" charset="-122"/>
              <a:cs typeface="Comic Sans MS Regular" panose="030F0702030302020204" charset="0"/>
              <a:sym typeface="+mn-ea"/>
            </a:endParaRPr>
          </a:p>
        </p:txBody>
      </p:sp>
      <p:sp>
        <p:nvSpPr>
          <p:cNvPr id="163" name="文本框 162"/>
          <p:cNvSpPr txBox="1"/>
          <p:nvPr/>
        </p:nvSpPr>
        <p:spPr>
          <a:xfrm>
            <a:off x="11179776" y="5405414"/>
            <a:ext cx="389255" cy="306705"/>
          </a:xfrm>
          <a:prstGeom prst="rect">
            <a:avLst/>
          </a:prstGeom>
          <a:noFill/>
        </p:spPr>
        <p:txBody>
          <a:bodyPr wrap="none" rtlCol="0" anchor="t">
            <a:spAutoFit/>
          </a:bodyPr>
          <a:p>
            <a:r>
              <a:rPr lang="en-US" altLang="zh-CN" sz="1400">
                <a:latin typeface="Comic Sans MS Regular" panose="030F0702030302020204" charset="0"/>
                <a:ea typeface="BM Dohyeon" panose="020B0600000101010101" charset="-122"/>
                <a:cs typeface="Comic Sans MS Regular" panose="030F0702030302020204" charset="0"/>
                <a:sym typeface="+mn-ea"/>
              </a:rPr>
              <a:t>t</a:t>
            </a:r>
            <a:r>
              <a:rPr lang="en-US" altLang="zh-CN" sz="1400" baseline="-25000">
                <a:latin typeface="Comic Sans MS Regular" panose="030F0702030302020204" charset="0"/>
                <a:ea typeface="BM Dohyeon" panose="020B0600000101010101" charset="-122"/>
                <a:cs typeface="Comic Sans MS Regular" panose="030F0702030302020204" charset="0"/>
                <a:sym typeface="+mn-ea"/>
              </a:rPr>
              <a:t>10</a:t>
            </a:r>
            <a:endParaRPr lang="en-US" altLang="zh-CN" sz="1400" baseline="-25000">
              <a:latin typeface="Comic Sans MS Regular" panose="030F0702030302020204" charset="0"/>
              <a:ea typeface="BM Dohyeon" panose="020B0600000101010101" charset="-122"/>
              <a:cs typeface="Comic Sans MS Regular" panose="030F0702030302020204" charset="0"/>
              <a:sym typeface="+mn-ea"/>
            </a:endParaRPr>
          </a:p>
        </p:txBody>
      </p:sp>
      <p:sp>
        <p:nvSpPr>
          <p:cNvPr id="164" name="文本框 163"/>
          <p:cNvSpPr txBox="1"/>
          <p:nvPr/>
        </p:nvSpPr>
        <p:spPr>
          <a:xfrm>
            <a:off x="8376551" y="5405414"/>
            <a:ext cx="407670" cy="306705"/>
          </a:xfrm>
          <a:prstGeom prst="rect">
            <a:avLst/>
          </a:prstGeom>
          <a:noFill/>
        </p:spPr>
        <p:txBody>
          <a:bodyPr wrap="none" rtlCol="0" anchor="t">
            <a:spAutoFit/>
          </a:bodyPr>
          <a:p>
            <a:r>
              <a:rPr lang="en-US" altLang="zh-CN" sz="1400">
                <a:latin typeface="Comic Sans MS Regular" panose="030F0702030302020204" charset="0"/>
                <a:ea typeface="BM Dohyeon" panose="020B0600000101010101" charset="-122"/>
                <a:cs typeface="Comic Sans MS Regular" panose="030F0702030302020204" charset="0"/>
                <a:sym typeface="+mn-ea"/>
              </a:rPr>
              <a:t>t</a:t>
            </a:r>
            <a:r>
              <a:rPr lang="en-US" altLang="zh-CN" sz="1400" baseline="-25000">
                <a:latin typeface="Comic Sans MS Regular" panose="030F0702030302020204" charset="0"/>
                <a:ea typeface="BM Dohyeon" panose="020B0600000101010101" charset="-122"/>
                <a:cs typeface="Comic Sans MS Regular" panose="030F0702030302020204" charset="0"/>
                <a:sym typeface="+mn-ea"/>
              </a:rPr>
              <a:t>40</a:t>
            </a:r>
            <a:endParaRPr lang="en-US" altLang="zh-CN" sz="1400" baseline="-25000">
              <a:latin typeface="Comic Sans MS Regular" panose="030F0702030302020204" charset="0"/>
              <a:ea typeface="BM Dohyeon" panose="020B0600000101010101" charset="-122"/>
              <a:cs typeface="Comic Sans MS Regular" panose="030F0702030302020204" charset="0"/>
              <a:sym typeface="+mn-ea"/>
            </a:endParaRPr>
          </a:p>
        </p:txBody>
      </p:sp>
      <p:sp>
        <p:nvSpPr>
          <p:cNvPr id="165" name="文本框 164"/>
          <p:cNvSpPr txBox="1"/>
          <p:nvPr/>
        </p:nvSpPr>
        <p:spPr>
          <a:xfrm>
            <a:off x="9271000" y="5405120"/>
            <a:ext cx="426720" cy="306705"/>
          </a:xfrm>
          <a:prstGeom prst="rect">
            <a:avLst/>
          </a:prstGeom>
          <a:noFill/>
        </p:spPr>
        <p:txBody>
          <a:bodyPr wrap="square" rtlCol="0" anchor="t">
            <a:spAutoFit/>
          </a:bodyPr>
          <a:p>
            <a:r>
              <a:rPr lang="en-US" altLang="zh-CN" sz="1400">
                <a:latin typeface="Comic Sans MS Regular" panose="030F0702030302020204" charset="0"/>
                <a:ea typeface="BM Dohyeon" panose="020B0600000101010101" charset="-122"/>
                <a:cs typeface="Comic Sans MS Regular" panose="030F0702030302020204" charset="0"/>
                <a:sym typeface="+mn-ea"/>
              </a:rPr>
              <a:t>t</a:t>
            </a:r>
            <a:r>
              <a:rPr lang="en-US" altLang="zh-CN" sz="1400" baseline="-25000">
                <a:latin typeface="Comic Sans MS Regular" panose="030F0702030302020204" charset="0"/>
                <a:ea typeface="BM Dohyeon" panose="020B0600000101010101" charset="-122"/>
                <a:cs typeface="Comic Sans MS Regular" panose="030F0702030302020204" charset="0"/>
                <a:sym typeface="+mn-ea"/>
              </a:rPr>
              <a:t>30</a:t>
            </a:r>
            <a:endParaRPr lang="en-US" altLang="zh-CN" sz="1400" baseline="-25000">
              <a:latin typeface="Comic Sans MS Regular" panose="030F0702030302020204" charset="0"/>
              <a:ea typeface="BM Dohyeon" panose="020B0600000101010101" charset="-122"/>
              <a:cs typeface="Comic Sans MS Regular" panose="030F0702030302020204" charset="0"/>
              <a:sym typeface="+mn-ea"/>
            </a:endParaRPr>
          </a:p>
        </p:txBody>
      </p:sp>
      <p:sp>
        <p:nvSpPr>
          <p:cNvPr id="166" name="文本框 165"/>
          <p:cNvSpPr txBox="1"/>
          <p:nvPr/>
        </p:nvSpPr>
        <p:spPr>
          <a:xfrm>
            <a:off x="10184845" y="5405414"/>
            <a:ext cx="407670" cy="306705"/>
          </a:xfrm>
          <a:prstGeom prst="rect">
            <a:avLst/>
          </a:prstGeom>
          <a:noFill/>
        </p:spPr>
        <p:txBody>
          <a:bodyPr wrap="none" rtlCol="0" anchor="t">
            <a:spAutoFit/>
          </a:bodyPr>
          <a:p>
            <a:r>
              <a:rPr lang="en-US" altLang="zh-CN" sz="1400">
                <a:latin typeface="Comic Sans MS Regular" panose="030F0702030302020204" charset="0"/>
                <a:ea typeface="BM Dohyeon" panose="020B0600000101010101" charset="-122"/>
                <a:cs typeface="Comic Sans MS Regular" panose="030F0702030302020204" charset="0"/>
                <a:sym typeface="+mn-ea"/>
              </a:rPr>
              <a:t>t</a:t>
            </a:r>
            <a:r>
              <a:rPr lang="en-US" altLang="zh-CN" sz="1400" baseline="-25000">
                <a:latin typeface="Comic Sans MS Regular" panose="030F0702030302020204" charset="0"/>
                <a:ea typeface="BM Dohyeon" panose="020B0600000101010101" charset="-122"/>
                <a:cs typeface="Comic Sans MS Regular" panose="030F0702030302020204" charset="0"/>
                <a:sym typeface="+mn-ea"/>
              </a:rPr>
              <a:t>20</a:t>
            </a:r>
            <a:endParaRPr lang="en-US" altLang="zh-CN" sz="1400" baseline="-25000">
              <a:latin typeface="Comic Sans MS Regular" panose="030F0702030302020204" charset="0"/>
              <a:ea typeface="BM Dohyeon" panose="020B0600000101010101" charset="-122"/>
              <a:cs typeface="Comic Sans MS Regular" panose="030F0702030302020204" charset="0"/>
              <a:sym typeface="+mn-ea"/>
            </a:endParaRPr>
          </a:p>
        </p:txBody>
      </p:sp>
      <p:cxnSp>
        <p:nvCxnSpPr>
          <p:cNvPr id="167" name="直接箭头连接符 166"/>
          <p:cNvCxnSpPr/>
          <p:nvPr/>
        </p:nvCxnSpPr>
        <p:spPr>
          <a:xfrm>
            <a:off x="7872095" y="4321175"/>
            <a:ext cx="3583940" cy="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8" name="文本框 167"/>
          <p:cNvSpPr txBox="1"/>
          <p:nvPr/>
        </p:nvSpPr>
        <p:spPr>
          <a:xfrm>
            <a:off x="6225540" y="5396865"/>
            <a:ext cx="920115" cy="460375"/>
          </a:xfrm>
          <a:prstGeom prst="rect">
            <a:avLst/>
          </a:prstGeom>
          <a:noFill/>
        </p:spPr>
        <p:txBody>
          <a:bodyPr wrap="square" rtlCol="0">
            <a:spAutoFit/>
          </a:bodyPr>
          <a:p>
            <a:pPr algn="ctr"/>
            <a:r>
              <a:rPr lang="en-US" altLang="zh-CN" sz="1200">
                <a:latin typeface="Comic Sans MS Regular" panose="030F0702030302020204" charset="0"/>
                <a:cs typeface="Comic Sans MS Regular" panose="030F0702030302020204" charset="0"/>
              </a:rPr>
              <a:t>reference image</a:t>
            </a:r>
            <a:endParaRPr lang="en-US" altLang="zh-CN" sz="1200">
              <a:latin typeface="Comic Sans MS Regular" panose="030F0702030302020204" charset="0"/>
              <a:cs typeface="Comic Sans MS Regular" panose="030F070203030202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Experimental results</a:t>
            </a:r>
            <a:endParaRPr lang="en-US" altLang="zh-CN"/>
          </a:p>
        </p:txBody>
      </p:sp>
      <p:pic>
        <p:nvPicPr>
          <p:cNvPr id="4" name="图片 3"/>
          <p:cNvPicPr>
            <a:picLocks noChangeAspect="1"/>
          </p:cNvPicPr>
          <p:nvPr/>
        </p:nvPicPr>
        <p:blipFill>
          <a:blip r:embed="rId1"/>
          <a:stretch>
            <a:fillRect/>
          </a:stretch>
        </p:blipFill>
        <p:spPr>
          <a:xfrm>
            <a:off x="4185511" y="1596428"/>
            <a:ext cx="827405" cy="828000"/>
          </a:xfrm>
          <a:prstGeom prst="rect">
            <a:avLst/>
          </a:prstGeom>
        </p:spPr>
      </p:pic>
      <p:pic>
        <p:nvPicPr>
          <p:cNvPr id="8" name="图片 7"/>
          <p:cNvPicPr>
            <a:picLocks noChangeAspect="1"/>
          </p:cNvPicPr>
          <p:nvPr/>
        </p:nvPicPr>
        <p:blipFill>
          <a:blip r:embed="rId2"/>
          <a:stretch>
            <a:fillRect/>
          </a:stretch>
        </p:blipFill>
        <p:spPr>
          <a:xfrm>
            <a:off x="572832" y="1601191"/>
            <a:ext cx="828000" cy="828000"/>
          </a:xfrm>
          <a:prstGeom prst="rect">
            <a:avLst/>
          </a:prstGeom>
        </p:spPr>
      </p:pic>
      <p:pic>
        <p:nvPicPr>
          <p:cNvPr id="10" name="图片 9"/>
          <p:cNvPicPr>
            <a:picLocks noChangeAspect="1"/>
          </p:cNvPicPr>
          <p:nvPr/>
        </p:nvPicPr>
        <p:blipFill>
          <a:blip r:embed="rId3"/>
          <a:stretch>
            <a:fillRect/>
          </a:stretch>
        </p:blipFill>
        <p:spPr>
          <a:xfrm>
            <a:off x="4185511" y="2496073"/>
            <a:ext cx="827405" cy="828000"/>
          </a:xfrm>
          <a:prstGeom prst="rect">
            <a:avLst/>
          </a:prstGeom>
        </p:spPr>
      </p:pic>
      <p:pic>
        <p:nvPicPr>
          <p:cNvPr id="5" name="图片 4"/>
          <p:cNvPicPr>
            <a:picLocks noChangeAspect="1"/>
          </p:cNvPicPr>
          <p:nvPr/>
        </p:nvPicPr>
        <p:blipFill>
          <a:blip r:embed="rId4"/>
          <a:stretch>
            <a:fillRect/>
          </a:stretch>
        </p:blipFill>
        <p:spPr>
          <a:xfrm>
            <a:off x="572832" y="2501470"/>
            <a:ext cx="828000" cy="828000"/>
          </a:xfrm>
          <a:prstGeom prst="rect">
            <a:avLst/>
          </a:prstGeom>
        </p:spPr>
      </p:pic>
      <p:sp>
        <p:nvSpPr>
          <p:cNvPr id="13" name="文本框 12"/>
          <p:cNvSpPr txBox="1"/>
          <p:nvPr/>
        </p:nvSpPr>
        <p:spPr>
          <a:xfrm>
            <a:off x="4278756" y="3321025"/>
            <a:ext cx="620395"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C</a:t>
            </a:r>
            <a:r>
              <a:rPr lang="en-US" altLang="zh-CN" sz="1000" baseline="-25000">
                <a:latin typeface="Comic Sans MS Regular" panose="030F0702030302020204" charset="0"/>
                <a:cs typeface="Comic Sans MS Regular" panose="030F0702030302020204" charset="0"/>
              </a:rPr>
              <a:t> </a:t>
            </a:r>
            <a:r>
              <a:rPr lang="en-US" altLang="zh-CN" sz="1000">
                <a:latin typeface="Comic Sans MS Regular" panose="030F0702030302020204" charset="0"/>
                <a:cs typeface="Comic Sans MS Regular" panose="030F0702030302020204" charset="0"/>
              </a:rPr>
              <a:t>=1.2</a:t>
            </a:r>
            <a:endParaRPr lang="en-US" altLang="zh-CN" sz="1000">
              <a:latin typeface="Comic Sans MS Regular" panose="030F0702030302020204" charset="0"/>
              <a:cs typeface="Comic Sans MS Regular" panose="030F0702030302020204" charset="0"/>
            </a:endParaRPr>
          </a:p>
        </p:txBody>
      </p:sp>
      <p:sp>
        <p:nvSpPr>
          <p:cNvPr id="14" name="文本框 13"/>
          <p:cNvSpPr txBox="1"/>
          <p:nvPr/>
        </p:nvSpPr>
        <p:spPr>
          <a:xfrm>
            <a:off x="2570688" y="1356408"/>
            <a:ext cx="2681605" cy="245110"/>
          </a:xfrm>
          <a:prstGeom prst="rect">
            <a:avLst/>
          </a:prstGeom>
          <a:noFill/>
        </p:spPr>
        <p:txBody>
          <a:bodyPr wrap="none" rtlCol="0">
            <a:spAutoFit/>
          </a:bodyPr>
          <a:p>
            <a:r>
              <a:rPr lang="en-US" altLang="zh-CN" sz="1000">
                <a:latin typeface="Comic Sans MS Regular" panose="030F0702030302020204" charset="0"/>
                <a:cs typeface="Comic Sans MS Regular" panose="030F0702030302020204" charset="0"/>
              </a:rPr>
              <a:t>prompt: A photo of </a:t>
            </a:r>
            <a:r>
              <a:rPr lang="en-US" altLang="zh-CN" sz="1000">
                <a:solidFill>
                  <a:srgbClr val="FF0000"/>
                </a:solidFill>
                <a:latin typeface="Comic Sans MS Regular" panose="030F0702030302020204" charset="0"/>
                <a:cs typeface="Comic Sans MS Regular" panose="030F0702030302020204" charset="0"/>
              </a:rPr>
              <a:t>man</a:t>
            </a:r>
            <a:r>
              <a:rPr lang="en-US" altLang="zh-CN" sz="1000">
                <a:latin typeface="Comic Sans MS Regular" panose="030F0702030302020204" charset="0"/>
                <a:cs typeface="Comic Sans MS Regular" panose="030F0702030302020204" charset="0"/>
              </a:rPr>
              <a:t>, big face, close up</a:t>
            </a:r>
            <a:endParaRPr lang="en-US" altLang="zh-CN" sz="1000">
              <a:latin typeface="Comic Sans MS Regular" panose="030F0702030302020204" charset="0"/>
              <a:cs typeface="Comic Sans MS Regular" panose="030F0702030302020204" charset="0"/>
            </a:endParaRPr>
          </a:p>
        </p:txBody>
      </p:sp>
      <p:sp>
        <p:nvSpPr>
          <p:cNvPr id="17" name="文本框 16"/>
          <p:cNvSpPr txBox="1"/>
          <p:nvPr/>
        </p:nvSpPr>
        <p:spPr>
          <a:xfrm>
            <a:off x="5078428" y="3321025"/>
            <a:ext cx="620395"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C</a:t>
            </a:r>
            <a:r>
              <a:rPr lang="en-US" altLang="zh-CN" sz="1000" baseline="-25000">
                <a:latin typeface="Comic Sans MS Regular" panose="030F0702030302020204" charset="0"/>
                <a:cs typeface="Comic Sans MS Regular" panose="030F0702030302020204" charset="0"/>
              </a:rPr>
              <a:t> </a:t>
            </a:r>
            <a:r>
              <a:rPr lang="en-US" altLang="zh-CN" sz="1000">
                <a:latin typeface="Comic Sans MS Regular" panose="030F0702030302020204" charset="0"/>
                <a:cs typeface="Comic Sans MS Regular" panose="030F0702030302020204" charset="0"/>
              </a:rPr>
              <a:t>=1.3</a:t>
            </a:r>
            <a:endParaRPr lang="en-US" altLang="zh-CN" sz="1000">
              <a:latin typeface="Comic Sans MS Regular" panose="030F0702030302020204" charset="0"/>
              <a:cs typeface="Comic Sans MS Regular" panose="030F0702030302020204" charset="0"/>
            </a:endParaRPr>
          </a:p>
        </p:txBody>
      </p:sp>
      <p:pic>
        <p:nvPicPr>
          <p:cNvPr id="19" name="图片 18"/>
          <p:cNvPicPr>
            <a:picLocks noChangeAspect="1"/>
          </p:cNvPicPr>
          <p:nvPr/>
        </p:nvPicPr>
        <p:blipFill>
          <a:blip r:embed="rId5"/>
          <a:stretch>
            <a:fillRect/>
          </a:stretch>
        </p:blipFill>
        <p:spPr>
          <a:xfrm>
            <a:off x="2519271" y="1596428"/>
            <a:ext cx="827405" cy="828000"/>
          </a:xfrm>
          <a:prstGeom prst="rect">
            <a:avLst/>
          </a:prstGeom>
        </p:spPr>
      </p:pic>
      <p:pic>
        <p:nvPicPr>
          <p:cNvPr id="21" name="图片 20"/>
          <p:cNvPicPr>
            <a:picLocks noChangeAspect="1"/>
          </p:cNvPicPr>
          <p:nvPr/>
        </p:nvPicPr>
        <p:blipFill>
          <a:blip r:embed="rId6"/>
          <a:stretch>
            <a:fillRect/>
          </a:stretch>
        </p:blipFill>
        <p:spPr>
          <a:xfrm>
            <a:off x="5018631" y="1596428"/>
            <a:ext cx="827405" cy="828000"/>
          </a:xfrm>
          <a:prstGeom prst="rect">
            <a:avLst/>
          </a:prstGeom>
        </p:spPr>
      </p:pic>
      <p:sp>
        <p:nvSpPr>
          <p:cNvPr id="23" name="左大括号 22"/>
          <p:cNvSpPr/>
          <p:nvPr/>
        </p:nvSpPr>
        <p:spPr>
          <a:xfrm rot="16200000">
            <a:off x="4122420" y="2337435"/>
            <a:ext cx="124460" cy="2565400"/>
          </a:xfrm>
          <a:prstGeom prst="lef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p>
            <a:pPr algn="ctr"/>
            <a:endParaRPr lang="zh-CN" altLang="en-US" sz="2000"/>
          </a:p>
        </p:txBody>
      </p:sp>
      <p:sp>
        <p:nvSpPr>
          <p:cNvPr id="24" name="文本框 23"/>
          <p:cNvSpPr txBox="1"/>
          <p:nvPr/>
        </p:nvSpPr>
        <p:spPr>
          <a:xfrm>
            <a:off x="3836631" y="3682648"/>
            <a:ext cx="695960"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S</a:t>
            </a:r>
            <a:r>
              <a:rPr lang="en-US" altLang="zh-CN" sz="1000">
                <a:latin typeface="Comic Sans MS Regular" panose="030F0702030302020204" charset="0"/>
                <a:cs typeface="Comic Sans MS Regular" panose="030F0702030302020204" charset="0"/>
                <a:sym typeface="+mn-ea"/>
              </a:rPr>
              <a:t>=1.2)</a:t>
            </a:r>
            <a:endParaRPr lang="en-US" altLang="zh-CN" sz="1000">
              <a:latin typeface="Comic Sans MS Regular" panose="030F0702030302020204" charset="0"/>
              <a:cs typeface="Comic Sans MS Regular" panose="030F0702030302020204" charset="0"/>
              <a:sym typeface="+mn-ea"/>
            </a:endParaRPr>
          </a:p>
        </p:txBody>
      </p:sp>
      <p:pic>
        <p:nvPicPr>
          <p:cNvPr id="25" name="图片 24"/>
          <p:cNvPicPr>
            <a:picLocks noChangeAspect="1"/>
          </p:cNvPicPr>
          <p:nvPr/>
        </p:nvPicPr>
        <p:blipFill>
          <a:blip r:embed="rId7"/>
          <a:stretch>
            <a:fillRect/>
          </a:stretch>
        </p:blipFill>
        <p:spPr>
          <a:xfrm>
            <a:off x="5018631" y="2496073"/>
            <a:ext cx="827405" cy="828000"/>
          </a:xfrm>
          <a:prstGeom prst="rect">
            <a:avLst/>
          </a:prstGeom>
        </p:spPr>
      </p:pic>
      <p:sp>
        <p:nvSpPr>
          <p:cNvPr id="26" name="文本框 25"/>
          <p:cNvSpPr txBox="1"/>
          <p:nvPr/>
        </p:nvSpPr>
        <p:spPr>
          <a:xfrm>
            <a:off x="3429713" y="3321025"/>
            <a:ext cx="600075"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C</a:t>
            </a:r>
            <a:r>
              <a:rPr lang="en-US" altLang="zh-CN" sz="1000" baseline="-25000">
                <a:latin typeface="Comic Sans MS Regular" panose="030F0702030302020204" charset="0"/>
                <a:cs typeface="Comic Sans MS Regular" panose="030F0702030302020204" charset="0"/>
              </a:rPr>
              <a:t> </a:t>
            </a:r>
            <a:r>
              <a:rPr lang="en-US" altLang="zh-CN" sz="1000">
                <a:latin typeface="Comic Sans MS Regular" panose="030F0702030302020204" charset="0"/>
                <a:cs typeface="Comic Sans MS Regular" panose="030F0702030302020204" charset="0"/>
              </a:rPr>
              <a:t>=1.1</a:t>
            </a:r>
            <a:endParaRPr lang="en-US" altLang="zh-CN" sz="1000">
              <a:latin typeface="Comic Sans MS Regular" panose="030F0702030302020204" charset="0"/>
              <a:cs typeface="Comic Sans MS Regular" panose="030F0702030302020204" charset="0"/>
            </a:endParaRPr>
          </a:p>
        </p:txBody>
      </p:sp>
      <p:sp>
        <p:nvSpPr>
          <p:cNvPr id="27" name="文本框 26"/>
          <p:cNvSpPr txBox="1"/>
          <p:nvPr/>
        </p:nvSpPr>
        <p:spPr>
          <a:xfrm>
            <a:off x="1737303" y="3310230"/>
            <a:ext cx="640715"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C</a:t>
            </a:r>
            <a:r>
              <a:rPr lang="en-US" altLang="zh-CN" sz="1000" baseline="-25000">
                <a:latin typeface="Comic Sans MS Regular" panose="030F0702030302020204" charset="0"/>
                <a:cs typeface="Comic Sans MS Regular" panose="030F0702030302020204" charset="0"/>
              </a:rPr>
              <a:t> </a:t>
            </a:r>
            <a:r>
              <a:rPr lang="en-US" altLang="zh-CN" sz="1000">
                <a:latin typeface="Comic Sans MS Regular" panose="030F0702030302020204" charset="0"/>
                <a:cs typeface="Comic Sans MS Regular" panose="030F0702030302020204" charset="0"/>
              </a:rPr>
              <a:t>=0.9</a:t>
            </a:r>
            <a:endParaRPr lang="en-US" altLang="zh-CN" sz="1000">
              <a:latin typeface="Comic Sans MS Regular" panose="030F0702030302020204" charset="0"/>
              <a:cs typeface="Comic Sans MS Regular" panose="030F0702030302020204" charset="0"/>
            </a:endParaRPr>
          </a:p>
        </p:txBody>
      </p:sp>
      <p:sp>
        <p:nvSpPr>
          <p:cNvPr id="30" name="文本框 29"/>
          <p:cNvSpPr txBox="1"/>
          <p:nvPr/>
        </p:nvSpPr>
        <p:spPr>
          <a:xfrm>
            <a:off x="2585911" y="3321025"/>
            <a:ext cx="620395"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C</a:t>
            </a:r>
            <a:r>
              <a:rPr lang="en-US" altLang="zh-CN" sz="1000" baseline="-25000">
                <a:latin typeface="Comic Sans MS Regular" panose="030F0702030302020204" charset="0"/>
                <a:cs typeface="Comic Sans MS Regular" panose="030F0702030302020204" charset="0"/>
              </a:rPr>
              <a:t> </a:t>
            </a:r>
            <a:r>
              <a:rPr lang="en-US" altLang="zh-CN" sz="1000">
                <a:latin typeface="Comic Sans MS Regular" panose="030F0702030302020204" charset="0"/>
                <a:cs typeface="Comic Sans MS Regular" panose="030F0702030302020204" charset="0"/>
              </a:rPr>
              <a:t>=1.0</a:t>
            </a:r>
            <a:endParaRPr lang="en-US" altLang="zh-CN" sz="1000">
              <a:latin typeface="Comic Sans MS Regular" panose="030F0702030302020204" charset="0"/>
              <a:cs typeface="Comic Sans MS Regular" panose="030F0702030302020204" charset="0"/>
            </a:endParaRPr>
          </a:p>
        </p:txBody>
      </p:sp>
      <p:pic>
        <p:nvPicPr>
          <p:cNvPr id="33" name="图片 32"/>
          <p:cNvPicPr>
            <a:picLocks noChangeAspect="1"/>
          </p:cNvPicPr>
          <p:nvPr/>
        </p:nvPicPr>
        <p:blipFill>
          <a:blip r:embed="rId8"/>
          <a:stretch>
            <a:fillRect/>
          </a:stretch>
        </p:blipFill>
        <p:spPr>
          <a:xfrm>
            <a:off x="3352391" y="1596428"/>
            <a:ext cx="827405" cy="828000"/>
          </a:xfrm>
          <a:prstGeom prst="rect">
            <a:avLst/>
          </a:prstGeom>
        </p:spPr>
      </p:pic>
      <p:pic>
        <p:nvPicPr>
          <p:cNvPr id="34" name="图片 33"/>
          <p:cNvPicPr>
            <a:picLocks noChangeAspect="1"/>
          </p:cNvPicPr>
          <p:nvPr/>
        </p:nvPicPr>
        <p:blipFill>
          <a:blip r:embed="rId9"/>
          <a:stretch>
            <a:fillRect/>
          </a:stretch>
        </p:blipFill>
        <p:spPr>
          <a:xfrm>
            <a:off x="3352391" y="2496073"/>
            <a:ext cx="827405" cy="828000"/>
          </a:xfrm>
          <a:prstGeom prst="rect">
            <a:avLst/>
          </a:prstGeom>
        </p:spPr>
      </p:pic>
      <p:pic>
        <p:nvPicPr>
          <p:cNvPr id="35" name="图片 34"/>
          <p:cNvPicPr>
            <a:picLocks noChangeAspect="1"/>
          </p:cNvPicPr>
          <p:nvPr/>
        </p:nvPicPr>
        <p:blipFill>
          <a:blip r:embed="rId10"/>
          <a:stretch>
            <a:fillRect/>
          </a:stretch>
        </p:blipFill>
        <p:spPr>
          <a:xfrm>
            <a:off x="1685556" y="1596428"/>
            <a:ext cx="828000" cy="828000"/>
          </a:xfrm>
          <a:prstGeom prst="rect">
            <a:avLst/>
          </a:prstGeom>
        </p:spPr>
      </p:pic>
      <p:pic>
        <p:nvPicPr>
          <p:cNvPr id="37" name="图片 36"/>
          <p:cNvPicPr>
            <a:picLocks noChangeAspect="1"/>
          </p:cNvPicPr>
          <p:nvPr/>
        </p:nvPicPr>
        <p:blipFill>
          <a:blip r:embed="rId11"/>
          <a:stretch>
            <a:fillRect/>
          </a:stretch>
        </p:blipFill>
        <p:spPr>
          <a:xfrm>
            <a:off x="2519271" y="2496073"/>
            <a:ext cx="827405" cy="828000"/>
          </a:xfrm>
          <a:prstGeom prst="rect">
            <a:avLst/>
          </a:prstGeom>
        </p:spPr>
      </p:pic>
      <p:pic>
        <p:nvPicPr>
          <p:cNvPr id="38" name="图片 37"/>
          <p:cNvPicPr>
            <a:picLocks noChangeAspect="1"/>
          </p:cNvPicPr>
          <p:nvPr/>
        </p:nvPicPr>
        <p:blipFill>
          <a:blip r:embed="rId12"/>
          <a:stretch>
            <a:fillRect/>
          </a:stretch>
        </p:blipFill>
        <p:spPr>
          <a:xfrm>
            <a:off x="1685556" y="2496073"/>
            <a:ext cx="828000" cy="828000"/>
          </a:xfrm>
          <a:prstGeom prst="rect">
            <a:avLst/>
          </a:prstGeom>
        </p:spPr>
      </p:pic>
      <p:sp>
        <p:nvSpPr>
          <p:cNvPr id="40" name="文本框 39"/>
          <p:cNvSpPr txBox="1"/>
          <p:nvPr/>
        </p:nvSpPr>
        <p:spPr>
          <a:xfrm>
            <a:off x="221615" y="3329305"/>
            <a:ext cx="1546225" cy="245110"/>
          </a:xfrm>
          <a:prstGeom prst="rect">
            <a:avLst/>
          </a:prstGeom>
          <a:noFill/>
        </p:spPr>
        <p:txBody>
          <a:bodyPr wrap="square" rtlCol="0">
            <a:spAutoFit/>
          </a:bodyPr>
          <a:p>
            <a:pPr algn="ctr"/>
            <a:r>
              <a:rPr lang="en-US" altLang="zh-CN" sz="1000">
                <a:latin typeface="Comic Sans MS Regular" panose="030F0702030302020204" charset="0"/>
                <a:cs typeface="Comic Sans MS Regular" panose="030F0702030302020204" charset="0"/>
              </a:rPr>
              <a:t>reference image</a:t>
            </a:r>
            <a:endParaRPr lang="en-US" altLang="zh-CN" sz="1000">
              <a:latin typeface="Comic Sans MS Regular" panose="030F0702030302020204" charset="0"/>
              <a:cs typeface="Comic Sans MS Regular" panose="030F0702030302020204" charset="0"/>
            </a:endParaRPr>
          </a:p>
        </p:txBody>
      </p:sp>
      <p:sp>
        <p:nvSpPr>
          <p:cNvPr id="7" name="文本框 6"/>
          <p:cNvSpPr txBox="1"/>
          <p:nvPr/>
        </p:nvSpPr>
        <p:spPr>
          <a:xfrm>
            <a:off x="2279656" y="3889354"/>
            <a:ext cx="2343785" cy="245110"/>
          </a:xfrm>
          <a:prstGeom prst="rect">
            <a:avLst/>
          </a:prstGeom>
          <a:noFill/>
        </p:spPr>
        <p:txBody>
          <a:bodyPr wrap="none" rtlCol="0">
            <a:spAutoFit/>
          </a:bodyPr>
          <a:p>
            <a:r>
              <a:rPr lang="en-US" altLang="zh-CN" sz="1000">
                <a:latin typeface="Comic Sans MS Regular" panose="030F0702030302020204" charset="0"/>
                <a:cs typeface="Comic Sans MS Regular" panose="030F0702030302020204" charset="0"/>
              </a:rPr>
              <a:t>prompt: A photo of </a:t>
            </a:r>
            <a:r>
              <a:rPr lang="en-US" altLang="zh-CN" sz="1000">
                <a:solidFill>
                  <a:srgbClr val="FF0000"/>
                </a:solidFill>
                <a:latin typeface="Comic Sans MS Regular" panose="030F0702030302020204" charset="0"/>
                <a:cs typeface="Comic Sans MS Regular" panose="030F0702030302020204" charset="0"/>
              </a:rPr>
              <a:t>cat</a:t>
            </a:r>
            <a:r>
              <a:rPr lang="en-US" altLang="zh-CN" sz="1000">
                <a:latin typeface="Comic Sans MS Regular" panose="030F0702030302020204" charset="0"/>
                <a:cs typeface="Comic Sans MS Regular" panose="030F0702030302020204" charset="0"/>
              </a:rPr>
              <a:t> on the beach</a:t>
            </a:r>
            <a:endParaRPr lang="en-US" altLang="zh-CN" sz="1000">
              <a:latin typeface="Comic Sans MS Regular" panose="030F0702030302020204" charset="0"/>
              <a:cs typeface="Comic Sans MS Regular" panose="030F0702030302020204" charset="0"/>
            </a:endParaRPr>
          </a:p>
        </p:txBody>
      </p:sp>
      <p:sp>
        <p:nvSpPr>
          <p:cNvPr id="9" name="文本框 8"/>
          <p:cNvSpPr txBox="1"/>
          <p:nvPr/>
        </p:nvSpPr>
        <p:spPr>
          <a:xfrm>
            <a:off x="2651156" y="5780749"/>
            <a:ext cx="631190"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s</a:t>
            </a:r>
            <a:r>
              <a:rPr lang="en-US" altLang="zh-CN" sz="1000" baseline="-25000">
                <a:latin typeface="Comic Sans MS Regular" panose="030F0702030302020204" charset="0"/>
                <a:cs typeface="Comic Sans MS Regular" panose="030F0702030302020204" charset="0"/>
              </a:rPr>
              <a:t> </a:t>
            </a:r>
            <a:r>
              <a:rPr lang="en-US" altLang="zh-CN" sz="1000">
                <a:latin typeface="Comic Sans MS Regular" panose="030F0702030302020204" charset="0"/>
                <a:cs typeface="Comic Sans MS Regular" panose="030F0702030302020204" charset="0"/>
              </a:rPr>
              <a:t>=0.8</a:t>
            </a:r>
            <a:endParaRPr lang="en-US" altLang="zh-CN" sz="1000">
              <a:latin typeface="Comic Sans MS Regular" panose="030F0702030302020204" charset="0"/>
              <a:cs typeface="Comic Sans MS Regular" panose="030F0702030302020204" charset="0"/>
            </a:endParaRPr>
          </a:p>
        </p:txBody>
      </p:sp>
      <p:sp>
        <p:nvSpPr>
          <p:cNvPr id="12" name="文本框 11"/>
          <p:cNvSpPr txBox="1"/>
          <p:nvPr/>
        </p:nvSpPr>
        <p:spPr>
          <a:xfrm>
            <a:off x="4343207" y="5782019"/>
            <a:ext cx="610870"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s </a:t>
            </a:r>
            <a:r>
              <a:rPr lang="en-US" altLang="zh-CN" sz="1000">
                <a:latin typeface="Comic Sans MS Regular" panose="030F0702030302020204" charset="0"/>
                <a:cs typeface="Comic Sans MS Regular" panose="030F0702030302020204" charset="0"/>
                <a:sym typeface="+mn-ea"/>
              </a:rPr>
              <a:t>=</a:t>
            </a:r>
            <a:r>
              <a:rPr lang="en-US" altLang="zh-CN" sz="1000">
                <a:latin typeface="Comic Sans MS Regular" panose="030F0702030302020204" charset="0"/>
                <a:cs typeface="Comic Sans MS Regular" panose="030F0702030302020204" charset="0"/>
              </a:rPr>
              <a:t>1.2</a:t>
            </a:r>
            <a:endParaRPr lang="en-US" altLang="zh-CN" sz="1000">
              <a:latin typeface="Comic Sans MS Regular" panose="030F0702030302020204" charset="0"/>
              <a:cs typeface="Comic Sans MS Regular" panose="030F0702030302020204" charset="0"/>
            </a:endParaRPr>
          </a:p>
        </p:txBody>
      </p:sp>
      <p:sp>
        <p:nvSpPr>
          <p:cNvPr id="16" name="文本框 15"/>
          <p:cNvSpPr txBox="1"/>
          <p:nvPr/>
        </p:nvSpPr>
        <p:spPr>
          <a:xfrm>
            <a:off x="1362823" y="6024620"/>
            <a:ext cx="1268095" cy="245110"/>
          </a:xfrm>
          <a:prstGeom prst="rect">
            <a:avLst/>
          </a:prstGeom>
          <a:noFill/>
        </p:spPr>
        <p:txBody>
          <a:bodyPr wrap="none" rtlCol="0">
            <a:spAutoFit/>
          </a:bodyPr>
          <a:p>
            <a:r>
              <a:rPr lang="en-US" altLang="zh-CN" sz="1000">
                <a:latin typeface="Comic Sans MS Regular" panose="030F0702030302020204" charset="0"/>
                <a:cs typeface="Comic Sans MS Regular" panose="030F0702030302020204" charset="0"/>
              </a:rPr>
              <a:t>w.o. mask (W</a:t>
            </a:r>
            <a:r>
              <a:rPr lang="en-US" altLang="zh-CN" sz="1000" baseline="-25000">
                <a:latin typeface="Comic Sans MS Regular" panose="030F0702030302020204" charset="0"/>
                <a:cs typeface="Comic Sans MS Regular" panose="030F0702030302020204" charset="0"/>
              </a:rPr>
              <a:t>c</a:t>
            </a:r>
            <a:r>
              <a:rPr lang="en-US" altLang="zh-CN" sz="1000">
                <a:latin typeface="Comic Sans MS Regular" panose="030F0702030302020204" charset="0"/>
                <a:cs typeface="Comic Sans MS Regular" panose="030F0702030302020204" charset="0"/>
              </a:rPr>
              <a:t>=1.2)</a:t>
            </a:r>
            <a:endParaRPr lang="en-US" altLang="zh-CN" sz="1000">
              <a:latin typeface="Comic Sans MS Regular" panose="030F0702030302020204" charset="0"/>
              <a:cs typeface="Comic Sans MS Regular" panose="030F0702030302020204" charset="0"/>
            </a:endParaRPr>
          </a:p>
        </p:txBody>
      </p:sp>
      <p:sp>
        <p:nvSpPr>
          <p:cNvPr id="18" name="文本框 17"/>
          <p:cNvSpPr txBox="1"/>
          <p:nvPr/>
        </p:nvSpPr>
        <p:spPr>
          <a:xfrm>
            <a:off x="3508095" y="5786742"/>
            <a:ext cx="624205"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s</a:t>
            </a:r>
            <a:r>
              <a:rPr lang="en-US" altLang="zh-CN" sz="1000">
                <a:latin typeface="Comic Sans MS Regular" panose="030F0702030302020204" charset="0"/>
                <a:cs typeface="Comic Sans MS Regular" panose="030F0702030302020204" charset="0"/>
                <a:sym typeface="+mn-ea"/>
              </a:rPr>
              <a:t> =</a:t>
            </a:r>
            <a:r>
              <a:rPr lang="en-US" altLang="zh-CN" sz="1000">
                <a:latin typeface="Comic Sans MS Regular" panose="030F0702030302020204" charset="0"/>
                <a:cs typeface="Comic Sans MS Regular" panose="030F0702030302020204" charset="0"/>
              </a:rPr>
              <a:t>1.0</a:t>
            </a:r>
            <a:endParaRPr lang="en-US" altLang="zh-CN" sz="1000">
              <a:latin typeface="Comic Sans MS Regular" panose="030F0702030302020204" charset="0"/>
              <a:cs typeface="Comic Sans MS Regular" panose="030F0702030302020204" charset="0"/>
            </a:endParaRPr>
          </a:p>
        </p:txBody>
      </p:sp>
      <p:pic>
        <p:nvPicPr>
          <p:cNvPr id="20" name="图片 19"/>
          <p:cNvPicPr>
            <a:picLocks noChangeAspect="1"/>
          </p:cNvPicPr>
          <p:nvPr/>
        </p:nvPicPr>
        <p:blipFill>
          <a:blip r:embed="rId13"/>
          <a:stretch>
            <a:fillRect/>
          </a:stretch>
        </p:blipFill>
        <p:spPr>
          <a:xfrm>
            <a:off x="4185245" y="4134485"/>
            <a:ext cx="827405" cy="827135"/>
          </a:xfrm>
          <a:prstGeom prst="rect">
            <a:avLst/>
          </a:prstGeom>
        </p:spPr>
      </p:pic>
      <p:pic>
        <p:nvPicPr>
          <p:cNvPr id="22" name="图片 21"/>
          <p:cNvPicPr>
            <a:picLocks noChangeAspect="1"/>
          </p:cNvPicPr>
          <p:nvPr/>
        </p:nvPicPr>
        <p:blipFill>
          <a:blip r:embed="rId14"/>
          <a:stretch>
            <a:fillRect/>
          </a:stretch>
        </p:blipFill>
        <p:spPr>
          <a:xfrm>
            <a:off x="2519005" y="4134485"/>
            <a:ext cx="827405" cy="827135"/>
          </a:xfrm>
          <a:prstGeom prst="rect">
            <a:avLst/>
          </a:prstGeom>
        </p:spPr>
      </p:pic>
      <p:pic>
        <p:nvPicPr>
          <p:cNvPr id="28" name="图片 27"/>
          <p:cNvPicPr>
            <a:picLocks noChangeAspect="1"/>
          </p:cNvPicPr>
          <p:nvPr/>
        </p:nvPicPr>
        <p:blipFill>
          <a:blip r:embed="rId15"/>
          <a:stretch>
            <a:fillRect/>
          </a:stretch>
        </p:blipFill>
        <p:spPr>
          <a:xfrm>
            <a:off x="3352125" y="4134485"/>
            <a:ext cx="827405" cy="827135"/>
          </a:xfrm>
          <a:prstGeom prst="rect">
            <a:avLst/>
          </a:prstGeom>
        </p:spPr>
      </p:pic>
      <p:pic>
        <p:nvPicPr>
          <p:cNvPr id="29" name="图片 28"/>
          <p:cNvPicPr>
            <a:picLocks noChangeAspect="1"/>
          </p:cNvPicPr>
          <p:nvPr/>
        </p:nvPicPr>
        <p:blipFill>
          <a:blip r:embed="rId16"/>
          <a:stretch>
            <a:fillRect/>
          </a:stretch>
        </p:blipFill>
        <p:spPr>
          <a:xfrm>
            <a:off x="581087" y="4525836"/>
            <a:ext cx="828000" cy="828000"/>
          </a:xfrm>
          <a:prstGeom prst="rect">
            <a:avLst/>
          </a:prstGeom>
        </p:spPr>
      </p:pic>
      <p:pic>
        <p:nvPicPr>
          <p:cNvPr id="42" name="图片 41"/>
          <p:cNvPicPr>
            <a:picLocks noChangeAspect="1"/>
          </p:cNvPicPr>
          <p:nvPr/>
        </p:nvPicPr>
        <p:blipFill>
          <a:blip r:embed="rId17"/>
          <a:stretch>
            <a:fillRect/>
          </a:stretch>
        </p:blipFill>
        <p:spPr>
          <a:xfrm>
            <a:off x="1685040" y="4959350"/>
            <a:ext cx="828000" cy="828000"/>
          </a:xfrm>
          <a:prstGeom prst="rect">
            <a:avLst/>
          </a:prstGeom>
        </p:spPr>
      </p:pic>
      <p:pic>
        <p:nvPicPr>
          <p:cNvPr id="46" name="图片 45"/>
          <p:cNvPicPr>
            <a:picLocks noChangeAspect="1"/>
          </p:cNvPicPr>
          <p:nvPr/>
        </p:nvPicPr>
        <p:blipFill>
          <a:blip r:embed="rId18"/>
          <a:stretch>
            <a:fillRect/>
          </a:stretch>
        </p:blipFill>
        <p:spPr>
          <a:xfrm>
            <a:off x="1685290" y="4134485"/>
            <a:ext cx="828000" cy="827135"/>
          </a:xfrm>
          <a:prstGeom prst="rect">
            <a:avLst/>
          </a:prstGeom>
        </p:spPr>
      </p:pic>
      <p:pic>
        <p:nvPicPr>
          <p:cNvPr id="48" name="图片 47"/>
          <p:cNvPicPr>
            <a:picLocks noChangeAspect="1"/>
          </p:cNvPicPr>
          <p:nvPr/>
        </p:nvPicPr>
        <p:blipFill>
          <a:blip r:embed="rId19"/>
          <a:stretch>
            <a:fillRect/>
          </a:stretch>
        </p:blipFill>
        <p:spPr>
          <a:xfrm>
            <a:off x="4181185" y="4959350"/>
            <a:ext cx="827405" cy="827135"/>
          </a:xfrm>
          <a:prstGeom prst="rect">
            <a:avLst/>
          </a:prstGeom>
        </p:spPr>
      </p:pic>
      <p:pic>
        <p:nvPicPr>
          <p:cNvPr id="50" name="图片 49"/>
          <p:cNvPicPr>
            <a:picLocks noChangeAspect="1"/>
          </p:cNvPicPr>
          <p:nvPr/>
        </p:nvPicPr>
        <p:blipFill>
          <a:blip r:embed="rId20"/>
          <a:stretch>
            <a:fillRect/>
          </a:stretch>
        </p:blipFill>
        <p:spPr>
          <a:xfrm>
            <a:off x="3349335" y="4959350"/>
            <a:ext cx="827405" cy="827135"/>
          </a:xfrm>
          <a:prstGeom prst="rect">
            <a:avLst/>
          </a:prstGeom>
        </p:spPr>
      </p:pic>
      <p:pic>
        <p:nvPicPr>
          <p:cNvPr id="51" name="图片 50"/>
          <p:cNvPicPr>
            <a:picLocks noChangeAspect="1"/>
          </p:cNvPicPr>
          <p:nvPr/>
        </p:nvPicPr>
        <p:blipFill>
          <a:blip r:embed="rId21"/>
          <a:stretch>
            <a:fillRect/>
          </a:stretch>
        </p:blipFill>
        <p:spPr>
          <a:xfrm>
            <a:off x="2517485" y="4959350"/>
            <a:ext cx="827405" cy="827135"/>
          </a:xfrm>
          <a:prstGeom prst="rect">
            <a:avLst/>
          </a:prstGeom>
        </p:spPr>
      </p:pic>
      <p:sp>
        <p:nvSpPr>
          <p:cNvPr id="53" name="文本框 52"/>
          <p:cNvSpPr txBox="1"/>
          <p:nvPr/>
        </p:nvSpPr>
        <p:spPr>
          <a:xfrm>
            <a:off x="1790284" y="5789838"/>
            <a:ext cx="501650" cy="245110"/>
          </a:xfrm>
          <a:prstGeom prst="rect">
            <a:avLst/>
          </a:prstGeom>
          <a:noFill/>
        </p:spPr>
        <p:txBody>
          <a:bodyPr wrap="none" rtlCol="0">
            <a:spAutoFit/>
          </a:bodyPr>
          <a:p>
            <a:r>
              <a:rPr lang="en-US" altLang="zh-CN" sz="1000">
                <a:latin typeface="Comic Sans MS Regular" panose="030F0702030302020204" charset="0"/>
                <a:cs typeface="Comic Sans MS Regular" panose="030F0702030302020204" charset="0"/>
              </a:rPr>
              <a:t>W</a:t>
            </a:r>
            <a:r>
              <a:rPr lang="en-US" altLang="zh-CN" sz="1000" baseline="-25000">
                <a:latin typeface="Comic Sans MS Regular" panose="030F0702030302020204" charset="0"/>
                <a:cs typeface="Comic Sans MS Regular" panose="030F0702030302020204" charset="0"/>
              </a:rPr>
              <a:t>s </a:t>
            </a:r>
            <a:r>
              <a:rPr lang="en-US" altLang="zh-CN" sz="1000">
                <a:latin typeface="Comic Sans MS Regular" panose="030F0702030302020204" charset="0"/>
                <a:cs typeface="Comic Sans MS Regular" panose="030F0702030302020204" charset="0"/>
              </a:rPr>
              <a:t>=1</a:t>
            </a:r>
            <a:endParaRPr lang="en-US" altLang="zh-CN" sz="1000">
              <a:latin typeface="Comic Sans MS Regular" panose="030F0702030302020204" charset="0"/>
              <a:cs typeface="Comic Sans MS Regular" panose="030F0702030302020204" charset="0"/>
            </a:endParaRPr>
          </a:p>
        </p:txBody>
      </p:sp>
      <p:sp>
        <p:nvSpPr>
          <p:cNvPr id="54" name="左大括号 53"/>
          <p:cNvSpPr/>
          <p:nvPr/>
        </p:nvSpPr>
        <p:spPr>
          <a:xfrm rot="16200000">
            <a:off x="4242435" y="4956810"/>
            <a:ext cx="103505" cy="2242820"/>
          </a:xfrm>
          <a:prstGeom prst="leftBrace">
            <a:avLst>
              <a:gd name="adj1" fmla="val 0"/>
              <a:gd name="adj2" fmla="val 50014"/>
            </a:avLst>
          </a:prstGeom>
        </p:spPr>
        <p:style>
          <a:lnRef idx="1">
            <a:schemeClr val="dk1"/>
          </a:lnRef>
          <a:fillRef idx="0">
            <a:schemeClr val="dk1"/>
          </a:fillRef>
          <a:effectRef idx="0">
            <a:schemeClr val="dk1"/>
          </a:effectRef>
          <a:fontRef idx="minor">
            <a:schemeClr val="tx1"/>
          </a:fontRef>
        </p:style>
        <p:txBody>
          <a:bodyPr rtlCol="0" anchor="ctr"/>
          <a:p>
            <a:pPr algn="ctr"/>
            <a:endParaRPr lang="zh-CN" altLang="en-US" sz="1010"/>
          </a:p>
        </p:txBody>
      </p:sp>
      <p:sp>
        <p:nvSpPr>
          <p:cNvPr id="55" name="文本框 54"/>
          <p:cNvSpPr txBox="1"/>
          <p:nvPr/>
        </p:nvSpPr>
        <p:spPr>
          <a:xfrm>
            <a:off x="3709415" y="6130030"/>
            <a:ext cx="1169670"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rPr>
              <a:t>w. mask (</a:t>
            </a:r>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c</a:t>
            </a:r>
            <a:r>
              <a:rPr lang="en-US" altLang="zh-CN" sz="1000">
                <a:latin typeface="Comic Sans MS Regular" panose="030F0702030302020204" charset="0"/>
                <a:cs typeface="Comic Sans MS Regular" panose="030F0702030302020204" charset="0"/>
                <a:sym typeface="+mn-ea"/>
              </a:rPr>
              <a:t>=1.2</a:t>
            </a:r>
            <a:r>
              <a:rPr lang="en-US" altLang="zh-CN" sz="1000">
                <a:latin typeface="Comic Sans MS Regular" panose="030F0702030302020204" charset="0"/>
                <a:cs typeface="Comic Sans MS Regular" panose="030F0702030302020204" charset="0"/>
              </a:rPr>
              <a:t>)</a:t>
            </a:r>
            <a:endParaRPr lang="en-US" altLang="zh-CN" sz="1000">
              <a:latin typeface="Comic Sans MS Regular" panose="030F0702030302020204" charset="0"/>
              <a:cs typeface="Comic Sans MS Regular" panose="030F0702030302020204" charset="0"/>
            </a:endParaRPr>
          </a:p>
        </p:txBody>
      </p:sp>
      <p:pic>
        <p:nvPicPr>
          <p:cNvPr id="56" name="图片 55"/>
          <p:cNvPicPr>
            <a:picLocks noChangeAspect="1"/>
          </p:cNvPicPr>
          <p:nvPr/>
        </p:nvPicPr>
        <p:blipFill>
          <a:blip r:embed="rId22"/>
          <a:stretch>
            <a:fillRect/>
          </a:stretch>
        </p:blipFill>
        <p:spPr>
          <a:xfrm>
            <a:off x="5018365" y="4134485"/>
            <a:ext cx="827405" cy="827135"/>
          </a:xfrm>
          <a:prstGeom prst="rect">
            <a:avLst/>
          </a:prstGeom>
        </p:spPr>
      </p:pic>
      <p:pic>
        <p:nvPicPr>
          <p:cNvPr id="57" name="图片 56"/>
          <p:cNvPicPr>
            <a:picLocks noChangeAspect="1"/>
          </p:cNvPicPr>
          <p:nvPr/>
        </p:nvPicPr>
        <p:blipFill>
          <a:blip r:embed="rId23"/>
          <a:stretch>
            <a:fillRect/>
          </a:stretch>
        </p:blipFill>
        <p:spPr>
          <a:xfrm>
            <a:off x="5013035" y="4959350"/>
            <a:ext cx="827405" cy="827135"/>
          </a:xfrm>
          <a:prstGeom prst="rect">
            <a:avLst/>
          </a:prstGeom>
        </p:spPr>
      </p:pic>
      <p:sp>
        <p:nvSpPr>
          <p:cNvPr id="58" name="文本框 57"/>
          <p:cNvSpPr txBox="1"/>
          <p:nvPr/>
        </p:nvSpPr>
        <p:spPr>
          <a:xfrm>
            <a:off x="5180900" y="5789838"/>
            <a:ext cx="610870" cy="245110"/>
          </a:xfrm>
          <a:prstGeom prst="rect">
            <a:avLst/>
          </a:prstGeom>
          <a:noFill/>
        </p:spPr>
        <p:txBody>
          <a:bodyPr wrap="none" rtlCol="0">
            <a:spAutoFit/>
          </a:bodyPr>
          <a:p>
            <a:pPr algn="l"/>
            <a:r>
              <a:rPr lang="en-US" altLang="zh-CN" sz="1000">
                <a:latin typeface="Comic Sans MS Regular" panose="030F0702030302020204" charset="0"/>
                <a:cs typeface="Comic Sans MS Regular" panose="030F0702030302020204" charset="0"/>
                <a:sym typeface="+mn-ea"/>
              </a:rPr>
              <a:t>W</a:t>
            </a:r>
            <a:r>
              <a:rPr lang="en-US" altLang="zh-CN" sz="1000" baseline="-25000">
                <a:latin typeface="Comic Sans MS Regular" panose="030F0702030302020204" charset="0"/>
                <a:cs typeface="Comic Sans MS Regular" panose="030F0702030302020204" charset="0"/>
                <a:sym typeface="+mn-ea"/>
              </a:rPr>
              <a:t>s </a:t>
            </a:r>
            <a:r>
              <a:rPr lang="en-US" altLang="zh-CN" sz="1000">
                <a:latin typeface="Comic Sans MS Regular" panose="030F0702030302020204" charset="0"/>
                <a:cs typeface="Comic Sans MS Regular" panose="030F0702030302020204" charset="0"/>
                <a:sym typeface="+mn-ea"/>
              </a:rPr>
              <a:t>=</a:t>
            </a:r>
            <a:r>
              <a:rPr lang="en-US" altLang="zh-CN" sz="1000">
                <a:latin typeface="Comic Sans MS Regular" panose="030F0702030302020204" charset="0"/>
                <a:cs typeface="Comic Sans MS Regular" panose="030F0702030302020204" charset="0"/>
              </a:rPr>
              <a:t>1.4</a:t>
            </a:r>
            <a:endParaRPr lang="en-US" altLang="zh-CN" sz="1000">
              <a:latin typeface="Comic Sans MS Regular" panose="030F0702030302020204" charset="0"/>
              <a:cs typeface="Comic Sans MS Regular" panose="030F0702030302020204" charset="0"/>
            </a:endParaRPr>
          </a:p>
        </p:txBody>
      </p:sp>
      <p:sp>
        <p:nvSpPr>
          <p:cNvPr id="39" name="文本框 38"/>
          <p:cNvSpPr txBox="1"/>
          <p:nvPr/>
        </p:nvSpPr>
        <p:spPr>
          <a:xfrm>
            <a:off x="348615" y="5473700"/>
            <a:ext cx="1292225" cy="245110"/>
          </a:xfrm>
          <a:prstGeom prst="rect">
            <a:avLst/>
          </a:prstGeom>
          <a:noFill/>
        </p:spPr>
        <p:txBody>
          <a:bodyPr wrap="square" rtlCol="0">
            <a:spAutoFit/>
          </a:bodyPr>
          <a:p>
            <a:pPr algn="ctr"/>
            <a:r>
              <a:rPr lang="en-US" altLang="zh-CN" sz="1000">
                <a:latin typeface="Comic Sans MS Regular" panose="030F0702030302020204" charset="0"/>
                <a:cs typeface="Comic Sans MS Regular" panose="030F0702030302020204" charset="0"/>
              </a:rPr>
              <a:t>reference image</a:t>
            </a:r>
            <a:endParaRPr lang="en-US" altLang="zh-CN" sz="1000">
              <a:latin typeface="Comic Sans MS Regular" panose="030F0702030302020204" charset="0"/>
              <a:cs typeface="Comic Sans MS Regular" panose="030F0702030302020204" charset="0"/>
            </a:endParaRPr>
          </a:p>
        </p:txBody>
      </p:sp>
      <p:pic>
        <p:nvPicPr>
          <p:cNvPr id="137" name="图片 136"/>
          <p:cNvPicPr>
            <a:picLocks noChangeAspect="1"/>
          </p:cNvPicPr>
          <p:nvPr/>
        </p:nvPicPr>
        <p:blipFill>
          <a:blip r:embed="rId24"/>
          <a:stretch>
            <a:fillRect/>
          </a:stretch>
        </p:blipFill>
        <p:spPr>
          <a:xfrm>
            <a:off x="8590021" y="2455372"/>
            <a:ext cx="828000" cy="828000"/>
          </a:xfrm>
          <a:prstGeom prst="rect">
            <a:avLst/>
          </a:prstGeom>
        </p:spPr>
      </p:pic>
      <p:pic>
        <p:nvPicPr>
          <p:cNvPr id="138" name="图片 137" descr="037144"/>
          <p:cNvPicPr>
            <a:picLocks noChangeAspect="1"/>
          </p:cNvPicPr>
          <p:nvPr/>
        </p:nvPicPr>
        <p:blipFill>
          <a:blip r:embed="rId25"/>
          <a:stretch>
            <a:fillRect/>
          </a:stretch>
        </p:blipFill>
        <p:spPr>
          <a:xfrm>
            <a:off x="6606109" y="2448625"/>
            <a:ext cx="828000" cy="828000"/>
          </a:xfrm>
          <a:prstGeom prst="rect">
            <a:avLst/>
          </a:prstGeom>
        </p:spPr>
      </p:pic>
      <p:sp>
        <p:nvSpPr>
          <p:cNvPr id="139" name="文本框 138"/>
          <p:cNvSpPr txBox="1"/>
          <p:nvPr/>
        </p:nvSpPr>
        <p:spPr>
          <a:xfrm>
            <a:off x="6512646" y="3283576"/>
            <a:ext cx="1155065" cy="245110"/>
          </a:xfrm>
          <a:prstGeom prst="rect">
            <a:avLst/>
          </a:prstGeom>
          <a:noFill/>
        </p:spPr>
        <p:txBody>
          <a:bodyPr wrap="none" rtlCol="0">
            <a:spAutoFit/>
          </a:bodyPr>
          <a:p>
            <a:r>
              <a:rPr lang="en-US" altLang="zh-CN" sz="1000">
                <a:latin typeface="Comic Sans MS Regular" panose="030F0702030302020204" charset="0"/>
                <a:cs typeface="Comic Sans MS Regular" panose="030F0702030302020204" charset="0"/>
              </a:rPr>
              <a:t>reference image</a:t>
            </a:r>
            <a:endParaRPr lang="en-US" altLang="zh-CN" sz="1000">
              <a:latin typeface="Comic Sans MS Regular" panose="030F0702030302020204" charset="0"/>
              <a:cs typeface="Comic Sans MS Regular" panose="030F0702030302020204" charset="0"/>
            </a:endParaRPr>
          </a:p>
        </p:txBody>
      </p:sp>
      <p:sp>
        <p:nvSpPr>
          <p:cNvPr id="140" name="文本框 139"/>
          <p:cNvSpPr txBox="1"/>
          <p:nvPr/>
        </p:nvSpPr>
        <p:spPr>
          <a:xfrm>
            <a:off x="7887862" y="3082280"/>
            <a:ext cx="615315" cy="177165"/>
          </a:xfrm>
          <a:prstGeom prst="rect">
            <a:avLst/>
          </a:prstGeom>
          <a:noFill/>
        </p:spPr>
        <p:txBody>
          <a:bodyPr wrap="none" rtlCol="0">
            <a:spAutoFit/>
          </a:bodyPr>
          <a:p>
            <a:r>
              <a:rPr lang="en-US" altLang="zh-CN" sz="560">
                <a:latin typeface="Comic Sans MS Regular" panose="030F0702030302020204" charset="0"/>
                <a:cs typeface="Comic Sans MS Regular" panose="030F0702030302020204" charset="0"/>
              </a:rPr>
              <a:t>w.o. injection</a:t>
            </a:r>
            <a:endParaRPr lang="en-US" altLang="zh-CN" sz="560">
              <a:latin typeface="Comic Sans MS Regular" panose="030F0702030302020204" charset="0"/>
              <a:cs typeface="Comic Sans MS Regular" panose="030F0702030302020204" charset="0"/>
            </a:endParaRPr>
          </a:p>
        </p:txBody>
      </p:sp>
      <p:sp>
        <p:nvSpPr>
          <p:cNvPr id="141" name="文本框 140"/>
          <p:cNvSpPr txBox="1"/>
          <p:nvPr/>
        </p:nvSpPr>
        <p:spPr>
          <a:xfrm>
            <a:off x="10608310" y="3283585"/>
            <a:ext cx="393700" cy="398780"/>
          </a:xfrm>
          <a:prstGeom prst="rect">
            <a:avLst/>
          </a:prstGeom>
          <a:noFill/>
        </p:spPr>
        <p:txBody>
          <a:bodyPr wrap="square" rtlCol="0">
            <a:spAutoFit/>
          </a:bodyPr>
          <a:p>
            <a:r>
              <a:rPr lang="en-US" altLang="zh-CN" sz="1000">
                <a:latin typeface="Comic Sans MS Regular" panose="030F0702030302020204" charset="0"/>
                <a:cs typeface="Comic Sans MS Regular" panose="030F0702030302020204" charset="0"/>
              </a:rPr>
              <a:t>full</a:t>
            </a:r>
            <a:endParaRPr lang="en-US" altLang="zh-CN" sz="1000">
              <a:latin typeface="Comic Sans MS Regular" panose="030F0702030302020204" charset="0"/>
              <a:cs typeface="Comic Sans MS Regular" panose="030F0702030302020204" charset="0"/>
            </a:endParaRPr>
          </a:p>
          <a:p>
            <a:endParaRPr lang="en-US" altLang="zh-CN" sz="1000">
              <a:latin typeface="Comic Sans MS Regular" panose="030F0702030302020204" charset="0"/>
              <a:cs typeface="Comic Sans MS Regular" panose="030F0702030302020204" charset="0"/>
            </a:endParaRPr>
          </a:p>
        </p:txBody>
      </p:sp>
      <p:sp>
        <p:nvSpPr>
          <p:cNvPr id="142" name="文本框 141"/>
          <p:cNvSpPr txBox="1"/>
          <p:nvPr/>
        </p:nvSpPr>
        <p:spPr>
          <a:xfrm>
            <a:off x="8518525" y="3283585"/>
            <a:ext cx="990600" cy="398780"/>
          </a:xfrm>
          <a:prstGeom prst="rect">
            <a:avLst/>
          </a:prstGeom>
          <a:noFill/>
        </p:spPr>
        <p:txBody>
          <a:bodyPr wrap="square" rtlCol="0">
            <a:spAutoFit/>
          </a:bodyPr>
          <a:p>
            <a:pPr algn="ctr"/>
            <a:r>
              <a:rPr lang="en-US" altLang="zh-CN" sz="1000">
                <a:latin typeface="Comic Sans MS Regular" panose="030F0702030302020204" charset="0"/>
                <a:cs typeface="Comic Sans MS Regular" panose="030F0702030302020204" charset="0"/>
              </a:rPr>
              <a:t>only self-attn injection</a:t>
            </a:r>
            <a:endParaRPr lang="en-US" altLang="zh-CN" sz="1000">
              <a:latin typeface="Comic Sans MS Regular" panose="030F0702030302020204" charset="0"/>
              <a:cs typeface="Comic Sans MS Regular" panose="030F0702030302020204" charset="0"/>
            </a:endParaRPr>
          </a:p>
        </p:txBody>
      </p:sp>
      <p:pic>
        <p:nvPicPr>
          <p:cNvPr id="143" name="图片 142"/>
          <p:cNvPicPr>
            <a:picLocks noChangeAspect="1"/>
          </p:cNvPicPr>
          <p:nvPr/>
        </p:nvPicPr>
        <p:blipFill>
          <a:blip r:embed="rId26"/>
          <a:stretch>
            <a:fillRect/>
          </a:stretch>
        </p:blipFill>
        <p:spPr>
          <a:xfrm>
            <a:off x="7690377" y="2455372"/>
            <a:ext cx="828000" cy="828000"/>
          </a:xfrm>
          <a:prstGeom prst="rect">
            <a:avLst/>
          </a:prstGeom>
        </p:spPr>
      </p:pic>
      <p:sp>
        <p:nvSpPr>
          <p:cNvPr id="144" name="文本框 143"/>
          <p:cNvSpPr txBox="1"/>
          <p:nvPr/>
        </p:nvSpPr>
        <p:spPr>
          <a:xfrm>
            <a:off x="7973623" y="1378969"/>
            <a:ext cx="2847975" cy="245110"/>
          </a:xfrm>
          <a:prstGeom prst="rect">
            <a:avLst/>
          </a:prstGeom>
          <a:noFill/>
        </p:spPr>
        <p:txBody>
          <a:bodyPr wrap="none" rtlCol="0">
            <a:spAutoFit/>
          </a:bodyPr>
          <a:p>
            <a:r>
              <a:rPr lang="en-US" altLang="zh-CN" sz="1000">
                <a:latin typeface="Comic Sans MS Regular" panose="030F0702030302020204" charset="0"/>
                <a:cs typeface="Comic Sans MS Regular" panose="030F0702030302020204" charset="0"/>
              </a:rPr>
              <a:t>prompt: A photo of </a:t>
            </a:r>
            <a:r>
              <a:rPr lang="en-US" altLang="zh-CN" sz="1000">
                <a:solidFill>
                  <a:srgbClr val="FF0000"/>
                </a:solidFill>
                <a:latin typeface="Comic Sans MS Regular" panose="030F0702030302020204" charset="0"/>
                <a:cs typeface="Comic Sans MS Regular" panose="030F0702030302020204" charset="0"/>
              </a:rPr>
              <a:t>woman </a:t>
            </a:r>
            <a:r>
              <a:rPr lang="en-US" altLang="zh-CN" sz="1000">
                <a:solidFill>
                  <a:schemeClr val="tx1"/>
                </a:solidFill>
                <a:latin typeface="Comic Sans MS Regular" panose="030F0702030302020204" charset="0"/>
                <a:cs typeface="Comic Sans MS Regular" panose="030F0702030302020204" charset="0"/>
              </a:rPr>
              <a:t>wearing a red hat </a:t>
            </a:r>
            <a:endParaRPr lang="en-US" altLang="zh-CN" sz="1000">
              <a:solidFill>
                <a:schemeClr val="tx1"/>
              </a:solidFill>
              <a:latin typeface="Comic Sans MS Regular" panose="030F0702030302020204" charset="0"/>
              <a:cs typeface="Comic Sans MS Regular" panose="030F0702030302020204" charset="0"/>
            </a:endParaRPr>
          </a:p>
        </p:txBody>
      </p:sp>
      <p:sp>
        <p:nvSpPr>
          <p:cNvPr id="145" name="文本框 144"/>
          <p:cNvSpPr txBox="1"/>
          <p:nvPr/>
        </p:nvSpPr>
        <p:spPr>
          <a:xfrm>
            <a:off x="9232900" y="3283585"/>
            <a:ext cx="1367155" cy="398780"/>
          </a:xfrm>
          <a:prstGeom prst="rect">
            <a:avLst/>
          </a:prstGeom>
          <a:noFill/>
        </p:spPr>
        <p:txBody>
          <a:bodyPr wrap="square" rtlCol="0">
            <a:spAutoFit/>
          </a:bodyPr>
          <a:p>
            <a:pPr algn="ctr"/>
            <a:r>
              <a:rPr lang="en-US" altLang="zh-CN" sz="1000">
                <a:latin typeface="Comic Sans MS Regular" panose="030F0702030302020204" charset="0"/>
                <a:cs typeface="Comic Sans MS Regular" panose="030F0702030302020204" charset="0"/>
              </a:rPr>
              <a:t>only cross-attn injection</a:t>
            </a:r>
            <a:endParaRPr lang="en-US" altLang="zh-CN" sz="1000">
              <a:latin typeface="Comic Sans MS Regular" panose="030F0702030302020204" charset="0"/>
              <a:cs typeface="Comic Sans MS Regular" panose="030F0702030302020204" charset="0"/>
            </a:endParaRPr>
          </a:p>
        </p:txBody>
      </p:sp>
      <p:pic>
        <p:nvPicPr>
          <p:cNvPr id="146" name="图片 145"/>
          <p:cNvPicPr>
            <a:picLocks noChangeAspect="1"/>
          </p:cNvPicPr>
          <p:nvPr/>
        </p:nvPicPr>
        <p:blipFill>
          <a:blip r:embed="rId27"/>
          <a:stretch>
            <a:fillRect/>
          </a:stretch>
        </p:blipFill>
        <p:spPr>
          <a:xfrm>
            <a:off x="7690377" y="1624347"/>
            <a:ext cx="828000" cy="828000"/>
          </a:xfrm>
          <a:prstGeom prst="rect">
            <a:avLst/>
          </a:prstGeom>
        </p:spPr>
      </p:pic>
      <p:pic>
        <p:nvPicPr>
          <p:cNvPr id="147" name="图片 146" descr="/Users/zyx/Downloads/1 (1).jpg1 (1)"/>
          <p:cNvPicPr/>
          <p:nvPr/>
        </p:nvPicPr>
        <p:blipFill>
          <a:blip r:embed="rId28"/>
          <a:srcRect/>
          <a:stretch>
            <a:fillRect/>
          </a:stretch>
        </p:blipFill>
        <p:spPr>
          <a:xfrm>
            <a:off x="6605543" y="1624252"/>
            <a:ext cx="828000" cy="828000"/>
          </a:xfrm>
          <a:prstGeom prst="rect">
            <a:avLst/>
          </a:prstGeom>
        </p:spPr>
      </p:pic>
      <p:pic>
        <p:nvPicPr>
          <p:cNvPr id="148" name="图片 147"/>
          <p:cNvPicPr>
            <a:picLocks noChangeAspect="1"/>
          </p:cNvPicPr>
          <p:nvPr/>
        </p:nvPicPr>
        <p:blipFill>
          <a:blip r:embed="rId29"/>
          <a:stretch>
            <a:fillRect/>
          </a:stretch>
        </p:blipFill>
        <p:spPr>
          <a:xfrm>
            <a:off x="10391175" y="2455610"/>
            <a:ext cx="828000" cy="828000"/>
          </a:xfrm>
          <a:prstGeom prst="rect">
            <a:avLst/>
          </a:prstGeom>
        </p:spPr>
      </p:pic>
      <p:pic>
        <p:nvPicPr>
          <p:cNvPr id="149" name="图片 148"/>
          <p:cNvPicPr>
            <a:picLocks noChangeAspect="1"/>
          </p:cNvPicPr>
          <p:nvPr/>
        </p:nvPicPr>
        <p:blipFill>
          <a:blip r:embed="rId30"/>
          <a:stretch>
            <a:fillRect/>
          </a:stretch>
        </p:blipFill>
        <p:spPr>
          <a:xfrm>
            <a:off x="10391175" y="1624347"/>
            <a:ext cx="828000" cy="828000"/>
          </a:xfrm>
          <a:prstGeom prst="rect">
            <a:avLst/>
          </a:prstGeom>
        </p:spPr>
      </p:pic>
      <p:pic>
        <p:nvPicPr>
          <p:cNvPr id="150" name="图片 149"/>
          <p:cNvPicPr>
            <a:picLocks noChangeAspect="1"/>
          </p:cNvPicPr>
          <p:nvPr/>
        </p:nvPicPr>
        <p:blipFill>
          <a:blip r:embed="rId31"/>
          <a:stretch>
            <a:fillRect/>
          </a:stretch>
        </p:blipFill>
        <p:spPr>
          <a:xfrm>
            <a:off x="9490261" y="2455411"/>
            <a:ext cx="828000" cy="828000"/>
          </a:xfrm>
          <a:prstGeom prst="rect">
            <a:avLst/>
          </a:prstGeom>
        </p:spPr>
      </p:pic>
      <p:pic>
        <p:nvPicPr>
          <p:cNvPr id="151" name="图片 150"/>
          <p:cNvPicPr>
            <a:picLocks noChangeAspect="1"/>
          </p:cNvPicPr>
          <p:nvPr/>
        </p:nvPicPr>
        <p:blipFill>
          <a:blip r:embed="rId32"/>
          <a:stretch>
            <a:fillRect/>
          </a:stretch>
        </p:blipFill>
        <p:spPr>
          <a:xfrm>
            <a:off x="9490896" y="1624347"/>
            <a:ext cx="828000" cy="828000"/>
          </a:xfrm>
          <a:prstGeom prst="rect">
            <a:avLst/>
          </a:prstGeom>
        </p:spPr>
      </p:pic>
      <p:pic>
        <p:nvPicPr>
          <p:cNvPr id="152" name="图片 151"/>
          <p:cNvPicPr>
            <a:picLocks noChangeAspect="1"/>
          </p:cNvPicPr>
          <p:nvPr/>
        </p:nvPicPr>
        <p:blipFill>
          <a:blip r:embed="rId33"/>
          <a:stretch>
            <a:fillRect/>
          </a:stretch>
        </p:blipFill>
        <p:spPr>
          <a:xfrm>
            <a:off x="8590021" y="1624347"/>
            <a:ext cx="828000" cy="828000"/>
          </a:xfrm>
          <a:prstGeom prst="rect">
            <a:avLst/>
          </a:prstGeom>
        </p:spPr>
      </p:pic>
      <p:sp>
        <p:nvSpPr>
          <p:cNvPr id="153" name="文本框 152"/>
          <p:cNvSpPr txBox="1"/>
          <p:nvPr/>
        </p:nvSpPr>
        <p:spPr>
          <a:xfrm>
            <a:off x="7626877" y="3283575"/>
            <a:ext cx="955675" cy="245110"/>
          </a:xfrm>
          <a:prstGeom prst="rect">
            <a:avLst/>
          </a:prstGeom>
          <a:noFill/>
        </p:spPr>
        <p:txBody>
          <a:bodyPr wrap="none" rtlCol="0">
            <a:spAutoFit/>
          </a:bodyPr>
          <a:p>
            <a:r>
              <a:rPr lang="en-US" altLang="zh-CN" sz="1000">
                <a:latin typeface="Comic Sans MS Regular" panose="030F0702030302020204" charset="0"/>
                <a:cs typeface="Comic Sans MS Regular" panose="030F0702030302020204" charset="0"/>
              </a:rPr>
              <a:t>w.o. injection</a:t>
            </a:r>
            <a:endParaRPr lang="en-US" altLang="zh-CN" sz="1000">
              <a:latin typeface="Comic Sans MS Regular" panose="030F0702030302020204" charset="0"/>
              <a:cs typeface="Comic Sans MS Regular" panose="030F0702030302020204" charset="0"/>
            </a:endParaRPr>
          </a:p>
        </p:txBody>
      </p:sp>
      <p:sp>
        <p:nvSpPr>
          <p:cNvPr id="154" name="文本框 153"/>
          <p:cNvSpPr txBox="1"/>
          <p:nvPr/>
        </p:nvSpPr>
        <p:spPr>
          <a:xfrm>
            <a:off x="5517515" y="988060"/>
            <a:ext cx="1097280" cy="368300"/>
          </a:xfrm>
          <a:prstGeom prst="rect">
            <a:avLst/>
          </a:prstGeom>
          <a:noFill/>
        </p:spPr>
        <p:txBody>
          <a:bodyPr wrap="none" rtlCol="0">
            <a:spAutoFit/>
          </a:bodyPr>
          <a:p>
            <a:r>
              <a:rPr lang="en-US" altLang="zh-CN" b="1">
                <a:latin typeface="Arial Bold" panose="020B0604020202020204" charset="0"/>
                <a:cs typeface="Arial Bold" panose="020B0604020202020204" charset="0"/>
              </a:rPr>
              <a:t>Ablation</a:t>
            </a:r>
            <a:endParaRPr lang="en-US" altLang="zh-CN" b="1">
              <a:latin typeface="Arial Bold" panose="020B0604020202020204" charset="0"/>
              <a:cs typeface="Arial Bold" panose="020B0604020202020204" charset="0"/>
            </a:endParaRPr>
          </a:p>
        </p:txBody>
      </p:sp>
      <p:pic>
        <p:nvPicPr>
          <p:cNvPr id="169" name="图片 168"/>
          <p:cNvPicPr>
            <a:picLocks noChangeAspect="1"/>
          </p:cNvPicPr>
          <p:nvPr/>
        </p:nvPicPr>
        <p:blipFill>
          <a:blip r:embed="rId34"/>
          <a:stretch>
            <a:fillRect/>
          </a:stretch>
        </p:blipFill>
        <p:spPr>
          <a:xfrm>
            <a:off x="6190615" y="3789680"/>
            <a:ext cx="5372100" cy="23406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More results</a:t>
            </a:r>
            <a:endParaRPr lang="en-US" altLang="zh-CN"/>
          </a:p>
        </p:txBody>
      </p:sp>
      <p:pic>
        <p:nvPicPr>
          <p:cNvPr id="4" name="图片 3" descr="sup_04"/>
          <p:cNvPicPr>
            <a:picLocks noChangeAspect="1"/>
          </p:cNvPicPr>
          <p:nvPr/>
        </p:nvPicPr>
        <p:blipFill>
          <a:blip r:embed="rId1"/>
          <a:srcRect b="64982"/>
          <a:stretch>
            <a:fillRect/>
          </a:stretch>
        </p:blipFill>
        <p:spPr>
          <a:xfrm>
            <a:off x="2548890" y="1565910"/>
            <a:ext cx="7094220" cy="4162425"/>
          </a:xfrm>
          <a:prstGeom prst="rect">
            <a:avLst/>
          </a:prstGeom>
        </p:spPr>
      </p:pic>
      <p:sp>
        <p:nvSpPr>
          <p:cNvPr id="5" name="文本框 4"/>
          <p:cNvSpPr txBox="1"/>
          <p:nvPr/>
        </p:nvSpPr>
        <p:spPr>
          <a:xfrm>
            <a:off x="344805" y="1026795"/>
            <a:ext cx="3726180" cy="368300"/>
          </a:xfrm>
          <a:prstGeom prst="rect">
            <a:avLst/>
          </a:prstGeom>
          <a:noFill/>
        </p:spPr>
        <p:txBody>
          <a:bodyPr wrap="none" rtlCol="0">
            <a:spAutoFit/>
          </a:bodyPr>
          <a:p>
            <a:r>
              <a:rPr lang="en-US" altLang="zh-CN"/>
              <a:t>Genelizable to customized models:</a:t>
            </a:r>
            <a:endParaRPr lang="en-US" altLang="zh-C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More results</a:t>
            </a:r>
            <a:endParaRPr lang="en-US" altLang="zh-CN"/>
          </a:p>
        </p:txBody>
      </p:sp>
      <p:pic>
        <p:nvPicPr>
          <p:cNvPr id="3" name="图片 2" descr="sup_01"/>
          <p:cNvPicPr>
            <a:picLocks noChangeAspect="1"/>
          </p:cNvPicPr>
          <p:nvPr/>
        </p:nvPicPr>
        <p:blipFill>
          <a:blip r:embed="rId1"/>
          <a:srcRect b="44639"/>
          <a:stretch>
            <a:fillRect/>
          </a:stretch>
        </p:blipFill>
        <p:spPr>
          <a:xfrm>
            <a:off x="2439035" y="1438910"/>
            <a:ext cx="7313930" cy="5159375"/>
          </a:xfrm>
          <a:prstGeom prst="rect">
            <a:avLst/>
          </a:prstGeom>
        </p:spPr>
      </p:pic>
      <p:sp>
        <p:nvSpPr>
          <p:cNvPr id="5" name="文本框 4"/>
          <p:cNvSpPr txBox="1"/>
          <p:nvPr/>
        </p:nvSpPr>
        <p:spPr>
          <a:xfrm>
            <a:off x="542925" y="1070610"/>
            <a:ext cx="2887980" cy="368300"/>
          </a:xfrm>
          <a:prstGeom prst="rect">
            <a:avLst/>
          </a:prstGeom>
          <a:noFill/>
        </p:spPr>
        <p:txBody>
          <a:bodyPr wrap="none" rtlCol="0">
            <a:spAutoFit/>
          </a:bodyPr>
          <a:p>
            <a:r>
              <a:rPr lang="en-US" altLang="zh-CN"/>
              <a:t>T2i Results on cat domain:</a:t>
            </a:r>
            <a:endParaRPr lang="en-US" altLang="zh-C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0"/>
          </p:nvPr>
        </p:nvSpPr>
        <p:spPr/>
        <p:txBody>
          <a:bodyPr/>
          <a:p>
            <a:r>
              <a:rPr lang="en-US" altLang="zh-CN"/>
              <a:t>More results</a:t>
            </a:r>
            <a:endParaRPr lang="en-US" altLang="zh-CN"/>
          </a:p>
        </p:txBody>
      </p:sp>
      <p:pic>
        <p:nvPicPr>
          <p:cNvPr id="3" name="图片 2"/>
          <p:cNvPicPr>
            <a:picLocks noChangeAspect="1"/>
          </p:cNvPicPr>
          <p:nvPr/>
        </p:nvPicPr>
        <p:blipFill>
          <a:blip r:embed="rId1"/>
          <a:srcRect t="54914"/>
          <a:stretch>
            <a:fillRect/>
          </a:stretch>
        </p:blipFill>
        <p:spPr>
          <a:xfrm>
            <a:off x="2123440" y="1653540"/>
            <a:ext cx="7945120" cy="4562475"/>
          </a:xfrm>
          <a:prstGeom prst="rect">
            <a:avLst/>
          </a:prstGeom>
        </p:spPr>
      </p:pic>
      <p:sp>
        <p:nvSpPr>
          <p:cNvPr id="5" name="文本框 4"/>
          <p:cNvSpPr txBox="1"/>
          <p:nvPr/>
        </p:nvSpPr>
        <p:spPr>
          <a:xfrm>
            <a:off x="542925" y="1070610"/>
            <a:ext cx="2887980" cy="368300"/>
          </a:xfrm>
          <a:prstGeom prst="rect">
            <a:avLst/>
          </a:prstGeom>
          <a:noFill/>
        </p:spPr>
        <p:txBody>
          <a:bodyPr wrap="none" rtlCol="0">
            <a:spAutoFit/>
          </a:bodyPr>
          <a:p>
            <a:r>
              <a:rPr lang="en-US" altLang="zh-CN"/>
              <a:t>T2i Results on cat domain:</a:t>
            </a:r>
            <a:endParaRPr lang="en-US" altLang="zh-CN"/>
          </a:p>
        </p:txBody>
      </p:sp>
    </p:spTree>
  </p:cSld>
  <p:clrMapOvr>
    <a:masterClrMapping/>
  </p:clrMapOvr>
</p:sld>
</file>

<file path=ppt/theme/theme1.xml><?xml version="1.0" encoding="utf-8"?>
<a:theme xmlns:a="http://schemas.openxmlformats.org/drawingml/2006/main" name="Office 主题​​">
  <a:themeElements>
    <a:clrScheme name="SJTU-学术">
      <a:dk1>
        <a:srgbClr val="000000"/>
      </a:dk1>
      <a:lt1>
        <a:srgbClr val="FFFFFF"/>
      </a:lt1>
      <a:dk2>
        <a:srgbClr val="003264"/>
      </a:dk2>
      <a:lt2>
        <a:srgbClr val="D9D9D9"/>
      </a:lt2>
      <a:accent1>
        <a:srgbClr val="004098"/>
      </a:accent1>
      <a:accent2>
        <a:srgbClr val="2B75CF"/>
      </a:accent2>
      <a:accent3>
        <a:srgbClr val="BD9F68"/>
      </a:accent3>
      <a:accent4>
        <a:srgbClr val="C55A11"/>
      </a:accent4>
      <a:accent5>
        <a:srgbClr val="FFC000"/>
      </a:accent5>
      <a:accent6>
        <a:srgbClr val="A6A6A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2077</Words>
  <Application>WPS 演示</Application>
  <PresentationFormat>宽屏</PresentationFormat>
  <Paragraphs>150</Paragraphs>
  <Slides>14</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14</vt:i4>
      </vt:variant>
    </vt:vector>
  </HeadingPairs>
  <TitlesOfParts>
    <vt:vector size="29" baseType="lpstr">
      <vt:lpstr>Arial</vt:lpstr>
      <vt:lpstr>宋体</vt:lpstr>
      <vt:lpstr>Wingdings</vt:lpstr>
      <vt:lpstr>微软雅黑</vt:lpstr>
      <vt:lpstr>Comic Sans MS Regular</vt:lpstr>
      <vt:lpstr>Arial Bold</vt:lpstr>
      <vt:lpstr>BM Dohyeon</vt:lpstr>
      <vt:lpstr>汉仪旗黑</vt:lpstr>
      <vt:lpstr>宋体</vt:lpstr>
      <vt:lpstr>Arial Unicode MS</vt:lpstr>
      <vt:lpstr>Arial Black</vt:lpstr>
      <vt:lpstr>Calibri</vt:lpstr>
      <vt:lpstr>Helvetica Neue</vt:lpstr>
      <vt:lpstr>汉仪书宋二KW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Invictus 许歆瑶</dc:creator>
  <cp:lastModifiedBy>轩</cp:lastModifiedBy>
  <cp:revision>161</cp:revision>
  <dcterms:created xsi:type="dcterms:W3CDTF">2024-04-01T08:10:39Z</dcterms:created>
  <dcterms:modified xsi:type="dcterms:W3CDTF">2024-04-01T08:10:39Z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36F8A6DA3F2846B07534F765905D48A9_43</vt:lpwstr>
  </property>
  <property fmtid="{D5CDD505-2E9C-101B-9397-08002B2CF9AE}" pid="3" name="KSOProductBuildVer">
    <vt:lpwstr>2052-5.2.1.7798</vt:lpwstr>
  </property>
</Properties>
</file>