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3"/>
    <p:sldId id="257" r:id="rId4"/>
    <p:sldId id="258" r:id="rId6"/>
    <p:sldId id="264" r:id="rId7"/>
    <p:sldId id="259" r:id="rId8"/>
    <p:sldId id="265" r:id="rId9"/>
    <p:sldId id="261" r:id="rId10"/>
    <p:sldId id="260" r:id="rId11"/>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2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gs" Target="tags/tag83.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TBPS, a technology that retrieves target persons from an image gallery through descriptive text queries. This technology has the potential to revolutionize surveillance, making it more efficient and effective, and increasing crime clearance rates.</a:t>
            </a:r>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Despite significant progress in this field, previous works</a:t>
            </a:r>
            <a:r>
              <a:rPr lang="en-US" altLang="zh-CN"/>
              <a:t> about TBPS</a:t>
            </a:r>
            <a:r>
              <a:rPr lang="zh-CN" altLang="en-US"/>
              <a:t> have struggled to efficiently extract discriminative features from multi-modal data. One of the major challenges is the efficient extraction of discriminative features from multi-modal data (i.e., images and text descriptions). This process involves understanding the relationship between the text descriptions and the corresponding images, which is a complex task due to the inherent differences between these two types of data.</a:t>
            </a:r>
            <a:endParaRPr lang="zh-CN" altLang="en-US"/>
          </a:p>
          <a:p>
            <a:endParaRPr lang="en-US" altLang="zh-CN"/>
          </a:p>
          <a:p>
            <a:r>
              <a:rPr lang="en-US" altLang="zh-CN"/>
              <a:t>Another is about Fine-Grained Matching: TBPS requires fine-grained matching between text descriptions and images. This means that the system must be able to distinguish between very similar images based on subtle differences described in the text. Current models such as CLIP provide only coarse-grained descriptions, which are not sufficient for this task.</a:t>
            </a:r>
            <a:endParaRPr lang="en-US" altLang="zh-CN"/>
          </a:p>
          <a:p>
            <a:endParaRPr lang="en-US" altLang="zh-CN"/>
          </a:p>
          <a:p>
            <a:r>
              <a:rPr lang="en-US" altLang="zh-CN"/>
              <a:t>Also, Most TBPS models are trained using pedestrian data only, which makes it has the limitation of data size.</a:t>
            </a:r>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a:p>
            <a:r>
              <a:rPr lang="zh-CN" altLang="en-US">
                <a:sym typeface="+mn-ea"/>
              </a:rPr>
              <a:t>To overcome these limitations, we drew inspiration from the SimSiam architecture, a simpler model that proved good representations can be learned</a:t>
            </a:r>
            <a:r>
              <a:rPr lang="en-US" altLang="zh-CN">
                <a:sym typeface="+mn-ea"/>
              </a:rPr>
              <a:t>.</a:t>
            </a:r>
            <a:r>
              <a:rPr lang="zh-CN" altLang="en-US">
                <a:sym typeface="+mn-ea"/>
              </a:rPr>
              <a:t> We proposed the SiamCLIM, which maps images and texts into one shared vector space, and conducts contrastive learning. This simplified the contrastive learning pattern and allowed us to learn more information.</a:t>
            </a:r>
            <a:endParaRPr lang="zh-CN" altLang="en-US"/>
          </a:p>
          <a:p>
            <a:r>
              <a:rPr lang="zh-CN" altLang="en-US"/>
              <a:t>The SiamCLIM addresses the problem of cross-modal fine-grained text-to-image by implementing a deep bilateral projection that interacts with textual descriptions and target-person images. It uses a siamese network structure to capture the relationship between text and image, which significantly enhances the performance of TBPS.</a:t>
            </a:r>
            <a:r>
              <a:rPr lang="en-US" altLang="zh-CN"/>
              <a:t> </a:t>
            </a:r>
            <a:endParaRPr lang="en-US" altLang="zh-CN"/>
          </a:p>
          <a:p>
            <a:endParaRPr lang="en-US" altLang="zh-CN"/>
          </a:p>
          <a:p>
            <a:r>
              <a:rPr lang="en-US" altLang="zh-CN"/>
              <a:t>In previous studies, traditional contrastive learning models are mostly implemented with two encoders for each modality. Therefore, in a cross-modal scenario , four encoders should be deployed (Fig.1), which results in a complex model structure and higher computational costs. In our work of SiamCLIM, we leverage the SimSiam architecture and enable cross-modal contrastive learning with only two encoders (Fig.2). We demonstrate that our method reduces the computational complexity, which brings higher model efficiency with more reliable search accuracy.</a:t>
            </a:r>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Our model performs contrastive learning and downstream tasks learning in an end-to-end manner. The projection head and prediction heads are identical for both image and text as they share the same parameters.</a:t>
            </a:r>
            <a:endParaRPr lang="zh-CN" altLang="en-US"/>
          </a:p>
          <a:p>
            <a:r>
              <a:rPr lang="zh-CN" altLang="en-US"/>
              <a:t>In our model, image, and text data are separately processed by a ResNet and a BiGRU. The ResNet backbone is the vanilla version that is pre-trained on CLIP，Projectors with projection MLP head</a:t>
            </a:r>
            <a:r>
              <a:rPr lang="en-US" altLang="zh-CN"/>
              <a:t> </a:t>
            </a:r>
            <a:r>
              <a:rPr lang="zh-CN" altLang="en-US"/>
              <a:t>are added after both the image and text encoder to form and maintain more information from the former encoded features for a better contrastive learning outcome. For symmetric loss calculation, a prediction MLP head is</a:t>
            </a:r>
            <a:r>
              <a:rPr lang="en-US" altLang="zh-CN"/>
              <a:t> </a:t>
            </a:r>
            <a:r>
              <a:rPr lang="zh-CN" altLang="en-US"/>
              <a:t>used as a predictor to process information from the projector.</a:t>
            </a:r>
            <a:r>
              <a:rPr lang="en-US" altLang="zh-CN"/>
              <a:t> where no gradient for the text branch. Plus, although two projectors are implemented in coding, they can be regarded as the same projector since they share the same parameters. Therefore, the projector only do parameter update according to one branch at a time.</a:t>
            </a:r>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sym typeface="+mn-ea"/>
              </a:rPr>
              <a:t>the align loss and identity loss for matching text and images for downstream tasks, and the symmetric loss for the improvement of contrastive learning. </a:t>
            </a:r>
            <a:endParaRPr lang="zh-CN" altLang="en-US"/>
          </a:p>
          <a:p>
            <a:endParaRPr lang="zh-CN" altLang="en-US"/>
          </a:p>
          <a:p>
            <a:r>
              <a:rPr lang="zh-CN" altLang="en-US"/>
              <a:t>symmetric loss computation </a:t>
            </a:r>
            <a:r>
              <a:rPr lang="en-US" altLang="zh-CN"/>
              <a:t>aims at mapping text and images with the same ID to a shared space, thereby enabling the learning of sophisticated representations within the encoder.</a:t>
            </a:r>
            <a:endParaRPr lang="en-US" altLang="zh-CN"/>
          </a:p>
          <a:p>
            <a:endParaRPr lang="zh-CN" altLang="en-US"/>
          </a:p>
          <a:p>
            <a:r>
              <a:rPr lang="zh-CN" altLang="en-US"/>
              <a:t>The alignment loss</a:t>
            </a:r>
            <a:r>
              <a:rPr lang="en-US" altLang="zh-CN"/>
              <a:t> </a:t>
            </a:r>
            <a:r>
              <a:rPr lang="zh-CN" altLang="en-US"/>
              <a:t>considers both relative and absolute distances between positive and negative pairs.</a:t>
            </a:r>
            <a:endParaRPr lang="zh-CN" altLang="en-US"/>
          </a:p>
          <a:p>
            <a:endParaRPr lang="zh-CN" altLang="en-US"/>
          </a:p>
          <a:p>
            <a:r>
              <a:rPr lang="zh-CN" altLang="en-US"/>
              <a:t>The identity classification loss  is adopted here to assist the learning of instance discriminative features. </a:t>
            </a:r>
            <a:endParaRPr lang="zh-CN" altLang="en-US"/>
          </a:p>
          <a:p>
            <a:r>
              <a:rPr lang="en-US" altLang="zh-CN"/>
              <a:t> </a:t>
            </a:r>
            <a:endParaRPr lang="en-US" altLang="zh-CN"/>
          </a:p>
          <a:p>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In terms of text to image, our model outperforms the current state-of-the-art CM-MoCo by 11.55%, 11.02% and 7.76% in terms of top-1, top-5 and top-10, respectively. It is also worth noting that It is worth noting that our model exceeds the baseline in both Resnet50 and 101 versions. In other words, our proposed multi-modal contrast learning framework is able to learn more discriminative features.</a:t>
            </a:r>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Further experiments are done to validate our method. The results demonstrate the synchronous training of downstream tasks and contrastive learning (row 2) can provide significant improvement compared to the counterpart that trained downstream task only without siamese structure. Also, it is shown that by adding batch normalization layer in the projection head and prediction head can further improve the model performance.The ablation study compares how the siamese architecture, symmetric loss, and batch normalization affect the model performance.</a:t>
            </a:r>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7" Type="http://schemas.openxmlformats.org/officeDocument/2006/relationships/tags" Target="../tags/tag65.xml"/><Relationship Id="rId6" Type="http://schemas.openxmlformats.org/officeDocument/2006/relationships/image" Target="../media/image4.png"/><Relationship Id="rId5" Type="http://schemas.openxmlformats.org/officeDocument/2006/relationships/tags" Target="../tags/tag64.xml"/><Relationship Id="rId4" Type="http://schemas.openxmlformats.org/officeDocument/2006/relationships/image" Target="../media/image3.png"/><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68.xml"/><Relationship Id="rId3" Type="http://schemas.openxmlformats.org/officeDocument/2006/relationships/tags" Target="../tags/tag67.xml"/><Relationship Id="rId2" Type="http://schemas.openxmlformats.org/officeDocument/2006/relationships/image" Target="../media/image5.jpeg"/><Relationship Id="rId1" Type="http://schemas.openxmlformats.org/officeDocument/2006/relationships/tags" Target="../tags/tag66.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tags" Target="../tags/tag69.xml"/></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71.xml"/><Relationship Id="rId3" Type="http://schemas.openxmlformats.org/officeDocument/2006/relationships/image" Target="../media/image8.png"/><Relationship Id="rId2" Type="http://schemas.openxmlformats.org/officeDocument/2006/relationships/tags" Target="../tags/tag70.xml"/><Relationship Id="rId1" Type="http://schemas.openxmlformats.org/officeDocument/2006/relationships/image" Target="../media/image7.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image" Target="../media/image9.png"/></Relationships>
</file>

<file path=ppt/slides/_rels/slide6.xml.rels><?xml version="1.0" encoding="UTF-8" standalone="yes"?>
<Relationships xmlns="http://schemas.openxmlformats.org/package/2006/relationships"><Relationship Id="rId9" Type="http://schemas.openxmlformats.org/officeDocument/2006/relationships/tags" Target="../tags/tag77.xml"/><Relationship Id="rId8" Type="http://schemas.openxmlformats.org/officeDocument/2006/relationships/image" Target="../media/image13.png"/><Relationship Id="rId7" Type="http://schemas.openxmlformats.org/officeDocument/2006/relationships/tags" Target="../tags/tag76.xml"/><Relationship Id="rId6" Type="http://schemas.openxmlformats.org/officeDocument/2006/relationships/image" Target="../media/image12.png"/><Relationship Id="rId5" Type="http://schemas.openxmlformats.org/officeDocument/2006/relationships/tags" Target="../tags/tag75.xml"/><Relationship Id="rId4" Type="http://schemas.openxmlformats.org/officeDocument/2006/relationships/image" Target="../media/image11.png"/><Relationship Id="rId3" Type="http://schemas.openxmlformats.org/officeDocument/2006/relationships/tags" Target="../tags/tag74.xml"/><Relationship Id="rId2" Type="http://schemas.openxmlformats.org/officeDocument/2006/relationships/image" Target="../media/image10.png"/><Relationship Id="rId14" Type="http://schemas.openxmlformats.org/officeDocument/2006/relationships/notesSlide" Target="../notesSlides/notesSlide5.xml"/><Relationship Id="rId13" Type="http://schemas.openxmlformats.org/officeDocument/2006/relationships/slideLayout" Target="../slideLayouts/slideLayout2.xml"/><Relationship Id="rId12" Type="http://schemas.openxmlformats.org/officeDocument/2006/relationships/tags" Target="../tags/tag80.xml"/><Relationship Id="rId11" Type="http://schemas.openxmlformats.org/officeDocument/2006/relationships/tags" Target="../tags/tag79.xml"/><Relationship Id="rId10" Type="http://schemas.openxmlformats.org/officeDocument/2006/relationships/tags" Target="../tags/tag78.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2.xml"/><Relationship Id="rId2" Type="http://schemas.openxmlformats.org/officeDocument/2006/relationships/image" Target="../media/image14.png"/><Relationship Id="rId1" Type="http://schemas.openxmlformats.org/officeDocument/2006/relationships/tags" Target="../tags/tag81.xml"/></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2.xml"/><Relationship Id="rId2" Type="http://schemas.openxmlformats.org/officeDocument/2006/relationships/image" Target="../media/image15.png"/><Relationship Id="rId1" Type="http://schemas.openxmlformats.org/officeDocument/2006/relationships/tags" Target="../tags/tag8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93040" y="704215"/>
            <a:ext cx="11805920" cy="2469515"/>
          </a:xfrm>
        </p:spPr>
        <p:txBody>
          <a:bodyPr>
            <a:noAutofit/>
          </a:bodyPr>
          <a:p>
            <a:r>
              <a:rPr lang="zh-CN" altLang="zh-CN" sz="3600">
                <a:solidFill>
                  <a:schemeClr val="tx1"/>
                </a:solidFill>
                <a:latin typeface="Franklin Gothic Medium" panose="020B0603020102020204" charset="0"/>
                <a:ea typeface="MS PGothic" panose="020B0600070205080204" charset="-128"/>
                <a:cs typeface="Franklin Gothic Medium" panose="020B0603020102020204" charset="0"/>
              </a:rPr>
              <a:t>SiamCLIM: Text-Based Pedestrian Search via Multi-modal Siamese Contrastive Learning</a:t>
            </a:r>
            <a:endParaRPr lang="zh-CN" altLang="zh-CN" sz="3600">
              <a:solidFill>
                <a:schemeClr val="tx1"/>
              </a:solidFill>
              <a:latin typeface="Franklin Gothic Medium" panose="020B0603020102020204" charset="0"/>
              <a:ea typeface="MS PGothic" panose="020B0600070205080204" charset="-128"/>
              <a:cs typeface="Franklin Gothic Medium" panose="020B0603020102020204" charset="0"/>
            </a:endParaRPr>
          </a:p>
        </p:txBody>
      </p:sp>
      <p:pic>
        <p:nvPicPr>
          <p:cNvPr id="4" name="图片 3" descr="下载"/>
          <p:cNvPicPr>
            <a:picLocks noChangeAspect="1"/>
          </p:cNvPicPr>
          <p:nvPr/>
        </p:nvPicPr>
        <p:blipFill>
          <a:blip r:embed="rId2"/>
          <a:srcRect t="18281" b="15407"/>
          <a:stretch>
            <a:fillRect/>
          </a:stretch>
        </p:blipFill>
        <p:spPr>
          <a:xfrm>
            <a:off x="5940425" y="205740"/>
            <a:ext cx="1595120" cy="1057910"/>
          </a:xfrm>
          <a:prstGeom prst="rect">
            <a:avLst/>
          </a:prstGeom>
        </p:spPr>
      </p:pic>
      <p:pic>
        <p:nvPicPr>
          <p:cNvPr id="5" name="图片 4" descr="下载 (1)"/>
          <p:cNvPicPr>
            <a:picLocks noChangeAspect="1"/>
          </p:cNvPicPr>
          <p:nvPr/>
        </p:nvPicPr>
        <p:blipFill>
          <a:blip r:embed="rId3"/>
          <a:stretch>
            <a:fillRect/>
          </a:stretch>
        </p:blipFill>
        <p:spPr>
          <a:xfrm>
            <a:off x="2555240" y="286385"/>
            <a:ext cx="3060065" cy="932815"/>
          </a:xfrm>
          <a:prstGeom prst="rect">
            <a:avLst/>
          </a:prstGeom>
        </p:spPr>
      </p:pic>
      <p:pic>
        <p:nvPicPr>
          <p:cNvPr id="6" name="图片 5" descr="下载 (2)"/>
          <p:cNvPicPr>
            <a:picLocks noChangeAspect="1"/>
          </p:cNvPicPr>
          <p:nvPr/>
        </p:nvPicPr>
        <p:blipFill>
          <a:blip r:embed="rId4"/>
          <a:stretch>
            <a:fillRect/>
          </a:stretch>
        </p:blipFill>
        <p:spPr>
          <a:xfrm>
            <a:off x="7860665" y="205740"/>
            <a:ext cx="1553845" cy="1175385"/>
          </a:xfrm>
          <a:prstGeom prst="rect">
            <a:avLst/>
          </a:prstGeom>
        </p:spPr>
      </p:pic>
      <p:sp>
        <p:nvSpPr>
          <p:cNvPr id="7" name="灯片编号占位符 6"/>
          <p:cNvSpPr>
            <a:spLocks noGrp="1"/>
          </p:cNvSpPr>
          <p:nvPr>
            <p:ph type="sldNum" sz="quarter" idx="12"/>
          </p:nvPr>
        </p:nvSpPr>
        <p:spPr/>
        <p:txBody>
          <a:bodyPr/>
          <a:p>
            <a:fld id="{49AE70B2-8BF9-45C0-BB95-33D1B9D3A854}" type="slidenum">
              <a:rPr lang="zh-CN" altLang="en-US" smtClean="0"/>
            </a:fld>
            <a:endParaRPr lang="zh-CN" altLang="en-US" dirty="0"/>
          </a:p>
        </p:txBody>
      </p:sp>
      <p:pic>
        <p:nvPicPr>
          <p:cNvPr id="8" name="图片 7"/>
          <p:cNvPicPr>
            <a:picLocks noChangeAspect="1"/>
          </p:cNvPicPr>
          <p:nvPr>
            <p:custDataLst>
              <p:tags r:id="rId5"/>
            </p:custDataLst>
          </p:nvPr>
        </p:nvPicPr>
        <p:blipFill>
          <a:blip r:embed="rId6"/>
          <a:stretch>
            <a:fillRect/>
          </a:stretch>
        </p:blipFill>
        <p:spPr>
          <a:xfrm>
            <a:off x="431165" y="3537585"/>
            <a:ext cx="11760835" cy="2085340"/>
          </a:xfrm>
          <a:prstGeom prst="rect">
            <a:avLst/>
          </a:prstGeom>
        </p:spPr>
      </p:pic>
    </p:spTree>
    <p:custDataLst>
      <p:tags r:id="rId7"/>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Introduction:TBPS</a:t>
            </a:r>
            <a:endParaRPr lang="en-US" altLang="zh-CN"/>
          </a:p>
        </p:txBody>
      </p:sp>
      <p:sp>
        <p:nvSpPr>
          <p:cNvPr id="3" name="内容占位符 2"/>
          <p:cNvSpPr>
            <a:spLocks noGrp="1"/>
          </p:cNvSpPr>
          <p:nvPr>
            <p:ph idx="1"/>
          </p:nvPr>
        </p:nvSpPr>
        <p:spPr/>
        <p:txBody>
          <a:bodyPr/>
          <a:p>
            <a:r>
              <a:rPr lang="zh-CN" altLang="en-US"/>
              <a:t>TBPS</a:t>
            </a:r>
            <a:r>
              <a:rPr lang="en-US" altLang="zh-CN"/>
              <a:t>(text-based pedestrian search):</a:t>
            </a:r>
            <a:endParaRPr lang="en-US" altLang="zh-CN"/>
          </a:p>
          <a:p>
            <a:r>
              <a:rPr lang="en-US" altLang="zh-CN"/>
              <a:t>Retrieves target persons from an image gallery through descriptive text queries.</a:t>
            </a:r>
            <a:endParaRPr lang="en-US" altLang="zh-CN"/>
          </a:p>
        </p:txBody>
      </p:sp>
      <p:pic>
        <p:nvPicPr>
          <p:cNvPr id="15" name="内容占位符 14"/>
          <p:cNvPicPr>
            <a:picLocks noGrp="1" noChangeAspect="1"/>
          </p:cNvPicPr>
          <p:nvPr>
            <p:custDataLst>
              <p:tags r:id="rId1"/>
            </p:custDataLst>
          </p:nvPr>
        </p:nvPicPr>
        <p:blipFill>
          <a:blip r:embed="rId2">
            <a:extLst>
              <a:ext uri="{28A0092B-C50C-407E-A947-70E740481C1C}">
                <a14:useLocalDpi xmlns:a14="http://schemas.microsoft.com/office/drawing/2010/main" val="0"/>
              </a:ext>
            </a:extLst>
          </a:blip>
          <a:stretch>
            <a:fillRect/>
          </a:stretch>
        </p:blipFill>
        <p:spPr>
          <a:xfrm>
            <a:off x="2948669" y="3116078"/>
            <a:ext cx="1032314" cy="2752836"/>
          </a:xfrm>
          <a:prstGeom prst="rect">
            <a:avLst/>
          </a:prstGeom>
        </p:spPr>
      </p:pic>
      <p:sp>
        <p:nvSpPr>
          <p:cNvPr id="39" name="矩形 38"/>
          <p:cNvSpPr/>
          <p:nvPr>
            <p:custDataLst>
              <p:tags r:id="rId3"/>
            </p:custDataLst>
          </p:nvPr>
        </p:nvSpPr>
        <p:spPr>
          <a:xfrm>
            <a:off x="2809875" y="3034375"/>
            <a:ext cx="1290683" cy="31158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4810125" y="3785235"/>
            <a:ext cx="4591050" cy="1414145"/>
          </a:xfrm>
          <a:prstGeom prst="rect">
            <a:avLst/>
          </a:prstGeom>
          <a:noFill/>
        </p:spPr>
        <p:txBody>
          <a:bodyPr wrap="square" rtlCol="0" anchor="t">
            <a:noAutofit/>
          </a:bodyPr>
          <a:p>
            <a:r>
              <a:rPr lang="en-US" altLang="zh-CN" sz="2000" dirty="0">
                <a:sym typeface="+mn-ea"/>
              </a:rPr>
              <a:t>"This walking woman has short dark hair, black pants and a black and red floral print shirt with pink shoes. She is also carrying a large bag."</a:t>
            </a:r>
            <a:endParaRPr lang="en-US" altLang="zh-CN" sz="2000" dirty="0">
              <a:sym typeface="+mn-ea"/>
            </a:endParaRPr>
          </a:p>
        </p:txBody>
      </p:sp>
      <p:sp>
        <p:nvSpPr>
          <p:cNvPr id="5" name="灯片编号占位符 4"/>
          <p:cNvSpPr>
            <a:spLocks noGrp="1"/>
          </p:cNvSpPr>
          <p:nvPr>
            <p:ph type="sldNum" sz="quarter" idx="12"/>
          </p:nvPr>
        </p:nvSpPr>
        <p:spPr/>
        <p:txBody>
          <a:bodyPr/>
          <a:p>
            <a:fld id="{49AE70B2-8BF9-45C0-BB95-33D1B9D3A854}" type="slidenum">
              <a:rPr lang="zh-CN" altLang="en-US" smtClean="0"/>
            </a:fld>
            <a:endParaRPr lang="zh-CN" altLang="en-US"/>
          </a:p>
        </p:txBody>
      </p:sp>
      <p:sp>
        <p:nvSpPr>
          <p:cNvPr id="6" name="文本框 5"/>
          <p:cNvSpPr txBox="1"/>
          <p:nvPr/>
        </p:nvSpPr>
        <p:spPr>
          <a:xfrm>
            <a:off x="2639060" y="6149975"/>
            <a:ext cx="1840865" cy="481965"/>
          </a:xfrm>
          <a:prstGeom prst="rect">
            <a:avLst/>
          </a:prstGeom>
          <a:noFill/>
        </p:spPr>
        <p:txBody>
          <a:bodyPr wrap="square" rtlCol="0">
            <a:noAutofit/>
          </a:bodyPr>
          <a:p>
            <a:r>
              <a:rPr lang="en-US" altLang="zh-CN"/>
              <a:t>Target Person</a:t>
            </a:r>
            <a:endParaRPr lang="en-US" altLang="zh-CN"/>
          </a:p>
        </p:txBody>
      </p:sp>
      <p:sp>
        <p:nvSpPr>
          <p:cNvPr id="7" name="文本框 6"/>
          <p:cNvSpPr txBox="1"/>
          <p:nvPr>
            <p:custDataLst>
              <p:tags r:id="rId4"/>
            </p:custDataLst>
          </p:nvPr>
        </p:nvSpPr>
        <p:spPr>
          <a:xfrm>
            <a:off x="5382260" y="6149975"/>
            <a:ext cx="3884930" cy="469900"/>
          </a:xfrm>
          <a:prstGeom prst="rect">
            <a:avLst/>
          </a:prstGeom>
          <a:noFill/>
        </p:spPr>
        <p:txBody>
          <a:bodyPr wrap="square" rtlCol="0">
            <a:noAutofit/>
          </a:bodyPr>
          <a:p>
            <a:r>
              <a:rPr lang="en-US" altLang="zh-CN">
                <a:sym typeface="+mn-ea"/>
              </a:rPr>
              <a:t>D</a:t>
            </a:r>
            <a:r>
              <a:rPr lang="zh-CN" altLang="en-US">
                <a:sym typeface="+mn-ea"/>
              </a:rPr>
              <a:t>escriptive </a:t>
            </a:r>
            <a:r>
              <a:rPr lang="en-US" altLang="zh-CN">
                <a:sym typeface="+mn-ea"/>
              </a:rPr>
              <a:t>T</a:t>
            </a:r>
            <a:r>
              <a:rPr lang="zh-CN" altLang="en-US">
                <a:sym typeface="+mn-ea"/>
              </a:rPr>
              <a:t>ext </a:t>
            </a:r>
            <a:r>
              <a:rPr lang="en-US" altLang="zh-CN">
                <a:sym typeface="+mn-ea"/>
              </a:rPr>
              <a:t>Q</a:t>
            </a:r>
            <a:r>
              <a:rPr lang="zh-CN" altLang="en-US">
                <a:sym typeface="+mn-ea"/>
              </a:rPr>
              <a:t>uer</a:t>
            </a:r>
            <a:r>
              <a:rPr lang="en-US" altLang="zh-CN">
                <a:sym typeface="+mn-ea"/>
              </a:rPr>
              <a:t>y</a:t>
            </a:r>
            <a:endParaRPr lang="en-US" altLang="zh-CN">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Motivation</a:t>
            </a:r>
            <a:endParaRPr lang="en-US" altLang="zh-CN"/>
          </a:p>
        </p:txBody>
      </p:sp>
      <p:pic>
        <p:nvPicPr>
          <p:cNvPr id="8" name="图片 7"/>
          <p:cNvPicPr>
            <a:picLocks noChangeAspect="1"/>
          </p:cNvPicPr>
          <p:nvPr>
            <p:custDataLst>
              <p:tags r:id="rId1"/>
            </p:custDataLst>
          </p:nvPr>
        </p:nvPicPr>
        <p:blipFill>
          <a:blip r:embed="rId2"/>
          <a:stretch>
            <a:fillRect/>
          </a:stretch>
        </p:blipFill>
        <p:spPr>
          <a:xfrm>
            <a:off x="2294890" y="1313815"/>
            <a:ext cx="7602220" cy="4085590"/>
          </a:xfrm>
          <a:prstGeom prst="rect">
            <a:avLst/>
          </a:prstGeom>
        </p:spPr>
      </p:pic>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Contribution</a:t>
            </a:r>
            <a:endParaRPr lang="en-US" altLang="zh-CN"/>
          </a:p>
        </p:txBody>
      </p:sp>
      <p:pic>
        <p:nvPicPr>
          <p:cNvPr id="4" name="内容占位符 3" descr="a"/>
          <p:cNvPicPr>
            <a:picLocks noChangeAspect="1"/>
          </p:cNvPicPr>
          <p:nvPr>
            <p:ph idx="1"/>
          </p:nvPr>
        </p:nvPicPr>
        <p:blipFill>
          <a:blip r:embed="rId1"/>
          <a:stretch>
            <a:fillRect/>
          </a:stretch>
        </p:blipFill>
        <p:spPr>
          <a:xfrm>
            <a:off x="4111625" y="4185920"/>
            <a:ext cx="7639050" cy="1463040"/>
          </a:xfrm>
          <a:prstGeom prst="rect">
            <a:avLst/>
          </a:prstGeom>
        </p:spPr>
      </p:pic>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pic>
        <p:nvPicPr>
          <p:cNvPr id="6" name="图片 5"/>
          <p:cNvPicPr>
            <a:picLocks noChangeAspect="1"/>
          </p:cNvPicPr>
          <p:nvPr>
            <p:custDataLst>
              <p:tags r:id="rId2"/>
            </p:custDataLst>
          </p:nvPr>
        </p:nvPicPr>
        <p:blipFill>
          <a:blip r:embed="rId3"/>
          <a:stretch>
            <a:fillRect/>
          </a:stretch>
        </p:blipFill>
        <p:spPr>
          <a:xfrm>
            <a:off x="4937760" y="1383030"/>
            <a:ext cx="6246495" cy="2137410"/>
          </a:xfrm>
          <a:prstGeom prst="rect">
            <a:avLst/>
          </a:prstGeom>
        </p:spPr>
      </p:pic>
      <p:cxnSp>
        <p:nvCxnSpPr>
          <p:cNvPr id="7" name="直接连接符 6"/>
          <p:cNvCxnSpPr/>
          <p:nvPr/>
        </p:nvCxnSpPr>
        <p:spPr>
          <a:xfrm flipV="1">
            <a:off x="578485" y="3642995"/>
            <a:ext cx="11501120" cy="20320"/>
          </a:xfrm>
          <a:prstGeom prst="line">
            <a:avLst/>
          </a:prstGeom>
          <a:ln w="38100">
            <a:solidFill>
              <a:schemeClr val="tx1"/>
            </a:solidFill>
          </a:ln>
        </p:spPr>
        <p:style>
          <a:lnRef idx="2">
            <a:schemeClr val="accent1"/>
          </a:lnRef>
          <a:fillRef idx="0">
            <a:srgbClr val="FFFFFF"/>
          </a:fillRef>
          <a:effectRef idx="0">
            <a:srgbClr val="FFFFFF"/>
          </a:effectRef>
          <a:fontRef idx="minor">
            <a:schemeClr val="tx1"/>
          </a:fontRef>
        </p:style>
      </p:cxnSp>
      <p:sp>
        <p:nvSpPr>
          <p:cNvPr id="9" name="文本框 8"/>
          <p:cNvSpPr txBox="1"/>
          <p:nvPr/>
        </p:nvSpPr>
        <p:spPr>
          <a:xfrm>
            <a:off x="502285" y="3030855"/>
            <a:ext cx="8154035" cy="489585"/>
          </a:xfrm>
          <a:prstGeom prst="rect">
            <a:avLst/>
          </a:prstGeom>
          <a:noFill/>
        </p:spPr>
        <p:txBody>
          <a:bodyPr wrap="square" rtlCol="0">
            <a:noAutofit/>
          </a:bodyPr>
          <a:p>
            <a:r>
              <a:rPr lang="en-US" altLang="zh-CN" sz="2400">
                <a:sym typeface="+mn-ea"/>
              </a:rPr>
              <a:t>Previous Model</a:t>
            </a:r>
            <a:r>
              <a:rPr lang="zh-CN" altLang="en-US" sz="2400">
                <a:sym typeface="+mn-ea"/>
              </a:rPr>
              <a:t>：</a:t>
            </a:r>
            <a:r>
              <a:rPr lang="en-US" altLang="zh-CN" sz="2400">
                <a:sym typeface="+mn-ea"/>
              </a:rPr>
              <a:t> 4 Encoder</a:t>
            </a:r>
            <a:r>
              <a:rPr lang="en-US" altLang="zh-CN" sz="2400">
                <a:sym typeface="+mn-ea"/>
              </a:rPr>
              <a:t>s</a:t>
            </a:r>
            <a:endParaRPr lang="en-US" altLang="zh-CN" sz="2400">
              <a:sym typeface="+mn-ea"/>
            </a:endParaRPr>
          </a:p>
        </p:txBody>
      </p:sp>
      <p:sp>
        <p:nvSpPr>
          <p:cNvPr id="10" name="文本框 9"/>
          <p:cNvSpPr txBox="1"/>
          <p:nvPr>
            <p:custDataLst>
              <p:tags r:id="rId4"/>
            </p:custDataLst>
          </p:nvPr>
        </p:nvSpPr>
        <p:spPr>
          <a:xfrm>
            <a:off x="578485" y="5992495"/>
            <a:ext cx="4844415" cy="489585"/>
          </a:xfrm>
          <a:prstGeom prst="rect">
            <a:avLst/>
          </a:prstGeom>
          <a:noFill/>
        </p:spPr>
        <p:txBody>
          <a:bodyPr wrap="square" rtlCol="0">
            <a:noAutofit/>
          </a:bodyPr>
          <a:p>
            <a:r>
              <a:rPr lang="en-US" altLang="zh-CN" sz="2400">
                <a:sym typeface="+mn-ea"/>
              </a:rPr>
              <a:t>Our Model</a:t>
            </a:r>
            <a:r>
              <a:rPr lang="zh-CN" altLang="en-US" sz="2400">
                <a:sym typeface="+mn-ea"/>
              </a:rPr>
              <a:t>：</a:t>
            </a:r>
            <a:r>
              <a:rPr lang="en-US" altLang="zh-CN" sz="2400">
                <a:sym typeface="+mn-ea"/>
              </a:rPr>
              <a:t>2 Encoder</a:t>
            </a:r>
            <a:r>
              <a:rPr lang="en-US" altLang="zh-CN" sz="2400">
                <a:sym typeface="+mn-ea"/>
              </a:rPr>
              <a:t>s</a:t>
            </a:r>
            <a:endParaRPr lang="en-US" altLang="zh-CN" sz="2400">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Model Structure</a:t>
            </a:r>
            <a:endParaRPr lang="en-US" altLang="zh-CN"/>
          </a:p>
        </p:txBody>
      </p:sp>
      <p:pic>
        <p:nvPicPr>
          <p:cNvPr id="4" name="内容占位符 3" descr="model"/>
          <p:cNvPicPr>
            <a:picLocks noChangeAspect="1"/>
          </p:cNvPicPr>
          <p:nvPr>
            <p:ph idx="1"/>
          </p:nvPr>
        </p:nvPicPr>
        <p:blipFill>
          <a:blip r:embed="rId1"/>
          <a:stretch>
            <a:fillRect/>
          </a:stretch>
        </p:blipFill>
        <p:spPr>
          <a:xfrm>
            <a:off x="608330" y="1671955"/>
            <a:ext cx="10968990" cy="3514725"/>
          </a:xfrm>
          <a:prstGeom prst="rect">
            <a:avLst/>
          </a:prstGeom>
        </p:spPr>
      </p:pic>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
        <p:nvSpPr>
          <p:cNvPr id="10" name="文本框 9"/>
          <p:cNvSpPr txBox="1"/>
          <p:nvPr>
            <p:custDataLst>
              <p:tags r:id="rId2"/>
            </p:custDataLst>
          </p:nvPr>
        </p:nvSpPr>
        <p:spPr>
          <a:xfrm>
            <a:off x="1911985" y="5715635"/>
            <a:ext cx="8833485" cy="465455"/>
          </a:xfrm>
          <a:prstGeom prst="rect">
            <a:avLst/>
          </a:prstGeom>
          <a:noFill/>
        </p:spPr>
        <p:txBody>
          <a:bodyPr wrap="square" rtlCol="0">
            <a:noAutofit/>
          </a:bodyPr>
          <a:p>
            <a:r>
              <a:rPr lang="zh-CN" altLang="en-US" sz="2000">
                <a:sym typeface="+mn-ea"/>
              </a:rPr>
              <a:t>The projection and prediction heads are identical for both image and text as they share the same parameters</a:t>
            </a:r>
            <a:r>
              <a:rPr lang="en-US" altLang="zh-CN" sz="2000">
                <a:sym typeface="+mn-ea"/>
              </a:rPr>
              <a:t>, where no gradient for the text branch</a:t>
            </a:r>
            <a:endParaRPr lang="en-US" altLang="zh-CN" sz="2000">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custDataLst>
              <p:tags r:id="rId1"/>
            </p:custDataLst>
          </p:nvPr>
        </p:nvPicPr>
        <p:blipFill>
          <a:blip r:embed="rId2"/>
          <a:stretch>
            <a:fillRect/>
          </a:stretch>
        </p:blipFill>
        <p:spPr>
          <a:xfrm>
            <a:off x="5481955" y="1738630"/>
            <a:ext cx="5567045" cy="1581150"/>
          </a:xfrm>
          <a:prstGeom prst="rect">
            <a:avLst/>
          </a:prstGeom>
        </p:spPr>
      </p:pic>
      <p:pic>
        <p:nvPicPr>
          <p:cNvPr id="3" name="图片 2"/>
          <p:cNvPicPr>
            <a:picLocks noChangeAspect="1"/>
          </p:cNvPicPr>
          <p:nvPr>
            <p:custDataLst>
              <p:tags r:id="rId3"/>
            </p:custDataLst>
          </p:nvPr>
        </p:nvPicPr>
        <p:blipFill>
          <a:blip r:embed="rId4"/>
          <a:srcRect t="12071"/>
          <a:stretch>
            <a:fillRect/>
          </a:stretch>
        </p:blipFill>
        <p:spPr>
          <a:xfrm>
            <a:off x="4837430" y="5222240"/>
            <a:ext cx="6667500" cy="1105535"/>
          </a:xfrm>
          <a:prstGeom prst="rect">
            <a:avLst/>
          </a:prstGeom>
        </p:spPr>
      </p:pic>
      <p:pic>
        <p:nvPicPr>
          <p:cNvPr id="6" name="图片 5"/>
          <p:cNvPicPr>
            <a:picLocks noChangeAspect="1"/>
          </p:cNvPicPr>
          <p:nvPr>
            <p:custDataLst>
              <p:tags r:id="rId5"/>
            </p:custDataLst>
          </p:nvPr>
        </p:nvPicPr>
        <p:blipFill>
          <a:blip r:embed="rId6"/>
          <a:stretch>
            <a:fillRect/>
          </a:stretch>
        </p:blipFill>
        <p:spPr>
          <a:xfrm>
            <a:off x="5481955" y="3743960"/>
            <a:ext cx="5730875" cy="1273175"/>
          </a:xfrm>
          <a:prstGeom prst="rect">
            <a:avLst/>
          </a:prstGeom>
        </p:spPr>
      </p:pic>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pic>
        <p:nvPicPr>
          <p:cNvPr id="7" name="内容占位符 6"/>
          <p:cNvPicPr>
            <a:picLocks noChangeAspect="1"/>
          </p:cNvPicPr>
          <p:nvPr>
            <p:ph idx="1"/>
            <p:custDataLst>
              <p:tags r:id="rId7"/>
            </p:custDataLst>
          </p:nvPr>
        </p:nvPicPr>
        <p:blipFill>
          <a:blip r:embed="rId8"/>
          <a:stretch>
            <a:fillRect/>
          </a:stretch>
        </p:blipFill>
        <p:spPr>
          <a:xfrm>
            <a:off x="5409565" y="596900"/>
            <a:ext cx="6095365" cy="717550"/>
          </a:xfrm>
          <a:prstGeom prst="rect">
            <a:avLst/>
          </a:prstGeom>
        </p:spPr>
      </p:pic>
      <p:sp>
        <p:nvSpPr>
          <p:cNvPr id="9" name="文本框 8"/>
          <p:cNvSpPr txBox="1"/>
          <p:nvPr>
            <p:custDataLst>
              <p:tags r:id="rId9"/>
            </p:custDataLst>
          </p:nvPr>
        </p:nvSpPr>
        <p:spPr>
          <a:xfrm>
            <a:off x="1056005" y="824865"/>
            <a:ext cx="1748790" cy="489585"/>
          </a:xfrm>
          <a:prstGeom prst="rect">
            <a:avLst/>
          </a:prstGeom>
          <a:noFill/>
        </p:spPr>
        <p:txBody>
          <a:bodyPr wrap="square" rtlCol="0">
            <a:noAutofit/>
          </a:bodyPr>
          <a:p>
            <a:r>
              <a:rPr lang="en-US" sz="2400">
                <a:sym typeface="+mn-ea"/>
              </a:rPr>
              <a:t>Total Loss</a:t>
            </a:r>
            <a:endParaRPr lang="en-US" sz="2400">
              <a:sym typeface="+mn-ea"/>
            </a:endParaRPr>
          </a:p>
        </p:txBody>
      </p:sp>
      <p:sp>
        <p:nvSpPr>
          <p:cNvPr id="10" name="文本框 9"/>
          <p:cNvSpPr txBox="1"/>
          <p:nvPr>
            <p:custDataLst>
              <p:tags r:id="rId10"/>
            </p:custDataLst>
          </p:nvPr>
        </p:nvSpPr>
        <p:spPr>
          <a:xfrm>
            <a:off x="1056005" y="2033905"/>
            <a:ext cx="2880995" cy="402590"/>
          </a:xfrm>
          <a:prstGeom prst="rect">
            <a:avLst/>
          </a:prstGeom>
          <a:noFill/>
        </p:spPr>
        <p:txBody>
          <a:bodyPr wrap="square" rtlCol="0">
            <a:noAutofit/>
          </a:bodyPr>
          <a:p>
            <a:r>
              <a:rPr lang="en-US" altLang="zh-CN" sz="2400">
                <a:sym typeface="+mn-ea"/>
              </a:rPr>
              <a:t>S</a:t>
            </a:r>
            <a:r>
              <a:rPr lang="zh-CN" altLang="en-US" sz="2400">
                <a:sym typeface="+mn-ea"/>
              </a:rPr>
              <a:t>ymmetric </a:t>
            </a:r>
            <a:r>
              <a:rPr lang="en-US" altLang="zh-CN" sz="2400">
                <a:sym typeface="+mn-ea"/>
              </a:rPr>
              <a:t>L</a:t>
            </a:r>
            <a:r>
              <a:rPr lang="zh-CN" altLang="en-US" sz="2400">
                <a:sym typeface="+mn-ea"/>
              </a:rPr>
              <a:t>oss</a:t>
            </a:r>
            <a:endParaRPr lang="en-US" sz="2400">
              <a:sym typeface="+mn-ea"/>
            </a:endParaRPr>
          </a:p>
        </p:txBody>
      </p:sp>
      <p:sp>
        <p:nvSpPr>
          <p:cNvPr id="11" name="文本框 10"/>
          <p:cNvSpPr txBox="1"/>
          <p:nvPr>
            <p:custDataLst>
              <p:tags r:id="rId11"/>
            </p:custDataLst>
          </p:nvPr>
        </p:nvSpPr>
        <p:spPr>
          <a:xfrm>
            <a:off x="1056005" y="4048760"/>
            <a:ext cx="2880995" cy="402590"/>
          </a:xfrm>
          <a:prstGeom prst="rect">
            <a:avLst/>
          </a:prstGeom>
          <a:noFill/>
        </p:spPr>
        <p:txBody>
          <a:bodyPr wrap="square" rtlCol="0">
            <a:noAutofit/>
          </a:bodyPr>
          <a:p>
            <a:r>
              <a:rPr lang="en-US" altLang="zh-CN" sz="2400">
                <a:sym typeface="+mn-ea"/>
              </a:rPr>
              <a:t>A</a:t>
            </a:r>
            <a:r>
              <a:rPr lang="zh-CN" altLang="en-US" sz="2400">
                <a:sym typeface="+mn-ea"/>
              </a:rPr>
              <a:t>lignment </a:t>
            </a:r>
            <a:r>
              <a:rPr lang="en-US" altLang="zh-CN" sz="2400">
                <a:sym typeface="+mn-ea"/>
              </a:rPr>
              <a:t>L</a:t>
            </a:r>
            <a:r>
              <a:rPr lang="zh-CN" altLang="en-US" sz="2400">
                <a:sym typeface="+mn-ea"/>
              </a:rPr>
              <a:t>oss</a:t>
            </a:r>
            <a:r>
              <a:rPr lang="en-US" altLang="zh-CN" sz="2400">
                <a:sym typeface="+mn-ea"/>
              </a:rPr>
              <a:t> </a:t>
            </a:r>
            <a:endParaRPr lang="en-US" sz="2400">
              <a:sym typeface="+mn-ea"/>
            </a:endParaRPr>
          </a:p>
        </p:txBody>
      </p:sp>
      <p:sp>
        <p:nvSpPr>
          <p:cNvPr id="12" name="文本框 11"/>
          <p:cNvSpPr txBox="1"/>
          <p:nvPr>
            <p:custDataLst>
              <p:tags r:id="rId12"/>
            </p:custDataLst>
          </p:nvPr>
        </p:nvSpPr>
        <p:spPr>
          <a:xfrm>
            <a:off x="1056005" y="5396230"/>
            <a:ext cx="2880995" cy="402590"/>
          </a:xfrm>
          <a:prstGeom prst="rect">
            <a:avLst/>
          </a:prstGeom>
          <a:noFill/>
        </p:spPr>
        <p:txBody>
          <a:bodyPr wrap="square" rtlCol="0">
            <a:noAutofit/>
          </a:bodyPr>
          <a:p>
            <a:r>
              <a:rPr lang="en-US" altLang="zh-CN" sz="2400">
                <a:sym typeface="+mn-ea"/>
              </a:rPr>
              <a:t>C</a:t>
            </a:r>
            <a:r>
              <a:rPr lang="zh-CN" altLang="en-US" sz="2400">
                <a:sym typeface="+mn-ea"/>
              </a:rPr>
              <a:t>lassification</a:t>
            </a:r>
            <a:r>
              <a:rPr lang="en-US" altLang="zh-CN" sz="2400">
                <a:sym typeface="+mn-ea"/>
              </a:rPr>
              <a:t> L</a:t>
            </a:r>
            <a:r>
              <a:rPr lang="zh-CN" altLang="en-US" sz="2400">
                <a:sym typeface="+mn-ea"/>
              </a:rPr>
              <a:t>oss</a:t>
            </a:r>
            <a:endParaRPr lang="en-US" sz="240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Results</a:t>
            </a:r>
            <a:endParaRPr lang="en-US" altLang="zh-CN"/>
          </a:p>
        </p:txBody>
      </p:sp>
      <p:pic>
        <p:nvPicPr>
          <p:cNvPr id="4" name="内容占位符 3"/>
          <p:cNvPicPr>
            <a:picLocks noChangeAspect="1"/>
          </p:cNvPicPr>
          <p:nvPr>
            <p:ph idx="1"/>
            <p:custDataLst>
              <p:tags r:id="rId1"/>
            </p:custDataLst>
          </p:nvPr>
        </p:nvPicPr>
        <p:blipFill>
          <a:blip r:embed="rId2"/>
          <a:stretch>
            <a:fillRect/>
          </a:stretch>
        </p:blipFill>
        <p:spPr>
          <a:xfrm>
            <a:off x="3975100" y="684530"/>
            <a:ext cx="5250815" cy="5268595"/>
          </a:xfrm>
          <a:prstGeom prst="rect">
            <a:avLst/>
          </a:prstGeom>
        </p:spPr>
      </p:pic>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A</a:t>
            </a:r>
            <a:r>
              <a:rPr lang="zh-CN" altLang="en-US"/>
              <a:t>blation study</a:t>
            </a:r>
            <a:endParaRPr lang="zh-CN" altLang="en-US"/>
          </a:p>
        </p:txBody>
      </p:sp>
      <p:pic>
        <p:nvPicPr>
          <p:cNvPr id="5" name="内容占位符 4"/>
          <p:cNvPicPr>
            <a:picLocks noChangeAspect="1"/>
          </p:cNvPicPr>
          <p:nvPr>
            <p:ph idx="1"/>
            <p:custDataLst>
              <p:tags r:id="rId1"/>
            </p:custDataLst>
          </p:nvPr>
        </p:nvPicPr>
        <p:blipFill>
          <a:blip r:embed="rId2"/>
          <a:stretch>
            <a:fillRect/>
          </a:stretch>
        </p:blipFill>
        <p:spPr>
          <a:xfrm>
            <a:off x="1191895" y="1426210"/>
            <a:ext cx="9493885" cy="2800350"/>
          </a:xfrm>
          <a:prstGeom prst="rect">
            <a:avLst/>
          </a:prstGeom>
        </p:spPr>
      </p:pic>
      <p:sp>
        <p:nvSpPr>
          <p:cNvPr id="6" name="文本框 5"/>
          <p:cNvSpPr txBox="1"/>
          <p:nvPr/>
        </p:nvSpPr>
        <p:spPr>
          <a:xfrm>
            <a:off x="1543050" y="4795520"/>
            <a:ext cx="8791575" cy="645160"/>
          </a:xfrm>
          <a:prstGeom prst="rect">
            <a:avLst/>
          </a:prstGeom>
          <a:noFill/>
        </p:spPr>
        <p:txBody>
          <a:bodyPr wrap="square" rtlCol="0" anchor="t">
            <a:spAutoFit/>
          </a:bodyPr>
          <a:p>
            <a:r>
              <a:rPr lang="zh-CN" altLang="en-US"/>
              <a:t>The tested model is SiamCLIM with</a:t>
            </a:r>
            <a:r>
              <a:rPr lang="en-US" altLang="zh-CN"/>
              <a:t> </a:t>
            </a:r>
            <a:r>
              <a:rPr lang="zh-CN" altLang="en-US"/>
              <a:t>ResNet-101. Our experiments have shown the Siamese architecture provides the most significant</a:t>
            </a:r>
            <a:r>
              <a:rPr lang="en-US" altLang="zh-CN"/>
              <a:t> </a:t>
            </a:r>
            <a:r>
              <a:rPr lang="zh-CN" altLang="en-US"/>
              <a:t>improvement of 7.89%</a:t>
            </a:r>
            <a:endParaRPr lang="zh-CN" altLang="en-US"/>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BEAUTIFY_FLAG" val=""/>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
</p:tagLst>
</file>

<file path=ppt/tags/tag67.xml><?xml version="1.0" encoding="utf-8"?>
<p:tagLst xmlns:p="http://schemas.openxmlformats.org/presentationml/2006/main">
  <p:tag name="KSO_WM_BEAUTIFY_FLAG" val=""/>
</p:tagLst>
</file>

<file path=ppt/tags/tag68.xml><?xml version="1.0" encoding="utf-8"?>
<p:tagLst xmlns:p="http://schemas.openxmlformats.org/presentationml/2006/main">
  <p:tag name="KSO_WM_BEAUTIFY_FLAG" val=""/>
</p:tagLst>
</file>

<file path=ppt/tags/tag69.xml><?xml version="1.0" encoding="utf-8"?>
<p:tagLst xmlns:p="http://schemas.openxmlformats.org/presentationml/2006/main">
  <p:tag name="KSO_WM_BEAUTIFY_FLAG" val=""/>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
</p:tagLst>
</file>

<file path=ppt/tags/tag71.xml><?xml version="1.0" encoding="utf-8"?>
<p:tagLst xmlns:p="http://schemas.openxmlformats.org/presentationml/2006/main">
  <p:tag name="KSO_WM_BEAUTIFY_FLAG" val=""/>
</p:tagLst>
</file>

<file path=ppt/tags/tag72.xml><?xml version="1.0" encoding="utf-8"?>
<p:tagLst xmlns:p="http://schemas.openxmlformats.org/presentationml/2006/main">
  <p:tag name="KSO_WM_BEAUTIFY_FLAG" val=""/>
</p:tagLst>
</file>

<file path=ppt/tags/tag73.xml><?xml version="1.0" encoding="utf-8"?>
<p:tagLst xmlns:p="http://schemas.openxmlformats.org/presentationml/2006/main">
  <p:tag name="KSO_WM_BEAUTIFY_FLAG" val=""/>
</p:tagLst>
</file>

<file path=ppt/tags/tag74.xml><?xml version="1.0" encoding="utf-8"?>
<p:tagLst xmlns:p="http://schemas.openxmlformats.org/presentationml/2006/main">
  <p:tag name="KSO_WM_BEAUTIFY_FLAG" val=""/>
</p:tagLst>
</file>

<file path=ppt/tags/tag75.xml><?xml version="1.0" encoding="utf-8"?>
<p:tagLst xmlns:p="http://schemas.openxmlformats.org/presentationml/2006/main">
  <p:tag name="KSO_WM_BEAUTIFY_FLAG" val=""/>
</p:tagLst>
</file>

<file path=ppt/tags/tag76.xml><?xml version="1.0" encoding="utf-8"?>
<p:tagLst xmlns:p="http://schemas.openxmlformats.org/presentationml/2006/main">
  <p:tag name="KSO_WM_BEAUTIFY_FLAG" val=""/>
</p:tagLst>
</file>

<file path=ppt/tags/tag77.xml><?xml version="1.0" encoding="utf-8"?>
<p:tagLst xmlns:p="http://schemas.openxmlformats.org/presentationml/2006/main">
  <p:tag name="KSO_WM_BEAUTIFY_FLAG" val=""/>
</p:tagLst>
</file>

<file path=ppt/tags/tag78.xml><?xml version="1.0" encoding="utf-8"?>
<p:tagLst xmlns:p="http://schemas.openxmlformats.org/presentationml/2006/main">
  <p:tag name="KSO_WM_BEAUTIFY_FLAG" val=""/>
</p:tagLst>
</file>

<file path=ppt/tags/tag79.xml><?xml version="1.0" encoding="utf-8"?>
<p:tagLst xmlns:p="http://schemas.openxmlformats.org/presentationml/2006/main">
  <p:tag name="KSO_WM_BEAUTIFY_FLAG" val=""/>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
</p:tagLst>
</file>

<file path=ppt/tags/tag81.xml><?xml version="1.0" encoding="utf-8"?>
<p:tagLst xmlns:p="http://schemas.openxmlformats.org/presentationml/2006/main">
  <p:tag name="KSO_WM_BEAUTIFY_FLAG" val=""/>
</p:tagLst>
</file>

<file path=ppt/tags/tag82.xml><?xml version="1.0" encoding="utf-8"?>
<p:tagLst xmlns:p="http://schemas.openxmlformats.org/presentationml/2006/main">
  <p:tag name="KSO_WM_BEAUTIFY_FLAG" val=""/>
</p:tagLst>
</file>

<file path=ppt/tags/tag83.xml><?xml version="1.0" encoding="utf-8"?>
<p:tagLst xmlns:p="http://schemas.openxmlformats.org/presentationml/2006/main">
  <p:tag name="commondata" val="eyJoZGlkIjoiMTFiOGI2MWQzNGNlMTY3MTg0MTE0YTNlMjllNmViYTEifQ=="/>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857</Words>
  <Application>WPS 演示</Application>
  <PresentationFormat>宽屏</PresentationFormat>
  <Paragraphs>55</Paragraphs>
  <Slides>8</Slides>
  <Notes>4</Notes>
  <HiddenSlides>0</HiddenSlides>
  <MMClips>0</MMClips>
  <ScaleCrop>false</ScaleCrop>
  <HeadingPairs>
    <vt:vector size="6" baseType="variant">
      <vt:variant>
        <vt:lpstr>已用的字体</vt:lpstr>
      </vt:variant>
      <vt:variant>
        <vt:i4>36</vt:i4>
      </vt:variant>
      <vt:variant>
        <vt:lpstr>主题</vt:lpstr>
      </vt:variant>
      <vt:variant>
        <vt:i4>1</vt:i4>
      </vt:variant>
      <vt:variant>
        <vt:lpstr>幻灯片标题</vt:lpstr>
      </vt:variant>
      <vt:variant>
        <vt:i4>8</vt:i4>
      </vt:variant>
    </vt:vector>
  </HeadingPairs>
  <TitlesOfParts>
    <vt:vector size="45" baseType="lpstr">
      <vt:lpstr>Arial</vt:lpstr>
      <vt:lpstr>宋体</vt:lpstr>
      <vt:lpstr>Wingdings</vt:lpstr>
      <vt:lpstr>Wingdings</vt:lpstr>
      <vt:lpstr>微软雅黑</vt:lpstr>
      <vt:lpstr>Arial Unicode MS</vt:lpstr>
      <vt:lpstr>Calibri</vt:lpstr>
      <vt:lpstr>Malgun Gothic Semilight</vt:lpstr>
      <vt:lpstr>Malgun Gothic</vt:lpstr>
      <vt:lpstr>Microsoft JhengHei</vt:lpstr>
      <vt:lpstr>Microsoft JhengHei Light</vt:lpstr>
      <vt:lpstr>MingLiU-ExtB</vt:lpstr>
      <vt:lpstr>Microsoft YaHei UI</vt:lpstr>
      <vt:lpstr>Arial Black</vt:lpstr>
      <vt:lpstr>Microsoft JhengHei UI</vt:lpstr>
      <vt:lpstr>SimSun-ExtB</vt:lpstr>
      <vt:lpstr>PMingLiU-ExtB</vt:lpstr>
      <vt:lpstr>MS UI Gothic</vt:lpstr>
      <vt:lpstr>MS PGothic</vt:lpstr>
      <vt:lpstr>等线</vt:lpstr>
      <vt:lpstr>Microsoft JhengHei UI Light</vt:lpstr>
      <vt:lpstr>Yu Gothic Medium</vt:lpstr>
      <vt:lpstr>Yu Gothic UI Semibold</vt:lpstr>
      <vt:lpstr>Bahnschrift Condensed</vt:lpstr>
      <vt:lpstr>Bahnschrift</vt:lpstr>
      <vt:lpstr>Bahnschrift Light</vt:lpstr>
      <vt:lpstr>Bahnschrift SemiBold</vt:lpstr>
      <vt:lpstr>Bahnschrift SemiBold Condensed</vt:lpstr>
      <vt:lpstr>Bahnschrift SemiBold SemiConden</vt:lpstr>
      <vt:lpstr>Bahnschrift SemiLight</vt:lpstr>
      <vt:lpstr>Candara Light</vt:lpstr>
      <vt:lpstr>Cascadia Code SemiBold</vt:lpstr>
      <vt:lpstr>Cascadia Mono ExtraLight</vt:lpstr>
      <vt:lpstr>Cascadia Mono SemiBold</vt:lpstr>
      <vt:lpstr>Gabriola</vt:lpstr>
      <vt:lpstr>Franklin Gothic Medium</vt:lpstr>
      <vt:lpstr>WPS</vt:lpstr>
      <vt:lpstr>SiamCLIM: Text-Based Pedestrian Search via Multi-modal Siamese Contrastive Learning</vt:lpstr>
      <vt:lpstr>Introduction:TBPS</vt:lpstr>
      <vt:lpstr>Motivation</vt:lpstr>
      <vt:lpstr>Comparison of Previous Work</vt:lpstr>
      <vt:lpstr>Model Structure</vt:lpstr>
      <vt:lpstr>Loss Design</vt:lpstr>
      <vt:lpstr>Results</vt:lpstr>
      <vt:lpstr>Ablation study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Kookies</cp:lastModifiedBy>
  <cp:revision>158</cp:revision>
  <dcterms:created xsi:type="dcterms:W3CDTF">2019-06-19T02:08:00Z</dcterms:created>
  <dcterms:modified xsi:type="dcterms:W3CDTF">2023-09-30T08:01:59Z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2052-12.1.0.15374</vt:lpwstr>
  </property>
  <property fmtid="{D5CDD505-2E9C-101B-9397-08002B2CF9AE}" pid="3" name="ICV">
    <vt:lpwstr>E9D12806BD62418886B24AC963BC6D46_13</vt:lpwstr>
  </property>
</Properties>
</file>