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78650" y="-149644"/>
            <a:ext cx="3397978" cy="3776512"/>
          </a:xfrm>
        </p:spPr>
        <p:txBody>
          <a:bodyPr/>
          <a:lstStyle/>
          <a:p>
            <a:r>
              <a:rPr lang="en-US" altLang="zh-CN" dirty="0"/>
              <a:t>ICASSP 2022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" y="218655"/>
            <a:ext cx="11954312" cy="613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179195"/>
          </a:xfrm>
        </p:spPr>
        <p:txBody>
          <a:bodyPr/>
          <a:lstStyle/>
          <a:p>
            <a:r>
              <a:rPr lang="en-US" altLang="zh-CN" dirty="0"/>
              <a:t>                           Ablation Study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90" y="1391920"/>
            <a:ext cx="11386820" cy="42438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1680" y="163789"/>
            <a:ext cx="10515600" cy="1087755"/>
          </a:xfrm>
        </p:spPr>
        <p:txBody>
          <a:bodyPr/>
          <a:lstStyle/>
          <a:p>
            <a:r>
              <a:rPr lang="en-US" altLang="zh-CN" dirty="0"/>
              <a:t>                            Ablation Study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080" y="1320216"/>
            <a:ext cx="9855200" cy="47554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007360" y="2815828"/>
            <a:ext cx="6177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谢 谢 观 看</a:t>
            </a:r>
            <a:br>
              <a:rPr lang="en-US" altLang="zh-CN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altLang="zh-CN" sz="4800" dirty="0">
                <a:solidFill>
                  <a:srgbClr val="FFFFFF"/>
                </a:solidFill>
              </a:rPr>
              <a:t>THANK YOU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" y="8389"/>
            <a:ext cx="12192000" cy="68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359" y="1778465"/>
            <a:ext cx="8314190" cy="2617365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effectLst/>
                <a:latin typeface="NimbusRomNo9L-Medi"/>
              </a:rPr>
              <a:t>LEARNING TO FUSE HETEROGENEOUS FEATURES      FOR LOW-LIGHT IMAGE ENHANCEMENT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55040" y="3942826"/>
            <a:ext cx="10515600" cy="376093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                 </a:t>
            </a:r>
            <a:r>
              <a:rPr lang="en-US" altLang="zh-CN" b="1" dirty="0"/>
              <a:t>Zhenyu Tang</a:t>
            </a:r>
            <a:r>
              <a:rPr lang="en-US" altLang="zh-CN" dirty="0"/>
              <a:t>, Long Ma, Xiaoke Shang, Xin Fan</a:t>
            </a:r>
          </a:p>
          <a:p>
            <a:pPr marL="0" indent="0">
              <a:buNone/>
            </a:pPr>
            <a:r>
              <a:rPr lang="en-US" altLang="zh-CN" dirty="0"/>
              <a:t>                                Dalian University of Technology</a:t>
            </a:r>
          </a:p>
          <a:p>
            <a:pPr marL="0" indent="0">
              <a:buNone/>
            </a:pPr>
            <a:r>
              <a:rPr lang="zh-CN" altLang="en-US" dirty="0"/>
              <a:t>                                 </a:t>
            </a:r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</a:rPr>
              <a:t>Email: sxk-1212@zju.edu.cn 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060"/>
          </a:xfrm>
        </p:spPr>
        <p:txBody>
          <a:bodyPr/>
          <a:lstStyle/>
          <a:p>
            <a:r>
              <a:rPr lang="en-US" altLang="zh-CN" dirty="0"/>
              <a:t>                               Motivation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60" y="1367201"/>
            <a:ext cx="6871125" cy="5041783"/>
          </a:xfrm>
        </p:spPr>
      </p:pic>
      <p:sp>
        <p:nvSpPr>
          <p:cNvPr id="6" name="箭头: 燕尾形 5"/>
          <p:cNvSpPr/>
          <p:nvPr/>
        </p:nvSpPr>
        <p:spPr>
          <a:xfrm>
            <a:off x="7021585" y="2711972"/>
            <a:ext cx="457098" cy="35329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68967" y="2343558"/>
            <a:ext cx="3982990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</a:pPr>
            <a:r>
              <a:rPr lang="en-US" altLang="zh-CN" sz="1800" b="1" dirty="0">
                <a:latin typeface="+mj-lt"/>
                <a:ea typeface="等线" panose="02010600030101010101" pitchFamily="2" charset="-122"/>
              </a:rPr>
              <a:t>Existing issues in related works</a:t>
            </a:r>
          </a:p>
          <a:p>
            <a:pPr marL="342900" indent="-342900" defTabSz="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800" b="1" dirty="0">
                <a:latin typeface="+mj-lt"/>
                <a:ea typeface="等线" panose="02010600030101010101" pitchFamily="2" charset="-122"/>
              </a:rPr>
              <a:t>Severe color distortion </a:t>
            </a:r>
          </a:p>
          <a:p>
            <a:pPr marL="342900" indent="-342900" defTabSz="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j-lt"/>
                <a:ea typeface="等线" panose="02010600030101010101" pitchFamily="2" charset="-122"/>
              </a:rPr>
              <a:t>Large noise and inadequate texture </a:t>
            </a:r>
            <a:endParaRPr lang="zh-CN" altLang="en-US" sz="1800" b="1" dirty="0">
              <a:latin typeface="+mj-lt"/>
              <a:ea typeface="等线" panose="02010600030101010101" pitchFamily="2" charset="-122"/>
            </a:endParaRPr>
          </a:p>
        </p:txBody>
      </p:sp>
      <p:sp>
        <p:nvSpPr>
          <p:cNvPr id="9" name="箭头: 燕尾形 8"/>
          <p:cNvSpPr/>
          <p:nvPr/>
        </p:nvSpPr>
        <p:spPr>
          <a:xfrm rot="5400000">
            <a:off x="8959143" y="3628845"/>
            <a:ext cx="457098" cy="35329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21585" y="4393891"/>
            <a:ext cx="4748169" cy="68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</a:pPr>
            <a:r>
              <a:rPr lang="en-US" altLang="zh-CN" b="1" dirty="0">
                <a:latin typeface="+mj-lt"/>
                <a:ea typeface="等线" panose="02010600030101010101" pitchFamily="2" charset="-122"/>
              </a:rPr>
              <a:t>We propose a  framework  considering semantic features along with the great denoise effect</a:t>
            </a:r>
            <a:endParaRPr lang="zh-CN" altLang="en-US" sz="1800" b="1" dirty="0">
              <a:latin typeface="+mj-lt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40" y="-134813"/>
            <a:ext cx="10515600" cy="1325563"/>
          </a:xfrm>
        </p:spPr>
        <p:txBody>
          <a:bodyPr/>
          <a:lstStyle/>
          <a:p>
            <a:r>
              <a:rPr lang="en-US" altLang="zh-CN" dirty="0"/>
              <a:t>                 The Overall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560"/>
            <a:ext cx="12192000" cy="5933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0920" y="-508"/>
            <a:ext cx="10515600" cy="1325563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lang="en-US" altLang="zh-CN" sz="3200" b="1" dirty="0">
                <a:solidFill>
                  <a:srgbClr val="000000"/>
                </a:solidFill>
                <a:effectLst/>
              </a:rPr>
              <a:t>Heterogeneous Features Fusion Operation:</a:t>
            </a:r>
            <a:endParaRPr lang="zh-CN" altLang="en-US" sz="32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453" y="1067421"/>
            <a:ext cx="8867547" cy="2160228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3373648"/>
            <a:ext cx="6858000" cy="13405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83360" y="400319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j-lt"/>
                <a:cs typeface="Mongolian Baiti" panose="03000500000000000000" pitchFamily="66" charset="0"/>
              </a:rPr>
              <a:t>Loss Function :</a:t>
            </a:r>
            <a:endParaRPr lang="zh-CN" altLang="en-US" sz="3200" b="1" dirty="0">
              <a:latin typeface="+mj-lt"/>
              <a:cs typeface="Mongolian Baiti" panose="03000500000000000000" pitchFamily="66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80" y="4725602"/>
            <a:ext cx="7447280" cy="1528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Comparison with State-of-the-arts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81" y="1483360"/>
            <a:ext cx="10515600" cy="163576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3429000"/>
            <a:ext cx="10662919" cy="2108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Comparison with State-of-the-arts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75" y="1802823"/>
            <a:ext cx="5823834" cy="4364297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87" y="1921412"/>
            <a:ext cx="6666855" cy="42457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003"/>
            <a:ext cx="10515600" cy="1325563"/>
          </a:xfrm>
        </p:spPr>
        <p:txBody>
          <a:bodyPr/>
          <a:lstStyle/>
          <a:p>
            <a:r>
              <a:rPr lang="en-US" altLang="zh-CN" dirty="0"/>
              <a:t>        Comparison with State-of-the-arts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1121"/>
            <a:ext cx="10165956" cy="3284505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" y="4690288"/>
            <a:ext cx="10419080" cy="18749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Comparison with State-of-the-arts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1270000"/>
            <a:ext cx="6983929" cy="5394806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929" y="1269999"/>
            <a:ext cx="5116631" cy="5222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108</Words>
  <Application>Microsoft Office PowerPoint</Application>
  <PresentationFormat>宽屏</PresentationFormat>
  <Paragraphs>20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NimbusRomNo9L-Medi</vt:lpstr>
      <vt:lpstr>NimbusRomNo9L-Regu</vt:lpstr>
      <vt:lpstr>Arial</vt:lpstr>
      <vt:lpstr>Calibri</vt:lpstr>
      <vt:lpstr>Wingdings</vt:lpstr>
      <vt:lpstr>Office 主题</vt:lpstr>
      <vt:lpstr>ICASSP 2022</vt:lpstr>
      <vt:lpstr>LEARNING TO FUSE HETEROGENEOUS FEATURES      FOR LOW-LIGHT IMAGE ENHANCEMENT </vt:lpstr>
      <vt:lpstr>                               Motivation</vt:lpstr>
      <vt:lpstr>                 The Overall Framework</vt:lpstr>
      <vt:lpstr>   Heterogeneous Features Fusion Operation:</vt:lpstr>
      <vt:lpstr>       Comparison with State-of-the-arts</vt:lpstr>
      <vt:lpstr>       Comparison with State-of-the-arts</vt:lpstr>
      <vt:lpstr>        Comparison with State-of-the-arts</vt:lpstr>
      <vt:lpstr>         Comparison with State-of-the-arts</vt:lpstr>
      <vt:lpstr>                           Ablation Study</vt:lpstr>
      <vt:lpstr>                            Ablation Study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ICASSP 2022</dc:title>
  <dc:creator>戴尔</dc:creator>
  <cp:lastModifiedBy>t zy</cp:lastModifiedBy>
  <cp:revision>9</cp:revision>
  <dcterms:created xsi:type="dcterms:W3CDTF">2022-04-10T06:58:00Z</dcterms:created>
  <dcterms:modified xsi:type="dcterms:W3CDTF">2022-04-11T09:12:16Z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C12C15A930644D8ABD41487DF85A743A</vt:lpwstr>
  </property>
  <property fmtid="{D5CDD505-2E9C-101B-9397-08002B2CF9AE}" pid="3" name="KSOProductBuildVer">
    <vt:lpwstr>2052-11.1.0.11365</vt:lpwstr>
  </property>
</Properties>
</file>