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48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75213" cy="42811700"/>
  <p:notesSz cx="6797675" cy="9928225"/>
  <p:defaultTextStyle>
    <a:defPPr>
      <a:defRPr lang="fr-FR"/>
    </a:defPPr>
    <a:lvl1pPr algn="l" defTabSz="41742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2087110" indent="-1630005" algn="l" defTabSz="41742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4174215" indent="-3260015" algn="l" defTabSz="41742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6261321" indent="-4890021" algn="l" defTabSz="41742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8350016" indent="-6521616" algn="l" defTabSz="417421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5500" algn="l" defTabSz="9142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2600" algn="l" defTabSz="9142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199704" algn="l" defTabSz="9142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6804" algn="l" defTabSz="914200" rtl="0" eaLnBrk="1" latinLnBrk="0" hangingPunct="1">
      <a:defRPr sz="8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d, Clement Antoine A. (Clement)" initials="CCAA(" lastIdx="2" clrIdx="0"/>
  <p:cmAuthor id="2" name="Sara Iben Jellal" initials="SIJ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3BA"/>
    <a:srgbClr val="A44510"/>
    <a:srgbClr val="FCEFD8"/>
    <a:srgbClr val="E2E2E2"/>
    <a:srgbClr val="000000"/>
    <a:srgbClr val="80C4DC"/>
    <a:srgbClr val="E69900"/>
    <a:srgbClr val="9D9D9D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5" autoAdjust="0"/>
    <p:restoredTop sz="51720" autoAdjust="0"/>
  </p:normalViewPr>
  <p:slideViewPr>
    <p:cSldViewPr>
      <p:cViewPr>
        <p:scale>
          <a:sx n="36" d="100"/>
          <a:sy n="36" d="100"/>
        </p:scale>
        <p:origin x="72" y="-5107"/>
      </p:cViewPr>
      <p:guideLst>
        <p:guide orient="horz" pos="13484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4944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31C8F77-49B3-49BA-9783-BF0DE87D2A3F}" type="datetimeFigureOut">
              <a:rPr lang="fr-FR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995C913-1F2B-4C7E-AE53-9D24BFA9E6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77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345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345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1EAC60DE-E1A1-47FC-8694-358EBB48351E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685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4" tIns="31492" rIns="62984" bIns="3149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42" y="4778020"/>
            <a:ext cx="5438792" cy="3909589"/>
          </a:xfrm>
          <a:prstGeom prst="rect">
            <a:avLst/>
          </a:prstGeom>
        </p:spPr>
        <p:txBody>
          <a:bodyPr vert="horz" lIns="62984" tIns="31492" rIns="62984" bIns="3149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880"/>
            <a:ext cx="2946058" cy="497345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30" y="9430880"/>
            <a:ext cx="2946058" cy="497345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98089BC0-4820-4549-AF4B-AFD38135DC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40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/>
              <a:t>Clement</a:t>
            </a:r>
            <a:r>
              <a:rPr lang="fr-FR" dirty="0"/>
              <a:t>:</a:t>
            </a:r>
            <a:r>
              <a:rPr lang="fr-FR" baseline="0" dirty="0"/>
              <a:t>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Figure 1: </a:t>
            </a:r>
            <a:r>
              <a:rPr lang="fr-FR" dirty="0" err="1"/>
              <a:t>remove</a:t>
            </a:r>
            <a:r>
              <a:rPr lang="fr-FR" dirty="0"/>
              <a:t> </a:t>
            </a:r>
            <a:r>
              <a:rPr lang="fr-FR" dirty="0" err="1"/>
              <a:t>ref</a:t>
            </a:r>
            <a:r>
              <a:rPr lang="fr-FR" dirty="0"/>
              <a:t> to L&amp;T. </a:t>
            </a:r>
            <a:r>
              <a:rPr lang="fr-FR" dirty="0" err="1"/>
              <a:t>add</a:t>
            </a:r>
            <a:r>
              <a:rPr lang="fr-FR" dirty="0"/>
              <a:t> dimensions.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type of </a:t>
            </a:r>
            <a:r>
              <a:rPr lang="fr-FR" dirty="0" err="1"/>
              <a:t>sensor</a:t>
            </a:r>
            <a:r>
              <a:rPr lang="fr-FR" dirty="0"/>
              <a:t>? (or </a:t>
            </a:r>
            <a:r>
              <a:rPr lang="fr-FR" dirty="0" err="1"/>
              <a:t>ref</a:t>
            </a:r>
            <a:r>
              <a:rPr lang="fr-FR" dirty="0"/>
              <a:t> to </a:t>
            </a:r>
            <a:r>
              <a:rPr lang="fr-FR" dirty="0" err="1"/>
              <a:t>Clément’s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)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Figure 2: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zone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Figure 3: </a:t>
            </a:r>
          </a:p>
          <a:p>
            <a:pPr marL="628650" lvl="1" indent="-171450">
              <a:buFontTx/>
              <a:buChar char="-"/>
            </a:pPr>
            <a:r>
              <a:rPr lang="fr-FR" dirty="0" err="1"/>
              <a:t>Add</a:t>
            </a:r>
            <a:r>
              <a:rPr lang="fr-FR" dirty="0"/>
              <a:t> Caltech logo.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C: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Caltech, Eram, BMGF, + Vodafone Wireless Innovation Project,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Sara: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Echelle</a:t>
            </a:r>
          </a:p>
          <a:p>
            <a:pPr marL="628650" lvl="1" indent="-171450">
              <a:buFontTx/>
              <a:buChar char="-"/>
            </a:pPr>
            <a:r>
              <a:rPr lang="fr-FR" baseline="0" dirty="0"/>
              <a:t>Référence</a:t>
            </a:r>
          </a:p>
          <a:p>
            <a:pPr marL="628650" lvl="1" indent="-171450">
              <a:buFontTx/>
              <a:buChar char="-"/>
            </a:pPr>
            <a:r>
              <a:rPr lang="fr-FR" baseline="0" dirty="0"/>
              <a:t>Zone explicite (ok)</a:t>
            </a:r>
          </a:p>
          <a:p>
            <a:pPr marL="628650" lvl="1" indent="-171450">
              <a:buFontTx/>
              <a:buChar char="-"/>
            </a:pPr>
            <a:r>
              <a:rPr lang="fr-FR" baseline="0" dirty="0"/>
              <a:t>Légendes carte </a:t>
            </a:r>
            <a:r>
              <a:rPr lang="fr-FR" baseline="0" dirty="0" err="1"/>
              <a:t>xbee</a:t>
            </a:r>
            <a:r>
              <a:rPr lang="fr-FR" baseline="0" dirty="0"/>
              <a:t> (ok)</a:t>
            </a:r>
          </a:p>
          <a:p>
            <a:pPr marL="628650" lvl="1" indent="-171450">
              <a:buFontTx/>
              <a:buChar char="-"/>
            </a:pPr>
            <a:r>
              <a:rPr lang="fr-FR" baseline="0" dirty="0"/>
              <a:t>Titre </a:t>
            </a:r>
            <a:r>
              <a:rPr lang="fr-FR" baseline="0" dirty="0" err="1"/>
              <a:t>meme</a:t>
            </a:r>
            <a:r>
              <a:rPr lang="fr-FR" baseline="0" dirty="0"/>
              <a:t> bloc (</a:t>
            </a:r>
            <a:r>
              <a:rPr lang="fr-FR" baseline="0" dirty="0" err="1"/>
              <a:t>mecanique</a:t>
            </a:r>
            <a:r>
              <a:rPr lang="fr-FR" baseline="0" dirty="0"/>
              <a:t> / </a:t>
            </a:r>
            <a:r>
              <a:rPr lang="fr-FR" baseline="0" dirty="0" err="1"/>
              <a:t>electronique</a:t>
            </a:r>
            <a:r>
              <a:rPr lang="fr-FR" baseline="0" dirty="0"/>
              <a:t>) (ok)</a:t>
            </a:r>
          </a:p>
          <a:p>
            <a:pPr marL="628650" lvl="1" indent="-171450">
              <a:buFontTx/>
              <a:buChar char="-"/>
            </a:pPr>
            <a:r>
              <a:rPr lang="fr-FR" baseline="0" dirty="0"/>
              <a:t>Logos: Fondation, </a:t>
            </a:r>
            <a:r>
              <a:rPr lang="fr-FR" baseline="0" dirty="0" err="1"/>
              <a:t>caltech</a:t>
            </a:r>
            <a:r>
              <a:rPr lang="fr-FR" baseline="0" dirty="0"/>
              <a:t>, </a:t>
            </a:r>
            <a:r>
              <a:rPr lang="fr-FR" baseline="0" dirty="0" err="1"/>
              <a:t>vodafone</a:t>
            </a:r>
            <a:r>
              <a:rPr lang="fr-FR" baseline="0" dirty="0"/>
              <a:t>, </a:t>
            </a:r>
            <a:r>
              <a:rPr lang="fr-FR" baseline="0" dirty="0" err="1"/>
              <a:t>eram</a:t>
            </a:r>
            <a:r>
              <a:rPr lang="fr-FR" baseline="0" dirty="0"/>
              <a:t> , </a:t>
            </a:r>
            <a:r>
              <a:rPr lang="fr-FR" baseline="0" dirty="0" err="1"/>
              <a:t>iemn</a:t>
            </a:r>
            <a:r>
              <a:rPr lang="fr-FR" baseline="0" dirty="0"/>
              <a:t>, </a:t>
            </a:r>
            <a:r>
              <a:rPr lang="fr-FR" baseline="0" dirty="0" err="1"/>
              <a:t>uphf</a:t>
            </a:r>
            <a:r>
              <a:rPr lang="fr-FR" baseline="0" dirty="0"/>
              <a:t>, </a:t>
            </a:r>
            <a:r>
              <a:rPr lang="fr-FR" baseline="0" dirty="0" err="1"/>
              <a:t>cnrs</a:t>
            </a:r>
            <a:r>
              <a:rPr lang="fr-FR" baseline="0" dirty="0"/>
              <a:t>?</a:t>
            </a:r>
          </a:p>
          <a:p>
            <a:pPr marL="628650" lvl="1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9BC0-4820-4549-AF4B-AFD38135DCF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74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7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9989406"/>
            <a:ext cx="27247692" cy="28253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C0D3C-D60A-48F3-A706-F60FE827FF03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CD1C76-2187-4008-8303-2006DF8CF81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1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76283" y="10702934"/>
            <a:ext cx="22548726" cy="228031763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2934"/>
            <a:ext cx="67157362" cy="22803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7C3D57-0320-4B20-B400-BBEC7AF43478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CA6D9F-0B32-4DEF-A21A-A702D404E5D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1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4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3761" y="9989406"/>
            <a:ext cx="27247692" cy="2825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68041B-9969-4416-AAFC-C51970381B0D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11E10B-9F4A-4DEA-A9CC-7A352E9A72B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3" y="27510491"/>
            <a:ext cx="25733931" cy="850287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71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43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14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08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857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628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399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171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6EBACB-97C1-4FEF-9438-7FB4D7968275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7D57F8-463A-4E00-B0D1-F2DE28BBB2C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99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4332" y="62364371"/>
            <a:ext cx="44850417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69341" y="62364371"/>
            <a:ext cx="44855671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7A6F5D-5A89-43B4-A81E-6860A89EF593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DC0B62-DF47-408A-8F16-CF5BA7CCD5B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0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713" indent="0">
              <a:buNone/>
              <a:defRPr sz="9100" b="1"/>
            </a:lvl2pPr>
            <a:lvl3pPr marL="4175430" indent="0">
              <a:buNone/>
              <a:defRPr sz="8200" b="1"/>
            </a:lvl3pPr>
            <a:lvl4pPr marL="6263143" indent="0">
              <a:buNone/>
              <a:defRPr sz="7300" b="1"/>
            </a:lvl4pPr>
            <a:lvl5pPr marL="8350856" indent="0">
              <a:buNone/>
              <a:defRPr sz="7300" b="1"/>
            </a:lvl5pPr>
            <a:lvl6pPr marL="10438573" indent="0">
              <a:buNone/>
              <a:defRPr sz="7300" b="1"/>
            </a:lvl6pPr>
            <a:lvl7pPr marL="12526286" indent="0">
              <a:buNone/>
              <a:defRPr sz="7300" b="1"/>
            </a:lvl7pPr>
            <a:lvl8pPr marL="14613999" indent="0">
              <a:buNone/>
              <a:defRPr sz="7300" b="1"/>
            </a:lvl8pPr>
            <a:lvl9pPr marL="16701712" indent="0">
              <a:buNone/>
              <a:defRPr sz="7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2" y="9583085"/>
            <a:ext cx="13382065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713" indent="0">
              <a:buNone/>
              <a:defRPr sz="9100" b="1"/>
            </a:lvl2pPr>
            <a:lvl3pPr marL="4175430" indent="0">
              <a:buNone/>
              <a:defRPr sz="8200" b="1"/>
            </a:lvl3pPr>
            <a:lvl4pPr marL="6263143" indent="0">
              <a:buNone/>
              <a:defRPr sz="7300" b="1"/>
            </a:lvl4pPr>
            <a:lvl5pPr marL="8350856" indent="0">
              <a:buNone/>
              <a:defRPr sz="7300" b="1"/>
            </a:lvl5pPr>
            <a:lvl6pPr marL="10438573" indent="0">
              <a:buNone/>
              <a:defRPr sz="7300" b="1"/>
            </a:lvl6pPr>
            <a:lvl7pPr marL="12526286" indent="0">
              <a:buNone/>
              <a:defRPr sz="7300" b="1"/>
            </a:lvl7pPr>
            <a:lvl8pPr marL="14613999" indent="0">
              <a:buNone/>
              <a:defRPr sz="7300" b="1"/>
            </a:lvl8pPr>
            <a:lvl9pPr marL="16701712" indent="0">
              <a:buNone/>
              <a:defRPr sz="7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2" y="13576859"/>
            <a:ext cx="13382065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BACE8B-9B4B-461F-A73E-8CB3FC28F611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99FDD7-F011-4E1A-BB25-F95A16C9B79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0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CCB611-EBFC-435A-BDC0-410390B96799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58C4E0-2850-408E-A086-52BE905733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66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53F8C5-FB3A-4D11-9BF2-358B1BAAC83B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E57A3D-EF8B-4386-80DA-D675AD1BFC8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9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6" y="1704540"/>
            <a:ext cx="9960336" cy="7254205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7" y="1704549"/>
            <a:ext cx="16924685" cy="3653860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6" y="8958754"/>
            <a:ext cx="9960336" cy="2928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713" indent="0">
              <a:buNone/>
              <a:defRPr sz="5500"/>
            </a:lvl2pPr>
            <a:lvl3pPr marL="4175430" indent="0">
              <a:buNone/>
              <a:defRPr sz="4600"/>
            </a:lvl3pPr>
            <a:lvl4pPr marL="6263143" indent="0">
              <a:buNone/>
              <a:defRPr sz="4100"/>
            </a:lvl4pPr>
            <a:lvl5pPr marL="8350856" indent="0">
              <a:buNone/>
              <a:defRPr sz="4100"/>
            </a:lvl5pPr>
            <a:lvl6pPr marL="10438573" indent="0">
              <a:buNone/>
              <a:defRPr sz="4100"/>
            </a:lvl6pPr>
            <a:lvl7pPr marL="12526286" indent="0">
              <a:buNone/>
              <a:defRPr sz="4100"/>
            </a:lvl7pPr>
            <a:lvl8pPr marL="14613999" indent="0">
              <a:buNone/>
              <a:defRPr sz="4100"/>
            </a:lvl8pPr>
            <a:lvl9pPr marL="16701712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AA0B9A-BC11-4D49-B6B3-5EAB06F1ABDA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AA27B3-CF76-46FD-845A-14E3A8DA3A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9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7713" indent="0">
              <a:buNone/>
              <a:defRPr sz="12800"/>
            </a:lvl2pPr>
            <a:lvl3pPr marL="4175430" indent="0">
              <a:buNone/>
              <a:defRPr sz="11000"/>
            </a:lvl3pPr>
            <a:lvl4pPr marL="6263143" indent="0">
              <a:buNone/>
              <a:defRPr sz="9100"/>
            </a:lvl4pPr>
            <a:lvl5pPr marL="8350856" indent="0">
              <a:buNone/>
              <a:defRPr sz="9100"/>
            </a:lvl5pPr>
            <a:lvl6pPr marL="10438573" indent="0">
              <a:buNone/>
              <a:defRPr sz="9100"/>
            </a:lvl6pPr>
            <a:lvl7pPr marL="12526286" indent="0">
              <a:buNone/>
              <a:defRPr sz="9100"/>
            </a:lvl7pPr>
            <a:lvl8pPr marL="14613999" indent="0">
              <a:buNone/>
              <a:defRPr sz="9100"/>
            </a:lvl8pPr>
            <a:lvl9pPr marL="1670171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713" indent="0">
              <a:buNone/>
              <a:defRPr sz="5500"/>
            </a:lvl2pPr>
            <a:lvl3pPr marL="4175430" indent="0">
              <a:buNone/>
              <a:defRPr sz="4600"/>
            </a:lvl3pPr>
            <a:lvl4pPr marL="6263143" indent="0">
              <a:buNone/>
              <a:defRPr sz="4100"/>
            </a:lvl4pPr>
            <a:lvl5pPr marL="8350856" indent="0">
              <a:buNone/>
              <a:defRPr sz="4100"/>
            </a:lvl5pPr>
            <a:lvl6pPr marL="10438573" indent="0">
              <a:buNone/>
              <a:defRPr sz="4100"/>
            </a:lvl6pPr>
            <a:lvl7pPr marL="12526286" indent="0">
              <a:buNone/>
              <a:defRPr sz="4100"/>
            </a:lvl7pPr>
            <a:lvl8pPr marL="14613999" indent="0">
              <a:buNone/>
              <a:defRPr sz="4100"/>
            </a:lvl8pPr>
            <a:lvl9pPr marL="16701712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4FCE83-5703-44C0-9648-024E94144D9D}" type="datetimeFigureOut">
              <a:rPr lang="fr-FR" smtClean="0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1" y="39680113"/>
            <a:ext cx="9587151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80113"/>
            <a:ext cx="7064216" cy="227932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F4A336-30A8-4A85-8120-6F1DE88A7D2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98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1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0"/>
            <a:ext cx="30275213" cy="1387626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IEMN -</a:t>
            </a:r>
            <a:r>
              <a:rPr lang="fr-FR" baseline="0" dirty="0"/>
              <a:t> </a:t>
            </a:r>
            <a:r>
              <a:rPr lang="fr-FR" dirty="0"/>
              <a:t>DOAE - UPHF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0" y="40173386"/>
            <a:ext cx="30275213" cy="2638322"/>
            <a:chOff x="0" y="40173386"/>
            <a:chExt cx="30275213" cy="2638322"/>
          </a:xfrm>
        </p:grpSpPr>
        <p:sp>
          <p:nvSpPr>
            <p:cNvPr id="8" name="Rectangle 7"/>
            <p:cNvSpPr/>
            <p:nvPr userDrawn="1"/>
          </p:nvSpPr>
          <p:spPr bwMode="auto">
            <a:xfrm flipH="1">
              <a:off x="0" y="41856248"/>
              <a:ext cx="30275213" cy="955460"/>
            </a:xfrm>
            <a:prstGeom prst="rect">
              <a:avLst/>
            </a:prstGeom>
            <a:gradFill flip="none" rotWithShape="1">
              <a:gsLst>
                <a:gs pos="0">
                  <a:srgbClr val="A44510"/>
                </a:gs>
                <a:gs pos="64999">
                  <a:srgbClr val="BCBCBC"/>
                </a:gs>
                <a:gs pos="100000">
                  <a:srgbClr val="9D9D9D"/>
                </a:gs>
              </a:gsLst>
              <a:lin ang="0" scaled="0"/>
              <a:tileRect/>
            </a:gradFill>
            <a:ln>
              <a:noFill/>
            </a:ln>
            <a:effectLst>
              <a:outerShdw blurRad="88900" dist="101600" dir="5400000" algn="ctr" rotWithShape="0">
                <a:schemeClr val="tx1">
                  <a:alpha val="3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5124" fontAlgn="auto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endParaRPr lang="fr-FR"/>
            </a:p>
          </p:txBody>
        </p:sp>
        <p:sp>
          <p:nvSpPr>
            <p:cNvPr id="17" name="Ellipse 16"/>
            <p:cNvSpPr/>
            <p:nvPr userDrawn="1"/>
          </p:nvSpPr>
          <p:spPr bwMode="auto">
            <a:xfrm>
              <a:off x="375966" y="40173386"/>
              <a:ext cx="2663825" cy="2258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7" name="Groupe 6"/>
          <p:cNvGrpSpPr/>
          <p:nvPr userDrawn="1"/>
        </p:nvGrpSpPr>
        <p:grpSpPr>
          <a:xfrm>
            <a:off x="447974" y="39983914"/>
            <a:ext cx="29075289" cy="1676575"/>
            <a:chOff x="447974" y="39983914"/>
            <a:chExt cx="29075289" cy="1676575"/>
          </a:xfrm>
        </p:grpSpPr>
        <p:grpSp>
          <p:nvGrpSpPr>
            <p:cNvPr id="19" name="Groupe 18"/>
            <p:cNvGrpSpPr/>
            <p:nvPr userDrawn="1"/>
          </p:nvGrpSpPr>
          <p:grpSpPr>
            <a:xfrm>
              <a:off x="447974" y="39983914"/>
              <a:ext cx="29075289" cy="1676575"/>
              <a:chOff x="433002" y="40062077"/>
              <a:chExt cx="29075289" cy="1676575"/>
            </a:xfrm>
          </p:grpSpPr>
          <p:pic>
            <p:nvPicPr>
              <p:cNvPr id="3" name="Image 2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02" y="40062077"/>
                <a:ext cx="7511198" cy="1661365"/>
              </a:xfrm>
              <a:prstGeom prst="rect">
                <a:avLst/>
              </a:prstGeom>
            </p:spPr>
          </p:pic>
          <p:pic>
            <p:nvPicPr>
              <p:cNvPr id="2" name="Image 1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6559" y="40584828"/>
                <a:ext cx="2520280" cy="975267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3852" y="40545240"/>
                <a:ext cx="1206703" cy="1054443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67567" y="40502280"/>
                <a:ext cx="2394971" cy="1140362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2932" y="40452578"/>
                <a:ext cx="1509886" cy="123976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0634" y="40621717"/>
                <a:ext cx="2044308" cy="901489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34724" y="40502280"/>
                <a:ext cx="1639864" cy="1140362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5579" y="40406270"/>
                <a:ext cx="3294052" cy="1332382"/>
              </a:xfrm>
              <a:prstGeom prst="rect">
                <a:avLst/>
              </a:prstGeom>
            </p:spPr>
          </p:pic>
          <p:pic>
            <p:nvPicPr>
              <p:cNvPr id="1026" name="Picture 2" descr="Logo TTM-HD"/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010" y="40531272"/>
                <a:ext cx="2200281" cy="1082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14"/>
            <p:cNvPicPr>
              <a:picLocks noChangeAspect="1" noChangeArrowheads="1"/>
            </p:cNvPicPr>
            <p:nvPr userDrawn="1"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4939959" y="40624904"/>
              <a:ext cx="2032624" cy="88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696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417543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785" indent="-1565785" algn="l" defTabSz="4175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536" indent="-1304823" algn="l" defTabSz="41754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287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6999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4712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2430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143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7855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5573" indent="-1043856" algn="l" defTabSz="4175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713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430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143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0856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8573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286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3999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1712" algn="l" defTabSz="417543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fond 7 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41863161"/>
            <a:ext cx="30373661" cy="95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8" descr="logo_iemn_une_ligne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649" y="39917317"/>
            <a:ext cx="8563293" cy="19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5" descr="logo_cnrs_inf_22mm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061199" y="40466307"/>
            <a:ext cx="939425" cy="9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 16" descr="logo_isen_def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380215" y="40743161"/>
            <a:ext cx="2327708" cy="4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18" descr="univ_lille_nord_de_franc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906487" y="40393948"/>
            <a:ext cx="2014010" cy="107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9" descr="logo-RENATECH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2069002" y="40582711"/>
            <a:ext cx="2035701" cy="70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4311610" y="40466307"/>
            <a:ext cx="2264301" cy="9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4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6554219" y="40560689"/>
            <a:ext cx="3667599" cy="7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535" y="40394557"/>
            <a:ext cx="2828012" cy="10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1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defTabSz="4075783" rtl="0" eaLnBrk="0" fontAlgn="base" hangingPunct="0">
        <a:spcBef>
          <a:spcPct val="0"/>
        </a:spcBef>
        <a:spcAft>
          <a:spcPct val="0"/>
        </a:spcAft>
        <a:defRPr sz="1962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75783" rtl="0" eaLnBrk="0" fontAlgn="base" hangingPunct="0">
        <a:spcBef>
          <a:spcPct val="0"/>
        </a:spcBef>
        <a:spcAft>
          <a:spcPct val="0"/>
        </a:spcAft>
        <a:defRPr sz="19620">
          <a:solidFill>
            <a:schemeClr val="tx1"/>
          </a:solidFill>
          <a:latin typeface="Calibri" pitchFamily="34" charset="0"/>
        </a:defRPr>
      </a:lvl2pPr>
      <a:lvl3pPr algn="ctr" defTabSz="4075783" rtl="0" eaLnBrk="0" fontAlgn="base" hangingPunct="0">
        <a:spcBef>
          <a:spcPct val="0"/>
        </a:spcBef>
        <a:spcAft>
          <a:spcPct val="0"/>
        </a:spcAft>
        <a:defRPr sz="19620">
          <a:solidFill>
            <a:schemeClr val="tx1"/>
          </a:solidFill>
          <a:latin typeface="Calibri" pitchFamily="34" charset="0"/>
        </a:defRPr>
      </a:lvl3pPr>
      <a:lvl4pPr algn="ctr" defTabSz="4075783" rtl="0" eaLnBrk="0" fontAlgn="base" hangingPunct="0">
        <a:spcBef>
          <a:spcPct val="0"/>
        </a:spcBef>
        <a:spcAft>
          <a:spcPct val="0"/>
        </a:spcAft>
        <a:defRPr sz="19620">
          <a:solidFill>
            <a:schemeClr val="tx1"/>
          </a:solidFill>
          <a:latin typeface="Calibri" pitchFamily="34" charset="0"/>
        </a:defRPr>
      </a:lvl4pPr>
      <a:lvl5pPr algn="ctr" defTabSz="4075783" rtl="0" eaLnBrk="0" fontAlgn="base" hangingPunct="0">
        <a:spcBef>
          <a:spcPct val="0"/>
        </a:spcBef>
        <a:spcAft>
          <a:spcPct val="0"/>
        </a:spcAft>
        <a:defRPr sz="19620">
          <a:solidFill>
            <a:schemeClr val="tx1"/>
          </a:solidFill>
          <a:latin typeface="Calibri" pitchFamily="34" charset="0"/>
        </a:defRPr>
      </a:lvl5pPr>
      <a:lvl6pPr marL="453039" algn="ctr" defTabSz="1461367" rtl="0" fontAlgn="base">
        <a:spcBef>
          <a:spcPct val="0"/>
        </a:spcBef>
        <a:spcAft>
          <a:spcPct val="0"/>
        </a:spcAft>
        <a:defRPr sz="7035">
          <a:solidFill>
            <a:schemeClr val="tx1"/>
          </a:solidFill>
          <a:latin typeface="Calibri" pitchFamily="34" charset="0"/>
        </a:defRPr>
      </a:lvl6pPr>
      <a:lvl7pPr marL="906079" algn="ctr" defTabSz="1461367" rtl="0" fontAlgn="base">
        <a:spcBef>
          <a:spcPct val="0"/>
        </a:spcBef>
        <a:spcAft>
          <a:spcPct val="0"/>
        </a:spcAft>
        <a:defRPr sz="7035">
          <a:solidFill>
            <a:schemeClr val="tx1"/>
          </a:solidFill>
          <a:latin typeface="Calibri" pitchFamily="34" charset="0"/>
        </a:defRPr>
      </a:lvl7pPr>
      <a:lvl8pPr marL="1359118" algn="ctr" defTabSz="1461367" rtl="0" fontAlgn="base">
        <a:spcBef>
          <a:spcPct val="0"/>
        </a:spcBef>
        <a:spcAft>
          <a:spcPct val="0"/>
        </a:spcAft>
        <a:defRPr sz="7035">
          <a:solidFill>
            <a:schemeClr val="tx1"/>
          </a:solidFill>
          <a:latin typeface="Calibri" pitchFamily="34" charset="0"/>
        </a:defRPr>
      </a:lvl8pPr>
      <a:lvl9pPr marL="1812158" algn="ctr" defTabSz="1461367" rtl="0" fontAlgn="base">
        <a:spcBef>
          <a:spcPct val="0"/>
        </a:spcBef>
        <a:spcAft>
          <a:spcPct val="0"/>
        </a:spcAft>
        <a:defRPr sz="7035">
          <a:solidFill>
            <a:schemeClr val="tx1"/>
          </a:solidFill>
          <a:latin typeface="Calibri" pitchFamily="34" charset="0"/>
        </a:defRPr>
      </a:lvl9pPr>
    </p:titleStyle>
    <p:bodyStyle>
      <a:lvl1pPr marL="1527436" indent="-1527436" algn="l" defTabSz="407578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368" kern="1200">
          <a:solidFill>
            <a:schemeClr val="tx1"/>
          </a:solidFill>
          <a:latin typeface="+mn-lt"/>
          <a:ea typeface="+mn-ea"/>
          <a:cs typeface="+mn-cs"/>
        </a:defRPr>
      </a:lvl1pPr>
      <a:lvl2pPr marL="3308133" indent="-1272601" algn="l" defTabSz="407578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485" kern="1200">
          <a:solidFill>
            <a:schemeClr val="tx1"/>
          </a:solidFill>
          <a:latin typeface="+mn-lt"/>
          <a:ea typeface="+mn-ea"/>
          <a:cs typeface="+mn-cs"/>
        </a:defRPr>
      </a:lvl2pPr>
      <a:lvl3pPr marL="5093548" indent="-1017766" algn="l" defTabSz="407578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801" kern="1200">
          <a:solidFill>
            <a:schemeClr val="tx1"/>
          </a:solidFill>
          <a:latin typeface="+mn-lt"/>
          <a:ea typeface="+mn-ea"/>
          <a:cs typeface="+mn-cs"/>
        </a:defRPr>
      </a:lvl3pPr>
      <a:lvl4pPr marL="7133799" indent="-1017766" algn="l" defTabSz="407578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819" kern="1200">
          <a:solidFill>
            <a:schemeClr val="tx1"/>
          </a:solidFill>
          <a:latin typeface="+mn-lt"/>
          <a:ea typeface="+mn-ea"/>
          <a:cs typeface="+mn-cs"/>
        </a:defRPr>
      </a:lvl4pPr>
      <a:lvl5pPr marL="9170903" indent="-1017766" algn="l" defTabSz="407578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819" kern="1200">
          <a:solidFill>
            <a:schemeClr val="tx1"/>
          </a:solidFill>
          <a:latin typeface="+mn-lt"/>
          <a:ea typeface="+mn-ea"/>
          <a:cs typeface="+mn-cs"/>
        </a:defRPr>
      </a:lvl5pPr>
      <a:lvl6pPr marL="4019638" indent="-365422" algn="l" defTabSz="1461686" rtl="0" eaLnBrk="1" latinLnBrk="0" hangingPunct="1">
        <a:spcBef>
          <a:spcPct val="20000"/>
        </a:spcBef>
        <a:buFont typeface="Arial" pitchFamily="34" charset="0"/>
        <a:buChar char="•"/>
        <a:defRPr sz="3171" kern="1200">
          <a:solidFill>
            <a:schemeClr val="tx1"/>
          </a:solidFill>
          <a:latin typeface="+mn-lt"/>
          <a:ea typeface="+mn-ea"/>
          <a:cs typeface="+mn-cs"/>
        </a:defRPr>
      </a:lvl6pPr>
      <a:lvl7pPr marL="4750482" indent="-365422" algn="l" defTabSz="1461686" rtl="0" eaLnBrk="1" latinLnBrk="0" hangingPunct="1">
        <a:spcBef>
          <a:spcPct val="20000"/>
        </a:spcBef>
        <a:buFont typeface="Arial" pitchFamily="34" charset="0"/>
        <a:buChar char="•"/>
        <a:defRPr sz="3171" kern="1200">
          <a:solidFill>
            <a:schemeClr val="tx1"/>
          </a:solidFill>
          <a:latin typeface="+mn-lt"/>
          <a:ea typeface="+mn-ea"/>
          <a:cs typeface="+mn-cs"/>
        </a:defRPr>
      </a:lvl7pPr>
      <a:lvl8pPr marL="5481325" indent="-365422" algn="l" defTabSz="1461686" rtl="0" eaLnBrk="1" latinLnBrk="0" hangingPunct="1">
        <a:spcBef>
          <a:spcPct val="20000"/>
        </a:spcBef>
        <a:buFont typeface="Arial" pitchFamily="34" charset="0"/>
        <a:buChar char="•"/>
        <a:defRPr sz="3171" kern="1200">
          <a:solidFill>
            <a:schemeClr val="tx1"/>
          </a:solidFill>
          <a:latin typeface="+mn-lt"/>
          <a:ea typeface="+mn-ea"/>
          <a:cs typeface="+mn-cs"/>
        </a:defRPr>
      </a:lvl8pPr>
      <a:lvl9pPr marL="6212168" indent="-365422" algn="l" defTabSz="1461686" rtl="0" eaLnBrk="1" latinLnBrk="0" hangingPunct="1">
        <a:spcBef>
          <a:spcPct val="20000"/>
        </a:spcBef>
        <a:buFont typeface="Arial" pitchFamily="34" charset="0"/>
        <a:buChar char="•"/>
        <a:defRPr sz="31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1pPr>
      <a:lvl2pPr marL="730843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2pPr>
      <a:lvl3pPr marL="1461686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3pPr>
      <a:lvl4pPr marL="2192530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4pPr>
      <a:lvl5pPr marL="2923373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5pPr>
      <a:lvl6pPr marL="3654216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6pPr>
      <a:lvl7pPr marL="4385059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7pPr>
      <a:lvl8pPr marL="5115903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8pPr>
      <a:lvl9pPr marL="5846746" algn="l" defTabSz="1461686" rtl="0" eaLnBrk="1" latinLnBrk="0" hangingPunct="1">
        <a:defRPr sz="28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3677" y="4813841"/>
            <a:ext cx="30204054" cy="9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135" name="Rectangle 134"/>
          <p:cNvSpPr/>
          <p:nvPr/>
        </p:nvSpPr>
        <p:spPr>
          <a:xfrm>
            <a:off x="2464198" y="3586691"/>
            <a:ext cx="26210912" cy="1092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364256" y="1525402"/>
            <a:ext cx="20522279" cy="193899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CNR-IEMN: A DEEP LEARNING BASED APPROACH</a:t>
            </a:r>
          </a:p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RECOGNISE COVID-19 FROM CT-SCAN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9489" y="3559936"/>
            <a:ext cx="253226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b="1" baseline="30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it-IT" sz="4400" b="1" dirty="0">
                <a:solidFill>
                  <a:schemeClr val="accent3">
                    <a:lumMod val="50000"/>
                  </a:schemeClr>
                </a:solidFill>
              </a:rPr>
              <a:t>Fares Bougourzi, Riccardo Contino, Cosimo Distante and Abdelmalik Taleb-Ahmed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7930" y="4813841"/>
            <a:ext cx="11740208" cy="928310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6" name="ZoneTexte 5"/>
          <p:cNvSpPr txBox="1"/>
          <p:nvPr/>
        </p:nvSpPr>
        <p:spPr>
          <a:xfrm>
            <a:off x="18934580" y="4719505"/>
            <a:ext cx="606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Contributions: </a:t>
            </a:r>
          </a:p>
        </p:txBody>
      </p:sp>
      <p:sp>
        <p:nvSpPr>
          <p:cNvPr id="34" name="Rectangle 33"/>
          <p:cNvSpPr/>
          <p:nvPr/>
        </p:nvSpPr>
        <p:spPr>
          <a:xfrm flipV="1">
            <a:off x="-28618" y="41903778"/>
            <a:ext cx="30405291" cy="907921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48" name="ZoneTexte 47"/>
          <p:cNvSpPr txBox="1"/>
          <p:nvPr/>
        </p:nvSpPr>
        <p:spPr>
          <a:xfrm>
            <a:off x="27786891" y="29883898"/>
            <a:ext cx="20990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65198" y="40415962"/>
            <a:ext cx="18002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230" y="40415962"/>
            <a:ext cx="1152128" cy="115212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0" y="-20015"/>
            <a:ext cx="30299937" cy="1407641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 June 7</a:t>
            </a:r>
            <a:r>
              <a:rPr lang="en-US" sz="4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2021 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173" y="39965330"/>
            <a:ext cx="30265649" cy="1810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32526" y="5823011"/>
            <a:ext cx="13550699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Covid-19 is a respiratory infection caused by the virus named SARS-CoV-2 belonging to the coronavirus family. The virus mainly affects the respiratory tract.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first stage, to prevent the spreading of this disease is the recognition and confinement of the infected persons. Different recognition methods have proved their efficiency including RT-PCR, X-ray scans and CT-scans.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3000" dirty="0"/>
              <a:t>For the recognition of Covid-19 </a:t>
            </a:r>
            <a:r>
              <a:rPr lang="fr-FR" sz="3000" dirty="0" smtClean="0"/>
              <a:t>infection from the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X-ray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scans and CT-scans, the Artificial Intelligence (AI) systems can provide an alternative solution for the automatic diagnosis of Covid-19 infections and differentiate them from other Lung diseases.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15856375" y="15953768"/>
            <a:ext cx="1152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Figure 1: General structure of our proposed approach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32528" y="11345758"/>
            <a:ext cx="12572830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The overall structure of our approach is summarized in Figure 1. In summary, our </a:t>
            </a:r>
            <a:r>
              <a:rPr lang="en-US" sz="3200" dirty="0"/>
              <a:t>approach consists of two stages: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858422" y="37591002"/>
            <a:ext cx="10056225" cy="3115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To improve our approach performance, specially for the Cap class, we suggest to use more Cap CT-scans for the Slice-Level and Patient-level classification.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-86056" y="37588954"/>
            <a:ext cx="18606416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Our approach achieved promising results in both validation and testing data especially for the recognition of Normal and covid-19 infection.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For the validation data, our approach achieved 87.75% as overall accuracy and 96.36%, 52.63% and 95.83% sensitivities for Covid-19, Cap and Normal, respectively.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For the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testing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data, our approach achieved the fifth place on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SPGC challenge </a:t>
            </a:r>
            <a:r>
              <a:rPr lang="en-US" sz="3200" b="1" dirty="0" smtClean="0">
                <a:solidFill>
                  <a:schemeClr val="accent2"/>
                </a:solidFill>
              </a:rPr>
              <a:t>and </a:t>
            </a:r>
            <a:r>
              <a:rPr lang="en-US" sz="3200" b="1" dirty="0">
                <a:solidFill>
                  <a:schemeClr val="accent2"/>
                </a:solidFill>
              </a:rPr>
              <a:t>the first place for </a:t>
            </a:r>
            <a:r>
              <a:rPr lang="en-US" sz="3200" b="1" dirty="0" smtClean="0">
                <a:solidFill>
                  <a:schemeClr val="accent2"/>
                </a:solidFill>
              </a:rPr>
              <a:t>Covid-19 sensitivity.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33800" b="28526"/>
          <a:stretch/>
        </p:blipFill>
        <p:spPr>
          <a:xfrm>
            <a:off x="13527233" y="11019168"/>
            <a:ext cx="16724243" cy="496024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4206092" y="5810724"/>
            <a:ext cx="16005248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We propose to segment the lung nodules of the slice, then we stack the original slice channel with the segmented channels to have RGB like image.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the use of Multi-task strategy and data augmentation for Covid-19 and Cap slices, we trained four CNN architectures (ResneXt-50, Densenet-161, Inception-V3 and Wide-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Resnet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) for Slice-level classification.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For Patient-Level CT-scans classification, we propose to divide the CT-scan slices into groups, then calculate the percentage of each class within each group using all trained CNN models for the Slice-Level classification. At the end, we combined all grouping percentages from all trained CNN architectures then feed them into XG-boost classifier to recognize the CT-scan category.</a:t>
            </a:r>
            <a:endParaRPr lang="fr-FR" sz="3000" dirty="0"/>
          </a:p>
        </p:txBody>
      </p:sp>
      <p:sp>
        <p:nvSpPr>
          <p:cNvPr id="63" name="Rectangle 62"/>
          <p:cNvSpPr/>
          <p:nvPr/>
        </p:nvSpPr>
        <p:spPr>
          <a:xfrm>
            <a:off x="679023" y="4778959"/>
            <a:ext cx="11947848" cy="920092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67" name="ZoneTexte 5"/>
          <p:cNvSpPr txBox="1"/>
          <p:nvPr/>
        </p:nvSpPr>
        <p:spPr>
          <a:xfrm>
            <a:off x="3925301" y="4684042"/>
            <a:ext cx="606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Introduction: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-24727" y="10080503"/>
            <a:ext cx="30244019" cy="953121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                                                                             </a:t>
            </a:r>
            <a:r>
              <a:rPr lang="en-US" sz="5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Our Proposed Approach: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677" y="23293454"/>
            <a:ext cx="30261536" cy="874256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                                                                        </a:t>
            </a:r>
            <a:r>
              <a:rPr lang="en-US" sz="5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Experimental Results: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10" y="16838073"/>
            <a:ext cx="15180205" cy="5293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7703" r="5892"/>
          <a:stretch/>
        </p:blipFill>
        <p:spPr>
          <a:xfrm>
            <a:off x="20516396" y="24208534"/>
            <a:ext cx="9723826" cy="6340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22" y="24303337"/>
            <a:ext cx="8562053" cy="2916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479" y="27853612"/>
            <a:ext cx="7783543" cy="3645815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255835" y="12786875"/>
            <a:ext cx="12625984" cy="517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/>
              <a:t>1</a:t>
            </a:r>
            <a:r>
              <a:rPr lang="en-US" sz="3000" b="1" baseline="30000" dirty="0" smtClean="0"/>
              <a:t>st</a:t>
            </a:r>
            <a:r>
              <a:rPr lang="en-US" sz="3000" b="1" dirty="0" smtClean="0"/>
              <a:t> </a:t>
            </a:r>
            <a:r>
              <a:rPr lang="en-US" sz="3000" b="1" dirty="0"/>
              <a:t>stage : Slice-level Classification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The </a:t>
            </a:r>
            <a:r>
              <a:rPr lang="en-US" sz="3000" dirty="0" smtClean="0"/>
              <a:t>objectify </a:t>
            </a:r>
            <a:r>
              <a:rPr lang="en-US" sz="3000" dirty="0"/>
              <a:t>of </a:t>
            </a:r>
            <a:r>
              <a:rPr lang="en-US" sz="3000" dirty="0" smtClean="0"/>
              <a:t>this stage </a:t>
            </a:r>
            <a:r>
              <a:rPr lang="en-US" sz="3000" dirty="0"/>
              <a:t>is to classify the slices into one of the three classes (Normal, Covid-19 and Cap).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First: we propose to stack the gray image, the segmented lung nodules image and the multiplication of the gray-scale image with the binary lung nodules mask.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Secondly, we used the stacked </a:t>
            </a:r>
            <a:r>
              <a:rPr lang="en-US" sz="3000" dirty="0" smtClean="0"/>
              <a:t>three </a:t>
            </a:r>
            <a:r>
              <a:rPr lang="en-US" sz="3000" dirty="0"/>
              <a:t>channels images to train four backbone CNN architectures for slice level classification. The trained CNN architectures are ResneXt-50, Densenet-161, Inception-V3 and Wide-Resnet. In Figure 2 we shows an example of the training of Backbone CNN with Multi-Tasks learning scheme.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06937" y="18337683"/>
            <a:ext cx="12555016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/>
              <a:t>2</a:t>
            </a:r>
            <a:r>
              <a:rPr lang="en-US" sz="3000" b="1" baseline="30000" dirty="0"/>
              <a:t>nd</a:t>
            </a:r>
            <a:r>
              <a:rPr lang="en-US" sz="3000" b="1" dirty="0"/>
              <a:t> stage : Patient-Level Classification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/>
              <a:t>We </a:t>
            </a:r>
            <a:r>
              <a:rPr lang="en-US" sz="3000" dirty="0"/>
              <a:t>predicted the slices label for the whole CT-scan using trained CNN architectures.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Since the number of slices of the CT-scans varies from one CT-scan to another, we propose to divide the slices into 20 equal groups. For each group, we calculate the slice prediction percentage of each class.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/>
              <a:t>Finally, </a:t>
            </a:r>
            <a:r>
              <a:rPr lang="en-US" sz="3000" dirty="0"/>
              <a:t>we </a:t>
            </a:r>
            <a:r>
              <a:rPr lang="en-US" sz="3000" dirty="0" smtClean="0"/>
              <a:t>concatenated the </a:t>
            </a:r>
            <a:r>
              <a:rPr lang="en-US" sz="3000" dirty="0"/>
              <a:t>percentages of all CT-scan </a:t>
            </a:r>
            <a:r>
              <a:rPr lang="en-US" sz="3000" dirty="0" smtClean="0"/>
              <a:t>groups which creates the </a:t>
            </a:r>
            <a:r>
              <a:rPr lang="en-US" sz="3000" dirty="0"/>
              <a:t>feature </a:t>
            </a:r>
            <a:r>
              <a:rPr lang="en-US" sz="3000" dirty="0" smtClean="0"/>
              <a:t>vector. Then we feed this feature vector into XG-boost </a:t>
            </a:r>
            <a:r>
              <a:rPr lang="en-US" sz="3000" dirty="0"/>
              <a:t>classifier to predict the class of the CT-scan.</a:t>
            </a:r>
          </a:p>
        </p:txBody>
      </p:sp>
      <p:sp>
        <p:nvSpPr>
          <p:cNvPr id="37" name="ZoneTexte 112"/>
          <p:cNvSpPr txBox="1"/>
          <p:nvPr/>
        </p:nvSpPr>
        <p:spPr>
          <a:xfrm>
            <a:off x="16451690" y="22106685"/>
            <a:ext cx="1222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Figure 2: Training scheme of the CNN architectures for slice classification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0322" y="24375334"/>
            <a:ext cx="11316702" cy="7448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u="sng" dirty="0"/>
              <a:t>Results on Validation Data:</a:t>
            </a:r>
          </a:p>
          <a:p>
            <a:pPr marL="514350" indent="-514350" algn="just">
              <a:buAutoNum type="arabicPeriod"/>
            </a:pPr>
            <a:r>
              <a:rPr lang="en-US" sz="3200" b="1" dirty="0"/>
              <a:t>Slice-level Results:</a:t>
            </a:r>
          </a:p>
          <a:p>
            <a:pPr algn="just"/>
            <a:r>
              <a:rPr lang="en-US" sz="3200" smtClean="0"/>
              <a:t>From </a:t>
            </a:r>
            <a:r>
              <a:rPr lang="en-US" sz="3200" smtClean="0"/>
              <a:t>Table </a:t>
            </a:r>
            <a:r>
              <a:rPr lang="en-US" sz="3200" dirty="0" smtClean="0"/>
              <a:t>1, </a:t>
            </a:r>
            <a:r>
              <a:rPr lang="en-US" sz="3200" dirty="0"/>
              <a:t>we notice that the architectures achieved close result on classifying the slices with slightly better performance by ResneXt-50 architecture.</a:t>
            </a:r>
          </a:p>
          <a:p>
            <a:pPr algn="just"/>
            <a:r>
              <a:rPr lang="en-US" sz="3200" b="1" dirty="0"/>
              <a:t>2. Patient-level Results: </a:t>
            </a:r>
          </a:p>
          <a:p>
            <a:pPr algn="just"/>
            <a:r>
              <a:rPr lang="en-US" sz="3200" dirty="0"/>
              <a:t>Table 2 summarizes the obtained results of each individual CNN percentage features and their combination. We notice that Inception-v3 features achieved the best performance compared with the other architectures features. From other hand,  the combination of  the four models features achieved the best performance. </a:t>
            </a:r>
          </a:p>
          <a:p>
            <a:pPr algn="just"/>
            <a:r>
              <a:rPr lang="en-US" sz="3200" dirty="0"/>
              <a:t>From the confusion matrix in Figure 4, we notice that our approach achieved high accuracy in the recognition of Normal and Covid-19 CT-scans. </a:t>
            </a:r>
          </a:p>
        </p:txBody>
      </p:sp>
      <p:sp>
        <p:nvSpPr>
          <p:cNvPr id="39" name="ZoneTexte 112"/>
          <p:cNvSpPr txBox="1"/>
          <p:nvPr/>
        </p:nvSpPr>
        <p:spPr>
          <a:xfrm>
            <a:off x="11245222" y="27273333"/>
            <a:ext cx="9605416" cy="5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Table 1 : Validation Slice-level classification results</a:t>
            </a:r>
          </a:p>
        </p:txBody>
      </p:sp>
      <p:sp>
        <p:nvSpPr>
          <p:cNvPr id="40" name="ZoneTexte 112"/>
          <p:cNvSpPr txBox="1"/>
          <p:nvPr/>
        </p:nvSpPr>
        <p:spPr>
          <a:xfrm>
            <a:off x="11084542" y="31388720"/>
            <a:ext cx="9605416" cy="5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Table 2: Validation Patient-level classification results</a:t>
            </a:r>
          </a:p>
        </p:txBody>
      </p:sp>
      <p:sp>
        <p:nvSpPr>
          <p:cNvPr id="44" name="ZoneTexte 112"/>
          <p:cNvSpPr txBox="1"/>
          <p:nvPr/>
        </p:nvSpPr>
        <p:spPr>
          <a:xfrm>
            <a:off x="20753764" y="30632055"/>
            <a:ext cx="960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Figure 3 : The Confusion Matrix of the validation data CT-scan classification.</a:t>
            </a:r>
          </a:p>
        </p:txBody>
      </p:sp>
      <p:sp>
        <p:nvSpPr>
          <p:cNvPr id="46" name="ZoneTexte 133"/>
          <p:cNvSpPr txBox="1"/>
          <p:nvPr/>
        </p:nvSpPr>
        <p:spPr>
          <a:xfrm>
            <a:off x="160740" y="32416712"/>
            <a:ext cx="29967409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3">
                    <a:lumMod val="50000"/>
                  </a:schemeClr>
                </a:solidFill>
              </a:rPr>
              <a:t>Results on Testing Data of challenge :</a:t>
            </a:r>
            <a:endParaRPr lang="en-US" sz="3200" u="sng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The testing data of SPGC on COVID-19 challenge consists of three sets. The testing data labels are not known for all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of the challenge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participants. Our approach achieved the fifth place on SPGC on COVID-19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challenge. </a:t>
            </a:r>
            <a:r>
              <a:rPr lang="en-US" sz="4000" b="1" dirty="0" smtClean="0">
                <a:solidFill>
                  <a:srgbClr val="FF0000"/>
                </a:solidFill>
              </a:rPr>
              <a:t>In should be noted that our </a:t>
            </a:r>
            <a:r>
              <a:rPr lang="en-US" sz="4000" b="1" dirty="0">
                <a:solidFill>
                  <a:srgbClr val="FF0000"/>
                </a:solidFill>
              </a:rPr>
              <a:t>approach achieved the best sensitivity of Covid-19 </a:t>
            </a:r>
            <a:r>
              <a:rPr lang="en-US" sz="4000" b="1" dirty="0" smtClean="0">
                <a:solidFill>
                  <a:srgbClr val="FF0000"/>
                </a:solidFill>
              </a:rPr>
              <a:t>recognition.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In more details, our approach achieved 81.11% as overall accuracy and 91.43%, 45.0% and 91.43% sensitivities for Covid-19, Cap and Normal, respectively. </a:t>
            </a:r>
            <a:endParaRPr lang="en-US" sz="4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118" y="36223944"/>
            <a:ext cx="30328555" cy="921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53" name="Rectangle 52"/>
          <p:cNvSpPr/>
          <p:nvPr/>
        </p:nvSpPr>
        <p:spPr>
          <a:xfrm>
            <a:off x="20927374" y="36241691"/>
            <a:ext cx="8327715" cy="928310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56" name="ZoneTexte 5"/>
          <p:cNvSpPr txBox="1"/>
          <p:nvPr/>
        </p:nvSpPr>
        <p:spPr>
          <a:xfrm>
            <a:off x="23209385" y="36221648"/>
            <a:ext cx="528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Perspective: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73595" y="36224886"/>
            <a:ext cx="11947848" cy="920092"/>
          </a:xfrm>
          <a:prstGeom prst="rect">
            <a:avLst/>
          </a:prstGeom>
          <a:solidFill>
            <a:srgbClr val="008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450" tIns="15225" rIns="30450" bIns="152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97"/>
          </a:p>
        </p:txBody>
      </p:sp>
      <p:sp>
        <p:nvSpPr>
          <p:cNvPr id="58" name="ZoneTexte 5"/>
          <p:cNvSpPr txBox="1"/>
          <p:nvPr/>
        </p:nvSpPr>
        <p:spPr>
          <a:xfrm>
            <a:off x="5178027" y="36195141"/>
            <a:ext cx="606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Conclusions: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0" name="Picture 6" descr="Prossimi Eventi – CuoreMenteLab Impresa Sociale s.r.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" y="-70153"/>
            <a:ext cx="5909023" cy="15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2"/>
          <a:stretch/>
        </p:blipFill>
        <p:spPr>
          <a:xfrm>
            <a:off x="18945133" y="-36893"/>
            <a:ext cx="5698454" cy="1478747"/>
          </a:xfrm>
          <a:prstGeom prst="rect">
            <a:avLst/>
          </a:prstGeom>
        </p:spPr>
      </p:pic>
      <p:pic>
        <p:nvPicPr>
          <p:cNvPr id="64" name="Imag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2"/>
          <a:stretch/>
        </p:blipFill>
        <p:spPr>
          <a:xfrm>
            <a:off x="-86056" y="41306553"/>
            <a:ext cx="5980906" cy="1637730"/>
          </a:xfrm>
          <a:prstGeom prst="rect">
            <a:avLst/>
          </a:prstGeom>
        </p:spPr>
      </p:pic>
      <p:pic>
        <p:nvPicPr>
          <p:cNvPr id="65" name="Picture 6" descr="Prossimi Eventi – CuoreMenteLab Impresa Sociale s.r.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372" y="41241785"/>
            <a:ext cx="5761301" cy="16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14752" y="164011"/>
            <a:ext cx="5513397" cy="1169997"/>
          </a:xfrm>
        </p:spPr>
        <p:txBody>
          <a:bodyPr/>
          <a:lstStyle/>
          <a:p>
            <a:r>
              <a:rPr lang="en-US" sz="6000" dirty="0"/>
              <a:t>Paper ID: 5690</a:t>
            </a:r>
            <a:endParaRPr lang="en-US" sz="6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5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6642</TotalTime>
  <Words>952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Thème Office</vt:lpstr>
      <vt:lpstr>1_Thème Office</vt:lpstr>
      <vt:lpstr>Paper ID: 5690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dao</dc:creator>
  <cp:lastModifiedBy>Fares</cp:lastModifiedBy>
  <cp:revision>393</cp:revision>
  <cp:lastPrinted>2019-10-03T14:40:14Z</cp:lastPrinted>
  <dcterms:created xsi:type="dcterms:W3CDTF">2012-10-19T11:40:15Z</dcterms:created>
  <dcterms:modified xsi:type="dcterms:W3CDTF">2021-04-21T15:19:23Z</dcterms:modified>
</cp:coreProperties>
</file>