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6" r:id="rId1"/>
  </p:sldMasterIdLst>
  <p:notesMasterIdLst>
    <p:notesMasterId r:id="rId22"/>
  </p:notesMasterIdLst>
  <p:sldIdLst>
    <p:sldId id="257" r:id="rId2"/>
    <p:sldId id="258" r:id="rId3"/>
    <p:sldId id="259" r:id="rId4"/>
    <p:sldId id="260" r:id="rId5"/>
    <p:sldId id="262" r:id="rId6"/>
    <p:sldId id="270" r:id="rId7"/>
    <p:sldId id="261" r:id="rId8"/>
    <p:sldId id="278" r:id="rId9"/>
    <p:sldId id="275" r:id="rId10"/>
    <p:sldId id="279" r:id="rId11"/>
    <p:sldId id="273" r:id="rId12"/>
    <p:sldId id="277" r:id="rId13"/>
    <p:sldId id="280" r:id="rId14"/>
    <p:sldId id="271" r:id="rId15"/>
    <p:sldId id="281" r:id="rId16"/>
    <p:sldId id="274" r:id="rId17"/>
    <p:sldId id="276" r:id="rId18"/>
    <p:sldId id="272" r:id="rId19"/>
    <p:sldId id="265" r:id="rId20"/>
    <p:sldId id="268" r:id="rId21"/>
  </p:sldIdLst>
  <p:sldSz cx="12192000" cy="6858000"/>
  <p:notesSz cx="6858000" cy="9144000"/>
  <p:defaultTextStyle>
    <a:defPPr>
      <a:defRPr lang="zh-CN"/>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3A1C"/>
    <a:srgbClr val="F23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915"/>
    <p:restoredTop sz="66225"/>
  </p:normalViewPr>
  <p:slideViewPr>
    <p:cSldViewPr snapToGrid="0" snapToObjects="1">
      <p:cViewPr varScale="1">
        <p:scale>
          <a:sx n="112" d="100"/>
          <a:sy n="112" d="100"/>
        </p:scale>
        <p:origin x="156" y="102"/>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91" d="100"/>
        <a:sy n="91"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EB0987-CD2C-4023-A0C6-202219A7853B}" type="datetimeFigureOut">
              <a:rPr lang="zh-CN" altLang="en-US" smtClean="0"/>
              <a:t>2022-03-03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652072-47CA-475E-B9D5-B26A57891638}" type="slidenum">
              <a:rPr lang="zh-CN" altLang="en-US" smtClean="0"/>
              <a:t>‹#›</a:t>
            </a:fld>
            <a:endParaRPr lang="zh-CN" altLang="en-US"/>
          </a:p>
        </p:txBody>
      </p:sp>
    </p:spTree>
    <p:extLst>
      <p:ext uri="{BB962C8B-B14F-4D97-AF65-F5344CB8AC3E}">
        <p14:creationId xmlns:p14="http://schemas.microsoft.com/office/powerpoint/2010/main" val="4251078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封面页">
    <p:bg>
      <p:bgPr>
        <a:gradFill flip="none" rotWithShape="1">
          <a:gsLst>
            <a:gs pos="0">
              <a:schemeClr val="bg1"/>
            </a:gs>
            <a:gs pos="67000">
              <a:schemeClr val="bg1">
                <a:lumMod val="95000"/>
              </a:schemeClr>
            </a:gs>
            <a:gs pos="100000">
              <a:schemeClr val="bg1">
                <a:lumMod val="9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8" name="椭圆 17"/>
          <p:cNvSpPr/>
          <p:nvPr userDrawn="1"/>
        </p:nvSpPr>
        <p:spPr>
          <a:xfrm>
            <a:off x="849780" y="5172301"/>
            <a:ext cx="5150340" cy="5150340"/>
          </a:xfrm>
          <a:prstGeom prst="ellips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椭圆 1"/>
          <p:cNvSpPr/>
          <p:nvPr userDrawn="1"/>
        </p:nvSpPr>
        <p:spPr>
          <a:xfrm>
            <a:off x="-765628" y="4401373"/>
            <a:ext cx="3015427" cy="3015427"/>
          </a:xfrm>
          <a:prstGeom prst="ellipse">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椭圆 2"/>
          <p:cNvSpPr/>
          <p:nvPr userDrawn="1"/>
        </p:nvSpPr>
        <p:spPr>
          <a:xfrm>
            <a:off x="849780" y="3973882"/>
            <a:ext cx="1970009" cy="1970009"/>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椭圆 4"/>
          <p:cNvSpPr/>
          <p:nvPr userDrawn="1"/>
        </p:nvSpPr>
        <p:spPr>
          <a:xfrm>
            <a:off x="422289" y="3889828"/>
            <a:ext cx="854982" cy="854982"/>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椭圆 8"/>
          <p:cNvSpPr/>
          <p:nvPr userDrawn="1"/>
        </p:nvSpPr>
        <p:spPr>
          <a:xfrm>
            <a:off x="1564236" y="6339861"/>
            <a:ext cx="1076939" cy="1076939"/>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椭圆 9"/>
          <p:cNvSpPr/>
          <p:nvPr userDrawn="1"/>
        </p:nvSpPr>
        <p:spPr>
          <a:xfrm>
            <a:off x="2484890" y="6027944"/>
            <a:ext cx="334899" cy="334899"/>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椭圆 11"/>
          <p:cNvSpPr/>
          <p:nvPr userDrawn="1"/>
        </p:nvSpPr>
        <p:spPr>
          <a:xfrm>
            <a:off x="2465188" y="4744810"/>
            <a:ext cx="873483" cy="873483"/>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椭圆 6"/>
          <p:cNvSpPr/>
          <p:nvPr userDrawn="1"/>
        </p:nvSpPr>
        <p:spPr>
          <a:xfrm>
            <a:off x="7086881" y="-900967"/>
            <a:ext cx="2220844" cy="2220844"/>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椭圆 3"/>
          <p:cNvSpPr/>
          <p:nvPr userDrawn="1"/>
        </p:nvSpPr>
        <p:spPr>
          <a:xfrm>
            <a:off x="9454581" y="-549383"/>
            <a:ext cx="3407441" cy="3407441"/>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椭圆 5"/>
          <p:cNvSpPr/>
          <p:nvPr userDrawn="1"/>
        </p:nvSpPr>
        <p:spPr>
          <a:xfrm>
            <a:off x="8907429" y="-334768"/>
            <a:ext cx="1472991" cy="1472991"/>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椭圆 7"/>
          <p:cNvSpPr/>
          <p:nvPr userDrawn="1"/>
        </p:nvSpPr>
        <p:spPr>
          <a:xfrm>
            <a:off x="7061964" y="625398"/>
            <a:ext cx="1025650" cy="102565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椭圆 12"/>
          <p:cNvSpPr/>
          <p:nvPr userDrawn="1"/>
        </p:nvSpPr>
        <p:spPr>
          <a:xfrm>
            <a:off x="11418205" y="1911283"/>
            <a:ext cx="1590674" cy="1590674"/>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椭圆 13"/>
          <p:cNvSpPr/>
          <p:nvPr userDrawn="1"/>
        </p:nvSpPr>
        <p:spPr>
          <a:xfrm>
            <a:off x="6267191" y="1326869"/>
            <a:ext cx="453456" cy="45345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椭圆 15"/>
          <p:cNvSpPr/>
          <p:nvPr userDrawn="1"/>
        </p:nvSpPr>
        <p:spPr>
          <a:xfrm>
            <a:off x="11664471" y="3298513"/>
            <a:ext cx="732468" cy="732468"/>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7" name="椭圆 16"/>
          <p:cNvSpPr/>
          <p:nvPr userDrawn="1"/>
        </p:nvSpPr>
        <p:spPr>
          <a:xfrm>
            <a:off x="10879229" y="3134662"/>
            <a:ext cx="346604" cy="346604"/>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0" name="文本占位符 19"/>
          <p:cNvSpPr>
            <a:spLocks noGrp="1"/>
          </p:cNvSpPr>
          <p:nvPr>
            <p:ph type="body" sz="quarter" idx="10" hasCustomPrompt="1"/>
          </p:nvPr>
        </p:nvSpPr>
        <p:spPr>
          <a:xfrm>
            <a:off x="3132306" y="2498576"/>
            <a:ext cx="5927388" cy="1357674"/>
          </a:xfrm>
          <a:prstGeom prst="rect">
            <a:avLst/>
          </a:prstGeom>
        </p:spPr>
        <p:txBody>
          <a:bodyPr anchor="t"/>
          <a:lstStyle>
            <a:lvl1pPr marL="0" indent="0" algn="ctr">
              <a:buNone/>
              <a:defRPr sz="4800" b="1"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1" name="文本占位符 19"/>
          <p:cNvSpPr>
            <a:spLocks noGrp="1"/>
          </p:cNvSpPr>
          <p:nvPr>
            <p:ph type="body" sz="quarter" idx="11" hasCustomPrompt="1"/>
          </p:nvPr>
        </p:nvSpPr>
        <p:spPr>
          <a:xfrm>
            <a:off x="3132306" y="4578972"/>
            <a:ext cx="5927388" cy="339658"/>
          </a:xfrm>
          <a:prstGeom prst="rect">
            <a:avLst/>
          </a:prstGeom>
        </p:spPr>
        <p:txBody>
          <a:bodyPr anchor="t"/>
          <a:lstStyle>
            <a:lvl1pPr marL="0" indent="0" algn="ctr">
              <a:lnSpc>
                <a:spcPct val="130000"/>
              </a:lnSpc>
              <a:buNone/>
              <a:defRPr sz="12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2" name="椭圆 21"/>
          <p:cNvSpPr/>
          <p:nvPr userDrawn="1"/>
        </p:nvSpPr>
        <p:spPr>
          <a:xfrm>
            <a:off x="901493" y="3145269"/>
            <a:ext cx="468355" cy="468355"/>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3" name="椭圆 22"/>
          <p:cNvSpPr/>
          <p:nvPr userDrawn="1"/>
        </p:nvSpPr>
        <p:spPr>
          <a:xfrm>
            <a:off x="480939" y="2631757"/>
            <a:ext cx="724235" cy="724235"/>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4" name="椭圆 23"/>
          <p:cNvSpPr/>
          <p:nvPr userDrawn="1"/>
        </p:nvSpPr>
        <p:spPr>
          <a:xfrm>
            <a:off x="10650826" y="2926583"/>
            <a:ext cx="226929" cy="226929"/>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83053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录页">
    <p:bg>
      <p:bgPr>
        <a:gradFill>
          <a:gsLst>
            <a:gs pos="0">
              <a:schemeClr val="bg1"/>
            </a:gs>
            <a:gs pos="67000">
              <a:schemeClr val="bg1">
                <a:lumMod val="95000"/>
              </a:schemeClr>
            </a:gs>
            <a:gs pos="100000">
              <a:schemeClr val="bg1">
                <a:lumMod val="9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椭圆 13"/>
          <p:cNvSpPr/>
          <p:nvPr userDrawn="1"/>
        </p:nvSpPr>
        <p:spPr>
          <a:xfrm>
            <a:off x="5427411" y="-1921057"/>
            <a:ext cx="3192086" cy="3192086"/>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椭圆 1"/>
          <p:cNvSpPr/>
          <p:nvPr userDrawn="1"/>
        </p:nvSpPr>
        <p:spPr>
          <a:xfrm rot="20564813">
            <a:off x="2865697" y="-275747"/>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椭圆 2"/>
          <p:cNvSpPr/>
          <p:nvPr userDrawn="1"/>
        </p:nvSpPr>
        <p:spPr>
          <a:xfrm rot="20564813">
            <a:off x="4190298" y="-592061"/>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椭圆 3"/>
          <p:cNvSpPr/>
          <p:nvPr userDrawn="1"/>
        </p:nvSpPr>
        <p:spPr>
          <a:xfrm rot="20564813">
            <a:off x="3813092" y="-217323"/>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椭圆 4"/>
          <p:cNvSpPr/>
          <p:nvPr userDrawn="1"/>
        </p:nvSpPr>
        <p:spPr>
          <a:xfrm rot="20564813">
            <a:off x="2989138" y="610281"/>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椭圆 5"/>
          <p:cNvSpPr/>
          <p:nvPr userDrawn="1"/>
        </p:nvSpPr>
        <p:spPr>
          <a:xfrm rot="20564813">
            <a:off x="5466868" y="524062"/>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椭圆 6"/>
          <p:cNvSpPr/>
          <p:nvPr userDrawn="1"/>
        </p:nvSpPr>
        <p:spPr>
          <a:xfrm rot="20564813">
            <a:off x="2654522" y="1149241"/>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椭圆 7"/>
          <p:cNvSpPr/>
          <p:nvPr userDrawn="1"/>
        </p:nvSpPr>
        <p:spPr>
          <a:xfrm rot="20564813">
            <a:off x="5756216" y="1275190"/>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椭圆 8"/>
          <p:cNvSpPr/>
          <p:nvPr userDrawn="1"/>
        </p:nvSpPr>
        <p:spPr>
          <a:xfrm rot="20564813">
            <a:off x="5301220" y="1351640"/>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椭圆 9"/>
          <p:cNvSpPr/>
          <p:nvPr userDrawn="1"/>
        </p:nvSpPr>
        <p:spPr>
          <a:xfrm rot="20564813">
            <a:off x="5142815" y="1292266"/>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椭圆 11"/>
          <p:cNvSpPr/>
          <p:nvPr userDrawn="1"/>
        </p:nvSpPr>
        <p:spPr>
          <a:xfrm rot="20564813">
            <a:off x="6595017" y="1097850"/>
            <a:ext cx="776274" cy="77627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椭圆 12"/>
          <p:cNvSpPr/>
          <p:nvPr userDrawn="1"/>
        </p:nvSpPr>
        <p:spPr>
          <a:xfrm rot="20564813">
            <a:off x="1046955" y="1043112"/>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椭圆 14"/>
          <p:cNvSpPr/>
          <p:nvPr userDrawn="1"/>
        </p:nvSpPr>
        <p:spPr>
          <a:xfrm>
            <a:off x="8687528" y="147823"/>
            <a:ext cx="454772" cy="454772"/>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椭圆 15"/>
          <p:cNvSpPr/>
          <p:nvPr userDrawn="1"/>
        </p:nvSpPr>
        <p:spPr>
          <a:xfrm>
            <a:off x="8291917" y="702130"/>
            <a:ext cx="568899" cy="568899"/>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7" name="椭圆 16"/>
          <p:cNvSpPr/>
          <p:nvPr userDrawn="1"/>
        </p:nvSpPr>
        <p:spPr>
          <a:xfrm>
            <a:off x="8934864" y="466000"/>
            <a:ext cx="207436" cy="207436"/>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8" name="椭圆 17"/>
          <p:cNvSpPr/>
          <p:nvPr userDrawn="1"/>
        </p:nvSpPr>
        <p:spPr>
          <a:xfrm>
            <a:off x="9258979" y="326538"/>
            <a:ext cx="168156" cy="168156"/>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9" name="文本占位符 19"/>
          <p:cNvSpPr>
            <a:spLocks noGrp="1"/>
          </p:cNvSpPr>
          <p:nvPr>
            <p:ph type="body" sz="quarter" idx="10" hasCustomPrompt="1"/>
          </p:nvPr>
        </p:nvSpPr>
        <p:spPr>
          <a:xfrm>
            <a:off x="1521068" y="3546358"/>
            <a:ext cx="3138030" cy="732453"/>
          </a:xfrm>
          <a:prstGeom prst="rect">
            <a:avLst/>
          </a:prstGeom>
        </p:spPr>
        <p:txBody>
          <a:bodyPr anchor="t"/>
          <a:lstStyle>
            <a:lvl1pPr marL="0" indent="0" algn="l">
              <a:buNone/>
              <a:defRPr sz="4800" b="1" baseline="0">
                <a:solidFill>
                  <a:schemeClr val="tx1">
                    <a:lumMod val="75000"/>
                    <a:lumOff val="25000"/>
                  </a:schemeClr>
                </a:solidFill>
                <a:latin typeface="+mj-lt"/>
              </a:defRPr>
            </a:lvl1pPr>
          </a:lstStyle>
          <a:p>
            <a:pPr lvl="0"/>
            <a:r>
              <a:rPr kumimoji="1" lang="en-US" altLang="zh-CN" dirty="0"/>
              <a:t>TITLE</a:t>
            </a:r>
            <a:r>
              <a:rPr kumimoji="1" lang="zh-CN" altLang="en-US" dirty="0"/>
              <a:t> </a:t>
            </a:r>
            <a:r>
              <a:rPr kumimoji="1" lang="en-US" altLang="zh-CN" dirty="0"/>
              <a:t>HERE</a:t>
            </a:r>
            <a:endParaRPr kumimoji="1" lang="zh-CN" altLang="en-US" dirty="0"/>
          </a:p>
        </p:txBody>
      </p:sp>
      <p:sp>
        <p:nvSpPr>
          <p:cNvPr id="20" name="文本占位符 19"/>
          <p:cNvSpPr>
            <a:spLocks noGrp="1"/>
          </p:cNvSpPr>
          <p:nvPr>
            <p:ph type="body" sz="quarter" idx="11" hasCustomPrompt="1"/>
          </p:nvPr>
        </p:nvSpPr>
        <p:spPr>
          <a:xfrm>
            <a:off x="6875388" y="2701840"/>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1" name="文本占位符 19"/>
          <p:cNvSpPr>
            <a:spLocks noGrp="1"/>
          </p:cNvSpPr>
          <p:nvPr>
            <p:ph type="body" sz="quarter" idx="12" hasCustomPrompt="1"/>
          </p:nvPr>
        </p:nvSpPr>
        <p:spPr>
          <a:xfrm>
            <a:off x="6875388" y="3742373"/>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2" name="文本占位符 19"/>
          <p:cNvSpPr>
            <a:spLocks noGrp="1"/>
          </p:cNvSpPr>
          <p:nvPr>
            <p:ph type="body" sz="quarter" idx="13" hasCustomPrompt="1"/>
          </p:nvPr>
        </p:nvSpPr>
        <p:spPr>
          <a:xfrm>
            <a:off x="6875388" y="4782906"/>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3" name="椭圆 22"/>
          <p:cNvSpPr/>
          <p:nvPr userDrawn="1"/>
        </p:nvSpPr>
        <p:spPr>
          <a:xfrm rot="10664813">
            <a:off x="1606491" y="6429042"/>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4" name="椭圆 23"/>
          <p:cNvSpPr/>
          <p:nvPr userDrawn="1"/>
        </p:nvSpPr>
        <p:spPr>
          <a:xfrm rot="10664813">
            <a:off x="-298887" y="5682735"/>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p:cNvSpPr/>
          <p:nvPr userDrawn="1"/>
        </p:nvSpPr>
        <p:spPr>
          <a:xfrm rot="10664813">
            <a:off x="1049383" y="6574260"/>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p:cNvSpPr/>
          <p:nvPr userDrawn="1"/>
        </p:nvSpPr>
        <p:spPr>
          <a:xfrm rot="10664813">
            <a:off x="2264562" y="6255404"/>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7" name="椭圆 26"/>
          <p:cNvSpPr/>
          <p:nvPr userDrawn="1"/>
        </p:nvSpPr>
        <p:spPr>
          <a:xfrm rot="10664813">
            <a:off x="-410114" y="5359791"/>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8" name="椭圆 27"/>
          <p:cNvSpPr/>
          <p:nvPr userDrawn="1"/>
        </p:nvSpPr>
        <p:spPr>
          <a:xfrm rot="10664813">
            <a:off x="2989615" y="6163309"/>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9" name="椭圆 28"/>
          <p:cNvSpPr/>
          <p:nvPr userDrawn="1"/>
        </p:nvSpPr>
        <p:spPr>
          <a:xfrm rot="10664813">
            <a:off x="-101718" y="5072159"/>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0" name="椭圆 29"/>
          <p:cNvSpPr/>
          <p:nvPr userDrawn="1"/>
        </p:nvSpPr>
        <p:spPr>
          <a:xfrm rot="10664813">
            <a:off x="534476" y="5346636"/>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1" name="椭圆 30"/>
          <p:cNvSpPr/>
          <p:nvPr userDrawn="1"/>
        </p:nvSpPr>
        <p:spPr>
          <a:xfrm rot="10664813">
            <a:off x="726986" y="5516493"/>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2" name="椭圆 31"/>
          <p:cNvSpPr/>
          <p:nvPr userDrawn="1"/>
        </p:nvSpPr>
        <p:spPr>
          <a:xfrm rot="10664813">
            <a:off x="4381690" y="6508239"/>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1187306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目录页">
    <p:bg>
      <p:bgPr>
        <a:gradFill>
          <a:gsLst>
            <a:gs pos="0">
              <a:schemeClr val="bg1"/>
            </a:gs>
            <a:gs pos="67000">
              <a:schemeClr val="bg1">
                <a:lumMod val="95000"/>
              </a:schemeClr>
            </a:gs>
            <a:gs pos="100000">
              <a:schemeClr val="bg1">
                <a:lumMod val="9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椭圆 13"/>
          <p:cNvSpPr/>
          <p:nvPr userDrawn="1"/>
        </p:nvSpPr>
        <p:spPr>
          <a:xfrm>
            <a:off x="5427411" y="-1921057"/>
            <a:ext cx="3192086" cy="3192086"/>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椭圆 1"/>
          <p:cNvSpPr/>
          <p:nvPr userDrawn="1"/>
        </p:nvSpPr>
        <p:spPr>
          <a:xfrm rot="20564813">
            <a:off x="2865697" y="-275747"/>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椭圆 2"/>
          <p:cNvSpPr/>
          <p:nvPr userDrawn="1"/>
        </p:nvSpPr>
        <p:spPr>
          <a:xfrm rot="20564813">
            <a:off x="4190298" y="-592061"/>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椭圆 3"/>
          <p:cNvSpPr/>
          <p:nvPr userDrawn="1"/>
        </p:nvSpPr>
        <p:spPr>
          <a:xfrm rot="20564813">
            <a:off x="3813092" y="-217323"/>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椭圆 4"/>
          <p:cNvSpPr/>
          <p:nvPr userDrawn="1"/>
        </p:nvSpPr>
        <p:spPr>
          <a:xfrm rot="20564813">
            <a:off x="2989138" y="610281"/>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椭圆 5"/>
          <p:cNvSpPr/>
          <p:nvPr userDrawn="1"/>
        </p:nvSpPr>
        <p:spPr>
          <a:xfrm rot="20564813">
            <a:off x="5466868" y="524062"/>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椭圆 6"/>
          <p:cNvSpPr/>
          <p:nvPr userDrawn="1"/>
        </p:nvSpPr>
        <p:spPr>
          <a:xfrm rot="20564813">
            <a:off x="2654522" y="1149241"/>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椭圆 7"/>
          <p:cNvSpPr/>
          <p:nvPr userDrawn="1"/>
        </p:nvSpPr>
        <p:spPr>
          <a:xfrm rot="20564813">
            <a:off x="5756216" y="1275190"/>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椭圆 8"/>
          <p:cNvSpPr/>
          <p:nvPr userDrawn="1"/>
        </p:nvSpPr>
        <p:spPr>
          <a:xfrm rot="20564813">
            <a:off x="5301220" y="1351640"/>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椭圆 9"/>
          <p:cNvSpPr/>
          <p:nvPr userDrawn="1"/>
        </p:nvSpPr>
        <p:spPr>
          <a:xfrm rot="20564813">
            <a:off x="5142815" y="1292266"/>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椭圆 11"/>
          <p:cNvSpPr/>
          <p:nvPr userDrawn="1"/>
        </p:nvSpPr>
        <p:spPr>
          <a:xfrm rot="20564813">
            <a:off x="6595017" y="1097850"/>
            <a:ext cx="776274" cy="77627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椭圆 12"/>
          <p:cNvSpPr/>
          <p:nvPr userDrawn="1"/>
        </p:nvSpPr>
        <p:spPr>
          <a:xfrm rot="20564813">
            <a:off x="1046955" y="1043112"/>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椭圆 14"/>
          <p:cNvSpPr/>
          <p:nvPr userDrawn="1"/>
        </p:nvSpPr>
        <p:spPr>
          <a:xfrm>
            <a:off x="8687528" y="147823"/>
            <a:ext cx="454772" cy="454772"/>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椭圆 15"/>
          <p:cNvSpPr/>
          <p:nvPr userDrawn="1"/>
        </p:nvSpPr>
        <p:spPr>
          <a:xfrm>
            <a:off x="8291917" y="702130"/>
            <a:ext cx="568899" cy="568899"/>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7" name="椭圆 16"/>
          <p:cNvSpPr/>
          <p:nvPr userDrawn="1"/>
        </p:nvSpPr>
        <p:spPr>
          <a:xfrm>
            <a:off x="8934864" y="466000"/>
            <a:ext cx="207436" cy="207436"/>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8" name="椭圆 17"/>
          <p:cNvSpPr/>
          <p:nvPr userDrawn="1"/>
        </p:nvSpPr>
        <p:spPr>
          <a:xfrm>
            <a:off x="9258979" y="326538"/>
            <a:ext cx="168156" cy="168156"/>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9" name="文本占位符 19"/>
          <p:cNvSpPr>
            <a:spLocks noGrp="1"/>
          </p:cNvSpPr>
          <p:nvPr>
            <p:ph type="body" sz="quarter" idx="10" hasCustomPrompt="1"/>
          </p:nvPr>
        </p:nvSpPr>
        <p:spPr>
          <a:xfrm>
            <a:off x="1521068" y="3546358"/>
            <a:ext cx="3138030" cy="732453"/>
          </a:xfrm>
          <a:prstGeom prst="rect">
            <a:avLst/>
          </a:prstGeom>
        </p:spPr>
        <p:txBody>
          <a:bodyPr anchor="t"/>
          <a:lstStyle>
            <a:lvl1pPr marL="0" indent="0" algn="l">
              <a:buNone/>
              <a:defRPr sz="4800" b="1" baseline="0">
                <a:solidFill>
                  <a:schemeClr val="tx1">
                    <a:lumMod val="75000"/>
                    <a:lumOff val="25000"/>
                  </a:schemeClr>
                </a:solidFill>
                <a:latin typeface="+mj-lt"/>
              </a:defRPr>
            </a:lvl1pPr>
          </a:lstStyle>
          <a:p>
            <a:pPr lvl="0"/>
            <a:r>
              <a:rPr kumimoji="1" lang="en-US" altLang="zh-CN" dirty="0"/>
              <a:t>TITLE</a:t>
            </a:r>
            <a:r>
              <a:rPr kumimoji="1" lang="zh-CN" altLang="en-US" dirty="0"/>
              <a:t> </a:t>
            </a:r>
            <a:r>
              <a:rPr kumimoji="1" lang="en-US" altLang="zh-CN" dirty="0"/>
              <a:t>HERE</a:t>
            </a:r>
            <a:endParaRPr kumimoji="1" lang="zh-CN" altLang="en-US" dirty="0"/>
          </a:p>
        </p:txBody>
      </p:sp>
      <p:sp>
        <p:nvSpPr>
          <p:cNvPr id="20" name="文本占位符 19"/>
          <p:cNvSpPr>
            <a:spLocks noGrp="1"/>
          </p:cNvSpPr>
          <p:nvPr>
            <p:ph type="body" sz="quarter" idx="11" hasCustomPrompt="1"/>
          </p:nvPr>
        </p:nvSpPr>
        <p:spPr>
          <a:xfrm>
            <a:off x="6875388" y="2701840"/>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1" name="文本占位符 19"/>
          <p:cNvSpPr>
            <a:spLocks noGrp="1"/>
          </p:cNvSpPr>
          <p:nvPr>
            <p:ph type="body" sz="quarter" idx="12" hasCustomPrompt="1"/>
          </p:nvPr>
        </p:nvSpPr>
        <p:spPr>
          <a:xfrm>
            <a:off x="6875388" y="3478175"/>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3" name="椭圆 22"/>
          <p:cNvSpPr/>
          <p:nvPr userDrawn="1"/>
        </p:nvSpPr>
        <p:spPr>
          <a:xfrm rot="10664813">
            <a:off x="1606491" y="6429042"/>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4" name="椭圆 23"/>
          <p:cNvSpPr/>
          <p:nvPr userDrawn="1"/>
        </p:nvSpPr>
        <p:spPr>
          <a:xfrm rot="10664813">
            <a:off x="-298887" y="5682735"/>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p:cNvSpPr/>
          <p:nvPr userDrawn="1"/>
        </p:nvSpPr>
        <p:spPr>
          <a:xfrm rot="10664813">
            <a:off x="1049383" y="6574260"/>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p:cNvSpPr/>
          <p:nvPr userDrawn="1"/>
        </p:nvSpPr>
        <p:spPr>
          <a:xfrm rot="10664813">
            <a:off x="2264562" y="6255404"/>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7" name="椭圆 26"/>
          <p:cNvSpPr/>
          <p:nvPr userDrawn="1"/>
        </p:nvSpPr>
        <p:spPr>
          <a:xfrm rot="10664813">
            <a:off x="-410114" y="5359791"/>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8" name="椭圆 27"/>
          <p:cNvSpPr/>
          <p:nvPr userDrawn="1"/>
        </p:nvSpPr>
        <p:spPr>
          <a:xfrm rot="10664813">
            <a:off x="2989615" y="6163309"/>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9" name="椭圆 28"/>
          <p:cNvSpPr/>
          <p:nvPr userDrawn="1"/>
        </p:nvSpPr>
        <p:spPr>
          <a:xfrm rot="10664813">
            <a:off x="-101718" y="5072159"/>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0" name="椭圆 29"/>
          <p:cNvSpPr/>
          <p:nvPr userDrawn="1"/>
        </p:nvSpPr>
        <p:spPr>
          <a:xfrm rot="10664813">
            <a:off x="534476" y="5346636"/>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1" name="椭圆 30"/>
          <p:cNvSpPr/>
          <p:nvPr userDrawn="1"/>
        </p:nvSpPr>
        <p:spPr>
          <a:xfrm rot="10664813">
            <a:off x="726986" y="5516493"/>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2" name="椭圆 31"/>
          <p:cNvSpPr/>
          <p:nvPr userDrawn="1"/>
        </p:nvSpPr>
        <p:spPr>
          <a:xfrm rot="10664813">
            <a:off x="4381690" y="6508239"/>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3" name="文本占位符 19"/>
          <p:cNvSpPr>
            <a:spLocks noGrp="1"/>
          </p:cNvSpPr>
          <p:nvPr>
            <p:ph type="body" sz="quarter" idx="13" hasCustomPrompt="1"/>
          </p:nvPr>
        </p:nvSpPr>
        <p:spPr>
          <a:xfrm>
            <a:off x="6875388" y="4254510"/>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34" name="文本占位符 19"/>
          <p:cNvSpPr>
            <a:spLocks noGrp="1"/>
          </p:cNvSpPr>
          <p:nvPr>
            <p:ph type="body" sz="quarter" idx="14" hasCustomPrompt="1"/>
          </p:nvPr>
        </p:nvSpPr>
        <p:spPr>
          <a:xfrm>
            <a:off x="6875388" y="5030845"/>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Tree>
    <p:extLst>
      <p:ext uri="{BB962C8B-B14F-4D97-AF65-F5344CB8AC3E}">
        <p14:creationId xmlns:p14="http://schemas.microsoft.com/office/powerpoint/2010/main" val="1388391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目录页">
    <p:bg>
      <p:bgPr>
        <a:gradFill>
          <a:gsLst>
            <a:gs pos="0">
              <a:schemeClr val="bg1"/>
            </a:gs>
            <a:gs pos="67000">
              <a:schemeClr val="bg1">
                <a:lumMod val="95000"/>
              </a:schemeClr>
            </a:gs>
            <a:gs pos="100000">
              <a:schemeClr val="bg1">
                <a:lumMod val="9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椭圆 13"/>
          <p:cNvSpPr/>
          <p:nvPr userDrawn="1"/>
        </p:nvSpPr>
        <p:spPr>
          <a:xfrm>
            <a:off x="5427411" y="-1921057"/>
            <a:ext cx="3192086" cy="3192086"/>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椭圆 1"/>
          <p:cNvSpPr/>
          <p:nvPr userDrawn="1"/>
        </p:nvSpPr>
        <p:spPr>
          <a:xfrm rot="20564813">
            <a:off x="2865697" y="-275747"/>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椭圆 2"/>
          <p:cNvSpPr/>
          <p:nvPr userDrawn="1"/>
        </p:nvSpPr>
        <p:spPr>
          <a:xfrm rot="20564813">
            <a:off x="4190298" y="-592061"/>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椭圆 3"/>
          <p:cNvSpPr/>
          <p:nvPr userDrawn="1"/>
        </p:nvSpPr>
        <p:spPr>
          <a:xfrm rot="20564813">
            <a:off x="3813092" y="-217323"/>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椭圆 4"/>
          <p:cNvSpPr/>
          <p:nvPr userDrawn="1"/>
        </p:nvSpPr>
        <p:spPr>
          <a:xfrm rot="20564813">
            <a:off x="2989138" y="610281"/>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椭圆 5"/>
          <p:cNvSpPr/>
          <p:nvPr userDrawn="1"/>
        </p:nvSpPr>
        <p:spPr>
          <a:xfrm rot="20564813">
            <a:off x="5466868" y="524062"/>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椭圆 6"/>
          <p:cNvSpPr/>
          <p:nvPr userDrawn="1"/>
        </p:nvSpPr>
        <p:spPr>
          <a:xfrm rot="20564813">
            <a:off x="2654522" y="1149241"/>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椭圆 7"/>
          <p:cNvSpPr/>
          <p:nvPr userDrawn="1"/>
        </p:nvSpPr>
        <p:spPr>
          <a:xfrm rot="20564813">
            <a:off x="5756216" y="1275190"/>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椭圆 8"/>
          <p:cNvSpPr/>
          <p:nvPr userDrawn="1"/>
        </p:nvSpPr>
        <p:spPr>
          <a:xfrm rot="20564813">
            <a:off x="5301220" y="1351640"/>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椭圆 9"/>
          <p:cNvSpPr/>
          <p:nvPr userDrawn="1"/>
        </p:nvSpPr>
        <p:spPr>
          <a:xfrm rot="20564813">
            <a:off x="5142815" y="1292266"/>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椭圆 11"/>
          <p:cNvSpPr/>
          <p:nvPr userDrawn="1"/>
        </p:nvSpPr>
        <p:spPr>
          <a:xfrm rot="20564813">
            <a:off x="6595017" y="1097850"/>
            <a:ext cx="776274" cy="77627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椭圆 12"/>
          <p:cNvSpPr/>
          <p:nvPr userDrawn="1"/>
        </p:nvSpPr>
        <p:spPr>
          <a:xfrm rot="20564813">
            <a:off x="1046955" y="1043112"/>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椭圆 14"/>
          <p:cNvSpPr/>
          <p:nvPr userDrawn="1"/>
        </p:nvSpPr>
        <p:spPr>
          <a:xfrm>
            <a:off x="8687528" y="147823"/>
            <a:ext cx="454772" cy="454772"/>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椭圆 15"/>
          <p:cNvSpPr/>
          <p:nvPr userDrawn="1"/>
        </p:nvSpPr>
        <p:spPr>
          <a:xfrm>
            <a:off x="8291917" y="702130"/>
            <a:ext cx="568899" cy="568899"/>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7" name="椭圆 16"/>
          <p:cNvSpPr/>
          <p:nvPr userDrawn="1"/>
        </p:nvSpPr>
        <p:spPr>
          <a:xfrm>
            <a:off x="8934864" y="466000"/>
            <a:ext cx="207436" cy="207436"/>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8" name="椭圆 17"/>
          <p:cNvSpPr/>
          <p:nvPr userDrawn="1"/>
        </p:nvSpPr>
        <p:spPr>
          <a:xfrm>
            <a:off x="9258979" y="326538"/>
            <a:ext cx="168156" cy="168156"/>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9" name="文本占位符 19"/>
          <p:cNvSpPr>
            <a:spLocks noGrp="1"/>
          </p:cNvSpPr>
          <p:nvPr>
            <p:ph type="body" sz="quarter" idx="10" hasCustomPrompt="1"/>
          </p:nvPr>
        </p:nvSpPr>
        <p:spPr>
          <a:xfrm>
            <a:off x="1521068" y="3546358"/>
            <a:ext cx="3138030" cy="732453"/>
          </a:xfrm>
          <a:prstGeom prst="rect">
            <a:avLst/>
          </a:prstGeom>
        </p:spPr>
        <p:txBody>
          <a:bodyPr anchor="t"/>
          <a:lstStyle>
            <a:lvl1pPr marL="0" indent="0" algn="l">
              <a:buNone/>
              <a:defRPr sz="4800" b="1" baseline="0">
                <a:solidFill>
                  <a:schemeClr val="tx1">
                    <a:lumMod val="75000"/>
                    <a:lumOff val="25000"/>
                  </a:schemeClr>
                </a:solidFill>
                <a:latin typeface="+mj-lt"/>
              </a:defRPr>
            </a:lvl1pPr>
          </a:lstStyle>
          <a:p>
            <a:pPr lvl="0"/>
            <a:r>
              <a:rPr kumimoji="1" lang="en-US" altLang="zh-CN" dirty="0"/>
              <a:t>TITLE</a:t>
            </a:r>
            <a:r>
              <a:rPr kumimoji="1" lang="zh-CN" altLang="en-US" dirty="0"/>
              <a:t> </a:t>
            </a:r>
            <a:r>
              <a:rPr kumimoji="1" lang="en-US" altLang="zh-CN" dirty="0"/>
              <a:t>HERE</a:t>
            </a:r>
            <a:endParaRPr kumimoji="1" lang="zh-CN" altLang="en-US" dirty="0"/>
          </a:p>
        </p:txBody>
      </p:sp>
      <p:sp>
        <p:nvSpPr>
          <p:cNvPr id="20" name="文本占位符 19"/>
          <p:cNvSpPr>
            <a:spLocks noGrp="1"/>
          </p:cNvSpPr>
          <p:nvPr>
            <p:ph type="body" sz="quarter" idx="11" hasCustomPrompt="1"/>
          </p:nvPr>
        </p:nvSpPr>
        <p:spPr>
          <a:xfrm>
            <a:off x="6875388" y="2197947"/>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1" name="文本占位符 19"/>
          <p:cNvSpPr>
            <a:spLocks noGrp="1"/>
          </p:cNvSpPr>
          <p:nvPr>
            <p:ph type="body" sz="quarter" idx="12" hasCustomPrompt="1"/>
          </p:nvPr>
        </p:nvSpPr>
        <p:spPr>
          <a:xfrm>
            <a:off x="6875388" y="2974282"/>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3" name="椭圆 22"/>
          <p:cNvSpPr/>
          <p:nvPr userDrawn="1"/>
        </p:nvSpPr>
        <p:spPr>
          <a:xfrm rot="10664813">
            <a:off x="1606491" y="6429042"/>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4" name="椭圆 23"/>
          <p:cNvSpPr/>
          <p:nvPr userDrawn="1"/>
        </p:nvSpPr>
        <p:spPr>
          <a:xfrm rot="10664813">
            <a:off x="-298887" y="5682735"/>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p:cNvSpPr/>
          <p:nvPr userDrawn="1"/>
        </p:nvSpPr>
        <p:spPr>
          <a:xfrm rot="10664813">
            <a:off x="1049383" y="6574260"/>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p:cNvSpPr/>
          <p:nvPr userDrawn="1"/>
        </p:nvSpPr>
        <p:spPr>
          <a:xfrm rot="10664813">
            <a:off x="2264562" y="6255404"/>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7" name="椭圆 26"/>
          <p:cNvSpPr/>
          <p:nvPr userDrawn="1"/>
        </p:nvSpPr>
        <p:spPr>
          <a:xfrm rot="10664813">
            <a:off x="-410114" y="5359791"/>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8" name="椭圆 27"/>
          <p:cNvSpPr/>
          <p:nvPr userDrawn="1"/>
        </p:nvSpPr>
        <p:spPr>
          <a:xfrm rot="10664813">
            <a:off x="2989615" y="6163309"/>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9" name="椭圆 28"/>
          <p:cNvSpPr/>
          <p:nvPr userDrawn="1"/>
        </p:nvSpPr>
        <p:spPr>
          <a:xfrm rot="10664813">
            <a:off x="-101718" y="5072159"/>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0" name="椭圆 29"/>
          <p:cNvSpPr/>
          <p:nvPr userDrawn="1"/>
        </p:nvSpPr>
        <p:spPr>
          <a:xfrm rot="10664813">
            <a:off x="534476" y="5346636"/>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1" name="椭圆 30"/>
          <p:cNvSpPr/>
          <p:nvPr userDrawn="1"/>
        </p:nvSpPr>
        <p:spPr>
          <a:xfrm rot="10664813">
            <a:off x="726986" y="5516493"/>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2" name="椭圆 31"/>
          <p:cNvSpPr/>
          <p:nvPr userDrawn="1"/>
        </p:nvSpPr>
        <p:spPr>
          <a:xfrm rot="10664813">
            <a:off x="4381690" y="6508239"/>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3" name="文本占位符 19"/>
          <p:cNvSpPr>
            <a:spLocks noGrp="1"/>
          </p:cNvSpPr>
          <p:nvPr>
            <p:ph type="body" sz="quarter" idx="13" hasCustomPrompt="1"/>
          </p:nvPr>
        </p:nvSpPr>
        <p:spPr>
          <a:xfrm>
            <a:off x="6875388" y="3750617"/>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34" name="文本占位符 19"/>
          <p:cNvSpPr>
            <a:spLocks noGrp="1"/>
          </p:cNvSpPr>
          <p:nvPr>
            <p:ph type="body" sz="quarter" idx="14" hasCustomPrompt="1"/>
          </p:nvPr>
        </p:nvSpPr>
        <p:spPr>
          <a:xfrm>
            <a:off x="6875388" y="4526952"/>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35" name="文本占位符 19"/>
          <p:cNvSpPr>
            <a:spLocks noGrp="1"/>
          </p:cNvSpPr>
          <p:nvPr>
            <p:ph type="body" sz="quarter" idx="15" hasCustomPrompt="1"/>
          </p:nvPr>
        </p:nvSpPr>
        <p:spPr>
          <a:xfrm>
            <a:off x="6875388" y="5303287"/>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Tree>
    <p:extLst>
      <p:ext uri="{BB962C8B-B14F-4D97-AF65-F5344CB8AC3E}">
        <p14:creationId xmlns:p14="http://schemas.microsoft.com/office/powerpoint/2010/main" val="126401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目录页">
    <p:bg>
      <p:bgPr>
        <a:gradFill>
          <a:gsLst>
            <a:gs pos="0">
              <a:schemeClr val="bg1"/>
            </a:gs>
            <a:gs pos="67000">
              <a:schemeClr val="bg1">
                <a:lumMod val="95000"/>
              </a:schemeClr>
            </a:gs>
            <a:gs pos="100000">
              <a:schemeClr val="bg1">
                <a:lumMod val="9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椭圆 13"/>
          <p:cNvSpPr/>
          <p:nvPr userDrawn="1"/>
        </p:nvSpPr>
        <p:spPr>
          <a:xfrm>
            <a:off x="5427411" y="-1921057"/>
            <a:ext cx="3192086" cy="3192086"/>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椭圆 1"/>
          <p:cNvSpPr/>
          <p:nvPr userDrawn="1"/>
        </p:nvSpPr>
        <p:spPr>
          <a:xfrm rot="20564813">
            <a:off x="2865697" y="-275747"/>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椭圆 2"/>
          <p:cNvSpPr/>
          <p:nvPr userDrawn="1"/>
        </p:nvSpPr>
        <p:spPr>
          <a:xfrm rot="20564813">
            <a:off x="4190298" y="-592061"/>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椭圆 3"/>
          <p:cNvSpPr/>
          <p:nvPr userDrawn="1"/>
        </p:nvSpPr>
        <p:spPr>
          <a:xfrm rot="20564813">
            <a:off x="3813092" y="-217323"/>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椭圆 4"/>
          <p:cNvSpPr/>
          <p:nvPr userDrawn="1"/>
        </p:nvSpPr>
        <p:spPr>
          <a:xfrm rot="20564813">
            <a:off x="2989138" y="610281"/>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椭圆 5"/>
          <p:cNvSpPr/>
          <p:nvPr userDrawn="1"/>
        </p:nvSpPr>
        <p:spPr>
          <a:xfrm rot="20564813">
            <a:off x="5466868" y="524062"/>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椭圆 6"/>
          <p:cNvSpPr/>
          <p:nvPr userDrawn="1"/>
        </p:nvSpPr>
        <p:spPr>
          <a:xfrm rot="20564813">
            <a:off x="2654522" y="1149241"/>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椭圆 7"/>
          <p:cNvSpPr/>
          <p:nvPr userDrawn="1"/>
        </p:nvSpPr>
        <p:spPr>
          <a:xfrm rot="20564813">
            <a:off x="5756216" y="1275190"/>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椭圆 8"/>
          <p:cNvSpPr/>
          <p:nvPr userDrawn="1"/>
        </p:nvSpPr>
        <p:spPr>
          <a:xfrm rot="20564813">
            <a:off x="5301220" y="1351640"/>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椭圆 9"/>
          <p:cNvSpPr/>
          <p:nvPr userDrawn="1"/>
        </p:nvSpPr>
        <p:spPr>
          <a:xfrm rot="20564813">
            <a:off x="5142815" y="1292266"/>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椭圆 11"/>
          <p:cNvSpPr/>
          <p:nvPr userDrawn="1"/>
        </p:nvSpPr>
        <p:spPr>
          <a:xfrm rot="20564813">
            <a:off x="6595017" y="1097850"/>
            <a:ext cx="776274" cy="77627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3" name="椭圆 12"/>
          <p:cNvSpPr/>
          <p:nvPr userDrawn="1"/>
        </p:nvSpPr>
        <p:spPr>
          <a:xfrm rot="20564813">
            <a:off x="1046955" y="1043112"/>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椭圆 14"/>
          <p:cNvSpPr/>
          <p:nvPr userDrawn="1"/>
        </p:nvSpPr>
        <p:spPr>
          <a:xfrm>
            <a:off x="8687528" y="147823"/>
            <a:ext cx="454772" cy="454772"/>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椭圆 15"/>
          <p:cNvSpPr/>
          <p:nvPr userDrawn="1"/>
        </p:nvSpPr>
        <p:spPr>
          <a:xfrm>
            <a:off x="8291917" y="702130"/>
            <a:ext cx="568899" cy="568899"/>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7" name="椭圆 16"/>
          <p:cNvSpPr/>
          <p:nvPr userDrawn="1"/>
        </p:nvSpPr>
        <p:spPr>
          <a:xfrm>
            <a:off x="8934864" y="466000"/>
            <a:ext cx="207436" cy="207436"/>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8" name="椭圆 17"/>
          <p:cNvSpPr/>
          <p:nvPr userDrawn="1"/>
        </p:nvSpPr>
        <p:spPr>
          <a:xfrm>
            <a:off x="9258979" y="326538"/>
            <a:ext cx="168156" cy="168156"/>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9" name="文本占位符 19"/>
          <p:cNvSpPr>
            <a:spLocks noGrp="1"/>
          </p:cNvSpPr>
          <p:nvPr>
            <p:ph type="body" sz="quarter" idx="10" hasCustomPrompt="1"/>
          </p:nvPr>
        </p:nvSpPr>
        <p:spPr>
          <a:xfrm>
            <a:off x="1521068" y="3546358"/>
            <a:ext cx="3138030" cy="732453"/>
          </a:xfrm>
          <a:prstGeom prst="rect">
            <a:avLst/>
          </a:prstGeom>
        </p:spPr>
        <p:txBody>
          <a:bodyPr anchor="t"/>
          <a:lstStyle>
            <a:lvl1pPr marL="0" indent="0" algn="l">
              <a:buNone/>
              <a:defRPr sz="4800" b="1" baseline="0">
                <a:solidFill>
                  <a:schemeClr val="tx1">
                    <a:lumMod val="75000"/>
                    <a:lumOff val="25000"/>
                  </a:schemeClr>
                </a:solidFill>
                <a:latin typeface="+mj-lt"/>
              </a:defRPr>
            </a:lvl1pPr>
          </a:lstStyle>
          <a:p>
            <a:pPr lvl="0"/>
            <a:r>
              <a:rPr kumimoji="1" lang="en-US" altLang="zh-CN" dirty="0"/>
              <a:t>TITLE</a:t>
            </a:r>
            <a:r>
              <a:rPr kumimoji="1" lang="zh-CN" altLang="en-US" dirty="0"/>
              <a:t> </a:t>
            </a:r>
            <a:r>
              <a:rPr kumimoji="1" lang="en-US" altLang="zh-CN" dirty="0"/>
              <a:t>HERE</a:t>
            </a:r>
            <a:endParaRPr kumimoji="1" lang="zh-CN" altLang="en-US" dirty="0"/>
          </a:p>
        </p:txBody>
      </p:sp>
      <p:sp>
        <p:nvSpPr>
          <p:cNvPr id="20" name="文本占位符 19"/>
          <p:cNvSpPr>
            <a:spLocks noGrp="1"/>
          </p:cNvSpPr>
          <p:nvPr>
            <p:ph type="body" sz="quarter" idx="11" hasCustomPrompt="1"/>
          </p:nvPr>
        </p:nvSpPr>
        <p:spPr>
          <a:xfrm>
            <a:off x="6875388" y="2197947"/>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1" name="文本占位符 19"/>
          <p:cNvSpPr>
            <a:spLocks noGrp="1"/>
          </p:cNvSpPr>
          <p:nvPr>
            <p:ph type="body" sz="quarter" idx="12" hasCustomPrompt="1"/>
          </p:nvPr>
        </p:nvSpPr>
        <p:spPr>
          <a:xfrm>
            <a:off x="6875388" y="2805556"/>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23" name="椭圆 22"/>
          <p:cNvSpPr/>
          <p:nvPr userDrawn="1"/>
        </p:nvSpPr>
        <p:spPr>
          <a:xfrm rot="10664813">
            <a:off x="1606491" y="6429042"/>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4" name="椭圆 23"/>
          <p:cNvSpPr/>
          <p:nvPr userDrawn="1"/>
        </p:nvSpPr>
        <p:spPr>
          <a:xfrm rot="10664813">
            <a:off x="-298887" y="5682735"/>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5" name="椭圆 24"/>
          <p:cNvSpPr/>
          <p:nvPr userDrawn="1"/>
        </p:nvSpPr>
        <p:spPr>
          <a:xfrm rot="10664813">
            <a:off x="1049383" y="6574260"/>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6" name="椭圆 25"/>
          <p:cNvSpPr/>
          <p:nvPr userDrawn="1"/>
        </p:nvSpPr>
        <p:spPr>
          <a:xfrm rot="10664813">
            <a:off x="2264562" y="6255404"/>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7" name="椭圆 26"/>
          <p:cNvSpPr/>
          <p:nvPr userDrawn="1"/>
        </p:nvSpPr>
        <p:spPr>
          <a:xfrm rot="10664813">
            <a:off x="-410114" y="5359791"/>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8" name="椭圆 27"/>
          <p:cNvSpPr/>
          <p:nvPr userDrawn="1"/>
        </p:nvSpPr>
        <p:spPr>
          <a:xfrm rot="10664813">
            <a:off x="2989615" y="6163309"/>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9" name="椭圆 28"/>
          <p:cNvSpPr/>
          <p:nvPr userDrawn="1"/>
        </p:nvSpPr>
        <p:spPr>
          <a:xfrm rot="10664813">
            <a:off x="-101718" y="5072159"/>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0" name="椭圆 29"/>
          <p:cNvSpPr/>
          <p:nvPr userDrawn="1"/>
        </p:nvSpPr>
        <p:spPr>
          <a:xfrm rot="10664813">
            <a:off x="534476" y="5346636"/>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1" name="椭圆 30"/>
          <p:cNvSpPr/>
          <p:nvPr userDrawn="1"/>
        </p:nvSpPr>
        <p:spPr>
          <a:xfrm rot="10664813">
            <a:off x="726986" y="5516493"/>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2" name="椭圆 31"/>
          <p:cNvSpPr/>
          <p:nvPr userDrawn="1"/>
        </p:nvSpPr>
        <p:spPr>
          <a:xfrm rot="10664813">
            <a:off x="4381690" y="6508239"/>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6" name="文本占位符 19"/>
          <p:cNvSpPr>
            <a:spLocks noGrp="1"/>
          </p:cNvSpPr>
          <p:nvPr>
            <p:ph type="body" sz="quarter" idx="13" hasCustomPrompt="1"/>
          </p:nvPr>
        </p:nvSpPr>
        <p:spPr>
          <a:xfrm>
            <a:off x="6875388" y="3413165"/>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37" name="文本占位符 19"/>
          <p:cNvSpPr>
            <a:spLocks noGrp="1"/>
          </p:cNvSpPr>
          <p:nvPr>
            <p:ph type="body" sz="quarter" idx="14" hasCustomPrompt="1"/>
          </p:nvPr>
        </p:nvSpPr>
        <p:spPr>
          <a:xfrm>
            <a:off x="6875388" y="4020774"/>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38" name="文本占位符 19"/>
          <p:cNvSpPr>
            <a:spLocks noGrp="1"/>
          </p:cNvSpPr>
          <p:nvPr>
            <p:ph type="body" sz="quarter" idx="15" hasCustomPrompt="1"/>
          </p:nvPr>
        </p:nvSpPr>
        <p:spPr>
          <a:xfrm>
            <a:off x="6875388" y="4628383"/>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39" name="文本占位符 19"/>
          <p:cNvSpPr>
            <a:spLocks noGrp="1"/>
          </p:cNvSpPr>
          <p:nvPr>
            <p:ph type="body" sz="quarter" idx="16" hasCustomPrompt="1"/>
          </p:nvPr>
        </p:nvSpPr>
        <p:spPr>
          <a:xfrm>
            <a:off x="6875388" y="5235992"/>
            <a:ext cx="3138030" cy="337452"/>
          </a:xfrm>
          <a:prstGeom prst="rect">
            <a:avLst/>
          </a:prstGeom>
        </p:spPr>
        <p:txBody>
          <a:bodyPr anchor="t"/>
          <a:lstStyle>
            <a:lvl1pPr marL="0" indent="0" algn="l">
              <a:lnSpc>
                <a:spcPct val="130000"/>
              </a:lnSpc>
              <a:buNone/>
              <a:defRPr sz="1800" b="0"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Tree>
    <p:extLst>
      <p:ext uri="{BB962C8B-B14F-4D97-AF65-F5344CB8AC3E}">
        <p14:creationId xmlns:p14="http://schemas.microsoft.com/office/powerpoint/2010/main" val="40610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副标题页">
    <p:bg>
      <p:bgPr>
        <a:gradFill>
          <a:gsLst>
            <a:gs pos="0">
              <a:schemeClr val="bg1"/>
            </a:gs>
            <a:gs pos="67000">
              <a:schemeClr val="bg1">
                <a:lumMod val="95000"/>
              </a:schemeClr>
            </a:gs>
            <a:gs pos="100000">
              <a:schemeClr val="bg1">
                <a:lumMod val="9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椭圆 1"/>
          <p:cNvSpPr/>
          <p:nvPr userDrawn="1"/>
        </p:nvSpPr>
        <p:spPr>
          <a:xfrm>
            <a:off x="5700221" y="4382258"/>
            <a:ext cx="463298" cy="463298"/>
          </a:xfrm>
          <a:prstGeom prst="ellips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椭圆 2"/>
          <p:cNvSpPr/>
          <p:nvPr userDrawn="1"/>
        </p:nvSpPr>
        <p:spPr>
          <a:xfrm>
            <a:off x="2395015" y="1393932"/>
            <a:ext cx="3015427" cy="3015427"/>
          </a:xfrm>
          <a:prstGeom prst="ellipse">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椭圆 3"/>
          <p:cNvSpPr/>
          <p:nvPr userDrawn="1"/>
        </p:nvSpPr>
        <p:spPr>
          <a:xfrm>
            <a:off x="4010423" y="966441"/>
            <a:ext cx="1970009" cy="1970009"/>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椭圆 4"/>
          <p:cNvSpPr/>
          <p:nvPr userDrawn="1"/>
        </p:nvSpPr>
        <p:spPr>
          <a:xfrm>
            <a:off x="3582932" y="882387"/>
            <a:ext cx="854982" cy="854982"/>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椭圆 5"/>
          <p:cNvSpPr/>
          <p:nvPr userDrawn="1"/>
        </p:nvSpPr>
        <p:spPr>
          <a:xfrm>
            <a:off x="4724879" y="3332420"/>
            <a:ext cx="1076939" cy="1076939"/>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椭圆 6"/>
          <p:cNvSpPr/>
          <p:nvPr userDrawn="1"/>
        </p:nvSpPr>
        <p:spPr>
          <a:xfrm>
            <a:off x="5645533" y="3020503"/>
            <a:ext cx="334899" cy="334899"/>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椭圆 7"/>
          <p:cNvSpPr/>
          <p:nvPr userDrawn="1"/>
        </p:nvSpPr>
        <p:spPr>
          <a:xfrm>
            <a:off x="5625831" y="1737369"/>
            <a:ext cx="873483" cy="873483"/>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椭圆 8"/>
          <p:cNvSpPr/>
          <p:nvPr userDrawn="1"/>
        </p:nvSpPr>
        <p:spPr>
          <a:xfrm>
            <a:off x="4062136" y="137828"/>
            <a:ext cx="468355" cy="468355"/>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椭圆 9"/>
          <p:cNvSpPr/>
          <p:nvPr userDrawn="1"/>
        </p:nvSpPr>
        <p:spPr>
          <a:xfrm>
            <a:off x="3641582" y="-375684"/>
            <a:ext cx="724235" cy="724235"/>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1" name="文本占位符 19"/>
          <p:cNvSpPr>
            <a:spLocks noGrp="1"/>
          </p:cNvSpPr>
          <p:nvPr>
            <p:ph type="body" sz="quarter" idx="10" hasCustomPrompt="1"/>
          </p:nvPr>
        </p:nvSpPr>
        <p:spPr>
          <a:xfrm>
            <a:off x="6714703" y="3056071"/>
            <a:ext cx="3138030" cy="732453"/>
          </a:xfrm>
          <a:prstGeom prst="rect">
            <a:avLst/>
          </a:prstGeom>
        </p:spPr>
        <p:txBody>
          <a:bodyPr anchor="t"/>
          <a:lstStyle>
            <a:lvl1pPr marL="0" indent="0" algn="l">
              <a:buNone/>
              <a:defRPr sz="4800" b="1" baseline="0">
                <a:solidFill>
                  <a:schemeClr val="tx1">
                    <a:lumMod val="75000"/>
                    <a:lumOff val="25000"/>
                  </a:schemeClr>
                </a:solidFill>
                <a:latin typeface="+mj-lt"/>
              </a:defRPr>
            </a:lvl1pPr>
          </a:lstStyle>
          <a:p>
            <a:pPr lvl="0"/>
            <a:r>
              <a:rPr kumimoji="1" lang="en-US" altLang="zh-CN" dirty="0"/>
              <a:t>TITLE</a:t>
            </a:r>
            <a:r>
              <a:rPr kumimoji="1" lang="zh-CN" altLang="en-US" dirty="0"/>
              <a:t> </a:t>
            </a:r>
            <a:r>
              <a:rPr kumimoji="1" lang="en-US" altLang="zh-CN" dirty="0"/>
              <a:t>HERE</a:t>
            </a:r>
            <a:endParaRPr kumimoji="1" lang="zh-CN" altLang="en-US" dirty="0"/>
          </a:p>
        </p:txBody>
      </p:sp>
      <p:sp>
        <p:nvSpPr>
          <p:cNvPr id="12" name="文本占位符 19"/>
          <p:cNvSpPr>
            <a:spLocks noGrp="1"/>
          </p:cNvSpPr>
          <p:nvPr>
            <p:ph type="body" sz="quarter" idx="11" hasCustomPrompt="1"/>
          </p:nvPr>
        </p:nvSpPr>
        <p:spPr>
          <a:xfrm>
            <a:off x="6714703" y="3878563"/>
            <a:ext cx="3138030" cy="337452"/>
          </a:xfrm>
          <a:prstGeom prst="rect">
            <a:avLst/>
          </a:prstGeom>
        </p:spPr>
        <p:txBody>
          <a:bodyPr anchor="t"/>
          <a:lstStyle>
            <a:lvl1pPr marL="0" indent="0" algn="l">
              <a:lnSpc>
                <a:spcPct val="130000"/>
              </a:lnSpc>
              <a:buNone/>
              <a:defRPr sz="1200" b="0" baseline="0">
                <a:solidFill>
                  <a:schemeClr val="bg1">
                    <a:lumMod val="50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
        <p:nvSpPr>
          <p:cNvPr id="13" name="椭圆 12"/>
          <p:cNvSpPr/>
          <p:nvPr userDrawn="1"/>
        </p:nvSpPr>
        <p:spPr>
          <a:xfrm>
            <a:off x="5682548" y="4938494"/>
            <a:ext cx="188314" cy="18831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extLst>
      <p:ext uri="{BB962C8B-B14F-4D97-AF65-F5344CB8AC3E}">
        <p14:creationId xmlns:p14="http://schemas.microsoft.com/office/powerpoint/2010/main" val="280169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内容页">
    <p:bg>
      <p:bgPr>
        <a:gradFill>
          <a:gsLst>
            <a:gs pos="0">
              <a:schemeClr val="bg1"/>
            </a:gs>
            <a:gs pos="67000">
              <a:schemeClr val="bg1">
                <a:lumMod val="95000"/>
              </a:schemeClr>
            </a:gs>
            <a:gs pos="100000">
              <a:schemeClr val="bg1">
                <a:lumMod val="95000"/>
              </a:schemeClr>
            </a:gs>
          </a:gsLst>
          <a:path path="circle">
            <a:fillToRect l="50000" t="50000" r="50000" b="50000"/>
          </a:path>
        </a:gradFill>
        <a:effectLst/>
      </p:bgPr>
    </p:bg>
    <p:spTree>
      <p:nvGrpSpPr>
        <p:cNvPr id="1" name=""/>
        <p:cNvGrpSpPr/>
        <p:nvPr/>
      </p:nvGrpSpPr>
      <p:grpSpPr>
        <a:xfrm>
          <a:off x="0" y="0"/>
          <a:ext cx="0" cy="0"/>
          <a:chOff x="0" y="0"/>
          <a:chExt cx="0" cy="0"/>
        </a:xfrm>
      </p:grpSpPr>
      <p:grpSp>
        <p:nvGrpSpPr>
          <p:cNvPr id="12" name="组 11"/>
          <p:cNvGrpSpPr/>
          <p:nvPr userDrawn="1"/>
        </p:nvGrpSpPr>
        <p:grpSpPr>
          <a:xfrm rot="10800000">
            <a:off x="7521312" y="-553388"/>
            <a:ext cx="5191489" cy="2549820"/>
            <a:chOff x="-410114" y="5072159"/>
            <a:chExt cx="5191489" cy="2549820"/>
          </a:xfrm>
        </p:grpSpPr>
        <p:sp>
          <p:nvSpPr>
            <p:cNvPr id="2" name="椭圆 1"/>
            <p:cNvSpPr/>
            <p:nvPr userDrawn="1"/>
          </p:nvSpPr>
          <p:spPr>
            <a:xfrm rot="10664813">
              <a:off x="1606491" y="6429042"/>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椭圆 2"/>
            <p:cNvSpPr/>
            <p:nvPr userDrawn="1"/>
          </p:nvSpPr>
          <p:spPr>
            <a:xfrm rot="10664813">
              <a:off x="-298887" y="5682735"/>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椭圆 3"/>
            <p:cNvSpPr/>
            <p:nvPr userDrawn="1"/>
          </p:nvSpPr>
          <p:spPr>
            <a:xfrm rot="10664813">
              <a:off x="1049383" y="6574260"/>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椭圆 4"/>
            <p:cNvSpPr/>
            <p:nvPr userDrawn="1"/>
          </p:nvSpPr>
          <p:spPr>
            <a:xfrm rot="10664813">
              <a:off x="2264562" y="6255404"/>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椭圆 5"/>
            <p:cNvSpPr/>
            <p:nvPr userDrawn="1"/>
          </p:nvSpPr>
          <p:spPr>
            <a:xfrm rot="10664813">
              <a:off x="-410114" y="5359791"/>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7" name="椭圆 6"/>
            <p:cNvSpPr/>
            <p:nvPr userDrawn="1"/>
          </p:nvSpPr>
          <p:spPr>
            <a:xfrm rot="10664813">
              <a:off x="2989615" y="6163309"/>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8" name="椭圆 7"/>
            <p:cNvSpPr/>
            <p:nvPr userDrawn="1"/>
          </p:nvSpPr>
          <p:spPr>
            <a:xfrm rot="10664813">
              <a:off x="-101718" y="5072159"/>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椭圆 8"/>
            <p:cNvSpPr/>
            <p:nvPr userDrawn="1"/>
          </p:nvSpPr>
          <p:spPr>
            <a:xfrm rot="10664813">
              <a:off x="534476" y="5346636"/>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0" name="椭圆 9"/>
            <p:cNvSpPr/>
            <p:nvPr userDrawn="1"/>
          </p:nvSpPr>
          <p:spPr>
            <a:xfrm rot="10664813">
              <a:off x="726986" y="5516493"/>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1" name="椭圆 10"/>
            <p:cNvSpPr/>
            <p:nvPr userDrawn="1"/>
          </p:nvSpPr>
          <p:spPr>
            <a:xfrm rot="10664813">
              <a:off x="4381690" y="6508239"/>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grpSp>
      <p:sp>
        <p:nvSpPr>
          <p:cNvPr id="13" name="椭圆 12"/>
          <p:cNvSpPr/>
          <p:nvPr userDrawn="1"/>
        </p:nvSpPr>
        <p:spPr>
          <a:xfrm rot="10664813">
            <a:off x="1407707" y="6689145"/>
            <a:ext cx="1192937" cy="1192937"/>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4" name="椭圆 13"/>
          <p:cNvSpPr/>
          <p:nvPr userDrawn="1"/>
        </p:nvSpPr>
        <p:spPr>
          <a:xfrm rot="10664813">
            <a:off x="-497671" y="5942838"/>
            <a:ext cx="1830324" cy="1830324"/>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5" name="椭圆 14"/>
          <p:cNvSpPr/>
          <p:nvPr userDrawn="1"/>
        </p:nvSpPr>
        <p:spPr>
          <a:xfrm rot="10664813">
            <a:off x="850599" y="6834363"/>
            <a:ext cx="791224" cy="791224"/>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6" name="椭圆 15"/>
          <p:cNvSpPr/>
          <p:nvPr userDrawn="1"/>
        </p:nvSpPr>
        <p:spPr>
          <a:xfrm rot="10664813">
            <a:off x="2065778" y="6515507"/>
            <a:ext cx="550933" cy="550933"/>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7" name="椭圆 16"/>
          <p:cNvSpPr/>
          <p:nvPr userDrawn="1"/>
        </p:nvSpPr>
        <p:spPr>
          <a:xfrm rot="10664813">
            <a:off x="-608898" y="5619894"/>
            <a:ext cx="854438" cy="854438"/>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8" name="椭圆 17"/>
          <p:cNvSpPr/>
          <p:nvPr userDrawn="1"/>
        </p:nvSpPr>
        <p:spPr>
          <a:xfrm rot="10664813">
            <a:off x="2790831" y="6423412"/>
            <a:ext cx="243576" cy="243576"/>
          </a:xfrm>
          <a:prstGeom prst="ellipse">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9" name="椭圆 18"/>
          <p:cNvSpPr/>
          <p:nvPr userDrawn="1"/>
        </p:nvSpPr>
        <p:spPr>
          <a:xfrm rot="10664813">
            <a:off x="-300502" y="5332262"/>
            <a:ext cx="393449" cy="393449"/>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0" name="椭圆 19"/>
          <p:cNvSpPr/>
          <p:nvPr userDrawn="1"/>
        </p:nvSpPr>
        <p:spPr>
          <a:xfrm rot="10664813">
            <a:off x="335692" y="5606739"/>
            <a:ext cx="186180" cy="18618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1" name="椭圆 20"/>
          <p:cNvSpPr/>
          <p:nvPr userDrawn="1"/>
        </p:nvSpPr>
        <p:spPr>
          <a:xfrm rot="10664813">
            <a:off x="528202" y="5776596"/>
            <a:ext cx="121896" cy="121896"/>
          </a:xfrm>
          <a:prstGeom prst="ellipse">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2" name="椭圆 21"/>
          <p:cNvSpPr/>
          <p:nvPr userDrawn="1"/>
        </p:nvSpPr>
        <p:spPr>
          <a:xfrm rot="10664813">
            <a:off x="4182906" y="6768342"/>
            <a:ext cx="399685" cy="399685"/>
          </a:xfrm>
          <a:prstGeom prst="ellipse">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3" name="文本占位符 19"/>
          <p:cNvSpPr>
            <a:spLocks noGrp="1"/>
          </p:cNvSpPr>
          <p:nvPr>
            <p:ph type="body" sz="quarter" idx="11" hasCustomPrompt="1"/>
          </p:nvPr>
        </p:nvSpPr>
        <p:spPr>
          <a:xfrm>
            <a:off x="435160" y="251636"/>
            <a:ext cx="3401344" cy="405376"/>
          </a:xfrm>
          <a:prstGeom prst="rect">
            <a:avLst/>
          </a:prstGeom>
        </p:spPr>
        <p:txBody>
          <a:bodyPr anchor="t"/>
          <a:lstStyle>
            <a:lvl1pPr marL="0" indent="0" algn="l">
              <a:lnSpc>
                <a:spcPct val="130000"/>
              </a:lnSpc>
              <a:buNone/>
              <a:defRPr sz="1800" b="1" baseline="0">
                <a:solidFill>
                  <a:schemeClr val="tx1">
                    <a:lumMod val="75000"/>
                    <a:lumOff val="25000"/>
                  </a:schemeClr>
                </a:solidFill>
                <a:latin typeface="+mj-lt"/>
              </a:defRPr>
            </a:lvl1pPr>
          </a:lstStyle>
          <a:p>
            <a:pPr lvl="0"/>
            <a:r>
              <a:rPr kumimoji="1" lang="en-US" altLang="zh-CN" dirty="0"/>
              <a:t>CLICK</a:t>
            </a:r>
            <a:r>
              <a:rPr kumimoji="1" lang="zh-CN" altLang="en-US" dirty="0"/>
              <a:t> </a:t>
            </a:r>
            <a:r>
              <a:rPr kumimoji="1" lang="en-US" altLang="zh-CN" dirty="0"/>
              <a:t>HERE</a:t>
            </a:r>
            <a:r>
              <a:rPr kumimoji="1" lang="zh-CN" altLang="en-US" dirty="0"/>
              <a:t> </a:t>
            </a:r>
            <a:r>
              <a:rPr kumimoji="1" lang="en-US" altLang="zh-CN" dirty="0"/>
              <a:t>TO</a:t>
            </a:r>
            <a:r>
              <a:rPr kumimoji="1" lang="zh-CN" altLang="en-US" dirty="0"/>
              <a:t> </a:t>
            </a:r>
            <a:r>
              <a:rPr kumimoji="1" lang="en-US" altLang="zh-CN" dirty="0"/>
              <a:t>ADD</a:t>
            </a:r>
            <a:r>
              <a:rPr kumimoji="1" lang="zh-CN" altLang="en-US" dirty="0"/>
              <a:t> </a:t>
            </a:r>
            <a:r>
              <a:rPr kumimoji="1" lang="en-US" altLang="zh-CN" dirty="0"/>
              <a:t>YOUR</a:t>
            </a:r>
            <a:r>
              <a:rPr kumimoji="1" lang="zh-CN" altLang="en-US" dirty="0"/>
              <a:t> </a:t>
            </a:r>
            <a:r>
              <a:rPr kumimoji="1" lang="en-US" altLang="zh-CN" dirty="0"/>
              <a:t>TITLE</a:t>
            </a:r>
            <a:endParaRPr kumimoji="1" lang="zh-CN" altLang="en-US" dirty="0"/>
          </a:p>
        </p:txBody>
      </p:sp>
    </p:spTree>
    <p:extLst>
      <p:ext uri="{BB962C8B-B14F-4D97-AF65-F5344CB8AC3E}">
        <p14:creationId xmlns:p14="http://schemas.microsoft.com/office/powerpoint/2010/main" val="1632621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页">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4808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9002904"/>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6" r:id="rId3"/>
    <p:sldLayoutId id="2147483687" r:id="rId4"/>
    <p:sldLayoutId id="2147483688" r:id="rId5"/>
    <p:sldLayoutId id="2147483684" r:id="rId6"/>
    <p:sldLayoutId id="2147483662" r:id="rId7"/>
    <p:sldLayoutId id="2147483685"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mailto:MAP@20"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1150257" y="2502053"/>
            <a:ext cx="9891486" cy="1625566"/>
          </a:xfrm>
        </p:spPr>
        <p:txBody>
          <a:bodyPr/>
          <a:lstStyle/>
          <a:p>
            <a:pPr>
              <a:lnSpc>
                <a:spcPct val="100000"/>
              </a:lnSpc>
            </a:pPr>
            <a:r>
              <a:rPr kumimoji="1" lang="en-US" altLang="zh-CN" sz="4000" dirty="0">
                <a:solidFill>
                  <a:schemeClr val="accent1">
                    <a:lumMod val="75000"/>
                  </a:schemeClr>
                </a:solidFill>
              </a:rPr>
              <a:t>Medical image retrieval based on deep hashing</a:t>
            </a:r>
            <a:endParaRPr kumimoji="1" lang="zh-CN" altLang="en-US" sz="4000" dirty="0">
              <a:solidFill>
                <a:schemeClr val="accent1">
                  <a:lumMod val="75000"/>
                </a:schemeClr>
              </a:solidFill>
            </a:endParaRPr>
          </a:p>
        </p:txBody>
      </p:sp>
      <p:sp>
        <p:nvSpPr>
          <p:cNvPr id="3" name="文本占位符 2"/>
          <p:cNvSpPr>
            <a:spLocks noGrp="1"/>
          </p:cNvSpPr>
          <p:nvPr>
            <p:ph type="body" sz="quarter" idx="11"/>
          </p:nvPr>
        </p:nvSpPr>
        <p:spPr>
          <a:xfrm>
            <a:off x="4808433" y="4590215"/>
            <a:ext cx="7383567" cy="2267785"/>
          </a:xfrm>
        </p:spPr>
        <p:txBody>
          <a:bodyPr/>
          <a:lstStyle/>
          <a:p>
            <a:pPr algn="just">
              <a:lnSpc>
                <a:spcPct val="120000"/>
              </a:lnSpc>
              <a:spcBef>
                <a:spcPts val="0"/>
              </a:spcBef>
            </a:pPr>
            <a:r>
              <a:rPr kumimoji="1" lang="en-US" altLang="zh-CN" sz="2400" b="1" dirty="0">
                <a:solidFill>
                  <a:schemeClr val="accent1">
                    <a:lumMod val="75000"/>
                  </a:schemeClr>
                </a:solidFill>
              </a:rPr>
              <a:t>Author :  </a:t>
            </a:r>
            <a:r>
              <a:rPr kumimoji="1" lang="en-US" altLang="zh-CN" sz="2400" b="1" dirty="0" err="1">
                <a:solidFill>
                  <a:schemeClr val="accent1">
                    <a:lumMod val="75000"/>
                  </a:schemeClr>
                </a:solidFill>
              </a:rPr>
              <a:t>Longquan</a:t>
            </a:r>
            <a:r>
              <a:rPr kumimoji="1" lang="en-US" altLang="zh-CN" sz="2400" b="1" dirty="0">
                <a:solidFill>
                  <a:schemeClr val="accent1">
                    <a:lumMod val="75000"/>
                  </a:schemeClr>
                </a:solidFill>
              </a:rPr>
              <a:t> Yan, Wei Shi*,   </a:t>
            </a:r>
          </a:p>
          <a:p>
            <a:pPr algn="just">
              <a:lnSpc>
                <a:spcPct val="120000"/>
              </a:lnSpc>
              <a:spcBef>
                <a:spcPts val="0"/>
              </a:spcBef>
            </a:pPr>
            <a:r>
              <a:rPr kumimoji="1" lang="en-US" altLang="zh-CN" sz="2400" b="1" dirty="0">
                <a:solidFill>
                  <a:schemeClr val="accent1">
                    <a:lumMod val="75000"/>
                  </a:schemeClr>
                </a:solidFill>
              </a:rPr>
              <a:t>Reporter: </a:t>
            </a:r>
            <a:r>
              <a:rPr kumimoji="1" lang="en-US" altLang="zh-CN" sz="2400" b="1" dirty="0" err="1">
                <a:solidFill>
                  <a:schemeClr val="accent1">
                    <a:lumMod val="75000"/>
                  </a:schemeClr>
                </a:solidFill>
              </a:rPr>
              <a:t>Longquan</a:t>
            </a:r>
            <a:r>
              <a:rPr kumimoji="1" lang="en-US" altLang="zh-CN" sz="2400" b="1" dirty="0">
                <a:solidFill>
                  <a:schemeClr val="accent1">
                    <a:lumMod val="75000"/>
                  </a:schemeClr>
                </a:solidFill>
              </a:rPr>
              <a:t> Yan</a:t>
            </a:r>
          </a:p>
          <a:p>
            <a:pPr algn="just">
              <a:lnSpc>
                <a:spcPct val="120000"/>
              </a:lnSpc>
              <a:spcBef>
                <a:spcPts val="0"/>
              </a:spcBef>
            </a:pPr>
            <a:r>
              <a:rPr kumimoji="1" lang="en-US" altLang="zh-CN" sz="2400" b="1" dirty="0">
                <a:solidFill>
                  <a:schemeClr val="accent1">
                    <a:lumMod val="75000"/>
                  </a:schemeClr>
                </a:solidFill>
              </a:rPr>
              <a:t>                 </a:t>
            </a:r>
            <a:r>
              <a:rPr kumimoji="1" lang="en-US" altLang="zh-CN" sz="2400" b="1" dirty="0" err="1">
                <a:solidFill>
                  <a:schemeClr val="accent1">
                    <a:lumMod val="75000"/>
                  </a:schemeClr>
                </a:solidFill>
              </a:rPr>
              <a:t>NingXia</a:t>
            </a:r>
            <a:r>
              <a:rPr kumimoji="1" lang="en-US" altLang="zh-CN" sz="2400" b="1" dirty="0">
                <a:solidFill>
                  <a:schemeClr val="accent1">
                    <a:lumMod val="75000"/>
                  </a:schemeClr>
                </a:solidFill>
              </a:rPr>
              <a:t> University</a:t>
            </a:r>
          </a:p>
        </p:txBody>
      </p:sp>
    </p:spTree>
    <p:extLst>
      <p:ext uri="{BB962C8B-B14F-4D97-AF65-F5344CB8AC3E}">
        <p14:creationId xmlns:p14="http://schemas.microsoft.com/office/powerpoint/2010/main" val="1707746139"/>
      </p:ext>
    </p:extLst>
  </p:cSld>
  <p:clrMapOvr>
    <a:masterClrMapping/>
  </p:clrMapOvr>
  <mc:AlternateContent xmlns:mc="http://schemas.openxmlformats.org/markup-compatibility/2006" xmlns:p14="http://schemas.microsoft.com/office/powerpoint/2010/main">
    <mc:Choice Requires="p14">
      <p:transition spd="slow" p14:dur="800" advTm="16752">
        <p14:flythrough/>
      </p:transition>
    </mc:Choice>
    <mc:Fallback xmlns="">
      <p:transition spd="slow" advTm="16752">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sp>
        <p:nvSpPr>
          <p:cNvPr id="5" name="矩形 4">
            <a:extLst>
              <a:ext uri="{FF2B5EF4-FFF2-40B4-BE49-F238E27FC236}">
                <a16:creationId xmlns:a16="http://schemas.microsoft.com/office/drawing/2014/main" id="{ED67C80B-9B89-4698-9DB3-CFE7780B9F47}"/>
              </a:ext>
            </a:extLst>
          </p:cNvPr>
          <p:cNvSpPr/>
          <p:nvPr/>
        </p:nvSpPr>
        <p:spPr>
          <a:xfrm>
            <a:off x="4559404" y="5898755"/>
            <a:ext cx="3647153" cy="369332"/>
          </a:xfrm>
          <a:prstGeom prst="rect">
            <a:avLst/>
          </a:prstGeom>
        </p:spPr>
        <p:txBody>
          <a:bodyPr wrap="none">
            <a:spAutoFit/>
          </a:bodyPr>
          <a:lstStyle/>
          <a:p>
            <a:pPr lvl="0" algn="ctr">
              <a:spcBef>
                <a:spcPts val="400"/>
              </a:spcBef>
              <a:spcAft>
                <a:spcPts val="1000"/>
              </a:spcAft>
              <a:buSzPts val="800"/>
              <a:tabLst>
                <a:tab pos="338455" algn="l"/>
              </a:tabLst>
            </a:pPr>
            <a:r>
              <a:rPr lang="en-US" altLang="zh-CN" dirty="0">
                <a:latin typeface="Times New Roman" panose="02020603050405020304" charset="0"/>
                <a:cs typeface="Times New Roman" panose="02020603050405020304" charset="0"/>
              </a:rPr>
              <a:t>ResNet50 network structure diagram </a:t>
            </a:r>
            <a:endParaRPr lang="zh-CN" altLang="zh-CN" dirty="0">
              <a:latin typeface="Times New Roman" panose="02020603050405020304" pitchFamily="18" charset="0"/>
              <a:ea typeface="宋体" panose="02010600030101010101" pitchFamily="2" charset="-122"/>
            </a:endParaRPr>
          </a:p>
        </p:txBody>
      </p:sp>
      <p:sp>
        <p:nvSpPr>
          <p:cNvPr id="7" name="文本占位符 1">
            <a:extLst>
              <a:ext uri="{FF2B5EF4-FFF2-40B4-BE49-F238E27FC236}">
                <a16:creationId xmlns:a16="http://schemas.microsoft.com/office/drawing/2014/main" id="{C3F085F8-04DA-471D-A264-0E30D219DA72}"/>
              </a:ext>
            </a:extLst>
          </p:cNvPr>
          <p:cNvSpPr txBox="1">
            <a:spLocks/>
          </p:cNvSpPr>
          <p:nvPr/>
        </p:nvSpPr>
        <p:spPr>
          <a:xfrm>
            <a:off x="286073" y="130465"/>
            <a:ext cx="3401344" cy="405376"/>
          </a:xfrm>
          <a:prstGeom prst="rect">
            <a:avLst/>
          </a:prstGeom>
        </p:spPr>
        <p:txBody>
          <a:bodyPr anchor="t"/>
          <a:lstStyle>
            <a:lvl1pPr marL="0" indent="0" algn="l" defTabSz="914400" rtl="0" eaLnBrk="1" latinLnBrk="0" hangingPunct="1">
              <a:lnSpc>
                <a:spcPct val="130000"/>
              </a:lnSpc>
              <a:spcBef>
                <a:spcPts val="1000"/>
              </a:spcBef>
              <a:buFont typeface="Arial" panose="020B0604020202020204" pitchFamily="34" charset="0"/>
              <a:buNone/>
              <a:defRPr sz="1800" b="1" kern="1200" baseline="0">
                <a:solidFill>
                  <a:schemeClr val="tx1">
                    <a:lumMod val="75000"/>
                    <a:lumOff val="25000"/>
                  </a:schemeClr>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1" lang="en-US" altLang="zh-CN" sz="3200" dirty="0">
                <a:solidFill>
                  <a:schemeClr val="accent1">
                    <a:lumMod val="75000"/>
                  </a:schemeClr>
                </a:solidFill>
              </a:rPr>
              <a:t>2.method</a:t>
            </a:r>
            <a:endParaRPr kumimoji="1" lang="zh-CN" altLang="en-US" sz="3200" dirty="0">
              <a:solidFill>
                <a:schemeClr val="accent1">
                  <a:lumMod val="75000"/>
                </a:schemeClr>
              </a:solidFill>
            </a:endParaRPr>
          </a:p>
        </p:txBody>
      </p:sp>
      <p:pic>
        <p:nvPicPr>
          <p:cNvPr id="4" name="图片 3">
            <a:extLst>
              <a:ext uri="{FF2B5EF4-FFF2-40B4-BE49-F238E27FC236}">
                <a16:creationId xmlns:a16="http://schemas.microsoft.com/office/drawing/2014/main" id="{0CA2842C-25AE-43D6-9F34-78D77885CA5F}"/>
              </a:ext>
            </a:extLst>
          </p:cNvPr>
          <p:cNvPicPr>
            <a:picLocks noChangeAspect="1"/>
          </p:cNvPicPr>
          <p:nvPr/>
        </p:nvPicPr>
        <p:blipFill>
          <a:blip r:embed="rId2"/>
          <a:stretch>
            <a:fillRect/>
          </a:stretch>
        </p:blipFill>
        <p:spPr>
          <a:xfrm>
            <a:off x="2461766" y="1249836"/>
            <a:ext cx="6676325" cy="4508845"/>
          </a:xfrm>
          <a:prstGeom prst="rect">
            <a:avLst/>
          </a:prstGeom>
        </p:spPr>
      </p:pic>
    </p:spTree>
    <p:extLst>
      <p:ext uri="{BB962C8B-B14F-4D97-AF65-F5344CB8AC3E}">
        <p14:creationId xmlns:p14="http://schemas.microsoft.com/office/powerpoint/2010/main" val="1526341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sp>
        <p:nvSpPr>
          <p:cNvPr id="3" name="矩形 2">
            <a:extLst>
              <a:ext uri="{FF2B5EF4-FFF2-40B4-BE49-F238E27FC236}">
                <a16:creationId xmlns:a16="http://schemas.microsoft.com/office/drawing/2014/main" id="{A34D26F8-4015-4AEA-BEE1-F46C04F3D420}"/>
              </a:ext>
            </a:extLst>
          </p:cNvPr>
          <p:cNvSpPr/>
          <p:nvPr/>
        </p:nvSpPr>
        <p:spPr>
          <a:xfrm>
            <a:off x="2386274" y="1820397"/>
            <a:ext cx="6193705" cy="2031325"/>
          </a:xfrm>
          <a:prstGeom prst="rect">
            <a:avLst/>
          </a:prstGeom>
        </p:spPr>
        <p:txBody>
          <a:bodyPr wrap="square">
            <a:spAutoFit/>
          </a:bodyPr>
          <a:lstStyle/>
          <a:p>
            <a:pPr algn="just"/>
            <a:r>
              <a:rPr lang="en-US" altLang="zh-CN" dirty="0">
                <a:solidFill>
                  <a:schemeClr val="accent1">
                    <a:lumMod val="75000"/>
                  </a:schemeClr>
                </a:solidFill>
                <a:ea typeface="宋体" panose="02010600030101010101" pitchFamily="2" charset="-122"/>
                <a:cs typeface="Times New Roman" panose="02020603050405020304" pitchFamily="18" charset="0"/>
              </a:rPr>
              <a:t>This paper introduces the SE algorithm into each residual module of the residual network ResNet50, uses the network to implement dynamic feature recalibration, There by improving the performance of the network, and successfully applies the soft attention mechanism to the typical deep network. Embed the SE module into the new residual module as shown in the Figure .</a:t>
            </a:r>
            <a:endParaRPr lang="zh-CN" altLang="en-US" dirty="0">
              <a:solidFill>
                <a:schemeClr val="accent1">
                  <a:lumMod val="75000"/>
                </a:schemeClr>
              </a:solidFill>
            </a:endParaRPr>
          </a:p>
        </p:txBody>
      </p:sp>
      <p:sp>
        <p:nvSpPr>
          <p:cNvPr id="10" name="文本占位符 1">
            <a:extLst>
              <a:ext uri="{FF2B5EF4-FFF2-40B4-BE49-F238E27FC236}">
                <a16:creationId xmlns:a16="http://schemas.microsoft.com/office/drawing/2014/main" id="{6BB5B165-8262-42C1-A87C-92268363EBB6}"/>
              </a:ext>
            </a:extLst>
          </p:cNvPr>
          <p:cNvSpPr>
            <a:spLocks noGrp="1"/>
          </p:cNvSpPr>
          <p:nvPr>
            <p:ph type="body" sz="quarter" idx="11"/>
          </p:nvPr>
        </p:nvSpPr>
        <p:spPr>
          <a:xfrm>
            <a:off x="435160" y="251636"/>
            <a:ext cx="3401344" cy="405376"/>
          </a:xfrm>
        </p:spPr>
        <p:txBody>
          <a:bodyPr/>
          <a:lstStyle/>
          <a:p>
            <a:r>
              <a:rPr kumimoji="1" lang="en-US" altLang="zh-CN" sz="3200" dirty="0">
                <a:solidFill>
                  <a:schemeClr val="accent1">
                    <a:lumMod val="75000"/>
                  </a:schemeClr>
                </a:solidFill>
              </a:rPr>
              <a:t>2.method</a:t>
            </a:r>
            <a:endParaRPr kumimoji="1" lang="zh-CN" altLang="en-US" sz="3200" dirty="0">
              <a:solidFill>
                <a:schemeClr val="accent1">
                  <a:lumMod val="75000"/>
                </a:schemeClr>
              </a:solidFill>
            </a:endParaRPr>
          </a:p>
        </p:txBody>
      </p:sp>
    </p:spTree>
    <p:extLst>
      <p:ext uri="{BB962C8B-B14F-4D97-AF65-F5344CB8AC3E}">
        <p14:creationId xmlns:p14="http://schemas.microsoft.com/office/powerpoint/2010/main" val="4067482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pic>
        <p:nvPicPr>
          <p:cNvPr id="10" name="图片 9">
            <a:extLst>
              <a:ext uri="{FF2B5EF4-FFF2-40B4-BE49-F238E27FC236}">
                <a16:creationId xmlns:a16="http://schemas.microsoft.com/office/drawing/2014/main" id="{CE755274-264D-43B5-BAD9-29DBEE5A95F6}"/>
              </a:ext>
            </a:extLst>
          </p:cNvPr>
          <p:cNvPicPr>
            <a:picLocks noChangeAspect="1"/>
          </p:cNvPicPr>
          <p:nvPr/>
        </p:nvPicPr>
        <p:blipFill>
          <a:blip r:embed="rId2"/>
          <a:stretch>
            <a:fillRect/>
          </a:stretch>
        </p:blipFill>
        <p:spPr>
          <a:xfrm>
            <a:off x="3348729" y="1182641"/>
            <a:ext cx="3516553" cy="4001990"/>
          </a:xfrm>
          <a:prstGeom prst="rect">
            <a:avLst/>
          </a:prstGeom>
        </p:spPr>
      </p:pic>
      <p:sp>
        <p:nvSpPr>
          <p:cNvPr id="11" name="文本占位符 1">
            <a:extLst>
              <a:ext uri="{FF2B5EF4-FFF2-40B4-BE49-F238E27FC236}">
                <a16:creationId xmlns:a16="http://schemas.microsoft.com/office/drawing/2014/main" id="{811C92F1-40EF-4E15-B28A-A7BD557932D4}"/>
              </a:ext>
            </a:extLst>
          </p:cNvPr>
          <p:cNvSpPr>
            <a:spLocks noGrp="1"/>
          </p:cNvSpPr>
          <p:nvPr>
            <p:ph type="body" sz="quarter" idx="11"/>
          </p:nvPr>
        </p:nvSpPr>
        <p:spPr>
          <a:xfrm>
            <a:off x="435160" y="251636"/>
            <a:ext cx="3401344" cy="405376"/>
          </a:xfrm>
        </p:spPr>
        <p:txBody>
          <a:bodyPr/>
          <a:lstStyle/>
          <a:p>
            <a:r>
              <a:rPr kumimoji="1" lang="en-US" altLang="zh-CN" sz="3200" dirty="0">
                <a:solidFill>
                  <a:schemeClr val="accent1">
                    <a:lumMod val="75000"/>
                  </a:schemeClr>
                </a:solidFill>
              </a:rPr>
              <a:t>2.method</a:t>
            </a:r>
            <a:endParaRPr kumimoji="1" lang="zh-CN" altLang="en-US" sz="3200" dirty="0">
              <a:solidFill>
                <a:schemeClr val="accent1">
                  <a:lumMod val="75000"/>
                </a:schemeClr>
              </a:solidFill>
            </a:endParaRPr>
          </a:p>
        </p:txBody>
      </p:sp>
    </p:spTree>
    <p:extLst>
      <p:ext uri="{BB962C8B-B14F-4D97-AF65-F5344CB8AC3E}">
        <p14:creationId xmlns:p14="http://schemas.microsoft.com/office/powerpoint/2010/main" val="2004322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sp>
        <p:nvSpPr>
          <p:cNvPr id="4" name="矩形 3">
            <a:extLst>
              <a:ext uri="{FF2B5EF4-FFF2-40B4-BE49-F238E27FC236}">
                <a16:creationId xmlns:a16="http://schemas.microsoft.com/office/drawing/2014/main" id="{71BF32A0-CD18-4F82-81DC-968AD5B5C16F}"/>
              </a:ext>
            </a:extLst>
          </p:cNvPr>
          <p:cNvSpPr/>
          <p:nvPr/>
        </p:nvSpPr>
        <p:spPr>
          <a:xfrm>
            <a:off x="1503385" y="1678793"/>
            <a:ext cx="7794440" cy="2308324"/>
          </a:xfrm>
          <a:prstGeom prst="rect">
            <a:avLst/>
          </a:prstGeom>
        </p:spPr>
        <p:txBody>
          <a:bodyPr wrap="square">
            <a:spAutoFit/>
          </a:bodyPr>
          <a:lstStyle/>
          <a:p>
            <a:pPr indent="133350" algn="just">
              <a:spcAft>
                <a:spcPts val="600"/>
              </a:spcAft>
            </a:pPr>
            <a:r>
              <a:rPr lang="en-US" altLang="zh-CN" dirty="0">
                <a:solidFill>
                  <a:schemeClr val="accent1">
                    <a:lumMod val="75000"/>
                  </a:schemeClr>
                </a:solidFill>
                <a:latin typeface="+mn-ea"/>
              </a:rPr>
              <a:t>  After the residual neural network is added to the attention module, it can identify the key features of the image, map the image into a focused feature vector, and then map the feature vector into a binary code after passing through the image hash module. The method in this paper replaces the last fully connected layer of ResNet50 with a hash layer, and maps the high dimensional image feature expression extracted by the network into binary codes through the hash module. Through the function to quantify the eigenvectors.</a:t>
            </a:r>
            <a:endParaRPr lang="zh-CN" altLang="zh-CN" dirty="0">
              <a:solidFill>
                <a:schemeClr val="accent1">
                  <a:lumMod val="75000"/>
                </a:schemeClr>
              </a:solidFill>
              <a:effectLst/>
              <a:latin typeface="+mn-ea"/>
            </a:endParaRPr>
          </a:p>
        </p:txBody>
      </p:sp>
      <p:sp>
        <p:nvSpPr>
          <p:cNvPr id="8" name="文本占位符 1">
            <a:extLst>
              <a:ext uri="{FF2B5EF4-FFF2-40B4-BE49-F238E27FC236}">
                <a16:creationId xmlns:a16="http://schemas.microsoft.com/office/drawing/2014/main" id="{DF3EA3B2-0EE3-4180-89E9-24FBFD927793}"/>
              </a:ext>
            </a:extLst>
          </p:cNvPr>
          <p:cNvSpPr>
            <a:spLocks noGrp="1"/>
          </p:cNvSpPr>
          <p:nvPr>
            <p:ph type="body" sz="quarter" idx="11"/>
          </p:nvPr>
        </p:nvSpPr>
        <p:spPr>
          <a:xfrm>
            <a:off x="435160" y="251636"/>
            <a:ext cx="3401344" cy="405376"/>
          </a:xfrm>
        </p:spPr>
        <p:txBody>
          <a:bodyPr/>
          <a:lstStyle/>
          <a:p>
            <a:r>
              <a:rPr kumimoji="1" lang="en-US" altLang="zh-CN" sz="3200" dirty="0">
                <a:solidFill>
                  <a:schemeClr val="accent1">
                    <a:lumMod val="75000"/>
                  </a:schemeClr>
                </a:solidFill>
              </a:rPr>
              <a:t>2.method</a:t>
            </a:r>
            <a:endParaRPr kumimoji="1" lang="zh-CN" altLang="en-US" sz="3200" dirty="0">
              <a:solidFill>
                <a:schemeClr val="accent1">
                  <a:lumMod val="75000"/>
                </a:schemeClr>
              </a:solidFill>
            </a:endParaRPr>
          </a:p>
        </p:txBody>
      </p:sp>
    </p:spTree>
    <p:extLst>
      <p:ext uri="{BB962C8B-B14F-4D97-AF65-F5344CB8AC3E}">
        <p14:creationId xmlns:p14="http://schemas.microsoft.com/office/powerpoint/2010/main" val="2360610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6714702" y="3056071"/>
            <a:ext cx="5159619" cy="732453"/>
          </a:xfrm>
        </p:spPr>
        <p:txBody>
          <a:bodyPr/>
          <a:lstStyle/>
          <a:p>
            <a:r>
              <a:rPr lang="en-US" altLang="zh-CN"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sym typeface="+mn-ea"/>
              </a:rPr>
              <a:t>Results</a:t>
            </a:r>
            <a:endParaRPr lang="zh-CN" altLang="en-US"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endParaRPr>
          </a:p>
          <a:p>
            <a:endParaRPr kumimoji="1" lang="zh-CN" altLang="en-US" dirty="0"/>
          </a:p>
        </p:txBody>
      </p:sp>
      <p:sp>
        <p:nvSpPr>
          <p:cNvPr id="6" name="文本框 5">
            <a:extLst>
              <a:ext uri="{FF2B5EF4-FFF2-40B4-BE49-F238E27FC236}">
                <a16:creationId xmlns:a16="http://schemas.microsoft.com/office/drawing/2014/main" id="{A6BA2A3A-1AF1-4C45-AEA1-9F12184A3DAD}"/>
              </a:ext>
            </a:extLst>
          </p:cNvPr>
          <p:cNvSpPr txBox="1"/>
          <p:nvPr/>
        </p:nvSpPr>
        <p:spPr>
          <a:xfrm>
            <a:off x="2581699" y="2047275"/>
            <a:ext cx="2895600" cy="1524969"/>
          </a:xfrm>
          <a:prstGeom prst="rect">
            <a:avLst/>
          </a:prstGeom>
        </p:spPr>
        <p:txBody>
          <a:bodyPr wrap="square" rtlCol="0">
            <a:spAutoFit/>
          </a:bodyPr>
          <a:lstStyle/>
          <a:p>
            <a:pPr marL="0" indent="0">
              <a:lnSpc>
                <a:spcPct val="130000"/>
              </a:lnSpc>
              <a:buNone/>
            </a:pPr>
            <a:r>
              <a:rPr lang="en-US" altLang="zh-CN" sz="8000" dirty="0">
                <a:solidFill>
                  <a:schemeClr val="bg1"/>
                </a:solidFill>
              </a:rPr>
              <a:t>Part 3</a:t>
            </a:r>
            <a:endParaRPr lang="zh-CN" altLang="en-US" sz="8000" dirty="0">
              <a:solidFill>
                <a:schemeClr val="bg1"/>
              </a:solidFill>
            </a:endParaRPr>
          </a:p>
        </p:txBody>
      </p:sp>
    </p:spTree>
    <p:extLst>
      <p:ext uri="{BB962C8B-B14F-4D97-AF65-F5344CB8AC3E}">
        <p14:creationId xmlns:p14="http://schemas.microsoft.com/office/powerpoint/2010/main" val="361254397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kumimoji="1" lang="en-US" altLang="zh-CN" dirty="0">
                <a:solidFill>
                  <a:schemeClr val="accent1">
                    <a:lumMod val="75000"/>
                  </a:schemeClr>
                </a:solidFill>
              </a:rPr>
              <a:t>3 Experiment</a:t>
            </a:r>
            <a:endParaRPr kumimoji="1" lang="zh-CN" altLang="en-US" dirty="0">
              <a:solidFill>
                <a:schemeClr val="accent1">
                  <a:lumMod val="75000"/>
                </a:schemeClr>
              </a:solidFill>
            </a:endParaRPr>
          </a:p>
        </p:txBody>
      </p:sp>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sp>
        <p:nvSpPr>
          <p:cNvPr id="7" name="矩形 6">
            <a:extLst>
              <a:ext uri="{FF2B5EF4-FFF2-40B4-BE49-F238E27FC236}">
                <a16:creationId xmlns:a16="http://schemas.microsoft.com/office/drawing/2014/main" id="{3F222A47-EBFF-4329-BED8-BE40E487F2B9}"/>
              </a:ext>
            </a:extLst>
          </p:cNvPr>
          <p:cNvSpPr/>
          <p:nvPr/>
        </p:nvSpPr>
        <p:spPr>
          <a:xfrm>
            <a:off x="1289740" y="1440000"/>
            <a:ext cx="7794440" cy="1554272"/>
          </a:xfrm>
          <a:prstGeom prst="rect">
            <a:avLst/>
          </a:prstGeom>
        </p:spPr>
        <p:txBody>
          <a:bodyPr wrap="square">
            <a:spAutoFit/>
          </a:bodyPr>
          <a:lstStyle/>
          <a:p>
            <a:pPr indent="133350" algn="just">
              <a:spcAft>
                <a:spcPts val="600"/>
              </a:spcAft>
            </a:pPr>
            <a:r>
              <a:rPr lang="en-US" altLang="zh-CN" dirty="0">
                <a:solidFill>
                  <a:schemeClr val="accent1">
                    <a:lumMod val="75000"/>
                  </a:schemeClr>
                </a:solidFill>
                <a:latin typeface="+mn-ea"/>
              </a:rPr>
              <a:t>Through a large number of experiments in this paper, the method is reliable, can be used for medical image retrieval, this method compared with other existing hash algorithm to improve the retrieval performance to some extent.</a:t>
            </a:r>
          </a:p>
          <a:p>
            <a:pPr indent="133350" algn="just">
              <a:spcAft>
                <a:spcPts val="600"/>
              </a:spcAft>
            </a:pPr>
            <a:endParaRPr lang="zh-CN" altLang="zh-CN" dirty="0">
              <a:solidFill>
                <a:schemeClr val="accent1">
                  <a:lumMod val="75000"/>
                </a:schemeClr>
              </a:solidFill>
              <a:effectLst/>
              <a:latin typeface="+mn-ea"/>
            </a:endParaRPr>
          </a:p>
        </p:txBody>
      </p:sp>
    </p:spTree>
    <p:extLst>
      <p:ext uri="{BB962C8B-B14F-4D97-AF65-F5344CB8AC3E}">
        <p14:creationId xmlns:p14="http://schemas.microsoft.com/office/powerpoint/2010/main" val="3098454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kumimoji="1" lang="en-US" altLang="zh-CN" dirty="0">
                <a:solidFill>
                  <a:schemeClr val="accent1">
                    <a:lumMod val="75000"/>
                  </a:schemeClr>
                </a:solidFill>
              </a:rPr>
              <a:t>3 Experiment</a:t>
            </a:r>
            <a:endParaRPr kumimoji="1" lang="zh-CN" altLang="en-US" dirty="0">
              <a:solidFill>
                <a:schemeClr val="accent1">
                  <a:lumMod val="75000"/>
                </a:schemeClr>
              </a:solidFill>
            </a:endParaRPr>
          </a:p>
        </p:txBody>
      </p:sp>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graphicFrame>
        <p:nvGraphicFramePr>
          <p:cNvPr id="5" name="表格 4">
            <a:extLst>
              <a:ext uri="{FF2B5EF4-FFF2-40B4-BE49-F238E27FC236}">
                <a16:creationId xmlns:a16="http://schemas.microsoft.com/office/drawing/2014/main" id="{357475FB-86F9-4D01-98D0-A932BC954D23}"/>
              </a:ext>
            </a:extLst>
          </p:cNvPr>
          <p:cNvGraphicFramePr>
            <a:graphicFrameLocks noGrp="1"/>
          </p:cNvGraphicFramePr>
          <p:nvPr>
            <p:extLst>
              <p:ext uri="{D42A27DB-BD31-4B8C-83A1-F6EECF244321}">
                <p14:modId xmlns:p14="http://schemas.microsoft.com/office/powerpoint/2010/main" val="2787866295"/>
              </p:ext>
            </p:extLst>
          </p:nvPr>
        </p:nvGraphicFramePr>
        <p:xfrm>
          <a:off x="650192" y="2050991"/>
          <a:ext cx="10515600" cy="2148840"/>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val="2102959838"/>
                    </a:ext>
                  </a:extLst>
                </a:gridCol>
                <a:gridCol w="1971675">
                  <a:extLst>
                    <a:ext uri="{9D8B030D-6E8A-4147-A177-3AD203B41FA5}">
                      <a16:colId xmlns:a16="http://schemas.microsoft.com/office/drawing/2014/main" val="297108059"/>
                    </a:ext>
                  </a:extLst>
                </a:gridCol>
                <a:gridCol w="1971675">
                  <a:extLst>
                    <a:ext uri="{9D8B030D-6E8A-4147-A177-3AD203B41FA5}">
                      <a16:colId xmlns:a16="http://schemas.microsoft.com/office/drawing/2014/main" val="901556385"/>
                    </a:ext>
                  </a:extLst>
                </a:gridCol>
                <a:gridCol w="1971675">
                  <a:extLst>
                    <a:ext uri="{9D8B030D-6E8A-4147-A177-3AD203B41FA5}">
                      <a16:colId xmlns:a16="http://schemas.microsoft.com/office/drawing/2014/main" val="2521464507"/>
                    </a:ext>
                  </a:extLst>
                </a:gridCol>
                <a:gridCol w="1971675">
                  <a:extLst>
                    <a:ext uri="{9D8B030D-6E8A-4147-A177-3AD203B41FA5}">
                      <a16:colId xmlns:a16="http://schemas.microsoft.com/office/drawing/2014/main" val="369341432"/>
                    </a:ext>
                  </a:extLst>
                </a:gridCol>
              </a:tblGrid>
              <a:tr h="119652">
                <a:tc rowSpan="2">
                  <a:txBody>
                    <a:bodyPr/>
                    <a:lstStyle/>
                    <a:p>
                      <a:pPr algn="ctr"/>
                      <a:r>
                        <a:rPr lang="en-US" sz="1100">
                          <a:effectLst/>
                        </a:rPr>
                        <a:t>Methods</a:t>
                      </a:r>
                      <a:endParaRPr lang="zh-CN" sz="1000">
                        <a:effectLst/>
                        <a:latin typeface="Times New Roman" panose="02020603050405020304" pitchFamily="18" charset="0"/>
                        <a:ea typeface="宋体" panose="02010600030101010101" pitchFamily="2" charset="-122"/>
                      </a:endParaRPr>
                    </a:p>
                  </a:txBody>
                  <a:tcPr marL="68580" marR="68580" marT="0" marB="0" anchor="b"/>
                </a:tc>
                <a:tc gridSpan="4">
                  <a:txBody>
                    <a:bodyPr/>
                    <a:lstStyle/>
                    <a:p>
                      <a:pPr algn="ctr"/>
                      <a:r>
                        <a:rPr lang="en-US" sz="1050">
                          <a:effectLst/>
                        </a:rPr>
                        <a:t>NUS-WIDE</a:t>
                      </a:r>
                      <a:endParaRPr lang="zh-CN" sz="1000">
                        <a:effectLst/>
                        <a:latin typeface="Times New Roman" panose="02020603050405020304" pitchFamily="18" charset="0"/>
                        <a:ea typeface="宋体" panose="02010600030101010101" pitchFamily="2" charset="-122"/>
                      </a:endParaRPr>
                    </a:p>
                  </a:txBody>
                  <a:tcPr marL="68580" marR="68580" marT="0" marB="0" anchor="b"/>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745505240"/>
                  </a:ext>
                </a:extLst>
              </a:tr>
              <a:tr h="190500">
                <a:tc vMerge="1">
                  <a:txBody>
                    <a:bodyPr/>
                    <a:lstStyle/>
                    <a:p>
                      <a:endParaRPr lang="zh-CN" altLang="en-US"/>
                    </a:p>
                  </a:txBody>
                  <a:tcPr/>
                </a:tc>
                <a:tc>
                  <a:txBody>
                    <a:bodyPr/>
                    <a:lstStyle/>
                    <a:p>
                      <a:pPr algn="ctr"/>
                      <a:r>
                        <a:rPr lang="en-US" sz="1100">
                          <a:effectLst/>
                        </a:rPr>
                        <a:t>12-bit </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24-bit </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36-bit </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48-bit </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1079255417"/>
                  </a:ext>
                </a:extLst>
              </a:tr>
              <a:tr h="182880">
                <a:tc>
                  <a:txBody>
                    <a:bodyPr/>
                    <a:lstStyle/>
                    <a:p>
                      <a:pPr algn="ctr"/>
                      <a:r>
                        <a:rPr lang="en-US" altLang="zh-CN" sz="1100" dirty="0">
                          <a:effectLst/>
                          <a:latin typeface="Times New Roman" panose="02020603050405020304" pitchFamily="18" charset="0"/>
                          <a:ea typeface="宋体" panose="02010600030101010101" pitchFamily="2" charset="-122"/>
                        </a:rPr>
                        <a:t>My Method</a:t>
                      </a:r>
                      <a:endParaRPr lang="zh-CN" sz="1000" dirty="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0.816</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0.828</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0.833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0.846</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3526312904"/>
                  </a:ext>
                </a:extLst>
              </a:tr>
              <a:tr h="175260">
                <a:tc>
                  <a:txBody>
                    <a:bodyPr/>
                    <a:lstStyle/>
                    <a:p>
                      <a:pPr algn="ctr"/>
                      <a:r>
                        <a:rPr lang="en-US" sz="1100">
                          <a:effectLst/>
                        </a:rPr>
                        <a:t>SSDH</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0.783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0.788</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0.791</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0.794</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152149158"/>
                  </a:ext>
                </a:extLst>
              </a:tr>
              <a:tr h="175260">
                <a:tc>
                  <a:txBody>
                    <a:bodyPr/>
                    <a:lstStyle/>
                    <a:p>
                      <a:pPr algn="ctr"/>
                      <a:r>
                        <a:rPr lang="en-US" sz="1100">
                          <a:effectLst/>
                        </a:rPr>
                        <a:t>PQN</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0.803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dirty="0">
                          <a:effectLst/>
                        </a:rPr>
                        <a:t>0.818</a:t>
                      </a:r>
                      <a:endParaRPr lang="zh-CN" sz="1000" dirty="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0.822</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0.824</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4235417166"/>
                  </a:ext>
                </a:extLst>
              </a:tr>
              <a:tr h="175260">
                <a:tc>
                  <a:txBody>
                    <a:bodyPr/>
                    <a:lstStyle/>
                    <a:p>
                      <a:pPr algn="ctr"/>
                      <a:r>
                        <a:rPr lang="en-US" sz="1100">
                          <a:effectLst/>
                        </a:rPr>
                        <a:t>SUBIC</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0.652</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0.783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0.792</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0.796</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825579629"/>
                  </a:ext>
                </a:extLst>
              </a:tr>
              <a:tr h="175260">
                <a:tc>
                  <a:txBody>
                    <a:bodyPr/>
                    <a:lstStyle/>
                    <a:p>
                      <a:pPr algn="ctr"/>
                      <a:r>
                        <a:rPr lang="en-US" sz="1100">
                          <a:effectLst/>
                        </a:rPr>
                        <a:t>BGAN</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0.675</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0.69</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0.714</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0.728</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562561322"/>
                  </a:ext>
                </a:extLst>
              </a:tr>
              <a:tr h="175260">
                <a:tc>
                  <a:txBody>
                    <a:bodyPr/>
                    <a:lstStyle/>
                    <a:p>
                      <a:pPr algn="ctr"/>
                      <a:r>
                        <a:rPr lang="en-US" sz="1100">
                          <a:effectLst/>
                        </a:rPr>
                        <a:t>LEBV</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0.588</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0.592</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0.599</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0.598</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3508519997"/>
                  </a:ext>
                </a:extLst>
              </a:tr>
              <a:tr h="175260">
                <a:tc>
                  <a:txBody>
                    <a:bodyPr/>
                    <a:lstStyle/>
                    <a:p>
                      <a:pPr algn="ctr"/>
                      <a:r>
                        <a:rPr lang="en-US" sz="1100">
                          <a:effectLst/>
                        </a:rPr>
                        <a:t>WDH</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0.453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0.473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0.492</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0.504</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1439804871"/>
                  </a:ext>
                </a:extLst>
              </a:tr>
              <a:tr h="182880">
                <a:tc>
                  <a:txBody>
                    <a:bodyPr/>
                    <a:lstStyle/>
                    <a:p>
                      <a:pPr algn="ctr"/>
                      <a:r>
                        <a:rPr lang="en-US" sz="1100">
                          <a:effectLst/>
                        </a:rPr>
                        <a:t>CNNH</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0.432</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0.436</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0.445</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0.433</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2824984562"/>
                  </a:ext>
                </a:extLst>
              </a:tr>
              <a:tr h="190500">
                <a:tc>
                  <a:txBody>
                    <a:bodyPr/>
                    <a:lstStyle/>
                    <a:p>
                      <a:pPr algn="ctr"/>
                      <a:r>
                        <a:rPr lang="en-US" sz="1100">
                          <a:effectLst/>
                        </a:rPr>
                        <a:t>KSH</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0.433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0.459</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0.466</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0.469</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613125502"/>
                  </a:ext>
                </a:extLst>
              </a:tr>
              <a:tr h="190500">
                <a:tc>
                  <a:txBody>
                    <a:bodyPr/>
                    <a:lstStyle/>
                    <a:p>
                      <a:pPr algn="ctr"/>
                      <a:r>
                        <a:rPr lang="en-US" sz="1100">
                          <a:effectLst/>
                        </a:rPr>
                        <a:t>LSH</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0.333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0.339</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a:effectLst/>
                        </a:rPr>
                        <a:t>0.345</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100" dirty="0">
                          <a:effectLst/>
                        </a:rPr>
                        <a:t>0.347</a:t>
                      </a:r>
                      <a:endParaRPr lang="zh-CN" sz="1000" dirty="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3810401434"/>
                  </a:ext>
                </a:extLst>
              </a:tr>
            </a:tbl>
          </a:graphicData>
        </a:graphic>
      </p:graphicFrame>
      <p:sp>
        <p:nvSpPr>
          <p:cNvPr id="9" name="文本框 8">
            <a:extLst>
              <a:ext uri="{FF2B5EF4-FFF2-40B4-BE49-F238E27FC236}">
                <a16:creationId xmlns:a16="http://schemas.microsoft.com/office/drawing/2014/main" id="{DF0FD129-D5DF-48A1-98E1-EBECB717C41A}"/>
              </a:ext>
            </a:extLst>
          </p:cNvPr>
          <p:cNvSpPr txBox="1"/>
          <p:nvPr/>
        </p:nvSpPr>
        <p:spPr>
          <a:xfrm>
            <a:off x="2135832" y="1376164"/>
            <a:ext cx="7605757" cy="369332"/>
          </a:xfrm>
          <a:prstGeom prst="rect">
            <a:avLst/>
          </a:prstGeom>
          <a:noFill/>
        </p:spPr>
        <p:txBody>
          <a:bodyPr wrap="square">
            <a:spAutoFit/>
          </a:bodyPr>
          <a:lstStyle/>
          <a:p>
            <a:pPr algn="just"/>
            <a:r>
              <a:rPr lang="en-US" altLang="zh-CN" dirty="0"/>
              <a:t>The mean Average Precision scores of different hashing algorithms</a:t>
            </a:r>
            <a:endParaRPr lang="zh-CN" altLang="en-US" dirty="0"/>
          </a:p>
        </p:txBody>
      </p:sp>
      <p:sp>
        <p:nvSpPr>
          <p:cNvPr id="13" name="文本框 12">
            <a:extLst>
              <a:ext uri="{FF2B5EF4-FFF2-40B4-BE49-F238E27FC236}">
                <a16:creationId xmlns:a16="http://schemas.microsoft.com/office/drawing/2014/main" id="{66132095-9282-4CD1-B3ED-3B9EEF7AA68C}"/>
              </a:ext>
            </a:extLst>
          </p:cNvPr>
          <p:cNvSpPr txBox="1"/>
          <p:nvPr/>
        </p:nvSpPr>
        <p:spPr>
          <a:xfrm>
            <a:off x="671741" y="803344"/>
            <a:ext cx="6665718" cy="369332"/>
          </a:xfrm>
          <a:prstGeom prst="rect">
            <a:avLst/>
          </a:prstGeom>
          <a:noFill/>
        </p:spPr>
        <p:txBody>
          <a:bodyPr wrap="square">
            <a:spAutoFit/>
          </a:bodyPr>
          <a:lstStyle/>
          <a:p>
            <a:r>
              <a:rPr lang="en-US" altLang="zh-CN" sz="1800" dirty="0">
                <a:solidFill>
                  <a:srgbClr val="000000"/>
                </a:solidFill>
                <a:effectLst/>
                <a:latin typeface="Times New Roman" panose="02020603050405020304" pitchFamily="18" charset="0"/>
                <a:ea typeface="等线" panose="02010600030101010101" pitchFamily="2" charset="-122"/>
              </a:rPr>
              <a:t>NUS-WIDE</a:t>
            </a:r>
            <a:r>
              <a:rPr lang="en-US" altLang="zh-CN" sz="1800" kern="100" dirty="0">
                <a:effectLst/>
                <a:latin typeface="Times New Roman" panose="02020603050405020304" pitchFamily="18" charset="0"/>
                <a:ea typeface="宋体" panose="02010600030101010101" pitchFamily="2" charset="-122"/>
              </a:rPr>
              <a:t> </a:t>
            </a:r>
            <a:endParaRPr lang="zh-CN" altLang="en-US" dirty="0"/>
          </a:p>
        </p:txBody>
      </p:sp>
    </p:spTree>
    <p:extLst>
      <p:ext uri="{BB962C8B-B14F-4D97-AF65-F5344CB8AC3E}">
        <p14:creationId xmlns:p14="http://schemas.microsoft.com/office/powerpoint/2010/main" val="3176451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kumimoji="1" lang="en-US" altLang="zh-CN" dirty="0">
                <a:solidFill>
                  <a:schemeClr val="accent1">
                    <a:lumMod val="75000"/>
                  </a:schemeClr>
                </a:solidFill>
              </a:rPr>
              <a:t>3 Experiment</a:t>
            </a:r>
            <a:endParaRPr kumimoji="1" lang="zh-CN" altLang="en-US" dirty="0">
              <a:solidFill>
                <a:schemeClr val="accent1">
                  <a:lumMod val="75000"/>
                </a:schemeClr>
              </a:solidFill>
            </a:endParaRPr>
          </a:p>
        </p:txBody>
      </p:sp>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graphicFrame>
        <p:nvGraphicFramePr>
          <p:cNvPr id="5" name="表格 4">
            <a:extLst>
              <a:ext uri="{FF2B5EF4-FFF2-40B4-BE49-F238E27FC236}">
                <a16:creationId xmlns:a16="http://schemas.microsoft.com/office/drawing/2014/main" id="{A39A844A-4EDC-4656-805F-3A917B68DD76}"/>
              </a:ext>
            </a:extLst>
          </p:cNvPr>
          <p:cNvGraphicFramePr>
            <a:graphicFrameLocks noGrp="1"/>
          </p:cNvGraphicFramePr>
          <p:nvPr>
            <p:extLst>
              <p:ext uri="{D42A27DB-BD31-4B8C-83A1-F6EECF244321}">
                <p14:modId xmlns:p14="http://schemas.microsoft.com/office/powerpoint/2010/main" val="2470437166"/>
              </p:ext>
            </p:extLst>
          </p:nvPr>
        </p:nvGraphicFramePr>
        <p:xfrm>
          <a:off x="2017519" y="2765655"/>
          <a:ext cx="7630683" cy="998220"/>
        </p:xfrm>
        <a:graphic>
          <a:graphicData uri="http://schemas.openxmlformats.org/drawingml/2006/table">
            <a:tbl>
              <a:tblPr firstRow="1" firstCol="1" bandRow="1">
                <a:tableStyleId>{5C22544A-7EE6-4342-B048-85BDC9FD1C3A}</a:tableStyleId>
              </a:tblPr>
              <a:tblGrid>
                <a:gridCol w="1849863">
                  <a:extLst>
                    <a:ext uri="{9D8B030D-6E8A-4147-A177-3AD203B41FA5}">
                      <a16:colId xmlns:a16="http://schemas.microsoft.com/office/drawing/2014/main" val="1021397625"/>
                    </a:ext>
                  </a:extLst>
                </a:gridCol>
                <a:gridCol w="1926940">
                  <a:extLst>
                    <a:ext uri="{9D8B030D-6E8A-4147-A177-3AD203B41FA5}">
                      <a16:colId xmlns:a16="http://schemas.microsoft.com/office/drawing/2014/main" val="2750241433"/>
                    </a:ext>
                  </a:extLst>
                </a:gridCol>
                <a:gridCol w="1772785">
                  <a:extLst>
                    <a:ext uri="{9D8B030D-6E8A-4147-A177-3AD203B41FA5}">
                      <a16:colId xmlns:a16="http://schemas.microsoft.com/office/drawing/2014/main" val="3750091696"/>
                    </a:ext>
                  </a:extLst>
                </a:gridCol>
                <a:gridCol w="2081095">
                  <a:extLst>
                    <a:ext uri="{9D8B030D-6E8A-4147-A177-3AD203B41FA5}">
                      <a16:colId xmlns:a16="http://schemas.microsoft.com/office/drawing/2014/main" val="3266520042"/>
                    </a:ext>
                  </a:extLst>
                </a:gridCol>
              </a:tblGrid>
              <a:tr h="281940">
                <a:tc>
                  <a:txBody>
                    <a:bodyPr/>
                    <a:lstStyle/>
                    <a:p>
                      <a:pPr algn="ctr"/>
                      <a:r>
                        <a:rPr lang="en-US" sz="1000">
                          <a:effectLst/>
                        </a:rPr>
                        <a:t>Methods</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Precision</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Recall</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u="none" strike="noStrike">
                          <a:effectLst/>
                          <a:hlinkClick r:id="rId2"/>
                        </a:rPr>
                        <a:t>MAP@20</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2985913582"/>
                  </a:ext>
                </a:extLst>
              </a:tr>
              <a:tr h="182880">
                <a:tc>
                  <a:txBody>
                    <a:bodyPr/>
                    <a:lstStyle/>
                    <a:p>
                      <a:pPr algn="ctr"/>
                      <a:r>
                        <a:rPr lang="en-US" altLang="zh-CN" sz="1000" dirty="0">
                          <a:effectLst/>
                          <a:latin typeface="Times New Roman" panose="02020603050405020304" pitchFamily="18" charset="0"/>
                          <a:ea typeface="宋体" panose="02010600030101010101" pitchFamily="2" charset="-122"/>
                        </a:rPr>
                        <a:t>My Method</a:t>
                      </a:r>
                      <a:endParaRPr lang="zh-CN" altLang="zh-CN" sz="800" dirty="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0.956</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0.893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0.980</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3804197821"/>
                  </a:ext>
                </a:extLst>
              </a:tr>
              <a:tr h="175260">
                <a:tc>
                  <a:txBody>
                    <a:bodyPr/>
                    <a:lstStyle/>
                    <a:p>
                      <a:pPr algn="ctr"/>
                      <a:r>
                        <a:rPr lang="en-US" sz="1000">
                          <a:effectLst/>
                        </a:rPr>
                        <a:t>SSDH</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0.835</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0.803</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0.906</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1744054537"/>
                  </a:ext>
                </a:extLst>
              </a:tr>
              <a:tr h="175260">
                <a:tc>
                  <a:txBody>
                    <a:bodyPr/>
                    <a:lstStyle/>
                    <a:p>
                      <a:pPr algn="ctr"/>
                      <a:r>
                        <a:rPr lang="en-US" sz="1000">
                          <a:effectLst/>
                        </a:rPr>
                        <a:t>BGAN</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0.789</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0.768</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0.889</a:t>
                      </a:r>
                      <a:endParaRPr lang="zh-CN" sz="100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696908608"/>
                  </a:ext>
                </a:extLst>
              </a:tr>
              <a:tr h="182880">
                <a:tc>
                  <a:txBody>
                    <a:bodyPr/>
                    <a:lstStyle/>
                    <a:p>
                      <a:pPr algn="ctr"/>
                      <a:r>
                        <a:rPr lang="en-US" sz="1000">
                          <a:effectLst/>
                        </a:rPr>
                        <a:t>CNNH</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0.751</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a:effectLst/>
                        </a:rPr>
                        <a:t>0.721</a:t>
                      </a:r>
                      <a:endParaRPr lang="zh-CN" sz="1000">
                        <a:effectLst/>
                        <a:latin typeface="Times New Roman" panose="02020603050405020304" pitchFamily="18" charset="0"/>
                        <a:ea typeface="宋体" panose="02010600030101010101" pitchFamily="2" charset="-122"/>
                      </a:endParaRPr>
                    </a:p>
                  </a:txBody>
                  <a:tcPr marL="68580" marR="68580" marT="0" marB="0" anchor="b"/>
                </a:tc>
                <a:tc>
                  <a:txBody>
                    <a:bodyPr/>
                    <a:lstStyle/>
                    <a:p>
                      <a:pPr algn="ctr"/>
                      <a:r>
                        <a:rPr lang="en-US" sz="1000" dirty="0">
                          <a:effectLst/>
                        </a:rPr>
                        <a:t>0.803</a:t>
                      </a:r>
                      <a:endParaRPr lang="zh-CN" sz="1000" dirty="0">
                        <a:effectLst/>
                        <a:latin typeface="Times New Roman" panose="02020603050405020304" pitchFamily="18" charset="0"/>
                        <a:ea typeface="宋体" panose="02010600030101010101" pitchFamily="2" charset="-122"/>
                      </a:endParaRPr>
                    </a:p>
                  </a:txBody>
                  <a:tcPr marL="68580" marR="68580" marT="0" marB="0" anchor="b"/>
                </a:tc>
                <a:extLst>
                  <a:ext uri="{0D108BD9-81ED-4DB2-BD59-A6C34878D82A}">
                    <a16:rowId xmlns:a16="http://schemas.microsoft.com/office/drawing/2014/main" val="2413975380"/>
                  </a:ext>
                </a:extLst>
              </a:tr>
            </a:tbl>
          </a:graphicData>
        </a:graphic>
      </p:graphicFrame>
      <p:sp>
        <p:nvSpPr>
          <p:cNvPr id="8" name="文本框 7">
            <a:extLst>
              <a:ext uri="{FF2B5EF4-FFF2-40B4-BE49-F238E27FC236}">
                <a16:creationId xmlns:a16="http://schemas.microsoft.com/office/drawing/2014/main" id="{4D6DC89D-1016-4638-A27D-6FEDBA6B023E}"/>
              </a:ext>
            </a:extLst>
          </p:cNvPr>
          <p:cNvSpPr txBox="1"/>
          <p:nvPr/>
        </p:nvSpPr>
        <p:spPr>
          <a:xfrm>
            <a:off x="2017519" y="1896298"/>
            <a:ext cx="6964111" cy="369332"/>
          </a:xfrm>
          <a:prstGeom prst="rect">
            <a:avLst/>
          </a:prstGeom>
          <a:noFill/>
        </p:spPr>
        <p:txBody>
          <a:bodyPr wrap="square">
            <a:spAutoFit/>
          </a:bodyPr>
          <a:lstStyle/>
          <a:p>
            <a:pPr algn="just"/>
            <a:r>
              <a:rPr lang="en-US" altLang="zh-CN" dirty="0"/>
              <a:t>The mean Average Precision scores of different hashing algorithms</a:t>
            </a:r>
            <a:endParaRPr lang="zh-CN" altLang="en-US" dirty="0"/>
          </a:p>
        </p:txBody>
      </p:sp>
      <p:sp>
        <p:nvSpPr>
          <p:cNvPr id="10" name="文本框 9">
            <a:extLst>
              <a:ext uri="{FF2B5EF4-FFF2-40B4-BE49-F238E27FC236}">
                <a16:creationId xmlns:a16="http://schemas.microsoft.com/office/drawing/2014/main" id="{C43D4446-BA36-43BE-96F6-3F2628A28C6F}"/>
              </a:ext>
            </a:extLst>
          </p:cNvPr>
          <p:cNvSpPr txBox="1"/>
          <p:nvPr/>
        </p:nvSpPr>
        <p:spPr>
          <a:xfrm>
            <a:off x="2017519" y="1211607"/>
            <a:ext cx="6964111" cy="369332"/>
          </a:xfrm>
          <a:prstGeom prst="rect">
            <a:avLst/>
          </a:prstGeom>
          <a:noFill/>
        </p:spPr>
        <p:txBody>
          <a:bodyPr wrap="square">
            <a:spAutoFit/>
          </a:bodyPr>
          <a:lstStyle/>
          <a:p>
            <a:pPr algn="just"/>
            <a:r>
              <a:rPr lang="en-US" altLang="zh-CN" sz="1800" kern="100" dirty="0">
                <a:effectLst/>
                <a:latin typeface="Times New Roman" panose="02020603050405020304" pitchFamily="18" charset="0"/>
                <a:ea typeface="宋体" panose="02010600030101010101" pitchFamily="2" charset="-122"/>
              </a:rPr>
              <a:t>MURA datasets </a:t>
            </a:r>
            <a:endParaRPr lang="zh-CN" altLang="en-US" dirty="0"/>
          </a:p>
        </p:txBody>
      </p:sp>
    </p:spTree>
    <p:extLst>
      <p:ext uri="{BB962C8B-B14F-4D97-AF65-F5344CB8AC3E}">
        <p14:creationId xmlns:p14="http://schemas.microsoft.com/office/powerpoint/2010/main" val="3250461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6714702" y="3056071"/>
            <a:ext cx="5159619" cy="732453"/>
          </a:xfrm>
        </p:spPr>
        <p:txBody>
          <a:bodyPr/>
          <a:lstStyle/>
          <a:p>
            <a:r>
              <a:rPr lang="en-US" altLang="zh-CN"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sym typeface="+mn-ea"/>
              </a:rPr>
              <a:t>Conclusion</a:t>
            </a:r>
            <a:endParaRPr lang="zh-CN" altLang="en-US"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endParaRPr>
          </a:p>
          <a:p>
            <a:endParaRPr kumimoji="1" lang="zh-CN" altLang="en-US" dirty="0"/>
          </a:p>
        </p:txBody>
      </p:sp>
      <p:sp>
        <p:nvSpPr>
          <p:cNvPr id="6" name="文本框 5">
            <a:extLst>
              <a:ext uri="{FF2B5EF4-FFF2-40B4-BE49-F238E27FC236}">
                <a16:creationId xmlns:a16="http://schemas.microsoft.com/office/drawing/2014/main" id="{A6BA2A3A-1AF1-4C45-AEA1-9F12184A3DAD}"/>
              </a:ext>
            </a:extLst>
          </p:cNvPr>
          <p:cNvSpPr txBox="1"/>
          <p:nvPr/>
        </p:nvSpPr>
        <p:spPr>
          <a:xfrm>
            <a:off x="2581699" y="2047275"/>
            <a:ext cx="2895600" cy="1524969"/>
          </a:xfrm>
          <a:prstGeom prst="rect">
            <a:avLst/>
          </a:prstGeom>
        </p:spPr>
        <p:txBody>
          <a:bodyPr wrap="square" rtlCol="0">
            <a:spAutoFit/>
          </a:bodyPr>
          <a:lstStyle/>
          <a:p>
            <a:pPr marL="0" indent="0">
              <a:lnSpc>
                <a:spcPct val="130000"/>
              </a:lnSpc>
              <a:buNone/>
            </a:pPr>
            <a:r>
              <a:rPr lang="en-US" altLang="zh-CN" sz="8000" dirty="0">
                <a:solidFill>
                  <a:schemeClr val="bg1"/>
                </a:solidFill>
              </a:rPr>
              <a:t>Part 4</a:t>
            </a:r>
            <a:endParaRPr lang="zh-CN" altLang="en-US" sz="8000" dirty="0">
              <a:solidFill>
                <a:schemeClr val="bg1"/>
              </a:solidFill>
            </a:endParaRPr>
          </a:p>
        </p:txBody>
      </p:sp>
    </p:spTree>
    <p:extLst>
      <p:ext uri="{BB962C8B-B14F-4D97-AF65-F5344CB8AC3E}">
        <p14:creationId xmlns:p14="http://schemas.microsoft.com/office/powerpoint/2010/main" val="152121219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kumimoji="1" lang="en-US" altLang="zh-CN" dirty="0"/>
              <a:t>Conclusion</a:t>
            </a:r>
          </a:p>
        </p:txBody>
      </p:sp>
      <p:sp>
        <p:nvSpPr>
          <p:cNvPr id="23" name="文本占位符 3"/>
          <p:cNvSpPr txBox="1">
            <a:spLocks/>
          </p:cNvSpPr>
          <p:nvPr/>
        </p:nvSpPr>
        <p:spPr>
          <a:xfrm>
            <a:off x="1416124" y="1965716"/>
            <a:ext cx="8556818" cy="41530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altLang="zh-CN" sz="1800" dirty="0">
                <a:solidFill>
                  <a:schemeClr val="accent1">
                    <a:lumMod val="75000"/>
                  </a:schemeClr>
                </a:solidFill>
                <a:latin typeface="+mn-ea"/>
              </a:rPr>
              <a:t>This paper proposes a deep hash network model for medical image retrieval. </a:t>
            </a:r>
          </a:p>
          <a:p>
            <a:pPr algn="just"/>
            <a:r>
              <a:rPr lang="en-US" altLang="zh-CN" sz="1800" dirty="0">
                <a:solidFill>
                  <a:schemeClr val="accent1">
                    <a:lumMod val="75000"/>
                  </a:schemeClr>
                </a:solidFill>
                <a:latin typeface="+mn-ea"/>
              </a:rPr>
              <a:t>In order to improve the detection effect of medical image and make up for the limitation of insufficient feature extraction of traditional hash algorithm, the </a:t>
            </a:r>
            <a:r>
              <a:rPr lang="en-US" altLang="zh-CN" sz="1800" dirty="0" err="1">
                <a:solidFill>
                  <a:schemeClr val="accent1">
                    <a:lumMod val="75000"/>
                  </a:schemeClr>
                </a:solidFill>
                <a:latin typeface="+mn-ea"/>
              </a:rPr>
              <a:t>SENet</a:t>
            </a:r>
            <a:r>
              <a:rPr lang="en-US" altLang="zh-CN" sz="1800" dirty="0">
                <a:solidFill>
                  <a:schemeClr val="accent1">
                    <a:lumMod val="75000"/>
                  </a:schemeClr>
                </a:solidFill>
                <a:latin typeface="+mn-ea"/>
              </a:rPr>
              <a:t> visual attention mechanism is added into each residual module of ResNet50, the backbone network used for feature extraction, to enhance the feature extraction effect. </a:t>
            </a:r>
          </a:p>
          <a:p>
            <a:pPr algn="just"/>
            <a:r>
              <a:rPr lang="en-US" altLang="zh-CN" sz="1800" dirty="0">
                <a:solidFill>
                  <a:schemeClr val="accent1">
                    <a:lumMod val="75000"/>
                  </a:schemeClr>
                </a:solidFill>
                <a:latin typeface="+mn-ea"/>
              </a:rPr>
              <a:t>Then the extracted semantic features are added to the Cauchy hash module to generate compact and concentrated hash codes. A large number of experiments verify that the proposed method is reliable and can be used for medical image retrieval. </a:t>
            </a:r>
            <a:endParaRPr lang="zh-CN" altLang="zh-CN" sz="1800" dirty="0">
              <a:solidFill>
                <a:schemeClr val="accent1">
                  <a:lumMod val="75000"/>
                </a:schemeClr>
              </a:solidFill>
              <a:latin typeface="+mn-ea"/>
            </a:endParaRPr>
          </a:p>
        </p:txBody>
      </p:sp>
      <p:pic>
        <p:nvPicPr>
          <p:cNvPr id="10" name="图片 9" descr="图片1">
            <a:extLst>
              <a:ext uri="{FF2B5EF4-FFF2-40B4-BE49-F238E27FC236}">
                <a16:creationId xmlns:a16="http://schemas.microsoft.com/office/drawing/2014/main" id="{C36CE5E6-723D-42A0-830E-68E42C164FFF}"/>
              </a:ext>
            </a:extLst>
          </p:cNvPr>
          <p:cNvPicPr>
            <a:picLocks noChangeAspect="1"/>
          </p:cNvPicPr>
          <p:nvPr/>
        </p:nvPicPr>
        <p:blipFill>
          <a:blip r:embed="rId2"/>
          <a:stretch>
            <a:fillRect/>
          </a:stretch>
        </p:blipFill>
        <p:spPr>
          <a:xfrm>
            <a:off x="10751820" y="0"/>
            <a:ext cx="1440000" cy="1440000"/>
          </a:xfrm>
          <a:prstGeom prst="rect">
            <a:avLst/>
          </a:prstGeom>
        </p:spPr>
      </p:pic>
    </p:spTree>
    <p:extLst>
      <p:ext uri="{BB962C8B-B14F-4D97-AF65-F5344CB8AC3E}">
        <p14:creationId xmlns:p14="http://schemas.microsoft.com/office/powerpoint/2010/main" val="959372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1376346" y="3546358"/>
            <a:ext cx="3427474" cy="732453"/>
          </a:xfrm>
        </p:spPr>
        <p:txBody>
          <a:bodyPr/>
          <a:lstStyle/>
          <a:p>
            <a:r>
              <a:rPr kumimoji="1" lang="en-US" altLang="zh-CN" dirty="0">
                <a:solidFill>
                  <a:schemeClr val="accent1">
                    <a:lumMod val="75000"/>
                  </a:schemeClr>
                </a:solidFill>
              </a:rPr>
              <a:t>CONTENTS</a:t>
            </a:r>
            <a:endParaRPr kumimoji="1" lang="zh-CN" altLang="en-US" dirty="0">
              <a:solidFill>
                <a:schemeClr val="accent1">
                  <a:lumMod val="75000"/>
                </a:schemeClr>
              </a:solidFill>
            </a:endParaRPr>
          </a:p>
        </p:txBody>
      </p:sp>
      <p:sp>
        <p:nvSpPr>
          <p:cNvPr id="3" name="文本占位符 2"/>
          <p:cNvSpPr>
            <a:spLocks noGrp="1"/>
          </p:cNvSpPr>
          <p:nvPr>
            <p:ph type="body" sz="quarter" idx="11"/>
          </p:nvPr>
        </p:nvSpPr>
        <p:spPr/>
        <p:txBody>
          <a:bodyPr/>
          <a:lstStyle/>
          <a:p>
            <a:r>
              <a:rPr kumimoji="1" lang="en-US" altLang="zh-CN" sz="2800" b="1" dirty="0">
                <a:solidFill>
                  <a:schemeClr val="accent1">
                    <a:lumMod val="75000"/>
                  </a:schemeClr>
                </a:solidFill>
              </a:rPr>
              <a:t>01</a:t>
            </a:r>
            <a:r>
              <a:rPr kumimoji="1" lang="zh-CN" altLang="en-US" sz="2800" dirty="0">
                <a:solidFill>
                  <a:schemeClr val="accent1">
                    <a:lumMod val="75000"/>
                  </a:schemeClr>
                </a:solidFill>
              </a:rPr>
              <a:t>   </a:t>
            </a:r>
            <a:r>
              <a:rPr lang="en-US" altLang="zh-CN" sz="2800" b="1"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rPr>
              <a:t>Introduction</a:t>
            </a:r>
          </a:p>
          <a:p>
            <a:endParaRPr kumimoji="1" lang="zh-CN" altLang="en-US" dirty="0"/>
          </a:p>
        </p:txBody>
      </p:sp>
      <p:sp>
        <p:nvSpPr>
          <p:cNvPr id="4" name="文本占位符 3"/>
          <p:cNvSpPr>
            <a:spLocks noGrp="1"/>
          </p:cNvSpPr>
          <p:nvPr>
            <p:ph type="body" sz="quarter" idx="12"/>
          </p:nvPr>
        </p:nvSpPr>
        <p:spPr>
          <a:xfrm>
            <a:off x="6875388" y="3478175"/>
            <a:ext cx="3138030" cy="337452"/>
          </a:xfrm>
        </p:spPr>
        <p:txBody>
          <a:bodyPr/>
          <a:lstStyle/>
          <a:p>
            <a:r>
              <a:rPr kumimoji="1" lang="en-US" altLang="zh-CN" sz="2800" b="1" dirty="0">
                <a:solidFill>
                  <a:schemeClr val="accent1">
                    <a:lumMod val="75000"/>
                  </a:schemeClr>
                </a:solidFill>
              </a:rPr>
              <a:t>02</a:t>
            </a:r>
            <a:r>
              <a:rPr kumimoji="1" lang="zh-CN" altLang="en-US" sz="2800" dirty="0">
                <a:solidFill>
                  <a:schemeClr val="accent1">
                    <a:lumMod val="75000"/>
                  </a:schemeClr>
                </a:solidFill>
              </a:rPr>
              <a:t>   </a:t>
            </a:r>
            <a:r>
              <a:rPr lang="en-US" altLang="zh-CN" sz="2800" b="1"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rPr>
              <a:t>Method</a:t>
            </a:r>
          </a:p>
          <a:p>
            <a:endParaRPr kumimoji="1" lang="zh-CN" altLang="en-US" dirty="0"/>
          </a:p>
        </p:txBody>
      </p:sp>
      <p:sp>
        <p:nvSpPr>
          <p:cNvPr id="5" name="文本占位符 4"/>
          <p:cNvSpPr>
            <a:spLocks noGrp="1"/>
          </p:cNvSpPr>
          <p:nvPr>
            <p:ph type="body" sz="quarter" idx="13"/>
          </p:nvPr>
        </p:nvSpPr>
        <p:spPr/>
        <p:txBody>
          <a:bodyPr/>
          <a:lstStyle/>
          <a:p>
            <a:r>
              <a:rPr kumimoji="1" lang="en-US" altLang="zh-CN" sz="2800" b="1" dirty="0">
                <a:solidFill>
                  <a:schemeClr val="accent1">
                    <a:lumMod val="75000"/>
                  </a:schemeClr>
                </a:solidFill>
              </a:rPr>
              <a:t>03</a:t>
            </a:r>
            <a:r>
              <a:rPr kumimoji="1" lang="zh-CN" altLang="en-US" sz="2800" dirty="0">
                <a:solidFill>
                  <a:schemeClr val="accent1">
                    <a:lumMod val="75000"/>
                  </a:schemeClr>
                </a:solidFill>
              </a:rPr>
              <a:t>   </a:t>
            </a:r>
            <a:r>
              <a:rPr lang="en-US" altLang="zh-CN" sz="2800" b="1"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rPr>
              <a:t>Results</a:t>
            </a:r>
          </a:p>
          <a:p>
            <a:endParaRPr kumimoji="1" lang="zh-CN" altLang="en-US" dirty="0"/>
          </a:p>
        </p:txBody>
      </p:sp>
      <p:sp>
        <p:nvSpPr>
          <p:cNvPr id="6" name="文本占位符 5"/>
          <p:cNvSpPr>
            <a:spLocks noGrp="1"/>
          </p:cNvSpPr>
          <p:nvPr>
            <p:ph type="body" sz="quarter" idx="14"/>
          </p:nvPr>
        </p:nvSpPr>
        <p:spPr/>
        <p:txBody>
          <a:bodyPr/>
          <a:lstStyle/>
          <a:p>
            <a:r>
              <a:rPr kumimoji="1" lang="en-US" altLang="zh-CN" sz="2800" b="1" dirty="0">
                <a:solidFill>
                  <a:schemeClr val="accent1">
                    <a:lumMod val="75000"/>
                  </a:schemeClr>
                </a:solidFill>
              </a:rPr>
              <a:t>04</a:t>
            </a:r>
            <a:r>
              <a:rPr kumimoji="1" lang="zh-CN" altLang="en-US" sz="2800" dirty="0">
                <a:solidFill>
                  <a:schemeClr val="accent1">
                    <a:lumMod val="75000"/>
                  </a:schemeClr>
                </a:solidFill>
              </a:rPr>
              <a:t>   </a:t>
            </a:r>
            <a:r>
              <a:rPr lang="en-US" altLang="zh-CN" sz="2800" b="1"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rPr>
              <a:t>Conclusion</a:t>
            </a:r>
          </a:p>
          <a:p>
            <a:endParaRPr kumimoji="1" lang="zh-CN" altLang="en-US" dirty="0"/>
          </a:p>
        </p:txBody>
      </p:sp>
    </p:spTree>
    <p:extLst>
      <p:ext uri="{BB962C8B-B14F-4D97-AF65-F5344CB8AC3E}">
        <p14:creationId xmlns:p14="http://schemas.microsoft.com/office/powerpoint/2010/main" val="409544918"/>
      </p:ext>
    </p:extLst>
  </p:cSld>
  <p:clrMapOvr>
    <a:masterClrMapping/>
  </p:clrMapOvr>
  <mc:AlternateContent xmlns:mc="http://schemas.openxmlformats.org/markup-compatibility/2006" xmlns:p14="http://schemas.microsoft.com/office/powerpoint/2010/main">
    <mc:Choice Requires="p14">
      <p:transition spd="slow" p14:dur="1300" advTm="22">
        <p14:pan/>
      </p:transition>
    </mc:Choice>
    <mc:Fallback xmlns="">
      <p:transition spd="slow" advTm="22">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p:txBody>
          <a:bodyPr/>
          <a:lstStyle/>
          <a:p>
            <a:r>
              <a:rPr kumimoji="1" lang="en-US" altLang="zh-CN" sz="3200" dirty="0">
                <a:solidFill>
                  <a:schemeClr val="accent1">
                    <a:lumMod val="75000"/>
                  </a:schemeClr>
                </a:solidFill>
              </a:rPr>
              <a:t>THANK YOU</a:t>
            </a:r>
          </a:p>
          <a:p>
            <a:r>
              <a:rPr kumimoji="1" lang="en-US" altLang="zh-CN" sz="3200" dirty="0">
                <a:solidFill>
                  <a:schemeClr val="accent1">
                    <a:lumMod val="75000"/>
                  </a:schemeClr>
                </a:solidFill>
              </a:rPr>
              <a:t>FOR WATCHING</a:t>
            </a:r>
            <a:endParaRPr kumimoji="1" lang="zh-CN" altLang="en-US" sz="3200" dirty="0">
              <a:solidFill>
                <a:schemeClr val="accent1">
                  <a:lumMod val="75000"/>
                </a:schemeClr>
              </a:solidFill>
            </a:endParaRPr>
          </a:p>
        </p:txBody>
      </p:sp>
      <p:sp>
        <p:nvSpPr>
          <p:cNvPr id="3" name="文本占位符 2"/>
          <p:cNvSpPr>
            <a:spLocks noGrp="1"/>
          </p:cNvSpPr>
          <p:nvPr>
            <p:ph type="body" sz="quarter" idx="11"/>
          </p:nvPr>
        </p:nvSpPr>
        <p:spPr/>
        <p:txBody>
          <a:bodyPr/>
          <a:lstStyle/>
          <a:p>
            <a:r>
              <a:rPr kumimoji="1" lang="en-US" altLang="zh-CN" b="1" dirty="0">
                <a:solidFill>
                  <a:schemeClr val="accent1">
                    <a:lumMod val="75000"/>
                  </a:schemeClr>
                </a:solidFill>
              </a:rPr>
              <a:t>PRESENTED</a:t>
            </a:r>
            <a:r>
              <a:rPr kumimoji="1" lang="zh-CN" altLang="en-US" b="1" dirty="0">
                <a:solidFill>
                  <a:schemeClr val="accent1">
                    <a:lumMod val="75000"/>
                  </a:schemeClr>
                </a:solidFill>
              </a:rPr>
              <a:t> </a:t>
            </a:r>
            <a:r>
              <a:rPr kumimoji="1" lang="en-US" altLang="zh-CN" b="1" dirty="0">
                <a:solidFill>
                  <a:schemeClr val="accent1">
                    <a:lumMod val="75000"/>
                  </a:schemeClr>
                </a:solidFill>
              </a:rPr>
              <a:t>BY</a:t>
            </a:r>
            <a:r>
              <a:rPr kumimoji="1" lang="zh-CN" altLang="en-US" b="1" dirty="0">
                <a:solidFill>
                  <a:schemeClr val="accent1">
                    <a:lumMod val="75000"/>
                  </a:schemeClr>
                </a:solidFill>
              </a:rPr>
              <a:t> </a:t>
            </a:r>
            <a:r>
              <a:rPr kumimoji="1" lang="en-US" altLang="zh-CN" sz="1200" b="1" dirty="0" err="1">
                <a:solidFill>
                  <a:schemeClr val="accent1">
                    <a:lumMod val="75000"/>
                  </a:schemeClr>
                </a:solidFill>
              </a:rPr>
              <a:t>Longquan</a:t>
            </a:r>
            <a:r>
              <a:rPr kumimoji="1" lang="en-US" altLang="zh-CN" sz="1200" b="1" dirty="0">
                <a:solidFill>
                  <a:schemeClr val="accent1">
                    <a:lumMod val="75000"/>
                  </a:schemeClr>
                </a:solidFill>
              </a:rPr>
              <a:t> Yan</a:t>
            </a:r>
            <a:endParaRPr kumimoji="1" lang="zh-CN" altLang="en-US" dirty="0">
              <a:solidFill>
                <a:schemeClr val="accent3">
                  <a:lumMod val="75000"/>
                </a:schemeClr>
              </a:solidFill>
            </a:endParaRPr>
          </a:p>
        </p:txBody>
      </p:sp>
      <p:pic>
        <p:nvPicPr>
          <p:cNvPr id="4" name="图片 3" descr="图片1">
            <a:extLst>
              <a:ext uri="{FF2B5EF4-FFF2-40B4-BE49-F238E27FC236}">
                <a16:creationId xmlns:a16="http://schemas.microsoft.com/office/drawing/2014/main" id="{383C0FE6-DC2A-4692-971D-7E854B0BA2B5}"/>
              </a:ext>
            </a:extLst>
          </p:cNvPr>
          <p:cNvPicPr>
            <a:picLocks noChangeAspect="1"/>
          </p:cNvPicPr>
          <p:nvPr/>
        </p:nvPicPr>
        <p:blipFill>
          <a:blip r:embed="rId2"/>
          <a:stretch>
            <a:fillRect/>
          </a:stretch>
        </p:blipFill>
        <p:spPr>
          <a:xfrm>
            <a:off x="10751820" y="0"/>
            <a:ext cx="1440000" cy="1440000"/>
          </a:xfrm>
          <a:prstGeom prst="rect">
            <a:avLst/>
          </a:prstGeom>
        </p:spPr>
      </p:pic>
    </p:spTree>
    <p:extLst>
      <p:ext uri="{BB962C8B-B14F-4D97-AF65-F5344CB8AC3E}">
        <p14:creationId xmlns:p14="http://schemas.microsoft.com/office/powerpoint/2010/main" val="21954426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6714702" y="3056071"/>
            <a:ext cx="5159619" cy="732453"/>
          </a:xfrm>
        </p:spPr>
        <p:txBody>
          <a:bodyPr/>
          <a:lstStyle/>
          <a:p>
            <a:r>
              <a:rPr lang="en-US" altLang="zh-CN"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rPr>
              <a:t>Introduction</a:t>
            </a:r>
            <a:endParaRPr kumimoji="1" lang="zh-CN" altLang="en-US" dirty="0"/>
          </a:p>
        </p:txBody>
      </p:sp>
      <p:sp>
        <p:nvSpPr>
          <p:cNvPr id="6" name="文本框 5">
            <a:extLst>
              <a:ext uri="{FF2B5EF4-FFF2-40B4-BE49-F238E27FC236}">
                <a16:creationId xmlns:a16="http://schemas.microsoft.com/office/drawing/2014/main" id="{A6BA2A3A-1AF1-4C45-AEA1-9F12184A3DAD}"/>
              </a:ext>
            </a:extLst>
          </p:cNvPr>
          <p:cNvSpPr txBox="1"/>
          <p:nvPr/>
        </p:nvSpPr>
        <p:spPr>
          <a:xfrm>
            <a:off x="2581699" y="2047275"/>
            <a:ext cx="2895600" cy="1524969"/>
          </a:xfrm>
          <a:prstGeom prst="rect">
            <a:avLst/>
          </a:prstGeom>
        </p:spPr>
        <p:txBody>
          <a:bodyPr wrap="square" rtlCol="0">
            <a:spAutoFit/>
          </a:bodyPr>
          <a:lstStyle/>
          <a:p>
            <a:pPr marL="0" indent="0">
              <a:lnSpc>
                <a:spcPct val="130000"/>
              </a:lnSpc>
              <a:buNone/>
            </a:pPr>
            <a:r>
              <a:rPr lang="en-US" altLang="zh-CN" sz="8000" dirty="0">
                <a:solidFill>
                  <a:schemeClr val="bg1"/>
                </a:solidFill>
              </a:rPr>
              <a:t>Part 1</a:t>
            </a:r>
            <a:endParaRPr lang="zh-CN" altLang="en-US" sz="8000" dirty="0">
              <a:solidFill>
                <a:schemeClr val="bg1"/>
              </a:solidFill>
            </a:endParaRPr>
          </a:p>
        </p:txBody>
      </p:sp>
    </p:spTree>
    <p:extLst>
      <p:ext uri="{BB962C8B-B14F-4D97-AF65-F5344CB8AC3E}">
        <p14:creationId xmlns:p14="http://schemas.microsoft.com/office/powerpoint/2010/main" val="53732253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a:xfrm>
            <a:off x="247151" y="251636"/>
            <a:ext cx="7033865" cy="405376"/>
          </a:xfrm>
        </p:spPr>
        <p:txBody>
          <a:bodyPr/>
          <a:lstStyle/>
          <a:p>
            <a:r>
              <a:rPr lang="en-US" altLang="zh-CN" sz="3200"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sym typeface="+mn-ea"/>
              </a:rPr>
              <a:t>1.1 Background-</a:t>
            </a:r>
            <a:r>
              <a:rPr kumimoji="1" lang="en-US" altLang="zh-CN" sz="3200" dirty="0">
                <a:solidFill>
                  <a:schemeClr val="accent1">
                    <a:lumMod val="75000"/>
                  </a:schemeClr>
                </a:solidFill>
              </a:rPr>
              <a:t> Image Retrieval </a:t>
            </a:r>
            <a:endParaRPr lang="en-US" altLang="zh-CN" sz="3200"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endParaRPr>
          </a:p>
        </p:txBody>
      </p:sp>
      <p:graphicFrame>
        <p:nvGraphicFramePr>
          <p:cNvPr id="12" name="表格 11">
            <a:extLst>
              <a:ext uri="{FF2B5EF4-FFF2-40B4-BE49-F238E27FC236}">
                <a16:creationId xmlns:a16="http://schemas.microsoft.com/office/drawing/2014/main" id="{17808C9C-1476-4A47-BA2F-B1037CC97C64}"/>
              </a:ext>
            </a:extLst>
          </p:cNvPr>
          <p:cNvGraphicFramePr>
            <a:graphicFrameLocks noGrp="1"/>
          </p:cNvGraphicFramePr>
          <p:nvPr>
            <p:extLst>
              <p:ext uri="{D42A27DB-BD31-4B8C-83A1-F6EECF244321}">
                <p14:modId xmlns:p14="http://schemas.microsoft.com/office/powerpoint/2010/main" val="3403898583"/>
              </p:ext>
            </p:extLst>
          </p:nvPr>
        </p:nvGraphicFramePr>
        <p:xfrm>
          <a:off x="1723701" y="1663882"/>
          <a:ext cx="8128000" cy="3330247"/>
        </p:xfrm>
        <a:graphic>
          <a:graphicData uri="http://schemas.openxmlformats.org/drawingml/2006/table">
            <a:tbl>
              <a:tblPr firstRow="1" bandRow="1">
                <a:tableStyleId>{F5AB1C69-6EDB-4FF4-983F-18BD219EF322}</a:tableStyleId>
              </a:tblPr>
              <a:tblGrid>
                <a:gridCol w="2032000">
                  <a:extLst>
                    <a:ext uri="{9D8B030D-6E8A-4147-A177-3AD203B41FA5}">
                      <a16:colId xmlns:a16="http://schemas.microsoft.com/office/drawing/2014/main" val="1002180284"/>
                    </a:ext>
                  </a:extLst>
                </a:gridCol>
                <a:gridCol w="2032000">
                  <a:extLst>
                    <a:ext uri="{9D8B030D-6E8A-4147-A177-3AD203B41FA5}">
                      <a16:colId xmlns:a16="http://schemas.microsoft.com/office/drawing/2014/main" val="1184971399"/>
                    </a:ext>
                  </a:extLst>
                </a:gridCol>
                <a:gridCol w="2032000">
                  <a:extLst>
                    <a:ext uri="{9D8B030D-6E8A-4147-A177-3AD203B41FA5}">
                      <a16:colId xmlns:a16="http://schemas.microsoft.com/office/drawing/2014/main" val="743419893"/>
                    </a:ext>
                  </a:extLst>
                </a:gridCol>
                <a:gridCol w="2032000">
                  <a:extLst>
                    <a:ext uri="{9D8B030D-6E8A-4147-A177-3AD203B41FA5}">
                      <a16:colId xmlns:a16="http://schemas.microsoft.com/office/drawing/2014/main" val="1655503207"/>
                    </a:ext>
                  </a:extLst>
                </a:gridCol>
              </a:tblGrid>
              <a:tr h="952807">
                <a:tc>
                  <a:txBody>
                    <a:bodyPr/>
                    <a:lstStyle/>
                    <a:p>
                      <a:pPr algn="ctr">
                        <a:lnSpc>
                          <a:spcPct val="200000"/>
                        </a:lnSpc>
                        <a:buNone/>
                      </a:pPr>
                      <a:r>
                        <a:rPr lang="en-US" altLang="zh-CN" sz="2000" b="1" dirty="0">
                          <a:solidFill>
                            <a:schemeClr val="tx1">
                              <a:lumMod val="85000"/>
                              <a:lumOff val="15000"/>
                            </a:schemeClr>
                          </a:solidFill>
                        </a:rPr>
                        <a:t>Methods</a:t>
                      </a:r>
                      <a:endParaRPr lang="en-US" altLang="zh-CN" sz="2000" b="1" dirty="0">
                        <a:solidFill>
                          <a:schemeClr val="tx1">
                            <a:lumMod val="85000"/>
                            <a:lumOff val="15000"/>
                          </a:schemeClr>
                        </a:solidFill>
                        <a:latin typeface="Times New Roman" panose="02020603050405020304" charset="0"/>
                        <a:cs typeface="Times New Roman" panose="0202060305040502030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800" dirty="0">
                          <a:latin typeface="Times New Roman" panose="02020603050405020304" charset="0"/>
                          <a:cs typeface="Times New Roman" panose="02020603050405020304" charset="0"/>
                        </a:rPr>
                        <a:t>The traditional  algorithm</a:t>
                      </a:r>
                    </a:p>
                    <a:p>
                      <a:endParaRPr lang="zh-CN" altLang="en-US" dirty="0"/>
                    </a:p>
                  </a:txBody>
                  <a:tcPr/>
                </a:tc>
                <a:tc>
                  <a:txBody>
                    <a:bodyPr/>
                    <a:lstStyle/>
                    <a:p>
                      <a:r>
                        <a:rPr lang="en-US" altLang="zh-CN" dirty="0"/>
                        <a:t>LSH</a:t>
                      </a:r>
                    </a:p>
                    <a:p>
                      <a:endParaRPr lang="zh-CN" altLang="en-US" dirty="0"/>
                    </a:p>
                  </a:txBody>
                  <a:tcPr/>
                </a:tc>
                <a:tc>
                  <a:txBody>
                    <a:bodyPr/>
                    <a:lstStyle/>
                    <a:p>
                      <a:endParaRPr lang="zh-CN" altLang="en-US" dirty="0"/>
                    </a:p>
                  </a:txBody>
                  <a:tcPr/>
                </a:tc>
                <a:extLst>
                  <a:ext uri="{0D108BD9-81ED-4DB2-BD59-A6C34878D82A}">
                    <a16:rowId xmlns:a16="http://schemas.microsoft.com/office/drawing/2014/main" val="994150305"/>
                  </a:ext>
                </a:extLst>
              </a:tr>
              <a:tr h="952807">
                <a:tc>
                  <a:txBody>
                    <a:bodyPr/>
                    <a:lstStyle/>
                    <a:p>
                      <a:pPr algn="ctr">
                        <a:lnSpc>
                          <a:spcPct val="200000"/>
                        </a:lnSpc>
                        <a:buNone/>
                      </a:pPr>
                      <a:r>
                        <a:rPr lang="en-US" altLang="zh-CN" sz="2000" b="1" dirty="0">
                          <a:solidFill>
                            <a:schemeClr val="tx1">
                              <a:lumMod val="85000"/>
                              <a:lumOff val="15000"/>
                            </a:schemeClr>
                          </a:solidFill>
                        </a:rPr>
                        <a:t>Advantages</a:t>
                      </a:r>
                      <a:endParaRPr lang="en-US" altLang="zh-CN" sz="2000" b="1" dirty="0">
                        <a:solidFill>
                          <a:schemeClr val="tx1">
                            <a:lumMod val="85000"/>
                            <a:lumOff val="15000"/>
                          </a:schemeClr>
                        </a:solidFill>
                        <a:latin typeface="Times New Roman" panose="02020603050405020304" charset="0"/>
                        <a:cs typeface="Times New Roman" panose="02020603050405020304" charset="0"/>
                      </a:endParaRPr>
                    </a:p>
                  </a:txBody>
                  <a:tcPr>
                    <a:solidFill>
                      <a:schemeClr val="accent3">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800" dirty="0">
                          <a:latin typeface="Times New Roman" panose="02020603050405020304" charset="0"/>
                          <a:cs typeface="Times New Roman" panose="02020603050405020304" charset="0"/>
                          <a:sym typeface="+mn-ea"/>
                        </a:rPr>
                        <a:t>easy to implement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and </a:t>
                      </a:r>
                      <a:r>
                        <a:rPr lang="en-US" altLang="zh-CN" sz="1800" dirty="0">
                          <a:solidFill>
                            <a:srgbClr val="000000"/>
                          </a:solidFill>
                          <a:latin typeface="Times New Roman" panose="02020603050405020304" charset="0"/>
                          <a:cs typeface="Times New Roman" panose="02020603050405020304" charset="0"/>
                          <a:sym typeface="+mn-ea"/>
                        </a:rPr>
                        <a:t>strong real-time</a:t>
                      </a:r>
                      <a:endParaRPr lang="en-US" altLang="en-US" sz="1800" dirty="0">
                        <a:solidFill>
                          <a:srgbClr val="000000"/>
                        </a:solidFill>
                        <a:latin typeface="Times New Roman" panose="02020603050405020304" charset="0"/>
                        <a:cs typeface="Times New Roman" panose="02020603050405020304" charset="0"/>
                        <a:sym typeface="+mn-ea"/>
                      </a:endParaRPr>
                    </a:p>
                    <a:p>
                      <a:endParaRPr lang="zh-CN" altLang="en-US" dirty="0"/>
                    </a:p>
                  </a:txBody>
                  <a:tcPr>
                    <a:solidFill>
                      <a:schemeClr val="accent3">
                        <a:lumMod val="60000"/>
                        <a:lumOff val="40000"/>
                      </a:schemeClr>
                    </a:solidFill>
                  </a:tcPr>
                </a:tc>
                <a:tc>
                  <a:txBody>
                    <a:bodyPr/>
                    <a:lstStyle/>
                    <a:p>
                      <a:r>
                        <a:rPr lang="en-US" altLang="zh-CN" dirty="0"/>
                        <a:t>Can perform effective hash mapping</a:t>
                      </a:r>
                      <a:endParaRPr lang="zh-CN" altLang="en-US" dirty="0"/>
                    </a:p>
                  </a:txBody>
                  <a:tcPr>
                    <a:solidFill>
                      <a:schemeClr val="accent3">
                        <a:lumMod val="60000"/>
                        <a:lumOff val="40000"/>
                      </a:schemeClr>
                    </a:solidFill>
                  </a:tcPr>
                </a:tc>
                <a:tc>
                  <a:txBody>
                    <a:bodyPr/>
                    <a:lstStyle/>
                    <a:p>
                      <a:r>
                        <a:rPr lang="en-US" altLang="zh-CN" dirty="0"/>
                        <a:t>Effectively improve retrieval performance</a:t>
                      </a:r>
                      <a:endParaRPr lang="zh-CN" altLang="en-US" dirty="0"/>
                    </a:p>
                  </a:txBody>
                  <a:tcPr>
                    <a:solidFill>
                      <a:schemeClr val="accent3">
                        <a:lumMod val="60000"/>
                        <a:lumOff val="40000"/>
                      </a:schemeClr>
                    </a:solidFill>
                  </a:tcPr>
                </a:tc>
                <a:extLst>
                  <a:ext uri="{0D108BD9-81ED-4DB2-BD59-A6C34878D82A}">
                    <a16:rowId xmlns:a16="http://schemas.microsoft.com/office/drawing/2014/main" val="938368546"/>
                  </a:ext>
                </a:extLst>
              </a:tr>
              <a:tr h="952807">
                <a:tc>
                  <a:txBody>
                    <a:bodyPr/>
                    <a:lstStyle/>
                    <a:p>
                      <a:pPr algn="ctr">
                        <a:lnSpc>
                          <a:spcPct val="200000"/>
                        </a:lnSpc>
                        <a:buNone/>
                      </a:pPr>
                      <a:r>
                        <a:rPr lang="en-US" altLang="zh-CN" sz="2000" b="1" dirty="0"/>
                        <a:t>disadvantages</a:t>
                      </a:r>
                      <a:endParaRPr lang="en-US" altLang="zh-CN" sz="2000" b="1" dirty="0">
                        <a:solidFill>
                          <a:schemeClr val="bg1"/>
                        </a:solidFill>
                        <a:latin typeface="Times New Roman" panose="02020603050405020304" charset="0"/>
                        <a:cs typeface="Times New Roman" panose="02020603050405020304" charset="0"/>
                      </a:endParaRPr>
                    </a:p>
                  </a:txBody>
                  <a:tcPr/>
                </a:tc>
                <a:tc>
                  <a:txBody>
                    <a:bodyPr/>
                    <a:lstStyle/>
                    <a:p>
                      <a:r>
                        <a:rPr lang="en-US" altLang="zh-CN" dirty="0"/>
                        <a:t>Incomplete feature extraction and low retrieval accuracy</a:t>
                      </a:r>
                      <a:endParaRPr lang="zh-CN" altLang="en-US" dirty="0"/>
                    </a:p>
                  </a:txBody>
                  <a:tcPr/>
                </a:tc>
                <a:tc>
                  <a:txBody>
                    <a:bodyPr/>
                    <a:lstStyle/>
                    <a:p>
                      <a:r>
                        <a:rPr lang="en-US" altLang="zh-CN" dirty="0"/>
                        <a:t>Need to generate a longer hash code</a:t>
                      </a:r>
                      <a:endParaRPr lang="zh-CN" altLang="en-US" dirty="0"/>
                    </a:p>
                  </a:txBody>
                  <a:tcPr/>
                </a:tc>
                <a:tc>
                  <a:txBody>
                    <a:bodyPr/>
                    <a:lstStyle/>
                    <a:p>
                      <a:endParaRPr lang="zh-CN" altLang="en-US" dirty="0"/>
                    </a:p>
                  </a:txBody>
                  <a:tcPr/>
                </a:tc>
                <a:extLst>
                  <a:ext uri="{0D108BD9-81ED-4DB2-BD59-A6C34878D82A}">
                    <a16:rowId xmlns:a16="http://schemas.microsoft.com/office/drawing/2014/main" val="3752006762"/>
                  </a:ext>
                </a:extLst>
              </a:tr>
            </a:tbl>
          </a:graphicData>
        </a:graphic>
      </p:graphicFrame>
    </p:spTree>
    <p:extLst>
      <p:ext uri="{BB962C8B-B14F-4D97-AF65-F5344CB8AC3E}">
        <p14:creationId xmlns:p14="http://schemas.microsoft.com/office/powerpoint/2010/main" val="1581539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lang="en-US" altLang="zh-CN" sz="3200"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sym typeface="+mn-ea"/>
              </a:rPr>
              <a:t>1.2 Objective</a:t>
            </a:r>
            <a:endParaRPr lang="zh-CN" altLang="en-US" sz="3200" dirty="0">
              <a:solidFill>
                <a:schemeClr val="accent1">
                  <a:lumMod val="75000"/>
                </a:schemeClr>
              </a:solidFill>
              <a:latin typeface="书体坊郭小语钢笔楷体" panose="02010601030101010101" pitchFamily="2" charset="-122"/>
              <a:ea typeface="书体坊郭小语钢笔楷体" panose="02010601030101010101" pitchFamily="2" charset="-122"/>
            </a:endParaRPr>
          </a:p>
        </p:txBody>
      </p:sp>
      <p:sp>
        <p:nvSpPr>
          <p:cNvPr id="3" name="矩形 2">
            <a:extLst>
              <a:ext uri="{FF2B5EF4-FFF2-40B4-BE49-F238E27FC236}">
                <a16:creationId xmlns:a16="http://schemas.microsoft.com/office/drawing/2014/main" id="{DD81F507-1D17-441A-AAA5-E347E68F369F}"/>
              </a:ext>
            </a:extLst>
          </p:cNvPr>
          <p:cNvSpPr/>
          <p:nvPr/>
        </p:nvSpPr>
        <p:spPr>
          <a:xfrm>
            <a:off x="435160" y="1276673"/>
            <a:ext cx="9682875" cy="4247317"/>
          </a:xfrm>
          <a:prstGeom prst="rect">
            <a:avLst/>
          </a:prstGeom>
        </p:spPr>
        <p:txBody>
          <a:bodyPr wrap="square">
            <a:spAutoFit/>
          </a:bodyPr>
          <a:lstStyle/>
          <a:p>
            <a:r>
              <a:rPr lang="en-US" altLang="zh-CN" sz="2800" b="1"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rPr>
              <a:t>The primary aims of this study : </a:t>
            </a:r>
            <a:r>
              <a:rPr lang="en-US" altLang="zh-CN" sz="2800" dirty="0">
                <a:solidFill>
                  <a:schemeClr val="accent1">
                    <a:lumMod val="75000"/>
                  </a:schemeClr>
                </a:solidFill>
              </a:rPr>
              <a:t>In order to improve the medical image retrieval performance, This paper proposes a deep hash network model based on attention mechanism for medical image retrieval. It combines the advantages of the attention mechanism and deep hashing. The model first adds the attention mechanism module to the convolutional neural network used to extract image feature information, then inputs the extracted image feature vector into the hash layer to obtain the hash code corresponding to the image. </a:t>
            </a:r>
          </a:p>
          <a:p>
            <a:endParaRPr lang="en-US" altLang="zh-CN" b="1" dirty="0">
              <a:solidFill>
                <a:srgbClr val="79886C"/>
              </a:solidFill>
              <a:latin typeface="Times New Roman" panose="02020603050405020304" charset="0"/>
              <a:ea typeface="书体坊郭小语钢笔楷体" panose="02010601030101010101" pitchFamily="2" charset="-122"/>
              <a:cs typeface="Times New Roman" panose="02020603050405020304" charset="0"/>
            </a:endParaRPr>
          </a:p>
        </p:txBody>
      </p:sp>
    </p:spTree>
    <p:extLst>
      <p:ext uri="{BB962C8B-B14F-4D97-AF65-F5344CB8AC3E}">
        <p14:creationId xmlns:p14="http://schemas.microsoft.com/office/powerpoint/2010/main" val="1756915667"/>
      </p:ext>
    </p:extLst>
  </p:cSld>
  <p:clrMapOvr>
    <a:masterClrMapping/>
  </p:clrMapOvr>
  <mc:AlternateContent xmlns:mc="http://schemas.openxmlformats.org/markup-compatibility/2006" xmlns:p14="http://schemas.microsoft.com/office/powerpoint/2010/main">
    <mc:Choice Requires="p14">
      <p:transition spd="med" p14:dur="700" advTm="3934">
        <p:fade/>
      </p:transition>
    </mc:Choice>
    <mc:Fallback xmlns="">
      <p:transition spd="med" advTm="3934">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6714702" y="3056071"/>
            <a:ext cx="5159619" cy="732453"/>
          </a:xfrm>
        </p:spPr>
        <p:txBody>
          <a:bodyPr/>
          <a:lstStyle/>
          <a:p>
            <a:r>
              <a:rPr lang="en-US" altLang="zh-CN"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sym typeface="+mn-ea"/>
              </a:rPr>
              <a:t>Method</a:t>
            </a:r>
            <a:endParaRPr lang="zh-CN" altLang="en-US" dirty="0">
              <a:solidFill>
                <a:schemeClr val="accent1">
                  <a:lumMod val="75000"/>
                </a:schemeClr>
              </a:solidFill>
              <a:latin typeface="Times New Roman" panose="02020603050405020304" charset="0"/>
              <a:ea typeface="书体坊郭小语钢笔楷体" panose="02010601030101010101" pitchFamily="2" charset="-122"/>
              <a:cs typeface="Times New Roman" panose="02020603050405020304" charset="0"/>
            </a:endParaRPr>
          </a:p>
          <a:p>
            <a:endParaRPr kumimoji="1" lang="zh-CN" altLang="en-US" dirty="0"/>
          </a:p>
        </p:txBody>
      </p:sp>
      <p:sp>
        <p:nvSpPr>
          <p:cNvPr id="6" name="文本框 5">
            <a:extLst>
              <a:ext uri="{FF2B5EF4-FFF2-40B4-BE49-F238E27FC236}">
                <a16:creationId xmlns:a16="http://schemas.microsoft.com/office/drawing/2014/main" id="{A6BA2A3A-1AF1-4C45-AEA1-9F12184A3DAD}"/>
              </a:ext>
            </a:extLst>
          </p:cNvPr>
          <p:cNvSpPr txBox="1"/>
          <p:nvPr/>
        </p:nvSpPr>
        <p:spPr>
          <a:xfrm>
            <a:off x="2581699" y="2047275"/>
            <a:ext cx="2895600" cy="1524969"/>
          </a:xfrm>
          <a:prstGeom prst="rect">
            <a:avLst/>
          </a:prstGeom>
        </p:spPr>
        <p:txBody>
          <a:bodyPr wrap="square" rtlCol="0">
            <a:spAutoFit/>
          </a:bodyPr>
          <a:lstStyle/>
          <a:p>
            <a:pPr marL="0" indent="0">
              <a:lnSpc>
                <a:spcPct val="130000"/>
              </a:lnSpc>
              <a:buNone/>
            </a:pPr>
            <a:r>
              <a:rPr lang="en-US" altLang="zh-CN" sz="8000" dirty="0">
                <a:solidFill>
                  <a:schemeClr val="bg1"/>
                </a:solidFill>
              </a:rPr>
              <a:t>Part 2</a:t>
            </a:r>
            <a:endParaRPr lang="zh-CN" altLang="en-US" sz="8000" dirty="0">
              <a:solidFill>
                <a:schemeClr val="bg1"/>
              </a:solidFill>
            </a:endParaRPr>
          </a:p>
        </p:txBody>
      </p:sp>
    </p:spTree>
    <p:extLst>
      <p:ext uri="{BB962C8B-B14F-4D97-AF65-F5344CB8AC3E}">
        <p14:creationId xmlns:p14="http://schemas.microsoft.com/office/powerpoint/2010/main" val="1540311732"/>
      </p:ext>
    </p:extLst>
  </p:cSld>
  <p:clrMapOvr>
    <a:masterClrMapping/>
  </p:clrMapOvr>
  <mc:AlternateContent xmlns:mc="http://schemas.openxmlformats.org/markup-compatibility/2006" xmlns:p14="http://schemas.microsoft.com/office/powerpoint/2010/main">
    <mc:Choice Requires="p14">
      <p:transition spd="slow" p14:dur="1400" advTm="22">
        <p14:doors dir="vert"/>
      </p:transition>
    </mc:Choice>
    <mc:Fallback xmlns="">
      <p:transition spd="slow" advTm="22">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kumimoji="1" lang="en-US" altLang="zh-CN" sz="3200" dirty="0">
                <a:solidFill>
                  <a:schemeClr val="accent1">
                    <a:lumMod val="75000"/>
                  </a:schemeClr>
                </a:solidFill>
              </a:rPr>
              <a:t>2.method</a:t>
            </a:r>
            <a:endParaRPr kumimoji="1" lang="zh-CN" altLang="en-US" sz="3200" dirty="0">
              <a:solidFill>
                <a:schemeClr val="accent1">
                  <a:lumMod val="75000"/>
                </a:schemeClr>
              </a:solidFill>
            </a:endParaRPr>
          </a:p>
        </p:txBody>
      </p:sp>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sp>
        <p:nvSpPr>
          <p:cNvPr id="3" name="文本框 2">
            <a:extLst>
              <a:ext uri="{FF2B5EF4-FFF2-40B4-BE49-F238E27FC236}">
                <a16:creationId xmlns:a16="http://schemas.microsoft.com/office/drawing/2014/main" id="{8977F7FF-DF86-4383-B8F2-8E0432349D77}"/>
              </a:ext>
            </a:extLst>
          </p:cNvPr>
          <p:cNvSpPr txBox="1"/>
          <p:nvPr/>
        </p:nvSpPr>
        <p:spPr>
          <a:xfrm>
            <a:off x="792811" y="1713465"/>
            <a:ext cx="9959009" cy="2050946"/>
          </a:xfrm>
          <a:prstGeom prst="rect">
            <a:avLst/>
          </a:prstGeom>
        </p:spPr>
        <p:txBody>
          <a:bodyPr wrap="square" rtlCol="0">
            <a:spAutoFit/>
          </a:bodyPr>
          <a:lstStyle/>
          <a:p>
            <a:pPr algn="just">
              <a:lnSpc>
                <a:spcPct val="130000"/>
              </a:lnSpc>
            </a:pPr>
            <a:r>
              <a:rPr lang="en-US" altLang="zh-CN" sz="2000" dirty="0">
                <a:solidFill>
                  <a:schemeClr val="accent1">
                    <a:lumMod val="75000"/>
                  </a:schemeClr>
                </a:solidFill>
              </a:rPr>
              <a:t>Firstly, in order to enhance the feature extraction and learning ability of the network model, we add </a:t>
            </a:r>
            <a:r>
              <a:rPr lang="en-US" altLang="zh-CN" sz="2000" dirty="0" err="1">
                <a:solidFill>
                  <a:schemeClr val="accent1">
                    <a:lumMod val="75000"/>
                  </a:schemeClr>
                </a:solidFill>
              </a:rPr>
              <a:t>SENet</a:t>
            </a:r>
            <a:r>
              <a:rPr lang="en-US" altLang="zh-CN" sz="2000" dirty="0">
                <a:solidFill>
                  <a:schemeClr val="accent1">
                    <a:lumMod val="75000"/>
                  </a:schemeClr>
                </a:solidFill>
              </a:rPr>
              <a:t> visual attention mechanism into each residual module of the backbone network ResNet50 used for feature extraction. Then the extracted high-dimensional semantic features are added to the Cauchy hash module to generate a compact, centralized hash code, and then complete medical image retrieval. </a:t>
            </a:r>
            <a:endParaRPr lang="zh-CN" altLang="en-US" sz="2000" dirty="0">
              <a:solidFill>
                <a:schemeClr val="accent1">
                  <a:lumMod val="75000"/>
                </a:schemeClr>
              </a:solidFill>
            </a:endParaRPr>
          </a:p>
        </p:txBody>
      </p:sp>
    </p:spTree>
    <p:extLst>
      <p:ext uri="{BB962C8B-B14F-4D97-AF65-F5344CB8AC3E}">
        <p14:creationId xmlns:p14="http://schemas.microsoft.com/office/powerpoint/2010/main" val="593209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1"/>
          </p:nvPr>
        </p:nvSpPr>
        <p:spPr/>
        <p:txBody>
          <a:bodyPr/>
          <a:lstStyle/>
          <a:p>
            <a:r>
              <a:rPr kumimoji="1" lang="en-US" altLang="zh-CN" sz="3200" dirty="0">
                <a:solidFill>
                  <a:schemeClr val="accent1">
                    <a:lumMod val="75000"/>
                  </a:schemeClr>
                </a:solidFill>
              </a:rPr>
              <a:t>2.method</a:t>
            </a:r>
            <a:endParaRPr kumimoji="1" lang="zh-CN" altLang="en-US" sz="3200" dirty="0">
              <a:solidFill>
                <a:schemeClr val="accent1">
                  <a:lumMod val="75000"/>
                </a:schemeClr>
              </a:solidFill>
            </a:endParaRPr>
          </a:p>
        </p:txBody>
      </p:sp>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pic>
        <p:nvPicPr>
          <p:cNvPr id="4" name="图片 3">
            <a:extLst>
              <a:ext uri="{FF2B5EF4-FFF2-40B4-BE49-F238E27FC236}">
                <a16:creationId xmlns:a16="http://schemas.microsoft.com/office/drawing/2014/main" id="{4EEED932-1A3E-4E72-AC1C-2DCAC0360520}"/>
              </a:ext>
            </a:extLst>
          </p:cNvPr>
          <p:cNvPicPr>
            <a:picLocks noChangeAspect="1"/>
          </p:cNvPicPr>
          <p:nvPr/>
        </p:nvPicPr>
        <p:blipFill>
          <a:blip r:embed="rId2"/>
          <a:stretch>
            <a:fillRect/>
          </a:stretch>
        </p:blipFill>
        <p:spPr>
          <a:xfrm>
            <a:off x="1512606" y="1000431"/>
            <a:ext cx="8061957" cy="4669129"/>
          </a:xfrm>
          <a:prstGeom prst="rect">
            <a:avLst/>
          </a:prstGeom>
        </p:spPr>
      </p:pic>
      <p:sp>
        <p:nvSpPr>
          <p:cNvPr id="6" name="文本框 5">
            <a:extLst>
              <a:ext uri="{FF2B5EF4-FFF2-40B4-BE49-F238E27FC236}">
                <a16:creationId xmlns:a16="http://schemas.microsoft.com/office/drawing/2014/main" id="{8309766B-6C4F-48F3-B8B7-B35225050694}"/>
              </a:ext>
            </a:extLst>
          </p:cNvPr>
          <p:cNvSpPr txBox="1"/>
          <p:nvPr/>
        </p:nvSpPr>
        <p:spPr>
          <a:xfrm>
            <a:off x="3495231" y="5857569"/>
            <a:ext cx="3922520" cy="414665"/>
          </a:xfrm>
          <a:prstGeom prst="rect">
            <a:avLst/>
          </a:prstGeom>
        </p:spPr>
        <p:txBody>
          <a:bodyPr wrap="square" rtlCol="0">
            <a:spAutoFit/>
          </a:bodyPr>
          <a:lstStyle/>
          <a:p>
            <a:pPr marL="0" indent="0">
              <a:lnSpc>
                <a:spcPct val="130000"/>
              </a:lnSpc>
              <a:buNone/>
            </a:pPr>
            <a:r>
              <a:rPr lang="zh-CN" altLang="zh-CN" sz="1800" dirty="0">
                <a:effectLst/>
                <a:ea typeface="Times New Roman" panose="02020603050405020304" pitchFamily="18" charset="0"/>
              </a:rPr>
              <a:t> </a:t>
            </a:r>
            <a:r>
              <a:rPr lang="en-US" altLang="zh-CN" sz="1800" dirty="0">
                <a:effectLst/>
                <a:ea typeface="Times New Roman" panose="02020603050405020304" pitchFamily="18" charset="0"/>
              </a:rPr>
              <a:t>Framework of the proposed method</a:t>
            </a:r>
            <a:endParaRPr lang="zh-CN" altLang="en-US" sz="1200" dirty="0">
              <a:solidFill>
                <a:schemeClr val="bg1">
                  <a:lumMod val="50000"/>
                </a:schemeClr>
              </a:solidFill>
            </a:endParaRPr>
          </a:p>
        </p:txBody>
      </p:sp>
    </p:spTree>
    <p:extLst>
      <p:ext uri="{BB962C8B-B14F-4D97-AF65-F5344CB8AC3E}">
        <p14:creationId xmlns:p14="http://schemas.microsoft.com/office/powerpoint/2010/main" val="1757033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nvSpPr>
        <p:spPr>
          <a:xfrm>
            <a:off x="7337459" y="6611779"/>
            <a:ext cx="775136" cy="246221"/>
          </a:xfrm>
          <a:prstGeom prst="rect">
            <a:avLst/>
          </a:prstGeom>
        </p:spPr>
        <p:txBody>
          <a:bodyPr wrap="square">
            <a:spAutoFit/>
          </a:bodyPr>
          <a:lstStyle/>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模板下载：</a:t>
            </a:r>
            <a:r>
              <a:rPr lang="en-US" altLang="zh-CN" sz="100" dirty="0">
                <a:solidFill>
                  <a:schemeClr val="bg1">
                    <a:lumMod val="95000"/>
                  </a:schemeClr>
                </a:solidFill>
                <a:latin typeface="Calibri"/>
                <a:ea typeface="宋体"/>
              </a:rPr>
              <a:t>www.1ppt.com/moban/     </a:t>
            </a:r>
            <a:r>
              <a:rPr lang="zh-CN" altLang="en-US" sz="100" dirty="0">
                <a:solidFill>
                  <a:schemeClr val="bg1">
                    <a:lumMod val="95000"/>
                  </a:schemeClr>
                </a:solidFill>
                <a:latin typeface="Calibri"/>
                <a:ea typeface="宋体"/>
              </a:rPr>
              <a:t>行业</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www.1ppt.com/hangye/ </a:t>
            </a:r>
          </a:p>
          <a:p>
            <a:pPr defTabSz="914400"/>
            <a:r>
              <a:rPr lang="zh-CN" altLang="en-US" sz="100" dirty="0">
                <a:solidFill>
                  <a:schemeClr val="bg1">
                    <a:lumMod val="95000"/>
                  </a:schemeClr>
                </a:solidFill>
                <a:latin typeface="Calibri"/>
                <a:ea typeface="宋体"/>
              </a:rPr>
              <a:t>节日</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模板：</a:t>
            </a:r>
            <a:r>
              <a:rPr lang="en-US" altLang="zh-CN" sz="100" dirty="0">
                <a:solidFill>
                  <a:schemeClr val="bg1">
                    <a:lumMod val="95000"/>
                  </a:schemeClr>
                </a:solidFill>
                <a:latin typeface="Calibri"/>
                <a:ea typeface="宋体"/>
              </a:rPr>
              <a:t>www.1ppt.com/jieri/           PPT</a:t>
            </a:r>
            <a:r>
              <a:rPr lang="zh-CN" altLang="en-US" sz="100" dirty="0">
                <a:solidFill>
                  <a:schemeClr val="bg1">
                    <a:lumMod val="95000"/>
                  </a:schemeClr>
                </a:solidFill>
                <a:latin typeface="Calibri"/>
                <a:ea typeface="宋体"/>
              </a:rPr>
              <a:t>素材下载：</a:t>
            </a:r>
            <a:r>
              <a:rPr lang="en-US" altLang="zh-CN" sz="100" dirty="0">
                <a:solidFill>
                  <a:schemeClr val="bg1">
                    <a:lumMod val="95000"/>
                  </a:schemeClr>
                </a:solidFill>
                <a:latin typeface="Calibri"/>
                <a:ea typeface="宋体"/>
              </a:rPr>
              <a:t>www.1ppt.com/sucai/</a:t>
            </a:r>
          </a:p>
          <a:p>
            <a:pPr defTabSz="914400"/>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背景图片：</a:t>
            </a:r>
            <a:r>
              <a:rPr lang="en-US" altLang="zh-CN" sz="100" dirty="0">
                <a:solidFill>
                  <a:schemeClr val="bg1">
                    <a:lumMod val="95000"/>
                  </a:schemeClr>
                </a:solidFill>
                <a:latin typeface="Calibri"/>
                <a:ea typeface="宋体"/>
              </a:rPr>
              <a:t>www.1ppt.com/beijing/      PPT</a:t>
            </a:r>
            <a:r>
              <a:rPr lang="zh-CN" altLang="en-US" sz="100" dirty="0">
                <a:solidFill>
                  <a:schemeClr val="bg1">
                    <a:lumMod val="95000"/>
                  </a:schemeClr>
                </a:solidFill>
                <a:latin typeface="Calibri"/>
                <a:ea typeface="宋体"/>
              </a:rPr>
              <a:t>图表下载：</a:t>
            </a:r>
            <a:r>
              <a:rPr lang="en-US" altLang="zh-CN" sz="100" dirty="0">
                <a:solidFill>
                  <a:schemeClr val="bg1">
                    <a:lumMod val="95000"/>
                  </a:schemeClr>
                </a:solidFill>
                <a:latin typeface="Calibri"/>
                <a:ea typeface="宋体"/>
              </a:rPr>
              <a:t>www.1ppt.com/tubiao/      </a:t>
            </a:r>
          </a:p>
          <a:p>
            <a:pPr defTabSz="914400"/>
            <a:r>
              <a:rPr lang="zh-CN" altLang="en-US" sz="100" dirty="0">
                <a:solidFill>
                  <a:schemeClr val="bg1">
                    <a:lumMod val="95000"/>
                  </a:schemeClr>
                </a:solidFill>
                <a:latin typeface="Calibri"/>
                <a:ea typeface="宋体"/>
              </a:rPr>
              <a:t>优秀</a:t>
            </a:r>
            <a:r>
              <a:rPr lang="en-US" altLang="zh-CN" sz="100" dirty="0">
                <a:solidFill>
                  <a:schemeClr val="bg1">
                    <a:lumMod val="95000"/>
                  </a:schemeClr>
                </a:solidFill>
                <a:latin typeface="Calibri"/>
                <a:ea typeface="宋体"/>
              </a:rPr>
              <a:t>PPT</a:t>
            </a:r>
            <a:r>
              <a:rPr lang="zh-CN" altLang="en-US" sz="100" dirty="0">
                <a:solidFill>
                  <a:schemeClr val="bg1">
                    <a:lumMod val="95000"/>
                  </a:schemeClr>
                </a:solidFill>
                <a:latin typeface="Calibri"/>
                <a:ea typeface="宋体"/>
              </a:rPr>
              <a:t>下载：</a:t>
            </a:r>
            <a:r>
              <a:rPr lang="en-US" altLang="zh-CN" sz="100" dirty="0">
                <a:solidFill>
                  <a:schemeClr val="bg1">
                    <a:lumMod val="95000"/>
                  </a:schemeClr>
                </a:solidFill>
                <a:latin typeface="Calibri"/>
                <a:ea typeface="宋体"/>
              </a:rPr>
              <a:t>www.1ppt.com/xiazai/        PPT</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www.1ppt.com/powerpoint/      </a:t>
            </a:r>
          </a:p>
          <a:p>
            <a:pPr defTabSz="914400"/>
            <a:r>
              <a:rPr lang="en-US" altLang="zh-CN" sz="100" dirty="0">
                <a:solidFill>
                  <a:schemeClr val="bg1">
                    <a:lumMod val="95000"/>
                  </a:schemeClr>
                </a:solidFill>
                <a:latin typeface="Calibri"/>
                <a:ea typeface="宋体"/>
              </a:rPr>
              <a:t>Word</a:t>
            </a:r>
            <a:r>
              <a:rPr lang="zh-CN" altLang="en-US" sz="100" dirty="0">
                <a:solidFill>
                  <a:schemeClr val="bg1">
                    <a:lumMod val="95000"/>
                  </a:schemeClr>
                </a:solidFill>
                <a:latin typeface="Calibri"/>
                <a:ea typeface="宋体"/>
              </a:rPr>
              <a:t>教程： </a:t>
            </a:r>
            <a:r>
              <a:rPr lang="en-US" altLang="zh-CN" sz="100" dirty="0">
                <a:solidFill>
                  <a:schemeClr val="bg1">
                    <a:lumMod val="95000"/>
                  </a:schemeClr>
                </a:solidFill>
                <a:latin typeface="Calibri"/>
                <a:ea typeface="宋体"/>
              </a:rPr>
              <a:t>www.1ppt.com/word/              Excel</a:t>
            </a:r>
            <a:r>
              <a:rPr lang="zh-CN" altLang="en-US" sz="100" dirty="0">
                <a:solidFill>
                  <a:schemeClr val="bg1">
                    <a:lumMod val="95000"/>
                  </a:schemeClr>
                </a:solidFill>
                <a:latin typeface="Calibri"/>
                <a:ea typeface="宋体"/>
              </a:rPr>
              <a:t>教程：</a:t>
            </a:r>
            <a:r>
              <a:rPr lang="en-US" altLang="zh-CN" sz="100" dirty="0">
                <a:solidFill>
                  <a:schemeClr val="bg1">
                    <a:lumMod val="95000"/>
                  </a:schemeClr>
                </a:solidFill>
                <a:latin typeface="Calibri"/>
                <a:ea typeface="宋体"/>
              </a:rPr>
              <a:t>www.1ppt.com/excel/  </a:t>
            </a:r>
          </a:p>
          <a:p>
            <a:pPr defTabSz="914400"/>
            <a:r>
              <a:rPr lang="zh-CN" altLang="en-US" sz="100" dirty="0">
                <a:solidFill>
                  <a:schemeClr val="bg1">
                    <a:lumMod val="95000"/>
                  </a:schemeClr>
                </a:solidFill>
                <a:latin typeface="Calibri"/>
                <a:ea typeface="宋体"/>
              </a:rPr>
              <a:t>资料下载：</a:t>
            </a:r>
            <a:r>
              <a:rPr lang="en-US" altLang="zh-CN" sz="100" dirty="0">
                <a:solidFill>
                  <a:schemeClr val="bg1">
                    <a:lumMod val="95000"/>
                  </a:schemeClr>
                </a:solidFill>
                <a:latin typeface="Calibri"/>
                <a:ea typeface="宋体"/>
              </a:rPr>
              <a:t>www.1ppt.com/ziliao/                PPT</a:t>
            </a:r>
            <a:r>
              <a:rPr lang="zh-CN" altLang="en-US" sz="100" dirty="0">
                <a:solidFill>
                  <a:schemeClr val="bg1">
                    <a:lumMod val="95000"/>
                  </a:schemeClr>
                </a:solidFill>
                <a:latin typeface="Calibri"/>
                <a:ea typeface="宋体"/>
              </a:rPr>
              <a:t>课件下载：</a:t>
            </a:r>
            <a:r>
              <a:rPr lang="en-US" altLang="zh-CN" sz="100" dirty="0">
                <a:solidFill>
                  <a:schemeClr val="bg1">
                    <a:lumMod val="95000"/>
                  </a:schemeClr>
                </a:solidFill>
                <a:latin typeface="Calibri"/>
                <a:ea typeface="宋体"/>
              </a:rPr>
              <a:t>www.1ppt.com/kejian/ </a:t>
            </a:r>
          </a:p>
          <a:p>
            <a:pPr defTabSz="914400"/>
            <a:r>
              <a:rPr lang="zh-CN" altLang="en-US" sz="100" dirty="0">
                <a:solidFill>
                  <a:schemeClr val="bg1">
                    <a:lumMod val="95000"/>
                  </a:schemeClr>
                </a:solidFill>
                <a:latin typeface="Calibri"/>
                <a:ea typeface="宋体"/>
              </a:rPr>
              <a:t>范文下载：</a:t>
            </a:r>
            <a:r>
              <a:rPr lang="en-US" altLang="zh-CN" sz="100" dirty="0">
                <a:solidFill>
                  <a:schemeClr val="bg1">
                    <a:lumMod val="95000"/>
                  </a:schemeClr>
                </a:solidFill>
                <a:latin typeface="Calibri"/>
                <a:ea typeface="宋体"/>
              </a:rPr>
              <a:t>www.1ppt.com/fanwen/             </a:t>
            </a:r>
            <a:r>
              <a:rPr lang="zh-CN" altLang="en-US" sz="100" dirty="0">
                <a:solidFill>
                  <a:schemeClr val="bg1">
                    <a:lumMod val="95000"/>
                  </a:schemeClr>
                </a:solidFill>
                <a:latin typeface="Calibri"/>
                <a:ea typeface="宋体"/>
              </a:rPr>
              <a:t>试卷下载：</a:t>
            </a:r>
            <a:r>
              <a:rPr lang="en-US" altLang="zh-CN" sz="100" dirty="0">
                <a:solidFill>
                  <a:schemeClr val="bg1">
                    <a:lumMod val="95000"/>
                  </a:schemeClr>
                </a:solidFill>
                <a:latin typeface="Calibri"/>
                <a:ea typeface="宋体"/>
              </a:rPr>
              <a:t>www.1ppt.com/shiti/  </a:t>
            </a:r>
          </a:p>
          <a:p>
            <a:pPr defTabSz="914400"/>
            <a:r>
              <a:rPr lang="zh-CN" altLang="en-US" sz="100" dirty="0">
                <a:solidFill>
                  <a:schemeClr val="bg1">
                    <a:lumMod val="95000"/>
                  </a:schemeClr>
                </a:solidFill>
                <a:latin typeface="Calibri"/>
                <a:ea typeface="宋体"/>
              </a:rPr>
              <a:t>教案下载：</a:t>
            </a:r>
            <a:r>
              <a:rPr lang="en-US" altLang="zh-CN" sz="100" dirty="0">
                <a:solidFill>
                  <a:schemeClr val="bg1">
                    <a:lumMod val="95000"/>
                  </a:schemeClr>
                </a:solidFill>
                <a:latin typeface="Calibri"/>
                <a:ea typeface="宋体"/>
              </a:rPr>
              <a:t>www.1ppt.com/jiaoan/        </a:t>
            </a:r>
          </a:p>
          <a:p>
            <a:pPr defTabSz="914400"/>
            <a:r>
              <a:rPr lang="zh-CN" altLang="en-US" sz="100" dirty="0">
                <a:solidFill>
                  <a:schemeClr val="bg1">
                    <a:lumMod val="95000"/>
                  </a:schemeClr>
                </a:solidFill>
                <a:latin typeface="Calibri"/>
                <a:ea typeface="宋体"/>
              </a:rPr>
              <a:t>字体下载：</a:t>
            </a:r>
            <a:r>
              <a:rPr lang="en-US" altLang="zh-CN" sz="100" dirty="0">
                <a:solidFill>
                  <a:schemeClr val="bg1">
                    <a:lumMod val="95000"/>
                  </a:schemeClr>
                </a:solidFill>
                <a:latin typeface="Calibri"/>
                <a:ea typeface="宋体"/>
              </a:rPr>
              <a:t>www.1ppt.com/ziti/</a:t>
            </a:r>
          </a:p>
          <a:p>
            <a:pPr defTabSz="914400"/>
            <a:r>
              <a:rPr lang="en-US" altLang="zh-CN" sz="100" dirty="0">
                <a:solidFill>
                  <a:schemeClr val="bg1">
                    <a:lumMod val="95000"/>
                  </a:schemeClr>
                </a:solidFill>
                <a:latin typeface="Calibri"/>
                <a:ea typeface="宋体"/>
              </a:rPr>
              <a:t> </a:t>
            </a:r>
            <a:endParaRPr lang="zh-CN" altLang="en-US" sz="100" dirty="0">
              <a:solidFill>
                <a:schemeClr val="bg1">
                  <a:lumMod val="95000"/>
                </a:schemeClr>
              </a:solidFill>
              <a:latin typeface="Calibri"/>
              <a:ea typeface="宋体"/>
            </a:endParaRPr>
          </a:p>
        </p:txBody>
      </p:sp>
      <p:sp>
        <p:nvSpPr>
          <p:cNvPr id="3" name="矩形 2">
            <a:extLst>
              <a:ext uri="{FF2B5EF4-FFF2-40B4-BE49-F238E27FC236}">
                <a16:creationId xmlns:a16="http://schemas.microsoft.com/office/drawing/2014/main" id="{3105FFA5-0EEB-48A7-B0EE-895303CC94F8}"/>
              </a:ext>
            </a:extLst>
          </p:cNvPr>
          <p:cNvSpPr/>
          <p:nvPr/>
        </p:nvSpPr>
        <p:spPr>
          <a:xfrm>
            <a:off x="940132" y="1684344"/>
            <a:ext cx="8494425" cy="2585323"/>
          </a:xfrm>
          <a:prstGeom prst="rect">
            <a:avLst/>
          </a:prstGeom>
        </p:spPr>
        <p:txBody>
          <a:bodyPr wrap="square">
            <a:spAutoFit/>
          </a:bodyPr>
          <a:lstStyle/>
          <a:p>
            <a:pPr algn="just"/>
            <a:r>
              <a:rPr lang="en-US" altLang="zh-CN" dirty="0">
                <a:solidFill>
                  <a:schemeClr val="accent1">
                    <a:lumMod val="75000"/>
                  </a:schemeClr>
                </a:solidFill>
              </a:rPr>
              <a:t>ResNet50 is selected for image feature extraction in this paper, and ResNet50 is divided into 5 stages. The structure of Stage 0 is relatively simple, which can be regarded as the preprocessing of INPUT. The last 4 stages are composed of Bottleneck and have similar structures. Stage 1 contains 3 Bottlenecks, and the remaining 3 stages include 4, 6, and 3 Bottlenecks respectively. Each different Bottleneck contains three convolution kernels, plus the convolutional layer and the last layer at the beginning of the network model, which the fully connected layer constitutes a network structure diagram of a total of 50 layers, as shown in Figure for the ResNet50 network structure diagram.</a:t>
            </a:r>
            <a:endParaRPr lang="zh-CN" altLang="en-US" dirty="0">
              <a:solidFill>
                <a:schemeClr val="accent1">
                  <a:lumMod val="75000"/>
                </a:schemeClr>
              </a:solidFill>
            </a:endParaRPr>
          </a:p>
        </p:txBody>
      </p:sp>
      <p:sp>
        <p:nvSpPr>
          <p:cNvPr id="5" name="矩形 4">
            <a:extLst>
              <a:ext uri="{FF2B5EF4-FFF2-40B4-BE49-F238E27FC236}">
                <a16:creationId xmlns:a16="http://schemas.microsoft.com/office/drawing/2014/main" id="{ED67C80B-9B89-4698-9DB3-CFE7780B9F47}"/>
              </a:ext>
            </a:extLst>
          </p:cNvPr>
          <p:cNvSpPr/>
          <p:nvPr/>
        </p:nvSpPr>
        <p:spPr>
          <a:xfrm>
            <a:off x="5865053" y="6083421"/>
            <a:ext cx="2300631" cy="369332"/>
          </a:xfrm>
          <a:prstGeom prst="rect">
            <a:avLst/>
          </a:prstGeom>
        </p:spPr>
        <p:txBody>
          <a:bodyPr wrap="none">
            <a:spAutoFit/>
          </a:bodyPr>
          <a:lstStyle/>
          <a:p>
            <a:pPr lvl="0" algn="ctr">
              <a:spcBef>
                <a:spcPts val="400"/>
              </a:spcBef>
              <a:spcAft>
                <a:spcPts val="1000"/>
              </a:spcAft>
              <a:buSzPts val="800"/>
              <a:tabLst>
                <a:tab pos="338455" algn="l"/>
              </a:tabLst>
            </a:pPr>
            <a:r>
              <a:rPr lang="en-US" altLang="zh-CN" dirty="0">
                <a:latin typeface="Times New Roman" panose="02020603050405020304" charset="0"/>
                <a:cs typeface="Times New Roman" panose="02020603050405020304" charset="0"/>
              </a:rPr>
              <a:t>Fig. 2  </a:t>
            </a:r>
            <a:r>
              <a:rPr lang="en-US" altLang="zh-CN" dirty="0">
                <a:latin typeface="Times New Roman" panose="02020603050405020304" pitchFamily="18" charset="0"/>
                <a:ea typeface="宋体" panose="02010600030101010101" pitchFamily="2" charset="-122"/>
              </a:rPr>
              <a:t>Mean hash map</a:t>
            </a:r>
            <a:endParaRPr lang="zh-CN" altLang="zh-CN" dirty="0">
              <a:latin typeface="Times New Roman" panose="02020603050405020304" pitchFamily="18" charset="0"/>
              <a:ea typeface="宋体" panose="02010600030101010101" pitchFamily="2" charset="-122"/>
            </a:endParaRPr>
          </a:p>
        </p:txBody>
      </p:sp>
      <p:sp>
        <p:nvSpPr>
          <p:cNvPr id="7" name="文本占位符 1">
            <a:extLst>
              <a:ext uri="{FF2B5EF4-FFF2-40B4-BE49-F238E27FC236}">
                <a16:creationId xmlns:a16="http://schemas.microsoft.com/office/drawing/2014/main" id="{C3F085F8-04DA-471D-A264-0E30D219DA72}"/>
              </a:ext>
            </a:extLst>
          </p:cNvPr>
          <p:cNvSpPr txBox="1">
            <a:spLocks/>
          </p:cNvSpPr>
          <p:nvPr/>
        </p:nvSpPr>
        <p:spPr>
          <a:xfrm>
            <a:off x="286073" y="130465"/>
            <a:ext cx="3401344" cy="405376"/>
          </a:xfrm>
          <a:prstGeom prst="rect">
            <a:avLst/>
          </a:prstGeom>
        </p:spPr>
        <p:txBody>
          <a:bodyPr anchor="t"/>
          <a:lstStyle>
            <a:lvl1pPr marL="0" indent="0" algn="l" defTabSz="914400" rtl="0" eaLnBrk="1" latinLnBrk="0" hangingPunct="1">
              <a:lnSpc>
                <a:spcPct val="130000"/>
              </a:lnSpc>
              <a:spcBef>
                <a:spcPts val="1000"/>
              </a:spcBef>
              <a:buFont typeface="Arial" panose="020B0604020202020204" pitchFamily="34" charset="0"/>
              <a:buNone/>
              <a:defRPr sz="1800" b="1" kern="1200" baseline="0">
                <a:solidFill>
                  <a:schemeClr val="tx1">
                    <a:lumMod val="75000"/>
                    <a:lumOff val="25000"/>
                  </a:schemeClr>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1" lang="en-US" altLang="zh-CN" sz="3200" dirty="0">
                <a:solidFill>
                  <a:schemeClr val="accent1">
                    <a:lumMod val="75000"/>
                  </a:schemeClr>
                </a:solidFill>
              </a:rPr>
              <a:t>2.method</a:t>
            </a:r>
            <a:endParaRPr kumimoji="1" lang="zh-CN" altLang="en-US" sz="3200" dirty="0">
              <a:solidFill>
                <a:schemeClr val="accent1">
                  <a:lumMod val="75000"/>
                </a:schemeClr>
              </a:solidFill>
            </a:endParaRPr>
          </a:p>
        </p:txBody>
      </p:sp>
    </p:spTree>
    <p:extLst>
      <p:ext uri="{BB962C8B-B14F-4D97-AF65-F5344CB8AC3E}">
        <p14:creationId xmlns:p14="http://schemas.microsoft.com/office/powerpoint/2010/main" val="953223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第一PPT，www.1ppt.com">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自定义 47">
      <a:majorFont>
        <a:latin typeface="Segoe UI"/>
        <a:ea typeface="微软雅黑"/>
        <a:cs typeface=""/>
      </a:majorFont>
      <a:minorFont>
        <a:latin typeface="Segoe UI"/>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bodyPr/>
      <a:lstStyle>
        <a:defPPr marL="0" indent="0">
          <a:lnSpc>
            <a:spcPct val="130000"/>
          </a:lnSpc>
          <a:buNone/>
          <a:defRPr sz="1200" smtClean="0">
            <a:solidFill>
              <a:schemeClr val="bg1">
                <a:lumMod val="50000"/>
              </a:schemeClr>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998</TotalTime>
  <Words>2671</Words>
  <Application>Microsoft Office PowerPoint</Application>
  <PresentationFormat>宽屏</PresentationFormat>
  <Paragraphs>236</Paragraphs>
  <Slides>20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书体坊郭小语钢笔楷体</vt:lpstr>
      <vt:lpstr>微软雅黑</vt:lpstr>
      <vt:lpstr>Arial</vt:lpstr>
      <vt:lpstr>Calibri</vt:lpstr>
      <vt:lpstr>Segoe UI</vt:lpstr>
      <vt:lpstr>Times New Roman</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http://www.ypppt.com/</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简洁泡泡</dc:title>
  <dc:creator>第一PPT</dc:creator>
  <cp:keywords>www.1ppt.com</cp:keywords>
  <dc:description>www.1ppt.com</dc:description>
  <cp:lastModifiedBy>龙泉 闫</cp:lastModifiedBy>
  <cp:revision>128</cp:revision>
  <dcterms:created xsi:type="dcterms:W3CDTF">2015-08-18T02:51:41Z</dcterms:created>
  <dcterms:modified xsi:type="dcterms:W3CDTF">2022-03-03T07:47:11Z</dcterms:modified>
</cp:coreProperties>
</file>