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26"/>
  </p:notesMasterIdLst>
  <p:handoutMasterIdLst>
    <p:handoutMasterId r:id="rId27"/>
  </p:handoutMasterIdLst>
  <p:sldIdLst>
    <p:sldId id="257" r:id="rId2"/>
    <p:sldId id="291" r:id="rId3"/>
    <p:sldId id="256" r:id="rId4"/>
    <p:sldId id="258" r:id="rId5"/>
    <p:sldId id="262" r:id="rId6"/>
    <p:sldId id="294" r:id="rId7"/>
    <p:sldId id="279" r:id="rId8"/>
    <p:sldId id="264" r:id="rId9"/>
    <p:sldId id="278" r:id="rId10"/>
    <p:sldId id="280" r:id="rId11"/>
    <p:sldId id="265" r:id="rId12"/>
    <p:sldId id="281" r:id="rId13"/>
    <p:sldId id="282" r:id="rId14"/>
    <p:sldId id="283" r:id="rId15"/>
    <p:sldId id="284" r:id="rId16"/>
    <p:sldId id="288" r:id="rId17"/>
    <p:sldId id="285" r:id="rId18"/>
    <p:sldId id="286" r:id="rId19"/>
    <p:sldId id="289" r:id="rId20"/>
    <p:sldId id="290" r:id="rId21"/>
    <p:sldId id="292" r:id="rId22"/>
    <p:sldId id="287" r:id="rId23"/>
    <p:sldId id="293" r:id="rId24"/>
    <p:sldId id="276" r:id="rId25"/>
  </p:sldIdLst>
  <p:sldSz cx="12192000" cy="6858000"/>
  <p:notesSz cx="6858000" cy="9144000"/>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E"/>
    <a:srgbClr val="FFFFFF"/>
    <a:srgbClr val="567FBD"/>
    <a:srgbClr val="7A99B8"/>
    <a:srgbClr val="91AAC5"/>
    <a:srgbClr val="35669B"/>
    <a:srgbClr val="528EA9"/>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108" d="100"/>
          <a:sy n="108" d="100"/>
        </p:scale>
        <p:origin x="678" y="102"/>
      </p:cViewPr>
      <p:guideLst>
        <p:guide orient="horz" pos="2160"/>
        <p:guide pos="3840"/>
      </p:guideLst>
    </p:cSldViewPr>
  </p:slideViewPr>
  <p:notesTextViewPr>
    <p:cViewPr>
      <p:scale>
        <a:sx n="3" d="2"/>
        <a:sy n="3" d="2"/>
      </p:scale>
      <p:origin x="0" y="0"/>
    </p:cViewPr>
  </p:notesTextViewPr>
  <p:sorterViewPr>
    <p:cViewPr>
      <p:scale>
        <a:sx n="150" d="100"/>
        <a:sy n="150" d="100"/>
      </p:scale>
      <p:origin x="0" y="-106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2019/11/9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16466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5FB9C5-D2B3-4953-8567-EA53C1F1B040}" type="datetimeFigureOut">
              <a:rPr lang="zh-CN" altLang="en-US" smtClean="0"/>
              <a:t>2019/11/9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7CF359-6995-43D0-814D-C37784FFDC90}" type="slidenum">
              <a:rPr lang="zh-CN" altLang="en-US" smtClean="0"/>
              <a:t>‹#›</a:t>
            </a:fld>
            <a:endParaRPr lang="zh-CN" altLang="en-US"/>
          </a:p>
        </p:txBody>
      </p:sp>
    </p:spTree>
    <p:extLst>
      <p:ext uri="{BB962C8B-B14F-4D97-AF65-F5344CB8AC3E}">
        <p14:creationId xmlns:p14="http://schemas.microsoft.com/office/powerpoint/2010/main" val="2881818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a:t>
            </a:fld>
            <a:endParaRPr lang="zh-CN" altLang="en-US"/>
          </a:p>
        </p:txBody>
      </p:sp>
    </p:spTree>
    <p:extLst>
      <p:ext uri="{BB962C8B-B14F-4D97-AF65-F5344CB8AC3E}">
        <p14:creationId xmlns:p14="http://schemas.microsoft.com/office/powerpoint/2010/main" val="297734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10</a:t>
            </a:fld>
            <a:endParaRPr lang="zh-CN" altLang="en-US"/>
          </a:p>
        </p:txBody>
      </p:sp>
    </p:spTree>
    <p:extLst>
      <p:ext uri="{BB962C8B-B14F-4D97-AF65-F5344CB8AC3E}">
        <p14:creationId xmlns:p14="http://schemas.microsoft.com/office/powerpoint/2010/main" val="62882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11</a:t>
            </a:fld>
            <a:endParaRPr lang="zh-CN" altLang="en-US"/>
          </a:p>
        </p:txBody>
      </p:sp>
    </p:spTree>
    <p:extLst>
      <p:ext uri="{BB962C8B-B14F-4D97-AF65-F5344CB8AC3E}">
        <p14:creationId xmlns:p14="http://schemas.microsoft.com/office/powerpoint/2010/main" val="1688987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12</a:t>
            </a:fld>
            <a:endParaRPr lang="zh-CN" altLang="en-US"/>
          </a:p>
        </p:txBody>
      </p:sp>
    </p:spTree>
    <p:extLst>
      <p:ext uri="{BB962C8B-B14F-4D97-AF65-F5344CB8AC3E}">
        <p14:creationId xmlns:p14="http://schemas.microsoft.com/office/powerpoint/2010/main" val="29043978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13</a:t>
            </a:fld>
            <a:endParaRPr lang="zh-CN" altLang="en-US"/>
          </a:p>
        </p:txBody>
      </p:sp>
    </p:spTree>
    <p:extLst>
      <p:ext uri="{BB962C8B-B14F-4D97-AF65-F5344CB8AC3E}">
        <p14:creationId xmlns:p14="http://schemas.microsoft.com/office/powerpoint/2010/main" val="12248801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14</a:t>
            </a:fld>
            <a:endParaRPr lang="zh-CN" altLang="en-US"/>
          </a:p>
        </p:txBody>
      </p:sp>
    </p:spTree>
    <p:extLst>
      <p:ext uri="{BB962C8B-B14F-4D97-AF65-F5344CB8AC3E}">
        <p14:creationId xmlns:p14="http://schemas.microsoft.com/office/powerpoint/2010/main" val="18205746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6E7CF359-6995-43D0-814D-C37784FFDC90}" type="slidenum">
              <a:rPr lang="zh-CN" altLang="en-US" smtClean="0"/>
              <a:t>15</a:t>
            </a:fld>
            <a:endParaRPr lang="zh-CN" altLang="en-US"/>
          </a:p>
        </p:txBody>
      </p:sp>
    </p:spTree>
    <p:extLst>
      <p:ext uri="{BB962C8B-B14F-4D97-AF65-F5344CB8AC3E}">
        <p14:creationId xmlns:p14="http://schemas.microsoft.com/office/powerpoint/2010/main" val="8579640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16</a:t>
            </a:fld>
            <a:endParaRPr lang="zh-CN" altLang="en-US"/>
          </a:p>
        </p:txBody>
      </p:sp>
    </p:spTree>
    <p:extLst>
      <p:ext uri="{BB962C8B-B14F-4D97-AF65-F5344CB8AC3E}">
        <p14:creationId xmlns:p14="http://schemas.microsoft.com/office/powerpoint/2010/main" val="5437556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17</a:t>
            </a:fld>
            <a:endParaRPr lang="zh-CN" altLang="en-US"/>
          </a:p>
        </p:txBody>
      </p:sp>
    </p:spTree>
    <p:extLst>
      <p:ext uri="{BB962C8B-B14F-4D97-AF65-F5344CB8AC3E}">
        <p14:creationId xmlns:p14="http://schemas.microsoft.com/office/powerpoint/2010/main" val="33689594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18</a:t>
            </a:fld>
            <a:endParaRPr lang="zh-CN" altLang="en-US"/>
          </a:p>
        </p:txBody>
      </p:sp>
    </p:spTree>
    <p:extLst>
      <p:ext uri="{BB962C8B-B14F-4D97-AF65-F5344CB8AC3E}">
        <p14:creationId xmlns:p14="http://schemas.microsoft.com/office/powerpoint/2010/main" val="13557728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19</a:t>
            </a:fld>
            <a:endParaRPr lang="zh-CN" altLang="en-US"/>
          </a:p>
        </p:txBody>
      </p:sp>
    </p:spTree>
    <p:extLst>
      <p:ext uri="{BB962C8B-B14F-4D97-AF65-F5344CB8AC3E}">
        <p14:creationId xmlns:p14="http://schemas.microsoft.com/office/powerpoint/2010/main" val="2092701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2</a:t>
            </a:fld>
            <a:endParaRPr lang="zh-CN" altLang="en-US"/>
          </a:p>
        </p:txBody>
      </p:sp>
    </p:spTree>
    <p:extLst>
      <p:ext uri="{BB962C8B-B14F-4D97-AF65-F5344CB8AC3E}">
        <p14:creationId xmlns:p14="http://schemas.microsoft.com/office/powerpoint/2010/main" val="26168826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20</a:t>
            </a:fld>
            <a:endParaRPr lang="zh-CN" altLang="en-US"/>
          </a:p>
        </p:txBody>
      </p:sp>
    </p:spTree>
    <p:extLst>
      <p:ext uri="{BB962C8B-B14F-4D97-AF65-F5344CB8AC3E}">
        <p14:creationId xmlns:p14="http://schemas.microsoft.com/office/powerpoint/2010/main" val="1338927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21</a:t>
            </a:fld>
            <a:endParaRPr lang="zh-CN" altLang="en-US"/>
          </a:p>
        </p:txBody>
      </p:sp>
    </p:spTree>
    <p:extLst>
      <p:ext uri="{BB962C8B-B14F-4D97-AF65-F5344CB8AC3E}">
        <p14:creationId xmlns:p14="http://schemas.microsoft.com/office/powerpoint/2010/main" val="38719815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22</a:t>
            </a:fld>
            <a:endParaRPr lang="zh-CN" altLang="en-US"/>
          </a:p>
        </p:txBody>
      </p:sp>
    </p:spTree>
    <p:extLst>
      <p:ext uri="{BB962C8B-B14F-4D97-AF65-F5344CB8AC3E}">
        <p14:creationId xmlns:p14="http://schemas.microsoft.com/office/powerpoint/2010/main" val="21411237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23</a:t>
            </a:fld>
            <a:endParaRPr lang="zh-CN" altLang="en-US"/>
          </a:p>
        </p:txBody>
      </p:sp>
    </p:spTree>
    <p:extLst>
      <p:ext uri="{BB962C8B-B14F-4D97-AF65-F5344CB8AC3E}">
        <p14:creationId xmlns:p14="http://schemas.microsoft.com/office/powerpoint/2010/main" val="26430528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24</a:t>
            </a:fld>
            <a:endParaRPr lang="zh-CN" altLang="en-US"/>
          </a:p>
        </p:txBody>
      </p:sp>
    </p:spTree>
    <p:extLst>
      <p:ext uri="{BB962C8B-B14F-4D97-AF65-F5344CB8AC3E}">
        <p14:creationId xmlns:p14="http://schemas.microsoft.com/office/powerpoint/2010/main" val="3784188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3</a:t>
            </a:fld>
            <a:endParaRPr lang="zh-CN" altLang="en-US"/>
          </a:p>
        </p:txBody>
      </p:sp>
    </p:spTree>
    <p:extLst>
      <p:ext uri="{BB962C8B-B14F-4D97-AF65-F5344CB8AC3E}">
        <p14:creationId xmlns:p14="http://schemas.microsoft.com/office/powerpoint/2010/main" val="785870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4</a:t>
            </a:fld>
            <a:endParaRPr lang="zh-CN" altLang="en-US"/>
          </a:p>
        </p:txBody>
      </p:sp>
    </p:spTree>
    <p:extLst>
      <p:ext uri="{BB962C8B-B14F-4D97-AF65-F5344CB8AC3E}">
        <p14:creationId xmlns:p14="http://schemas.microsoft.com/office/powerpoint/2010/main" val="1490470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5</a:t>
            </a:fld>
            <a:endParaRPr lang="zh-CN" altLang="en-US"/>
          </a:p>
        </p:txBody>
      </p:sp>
    </p:spTree>
    <p:extLst>
      <p:ext uri="{BB962C8B-B14F-4D97-AF65-F5344CB8AC3E}">
        <p14:creationId xmlns:p14="http://schemas.microsoft.com/office/powerpoint/2010/main" val="3770775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6</a:t>
            </a:fld>
            <a:endParaRPr lang="zh-CN" altLang="en-US"/>
          </a:p>
        </p:txBody>
      </p:sp>
    </p:spTree>
    <p:extLst>
      <p:ext uri="{BB962C8B-B14F-4D97-AF65-F5344CB8AC3E}">
        <p14:creationId xmlns:p14="http://schemas.microsoft.com/office/powerpoint/2010/main" val="1609453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7</a:t>
            </a:fld>
            <a:endParaRPr lang="zh-CN" altLang="en-US"/>
          </a:p>
        </p:txBody>
      </p:sp>
    </p:spTree>
    <p:extLst>
      <p:ext uri="{BB962C8B-B14F-4D97-AF65-F5344CB8AC3E}">
        <p14:creationId xmlns:p14="http://schemas.microsoft.com/office/powerpoint/2010/main" val="3992014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8</a:t>
            </a:fld>
            <a:endParaRPr lang="zh-CN" altLang="en-US"/>
          </a:p>
        </p:txBody>
      </p:sp>
    </p:spTree>
    <p:extLst>
      <p:ext uri="{BB962C8B-B14F-4D97-AF65-F5344CB8AC3E}">
        <p14:creationId xmlns:p14="http://schemas.microsoft.com/office/powerpoint/2010/main" val="3931231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E7CF359-6995-43D0-814D-C37784FFDC90}" type="slidenum">
              <a:rPr lang="zh-CN" altLang="en-US" smtClean="0"/>
              <a:t>9</a:t>
            </a:fld>
            <a:endParaRPr lang="zh-CN" altLang="en-US"/>
          </a:p>
        </p:txBody>
      </p:sp>
    </p:spTree>
    <p:extLst>
      <p:ext uri="{BB962C8B-B14F-4D97-AF65-F5344CB8AC3E}">
        <p14:creationId xmlns:p14="http://schemas.microsoft.com/office/powerpoint/2010/main" val="12758923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9" name="任意多边形 18"/>
          <p:cNvSpPr/>
          <p:nvPr userDrawn="1"/>
        </p:nvSpPr>
        <p:spPr>
          <a:xfrm>
            <a:off x="0" y="-44132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dd490d4226540cc8deaaccd1d6d84e37"/>
          <p:cNvPicPr>
            <a:picLocks noChangeAspect="1"/>
          </p:cNvPicPr>
          <p:nvPr userDrawn="1"/>
        </p:nvPicPr>
        <p:blipFill>
          <a:blip r:embed="rId2"/>
          <a:stretch>
            <a:fillRect/>
          </a:stretch>
        </p:blipFill>
        <p:spPr>
          <a:xfrm>
            <a:off x="17780" y="579120"/>
            <a:ext cx="12186920" cy="5699125"/>
          </a:xfrm>
          <a:prstGeom prst="rect">
            <a:avLst/>
          </a:prstGeom>
        </p:spPr>
      </p:pic>
    </p:spTree>
  </p:cSld>
  <p:clrMapOvr>
    <a:masterClrMapping/>
  </p:clrMapOvr>
  <p:transition>
    <p:pull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AEEBA8-9787-4325-A305-CC6A8C53B1D4}" type="slidenum">
              <a:rPr lang="zh-CN" altLang="en-US" smtClean="0"/>
              <a:t>‹#›</a:t>
            </a:fld>
            <a:endParaRPr lang="zh-CN" altLang="en-US"/>
          </a:p>
        </p:txBody>
      </p:sp>
    </p:spTree>
  </p:cSld>
  <p:clrMapOvr>
    <a:masterClrMapping/>
  </p:clrMapOvr>
  <p:transition>
    <p:pull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AEEBA8-9787-4325-A305-CC6A8C53B1D4}" type="slidenum">
              <a:rPr lang="zh-CN" altLang="en-US" smtClean="0"/>
              <a:t>‹#›</a:t>
            </a:fld>
            <a:endParaRPr lang="zh-CN" altLang="en-US"/>
          </a:p>
        </p:txBody>
      </p:sp>
    </p:spTree>
  </p:cSld>
  <p:clrMapOvr>
    <a:masterClrMapping/>
  </p:clrMapOvr>
  <p:transition>
    <p:pull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AEEBA8-9787-4325-A305-CC6A8C53B1D4}" type="slidenum">
              <a:rPr lang="zh-CN" altLang="en-US" smtClean="0"/>
              <a:t>‹#›</a:t>
            </a:fld>
            <a:endParaRPr lang="zh-CN" altLang="en-US"/>
          </a:p>
        </p:txBody>
      </p:sp>
    </p:spTree>
  </p:cSld>
  <p:clrMapOvr>
    <a:masterClrMapping/>
  </p:clrMapOvr>
  <p:transition>
    <p:pull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AEEBA8-9787-4325-A305-CC6A8C53B1D4}" type="slidenum">
              <a:rPr lang="zh-CN" altLang="en-US" smtClean="0"/>
              <a:t>‹#›</a:t>
            </a:fld>
            <a:endParaRPr lang="zh-CN" altLang="en-US"/>
          </a:p>
        </p:txBody>
      </p:sp>
    </p:spTree>
  </p:cSld>
  <p:clrMapOvr>
    <a:masterClrMapping/>
  </p:clrMapOvr>
  <p:transition>
    <p:pull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AEEBA8-9787-4325-A305-CC6A8C53B1D4}" type="slidenum">
              <a:rPr lang="zh-CN" altLang="en-US" smtClean="0"/>
              <a:t>‹#›</a:t>
            </a:fld>
            <a:endParaRPr lang="zh-CN" altLang="en-US"/>
          </a:p>
        </p:txBody>
      </p:sp>
    </p:spTree>
  </p:cSld>
  <p:clrMapOvr>
    <a:masterClrMapping/>
  </p:clrMapOvr>
  <p:transition>
    <p:pull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9AEEBA8-9787-4325-A305-CC6A8C53B1D4}" type="slidenum">
              <a:rPr lang="zh-CN" altLang="en-US" smtClean="0"/>
              <a:t>‹#›</a:t>
            </a:fld>
            <a:endParaRPr lang="zh-CN" altLang="en-US"/>
          </a:p>
        </p:txBody>
      </p:sp>
    </p:spTree>
  </p:cSld>
  <p:clrMapOvr>
    <a:masterClrMapping/>
  </p:clrMapOvr>
  <p:transition>
    <p:pull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9AEEBA8-9787-4325-A305-CC6A8C53B1D4}" type="slidenum">
              <a:rPr lang="zh-CN" altLang="en-US" smtClean="0"/>
              <a:t>‹#›</a:t>
            </a:fld>
            <a:endParaRPr lang="zh-CN" altLang="en-US"/>
          </a:p>
        </p:txBody>
      </p:sp>
    </p:spTree>
  </p:cSld>
  <p:clrMapOvr>
    <a:masterClrMapping/>
  </p:clrMapOvr>
  <p:transition>
    <p:pull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9AEEBA8-9787-4325-A305-CC6A8C53B1D4}" type="slidenum">
              <a:rPr lang="zh-CN" altLang="en-US" smtClean="0"/>
              <a:t>‹#›</a:t>
            </a:fld>
            <a:endParaRPr lang="zh-CN" altLang="en-US" dirty="0"/>
          </a:p>
        </p:txBody>
      </p:sp>
      <p:sp>
        <p:nvSpPr>
          <p:cNvPr id="5" name="任意多边形 18">
            <a:extLst>
              <a:ext uri="{FF2B5EF4-FFF2-40B4-BE49-F238E27FC236}">
                <a16:creationId xmlns:a16="http://schemas.microsoft.com/office/drawing/2014/main" id="{EF4EEDB2-B1C0-493B-80C2-26B39E857AC7}"/>
              </a:ext>
            </a:extLst>
          </p:cNvPr>
          <p:cNvSpPr/>
          <p:nvPr userDrawn="1"/>
        </p:nvSpPr>
        <p:spPr>
          <a:xfrm>
            <a:off x="0" y="-44132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6" name="图片 5" descr="dd490d4226540cc8deaaccd1d6d84e37">
            <a:extLst>
              <a:ext uri="{FF2B5EF4-FFF2-40B4-BE49-F238E27FC236}">
                <a16:creationId xmlns:a16="http://schemas.microsoft.com/office/drawing/2014/main" id="{17932C47-D25A-496E-9FE1-72B4C0E27449}"/>
              </a:ext>
            </a:extLst>
          </p:cNvPr>
          <p:cNvPicPr>
            <a:picLocks noChangeAspect="1"/>
          </p:cNvPicPr>
          <p:nvPr userDrawn="1"/>
        </p:nvPicPr>
        <p:blipFill>
          <a:blip r:embed="rId2"/>
          <a:stretch>
            <a:fillRect/>
          </a:stretch>
        </p:blipFill>
        <p:spPr>
          <a:xfrm>
            <a:off x="17780" y="579120"/>
            <a:ext cx="12186920" cy="5699125"/>
          </a:xfrm>
          <a:prstGeom prst="rect">
            <a:avLst/>
          </a:prstGeom>
        </p:spPr>
      </p:pic>
      <p:sp>
        <p:nvSpPr>
          <p:cNvPr id="7" name="等腰三角形 6">
            <a:extLst>
              <a:ext uri="{FF2B5EF4-FFF2-40B4-BE49-F238E27FC236}">
                <a16:creationId xmlns:a16="http://schemas.microsoft.com/office/drawing/2014/main" id="{DDC5FB5F-9A85-4D41-9D97-4D5C75343D19}"/>
              </a:ext>
            </a:extLst>
          </p:cNvPr>
          <p:cNvSpPr/>
          <p:nvPr userDrawn="1"/>
        </p:nvSpPr>
        <p:spPr>
          <a:xfrm rot="10800000">
            <a:off x="10939549" y="6278245"/>
            <a:ext cx="698270" cy="443230"/>
          </a:xfrm>
          <a:prstGeom prst="triangle">
            <a:avLst/>
          </a:prstGeom>
          <a:solidFill>
            <a:srgbClr val="ECEC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a:extLst>
              <a:ext uri="{FF2B5EF4-FFF2-40B4-BE49-F238E27FC236}">
                <a16:creationId xmlns:a16="http://schemas.microsoft.com/office/drawing/2014/main" id="{35D2132F-4219-4BFA-B0CA-764865A163CD}"/>
              </a:ext>
            </a:extLst>
          </p:cNvPr>
          <p:cNvSpPr txBox="1"/>
          <p:nvPr userDrawn="1"/>
        </p:nvSpPr>
        <p:spPr>
          <a:xfrm>
            <a:off x="11047614" y="6204096"/>
            <a:ext cx="482140" cy="400110"/>
          </a:xfrm>
          <a:prstGeom prst="rect">
            <a:avLst/>
          </a:prstGeom>
          <a:noFill/>
        </p:spPr>
        <p:txBody>
          <a:bodyPr wrap="square" rtlCol="0">
            <a:spAutoFit/>
          </a:bodyPr>
          <a:lstStyle/>
          <a:p>
            <a:pPr algn="ctr"/>
            <a:fld id="{5BFF550A-0EB5-4C7F-AC64-78C166AD8FE2}" type="slidenum">
              <a:rPr lang="zh-CN" altLang="en-US" sz="2000" smtClean="0">
                <a:solidFill>
                  <a:schemeClr val="bg2">
                    <a:lumMod val="50000"/>
                  </a:schemeClr>
                </a:solidFill>
              </a:rPr>
              <a:pPr algn="ctr"/>
              <a:t>‹#›</a:t>
            </a:fld>
            <a:endParaRPr lang="zh-CN" altLang="en-US" dirty="0">
              <a:solidFill>
                <a:schemeClr val="bg2">
                  <a:lumMod val="50000"/>
                </a:schemeClr>
              </a:solidFill>
            </a:endParaRPr>
          </a:p>
        </p:txBody>
      </p:sp>
    </p:spTree>
  </p:cSld>
  <p:clrMapOvr>
    <a:masterClrMapping/>
  </p:clrMapOvr>
  <p:transition>
    <p:pull dir="ru"/>
  </p:transition>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AEEBA8-9787-4325-A305-CC6A8C53B1D4}" type="slidenum">
              <a:rPr lang="zh-CN" altLang="en-US" smtClean="0"/>
              <a:t>‹#›</a:t>
            </a:fld>
            <a:endParaRPr lang="zh-CN" altLang="en-US"/>
          </a:p>
        </p:txBody>
      </p:sp>
    </p:spTree>
  </p:cSld>
  <p:clrMapOvr>
    <a:masterClrMapping/>
  </p:clrMapOvr>
  <p:transition>
    <p:pull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4D8D37F-46AE-4CE4-B8B7-2ACA69C03931}" type="datetimeFigureOut">
              <a:rPr lang="zh-CN" altLang="en-US" smtClean="0"/>
              <a:t>2019/11/9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AEEBA8-9787-4325-A305-CC6A8C53B1D4}" type="slidenum">
              <a:rPr lang="zh-CN" altLang="en-US" smtClean="0"/>
              <a:t>‹#›</a:t>
            </a:fld>
            <a:endParaRPr lang="zh-CN" altLang="en-US"/>
          </a:p>
        </p:txBody>
      </p:sp>
    </p:spTree>
  </p:cSld>
  <p:clrMapOvr>
    <a:masterClrMapping/>
  </p:clrMapOvr>
  <p:transition>
    <p:pull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D8D37F-46AE-4CE4-B8B7-2ACA69C03931}" type="datetimeFigureOut">
              <a:rPr lang="zh-CN" altLang="en-US" smtClean="0"/>
              <a:t>2019/11/9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AEEBA8-9787-4325-A305-CC6A8C53B1D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pull dir="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5.bin"/><Relationship Id="rId3" Type="http://schemas.openxmlformats.org/officeDocument/2006/relationships/notesSlide" Target="../notesSlides/notesSlide12.xml"/><Relationship Id="rId7" Type="http://schemas.openxmlformats.org/officeDocument/2006/relationships/oleObject" Target="../embeddings/oleObject2.bin"/><Relationship Id="rId12" Type="http://schemas.openxmlformats.org/officeDocument/2006/relationships/image" Target="../media/image6.wmf"/><Relationship Id="rId2" Type="http://schemas.openxmlformats.org/officeDocument/2006/relationships/slideLayout" Target="../slideLayouts/slideLayout7.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4.bin"/><Relationship Id="rId5" Type="http://schemas.openxmlformats.org/officeDocument/2006/relationships/oleObject" Target="../embeddings/oleObject1.bin"/><Relationship Id="rId15" Type="http://schemas.openxmlformats.org/officeDocument/2006/relationships/oleObject" Target="../embeddings/oleObject6.bin"/><Relationship Id="rId10" Type="http://schemas.openxmlformats.org/officeDocument/2006/relationships/image" Target="../media/image5.wmf"/><Relationship Id="rId4" Type="http://schemas.openxmlformats.org/officeDocument/2006/relationships/image" Target="../media/image9.png"/><Relationship Id="rId9" Type="http://schemas.openxmlformats.org/officeDocument/2006/relationships/oleObject" Target="../embeddings/oleObject3.bin"/><Relationship Id="rId14" Type="http://schemas.openxmlformats.org/officeDocument/2006/relationships/image" Target="../media/image7.wmf"/></Relationships>
</file>

<file path=ppt/slides/_rels/slide13.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notesSlide" Target="../notesSlides/notesSlide13.xml"/><Relationship Id="rId7"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10.wmf"/><Relationship Id="rId5" Type="http://schemas.openxmlformats.org/officeDocument/2006/relationships/oleObject" Target="../embeddings/oleObject7.bin"/><Relationship Id="rId10" Type="http://schemas.openxmlformats.org/officeDocument/2006/relationships/image" Target="../media/image12.wmf"/><Relationship Id="rId4" Type="http://schemas.openxmlformats.org/officeDocument/2006/relationships/image" Target="../media/image13.png"/><Relationship Id="rId9" Type="http://schemas.openxmlformats.org/officeDocument/2006/relationships/oleObject" Target="../embeddings/oleObject9.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notesSlide" Target="../notesSlides/notesSlide15.xml"/><Relationship Id="rId7" Type="http://schemas.openxmlformats.org/officeDocument/2006/relationships/image" Target="../media/image15.wmf"/><Relationship Id="rId12" Type="http://schemas.openxmlformats.org/officeDocument/2006/relationships/image" Target="../media/image20.pn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11.bin"/><Relationship Id="rId11" Type="http://schemas.openxmlformats.org/officeDocument/2006/relationships/image" Target="../media/image19.png"/><Relationship Id="rId5" Type="http://schemas.openxmlformats.org/officeDocument/2006/relationships/image" Target="../media/image14.wmf"/><Relationship Id="rId10" Type="http://schemas.openxmlformats.org/officeDocument/2006/relationships/image" Target="../media/image18.png"/><Relationship Id="rId4" Type="http://schemas.openxmlformats.org/officeDocument/2006/relationships/oleObject" Target="../embeddings/oleObject10.bin"/><Relationship Id="rId9" Type="http://schemas.openxmlformats.org/officeDocument/2006/relationships/image" Target="../media/image17.png"/></Relationships>
</file>

<file path=ppt/slides/_rels/slide16.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notesSlide" Target="../notesSlides/notesSlide16.xml"/><Relationship Id="rId7"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24.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6.wmf"/><Relationship Id="rId4" Type="http://schemas.openxmlformats.org/officeDocument/2006/relationships/oleObject" Target="../embeddings/oleObject13.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26.png"/><Relationship Id="rId18" Type="http://schemas.openxmlformats.org/officeDocument/2006/relationships/oleObject" Target="../embeddings/oleObject20.bin"/><Relationship Id="rId3" Type="http://schemas.openxmlformats.org/officeDocument/2006/relationships/notesSlide" Target="../notesSlides/notesSlide19.xml"/><Relationship Id="rId21" Type="http://schemas.openxmlformats.org/officeDocument/2006/relationships/image" Target="../media/image24.wmf"/><Relationship Id="rId7" Type="http://schemas.openxmlformats.org/officeDocument/2006/relationships/image" Target="../media/image18.wmf"/><Relationship Id="rId12" Type="http://schemas.openxmlformats.org/officeDocument/2006/relationships/image" Target="../media/image25.png"/><Relationship Id="rId17" Type="http://schemas.openxmlformats.org/officeDocument/2006/relationships/image" Target="../media/image22.wmf"/><Relationship Id="rId2" Type="http://schemas.openxmlformats.org/officeDocument/2006/relationships/slideLayout" Target="../slideLayouts/slideLayout7.xml"/><Relationship Id="rId16" Type="http://schemas.openxmlformats.org/officeDocument/2006/relationships/oleObject" Target="../embeddings/oleObject19.bin"/><Relationship Id="rId20" Type="http://schemas.openxmlformats.org/officeDocument/2006/relationships/oleObject" Target="../embeddings/oleObject21.bin"/><Relationship Id="rId1" Type="http://schemas.openxmlformats.org/officeDocument/2006/relationships/vmlDrawing" Target="../drawings/vmlDrawing6.vml"/><Relationship Id="rId6" Type="http://schemas.openxmlformats.org/officeDocument/2006/relationships/oleObject" Target="../embeddings/oleObject15.bin"/><Relationship Id="rId11" Type="http://schemas.openxmlformats.org/officeDocument/2006/relationships/image" Target="../media/image20.wmf"/><Relationship Id="rId5" Type="http://schemas.openxmlformats.org/officeDocument/2006/relationships/image" Target="../media/image17.wmf"/><Relationship Id="rId15" Type="http://schemas.openxmlformats.org/officeDocument/2006/relationships/image" Target="../media/image21.wmf"/><Relationship Id="rId10" Type="http://schemas.openxmlformats.org/officeDocument/2006/relationships/oleObject" Target="../embeddings/oleObject17.bin"/><Relationship Id="rId19" Type="http://schemas.openxmlformats.org/officeDocument/2006/relationships/image" Target="../media/image23.wmf"/><Relationship Id="rId4" Type="http://schemas.openxmlformats.org/officeDocument/2006/relationships/oleObject" Target="../embeddings/oleObject14.bin"/><Relationship Id="rId9" Type="http://schemas.openxmlformats.org/officeDocument/2006/relationships/image" Target="../media/image19.wmf"/><Relationship Id="rId14" Type="http://schemas.openxmlformats.org/officeDocument/2006/relationships/oleObject" Target="../embeddings/oleObject18.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7.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任意多边形 18"/>
          <p:cNvSpPr/>
          <p:nvPr/>
        </p:nvSpPr>
        <p:spPr>
          <a:xfrm>
            <a:off x="0" y="-44132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descr="dd490d4226540cc8deaaccd1d6d84e37"/>
          <p:cNvPicPr>
            <a:picLocks noChangeAspect="1"/>
          </p:cNvPicPr>
          <p:nvPr/>
        </p:nvPicPr>
        <p:blipFill>
          <a:blip r:embed="rId3"/>
          <a:stretch>
            <a:fillRect/>
          </a:stretch>
        </p:blipFill>
        <p:spPr>
          <a:xfrm>
            <a:off x="2540" y="1524635"/>
            <a:ext cx="12186920" cy="3808730"/>
          </a:xfrm>
          <a:prstGeom prst="rect">
            <a:avLst/>
          </a:prstGeom>
        </p:spPr>
      </p:pic>
      <p:sp>
        <p:nvSpPr>
          <p:cNvPr id="7" name="文本框 6"/>
          <p:cNvSpPr txBox="1"/>
          <p:nvPr/>
        </p:nvSpPr>
        <p:spPr>
          <a:xfrm>
            <a:off x="-143364" y="2216606"/>
            <a:ext cx="12509208" cy="1200329"/>
          </a:xfrm>
          <a:prstGeom prst="rect">
            <a:avLst/>
          </a:prstGeom>
          <a:noFill/>
        </p:spPr>
        <p:txBody>
          <a:bodyPr wrap="square" rtlCol="0">
            <a:spAutoFit/>
          </a:bodyPr>
          <a:lstStyle/>
          <a:p>
            <a:pPr algn="ctr"/>
            <a:r>
              <a:rPr lang="en-US" altLang="zh-CN" sz="3600" dirty="0">
                <a:latin typeface="微软雅黑" panose="020B0503020204020204" pitchFamily="34" charset="-122"/>
                <a:ea typeface="微软雅黑" panose="020B0503020204020204" pitchFamily="34" charset="-122"/>
              </a:rPr>
              <a:t>Ergodic Capacity Analysis for Full-Duplex Integrated Access and Backhaul System</a:t>
            </a:r>
            <a:endParaRPr lang="zh-CN" altLang="en-US" sz="3600" b="1" dirty="0">
              <a:solidFill>
                <a:schemeClr val="tx1"/>
              </a:solidFill>
              <a:latin typeface="微软雅黑" panose="020B0503020204020204" pitchFamily="34" charset="-122"/>
              <a:ea typeface="微软雅黑" panose="020B0503020204020204" pitchFamily="34" charset="-122"/>
            </a:endParaRPr>
          </a:p>
        </p:txBody>
      </p:sp>
      <p:sp>
        <p:nvSpPr>
          <p:cNvPr id="2" name="文本框 1">
            <a:extLst>
              <a:ext uri="{FF2B5EF4-FFF2-40B4-BE49-F238E27FC236}">
                <a16:creationId xmlns:a16="http://schemas.microsoft.com/office/drawing/2014/main" id="{5FC9A970-8937-4862-8827-95EC52E417FA}"/>
              </a:ext>
            </a:extLst>
          </p:cNvPr>
          <p:cNvSpPr txBox="1"/>
          <p:nvPr/>
        </p:nvSpPr>
        <p:spPr>
          <a:xfrm>
            <a:off x="2166135" y="3754963"/>
            <a:ext cx="7859730" cy="1015663"/>
          </a:xfrm>
          <a:prstGeom prst="rect">
            <a:avLst/>
          </a:prstGeom>
          <a:noFill/>
        </p:spPr>
        <p:txBody>
          <a:bodyPr wrap="square" rtlCol="0">
            <a:spAutoFit/>
          </a:bodyPr>
          <a:lstStyle/>
          <a:p>
            <a:pPr algn="ctr"/>
            <a:r>
              <a:rPr lang="en-US" altLang="zh-CN" sz="2000" dirty="0" err="1">
                <a:latin typeface="微软雅黑" panose="020B0503020204020204" pitchFamily="34" charset="-122"/>
                <a:ea typeface="微软雅黑" panose="020B0503020204020204" pitchFamily="34" charset="-122"/>
              </a:rPr>
              <a:t>Xiaoqian</a:t>
            </a:r>
            <a:r>
              <a:rPr lang="en-US" altLang="zh-CN" sz="2000" dirty="0">
                <a:latin typeface="微软雅黑" panose="020B0503020204020204" pitchFamily="34" charset="-122"/>
                <a:ea typeface="微软雅黑" panose="020B0503020204020204" pitchFamily="34" charset="-122"/>
              </a:rPr>
              <a:t> Zhang, Fangfang Liu, </a:t>
            </a:r>
            <a:r>
              <a:rPr lang="en-US" altLang="zh-CN" sz="2000" dirty="0" err="1">
                <a:latin typeface="微软雅黑" panose="020B0503020204020204" pitchFamily="34" charset="-122"/>
                <a:ea typeface="微软雅黑" panose="020B0503020204020204" pitchFamily="34" charset="-122"/>
              </a:rPr>
              <a:t>Hailun</a:t>
            </a:r>
            <a:r>
              <a:rPr lang="en-US" altLang="zh-CN" sz="2000" dirty="0">
                <a:latin typeface="微软雅黑" panose="020B0503020204020204" pitchFamily="34" charset="-122"/>
                <a:ea typeface="微软雅黑" panose="020B0503020204020204" pitchFamily="34" charset="-122"/>
              </a:rPr>
              <a:t> Xia</a:t>
            </a:r>
          </a:p>
          <a:p>
            <a:pPr algn="ctr"/>
            <a:r>
              <a:rPr lang="en-US" altLang="zh-CN" sz="2000" dirty="0">
                <a:latin typeface="微软雅黑" panose="020B0503020204020204" pitchFamily="34" charset="-122"/>
                <a:ea typeface="微软雅黑" panose="020B0503020204020204" pitchFamily="34" charset="-122"/>
              </a:rPr>
              <a:t>Beijing University of Posts and Telecommunications</a:t>
            </a:r>
          </a:p>
          <a:p>
            <a:pPr algn="ctr"/>
            <a:r>
              <a:rPr lang="en-US" altLang="zh-CN" sz="2000" dirty="0">
                <a:latin typeface="微软雅黑" panose="020B0503020204020204" pitchFamily="34" charset="-122"/>
                <a:ea typeface="微软雅黑" panose="020B0503020204020204" pitchFamily="34" charset="-122"/>
              </a:rPr>
              <a:t>zhangxiaoqian@bupt.edu.cn</a:t>
            </a:r>
            <a:endParaRPr lang="zh-CN" altLang="en-US" sz="2000"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randombar(horizontal)">
                                      <p:cBhvr>
                                        <p:cTn id="7" dur="2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grpId="0" nodeType="clickEffect">
                                  <p:stCondLst>
                                    <p:cond delay="0"/>
                                  </p:stCondLst>
                                  <p:iterate type="lt">
                                    <p:tmPct val="10000"/>
                                  </p:iterate>
                                  <p:childTnLst>
                                    <p:set>
                                      <p:cBhvr>
                                        <p:cTn id="16" dur="1" fill="hold">
                                          <p:stCondLst>
                                            <p:cond delay="0"/>
                                          </p:stCondLst>
                                        </p:cTn>
                                        <p:tgtEl>
                                          <p:spTgt spid="7"/>
                                        </p:tgtEl>
                                        <p:attrNameLst>
                                          <p:attrName>style.visibility</p:attrName>
                                        </p:attrNameLst>
                                      </p:cBhvr>
                                      <p:to>
                                        <p:strVal val="visible"/>
                                      </p:to>
                                    </p:set>
                                    <p:anim calcmode="lin" valueType="num">
                                      <p:cBhvr>
                                        <p:cTn id="17" dur="20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18" dur="2000" fill="hold"/>
                                        <p:tgtEl>
                                          <p:spTgt spid="7"/>
                                        </p:tgtEl>
                                        <p:attrNameLst>
                                          <p:attrName>ppt_y</p:attrName>
                                        </p:attrNameLst>
                                      </p:cBhvr>
                                      <p:tavLst>
                                        <p:tav tm="0">
                                          <p:val>
                                            <p:strVal val="#ppt_y"/>
                                          </p:val>
                                        </p:tav>
                                        <p:tav tm="100000">
                                          <p:val>
                                            <p:strVal val="#ppt_y"/>
                                          </p:val>
                                        </p:tav>
                                      </p:tavLst>
                                    </p:anim>
                                    <p:anim calcmode="lin" valueType="num">
                                      <p:cBhvr>
                                        <p:cTn id="19" dur="20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20" dur="20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21" dur="2000" tmFilter="0,0; .5, 1; 1, 1"/>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任意多边形 18"/>
          <p:cNvSpPr/>
          <p:nvPr/>
        </p:nvSpPr>
        <p:spPr>
          <a:xfrm>
            <a:off x="0" y="-42608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Rectangle 47"/>
          <p:cNvSpPr/>
          <p:nvPr/>
        </p:nvSpPr>
        <p:spPr>
          <a:xfrm>
            <a:off x="5440045" y="1286986"/>
            <a:ext cx="1311910" cy="1107440"/>
          </a:xfrm>
          <a:prstGeom prst="rect">
            <a:avLst/>
          </a:prstGeom>
          <a:ln>
            <a:solidFill>
              <a:schemeClr val="bg1">
                <a:lumMod val="65000"/>
              </a:schemeClr>
            </a:solidFill>
          </a:ln>
        </p:spPr>
        <p:txBody>
          <a:bodyPr wrap="square" lIns="0" tIns="0" rIns="0" bIns="0">
            <a:spAutoFit/>
          </a:bodyPr>
          <a:lstStyle/>
          <a:p>
            <a:pPr algn="ctr"/>
            <a:r>
              <a:rPr lang="en-US" altLang="zh-CN" sz="7200" dirty="0">
                <a:solidFill>
                  <a:schemeClr val="tx1"/>
                </a:solidFill>
                <a:latin typeface="Impact" panose="020B0806030902050204" pitchFamily="34" charset="0"/>
                <a:ea typeface="微软雅黑" panose="020B0503020204020204" pitchFamily="34" charset="-122"/>
                <a:cs typeface="Arial" panose="020B0604020202020204" pitchFamily="34" charset="0"/>
              </a:rPr>
              <a:t>03</a:t>
            </a:r>
          </a:p>
        </p:txBody>
      </p:sp>
      <p:sp>
        <p:nvSpPr>
          <p:cNvPr id="5" name="Rectangle 47"/>
          <p:cNvSpPr/>
          <p:nvPr/>
        </p:nvSpPr>
        <p:spPr>
          <a:xfrm>
            <a:off x="2128708" y="3307397"/>
            <a:ext cx="7934583" cy="615553"/>
          </a:xfrm>
          <a:prstGeom prst="rect">
            <a:avLst/>
          </a:prstGeom>
          <a:ln>
            <a:noFill/>
          </a:ln>
        </p:spPr>
        <p:txBody>
          <a:bodyPr wrap="square" lIns="0" tIns="0" rIns="0" bIns="0">
            <a:spAutoFit/>
          </a:bodyPr>
          <a:lstStyle/>
          <a:p>
            <a:r>
              <a:rPr lang="en-US" altLang="zh-CN" sz="4000" dirty="0">
                <a:latin typeface="微软雅黑" panose="020B0503020204020204" pitchFamily="34" charset="-122"/>
                <a:ea typeface="微软雅黑" panose="020B0503020204020204" pitchFamily="34" charset="-122"/>
                <a:cs typeface="Arial" panose="020B0604020202020204" pitchFamily="34" charset="0"/>
              </a:rPr>
              <a:t>System Model and Signal Model</a:t>
            </a:r>
            <a:endParaRPr lang="zh-CN" altLang="en-US" sz="4000" dirty="0">
              <a:latin typeface="微软雅黑" panose="020B0503020204020204" pitchFamily="34" charset="-122"/>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581785582"/>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2000"/>
                                        <p:tgtEl>
                                          <p:spTgt spid="3"/>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7">
            <a:extLst>
              <a:ext uri="{FF2B5EF4-FFF2-40B4-BE49-F238E27FC236}">
                <a16:creationId xmlns:a16="http://schemas.microsoft.com/office/drawing/2014/main" id="{B7E911E7-2B1A-49C2-AC66-4E356DB99999}"/>
              </a:ext>
            </a:extLst>
          </p:cNvPr>
          <p:cNvSpPr/>
          <p:nvPr/>
        </p:nvSpPr>
        <p:spPr>
          <a:xfrm>
            <a:off x="82193" y="144110"/>
            <a:ext cx="6534364" cy="430887"/>
          </a:xfrm>
          <a:prstGeom prst="rect">
            <a:avLst/>
          </a:prstGeom>
        </p:spPr>
        <p:txBody>
          <a:bodyPr wrap="square" lIns="0" tIns="0" rIns="0" bIns="0">
            <a:spAutoFit/>
          </a:bodyPr>
          <a:lstStyle/>
          <a:p>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System Model for General IAB System</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pic>
        <p:nvPicPr>
          <p:cNvPr id="2" name="图片 1">
            <a:extLst>
              <a:ext uri="{FF2B5EF4-FFF2-40B4-BE49-F238E27FC236}">
                <a16:creationId xmlns:a16="http://schemas.microsoft.com/office/drawing/2014/main" id="{2C27B2A9-89CE-4148-B09B-DDA2BE9FAA91}"/>
              </a:ext>
            </a:extLst>
          </p:cNvPr>
          <p:cNvPicPr>
            <a:picLocks noChangeAspect="1"/>
          </p:cNvPicPr>
          <p:nvPr/>
        </p:nvPicPr>
        <p:blipFill>
          <a:blip r:embed="rId3"/>
          <a:stretch>
            <a:fillRect/>
          </a:stretch>
        </p:blipFill>
        <p:spPr>
          <a:xfrm>
            <a:off x="2232167" y="1140591"/>
            <a:ext cx="7475105" cy="2773863"/>
          </a:xfrm>
          <a:prstGeom prst="rect">
            <a:avLst/>
          </a:prstGeom>
        </p:spPr>
      </p:pic>
      <p:sp>
        <p:nvSpPr>
          <p:cNvPr id="49" name="文本框 48">
            <a:extLst>
              <a:ext uri="{FF2B5EF4-FFF2-40B4-BE49-F238E27FC236}">
                <a16:creationId xmlns:a16="http://schemas.microsoft.com/office/drawing/2014/main" id="{C74599D3-0A62-4446-8C23-F9CAD9AD3120}"/>
              </a:ext>
            </a:extLst>
          </p:cNvPr>
          <p:cNvSpPr txBox="1"/>
          <p:nvPr/>
        </p:nvSpPr>
        <p:spPr>
          <a:xfrm>
            <a:off x="1459463" y="4269503"/>
            <a:ext cx="9273073" cy="1569660"/>
          </a:xfrm>
          <a:prstGeom prst="rect">
            <a:avLst/>
          </a:prstGeom>
          <a:noFill/>
        </p:spPr>
        <p:txBody>
          <a:bodyPr wrap="square" rtlCol="0">
            <a:spAutoFit/>
          </a:bodyPr>
          <a:lstStyle/>
          <a:p>
            <a:r>
              <a:rPr lang="en-US" altLang="zh-CN" sz="2400" dirty="0">
                <a:latin typeface="微软雅黑" panose="020B0503020204020204" pitchFamily="34" charset="-122"/>
                <a:ea typeface="微软雅黑" panose="020B0503020204020204" pitchFamily="34" charset="-122"/>
              </a:rPr>
              <a:t>Since all the data flows in access links are either shunted by a backhaul link or go in a backhaul link at each BS, the system capacity is restricted by the capacity of backhaul links. So here we only consider backhaul links in IAB system.</a:t>
            </a:r>
            <a:endParaRPr lang="zh-CN" altLang="en-US" sz="2400" dirty="0">
              <a:latin typeface="微软雅黑" panose="020B0503020204020204" pitchFamily="34" charset="-122"/>
              <a:ea typeface="微软雅黑" panose="020B0503020204020204" pitchFamily="34" charset="-122"/>
            </a:endParaRPr>
          </a:p>
        </p:txBody>
      </p:sp>
    </p:spTree>
  </p:cSld>
  <p:clrMapOvr>
    <a:masterClrMapping/>
  </p:clrMapOvr>
  <p:transition>
    <p:pull dir="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7">
            <a:extLst>
              <a:ext uri="{FF2B5EF4-FFF2-40B4-BE49-F238E27FC236}">
                <a16:creationId xmlns:a16="http://schemas.microsoft.com/office/drawing/2014/main" id="{B7E911E7-2B1A-49C2-AC66-4E356DB99999}"/>
              </a:ext>
            </a:extLst>
          </p:cNvPr>
          <p:cNvSpPr/>
          <p:nvPr/>
        </p:nvSpPr>
        <p:spPr>
          <a:xfrm>
            <a:off x="82192" y="144110"/>
            <a:ext cx="10633754" cy="430887"/>
          </a:xfrm>
          <a:prstGeom prst="rect">
            <a:avLst/>
          </a:prstGeom>
        </p:spPr>
        <p:txBody>
          <a:bodyPr wrap="square" lIns="0" tIns="0" rIns="0" bIns="0">
            <a:spAutoFit/>
          </a:bodyPr>
          <a:lstStyle/>
          <a:p>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System Model and Signal Model </a:t>
            </a:r>
            <a:r>
              <a:rPr lang="en-US" altLang="zh-CN" sz="2800" dirty="0">
                <a:latin typeface="微软雅黑" panose="020B0503020204020204" pitchFamily="34" charset="-122"/>
                <a:ea typeface="微软雅黑" panose="020B0503020204020204" pitchFamily="34" charset="-122"/>
                <a:cs typeface="Arial" panose="020B0604020202020204" pitchFamily="34" charset="0"/>
              </a:rPr>
              <a:t>of</a:t>
            </a:r>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 Three-hop FD IAB System</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pic>
        <p:nvPicPr>
          <p:cNvPr id="3" name="图片 2">
            <a:extLst>
              <a:ext uri="{FF2B5EF4-FFF2-40B4-BE49-F238E27FC236}">
                <a16:creationId xmlns:a16="http://schemas.microsoft.com/office/drawing/2014/main" id="{24F543C3-3EFD-4F12-8142-989F9923DDD2}"/>
              </a:ext>
            </a:extLst>
          </p:cNvPr>
          <p:cNvPicPr>
            <a:picLocks noChangeAspect="1"/>
          </p:cNvPicPr>
          <p:nvPr/>
        </p:nvPicPr>
        <p:blipFill>
          <a:blip r:embed="rId4"/>
          <a:stretch>
            <a:fillRect/>
          </a:stretch>
        </p:blipFill>
        <p:spPr>
          <a:xfrm>
            <a:off x="312987" y="757626"/>
            <a:ext cx="5885754" cy="2487912"/>
          </a:xfrm>
          <a:prstGeom prst="rect">
            <a:avLst/>
          </a:prstGeom>
        </p:spPr>
      </p:pic>
      <p:sp>
        <p:nvSpPr>
          <p:cNvPr id="2" name="文本框 1">
            <a:extLst>
              <a:ext uri="{FF2B5EF4-FFF2-40B4-BE49-F238E27FC236}">
                <a16:creationId xmlns:a16="http://schemas.microsoft.com/office/drawing/2014/main" id="{CD5A0B1D-591F-42A7-84D2-BF1CD0BDB2E4}"/>
              </a:ext>
            </a:extLst>
          </p:cNvPr>
          <p:cNvSpPr txBox="1"/>
          <p:nvPr/>
        </p:nvSpPr>
        <p:spPr>
          <a:xfrm>
            <a:off x="6441897" y="1216752"/>
            <a:ext cx="5534346" cy="1569660"/>
          </a:xfrm>
          <a:prstGeom prst="rect">
            <a:avLst/>
          </a:prstGeom>
          <a:noFill/>
        </p:spPr>
        <p:txBody>
          <a:bodyPr wrap="square" rtlCol="0">
            <a:spAutoFit/>
          </a:bodyPr>
          <a:lstStyle/>
          <a:p>
            <a:r>
              <a:rPr lang="en-US" altLang="zh-CN" sz="2400" dirty="0">
                <a:latin typeface="微软雅黑" panose="020B0503020204020204" pitchFamily="34" charset="-122"/>
                <a:ea typeface="微软雅黑" panose="020B0503020204020204" pitchFamily="34" charset="-122"/>
              </a:rPr>
              <a:t>The process of transmitting the signal from source S, to destination D, through two relay nodes R1 and R2 is shown in Fig.2.</a:t>
            </a:r>
            <a:endParaRPr lang="zh-CN" altLang="en-US" sz="2400" dirty="0">
              <a:latin typeface="微软雅黑" panose="020B0503020204020204" pitchFamily="34" charset="-122"/>
              <a:ea typeface="微软雅黑" panose="020B0503020204020204" pitchFamily="34" charset="-122"/>
            </a:endParaRPr>
          </a:p>
        </p:txBody>
      </p:sp>
      <p:sp>
        <p:nvSpPr>
          <p:cNvPr id="4" name="Rectangle 2">
            <a:extLst>
              <a:ext uri="{FF2B5EF4-FFF2-40B4-BE49-F238E27FC236}">
                <a16:creationId xmlns:a16="http://schemas.microsoft.com/office/drawing/2014/main" id="{05FE9AFF-BFE5-40C9-8B7F-C8CE14D1B577}"/>
              </a:ext>
            </a:extLst>
          </p:cNvPr>
          <p:cNvSpPr>
            <a:spLocks noChangeArrowheads="1"/>
          </p:cNvSpPr>
          <p:nvPr/>
        </p:nvSpPr>
        <p:spPr bwMode="auto">
          <a:xfrm>
            <a:off x="876465" y="3589607"/>
            <a:ext cx="11315535" cy="5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6FBF3E5A-6BE4-465B-ABF3-E6E638FF0FB2}"/>
              </a:ext>
            </a:extLst>
          </p:cNvPr>
          <p:cNvGraphicFramePr>
            <a:graphicFrameLocks noChangeAspect="1"/>
          </p:cNvGraphicFramePr>
          <p:nvPr>
            <p:extLst>
              <p:ext uri="{D42A27DB-BD31-4B8C-83A1-F6EECF244321}">
                <p14:modId xmlns:p14="http://schemas.microsoft.com/office/powerpoint/2010/main" val="2568652295"/>
              </p:ext>
            </p:extLst>
          </p:nvPr>
        </p:nvGraphicFramePr>
        <p:xfrm>
          <a:off x="260350" y="3313113"/>
          <a:ext cx="11671300" cy="1150937"/>
        </p:xfrm>
        <a:graphic>
          <a:graphicData uri="http://schemas.openxmlformats.org/presentationml/2006/ole">
            <mc:AlternateContent xmlns:mc="http://schemas.openxmlformats.org/markup-compatibility/2006">
              <mc:Choice xmlns:v="urn:schemas-microsoft-com:vml" Requires="v">
                <p:oleObj spid="_x0000_s1280" name="Equation" r:id="rId5" imgW="5879880" imgH="609480" progId="Equation.DSMT4">
                  <p:embed/>
                </p:oleObj>
              </mc:Choice>
              <mc:Fallback>
                <p:oleObj name="Equation" r:id="rId5" imgW="5879880" imgH="609480" progId="Equation.DSMT4">
                  <p:embed/>
                  <p:pic>
                    <p:nvPicPr>
                      <p:cNvPr id="0" name="Object 1"/>
                      <p:cNvPicPr>
                        <a:picLocks noChangeAspect="1" noChangeArrowheads="1"/>
                      </p:cNvPicPr>
                      <p:nvPr/>
                    </p:nvPicPr>
                    <p:blipFill>
                      <a:blip r:embed="rId6"/>
                      <a:srcRect/>
                      <a:stretch>
                        <a:fillRect/>
                      </a:stretch>
                    </p:blipFill>
                    <p:spPr bwMode="auto">
                      <a:xfrm>
                        <a:off x="260350" y="3313113"/>
                        <a:ext cx="11671300" cy="1150937"/>
                      </a:xfrm>
                      <a:prstGeom prst="rect">
                        <a:avLst/>
                      </a:prstGeom>
                      <a:noFill/>
                    </p:spPr>
                  </p:pic>
                </p:oleObj>
              </mc:Fallback>
            </mc:AlternateContent>
          </a:graphicData>
        </a:graphic>
      </p:graphicFrame>
      <p:graphicFrame>
        <p:nvGraphicFramePr>
          <p:cNvPr id="7" name="对象 6">
            <a:extLst>
              <a:ext uri="{FF2B5EF4-FFF2-40B4-BE49-F238E27FC236}">
                <a16:creationId xmlns:a16="http://schemas.microsoft.com/office/drawing/2014/main" id="{AEB3F186-FAD8-4D1E-8ED2-43A486E0A336}"/>
              </a:ext>
            </a:extLst>
          </p:cNvPr>
          <p:cNvGraphicFramePr>
            <a:graphicFrameLocks noChangeAspect="1"/>
          </p:cNvGraphicFramePr>
          <p:nvPr>
            <p:extLst>
              <p:ext uri="{D42A27DB-BD31-4B8C-83A1-F6EECF244321}">
                <p14:modId xmlns:p14="http://schemas.microsoft.com/office/powerpoint/2010/main" val="3826586800"/>
              </p:ext>
            </p:extLst>
          </p:nvPr>
        </p:nvGraphicFramePr>
        <p:xfrm>
          <a:off x="200025" y="4287838"/>
          <a:ext cx="8143875" cy="1103312"/>
        </p:xfrm>
        <a:graphic>
          <a:graphicData uri="http://schemas.openxmlformats.org/presentationml/2006/ole">
            <mc:AlternateContent xmlns:mc="http://schemas.openxmlformats.org/markup-compatibility/2006">
              <mc:Choice xmlns:v="urn:schemas-microsoft-com:vml" Requires="v">
                <p:oleObj spid="_x0000_s1281" name="Equation" r:id="rId7" imgW="4127400" imgH="583920" progId="Equation.DSMT4">
                  <p:embed/>
                </p:oleObj>
              </mc:Choice>
              <mc:Fallback>
                <p:oleObj name="Equation" r:id="rId7" imgW="4127400" imgH="583920" progId="Equation.DSMT4">
                  <p:embed/>
                  <p:pic>
                    <p:nvPicPr>
                      <p:cNvPr id="0" name="Object 3"/>
                      <p:cNvPicPr>
                        <a:picLocks noChangeAspect="1" noChangeArrowheads="1"/>
                      </p:cNvPicPr>
                      <p:nvPr/>
                    </p:nvPicPr>
                    <p:blipFill>
                      <a:blip r:embed="rId8"/>
                      <a:srcRect/>
                      <a:stretch>
                        <a:fillRect/>
                      </a:stretch>
                    </p:blipFill>
                    <p:spPr bwMode="auto">
                      <a:xfrm>
                        <a:off x="200025" y="4287838"/>
                        <a:ext cx="8143875" cy="1103312"/>
                      </a:xfrm>
                      <a:prstGeom prst="rect">
                        <a:avLst/>
                      </a:prstGeom>
                      <a:noFill/>
                    </p:spPr>
                  </p:pic>
                </p:oleObj>
              </mc:Fallback>
            </mc:AlternateContent>
          </a:graphicData>
        </a:graphic>
      </p:graphicFrame>
      <p:graphicFrame>
        <p:nvGraphicFramePr>
          <p:cNvPr id="9" name="对象 8">
            <a:extLst>
              <a:ext uri="{FF2B5EF4-FFF2-40B4-BE49-F238E27FC236}">
                <a16:creationId xmlns:a16="http://schemas.microsoft.com/office/drawing/2014/main" id="{5E566F12-3B5A-482C-BFF0-0E6E658C6491}"/>
              </a:ext>
            </a:extLst>
          </p:cNvPr>
          <p:cNvGraphicFramePr>
            <a:graphicFrameLocks noChangeAspect="1"/>
          </p:cNvGraphicFramePr>
          <p:nvPr>
            <p:extLst>
              <p:ext uri="{D42A27DB-BD31-4B8C-83A1-F6EECF244321}">
                <p14:modId xmlns:p14="http://schemas.microsoft.com/office/powerpoint/2010/main" val="291843321"/>
              </p:ext>
            </p:extLst>
          </p:nvPr>
        </p:nvGraphicFramePr>
        <p:xfrm>
          <a:off x="214313" y="5330825"/>
          <a:ext cx="5570537" cy="957263"/>
        </p:xfrm>
        <a:graphic>
          <a:graphicData uri="http://schemas.openxmlformats.org/presentationml/2006/ole">
            <mc:AlternateContent xmlns:mc="http://schemas.openxmlformats.org/markup-compatibility/2006">
              <mc:Choice xmlns:v="urn:schemas-microsoft-com:vml" Requires="v">
                <p:oleObj spid="_x0000_s1282" name="Equation" r:id="rId9" imgW="2882880" imgH="520560" progId="Equation.DSMT4">
                  <p:embed/>
                </p:oleObj>
              </mc:Choice>
              <mc:Fallback>
                <p:oleObj name="Equation" r:id="rId9" imgW="2882880" imgH="520560" progId="Equation.DSMT4">
                  <p:embed/>
                  <p:pic>
                    <p:nvPicPr>
                      <p:cNvPr id="0" name="Object 5"/>
                      <p:cNvPicPr>
                        <a:picLocks noChangeAspect="1" noChangeArrowheads="1"/>
                      </p:cNvPicPr>
                      <p:nvPr/>
                    </p:nvPicPr>
                    <p:blipFill>
                      <a:blip r:embed="rId10"/>
                      <a:srcRect/>
                      <a:stretch>
                        <a:fillRect/>
                      </a:stretch>
                    </p:blipFill>
                    <p:spPr bwMode="auto">
                      <a:xfrm>
                        <a:off x="214313" y="5330825"/>
                        <a:ext cx="5570537" cy="957263"/>
                      </a:xfrm>
                      <a:prstGeom prst="rect">
                        <a:avLst/>
                      </a:prstGeom>
                      <a:noFill/>
                    </p:spPr>
                  </p:pic>
                </p:oleObj>
              </mc:Fallback>
            </mc:AlternateContent>
          </a:graphicData>
        </a:graphic>
      </p:graphicFrame>
      <p:sp>
        <p:nvSpPr>
          <p:cNvPr id="10" name="文本框 9">
            <a:extLst>
              <a:ext uri="{FF2B5EF4-FFF2-40B4-BE49-F238E27FC236}">
                <a16:creationId xmlns:a16="http://schemas.microsoft.com/office/drawing/2014/main" id="{CF56254A-ED77-46F8-8BA3-57876D77954F}"/>
              </a:ext>
            </a:extLst>
          </p:cNvPr>
          <p:cNvSpPr txBox="1"/>
          <p:nvPr/>
        </p:nvSpPr>
        <p:spPr>
          <a:xfrm>
            <a:off x="6534232" y="5024063"/>
            <a:ext cx="4900905" cy="369332"/>
          </a:xfrm>
          <a:prstGeom prst="rect">
            <a:avLst/>
          </a:prstGeom>
          <a:noFill/>
        </p:spPr>
        <p:txBody>
          <a:bodyPr wrap="square" rtlCol="0">
            <a:spAutoFit/>
          </a:bodyPr>
          <a:lstStyle/>
          <a:p>
            <a:r>
              <a:rPr lang="en-US" altLang="zh-CN" dirty="0">
                <a:latin typeface="微软雅黑" panose="020B0503020204020204" pitchFamily="34" charset="-122"/>
                <a:ea typeface="微软雅黑" panose="020B0503020204020204" pitchFamily="34" charset="-122"/>
              </a:rPr>
              <a:t>Channel model: </a:t>
            </a:r>
            <a:endParaRPr lang="zh-CN" altLang="en-US" dirty="0">
              <a:latin typeface="微软雅黑" panose="020B0503020204020204" pitchFamily="34" charset="-122"/>
              <a:ea typeface="微软雅黑" panose="020B0503020204020204" pitchFamily="34" charset="-122"/>
            </a:endParaRPr>
          </a:p>
        </p:txBody>
      </p:sp>
      <p:graphicFrame>
        <p:nvGraphicFramePr>
          <p:cNvPr id="12" name="对象 11">
            <a:extLst>
              <a:ext uri="{FF2B5EF4-FFF2-40B4-BE49-F238E27FC236}">
                <a16:creationId xmlns:a16="http://schemas.microsoft.com/office/drawing/2014/main" id="{ED542F9A-AA0A-4849-AD1F-03ABC1459E3F}"/>
              </a:ext>
            </a:extLst>
          </p:cNvPr>
          <p:cNvGraphicFramePr>
            <a:graphicFrameLocks noChangeAspect="1"/>
          </p:cNvGraphicFramePr>
          <p:nvPr>
            <p:extLst>
              <p:ext uri="{D42A27DB-BD31-4B8C-83A1-F6EECF244321}">
                <p14:modId xmlns:p14="http://schemas.microsoft.com/office/powerpoint/2010/main" val="668607767"/>
              </p:ext>
            </p:extLst>
          </p:nvPr>
        </p:nvGraphicFramePr>
        <p:xfrm>
          <a:off x="8349772" y="4971888"/>
          <a:ext cx="634912" cy="419861"/>
        </p:xfrm>
        <a:graphic>
          <a:graphicData uri="http://schemas.openxmlformats.org/presentationml/2006/ole">
            <mc:AlternateContent xmlns:mc="http://schemas.openxmlformats.org/markup-compatibility/2006">
              <mc:Choice xmlns:v="urn:schemas-microsoft-com:vml" Requires="v">
                <p:oleObj spid="_x0000_s1283" name="Equation" r:id="rId11" imgW="393480" imgH="241200" progId="Equation.DSMT4">
                  <p:embed/>
                </p:oleObj>
              </mc:Choice>
              <mc:Fallback>
                <p:oleObj name="Equation" r:id="rId11" imgW="393480" imgH="241200" progId="Equation.DSMT4">
                  <p:embed/>
                  <p:pic>
                    <p:nvPicPr>
                      <p:cNvPr id="0" name="Object 10"/>
                      <p:cNvPicPr>
                        <a:picLocks noChangeAspect="1" noChangeArrowheads="1"/>
                      </p:cNvPicPr>
                      <p:nvPr/>
                    </p:nvPicPr>
                    <p:blipFill>
                      <a:blip r:embed="rId12"/>
                      <a:srcRect/>
                      <a:stretch>
                        <a:fillRect/>
                      </a:stretch>
                    </p:blipFill>
                    <p:spPr bwMode="auto">
                      <a:xfrm>
                        <a:off x="8349772" y="4971888"/>
                        <a:ext cx="634912" cy="419861"/>
                      </a:xfrm>
                      <a:prstGeom prst="rect">
                        <a:avLst/>
                      </a:prstGeom>
                      <a:noFill/>
                    </p:spPr>
                  </p:pic>
                </p:oleObj>
              </mc:Fallback>
            </mc:AlternateContent>
          </a:graphicData>
        </a:graphic>
      </p:graphicFrame>
      <p:graphicFrame>
        <p:nvGraphicFramePr>
          <p:cNvPr id="14" name="对象 13">
            <a:extLst>
              <a:ext uri="{FF2B5EF4-FFF2-40B4-BE49-F238E27FC236}">
                <a16:creationId xmlns:a16="http://schemas.microsoft.com/office/drawing/2014/main" id="{8BDBD652-C8DC-4DF5-B793-0509BAB4A3A0}"/>
              </a:ext>
            </a:extLst>
          </p:cNvPr>
          <p:cNvGraphicFramePr>
            <a:graphicFrameLocks noChangeAspect="1"/>
          </p:cNvGraphicFramePr>
          <p:nvPr>
            <p:extLst>
              <p:ext uri="{D42A27DB-BD31-4B8C-83A1-F6EECF244321}">
                <p14:modId xmlns:p14="http://schemas.microsoft.com/office/powerpoint/2010/main" val="524243716"/>
              </p:ext>
            </p:extLst>
          </p:nvPr>
        </p:nvGraphicFramePr>
        <p:xfrm>
          <a:off x="8349772" y="5380368"/>
          <a:ext cx="352439" cy="466129"/>
        </p:xfrm>
        <a:graphic>
          <a:graphicData uri="http://schemas.openxmlformats.org/presentationml/2006/ole">
            <mc:AlternateContent xmlns:mc="http://schemas.openxmlformats.org/markup-compatibility/2006">
              <mc:Choice xmlns:v="urn:schemas-microsoft-com:vml" Requires="v">
                <p:oleObj spid="_x0000_s1284" name="Equation" r:id="rId13" imgW="215713" imgH="241091" progId="Equation.DSMT4">
                  <p:embed/>
                </p:oleObj>
              </mc:Choice>
              <mc:Fallback>
                <p:oleObj name="Equation" r:id="rId13" imgW="215713" imgH="241091" progId="Equation.DSMT4">
                  <p:embed/>
                  <p:pic>
                    <p:nvPicPr>
                      <p:cNvPr id="0" name="Object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349772" y="5380368"/>
                        <a:ext cx="352439" cy="466129"/>
                      </a:xfrm>
                      <a:prstGeom prst="rect">
                        <a:avLst/>
                      </a:prstGeom>
                      <a:noFill/>
                    </p:spPr>
                  </p:pic>
                </p:oleObj>
              </mc:Fallback>
            </mc:AlternateContent>
          </a:graphicData>
        </a:graphic>
      </p:graphicFrame>
      <p:graphicFrame>
        <p:nvGraphicFramePr>
          <p:cNvPr id="16" name="对象 15">
            <a:extLst>
              <a:ext uri="{FF2B5EF4-FFF2-40B4-BE49-F238E27FC236}">
                <a16:creationId xmlns:a16="http://schemas.microsoft.com/office/drawing/2014/main" id="{A5E57942-E609-4445-97A6-18331E5D85F4}"/>
              </a:ext>
            </a:extLst>
          </p:cNvPr>
          <p:cNvGraphicFramePr>
            <a:graphicFrameLocks noChangeAspect="1"/>
          </p:cNvGraphicFramePr>
          <p:nvPr>
            <p:extLst>
              <p:ext uri="{D42A27DB-BD31-4B8C-83A1-F6EECF244321}">
                <p14:modId xmlns:p14="http://schemas.microsoft.com/office/powerpoint/2010/main" val="3898397709"/>
              </p:ext>
            </p:extLst>
          </p:nvPr>
        </p:nvGraphicFramePr>
        <p:xfrm>
          <a:off x="8349772" y="5846497"/>
          <a:ext cx="1256565" cy="418855"/>
        </p:xfrm>
        <a:graphic>
          <a:graphicData uri="http://schemas.openxmlformats.org/presentationml/2006/ole">
            <mc:AlternateContent xmlns:mc="http://schemas.openxmlformats.org/markup-compatibility/2006">
              <mc:Choice xmlns:v="urn:schemas-microsoft-com:vml" Requires="v">
                <p:oleObj spid="_x0000_s1285" name="Equation" r:id="rId15" imgW="799753" imgH="253890" progId="Equation.DSMT4">
                  <p:embed/>
                </p:oleObj>
              </mc:Choice>
              <mc:Fallback>
                <p:oleObj name="Equation" r:id="rId15" imgW="799753" imgH="253890" progId="Equation.DSMT4">
                  <p:embed/>
                  <p:pic>
                    <p:nvPicPr>
                      <p:cNvPr id="0" name="Object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349772" y="5846497"/>
                        <a:ext cx="1256565" cy="418855"/>
                      </a:xfrm>
                      <a:prstGeom prst="rect">
                        <a:avLst/>
                      </a:prstGeom>
                      <a:noFill/>
                    </p:spPr>
                  </p:pic>
                </p:oleObj>
              </mc:Fallback>
            </mc:AlternateContent>
          </a:graphicData>
        </a:graphic>
      </p:graphicFrame>
      <p:sp>
        <p:nvSpPr>
          <p:cNvPr id="18" name="文本框 17">
            <a:extLst>
              <a:ext uri="{FF2B5EF4-FFF2-40B4-BE49-F238E27FC236}">
                <a16:creationId xmlns:a16="http://schemas.microsoft.com/office/drawing/2014/main" id="{391629AE-B775-40C9-A5C1-BB6899BCECA4}"/>
              </a:ext>
            </a:extLst>
          </p:cNvPr>
          <p:cNvSpPr txBox="1"/>
          <p:nvPr/>
        </p:nvSpPr>
        <p:spPr>
          <a:xfrm>
            <a:off x="8775658" y="5433634"/>
            <a:ext cx="2361529" cy="369332"/>
          </a:xfrm>
          <a:prstGeom prst="rect">
            <a:avLst/>
          </a:prstGeom>
          <a:noFill/>
        </p:spPr>
        <p:txBody>
          <a:bodyPr wrap="square" rtlCol="0">
            <a:spAutoFit/>
          </a:bodyPr>
          <a:lstStyle/>
          <a:p>
            <a:r>
              <a:rPr lang="en-US" altLang="zh-CN" dirty="0">
                <a:latin typeface="微软雅黑" panose="020B0503020204020204" pitchFamily="34" charset="-122"/>
                <a:ea typeface="微软雅黑" panose="020B0503020204020204" pitchFamily="34" charset="-122"/>
              </a:rPr>
              <a:t>Rayleigh fading </a:t>
            </a:r>
            <a:endParaRPr lang="zh-CN" altLang="en-US" dirty="0">
              <a:latin typeface="微软雅黑" panose="020B0503020204020204" pitchFamily="34" charset="-122"/>
              <a:ea typeface="微软雅黑" panose="020B0503020204020204" pitchFamily="34" charset="-122"/>
            </a:endParaRPr>
          </a:p>
        </p:txBody>
      </p:sp>
      <p:sp>
        <p:nvSpPr>
          <p:cNvPr id="19" name="文本框 18">
            <a:extLst>
              <a:ext uri="{FF2B5EF4-FFF2-40B4-BE49-F238E27FC236}">
                <a16:creationId xmlns:a16="http://schemas.microsoft.com/office/drawing/2014/main" id="{EFAFCB0D-E685-479E-AF03-D3453BD007F6}"/>
              </a:ext>
            </a:extLst>
          </p:cNvPr>
          <p:cNvSpPr txBox="1"/>
          <p:nvPr/>
        </p:nvSpPr>
        <p:spPr>
          <a:xfrm>
            <a:off x="9606338" y="5896020"/>
            <a:ext cx="2211806" cy="369332"/>
          </a:xfrm>
          <a:prstGeom prst="rect">
            <a:avLst/>
          </a:prstGeom>
          <a:noFill/>
        </p:spPr>
        <p:txBody>
          <a:bodyPr wrap="square" rtlCol="0">
            <a:spAutoFit/>
          </a:bodyPr>
          <a:lstStyle/>
          <a:p>
            <a:r>
              <a:rPr lang="en-US" altLang="zh-CN" dirty="0">
                <a:latin typeface="微软雅黑" panose="020B0503020204020204" pitchFamily="34" charset="-122"/>
                <a:ea typeface="微软雅黑" panose="020B0503020204020204" pitchFamily="34" charset="-122"/>
              </a:rPr>
              <a:t>Path loss</a:t>
            </a:r>
            <a:endParaRPr lang="zh-CN" altLang="en-US" dirty="0">
              <a:latin typeface="微软雅黑" panose="020B0503020204020204" pitchFamily="34" charset="-122"/>
              <a:ea typeface="微软雅黑" panose="020B0503020204020204" pitchFamily="34" charset="-122"/>
            </a:endParaRPr>
          </a:p>
        </p:txBody>
      </p:sp>
      <p:cxnSp>
        <p:nvCxnSpPr>
          <p:cNvPr id="15" name="直接连接符 14">
            <a:extLst>
              <a:ext uri="{FF2B5EF4-FFF2-40B4-BE49-F238E27FC236}">
                <a16:creationId xmlns:a16="http://schemas.microsoft.com/office/drawing/2014/main" id="{18931199-68B5-4924-9DDC-34D18C681AE0}"/>
              </a:ext>
            </a:extLst>
          </p:cNvPr>
          <p:cNvCxnSpPr>
            <a:cxnSpLocks/>
          </p:cNvCxnSpPr>
          <p:nvPr/>
        </p:nvCxnSpPr>
        <p:spPr>
          <a:xfrm>
            <a:off x="3091903" y="3737911"/>
            <a:ext cx="48350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接连接符 16">
            <a:extLst>
              <a:ext uri="{FF2B5EF4-FFF2-40B4-BE49-F238E27FC236}">
                <a16:creationId xmlns:a16="http://schemas.microsoft.com/office/drawing/2014/main" id="{DCA25A88-881B-4FF3-9EA2-6972E27983F6}"/>
              </a:ext>
            </a:extLst>
          </p:cNvPr>
          <p:cNvCxnSpPr>
            <a:cxnSpLocks/>
          </p:cNvCxnSpPr>
          <p:nvPr/>
        </p:nvCxnSpPr>
        <p:spPr>
          <a:xfrm>
            <a:off x="8470358" y="3830378"/>
            <a:ext cx="822551"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接连接符 19">
            <a:extLst>
              <a:ext uri="{FF2B5EF4-FFF2-40B4-BE49-F238E27FC236}">
                <a16:creationId xmlns:a16="http://schemas.microsoft.com/office/drawing/2014/main" id="{B90878E1-88E1-46CD-A3FD-D6E8FBFF43E1}"/>
              </a:ext>
            </a:extLst>
          </p:cNvPr>
          <p:cNvCxnSpPr>
            <a:cxnSpLocks/>
          </p:cNvCxnSpPr>
          <p:nvPr/>
        </p:nvCxnSpPr>
        <p:spPr>
          <a:xfrm>
            <a:off x="4247227" y="3756577"/>
            <a:ext cx="1439001"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接连接符 20">
            <a:extLst>
              <a:ext uri="{FF2B5EF4-FFF2-40B4-BE49-F238E27FC236}">
                <a16:creationId xmlns:a16="http://schemas.microsoft.com/office/drawing/2014/main" id="{51FFC46E-21C7-454E-999C-0FB96BF4457B}"/>
              </a:ext>
            </a:extLst>
          </p:cNvPr>
          <p:cNvCxnSpPr>
            <a:cxnSpLocks/>
          </p:cNvCxnSpPr>
          <p:nvPr/>
        </p:nvCxnSpPr>
        <p:spPr>
          <a:xfrm>
            <a:off x="2977175" y="4712243"/>
            <a:ext cx="48350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接连接符 21">
            <a:extLst>
              <a:ext uri="{FF2B5EF4-FFF2-40B4-BE49-F238E27FC236}">
                <a16:creationId xmlns:a16="http://schemas.microsoft.com/office/drawing/2014/main" id="{7E964E8B-8037-4C29-9BDB-3C71B6A55451}"/>
              </a:ext>
            </a:extLst>
          </p:cNvPr>
          <p:cNvCxnSpPr>
            <a:cxnSpLocks/>
          </p:cNvCxnSpPr>
          <p:nvPr/>
        </p:nvCxnSpPr>
        <p:spPr>
          <a:xfrm>
            <a:off x="6534232" y="4794437"/>
            <a:ext cx="822551"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1264636"/>
      </p:ext>
    </p:extLst>
  </p:cSld>
  <p:clrMapOvr>
    <a:masterClrMapping/>
  </p:clrMapOvr>
  <p:transition>
    <p:pull dir="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7">
            <a:extLst>
              <a:ext uri="{FF2B5EF4-FFF2-40B4-BE49-F238E27FC236}">
                <a16:creationId xmlns:a16="http://schemas.microsoft.com/office/drawing/2014/main" id="{B7E911E7-2B1A-49C2-AC66-4E356DB99999}"/>
              </a:ext>
            </a:extLst>
          </p:cNvPr>
          <p:cNvSpPr/>
          <p:nvPr/>
        </p:nvSpPr>
        <p:spPr>
          <a:xfrm>
            <a:off x="82192" y="144110"/>
            <a:ext cx="10633754" cy="430887"/>
          </a:xfrm>
          <a:prstGeom prst="rect">
            <a:avLst/>
          </a:prstGeom>
        </p:spPr>
        <p:txBody>
          <a:bodyPr wrap="square" lIns="0" tIns="0" rIns="0" bIns="0">
            <a:spAutoFit/>
          </a:bodyPr>
          <a:lstStyle/>
          <a:p>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System Model and Signal Model </a:t>
            </a:r>
            <a:r>
              <a:rPr lang="en-US" altLang="zh-CN" sz="2800" dirty="0">
                <a:latin typeface="微软雅黑" panose="020B0503020204020204" pitchFamily="34" charset="-122"/>
                <a:ea typeface="微软雅黑" panose="020B0503020204020204" pitchFamily="34" charset="-122"/>
                <a:cs typeface="Arial" panose="020B0604020202020204" pitchFamily="34" charset="0"/>
              </a:rPr>
              <a:t>of</a:t>
            </a:r>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 K-hop FD IAB System</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pic>
        <p:nvPicPr>
          <p:cNvPr id="2" name="图片 1">
            <a:extLst>
              <a:ext uri="{FF2B5EF4-FFF2-40B4-BE49-F238E27FC236}">
                <a16:creationId xmlns:a16="http://schemas.microsoft.com/office/drawing/2014/main" id="{41222CBD-738D-415B-97A0-E06DFC4E0F10}"/>
              </a:ext>
            </a:extLst>
          </p:cNvPr>
          <p:cNvPicPr>
            <a:picLocks noChangeAspect="1"/>
          </p:cNvPicPr>
          <p:nvPr/>
        </p:nvPicPr>
        <p:blipFill>
          <a:blip r:embed="rId4"/>
          <a:stretch>
            <a:fillRect/>
          </a:stretch>
        </p:blipFill>
        <p:spPr>
          <a:xfrm>
            <a:off x="300412" y="787300"/>
            <a:ext cx="5894905" cy="2641700"/>
          </a:xfrm>
          <a:prstGeom prst="rect">
            <a:avLst/>
          </a:prstGeom>
        </p:spPr>
      </p:pic>
      <p:sp>
        <p:nvSpPr>
          <p:cNvPr id="4" name="文本框 3">
            <a:extLst>
              <a:ext uri="{FF2B5EF4-FFF2-40B4-BE49-F238E27FC236}">
                <a16:creationId xmlns:a16="http://schemas.microsoft.com/office/drawing/2014/main" id="{DA05429B-1639-4105-B4C1-819A9FFAB800}"/>
              </a:ext>
            </a:extLst>
          </p:cNvPr>
          <p:cNvSpPr txBox="1"/>
          <p:nvPr/>
        </p:nvSpPr>
        <p:spPr>
          <a:xfrm>
            <a:off x="6431623" y="1326928"/>
            <a:ext cx="5534346" cy="1569660"/>
          </a:xfrm>
          <a:prstGeom prst="rect">
            <a:avLst/>
          </a:prstGeom>
          <a:noFill/>
        </p:spPr>
        <p:txBody>
          <a:bodyPr wrap="square" rtlCol="0">
            <a:spAutoFit/>
          </a:bodyPr>
          <a:lstStyle/>
          <a:p>
            <a:r>
              <a:rPr lang="en-US" altLang="zh-CN" sz="2400" dirty="0">
                <a:latin typeface="微软雅黑" panose="020B0503020204020204" pitchFamily="34" charset="-122"/>
                <a:ea typeface="微软雅黑" panose="020B0503020204020204" pitchFamily="34" charset="-122"/>
              </a:rPr>
              <a:t>The process of transmitting the signal from source S, to destination D, through K-1 relay nodes R1, R2,…,RK-1 is shown in Fig.3.</a:t>
            </a:r>
            <a:endParaRPr lang="zh-CN" altLang="en-US" sz="2400" dirty="0">
              <a:latin typeface="微软雅黑" panose="020B0503020204020204" pitchFamily="34" charset="-122"/>
              <a:ea typeface="微软雅黑" panose="020B0503020204020204" pitchFamily="34" charset="-122"/>
            </a:endParaRPr>
          </a:p>
        </p:txBody>
      </p:sp>
      <p:graphicFrame>
        <p:nvGraphicFramePr>
          <p:cNvPr id="5" name="对象 4">
            <a:extLst>
              <a:ext uri="{FF2B5EF4-FFF2-40B4-BE49-F238E27FC236}">
                <a16:creationId xmlns:a16="http://schemas.microsoft.com/office/drawing/2014/main" id="{B1772B8B-93E1-41FC-AC2B-D7A0BFB427BE}"/>
              </a:ext>
            </a:extLst>
          </p:cNvPr>
          <p:cNvGraphicFramePr>
            <a:graphicFrameLocks noChangeAspect="1"/>
          </p:cNvGraphicFramePr>
          <p:nvPr>
            <p:extLst>
              <p:ext uri="{D42A27DB-BD31-4B8C-83A1-F6EECF244321}">
                <p14:modId xmlns:p14="http://schemas.microsoft.com/office/powerpoint/2010/main" val="1757523836"/>
              </p:ext>
            </p:extLst>
          </p:nvPr>
        </p:nvGraphicFramePr>
        <p:xfrm>
          <a:off x="1169988" y="3390900"/>
          <a:ext cx="9853612" cy="1143000"/>
        </p:xfrm>
        <a:graphic>
          <a:graphicData uri="http://schemas.openxmlformats.org/presentationml/2006/ole">
            <mc:AlternateContent xmlns:mc="http://schemas.openxmlformats.org/markup-compatibility/2006">
              <mc:Choice xmlns:v="urn:schemas-microsoft-com:vml" Requires="v">
                <p:oleObj spid="_x0000_s2176" name="Equation" r:id="rId5" imgW="5029200" imgH="609480" progId="Equation.DSMT4">
                  <p:embed/>
                </p:oleObj>
              </mc:Choice>
              <mc:Fallback>
                <p:oleObj name="Equation" r:id="rId5" imgW="5029200" imgH="609480" progId="Equation.DSMT4">
                  <p:embed/>
                  <p:pic>
                    <p:nvPicPr>
                      <p:cNvPr id="0" name="Object 1"/>
                      <p:cNvPicPr>
                        <a:picLocks noChangeAspect="1" noChangeArrowheads="1"/>
                      </p:cNvPicPr>
                      <p:nvPr/>
                    </p:nvPicPr>
                    <p:blipFill>
                      <a:blip r:embed="rId6"/>
                      <a:srcRect/>
                      <a:stretch>
                        <a:fillRect/>
                      </a:stretch>
                    </p:blipFill>
                    <p:spPr bwMode="auto">
                      <a:xfrm>
                        <a:off x="1169988" y="3390900"/>
                        <a:ext cx="9853612" cy="1143000"/>
                      </a:xfrm>
                      <a:prstGeom prst="rect">
                        <a:avLst/>
                      </a:prstGeom>
                      <a:noFill/>
                    </p:spPr>
                  </p:pic>
                </p:oleObj>
              </mc:Fallback>
            </mc:AlternateContent>
          </a:graphicData>
        </a:graphic>
      </p:graphicFrame>
      <p:graphicFrame>
        <p:nvGraphicFramePr>
          <p:cNvPr id="7" name="对象 6">
            <a:extLst>
              <a:ext uri="{FF2B5EF4-FFF2-40B4-BE49-F238E27FC236}">
                <a16:creationId xmlns:a16="http://schemas.microsoft.com/office/drawing/2014/main" id="{5A9ACF72-8F50-4BFB-B4DF-E6A2E85EB48A}"/>
              </a:ext>
            </a:extLst>
          </p:cNvPr>
          <p:cNvGraphicFramePr>
            <a:graphicFrameLocks noChangeAspect="1"/>
          </p:cNvGraphicFramePr>
          <p:nvPr>
            <p:extLst>
              <p:ext uri="{D42A27DB-BD31-4B8C-83A1-F6EECF244321}">
                <p14:modId xmlns:p14="http://schemas.microsoft.com/office/powerpoint/2010/main" val="1531212010"/>
              </p:ext>
            </p:extLst>
          </p:nvPr>
        </p:nvGraphicFramePr>
        <p:xfrm>
          <a:off x="2282825" y="4392613"/>
          <a:ext cx="6232525" cy="1074737"/>
        </p:xfrm>
        <a:graphic>
          <a:graphicData uri="http://schemas.openxmlformats.org/presentationml/2006/ole">
            <mc:AlternateContent xmlns:mc="http://schemas.openxmlformats.org/markup-compatibility/2006">
              <mc:Choice xmlns:v="urn:schemas-microsoft-com:vml" Requires="v">
                <p:oleObj spid="_x0000_s2177" name="Equation" r:id="rId7" imgW="3225600" imgH="583920" progId="Equation.DSMT4">
                  <p:embed/>
                </p:oleObj>
              </mc:Choice>
              <mc:Fallback>
                <p:oleObj name="Equation" r:id="rId7" imgW="3225600" imgH="583920" progId="Equation.DSMT4">
                  <p:embed/>
                  <p:pic>
                    <p:nvPicPr>
                      <p:cNvPr id="0" name="Object 4"/>
                      <p:cNvPicPr>
                        <a:picLocks noChangeAspect="1" noChangeArrowheads="1"/>
                      </p:cNvPicPr>
                      <p:nvPr/>
                    </p:nvPicPr>
                    <p:blipFill>
                      <a:blip r:embed="rId8"/>
                      <a:srcRect/>
                      <a:stretch>
                        <a:fillRect/>
                      </a:stretch>
                    </p:blipFill>
                    <p:spPr bwMode="auto">
                      <a:xfrm>
                        <a:off x="2282825" y="4392613"/>
                        <a:ext cx="6232525" cy="1074737"/>
                      </a:xfrm>
                      <a:prstGeom prst="rect">
                        <a:avLst/>
                      </a:prstGeom>
                      <a:noFill/>
                    </p:spPr>
                  </p:pic>
                </p:oleObj>
              </mc:Fallback>
            </mc:AlternateContent>
          </a:graphicData>
        </a:graphic>
      </p:graphicFrame>
      <p:graphicFrame>
        <p:nvGraphicFramePr>
          <p:cNvPr id="9" name="对象 8">
            <a:extLst>
              <a:ext uri="{FF2B5EF4-FFF2-40B4-BE49-F238E27FC236}">
                <a16:creationId xmlns:a16="http://schemas.microsoft.com/office/drawing/2014/main" id="{D022F4AD-ACD1-46BA-8B23-84A9A14C6EC8}"/>
              </a:ext>
            </a:extLst>
          </p:cNvPr>
          <p:cNvGraphicFramePr>
            <a:graphicFrameLocks noChangeAspect="1"/>
          </p:cNvGraphicFramePr>
          <p:nvPr>
            <p:extLst>
              <p:ext uri="{D42A27DB-BD31-4B8C-83A1-F6EECF244321}">
                <p14:modId xmlns:p14="http://schemas.microsoft.com/office/powerpoint/2010/main" val="3841861528"/>
              </p:ext>
            </p:extLst>
          </p:nvPr>
        </p:nvGraphicFramePr>
        <p:xfrm>
          <a:off x="3487738" y="5343525"/>
          <a:ext cx="3822700" cy="903288"/>
        </p:xfrm>
        <a:graphic>
          <a:graphicData uri="http://schemas.openxmlformats.org/presentationml/2006/ole">
            <mc:AlternateContent xmlns:mc="http://schemas.openxmlformats.org/markup-compatibility/2006">
              <mc:Choice xmlns:v="urn:schemas-microsoft-com:vml" Requires="v">
                <p:oleObj spid="_x0000_s2178" name="Equation" r:id="rId9" imgW="2120760" imgH="520560" progId="Equation.DSMT4">
                  <p:embed/>
                </p:oleObj>
              </mc:Choice>
              <mc:Fallback>
                <p:oleObj name="Equation" r:id="rId9" imgW="2120760" imgH="520560" progId="Equation.DSMT4">
                  <p:embed/>
                  <p:pic>
                    <p:nvPicPr>
                      <p:cNvPr id="0" name="Object 6"/>
                      <p:cNvPicPr>
                        <a:picLocks noChangeAspect="1" noChangeArrowheads="1"/>
                      </p:cNvPicPr>
                      <p:nvPr/>
                    </p:nvPicPr>
                    <p:blipFill>
                      <a:blip r:embed="rId10"/>
                      <a:srcRect/>
                      <a:stretch>
                        <a:fillRect/>
                      </a:stretch>
                    </p:blipFill>
                    <p:spPr bwMode="auto">
                      <a:xfrm>
                        <a:off x="3487738" y="5343525"/>
                        <a:ext cx="3822700" cy="903288"/>
                      </a:xfrm>
                      <a:prstGeom prst="rect">
                        <a:avLst/>
                      </a:prstGeom>
                      <a:noFill/>
                    </p:spPr>
                  </p:pic>
                </p:oleObj>
              </mc:Fallback>
            </mc:AlternateContent>
          </a:graphicData>
        </a:graphic>
      </p:graphicFrame>
    </p:spTree>
    <p:extLst>
      <p:ext uri="{BB962C8B-B14F-4D97-AF65-F5344CB8AC3E}">
        <p14:creationId xmlns:p14="http://schemas.microsoft.com/office/powerpoint/2010/main" val="4126795185"/>
      </p:ext>
    </p:extLst>
  </p:cSld>
  <p:clrMapOvr>
    <a:masterClrMapping/>
  </p:clrMapOvr>
  <p:transition>
    <p:pull dir="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任意多边形 18"/>
          <p:cNvSpPr/>
          <p:nvPr/>
        </p:nvSpPr>
        <p:spPr>
          <a:xfrm>
            <a:off x="0" y="-42608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Rectangle 47"/>
          <p:cNvSpPr/>
          <p:nvPr/>
        </p:nvSpPr>
        <p:spPr>
          <a:xfrm>
            <a:off x="5440045" y="1286986"/>
            <a:ext cx="1311910" cy="1107440"/>
          </a:xfrm>
          <a:prstGeom prst="rect">
            <a:avLst/>
          </a:prstGeom>
          <a:ln>
            <a:solidFill>
              <a:schemeClr val="bg1">
                <a:lumMod val="65000"/>
              </a:schemeClr>
            </a:solidFill>
          </a:ln>
        </p:spPr>
        <p:txBody>
          <a:bodyPr wrap="square" lIns="0" tIns="0" rIns="0" bIns="0">
            <a:spAutoFit/>
          </a:bodyPr>
          <a:lstStyle/>
          <a:p>
            <a:pPr algn="ctr"/>
            <a:r>
              <a:rPr lang="en-US" altLang="zh-CN" sz="7200" dirty="0">
                <a:solidFill>
                  <a:schemeClr val="tx1"/>
                </a:solidFill>
                <a:latin typeface="Impact" panose="020B0806030902050204" pitchFamily="34" charset="0"/>
                <a:ea typeface="微软雅黑" panose="020B0503020204020204" pitchFamily="34" charset="-122"/>
                <a:cs typeface="Arial" panose="020B0604020202020204" pitchFamily="34" charset="0"/>
              </a:rPr>
              <a:t>04</a:t>
            </a:r>
          </a:p>
        </p:txBody>
      </p:sp>
      <p:sp>
        <p:nvSpPr>
          <p:cNvPr id="5" name="Rectangle 47"/>
          <p:cNvSpPr/>
          <p:nvPr/>
        </p:nvSpPr>
        <p:spPr>
          <a:xfrm>
            <a:off x="3004286" y="3307397"/>
            <a:ext cx="6213908" cy="615553"/>
          </a:xfrm>
          <a:prstGeom prst="rect">
            <a:avLst/>
          </a:prstGeom>
          <a:ln>
            <a:noFill/>
          </a:ln>
        </p:spPr>
        <p:txBody>
          <a:bodyPr wrap="square" lIns="0" tIns="0" rIns="0" bIns="0">
            <a:spAutoFit/>
          </a:bodyPr>
          <a:lstStyle/>
          <a:p>
            <a:r>
              <a:rPr lang="en-US" altLang="zh-CN" sz="4000" dirty="0">
                <a:latin typeface="微软雅黑" panose="020B0503020204020204" pitchFamily="34" charset="-122"/>
                <a:ea typeface="微软雅黑" panose="020B0503020204020204" pitchFamily="34" charset="-122"/>
                <a:cs typeface="Arial" panose="020B0604020202020204" pitchFamily="34" charset="0"/>
              </a:rPr>
              <a:t>Ergodic Capacity Analysis</a:t>
            </a:r>
            <a:endParaRPr lang="zh-CN" altLang="en-US" sz="4000" dirty="0">
              <a:latin typeface="微软雅黑" panose="020B0503020204020204" pitchFamily="34" charset="-122"/>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2716189428"/>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2000"/>
                                        <p:tgtEl>
                                          <p:spTgt spid="3"/>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7">
            <a:extLst>
              <a:ext uri="{FF2B5EF4-FFF2-40B4-BE49-F238E27FC236}">
                <a16:creationId xmlns:a16="http://schemas.microsoft.com/office/drawing/2014/main" id="{B7E911E7-2B1A-49C2-AC66-4E356DB99999}"/>
              </a:ext>
            </a:extLst>
          </p:cNvPr>
          <p:cNvSpPr/>
          <p:nvPr/>
        </p:nvSpPr>
        <p:spPr>
          <a:xfrm>
            <a:off x="82192" y="144110"/>
            <a:ext cx="10633754" cy="430887"/>
          </a:xfrm>
          <a:prstGeom prst="rect">
            <a:avLst/>
          </a:prstGeom>
        </p:spPr>
        <p:txBody>
          <a:bodyPr wrap="square" lIns="0" tIns="0" rIns="0" bIns="0">
            <a:spAutoFit/>
          </a:bodyPr>
          <a:lstStyle/>
          <a:p>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Ergodic Capacity Analysis for </a:t>
            </a:r>
            <a:r>
              <a:rPr lang="en-US" altLang="zh-CN" sz="2800" dirty="0">
                <a:latin typeface="微软雅黑" panose="020B0503020204020204" pitchFamily="34" charset="-122"/>
                <a:ea typeface="微软雅黑" panose="020B0503020204020204" pitchFamily="34" charset="-122"/>
                <a:cs typeface="Arial" panose="020B0604020202020204" pitchFamily="34" charset="0"/>
              </a:rPr>
              <a:t>Three</a:t>
            </a:r>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-hop FD IAB System(1)</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 name="文本框 1">
            <a:extLst>
              <a:ext uri="{FF2B5EF4-FFF2-40B4-BE49-F238E27FC236}">
                <a16:creationId xmlns:a16="http://schemas.microsoft.com/office/drawing/2014/main" id="{383A4764-47B5-4769-8C35-B3B8208CFB5B}"/>
              </a:ext>
            </a:extLst>
          </p:cNvPr>
          <p:cNvSpPr txBox="1"/>
          <p:nvPr/>
        </p:nvSpPr>
        <p:spPr>
          <a:xfrm>
            <a:off x="485453" y="886541"/>
            <a:ext cx="5013787" cy="400110"/>
          </a:xfrm>
          <a:prstGeom prst="rect">
            <a:avLst/>
          </a:prstGeom>
          <a:noFill/>
        </p:spPr>
        <p:txBody>
          <a:bodyPr wrap="square" rtlCol="0">
            <a:spAutoFit/>
          </a:bodyPr>
          <a:lstStyle/>
          <a:p>
            <a:pPr marL="285750" indent="-285750">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The end-to-end SINR is expressed as:</a:t>
            </a:r>
            <a:endParaRPr lang="zh-CN" altLang="en-US" dirty="0"/>
          </a:p>
        </p:txBody>
      </p:sp>
      <p:graphicFrame>
        <p:nvGraphicFramePr>
          <p:cNvPr id="4" name="对象 3">
            <a:extLst>
              <a:ext uri="{FF2B5EF4-FFF2-40B4-BE49-F238E27FC236}">
                <a16:creationId xmlns:a16="http://schemas.microsoft.com/office/drawing/2014/main" id="{A4D0C0A6-AC27-48FD-A783-4EA50E11C6D9}"/>
              </a:ext>
            </a:extLst>
          </p:cNvPr>
          <p:cNvGraphicFramePr>
            <a:graphicFrameLocks noChangeAspect="1"/>
          </p:cNvGraphicFramePr>
          <p:nvPr>
            <p:extLst>
              <p:ext uri="{D42A27DB-BD31-4B8C-83A1-F6EECF244321}">
                <p14:modId xmlns:p14="http://schemas.microsoft.com/office/powerpoint/2010/main" val="3023040291"/>
              </p:ext>
            </p:extLst>
          </p:nvPr>
        </p:nvGraphicFramePr>
        <p:xfrm>
          <a:off x="485452" y="1393202"/>
          <a:ext cx="11373492" cy="785512"/>
        </p:xfrm>
        <a:graphic>
          <a:graphicData uri="http://schemas.openxmlformats.org/presentationml/2006/ole">
            <mc:AlternateContent xmlns:mc="http://schemas.openxmlformats.org/markup-compatibility/2006">
              <mc:Choice xmlns:v="urn:schemas-microsoft-com:vml" Requires="v">
                <p:oleObj spid="_x0000_s3163" name="Equation" r:id="rId4" imgW="7734240" imgH="533160" progId="Equation.DSMT4">
                  <p:embed/>
                </p:oleObj>
              </mc:Choice>
              <mc:Fallback>
                <p:oleObj name="Equation" r:id="rId4" imgW="7734240" imgH="533160" progId="Equation.DSMT4">
                  <p:embed/>
                  <p:pic>
                    <p:nvPicPr>
                      <p:cNvPr id="28" name="对象 27">
                        <a:extLst>
                          <a:ext uri="{FF2B5EF4-FFF2-40B4-BE49-F238E27FC236}">
                            <a16:creationId xmlns:a16="http://schemas.microsoft.com/office/drawing/2014/main" id="{EDD6EA84-243F-4E96-A1B8-BCB79CBCFD0C}"/>
                          </a:ext>
                        </a:extLst>
                      </p:cNvPr>
                      <p:cNvPicPr>
                        <a:picLocks noChangeAspect="1" noChangeArrowheads="1"/>
                      </p:cNvPicPr>
                      <p:nvPr/>
                    </p:nvPicPr>
                    <p:blipFill>
                      <a:blip r:embed="rId5"/>
                      <a:srcRect/>
                      <a:stretch>
                        <a:fillRect/>
                      </a:stretch>
                    </p:blipFill>
                    <p:spPr bwMode="auto">
                      <a:xfrm>
                        <a:off x="485452" y="1393202"/>
                        <a:ext cx="11373492" cy="785512"/>
                      </a:xfrm>
                      <a:prstGeom prst="rect">
                        <a:avLst/>
                      </a:prstGeom>
                      <a:noFill/>
                    </p:spPr>
                  </p:pic>
                </p:oleObj>
              </mc:Fallback>
            </mc:AlternateContent>
          </a:graphicData>
        </a:graphic>
      </p:graphicFrame>
      <p:sp>
        <p:nvSpPr>
          <p:cNvPr id="5" name="文本框 4">
            <a:extLst>
              <a:ext uri="{FF2B5EF4-FFF2-40B4-BE49-F238E27FC236}">
                <a16:creationId xmlns:a16="http://schemas.microsoft.com/office/drawing/2014/main" id="{67BD03DA-2A58-4305-92E6-24F0472C6CD4}"/>
              </a:ext>
            </a:extLst>
          </p:cNvPr>
          <p:cNvSpPr txBox="1"/>
          <p:nvPr/>
        </p:nvSpPr>
        <p:spPr>
          <a:xfrm>
            <a:off x="485454" y="2216995"/>
            <a:ext cx="11221092" cy="707886"/>
          </a:xfrm>
          <a:prstGeom prst="rect">
            <a:avLst/>
          </a:prstGeom>
          <a:noFill/>
        </p:spPr>
        <p:txBody>
          <a:bodyPr wrap="square" rtlCol="0">
            <a:spAutoFit/>
          </a:bodyPr>
          <a:lstStyle/>
          <a:p>
            <a:r>
              <a:rPr lang="en-US" altLang="zh-CN" sz="2000" dirty="0">
                <a:latin typeface="微软雅黑" panose="020B0503020204020204" pitchFamily="34" charset="-122"/>
                <a:ea typeface="微软雅黑" panose="020B0503020204020204" pitchFamily="34" charset="-122"/>
              </a:rPr>
              <a:t>where</a:t>
            </a:r>
            <a:r>
              <a:rPr lang="en-US" altLang="zh-CN" dirty="0"/>
              <a:t> </a:t>
            </a:r>
            <a:r>
              <a:rPr lang="en-US" altLang="zh-CN" sz="2000" dirty="0">
                <a:latin typeface="微软雅黑" panose="020B0503020204020204" pitchFamily="34" charset="-122"/>
                <a:ea typeface="微软雅黑" panose="020B0503020204020204" pitchFamily="34" charset="-122"/>
              </a:rPr>
              <a:t>X is related to channel fading, and determines the probability density function (PDF) of the end-end SINR.</a:t>
            </a:r>
            <a:endParaRPr lang="zh-CN" altLang="en-US" sz="2000" dirty="0">
              <a:latin typeface="微软雅黑" panose="020B0503020204020204" pitchFamily="34" charset="-122"/>
              <a:ea typeface="微软雅黑" panose="020B0503020204020204" pitchFamily="34" charset="-122"/>
            </a:endParaRPr>
          </a:p>
        </p:txBody>
      </p:sp>
      <p:sp>
        <p:nvSpPr>
          <p:cNvPr id="3" name="矩形 2">
            <a:extLst>
              <a:ext uri="{FF2B5EF4-FFF2-40B4-BE49-F238E27FC236}">
                <a16:creationId xmlns:a16="http://schemas.microsoft.com/office/drawing/2014/main" id="{83AEEA53-21D0-4016-9169-E466AC6D7350}"/>
              </a:ext>
            </a:extLst>
          </p:cNvPr>
          <p:cNvSpPr/>
          <p:nvPr/>
        </p:nvSpPr>
        <p:spPr>
          <a:xfrm>
            <a:off x="482447" y="2914297"/>
            <a:ext cx="4435868" cy="400110"/>
          </a:xfrm>
          <a:prstGeom prst="rect">
            <a:avLst/>
          </a:prstGeom>
        </p:spPr>
        <p:txBody>
          <a:bodyPr wrap="square">
            <a:spAutoFit/>
          </a:bodyPr>
          <a:lstStyle/>
          <a:p>
            <a:pPr marL="285750" indent="-285750">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The ergodic capacity is given by:</a:t>
            </a:r>
            <a:endParaRPr lang="zh-CN" altLang="en-US" sz="2000" dirty="0">
              <a:latin typeface="微软雅黑" panose="020B0503020204020204" pitchFamily="34" charset="-122"/>
              <a:ea typeface="微软雅黑" panose="020B0503020204020204" pitchFamily="34" charset="-122"/>
            </a:endParaRPr>
          </a:p>
        </p:txBody>
      </p:sp>
      <p:graphicFrame>
        <p:nvGraphicFramePr>
          <p:cNvPr id="8" name="对象 7">
            <a:extLst>
              <a:ext uri="{FF2B5EF4-FFF2-40B4-BE49-F238E27FC236}">
                <a16:creationId xmlns:a16="http://schemas.microsoft.com/office/drawing/2014/main" id="{C3D8ADB1-52EB-4783-8C83-4BBF4985783E}"/>
              </a:ext>
            </a:extLst>
          </p:cNvPr>
          <p:cNvGraphicFramePr>
            <a:graphicFrameLocks noChangeAspect="1"/>
          </p:cNvGraphicFramePr>
          <p:nvPr>
            <p:extLst>
              <p:ext uri="{D42A27DB-BD31-4B8C-83A1-F6EECF244321}">
                <p14:modId xmlns:p14="http://schemas.microsoft.com/office/powerpoint/2010/main" val="538919128"/>
              </p:ext>
            </p:extLst>
          </p:nvPr>
        </p:nvGraphicFramePr>
        <p:xfrm>
          <a:off x="482447" y="3321391"/>
          <a:ext cx="8642102" cy="707886"/>
        </p:xfrm>
        <a:graphic>
          <a:graphicData uri="http://schemas.openxmlformats.org/presentationml/2006/ole">
            <mc:AlternateContent xmlns:mc="http://schemas.openxmlformats.org/markup-compatibility/2006">
              <mc:Choice xmlns:v="urn:schemas-microsoft-com:vml" Requires="v">
                <p:oleObj spid="_x0000_s3164" name="Equation" r:id="rId6" imgW="5549760" imgH="482400" progId="Equation.DSMT4">
                  <p:embed/>
                </p:oleObj>
              </mc:Choice>
              <mc:Fallback>
                <p:oleObj name="Equation" r:id="rId6" imgW="5549760" imgH="482400" progId="Equation.DSMT4">
                  <p:embed/>
                  <p:pic>
                    <p:nvPicPr>
                      <p:cNvPr id="0" name="Object 3"/>
                      <p:cNvPicPr>
                        <a:picLocks noChangeAspect="1" noChangeArrowheads="1"/>
                      </p:cNvPicPr>
                      <p:nvPr/>
                    </p:nvPicPr>
                    <p:blipFill>
                      <a:blip r:embed="rId7"/>
                      <a:srcRect/>
                      <a:stretch>
                        <a:fillRect/>
                      </a:stretch>
                    </p:blipFill>
                    <p:spPr bwMode="auto">
                      <a:xfrm>
                        <a:off x="482447" y="3321391"/>
                        <a:ext cx="8642102" cy="707886"/>
                      </a:xfrm>
                      <a:prstGeom prst="rect">
                        <a:avLst/>
                      </a:prstGeom>
                      <a:noFill/>
                    </p:spPr>
                  </p:pic>
                </p:oleObj>
              </mc:Fallback>
            </mc:AlternateContent>
          </a:graphicData>
        </a:graphic>
      </p:graphicFrame>
      <p:sp>
        <p:nvSpPr>
          <p:cNvPr id="10" name="矩形 9">
            <a:extLst>
              <a:ext uri="{FF2B5EF4-FFF2-40B4-BE49-F238E27FC236}">
                <a16:creationId xmlns:a16="http://schemas.microsoft.com/office/drawing/2014/main" id="{7EEFA0FC-043D-41FF-B40D-B79FBF853252}"/>
              </a:ext>
            </a:extLst>
          </p:cNvPr>
          <p:cNvSpPr/>
          <p:nvPr/>
        </p:nvSpPr>
        <p:spPr>
          <a:xfrm>
            <a:off x="482447" y="3933120"/>
            <a:ext cx="11706547" cy="961289"/>
          </a:xfrm>
          <a:prstGeom prst="rect">
            <a:avLst/>
          </a:prstGeom>
        </p:spPr>
        <p:txBody>
          <a:bodyPr wrap="square">
            <a:spAutoFit/>
          </a:bodyPr>
          <a:lstStyle/>
          <a:p>
            <a:pPr marL="285750" indent="-285750">
              <a:lnSpc>
                <a:spcPct val="150000"/>
              </a:lnSpc>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                  are independent, each obeying exponential distribution with means of                  .</a:t>
            </a:r>
          </a:p>
          <a:p>
            <a:pPr>
              <a:lnSpc>
                <a:spcPct val="150000"/>
              </a:lnSpc>
            </a:pPr>
            <a:r>
              <a:rPr lang="en-US" altLang="zh-CN" sz="2000" dirty="0">
                <a:latin typeface="微软雅黑" panose="020B0503020204020204" pitchFamily="34" charset="-122"/>
                <a:ea typeface="微软雅黑" panose="020B0503020204020204" pitchFamily="34" charset="-122"/>
              </a:rPr>
              <a:t>    So the PDF of              can be calculated with probability theory, shown as:</a:t>
            </a:r>
            <a:endParaRPr lang="zh-CN" altLang="en-US" sz="2000" dirty="0">
              <a:latin typeface="微软雅黑" panose="020B0503020204020204" pitchFamily="34" charset="-122"/>
              <a:ea typeface="微软雅黑" panose="020B0503020204020204" pitchFamily="34" charset="-122"/>
            </a:endParaRPr>
          </a:p>
        </p:txBody>
      </p:sp>
      <mc:AlternateContent xmlns:mc="http://schemas.openxmlformats.org/markup-compatibility/2006" xmlns:a14="http://schemas.microsoft.com/office/drawing/2010/main">
        <mc:Choice Requires="a14">
          <p:sp>
            <p:nvSpPr>
              <p:cNvPr id="9" name="矩形 8">
                <a:extLst>
                  <a:ext uri="{FF2B5EF4-FFF2-40B4-BE49-F238E27FC236}">
                    <a16:creationId xmlns:a16="http://schemas.microsoft.com/office/drawing/2014/main" id="{957B942C-42B9-4950-AB47-49A7B83C31C3}"/>
                  </a:ext>
                </a:extLst>
              </p:cNvPr>
              <p:cNvSpPr/>
              <p:nvPr/>
            </p:nvSpPr>
            <p:spPr>
              <a:xfrm>
                <a:off x="780398" y="4032213"/>
                <a:ext cx="1469642" cy="38151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i="0">
                              <a:latin typeface="Cambria Math" panose="02040503050406030204" pitchFamily="18" charset="0"/>
                            </a:rPr>
                            <m:t>0,1</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i="0">
                              <a:latin typeface="Cambria Math" panose="02040503050406030204" pitchFamily="18" charset="0"/>
                            </a:rPr>
                            <m:t>1,2</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i="0">
                              <a:latin typeface="Cambria Math" panose="02040503050406030204" pitchFamily="18" charset="0"/>
                            </a:rPr>
                            <m:t>2,3</m:t>
                          </m:r>
                        </m:sub>
                      </m:sSub>
                    </m:oMath>
                  </m:oMathPara>
                </a14:m>
                <a:endParaRPr lang="zh-CN" altLang="en-US" dirty="0"/>
              </a:p>
            </p:txBody>
          </p:sp>
        </mc:Choice>
        <mc:Fallback xmlns="">
          <p:sp>
            <p:nvSpPr>
              <p:cNvPr id="9" name="矩形 8">
                <a:extLst>
                  <a:ext uri="{FF2B5EF4-FFF2-40B4-BE49-F238E27FC236}">
                    <a16:creationId xmlns:a16="http://schemas.microsoft.com/office/drawing/2014/main" id="{957B942C-42B9-4950-AB47-49A7B83C31C3}"/>
                  </a:ext>
                </a:extLst>
              </p:cNvPr>
              <p:cNvSpPr>
                <a:spLocks noRot="1" noChangeAspect="1" noMove="1" noResize="1" noEditPoints="1" noAdjustHandles="1" noChangeArrowheads="1" noChangeShapeType="1" noTextEdit="1"/>
              </p:cNvSpPr>
              <p:nvPr/>
            </p:nvSpPr>
            <p:spPr>
              <a:xfrm>
                <a:off x="780398" y="4032213"/>
                <a:ext cx="1469642" cy="381515"/>
              </a:xfrm>
              <a:prstGeom prst="rect">
                <a:avLst/>
              </a:prstGeom>
              <a:blipFill>
                <a:blip r:embed="rId8"/>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1" name="矩形 10">
                <a:extLst>
                  <a:ext uri="{FF2B5EF4-FFF2-40B4-BE49-F238E27FC236}">
                    <a16:creationId xmlns:a16="http://schemas.microsoft.com/office/drawing/2014/main" id="{F5C9AAEE-5A22-4DA2-8167-EE5BC1CA4A5F}"/>
                  </a:ext>
                </a:extLst>
              </p:cNvPr>
              <p:cNvSpPr/>
              <p:nvPr/>
            </p:nvSpPr>
            <p:spPr>
              <a:xfrm>
                <a:off x="10697368" y="4032213"/>
                <a:ext cx="1491626" cy="38151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0,1</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1,2</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2,3</m:t>
                          </m:r>
                        </m:sub>
                      </m:sSub>
                    </m:oMath>
                  </m:oMathPara>
                </a14:m>
                <a:endParaRPr lang="zh-CN" altLang="en-US" dirty="0"/>
              </a:p>
            </p:txBody>
          </p:sp>
        </mc:Choice>
        <mc:Fallback xmlns="">
          <p:sp>
            <p:nvSpPr>
              <p:cNvPr id="11" name="矩形 10">
                <a:extLst>
                  <a:ext uri="{FF2B5EF4-FFF2-40B4-BE49-F238E27FC236}">
                    <a16:creationId xmlns:a16="http://schemas.microsoft.com/office/drawing/2014/main" id="{F5C9AAEE-5A22-4DA2-8167-EE5BC1CA4A5F}"/>
                  </a:ext>
                </a:extLst>
              </p:cNvPr>
              <p:cNvSpPr>
                <a:spLocks noRot="1" noChangeAspect="1" noMove="1" noResize="1" noEditPoints="1" noAdjustHandles="1" noChangeArrowheads="1" noChangeShapeType="1" noTextEdit="1"/>
              </p:cNvSpPr>
              <p:nvPr/>
            </p:nvSpPr>
            <p:spPr>
              <a:xfrm>
                <a:off x="10697368" y="4032213"/>
                <a:ext cx="1491626" cy="381515"/>
              </a:xfrm>
              <a:prstGeom prst="rect">
                <a:avLst/>
              </a:prstGeom>
              <a:blipFill>
                <a:blip r:embed="rId9"/>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 name="矩形 11">
                <a:extLst>
                  <a:ext uri="{FF2B5EF4-FFF2-40B4-BE49-F238E27FC236}">
                    <a16:creationId xmlns:a16="http://schemas.microsoft.com/office/drawing/2014/main" id="{6A878D0E-BCBF-48A0-AAB3-31165289BA50}"/>
                  </a:ext>
                </a:extLst>
              </p:cNvPr>
              <p:cNvSpPr/>
              <p:nvPr/>
            </p:nvSpPr>
            <p:spPr>
              <a:xfrm>
                <a:off x="2534712" y="4488529"/>
                <a:ext cx="1081257" cy="38151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type m:val="lin"/>
                          <m:ctrlPr>
                            <a:rPr lang="zh-CN" altLang="en-US" i="1">
                              <a:latin typeface="Cambria Math" panose="02040503050406030204" pitchFamily="18" charset="0"/>
                            </a:rPr>
                          </m:ctrlPr>
                        </m:fPr>
                        <m:num>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i="0">
                                  <a:latin typeface="Cambria Math" panose="02040503050406030204" pitchFamily="18" charset="0"/>
                                </a:rPr>
                                <m:t>0,1</m:t>
                              </m:r>
                            </m:sub>
                          </m:sSub>
                        </m:num>
                        <m:den>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i="0">
                                  <a:latin typeface="Cambria Math" panose="02040503050406030204" pitchFamily="18" charset="0"/>
                                </a:rPr>
                                <m:t>1,2</m:t>
                              </m:r>
                            </m:sub>
                          </m:sSub>
                        </m:den>
                      </m:f>
                    </m:oMath>
                  </m:oMathPara>
                </a14:m>
                <a:endParaRPr lang="zh-CN" altLang="en-US" dirty="0"/>
              </a:p>
            </p:txBody>
          </p:sp>
        </mc:Choice>
        <mc:Fallback xmlns="">
          <p:sp>
            <p:nvSpPr>
              <p:cNvPr id="12" name="矩形 11">
                <a:extLst>
                  <a:ext uri="{FF2B5EF4-FFF2-40B4-BE49-F238E27FC236}">
                    <a16:creationId xmlns:a16="http://schemas.microsoft.com/office/drawing/2014/main" id="{6A878D0E-BCBF-48A0-AAB3-31165289BA50}"/>
                  </a:ext>
                </a:extLst>
              </p:cNvPr>
              <p:cNvSpPr>
                <a:spLocks noRot="1" noChangeAspect="1" noMove="1" noResize="1" noEditPoints="1" noAdjustHandles="1" noChangeArrowheads="1" noChangeShapeType="1" noTextEdit="1"/>
              </p:cNvSpPr>
              <p:nvPr/>
            </p:nvSpPr>
            <p:spPr>
              <a:xfrm>
                <a:off x="2534712" y="4488529"/>
                <a:ext cx="1081257" cy="381515"/>
              </a:xfrm>
              <a:prstGeom prst="rect">
                <a:avLst/>
              </a:prstGeom>
              <a:blipFill>
                <a:blip r:embed="rId10"/>
                <a:stretch>
                  <a:fillRect t="-111111" r="-23729" b="-168254"/>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7" name="矩形 16">
                <a:extLst>
                  <a:ext uri="{FF2B5EF4-FFF2-40B4-BE49-F238E27FC236}">
                    <a16:creationId xmlns:a16="http://schemas.microsoft.com/office/drawing/2014/main" id="{6CF3FA4A-3A15-4BFC-9249-C7F490E95D4A}"/>
                  </a:ext>
                </a:extLst>
              </p:cNvPr>
              <p:cNvSpPr/>
              <p:nvPr/>
            </p:nvSpPr>
            <p:spPr>
              <a:xfrm>
                <a:off x="482447" y="4870044"/>
                <a:ext cx="10128267" cy="80823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zh-CN" altLang="en-US">
                          <a:latin typeface="Cambria Math" panose="02040503050406030204" pitchFamily="18" charset="0"/>
                        </a:rPr>
                        <m:t>1</m:t>
                      </m:r>
                      <m:r>
                        <a:rPr lang="zh-CN" altLang="en-US" i="0">
                          <a:latin typeface="Cambria Math" panose="02040503050406030204" pitchFamily="18" charset="0"/>
                        </a:rPr>
                        <m:t>−</m:t>
                      </m:r>
                      <m:f>
                        <m:fPr>
                          <m:type m:val="lin"/>
                          <m:ctrlPr>
                            <a:rPr lang="zh-CN" altLang="en-US" i="1">
                              <a:latin typeface="Cambria Math" panose="02040503050406030204" pitchFamily="18" charset="0"/>
                            </a:rPr>
                          </m:ctrlPr>
                        </m:fPr>
                        <m:num>
                          <m:r>
                            <a:rPr lang="zh-CN" altLang="en-US" i="0">
                              <a:latin typeface="Cambria Math" panose="02040503050406030204" pitchFamily="18" charset="0"/>
                            </a:rPr>
                            <m:t>1</m:t>
                          </m:r>
                        </m:num>
                        <m:den>
                          <m:d>
                            <m:dPr>
                              <m:ctrlPr>
                                <a:rPr lang="zh-CN" altLang="en-US" i="1">
                                  <a:latin typeface="Cambria Math" panose="02040503050406030204" pitchFamily="18" charset="0"/>
                                </a:rPr>
                              </m:ctrlPr>
                            </m:dPr>
                            <m:e>
                              <m:r>
                                <a:rPr lang="zh-CN" altLang="en-US" i="0">
                                  <a:latin typeface="Cambria Math" panose="02040503050406030204" pitchFamily="18" charset="0"/>
                                </a:rPr>
                                <m:t>1+</m:t>
                              </m:r>
                              <m:f>
                                <m:fPr>
                                  <m:ctrlPr>
                                    <a:rPr lang="zh-CN" altLang="en-US" i="1">
                                      <a:latin typeface="Cambria Math" panose="02040503050406030204" pitchFamily="18" charset="0"/>
                                    </a:rPr>
                                  </m:ctrlPr>
                                </m:fPr>
                                <m:num>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1,2</m:t>
                                      </m:r>
                                    </m:sub>
                                  </m:sSub>
                                </m:num>
                                <m:den>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0,1</m:t>
                                      </m:r>
                                    </m:sub>
                                  </m:sSub>
                                </m:den>
                              </m:f>
                              <m:r>
                                <a:rPr lang="zh-CN" altLang="en-US" i="1">
                                  <a:latin typeface="Cambria Math" panose="02040503050406030204" pitchFamily="18" charset="0"/>
                                </a:rPr>
                                <m:t>𝑧</m:t>
                              </m:r>
                            </m:e>
                          </m:d>
                        </m:den>
                      </m:f>
                      <m:r>
                        <a:rPr lang="zh-CN" altLang="en-US" i="0">
                          <a:latin typeface="Cambria Math" panose="02040503050406030204" pitchFamily="18" charset="0"/>
                        </a:rPr>
                        <m:t>&lt;</m:t>
                      </m:r>
                      <m:f>
                        <m:fPr>
                          <m:type m:val="lin"/>
                          <m:ctrlPr>
                            <a:rPr lang="zh-CN" altLang="en-US" i="1">
                              <a:latin typeface="Cambria Math" panose="02040503050406030204" pitchFamily="18" charset="0"/>
                            </a:rPr>
                          </m:ctrlPr>
                        </m:fPr>
                        <m:num>
                          <m:r>
                            <a:rPr lang="zh-CN" altLang="en-US" i="0">
                              <a:latin typeface="Cambria Math" panose="02040503050406030204" pitchFamily="18" charset="0"/>
                            </a:rPr>
                            <m:t>1</m:t>
                          </m:r>
                        </m:num>
                        <m:den>
                          <m:d>
                            <m:dPr>
                              <m:ctrlPr>
                                <a:rPr lang="zh-CN" altLang="en-US" i="1">
                                  <a:latin typeface="Cambria Math" panose="02040503050406030204" pitchFamily="18" charset="0"/>
                                </a:rPr>
                              </m:ctrlPr>
                            </m:dPr>
                            <m:e>
                              <m:r>
                                <a:rPr lang="zh-CN" altLang="en-US" i="0">
                                  <a:latin typeface="Cambria Math" panose="02040503050406030204" pitchFamily="18" charset="0"/>
                                </a:rPr>
                                <m:t>1+</m:t>
                              </m:r>
                              <m:f>
                                <m:fPr>
                                  <m:ctrlPr>
                                    <a:rPr lang="zh-CN" altLang="en-US" i="1">
                                      <a:latin typeface="Cambria Math" panose="02040503050406030204" pitchFamily="18" charset="0"/>
                                    </a:rPr>
                                  </m:ctrlPr>
                                </m:fPr>
                                <m:num>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1,2</m:t>
                                      </m:r>
                                    </m:sub>
                                  </m:sSub>
                                </m:num>
                                <m:den>
                                  <m:sSub>
                                    <m:sSubPr>
                                      <m:ctrlPr>
                                        <a:rPr lang="zh-CN" altLang="en-US" i="1">
                                          <a:latin typeface="Cambria Math" panose="02040503050406030204" pitchFamily="18" charset="0"/>
                                        </a:rPr>
                                      </m:ctrlPr>
                                    </m:sSubPr>
                                    <m:e>
                                      <m:r>
                                        <a:rPr lang="zh-CN" altLang="en-US" i="1">
                                          <a:latin typeface="Cambria Math" panose="02040503050406030204" pitchFamily="18" charset="0"/>
                                        </a:rPr>
                                        <m:t>𝜂</m:t>
                                      </m:r>
                                    </m:e>
                                    <m:sub>
                                      <m:r>
                                        <a:rPr lang="zh-CN" altLang="en-US" i="0">
                                          <a:latin typeface="Cambria Math" panose="02040503050406030204" pitchFamily="18" charset="0"/>
                                        </a:rPr>
                                        <m:t>2</m:t>
                                      </m:r>
                                    </m:sub>
                                  </m:sSub>
                                  <m:sSub>
                                    <m:sSubPr>
                                      <m:ctrlPr>
                                        <a:rPr lang="zh-CN" altLang="en-US" i="1">
                                          <a:latin typeface="Cambria Math" panose="02040503050406030204" pitchFamily="18" charset="0"/>
                                        </a:rPr>
                                      </m:ctrlPr>
                                    </m:sSubPr>
                                    <m:e>
                                      <m:r>
                                        <a:rPr lang="zh-CN" altLang="en-US" i="1">
                                          <a:latin typeface="Cambria Math" panose="02040503050406030204" pitchFamily="18" charset="0"/>
                                        </a:rPr>
                                        <m:t>𝜂</m:t>
                                      </m:r>
                                    </m:e>
                                    <m:sub>
                                      <m:r>
                                        <a:rPr lang="zh-CN" altLang="en-US" i="0">
                                          <a:latin typeface="Cambria Math" panose="02040503050406030204" pitchFamily="18" charset="0"/>
                                        </a:rPr>
                                        <m:t>3</m:t>
                                      </m:r>
                                    </m:sub>
                                  </m:sSub>
                                  <m:sSub>
                                    <m:sSubPr>
                                      <m:ctrlPr>
                                        <a:rPr lang="zh-CN" altLang="en-US" i="1">
                                          <a:latin typeface="Cambria Math" panose="02040503050406030204" pitchFamily="18" charset="0"/>
                                        </a:rPr>
                                      </m:ctrlPr>
                                    </m:sSubPr>
                                    <m:e>
                                      <m:r>
                                        <a:rPr lang="zh-CN" altLang="en-US" i="1">
                                          <a:latin typeface="Cambria Math" panose="02040503050406030204" pitchFamily="18" charset="0"/>
                                        </a:rPr>
                                        <m:t>𝜂</m:t>
                                      </m:r>
                                    </m:e>
                                    <m:sub>
                                      <m:r>
                                        <a:rPr lang="zh-CN" altLang="en-US" i="0">
                                          <a:latin typeface="Cambria Math" panose="02040503050406030204" pitchFamily="18" charset="0"/>
                                        </a:rPr>
                                        <m:t>4</m:t>
                                      </m:r>
                                    </m:sub>
                                  </m:sSub>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0,1</m:t>
                                      </m:r>
                                    </m:sub>
                                  </m:sSub>
                                </m:den>
                              </m:f>
                              <m:r>
                                <a:rPr lang="zh-CN" altLang="en-US" i="1">
                                  <a:latin typeface="Cambria Math" panose="02040503050406030204" pitchFamily="18" charset="0"/>
                                </a:rPr>
                                <m:t>𝑥</m:t>
                              </m:r>
                              <m:r>
                                <a:rPr lang="zh-CN" altLang="en-US" i="0">
                                  <a:latin typeface="Cambria Math" panose="02040503050406030204" pitchFamily="18" charset="0"/>
                                </a:rPr>
                                <m:t>+...+</m:t>
                              </m:r>
                              <m:f>
                                <m:fPr>
                                  <m:ctrlPr>
                                    <a:rPr lang="zh-CN" altLang="en-US" i="1">
                                      <a:latin typeface="Cambria Math" panose="02040503050406030204" pitchFamily="18" charset="0"/>
                                    </a:rPr>
                                  </m:ctrlPr>
                                </m:fPr>
                                <m:num>
                                  <m:r>
                                    <a:rPr lang="zh-CN" altLang="en-US" i="0">
                                      <a:latin typeface="Cambria Math" panose="02040503050406030204" pitchFamily="18" charset="0"/>
                                    </a:rPr>
                                    <m:t>1</m:t>
                                  </m:r>
                                </m:num>
                                <m:den>
                                  <m:r>
                                    <a:rPr lang="zh-CN" altLang="en-US" i="1">
                                      <a:latin typeface="Cambria Math" panose="02040503050406030204" pitchFamily="18" charset="0"/>
                                    </a:rPr>
                                    <m:t>𝑛</m:t>
                                  </m:r>
                                  <m:r>
                                    <a:rPr lang="zh-CN" altLang="en-US" i="0">
                                      <a:latin typeface="Cambria Math" panose="02040503050406030204" pitchFamily="18" charset="0"/>
                                    </a:rPr>
                                    <m:t>!</m:t>
                                  </m:r>
                                </m:den>
                              </m:f>
                              <m:r>
                                <a:rPr lang="zh-CN" altLang="en-US" i="0">
                                  <a:latin typeface="Cambria Math" panose="02040503050406030204" pitchFamily="18" charset="0"/>
                                </a:rPr>
                                <m:t>⋅</m:t>
                              </m:r>
                              <m:sSup>
                                <m:sSupPr>
                                  <m:ctrlPr>
                                    <a:rPr lang="zh-CN" altLang="en-US" i="1">
                                      <a:latin typeface="Cambria Math" panose="02040503050406030204" pitchFamily="18" charset="0"/>
                                    </a:rPr>
                                  </m:ctrlPr>
                                </m:sSupPr>
                                <m:e>
                                  <m:d>
                                    <m:dPr>
                                      <m:ctrlPr>
                                        <a:rPr lang="zh-CN" altLang="en-US" i="1">
                                          <a:latin typeface="Cambria Math" panose="02040503050406030204" pitchFamily="18" charset="0"/>
                                        </a:rPr>
                                      </m:ctrlPr>
                                    </m:dPr>
                                    <m:e>
                                      <m:f>
                                        <m:fPr>
                                          <m:ctrlPr>
                                            <a:rPr lang="zh-CN" altLang="en-US" i="1">
                                              <a:latin typeface="Cambria Math" panose="02040503050406030204" pitchFamily="18" charset="0"/>
                                            </a:rPr>
                                          </m:ctrlPr>
                                        </m:fPr>
                                        <m:num>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1,2</m:t>
                                              </m:r>
                                            </m:sub>
                                          </m:sSub>
                                        </m:num>
                                        <m:den>
                                          <m:sSub>
                                            <m:sSubPr>
                                              <m:ctrlPr>
                                                <a:rPr lang="zh-CN" altLang="en-US" i="1">
                                                  <a:latin typeface="Cambria Math" panose="02040503050406030204" pitchFamily="18" charset="0"/>
                                                </a:rPr>
                                              </m:ctrlPr>
                                            </m:sSubPr>
                                            <m:e>
                                              <m:r>
                                                <a:rPr lang="zh-CN" altLang="en-US" i="1">
                                                  <a:latin typeface="Cambria Math" panose="02040503050406030204" pitchFamily="18" charset="0"/>
                                                </a:rPr>
                                                <m:t>𝜂</m:t>
                                              </m:r>
                                            </m:e>
                                            <m:sub>
                                              <m:r>
                                                <a:rPr lang="zh-CN" altLang="en-US" i="0">
                                                  <a:latin typeface="Cambria Math" panose="02040503050406030204" pitchFamily="18" charset="0"/>
                                                </a:rPr>
                                                <m:t>2</m:t>
                                              </m:r>
                                            </m:sub>
                                          </m:sSub>
                                          <m:sSub>
                                            <m:sSubPr>
                                              <m:ctrlPr>
                                                <a:rPr lang="zh-CN" altLang="en-US" i="1">
                                                  <a:latin typeface="Cambria Math" panose="02040503050406030204" pitchFamily="18" charset="0"/>
                                                </a:rPr>
                                              </m:ctrlPr>
                                            </m:sSubPr>
                                            <m:e>
                                              <m:r>
                                                <a:rPr lang="zh-CN" altLang="en-US" i="1">
                                                  <a:latin typeface="Cambria Math" panose="02040503050406030204" pitchFamily="18" charset="0"/>
                                                </a:rPr>
                                                <m:t>𝜂</m:t>
                                              </m:r>
                                            </m:e>
                                            <m:sub>
                                              <m:r>
                                                <a:rPr lang="zh-CN" altLang="en-US" i="0">
                                                  <a:latin typeface="Cambria Math" panose="02040503050406030204" pitchFamily="18" charset="0"/>
                                                </a:rPr>
                                                <m:t>3</m:t>
                                              </m:r>
                                            </m:sub>
                                          </m:sSub>
                                          <m:sSub>
                                            <m:sSubPr>
                                              <m:ctrlPr>
                                                <a:rPr lang="zh-CN" altLang="en-US" i="1">
                                                  <a:latin typeface="Cambria Math" panose="02040503050406030204" pitchFamily="18" charset="0"/>
                                                </a:rPr>
                                              </m:ctrlPr>
                                            </m:sSubPr>
                                            <m:e>
                                              <m:r>
                                                <a:rPr lang="zh-CN" altLang="en-US" i="1">
                                                  <a:latin typeface="Cambria Math" panose="02040503050406030204" pitchFamily="18" charset="0"/>
                                                </a:rPr>
                                                <m:t>𝜂</m:t>
                                              </m:r>
                                            </m:e>
                                            <m:sub>
                                              <m:r>
                                                <a:rPr lang="zh-CN" altLang="en-US" i="0">
                                                  <a:latin typeface="Cambria Math" panose="02040503050406030204" pitchFamily="18" charset="0"/>
                                                </a:rPr>
                                                <m:t>4</m:t>
                                              </m:r>
                                            </m:sub>
                                          </m:sSub>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0,1</m:t>
                                              </m:r>
                                            </m:sub>
                                          </m:sSub>
                                        </m:den>
                                      </m:f>
                                    </m:e>
                                  </m:d>
                                </m:e>
                                <m:sup>
                                  <m:r>
                                    <a:rPr lang="zh-CN" altLang="en-US" i="1">
                                      <a:latin typeface="Cambria Math" panose="02040503050406030204" pitchFamily="18" charset="0"/>
                                    </a:rPr>
                                    <m:t>𝑛</m:t>
                                  </m:r>
                                </m:sup>
                              </m:sSup>
                              <m:r>
                                <a:rPr lang="zh-CN" altLang="en-US" i="0">
                                  <a:latin typeface="Cambria Math" panose="02040503050406030204" pitchFamily="18" charset="0"/>
                                </a:rPr>
                                <m:t>⋅</m:t>
                              </m:r>
                              <m:sSup>
                                <m:sSupPr>
                                  <m:ctrlPr>
                                    <a:rPr lang="zh-CN" altLang="en-US" i="1">
                                      <a:latin typeface="Cambria Math" panose="02040503050406030204" pitchFamily="18" charset="0"/>
                                    </a:rPr>
                                  </m:ctrlPr>
                                </m:sSupPr>
                                <m:e>
                                  <m:r>
                                    <a:rPr lang="zh-CN" altLang="en-US" i="1">
                                      <a:latin typeface="Cambria Math" panose="02040503050406030204" pitchFamily="18" charset="0"/>
                                    </a:rPr>
                                    <m:t>𝑥</m:t>
                                  </m:r>
                                </m:e>
                                <m:sup>
                                  <m:r>
                                    <a:rPr lang="zh-CN" altLang="en-US" i="1">
                                      <a:latin typeface="Cambria Math" panose="02040503050406030204" pitchFamily="18" charset="0"/>
                                    </a:rPr>
                                    <m:t>𝑛</m:t>
                                  </m:r>
                                </m:sup>
                              </m:sSup>
                              <m:r>
                                <a:rPr lang="zh-CN" altLang="en-US" i="0">
                                  <a:latin typeface="Cambria Math" panose="02040503050406030204" pitchFamily="18" charset="0"/>
                                </a:rPr>
                                <m:t>+...</m:t>
                              </m:r>
                            </m:e>
                          </m:d>
                        </m:den>
                      </m:f>
                      <m:r>
                        <a:rPr lang="zh-CN" altLang="en-US" i="0">
                          <a:latin typeface="Cambria Math" panose="02040503050406030204" pitchFamily="18" charset="0"/>
                        </a:rPr>
                        <m:t>=</m:t>
                      </m:r>
                      <m:sSup>
                        <m:sSupPr>
                          <m:ctrlPr>
                            <a:rPr lang="zh-CN" altLang="en-US" i="1">
                              <a:latin typeface="Cambria Math" panose="02040503050406030204" pitchFamily="18" charset="0"/>
                            </a:rPr>
                          </m:ctrlPr>
                        </m:sSupPr>
                        <m:e>
                          <m:r>
                            <a:rPr lang="zh-CN" altLang="en-US" i="1">
                              <a:latin typeface="Cambria Math" panose="02040503050406030204" pitchFamily="18" charset="0"/>
                            </a:rPr>
                            <m:t>𝑒</m:t>
                          </m:r>
                        </m:e>
                        <m:sup>
                          <m:r>
                            <a:rPr lang="zh-CN" altLang="en-US" i="0">
                              <a:latin typeface="Cambria Math" panose="02040503050406030204" pitchFamily="18" charset="0"/>
                            </a:rPr>
                            <m:t>−</m:t>
                          </m:r>
                          <m:r>
                            <a:rPr lang="zh-CN" altLang="en-US" i="1">
                              <a:latin typeface="Cambria Math" panose="02040503050406030204" pitchFamily="18" charset="0"/>
                            </a:rPr>
                            <m:t>𝑥</m:t>
                          </m:r>
                          <m:f>
                            <m:fPr>
                              <m:ctrlPr>
                                <a:rPr lang="zh-CN" altLang="en-US" i="1">
                                  <a:latin typeface="Cambria Math" panose="02040503050406030204" pitchFamily="18" charset="0"/>
                                </a:rPr>
                              </m:ctrlPr>
                            </m:fPr>
                            <m:num>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1,2</m:t>
                                  </m:r>
                                </m:sub>
                              </m:sSub>
                            </m:num>
                            <m:den>
                              <m:sSub>
                                <m:sSubPr>
                                  <m:ctrlPr>
                                    <a:rPr lang="zh-CN" altLang="en-US" i="1">
                                      <a:latin typeface="Cambria Math" panose="02040503050406030204" pitchFamily="18" charset="0"/>
                                    </a:rPr>
                                  </m:ctrlPr>
                                </m:sSubPr>
                                <m:e>
                                  <m:r>
                                    <a:rPr lang="zh-CN" altLang="en-US" i="1">
                                      <a:latin typeface="Cambria Math" panose="02040503050406030204" pitchFamily="18" charset="0"/>
                                    </a:rPr>
                                    <m:t>𝜂</m:t>
                                  </m:r>
                                </m:e>
                                <m:sub>
                                  <m:r>
                                    <a:rPr lang="zh-CN" altLang="en-US" i="0">
                                      <a:latin typeface="Cambria Math" panose="02040503050406030204" pitchFamily="18" charset="0"/>
                                    </a:rPr>
                                    <m:t>2</m:t>
                                  </m:r>
                                </m:sub>
                              </m:sSub>
                              <m:sSub>
                                <m:sSubPr>
                                  <m:ctrlPr>
                                    <a:rPr lang="zh-CN" altLang="en-US" i="1">
                                      <a:latin typeface="Cambria Math" panose="02040503050406030204" pitchFamily="18" charset="0"/>
                                    </a:rPr>
                                  </m:ctrlPr>
                                </m:sSubPr>
                                <m:e>
                                  <m:r>
                                    <a:rPr lang="zh-CN" altLang="en-US" i="1">
                                      <a:latin typeface="Cambria Math" panose="02040503050406030204" pitchFamily="18" charset="0"/>
                                    </a:rPr>
                                    <m:t>𝜂</m:t>
                                  </m:r>
                                </m:e>
                                <m:sub>
                                  <m:r>
                                    <a:rPr lang="zh-CN" altLang="en-US" i="0">
                                      <a:latin typeface="Cambria Math" panose="02040503050406030204" pitchFamily="18" charset="0"/>
                                    </a:rPr>
                                    <m:t>3</m:t>
                                  </m:r>
                                </m:sub>
                              </m:sSub>
                              <m:sSub>
                                <m:sSubPr>
                                  <m:ctrlPr>
                                    <a:rPr lang="zh-CN" altLang="en-US" i="1">
                                      <a:latin typeface="Cambria Math" panose="02040503050406030204" pitchFamily="18" charset="0"/>
                                    </a:rPr>
                                  </m:ctrlPr>
                                </m:sSubPr>
                                <m:e>
                                  <m:r>
                                    <a:rPr lang="zh-CN" altLang="en-US" i="1">
                                      <a:latin typeface="Cambria Math" panose="02040503050406030204" pitchFamily="18" charset="0"/>
                                    </a:rPr>
                                    <m:t>𝜂</m:t>
                                  </m:r>
                                </m:e>
                                <m:sub>
                                  <m:r>
                                    <a:rPr lang="zh-CN" altLang="en-US" i="0">
                                      <a:latin typeface="Cambria Math" panose="02040503050406030204" pitchFamily="18" charset="0"/>
                                    </a:rPr>
                                    <m:t>4</m:t>
                                  </m:r>
                                </m:sub>
                              </m:sSub>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0,1</m:t>
                                  </m:r>
                                </m:sub>
                              </m:sSub>
                            </m:den>
                          </m:f>
                        </m:sup>
                      </m:sSup>
                    </m:oMath>
                  </m:oMathPara>
                </a14:m>
                <a:endParaRPr lang="zh-CN" altLang="en-US" dirty="0"/>
              </a:p>
            </p:txBody>
          </p:sp>
        </mc:Choice>
        <mc:Fallback xmlns="">
          <p:sp>
            <p:nvSpPr>
              <p:cNvPr id="17" name="矩形 16">
                <a:extLst>
                  <a:ext uri="{FF2B5EF4-FFF2-40B4-BE49-F238E27FC236}">
                    <a16:creationId xmlns:a16="http://schemas.microsoft.com/office/drawing/2014/main" id="{6CF3FA4A-3A15-4BFC-9249-C7F490E95D4A}"/>
                  </a:ext>
                </a:extLst>
              </p:cNvPr>
              <p:cNvSpPr>
                <a:spLocks noRot="1" noChangeAspect="1" noMove="1" noResize="1" noEditPoints="1" noAdjustHandles="1" noChangeArrowheads="1" noChangeShapeType="1" noTextEdit="1"/>
              </p:cNvSpPr>
              <p:nvPr/>
            </p:nvSpPr>
            <p:spPr>
              <a:xfrm>
                <a:off x="482447" y="4870044"/>
                <a:ext cx="10128267" cy="808235"/>
              </a:xfrm>
              <a:prstGeom prst="rect">
                <a:avLst/>
              </a:prstGeom>
              <a:blipFill>
                <a:blip r:embed="rId11"/>
                <a:stretch>
                  <a:fillRect/>
                </a:stretch>
              </a:blipFill>
            </p:spPr>
            <p:txBody>
              <a:bodyPr/>
              <a:lstStyle/>
              <a:p>
                <a:r>
                  <a:rPr lang="zh-CN" altLang="en-US">
                    <a:noFill/>
                  </a:rPr>
                  <a:t> </a:t>
                </a:r>
              </a:p>
            </p:txBody>
          </p:sp>
        </mc:Fallback>
      </mc:AlternateContent>
      <p:sp>
        <p:nvSpPr>
          <p:cNvPr id="19" name="矩形 18">
            <a:extLst>
              <a:ext uri="{FF2B5EF4-FFF2-40B4-BE49-F238E27FC236}">
                <a16:creationId xmlns:a16="http://schemas.microsoft.com/office/drawing/2014/main" id="{7040BF7B-30E7-41E6-8D41-5426171E63D1}"/>
              </a:ext>
            </a:extLst>
          </p:cNvPr>
          <p:cNvSpPr/>
          <p:nvPr/>
        </p:nvSpPr>
        <p:spPr>
          <a:xfrm>
            <a:off x="482446" y="5631277"/>
            <a:ext cx="11373491" cy="400110"/>
          </a:xfrm>
          <a:prstGeom prst="rect">
            <a:avLst/>
          </a:prstGeom>
        </p:spPr>
        <p:txBody>
          <a:bodyPr wrap="square">
            <a:spAutoFit/>
          </a:bodyPr>
          <a:lstStyle/>
          <a:p>
            <a:r>
              <a:rPr lang="en-US" altLang="zh-CN" sz="2000" dirty="0">
                <a:latin typeface="微软雅黑" panose="020B0503020204020204" pitchFamily="34" charset="-122"/>
                <a:ea typeface="微软雅黑" panose="020B0503020204020204" pitchFamily="34" charset="-122"/>
              </a:rPr>
              <a:t>which can be seen as obeying exponential distribution with means of            .</a:t>
            </a:r>
            <a:endParaRPr lang="zh-CN" altLang="en-US" sz="2000" dirty="0">
              <a:latin typeface="微软雅黑" panose="020B0503020204020204" pitchFamily="34" charset="-122"/>
              <a:ea typeface="微软雅黑" panose="020B0503020204020204" pitchFamily="34" charset="-122"/>
            </a:endParaRPr>
          </a:p>
        </p:txBody>
      </p:sp>
      <mc:AlternateContent xmlns:mc="http://schemas.openxmlformats.org/markup-compatibility/2006" xmlns:a14="http://schemas.microsoft.com/office/drawing/2010/main">
        <mc:Choice Requires="a14">
          <p:sp>
            <p:nvSpPr>
              <p:cNvPr id="20" name="矩形 19">
                <a:extLst>
                  <a:ext uri="{FF2B5EF4-FFF2-40B4-BE49-F238E27FC236}">
                    <a16:creationId xmlns:a16="http://schemas.microsoft.com/office/drawing/2014/main" id="{386F3366-AE5C-49CB-B4CF-D314A5A56BEA}"/>
                  </a:ext>
                </a:extLst>
              </p:cNvPr>
              <p:cNvSpPr/>
              <p:nvPr/>
            </p:nvSpPr>
            <p:spPr>
              <a:xfrm>
                <a:off x="8907952" y="5631277"/>
                <a:ext cx="1070229" cy="38151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CN" altLang="en-US" i="1" smtClean="0">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0,1</m:t>
                          </m:r>
                        </m:sub>
                      </m:sSub>
                      <m:r>
                        <a:rPr lang="en-US" altLang="zh-CN" b="0" i="0" smtClean="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𝜃</m:t>
                          </m:r>
                        </m:e>
                        <m:sub>
                          <m:r>
                            <a:rPr lang="zh-CN" altLang="en-US" i="0">
                              <a:latin typeface="Cambria Math" panose="02040503050406030204" pitchFamily="18" charset="0"/>
                            </a:rPr>
                            <m:t>1,2</m:t>
                          </m:r>
                        </m:sub>
                      </m:sSub>
                    </m:oMath>
                  </m:oMathPara>
                </a14:m>
                <a:endParaRPr lang="zh-CN" altLang="en-US" dirty="0"/>
              </a:p>
            </p:txBody>
          </p:sp>
        </mc:Choice>
        <mc:Fallback xmlns="">
          <p:sp>
            <p:nvSpPr>
              <p:cNvPr id="20" name="矩形 19">
                <a:extLst>
                  <a:ext uri="{FF2B5EF4-FFF2-40B4-BE49-F238E27FC236}">
                    <a16:creationId xmlns:a16="http://schemas.microsoft.com/office/drawing/2014/main" id="{386F3366-AE5C-49CB-B4CF-D314A5A56BEA}"/>
                  </a:ext>
                </a:extLst>
              </p:cNvPr>
              <p:cNvSpPr>
                <a:spLocks noRot="1" noChangeAspect="1" noMove="1" noResize="1" noEditPoints="1" noAdjustHandles="1" noChangeArrowheads="1" noChangeShapeType="1" noTextEdit="1"/>
              </p:cNvSpPr>
              <p:nvPr/>
            </p:nvSpPr>
            <p:spPr>
              <a:xfrm>
                <a:off x="8907952" y="5631277"/>
                <a:ext cx="1070229" cy="381515"/>
              </a:xfrm>
              <a:prstGeom prst="rect">
                <a:avLst/>
              </a:prstGeom>
              <a:blipFill>
                <a:blip r:embed="rId12"/>
                <a:stretch>
                  <a:fillRect b="-11290"/>
                </a:stretch>
              </a:blipFill>
            </p:spPr>
            <p:txBody>
              <a:bodyPr/>
              <a:lstStyle/>
              <a:p>
                <a:r>
                  <a:rPr lang="zh-CN" altLang="en-US">
                    <a:noFill/>
                  </a:rPr>
                  <a:t> </a:t>
                </a:r>
              </a:p>
            </p:txBody>
          </p:sp>
        </mc:Fallback>
      </mc:AlternateContent>
      <p:cxnSp>
        <p:nvCxnSpPr>
          <p:cNvPr id="21" name="直接连接符 20">
            <a:extLst>
              <a:ext uri="{FF2B5EF4-FFF2-40B4-BE49-F238E27FC236}">
                <a16:creationId xmlns:a16="http://schemas.microsoft.com/office/drawing/2014/main" id="{9CF1D800-9EE0-4652-A87D-48B701F6C71A}"/>
              </a:ext>
            </a:extLst>
          </p:cNvPr>
          <p:cNvCxnSpPr/>
          <p:nvPr/>
        </p:nvCxnSpPr>
        <p:spPr>
          <a:xfrm>
            <a:off x="6457355" y="2216995"/>
            <a:ext cx="4153359"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接连接符 21">
            <a:extLst>
              <a:ext uri="{FF2B5EF4-FFF2-40B4-BE49-F238E27FC236}">
                <a16:creationId xmlns:a16="http://schemas.microsoft.com/office/drawing/2014/main" id="{D9FB2EF4-670C-4C78-9721-18446736E860}"/>
              </a:ext>
            </a:extLst>
          </p:cNvPr>
          <p:cNvCxnSpPr>
            <a:cxnSpLocks/>
          </p:cNvCxnSpPr>
          <p:nvPr/>
        </p:nvCxnSpPr>
        <p:spPr>
          <a:xfrm>
            <a:off x="11629286" y="1994484"/>
            <a:ext cx="226651"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接连接符 24">
            <a:extLst>
              <a:ext uri="{FF2B5EF4-FFF2-40B4-BE49-F238E27FC236}">
                <a16:creationId xmlns:a16="http://schemas.microsoft.com/office/drawing/2014/main" id="{09096B11-F655-4461-A54B-1789A398BC95}"/>
              </a:ext>
            </a:extLst>
          </p:cNvPr>
          <p:cNvCxnSpPr>
            <a:cxnSpLocks/>
          </p:cNvCxnSpPr>
          <p:nvPr/>
        </p:nvCxnSpPr>
        <p:spPr>
          <a:xfrm>
            <a:off x="8270078" y="3933120"/>
            <a:ext cx="48350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文本框 25">
            <a:extLst>
              <a:ext uri="{FF2B5EF4-FFF2-40B4-BE49-F238E27FC236}">
                <a16:creationId xmlns:a16="http://schemas.microsoft.com/office/drawing/2014/main" id="{EA52467B-C09A-46F2-8647-CC2CB40E2724}"/>
              </a:ext>
            </a:extLst>
          </p:cNvPr>
          <p:cNvSpPr txBox="1"/>
          <p:nvPr/>
        </p:nvSpPr>
        <p:spPr>
          <a:xfrm>
            <a:off x="7625947" y="3094157"/>
            <a:ext cx="4704467" cy="369332"/>
          </a:xfrm>
          <a:prstGeom prst="rect">
            <a:avLst/>
          </a:prstGeom>
          <a:noFill/>
        </p:spPr>
        <p:txBody>
          <a:bodyPr wrap="square" rtlCol="0">
            <a:spAutoFit/>
          </a:bodyPr>
          <a:lstStyle/>
          <a:p>
            <a:r>
              <a:rPr lang="en-US" altLang="zh-CN" dirty="0">
                <a:solidFill>
                  <a:srgbClr val="FF0000"/>
                </a:solidFill>
                <a:latin typeface="微软雅黑" panose="020B0503020204020204" pitchFamily="34" charset="-122"/>
                <a:ea typeface="微软雅黑" panose="020B0503020204020204" pitchFamily="34" charset="-122"/>
              </a:rPr>
              <a:t>We only need to calculate the PDF of X</a:t>
            </a:r>
            <a:endParaRPr lang="zh-CN" altLang="en-US" dirty="0">
              <a:solidFill>
                <a:srgbClr val="FF0000"/>
              </a:solidFill>
              <a:latin typeface="微软雅黑" panose="020B0503020204020204" pitchFamily="34" charset="-122"/>
              <a:ea typeface="微软雅黑" panose="020B0503020204020204" pitchFamily="34" charset="-122"/>
            </a:endParaRPr>
          </a:p>
        </p:txBody>
      </p:sp>
      <p:sp>
        <p:nvSpPr>
          <p:cNvPr id="28" name="矩形: 圆角 27">
            <a:extLst>
              <a:ext uri="{FF2B5EF4-FFF2-40B4-BE49-F238E27FC236}">
                <a16:creationId xmlns:a16="http://schemas.microsoft.com/office/drawing/2014/main" id="{778EA54C-E41F-408C-92E8-226D2FB09E8A}"/>
              </a:ext>
            </a:extLst>
          </p:cNvPr>
          <p:cNvSpPr/>
          <p:nvPr/>
        </p:nvSpPr>
        <p:spPr>
          <a:xfrm>
            <a:off x="5707341" y="687538"/>
            <a:ext cx="5131895" cy="58389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a:extLst>
              <a:ext uri="{FF2B5EF4-FFF2-40B4-BE49-F238E27FC236}">
                <a16:creationId xmlns:a16="http://schemas.microsoft.com/office/drawing/2014/main" id="{5B2202CC-9EEA-468D-9F6D-F22B05B0C72D}"/>
              </a:ext>
            </a:extLst>
          </p:cNvPr>
          <p:cNvSpPr txBox="1"/>
          <p:nvPr/>
        </p:nvSpPr>
        <p:spPr>
          <a:xfrm>
            <a:off x="5990598" y="782364"/>
            <a:ext cx="4848638" cy="400110"/>
          </a:xfrm>
          <a:prstGeom prst="rect">
            <a:avLst/>
          </a:prstGeom>
          <a:noFill/>
        </p:spPr>
        <p:txBody>
          <a:bodyPr wrap="square" rtlCol="0">
            <a:spAutoFit/>
          </a:bodyPr>
          <a:lstStyle/>
          <a:p>
            <a:r>
              <a:rPr lang="en-US" altLang="zh-CN" sz="2000" dirty="0" err="1">
                <a:solidFill>
                  <a:srgbClr val="FF0000"/>
                </a:solidFill>
                <a:latin typeface="微软雅黑" panose="020B0503020204020204" pitchFamily="34" charset="-122"/>
                <a:ea typeface="微软雅黑" panose="020B0503020204020204" pitchFamily="34" charset="-122"/>
              </a:rPr>
              <a:t>Nodus</a:t>
            </a:r>
            <a:r>
              <a:rPr lang="en-US" altLang="zh-CN" sz="2000" dirty="0">
                <a:solidFill>
                  <a:srgbClr val="FF0000"/>
                </a:solidFill>
                <a:latin typeface="微软雅黑" panose="020B0503020204020204" pitchFamily="34" charset="-122"/>
                <a:ea typeface="微软雅黑" panose="020B0503020204020204" pitchFamily="34" charset="-122"/>
              </a:rPr>
              <a:t>: the PDF of end-to-end SINR </a:t>
            </a:r>
            <a:endParaRPr lang="zh-CN" altLang="en-US" sz="2000" dirty="0">
              <a:solidFill>
                <a:srgbClr val="FF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4479868"/>
      </p:ext>
    </p:extLst>
  </p:cSld>
  <p:clrMapOvr>
    <a:masterClrMapping/>
  </p:clrMapOvr>
  <p:transition>
    <p:pull dir="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7">
            <a:extLst>
              <a:ext uri="{FF2B5EF4-FFF2-40B4-BE49-F238E27FC236}">
                <a16:creationId xmlns:a16="http://schemas.microsoft.com/office/drawing/2014/main" id="{B7E911E7-2B1A-49C2-AC66-4E356DB99999}"/>
              </a:ext>
            </a:extLst>
          </p:cNvPr>
          <p:cNvSpPr/>
          <p:nvPr/>
        </p:nvSpPr>
        <p:spPr>
          <a:xfrm>
            <a:off x="82192" y="144110"/>
            <a:ext cx="10633754" cy="430887"/>
          </a:xfrm>
          <a:prstGeom prst="rect">
            <a:avLst/>
          </a:prstGeom>
        </p:spPr>
        <p:txBody>
          <a:bodyPr wrap="square" lIns="0" tIns="0" rIns="0" bIns="0">
            <a:spAutoFit/>
          </a:bodyPr>
          <a:lstStyle/>
          <a:p>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Ergodic Capacity Analysis for </a:t>
            </a:r>
            <a:r>
              <a:rPr lang="en-US" altLang="zh-CN" sz="2800" dirty="0">
                <a:latin typeface="微软雅黑" panose="020B0503020204020204" pitchFamily="34" charset="-122"/>
                <a:ea typeface="微软雅黑" panose="020B0503020204020204" pitchFamily="34" charset="-122"/>
                <a:cs typeface="Arial" panose="020B0604020202020204" pitchFamily="34" charset="0"/>
              </a:rPr>
              <a:t>Three</a:t>
            </a:r>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-hop FD IAB System(2)</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 name="文本框 1">
            <a:extLst>
              <a:ext uri="{FF2B5EF4-FFF2-40B4-BE49-F238E27FC236}">
                <a16:creationId xmlns:a16="http://schemas.microsoft.com/office/drawing/2014/main" id="{383A4764-47B5-4769-8C35-B3B8208CFB5B}"/>
              </a:ext>
            </a:extLst>
          </p:cNvPr>
          <p:cNvSpPr txBox="1"/>
          <p:nvPr/>
        </p:nvSpPr>
        <p:spPr>
          <a:xfrm>
            <a:off x="804594" y="757772"/>
            <a:ext cx="10490344" cy="1169038"/>
          </a:xfrm>
          <a:prstGeom prst="rect">
            <a:avLst/>
          </a:prstGeom>
          <a:noFill/>
        </p:spPr>
        <p:txBody>
          <a:bodyPr wrap="square" rtlCol="0">
            <a:spAutoFit/>
          </a:bodyPr>
          <a:lstStyle/>
          <a:p>
            <a:pPr marL="285750" indent="-285750">
              <a:lnSpc>
                <a:spcPct val="120000"/>
              </a:lnSpc>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Having the distribution of                                , we can calculate the cumulative distribution function (CDF) of X. After variable substitution and mathematical transformation, the CDF of X can be given by:                        .</a:t>
            </a:r>
            <a:endParaRPr lang="zh-CN" altLang="en-US" sz="2000" dirty="0">
              <a:latin typeface="微软雅黑" panose="020B0503020204020204" pitchFamily="34" charset="-122"/>
              <a:ea typeface="微软雅黑" panose="020B0503020204020204" pitchFamily="34" charset="-122"/>
            </a:endParaRPr>
          </a:p>
        </p:txBody>
      </p:sp>
      <mc:AlternateContent xmlns:mc="http://schemas.openxmlformats.org/markup-compatibility/2006" xmlns:a14="http://schemas.microsoft.com/office/drawing/2010/main">
        <mc:Choice Requires="a14">
          <p:sp>
            <p:nvSpPr>
              <p:cNvPr id="6" name="矩形 5">
                <a:extLst>
                  <a:ext uri="{FF2B5EF4-FFF2-40B4-BE49-F238E27FC236}">
                    <a16:creationId xmlns:a16="http://schemas.microsoft.com/office/drawing/2014/main" id="{D2E5BFA3-A3E8-4C84-91D1-ED84B51F1C01}"/>
                  </a:ext>
                </a:extLst>
              </p:cNvPr>
              <p:cNvSpPr/>
              <p:nvPr/>
            </p:nvSpPr>
            <p:spPr>
              <a:xfrm>
                <a:off x="6637115" y="1528257"/>
                <a:ext cx="194123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CN" altLang="en-US" i="1">
                              <a:latin typeface="Cambria Math" panose="02040503050406030204" pitchFamily="18" charset="0"/>
                            </a:rPr>
                          </m:ctrlPr>
                        </m:sSubPr>
                        <m:e>
                          <m:r>
                            <a:rPr lang="zh-CN" altLang="en-US" i="1">
                              <a:latin typeface="Cambria Math" panose="02040503050406030204" pitchFamily="18" charset="0"/>
                            </a:rPr>
                            <m:t>𝐹</m:t>
                          </m:r>
                        </m:e>
                        <m:sub>
                          <m:r>
                            <a:rPr lang="zh-CN" altLang="en-US" i="1">
                              <a:latin typeface="Cambria Math" panose="02040503050406030204" pitchFamily="18" charset="0"/>
                            </a:rPr>
                            <m:t>𝑋</m:t>
                          </m:r>
                        </m:sub>
                      </m:sSub>
                      <m:r>
                        <a:rPr lang="zh-CN" altLang="en-US" i="0">
                          <a:latin typeface="Cambria Math" panose="02040503050406030204" pitchFamily="18" charset="0"/>
                        </a:rPr>
                        <m:t>(</m:t>
                      </m:r>
                      <m:r>
                        <a:rPr lang="zh-CN" altLang="en-US" i="1">
                          <a:latin typeface="Cambria Math" panose="02040503050406030204" pitchFamily="18" charset="0"/>
                        </a:rPr>
                        <m:t>𝑥</m:t>
                      </m:r>
                      <m:r>
                        <a:rPr lang="zh-CN" altLang="en-US" i="0">
                          <a:latin typeface="Cambria Math" panose="02040503050406030204" pitchFamily="18" charset="0"/>
                        </a:rPr>
                        <m:t>)=1−</m:t>
                      </m:r>
                      <m:sSup>
                        <m:sSupPr>
                          <m:ctrlPr>
                            <a:rPr lang="zh-CN" altLang="en-US" i="1">
                              <a:latin typeface="Cambria Math" panose="02040503050406030204" pitchFamily="18" charset="0"/>
                            </a:rPr>
                          </m:ctrlPr>
                        </m:sSupPr>
                        <m:e>
                          <m:r>
                            <a:rPr lang="zh-CN" altLang="en-US" i="1">
                              <a:latin typeface="Cambria Math" panose="02040503050406030204" pitchFamily="18" charset="0"/>
                            </a:rPr>
                            <m:t>𝑒</m:t>
                          </m:r>
                        </m:e>
                        <m:sup>
                          <m:r>
                            <a:rPr lang="zh-CN" altLang="en-US" i="0">
                              <a:latin typeface="Cambria Math" panose="02040503050406030204" pitchFamily="18" charset="0"/>
                            </a:rPr>
                            <m:t>−</m:t>
                          </m:r>
                          <m:r>
                            <a:rPr lang="zh-CN" altLang="en-US" i="1">
                              <a:latin typeface="Cambria Math" panose="02040503050406030204" pitchFamily="18" charset="0"/>
                            </a:rPr>
                            <m:t>𝑡𝑥</m:t>
                          </m:r>
                        </m:sup>
                      </m:sSup>
                    </m:oMath>
                  </m:oMathPara>
                </a14:m>
                <a:endParaRPr lang="zh-CN" altLang="en-US" dirty="0"/>
              </a:p>
            </p:txBody>
          </p:sp>
        </mc:Choice>
        <mc:Fallback xmlns="">
          <p:sp>
            <p:nvSpPr>
              <p:cNvPr id="6" name="矩形 5">
                <a:extLst>
                  <a:ext uri="{FF2B5EF4-FFF2-40B4-BE49-F238E27FC236}">
                    <a16:creationId xmlns:a16="http://schemas.microsoft.com/office/drawing/2014/main" id="{D2E5BFA3-A3E8-4C84-91D1-ED84B51F1C01}"/>
                  </a:ext>
                </a:extLst>
              </p:cNvPr>
              <p:cNvSpPr>
                <a:spLocks noRot="1" noChangeAspect="1" noMove="1" noResize="1" noEditPoints="1" noAdjustHandles="1" noChangeArrowheads="1" noChangeShapeType="1" noTextEdit="1"/>
              </p:cNvSpPr>
              <p:nvPr/>
            </p:nvSpPr>
            <p:spPr>
              <a:xfrm>
                <a:off x="6637115" y="1528257"/>
                <a:ext cx="1941236" cy="369332"/>
              </a:xfrm>
              <a:prstGeom prst="rect">
                <a:avLst/>
              </a:prstGeom>
              <a:blipFill>
                <a:blip r:embed="rId4"/>
                <a:stretch>
                  <a:fillRect b="-13333"/>
                </a:stretch>
              </a:blipFill>
            </p:spPr>
            <p:txBody>
              <a:bodyPr/>
              <a:lstStyle/>
              <a:p>
                <a:r>
                  <a:rPr lang="zh-CN" altLang="en-US">
                    <a:noFill/>
                  </a:rPr>
                  <a:t> </a:t>
                </a:r>
              </a:p>
            </p:txBody>
          </p:sp>
        </mc:Fallback>
      </mc:AlternateContent>
      <p:sp>
        <p:nvSpPr>
          <p:cNvPr id="16" name="文本框 15">
            <a:extLst>
              <a:ext uri="{FF2B5EF4-FFF2-40B4-BE49-F238E27FC236}">
                <a16:creationId xmlns:a16="http://schemas.microsoft.com/office/drawing/2014/main" id="{D7A0C17C-3961-45A6-BFC8-BCFA7EAF5F1B}"/>
              </a:ext>
            </a:extLst>
          </p:cNvPr>
          <p:cNvSpPr txBox="1"/>
          <p:nvPr/>
        </p:nvSpPr>
        <p:spPr>
          <a:xfrm>
            <a:off x="804594" y="2051129"/>
            <a:ext cx="11175716" cy="400110"/>
          </a:xfrm>
          <a:prstGeom prst="rect">
            <a:avLst/>
          </a:prstGeom>
          <a:noFill/>
        </p:spPr>
        <p:txBody>
          <a:bodyPr wrap="square" rtlCol="0">
            <a:spAutoFit/>
          </a:bodyPr>
          <a:lstStyle/>
          <a:p>
            <a:pPr marL="285750" indent="-285750">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By taking the derivation of         , we can got the PDF of X as:                      .</a:t>
            </a:r>
            <a:endParaRPr lang="zh-CN" altLang="en-US" sz="2000" dirty="0">
              <a:latin typeface="微软雅黑" panose="020B0503020204020204" pitchFamily="34" charset="-122"/>
              <a:ea typeface="微软雅黑" panose="020B0503020204020204" pitchFamily="34" charset="-122"/>
            </a:endParaRPr>
          </a:p>
        </p:txBody>
      </p:sp>
      <mc:AlternateContent xmlns:mc="http://schemas.openxmlformats.org/markup-compatibility/2006" xmlns:a14="http://schemas.microsoft.com/office/drawing/2010/main">
        <mc:Choice Requires="a14">
          <p:sp>
            <p:nvSpPr>
              <p:cNvPr id="7" name="矩形 6">
                <a:extLst>
                  <a:ext uri="{FF2B5EF4-FFF2-40B4-BE49-F238E27FC236}">
                    <a16:creationId xmlns:a16="http://schemas.microsoft.com/office/drawing/2014/main" id="{0DF0C0ED-EBBE-4BB2-A27B-6D247B08851A}"/>
                  </a:ext>
                </a:extLst>
              </p:cNvPr>
              <p:cNvSpPr/>
              <p:nvPr/>
            </p:nvSpPr>
            <p:spPr>
              <a:xfrm>
                <a:off x="4267718" y="2083051"/>
                <a:ext cx="80034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ctrlPr>
                            <a:rPr lang="zh-CN" altLang="en-US" i="1">
                              <a:latin typeface="Cambria Math" panose="02040503050406030204" pitchFamily="18" charset="0"/>
                            </a:rPr>
                          </m:ctrlPr>
                        </m:dPr>
                        <m:e>
                          <m:sSub>
                            <m:sSubPr>
                              <m:ctrlPr>
                                <a:rPr lang="zh-CN" altLang="en-US" i="1">
                                  <a:latin typeface="Cambria Math" panose="02040503050406030204" pitchFamily="18" charset="0"/>
                                </a:rPr>
                              </m:ctrlPr>
                            </m:sSubPr>
                            <m:e>
                              <m:r>
                                <a:rPr lang="zh-CN" altLang="en-US" i="1">
                                  <a:latin typeface="Cambria Math" panose="02040503050406030204" pitchFamily="18" charset="0"/>
                                </a:rPr>
                                <m:t>𝐹</m:t>
                              </m:r>
                            </m:e>
                            <m:sub>
                              <m:r>
                                <a:rPr lang="zh-CN" altLang="en-US" i="1">
                                  <a:latin typeface="Cambria Math" panose="02040503050406030204" pitchFamily="18" charset="0"/>
                                </a:rPr>
                                <m:t>𝑋</m:t>
                              </m:r>
                            </m:sub>
                          </m:sSub>
                          <m:r>
                            <a:rPr lang="zh-CN" altLang="en-US" i="0">
                              <a:latin typeface="Cambria Math" panose="02040503050406030204" pitchFamily="18" charset="0"/>
                            </a:rPr>
                            <m:t>(</m:t>
                          </m:r>
                          <m:r>
                            <a:rPr lang="zh-CN" altLang="en-US" i="1">
                              <a:latin typeface="Cambria Math" panose="02040503050406030204" pitchFamily="18" charset="0"/>
                            </a:rPr>
                            <m:t>𝑥</m:t>
                          </m:r>
                        </m:e>
                      </m:d>
                    </m:oMath>
                  </m:oMathPara>
                </a14:m>
                <a:endParaRPr lang="zh-CN" altLang="en-US" dirty="0"/>
              </a:p>
            </p:txBody>
          </p:sp>
        </mc:Choice>
        <mc:Fallback xmlns="">
          <p:sp>
            <p:nvSpPr>
              <p:cNvPr id="7" name="矩形 6">
                <a:extLst>
                  <a:ext uri="{FF2B5EF4-FFF2-40B4-BE49-F238E27FC236}">
                    <a16:creationId xmlns:a16="http://schemas.microsoft.com/office/drawing/2014/main" id="{0DF0C0ED-EBBE-4BB2-A27B-6D247B08851A}"/>
                  </a:ext>
                </a:extLst>
              </p:cNvPr>
              <p:cNvSpPr>
                <a:spLocks noRot="1" noChangeAspect="1" noMove="1" noResize="1" noEditPoints="1" noAdjustHandles="1" noChangeArrowheads="1" noChangeShapeType="1" noTextEdit="1"/>
              </p:cNvSpPr>
              <p:nvPr/>
            </p:nvSpPr>
            <p:spPr>
              <a:xfrm>
                <a:off x="4267718" y="2083051"/>
                <a:ext cx="800347" cy="369332"/>
              </a:xfrm>
              <a:prstGeom prst="rect">
                <a:avLst/>
              </a:prstGeom>
              <a:blipFill>
                <a:blip r:embed="rId5"/>
                <a:stretch>
                  <a:fillRect t="-121667" r="-64122" b="-188333"/>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3" name="矩形 12">
                <a:extLst>
                  <a:ext uri="{FF2B5EF4-FFF2-40B4-BE49-F238E27FC236}">
                    <a16:creationId xmlns:a16="http://schemas.microsoft.com/office/drawing/2014/main" id="{1EF8EA9E-F629-467F-BDEE-DF31D582A6CA}"/>
                  </a:ext>
                </a:extLst>
              </p:cNvPr>
              <p:cNvSpPr/>
              <p:nvPr/>
            </p:nvSpPr>
            <p:spPr>
              <a:xfrm>
                <a:off x="8448801" y="2067020"/>
                <a:ext cx="177741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1">
                              <a:latin typeface="Cambria Math" panose="02040503050406030204" pitchFamily="18" charset="0"/>
                            </a:rPr>
                            <m:t>𝑋</m:t>
                          </m:r>
                        </m:sub>
                      </m:sSub>
                      <m:r>
                        <a:rPr lang="zh-CN" altLang="en-US" i="0">
                          <a:latin typeface="Cambria Math" panose="02040503050406030204" pitchFamily="18" charset="0"/>
                        </a:rPr>
                        <m:t>(</m:t>
                      </m:r>
                      <m:r>
                        <a:rPr lang="zh-CN" altLang="en-US" i="1">
                          <a:latin typeface="Cambria Math" panose="02040503050406030204" pitchFamily="18" charset="0"/>
                        </a:rPr>
                        <m:t>𝑥</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m:t>
                      </m:r>
                      <m:sSup>
                        <m:sSupPr>
                          <m:ctrlPr>
                            <a:rPr lang="zh-CN" altLang="en-US" i="1">
                              <a:latin typeface="Cambria Math" panose="02040503050406030204" pitchFamily="18" charset="0"/>
                            </a:rPr>
                          </m:ctrlPr>
                        </m:sSupPr>
                        <m:e>
                          <m:r>
                            <a:rPr lang="zh-CN" altLang="en-US" i="1">
                              <a:latin typeface="Cambria Math" panose="02040503050406030204" pitchFamily="18" charset="0"/>
                            </a:rPr>
                            <m:t>𝑒</m:t>
                          </m:r>
                        </m:e>
                        <m:sup>
                          <m:r>
                            <a:rPr lang="zh-CN" altLang="en-US" i="0">
                              <a:latin typeface="Cambria Math" panose="02040503050406030204" pitchFamily="18" charset="0"/>
                            </a:rPr>
                            <m:t>−</m:t>
                          </m:r>
                          <m:r>
                            <a:rPr lang="zh-CN" altLang="en-US" i="1">
                              <a:latin typeface="Cambria Math" panose="02040503050406030204" pitchFamily="18" charset="0"/>
                            </a:rPr>
                            <m:t>𝑡𝑥</m:t>
                          </m:r>
                        </m:sup>
                      </m:sSup>
                    </m:oMath>
                  </m:oMathPara>
                </a14:m>
                <a:endParaRPr lang="zh-CN" altLang="en-US" dirty="0"/>
              </a:p>
            </p:txBody>
          </p:sp>
        </mc:Choice>
        <mc:Fallback xmlns="">
          <p:sp>
            <p:nvSpPr>
              <p:cNvPr id="13" name="矩形 12">
                <a:extLst>
                  <a:ext uri="{FF2B5EF4-FFF2-40B4-BE49-F238E27FC236}">
                    <a16:creationId xmlns:a16="http://schemas.microsoft.com/office/drawing/2014/main" id="{1EF8EA9E-F629-467F-BDEE-DF31D582A6CA}"/>
                  </a:ext>
                </a:extLst>
              </p:cNvPr>
              <p:cNvSpPr>
                <a:spLocks noRot="1" noChangeAspect="1" noMove="1" noResize="1" noEditPoints="1" noAdjustHandles="1" noChangeArrowheads="1" noChangeShapeType="1" noTextEdit="1"/>
              </p:cNvSpPr>
              <p:nvPr/>
            </p:nvSpPr>
            <p:spPr>
              <a:xfrm>
                <a:off x="8448801" y="2067020"/>
                <a:ext cx="1777410" cy="369332"/>
              </a:xfrm>
              <a:prstGeom prst="rect">
                <a:avLst/>
              </a:prstGeom>
              <a:blipFill>
                <a:blip r:embed="rId6"/>
                <a:stretch>
                  <a:fillRect b="-13115"/>
                </a:stretch>
              </a:blipFill>
            </p:spPr>
            <p:txBody>
              <a:bodyPr/>
              <a:lstStyle/>
              <a:p>
                <a:r>
                  <a:rPr lang="zh-CN" altLang="en-US">
                    <a:noFill/>
                  </a:rPr>
                  <a:t> </a:t>
                </a:r>
              </a:p>
            </p:txBody>
          </p:sp>
        </mc:Fallback>
      </mc:AlternateContent>
      <p:sp>
        <p:nvSpPr>
          <p:cNvPr id="21" name="文本框 20">
            <a:extLst>
              <a:ext uri="{FF2B5EF4-FFF2-40B4-BE49-F238E27FC236}">
                <a16:creationId xmlns:a16="http://schemas.microsoft.com/office/drawing/2014/main" id="{327D2AB9-7621-4D8A-A58B-C948F54DD07B}"/>
              </a:ext>
            </a:extLst>
          </p:cNvPr>
          <p:cNvSpPr txBox="1"/>
          <p:nvPr/>
        </p:nvSpPr>
        <p:spPr>
          <a:xfrm>
            <a:off x="804594" y="2697295"/>
            <a:ext cx="11706547" cy="1015663"/>
          </a:xfrm>
          <a:prstGeom prst="rect">
            <a:avLst/>
          </a:prstGeom>
          <a:noFill/>
        </p:spPr>
        <p:txBody>
          <a:bodyPr wrap="square" rtlCol="0">
            <a:spAutoFit/>
          </a:bodyPr>
          <a:lstStyle/>
          <a:p>
            <a:pPr marL="285750" indent="-285750">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Finally, the ergodic capacity of three-hop FD IAB system can be derived as:</a:t>
            </a:r>
          </a:p>
          <a:p>
            <a:pPr marL="285750" indent="-285750">
              <a:buFont typeface="Wingdings" panose="05000000000000000000" pitchFamily="2" charset="2"/>
              <a:buChar char="Ø"/>
            </a:pPr>
            <a:endParaRPr lang="en-US" altLang="zh-CN" sz="2000" dirty="0">
              <a:latin typeface="微软雅黑" panose="020B0503020204020204" pitchFamily="34" charset="-122"/>
              <a:ea typeface="微软雅黑" panose="020B0503020204020204" pitchFamily="34" charset="-122"/>
            </a:endParaRPr>
          </a:p>
          <a:p>
            <a:r>
              <a:rPr lang="en-US" altLang="zh-CN" sz="2000" dirty="0">
                <a:latin typeface="微软雅黑" panose="020B0503020204020204" pitchFamily="34" charset="-122"/>
                <a:ea typeface="微软雅黑" panose="020B0503020204020204" pitchFamily="34" charset="-122"/>
              </a:rPr>
              <a:t>                                             , where z is also the result of variable substitution.</a:t>
            </a:r>
            <a:endParaRPr lang="zh-CN" altLang="en-US" sz="2000" dirty="0">
              <a:latin typeface="微软雅黑" panose="020B0503020204020204" pitchFamily="34" charset="-122"/>
              <a:ea typeface="微软雅黑" panose="020B0503020204020204" pitchFamily="34" charset="-122"/>
            </a:endParaRPr>
          </a:p>
        </p:txBody>
      </p:sp>
      <p:sp>
        <p:nvSpPr>
          <p:cNvPr id="18" name="Rectangle 2">
            <a:extLst>
              <a:ext uri="{FF2B5EF4-FFF2-40B4-BE49-F238E27FC236}">
                <a16:creationId xmlns:a16="http://schemas.microsoft.com/office/drawing/2014/main" id="{DB7CC537-108B-44BD-8A0F-FDC58B0BB1BC}"/>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2" name="对象 21">
            <a:extLst>
              <a:ext uri="{FF2B5EF4-FFF2-40B4-BE49-F238E27FC236}">
                <a16:creationId xmlns:a16="http://schemas.microsoft.com/office/drawing/2014/main" id="{0E30148C-B9DB-4099-B4EA-21B6FF9D7698}"/>
              </a:ext>
            </a:extLst>
          </p:cNvPr>
          <p:cNvGraphicFramePr>
            <a:graphicFrameLocks noChangeAspect="1"/>
          </p:cNvGraphicFramePr>
          <p:nvPr>
            <p:extLst>
              <p:ext uri="{D42A27DB-BD31-4B8C-83A1-F6EECF244321}">
                <p14:modId xmlns:p14="http://schemas.microsoft.com/office/powerpoint/2010/main" val="3072137255"/>
              </p:ext>
            </p:extLst>
          </p:nvPr>
        </p:nvGraphicFramePr>
        <p:xfrm>
          <a:off x="1078732" y="3063708"/>
          <a:ext cx="3030554" cy="739742"/>
        </p:xfrm>
        <a:graphic>
          <a:graphicData uri="http://schemas.openxmlformats.org/presentationml/2006/ole">
            <mc:AlternateContent xmlns:mc="http://schemas.openxmlformats.org/markup-compatibility/2006">
              <mc:Choice xmlns:v="urn:schemas-microsoft-com:vml" Requires="v">
                <p:oleObj spid="_x0000_s4139" name="Equation" r:id="rId7" imgW="1625600" imgH="393700" progId="Equation.DSMT4">
                  <p:embed/>
                </p:oleObj>
              </mc:Choice>
              <mc:Fallback>
                <p:oleObj name="Equation" r:id="rId7" imgW="1625600" imgH="393700" progId="Equation.DSMT4">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8732" y="3063708"/>
                        <a:ext cx="3030554" cy="739742"/>
                      </a:xfrm>
                      <a:prstGeom prst="rect">
                        <a:avLst/>
                      </a:prstGeom>
                      <a:noFill/>
                    </p:spPr>
                  </p:pic>
                </p:oleObj>
              </mc:Fallback>
            </mc:AlternateContent>
          </a:graphicData>
        </a:graphic>
      </p:graphicFrame>
      <p:sp>
        <p:nvSpPr>
          <p:cNvPr id="23" name="矩形: 圆角 22">
            <a:extLst>
              <a:ext uri="{FF2B5EF4-FFF2-40B4-BE49-F238E27FC236}">
                <a16:creationId xmlns:a16="http://schemas.microsoft.com/office/drawing/2014/main" id="{1F4DF361-8125-4812-AB7B-AE9BEB31DA7C}"/>
              </a:ext>
            </a:extLst>
          </p:cNvPr>
          <p:cNvSpPr/>
          <p:nvPr/>
        </p:nvSpPr>
        <p:spPr>
          <a:xfrm>
            <a:off x="2196957" y="4011132"/>
            <a:ext cx="7705618" cy="166441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a:extLst>
              <a:ext uri="{FF2B5EF4-FFF2-40B4-BE49-F238E27FC236}">
                <a16:creationId xmlns:a16="http://schemas.microsoft.com/office/drawing/2014/main" id="{61527C40-DC51-4074-807E-DDD9B79EB6D6}"/>
              </a:ext>
            </a:extLst>
          </p:cNvPr>
          <p:cNvSpPr txBox="1"/>
          <p:nvPr/>
        </p:nvSpPr>
        <p:spPr>
          <a:xfrm>
            <a:off x="2594009" y="4335508"/>
            <a:ext cx="7003981" cy="1015663"/>
          </a:xfrm>
          <a:prstGeom prst="rect">
            <a:avLst/>
          </a:prstGeom>
          <a:noFill/>
        </p:spPr>
        <p:txBody>
          <a:bodyPr wrap="square" rtlCol="0">
            <a:spAutoFit/>
          </a:bodyPr>
          <a:lstStyle/>
          <a:p>
            <a:r>
              <a:rPr lang="en-US" altLang="zh-CN" sz="2000" dirty="0">
                <a:latin typeface="微软雅黑" panose="020B0503020204020204" pitchFamily="34" charset="-122"/>
                <a:ea typeface="微软雅黑" panose="020B0503020204020204" pitchFamily="34" charset="-122"/>
              </a:rPr>
              <a:t>Now we have derived the general expression of ergodic capacity for three-hop system. In the following section we will extend this expression to K-hop system.</a:t>
            </a:r>
            <a:endParaRPr lang="zh-CN" altLang="en-US" sz="2000" dirty="0">
              <a:latin typeface="微软雅黑" panose="020B0503020204020204" pitchFamily="34" charset="-122"/>
              <a:ea typeface="微软雅黑" panose="020B0503020204020204" pitchFamily="34" charset="-122"/>
            </a:endParaRPr>
          </a:p>
        </p:txBody>
      </p:sp>
      <mc:AlternateContent xmlns:mc="http://schemas.openxmlformats.org/markup-compatibility/2006" xmlns:a14="http://schemas.microsoft.com/office/drawing/2010/main">
        <mc:Choice Requires="a14">
          <p:sp>
            <p:nvSpPr>
              <p:cNvPr id="14" name="矩形 13">
                <a:extLst>
                  <a:ext uri="{FF2B5EF4-FFF2-40B4-BE49-F238E27FC236}">
                    <a16:creationId xmlns:a16="http://schemas.microsoft.com/office/drawing/2014/main" id="{E9C238AB-26C3-4451-9019-ACD2E51D6AAD}"/>
                  </a:ext>
                </a:extLst>
              </p:cNvPr>
              <p:cNvSpPr/>
              <p:nvPr/>
            </p:nvSpPr>
            <p:spPr>
              <a:xfrm>
                <a:off x="4339638" y="800701"/>
                <a:ext cx="2579251" cy="381515"/>
              </a:xfrm>
              <a:prstGeom prst="rect">
                <a:avLst/>
              </a:prstGeom>
            </p:spPr>
            <p:txBody>
              <a:bodyPr wrap="square">
                <a:spAutoFit/>
              </a:bodyPr>
              <a:lstStyle/>
              <a:p>
                <a14:m>
                  <m:oMath xmlns:m="http://schemas.openxmlformats.org/officeDocument/2006/math">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i="0">
                            <a:latin typeface="Cambria Math" panose="02040503050406030204" pitchFamily="18" charset="0"/>
                          </a:rPr>
                          <m:t>0,1</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i="0">
                            <a:latin typeface="Cambria Math" panose="02040503050406030204" pitchFamily="18" charset="0"/>
                          </a:rPr>
                          <m:t>1,2</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i="0">
                            <a:latin typeface="Cambria Math" panose="02040503050406030204" pitchFamily="18" charset="0"/>
                          </a:rPr>
                          <m:t>2,3</m:t>
                        </m:r>
                      </m:sub>
                    </m:sSub>
                  </m:oMath>
                </a14:m>
                <a:r>
                  <a:rPr lang="en-US" altLang="zh-CN" dirty="0"/>
                  <a:t>,</a:t>
                </a:r>
                <a:r>
                  <a:rPr lang="zh-CN" altLang="en-US" dirty="0"/>
                  <a:t> </a:t>
                </a:r>
                <a14:m>
                  <m:oMath xmlns:m="http://schemas.openxmlformats.org/officeDocument/2006/math">
                    <m:f>
                      <m:fPr>
                        <m:type m:val="lin"/>
                        <m:ctrlPr>
                          <a:rPr lang="zh-CN" altLang="en-US" i="1">
                            <a:latin typeface="Cambria Math" panose="02040503050406030204" pitchFamily="18" charset="0"/>
                          </a:rPr>
                        </m:ctrlPr>
                      </m:fPr>
                      <m:num>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a:latin typeface="Cambria Math" panose="02040503050406030204" pitchFamily="18" charset="0"/>
                              </a:rPr>
                              <m:t>0,1</m:t>
                            </m:r>
                          </m:sub>
                        </m:sSub>
                      </m:num>
                      <m:den>
                        <m:sSub>
                          <m:sSubPr>
                            <m:ctrlPr>
                              <a:rPr lang="zh-CN" altLang="en-US" i="1">
                                <a:latin typeface="Cambria Math" panose="02040503050406030204" pitchFamily="18" charset="0"/>
                              </a:rPr>
                            </m:ctrlPr>
                          </m:sSubPr>
                          <m:e>
                            <m:r>
                              <a:rPr lang="zh-CN" altLang="en-US" i="1">
                                <a:latin typeface="Cambria Math" panose="02040503050406030204" pitchFamily="18" charset="0"/>
                              </a:rPr>
                              <m:t>𝜆</m:t>
                            </m:r>
                          </m:e>
                          <m:sub>
                            <m:r>
                              <a:rPr lang="zh-CN" altLang="en-US">
                                <a:latin typeface="Cambria Math" panose="02040503050406030204" pitchFamily="18" charset="0"/>
                              </a:rPr>
                              <m:t>1,2</m:t>
                            </m:r>
                          </m:sub>
                        </m:sSub>
                      </m:den>
                    </m:f>
                  </m:oMath>
                </a14:m>
                <a:r>
                  <a:rPr lang="zh-CN" altLang="en-US" dirty="0"/>
                  <a:t>               </a:t>
                </a:r>
              </a:p>
            </p:txBody>
          </p:sp>
        </mc:Choice>
        <mc:Fallback xmlns="">
          <p:sp>
            <p:nvSpPr>
              <p:cNvPr id="14" name="矩形 13">
                <a:extLst>
                  <a:ext uri="{FF2B5EF4-FFF2-40B4-BE49-F238E27FC236}">
                    <a16:creationId xmlns:a16="http://schemas.microsoft.com/office/drawing/2014/main" id="{E9C238AB-26C3-4451-9019-ACD2E51D6AAD}"/>
                  </a:ext>
                </a:extLst>
              </p:cNvPr>
              <p:cNvSpPr>
                <a:spLocks noRot="1" noChangeAspect="1" noMove="1" noResize="1" noEditPoints="1" noAdjustHandles="1" noChangeArrowheads="1" noChangeShapeType="1" noTextEdit="1"/>
              </p:cNvSpPr>
              <p:nvPr/>
            </p:nvSpPr>
            <p:spPr>
              <a:xfrm>
                <a:off x="4339638" y="800701"/>
                <a:ext cx="2579251" cy="381515"/>
              </a:xfrm>
              <a:prstGeom prst="rect">
                <a:avLst/>
              </a:prstGeom>
              <a:blipFill>
                <a:blip r:embed="rId9"/>
                <a:stretch>
                  <a:fillRect t="-111111" r="-2837" b="-168254"/>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954771342"/>
      </p:ext>
    </p:extLst>
  </p:cSld>
  <p:clrMapOvr>
    <a:masterClrMapping/>
  </p:clrMapOvr>
  <p:transition>
    <p:pull dir="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7">
            <a:extLst>
              <a:ext uri="{FF2B5EF4-FFF2-40B4-BE49-F238E27FC236}">
                <a16:creationId xmlns:a16="http://schemas.microsoft.com/office/drawing/2014/main" id="{B7E911E7-2B1A-49C2-AC66-4E356DB99999}"/>
              </a:ext>
            </a:extLst>
          </p:cNvPr>
          <p:cNvSpPr/>
          <p:nvPr/>
        </p:nvSpPr>
        <p:spPr>
          <a:xfrm>
            <a:off x="82192" y="144110"/>
            <a:ext cx="10633754" cy="430887"/>
          </a:xfrm>
          <a:prstGeom prst="rect">
            <a:avLst/>
          </a:prstGeom>
        </p:spPr>
        <p:txBody>
          <a:bodyPr wrap="square" lIns="0" tIns="0" rIns="0" bIns="0">
            <a:spAutoFit/>
          </a:bodyPr>
          <a:lstStyle/>
          <a:p>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Ergodic Capacity Analysis for K-hop FD IAB System</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 name="文本框 1">
            <a:extLst>
              <a:ext uri="{FF2B5EF4-FFF2-40B4-BE49-F238E27FC236}">
                <a16:creationId xmlns:a16="http://schemas.microsoft.com/office/drawing/2014/main" id="{E5C820BC-137C-4D5C-8BCD-2D90BFDAC473}"/>
              </a:ext>
            </a:extLst>
          </p:cNvPr>
          <p:cNvSpPr txBox="1"/>
          <p:nvPr/>
        </p:nvSpPr>
        <p:spPr>
          <a:xfrm>
            <a:off x="1315057" y="2767280"/>
            <a:ext cx="10212515" cy="1323439"/>
          </a:xfrm>
          <a:prstGeom prst="rect">
            <a:avLst/>
          </a:prstGeom>
          <a:noFill/>
        </p:spPr>
        <p:txBody>
          <a:bodyPr wrap="square" rtlCol="0">
            <a:spAutoFit/>
          </a:bodyPr>
          <a:lstStyle/>
          <a:p>
            <a:r>
              <a:rPr lang="en-US" altLang="zh-CN" sz="2000" dirty="0">
                <a:solidFill>
                  <a:srgbClr val="FF0000"/>
                </a:solidFill>
                <a:latin typeface="微软雅黑" panose="020B0503020204020204" pitchFamily="34" charset="-122"/>
                <a:ea typeface="微软雅黑" panose="020B0503020204020204" pitchFamily="34" charset="-122"/>
              </a:rPr>
              <a:t>Solution: </a:t>
            </a:r>
            <a:r>
              <a:rPr lang="en-US" altLang="zh-CN" sz="2000" dirty="0">
                <a:latin typeface="微软雅黑" panose="020B0503020204020204" pitchFamily="34" charset="-122"/>
                <a:ea typeface="微软雅黑" panose="020B0503020204020204" pitchFamily="34" charset="-122"/>
              </a:rPr>
              <a:t>after analyzing the expressions of the parameters such as t and z, we note that there are some mathematical laws in them with the increase of K. So we can conclude the expressions of these parameters, and the general expression of ergodic capacity for arbitrary K-hop system is given by:</a:t>
            </a:r>
            <a:endParaRPr lang="zh-CN" altLang="en-US" sz="2000" dirty="0">
              <a:latin typeface="微软雅黑" panose="020B0503020204020204" pitchFamily="34" charset="-122"/>
              <a:ea typeface="微软雅黑" panose="020B0503020204020204" pitchFamily="34" charset="-122"/>
            </a:endParaRPr>
          </a:p>
        </p:txBody>
      </p:sp>
      <p:sp>
        <p:nvSpPr>
          <p:cNvPr id="4" name="矩形: 圆角 3">
            <a:extLst>
              <a:ext uri="{FF2B5EF4-FFF2-40B4-BE49-F238E27FC236}">
                <a16:creationId xmlns:a16="http://schemas.microsoft.com/office/drawing/2014/main" id="{55B3AC79-0565-4A1C-960C-48C9A581820F}"/>
              </a:ext>
            </a:extLst>
          </p:cNvPr>
          <p:cNvSpPr/>
          <p:nvPr/>
        </p:nvSpPr>
        <p:spPr>
          <a:xfrm>
            <a:off x="1315057" y="1281089"/>
            <a:ext cx="9561885" cy="910486"/>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a:extLst>
              <a:ext uri="{FF2B5EF4-FFF2-40B4-BE49-F238E27FC236}">
                <a16:creationId xmlns:a16="http://schemas.microsoft.com/office/drawing/2014/main" id="{1EF5919B-E403-4B6F-B46F-BE10684BD122}"/>
              </a:ext>
            </a:extLst>
          </p:cNvPr>
          <p:cNvSpPr txBox="1"/>
          <p:nvPr/>
        </p:nvSpPr>
        <p:spPr>
          <a:xfrm>
            <a:off x="1448654" y="1382389"/>
            <a:ext cx="9461734" cy="707886"/>
          </a:xfrm>
          <a:prstGeom prst="rect">
            <a:avLst/>
          </a:prstGeom>
          <a:noFill/>
        </p:spPr>
        <p:txBody>
          <a:bodyPr wrap="square" rtlCol="0">
            <a:spAutoFit/>
          </a:bodyPr>
          <a:lstStyle/>
          <a:p>
            <a:r>
              <a:rPr lang="en-US" altLang="zh-CN" sz="2000" dirty="0" err="1">
                <a:solidFill>
                  <a:srgbClr val="FF0000"/>
                </a:solidFill>
                <a:latin typeface="微软雅黑" panose="020B0503020204020204" pitchFamily="34" charset="-122"/>
                <a:ea typeface="微软雅黑" panose="020B0503020204020204" pitchFamily="34" charset="-122"/>
              </a:rPr>
              <a:t>Nodus</a:t>
            </a:r>
            <a:r>
              <a:rPr lang="en-US" altLang="zh-CN" sz="2000" dirty="0">
                <a:solidFill>
                  <a:srgbClr val="FF0000"/>
                </a:solidFill>
                <a:latin typeface="微软雅黑" panose="020B0503020204020204" pitchFamily="34" charset="-122"/>
                <a:ea typeface="微软雅黑" panose="020B0503020204020204" pitchFamily="34" charset="-122"/>
              </a:rPr>
              <a:t>: the expression of end-to-end SINR is complicated, and it is difficult to calculate its PDF with an indeterminate constant K in the expression.</a:t>
            </a:r>
            <a:endParaRPr lang="zh-CN" altLang="en-US" sz="2000" dirty="0">
              <a:solidFill>
                <a:srgbClr val="FF0000"/>
              </a:solidFill>
              <a:latin typeface="微软雅黑" panose="020B0503020204020204" pitchFamily="34" charset="-122"/>
              <a:ea typeface="微软雅黑" panose="020B0503020204020204" pitchFamily="34" charset="-122"/>
            </a:endParaRPr>
          </a:p>
        </p:txBody>
      </p:sp>
      <p:graphicFrame>
        <p:nvGraphicFramePr>
          <p:cNvPr id="6" name="对象 5">
            <a:extLst>
              <a:ext uri="{FF2B5EF4-FFF2-40B4-BE49-F238E27FC236}">
                <a16:creationId xmlns:a16="http://schemas.microsoft.com/office/drawing/2014/main" id="{3EA1CE24-A600-4A2F-8FA2-D50B5F992670}"/>
              </a:ext>
            </a:extLst>
          </p:cNvPr>
          <p:cNvGraphicFramePr>
            <a:graphicFrameLocks noChangeAspect="1"/>
          </p:cNvGraphicFramePr>
          <p:nvPr>
            <p:extLst>
              <p:ext uri="{D42A27DB-BD31-4B8C-83A1-F6EECF244321}">
                <p14:modId xmlns:p14="http://schemas.microsoft.com/office/powerpoint/2010/main" val="1624896206"/>
              </p:ext>
            </p:extLst>
          </p:nvPr>
        </p:nvGraphicFramePr>
        <p:xfrm>
          <a:off x="4580722" y="4296553"/>
          <a:ext cx="3030554" cy="739742"/>
        </p:xfrm>
        <a:graphic>
          <a:graphicData uri="http://schemas.openxmlformats.org/presentationml/2006/ole">
            <mc:AlternateContent xmlns:mc="http://schemas.openxmlformats.org/markup-compatibility/2006">
              <mc:Choice xmlns:v="urn:schemas-microsoft-com:vml" Requires="v">
                <p:oleObj spid="_x0000_s5159" name="Equation" r:id="rId4" imgW="1625600" imgH="393700" progId="Equation.DSMT4">
                  <p:embed/>
                </p:oleObj>
              </mc:Choice>
              <mc:Fallback>
                <p:oleObj name="Equation" r:id="rId4" imgW="1625600" imgH="393700" progId="Equation.DSMT4">
                  <p:embed/>
                  <p:pic>
                    <p:nvPicPr>
                      <p:cNvPr id="22" name="对象 21">
                        <a:extLst>
                          <a:ext uri="{FF2B5EF4-FFF2-40B4-BE49-F238E27FC236}">
                            <a16:creationId xmlns:a16="http://schemas.microsoft.com/office/drawing/2014/main" id="{0E30148C-B9DB-4099-B4EA-21B6FF9D76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80722" y="4296553"/>
                        <a:ext cx="3030554" cy="739742"/>
                      </a:xfrm>
                      <a:prstGeom prst="rect">
                        <a:avLst/>
                      </a:prstGeom>
                      <a:noFill/>
                    </p:spPr>
                  </p:pic>
                </p:oleObj>
              </mc:Fallback>
            </mc:AlternateContent>
          </a:graphicData>
        </a:graphic>
      </p:graphicFrame>
    </p:spTree>
    <p:extLst>
      <p:ext uri="{BB962C8B-B14F-4D97-AF65-F5344CB8AC3E}">
        <p14:creationId xmlns:p14="http://schemas.microsoft.com/office/powerpoint/2010/main" val="2726956735"/>
      </p:ext>
    </p:extLst>
  </p:cSld>
  <p:clrMapOvr>
    <a:masterClrMapping/>
  </p:clrMapOvr>
  <p:transition>
    <p:pull dir="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任意多边形 18"/>
          <p:cNvSpPr/>
          <p:nvPr/>
        </p:nvSpPr>
        <p:spPr>
          <a:xfrm>
            <a:off x="0" y="-42608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Rectangle 47"/>
          <p:cNvSpPr/>
          <p:nvPr/>
        </p:nvSpPr>
        <p:spPr>
          <a:xfrm>
            <a:off x="5440045" y="1286986"/>
            <a:ext cx="1311910" cy="1107440"/>
          </a:xfrm>
          <a:prstGeom prst="rect">
            <a:avLst/>
          </a:prstGeom>
          <a:ln>
            <a:solidFill>
              <a:schemeClr val="bg1">
                <a:lumMod val="65000"/>
              </a:schemeClr>
            </a:solidFill>
          </a:ln>
        </p:spPr>
        <p:txBody>
          <a:bodyPr wrap="square" lIns="0" tIns="0" rIns="0" bIns="0">
            <a:spAutoFit/>
          </a:bodyPr>
          <a:lstStyle/>
          <a:p>
            <a:pPr algn="ctr"/>
            <a:r>
              <a:rPr lang="en-US" altLang="zh-CN" sz="7200" dirty="0">
                <a:solidFill>
                  <a:schemeClr val="tx1"/>
                </a:solidFill>
                <a:latin typeface="Impact" panose="020B0806030902050204" pitchFamily="34" charset="0"/>
                <a:ea typeface="微软雅黑" panose="020B0503020204020204" pitchFamily="34" charset="-122"/>
                <a:cs typeface="Arial" panose="020B0604020202020204" pitchFamily="34" charset="0"/>
              </a:rPr>
              <a:t>05</a:t>
            </a:r>
          </a:p>
        </p:txBody>
      </p:sp>
      <p:sp>
        <p:nvSpPr>
          <p:cNvPr id="5" name="Rectangle 47"/>
          <p:cNvSpPr/>
          <p:nvPr/>
        </p:nvSpPr>
        <p:spPr>
          <a:xfrm>
            <a:off x="1916363" y="3307397"/>
            <a:ext cx="8389754" cy="615553"/>
          </a:xfrm>
          <a:prstGeom prst="rect">
            <a:avLst/>
          </a:prstGeom>
          <a:ln>
            <a:noFill/>
          </a:ln>
        </p:spPr>
        <p:txBody>
          <a:bodyPr wrap="square" lIns="0" tIns="0" rIns="0" bIns="0">
            <a:spAutoFit/>
          </a:bodyPr>
          <a:lstStyle/>
          <a:p>
            <a:r>
              <a:rPr lang="en-US" altLang="zh-CN" sz="4000" dirty="0">
                <a:latin typeface="微软雅黑" panose="020B0503020204020204" pitchFamily="34" charset="-122"/>
                <a:ea typeface="微软雅黑" panose="020B0503020204020204" pitchFamily="34" charset="-122"/>
                <a:cs typeface="Arial" panose="020B0604020202020204" pitchFamily="34" charset="0"/>
              </a:rPr>
              <a:t>Numerical Results and Discussions</a:t>
            </a:r>
            <a:endParaRPr lang="zh-CN" altLang="en-US" sz="4000" dirty="0">
              <a:latin typeface="微软雅黑" panose="020B0503020204020204" pitchFamily="34" charset="-122"/>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1384599048"/>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2000"/>
                                        <p:tgtEl>
                                          <p:spTgt spid="3"/>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7">
            <a:extLst>
              <a:ext uri="{FF2B5EF4-FFF2-40B4-BE49-F238E27FC236}">
                <a16:creationId xmlns:a16="http://schemas.microsoft.com/office/drawing/2014/main" id="{2510A40B-B981-428E-912B-7B6E18426F06}"/>
              </a:ext>
            </a:extLst>
          </p:cNvPr>
          <p:cNvSpPr/>
          <p:nvPr/>
        </p:nvSpPr>
        <p:spPr>
          <a:xfrm>
            <a:off x="82192" y="144110"/>
            <a:ext cx="10633754"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rPr>
              <a:t>Simulation Parameters Setting</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 name="文本框 1">
            <a:extLst>
              <a:ext uri="{FF2B5EF4-FFF2-40B4-BE49-F238E27FC236}">
                <a16:creationId xmlns:a16="http://schemas.microsoft.com/office/drawing/2014/main" id="{91DB9A4C-4118-4387-B91A-87793BC61C11}"/>
              </a:ext>
            </a:extLst>
          </p:cNvPr>
          <p:cNvSpPr txBox="1"/>
          <p:nvPr/>
        </p:nvSpPr>
        <p:spPr>
          <a:xfrm>
            <a:off x="1294544" y="900329"/>
            <a:ext cx="11209106" cy="4893647"/>
          </a:xfrm>
          <a:prstGeom prst="rect">
            <a:avLst/>
          </a:prstGeom>
          <a:noFill/>
        </p:spPr>
        <p:txBody>
          <a:bodyPr wrap="square" rtlCol="0">
            <a:spAutoFit/>
          </a:bodyPr>
          <a:lstStyle/>
          <a:p>
            <a:r>
              <a:rPr lang="en-US" altLang="zh-CN" sz="2400" dirty="0">
                <a:latin typeface="微软雅黑" panose="020B0503020204020204" pitchFamily="34" charset="-122"/>
                <a:ea typeface="微软雅黑" panose="020B0503020204020204" pitchFamily="34" charset="-122"/>
              </a:rPr>
              <a:t>Channel model:</a:t>
            </a:r>
          </a:p>
          <a:p>
            <a:endParaRPr lang="en-US" altLang="zh-CN" sz="2400" dirty="0">
              <a:latin typeface="微软雅黑" panose="020B0503020204020204" pitchFamily="34" charset="-122"/>
              <a:ea typeface="微软雅黑" panose="020B0503020204020204" pitchFamily="34" charset="-122"/>
            </a:endParaRPr>
          </a:p>
          <a:p>
            <a:r>
              <a:rPr lang="en-US" altLang="zh-CN" sz="2400" dirty="0">
                <a:latin typeface="微软雅黑" panose="020B0503020204020204" pitchFamily="34" charset="-122"/>
                <a:ea typeface="微软雅黑" panose="020B0503020204020204" pitchFamily="34" charset="-122"/>
              </a:rPr>
              <a:t>                                            reference distance</a:t>
            </a:r>
          </a:p>
          <a:p>
            <a:endParaRPr lang="en-US" altLang="zh-CN" sz="2400" dirty="0">
              <a:latin typeface="微软雅黑" panose="020B0503020204020204" pitchFamily="34" charset="-122"/>
              <a:ea typeface="微软雅黑" panose="020B0503020204020204" pitchFamily="34" charset="-122"/>
            </a:endParaRPr>
          </a:p>
          <a:p>
            <a:r>
              <a:rPr lang="en-US" altLang="zh-CN" sz="2400" dirty="0">
                <a:latin typeface="微软雅黑" panose="020B0503020204020204" pitchFamily="34" charset="-122"/>
                <a:ea typeface="微软雅黑" panose="020B0503020204020204" pitchFamily="34" charset="-122"/>
              </a:rPr>
              <a:t>                                     speed of light</a:t>
            </a:r>
          </a:p>
          <a:p>
            <a:r>
              <a:rPr lang="en-US" altLang="zh-CN" sz="2400" dirty="0">
                <a:latin typeface="微软雅黑" panose="020B0503020204020204" pitchFamily="34" charset="-122"/>
                <a:ea typeface="微软雅黑" panose="020B0503020204020204" pitchFamily="34" charset="-122"/>
              </a:rPr>
              <a:t>                                     carrier frequency</a:t>
            </a:r>
          </a:p>
          <a:p>
            <a:r>
              <a:rPr lang="en-US" altLang="zh-CN" sz="2400" dirty="0">
                <a:latin typeface="微软雅黑" panose="020B0503020204020204" pitchFamily="34" charset="-122"/>
                <a:ea typeface="微软雅黑" panose="020B0503020204020204" pitchFamily="34" charset="-122"/>
              </a:rPr>
              <a:t>                           path loss coefficient: </a:t>
            </a:r>
          </a:p>
          <a:p>
            <a:r>
              <a:rPr lang="en-US" altLang="zh-CN" sz="2400" dirty="0">
                <a:latin typeface="微软雅黑" panose="020B0503020204020204" pitchFamily="34" charset="-122"/>
                <a:ea typeface="微软雅黑" panose="020B0503020204020204" pitchFamily="34" charset="-122"/>
              </a:rPr>
              <a:t> </a:t>
            </a:r>
            <a:endParaRPr lang="zh-CN" altLang="en-US" sz="2400" dirty="0">
              <a:latin typeface="微软雅黑" panose="020B0503020204020204" pitchFamily="34" charset="-122"/>
              <a:ea typeface="微软雅黑" panose="020B0503020204020204" pitchFamily="34" charset="-122"/>
            </a:endParaRPr>
          </a:p>
          <a:p>
            <a:r>
              <a:rPr lang="en-US" altLang="zh-CN" sz="2400" dirty="0">
                <a:latin typeface="微软雅黑" panose="020B0503020204020204" pitchFamily="34" charset="-122"/>
                <a:ea typeface="微软雅黑" panose="020B0503020204020204" pitchFamily="34" charset="-122"/>
              </a:rPr>
              <a:t>Distance between two adjacent nodes:</a:t>
            </a:r>
          </a:p>
          <a:p>
            <a:endParaRPr lang="en-US" altLang="zh-CN" sz="2400" dirty="0">
              <a:latin typeface="微软雅黑" panose="020B0503020204020204" pitchFamily="34" charset="-122"/>
              <a:ea typeface="微软雅黑" panose="020B0503020204020204" pitchFamily="34" charset="-122"/>
            </a:endParaRPr>
          </a:p>
          <a:p>
            <a:r>
              <a:rPr lang="en-US" altLang="zh-CN" sz="2400" dirty="0">
                <a:latin typeface="微软雅黑" panose="020B0503020204020204" pitchFamily="34" charset="-122"/>
                <a:ea typeface="微软雅黑" panose="020B0503020204020204" pitchFamily="34" charset="-122"/>
              </a:rPr>
              <a:t>Bandwidth:</a:t>
            </a:r>
          </a:p>
          <a:p>
            <a:endParaRPr lang="en-US" altLang="zh-CN" sz="2400" dirty="0">
              <a:latin typeface="微软雅黑" panose="020B0503020204020204" pitchFamily="34" charset="-122"/>
              <a:ea typeface="微软雅黑" panose="020B0503020204020204" pitchFamily="34" charset="-122"/>
            </a:endParaRPr>
          </a:p>
          <a:p>
            <a:r>
              <a:rPr lang="en-US" altLang="zh-CN" sz="2400" dirty="0">
                <a:latin typeface="微软雅黑" panose="020B0503020204020204" pitchFamily="34" charset="-122"/>
                <a:ea typeface="微软雅黑" panose="020B0503020204020204" pitchFamily="34" charset="-122"/>
              </a:rPr>
              <a:t>Residual self-interference coefficient:</a:t>
            </a:r>
          </a:p>
        </p:txBody>
      </p:sp>
      <p:graphicFrame>
        <p:nvGraphicFramePr>
          <p:cNvPr id="8" name="对象 7">
            <a:extLst>
              <a:ext uri="{FF2B5EF4-FFF2-40B4-BE49-F238E27FC236}">
                <a16:creationId xmlns:a16="http://schemas.microsoft.com/office/drawing/2014/main" id="{96C2DE37-109B-4A0B-BFB1-728AEC5B440D}"/>
              </a:ext>
            </a:extLst>
          </p:cNvPr>
          <p:cNvGraphicFramePr>
            <a:graphicFrameLocks noChangeAspect="1"/>
          </p:cNvGraphicFramePr>
          <p:nvPr>
            <p:extLst>
              <p:ext uri="{D42A27DB-BD31-4B8C-83A1-F6EECF244321}">
                <p14:modId xmlns:p14="http://schemas.microsoft.com/office/powerpoint/2010/main" val="2496669403"/>
              </p:ext>
            </p:extLst>
          </p:nvPr>
        </p:nvGraphicFramePr>
        <p:xfrm>
          <a:off x="3752850" y="857765"/>
          <a:ext cx="2343150" cy="498475"/>
        </p:xfrm>
        <a:graphic>
          <a:graphicData uri="http://schemas.openxmlformats.org/presentationml/2006/ole">
            <mc:AlternateContent xmlns:mc="http://schemas.openxmlformats.org/markup-compatibility/2006">
              <mc:Choice xmlns:v="urn:schemas-microsoft-com:vml" Requires="v">
                <p:oleObj spid="_x0000_s6417" name="Equation" r:id="rId4" imgW="1193760" imgH="253800" progId="Equation.DSMT4">
                  <p:embed/>
                </p:oleObj>
              </mc:Choice>
              <mc:Fallback>
                <p:oleObj name="Equation" r:id="rId4" imgW="1193760" imgH="253800" progId="Equation.DSMT4">
                  <p:embed/>
                  <p:pic>
                    <p:nvPicPr>
                      <p:cNvPr id="45" name="对象 44">
                        <a:extLst>
                          <a:ext uri="{FF2B5EF4-FFF2-40B4-BE49-F238E27FC236}">
                            <a16:creationId xmlns:a16="http://schemas.microsoft.com/office/drawing/2014/main" id="{D152B171-633D-425F-A5D9-16332600A50E}"/>
                          </a:ext>
                        </a:extLst>
                      </p:cNvPr>
                      <p:cNvPicPr>
                        <a:picLocks noChangeAspect="1" noChangeArrowheads="1"/>
                      </p:cNvPicPr>
                      <p:nvPr/>
                    </p:nvPicPr>
                    <p:blipFill>
                      <a:blip r:embed="rId5"/>
                      <a:srcRect/>
                      <a:stretch>
                        <a:fillRect/>
                      </a:stretch>
                    </p:blipFill>
                    <p:spPr bwMode="auto">
                      <a:xfrm>
                        <a:off x="3752850" y="857765"/>
                        <a:ext cx="2343150" cy="498475"/>
                      </a:xfrm>
                      <a:prstGeom prst="rect">
                        <a:avLst/>
                      </a:prstGeom>
                      <a:noFill/>
                    </p:spPr>
                  </p:pic>
                </p:oleObj>
              </mc:Fallback>
            </mc:AlternateContent>
          </a:graphicData>
        </a:graphic>
      </p:graphicFrame>
      <p:graphicFrame>
        <p:nvGraphicFramePr>
          <p:cNvPr id="4" name="对象 3">
            <a:extLst>
              <a:ext uri="{FF2B5EF4-FFF2-40B4-BE49-F238E27FC236}">
                <a16:creationId xmlns:a16="http://schemas.microsoft.com/office/drawing/2014/main" id="{1E6164FD-F389-4991-A7DC-3CAA04062DC0}"/>
              </a:ext>
            </a:extLst>
          </p:cNvPr>
          <p:cNvGraphicFramePr>
            <a:graphicFrameLocks noChangeAspect="1"/>
          </p:cNvGraphicFramePr>
          <p:nvPr>
            <p:extLst>
              <p:ext uri="{D42A27DB-BD31-4B8C-83A1-F6EECF244321}">
                <p14:modId xmlns:p14="http://schemas.microsoft.com/office/powerpoint/2010/main" val="1316429927"/>
              </p:ext>
            </p:extLst>
          </p:nvPr>
        </p:nvGraphicFramePr>
        <p:xfrm>
          <a:off x="3752850" y="1400027"/>
          <a:ext cx="1475876" cy="909939"/>
        </p:xfrm>
        <a:graphic>
          <a:graphicData uri="http://schemas.openxmlformats.org/presentationml/2006/ole">
            <mc:AlternateContent xmlns:mc="http://schemas.openxmlformats.org/markup-compatibility/2006">
              <mc:Choice xmlns:v="urn:schemas-microsoft-com:vml" Requires="v">
                <p:oleObj spid="_x0000_s6418" name="Equation" r:id="rId6" imgW="876300" imgH="508000" progId="Equation.DSMT4">
                  <p:embed/>
                </p:oleObj>
              </mc:Choice>
              <mc:Fallback>
                <p:oleObj name="Equation" r:id="rId6" imgW="876300" imgH="508000"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2850" y="1400027"/>
                        <a:ext cx="1475876" cy="909939"/>
                      </a:xfrm>
                      <a:prstGeom prst="rect">
                        <a:avLst/>
                      </a:prstGeom>
                      <a:noFill/>
                    </p:spPr>
                  </p:pic>
                </p:oleObj>
              </mc:Fallback>
            </mc:AlternateContent>
          </a:graphicData>
        </a:graphic>
      </p:graphicFrame>
      <p:graphicFrame>
        <p:nvGraphicFramePr>
          <p:cNvPr id="7" name="对象 6">
            <a:extLst>
              <a:ext uri="{FF2B5EF4-FFF2-40B4-BE49-F238E27FC236}">
                <a16:creationId xmlns:a16="http://schemas.microsoft.com/office/drawing/2014/main" id="{7E12322B-6DB2-4747-B0B8-0D4D558DFD3B}"/>
              </a:ext>
            </a:extLst>
          </p:cNvPr>
          <p:cNvGraphicFramePr>
            <a:graphicFrameLocks noChangeAspect="1"/>
          </p:cNvGraphicFramePr>
          <p:nvPr>
            <p:extLst>
              <p:ext uri="{D42A27DB-BD31-4B8C-83A1-F6EECF244321}">
                <p14:modId xmlns:p14="http://schemas.microsoft.com/office/powerpoint/2010/main" val="1044169955"/>
              </p:ext>
            </p:extLst>
          </p:nvPr>
        </p:nvGraphicFramePr>
        <p:xfrm>
          <a:off x="8082110" y="1657809"/>
          <a:ext cx="1065471" cy="424119"/>
        </p:xfrm>
        <a:graphic>
          <a:graphicData uri="http://schemas.openxmlformats.org/presentationml/2006/ole">
            <mc:AlternateContent xmlns:mc="http://schemas.openxmlformats.org/markup-compatibility/2006">
              <mc:Choice xmlns:v="urn:schemas-microsoft-com:vml" Requires="v">
                <p:oleObj spid="_x0000_s6419" name="Equation" r:id="rId8" imgW="622030" imgH="228501" progId="Equation.DSMT4">
                  <p:embed/>
                </p:oleObj>
              </mc:Choice>
              <mc:Fallback>
                <p:oleObj name="Equation" r:id="rId8" imgW="622030" imgH="228501"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82110" y="1657809"/>
                        <a:ext cx="1065471" cy="424119"/>
                      </a:xfrm>
                      <a:prstGeom prst="rect">
                        <a:avLst/>
                      </a:prstGeom>
                      <a:noFill/>
                    </p:spPr>
                  </p:pic>
                </p:oleObj>
              </mc:Fallback>
            </mc:AlternateContent>
          </a:graphicData>
        </a:graphic>
      </p:graphicFrame>
      <p:graphicFrame>
        <p:nvGraphicFramePr>
          <p:cNvPr id="10" name="对象 9">
            <a:extLst>
              <a:ext uri="{FF2B5EF4-FFF2-40B4-BE49-F238E27FC236}">
                <a16:creationId xmlns:a16="http://schemas.microsoft.com/office/drawing/2014/main" id="{03A94AF1-63C5-43EB-BF60-6B67B4818DAE}"/>
              </a:ext>
            </a:extLst>
          </p:cNvPr>
          <p:cNvGraphicFramePr>
            <a:graphicFrameLocks noChangeAspect="1"/>
          </p:cNvGraphicFramePr>
          <p:nvPr>
            <p:extLst>
              <p:ext uri="{D42A27DB-BD31-4B8C-83A1-F6EECF244321}">
                <p14:modId xmlns:p14="http://schemas.microsoft.com/office/powerpoint/2010/main" val="1001750443"/>
              </p:ext>
            </p:extLst>
          </p:nvPr>
        </p:nvGraphicFramePr>
        <p:xfrm>
          <a:off x="3752850" y="2224151"/>
          <a:ext cx="737939" cy="737939"/>
        </p:xfrm>
        <a:graphic>
          <a:graphicData uri="http://schemas.openxmlformats.org/presentationml/2006/ole">
            <mc:AlternateContent xmlns:mc="http://schemas.openxmlformats.org/markup-compatibility/2006">
              <mc:Choice xmlns:v="urn:schemas-microsoft-com:vml" Requires="v">
                <p:oleObj spid="_x0000_s6420" name="Equation" r:id="rId10" imgW="419100" imgH="419100" progId="Equation.DSMT4">
                  <p:embed/>
                </p:oleObj>
              </mc:Choice>
              <mc:Fallback>
                <p:oleObj name="Equation" r:id="rId10" imgW="419100" imgH="419100"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52850" y="2224151"/>
                        <a:ext cx="737939" cy="737939"/>
                      </a:xfrm>
                      <a:prstGeom prst="rect">
                        <a:avLst/>
                      </a:prstGeom>
                      <a:noFill/>
                    </p:spPr>
                  </p:pic>
                </p:oleObj>
              </mc:Fallback>
            </mc:AlternateContent>
          </a:graphicData>
        </a:graphic>
      </p:graphicFrame>
      <mc:AlternateContent xmlns:mc="http://schemas.openxmlformats.org/markup-compatibility/2006" xmlns:a14="http://schemas.microsoft.com/office/drawing/2010/main">
        <mc:Choice Requires="a14">
          <p:sp>
            <p:nvSpPr>
              <p:cNvPr id="11" name="矩形 10">
                <a:extLst>
                  <a:ext uri="{FF2B5EF4-FFF2-40B4-BE49-F238E27FC236}">
                    <a16:creationId xmlns:a16="http://schemas.microsoft.com/office/drawing/2014/main" id="{48CA7971-3278-4422-B029-97C097589310}"/>
                  </a:ext>
                </a:extLst>
              </p:cNvPr>
              <p:cNvSpPr/>
              <p:nvPr/>
            </p:nvSpPr>
            <p:spPr>
              <a:xfrm>
                <a:off x="6697918" y="2371914"/>
                <a:ext cx="1492691"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zh-CN" altLang="en-US" i="1">
                          <a:latin typeface="Cambria Math" panose="02040503050406030204" pitchFamily="18" charset="0"/>
                        </a:rPr>
                        <m:t>𝑐</m:t>
                      </m:r>
                      <m:r>
                        <a:rPr lang="zh-CN" altLang="en-US" i="0">
                          <a:latin typeface="Cambria Math" panose="02040503050406030204" pitchFamily="18" charset="0"/>
                        </a:rPr>
                        <m:t>=</m:t>
                      </m:r>
                      <m:sSup>
                        <m:sSupPr>
                          <m:ctrlPr>
                            <a:rPr lang="zh-CN" altLang="en-US" i="1">
                              <a:latin typeface="Cambria Math" panose="02040503050406030204" pitchFamily="18" charset="0"/>
                            </a:rPr>
                          </m:ctrlPr>
                        </m:sSupPr>
                        <m:e>
                          <m:r>
                            <a:rPr lang="zh-CN" altLang="en-US" i="0">
                              <a:latin typeface="Cambria Math" panose="02040503050406030204" pitchFamily="18" charset="0"/>
                            </a:rPr>
                            <m:t>10</m:t>
                          </m:r>
                        </m:e>
                        <m:sup>
                          <m:r>
                            <a:rPr lang="zh-CN" altLang="en-US" i="0">
                              <a:latin typeface="Cambria Math" panose="02040503050406030204" pitchFamily="18" charset="0"/>
                            </a:rPr>
                            <m:t>8</m:t>
                          </m:r>
                        </m:sup>
                      </m:sSup>
                      <m:f>
                        <m:fPr>
                          <m:type m:val="lin"/>
                          <m:ctrlPr>
                            <a:rPr lang="zh-CN" altLang="en-US" i="1">
                              <a:latin typeface="Cambria Math" panose="02040503050406030204" pitchFamily="18" charset="0"/>
                            </a:rPr>
                          </m:ctrlPr>
                        </m:fPr>
                        <m:num>
                          <m:r>
                            <a:rPr lang="zh-CN" altLang="en-US" i="1">
                              <a:latin typeface="Cambria Math" panose="02040503050406030204" pitchFamily="18" charset="0"/>
                            </a:rPr>
                            <m:t>𝑚</m:t>
                          </m:r>
                        </m:num>
                        <m:den>
                          <m:r>
                            <a:rPr lang="zh-CN" altLang="en-US" i="1">
                              <a:latin typeface="Cambria Math" panose="02040503050406030204" pitchFamily="18" charset="0"/>
                            </a:rPr>
                            <m:t>𝑠</m:t>
                          </m:r>
                        </m:den>
                      </m:f>
                    </m:oMath>
                  </m:oMathPara>
                </a14:m>
                <a:endParaRPr lang="zh-CN" altLang="en-US" dirty="0"/>
              </a:p>
            </p:txBody>
          </p:sp>
        </mc:Choice>
        <mc:Fallback xmlns="">
          <p:sp>
            <p:nvSpPr>
              <p:cNvPr id="11" name="矩形 10">
                <a:extLst>
                  <a:ext uri="{FF2B5EF4-FFF2-40B4-BE49-F238E27FC236}">
                    <a16:creationId xmlns:a16="http://schemas.microsoft.com/office/drawing/2014/main" id="{48CA7971-3278-4422-B029-97C097589310}"/>
                  </a:ext>
                </a:extLst>
              </p:cNvPr>
              <p:cNvSpPr>
                <a:spLocks noRot="1" noChangeAspect="1" noMove="1" noResize="1" noEditPoints="1" noAdjustHandles="1" noChangeArrowheads="1" noChangeShapeType="1" noTextEdit="1"/>
              </p:cNvSpPr>
              <p:nvPr/>
            </p:nvSpPr>
            <p:spPr>
              <a:xfrm>
                <a:off x="6697918" y="2371914"/>
                <a:ext cx="1492691" cy="369332"/>
              </a:xfrm>
              <a:prstGeom prst="rect">
                <a:avLst/>
              </a:prstGeom>
              <a:blipFill>
                <a:blip r:embed="rId12"/>
                <a:stretch>
                  <a:fillRect t="-116393" r="-32653" b="-175410"/>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 name="矩形 11">
                <a:extLst>
                  <a:ext uri="{FF2B5EF4-FFF2-40B4-BE49-F238E27FC236}">
                    <a16:creationId xmlns:a16="http://schemas.microsoft.com/office/drawing/2014/main" id="{41E239E6-E1FB-42FE-974D-3B5C8E92D7C0}"/>
                  </a:ext>
                </a:extLst>
              </p:cNvPr>
              <p:cNvSpPr/>
              <p:nvPr/>
            </p:nvSpPr>
            <p:spPr>
              <a:xfrm>
                <a:off x="7255690" y="2777424"/>
                <a:ext cx="135915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CN" altLang="en-US" i="1">
                          <a:latin typeface="Cambria Math" panose="02040503050406030204" pitchFamily="18" charset="0"/>
                        </a:rPr>
                        <m:t>𝑓</m:t>
                      </m:r>
                      <m:r>
                        <a:rPr lang="zh-CN" altLang="en-US" i="0">
                          <a:latin typeface="Cambria Math" panose="02040503050406030204" pitchFamily="18" charset="0"/>
                        </a:rPr>
                        <m:t>=28</m:t>
                      </m:r>
                      <m:r>
                        <a:rPr lang="zh-CN" altLang="en-US" i="1">
                          <a:latin typeface="Cambria Math" panose="02040503050406030204" pitchFamily="18" charset="0"/>
                        </a:rPr>
                        <m:t>𝐺𝐻𝑧</m:t>
                      </m:r>
                    </m:oMath>
                  </m:oMathPara>
                </a14:m>
                <a:endParaRPr lang="zh-CN" altLang="en-US" dirty="0"/>
              </a:p>
            </p:txBody>
          </p:sp>
        </mc:Choice>
        <mc:Fallback xmlns="">
          <p:sp>
            <p:nvSpPr>
              <p:cNvPr id="12" name="矩形 11">
                <a:extLst>
                  <a:ext uri="{FF2B5EF4-FFF2-40B4-BE49-F238E27FC236}">
                    <a16:creationId xmlns:a16="http://schemas.microsoft.com/office/drawing/2014/main" id="{41E239E6-E1FB-42FE-974D-3B5C8E92D7C0}"/>
                  </a:ext>
                </a:extLst>
              </p:cNvPr>
              <p:cNvSpPr>
                <a:spLocks noRot="1" noChangeAspect="1" noMove="1" noResize="1" noEditPoints="1" noAdjustHandles="1" noChangeArrowheads="1" noChangeShapeType="1" noTextEdit="1"/>
              </p:cNvSpPr>
              <p:nvPr/>
            </p:nvSpPr>
            <p:spPr>
              <a:xfrm>
                <a:off x="7255690" y="2777424"/>
                <a:ext cx="1359155" cy="369332"/>
              </a:xfrm>
              <a:prstGeom prst="rect">
                <a:avLst/>
              </a:prstGeom>
              <a:blipFill>
                <a:blip r:embed="rId13"/>
                <a:stretch>
                  <a:fillRect b="-13333"/>
                </a:stretch>
              </a:blipFill>
            </p:spPr>
            <p:txBody>
              <a:bodyPr/>
              <a:lstStyle/>
              <a:p>
                <a:r>
                  <a:rPr lang="zh-CN" altLang="en-US">
                    <a:noFill/>
                  </a:rPr>
                  <a:t> </a:t>
                </a:r>
              </a:p>
            </p:txBody>
          </p:sp>
        </mc:Fallback>
      </mc:AlternateContent>
      <p:graphicFrame>
        <p:nvGraphicFramePr>
          <p:cNvPr id="14" name="对象 13">
            <a:extLst>
              <a:ext uri="{FF2B5EF4-FFF2-40B4-BE49-F238E27FC236}">
                <a16:creationId xmlns:a16="http://schemas.microsoft.com/office/drawing/2014/main" id="{C2CCA877-D055-4774-8A65-BE1277C2CE50}"/>
              </a:ext>
            </a:extLst>
          </p:cNvPr>
          <p:cNvGraphicFramePr>
            <a:graphicFrameLocks noChangeAspect="1"/>
          </p:cNvGraphicFramePr>
          <p:nvPr>
            <p:extLst>
              <p:ext uri="{D42A27DB-BD31-4B8C-83A1-F6EECF244321}">
                <p14:modId xmlns:p14="http://schemas.microsoft.com/office/powerpoint/2010/main" val="438328479"/>
              </p:ext>
            </p:extLst>
          </p:nvPr>
        </p:nvGraphicFramePr>
        <p:xfrm>
          <a:off x="7032795" y="3866588"/>
          <a:ext cx="2979166" cy="424118"/>
        </p:xfrm>
        <a:graphic>
          <a:graphicData uri="http://schemas.openxmlformats.org/presentationml/2006/ole">
            <mc:AlternateContent xmlns:mc="http://schemas.openxmlformats.org/markup-compatibility/2006">
              <mc:Choice xmlns:v="urn:schemas-microsoft-com:vml" Requires="v">
                <p:oleObj spid="_x0000_s6421" name="Equation" r:id="rId14" imgW="1816100" imgH="241300" progId="Equation.DSMT4">
                  <p:embed/>
                </p:oleObj>
              </mc:Choice>
              <mc:Fallback>
                <p:oleObj name="Equation" r:id="rId14" imgW="1816100" imgH="241300" progId="Equation.DSMT4">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032795" y="3866588"/>
                        <a:ext cx="2979166" cy="424118"/>
                      </a:xfrm>
                      <a:prstGeom prst="rect">
                        <a:avLst/>
                      </a:prstGeom>
                      <a:noFill/>
                    </p:spPr>
                  </p:pic>
                </p:oleObj>
              </mc:Fallback>
            </mc:AlternateContent>
          </a:graphicData>
        </a:graphic>
      </p:graphicFrame>
      <p:graphicFrame>
        <p:nvGraphicFramePr>
          <p:cNvPr id="16" name="对象 15">
            <a:extLst>
              <a:ext uri="{FF2B5EF4-FFF2-40B4-BE49-F238E27FC236}">
                <a16:creationId xmlns:a16="http://schemas.microsoft.com/office/drawing/2014/main" id="{01193FF1-D65E-44EA-8C0E-F121F534969A}"/>
              </a:ext>
            </a:extLst>
          </p:cNvPr>
          <p:cNvGraphicFramePr>
            <a:graphicFrameLocks noChangeAspect="1"/>
          </p:cNvGraphicFramePr>
          <p:nvPr>
            <p:extLst>
              <p:ext uri="{D42A27DB-BD31-4B8C-83A1-F6EECF244321}">
                <p14:modId xmlns:p14="http://schemas.microsoft.com/office/powerpoint/2010/main" val="2018137026"/>
              </p:ext>
            </p:extLst>
          </p:nvPr>
        </p:nvGraphicFramePr>
        <p:xfrm>
          <a:off x="3117266" y="4643860"/>
          <a:ext cx="1068080" cy="321461"/>
        </p:xfrm>
        <a:graphic>
          <a:graphicData uri="http://schemas.openxmlformats.org/presentationml/2006/ole">
            <mc:AlternateContent xmlns:mc="http://schemas.openxmlformats.org/markup-compatibility/2006">
              <mc:Choice xmlns:v="urn:schemas-microsoft-com:vml" Requires="v">
                <p:oleObj spid="_x0000_s6422" name="Equation" r:id="rId16" imgW="660113" imgH="177723" progId="Equation.DSMT4">
                  <p:embed/>
                </p:oleObj>
              </mc:Choice>
              <mc:Fallback>
                <p:oleObj name="Equation" r:id="rId16" imgW="660113" imgH="177723" progId="Equation.DSMT4">
                  <p:embed/>
                  <p:pic>
                    <p:nvPicPr>
                      <p:cNvPr id="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17266" y="4643860"/>
                        <a:ext cx="1068080" cy="321461"/>
                      </a:xfrm>
                      <a:prstGeom prst="rect">
                        <a:avLst/>
                      </a:prstGeom>
                      <a:noFill/>
                    </p:spPr>
                  </p:pic>
                </p:oleObj>
              </mc:Fallback>
            </mc:AlternateContent>
          </a:graphicData>
        </a:graphic>
      </p:graphicFrame>
      <p:graphicFrame>
        <p:nvGraphicFramePr>
          <p:cNvPr id="18" name="对象 17">
            <a:extLst>
              <a:ext uri="{FF2B5EF4-FFF2-40B4-BE49-F238E27FC236}">
                <a16:creationId xmlns:a16="http://schemas.microsoft.com/office/drawing/2014/main" id="{4FE4A35F-71CF-4337-AF8B-C35D4E87343B}"/>
              </a:ext>
            </a:extLst>
          </p:cNvPr>
          <p:cNvGraphicFramePr>
            <a:graphicFrameLocks noChangeAspect="1"/>
          </p:cNvGraphicFramePr>
          <p:nvPr>
            <p:extLst>
              <p:ext uri="{D42A27DB-BD31-4B8C-83A1-F6EECF244321}">
                <p14:modId xmlns:p14="http://schemas.microsoft.com/office/powerpoint/2010/main" val="4090933305"/>
              </p:ext>
            </p:extLst>
          </p:nvPr>
        </p:nvGraphicFramePr>
        <p:xfrm>
          <a:off x="6798867" y="5334608"/>
          <a:ext cx="2272800" cy="388965"/>
        </p:xfrm>
        <a:graphic>
          <a:graphicData uri="http://schemas.openxmlformats.org/presentationml/2006/ole">
            <mc:AlternateContent xmlns:mc="http://schemas.openxmlformats.org/markup-compatibility/2006">
              <mc:Choice xmlns:v="urn:schemas-microsoft-com:vml" Requires="v">
                <p:oleObj spid="_x0000_s6423" name="Equation" r:id="rId18" imgW="1663560" imgH="228600" progId="Equation.DSMT4">
                  <p:embed/>
                </p:oleObj>
              </mc:Choice>
              <mc:Fallback>
                <p:oleObj name="Equation" r:id="rId18" imgW="1663560" imgH="228600" progId="Equation.DSMT4">
                  <p:embed/>
                  <p:pic>
                    <p:nvPicPr>
                      <p:cNvPr id="0" name="Object 21"/>
                      <p:cNvPicPr>
                        <a:picLocks noChangeAspect="1" noChangeArrowheads="1"/>
                      </p:cNvPicPr>
                      <p:nvPr/>
                    </p:nvPicPr>
                    <p:blipFill>
                      <a:blip r:embed="rId19"/>
                      <a:srcRect/>
                      <a:stretch>
                        <a:fillRect/>
                      </a:stretch>
                    </p:blipFill>
                    <p:spPr bwMode="auto">
                      <a:xfrm>
                        <a:off x="6798867" y="5334608"/>
                        <a:ext cx="2272800" cy="388965"/>
                      </a:xfrm>
                      <a:prstGeom prst="rect">
                        <a:avLst/>
                      </a:prstGeom>
                      <a:noFill/>
                    </p:spPr>
                  </p:pic>
                </p:oleObj>
              </mc:Fallback>
            </mc:AlternateContent>
          </a:graphicData>
        </a:graphic>
      </p:graphicFrame>
      <p:graphicFrame>
        <p:nvGraphicFramePr>
          <p:cNvPr id="21" name="对象 20">
            <a:extLst>
              <a:ext uri="{FF2B5EF4-FFF2-40B4-BE49-F238E27FC236}">
                <a16:creationId xmlns:a16="http://schemas.microsoft.com/office/drawing/2014/main" id="{E658146A-5413-4C10-A00C-06AA2937A362}"/>
              </a:ext>
            </a:extLst>
          </p:cNvPr>
          <p:cNvGraphicFramePr>
            <a:graphicFrameLocks noChangeAspect="1"/>
          </p:cNvGraphicFramePr>
          <p:nvPr>
            <p:extLst>
              <p:ext uri="{D42A27DB-BD31-4B8C-83A1-F6EECF244321}">
                <p14:modId xmlns:p14="http://schemas.microsoft.com/office/powerpoint/2010/main" val="1829061870"/>
              </p:ext>
            </p:extLst>
          </p:nvPr>
        </p:nvGraphicFramePr>
        <p:xfrm>
          <a:off x="6899097" y="3172377"/>
          <a:ext cx="831225" cy="310458"/>
        </p:xfrm>
        <a:graphic>
          <a:graphicData uri="http://schemas.openxmlformats.org/presentationml/2006/ole">
            <mc:AlternateContent xmlns:mc="http://schemas.openxmlformats.org/markup-compatibility/2006">
              <mc:Choice xmlns:v="urn:schemas-microsoft-com:vml" Requires="v">
                <p:oleObj spid="_x0000_s6424" name="Equation" r:id="rId20" imgW="494870" imgH="177646" progId="Equation.DSMT4">
                  <p:embed/>
                </p:oleObj>
              </mc:Choice>
              <mc:Fallback>
                <p:oleObj name="Equation" r:id="rId20" imgW="494870" imgH="177646" progId="Equation.DSMT4">
                  <p:embed/>
                  <p:pic>
                    <p:nvPicPr>
                      <p:cNvPr id="0" name="Object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899097" y="3172377"/>
                        <a:ext cx="831225" cy="310458"/>
                      </a:xfrm>
                      <a:prstGeom prst="rect">
                        <a:avLst/>
                      </a:prstGeom>
                      <a:noFill/>
                    </p:spPr>
                  </p:pic>
                </p:oleObj>
              </mc:Fallback>
            </mc:AlternateContent>
          </a:graphicData>
        </a:graphic>
      </p:graphicFrame>
    </p:spTree>
    <p:extLst>
      <p:ext uri="{BB962C8B-B14F-4D97-AF65-F5344CB8AC3E}">
        <p14:creationId xmlns:p14="http://schemas.microsoft.com/office/powerpoint/2010/main" val="3953892008"/>
      </p:ext>
    </p:extLst>
  </p:cSld>
  <p:clrMapOvr>
    <a:masterClrMapping/>
  </p:clrMapOvr>
  <p:transition>
    <p:pull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315518" y="1864273"/>
            <a:ext cx="11773740" cy="2677656"/>
          </a:xfrm>
          <a:prstGeom prst="rect">
            <a:avLst/>
          </a:prstGeom>
          <a:noFill/>
        </p:spPr>
        <p:txBody>
          <a:bodyPr wrap="square" rtlCol="0">
            <a:spAutoFit/>
          </a:bodyPr>
          <a:lstStyle/>
          <a:p>
            <a:r>
              <a:rPr lang="en-US" altLang="zh-CN" sz="2800" dirty="0">
                <a:latin typeface="微软雅黑" panose="020B0503020204020204" pitchFamily="34" charset="-122"/>
                <a:ea typeface="微软雅黑" panose="020B0503020204020204" pitchFamily="34" charset="-122"/>
              </a:rPr>
              <a:t>In this paper:</a:t>
            </a:r>
          </a:p>
          <a:p>
            <a:endParaRPr lang="en-US" altLang="zh-CN" sz="2800" dirty="0">
              <a:latin typeface="微软雅黑" panose="020B0503020204020204" pitchFamily="34" charset="-122"/>
              <a:ea typeface="微软雅黑" panose="020B0503020204020204" pitchFamily="34" charset="-122"/>
            </a:endParaRPr>
          </a:p>
          <a:p>
            <a:r>
              <a:rPr lang="en-US" altLang="zh-CN" sz="2800" dirty="0">
                <a:latin typeface="微软雅黑" panose="020B0503020204020204" pitchFamily="34" charset="-122"/>
                <a:ea typeface="微软雅黑" panose="020B0503020204020204" pitchFamily="34" charset="-122"/>
              </a:rPr>
              <a:t>We derived the </a:t>
            </a:r>
            <a:r>
              <a:rPr lang="en-US" altLang="zh-CN" sz="2800" dirty="0">
                <a:solidFill>
                  <a:srgbClr val="FF0000"/>
                </a:solidFill>
                <a:latin typeface="微软雅黑" panose="020B0503020204020204" pitchFamily="34" charset="-122"/>
                <a:ea typeface="微软雅黑" panose="020B0503020204020204" pitchFamily="34" charset="-122"/>
              </a:rPr>
              <a:t>general expression </a:t>
            </a:r>
            <a:r>
              <a:rPr lang="en-US" altLang="zh-CN" sz="2800" dirty="0">
                <a:latin typeface="微软雅黑" panose="020B0503020204020204" pitchFamily="34" charset="-122"/>
                <a:ea typeface="微软雅黑" panose="020B0503020204020204" pitchFamily="34" charset="-122"/>
              </a:rPr>
              <a:t>of </a:t>
            </a:r>
            <a:r>
              <a:rPr lang="en-US" altLang="zh-CN" sz="2800" dirty="0">
                <a:solidFill>
                  <a:srgbClr val="FF0000"/>
                </a:solidFill>
                <a:latin typeface="微软雅黑" panose="020B0503020204020204" pitchFamily="34" charset="-122"/>
                <a:ea typeface="微软雅黑" panose="020B0503020204020204" pitchFamily="34" charset="-122"/>
              </a:rPr>
              <a:t>ergodic capacity</a:t>
            </a:r>
            <a:r>
              <a:rPr lang="en-US" altLang="zh-CN" sz="2800" dirty="0">
                <a:latin typeface="微软雅黑" panose="020B0503020204020204" pitchFamily="34" charset="-122"/>
                <a:ea typeface="微软雅黑" panose="020B0503020204020204" pitchFamily="34" charset="-122"/>
              </a:rPr>
              <a:t> for </a:t>
            </a:r>
            <a:r>
              <a:rPr lang="en-US" altLang="zh-CN" sz="2800" dirty="0">
                <a:solidFill>
                  <a:srgbClr val="FF0000"/>
                </a:solidFill>
                <a:latin typeface="微软雅黑" panose="020B0503020204020204" pitchFamily="34" charset="-122"/>
                <a:ea typeface="微软雅黑" panose="020B0503020204020204" pitchFamily="34" charset="-122"/>
              </a:rPr>
              <a:t>three-hop full-duplex integrated access and backhaul system</a:t>
            </a:r>
            <a:r>
              <a:rPr lang="en-US" altLang="zh-CN" sz="2800" dirty="0">
                <a:latin typeface="微软雅黑" panose="020B0503020204020204" pitchFamily="34" charset="-122"/>
                <a:ea typeface="微软雅黑" panose="020B0503020204020204" pitchFamily="34" charset="-122"/>
              </a:rPr>
              <a:t>, considering both </a:t>
            </a:r>
            <a:r>
              <a:rPr lang="en-US" altLang="zh-CN" sz="2800" dirty="0">
                <a:solidFill>
                  <a:srgbClr val="FF0000"/>
                </a:solidFill>
                <a:latin typeface="微软雅黑" panose="020B0503020204020204" pitchFamily="34" charset="-122"/>
                <a:ea typeface="微软雅黑" panose="020B0503020204020204" pitchFamily="34" charset="-122"/>
              </a:rPr>
              <a:t>residual self-interference</a:t>
            </a:r>
            <a:r>
              <a:rPr lang="en-US" altLang="zh-CN" sz="2800" dirty="0">
                <a:latin typeface="微软雅黑" panose="020B0503020204020204" pitchFamily="34" charset="-122"/>
                <a:ea typeface="微软雅黑" panose="020B0503020204020204" pitchFamily="34" charset="-122"/>
              </a:rPr>
              <a:t> and </a:t>
            </a:r>
            <a:r>
              <a:rPr lang="en-US" altLang="zh-CN" sz="2800" dirty="0">
                <a:solidFill>
                  <a:srgbClr val="FF0000"/>
                </a:solidFill>
                <a:latin typeface="微软雅黑" panose="020B0503020204020204" pitchFamily="34" charset="-122"/>
                <a:ea typeface="微软雅黑" panose="020B0503020204020204" pitchFamily="34" charset="-122"/>
              </a:rPr>
              <a:t>backward interference</a:t>
            </a:r>
            <a:r>
              <a:rPr lang="en-US" altLang="zh-CN" sz="2800" dirty="0">
                <a:latin typeface="微软雅黑" panose="020B0503020204020204" pitchFamily="34" charset="-122"/>
                <a:ea typeface="微软雅黑" panose="020B0503020204020204" pitchFamily="34" charset="-122"/>
              </a:rPr>
              <a:t>, then we extended this expression to </a:t>
            </a:r>
            <a:r>
              <a:rPr lang="en-US" altLang="zh-CN" sz="2800" dirty="0">
                <a:solidFill>
                  <a:srgbClr val="FF0000"/>
                </a:solidFill>
                <a:latin typeface="微软雅黑" panose="020B0503020204020204" pitchFamily="34" charset="-122"/>
                <a:ea typeface="微软雅黑" panose="020B0503020204020204" pitchFamily="34" charset="-122"/>
              </a:rPr>
              <a:t>arbitrary</a:t>
            </a:r>
            <a:r>
              <a:rPr lang="en-US" altLang="zh-CN" sz="2800" dirty="0">
                <a:latin typeface="微软雅黑" panose="020B0503020204020204" pitchFamily="34" charset="-122"/>
                <a:ea typeface="微软雅黑" panose="020B0503020204020204" pitchFamily="34" charset="-122"/>
              </a:rPr>
              <a:t>  </a:t>
            </a:r>
            <a:r>
              <a:rPr lang="en-US" altLang="zh-CN" sz="2800" dirty="0">
                <a:solidFill>
                  <a:srgbClr val="FF0000"/>
                </a:solidFill>
                <a:latin typeface="微软雅黑" panose="020B0503020204020204" pitchFamily="34" charset="-122"/>
                <a:ea typeface="微软雅黑" panose="020B0503020204020204" pitchFamily="34" charset="-122"/>
              </a:rPr>
              <a:t>K-hop system</a:t>
            </a:r>
            <a:r>
              <a:rPr lang="en-US" altLang="zh-CN" sz="2800" dirty="0">
                <a:latin typeface="微软雅黑" panose="020B0503020204020204" pitchFamily="34" charset="-122"/>
                <a:ea typeface="微软雅黑" panose="020B0503020204020204" pitchFamily="34" charset="-122"/>
              </a:rPr>
              <a:t>.</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58409580"/>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8" dur="2000" fill="hold"/>
                                        <p:tgtEl>
                                          <p:spTgt spid="7"/>
                                        </p:tgtEl>
                                        <p:attrNameLst>
                                          <p:attrName>ppt_y</p:attrName>
                                        </p:attrNameLst>
                                      </p:cBhvr>
                                      <p:tavLst>
                                        <p:tav tm="0">
                                          <p:val>
                                            <p:strVal val="#ppt_y"/>
                                          </p:val>
                                        </p:tav>
                                        <p:tav tm="100000">
                                          <p:val>
                                            <p:strVal val="#ppt_y"/>
                                          </p:val>
                                        </p:tav>
                                      </p:tavLst>
                                    </p:anim>
                                    <p:anim calcmode="lin" valueType="num">
                                      <p:cBhvr>
                                        <p:cTn id="9" dur="20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0" dur="20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000" tmFilter="0,0; .5, 1; 1, 1"/>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任意多边形 18"/>
          <p:cNvSpPr/>
          <p:nvPr/>
        </p:nvSpPr>
        <p:spPr>
          <a:xfrm>
            <a:off x="0" y="-42608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Rectangle 47">
            <a:extLst>
              <a:ext uri="{FF2B5EF4-FFF2-40B4-BE49-F238E27FC236}">
                <a16:creationId xmlns:a16="http://schemas.microsoft.com/office/drawing/2014/main" id="{2510A40B-B981-428E-912B-7B6E18426F06}"/>
              </a:ext>
            </a:extLst>
          </p:cNvPr>
          <p:cNvSpPr/>
          <p:nvPr/>
        </p:nvSpPr>
        <p:spPr>
          <a:xfrm>
            <a:off x="82192" y="144110"/>
            <a:ext cx="10633754"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rPr>
              <a:t>Simulation Results and Discussions(1)</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pic>
        <p:nvPicPr>
          <p:cNvPr id="4" name="图片 3">
            <a:extLst>
              <a:ext uri="{FF2B5EF4-FFF2-40B4-BE49-F238E27FC236}">
                <a16:creationId xmlns:a16="http://schemas.microsoft.com/office/drawing/2014/main" id="{F4F41629-9530-44EC-AC5B-65E678E6BE6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17225" y="1145192"/>
            <a:ext cx="5741785" cy="4300966"/>
          </a:xfrm>
          <a:prstGeom prst="rect">
            <a:avLst/>
          </a:prstGeom>
          <a:noFill/>
          <a:ln>
            <a:noFill/>
          </a:ln>
        </p:spPr>
      </p:pic>
      <p:sp>
        <p:nvSpPr>
          <p:cNvPr id="2" name="文本框 1">
            <a:extLst>
              <a:ext uri="{FF2B5EF4-FFF2-40B4-BE49-F238E27FC236}">
                <a16:creationId xmlns:a16="http://schemas.microsoft.com/office/drawing/2014/main" id="{C27C6B44-6D78-424B-AFC6-FE8D4900F58C}"/>
              </a:ext>
            </a:extLst>
          </p:cNvPr>
          <p:cNvSpPr txBox="1"/>
          <p:nvPr/>
        </p:nvSpPr>
        <p:spPr>
          <a:xfrm>
            <a:off x="5671335" y="2326179"/>
            <a:ext cx="6128779" cy="1938992"/>
          </a:xfrm>
          <a:prstGeom prst="rect">
            <a:avLst/>
          </a:prstGeom>
          <a:noFill/>
        </p:spPr>
        <p:txBody>
          <a:bodyPr wrap="square" rtlCol="0">
            <a:spAutoFit/>
          </a:bodyPr>
          <a:lstStyle/>
          <a:p>
            <a:r>
              <a:rPr lang="en-US" altLang="zh-CN" sz="2000" dirty="0">
                <a:latin typeface="微软雅黑" panose="020B0503020204020204" pitchFamily="34" charset="-122"/>
                <a:ea typeface="微软雅黑" panose="020B0503020204020204" pitchFamily="34" charset="-122"/>
              </a:rPr>
              <a:t>The analysis result and Monte Carlo simulation in MATLAB are in excellent agreement. As can be seen, the inaccuracies are only around 2.14%, 4.19% and 6.12% in the three-hop, four-hop and five-hop system at 20dBm transmitted power per node, which shows it is an accurate analysis.</a:t>
            </a:r>
            <a:endParaRPr lang="zh-CN" altLang="en-US" sz="20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48618770"/>
      </p:ext>
    </p:extLst>
  </p:cSld>
  <p:clrMapOvr>
    <a:masterClrMapping/>
  </p:clrMapOvr>
  <p:transition>
    <p:pull dir="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7">
            <a:extLst>
              <a:ext uri="{FF2B5EF4-FFF2-40B4-BE49-F238E27FC236}">
                <a16:creationId xmlns:a16="http://schemas.microsoft.com/office/drawing/2014/main" id="{2510A40B-B981-428E-912B-7B6E18426F06}"/>
              </a:ext>
            </a:extLst>
          </p:cNvPr>
          <p:cNvSpPr/>
          <p:nvPr/>
        </p:nvSpPr>
        <p:spPr>
          <a:xfrm>
            <a:off x="82192" y="144110"/>
            <a:ext cx="10633754"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rPr>
              <a:t>Simulation Results and Discussions(2)</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 name="文本框 1">
            <a:extLst>
              <a:ext uri="{FF2B5EF4-FFF2-40B4-BE49-F238E27FC236}">
                <a16:creationId xmlns:a16="http://schemas.microsoft.com/office/drawing/2014/main" id="{C27C6B44-6D78-424B-AFC6-FE8D4900F58C}"/>
              </a:ext>
            </a:extLst>
          </p:cNvPr>
          <p:cNvSpPr txBox="1"/>
          <p:nvPr/>
        </p:nvSpPr>
        <p:spPr>
          <a:xfrm>
            <a:off x="446754" y="4505808"/>
            <a:ext cx="5664486" cy="1631216"/>
          </a:xfrm>
          <a:prstGeom prst="rect">
            <a:avLst/>
          </a:prstGeom>
          <a:noFill/>
        </p:spPr>
        <p:txBody>
          <a:bodyPr wrap="square" rtlCol="0">
            <a:spAutoFit/>
          </a:bodyPr>
          <a:lstStyle/>
          <a:p>
            <a:r>
              <a:rPr lang="en-US" altLang="zh-CN" sz="2000" dirty="0">
                <a:latin typeface="微软雅黑" panose="020B0503020204020204" pitchFamily="34" charset="-122"/>
                <a:ea typeface="微软雅黑" panose="020B0503020204020204" pitchFamily="34" charset="-122"/>
              </a:rPr>
              <a:t>When the number of hops K increases, the ergodic capacity decreases. This is because the distance between source node S and destination node D increases, and there are also more interference terms in the system. </a:t>
            </a:r>
            <a:endParaRPr lang="zh-CN" altLang="en-US" sz="2000" dirty="0">
              <a:latin typeface="微软雅黑" panose="020B0503020204020204" pitchFamily="34" charset="-122"/>
              <a:ea typeface="微软雅黑" panose="020B0503020204020204" pitchFamily="34" charset="-122"/>
            </a:endParaRPr>
          </a:p>
        </p:txBody>
      </p:sp>
      <p:pic>
        <p:nvPicPr>
          <p:cNvPr id="7" name="图片 6">
            <a:extLst>
              <a:ext uri="{FF2B5EF4-FFF2-40B4-BE49-F238E27FC236}">
                <a16:creationId xmlns:a16="http://schemas.microsoft.com/office/drawing/2014/main" id="{0606198A-BB3F-446C-A723-70477FED25E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2485" y="491310"/>
            <a:ext cx="5274310" cy="3954145"/>
          </a:xfrm>
          <a:prstGeom prst="rect">
            <a:avLst/>
          </a:prstGeom>
          <a:noFill/>
          <a:ln>
            <a:noFill/>
          </a:ln>
        </p:spPr>
      </p:pic>
      <p:pic>
        <p:nvPicPr>
          <p:cNvPr id="3" name="图片 2">
            <a:extLst>
              <a:ext uri="{FF2B5EF4-FFF2-40B4-BE49-F238E27FC236}">
                <a16:creationId xmlns:a16="http://schemas.microsoft.com/office/drawing/2014/main" id="{C55B1BF3-68C0-496E-8552-08EA497179E6}"/>
              </a:ext>
            </a:extLst>
          </p:cNvPr>
          <p:cNvPicPr>
            <a:picLocks noChangeAspect="1"/>
          </p:cNvPicPr>
          <p:nvPr/>
        </p:nvPicPr>
        <p:blipFill>
          <a:blip r:embed="rId4"/>
          <a:stretch>
            <a:fillRect/>
          </a:stretch>
        </p:blipFill>
        <p:spPr>
          <a:xfrm>
            <a:off x="6418115" y="504166"/>
            <a:ext cx="5219151" cy="3918585"/>
          </a:xfrm>
          <a:prstGeom prst="rect">
            <a:avLst/>
          </a:prstGeom>
        </p:spPr>
      </p:pic>
      <p:sp>
        <p:nvSpPr>
          <p:cNvPr id="8" name="文本框 7">
            <a:extLst>
              <a:ext uri="{FF2B5EF4-FFF2-40B4-BE49-F238E27FC236}">
                <a16:creationId xmlns:a16="http://schemas.microsoft.com/office/drawing/2014/main" id="{BF12DCD8-7600-4C8D-A409-C025BFB960B3}"/>
              </a:ext>
            </a:extLst>
          </p:cNvPr>
          <p:cNvSpPr txBox="1"/>
          <p:nvPr/>
        </p:nvSpPr>
        <p:spPr>
          <a:xfrm>
            <a:off x="6180249" y="4351920"/>
            <a:ext cx="6111240" cy="1938992"/>
          </a:xfrm>
          <a:prstGeom prst="rect">
            <a:avLst/>
          </a:prstGeom>
          <a:noFill/>
        </p:spPr>
        <p:txBody>
          <a:bodyPr wrap="square" rtlCol="0">
            <a:spAutoFit/>
          </a:bodyPr>
          <a:lstStyle/>
          <a:p>
            <a:r>
              <a:rPr lang="en-US" altLang="zh-CN" sz="2000" dirty="0">
                <a:latin typeface="微软雅黑" panose="020B0503020204020204" pitchFamily="34" charset="-122"/>
                <a:ea typeface="微软雅黑" panose="020B0503020204020204" pitchFamily="34" charset="-122"/>
              </a:rPr>
              <a:t>As the residual self-interference coefficient increases, the capacity of the FD IAB system decreases from twice that of the HD IAB system. It indicates that as long as we control the RSI at a low level, there is an obvious ergodic capacity gain compared with HD IAB system.</a:t>
            </a:r>
            <a:endParaRPr lang="zh-CN" altLang="en-US" sz="20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25580283"/>
      </p:ext>
    </p:extLst>
  </p:cSld>
  <p:clrMapOvr>
    <a:masterClrMapping/>
  </p:clrMapOvr>
  <p:transition>
    <p:pull dir="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任意多边形 18"/>
          <p:cNvSpPr/>
          <p:nvPr/>
        </p:nvSpPr>
        <p:spPr>
          <a:xfrm>
            <a:off x="0" y="-42608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Rectangle 47"/>
          <p:cNvSpPr/>
          <p:nvPr/>
        </p:nvSpPr>
        <p:spPr>
          <a:xfrm>
            <a:off x="5440045" y="1286986"/>
            <a:ext cx="1311910" cy="1107440"/>
          </a:xfrm>
          <a:prstGeom prst="rect">
            <a:avLst/>
          </a:prstGeom>
          <a:ln>
            <a:solidFill>
              <a:schemeClr val="bg1">
                <a:lumMod val="65000"/>
              </a:schemeClr>
            </a:solidFill>
          </a:ln>
        </p:spPr>
        <p:txBody>
          <a:bodyPr wrap="square" lIns="0" tIns="0" rIns="0" bIns="0">
            <a:spAutoFit/>
          </a:bodyPr>
          <a:lstStyle/>
          <a:p>
            <a:pPr algn="ctr"/>
            <a:r>
              <a:rPr lang="en-US" altLang="zh-CN" sz="7200" dirty="0">
                <a:solidFill>
                  <a:schemeClr val="tx1"/>
                </a:solidFill>
                <a:latin typeface="Impact" panose="020B0806030902050204" pitchFamily="34" charset="0"/>
                <a:ea typeface="微软雅黑" panose="020B0503020204020204" pitchFamily="34" charset="-122"/>
                <a:cs typeface="Arial" panose="020B0604020202020204" pitchFamily="34" charset="0"/>
              </a:rPr>
              <a:t>06</a:t>
            </a:r>
          </a:p>
        </p:txBody>
      </p:sp>
      <p:sp>
        <p:nvSpPr>
          <p:cNvPr id="5" name="Rectangle 47"/>
          <p:cNvSpPr/>
          <p:nvPr/>
        </p:nvSpPr>
        <p:spPr>
          <a:xfrm>
            <a:off x="2173785" y="3307397"/>
            <a:ext cx="7874909" cy="615553"/>
          </a:xfrm>
          <a:prstGeom prst="rect">
            <a:avLst/>
          </a:prstGeom>
          <a:ln>
            <a:noFill/>
          </a:ln>
        </p:spPr>
        <p:txBody>
          <a:bodyPr wrap="square" lIns="0" tIns="0" rIns="0" bIns="0">
            <a:spAutoFit/>
          </a:bodyPr>
          <a:lstStyle/>
          <a:p>
            <a:r>
              <a:rPr lang="en-US" altLang="zh-CN" sz="4000" dirty="0">
                <a:latin typeface="微软雅黑" panose="020B0503020204020204" pitchFamily="34" charset="-122"/>
                <a:ea typeface="微软雅黑" panose="020B0503020204020204" pitchFamily="34" charset="-122"/>
                <a:cs typeface="Arial" panose="020B0604020202020204" pitchFamily="34" charset="0"/>
              </a:rPr>
              <a:t>Conclusion and Future Study</a:t>
            </a:r>
            <a:endParaRPr lang="zh-CN" altLang="en-US" sz="4000" dirty="0">
              <a:latin typeface="微软雅黑" panose="020B0503020204020204" pitchFamily="34" charset="-122"/>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3379540992"/>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2000"/>
                                        <p:tgtEl>
                                          <p:spTgt spid="3"/>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7">
            <a:extLst>
              <a:ext uri="{FF2B5EF4-FFF2-40B4-BE49-F238E27FC236}">
                <a16:creationId xmlns:a16="http://schemas.microsoft.com/office/drawing/2014/main" id="{2510A40B-B981-428E-912B-7B6E18426F06}"/>
              </a:ext>
            </a:extLst>
          </p:cNvPr>
          <p:cNvSpPr/>
          <p:nvPr/>
        </p:nvSpPr>
        <p:spPr>
          <a:xfrm>
            <a:off x="82192" y="144110"/>
            <a:ext cx="10633754"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cs typeface="Arial" panose="020B0604020202020204" pitchFamily="34" charset="0"/>
              </a:rPr>
              <a:t>Conclusion and Future Study</a:t>
            </a:r>
            <a:endParaRPr lang="zh-CN" altLang="en-US" sz="2800"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3" name="文本框 2">
            <a:extLst>
              <a:ext uri="{FF2B5EF4-FFF2-40B4-BE49-F238E27FC236}">
                <a16:creationId xmlns:a16="http://schemas.microsoft.com/office/drawing/2014/main" id="{8A34F03E-63DE-4ED8-A677-036E4F7D1B63}"/>
              </a:ext>
            </a:extLst>
          </p:cNvPr>
          <p:cNvSpPr txBox="1"/>
          <p:nvPr/>
        </p:nvSpPr>
        <p:spPr>
          <a:xfrm>
            <a:off x="1318345" y="1145192"/>
            <a:ext cx="9585789" cy="1631216"/>
          </a:xfrm>
          <a:prstGeom prst="rect">
            <a:avLst/>
          </a:prstGeom>
          <a:noFill/>
        </p:spPr>
        <p:txBody>
          <a:bodyPr wrap="square" rtlCol="0">
            <a:spAutoFit/>
          </a:bodyPr>
          <a:lstStyle/>
          <a:p>
            <a:r>
              <a:rPr lang="en-US" altLang="zh-CN" sz="2000" dirty="0">
                <a:solidFill>
                  <a:srgbClr val="FF0000"/>
                </a:solidFill>
                <a:latin typeface="微软雅黑" panose="020B0503020204020204" pitchFamily="34" charset="-122"/>
                <a:ea typeface="微软雅黑" panose="020B0503020204020204" pitchFamily="34" charset="-122"/>
              </a:rPr>
              <a:t>Conclusion: </a:t>
            </a:r>
            <a:r>
              <a:rPr lang="en-US" altLang="zh-CN" sz="2000" dirty="0">
                <a:latin typeface="微软雅黑" panose="020B0503020204020204" pitchFamily="34" charset="-122"/>
                <a:ea typeface="微软雅黑" panose="020B0503020204020204" pitchFamily="34" charset="-122"/>
              </a:rPr>
              <a:t>In the paper, we presented the analysis of ergodic capacity for FD IAB system, considering both residual self-interference and backward interference. We obtained the general expression of ergodic capacity for three-hop FD IAB system, then extended this expression to K-hop FD IAB system. Simulation results showed the accuracy of our derivation.</a:t>
            </a:r>
            <a:endParaRPr lang="zh-CN" altLang="en-US" sz="2000" dirty="0">
              <a:latin typeface="微软雅黑" panose="020B0503020204020204" pitchFamily="34" charset="-122"/>
              <a:ea typeface="微软雅黑" panose="020B0503020204020204" pitchFamily="34" charset="-122"/>
            </a:endParaRPr>
          </a:p>
        </p:txBody>
      </p:sp>
      <p:sp>
        <p:nvSpPr>
          <p:cNvPr id="7" name="文本框 6">
            <a:extLst>
              <a:ext uri="{FF2B5EF4-FFF2-40B4-BE49-F238E27FC236}">
                <a16:creationId xmlns:a16="http://schemas.microsoft.com/office/drawing/2014/main" id="{F3E36FDF-067A-4840-9ECC-E27FD727E62B}"/>
              </a:ext>
            </a:extLst>
          </p:cNvPr>
          <p:cNvSpPr txBox="1"/>
          <p:nvPr/>
        </p:nvSpPr>
        <p:spPr>
          <a:xfrm>
            <a:off x="1318345" y="3265985"/>
            <a:ext cx="9585789" cy="1323439"/>
          </a:xfrm>
          <a:prstGeom prst="rect">
            <a:avLst/>
          </a:prstGeom>
          <a:noFill/>
        </p:spPr>
        <p:txBody>
          <a:bodyPr wrap="square" rtlCol="0">
            <a:spAutoFit/>
          </a:bodyPr>
          <a:lstStyle/>
          <a:p>
            <a:r>
              <a:rPr lang="en-US" altLang="zh-CN" sz="2000" dirty="0">
                <a:solidFill>
                  <a:srgbClr val="FF0000"/>
                </a:solidFill>
                <a:latin typeface="微软雅黑" panose="020B0503020204020204" pitchFamily="34" charset="-122"/>
                <a:ea typeface="微软雅黑" panose="020B0503020204020204" pitchFamily="34" charset="-122"/>
              </a:rPr>
              <a:t>Future study: </a:t>
            </a:r>
            <a:r>
              <a:rPr lang="en-US" altLang="zh-CN" sz="2000" dirty="0">
                <a:latin typeface="微软雅黑" panose="020B0503020204020204" pitchFamily="34" charset="-122"/>
                <a:ea typeface="微软雅黑" panose="020B0503020204020204" pitchFamily="34" charset="-122"/>
              </a:rPr>
              <a:t>We already know that the factors affecting the system ergodic capacity are residual self-interference, backward interference, the number of system hops, path loss, etc. In the future study, we will optimize the system ergodic capacity for these parameters.</a:t>
            </a:r>
            <a:endParaRPr lang="zh-CN" altLang="en-US" sz="20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07825347"/>
      </p:ext>
    </p:extLst>
  </p:cSld>
  <p:clrMapOvr>
    <a:masterClrMapping/>
  </p:clrMapOvr>
  <p:transition>
    <p:pull dir="ru"/>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任意多边形 18"/>
          <p:cNvSpPr/>
          <p:nvPr/>
        </p:nvSpPr>
        <p:spPr>
          <a:xfrm>
            <a:off x="0" y="-42608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4899364" y="3014027"/>
            <a:ext cx="2393272" cy="829945"/>
          </a:xfrm>
          <a:prstGeom prst="rect">
            <a:avLst/>
          </a:prstGeom>
          <a:noFill/>
          <a:ln>
            <a:solidFill>
              <a:schemeClr val="bg1">
                <a:lumMod val="65000"/>
              </a:schemeClr>
            </a:solidFill>
          </a:ln>
        </p:spPr>
        <p:txBody>
          <a:bodyPr wrap="square" rtlCol="0">
            <a:spAutoFit/>
          </a:bodyPr>
          <a:lstStyle/>
          <a:p>
            <a:r>
              <a:rPr lang="en-US" altLang="zh-CN" sz="4800" dirty="0">
                <a:solidFill>
                  <a:schemeClr val="tx1">
                    <a:lumMod val="85000"/>
                    <a:lumOff val="15000"/>
                  </a:schemeClr>
                </a:solidFill>
                <a:latin typeface="微软雅黑" panose="020B0503020204020204" pitchFamily="34" charset="-122"/>
                <a:ea typeface="微软雅黑" panose="020B0503020204020204" pitchFamily="34" charset="-122"/>
              </a:rPr>
              <a:t>Thanks!</a:t>
            </a:r>
            <a:endParaRPr lang="zh-CN" altLang="en-US" sz="4800" dirty="0">
              <a:solidFill>
                <a:schemeClr val="tx1">
                  <a:lumMod val="85000"/>
                  <a:lumOff val="15000"/>
                </a:schemeClr>
              </a:solidFill>
              <a:latin typeface="微软雅黑" panose="020B0503020204020204" pitchFamily="34" charset="-122"/>
              <a:ea typeface="微软雅黑" panose="020B0503020204020204" pitchFamily="34" charset="-122"/>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8" dur="2000" fill="hold"/>
                                        <p:tgtEl>
                                          <p:spTgt spid="7"/>
                                        </p:tgtEl>
                                        <p:attrNameLst>
                                          <p:attrName>ppt_y</p:attrName>
                                        </p:attrNameLst>
                                      </p:cBhvr>
                                      <p:tavLst>
                                        <p:tav tm="0">
                                          <p:val>
                                            <p:strVal val="#ppt_y"/>
                                          </p:val>
                                        </p:tav>
                                        <p:tav tm="100000">
                                          <p:val>
                                            <p:strVal val="#ppt_y"/>
                                          </p:val>
                                        </p:tav>
                                      </p:tavLst>
                                    </p:anim>
                                    <p:anim calcmode="lin" valueType="num">
                                      <p:cBhvr>
                                        <p:cTn id="9" dur="20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0" dur="20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000" tmFilter="0,0; .5, 1; 1, 1"/>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图片 4" descr="dd490d4226540cc8deaaccd1d6d84e37"/>
          <p:cNvPicPr>
            <a:picLocks noChangeAspect="1"/>
          </p:cNvPicPr>
          <p:nvPr/>
        </p:nvPicPr>
        <p:blipFill>
          <a:blip r:embed="rId3"/>
          <a:stretch>
            <a:fillRect/>
          </a:stretch>
        </p:blipFill>
        <p:spPr>
          <a:xfrm>
            <a:off x="2540" y="1556385"/>
            <a:ext cx="12186920" cy="5301615"/>
          </a:xfrm>
          <a:prstGeom prst="rect">
            <a:avLst/>
          </a:prstGeom>
        </p:spPr>
      </p:pic>
      <p:sp>
        <p:nvSpPr>
          <p:cNvPr id="15" name="Rectangle 47"/>
          <p:cNvSpPr/>
          <p:nvPr/>
        </p:nvSpPr>
        <p:spPr>
          <a:xfrm>
            <a:off x="325032" y="2462703"/>
            <a:ext cx="6918250"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cs typeface="Arial" panose="020B0604020202020204" pitchFamily="34" charset="0"/>
              </a:rPr>
              <a:t>01.Research Background</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16" name="Rectangle 47"/>
          <p:cNvSpPr/>
          <p:nvPr/>
        </p:nvSpPr>
        <p:spPr>
          <a:xfrm>
            <a:off x="325032" y="3944952"/>
            <a:ext cx="3652295"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cs typeface="Arial" panose="020B0604020202020204" pitchFamily="34" charset="0"/>
              </a:rPr>
              <a:t>02.Research Status</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17" name="Rectangle 47"/>
          <p:cNvSpPr/>
          <p:nvPr/>
        </p:nvSpPr>
        <p:spPr>
          <a:xfrm>
            <a:off x="4844433" y="4089995"/>
            <a:ext cx="3085793" cy="430887"/>
          </a:xfrm>
          <a:prstGeom prst="rect">
            <a:avLst/>
          </a:prstGeom>
        </p:spPr>
        <p:txBody>
          <a:bodyPr wrap="square" lIns="0" tIns="0" rIns="0" bIns="0">
            <a:spAutoFit/>
          </a:bodyPr>
          <a:lstStyle/>
          <a:p>
            <a:pPr algn="dist"/>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18" name="Rectangle 47"/>
          <p:cNvSpPr/>
          <p:nvPr/>
        </p:nvSpPr>
        <p:spPr>
          <a:xfrm>
            <a:off x="4844433" y="5013476"/>
            <a:ext cx="3085793" cy="430887"/>
          </a:xfrm>
          <a:prstGeom prst="rect">
            <a:avLst/>
          </a:prstGeom>
        </p:spPr>
        <p:txBody>
          <a:bodyPr wrap="square" lIns="0" tIns="0" rIns="0" bIns="0">
            <a:spAutoFit/>
          </a:bodyPr>
          <a:lstStyle/>
          <a:p>
            <a:pPr algn="dist"/>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31" name="文本框 30"/>
          <p:cNvSpPr txBox="1"/>
          <p:nvPr/>
        </p:nvSpPr>
        <p:spPr>
          <a:xfrm>
            <a:off x="5247489" y="599817"/>
            <a:ext cx="1697022" cy="646331"/>
          </a:xfrm>
          <a:prstGeom prst="rect">
            <a:avLst/>
          </a:prstGeom>
          <a:noFill/>
        </p:spPr>
        <p:txBody>
          <a:bodyPr wrap="square" rtlCol="0">
            <a:spAutoFit/>
          </a:bodyPr>
          <a:lstStyle/>
          <a:p>
            <a:pPr algn="l"/>
            <a:r>
              <a:rPr lang="en-US" altLang="zh-CN" sz="3600" b="1" dirty="0">
                <a:solidFill>
                  <a:schemeClr val="tx1"/>
                </a:solidFill>
                <a:latin typeface="微软雅黑" panose="020B0503020204020204" pitchFamily="34" charset="-122"/>
                <a:ea typeface="微软雅黑" panose="020B0503020204020204" pitchFamily="34" charset="-122"/>
              </a:rPr>
              <a:t> </a:t>
            </a:r>
            <a:r>
              <a:rPr lang="en-US" altLang="zh-CN" sz="3600" b="1" dirty="0">
                <a:latin typeface="微软雅黑" panose="020B0503020204020204" pitchFamily="34" charset="-122"/>
                <a:ea typeface="微软雅黑" panose="020B0503020204020204" pitchFamily="34" charset="-122"/>
              </a:rPr>
              <a:t>Index</a:t>
            </a:r>
            <a:endParaRPr lang="zh-CN" altLang="en-US" sz="3600" b="1" dirty="0">
              <a:solidFill>
                <a:schemeClr val="tx1"/>
              </a:solidFill>
              <a:latin typeface="微软雅黑" panose="020B0503020204020204" pitchFamily="34" charset="-122"/>
              <a:ea typeface="微软雅黑" panose="020B0503020204020204" pitchFamily="34" charset="-122"/>
            </a:endParaRPr>
          </a:p>
        </p:txBody>
      </p:sp>
      <p:sp>
        <p:nvSpPr>
          <p:cNvPr id="12" name="Rectangle 47">
            <a:extLst>
              <a:ext uri="{FF2B5EF4-FFF2-40B4-BE49-F238E27FC236}">
                <a16:creationId xmlns:a16="http://schemas.microsoft.com/office/drawing/2014/main" id="{B8E49C56-C545-494A-BCEC-86D0627F7631}"/>
              </a:ext>
            </a:extLst>
          </p:cNvPr>
          <p:cNvSpPr/>
          <p:nvPr/>
        </p:nvSpPr>
        <p:spPr>
          <a:xfrm>
            <a:off x="325033" y="5286400"/>
            <a:ext cx="5284658" cy="861774"/>
          </a:xfrm>
          <a:prstGeom prst="rect">
            <a:avLst/>
          </a:prstGeom>
        </p:spPr>
        <p:txBody>
          <a:bodyPr wrap="square" lIns="0" tIns="0" rIns="0" bIns="0">
            <a:spAutoFit/>
          </a:bodyPr>
          <a:lstStyle/>
          <a:p>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03.System Model and Signal </a:t>
            </a:r>
          </a:p>
          <a:p>
            <a:r>
              <a:rPr lang="en-US" altLang="zh-CN" sz="2800" dirty="0">
                <a:latin typeface="微软雅黑" panose="020B0503020204020204" pitchFamily="34" charset="-122"/>
                <a:ea typeface="微软雅黑" panose="020B0503020204020204" pitchFamily="34" charset="-122"/>
                <a:cs typeface="Arial" panose="020B0604020202020204" pitchFamily="34" charset="0"/>
              </a:rPr>
              <a:t>     </a:t>
            </a:r>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Model</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13" name="Rectangle 47">
            <a:extLst>
              <a:ext uri="{FF2B5EF4-FFF2-40B4-BE49-F238E27FC236}">
                <a16:creationId xmlns:a16="http://schemas.microsoft.com/office/drawing/2014/main" id="{2B9F7737-AE52-4CDE-AE8F-4AB7627EB682}"/>
              </a:ext>
            </a:extLst>
          </p:cNvPr>
          <p:cNvSpPr/>
          <p:nvPr/>
        </p:nvSpPr>
        <p:spPr>
          <a:xfrm>
            <a:off x="6387328" y="2462703"/>
            <a:ext cx="4814987" cy="430887"/>
          </a:xfrm>
          <a:prstGeom prst="rect">
            <a:avLst/>
          </a:prstGeom>
        </p:spPr>
        <p:txBody>
          <a:bodyPr wrap="square" lIns="0" tIns="0" rIns="0" bIns="0">
            <a:spAutoFit/>
          </a:bodyPr>
          <a:lstStyle/>
          <a:p>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04.Ergodic Capacity Analysis</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0" name="Rectangle 47">
            <a:extLst>
              <a:ext uri="{FF2B5EF4-FFF2-40B4-BE49-F238E27FC236}">
                <a16:creationId xmlns:a16="http://schemas.microsoft.com/office/drawing/2014/main" id="{4C5267B6-7A8B-416A-AA99-2046303361C0}"/>
              </a:ext>
            </a:extLst>
          </p:cNvPr>
          <p:cNvSpPr/>
          <p:nvPr/>
        </p:nvSpPr>
        <p:spPr>
          <a:xfrm>
            <a:off x="6387328" y="3944951"/>
            <a:ext cx="5201921" cy="861774"/>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cs typeface="Arial" panose="020B0604020202020204" pitchFamily="34" charset="0"/>
              </a:rPr>
              <a:t>05.Numerical Results and </a:t>
            </a:r>
          </a:p>
          <a:p>
            <a:r>
              <a:rPr lang="en-US" altLang="zh-CN" sz="2800" dirty="0">
                <a:latin typeface="微软雅黑" panose="020B0503020204020204" pitchFamily="34" charset="-122"/>
                <a:ea typeface="微软雅黑" panose="020B0503020204020204" pitchFamily="34" charset="-122"/>
                <a:cs typeface="Arial" panose="020B0604020202020204" pitchFamily="34" charset="0"/>
              </a:rPr>
              <a:t>     Discussions</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1" name="Rectangle 47">
            <a:extLst>
              <a:ext uri="{FF2B5EF4-FFF2-40B4-BE49-F238E27FC236}">
                <a16:creationId xmlns:a16="http://schemas.microsoft.com/office/drawing/2014/main" id="{E3610F95-ABD6-46F3-A5FB-00C9196A67C6}"/>
              </a:ext>
            </a:extLst>
          </p:cNvPr>
          <p:cNvSpPr/>
          <p:nvPr/>
        </p:nvSpPr>
        <p:spPr>
          <a:xfrm>
            <a:off x="6387328" y="5282156"/>
            <a:ext cx="5653984" cy="861774"/>
          </a:xfrm>
          <a:prstGeom prst="rect">
            <a:avLst/>
          </a:prstGeom>
        </p:spPr>
        <p:txBody>
          <a:bodyPr wrap="square" lIns="0" tIns="0" rIns="0" bIns="0">
            <a:spAutoFit/>
          </a:bodyPr>
          <a:lstStyle/>
          <a:p>
            <a:r>
              <a:rPr lang="en-US" altLang="zh-CN"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rPr>
              <a:t>06.Conclusion and Future </a:t>
            </a:r>
          </a:p>
          <a:p>
            <a:r>
              <a:rPr lang="en-US" altLang="zh-CN" sz="2800" dirty="0">
                <a:latin typeface="微软雅黑" panose="020B0503020204020204" pitchFamily="34" charset="-122"/>
                <a:ea typeface="微软雅黑" panose="020B0503020204020204" pitchFamily="34" charset="-122"/>
                <a:cs typeface="Arial" panose="020B0604020202020204" pitchFamily="34" charset="0"/>
              </a:rPr>
              <a:t>     Study</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strips(downLeft)">
                                      <p:cBhvr>
                                        <p:cTn id="7" dur="2000"/>
                                        <p:tgtEl>
                                          <p:spTgt spid="15"/>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strips(downLeft)">
                                      <p:cBhvr>
                                        <p:cTn id="10" dur="2000"/>
                                        <p:tgtEl>
                                          <p:spTgt spid="16"/>
                                        </p:tgtEl>
                                      </p:cBhvr>
                                    </p:animEffect>
                                  </p:childTnLst>
                                </p:cTn>
                              </p:par>
                              <p:par>
                                <p:cTn id="11" presetID="18" presetClass="entr" presetSubtype="12" fill="hold" grpId="0" nodeType="withEffect" nodePh="1">
                                  <p:stCondLst>
                                    <p:cond delay="0"/>
                                  </p:stCondLst>
                                  <p:endCondLst>
                                    <p:cond evt="begin" delay="0">
                                      <p:tn val="11"/>
                                    </p:cond>
                                  </p:endCondLst>
                                  <p:childTnLst>
                                    <p:set>
                                      <p:cBhvr>
                                        <p:cTn id="12" dur="1" fill="hold">
                                          <p:stCondLst>
                                            <p:cond delay="0"/>
                                          </p:stCondLst>
                                        </p:cTn>
                                        <p:tgtEl>
                                          <p:spTgt spid="17"/>
                                        </p:tgtEl>
                                        <p:attrNameLst>
                                          <p:attrName>style.visibility</p:attrName>
                                        </p:attrNameLst>
                                      </p:cBhvr>
                                      <p:to>
                                        <p:strVal val="visible"/>
                                      </p:to>
                                    </p:set>
                                    <p:animEffect transition="in" filter="strips(downLeft)">
                                      <p:cBhvr>
                                        <p:cTn id="13" dur="2000"/>
                                        <p:tgtEl>
                                          <p:spTgt spid="17"/>
                                        </p:tgtEl>
                                      </p:cBhvr>
                                    </p:animEffect>
                                  </p:childTnLst>
                                </p:cTn>
                              </p:par>
                              <p:par>
                                <p:cTn id="14" presetID="18" presetClass="entr" presetSubtype="12" fill="hold" grpId="0" nodeType="withEffect" nodePh="1">
                                  <p:stCondLst>
                                    <p:cond delay="0"/>
                                  </p:stCondLst>
                                  <p:endCondLst>
                                    <p:cond evt="begin" delay="0">
                                      <p:tn val="14"/>
                                    </p:cond>
                                  </p:endCondLst>
                                  <p:childTnLst>
                                    <p:set>
                                      <p:cBhvr>
                                        <p:cTn id="15" dur="1" fill="hold">
                                          <p:stCondLst>
                                            <p:cond delay="0"/>
                                          </p:stCondLst>
                                        </p:cTn>
                                        <p:tgtEl>
                                          <p:spTgt spid="18"/>
                                        </p:tgtEl>
                                        <p:attrNameLst>
                                          <p:attrName>style.visibility</p:attrName>
                                        </p:attrNameLst>
                                      </p:cBhvr>
                                      <p:to>
                                        <p:strVal val="visible"/>
                                      </p:to>
                                    </p:set>
                                    <p:animEffect transition="in" filter="strips(downLeft)">
                                      <p:cBhvr>
                                        <p:cTn id="16" dur="2000"/>
                                        <p:tgtEl>
                                          <p:spTgt spid="18"/>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strips(downLeft)">
                                      <p:cBhvr>
                                        <p:cTn id="19" dur="2000"/>
                                        <p:tgtEl>
                                          <p:spTgt spid="31"/>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strips(downLeft)">
                                      <p:cBhvr>
                                        <p:cTn id="22" dur="2000"/>
                                        <p:tgtEl>
                                          <p:spTgt spid="12"/>
                                        </p:tgtEl>
                                      </p:cBhvr>
                                    </p:animEffect>
                                  </p:childTnLst>
                                </p:cTn>
                              </p:par>
                              <p:par>
                                <p:cTn id="23" presetID="18" presetClass="entr" presetSubtype="12"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strips(downLeft)">
                                      <p:cBhvr>
                                        <p:cTn id="25" dur="2000"/>
                                        <p:tgtEl>
                                          <p:spTgt spid="13"/>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strips(downLeft)">
                                      <p:cBhvr>
                                        <p:cTn id="28" dur="2000"/>
                                        <p:tgtEl>
                                          <p:spTgt spid="20"/>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strips(downLeft)">
                                      <p:cBhvr>
                                        <p:cTn id="31"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31" grpId="0"/>
      <p:bldP spid="12" grpId="0"/>
      <p:bldP spid="13" grpId="0"/>
      <p:bldP spid="20"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任意多边形 18"/>
          <p:cNvSpPr/>
          <p:nvPr/>
        </p:nvSpPr>
        <p:spPr>
          <a:xfrm>
            <a:off x="0" y="-42608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Rectangle 47"/>
          <p:cNvSpPr/>
          <p:nvPr/>
        </p:nvSpPr>
        <p:spPr>
          <a:xfrm>
            <a:off x="5440045" y="1286986"/>
            <a:ext cx="1311910" cy="1107440"/>
          </a:xfrm>
          <a:prstGeom prst="rect">
            <a:avLst/>
          </a:prstGeom>
          <a:ln>
            <a:solidFill>
              <a:schemeClr val="bg1">
                <a:lumMod val="65000"/>
              </a:schemeClr>
            </a:solidFill>
          </a:ln>
        </p:spPr>
        <p:txBody>
          <a:bodyPr wrap="square" lIns="0" tIns="0" rIns="0" bIns="0">
            <a:spAutoFit/>
          </a:bodyPr>
          <a:lstStyle/>
          <a:p>
            <a:pPr algn="ctr"/>
            <a:r>
              <a:rPr lang="en-US" altLang="zh-CN" sz="7200" dirty="0">
                <a:solidFill>
                  <a:schemeClr val="tx1"/>
                </a:solidFill>
                <a:latin typeface="Impact" panose="020B0806030902050204" pitchFamily="34" charset="0"/>
                <a:ea typeface="微软雅黑" panose="020B0503020204020204" pitchFamily="34" charset="-122"/>
                <a:cs typeface="Arial" panose="020B0604020202020204" pitchFamily="34" charset="0"/>
              </a:rPr>
              <a:t>01</a:t>
            </a:r>
          </a:p>
        </p:txBody>
      </p:sp>
      <p:sp>
        <p:nvSpPr>
          <p:cNvPr id="5" name="Rectangle 47"/>
          <p:cNvSpPr/>
          <p:nvPr/>
        </p:nvSpPr>
        <p:spPr>
          <a:xfrm>
            <a:off x="3377264" y="3307397"/>
            <a:ext cx="5467951" cy="615553"/>
          </a:xfrm>
          <a:prstGeom prst="rect">
            <a:avLst/>
          </a:prstGeom>
          <a:ln>
            <a:noFill/>
          </a:ln>
        </p:spPr>
        <p:txBody>
          <a:bodyPr wrap="square" lIns="0" tIns="0" rIns="0" bIns="0">
            <a:spAutoFit/>
          </a:bodyPr>
          <a:lstStyle/>
          <a:p>
            <a:r>
              <a:rPr lang="en-US" altLang="zh-CN" sz="4000" dirty="0">
                <a:latin typeface="微软雅黑" panose="020B0503020204020204" pitchFamily="34" charset="-122"/>
                <a:ea typeface="微软雅黑" panose="020B0503020204020204" pitchFamily="34" charset="-122"/>
                <a:cs typeface="Arial" panose="020B0604020202020204" pitchFamily="34" charset="0"/>
              </a:rPr>
              <a:t>Research Background</a:t>
            </a:r>
            <a:endParaRPr lang="zh-CN" altLang="en-US" sz="4000" dirty="0">
              <a:latin typeface="微软雅黑" panose="020B0503020204020204" pitchFamily="34" charset="-122"/>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1196560602"/>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2000"/>
                                        <p:tgtEl>
                                          <p:spTgt spid="3"/>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7"/>
          <p:cNvSpPr/>
          <p:nvPr/>
        </p:nvSpPr>
        <p:spPr>
          <a:xfrm>
            <a:off x="78024" y="112653"/>
            <a:ext cx="7483755"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cs typeface="Arial" panose="020B0604020202020204" pitchFamily="34" charset="0"/>
              </a:rPr>
              <a:t>Research Background(1)</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8" name="矩形 7"/>
          <p:cNvSpPr>
            <a:spLocks noChangeArrowheads="1"/>
          </p:cNvSpPr>
          <p:nvPr/>
        </p:nvSpPr>
        <p:spPr bwMode="auto">
          <a:xfrm>
            <a:off x="469683" y="946704"/>
            <a:ext cx="11252634" cy="4964592"/>
          </a:xfrm>
          <a:prstGeom prst="rect">
            <a:avLst/>
          </a:prstGeom>
          <a:noFill/>
          <a:ln w="38100">
            <a:solidFill>
              <a:schemeClr val="bg1">
                <a:lumMod val="65000"/>
              </a:schemeClr>
            </a:solidFill>
            <a:miter lim="800000"/>
          </a:ln>
        </p:spPr>
        <p:txBody>
          <a:bodyPr anchor="ctr"/>
          <a:lstStyle/>
          <a:p>
            <a:pPr algn="ctr" defTabSz="1216025">
              <a:buFont typeface="Arial" panose="020B0604020202020204" pitchFamily="34" charset="0"/>
              <a:buNone/>
            </a:pPr>
            <a:endParaRPr lang="zh-CN" altLang="en-US" sz="3100">
              <a:solidFill>
                <a:schemeClr val="tx1"/>
              </a:solidFill>
            </a:endParaRPr>
          </a:p>
        </p:txBody>
      </p:sp>
      <p:sp>
        <p:nvSpPr>
          <p:cNvPr id="2" name="文本框 1">
            <a:extLst>
              <a:ext uri="{FF2B5EF4-FFF2-40B4-BE49-F238E27FC236}">
                <a16:creationId xmlns:a16="http://schemas.microsoft.com/office/drawing/2014/main" id="{52A21922-AA6D-4C4A-A79E-3201EE46C61D}"/>
              </a:ext>
            </a:extLst>
          </p:cNvPr>
          <p:cNvSpPr txBox="1"/>
          <p:nvPr/>
        </p:nvSpPr>
        <p:spPr>
          <a:xfrm>
            <a:off x="667323" y="1921151"/>
            <a:ext cx="11054994" cy="3015697"/>
          </a:xfrm>
          <a:prstGeom prst="rect">
            <a:avLst/>
          </a:prstGeom>
          <a:noFill/>
        </p:spPr>
        <p:txBody>
          <a:bodyPr wrap="square" rtlCol="0">
            <a:spAutoFit/>
          </a:bodyPr>
          <a:lstStyle/>
          <a:p>
            <a:pPr marL="285750" indent="-285750">
              <a:lnSpc>
                <a:spcPct val="120000"/>
              </a:lnSpc>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5G ultra-high-density network deployment puts new requirements on access backhaul technology, and 3GPP proposes integrated access and backhaul (IAB) to deal with this high-speed wireless backhaul requirement.</a:t>
            </a:r>
          </a:p>
          <a:p>
            <a:pPr>
              <a:lnSpc>
                <a:spcPct val="120000"/>
              </a:lnSpc>
            </a:pPr>
            <a:endParaRPr lang="en-US" altLang="zh-CN" sz="2000" dirty="0">
              <a:latin typeface="微软雅黑" panose="020B0503020204020204" pitchFamily="34" charset="-122"/>
              <a:ea typeface="微软雅黑" panose="020B0503020204020204" pitchFamily="34" charset="-122"/>
            </a:endParaRPr>
          </a:p>
          <a:p>
            <a:pPr marL="285750" indent="-285750">
              <a:lnSpc>
                <a:spcPct val="120000"/>
              </a:lnSpc>
              <a:buFont typeface="Wingdings" panose="05000000000000000000" pitchFamily="2" charset="2"/>
              <a:buChar char="Ø"/>
            </a:pPr>
            <a:endParaRPr lang="en-US" altLang="zh-CN" sz="2000" dirty="0">
              <a:latin typeface="微软雅黑" panose="020B0503020204020204" pitchFamily="34" charset="-122"/>
              <a:ea typeface="微软雅黑" panose="020B0503020204020204" pitchFamily="34" charset="-122"/>
            </a:endParaRPr>
          </a:p>
          <a:p>
            <a:pPr marL="285750" indent="-285750">
              <a:lnSpc>
                <a:spcPct val="120000"/>
              </a:lnSpc>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3GPP clearly proposes capacity enhancement requirements for IAB, and full-duplex technology can achieve this goal well, which is of great significance for the research of full-duplex IAB system.</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7"/>
          <p:cNvSpPr/>
          <p:nvPr/>
        </p:nvSpPr>
        <p:spPr>
          <a:xfrm>
            <a:off x="78024" y="112653"/>
            <a:ext cx="7483755"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cs typeface="Arial" panose="020B0604020202020204" pitchFamily="34" charset="0"/>
              </a:rPr>
              <a:t>Research Background(2)</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8" name="矩形 7"/>
          <p:cNvSpPr>
            <a:spLocks noChangeArrowheads="1"/>
          </p:cNvSpPr>
          <p:nvPr/>
        </p:nvSpPr>
        <p:spPr bwMode="auto">
          <a:xfrm>
            <a:off x="469683" y="946704"/>
            <a:ext cx="11252634" cy="4964592"/>
          </a:xfrm>
          <a:prstGeom prst="rect">
            <a:avLst/>
          </a:prstGeom>
          <a:noFill/>
          <a:ln w="38100">
            <a:solidFill>
              <a:schemeClr val="bg1">
                <a:lumMod val="65000"/>
              </a:schemeClr>
            </a:solidFill>
            <a:miter lim="800000"/>
          </a:ln>
        </p:spPr>
        <p:txBody>
          <a:bodyPr anchor="ctr"/>
          <a:lstStyle/>
          <a:p>
            <a:pPr algn="ctr" defTabSz="1216025">
              <a:buFont typeface="Arial" panose="020B0604020202020204" pitchFamily="34" charset="0"/>
              <a:buNone/>
            </a:pPr>
            <a:endParaRPr lang="zh-CN" altLang="en-US" sz="3100">
              <a:solidFill>
                <a:schemeClr val="tx1"/>
              </a:solidFill>
            </a:endParaRPr>
          </a:p>
        </p:txBody>
      </p:sp>
      <p:sp>
        <p:nvSpPr>
          <p:cNvPr id="2" name="文本框 1">
            <a:extLst>
              <a:ext uri="{FF2B5EF4-FFF2-40B4-BE49-F238E27FC236}">
                <a16:creationId xmlns:a16="http://schemas.microsoft.com/office/drawing/2014/main" id="{52A21922-AA6D-4C4A-A79E-3201EE46C61D}"/>
              </a:ext>
            </a:extLst>
          </p:cNvPr>
          <p:cNvSpPr txBox="1"/>
          <p:nvPr/>
        </p:nvSpPr>
        <p:spPr>
          <a:xfrm>
            <a:off x="568503" y="1598491"/>
            <a:ext cx="11054994" cy="3323474"/>
          </a:xfrm>
          <a:prstGeom prst="rect">
            <a:avLst/>
          </a:prstGeom>
          <a:noFill/>
        </p:spPr>
        <p:txBody>
          <a:bodyPr wrap="square" rtlCol="0">
            <a:spAutoFit/>
          </a:bodyPr>
          <a:lstStyle/>
          <a:p>
            <a:endParaRPr lang="en-US" altLang="zh-CN" sz="2000" dirty="0">
              <a:latin typeface="微软雅黑" panose="020B0503020204020204" pitchFamily="34" charset="-122"/>
              <a:ea typeface="微软雅黑" panose="020B0503020204020204" pitchFamily="34" charset="-122"/>
            </a:endParaRPr>
          </a:p>
          <a:p>
            <a:pPr marL="285750" indent="-285750">
              <a:lnSpc>
                <a:spcPct val="120000"/>
              </a:lnSpc>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Full-duplex (FD) IAB system works in the millimeter-wave band, and its communication has severe attenuation, so it uses the form of multi-hop relay to effectively compensate for this defect.</a:t>
            </a:r>
          </a:p>
          <a:p>
            <a:pPr>
              <a:lnSpc>
                <a:spcPct val="120000"/>
              </a:lnSpc>
            </a:pPr>
            <a:endParaRPr lang="en-US" altLang="zh-CN" sz="2000" dirty="0">
              <a:latin typeface="微软雅黑" panose="020B0503020204020204" pitchFamily="34" charset="-122"/>
              <a:ea typeface="微软雅黑" panose="020B0503020204020204" pitchFamily="34" charset="-122"/>
            </a:endParaRPr>
          </a:p>
          <a:p>
            <a:pPr marL="285750" indent="-285750">
              <a:lnSpc>
                <a:spcPct val="120000"/>
              </a:lnSpc>
              <a:buFont typeface="Wingdings" panose="05000000000000000000" pitchFamily="2" charset="2"/>
              <a:buChar char="Ø"/>
            </a:pPr>
            <a:endParaRPr lang="en-US" altLang="zh-CN" sz="2000" dirty="0">
              <a:latin typeface="微软雅黑" panose="020B0503020204020204" pitchFamily="34" charset="-122"/>
              <a:ea typeface="微软雅黑" panose="020B0503020204020204" pitchFamily="34" charset="-122"/>
            </a:endParaRPr>
          </a:p>
          <a:p>
            <a:pPr marL="285750" indent="-285750">
              <a:lnSpc>
                <a:spcPct val="120000"/>
              </a:lnSpc>
              <a:buFont typeface="Wingdings" panose="05000000000000000000" pitchFamily="2" charset="2"/>
              <a:buChar char="Ø"/>
            </a:pPr>
            <a:r>
              <a:rPr lang="en-US" altLang="zh-CN" sz="2000" dirty="0">
                <a:latin typeface="微软雅黑" panose="020B0503020204020204" pitchFamily="34" charset="-122"/>
                <a:ea typeface="微软雅黑" panose="020B0503020204020204" pitchFamily="34" charset="-122"/>
              </a:rPr>
              <a:t>Ergodic capacity is the most common capacity analysis indicator for multi-hop relay system. It represents a more realistic capacity representation, so it has practical significance to analyze the ergodic capacity for FD IAB system.</a:t>
            </a:r>
          </a:p>
        </p:txBody>
      </p:sp>
    </p:spTree>
    <p:extLst>
      <p:ext uri="{BB962C8B-B14F-4D97-AF65-F5344CB8AC3E}">
        <p14:creationId xmlns:p14="http://schemas.microsoft.com/office/powerpoint/2010/main" val="949380395"/>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任意多边形 18"/>
          <p:cNvSpPr/>
          <p:nvPr/>
        </p:nvSpPr>
        <p:spPr>
          <a:xfrm>
            <a:off x="0" y="-426085"/>
            <a:ext cx="12222480" cy="7466965"/>
          </a:xfrm>
          <a:custGeom>
            <a:avLst/>
            <a:gdLst>
              <a:gd name="connisteX0" fmla="*/ 0 w 12222480"/>
              <a:gd name="connsiteY0" fmla="*/ 426720 h 7466965"/>
              <a:gd name="connisteX1" fmla="*/ 2225040 w 12222480"/>
              <a:gd name="connsiteY1" fmla="*/ 7345045 h 7466965"/>
              <a:gd name="connisteX2" fmla="*/ 3230880 w 12222480"/>
              <a:gd name="connsiteY2" fmla="*/ 381000 h 7466965"/>
              <a:gd name="connisteX3" fmla="*/ 762000 w 12222480"/>
              <a:gd name="connsiteY3" fmla="*/ 2834005 h 7466965"/>
              <a:gd name="connisteX4" fmla="*/ 5486400 w 12222480"/>
              <a:gd name="connsiteY4" fmla="*/ 6247765 h 7466965"/>
              <a:gd name="connisteX5" fmla="*/ 3794760 w 12222480"/>
              <a:gd name="connsiteY5" fmla="*/ 7466965 h 7466965"/>
              <a:gd name="connisteX6" fmla="*/ 5532120 w 12222480"/>
              <a:gd name="connsiteY6" fmla="*/ 365760 h 7466965"/>
              <a:gd name="connisteX7" fmla="*/ 8671560 w 12222480"/>
              <a:gd name="connsiteY7" fmla="*/ 1066165 h 7466965"/>
              <a:gd name="connisteX8" fmla="*/ 5029200 w 12222480"/>
              <a:gd name="connsiteY8" fmla="*/ 2300605 h 7466965"/>
              <a:gd name="connisteX9" fmla="*/ 7818120 w 12222480"/>
              <a:gd name="connsiteY9" fmla="*/ 7299325 h 7466965"/>
              <a:gd name="connisteX10" fmla="*/ 8077200 w 12222480"/>
              <a:gd name="connsiteY10" fmla="*/ 411480 h 7466965"/>
              <a:gd name="connisteX11" fmla="*/ 5791200 w 12222480"/>
              <a:gd name="connsiteY11" fmla="*/ 3611245 h 7466965"/>
              <a:gd name="connisteX12" fmla="*/ 12222480 w 12222480"/>
              <a:gd name="connsiteY12" fmla="*/ 7329805 h 7466965"/>
              <a:gd name="connisteX13" fmla="*/ 10927080 w 12222480"/>
              <a:gd name="connsiteY13" fmla="*/ 365760 h 7466965"/>
              <a:gd name="connisteX14" fmla="*/ 9265920 w 12222480"/>
              <a:gd name="connsiteY14" fmla="*/ 5622925 h 7466965"/>
              <a:gd name="connisteX15" fmla="*/ 12192000 w 12222480"/>
              <a:gd name="connsiteY15" fmla="*/ 1005205 h 7466965"/>
              <a:gd name="connisteX16" fmla="*/ 7086600 w 12222480"/>
              <a:gd name="connsiteY16" fmla="*/ 0 h 7466965"/>
              <a:gd name="connisteX17" fmla="*/ 0 w 12222480"/>
              <a:gd name="connsiteY17" fmla="*/ 426720 h 7466965"/>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 ang="0">
                <a:pos x="connisteX9" y="connsiteY9"/>
              </a:cxn>
              <a:cxn ang="0">
                <a:pos x="connisteX10" y="connsiteY10"/>
              </a:cxn>
              <a:cxn ang="0">
                <a:pos x="connisteX11" y="connsiteY11"/>
              </a:cxn>
              <a:cxn ang="0">
                <a:pos x="connisteX12" y="connsiteY12"/>
              </a:cxn>
              <a:cxn ang="0">
                <a:pos x="connisteX13" y="connsiteY13"/>
              </a:cxn>
              <a:cxn ang="0">
                <a:pos x="connisteX14" y="connsiteY14"/>
              </a:cxn>
              <a:cxn ang="0">
                <a:pos x="connisteX15" y="connsiteY15"/>
              </a:cxn>
              <a:cxn ang="0">
                <a:pos x="connisteX16" y="connsiteY16"/>
              </a:cxn>
              <a:cxn ang="0">
                <a:pos x="connisteX17" y="connsiteY17"/>
              </a:cxn>
            </a:cxnLst>
            <a:rect l="l" t="t" r="r" b="b"/>
            <a:pathLst>
              <a:path w="12222480" h="7466965">
                <a:moveTo>
                  <a:pt x="0" y="426720"/>
                </a:moveTo>
                <a:lnTo>
                  <a:pt x="2225040" y="7345045"/>
                </a:lnTo>
                <a:lnTo>
                  <a:pt x="3230880" y="381000"/>
                </a:lnTo>
                <a:lnTo>
                  <a:pt x="762000" y="2834005"/>
                </a:lnTo>
                <a:lnTo>
                  <a:pt x="5486400" y="6247765"/>
                </a:lnTo>
                <a:lnTo>
                  <a:pt x="3794760" y="7466965"/>
                </a:lnTo>
                <a:lnTo>
                  <a:pt x="5532120" y="365760"/>
                </a:lnTo>
                <a:lnTo>
                  <a:pt x="8671560" y="1066165"/>
                </a:lnTo>
                <a:lnTo>
                  <a:pt x="5029200" y="2300605"/>
                </a:lnTo>
                <a:lnTo>
                  <a:pt x="7818120" y="7299325"/>
                </a:lnTo>
                <a:lnTo>
                  <a:pt x="8077200" y="411480"/>
                </a:lnTo>
                <a:lnTo>
                  <a:pt x="5791200" y="3611245"/>
                </a:lnTo>
                <a:lnTo>
                  <a:pt x="12222480" y="7329805"/>
                </a:lnTo>
                <a:lnTo>
                  <a:pt x="10927080" y="365760"/>
                </a:lnTo>
                <a:lnTo>
                  <a:pt x="9265920" y="5622925"/>
                </a:lnTo>
                <a:lnTo>
                  <a:pt x="12192000" y="1005205"/>
                </a:lnTo>
                <a:lnTo>
                  <a:pt x="7086600" y="0"/>
                </a:lnTo>
                <a:lnTo>
                  <a:pt x="0" y="426720"/>
                </a:lnTo>
                <a:close/>
              </a:path>
            </a:pathLst>
          </a:custGeom>
          <a:noFill/>
          <a:ln w="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Rectangle 47"/>
          <p:cNvSpPr/>
          <p:nvPr/>
        </p:nvSpPr>
        <p:spPr>
          <a:xfrm>
            <a:off x="5440045" y="1286986"/>
            <a:ext cx="1311910" cy="1107440"/>
          </a:xfrm>
          <a:prstGeom prst="rect">
            <a:avLst/>
          </a:prstGeom>
          <a:ln>
            <a:solidFill>
              <a:schemeClr val="bg1">
                <a:lumMod val="65000"/>
              </a:schemeClr>
            </a:solidFill>
          </a:ln>
        </p:spPr>
        <p:txBody>
          <a:bodyPr wrap="square" lIns="0" tIns="0" rIns="0" bIns="0">
            <a:spAutoFit/>
          </a:bodyPr>
          <a:lstStyle/>
          <a:p>
            <a:pPr algn="ctr"/>
            <a:r>
              <a:rPr lang="en-US" altLang="zh-CN" sz="7200" dirty="0">
                <a:solidFill>
                  <a:schemeClr val="tx1"/>
                </a:solidFill>
                <a:latin typeface="Impact" panose="020B0806030902050204" pitchFamily="34" charset="0"/>
                <a:ea typeface="微软雅黑" panose="020B0503020204020204" pitchFamily="34" charset="-122"/>
                <a:cs typeface="Arial" panose="020B0604020202020204" pitchFamily="34" charset="0"/>
              </a:rPr>
              <a:t>02</a:t>
            </a:r>
          </a:p>
        </p:txBody>
      </p:sp>
      <p:sp>
        <p:nvSpPr>
          <p:cNvPr id="5" name="Rectangle 47"/>
          <p:cNvSpPr/>
          <p:nvPr/>
        </p:nvSpPr>
        <p:spPr>
          <a:xfrm>
            <a:off x="4209471" y="3307397"/>
            <a:ext cx="3803538" cy="615553"/>
          </a:xfrm>
          <a:prstGeom prst="rect">
            <a:avLst/>
          </a:prstGeom>
          <a:ln>
            <a:noFill/>
          </a:ln>
        </p:spPr>
        <p:txBody>
          <a:bodyPr wrap="square" lIns="0" tIns="0" rIns="0" bIns="0">
            <a:spAutoFit/>
          </a:bodyPr>
          <a:lstStyle/>
          <a:p>
            <a:r>
              <a:rPr lang="en-US" altLang="zh-CN" sz="4000" dirty="0">
                <a:latin typeface="微软雅黑" panose="020B0503020204020204" pitchFamily="34" charset="-122"/>
                <a:ea typeface="微软雅黑" panose="020B0503020204020204" pitchFamily="34" charset="-122"/>
                <a:cs typeface="Arial" panose="020B0604020202020204" pitchFamily="34" charset="0"/>
              </a:rPr>
              <a:t>Research Status</a:t>
            </a:r>
            <a:endParaRPr lang="zh-CN" altLang="en-US" sz="4000" dirty="0">
              <a:latin typeface="微软雅黑" panose="020B0503020204020204" pitchFamily="34" charset="-122"/>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3601723322"/>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2000"/>
                                        <p:tgtEl>
                                          <p:spTgt spid="3"/>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7"/>
          <p:cNvSpPr/>
          <p:nvPr/>
        </p:nvSpPr>
        <p:spPr>
          <a:xfrm>
            <a:off x="82193" y="144110"/>
            <a:ext cx="3116954"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cs typeface="Arial" panose="020B0604020202020204" pitchFamily="34" charset="0"/>
              </a:rPr>
              <a:t>Research Status(1)</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 name="矩形: 圆角 1">
            <a:extLst>
              <a:ext uri="{FF2B5EF4-FFF2-40B4-BE49-F238E27FC236}">
                <a16:creationId xmlns:a16="http://schemas.microsoft.com/office/drawing/2014/main" id="{8CB4FC59-AA84-422B-89C7-F513D54BDF0F}"/>
              </a:ext>
            </a:extLst>
          </p:cNvPr>
          <p:cNvSpPr/>
          <p:nvPr/>
        </p:nvSpPr>
        <p:spPr>
          <a:xfrm>
            <a:off x="1041532" y="2653727"/>
            <a:ext cx="914400" cy="552236"/>
          </a:xfrm>
          <a:prstGeom prst="round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微软雅黑" panose="020B0503020204020204" pitchFamily="34" charset="-122"/>
                <a:ea typeface="微软雅黑" panose="020B0503020204020204" pitchFamily="34" charset="-122"/>
              </a:rPr>
              <a:t>IAB</a:t>
            </a:r>
            <a:endParaRPr lang="zh-CN" altLang="en-US" sz="2400" dirty="0">
              <a:latin typeface="微软雅黑" panose="020B0503020204020204" pitchFamily="34" charset="-122"/>
              <a:ea typeface="微软雅黑" panose="020B0503020204020204" pitchFamily="34" charset="-122"/>
            </a:endParaRPr>
          </a:p>
        </p:txBody>
      </p:sp>
      <p:sp>
        <p:nvSpPr>
          <p:cNvPr id="11" name="矩形: 圆角 10">
            <a:extLst>
              <a:ext uri="{FF2B5EF4-FFF2-40B4-BE49-F238E27FC236}">
                <a16:creationId xmlns:a16="http://schemas.microsoft.com/office/drawing/2014/main" id="{68079375-1281-4177-B7BD-47E388AEF71B}"/>
              </a:ext>
            </a:extLst>
          </p:cNvPr>
          <p:cNvSpPr/>
          <p:nvPr/>
        </p:nvSpPr>
        <p:spPr>
          <a:xfrm>
            <a:off x="2904998" y="1476303"/>
            <a:ext cx="3116954" cy="552236"/>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微软雅黑" panose="020B0503020204020204" pitchFamily="34" charset="-122"/>
                <a:ea typeface="微软雅黑" panose="020B0503020204020204" pitchFamily="34" charset="-122"/>
              </a:rPr>
              <a:t>Architecture design</a:t>
            </a:r>
            <a:endParaRPr lang="zh-CN" altLang="en-US" sz="2400" dirty="0">
              <a:latin typeface="微软雅黑" panose="020B0503020204020204" pitchFamily="34" charset="-122"/>
              <a:ea typeface="微软雅黑" panose="020B0503020204020204" pitchFamily="34" charset="-122"/>
            </a:endParaRPr>
          </a:p>
        </p:txBody>
      </p:sp>
      <p:sp>
        <p:nvSpPr>
          <p:cNvPr id="12" name="矩形: 圆角 11">
            <a:extLst>
              <a:ext uri="{FF2B5EF4-FFF2-40B4-BE49-F238E27FC236}">
                <a16:creationId xmlns:a16="http://schemas.microsoft.com/office/drawing/2014/main" id="{0D8F3A3C-21C7-464C-9896-F7360E3A3965}"/>
              </a:ext>
            </a:extLst>
          </p:cNvPr>
          <p:cNvSpPr/>
          <p:nvPr/>
        </p:nvSpPr>
        <p:spPr>
          <a:xfrm>
            <a:off x="2904998" y="3874388"/>
            <a:ext cx="2736809" cy="552236"/>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微软雅黑" panose="020B0503020204020204" pitchFamily="34" charset="-122"/>
                <a:ea typeface="微软雅黑" panose="020B0503020204020204" pitchFamily="34" charset="-122"/>
              </a:rPr>
              <a:t>Capacity analysis</a:t>
            </a:r>
            <a:endParaRPr lang="zh-CN" altLang="en-US" sz="2400" dirty="0">
              <a:latin typeface="微软雅黑" panose="020B0503020204020204" pitchFamily="34" charset="-122"/>
              <a:ea typeface="微软雅黑" panose="020B0503020204020204" pitchFamily="34" charset="-122"/>
            </a:endParaRPr>
          </a:p>
        </p:txBody>
      </p:sp>
      <p:sp>
        <p:nvSpPr>
          <p:cNvPr id="13" name="矩形: 圆角 12">
            <a:extLst>
              <a:ext uri="{FF2B5EF4-FFF2-40B4-BE49-F238E27FC236}">
                <a16:creationId xmlns:a16="http://schemas.microsoft.com/office/drawing/2014/main" id="{180AD909-A504-47C4-A7B9-6F59D8E2DFD9}"/>
              </a:ext>
            </a:extLst>
          </p:cNvPr>
          <p:cNvSpPr/>
          <p:nvPr/>
        </p:nvSpPr>
        <p:spPr>
          <a:xfrm>
            <a:off x="2904998" y="2674701"/>
            <a:ext cx="4627254" cy="552236"/>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微软雅黑" panose="020B0503020204020204" pitchFamily="34" charset="-122"/>
                <a:ea typeface="微软雅黑" panose="020B0503020204020204" pitchFamily="34" charset="-122"/>
              </a:rPr>
              <a:t>Backhaul bandwidth partition</a:t>
            </a:r>
            <a:endParaRPr lang="zh-CN" altLang="en-US" sz="2400" dirty="0">
              <a:latin typeface="微软雅黑" panose="020B0503020204020204" pitchFamily="34" charset="-122"/>
              <a:ea typeface="微软雅黑" panose="020B0503020204020204" pitchFamily="34" charset="-122"/>
            </a:endParaRPr>
          </a:p>
        </p:txBody>
      </p:sp>
      <p:sp>
        <p:nvSpPr>
          <p:cNvPr id="3" name="文本框 2">
            <a:extLst>
              <a:ext uri="{FF2B5EF4-FFF2-40B4-BE49-F238E27FC236}">
                <a16:creationId xmlns:a16="http://schemas.microsoft.com/office/drawing/2014/main" id="{B7DBD93E-B271-494C-A4F7-750C18F6F439}"/>
              </a:ext>
            </a:extLst>
          </p:cNvPr>
          <p:cNvSpPr txBox="1"/>
          <p:nvPr/>
        </p:nvSpPr>
        <p:spPr>
          <a:xfrm>
            <a:off x="6550195" y="3763944"/>
            <a:ext cx="5333124" cy="1200329"/>
          </a:xfrm>
          <a:prstGeom prst="rect">
            <a:avLst/>
          </a:prstGeom>
          <a:noFill/>
        </p:spPr>
        <p:txBody>
          <a:bodyPr wrap="square" rtlCol="0">
            <a:spAutoFit/>
          </a:bodyPr>
          <a:lstStyle/>
          <a:p>
            <a:r>
              <a:rPr lang="en-US" altLang="zh-CN" sz="2400" dirty="0">
                <a:latin typeface="微软雅黑" panose="020B0503020204020204" pitchFamily="34" charset="-122"/>
                <a:ea typeface="微软雅黑" panose="020B0503020204020204" pitchFamily="34" charset="-122"/>
              </a:rPr>
              <a:t>Most of the research has been in the form of data flows, and general expression need to be derived.</a:t>
            </a:r>
            <a:endParaRPr lang="zh-CN" altLang="en-US" sz="2400" dirty="0">
              <a:latin typeface="微软雅黑" panose="020B0503020204020204" pitchFamily="34" charset="-122"/>
              <a:ea typeface="微软雅黑" panose="020B0503020204020204" pitchFamily="34" charset="-122"/>
            </a:endParaRPr>
          </a:p>
        </p:txBody>
      </p:sp>
      <p:sp>
        <p:nvSpPr>
          <p:cNvPr id="4" name="左大括号 3">
            <a:extLst>
              <a:ext uri="{FF2B5EF4-FFF2-40B4-BE49-F238E27FC236}">
                <a16:creationId xmlns:a16="http://schemas.microsoft.com/office/drawing/2014/main" id="{76D84EC7-C54D-49CD-BFE2-96866E601C52}"/>
              </a:ext>
            </a:extLst>
          </p:cNvPr>
          <p:cNvSpPr/>
          <p:nvPr/>
        </p:nvSpPr>
        <p:spPr>
          <a:xfrm>
            <a:off x="2328350" y="1404241"/>
            <a:ext cx="425124" cy="3051208"/>
          </a:xfrm>
          <a:prstGeom prst="leftBrace">
            <a:avLst/>
          </a:prstGeom>
          <a:ln w="571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箭头: 右 4">
            <a:extLst>
              <a:ext uri="{FF2B5EF4-FFF2-40B4-BE49-F238E27FC236}">
                <a16:creationId xmlns:a16="http://schemas.microsoft.com/office/drawing/2014/main" id="{2034AC53-75E8-46C9-9898-4316D4D658CF}"/>
              </a:ext>
            </a:extLst>
          </p:cNvPr>
          <p:cNvSpPr/>
          <p:nvPr/>
        </p:nvSpPr>
        <p:spPr>
          <a:xfrm>
            <a:off x="5856270" y="4072554"/>
            <a:ext cx="534256" cy="276118"/>
          </a:xfrm>
          <a:prstGeom prst="righ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p:pull dir="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7"/>
          <p:cNvSpPr/>
          <p:nvPr/>
        </p:nvSpPr>
        <p:spPr>
          <a:xfrm>
            <a:off x="82193" y="144110"/>
            <a:ext cx="3116954" cy="430887"/>
          </a:xfrm>
          <a:prstGeom prst="rect">
            <a:avLst/>
          </a:prstGeom>
        </p:spPr>
        <p:txBody>
          <a:bodyPr wrap="square" lIns="0" tIns="0" rIns="0" bIns="0">
            <a:spAutoFit/>
          </a:bodyPr>
          <a:lstStyle/>
          <a:p>
            <a:r>
              <a:rPr lang="en-US" altLang="zh-CN" sz="2800" dirty="0">
                <a:latin typeface="微软雅黑" panose="020B0503020204020204" pitchFamily="34" charset="-122"/>
                <a:ea typeface="微软雅黑" panose="020B0503020204020204" pitchFamily="34" charset="-122"/>
                <a:cs typeface="Arial" panose="020B0604020202020204" pitchFamily="34" charset="0"/>
              </a:rPr>
              <a:t>Research Status(2)</a:t>
            </a:r>
            <a:endParaRPr lang="zh-CN" altLang="en-US" sz="2800" dirty="0">
              <a:solidFill>
                <a:schemeClr val="tx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 name="矩形: 圆角 1">
            <a:extLst>
              <a:ext uri="{FF2B5EF4-FFF2-40B4-BE49-F238E27FC236}">
                <a16:creationId xmlns:a16="http://schemas.microsoft.com/office/drawing/2014/main" id="{8CB4FC59-AA84-422B-89C7-F513D54BDF0F}"/>
              </a:ext>
            </a:extLst>
          </p:cNvPr>
          <p:cNvSpPr/>
          <p:nvPr/>
        </p:nvSpPr>
        <p:spPr>
          <a:xfrm>
            <a:off x="510491" y="2188130"/>
            <a:ext cx="3678170" cy="1030643"/>
          </a:xfrm>
          <a:prstGeom prst="round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微软雅黑" panose="020B0503020204020204" pitchFamily="34" charset="-122"/>
                <a:ea typeface="微软雅黑" panose="020B0503020204020204" pitchFamily="34" charset="-122"/>
              </a:rPr>
              <a:t>Analysis for multi-hop relay ergodic capacity</a:t>
            </a:r>
            <a:endParaRPr lang="zh-CN" altLang="en-US" sz="2400" dirty="0">
              <a:latin typeface="微软雅黑" panose="020B0503020204020204" pitchFamily="34" charset="-122"/>
              <a:ea typeface="微软雅黑" panose="020B0503020204020204" pitchFamily="34" charset="-122"/>
            </a:endParaRPr>
          </a:p>
        </p:txBody>
      </p:sp>
      <p:sp>
        <p:nvSpPr>
          <p:cNvPr id="11" name="矩形: 圆角 10">
            <a:extLst>
              <a:ext uri="{FF2B5EF4-FFF2-40B4-BE49-F238E27FC236}">
                <a16:creationId xmlns:a16="http://schemas.microsoft.com/office/drawing/2014/main" id="{68079375-1281-4177-B7BD-47E388AEF71B}"/>
              </a:ext>
            </a:extLst>
          </p:cNvPr>
          <p:cNvSpPr/>
          <p:nvPr/>
        </p:nvSpPr>
        <p:spPr>
          <a:xfrm>
            <a:off x="5377226" y="3664870"/>
            <a:ext cx="2578208" cy="552236"/>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微软雅黑" panose="020B0503020204020204" pitchFamily="34" charset="-122"/>
                <a:ea typeface="微软雅黑" panose="020B0503020204020204" pitchFamily="34" charset="-122"/>
              </a:rPr>
              <a:t>Rayleigh fading</a:t>
            </a:r>
            <a:endParaRPr lang="zh-CN" altLang="en-US" sz="2400" dirty="0">
              <a:latin typeface="微软雅黑" panose="020B0503020204020204" pitchFamily="34" charset="-122"/>
              <a:ea typeface="微软雅黑" panose="020B0503020204020204" pitchFamily="34" charset="-122"/>
            </a:endParaRPr>
          </a:p>
        </p:txBody>
      </p:sp>
      <p:sp>
        <p:nvSpPr>
          <p:cNvPr id="12" name="矩形: 圆角 11">
            <a:extLst>
              <a:ext uri="{FF2B5EF4-FFF2-40B4-BE49-F238E27FC236}">
                <a16:creationId xmlns:a16="http://schemas.microsoft.com/office/drawing/2014/main" id="{0D8F3A3C-21C7-464C-9896-F7360E3A3965}"/>
              </a:ext>
            </a:extLst>
          </p:cNvPr>
          <p:cNvSpPr/>
          <p:nvPr/>
        </p:nvSpPr>
        <p:spPr>
          <a:xfrm>
            <a:off x="5373990" y="2427334"/>
            <a:ext cx="3307673" cy="552236"/>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微软雅黑" panose="020B0503020204020204" pitchFamily="34" charset="-122"/>
                <a:ea typeface="微软雅黑" panose="020B0503020204020204" pitchFamily="34" charset="-122"/>
              </a:rPr>
              <a:t>Nakagami-0.5 fading</a:t>
            </a:r>
            <a:endParaRPr lang="zh-CN" altLang="en-US" sz="2400" dirty="0">
              <a:latin typeface="微软雅黑" panose="020B0503020204020204" pitchFamily="34" charset="-122"/>
              <a:ea typeface="微软雅黑" panose="020B0503020204020204" pitchFamily="34" charset="-122"/>
            </a:endParaRPr>
          </a:p>
        </p:txBody>
      </p:sp>
      <p:sp>
        <p:nvSpPr>
          <p:cNvPr id="13" name="矩形: 圆角 12">
            <a:extLst>
              <a:ext uri="{FF2B5EF4-FFF2-40B4-BE49-F238E27FC236}">
                <a16:creationId xmlns:a16="http://schemas.microsoft.com/office/drawing/2014/main" id="{180AD909-A504-47C4-A7B9-6F59D8E2DFD9}"/>
              </a:ext>
            </a:extLst>
          </p:cNvPr>
          <p:cNvSpPr/>
          <p:nvPr/>
        </p:nvSpPr>
        <p:spPr>
          <a:xfrm>
            <a:off x="5373990" y="1016216"/>
            <a:ext cx="3174109" cy="552236"/>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err="1">
                <a:latin typeface="微软雅黑" panose="020B0503020204020204" pitchFamily="34" charset="-122"/>
                <a:ea typeface="微软雅黑" panose="020B0503020204020204" pitchFamily="34" charset="-122"/>
              </a:rPr>
              <a:t>Nakagami</a:t>
            </a:r>
            <a:r>
              <a:rPr lang="en-US" altLang="zh-CN" sz="2400" dirty="0">
                <a:latin typeface="微软雅黑" panose="020B0503020204020204" pitchFamily="34" charset="-122"/>
                <a:ea typeface="微软雅黑" panose="020B0503020204020204" pitchFamily="34" charset="-122"/>
              </a:rPr>
              <a:t>-m fading</a:t>
            </a:r>
            <a:endParaRPr lang="zh-CN" altLang="en-US" sz="2400" dirty="0">
              <a:latin typeface="微软雅黑" panose="020B0503020204020204" pitchFamily="34" charset="-122"/>
              <a:ea typeface="微软雅黑" panose="020B0503020204020204" pitchFamily="34" charset="-122"/>
            </a:endParaRPr>
          </a:p>
        </p:txBody>
      </p:sp>
      <p:sp>
        <p:nvSpPr>
          <p:cNvPr id="3" name="文本框 2">
            <a:extLst>
              <a:ext uri="{FF2B5EF4-FFF2-40B4-BE49-F238E27FC236}">
                <a16:creationId xmlns:a16="http://schemas.microsoft.com/office/drawing/2014/main" id="{B7DBD93E-B271-494C-A4F7-750C18F6F439}"/>
              </a:ext>
            </a:extLst>
          </p:cNvPr>
          <p:cNvSpPr txBox="1"/>
          <p:nvPr/>
        </p:nvSpPr>
        <p:spPr>
          <a:xfrm>
            <a:off x="5283049" y="4762663"/>
            <a:ext cx="6908951" cy="1200329"/>
          </a:xfrm>
          <a:prstGeom prst="rect">
            <a:avLst/>
          </a:prstGeom>
          <a:noFill/>
        </p:spPr>
        <p:txBody>
          <a:bodyPr wrap="square" rtlCol="0">
            <a:spAutoFit/>
          </a:bodyPr>
          <a:lstStyle/>
          <a:p>
            <a:r>
              <a:rPr lang="en-US" altLang="zh-CN" sz="2400" dirty="0">
                <a:latin typeface="微软雅黑" panose="020B0503020204020204" pitchFamily="34" charset="-122"/>
                <a:ea typeface="微软雅黑" panose="020B0503020204020204" pitchFamily="34" charset="-122"/>
              </a:rPr>
              <a:t>It has been studied to consider only the desired signal and local noise in the received signal, without considering the interference.</a:t>
            </a:r>
            <a:endParaRPr lang="zh-CN" altLang="en-US" sz="2400" dirty="0">
              <a:latin typeface="微软雅黑" panose="020B0503020204020204" pitchFamily="34" charset="-122"/>
              <a:ea typeface="微软雅黑" panose="020B0503020204020204" pitchFamily="34" charset="-122"/>
            </a:endParaRPr>
          </a:p>
        </p:txBody>
      </p:sp>
      <p:sp>
        <p:nvSpPr>
          <p:cNvPr id="4" name="左大括号 3">
            <a:extLst>
              <a:ext uri="{FF2B5EF4-FFF2-40B4-BE49-F238E27FC236}">
                <a16:creationId xmlns:a16="http://schemas.microsoft.com/office/drawing/2014/main" id="{76D84EC7-C54D-49CD-BFE2-96866E601C52}"/>
              </a:ext>
            </a:extLst>
          </p:cNvPr>
          <p:cNvSpPr/>
          <p:nvPr/>
        </p:nvSpPr>
        <p:spPr>
          <a:xfrm>
            <a:off x="4630408" y="1177848"/>
            <a:ext cx="425124" cy="3051208"/>
          </a:xfrm>
          <a:prstGeom prst="leftBrace">
            <a:avLst/>
          </a:prstGeom>
          <a:ln w="571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箭头: 右 4">
            <a:extLst>
              <a:ext uri="{FF2B5EF4-FFF2-40B4-BE49-F238E27FC236}">
                <a16:creationId xmlns:a16="http://schemas.microsoft.com/office/drawing/2014/main" id="{2034AC53-75E8-46C9-9898-4316D4D658CF}"/>
              </a:ext>
            </a:extLst>
          </p:cNvPr>
          <p:cNvSpPr/>
          <p:nvPr/>
        </p:nvSpPr>
        <p:spPr>
          <a:xfrm rot="5400000">
            <a:off x="6459950" y="4419202"/>
            <a:ext cx="412758" cy="274165"/>
          </a:xfrm>
          <a:prstGeom prst="righ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01539206"/>
      </p:ext>
    </p:extLst>
  </p:cSld>
  <p:clrMapOvr>
    <a:masterClrMapping/>
  </p:clrMapOvr>
  <p:transition>
    <p:pull dir="ru"/>
  </p:transition>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75"/>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1038</TotalTime>
  <Words>1192</Words>
  <Application>Microsoft Office PowerPoint</Application>
  <PresentationFormat>宽屏</PresentationFormat>
  <Paragraphs>138</Paragraphs>
  <Slides>24</Slides>
  <Notes>24</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1</vt:i4>
      </vt:variant>
      <vt:variant>
        <vt:lpstr>幻灯片标题</vt:lpstr>
      </vt:variant>
      <vt:variant>
        <vt:i4>24</vt:i4>
      </vt:variant>
    </vt:vector>
  </HeadingPairs>
  <TitlesOfParts>
    <vt:vector size="34" baseType="lpstr">
      <vt:lpstr>宋体</vt:lpstr>
      <vt:lpstr>Arial</vt:lpstr>
      <vt:lpstr>Calibri</vt:lpstr>
      <vt:lpstr>Calibri Light</vt:lpstr>
      <vt:lpstr>Cambria Math</vt:lpstr>
      <vt:lpstr>Impact</vt:lpstr>
      <vt:lpstr>Wingdings</vt:lpstr>
      <vt:lpstr>微软雅黑</vt:lpstr>
      <vt:lpstr>Office 主题</vt:lpstr>
      <vt:lpstr>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 R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dc:title>
  <dc:creator>China</dc:creator>
  <cp:lastModifiedBy>聂荣江</cp:lastModifiedBy>
  <cp:revision>90</cp:revision>
  <dcterms:created xsi:type="dcterms:W3CDTF">2017-03-10T15:18:00Z</dcterms:created>
  <dcterms:modified xsi:type="dcterms:W3CDTF">2019-11-09T02:14:28Z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