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66" r:id="rId2"/>
    <p:sldId id="301" r:id="rId3"/>
    <p:sldId id="314" r:id="rId4"/>
    <p:sldId id="303" r:id="rId5"/>
    <p:sldId id="305" r:id="rId6"/>
    <p:sldId id="307" r:id="rId7"/>
    <p:sldId id="308" r:id="rId8"/>
    <p:sldId id="309" r:id="rId9"/>
    <p:sldId id="310" r:id="rId10"/>
    <p:sldId id="311" r:id="rId11"/>
    <p:sldId id="312" r:id="rId12"/>
    <p:sldId id="313" r:id="rId1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080"/>
    <a:srgbClr val="ABC6E4"/>
    <a:srgbClr val="FFFFF3"/>
    <a:srgbClr val="3399FF"/>
    <a:srgbClr val="333399"/>
    <a:srgbClr val="FFCC66"/>
    <a:srgbClr val="5850A5"/>
    <a:srgbClr val="342F61"/>
    <a:srgbClr val="463F83"/>
    <a:srgbClr val="E2EC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25" autoAdjust="0"/>
  </p:normalViewPr>
  <p:slideViewPr>
    <p:cSldViewPr>
      <p:cViewPr varScale="1">
        <p:scale>
          <a:sx n="60" d="100"/>
          <a:sy n="60" d="100"/>
        </p:scale>
        <p:origin x="2098" y="34"/>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399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399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399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8A94975-2721-421C-A744-71CFCA4042B5}" type="slidenum">
              <a:rPr lang="en-US" altLang="en-US"/>
              <a:pPr>
                <a:defRPr/>
              </a:pPr>
              <a:t>‹N›</a:t>
            </a:fld>
            <a:endParaRPr lang="en-US" altLang="en-US"/>
          </a:p>
        </p:txBody>
      </p:sp>
    </p:spTree>
    <p:extLst>
      <p:ext uri="{BB962C8B-B14F-4D97-AF65-F5344CB8AC3E}">
        <p14:creationId xmlns:p14="http://schemas.microsoft.com/office/powerpoint/2010/main" val="1518093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5222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222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223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5223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54EFFFE-E58A-4011-AC6C-0A90E075B57F}" type="slidenum">
              <a:rPr lang="en-US" altLang="en-US"/>
              <a:pPr>
                <a:defRPr/>
              </a:pPr>
              <a:t>‹N›</a:t>
            </a:fld>
            <a:endParaRPr lang="en-US" altLang="en-US"/>
          </a:p>
        </p:txBody>
      </p:sp>
    </p:spTree>
    <p:extLst>
      <p:ext uri="{BB962C8B-B14F-4D97-AF65-F5344CB8AC3E}">
        <p14:creationId xmlns:p14="http://schemas.microsoft.com/office/powerpoint/2010/main" val="12258073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3A0F8D2-0412-45CA-8EA4-A28F4F6A39BA}" type="slidenum">
              <a:rPr lang="en-US" altLang="en-US"/>
              <a:pPr>
                <a:spcBef>
                  <a:spcPct val="0"/>
                </a:spcBef>
              </a:pPr>
              <a:t>1</a:t>
            </a:fld>
            <a:endParaRPr lang="en-US" alt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Software for a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robotic museum guide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which aim is to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accomplish</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functions such as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interact with visitors</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guiding them in the museum explaining and showing information about the museum works.</a:t>
            </a:r>
          </a:p>
        </p:txBody>
      </p:sp>
    </p:spTree>
    <p:extLst>
      <p:ext uri="{BB962C8B-B14F-4D97-AF65-F5344CB8AC3E}">
        <p14:creationId xmlns:p14="http://schemas.microsoft.com/office/powerpoint/2010/main" val="514338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8CA3314-CA99-466F-A7B8-9DF4621D2BBA}" type="slidenum">
              <a:rPr lang="en-GB" altLang="en-US"/>
              <a:pPr>
                <a:spcBef>
                  <a:spcPct val="0"/>
                </a:spcBef>
              </a:pPr>
              <a:t>10</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algn="just"/>
            <a:r>
              <a:rPr lang="en-US" sz="1200" b="1" kern="1200" dirty="0">
                <a:solidFill>
                  <a:schemeClr val="tx1"/>
                </a:solidFill>
                <a:effectLst/>
                <a:latin typeface="Times New Roman" panose="02020603050405020304" pitchFamily="18" charset="0"/>
                <a:ea typeface="+mn-ea"/>
                <a:cs typeface="Times New Roman" panose="02020603050405020304" pitchFamily="18" charset="0"/>
              </a:rPr>
              <a:t>To evaluate the system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developed we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designed</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test-plan</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p>
          <a:p>
            <a:pPr algn="just"/>
            <a:r>
              <a:rPr lang="en-US" sz="1200" b="1" kern="1200" dirty="0">
                <a:solidFill>
                  <a:schemeClr val="tx1"/>
                </a:solidFill>
                <a:effectLst/>
                <a:latin typeface="Times New Roman" panose="02020603050405020304" pitchFamily="18" charset="0"/>
                <a:ea typeface="+mn-ea"/>
                <a:cs typeface="Times New Roman" panose="02020603050405020304" pitchFamily="18" charset="0"/>
              </a:rPr>
              <a:t>For instance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one of the test that we made was to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build a vocabulary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of sentences and verify, using the Speech Recognition and the Speech-to-Text module, how many words Pepper was able to recognize.</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 </a:t>
            </a: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We also got an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opportunity</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to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test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our system in a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public</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place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MERI Conference)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that gave us a huge opportunity to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verify</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the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usability</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of our system and also learn people’s opinion about. </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It was also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helpful</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to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find-out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our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system</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problems</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and limitations. </a:t>
            </a:r>
          </a:p>
          <a:p>
            <a:pPr algn="just"/>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1200" b="1" kern="1200" dirty="0">
                <a:solidFill>
                  <a:schemeClr val="tx1"/>
                </a:solidFill>
                <a:effectLst/>
                <a:latin typeface="Times New Roman" panose="02020603050405020304" pitchFamily="18" charset="0"/>
                <a:ea typeface="+mn-ea"/>
                <a:cs typeface="Times New Roman" panose="02020603050405020304" pitchFamily="18" charset="0"/>
              </a:rPr>
              <a:t>Results-Evaluation</a:t>
            </a: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Through the testing we have found that the SR is not only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sensitive to noise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but also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sensitive to voice tone changes</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We have also found that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complex sentences are not always recognized.</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252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8CA3314-CA99-466F-A7B8-9DF4621D2BBA}" type="slidenum">
              <a:rPr lang="en-GB" altLang="en-US"/>
              <a:pPr>
                <a:spcBef>
                  <a:spcPct val="0"/>
                </a:spcBef>
              </a:pPr>
              <a:t>11</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marL="0" indent="0">
              <a:buFont typeface="Arial" panose="020B0604020202020204" pitchFamily="34" charset="0"/>
              <a:buNone/>
            </a:pPr>
            <a:r>
              <a:rPr lang="it-IT" sz="1200" kern="1200" dirty="0">
                <a:solidFill>
                  <a:schemeClr val="tx1"/>
                </a:solidFill>
                <a:effectLst/>
                <a:latin typeface="Times New Roman" panose="02020603050405020304" pitchFamily="18" charset="0"/>
                <a:ea typeface="+mn-ea"/>
                <a:cs typeface="Times New Roman" panose="02020603050405020304" pitchFamily="18" charset="0"/>
              </a:rPr>
              <a:t>To solve </a:t>
            </a:r>
            <a:r>
              <a:rPr lang="it-IT" sz="1200" kern="1200" dirty="0" err="1">
                <a:solidFill>
                  <a:schemeClr val="tx1"/>
                </a:solidFill>
                <a:effectLst/>
                <a:latin typeface="Times New Roman" panose="02020603050405020304" pitchFamily="18" charset="0"/>
                <a:ea typeface="+mn-ea"/>
                <a:cs typeface="Times New Roman" panose="02020603050405020304" pitchFamily="18" charset="0"/>
              </a:rPr>
              <a:t>this</a:t>
            </a:r>
            <a:r>
              <a:rPr lang="it-IT" sz="1200" kern="1200" dirty="0">
                <a:solidFill>
                  <a:schemeClr val="tx1"/>
                </a:solidFill>
                <a:effectLst/>
                <a:latin typeface="Times New Roman" panose="02020603050405020304" pitchFamily="18" charset="0"/>
                <a:ea typeface="+mn-ea"/>
                <a:cs typeface="Times New Roman" panose="02020603050405020304" pitchFamily="18" charset="0"/>
              </a:rPr>
              <a:t> </a:t>
            </a:r>
            <a:r>
              <a:rPr lang="it-IT" sz="1200" kern="1200" dirty="0" err="1">
                <a:solidFill>
                  <a:schemeClr val="tx1"/>
                </a:solidFill>
                <a:effectLst/>
                <a:latin typeface="Times New Roman" panose="02020603050405020304" pitchFamily="18" charset="0"/>
                <a:ea typeface="+mn-ea"/>
                <a:cs typeface="Times New Roman" panose="02020603050405020304" pitchFamily="18" charset="0"/>
              </a:rPr>
              <a:t>problem</a:t>
            </a:r>
            <a:r>
              <a:rPr lang="it-IT" sz="1200" kern="1200" dirty="0">
                <a:solidFill>
                  <a:schemeClr val="tx1"/>
                </a:solidFill>
                <a:effectLst/>
                <a:latin typeface="Times New Roman" panose="02020603050405020304" pitchFamily="18" charset="0"/>
                <a:ea typeface="+mn-ea"/>
                <a:cs typeface="Times New Roman" panose="02020603050405020304" pitchFamily="18" charset="0"/>
              </a:rPr>
              <a:t> and </a:t>
            </a:r>
            <a:r>
              <a:rPr lang="it-IT" sz="1200" kern="1200" dirty="0" err="1">
                <a:solidFill>
                  <a:schemeClr val="tx1"/>
                </a:solidFill>
                <a:effectLst/>
                <a:latin typeface="Times New Roman" panose="02020603050405020304" pitchFamily="18" charset="0"/>
                <a:ea typeface="+mn-ea"/>
                <a:cs typeface="Times New Roman" panose="02020603050405020304" pitchFamily="18" charset="0"/>
              </a:rPr>
              <a:t>other</a:t>
            </a:r>
            <a:r>
              <a:rPr lang="it-IT" sz="1200" kern="1200" dirty="0">
                <a:solidFill>
                  <a:schemeClr val="tx1"/>
                </a:solidFill>
                <a:effectLst/>
                <a:latin typeface="Times New Roman" panose="02020603050405020304" pitchFamily="18" charset="0"/>
                <a:ea typeface="+mn-ea"/>
                <a:cs typeface="Times New Roman" panose="02020603050405020304" pitchFamily="18" charset="0"/>
              </a:rPr>
              <a:t> </a:t>
            </a:r>
            <a:r>
              <a:rPr lang="it-IT" sz="1200" kern="1200" dirty="0" err="1">
                <a:solidFill>
                  <a:schemeClr val="tx1"/>
                </a:solidFill>
                <a:effectLst/>
                <a:latin typeface="Times New Roman" panose="02020603050405020304" pitchFamily="18" charset="0"/>
                <a:ea typeface="+mn-ea"/>
                <a:cs typeface="Times New Roman" panose="02020603050405020304" pitchFamily="18" charset="0"/>
              </a:rPr>
              <a:t>limits</a:t>
            </a:r>
            <a:r>
              <a:rPr lang="it-IT" sz="1200" kern="1200" dirty="0">
                <a:solidFill>
                  <a:schemeClr val="tx1"/>
                </a:solidFill>
                <a:effectLst/>
                <a:latin typeface="Times New Roman" panose="02020603050405020304" pitchFamily="18" charset="0"/>
                <a:ea typeface="+mn-ea"/>
                <a:cs typeface="Times New Roman" panose="02020603050405020304" pitchFamily="18" charset="0"/>
              </a:rPr>
              <a:t> </a:t>
            </a:r>
            <a:r>
              <a:rPr lang="it-IT" sz="1200" kern="1200" dirty="0" err="1">
                <a:solidFill>
                  <a:schemeClr val="tx1"/>
                </a:solidFill>
                <a:effectLst/>
                <a:latin typeface="Times New Roman" panose="02020603050405020304" pitchFamily="18" charset="0"/>
                <a:ea typeface="+mn-ea"/>
                <a:cs typeface="Times New Roman" panose="02020603050405020304" pitchFamily="18" charset="0"/>
              </a:rPr>
              <a:t>we</a:t>
            </a:r>
            <a:r>
              <a:rPr lang="it-IT" sz="1200" kern="1200" dirty="0">
                <a:solidFill>
                  <a:schemeClr val="tx1"/>
                </a:solidFill>
                <a:effectLst/>
                <a:latin typeface="Times New Roman" panose="02020603050405020304" pitchFamily="18" charset="0"/>
                <a:ea typeface="+mn-ea"/>
                <a:cs typeface="Times New Roman" panose="02020603050405020304" pitchFamily="18" charset="0"/>
              </a:rPr>
              <a:t> are planning to </a:t>
            </a:r>
            <a:r>
              <a:rPr lang="it-IT" sz="1200" kern="1200" dirty="0" err="1">
                <a:solidFill>
                  <a:schemeClr val="tx1"/>
                </a:solidFill>
                <a:effectLst/>
                <a:latin typeface="Times New Roman" panose="02020603050405020304" pitchFamily="18" charset="0"/>
                <a:ea typeface="+mn-ea"/>
                <a:cs typeface="Times New Roman" panose="02020603050405020304" pitchFamily="18" charset="0"/>
              </a:rPr>
              <a:t>improve</a:t>
            </a:r>
            <a:r>
              <a:rPr lang="it-IT" sz="1200" kern="1200" dirty="0">
                <a:solidFill>
                  <a:schemeClr val="tx1"/>
                </a:solidFill>
                <a:effectLst/>
                <a:latin typeface="Times New Roman" panose="02020603050405020304" pitchFamily="18" charset="0"/>
                <a:ea typeface="+mn-ea"/>
                <a:cs typeface="Times New Roman" panose="02020603050405020304" pitchFamily="18" charset="0"/>
              </a:rPr>
              <a:t> the system </a:t>
            </a:r>
            <a:r>
              <a:rPr lang="it-IT" sz="1200" kern="1200" dirty="0" err="1">
                <a:solidFill>
                  <a:schemeClr val="tx1"/>
                </a:solidFill>
                <a:effectLst/>
                <a:latin typeface="Times New Roman" panose="02020603050405020304" pitchFamily="18" charset="0"/>
                <a:ea typeface="+mn-ea"/>
                <a:cs typeface="Times New Roman" panose="02020603050405020304" pitchFamily="18" charset="0"/>
              </a:rPr>
              <a:t>developed</a:t>
            </a:r>
            <a:r>
              <a:rPr lang="it-IT" sz="12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Integration of the SR with a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cloud-based speech-to-text service</a:t>
            </a:r>
          </a:p>
          <a:p>
            <a:pPr marL="17145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Integration of the SR with an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AI engine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such as IBM Watson, in order to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manage the dialogue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interaction with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the use of NLP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(natural language processing)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and deep learning</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p>
          <a:p>
            <a:pPr marL="17145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To use an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Augmented Reality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module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to</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improve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the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user experience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or to monitor and preserve the state of the museum works.</a:t>
            </a:r>
          </a:p>
          <a:p>
            <a:pPr eaLnBrk="1" hangingPunct="1"/>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036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3A0F8D2-0412-45CA-8EA4-A28F4F6A39BA}" type="slidenum">
              <a:rPr lang="en-US" altLang="en-US"/>
              <a:pPr>
                <a:spcBef>
                  <a:spcPct val="0"/>
                </a:spcBef>
              </a:pPr>
              <a:t>12</a:t>
            </a:fld>
            <a:endParaRPr lang="en-US" alt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GB"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743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8CA3314-CA99-466F-A7B8-9DF4621D2BBA}" type="slidenum">
              <a:rPr lang="en-GB" altLang="en-US"/>
              <a:pPr>
                <a:spcBef>
                  <a:spcPct val="0"/>
                </a:spcBef>
              </a:pPr>
              <a:t>2</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Before to start and focus to the project  I will present the outline of this paper.</a:t>
            </a:r>
          </a:p>
          <a:p>
            <a:pPr algn="just"/>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We will start talking about humanoid robots, and then we will present the robot used for this project, the architecture, the implementation of the modules of the system, and the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evaluation</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of the application developed.</a:t>
            </a:r>
          </a:p>
        </p:txBody>
      </p:sp>
    </p:spTree>
    <p:extLst>
      <p:ext uri="{BB962C8B-B14F-4D97-AF65-F5344CB8AC3E}">
        <p14:creationId xmlns:p14="http://schemas.microsoft.com/office/powerpoint/2010/main" val="867822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8CA3314-CA99-466F-A7B8-9DF4621D2BBA}" type="slidenum">
              <a:rPr lang="en-GB" altLang="en-US"/>
              <a:pPr>
                <a:spcBef>
                  <a:spcPct val="0"/>
                </a:spcBef>
              </a:pPr>
              <a:t>3</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r>
              <a:rPr lang="en-US" sz="1200" b="1" i="0" kern="1200" dirty="0">
                <a:solidFill>
                  <a:schemeClr val="tx1"/>
                </a:solidFill>
                <a:effectLst/>
                <a:latin typeface="Times New Roman" panose="02020603050405020304" pitchFamily="18" charset="0"/>
                <a:ea typeface="+mn-ea"/>
                <a:cs typeface="Times New Roman" panose="02020603050405020304" pitchFamily="18" charset="0"/>
              </a:rPr>
              <a:t>What are humanoid robots</a:t>
            </a:r>
            <a:r>
              <a:rPr lang="en-US" sz="1200" i="0" kern="1200" dirty="0">
                <a:solidFill>
                  <a:schemeClr val="tx1"/>
                </a:solidFill>
                <a:effectLst/>
                <a:latin typeface="Times New Roman" panose="02020603050405020304" pitchFamily="18" charset="0"/>
                <a:ea typeface="+mn-ea"/>
                <a:cs typeface="Times New Roman" panose="02020603050405020304" pitchFamily="18" charset="0"/>
              </a:rPr>
              <a:t>? Humanoid robots are robot with a </a:t>
            </a:r>
            <a:r>
              <a:rPr lang="en-US" sz="1200" b="1" i="0" kern="1200" dirty="0">
                <a:solidFill>
                  <a:schemeClr val="tx1"/>
                </a:solidFill>
                <a:effectLst/>
                <a:latin typeface="Times New Roman" panose="02020603050405020304" pitchFamily="18" charset="0"/>
                <a:ea typeface="+mn-ea"/>
                <a:cs typeface="Times New Roman" panose="02020603050405020304" pitchFamily="18" charset="0"/>
              </a:rPr>
              <a:t>human body shape</a:t>
            </a:r>
            <a:r>
              <a:rPr lang="en-US" sz="1200" i="0"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1200" i="0" kern="1200" dirty="0">
                <a:solidFill>
                  <a:schemeClr val="tx1"/>
                </a:solidFill>
                <a:effectLst/>
                <a:latin typeface="Times New Roman" panose="02020603050405020304" pitchFamily="18" charset="0"/>
                <a:ea typeface="+mn-ea"/>
                <a:cs typeface="Times New Roman" panose="02020603050405020304" pitchFamily="18" charset="0"/>
              </a:rPr>
              <a:t>They are used in several areas, but they recently are developed especially to </a:t>
            </a:r>
            <a:r>
              <a:rPr lang="en-US" sz="1200" b="1" i="0" kern="1200" dirty="0">
                <a:solidFill>
                  <a:schemeClr val="tx1"/>
                </a:solidFill>
                <a:effectLst/>
                <a:latin typeface="Times New Roman" panose="02020603050405020304" pitchFamily="18" charset="0"/>
                <a:ea typeface="+mn-ea"/>
                <a:cs typeface="Times New Roman" panose="02020603050405020304" pitchFamily="18" charset="0"/>
              </a:rPr>
              <a:t>perform</a:t>
            </a:r>
            <a:r>
              <a:rPr lang="en-US" sz="1200" i="0" kern="1200" dirty="0">
                <a:solidFill>
                  <a:schemeClr val="tx1"/>
                </a:solidFill>
                <a:effectLst/>
                <a:latin typeface="Times New Roman" panose="02020603050405020304" pitchFamily="18" charset="0"/>
                <a:ea typeface="+mn-ea"/>
                <a:cs typeface="Times New Roman" panose="02020603050405020304" pitchFamily="18" charset="0"/>
              </a:rPr>
              <a:t> human tasks like </a:t>
            </a:r>
            <a:r>
              <a:rPr lang="en-US" sz="1200" b="1" i="0" kern="1200" dirty="0">
                <a:solidFill>
                  <a:schemeClr val="tx1"/>
                </a:solidFill>
                <a:effectLst/>
                <a:latin typeface="Times New Roman" panose="02020603050405020304" pitchFamily="18" charset="0"/>
                <a:ea typeface="+mn-ea"/>
                <a:cs typeface="Times New Roman" panose="02020603050405020304" pitchFamily="18" charset="0"/>
              </a:rPr>
              <a:t>personal assistance. </a:t>
            </a:r>
          </a:p>
          <a:p>
            <a:pPr eaLnBrk="1" hangingPunct="1"/>
            <a:r>
              <a:rPr lang="it-IT" altLang="en-US" i="0" dirty="0">
                <a:latin typeface="Times New Roman" panose="02020603050405020304" pitchFamily="18" charset="0"/>
                <a:cs typeface="Times New Roman" panose="02020603050405020304" pitchFamily="18" charset="0"/>
              </a:rPr>
              <a:t>F</a:t>
            </a:r>
            <a:r>
              <a:rPr lang="en-US" altLang="en-US" i="0" dirty="0">
                <a:latin typeface="Times New Roman" panose="02020603050405020304" pitchFamily="18" charset="0"/>
                <a:cs typeface="Times New Roman" panose="02020603050405020304" pitchFamily="18" charset="0"/>
              </a:rPr>
              <a:t>or instance they could be used to take care of elderly and sick people or children with some kind of disorder.</a:t>
            </a:r>
            <a:endParaRPr lang="it-IT" altLang="en-US"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502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8CA3314-CA99-466F-A7B8-9DF4621D2BBA}" type="slidenum">
              <a:rPr lang="en-GB" altLang="en-US"/>
              <a:pPr>
                <a:spcBef>
                  <a:spcPct val="0"/>
                </a:spcBef>
              </a:pPr>
              <a:t>4</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algn="just"/>
            <a:r>
              <a:rPr lang="en-US" sz="1200" b="1" kern="1200" dirty="0">
                <a:solidFill>
                  <a:schemeClr val="tx1"/>
                </a:solidFill>
                <a:effectLst/>
                <a:latin typeface="Times New Roman" panose="02020603050405020304" pitchFamily="18" charset="0"/>
                <a:ea typeface="+mn-ea"/>
                <a:cs typeface="Times New Roman" panose="02020603050405020304" pitchFamily="18" charset="0"/>
              </a:rPr>
              <a:t>The first choice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that we had to made for our project was which robot to use. What we needed was a humanoid robot capable of interact with people, and move autonomously around an environment.</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p>
          <a:p>
            <a:pPr algn="just"/>
            <a:r>
              <a:rPr lang="en-US" sz="1200" b="1" kern="1200" dirty="0">
                <a:solidFill>
                  <a:schemeClr val="tx1"/>
                </a:solidFill>
                <a:effectLst/>
                <a:latin typeface="Times New Roman" panose="02020603050405020304" pitchFamily="18" charset="0"/>
                <a:ea typeface="+mn-ea"/>
                <a:cs typeface="Times New Roman" panose="02020603050405020304" pitchFamily="18" charset="0"/>
              </a:rPr>
              <a:t>We choose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the humanoid Pepper which is capable of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recognize faces</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speak, hear, move, and capable of recognizing the principal human emotions and adapting his behavior to the mood of his interlocutor.</a:t>
            </a:r>
          </a:p>
          <a:p>
            <a:pPr algn="just"/>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It is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also equipped with a tablet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particularly useful to show resources and information.</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We decided to choose this robot because it is particularly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suitable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for this kind of project thanks to his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multi-modal user interface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33340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8CA3314-CA99-466F-A7B8-9DF4621D2BBA}" type="slidenum">
              <a:rPr lang="en-GB" altLang="en-US"/>
              <a:pPr>
                <a:spcBef>
                  <a:spcPct val="0"/>
                </a:spcBef>
              </a:pPr>
              <a:t>5</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In this slide we can see the tasks that our Robotic museum guide is capable of accomplish.</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For instance he is able:</a:t>
            </a:r>
          </a:p>
          <a:p>
            <a:pPr marL="171450" lvl="0" indent="-171450" algn="just">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to welcome museum visitors when they arrive in the museum</a:t>
            </a:r>
          </a:p>
          <a:p>
            <a:pPr marL="171450" lvl="0" indent="-171450" algn="just">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to schedule the path and the tour to accompany visitors along the itinerary</a:t>
            </a:r>
          </a:p>
          <a:p>
            <a:pPr marL="171450" lvl="0" indent="-171450" algn="just">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to provide information about the various museum works</a:t>
            </a:r>
          </a:p>
          <a:p>
            <a:pPr marL="171450" lvl="0" indent="-171450" algn="just">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to answer to questions concerning museum items</a:t>
            </a:r>
          </a:p>
          <a:p>
            <a:pPr marL="171450" lvl="0" indent="-171450" algn="just">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to gather a feedback from visitors about the service offered</a:t>
            </a:r>
          </a:p>
          <a:p>
            <a:pPr algn="just" eaLnBrk="1" hangingPunct="1"/>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31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8CA3314-CA99-466F-A7B8-9DF4621D2BBA}" type="slidenum">
              <a:rPr lang="en-GB" altLang="en-US"/>
              <a:pPr>
                <a:spcBef>
                  <a:spcPct val="0"/>
                </a:spcBef>
              </a:pPr>
              <a:t>6</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algn="just"/>
            <a:r>
              <a:rPr lang="en-US" sz="1200" b="1" kern="1200" dirty="0">
                <a:solidFill>
                  <a:schemeClr val="tx1"/>
                </a:solidFill>
                <a:effectLst/>
                <a:latin typeface="Times New Roman" panose="02020603050405020304" pitchFamily="18" charset="0"/>
                <a:ea typeface="+mn-ea"/>
                <a:cs typeface="Times New Roman" panose="02020603050405020304" pitchFamily="18" charset="0"/>
              </a:rPr>
              <a:t>Once we choose the robot and the task that he have to manage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we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designed the architecture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of the system which is made of a set of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behaviors</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In the architecture showed in the right figure, each circle corresponds to a specific behavior while arrows represent a dependence between two different behavior that interact exchanging data.</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One of the behavior is the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Tour Planner</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which makes Pepper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able to determine the specific tour to follow</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p>
          <a:p>
            <a:pPr algn="just"/>
            <a:r>
              <a:rPr lang="en-US" sz="1200" b="1" kern="1200" dirty="0">
                <a:solidFill>
                  <a:schemeClr val="tx1"/>
                </a:solidFill>
                <a:effectLst/>
                <a:latin typeface="Times New Roman" panose="02020603050405020304" pitchFamily="18" charset="0"/>
                <a:ea typeface="+mn-ea"/>
                <a:cs typeface="Times New Roman" panose="02020603050405020304" pitchFamily="18" charset="0"/>
              </a:rPr>
              <a:t>It performs a planning process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by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selecting the order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of the set of museum items to be visited.</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The path tour can be selected using a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pre-configured</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tour loaded or also using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other modules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of the system. For instance Pepper could recognize the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emotions</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of the visitors such as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fatigue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boredom</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or happiness and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re-plan</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the tour accordingly.</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After the path is chosen, the process continue to the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Navigation</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module that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allows</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the robot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to move along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the different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works museum</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and then, once a work is approached, the robot start the work explanation using the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multimedia player</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Two other main behavior of the architecture are the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Dialogue Handling</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which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runs in parallel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with the others  behavior and that has the aim to managing the speech-based dialogue with visitors, and the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Face Recognition</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that with the use of cameras can perform tasks like counting number of people in the group, guessing the age and the gender of people, or guessing their mood, or direct the robot body toward a visitors that has asked a question.</a:t>
            </a:r>
          </a:p>
        </p:txBody>
      </p:sp>
    </p:spTree>
    <p:extLst>
      <p:ext uri="{BB962C8B-B14F-4D97-AF65-F5344CB8AC3E}">
        <p14:creationId xmlns:p14="http://schemas.microsoft.com/office/powerpoint/2010/main" val="535716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8CA3314-CA99-466F-A7B8-9DF4621D2BBA}" type="slidenum">
              <a:rPr lang="en-GB" altLang="en-US"/>
              <a:pPr>
                <a:spcBef>
                  <a:spcPct val="0"/>
                </a:spcBef>
              </a:pPr>
              <a:t>7</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Now that we have presented the architecture of the system we can (go through) focus on the implementation of the modules.</a:t>
            </a:r>
          </a:p>
          <a:p>
            <a:pPr algn="just" eaLnBrk="1" hangingPunct="1"/>
            <a:endParaRPr lang="it-IT" altLang="en-US" dirty="0">
              <a:latin typeface="Times New Roman" panose="02020603050405020304" pitchFamily="18" charset="0"/>
              <a:cs typeface="Times New Roman" panose="02020603050405020304" pitchFamily="18" charset="0"/>
            </a:endParaRP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The first communication interface that we are going to see is the one web based.</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This module has the task of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showing</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information</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and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speech-image-video</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description about the works of the museum.</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The Web </a:t>
            </a:r>
            <a:r>
              <a:rPr lang="en-US" sz="1200" kern="1200" dirty="0" err="1">
                <a:solidFill>
                  <a:schemeClr val="tx1"/>
                </a:solidFill>
                <a:effectLst/>
                <a:latin typeface="Times New Roman" panose="02020603050405020304" pitchFamily="18" charset="0"/>
                <a:ea typeface="+mn-ea"/>
                <a:cs typeface="Times New Roman" panose="02020603050405020304" pitchFamily="18" charset="0"/>
              </a:rPr>
              <a:t>Apllication</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is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written</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in HTML and JavaScript and runs directly on the Tablet. </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As we can see in the video of this slide, users can interact with it using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the touch-based navigation</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or with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natural language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giving specific commands to the robot.</a:t>
            </a:r>
          </a:p>
          <a:p>
            <a:pPr algn="just" eaLnBrk="1" hangingPunct="1"/>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95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8CA3314-CA99-466F-A7B8-9DF4621D2BBA}" type="slidenum">
              <a:rPr lang="en-GB" altLang="en-US"/>
              <a:pPr>
                <a:spcBef>
                  <a:spcPct val="0"/>
                </a:spcBef>
              </a:pPr>
              <a:t>8</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Speech recognition is an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important asset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for a robot that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increase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his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ability</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to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interact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with human beings and above all using their most natural form of communication.</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With this module we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build</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 VOICE COMMANDS System based</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to manage different task using sentence commands.</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Table (a) show some of the sentences/dialogues that we used. </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This module make use of the </a:t>
            </a:r>
            <a:r>
              <a:rPr lang="en-US" sz="1200" b="1" kern="1200" dirty="0" err="1">
                <a:solidFill>
                  <a:schemeClr val="tx1"/>
                </a:solidFill>
                <a:effectLst/>
                <a:latin typeface="Times New Roman" panose="02020603050405020304" pitchFamily="18" charset="0"/>
                <a:ea typeface="+mn-ea"/>
                <a:cs typeface="Times New Roman" panose="02020603050405020304" pitchFamily="18" charset="0"/>
              </a:rPr>
              <a:t>QiChat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Framework, a </a:t>
            </a:r>
            <a:r>
              <a:rPr lang="en-US" sz="1200" b="1" kern="1200" dirty="0" err="1">
                <a:solidFill>
                  <a:schemeClr val="tx1"/>
                </a:solidFill>
                <a:effectLst/>
                <a:latin typeface="Times New Roman" panose="02020603050405020304" pitchFamily="18" charset="0"/>
                <a:ea typeface="+mn-ea"/>
                <a:cs typeface="Times New Roman" panose="02020603050405020304" pitchFamily="18" charset="0"/>
              </a:rPr>
              <a:t>multilanguage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system that categorize topics through lists of “rules”.</a:t>
            </a:r>
          </a:p>
          <a:p>
            <a:pPr algn="just"/>
            <a:endParaRPr lang="en-US" sz="1200" b="1"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1200" b="1" kern="1200" dirty="0">
                <a:solidFill>
                  <a:schemeClr val="tx1"/>
                </a:solidFill>
                <a:effectLst/>
                <a:latin typeface="Times New Roman" panose="02020603050405020304" pitchFamily="18" charset="0"/>
                <a:ea typeface="+mn-ea"/>
                <a:cs typeface="Times New Roman" panose="02020603050405020304" pitchFamily="18" charset="0"/>
              </a:rPr>
              <a:t>Gesture</a:t>
            </a: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The Speech Recognition module is integrated with a “Gesture Module”  which contains a large library of flexible and fluid movement .</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The </a:t>
            </a:r>
            <a:r>
              <a:rPr lang="en-US" sz="1200" b="1" kern="1200" dirty="0" err="1">
                <a:solidFill>
                  <a:schemeClr val="tx1"/>
                </a:solidFill>
                <a:effectLst/>
                <a:latin typeface="Times New Roman" panose="02020603050405020304" pitchFamily="18" charset="0"/>
                <a:ea typeface="+mn-ea"/>
                <a:cs typeface="Times New Roman" panose="02020603050405020304" pitchFamily="18" charset="0"/>
              </a:rPr>
              <a:t>ALAnimatedSpeech</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module allows to make the robot talk in an expressive way.</a:t>
            </a:r>
          </a:p>
          <a:p>
            <a:pPr algn="just"/>
            <a:r>
              <a:rPr lang="en-US" sz="1200" b="1" kern="1200" dirty="0">
                <a:solidFill>
                  <a:schemeClr val="tx1"/>
                </a:solidFill>
                <a:effectLst/>
                <a:latin typeface="Times New Roman" panose="02020603050405020304" pitchFamily="18" charset="0"/>
                <a:ea typeface="+mn-ea"/>
                <a:cs typeface="Times New Roman" panose="02020603050405020304" pitchFamily="18" charset="0"/>
              </a:rPr>
              <a:t>Gestures are one of the important parts of the Natural Language.</a:t>
            </a:r>
          </a:p>
          <a:p>
            <a:pPr algn="just"/>
            <a:r>
              <a:rPr lang="en-US" sz="1200" kern="1200" dirty="0">
                <a:solidFill>
                  <a:schemeClr val="tx1"/>
                </a:solidFill>
                <a:effectLst/>
                <a:latin typeface="Times New Roman" panose="02020603050405020304" pitchFamily="18" charset="0"/>
                <a:ea typeface="+mn-ea"/>
                <a:cs typeface="Times New Roman" panose="02020603050405020304" pitchFamily="18" charset="0"/>
              </a:rPr>
              <a:t>You can create more lively speech by annotating the text yourself with some instructions or by adding personal or </a:t>
            </a:r>
            <a:r>
              <a:rPr lang="en-US" sz="1200" kern="1200" dirty="0" err="1">
                <a:solidFill>
                  <a:schemeClr val="tx1"/>
                </a:solidFill>
                <a:effectLst/>
                <a:latin typeface="Times New Roman" panose="02020603050405020304" pitchFamily="18" charset="0"/>
                <a:ea typeface="+mn-ea"/>
                <a:cs typeface="Times New Roman" panose="02020603050405020304" pitchFamily="18" charset="0"/>
              </a:rPr>
              <a:t>predefinited</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animations for some words with </a:t>
            </a:r>
            <a:r>
              <a:rPr lang="en-US" sz="1200" b="1" kern="1200" dirty="0" err="1">
                <a:solidFill>
                  <a:schemeClr val="tx1"/>
                </a:solidFill>
                <a:effectLst/>
                <a:latin typeface="Times New Roman" panose="02020603050405020304" pitchFamily="18" charset="0"/>
                <a:ea typeface="+mn-ea"/>
                <a:cs typeface="Times New Roman" panose="02020603050405020304" pitchFamily="18" charset="0"/>
              </a:rPr>
              <a:t>ALSpeakingMovement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a:t>
            </a:r>
          </a:p>
          <a:p>
            <a:pPr algn="just" eaLnBrk="1" hangingPunct="1"/>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38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8CA3314-CA99-466F-A7B8-9DF4621D2BBA}" type="slidenum">
              <a:rPr lang="en-GB" altLang="en-US"/>
              <a:pPr>
                <a:spcBef>
                  <a:spcPct val="0"/>
                </a:spcBef>
              </a:pPr>
              <a:t>9</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algn="just"/>
            <a:r>
              <a:rPr lang="en-US" sz="1200" kern="1200" dirty="0">
                <a:solidFill>
                  <a:schemeClr val="tx1"/>
                </a:solidFill>
                <a:effectLst/>
                <a:latin typeface="Arial" charset="0"/>
                <a:ea typeface="+mn-ea"/>
                <a:cs typeface="Arial" charset="0"/>
              </a:rPr>
              <a:t>Module for the navigation using Face Tracking and Landmarks.</a:t>
            </a:r>
          </a:p>
          <a:p>
            <a:pPr algn="just"/>
            <a:endParaRPr lang="en-US" sz="1200" kern="1200" dirty="0">
              <a:solidFill>
                <a:schemeClr val="tx1"/>
              </a:solidFill>
              <a:effectLst/>
              <a:latin typeface="Arial" charset="0"/>
              <a:ea typeface="+mn-ea"/>
              <a:cs typeface="Arial" charset="0"/>
            </a:endParaRPr>
          </a:p>
          <a:p>
            <a:pPr algn="just"/>
            <a:r>
              <a:rPr lang="en-US" sz="1200" kern="1200" dirty="0">
                <a:solidFill>
                  <a:schemeClr val="tx1"/>
                </a:solidFill>
                <a:effectLst/>
                <a:latin typeface="Arial" charset="0"/>
                <a:ea typeface="+mn-ea"/>
                <a:cs typeface="Arial" charset="0"/>
              </a:rPr>
              <a:t>The </a:t>
            </a:r>
            <a:r>
              <a:rPr lang="en-US" sz="1200" b="1" kern="1200" dirty="0">
                <a:solidFill>
                  <a:schemeClr val="tx1"/>
                </a:solidFill>
                <a:effectLst/>
                <a:latin typeface="Arial" charset="0"/>
                <a:ea typeface="+mn-ea"/>
                <a:cs typeface="Arial" charset="0"/>
              </a:rPr>
              <a:t>movement</a:t>
            </a:r>
            <a:r>
              <a:rPr lang="en-US" sz="1200" kern="1200" dirty="0">
                <a:solidFill>
                  <a:schemeClr val="tx1"/>
                </a:solidFill>
                <a:effectLst/>
                <a:latin typeface="Arial" charset="0"/>
                <a:ea typeface="+mn-ea"/>
                <a:cs typeface="Arial" charset="0"/>
              </a:rPr>
              <a:t> of the robot is </a:t>
            </a:r>
            <a:r>
              <a:rPr lang="en-US" sz="1200" b="1" kern="1200" dirty="0">
                <a:solidFill>
                  <a:schemeClr val="tx1"/>
                </a:solidFill>
                <a:effectLst/>
                <a:latin typeface="Arial" charset="0"/>
                <a:ea typeface="+mn-ea"/>
                <a:cs typeface="Arial" charset="0"/>
              </a:rPr>
              <a:t>performed</a:t>
            </a:r>
            <a:r>
              <a:rPr lang="en-US" sz="1200" kern="1200" dirty="0">
                <a:solidFill>
                  <a:schemeClr val="tx1"/>
                </a:solidFill>
                <a:effectLst/>
                <a:latin typeface="Arial" charset="0"/>
                <a:ea typeface="+mn-ea"/>
                <a:cs typeface="Arial" charset="0"/>
              </a:rPr>
              <a:t> </a:t>
            </a:r>
            <a:r>
              <a:rPr lang="en-US" sz="1200" b="1" kern="1200" dirty="0">
                <a:solidFill>
                  <a:schemeClr val="tx1"/>
                </a:solidFill>
                <a:effectLst/>
                <a:latin typeface="Arial" charset="0"/>
                <a:ea typeface="+mn-ea"/>
                <a:cs typeface="Arial" charset="0"/>
              </a:rPr>
              <a:t>using</a:t>
            </a:r>
            <a:r>
              <a:rPr lang="en-US" sz="1200" kern="1200" dirty="0">
                <a:solidFill>
                  <a:schemeClr val="tx1"/>
                </a:solidFill>
                <a:effectLst/>
                <a:latin typeface="Arial" charset="0"/>
                <a:ea typeface="+mn-ea"/>
                <a:cs typeface="Arial" charset="0"/>
              </a:rPr>
              <a:t> both a </a:t>
            </a:r>
            <a:r>
              <a:rPr lang="en-US" sz="1200" b="1" kern="1200" dirty="0">
                <a:solidFill>
                  <a:schemeClr val="tx1"/>
                </a:solidFill>
                <a:effectLst/>
                <a:latin typeface="Arial" charset="0"/>
                <a:ea typeface="+mn-ea"/>
                <a:cs typeface="Arial" charset="0"/>
              </a:rPr>
              <a:t>map</a:t>
            </a:r>
            <a:r>
              <a:rPr lang="en-US" sz="1200" kern="1200" dirty="0">
                <a:solidFill>
                  <a:schemeClr val="tx1"/>
                </a:solidFill>
                <a:effectLst/>
                <a:latin typeface="Arial" charset="0"/>
                <a:ea typeface="+mn-ea"/>
                <a:cs typeface="Arial" charset="0"/>
              </a:rPr>
              <a:t> of the environment </a:t>
            </a:r>
            <a:r>
              <a:rPr lang="en-US" sz="1200" b="1" kern="1200" dirty="0">
                <a:solidFill>
                  <a:schemeClr val="tx1"/>
                </a:solidFill>
                <a:effectLst/>
                <a:latin typeface="Arial" charset="0"/>
                <a:ea typeface="+mn-ea"/>
                <a:cs typeface="Arial" charset="0"/>
              </a:rPr>
              <a:t>and</a:t>
            </a:r>
            <a:r>
              <a:rPr lang="en-US" sz="1200" kern="1200" dirty="0">
                <a:solidFill>
                  <a:schemeClr val="tx1"/>
                </a:solidFill>
                <a:effectLst/>
                <a:latin typeface="Arial" charset="0"/>
                <a:ea typeface="+mn-ea"/>
                <a:cs typeface="Arial" charset="0"/>
              </a:rPr>
              <a:t> some specific </a:t>
            </a:r>
            <a:r>
              <a:rPr lang="en-US" sz="1200" b="1" kern="1200" dirty="0">
                <a:solidFill>
                  <a:schemeClr val="tx1"/>
                </a:solidFill>
                <a:effectLst/>
                <a:latin typeface="Arial" charset="0"/>
                <a:ea typeface="+mn-ea"/>
                <a:cs typeface="Arial" charset="0"/>
              </a:rPr>
              <a:t>landmarks</a:t>
            </a:r>
            <a:r>
              <a:rPr lang="en-US" sz="1200" kern="1200" dirty="0">
                <a:solidFill>
                  <a:schemeClr val="tx1"/>
                </a:solidFill>
                <a:effectLst/>
                <a:latin typeface="Arial" charset="0"/>
                <a:ea typeface="+mn-ea"/>
                <a:cs typeface="Arial" charset="0"/>
              </a:rPr>
              <a:t> that allows Pepper to find its </a:t>
            </a:r>
            <a:r>
              <a:rPr lang="en-US" sz="1200" b="1" kern="1200" dirty="0">
                <a:solidFill>
                  <a:schemeClr val="tx1"/>
                </a:solidFill>
                <a:effectLst/>
                <a:latin typeface="Arial" charset="0"/>
                <a:ea typeface="+mn-ea"/>
                <a:cs typeface="Arial" charset="0"/>
              </a:rPr>
              <a:t>position</a:t>
            </a:r>
            <a:r>
              <a:rPr lang="en-US" sz="1200" kern="1200" dirty="0">
                <a:solidFill>
                  <a:schemeClr val="tx1"/>
                </a:solidFill>
                <a:effectLst/>
                <a:latin typeface="Arial" charset="0"/>
                <a:ea typeface="+mn-ea"/>
                <a:cs typeface="Arial" charset="0"/>
              </a:rPr>
              <a:t> in the museum. </a:t>
            </a:r>
            <a:r>
              <a:rPr lang="en-US" sz="1200" b="1" kern="1200" dirty="0">
                <a:solidFill>
                  <a:schemeClr val="tx1"/>
                </a:solidFill>
                <a:effectLst/>
                <a:latin typeface="Arial" charset="0"/>
                <a:ea typeface="+mn-ea"/>
                <a:cs typeface="Arial" charset="0"/>
              </a:rPr>
              <a:t>Landmarks</a:t>
            </a:r>
            <a:r>
              <a:rPr lang="en-US" sz="1200" kern="1200" dirty="0">
                <a:solidFill>
                  <a:schemeClr val="tx1"/>
                </a:solidFill>
                <a:effectLst/>
                <a:latin typeface="Arial" charset="0"/>
                <a:ea typeface="+mn-ea"/>
                <a:cs typeface="Arial" charset="0"/>
              </a:rPr>
              <a:t> are also used to </a:t>
            </a:r>
            <a:r>
              <a:rPr lang="en-US" sz="1200" b="1" kern="1200" dirty="0">
                <a:solidFill>
                  <a:schemeClr val="tx1"/>
                </a:solidFill>
                <a:effectLst/>
                <a:latin typeface="Arial" charset="0"/>
                <a:ea typeface="+mn-ea"/>
                <a:cs typeface="Arial" charset="0"/>
              </a:rPr>
              <a:t>identify</a:t>
            </a:r>
            <a:r>
              <a:rPr lang="en-US" sz="1200" kern="1200" dirty="0">
                <a:solidFill>
                  <a:schemeClr val="tx1"/>
                </a:solidFill>
                <a:effectLst/>
                <a:latin typeface="Arial" charset="0"/>
                <a:ea typeface="+mn-ea"/>
                <a:cs typeface="Arial" charset="0"/>
              </a:rPr>
              <a:t> </a:t>
            </a:r>
            <a:r>
              <a:rPr lang="en-US" sz="1200" b="1" kern="1200" dirty="0">
                <a:solidFill>
                  <a:schemeClr val="tx1"/>
                </a:solidFill>
                <a:effectLst/>
                <a:latin typeface="Arial" charset="0"/>
                <a:ea typeface="+mn-ea"/>
                <a:cs typeface="Arial" charset="0"/>
              </a:rPr>
              <a:t>museum</a:t>
            </a:r>
            <a:r>
              <a:rPr lang="en-US" sz="1200" kern="1200" dirty="0">
                <a:solidFill>
                  <a:schemeClr val="tx1"/>
                </a:solidFill>
                <a:effectLst/>
                <a:latin typeface="Arial" charset="0"/>
                <a:ea typeface="+mn-ea"/>
                <a:cs typeface="Arial" charset="0"/>
              </a:rPr>
              <a:t> </a:t>
            </a:r>
            <a:r>
              <a:rPr lang="en-US" sz="1200" b="1" kern="1200" dirty="0">
                <a:solidFill>
                  <a:schemeClr val="tx1"/>
                </a:solidFill>
                <a:effectLst/>
                <a:latin typeface="Arial" charset="0"/>
                <a:ea typeface="+mn-ea"/>
                <a:cs typeface="Arial" charset="0"/>
              </a:rPr>
              <a:t>items</a:t>
            </a:r>
            <a:r>
              <a:rPr lang="en-US" sz="1200" kern="1200" dirty="0">
                <a:solidFill>
                  <a:schemeClr val="tx1"/>
                </a:solidFill>
                <a:effectLst/>
                <a:latin typeface="Arial" charset="0"/>
                <a:ea typeface="+mn-ea"/>
                <a:cs typeface="Arial" charset="0"/>
              </a:rPr>
              <a:t>.</a:t>
            </a:r>
          </a:p>
          <a:p>
            <a:pPr algn="just"/>
            <a:r>
              <a:rPr lang="en-US" sz="1200" b="1" kern="1200" dirty="0">
                <a:solidFill>
                  <a:schemeClr val="tx1"/>
                </a:solidFill>
                <a:effectLst/>
                <a:latin typeface="Arial" charset="0"/>
                <a:ea typeface="+mn-ea"/>
                <a:cs typeface="Arial" charset="0"/>
              </a:rPr>
              <a:t>Once the target landmark is detected </a:t>
            </a:r>
            <a:r>
              <a:rPr lang="en-US" sz="1200" kern="1200" dirty="0">
                <a:solidFill>
                  <a:schemeClr val="tx1"/>
                </a:solidFill>
                <a:effectLst/>
                <a:latin typeface="Arial" charset="0"/>
                <a:ea typeface="+mn-ea"/>
                <a:cs typeface="Arial" charset="0"/>
              </a:rPr>
              <a:t>and the work is approached, the execution of </a:t>
            </a:r>
            <a:r>
              <a:rPr lang="en-US" sz="1200" b="1" kern="1200" dirty="0">
                <a:solidFill>
                  <a:schemeClr val="tx1"/>
                </a:solidFill>
                <a:effectLst/>
                <a:latin typeface="Arial" charset="0"/>
                <a:ea typeface="+mn-ea"/>
                <a:cs typeface="Arial" charset="0"/>
              </a:rPr>
              <a:t>the Work Explanation behavior </a:t>
            </a:r>
            <a:r>
              <a:rPr lang="en-US" sz="1200" kern="1200" dirty="0">
                <a:solidFill>
                  <a:schemeClr val="tx1"/>
                </a:solidFill>
                <a:effectLst/>
                <a:latin typeface="Arial" charset="0"/>
                <a:ea typeface="+mn-ea"/>
                <a:cs typeface="Arial" charset="0"/>
              </a:rPr>
              <a:t>is triggered; Pepper starts reciting the description of the work and showing multimedia contents on the tablet PC, activity that is performed by the Multimedia Player behavior. </a:t>
            </a:r>
          </a:p>
          <a:p>
            <a:pPr algn="l"/>
            <a:endParaRPr lang="en-US" sz="1200" b="1" kern="1200" dirty="0">
              <a:solidFill>
                <a:schemeClr val="tx1"/>
              </a:solidFill>
              <a:effectLst/>
              <a:latin typeface="Arial" charset="0"/>
              <a:ea typeface="+mn-ea"/>
              <a:cs typeface="Arial" charset="0"/>
            </a:endParaRPr>
          </a:p>
          <a:p>
            <a:pPr algn="l"/>
            <a:r>
              <a:rPr lang="en-US" sz="1200" b="1" kern="1200" dirty="0">
                <a:solidFill>
                  <a:schemeClr val="tx1"/>
                </a:solidFill>
                <a:effectLst/>
                <a:latin typeface="Arial" charset="0"/>
                <a:ea typeface="+mn-ea"/>
                <a:cs typeface="Arial" charset="0"/>
              </a:rPr>
              <a:t>SLAM:</a:t>
            </a:r>
            <a:r>
              <a:rPr lang="en-US" sz="1200" kern="1200" dirty="0">
                <a:solidFill>
                  <a:schemeClr val="tx1"/>
                </a:solidFill>
                <a:effectLst/>
                <a:latin typeface="Arial" charset="0"/>
                <a:ea typeface="+mn-ea"/>
                <a:cs typeface="Arial" charset="0"/>
              </a:rPr>
              <a:t> </a:t>
            </a:r>
            <a:br>
              <a:rPr lang="en-US" sz="1200" kern="1200" dirty="0">
                <a:solidFill>
                  <a:schemeClr val="tx1"/>
                </a:solidFill>
                <a:effectLst/>
                <a:latin typeface="Arial" charset="0"/>
                <a:ea typeface="+mn-ea"/>
                <a:cs typeface="Arial" charset="0"/>
              </a:rPr>
            </a:br>
            <a:r>
              <a:rPr lang="en-US" sz="1200" kern="1200" dirty="0">
                <a:solidFill>
                  <a:schemeClr val="tx1"/>
                </a:solidFill>
                <a:effectLst/>
                <a:latin typeface="Arial" charset="0"/>
                <a:ea typeface="+mn-ea"/>
                <a:cs typeface="Arial" charset="0"/>
              </a:rPr>
              <a:t>With the use of some of his </a:t>
            </a:r>
            <a:r>
              <a:rPr lang="en-US" sz="1200" b="1" kern="1200" dirty="0">
                <a:solidFill>
                  <a:schemeClr val="tx1"/>
                </a:solidFill>
                <a:effectLst/>
                <a:latin typeface="Arial" charset="0"/>
                <a:ea typeface="+mn-ea"/>
                <a:cs typeface="Arial" charset="0"/>
              </a:rPr>
              <a:t>sensors</a:t>
            </a:r>
            <a:r>
              <a:rPr lang="en-US" sz="1200" kern="1200" dirty="0">
                <a:solidFill>
                  <a:schemeClr val="tx1"/>
                </a:solidFill>
                <a:effectLst/>
                <a:latin typeface="Arial" charset="0"/>
                <a:ea typeface="+mn-ea"/>
                <a:cs typeface="Arial" charset="0"/>
              </a:rPr>
              <a:t> such as </a:t>
            </a:r>
            <a:r>
              <a:rPr lang="en-US" sz="1200" b="1" kern="1200" dirty="0">
                <a:solidFill>
                  <a:schemeClr val="tx1"/>
                </a:solidFill>
                <a:effectLst/>
                <a:latin typeface="Arial" charset="0"/>
                <a:ea typeface="+mn-ea"/>
                <a:cs typeface="Arial" charset="0"/>
              </a:rPr>
              <a:t>3D</a:t>
            </a:r>
            <a:r>
              <a:rPr lang="en-US" sz="1200" kern="1200" dirty="0">
                <a:solidFill>
                  <a:schemeClr val="tx1"/>
                </a:solidFill>
                <a:effectLst/>
                <a:latin typeface="Arial" charset="0"/>
                <a:ea typeface="+mn-ea"/>
                <a:cs typeface="Arial" charset="0"/>
              </a:rPr>
              <a:t> </a:t>
            </a:r>
            <a:r>
              <a:rPr lang="en-US" sz="1200" b="1" kern="1200" dirty="0">
                <a:solidFill>
                  <a:schemeClr val="tx1"/>
                </a:solidFill>
                <a:effectLst/>
                <a:latin typeface="Arial" charset="0"/>
                <a:ea typeface="+mn-ea"/>
                <a:cs typeface="Arial" charset="0"/>
              </a:rPr>
              <a:t>camera</a:t>
            </a:r>
            <a:r>
              <a:rPr lang="en-US" sz="1200" kern="1200" dirty="0">
                <a:solidFill>
                  <a:schemeClr val="tx1"/>
                </a:solidFill>
                <a:effectLst/>
                <a:latin typeface="Arial" charset="0"/>
                <a:ea typeface="+mn-ea"/>
                <a:cs typeface="Arial" charset="0"/>
              </a:rPr>
              <a:t>, laser and sonar Pepper is able to:</a:t>
            </a:r>
          </a:p>
          <a:p>
            <a:pPr lvl="0" algn="just"/>
            <a:r>
              <a:rPr lang="en-US" sz="1200" b="1" kern="1200" dirty="0">
                <a:solidFill>
                  <a:schemeClr val="tx1"/>
                </a:solidFill>
                <a:effectLst/>
                <a:latin typeface="Arial" charset="0"/>
                <a:ea typeface="+mn-ea"/>
                <a:cs typeface="Arial" charset="0"/>
              </a:rPr>
              <a:t>Explore autonomously </a:t>
            </a:r>
            <a:r>
              <a:rPr lang="en-US" sz="1200" kern="1200" dirty="0">
                <a:solidFill>
                  <a:schemeClr val="tx1"/>
                </a:solidFill>
                <a:effectLst/>
                <a:latin typeface="Arial" charset="0"/>
                <a:ea typeface="+mn-ea"/>
                <a:cs typeface="Arial" charset="0"/>
              </a:rPr>
              <a:t>an unknown environment;</a:t>
            </a:r>
          </a:p>
          <a:p>
            <a:pPr lvl="0" algn="just"/>
            <a:r>
              <a:rPr lang="en-US" sz="1200" b="1" kern="1200" dirty="0">
                <a:solidFill>
                  <a:schemeClr val="tx1"/>
                </a:solidFill>
                <a:effectLst/>
                <a:latin typeface="Arial" charset="0"/>
                <a:ea typeface="+mn-ea"/>
                <a:cs typeface="Arial" charset="0"/>
              </a:rPr>
              <a:t>Build a map </a:t>
            </a:r>
            <a:r>
              <a:rPr lang="en-US" sz="1200" kern="1200" dirty="0">
                <a:solidFill>
                  <a:schemeClr val="tx1"/>
                </a:solidFill>
                <a:effectLst/>
                <a:latin typeface="Arial" charset="0"/>
                <a:ea typeface="+mn-ea"/>
                <a:cs typeface="Arial" charset="0"/>
              </a:rPr>
              <a:t>of this environment;</a:t>
            </a:r>
          </a:p>
          <a:p>
            <a:pPr lvl="0" algn="just"/>
            <a:r>
              <a:rPr lang="en-US" sz="1200" b="1" kern="1200" dirty="0">
                <a:solidFill>
                  <a:schemeClr val="tx1"/>
                </a:solidFill>
                <a:effectLst/>
                <a:latin typeface="Arial" charset="0"/>
                <a:ea typeface="+mn-ea"/>
                <a:cs typeface="Arial" charset="0"/>
              </a:rPr>
              <a:t>Localize</a:t>
            </a:r>
            <a:r>
              <a:rPr lang="en-US" sz="1200" kern="1200" dirty="0">
                <a:solidFill>
                  <a:schemeClr val="tx1"/>
                </a:solidFill>
                <a:effectLst/>
                <a:latin typeface="Arial" charset="0"/>
                <a:ea typeface="+mn-ea"/>
                <a:cs typeface="Arial" charset="0"/>
              </a:rPr>
              <a:t> </a:t>
            </a:r>
            <a:r>
              <a:rPr lang="en-US" sz="1200" b="1" kern="1200" dirty="0">
                <a:solidFill>
                  <a:schemeClr val="tx1"/>
                </a:solidFill>
                <a:effectLst/>
                <a:latin typeface="Arial" charset="0"/>
                <a:ea typeface="+mn-ea"/>
                <a:cs typeface="Arial" charset="0"/>
              </a:rPr>
              <a:t>himself</a:t>
            </a:r>
            <a:r>
              <a:rPr lang="en-US" sz="1200" kern="1200" dirty="0">
                <a:solidFill>
                  <a:schemeClr val="tx1"/>
                </a:solidFill>
                <a:effectLst/>
                <a:latin typeface="Arial" charset="0"/>
                <a:ea typeface="+mn-ea"/>
                <a:cs typeface="Arial" charset="0"/>
              </a:rPr>
              <a:t> and navigate inside this map.</a:t>
            </a:r>
          </a:p>
          <a:p>
            <a:pPr lvl="0" algn="just"/>
            <a:r>
              <a:rPr lang="en-US" sz="1200" kern="1200" dirty="0">
                <a:solidFill>
                  <a:schemeClr val="tx1"/>
                </a:solidFill>
                <a:effectLst/>
                <a:latin typeface="Arial" charset="0"/>
                <a:ea typeface="+mn-ea"/>
                <a:cs typeface="Arial" charset="0"/>
              </a:rPr>
              <a:t>The map can be retrieved as a 2D image. </a:t>
            </a:r>
          </a:p>
          <a:p>
            <a:pPr lvl="0" algn="just"/>
            <a:endParaRPr lang="en-US" sz="1200" b="1" kern="1200" dirty="0">
              <a:solidFill>
                <a:schemeClr val="tx1"/>
              </a:solidFill>
              <a:effectLst/>
              <a:latin typeface="Arial" charset="0"/>
              <a:ea typeface="+mn-ea"/>
              <a:cs typeface="Arial" charset="0"/>
            </a:endParaRPr>
          </a:p>
          <a:p>
            <a:pPr lvl="0" algn="l"/>
            <a:r>
              <a:rPr lang="en-US" sz="1200" b="1" kern="1200" dirty="0">
                <a:solidFill>
                  <a:schemeClr val="tx1"/>
                </a:solidFill>
                <a:effectLst/>
                <a:latin typeface="Arial" charset="0"/>
                <a:ea typeface="+mn-ea"/>
                <a:cs typeface="Arial" charset="0"/>
              </a:rPr>
              <a:t>Collision Avoidance:	</a:t>
            </a:r>
            <a:br>
              <a:rPr lang="en-US" sz="1200" kern="1200" dirty="0">
                <a:solidFill>
                  <a:schemeClr val="tx1"/>
                </a:solidFill>
                <a:effectLst/>
                <a:latin typeface="Arial" charset="0"/>
                <a:ea typeface="+mn-ea"/>
                <a:cs typeface="Arial" charset="0"/>
              </a:rPr>
            </a:br>
            <a:r>
              <a:rPr lang="en-US" sz="1200" kern="1200" dirty="0">
                <a:solidFill>
                  <a:schemeClr val="tx1"/>
                </a:solidFill>
                <a:effectLst/>
                <a:latin typeface="Arial" charset="0"/>
                <a:ea typeface="+mn-ea"/>
                <a:cs typeface="Arial" charset="0"/>
              </a:rPr>
              <a:t>The robot is also capable to </a:t>
            </a:r>
            <a:r>
              <a:rPr lang="en-US" sz="1200" b="1" kern="1200" dirty="0">
                <a:solidFill>
                  <a:schemeClr val="tx1"/>
                </a:solidFill>
                <a:effectLst/>
                <a:latin typeface="Arial" charset="0"/>
                <a:ea typeface="+mn-ea"/>
                <a:cs typeface="Arial" charset="0"/>
              </a:rPr>
              <a:t>detect</a:t>
            </a:r>
            <a:r>
              <a:rPr lang="en-US" sz="1200" kern="1200" dirty="0">
                <a:solidFill>
                  <a:schemeClr val="tx1"/>
                </a:solidFill>
                <a:effectLst/>
                <a:latin typeface="Arial" charset="0"/>
                <a:ea typeface="+mn-ea"/>
                <a:cs typeface="Arial" charset="0"/>
              </a:rPr>
              <a:t> and </a:t>
            </a:r>
            <a:r>
              <a:rPr lang="en-US" sz="1200" b="1" kern="1200" dirty="0">
                <a:solidFill>
                  <a:schemeClr val="tx1"/>
                </a:solidFill>
                <a:effectLst/>
                <a:latin typeface="Arial" charset="0"/>
                <a:ea typeface="+mn-ea"/>
                <a:cs typeface="Arial" charset="0"/>
              </a:rPr>
              <a:t>avoid</a:t>
            </a:r>
            <a:r>
              <a:rPr lang="en-US" sz="1200" kern="1200" dirty="0">
                <a:solidFill>
                  <a:schemeClr val="tx1"/>
                </a:solidFill>
                <a:effectLst/>
                <a:latin typeface="Arial" charset="0"/>
                <a:ea typeface="+mn-ea"/>
                <a:cs typeface="Arial" charset="0"/>
              </a:rPr>
              <a:t> </a:t>
            </a:r>
            <a:r>
              <a:rPr lang="en-US" sz="1200" b="1" kern="1200" dirty="0">
                <a:solidFill>
                  <a:schemeClr val="tx1"/>
                </a:solidFill>
                <a:effectLst/>
                <a:latin typeface="Arial" charset="0"/>
                <a:ea typeface="+mn-ea"/>
                <a:cs typeface="Arial" charset="0"/>
              </a:rPr>
              <a:t>obstacles</a:t>
            </a:r>
            <a:r>
              <a:rPr lang="en-US" sz="1200" kern="1200" dirty="0">
                <a:solidFill>
                  <a:schemeClr val="tx1"/>
                </a:solidFill>
                <a:effectLst/>
                <a:latin typeface="Arial" charset="0"/>
                <a:ea typeface="+mn-ea"/>
                <a:cs typeface="Arial" charset="0"/>
              </a:rPr>
              <a:t> in its move direction.</a:t>
            </a:r>
          </a:p>
          <a:p>
            <a:pPr algn="just"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79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2420938"/>
          </a:xfrm>
          <a:prstGeom prst="rect">
            <a:avLst/>
          </a:prstGeom>
          <a:solidFill>
            <a:schemeClr val="tx2">
              <a:lumMod val="50000"/>
            </a:schemeClr>
          </a:solidFill>
          <a:ln>
            <a:noFill/>
          </a:ln>
          <a:effectLst/>
        </p:spPr>
        <p:txBody>
          <a:bodyPr wrap="none" anchor="ctr"/>
          <a:lstStyle/>
          <a:p>
            <a:pPr eaLnBrk="1" hangingPunct="1">
              <a:defRPr/>
            </a:pPr>
            <a:endParaRPr lang="en-GB">
              <a:latin typeface="Arial" charset="0"/>
              <a:cs typeface="Arial" charset="0"/>
            </a:endParaRPr>
          </a:p>
        </p:txBody>
      </p:sp>
      <p:sp>
        <p:nvSpPr>
          <p:cNvPr id="5" name="Rectangle 4"/>
          <p:cNvSpPr>
            <a:spLocks noChangeArrowheads="1"/>
          </p:cNvSpPr>
          <p:nvPr/>
        </p:nvSpPr>
        <p:spPr bwMode="auto">
          <a:xfrm>
            <a:off x="0" y="6605588"/>
            <a:ext cx="9139238" cy="277812"/>
          </a:xfrm>
          <a:prstGeom prst="rect">
            <a:avLst/>
          </a:prstGeom>
          <a:solidFill>
            <a:schemeClr val="tx1">
              <a:lumMod val="50000"/>
            </a:schemeClr>
          </a:solidFill>
          <a:ln>
            <a:noFill/>
          </a:ln>
          <a:effectLst/>
        </p:spPr>
        <p:txBody>
          <a:bodyPr wrap="none" anchor="ctr"/>
          <a:lstStyle/>
          <a:p>
            <a:pPr eaLnBrk="1" hangingPunct="1">
              <a:defRPr/>
            </a:pPr>
            <a:endParaRPr lang="en-GB">
              <a:latin typeface="Arial" charset="0"/>
              <a:cs typeface="Arial" charset="0"/>
            </a:endParaRPr>
          </a:p>
        </p:txBody>
      </p:sp>
      <p:sp>
        <p:nvSpPr>
          <p:cNvPr id="6" name="Rectangle 5"/>
          <p:cNvSpPr>
            <a:spLocks noChangeArrowheads="1"/>
          </p:cNvSpPr>
          <p:nvPr/>
        </p:nvSpPr>
        <p:spPr bwMode="auto">
          <a:xfrm>
            <a:off x="-3175" y="2420938"/>
            <a:ext cx="9147175" cy="215900"/>
          </a:xfrm>
          <a:prstGeom prst="rect">
            <a:avLst/>
          </a:prstGeom>
          <a:solidFill>
            <a:schemeClr val="tx1">
              <a:lumMod val="50000"/>
            </a:schemeClr>
          </a:solidFill>
          <a:ln>
            <a:noFill/>
          </a:ln>
          <a:effectLst/>
        </p:spPr>
        <p:txBody>
          <a:bodyPr wrap="none" anchor="ctr"/>
          <a:lstStyle/>
          <a:p>
            <a:pPr eaLnBrk="1" hangingPunct="1">
              <a:defRPr/>
            </a:pPr>
            <a:endParaRPr lang="en-GB">
              <a:latin typeface="Arial" charset="0"/>
              <a:cs typeface="Arial" charset="0"/>
            </a:endParaRPr>
          </a:p>
        </p:txBody>
      </p:sp>
      <p:sp>
        <p:nvSpPr>
          <p:cNvPr id="4102" name="Rectangle 6"/>
          <p:cNvSpPr>
            <a:spLocks noGrp="1" noChangeArrowheads="1"/>
          </p:cNvSpPr>
          <p:nvPr>
            <p:ph type="ctrTitle"/>
          </p:nvPr>
        </p:nvSpPr>
        <p:spPr>
          <a:xfrm>
            <a:off x="468313" y="296863"/>
            <a:ext cx="7989887" cy="1655762"/>
          </a:xfrm>
        </p:spPr>
        <p:txBody>
          <a:bodyPr/>
          <a:lstStyle>
            <a:lvl1pPr>
              <a:defRPr/>
            </a:lvl1pPr>
          </a:lstStyle>
          <a:p>
            <a:pPr lvl="0"/>
            <a:r>
              <a:rPr lang="en-US" noProof="0"/>
              <a:t>Click to edit Master title style</a:t>
            </a:r>
          </a:p>
        </p:txBody>
      </p:sp>
      <p:sp>
        <p:nvSpPr>
          <p:cNvPr id="4103" name="Rectangle 7"/>
          <p:cNvSpPr>
            <a:spLocks noGrp="1" noChangeArrowheads="1"/>
          </p:cNvSpPr>
          <p:nvPr>
            <p:ph type="subTitle" idx="1"/>
          </p:nvPr>
        </p:nvSpPr>
        <p:spPr>
          <a:xfrm>
            <a:off x="468313" y="3886200"/>
            <a:ext cx="7304087" cy="1752600"/>
          </a:xfrm>
        </p:spPr>
        <p:txBody>
          <a:bodyPr/>
          <a:lstStyle>
            <a:lvl1pPr marL="0" indent="0">
              <a:buFontTx/>
              <a:buNone/>
              <a:defRPr>
                <a:solidFill>
                  <a:schemeClr val="tx1"/>
                </a:solidFill>
              </a:defRPr>
            </a:lvl1pPr>
          </a:lstStyle>
          <a:p>
            <a:pPr lvl="0"/>
            <a:r>
              <a:rPr lang="en-US" noProof="0"/>
              <a:t>Click to edit Master subtitle style</a:t>
            </a:r>
          </a:p>
        </p:txBody>
      </p:sp>
      <p:sp>
        <p:nvSpPr>
          <p:cNvPr id="7" name="Rectangle 11"/>
          <p:cNvSpPr>
            <a:spLocks noGrp="1" noChangeArrowheads="1"/>
          </p:cNvSpPr>
          <p:nvPr>
            <p:ph type="dt" sz="half" idx="10"/>
          </p:nvPr>
        </p:nvSpPr>
        <p:spPr>
          <a:xfrm>
            <a:off x="457200" y="6605588"/>
            <a:ext cx="2133600" cy="279400"/>
          </a:xfrm>
        </p:spPr>
        <p:txBody>
          <a:bodyPr/>
          <a:lstStyle>
            <a:lvl1pPr>
              <a:defRPr>
                <a:solidFill>
                  <a:schemeClr val="tx1"/>
                </a:solidFill>
              </a:defRPr>
            </a:lvl1pPr>
          </a:lstStyle>
          <a:p>
            <a:pPr>
              <a:defRPr/>
            </a:pPr>
            <a:endParaRPr lang="en-US"/>
          </a:p>
        </p:txBody>
      </p:sp>
      <p:sp>
        <p:nvSpPr>
          <p:cNvPr id="8" name="Rectangle 12"/>
          <p:cNvSpPr>
            <a:spLocks noGrp="1" noChangeArrowheads="1"/>
          </p:cNvSpPr>
          <p:nvPr>
            <p:ph type="ftr" sz="quarter" idx="11"/>
          </p:nvPr>
        </p:nvSpPr>
        <p:spPr>
          <a:xfrm>
            <a:off x="3124200" y="6605588"/>
            <a:ext cx="2895600" cy="279400"/>
          </a:xfrm>
        </p:spPr>
        <p:txBody>
          <a:bodyPr/>
          <a:lstStyle>
            <a:lvl1pPr>
              <a:defRPr>
                <a:solidFill>
                  <a:schemeClr val="tx1"/>
                </a:solidFill>
              </a:defRPr>
            </a:lvl1pPr>
          </a:lstStyle>
          <a:p>
            <a:pPr>
              <a:defRPr/>
            </a:pPr>
            <a:endParaRPr lang="en-US"/>
          </a:p>
        </p:txBody>
      </p:sp>
      <p:sp>
        <p:nvSpPr>
          <p:cNvPr id="9" name="Rectangle 13"/>
          <p:cNvSpPr>
            <a:spLocks noGrp="1" noChangeArrowheads="1"/>
          </p:cNvSpPr>
          <p:nvPr>
            <p:ph type="sldNum" sz="quarter" idx="12"/>
          </p:nvPr>
        </p:nvSpPr>
        <p:spPr>
          <a:xfrm>
            <a:off x="6553200" y="6605588"/>
            <a:ext cx="2133600" cy="279400"/>
          </a:xfrm>
        </p:spPr>
        <p:txBody>
          <a:bodyPr/>
          <a:lstStyle>
            <a:lvl1pPr>
              <a:defRPr smtClean="0">
                <a:solidFill>
                  <a:schemeClr val="tx1"/>
                </a:solidFill>
              </a:defRPr>
            </a:lvl1pPr>
          </a:lstStyle>
          <a:p>
            <a:pPr>
              <a:defRPr/>
            </a:pPr>
            <a:fld id="{EF84E31A-4B65-408E-A0CB-C30DACEA2F78}" type="slidenum">
              <a:rPr lang="en-US" altLang="en-US"/>
              <a:pPr>
                <a:defRPr/>
              </a:pPr>
              <a:t>‹N›</a:t>
            </a:fld>
            <a:endParaRPr lang="en-US" altLang="en-US"/>
          </a:p>
        </p:txBody>
      </p:sp>
    </p:spTree>
    <p:extLst>
      <p:ext uri="{BB962C8B-B14F-4D97-AF65-F5344CB8AC3E}">
        <p14:creationId xmlns:p14="http://schemas.microsoft.com/office/powerpoint/2010/main" val="902015294"/>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B81954-A5D2-456E-BC13-79F18F69D06F}" type="slidenum">
              <a:rPr lang="en-US" altLang="en-US"/>
              <a:pPr>
                <a:defRPr/>
              </a:pPr>
              <a:t>‹N›</a:t>
            </a:fld>
            <a:endParaRPr lang="en-US" altLang="en-US"/>
          </a:p>
        </p:txBody>
      </p:sp>
    </p:spTree>
    <p:extLst>
      <p:ext uri="{BB962C8B-B14F-4D97-AF65-F5344CB8AC3E}">
        <p14:creationId xmlns:p14="http://schemas.microsoft.com/office/powerpoint/2010/main" val="3976756428"/>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60350"/>
            <a:ext cx="2071688" cy="58324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60350"/>
            <a:ext cx="6067425" cy="5832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51E001-F72D-456D-9599-E5A68830CDE9}" type="slidenum">
              <a:rPr lang="en-US" altLang="en-US"/>
              <a:pPr>
                <a:defRPr/>
              </a:pPr>
              <a:t>‹N›</a:t>
            </a:fld>
            <a:endParaRPr lang="en-US" altLang="en-US"/>
          </a:p>
        </p:txBody>
      </p:sp>
    </p:spTree>
    <p:extLst>
      <p:ext uri="{BB962C8B-B14F-4D97-AF65-F5344CB8AC3E}">
        <p14:creationId xmlns:p14="http://schemas.microsoft.com/office/powerpoint/2010/main" val="2132156739"/>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pPr>
              <a:defRPr/>
            </a:pPr>
            <a:fld id="{3536D75F-BA8D-40F6-AD0A-4DFC0D179CCB}" type="slidenum">
              <a:rPr lang="en-GB" altLang="en-US"/>
              <a:pPr>
                <a:defRPr/>
              </a:pPr>
              <a:t>‹N›</a:t>
            </a:fld>
            <a:endParaRPr lang="en-GB" altLang="en-US"/>
          </a:p>
        </p:txBody>
      </p:sp>
    </p:spTree>
    <p:extLst>
      <p:ext uri="{BB962C8B-B14F-4D97-AF65-F5344CB8AC3E}">
        <p14:creationId xmlns:p14="http://schemas.microsoft.com/office/powerpoint/2010/main" val="28332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46D9DF-FDB0-482B-9EFF-A7D65879A2C8}" type="slidenum">
              <a:rPr lang="en-US" altLang="en-US"/>
              <a:pPr>
                <a:defRPr/>
              </a:pPr>
              <a:t>‹N›</a:t>
            </a:fld>
            <a:endParaRPr lang="en-US" altLang="en-US"/>
          </a:p>
        </p:txBody>
      </p:sp>
    </p:spTree>
    <p:extLst>
      <p:ext uri="{BB962C8B-B14F-4D97-AF65-F5344CB8AC3E}">
        <p14:creationId xmlns:p14="http://schemas.microsoft.com/office/powerpoint/2010/main" val="153668165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92CE6A-ADEA-48B6-A72B-374A6EF4642C}" type="slidenum">
              <a:rPr lang="en-US" altLang="en-US"/>
              <a:pPr>
                <a:defRPr/>
              </a:pPr>
              <a:t>‹N›</a:t>
            </a:fld>
            <a:endParaRPr lang="en-US" altLang="en-US"/>
          </a:p>
        </p:txBody>
      </p:sp>
    </p:spTree>
    <p:extLst>
      <p:ext uri="{BB962C8B-B14F-4D97-AF65-F5344CB8AC3E}">
        <p14:creationId xmlns:p14="http://schemas.microsoft.com/office/powerpoint/2010/main" val="381153860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484313"/>
            <a:ext cx="4068763"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78363" y="1484313"/>
            <a:ext cx="407035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49D9BE-EA73-43EC-BF5D-C464707166AB}" type="slidenum">
              <a:rPr lang="en-US" altLang="en-US"/>
              <a:pPr>
                <a:defRPr/>
              </a:pPr>
              <a:t>‹N›</a:t>
            </a:fld>
            <a:endParaRPr lang="en-US" altLang="en-US"/>
          </a:p>
        </p:txBody>
      </p:sp>
    </p:spTree>
    <p:extLst>
      <p:ext uri="{BB962C8B-B14F-4D97-AF65-F5344CB8AC3E}">
        <p14:creationId xmlns:p14="http://schemas.microsoft.com/office/powerpoint/2010/main" val="48902182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D1A8DC-F0C9-4B70-AF48-1452343B7E0F}" type="slidenum">
              <a:rPr lang="en-US" altLang="en-US"/>
              <a:pPr>
                <a:defRPr/>
              </a:pPr>
              <a:t>‹N›</a:t>
            </a:fld>
            <a:endParaRPr lang="en-US" altLang="en-US"/>
          </a:p>
        </p:txBody>
      </p:sp>
    </p:spTree>
    <p:extLst>
      <p:ext uri="{BB962C8B-B14F-4D97-AF65-F5344CB8AC3E}">
        <p14:creationId xmlns:p14="http://schemas.microsoft.com/office/powerpoint/2010/main" val="2458237136"/>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94ABBB-4184-4DCC-9C08-EEFB8AAAD3CA}" type="slidenum">
              <a:rPr lang="en-US" altLang="en-US"/>
              <a:pPr>
                <a:defRPr/>
              </a:pPr>
              <a:t>‹N›</a:t>
            </a:fld>
            <a:endParaRPr lang="en-US" altLang="en-US"/>
          </a:p>
        </p:txBody>
      </p:sp>
    </p:spTree>
    <p:extLst>
      <p:ext uri="{BB962C8B-B14F-4D97-AF65-F5344CB8AC3E}">
        <p14:creationId xmlns:p14="http://schemas.microsoft.com/office/powerpoint/2010/main" val="218184815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11FCB3-1C08-4F1D-A59B-2289C8CF65B3}" type="slidenum">
              <a:rPr lang="en-US" altLang="en-US"/>
              <a:pPr>
                <a:defRPr/>
              </a:pPr>
              <a:t>‹N›</a:t>
            </a:fld>
            <a:endParaRPr lang="en-US" altLang="en-US"/>
          </a:p>
        </p:txBody>
      </p:sp>
    </p:spTree>
    <p:extLst>
      <p:ext uri="{BB962C8B-B14F-4D97-AF65-F5344CB8AC3E}">
        <p14:creationId xmlns:p14="http://schemas.microsoft.com/office/powerpoint/2010/main" val="365383270"/>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A5779E-9D7F-4A3A-903B-A0A3B1146701}" type="slidenum">
              <a:rPr lang="en-US" altLang="en-US"/>
              <a:pPr>
                <a:defRPr/>
              </a:pPr>
              <a:t>‹N›</a:t>
            </a:fld>
            <a:endParaRPr lang="en-US" altLang="en-US"/>
          </a:p>
        </p:txBody>
      </p:sp>
    </p:spTree>
    <p:extLst>
      <p:ext uri="{BB962C8B-B14F-4D97-AF65-F5344CB8AC3E}">
        <p14:creationId xmlns:p14="http://schemas.microsoft.com/office/powerpoint/2010/main" val="317131253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EEAA37-8820-4369-9C85-2B605DB50AD9}" type="slidenum">
              <a:rPr lang="en-US" altLang="en-US"/>
              <a:pPr>
                <a:defRPr/>
              </a:pPr>
              <a:t>‹N›</a:t>
            </a:fld>
            <a:endParaRPr lang="en-US" altLang="en-US"/>
          </a:p>
        </p:txBody>
      </p:sp>
    </p:spTree>
    <p:extLst>
      <p:ext uri="{BB962C8B-B14F-4D97-AF65-F5344CB8AC3E}">
        <p14:creationId xmlns:p14="http://schemas.microsoft.com/office/powerpoint/2010/main" val="277370406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3175" y="0"/>
            <a:ext cx="9144000" cy="1196975"/>
          </a:xfrm>
          <a:prstGeom prst="rect">
            <a:avLst/>
          </a:prstGeom>
          <a:solidFill>
            <a:schemeClr val="tx2">
              <a:lumMod val="50000"/>
            </a:schemeClr>
          </a:solidFill>
          <a:ln>
            <a:noFill/>
          </a:ln>
          <a:effectLst/>
        </p:spPr>
        <p:txBody>
          <a:bodyPr wrap="none" anchor="ctr"/>
          <a:lstStyle/>
          <a:p>
            <a:pPr eaLnBrk="1" hangingPunct="1">
              <a:defRPr/>
            </a:pPr>
            <a:endParaRPr lang="en-GB">
              <a:latin typeface="Arial" charset="0"/>
              <a:cs typeface="Arial" charset="0"/>
            </a:endParaRPr>
          </a:p>
        </p:txBody>
      </p:sp>
      <p:sp>
        <p:nvSpPr>
          <p:cNvPr id="1034" name="Rectangle 10"/>
          <p:cNvSpPr>
            <a:spLocks noChangeArrowheads="1"/>
          </p:cNvSpPr>
          <p:nvPr/>
        </p:nvSpPr>
        <p:spPr bwMode="auto">
          <a:xfrm>
            <a:off x="-3175" y="1089025"/>
            <a:ext cx="9147175" cy="215900"/>
          </a:xfrm>
          <a:prstGeom prst="rect">
            <a:avLst/>
          </a:prstGeom>
          <a:solidFill>
            <a:schemeClr val="tx1">
              <a:lumMod val="50000"/>
            </a:schemeClr>
          </a:solidFill>
          <a:ln>
            <a:noFill/>
          </a:ln>
          <a:effectLst/>
        </p:spPr>
        <p:txBody>
          <a:bodyPr wrap="none" anchor="ctr"/>
          <a:lstStyle/>
          <a:p>
            <a:pPr eaLnBrk="1" hangingPunct="1">
              <a:defRPr/>
            </a:pPr>
            <a:endParaRPr lang="en-GB">
              <a:latin typeface="Arial" charset="0"/>
              <a:cs typeface="Arial" charset="0"/>
            </a:endParaRPr>
          </a:p>
        </p:txBody>
      </p:sp>
      <p:sp>
        <p:nvSpPr>
          <p:cNvPr id="1028" name="Rectangle 2"/>
          <p:cNvSpPr>
            <a:spLocks noGrp="1" noChangeArrowheads="1"/>
          </p:cNvSpPr>
          <p:nvPr>
            <p:ph type="title"/>
          </p:nvPr>
        </p:nvSpPr>
        <p:spPr bwMode="auto">
          <a:xfrm>
            <a:off x="457200" y="260350"/>
            <a:ext cx="8291513"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457200" y="1484313"/>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5" name="Rectangle 11"/>
          <p:cNvSpPr>
            <a:spLocks noChangeArrowheads="1"/>
          </p:cNvSpPr>
          <p:nvPr/>
        </p:nvSpPr>
        <p:spPr bwMode="auto">
          <a:xfrm>
            <a:off x="0" y="6605588"/>
            <a:ext cx="9139238" cy="277812"/>
          </a:xfrm>
          <a:prstGeom prst="rect">
            <a:avLst/>
          </a:prstGeom>
          <a:solidFill>
            <a:schemeClr val="tx1">
              <a:lumMod val="50000"/>
            </a:schemeClr>
          </a:solidFill>
          <a:ln>
            <a:noFill/>
          </a:ln>
          <a:effectLst/>
        </p:spPr>
        <p:txBody>
          <a:bodyPr wrap="none" anchor="ctr"/>
          <a:lstStyle/>
          <a:p>
            <a:pPr eaLnBrk="1" hangingPunct="1">
              <a:defRPr/>
            </a:pPr>
            <a:endParaRPr lang="en-GB">
              <a:latin typeface="Arial" charset="0"/>
              <a:cs typeface="Arial" charset="0"/>
            </a:endParaRPr>
          </a:p>
        </p:txBody>
      </p:sp>
      <p:sp>
        <p:nvSpPr>
          <p:cNvPr id="2" name="Rectangle 4"/>
          <p:cNvSpPr>
            <a:spLocks noGrp="1" noChangeArrowheads="1"/>
          </p:cNvSpPr>
          <p:nvPr>
            <p:ph type="dt" sz="half" idx="2"/>
          </p:nvPr>
        </p:nvSpPr>
        <p:spPr bwMode="auto">
          <a:xfrm>
            <a:off x="457200" y="65611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accent2"/>
                </a:solidFill>
                <a:latin typeface="Arial" charset="0"/>
                <a:cs typeface="Arial" charset="0"/>
              </a:defRPr>
            </a:lvl1pPr>
          </a:lstStyle>
          <a:p>
            <a:pPr>
              <a:defRPr/>
            </a:pPr>
            <a:endParaRPr lang="en-US"/>
          </a:p>
        </p:txBody>
      </p:sp>
      <p:sp>
        <p:nvSpPr>
          <p:cNvPr id="3" name="Rectangle 5"/>
          <p:cNvSpPr>
            <a:spLocks noGrp="1" noChangeArrowheads="1"/>
          </p:cNvSpPr>
          <p:nvPr>
            <p:ph type="ftr" sz="quarter" idx="3"/>
          </p:nvPr>
        </p:nvSpPr>
        <p:spPr bwMode="auto">
          <a:xfrm>
            <a:off x="3124200" y="6561138"/>
            <a:ext cx="2895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accent2"/>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5611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accent2"/>
                </a:solidFill>
              </a:defRPr>
            </a:lvl1pPr>
          </a:lstStyle>
          <a:p>
            <a:pPr>
              <a:defRPr/>
            </a:pPr>
            <a:fld id="{E46B10BA-5E66-4044-A19A-A97D2AA214FD}"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sldLayoutIdLst>
    <p:sldLayoutId id="2147483723"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5" r:id="rId12"/>
  </p:sldLayoutIdLst>
  <p:transition>
    <p:wipe dir="r"/>
  </p:transition>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cs typeface="Arial" charset="0"/>
        </a:defRPr>
      </a:lvl2pPr>
      <a:lvl3pPr algn="l" rtl="0" eaLnBrk="0" fontAlgn="base" hangingPunct="0">
        <a:spcBef>
          <a:spcPct val="0"/>
        </a:spcBef>
        <a:spcAft>
          <a:spcPct val="0"/>
        </a:spcAft>
        <a:defRPr sz="3600">
          <a:solidFill>
            <a:schemeClr val="tx2"/>
          </a:solidFill>
          <a:latin typeface="Arial" charset="0"/>
          <a:cs typeface="Arial" charset="0"/>
        </a:defRPr>
      </a:lvl3pPr>
      <a:lvl4pPr algn="l" rtl="0" eaLnBrk="0" fontAlgn="base" hangingPunct="0">
        <a:spcBef>
          <a:spcPct val="0"/>
        </a:spcBef>
        <a:spcAft>
          <a:spcPct val="0"/>
        </a:spcAft>
        <a:defRPr sz="3600">
          <a:solidFill>
            <a:schemeClr val="tx2"/>
          </a:solidFill>
          <a:latin typeface="Arial" charset="0"/>
          <a:cs typeface="Arial" charset="0"/>
        </a:defRPr>
      </a:lvl4pPr>
      <a:lvl5pPr algn="l" rtl="0" eaLnBrk="0" fontAlgn="base" hangingPunct="0">
        <a:spcBef>
          <a:spcPct val="0"/>
        </a:spcBef>
        <a:spcAft>
          <a:spcPct val="0"/>
        </a:spcAft>
        <a:defRPr sz="3600">
          <a:solidFill>
            <a:schemeClr val="tx2"/>
          </a:solidFill>
          <a:latin typeface="Arial" charset="0"/>
          <a:cs typeface="Arial" charset="0"/>
        </a:defRPr>
      </a:lvl5pPr>
      <a:lvl6pPr marL="457200" algn="l" rtl="0" fontAlgn="base">
        <a:spcBef>
          <a:spcPct val="0"/>
        </a:spcBef>
        <a:spcAft>
          <a:spcPct val="0"/>
        </a:spcAft>
        <a:defRPr sz="3600">
          <a:solidFill>
            <a:schemeClr val="tx2"/>
          </a:solidFill>
          <a:latin typeface="Arial" charset="0"/>
          <a:cs typeface="Arial" charset="0"/>
        </a:defRPr>
      </a:lvl6pPr>
      <a:lvl7pPr marL="914400" algn="l" rtl="0" fontAlgn="base">
        <a:spcBef>
          <a:spcPct val="0"/>
        </a:spcBef>
        <a:spcAft>
          <a:spcPct val="0"/>
        </a:spcAft>
        <a:defRPr sz="3600">
          <a:solidFill>
            <a:schemeClr val="tx2"/>
          </a:solidFill>
          <a:latin typeface="Arial" charset="0"/>
          <a:cs typeface="Arial" charset="0"/>
        </a:defRPr>
      </a:lvl7pPr>
      <a:lvl8pPr marL="1371600" algn="l" rtl="0" fontAlgn="base">
        <a:spcBef>
          <a:spcPct val="0"/>
        </a:spcBef>
        <a:spcAft>
          <a:spcPct val="0"/>
        </a:spcAft>
        <a:defRPr sz="3600">
          <a:solidFill>
            <a:schemeClr val="tx2"/>
          </a:solidFill>
          <a:latin typeface="Arial" charset="0"/>
          <a:cs typeface="Arial" charset="0"/>
        </a:defRPr>
      </a:lvl8pPr>
      <a:lvl9pPr marL="1828800" algn="l" rtl="0" fontAlgn="base">
        <a:spcBef>
          <a:spcPct val="0"/>
        </a:spcBef>
        <a:spcAft>
          <a:spcPct val="0"/>
        </a:spcAft>
        <a:defRPr sz="36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altLang="en-US" dirty="0"/>
              <a:t>Formal Template</a:t>
            </a:r>
            <a:endParaRPr lang="en-US" altLang="en-US" dirty="0"/>
          </a:p>
        </p:txBody>
      </p:sp>
      <p:sp>
        <p:nvSpPr>
          <p:cNvPr id="5" name="Segnaposto contenuto 4">
            <a:extLst>
              <a:ext uri="{FF2B5EF4-FFF2-40B4-BE49-F238E27FC236}">
                <a16:creationId xmlns:a16="http://schemas.microsoft.com/office/drawing/2014/main" id="{90E68394-E4B9-4674-8B93-CA3461A2E528}"/>
              </a:ext>
            </a:extLst>
          </p:cNvPr>
          <p:cNvSpPr>
            <a:spLocks noGrp="1"/>
          </p:cNvSpPr>
          <p:nvPr>
            <p:ph idx="1"/>
          </p:nvPr>
        </p:nvSpPr>
        <p:spPr>
          <a:xfrm>
            <a:off x="0" y="1304764"/>
            <a:ext cx="9144000" cy="5292886"/>
          </a:xfrm>
          <a:gradFill>
            <a:gsLst>
              <a:gs pos="55500">
                <a:srgbClr val="A5C2E2"/>
              </a:gs>
              <a:gs pos="37000">
                <a:srgbClr val="B2CBE6"/>
              </a:gs>
              <a:gs pos="0">
                <a:srgbClr val="CCDCEE"/>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buNone/>
            </a:pPr>
            <a:endParaRPr lang="it-IT" dirty="0"/>
          </a:p>
          <a:p>
            <a:pPr marL="0" indent="0">
              <a:buNone/>
            </a:pPr>
            <a:endParaRPr lang="it-IT" dirty="0"/>
          </a:p>
          <a:p>
            <a:pPr marL="0" indent="0">
              <a:buNone/>
            </a:pPr>
            <a:endParaRPr lang="en-US" dirty="0"/>
          </a:p>
        </p:txBody>
      </p:sp>
      <p:sp>
        <p:nvSpPr>
          <p:cNvPr id="2" name="Segnaposto numero diapositiva 1">
            <a:extLst>
              <a:ext uri="{FF2B5EF4-FFF2-40B4-BE49-F238E27FC236}">
                <a16:creationId xmlns:a16="http://schemas.microsoft.com/office/drawing/2014/main" id="{2EA63E55-DE3F-4DC9-8D7F-6A39750EC8DC}"/>
              </a:ext>
            </a:extLst>
          </p:cNvPr>
          <p:cNvSpPr>
            <a:spLocks noGrp="1"/>
          </p:cNvSpPr>
          <p:nvPr>
            <p:ph type="sldNum" sz="quarter" idx="12"/>
          </p:nvPr>
        </p:nvSpPr>
        <p:spPr/>
        <p:txBody>
          <a:bodyPr/>
          <a:lstStyle/>
          <a:p>
            <a:pPr>
              <a:defRPr/>
            </a:pPr>
            <a:fld id="{EF84E31A-4B65-408E-A0CB-C30DACEA2F78}" type="slidenum">
              <a:rPr lang="en-US" altLang="en-US" smtClean="0"/>
              <a:pPr>
                <a:defRPr/>
              </a:pPr>
              <a:t>1</a:t>
            </a:fld>
            <a:endParaRPr lang="en-US" altLang="en-US"/>
          </a:p>
        </p:txBody>
      </p:sp>
      <p:pic>
        <p:nvPicPr>
          <p:cNvPr id="4" name="Immagine 3">
            <a:extLst>
              <a:ext uri="{FF2B5EF4-FFF2-40B4-BE49-F238E27FC236}">
                <a16:creationId xmlns:a16="http://schemas.microsoft.com/office/drawing/2014/main" id="{CDD34FC9-ED1A-4A8B-ABAD-16C7796F8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20"/>
            <a:ext cx="9144000" cy="1512168"/>
          </a:xfrm>
          <a:prstGeom prst="rect">
            <a:avLst/>
          </a:prstGeom>
        </p:spPr>
      </p:pic>
      <p:pic>
        <p:nvPicPr>
          <p:cNvPr id="11" name="Immagine 10">
            <a:extLst>
              <a:ext uri="{FF2B5EF4-FFF2-40B4-BE49-F238E27FC236}">
                <a16:creationId xmlns:a16="http://schemas.microsoft.com/office/drawing/2014/main" id="{48E5C043-2E30-4427-899D-B1233CDC0D29}"/>
              </a:ext>
            </a:extLst>
          </p:cNvPr>
          <p:cNvPicPr>
            <a:picLocks noChangeAspect="1"/>
          </p:cNvPicPr>
          <p:nvPr/>
        </p:nvPicPr>
        <p:blipFill>
          <a:blip r:embed="rId4"/>
          <a:stretch>
            <a:fillRect/>
          </a:stretch>
        </p:blipFill>
        <p:spPr>
          <a:xfrm>
            <a:off x="5738781" y="4761148"/>
            <a:ext cx="3333719" cy="1440416"/>
          </a:xfrm>
          <a:prstGeom prst="rect">
            <a:avLst/>
          </a:prstGeom>
        </p:spPr>
      </p:pic>
      <p:sp>
        <p:nvSpPr>
          <p:cNvPr id="12" name="Segnaposto contenuto 11">
            <a:extLst>
              <a:ext uri="{FF2B5EF4-FFF2-40B4-BE49-F238E27FC236}">
                <a16:creationId xmlns:a16="http://schemas.microsoft.com/office/drawing/2014/main" id="{25E0AE7B-EB59-4D73-ACDC-0BFAB3770D1D}"/>
              </a:ext>
            </a:extLst>
          </p:cNvPr>
          <p:cNvSpPr txBox="1">
            <a:spLocks/>
          </p:cNvSpPr>
          <p:nvPr/>
        </p:nvSpPr>
        <p:spPr bwMode="auto">
          <a:xfrm>
            <a:off x="426243" y="1926623"/>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lgn="ctr">
              <a:lnSpc>
                <a:spcPct val="150000"/>
              </a:lnSpc>
              <a:buNone/>
            </a:pPr>
            <a:r>
              <a:rPr lang="en-US" sz="4400" dirty="0">
                <a:solidFill>
                  <a:schemeClr val="tx1"/>
                </a:solidFill>
                <a:latin typeface="Times New Roman" panose="02020603050405020304" pitchFamily="18" charset="0"/>
                <a:cs typeface="Times New Roman" panose="02020603050405020304" pitchFamily="18" charset="0"/>
              </a:rPr>
              <a:t>Pepper Robotic Platform for Museum Assistance Application</a:t>
            </a:r>
          </a:p>
        </p:txBody>
      </p:sp>
      <p:sp>
        <p:nvSpPr>
          <p:cNvPr id="13" name="Segnaposto contenuto 11">
            <a:extLst>
              <a:ext uri="{FF2B5EF4-FFF2-40B4-BE49-F238E27FC236}">
                <a16:creationId xmlns:a16="http://schemas.microsoft.com/office/drawing/2014/main" id="{251257E2-56D9-4976-BCA7-AC67D6E79397}"/>
              </a:ext>
            </a:extLst>
          </p:cNvPr>
          <p:cNvSpPr txBox="1">
            <a:spLocks/>
          </p:cNvSpPr>
          <p:nvPr/>
        </p:nvSpPr>
        <p:spPr bwMode="auto">
          <a:xfrm>
            <a:off x="14144" y="4536282"/>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buNone/>
            </a:pPr>
            <a:r>
              <a:rPr lang="en-US" sz="1800" dirty="0">
                <a:solidFill>
                  <a:schemeClr val="tx1"/>
                </a:solidFill>
                <a:latin typeface="Times New Roman" panose="02020603050405020304" pitchFamily="18" charset="0"/>
                <a:cs typeface="Times New Roman" panose="02020603050405020304" pitchFamily="18" charset="0"/>
              </a:rPr>
              <a:t>Authors:	</a:t>
            </a:r>
          </a:p>
          <a:p>
            <a:pPr marL="0" indent="0">
              <a:buNone/>
            </a:pPr>
            <a:r>
              <a:rPr lang="en-US" sz="1800" u="sng" dirty="0">
                <a:solidFill>
                  <a:schemeClr val="tx1"/>
                </a:solidFill>
                <a:latin typeface="Times New Roman" panose="02020603050405020304" pitchFamily="18" charset="0"/>
                <a:cs typeface="Times New Roman" panose="02020603050405020304" pitchFamily="18" charset="0"/>
              </a:rPr>
              <a:t>Alessandro Francesco</a:t>
            </a:r>
            <a:endParaRPr lang="en-US" sz="1800" dirty="0">
              <a:solidFill>
                <a:schemeClr val="tx1"/>
              </a:solidFill>
              <a:latin typeface="Times New Roman" panose="02020603050405020304" pitchFamily="18" charset="0"/>
              <a:cs typeface="Times New Roman" panose="02020603050405020304" pitchFamily="18" charset="0"/>
            </a:endParaRPr>
          </a:p>
          <a:p>
            <a:pPr marL="0" indent="0">
              <a:buNone/>
            </a:pPr>
            <a:r>
              <a:rPr lang="en-US" sz="1800" dirty="0">
                <a:solidFill>
                  <a:schemeClr val="tx1"/>
                </a:solidFill>
                <a:latin typeface="Times New Roman" panose="02020603050405020304" pitchFamily="18" charset="0"/>
                <a:cs typeface="Times New Roman" panose="02020603050405020304" pitchFamily="18" charset="0"/>
              </a:rPr>
              <a:t>Allegra Dario</a:t>
            </a:r>
          </a:p>
          <a:p>
            <a:pPr marL="0" indent="0">
              <a:buNone/>
            </a:pPr>
            <a:r>
              <a:rPr lang="en-US" sz="1800" dirty="0">
                <a:solidFill>
                  <a:schemeClr val="tx1"/>
                </a:solidFill>
                <a:latin typeface="Times New Roman" panose="02020603050405020304" pitchFamily="18" charset="0"/>
                <a:cs typeface="Times New Roman" panose="02020603050405020304" pitchFamily="18" charset="0"/>
              </a:rPr>
              <a:t>Santoro </a:t>
            </a:r>
            <a:r>
              <a:rPr lang="en-US" sz="1800" dirty="0" err="1">
                <a:solidFill>
                  <a:schemeClr val="tx1"/>
                </a:solidFill>
                <a:latin typeface="Times New Roman" panose="02020603050405020304" pitchFamily="18" charset="0"/>
                <a:cs typeface="Times New Roman" panose="02020603050405020304" pitchFamily="18" charset="0"/>
              </a:rPr>
              <a:t>Corrado</a:t>
            </a:r>
            <a:endParaRPr lang="en-US" sz="1800" dirty="0">
              <a:solidFill>
                <a:schemeClr val="tx1"/>
              </a:solidFill>
              <a:latin typeface="Times New Roman" panose="02020603050405020304" pitchFamily="18" charset="0"/>
              <a:cs typeface="Times New Roman" panose="02020603050405020304" pitchFamily="18" charset="0"/>
            </a:endParaRPr>
          </a:p>
          <a:p>
            <a:pPr marL="0" indent="0">
              <a:buNone/>
            </a:pPr>
            <a:r>
              <a:rPr lang="en-US" sz="1800" dirty="0" err="1">
                <a:solidFill>
                  <a:schemeClr val="tx1"/>
                </a:solidFill>
                <a:latin typeface="Times New Roman" panose="02020603050405020304" pitchFamily="18" charset="0"/>
                <a:cs typeface="Times New Roman" panose="02020603050405020304" pitchFamily="18" charset="0"/>
              </a:rPr>
              <a:t>Stanco</a:t>
            </a:r>
            <a:r>
              <a:rPr lang="en-US" sz="1800" dirty="0">
                <a:solidFill>
                  <a:schemeClr val="tx1"/>
                </a:solidFill>
                <a:latin typeface="Times New Roman" panose="02020603050405020304" pitchFamily="18" charset="0"/>
                <a:cs typeface="Times New Roman" panose="02020603050405020304" pitchFamily="18" charset="0"/>
              </a:rPr>
              <a:t> Filippo</a:t>
            </a:r>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BE9B28-BB71-4A07-A360-33C9D1D7896E}"/>
              </a:ext>
            </a:extLst>
          </p:cNvPr>
          <p:cNvSpPr>
            <a:spLocks noGrp="1"/>
          </p:cNvSpPr>
          <p:nvPr>
            <p:ph type="sldNum" sz="quarter" idx="12"/>
          </p:nvPr>
        </p:nvSpPr>
        <p:spPr/>
        <p:txBody>
          <a:bodyPr/>
          <a:lstStyle/>
          <a:p>
            <a:pPr>
              <a:defRPr/>
            </a:pPr>
            <a:fld id="{3536D75F-BA8D-40F6-AD0A-4DFC0D179CCB}" type="slidenum">
              <a:rPr lang="en-GB" altLang="en-US" smtClean="0"/>
              <a:pPr>
                <a:defRPr/>
              </a:pPr>
              <a:t>10</a:t>
            </a:fld>
            <a:endParaRPr lang="en-GB" altLang="en-US"/>
          </a:p>
        </p:txBody>
      </p:sp>
      <p:sp>
        <p:nvSpPr>
          <p:cNvPr id="13" name="Segnaposto contenuto 11">
            <a:extLst>
              <a:ext uri="{FF2B5EF4-FFF2-40B4-BE49-F238E27FC236}">
                <a16:creationId xmlns:a16="http://schemas.microsoft.com/office/drawing/2014/main" id="{6981292B-B693-461D-BF98-4CF29A143481}"/>
              </a:ext>
            </a:extLst>
          </p:cNvPr>
          <p:cNvSpPr txBox="1">
            <a:spLocks/>
          </p:cNvSpPr>
          <p:nvPr/>
        </p:nvSpPr>
        <p:spPr bwMode="auto">
          <a:xfrm>
            <a:off x="457200" y="1484313"/>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lnSpc>
                <a:spcPct val="150000"/>
              </a:lnSpc>
              <a:buNone/>
            </a:pPr>
            <a:r>
              <a:rPr lang="en-US" sz="2200" dirty="0">
                <a:solidFill>
                  <a:schemeClr val="tx1"/>
                </a:solidFill>
                <a:latin typeface="Times New Roman" panose="02020603050405020304" pitchFamily="18" charset="0"/>
                <a:cs typeface="Times New Roman" panose="02020603050405020304" pitchFamily="18" charset="0"/>
              </a:rPr>
              <a:t>Qualitative test of the modules:</a:t>
            </a:r>
          </a:p>
          <a:p>
            <a:pPr>
              <a:lnSpc>
                <a:spcPct val="200000"/>
              </a:lnSpc>
            </a:pPr>
            <a:r>
              <a:rPr lang="en-US" sz="2200" dirty="0">
                <a:solidFill>
                  <a:schemeClr val="tx1"/>
                </a:solidFill>
                <a:latin typeface="Times New Roman" panose="02020603050405020304" pitchFamily="18" charset="0"/>
                <a:cs typeface="Times New Roman" panose="02020603050405020304" pitchFamily="18" charset="0"/>
              </a:rPr>
              <a:t>Computer Vision: emotion/age/gender recognition</a:t>
            </a:r>
          </a:p>
          <a:p>
            <a:pPr>
              <a:lnSpc>
                <a:spcPct val="150000"/>
              </a:lnSpc>
            </a:pPr>
            <a:r>
              <a:rPr lang="en-US" sz="2200" dirty="0">
                <a:solidFill>
                  <a:schemeClr val="tx1"/>
                </a:solidFill>
                <a:latin typeface="Times New Roman" panose="02020603050405020304" pitchFamily="18" charset="0"/>
                <a:cs typeface="Times New Roman" panose="02020603050405020304" pitchFamily="18" charset="0"/>
              </a:rPr>
              <a:t>Speech Recognition: natural language interaction</a:t>
            </a:r>
          </a:p>
          <a:p>
            <a:pPr>
              <a:lnSpc>
                <a:spcPct val="150000"/>
              </a:lnSpc>
            </a:pPr>
            <a:r>
              <a:rPr lang="it-IT" sz="2200" dirty="0">
                <a:solidFill>
                  <a:schemeClr val="tx1"/>
                </a:solidFill>
                <a:latin typeface="Times New Roman" panose="02020603050405020304" pitchFamily="18" charset="0"/>
                <a:cs typeface="Times New Roman" panose="02020603050405020304" pitchFamily="18" charset="0"/>
              </a:rPr>
              <a:t>Tracking: </a:t>
            </a:r>
            <a:r>
              <a:rPr lang="it-IT" sz="2200" dirty="0" err="1">
                <a:solidFill>
                  <a:schemeClr val="tx1"/>
                </a:solidFill>
                <a:latin typeface="Times New Roman" panose="02020603050405020304" pitchFamily="18" charset="0"/>
                <a:cs typeface="Times New Roman" panose="02020603050405020304" pitchFamily="18" charset="0"/>
              </a:rPr>
              <a:t>collision</a:t>
            </a:r>
            <a:r>
              <a:rPr lang="it-IT" sz="2200" dirty="0">
                <a:solidFill>
                  <a:schemeClr val="tx1"/>
                </a:solidFill>
                <a:latin typeface="Times New Roman" panose="02020603050405020304" pitchFamily="18" charset="0"/>
                <a:cs typeface="Times New Roman" panose="02020603050405020304" pitchFamily="18" charset="0"/>
              </a:rPr>
              <a:t> </a:t>
            </a:r>
            <a:r>
              <a:rPr lang="it-IT" sz="2200" dirty="0" err="1">
                <a:solidFill>
                  <a:schemeClr val="tx1"/>
                </a:solidFill>
                <a:latin typeface="Times New Roman" panose="02020603050405020304" pitchFamily="18" charset="0"/>
                <a:cs typeface="Times New Roman" panose="02020603050405020304" pitchFamily="18" charset="0"/>
              </a:rPr>
              <a:t>avoidance</a:t>
            </a:r>
            <a:r>
              <a:rPr lang="it-IT" sz="2200" dirty="0">
                <a:solidFill>
                  <a:schemeClr val="tx1"/>
                </a:solidFill>
                <a:latin typeface="Times New Roman" panose="02020603050405020304" pitchFamily="18" charset="0"/>
                <a:cs typeface="Times New Roman" panose="02020603050405020304" pitchFamily="18" charset="0"/>
              </a:rPr>
              <a:t> system</a:t>
            </a:r>
            <a:endParaRPr lang="en-US" sz="2200" dirty="0">
              <a:solidFill>
                <a:schemeClr val="tx1"/>
              </a:solidFill>
              <a:latin typeface="Times New Roman" panose="02020603050405020304" pitchFamily="18" charset="0"/>
              <a:cs typeface="Times New Roman" panose="02020603050405020304" pitchFamily="18" charset="0"/>
            </a:endParaRPr>
          </a:p>
          <a:p>
            <a:pPr marL="0" indent="0" algn="just">
              <a:lnSpc>
                <a:spcPct val="150000"/>
              </a:lnSpc>
              <a:buNone/>
            </a:pPr>
            <a:br>
              <a:rPr lang="en-US" sz="2200" dirty="0">
                <a:solidFill>
                  <a:schemeClr val="tx1"/>
                </a:solidFill>
                <a:latin typeface="Times New Roman" panose="02020603050405020304" pitchFamily="18" charset="0"/>
                <a:cs typeface="Times New Roman" panose="02020603050405020304" pitchFamily="18" charset="0"/>
              </a:rPr>
            </a:br>
            <a:r>
              <a:rPr lang="en-US" sz="2200" dirty="0">
                <a:solidFill>
                  <a:schemeClr val="tx1"/>
                </a:solidFill>
                <a:latin typeface="Times New Roman" panose="02020603050405020304" pitchFamily="18" charset="0"/>
                <a:cs typeface="Times New Roman" panose="02020603050405020304" pitchFamily="18" charset="0"/>
              </a:rPr>
              <a:t>Usability tests using Pepper in a public place to find out system problems and limitations</a:t>
            </a:r>
          </a:p>
          <a:p>
            <a:pPr marL="0" indent="0" algn="just">
              <a:buNone/>
            </a:pPr>
            <a:endParaRPr lang="en-US" sz="2200" kern="0" dirty="0">
              <a:solidFill>
                <a:schemeClr val="tx1"/>
              </a:solidFill>
              <a:latin typeface="Times New Roman" panose="02020603050405020304" pitchFamily="18" charset="0"/>
              <a:cs typeface="Times New Roman" panose="02020603050405020304" pitchFamily="18" charset="0"/>
            </a:endParaRPr>
          </a:p>
          <a:p>
            <a:pPr marL="0" indent="0" algn="just">
              <a:buFontTx/>
              <a:buNone/>
            </a:pPr>
            <a:endParaRPr lang="en-US" sz="2200" kern="0" dirty="0">
              <a:solidFill>
                <a:schemeClr val="tx1"/>
              </a:solidFill>
              <a:latin typeface="Times New Roman" panose="02020603050405020304" pitchFamily="18" charset="0"/>
              <a:cs typeface="Times New Roman" panose="02020603050405020304" pitchFamily="18" charset="0"/>
            </a:endParaRPr>
          </a:p>
        </p:txBody>
      </p:sp>
      <p:sp>
        <p:nvSpPr>
          <p:cNvPr id="16" name="Titolo 12">
            <a:extLst>
              <a:ext uri="{FF2B5EF4-FFF2-40B4-BE49-F238E27FC236}">
                <a16:creationId xmlns:a16="http://schemas.microsoft.com/office/drawing/2014/main" id="{EE087A08-4BEC-4B38-9003-C578EDD83E73}"/>
              </a:ext>
            </a:extLst>
          </p:cNvPr>
          <p:cNvSpPr>
            <a:spLocks noGrp="1"/>
          </p:cNvSpPr>
          <p:nvPr>
            <p:ph type="title"/>
          </p:nvPr>
        </p:nvSpPr>
        <p:spPr>
          <a:xfrm>
            <a:off x="143508" y="440023"/>
            <a:ext cx="9000492" cy="720725"/>
          </a:xfrm>
        </p:spPr>
        <p:txBody>
          <a:bodyPr/>
          <a:lstStyle/>
          <a:p>
            <a:r>
              <a:rPr lang="en-US" sz="2800" b="1" dirty="0">
                <a:latin typeface="Source Sans Pro" panose="020B0503030403020204" pitchFamily="34" charset="0"/>
                <a:ea typeface="Source Sans Pro" panose="020B0503030403020204" pitchFamily="34" charset="0"/>
              </a:rPr>
              <a:t>CUMA – Experimental Results                                      IEEE</a:t>
            </a:r>
            <a:r>
              <a:rPr lang="en-US" sz="2800" b="1" i="1" dirty="0">
                <a:latin typeface="Source Sans Pro" panose="020B0503030403020204" pitchFamily="34" charset="0"/>
                <a:ea typeface="Source Sans Pro" panose="020B0503030403020204" pitchFamily="34" charset="0"/>
              </a:rPr>
              <a:t> 2018 </a:t>
            </a:r>
            <a:br>
              <a:rPr lang="en-US" sz="2800" b="1" dirty="0">
                <a:latin typeface="Source Sans Pro" panose="020B0503030403020204" pitchFamily="34" charset="0"/>
                <a:ea typeface="Source Sans Pro" panose="020B0503030403020204" pitchFamily="34" charset="0"/>
              </a:rPr>
            </a:br>
            <a:endParaRPr lang="en-US" sz="28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2486752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BE9B28-BB71-4A07-A360-33C9D1D7896E}"/>
              </a:ext>
            </a:extLst>
          </p:cNvPr>
          <p:cNvSpPr>
            <a:spLocks noGrp="1"/>
          </p:cNvSpPr>
          <p:nvPr>
            <p:ph type="sldNum" sz="quarter" idx="12"/>
          </p:nvPr>
        </p:nvSpPr>
        <p:spPr/>
        <p:txBody>
          <a:bodyPr/>
          <a:lstStyle/>
          <a:p>
            <a:pPr>
              <a:defRPr/>
            </a:pPr>
            <a:fld id="{3536D75F-BA8D-40F6-AD0A-4DFC0D179CCB}" type="slidenum">
              <a:rPr lang="en-GB" altLang="en-US" smtClean="0"/>
              <a:pPr>
                <a:defRPr/>
              </a:pPr>
              <a:t>11</a:t>
            </a:fld>
            <a:endParaRPr lang="en-GB" altLang="en-US"/>
          </a:p>
        </p:txBody>
      </p:sp>
      <p:sp>
        <p:nvSpPr>
          <p:cNvPr id="16" name="Titolo 12">
            <a:extLst>
              <a:ext uri="{FF2B5EF4-FFF2-40B4-BE49-F238E27FC236}">
                <a16:creationId xmlns:a16="http://schemas.microsoft.com/office/drawing/2014/main" id="{EE087A08-4BEC-4B38-9003-C578EDD83E73}"/>
              </a:ext>
            </a:extLst>
          </p:cNvPr>
          <p:cNvSpPr>
            <a:spLocks noGrp="1"/>
          </p:cNvSpPr>
          <p:nvPr>
            <p:ph type="title"/>
          </p:nvPr>
        </p:nvSpPr>
        <p:spPr>
          <a:xfrm>
            <a:off x="143508" y="440023"/>
            <a:ext cx="9000492" cy="720725"/>
          </a:xfrm>
        </p:spPr>
        <p:txBody>
          <a:bodyPr/>
          <a:lstStyle/>
          <a:p>
            <a:r>
              <a:rPr lang="en-US" sz="2800" b="1" dirty="0">
                <a:latin typeface="Source Sans Pro" panose="020B0503030403020204" pitchFamily="34" charset="0"/>
                <a:ea typeface="Source Sans Pro" panose="020B0503030403020204" pitchFamily="34" charset="0"/>
              </a:rPr>
              <a:t>CUMA – Future Works                                                       IEEE</a:t>
            </a:r>
            <a:r>
              <a:rPr lang="en-US" sz="2800" b="1" i="1" dirty="0">
                <a:latin typeface="Source Sans Pro" panose="020B0503030403020204" pitchFamily="34" charset="0"/>
                <a:ea typeface="Source Sans Pro" panose="020B0503030403020204" pitchFamily="34" charset="0"/>
              </a:rPr>
              <a:t> 2018 </a:t>
            </a:r>
            <a:br>
              <a:rPr lang="en-US" sz="2800" b="1" dirty="0">
                <a:latin typeface="Source Sans Pro" panose="020B0503030403020204" pitchFamily="34" charset="0"/>
                <a:ea typeface="Source Sans Pro" panose="020B0503030403020204" pitchFamily="34" charset="0"/>
              </a:rPr>
            </a:br>
            <a:endParaRPr lang="en-US" sz="2800" b="1" dirty="0">
              <a:latin typeface="Source Sans Pro" panose="020B0503030403020204" pitchFamily="34" charset="0"/>
              <a:ea typeface="Source Sans Pro" panose="020B0503030403020204" pitchFamily="34" charset="0"/>
            </a:endParaRPr>
          </a:p>
        </p:txBody>
      </p:sp>
      <p:sp>
        <p:nvSpPr>
          <p:cNvPr id="4" name="Rettangolo con angoli arrotondati 3">
            <a:extLst>
              <a:ext uri="{FF2B5EF4-FFF2-40B4-BE49-F238E27FC236}">
                <a16:creationId xmlns:a16="http://schemas.microsoft.com/office/drawing/2014/main" id="{69D67BE0-FA41-411C-BA47-59ADC2312AF8}"/>
              </a:ext>
            </a:extLst>
          </p:cNvPr>
          <p:cNvSpPr/>
          <p:nvPr/>
        </p:nvSpPr>
        <p:spPr bwMode="auto">
          <a:xfrm>
            <a:off x="574861" y="1700808"/>
            <a:ext cx="8111244" cy="1260140"/>
          </a:xfrm>
          <a:prstGeom prst="roundRect">
            <a:avLst/>
          </a:prstGeom>
          <a:solidFill>
            <a:srgbClr val="E2ECF6"/>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just">
              <a:lnSpc>
                <a:spcPct val="150000"/>
              </a:lnSpc>
            </a:pPr>
            <a:r>
              <a:rPr lang="en-US" dirty="0">
                <a:latin typeface="Times New Roman" panose="02020603050405020304" pitchFamily="18" charset="0"/>
                <a:cs typeface="Times New Roman" panose="02020603050405020304" pitchFamily="18" charset="0"/>
              </a:rPr>
              <a:t>Integration of the Speech Recognition with a  </a:t>
            </a:r>
            <a:r>
              <a:rPr lang="en-US" b="1" dirty="0">
                <a:latin typeface="Times New Roman" panose="02020603050405020304" pitchFamily="18" charset="0"/>
                <a:cs typeface="Times New Roman" panose="02020603050405020304" pitchFamily="18" charset="0"/>
              </a:rPr>
              <a:t>cloud based speech-to-text</a:t>
            </a:r>
            <a:r>
              <a:rPr lang="en-US" dirty="0">
                <a:latin typeface="Times New Roman" panose="02020603050405020304" pitchFamily="18" charset="0"/>
                <a:cs typeface="Times New Roman" panose="02020603050405020304" pitchFamily="18" charset="0"/>
              </a:rPr>
              <a:t> service (e.g. Google, IBM, Microsoft Speech to Text API)</a:t>
            </a:r>
          </a:p>
        </p:txBody>
      </p:sp>
      <p:sp>
        <p:nvSpPr>
          <p:cNvPr id="7" name="Rettangolo con angoli arrotondati 6">
            <a:extLst>
              <a:ext uri="{FF2B5EF4-FFF2-40B4-BE49-F238E27FC236}">
                <a16:creationId xmlns:a16="http://schemas.microsoft.com/office/drawing/2014/main" id="{58CD57BD-1E0E-4910-9AE9-B79DB2C47794}"/>
              </a:ext>
            </a:extLst>
          </p:cNvPr>
          <p:cNvSpPr/>
          <p:nvPr/>
        </p:nvSpPr>
        <p:spPr bwMode="auto">
          <a:xfrm>
            <a:off x="574861" y="3176972"/>
            <a:ext cx="8111244" cy="1395299"/>
          </a:xfrm>
          <a:prstGeom prst="roundRect">
            <a:avLst/>
          </a:prstGeom>
          <a:solidFill>
            <a:srgbClr val="E2ECF6"/>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just">
              <a:lnSpc>
                <a:spcPct val="150000"/>
              </a:lnSpc>
            </a:pPr>
            <a:r>
              <a:rPr lang="en-US" dirty="0">
                <a:latin typeface="Times New Roman" panose="02020603050405020304" pitchFamily="18" charset="0"/>
                <a:cs typeface="Times New Roman" panose="02020603050405020304" pitchFamily="18" charset="0"/>
              </a:rPr>
              <a:t>Integration of the Speech Recognition with an </a:t>
            </a:r>
            <a:r>
              <a:rPr lang="en-US" b="1" dirty="0">
                <a:latin typeface="Times New Roman" panose="02020603050405020304" pitchFamily="18" charset="0"/>
                <a:cs typeface="Times New Roman" panose="02020603050405020304" pitchFamily="18" charset="0"/>
              </a:rPr>
              <a:t>Artificial Intelligence</a:t>
            </a:r>
            <a:r>
              <a:rPr lang="en-US" dirty="0">
                <a:latin typeface="Times New Roman" panose="02020603050405020304" pitchFamily="18" charset="0"/>
                <a:cs typeface="Times New Roman" panose="02020603050405020304" pitchFamily="18" charset="0"/>
              </a:rPr>
              <a:t> engine such as IBM Watson in order to manage the dialogue interaction</a:t>
            </a:r>
          </a:p>
        </p:txBody>
      </p:sp>
      <p:sp>
        <p:nvSpPr>
          <p:cNvPr id="8" name="Rettangolo con angoli arrotondati 7">
            <a:extLst>
              <a:ext uri="{FF2B5EF4-FFF2-40B4-BE49-F238E27FC236}">
                <a16:creationId xmlns:a16="http://schemas.microsoft.com/office/drawing/2014/main" id="{071A4622-8727-4485-914D-9C4255111E69}"/>
              </a:ext>
            </a:extLst>
          </p:cNvPr>
          <p:cNvSpPr/>
          <p:nvPr/>
        </p:nvSpPr>
        <p:spPr bwMode="auto">
          <a:xfrm>
            <a:off x="588132" y="4797152"/>
            <a:ext cx="8111244" cy="1260140"/>
          </a:xfrm>
          <a:prstGeom prst="roundRect">
            <a:avLst/>
          </a:prstGeom>
          <a:solidFill>
            <a:srgbClr val="E2ECF6"/>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just">
              <a:lnSpc>
                <a:spcPct val="150000"/>
              </a:lnSpc>
            </a:pPr>
            <a:r>
              <a:rPr lang="en-US" dirty="0">
                <a:latin typeface="Times New Roman" panose="02020603050405020304" pitchFamily="18" charset="0"/>
                <a:cs typeface="Times New Roman" panose="02020603050405020304" pitchFamily="18" charset="0"/>
              </a:rPr>
              <a:t>Add an </a:t>
            </a:r>
            <a:r>
              <a:rPr lang="en-US" b="1" dirty="0">
                <a:latin typeface="Times New Roman" panose="02020603050405020304" pitchFamily="18" charset="0"/>
                <a:cs typeface="Times New Roman" panose="02020603050405020304" pitchFamily="18" charset="0"/>
              </a:rPr>
              <a:t>Augmented Reality</a:t>
            </a:r>
            <a:r>
              <a:rPr lang="en-US" dirty="0">
                <a:latin typeface="Times New Roman" panose="02020603050405020304" pitchFamily="18" charset="0"/>
                <a:cs typeface="Times New Roman" panose="02020603050405020304" pitchFamily="18" charset="0"/>
              </a:rPr>
              <a:t> module to make Pepper able to improve user educational experience</a:t>
            </a:r>
          </a:p>
        </p:txBody>
      </p:sp>
    </p:spTree>
    <p:extLst>
      <p:ext uri="{BB962C8B-B14F-4D97-AF65-F5344CB8AC3E}">
        <p14:creationId xmlns:p14="http://schemas.microsoft.com/office/powerpoint/2010/main" val="14791902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altLang="en-US" dirty="0"/>
              <a:t>Formal Template</a:t>
            </a:r>
            <a:endParaRPr lang="en-US" altLang="en-US" dirty="0"/>
          </a:p>
        </p:txBody>
      </p:sp>
      <p:sp>
        <p:nvSpPr>
          <p:cNvPr id="5" name="Segnaposto contenuto 4">
            <a:extLst>
              <a:ext uri="{FF2B5EF4-FFF2-40B4-BE49-F238E27FC236}">
                <a16:creationId xmlns:a16="http://schemas.microsoft.com/office/drawing/2014/main" id="{90E68394-E4B9-4674-8B93-CA3461A2E528}"/>
              </a:ext>
            </a:extLst>
          </p:cNvPr>
          <p:cNvSpPr>
            <a:spLocks noGrp="1"/>
          </p:cNvSpPr>
          <p:nvPr>
            <p:ph idx="1"/>
          </p:nvPr>
        </p:nvSpPr>
        <p:spPr>
          <a:xfrm>
            <a:off x="14145" y="1304764"/>
            <a:ext cx="9144000" cy="5292886"/>
          </a:xfrm>
          <a:gradFill>
            <a:gsLst>
              <a:gs pos="55500">
                <a:srgbClr val="A5C2E2"/>
              </a:gs>
              <a:gs pos="37000">
                <a:srgbClr val="B2CBE6"/>
              </a:gs>
              <a:gs pos="0">
                <a:srgbClr val="CCDCEE"/>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buNone/>
            </a:pPr>
            <a:endParaRPr lang="it-IT" dirty="0"/>
          </a:p>
          <a:p>
            <a:pPr marL="0" indent="0">
              <a:buNone/>
            </a:pPr>
            <a:endParaRPr lang="it-IT" dirty="0"/>
          </a:p>
          <a:p>
            <a:pPr marL="0" indent="0">
              <a:buNone/>
            </a:pPr>
            <a:endParaRPr lang="en-US" dirty="0"/>
          </a:p>
        </p:txBody>
      </p:sp>
      <p:sp>
        <p:nvSpPr>
          <p:cNvPr id="2" name="Segnaposto numero diapositiva 1">
            <a:extLst>
              <a:ext uri="{FF2B5EF4-FFF2-40B4-BE49-F238E27FC236}">
                <a16:creationId xmlns:a16="http://schemas.microsoft.com/office/drawing/2014/main" id="{2EA63E55-DE3F-4DC9-8D7F-6A39750EC8DC}"/>
              </a:ext>
            </a:extLst>
          </p:cNvPr>
          <p:cNvSpPr>
            <a:spLocks noGrp="1"/>
          </p:cNvSpPr>
          <p:nvPr>
            <p:ph type="sldNum" sz="quarter" idx="12"/>
          </p:nvPr>
        </p:nvSpPr>
        <p:spPr/>
        <p:txBody>
          <a:bodyPr/>
          <a:lstStyle/>
          <a:p>
            <a:pPr>
              <a:defRPr/>
            </a:pPr>
            <a:fld id="{EF84E31A-4B65-408E-A0CB-C30DACEA2F78}" type="slidenum">
              <a:rPr lang="en-US" altLang="en-US" smtClean="0"/>
              <a:pPr>
                <a:defRPr/>
              </a:pPr>
              <a:t>12</a:t>
            </a:fld>
            <a:endParaRPr lang="en-US" altLang="en-US"/>
          </a:p>
        </p:txBody>
      </p:sp>
      <p:pic>
        <p:nvPicPr>
          <p:cNvPr id="4" name="Immagine 3">
            <a:extLst>
              <a:ext uri="{FF2B5EF4-FFF2-40B4-BE49-F238E27FC236}">
                <a16:creationId xmlns:a16="http://schemas.microsoft.com/office/drawing/2014/main" id="{CDD34FC9-ED1A-4A8B-ABAD-16C7796F8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20"/>
            <a:ext cx="9144000" cy="1512168"/>
          </a:xfrm>
          <a:prstGeom prst="rect">
            <a:avLst/>
          </a:prstGeom>
        </p:spPr>
      </p:pic>
      <p:pic>
        <p:nvPicPr>
          <p:cNvPr id="11" name="Immagine 10">
            <a:extLst>
              <a:ext uri="{FF2B5EF4-FFF2-40B4-BE49-F238E27FC236}">
                <a16:creationId xmlns:a16="http://schemas.microsoft.com/office/drawing/2014/main" id="{48E5C043-2E30-4427-899D-B1233CDC0D29}"/>
              </a:ext>
            </a:extLst>
          </p:cNvPr>
          <p:cNvPicPr>
            <a:picLocks noChangeAspect="1"/>
          </p:cNvPicPr>
          <p:nvPr/>
        </p:nvPicPr>
        <p:blipFill>
          <a:blip r:embed="rId4"/>
          <a:stretch>
            <a:fillRect/>
          </a:stretch>
        </p:blipFill>
        <p:spPr>
          <a:xfrm>
            <a:off x="5796136" y="4905164"/>
            <a:ext cx="3333719" cy="1440416"/>
          </a:xfrm>
          <a:prstGeom prst="rect">
            <a:avLst/>
          </a:prstGeom>
        </p:spPr>
      </p:pic>
      <p:sp>
        <p:nvSpPr>
          <p:cNvPr id="12" name="Segnaposto contenuto 11">
            <a:extLst>
              <a:ext uri="{FF2B5EF4-FFF2-40B4-BE49-F238E27FC236}">
                <a16:creationId xmlns:a16="http://schemas.microsoft.com/office/drawing/2014/main" id="{91576FE9-A78D-4364-B901-21220EBF7936}"/>
              </a:ext>
            </a:extLst>
          </p:cNvPr>
          <p:cNvSpPr txBox="1">
            <a:spLocks/>
          </p:cNvSpPr>
          <p:nvPr/>
        </p:nvSpPr>
        <p:spPr bwMode="auto">
          <a:xfrm>
            <a:off x="426243" y="2600908"/>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lgn="ctr">
              <a:lnSpc>
                <a:spcPct val="150000"/>
              </a:lnSpc>
              <a:buNone/>
            </a:pPr>
            <a:r>
              <a:rPr lang="en-US" sz="4400" dirty="0">
                <a:solidFill>
                  <a:schemeClr val="tx1"/>
                </a:solidFill>
                <a:latin typeface="Times New Roman" panose="02020603050405020304" pitchFamily="18" charset="0"/>
                <a:cs typeface="Times New Roman" panose="02020603050405020304" pitchFamily="18" charset="0"/>
              </a:rPr>
              <a:t>Thank you for your attention!</a:t>
            </a:r>
          </a:p>
        </p:txBody>
      </p:sp>
      <p:sp>
        <p:nvSpPr>
          <p:cNvPr id="13" name="Segnaposto contenuto 11">
            <a:extLst>
              <a:ext uri="{FF2B5EF4-FFF2-40B4-BE49-F238E27FC236}">
                <a16:creationId xmlns:a16="http://schemas.microsoft.com/office/drawing/2014/main" id="{B705C72D-45A0-4B5B-9A3C-18CFD189672C}"/>
              </a:ext>
            </a:extLst>
          </p:cNvPr>
          <p:cNvSpPr txBox="1">
            <a:spLocks/>
          </p:cNvSpPr>
          <p:nvPr/>
        </p:nvSpPr>
        <p:spPr bwMode="auto">
          <a:xfrm>
            <a:off x="96911" y="4689140"/>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buNone/>
            </a:pPr>
            <a:r>
              <a:rPr lang="en-US" sz="2400" dirty="0">
                <a:solidFill>
                  <a:schemeClr val="tx1"/>
                </a:solidFill>
                <a:latin typeface="Times New Roman" panose="02020603050405020304" pitchFamily="18" charset="0"/>
                <a:cs typeface="Times New Roman" panose="02020603050405020304" pitchFamily="18" charset="0"/>
              </a:rPr>
              <a:t>Contact:	</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francescosancono91@yahoo.it</a:t>
            </a:r>
          </a:p>
        </p:txBody>
      </p:sp>
    </p:spTree>
    <p:extLst>
      <p:ext uri="{BB962C8B-B14F-4D97-AF65-F5344CB8AC3E}">
        <p14:creationId xmlns:p14="http://schemas.microsoft.com/office/powerpoint/2010/main" val="1260518925"/>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BE9B28-BB71-4A07-A360-33C9D1D7896E}"/>
              </a:ext>
            </a:extLst>
          </p:cNvPr>
          <p:cNvSpPr>
            <a:spLocks noGrp="1"/>
          </p:cNvSpPr>
          <p:nvPr>
            <p:ph type="sldNum" sz="quarter" idx="12"/>
          </p:nvPr>
        </p:nvSpPr>
        <p:spPr/>
        <p:txBody>
          <a:bodyPr/>
          <a:lstStyle/>
          <a:p>
            <a:pPr>
              <a:defRPr/>
            </a:pPr>
            <a:fld id="{3536D75F-BA8D-40F6-AD0A-4DFC0D179CCB}" type="slidenum">
              <a:rPr lang="en-GB" altLang="en-US" smtClean="0"/>
              <a:pPr>
                <a:defRPr/>
              </a:pPr>
              <a:t>2</a:t>
            </a:fld>
            <a:endParaRPr lang="en-GB" altLang="en-US"/>
          </a:p>
        </p:txBody>
      </p:sp>
      <p:sp>
        <p:nvSpPr>
          <p:cNvPr id="13" name="Segnaposto contenuto 11">
            <a:extLst>
              <a:ext uri="{FF2B5EF4-FFF2-40B4-BE49-F238E27FC236}">
                <a16:creationId xmlns:a16="http://schemas.microsoft.com/office/drawing/2014/main" id="{6981292B-B693-461D-BF98-4CF29A143481}"/>
              </a:ext>
            </a:extLst>
          </p:cNvPr>
          <p:cNvSpPr txBox="1">
            <a:spLocks/>
          </p:cNvSpPr>
          <p:nvPr/>
        </p:nvSpPr>
        <p:spPr bwMode="auto">
          <a:xfrm>
            <a:off x="457200" y="1484313"/>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a:lnSpc>
                <a:spcPct val="150000"/>
              </a:lnSpc>
            </a:pPr>
            <a:r>
              <a:rPr lang="en-US" sz="2200" kern="0" dirty="0">
                <a:solidFill>
                  <a:schemeClr val="tx1"/>
                </a:solidFill>
                <a:latin typeface="Times New Roman" panose="02020603050405020304" pitchFamily="18" charset="0"/>
                <a:cs typeface="Times New Roman" panose="02020603050405020304" pitchFamily="18" charset="0"/>
              </a:rPr>
              <a:t>Introduction to Humanoid Robots</a:t>
            </a:r>
          </a:p>
          <a:p>
            <a:pPr>
              <a:lnSpc>
                <a:spcPct val="150000"/>
              </a:lnSpc>
            </a:pPr>
            <a:r>
              <a:rPr lang="it-IT" sz="2200" kern="0" dirty="0">
                <a:solidFill>
                  <a:schemeClr val="tx1"/>
                </a:solidFill>
                <a:latin typeface="Times New Roman" panose="02020603050405020304" pitchFamily="18" charset="0"/>
                <a:cs typeface="Times New Roman" panose="02020603050405020304" pitchFamily="18" charset="0"/>
              </a:rPr>
              <a:t>P</a:t>
            </a:r>
            <a:r>
              <a:rPr lang="en-US" sz="2200" kern="0" dirty="0" err="1">
                <a:solidFill>
                  <a:schemeClr val="tx1"/>
                </a:solidFill>
                <a:latin typeface="Times New Roman" panose="02020603050405020304" pitchFamily="18" charset="0"/>
                <a:cs typeface="Times New Roman" panose="02020603050405020304" pitchFamily="18" charset="0"/>
              </a:rPr>
              <a:t>epper</a:t>
            </a:r>
            <a:r>
              <a:rPr lang="en-US" sz="2200" kern="0" dirty="0">
                <a:solidFill>
                  <a:schemeClr val="tx1"/>
                </a:solidFill>
                <a:latin typeface="Times New Roman" panose="02020603050405020304" pitchFamily="18" charset="0"/>
                <a:cs typeface="Times New Roman" panose="02020603050405020304" pitchFamily="18" charset="0"/>
              </a:rPr>
              <a:t> Robot</a:t>
            </a:r>
          </a:p>
          <a:p>
            <a:pPr>
              <a:lnSpc>
                <a:spcPct val="150000"/>
              </a:lnSpc>
            </a:pPr>
            <a:r>
              <a:rPr lang="en-US" sz="2200" kern="0" dirty="0">
                <a:solidFill>
                  <a:schemeClr val="tx1"/>
                </a:solidFill>
                <a:latin typeface="Times New Roman" panose="02020603050405020304" pitchFamily="18" charset="0"/>
                <a:cs typeface="Times New Roman" panose="02020603050405020304" pitchFamily="18" charset="0"/>
              </a:rPr>
              <a:t>CUMA - Cultural </a:t>
            </a:r>
            <a:r>
              <a:rPr lang="en-US" sz="2200" kern="0" dirty="0" err="1">
                <a:solidFill>
                  <a:schemeClr val="tx1"/>
                </a:solidFill>
                <a:latin typeface="Times New Roman" panose="02020603050405020304" pitchFamily="18" charset="0"/>
                <a:cs typeface="Times New Roman" panose="02020603050405020304" pitchFamily="18" charset="0"/>
              </a:rPr>
              <a:t>hUManoid</a:t>
            </a:r>
            <a:r>
              <a:rPr lang="en-US" sz="2200" kern="0" dirty="0">
                <a:solidFill>
                  <a:schemeClr val="tx1"/>
                </a:solidFill>
                <a:latin typeface="Times New Roman" panose="02020603050405020304" pitchFamily="18" charset="0"/>
                <a:cs typeface="Times New Roman" panose="02020603050405020304" pitchFamily="18" charset="0"/>
              </a:rPr>
              <a:t> Assistant</a:t>
            </a:r>
          </a:p>
          <a:p>
            <a:pPr>
              <a:lnSpc>
                <a:spcPct val="150000"/>
              </a:lnSpc>
            </a:pPr>
            <a:r>
              <a:rPr lang="en-US" sz="2200" kern="0" dirty="0">
                <a:solidFill>
                  <a:schemeClr val="tx1"/>
                </a:solidFill>
                <a:latin typeface="Times New Roman" panose="02020603050405020304" pitchFamily="18" charset="0"/>
                <a:cs typeface="Times New Roman" panose="02020603050405020304" pitchFamily="18" charset="0"/>
              </a:rPr>
              <a:t>Software Architecture</a:t>
            </a:r>
          </a:p>
          <a:p>
            <a:pPr>
              <a:lnSpc>
                <a:spcPct val="150000"/>
              </a:lnSpc>
            </a:pPr>
            <a:r>
              <a:rPr lang="en-US" sz="2200" kern="0" dirty="0">
                <a:solidFill>
                  <a:schemeClr val="tx1"/>
                </a:solidFill>
                <a:latin typeface="Times New Roman" panose="02020603050405020304" pitchFamily="18" charset="0"/>
                <a:cs typeface="Times New Roman" panose="02020603050405020304" pitchFamily="18" charset="0"/>
              </a:rPr>
              <a:t>Software Implementation</a:t>
            </a:r>
          </a:p>
          <a:p>
            <a:pPr>
              <a:lnSpc>
                <a:spcPct val="150000"/>
              </a:lnSpc>
            </a:pPr>
            <a:r>
              <a:rPr lang="en-US" sz="2200" kern="0" dirty="0">
                <a:solidFill>
                  <a:schemeClr val="tx1"/>
                </a:solidFill>
                <a:latin typeface="Times New Roman" panose="02020603050405020304" pitchFamily="18" charset="0"/>
                <a:cs typeface="Times New Roman" panose="02020603050405020304" pitchFamily="18" charset="0"/>
              </a:rPr>
              <a:t>Experimental Results</a:t>
            </a:r>
          </a:p>
          <a:p>
            <a:pPr>
              <a:lnSpc>
                <a:spcPct val="150000"/>
              </a:lnSpc>
            </a:pPr>
            <a:r>
              <a:rPr lang="en-US" sz="2200" kern="0" dirty="0">
                <a:solidFill>
                  <a:schemeClr val="tx1"/>
                </a:solidFill>
                <a:latin typeface="Times New Roman" panose="02020603050405020304" pitchFamily="18" charset="0"/>
                <a:cs typeface="Times New Roman" panose="02020603050405020304" pitchFamily="18" charset="0"/>
              </a:rPr>
              <a:t>Future Works</a:t>
            </a:r>
          </a:p>
          <a:p>
            <a:endParaRPr lang="en-US" sz="2200" kern="0" dirty="0">
              <a:solidFill>
                <a:schemeClr val="tx1"/>
              </a:solidFill>
              <a:latin typeface="Times New Roman" panose="02020603050405020304" pitchFamily="18" charset="0"/>
              <a:cs typeface="Times New Roman" panose="02020603050405020304" pitchFamily="18" charset="0"/>
            </a:endParaRPr>
          </a:p>
          <a:p>
            <a:pPr marL="0" indent="0">
              <a:buFontTx/>
              <a:buNone/>
            </a:pPr>
            <a:endParaRPr lang="en-US" sz="2200" kern="0" dirty="0">
              <a:solidFill>
                <a:schemeClr val="tx1"/>
              </a:solidFill>
              <a:latin typeface="Times New Roman" panose="02020603050405020304" pitchFamily="18" charset="0"/>
              <a:cs typeface="Times New Roman" panose="02020603050405020304" pitchFamily="18" charset="0"/>
            </a:endParaRPr>
          </a:p>
        </p:txBody>
      </p:sp>
      <p:sp>
        <p:nvSpPr>
          <p:cNvPr id="16" name="Titolo 12">
            <a:extLst>
              <a:ext uri="{FF2B5EF4-FFF2-40B4-BE49-F238E27FC236}">
                <a16:creationId xmlns:a16="http://schemas.microsoft.com/office/drawing/2014/main" id="{EE087A08-4BEC-4B38-9003-C578EDD83E73}"/>
              </a:ext>
            </a:extLst>
          </p:cNvPr>
          <p:cNvSpPr>
            <a:spLocks noGrp="1"/>
          </p:cNvSpPr>
          <p:nvPr>
            <p:ph type="title"/>
          </p:nvPr>
        </p:nvSpPr>
        <p:spPr>
          <a:xfrm>
            <a:off x="143508" y="440023"/>
            <a:ext cx="9000492" cy="720725"/>
          </a:xfrm>
        </p:spPr>
        <p:txBody>
          <a:bodyPr/>
          <a:lstStyle/>
          <a:p>
            <a:r>
              <a:rPr lang="en-US" sz="2800" b="1" dirty="0">
                <a:latin typeface="Source Sans Pro" panose="020B0503030403020204" pitchFamily="34" charset="0"/>
                <a:ea typeface="Source Sans Pro" panose="020B0503030403020204" pitchFamily="34" charset="0"/>
              </a:rPr>
              <a:t>Presentation Outline                                                        IEEE</a:t>
            </a:r>
            <a:r>
              <a:rPr lang="en-US" sz="2800" b="1" i="1" dirty="0">
                <a:latin typeface="Source Sans Pro" panose="020B0503030403020204" pitchFamily="34" charset="0"/>
                <a:ea typeface="Source Sans Pro" panose="020B0503030403020204" pitchFamily="34" charset="0"/>
              </a:rPr>
              <a:t> 2018 </a:t>
            </a:r>
            <a:br>
              <a:rPr lang="en-US" sz="2800" b="1" dirty="0">
                <a:latin typeface="Source Sans Pro" panose="020B0503030403020204" pitchFamily="34" charset="0"/>
                <a:ea typeface="Source Sans Pro" panose="020B0503030403020204" pitchFamily="34" charset="0"/>
              </a:rPr>
            </a:br>
            <a:endParaRPr lang="en-US" sz="28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55224337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BE9B28-BB71-4A07-A360-33C9D1D7896E}"/>
              </a:ext>
            </a:extLst>
          </p:cNvPr>
          <p:cNvSpPr>
            <a:spLocks noGrp="1"/>
          </p:cNvSpPr>
          <p:nvPr>
            <p:ph type="sldNum" sz="quarter" idx="12"/>
          </p:nvPr>
        </p:nvSpPr>
        <p:spPr/>
        <p:txBody>
          <a:bodyPr/>
          <a:lstStyle/>
          <a:p>
            <a:pPr>
              <a:defRPr/>
            </a:pPr>
            <a:fld id="{3536D75F-BA8D-40F6-AD0A-4DFC0D179CCB}" type="slidenum">
              <a:rPr lang="en-GB" altLang="en-US" smtClean="0"/>
              <a:pPr>
                <a:defRPr/>
              </a:pPr>
              <a:t>3</a:t>
            </a:fld>
            <a:endParaRPr lang="en-GB" altLang="en-US"/>
          </a:p>
        </p:txBody>
      </p:sp>
      <p:sp>
        <p:nvSpPr>
          <p:cNvPr id="13" name="Segnaposto contenuto 11">
            <a:extLst>
              <a:ext uri="{FF2B5EF4-FFF2-40B4-BE49-F238E27FC236}">
                <a16:creationId xmlns:a16="http://schemas.microsoft.com/office/drawing/2014/main" id="{6981292B-B693-461D-BF98-4CF29A143481}"/>
              </a:ext>
            </a:extLst>
          </p:cNvPr>
          <p:cNvSpPr txBox="1">
            <a:spLocks/>
          </p:cNvSpPr>
          <p:nvPr/>
        </p:nvSpPr>
        <p:spPr bwMode="auto">
          <a:xfrm>
            <a:off x="457200" y="1556792"/>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lgn="just">
              <a:lnSpc>
                <a:spcPct val="150000"/>
              </a:lnSpc>
              <a:buNone/>
            </a:pPr>
            <a:r>
              <a:rPr lang="en-US" sz="2200" dirty="0">
                <a:solidFill>
                  <a:schemeClr val="tx1"/>
                </a:solidFill>
                <a:latin typeface="Times New Roman" panose="02020603050405020304" pitchFamily="18" charset="0"/>
                <a:cs typeface="Times New Roman" panose="02020603050405020304" pitchFamily="18" charset="0"/>
              </a:rPr>
              <a:t>Humans are brilliant, beautiful, compassionate, and capable of love. Why shouldn't we aspire to make robots humanlike in these ways?</a:t>
            </a:r>
          </a:p>
        </p:txBody>
      </p:sp>
      <p:sp>
        <p:nvSpPr>
          <p:cNvPr id="16" name="Titolo 12">
            <a:extLst>
              <a:ext uri="{FF2B5EF4-FFF2-40B4-BE49-F238E27FC236}">
                <a16:creationId xmlns:a16="http://schemas.microsoft.com/office/drawing/2014/main" id="{EE087A08-4BEC-4B38-9003-C578EDD83E73}"/>
              </a:ext>
            </a:extLst>
          </p:cNvPr>
          <p:cNvSpPr>
            <a:spLocks noGrp="1"/>
          </p:cNvSpPr>
          <p:nvPr>
            <p:ph type="title"/>
          </p:nvPr>
        </p:nvSpPr>
        <p:spPr>
          <a:xfrm>
            <a:off x="143508" y="440023"/>
            <a:ext cx="9000492" cy="720725"/>
          </a:xfrm>
        </p:spPr>
        <p:txBody>
          <a:bodyPr/>
          <a:lstStyle/>
          <a:p>
            <a:r>
              <a:rPr lang="en-US" sz="2800" b="1" dirty="0">
                <a:latin typeface="Source Sans Pro" panose="020B0503030403020204" pitchFamily="34" charset="0"/>
                <a:ea typeface="Source Sans Pro" panose="020B0503030403020204" pitchFamily="34" charset="0"/>
              </a:rPr>
              <a:t>Humanoid Robot                                                                 IEEE</a:t>
            </a:r>
            <a:r>
              <a:rPr lang="en-US" sz="2800" b="1" i="1" dirty="0">
                <a:latin typeface="Source Sans Pro" panose="020B0503030403020204" pitchFamily="34" charset="0"/>
                <a:ea typeface="Source Sans Pro" panose="020B0503030403020204" pitchFamily="34" charset="0"/>
              </a:rPr>
              <a:t> 2018 </a:t>
            </a:r>
            <a:br>
              <a:rPr lang="en-US" sz="2800" b="1" dirty="0">
                <a:latin typeface="Source Sans Pro" panose="020B0503030403020204" pitchFamily="34" charset="0"/>
                <a:ea typeface="Source Sans Pro" panose="020B0503030403020204" pitchFamily="34" charset="0"/>
              </a:rPr>
            </a:br>
            <a:endParaRPr lang="en-US" sz="2800" b="1" dirty="0">
              <a:latin typeface="Source Sans Pro" panose="020B0503030403020204" pitchFamily="34" charset="0"/>
              <a:ea typeface="Source Sans Pro" panose="020B0503030403020204" pitchFamily="34" charset="0"/>
            </a:endParaRPr>
          </a:p>
        </p:txBody>
      </p:sp>
      <p:pic>
        <p:nvPicPr>
          <p:cNvPr id="4" name="Immagine 3">
            <a:extLst>
              <a:ext uri="{FF2B5EF4-FFF2-40B4-BE49-F238E27FC236}">
                <a16:creationId xmlns:a16="http://schemas.microsoft.com/office/drawing/2014/main" id="{FE5E8002-B63C-4FD7-824A-CBE3C97956C1}"/>
              </a:ext>
            </a:extLst>
          </p:cNvPr>
          <p:cNvPicPr>
            <a:picLocks noChangeAspect="1"/>
          </p:cNvPicPr>
          <p:nvPr/>
        </p:nvPicPr>
        <p:blipFill rotWithShape="1">
          <a:blip r:embed="rId3"/>
          <a:srcRect l="14419" t="4345" r="23904"/>
          <a:stretch/>
        </p:blipFill>
        <p:spPr>
          <a:xfrm>
            <a:off x="647563" y="2996952"/>
            <a:ext cx="2675261" cy="2747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magine 4">
            <a:extLst>
              <a:ext uri="{FF2B5EF4-FFF2-40B4-BE49-F238E27FC236}">
                <a16:creationId xmlns:a16="http://schemas.microsoft.com/office/drawing/2014/main" id="{1C30B942-0280-481F-A763-236EF9C46A7B}"/>
              </a:ext>
            </a:extLst>
          </p:cNvPr>
          <p:cNvPicPr>
            <a:picLocks noChangeAspect="1"/>
          </p:cNvPicPr>
          <p:nvPr/>
        </p:nvPicPr>
        <p:blipFill>
          <a:blip r:embed="rId4"/>
          <a:stretch>
            <a:fillRect/>
          </a:stretch>
        </p:blipFill>
        <p:spPr>
          <a:xfrm>
            <a:off x="3491880" y="2996953"/>
            <a:ext cx="2474907" cy="2747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asellaDiTesto 7">
            <a:extLst>
              <a:ext uri="{FF2B5EF4-FFF2-40B4-BE49-F238E27FC236}">
                <a16:creationId xmlns:a16="http://schemas.microsoft.com/office/drawing/2014/main" id="{0975C103-4B1F-4DBA-A5C0-DC42ACDC3602}"/>
              </a:ext>
            </a:extLst>
          </p:cNvPr>
          <p:cNvSpPr txBox="1"/>
          <p:nvPr/>
        </p:nvSpPr>
        <p:spPr>
          <a:xfrm>
            <a:off x="2735796" y="6199506"/>
            <a:ext cx="45719" cy="369332"/>
          </a:xfrm>
          <a:prstGeom prst="rect">
            <a:avLst/>
          </a:prstGeom>
          <a:noFill/>
        </p:spPr>
        <p:txBody>
          <a:bodyPr wrap="square" rtlCol="0">
            <a:spAutoFit/>
          </a:bodyPr>
          <a:lstStyle/>
          <a:p>
            <a:endParaRPr lang="en-US" dirty="0"/>
          </a:p>
        </p:txBody>
      </p:sp>
      <p:sp>
        <p:nvSpPr>
          <p:cNvPr id="10" name="CasellaDiTesto 9">
            <a:extLst>
              <a:ext uri="{FF2B5EF4-FFF2-40B4-BE49-F238E27FC236}">
                <a16:creationId xmlns:a16="http://schemas.microsoft.com/office/drawing/2014/main" id="{90908E11-DC87-4B74-9F71-730F3B5A6C07}"/>
              </a:ext>
            </a:extLst>
          </p:cNvPr>
          <p:cNvSpPr txBox="1"/>
          <p:nvPr/>
        </p:nvSpPr>
        <p:spPr>
          <a:xfrm>
            <a:off x="1655676" y="5785519"/>
            <a:ext cx="2457900" cy="307777"/>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(a) Atlas</a:t>
            </a:r>
            <a:endParaRPr lang="en-US" sz="1400" dirty="0">
              <a:latin typeface="Times New Roman" panose="02020603050405020304" pitchFamily="18" charset="0"/>
              <a:cs typeface="Times New Roman" panose="02020603050405020304" pitchFamily="18" charset="0"/>
            </a:endParaRPr>
          </a:p>
        </p:txBody>
      </p:sp>
      <p:sp>
        <p:nvSpPr>
          <p:cNvPr id="14" name="CasellaDiTesto 13">
            <a:extLst>
              <a:ext uri="{FF2B5EF4-FFF2-40B4-BE49-F238E27FC236}">
                <a16:creationId xmlns:a16="http://schemas.microsoft.com/office/drawing/2014/main" id="{D0112F45-C7EE-485E-BD49-C70FDE23F22D}"/>
              </a:ext>
            </a:extLst>
          </p:cNvPr>
          <p:cNvSpPr txBox="1"/>
          <p:nvPr/>
        </p:nvSpPr>
        <p:spPr>
          <a:xfrm>
            <a:off x="4274340" y="5785519"/>
            <a:ext cx="2457900" cy="307777"/>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(b) </a:t>
            </a:r>
            <a:r>
              <a:rPr lang="it-IT" sz="1400" dirty="0" err="1">
                <a:latin typeface="Times New Roman" panose="02020603050405020304" pitchFamily="18" charset="0"/>
                <a:cs typeface="Times New Roman" panose="02020603050405020304" pitchFamily="18" charset="0"/>
              </a:rPr>
              <a:t>Asimo</a:t>
            </a:r>
            <a:endParaRPr lang="en-US" sz="1400" dirty="0">
              <a:latin typeface="Times New Roman" panose="02020603050405020304" pitchFamily="18" charset="0"/>
              <a:cs typeface="Times New Roman" panose="02020603050405020304" pitchFamily="18" charset="0"/>
            </a:endParaRPr>
          </a:p>
        </p:txBody>
      </p:sp>
      <p:sp>
        <p:nvSpPr>
          <p:cNvPr id="15" name="CasellaDiTesto 14">
            <a:extLst>
              <a:ext uri="{FF2B5EF4-FFF2-40B4-BE49-F238E27FC236}">
                <a16:creationId xmlns:a16="http://schemas.microsoft.com/office/drawing/2014/main" id="{25442271-290E-4E79-90FE-B9986DFE4EA5}"/>
              </a:ext>
            </a:extLst>
          </p:cNvPr>
          <p:cNvSpPr txBox="1"/>
          <p:nvPr/>
        </p:nvSpPr>
        <p:spPr>
          <a:xfrm>
            <a:off x="6804248" y="5785519"/>
            <a:ext cx="2457900" cy="307777"/>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(c) </a:t>
            </a:r>
            <a:r>
              <a:rPr lang="it-IT" sz="1400" dirty="0" err="1">
                <a:latin typeface="Times New Roman" panose="02020603050405020304" pitchFamily="18" charset="0"/>
                <a:cs typeface="Times New Roman" panose="02020603050405020304" pitchFamily="18" charset="0"/>
              </a:rPr>
              <a:t>Pepper</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Nao</a:t>
            </a:r>
            <a:endParaRPr lang="en-US" sz="1400" dirty="0">
              <a:latin typeface="Times New Roman" panose="02020603050405020304" pitchFamily="18" charset="0"/>
              <a:cs typeface="Times New Roman" panose="02020603050405020304" pitchFamily="18" charset="0"/>
            </a:endParaRPr>
          </a:p>
        </p:txBody>
      </p:sp>
      <p:sp>
        <p:nvSpPr>
          <p:cNvPr id="17" name="CasellaDiTesto 16">
            <a:extLst>
              <a:ext uri="{FF2B5EF4-FFF2-40B4-BE49-F238E27FC236}">
                <a16:creationId xmlns:a16="http://schemas.microsoft.com/office/drawing/2014/main" id="{22CD7639-2E32-4A64-8515-415E709EEDDD}"/>
              </a:ext>
            </a:extLst>
          </p:cNvPr>
          <p:cNvSpPr txBox="1"/>
          <p:nvPr/>
        </p:nvSpPr>
        <p:spPr>
          <a:xfrm>
            <a:off x="3806288" y="6145559"/>
            <a:ext cx="24579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Fig. 1: Humanoid Robots</a:t>
            </a:r>
          </a:p>
        </p:txBody>
      </p:sp>
      <p:pic>
        <p:nvPicPr>
          <p:cNvPr id="7" name="Immagine 6">
            <a:extLst>
              <a:ext uri="{FF2B5EF4-FFF2-40B4-BE49-F238E27FC236}">
                <a16:creationId xmlns:a16="http://schemas.microsoft.com/office/drawing/2014/main" id="{BA02CDD0-0260-4B3A-9B29-FA938DC8C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76" y="2992333"/>
            <a:ext cx="2491180" cy="2740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20263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BE9B28-BB71-4A07-A360-33C9D1D7896E}"/>
              </a:ext>
            </a:extLst>
          </p:cNvPr>
          <p:cNvSpPr>
            <a:spLocks noGrp="1"/>
          </p:cNvSpPr>
          <p:nvPr>
            <p:ph type="sldNum" sz="quarter" idx="12"/>
          </p:nvPr>
        </p:nvSpPr>
        <p:spPr/>
        <p:txBody>
          <a:bodyPr/>
          <a:lstStyle/>
          <a:p>
            <a:pPr>
              <a:defRPr/>
            </a:pPr>
            <a:fld id="{3536D75F-BA8D-40F6-AD0A-4DFC0D179CCB}" type="slidenum">
              <a:rPr lang="en-GB" altLang="en-US" smtClean="0"/>
              <a:pPr>
                <a:defRPr/>
              </a:pPr>
              <a:t>4</a:t>
            </a:fld>
            <a:endParaRPr lang="en-GB" altLang="en-US"/>
          </a:p>
        </p:txBody>
      </p:sp>
      <p:sp>
        <p:nvSpPr>
          <p:cNvPr id="13" name="Segnaposto contenuto 11">
            <a:extLst>
              <a:ext uri="{FF2B5EF4-FFF2-40B4-BE49-F238E27FC236}">
                <a16:creationId xmlns:a16="http://schemas.microsoft.com/office/drawing/2014/main" id="{6981292B-B693-461D-BF98-4CF29A143481}"/>
              </a:ext>
            </a:extLst>
          </p:cNvPr>
          <p:cNvSpPr txBox="1">
            <a:spLocks/>
          </p:cNvSpPr>
          <p:nvPr/>
        </p:nvSpPr>
        <p:spPr bwMode="auto">
          <a:xfrm>
            <a:off x="457200" y="1556792"/>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lgn="just">
              <a:lnSpc>
                <a:spcPct val="150000"/>
              </a:lnSpc>
              <a:buNone/>
            </a:pPr>
            <a:r>
              <a:rPr lang="en-US" sz="2200" dirty="0">
                <a:solidFill>
                  <a:schemeClr val="tx1"/>
                </a:solidFill>
                <a:latin typeface="Times New Roman" panose="02020603050405020304" pitchFamily="18" charset="0"/>
                <a:cs typeface="Times New Roman" panose="02020603050405020304" pitchFamily="18" charset="0"/>
              </a:rPr>
              <a:t>Which robot could we use for this kind of application?</a:t>
            </a:r>
          </a:p>
        </p:txBody>
      </p:sp>
      <p:sp>
        <p:nvSpPr>
          <p:cNvPr id="16" name="Titolo 12">
            <a:extLst>
              <a:ext uri="{FF2B5EF4-FFF2-40B4-BE49-F238E27FC236}">
                <a16:creationId xmlns:a16="http://schemas.microsoft.com/office/drawing/2014/main" id="{EE087A08-4BEC-4B38-9003-C578EDD83E73}"/>
              </a:ext>
            </a:extLst>
          </p:cNvPr>
          <p:cNvSpPr>
            <a:spLocks noGrp="1"/>
          </p:cNvSpPr>
          <p:nvPr>
            <p:ph type="title"/>
          </p:nvPr>
        </p:nvSpPr>
        <p:spPr>
          <a:xfrm>
            <a:off x="143508" y="440023"/>
            <a:ext cx="9000492" cy="720725"/>
          </a:xfrm>
        </p:spPr>
        <p:txBody>
          <a:bodyPr/>
          <a:lstStyle/>
          <a:p>
            <a:r>
              <a:rPr lang="en-US" sz="2800" b="1" dirty="0">
                <a:latin typeface="Source Sans Pro" panose="020B0503030403020204" pitchFamily="34" charset="0"/>
                <a:ea typeface="Source Sans Pro" panose="020B0503030403020204" pitchFamily="34" charset="0"/>
              </a:rPr>
              <a:t>Pepper Robot                                                                       IEEE</a:t>
            </a:r>
            <a:r>
              <a:rPr lang="en-US" sz="2800" b="1" i="1" dirty="0">
                <a:latin typeface="Source Sans Pro" panose="020B0503030403020204" pitchFamily="34" charset="0"/>
                <a:ea typeface="Source Sans Pro" panose="020B0503030403020204" pitchFamily="34" charset="0"/>
              </a:rPr>
              <a:t> 2018 </a:t>
            </a:r>
            <a:br>
              <a:rPr lang="en-US" sz="2800" b="1" dirty="0">
                <a:latin typeface="Source Sans Pro" panose="020B0503030403020204" pitchFamily="34" charset="0"/>
                <a:ea typeface="Source Sans Pro" panose="020B0503030403020204" pitchFamily="34" charset="0"/>
              </a:rPr>
            </a:br>
            <a:endParaRPr lang="en-US" sz="2800" b="1" dirty="0">
              <a:latin typeface="Source Sans Pro" panose="020B0503030403020204" pitchFamily="34" charset="0"/>
              <a:ea typeface="Source Sans Pro" panose="020B0503030403020204" pitchFamily="34" charset="0"/>
            </a:endParaRPr>
          </a:p>
        </p:txBody>
      </p:sp>
      <p:sp>
        <p:nvSpPr>
          <p:cNvPr id="8" name="CasellaDiTesto 7">
            <a:extLst>
              <a:ext uri="{FF2B5EF4-FFF2-40B4-BE49-F238E27FC236}">
                <a16:creationId xmlns:a16="http://schemas.microsoft.com/office/drawing/2014/main" id="{0975C103-4B1F-4DBA-A5C0-DC42ACDC3602}"/>
              </a:ext>
            </a:extLst>
          </p:cNvPr>
          <p:cNvSpPr txBox="1"/>
          <p:nvPr/>
        </p:nvSpPr>
        <p:spPr>
          <a:xfrm>
            <a:off x="2735796" y="6199506"/>
            <a:ext cx="45719" cy="369332"/>
          </a:xfrm>
          <a:prstGeom prst="rect">
            <a:avLst/>
          </a:prstGeom>
          <a:noFill/>
        </p:spPr>
        <p:txBody>
          <a:bodyPr wrap="square" rtlCol="0">
            <a:spAutoFit/>
          </a:bodyPr>
          <a:lstStyle/>
          <a:p>
            <a:endParaRPr lang="en-US" dirty="0"/>
          </a:p>
        </p:txBody>
      </p:sp>
      <p:sp>
        <p:nvSpPr>
          <p:cNvPr id="10" name="CasellaDiTesto 9">
            <a:extLst>
              <a:ext uri="{FF2B5EF4-FFF2-40B4-BE49-F238E27FC236}">
                <a16:creationId xmlns:a16="http://schemas.microsoft.com/office/drawing/2014/main" id="{90908E11-DC87-4B74-9F71-730F3B5A6C07}"/>
              </a:ext>
            </a:extLst>
          </p:cNvPr>
          <p:cNvSpPr txBox="1"/>
          <p:nvPr/>
        </p:nvSpPr>
        <p:spPr>
          <a:xfrm>
            <a:off x="1439652" y="5785519"/>
            <a:ext cx="2457900" cy="307777"/>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(a) </a:t>
            </a:r>
            <a:r>
              <a:rPr lang="it-IT" sz="1400" dirty="0" err="1">
                <a:latin typeface="Times New Roman" panose="02020603050405020304" pitchFamily="18" charset="0"/>
                <a:cs typeface="Times New Roman" panose="02020603050405020304" pitchFamily="18" charset="0"/>
              </a:rPr>
              <a:t>Pepper</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as</a:t>
            </a:r>
            <a:r>
              <a:rPr lang="it-IT" sz="1400" dirty="0">
                <a:latin typeface="Times New Roman" panose="02020603050405020304" pitchFamily="18" charset="0"/>
                <a:cs typeface="Times New Roman" panose="02020603050405020304" pitchFamily="18" charset="0"/>
              </a:rPr>
              <a:t> Shop Assistant</a:t>
            </a:r>
            <a:endParaRPr lang="en-US" sz="1400" dirty="0">
              <a:latin typeface="Times New Roman" panose="02020603050405020304" pitchFamily="18" charset="0"/>
              <a:cs typeface="Times New Roman" panose="02020603050405020304" pitchFamily="18" charset="0"/>
            </a:endParaRPr>
          </a:p>
        </p:txBody>
      </p:sp>
      <p:sp>
        <p:nvSpPr>
          <p:cNvPr id="15" name="CasellaDiTesto 14">
            <a:extLst>
              <a:ext uri="{FF2B5EF4-FFF2-40B4-BE49-F238E27FC236}">
                <a16:creationId xmlns:a16="http://schemas.microsoft.com/office/drawing/2014/main" id="{25442271-290E-4E79-90FE-B9986DFE4EA5}"/>
              </a:ext>
            </a:extLst>
          </p:cNvPr>
          <p:cNvSpPr txBox="1"/>
          <p:nvPr/>
        </p:nvSpPr>
        <p:spPr>
          <a:xfrm>
            <a:off x="5714500" y="5785519"/>
            <a:ext cx="2457900" cy="307777"/>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(c) </a:t>
            </a:r>
            <a:r>
              <a:rPr lang="it-IT" sz="1400" dirty="0" err="1">
                <a:latin typeface="Times New Roman" panose="02020603050405020304" pitchFamily="18" charset="0"/>
                <a:cs typeface="Times New Roman" panose="02020603050405020304" pitchFamily="18" charset="0"/>
              </a:rPr>
              <a:t>Pepper</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as</a:t>
            </a:r>
            <a:r>
              <a:rPr lang="it-IT" sz="1400" dirty="0">
                <a:latin typeface="Times New Roman" panose="02020603050405020304" pitchFamily="18" charset="0"/>
                <a:cs typeface="Times New Roman" panose="02020603050405020304" pitchFamily="18" charset="0"/>
              </a:rPr>
              <a:t> a Steward </a:t>
            </a:r>
            <a:endParaRPr lang="en-US" sz="1400" dirty="0">
              <a:latin typeface="Times New Roman" panose="02020603050405020304" pitchFamily="18" charset="0"/>
              <a:cs typeface="Times New Roman" panose="02020603050405020304" pitchFamily="18" charset="0"/>
            </a:endParaRPr>
          </a:p>
        </p:txBody>
      </p:sp>
      <p:sp>
        <p:nvSpPr>
          <p:cNvPr id="17" name="CasellaDiTesto 16">
            <a:extLst>
              <a:ext uri="{FF2B5EF4-FFF2-40B4-BE49-F238E27FC236}">
                <a16:creationId xmlns:a16="http://schemas.microsoft.com/office/drawing/2014/main" id="{22CD7639-2E32-4A64-8515-415E709EEDDD}"/>
              </a:ext>
            </a:extLst>
          </p:cNvPr>
          <p:cNvSpPr txBox="1"/>
          <p:nvPr/>
        </p:nvSpPr>
        <p:spPr>
          <a:xfrm>
            <a:off x="3986308" y="6057292"/>
            <a:ext cx="24579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Fig. 2: Pepper</a:t>
            </a:r>
          </a:p>
        </p:txBody>
      </p:sp>
      <p:pic>
        <p:nvPicPr>
          <p:cNvPr id="9" name="Immagine 8">
            <a:extLst>
              <a:ext uri="{FF2B5EF4-FFF2-40B4-BE49-F238E27FC236}">
                <a16:creationId xmlns:a16="http://schemas.microsoft.com/office/drawing/2014/main" id="{0D1BE701-5D4D-4D79-A3D2-0BC62BFD7232}"/>
              </a:ext>
            </a:extLst>
          </p:cNvPr>
          <p:cNvPicPr>
            <a:picLocks noChangeAspect="1"/>
          </p:cNvPicPr>
          <p:nvPr/>
        </p:nvPicPr>
        <p:blipFill rotWithShape="1">
          <a:blip r:embed="rId3">
            <a:extLst>
              <a:ext uri="{28A0092B-C50C-407E-A947-70E740481C1C}">
                <a14:useLocalDpi xmlns:a14="http://schemas.microsoft.com/office/drawing/2010/main" val="0"/>
              </a:ext>
            </a:extLst>
          </a:blip>
          <a:srcRect l="3150" t="5723" r="54037" b="5296"/>
          <a:stretch/>
        </p:blipFill>
        <p:spPr>
          <a:xfrm>
            <a:off x="585182" y="2456893"/>
            <a:ext cx="3914810" cy="3276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magine 11">
            <a:extLst>
              <a:ext uri="{FF2B5EF4-FFF2-40B4-BE49-F238E27FC236}">
                <a16:creationId xmlns:a16="http://schemas.microsoft.com/office/drawing/2014/main" id="{2F27B9DA-219F-417D-BC8A-69BD1B8FCE42}"/>
              </a:ext>
            </a:extLst>
          </p:cNvPr>
          <p:cNvPicPr>
            <a:picLocks noChangeAspect="1"/>
          </p:cNvPicPr>
          <p:nvPr/>
        </p:nvPicPr>
        <p:blipFill rotWithShape="1">
          <a:blip r:embed="rId3">
            <a:extLst>
              <a:ext uri="{28A0092B-C50C-407E-A947-70E740481C1C}">
                <a14:useLocalDpi xmlns:a14="http://schemas.microsoft.com/office/drawing/2010/main" val="0"/>
              </a:ext>
            </a:extLst>
          </a:blip>
          <a:srcRect l="53544" t="6128" r="3643" b="4891"/>
          <a:stretch/>
        </p:blipFill>
        <p:spPr>
          <a:xfrm>
            <a:off x="4716016" y="2457179"/>
            <a:ext cx="3914810" cy="3274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80570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BE9B28-BB71-4A07-A360-33C9D1D7896E}"/>
              </a:ext>
            </a:extLst>
          </p:cNvPr>
          <p:cNvSpPr>
            <a:spLocks noGrp="1"/>
          </p:cNvSpPr>
          <p:nvPr>
            <p:ph type="sldNum" sz="quarter" idx="12"/>
          </p:nvPr>
        </p:nvSpPr>
        <p:spPr/>
        <p:txBody>
          <a:bodyPr/>
          <a:lstStyle/>
          <a:p>
            <a:pPr>
              <a:defRPr/>
            </a:pPr>
            <a:fld id="{3536D75F-BA8D-40F6-AD0A-4DFC0D179CCB}" type="slidenum">
              <a:rPr lang="en-GB" altLang="en-US" smtClean="0"/>
              <a:pPr>
                <a:defRPr/>
              </a:pPr>
              <a:t>5</a:t>
            </a:fld>
            <a:endParaRPr lang="en-GB" altLang="en-US"/>
          </a:p>
        </p:txBody>
      </p:sp>
      <p:sp>
        <p:nvSpPr>
          <p:cNvPr id="13" name="Segnaposto contenuto 11">
            <a:extLst>
              <a:ext uri="{FF2B5EF4-FFF2-40B4-BE49-F238E27FC236}">
                <a16:creationId xmlns:a16="http://schemas.microsoft.com/office/drawing/2014/main" id="{6981292B-B693-461D-BF98-4CF29A143481}"/>
              </a:ext>
            </a:extLst>
          </p:cNvPr>
          <p:cNvSpPr txBox="1">
            <a:spLocks/>
          </p:cNvSpPr>
          <p:nvPr/>
        </p:nvSpPr>
        <p:spPr bwMode="auto">
          <a:xfrm>
            <a:off x="457200" y="1484313"/>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Robotic museum guide developed to accomplish the following tasks:</a:t>
            </a:r>
          </a:p>
          <a:p>
            <a:pPr marL="0" indent="0" algn="just">
              <a:buFontTx/>
              <a:buNone/>
            </a:pPr>
            <a:endParaRPr lang="en-US" sz="2200" kern="0" dirty="0">
              <a:solidFill>
                <a:schemeClr val="tx1"/>
              </a:solidFill>
              <a:latin typeface="Times New Roman" panose="02020603050405020304" pitchFamily="18" charset="0"/>
              <a:cs typeface="Times New Roman" panose="02020603050405020304" pitchFamily="18" charset="0"/>
            </a:endParaRPr>
          </a:p>
        </p:txBody>
      </p:sp>
      <p:sp>
        <p:nvSpPr>
          <p:cNvPr id="16" name="Titolo 12">
            <a:extLst>
              <a:ext uri="{FF2B5EF4-FFF2-40B4-BE49-F238E27FC236}">
                <a16:creationId xmlns:a16="http://schemas.microsoft.com/office/drawing/2014/main" id="{EE087A08-4BEC-4B38-9003-C578EDD83E73}"/>
              </a:ext>
            </a:extLst>
          </p:cNvPr>
          <p:cNvSpPr>
            <a:spLocks noGrp="1"/>
          </p:cNvSpPr>
          <p:nvPr>
            <p:ph type="title"/>
          </p:nvPr>
        </p:nvSpPr>
        <p:spPr>
          <a:xfrm>
            <a:off x="143508" y="440023"/>
            <a:ext cx="9000492" cy="720725"/>
          </a:xfrm>
        </p:spPr>
        <p:txBody>
          <a:bodyPr/>
          <a:lstStyle/>
          <a:p>
            <a:r>
              <a:rPr lang="en-US" sz="2800" b="1" dirty="0">
                <a:latin typeface="Source Sans Pro" panose="020B0503030403020204" pitchFamily="34" charset="0"/>
                <a:ea typeface="Source Sans Pro" panose="020B0503030403020204" pitchFamily="34" charset="0"/>
              </a:rPr>
              <a:t>CUMA – Cultural </a:t>
            </a:r>
            <a:r>
              <a:rPr lang="en-US" sz="2800" b="1" dirty="0" err="1">
                <a:latin typeface="Source Sans Pro" panose="020B0503030403020204" pitchFamily="34" charset="0"/>
                <a:ea typeface="Source Sans Pro" panose="020B0503030403020204" pitchFamily="34" charset="0"/>
              </a:rPr>
              <a:t>hUManoid</a:t>
            </a:r>
            <a:r>
              <a:rPr lang="en-US" sz="2800" b="1" dirty="0">
                <a:latin typeface="Source Sans Pro" panose="020B0503030403020204" pitchFamily="34" charset="0"/>
                <a:ea typeface="Source Sans Pro" panose="020B0503030403020204" pitchFamily="34" charset="0"/>
              </a:rPr>
              <a:t> Assistant                      IEEE</a:t>
            </a:r>
            <a:r>
              <a:rPr lang="en-US" sz="2800" b="1" i="1" dirty="0">
                <a:latin typeface="Source Sans Pro" panose="020B0503030403020204" pitchFamily="34" charset="0"/>
                <a:ea typeface="Source Sans Pro" panose="020B0503030403020204" pitchFamily="34" charset="0"/>
              </a:rPr>
              <a:t> 2018 </a:t>
            </a:r>
            <a:br>
              <a:rPr lang="en-US" sz="2800" b="1" dirty="0">
                <a:latin typeface="Source Sans Pro" panose="020B0503030403020204" pitchFamily="34" charset="0"/>
                <a:ea typeface="Source Sans Pro" panose="020B0503030403020204" pitchFamily="34" charset="0"/>
              </a:rPr>
            </a:br>
            <a:endParaRPr lang="en-US" sz="2800" b="1" dirty="0">
              <a:latin typeface="Source Sans Pro" panose="020B0503030403020204" pitchFamily="34" charset="0"/>
              <a:ea typeface="Source Sans Pro" panose="020B0503030403020204" pitchFamily="34" charset="0"/>
            </a:endParaRPr>
          </a:p>
        </p:txBody>
      </p:sp>
      <p:sp>
        <p:nvSpPr>
          <p:cNvPr id="5" name="Rettangolo con angoli arrotondati 4">
            <a:extLst>
              <a:ext uri="{FF2B5EF4-FFF2-40B4-BE49-F238E27FC236}">
                <a16:creationId xmlns:a16="http://schemas.microsoft.com/office/drawing/2014/main" id="{300718B3-FE1B-4B66-BEBB-490332D8B86D}"/>
              </a:ext>
            </a:extLst>
          </p:cNvPr>
          <p:cNvSpPr/>
          <p:nvPr/>
        </p:nvSpPr>
        <p:spPr bwMode="auto">
          <a:xfrm>
            <a:off x="574861" y="2024844"/>
            <a:ext cx="8111244" cy="627921"/>
          </a:xfrm>
          <a:prstGeom prst="roundRect">
            <a:avLst/>
          </a:prstGeom>
          <a:solidFill>
            <a:srgbClr val="E2ECF6"/>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just"/>
            <a:r>
              <a:rPr lang="en-US" sz="2200" dirty="0">
                <a:latin typeface="Times New Roman" panose="02020603050405020304" pitchFamily="18" charset="0"/>
                <a:cs typeface="Times New Roman" panose="02020603050405020304" pitchFamily="18" charset="0"/>
              </a:rPr>
              <a:t>to welcome museum visitors</a:t>
            </a:r>
          </a:p>
        </p:txBody>
      </p:sp>
      <p:sp>
        <p:nvSpPr>
          <p:cNvPr id="6" name="Rettangolo con angoli arrotondati 5">
            <a:extLst>
              <a:ext uri="{FF2B5EF4-FFF2-40B4-BE49-F238E27FC236}">
                <a16:creationId xmlns:a16="http://schemas.microsoft.com/office/drawing/2014/main" id="{B6990199-35A7-4DAB-9A1C-435BB58895A2}"/>
              </a:ext>
            </a:extLst>
          </p:cNvPr>
          <p:cNvSpPr/>
          <p:nvPr/>
        </p:nvSpPr>
        <p:spPr bwMode="auto">
          <a:xfrm>
            <a:off x="539552" y="2852936"/>
            <a:ext cx="8111244" cy="720080"/>
          </a:xfrm>
          <a:prstGeom prst="roundRect">
            <a:avLst/>
          </a:prstGeom>
          <a:solidFill>
            <a:srgbClr val="E2ECF6"/>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just"/>
            <a:r>
              <a:rPr lang="en-US" sz="2200" dirty="0">
                <a:latin typeface="Times New Roman" panose="02020603050405020304" pitchFamily="18" charset="0"/>
                <a:cs typeface="Times New Roman" panose="02020603050405020304" pitchFamily="18" charset="0"/>
              </a:rPr>
              <a:t>to schedule the path and the tour to accompany visitors along the itinerary</a:t>
            </a:r>
          </a:p>
        </p:txBody>
      </p:sp>
      <p:sp>
        <p:nvSpPr>
          <p:cNvPr id="7" name="Rettangolo con angoli arrotondati 6">
            <a:extLst>
              <a:ext uri="{FF2B5EF4-FFF2-40B4-BE49-F238E27FC236}">
                <a16:creationId xmlns:a16="http://schemas.microsoft.com/office/drawing/2014/main" id="{1FC146A6-F210-4268-A411-32BA80218D03}"/>
              </a:ext>
            </a:extLst>
          </p:cNvPr>
          <p:cNvSpPr/>
          <p:nvPr/>
        </p:nvSpPr>
        <p:spPr bwMode="auto">
          <a:xfrm>
            <a:off x="539552" y="3789040"/>
            <a:ext cx="8111244" cy="675692"/>
          </a:xfrm>
          <a:prstGeom prst="roundRect">
            <a:avLst/>
          </a:prstGeom>
          <a:solidFill>
            <a:srgbClr val="E2ECF6"/>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just"/>
            <a:r>
              <a:rPr lang="en-US" sz="2200" dirty="0">
                <a:latin typeface="Times New Roman" panose="02020603050405020304" pitchFamily="18" charset="0"/>
                <a:cs typeface="Times New Roman" panose="02020603050405020304" pitchFamily="18" charset="0"/>
              </a:rPr>
              <a:t>to provide information about the various museum works</a:t>
            </a:r>
          </a:p>
        </p:txBody>
      </p:sp>
      <p:sp>
        <p:nvSpPr>
          <p:cNvPr id="12" name="Rettangolo con angoli arrotondati 11">
            <a:extLst>
              <a:ext uri="{FF2B5EF4-FFF2-40B4-BE49-F238E27FC236}">
                <a16:creationId xmlns:a16="http://schemas.microsoft.com/office/drawing/2014/main" id="{072EDD37-43D4-4BB1-96C7-E32E52982615}"/>
              </a:ext>
            </a:extLst>
          </p:cNvPr>
          <p:cNvSpPr/>
          <p:nvPr/>
        </p:nvSpPr>
        <p:spPr bwMode="auto">
          <a:xfrm>
            <a:off x="539552" y="4617132"/>
            <a:ext cx="8111244" cy="638156"/>
          </a:xfrm>
          <a:prstGeom prst="roundRect">
            <a:avLst/>
          </a:prstGeom>
          <a:solidFill>
            <a:srgbClr val="E2ECF6"/>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just"/>
            <a:r>
              <a:rPr lang="en-US" sz="2200" dirty="0">
                <a:latin typeface="Times New Roman" panose="02020603050405020304" pitchFamily="18" charset="0"/>
                <a:cs typeface="Times New Roman" panose="02020603050405020304" pitchFamily="18" charset="0"/>
              </a:rPr>
              <a:t>to answer to questions concerning museum items</a:t>
            </a:r>
          </a:p>
        </p:txBody>
      </p:sp>
      <p:sp>
        <p:nvSpPr>
          <p:cNvPr id="14" name="Rettangolo con angoli arrotondati 13">
            <a:extLst>
              <a:ext uri="{FF2B5EF4-FFF2-40B4-BE49-F238E27FC236}">
                <a16:creationId xmlns:a16="http://schemas.microsoft.com/office/drawing/2014/main" id="{5657BE5E-CC51-4F5F-89CA-AEAB31D0F092}"/>
              </a:ext>
            </a:extLst>
          </p:cNvPr>
          <p:cNvSpPr/>
          <p:nvPr/>
        </p:nvSpPr>
        <p:spPr bwMode="auto">
          <a:xfrm>
            <a:off x="539552" y="5481229"/>
            <a:ext cx="8111244" cy="638156"/>
          </a:xfrm>
          <a:prstGeom prst="roundRect">
            <a:avLst/>
          </a:prstGeom>
          <a:solidFill>
            <a:srgbClr val="E2ECF6"/>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just"/>
            <a:r>
              <a:rPr lang="en-US" sz="2200" dirty="0">
                <a:latin typeface="Times New Roman" panose="02020603050405020304" pitchFamily="18" charset="0"/>
                <a:cs typeface="Times New Roman" panose="02020603050405020304" pitchFamily="18" charset="0"/>
              </a:rPr>
              <a:t>to gather a feedback from visitors about the service offered</a:t>
            </a:r>
          </a:p>
        </p:txBody>
      </p:sp>
    </p:spTree>
    <p:extLst>
      <p:ext uri="{BB962C8B-B14F-4D97-AF65-F5344CB8AC3E}">
        <p14:creationId xmlns:p14="http://schemas.microsoft.com/office/powerpoint/2010/main" val="139660916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BE9B28-BB71-4A07-A360-33C9D1D7896E}"/>
              </a:ext>
            </a:extLst>
          </p:cNvPr>
          <p:cNvSpPr>
            <a:spLocks noGrp="1"/>
          </p:cNvSpPr>
          <p:nvPr>
            <p:ph type="sldNum" sz="quarter" idx="12"/>
          </p:nvPr>
        </p:nvSpPr>
        <p:spPr/>
        <p:txBody>
          <a:bodyPr/>
          <a:lstStyle/>
          <a:p>
            <a:pPr>
              <a:defRPr/>
            </a:pPr>
            <a:fld id="{3536D75F-BA8D-40F6-AD0A-4DFC0D179CCB}" type="slidenum">
              <a:rPr lang="en-GB" altLang="en-US" smtClean="0"/>
              <a:pPr>
                <a:defRPr/>
              </a:pPr>
              <a:t>6</a:t>
            </a:fld>
            <a:endParaRPr lang="en-GB" altLang="en-US"/>
          </a:p>
        </p:txBody>
      </p:sp>
      <p:sp>
        <p:nvSpPr>
          <p:cNvPr id="16" name="Titolo 12">
            <a:extLst>
              <a:ext uri="{FF2B5EF4-FFF2-40B4-BE49-F238E27FC236}">
                <a16:creationId xmlns:a16="http://schemas.microsoft.com/office/drawing/2014/main" id="{EE087A08-4BEC-4B38-9003-C578EDD83E73}"/>
              </a:ext>
            </a:extLst>
          </p:cNvPr>
          <p:cNvSpPr>
            <a:spLocks noGrp="1"/>
          </p:cNvSpPr>
          <p:nvPr>
            <p:ph type="title"/>
          </p:nvPr>
        </p:nvSpPr>
        <p:spPr>
          <a:xfrm>
            <a:off x="143508" y="440023"/>
            <a:ext cx="9000492" cy="720725"/>
          </a:xfrm>
        </p:spPr>
        <p:txBody>
          <a:bodyPr/>
          <a:lstStyle/>
          <a:p>
            <a:r>
              <a:rPr lang="en-US" sz="2800" b="1" dirty="0">
                <a:latin typeface="Source Sans Pro" panose="020B0503030403020204" pitchFamily="34" charset="0"/>
                <a:ea typeface="Source Sans Pro" panose="020B0503030403020204" pitchFamily="34" charset="0"/>
              </a:rPr>
              <a:t>CUMA – Software Architecture                                    IEEE</a:t>
            </a:r>
            <a:r>
              <a:rPr lang="en-US" sz="2800" b="1" i="1" dirty="0">
                <a:latin typeface="Source Sans Pro" panose="020B0503030403020204" pitchFamily="34" charset="0"/>
                <a:ea typeface="Source Sans Pro" panose="020B0503030403020204" pitchFamily="34" charset="0"/>
              </a:rPr>
              <a:t> 2018 </a:t>
            </a:r>
            <a:br>
              <a:rPr lang="en-US" sz="2800" b="1" dirty="0">
                <a:latin typeface="Source Sans Pro" panose="020B0503030403020204" pitchFamily="34" charset="0"/>
                <a:ea typeface="Source Sans Pro" panose="020B0503030403020204" pitchFamily="34" charset="0"/>
              </a:rPr>
            </a:br>
            <a:endParaRPr lang="en-US" sz="2800" b="1" dirty="0">
              <a:latin typeface="Source Sans Pro" panose="020B0503030403020204" pitchFamily="34" charset="0"/>
              <a:ea typeface="Source Sans Pro" panose="020B0503030403020204" pitchFamily="34" charset="0"/>
            </a:endParaRPr>
          </a:p>
        </p:txBody>
      </p:sp>
      <p:sp>
        <p:nvSpPr>
          <p:cNvPr id="10" name="CasellaDiTesto 9">
            <a:extLst>
              <a:ext uri="{FF2B5EF4-FFF2-40B4-BE49-F238E27FC236}">
                <a16:creationId xmlns:a16="http://schemas.microsoft.com/office/drawing/2014/main" id="{079DDB75-7422-4AFF-AE28-487F17C5ED52}"/>
              </a:ext>
            </a:extLst>
          </p:cNvPr>
          <p:cNvSpPr txBox="1"/>
          <p:nvPr/>
        </p:nvSpPr>
        <p:spPr>
          <a:xfrm>
            <a:off x="1361852" y="5631629"/>
            <a:ext cx="2457900" cy="307777"/>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(a) System Architecture</a:t>
            </a:r>
            <a:endParaRPr lang="en-US" sz="1400" dirty="0">
              <a:latin typeface="Times New Roman" panose="02020603050405020304" pitchFamily="18" charset="0"/>
              <a:cs typeface="Times New Roman" panose="02020603050405020304" pitchFamily="18" charset="0"/>
            </a:endParaRPr>
          </a:p>
        </p:txBody>
      </p:sp>
      <p:sp>
        <p:nvSpPr>
          <p:cNvPr id="11" name="CasellaDiTesto 10">
            <a:extLst>
              <a:ext uri="{FF2B5EF4-FFF2-40B4-BE49-F238E27FC236}">
                <a16:creationId xmlns:a16="http://schemas.microsoft.com/office/drawing/2014/main" id="{FE3F7EE9-0E86-43E4-9EC2-1238E8BAB2C5}"/>
              </a:ext>
            </a:extLst>
          </p:cNvPr>
          <p:cNvSpPr txBox="1"/>
          <p:nvPr/>
        </p:nvSpPr>
        <p:spPr>
          <a:xfrm>
            <a:off x="5606488" y="5631630"/>
            <a:ext cx="2457900" cy="307777"/>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(b) Application Architecture</a:t>
            </a:r>
            <a:endParaRPr lang="en-US" sz="1400" dirty="0">
              <a:latin typeface="Times New Roman" panose="02020603050405020304" pitchFamily="18" charset="0"/>
              <a:cs typeface="Times New Roman" panose="02020603050405020304" pitchFamily="18" charset="0"/>
            </a:endParaRPr>
          </a:p>
        </p:txBody>
      </p:sp>
      <p:sp>
        <p:nvSpPr>
          <p:cNvPr id="12" name="CasellaDiTesto 11">
            <a:extLst>
              <a:ext uri="{FF2B5EF4-FFF2-40B4-BE49-F238E27FC236}">
                <a16:creationId xmlns:a16="http://schemas.microsoft.com/office/drawing/2014/main" id="{3C6CFCFD-6A54-4F74-BD5C-324B50D9D33A}"/>
              </a:ext>
            </a:extLst>
          </p:cNvPr>
          <p:cNvSpPr txBox="1"/>
          <p:nvPr/>
        </p:nvSpPr>
        <p:spPr>
          <a:xfrm>
            <a:off x="3491880" y="6006938"/>
            <a:ext cx="2457900" cy="307777"/>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Fig.3 CUMA Architecture</a:t>
            </a:r>
            <a:endParaRPr lang="en-US" sz="1400" dirty="0">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6EE07A2A-BC17-4509-811B-4F3C08AB8E81}"/>
              </a:ext>
            </a:extLst>
          </p:cNvPr>
          <p:cNvPicPr>
            <a:picLocks noChangeAspect="1"/>
          </p:cNvPicPr>
          <p:nvPr/>
        </p:nvPicPr>
        <p:blipFill rotWithShape="1">
          <a:blip r:embed="rId3">
            <a:extLst>
              <a:ext uri="{28A0092B-C50C-407E-A947-70E740481C1C}">
                <a14:useLocalDpi xmlns:a14="http://schemas.microsoft.com/office/drawing/2010/main" val="0"/>
              </a:ext>
            </a:extLst>
          </a:blip>
          <a:srcRect l="2456" t="238" r="2515" b="2883"/>
          <a:stretch/>
        </p:blipFill>
        <p:spPr>
          <a:xfrm>
            <a:off x="4680011" y="1916832"/>
            <a:ext cx="3816425" cy="2628292"/>
          </a:xfrm>
          <a:prstGeom prst="rect">
            <a:avLst/>
          </a:prstGeom>
        </p:spPr>
      </p:pic>
      <p:pic>
        <p:nvPicPr>
          <p:cNvPr id="8" name="Immagine 7">
            <a:extLst>
              <a:ext uri="{FF2B5EF4-FFF2-40B4-BE49-F238E27FC236}">
                <a16:creationId xmlns:a16="http://schemas.microsoft.com/office/drawing/2014/main" id="{B83CC433-293E-42D2-9C22-0992F9AB5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011" y="2024843"/>
            <a:ext cx="4248472" cy="3539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magine 12">
            <a:extLst>
              <a:ext uri="{FF2B5EF4-FFF2-40B4-BE49-F238E27FC236}">
                <a16:creationId xmlns:a16="http://schemas.microsoft.com/office/drawing/2014/main" id="{95178C3F-275A-484D-90D9-1983C4F80C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68" t="5733" r="5808" b="5094"/>
          <a:stretch/>
        </p:blipFill>
        <p:spPr>
          <a:xfrm>
            <a:off x="143507" y="2024843"/>
            <a:ext cx="4284473" cy="3539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356124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BE9B28-BB71-4A07-A360-33C9D1D7896E}"/>
              </a:ext>
            </a:extLst>
          </p:cNvPr>
          <p:cNvSpPr>
            <a:spLocks noGrp="1"/>
          </p:cNvSpPr>
          <p:nvPr>
            <p:ph type="sldNum" sz="quarter" idx="12"/>
          </p:nvPr>
        </p:nvSpPr>
        <p:spPr/>
        <p:txBody>
          <a:bodyPr/>
          <a:lstStyle/>
          <a:p>
            <a:pPr>
              <a:defRPr/>
            </a:pPr>
            <a:fld id="{3536D75F-BA8D-40F6-AD0A-4DFC0D179CCB}" type="slidenum">
              <a:rPr lang="en-GB" altLang="en-US" smtClean="0"/>
              <a:pPr>
                <a:defRPr/>
              </a:pPr>
              <a:t>7</a:t>
            </a:fld>
            <a:endParaRPr lang="en-GB" altLang="en-US" dirty="0"/>
          </a:p>
        </p:txBody>
      </p:sp>
      <p:sp>
        <p:nvSpPr>
          <p:cNvPr id="13" name="Segnaposto contenuto 11">
            <a:extLst>
              <a:ext uri="{FF2B5EF4-FFF2-40B4-BE49-F238E27FC236}">
                <a16:creationId xmlns:a16="http://schemas.microsoft.com/office/drawing/2014/main" id="{6981292B-B693-461D-BF98-4CF29A143481}"/>
              </a:ext>
            </a:extLst>
          </p:cNvPr>
          <p:cNvSpPr txBox="1">
            <a:spLocks/>
          </p:cNvSpPr>
          <p:nvPr/>
        </p:nvSpPr>
        <p:spPr bwMode="auto">
          <a:xfrm>
            <a:off x="426243" y="1590994"/>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lgn="just">
              <a:lnSpc>
                <a:spcPct val="150000"/>
              </a:lnSpc>
              <a:buNone/>
            </a:pPr>
            <a:r>
              <a:rPr lang="en-US" sz="2200" b="1" dirty="0">
                <a:solidFill>
                  <a:schemeClr val="tx1"/>
                </a:solidFill>
                <a:latin typeface="Times New Roman" panose="02020603050405020304" pitchFamily="18" charset="0"/>
                <a:cs typeface="Times New Roman" panose="02020603050405020304" pitchFamily="18" charset="0"/>
              </a:rPr>
              <a:t>Web Application:</a:t>
            </a:r>
            <a:r>
              <a:rPr lang="en-US" sz="2200" dirty="0">
                <a:solidFill>
                  <a:schemeClr val="tx1"/>
                </a:solidFill>
                <a:latin typeface="Times New Roman" panose="02020603050405020304" pitchFamily="18" charset="0"/>
                <a:cs typeface="Times New Roman" panose="02020603050405020304" pitchFamily="18" charset="0"/>
              </a:rPr>
              <a:t> Communication interface of the multi-modal system</a:t>
            </a:r>
          </a:p>
          <a:p>
            <a:pPr marL="0" indent="0" algn="just">
              <a:lnSpc>
                <a:spcPct val="150000"/>
              </a:lnSpc>
              <a:buNone/>
            </a:pP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6" name="Titolo 12">
            <a:extLst>
              <a:ext uri="{FF2B5EF4-FFF2-40B4-BE49-F238E27FC236}">
                <a16:creationId xmlns:a16="http://schemas.microsoft.com/office/drawing/2014/main" id="{EE087A08-4BEC-4B38-9003-C578EDD83E73}"/>
              </a:ext>
            </a:extLst>
          </p:cNvPr>
          <p:cNvSpPr>
            <a:spLocks noGrp="1"/>
          </p:cNvSpPr>
          <p:nvPr>
            <p:ph type="title"/>
          </p:nvPr>
        </p:nvSpPr>
        <p:spPr>
          <a:xfrm>
            <a:off x="143508" y="440023"/>
            <a:ext cx="9000492" cy="720725"/>
          </a:xfrm>
        </p:spPr>
        <p:txBody>
          <a:bodyPr/>
          <a:lstStyle/>
          <a:p>
            <a:r>
              <a:rPr lang="en-US" sz="2800" b="1" dirty="0">
                <a:latin typeface="Source Sans Pro" panose="020B0503030403020204" pitchFamily="34" charset="0"/>
                <a:ea typeface="Source Sans Pro" panose="020B0503030403020204" pitchFamily="34" charset="0"/>
              </a:rPr>
              <a:t>CUMA – Software Implementation                            IEEE</a:t>
            </a:r>
            <a:r>
              <a:rPr lang="en-US" sz="2800" b="1" i="1" dirty="0">
                <a:latin typeface="Source Sans Pro" panose="020B0503030403020204" pitchFamily="34" charset="0"/>
                <a:ea typeface="Source Sans Pro" panose="020B0503030403020204" pitchFamily="34" charset="0"/>
              </a:rPr>
              <a:t> 2018 </a:t>
            </a:r>
            <a:br>
              <a:rPr lang="en-US" sz="2800" b="1" dirty="0">
                <a:latin typeface="Source Sans Pro" panose="020B0503030403020204" pitchFamily="34" charset="0"/>
                <a:ea typeface="Source Sans Pro" panose="020B0503030403020204" pitchFamily="34" charset="0"/>
              </a:rPr>
            </a:br>
            <a:endParaRPr lang="en-US" sz="2800" b="1" dirty="0">
              <a:latin typeface="Source Sans Pro" panose="020B0503030403020204" pitchFamily="34" charset="0"/>
              <a:ea typeface="Source Sans Pro" panose="020B0503030403020204" pitchFamily="34" charset="0"/>
            </a:endParaRPr>
          </a:p>
        </p:txBody>
      </p:sp>
      <p:sp>
        <p:nvSpPr>
          <p:cNvPr id="8" name="CasellaDiTesto 7">
            <a:extLst>
              <a:ext uri="{FF2B5EF4-FFF2-40B4-BE49-F238E27FC236}">
                <a16:creationId xmlns:a16="http://schemas.microsoft.com/office/drawing/2014/main" id="{0975C103-4B1F-4DBA-A5C0-DC42ACDC3602}"/>
              </a:ext>
            </a:extLst>
          </p:cNvPr>
          <p:cNvSpPr txBox="1"/>
          <p:nvPr/>
        </p:nvSpPr>
        <p:spPr>
          <a:xfrm>
            <a:off x="2735796" y="6199506"/>
            <a:ext cx="45719" cy="369332"/>
          </a:xfrm>
          <a:prstGeom prst="rect">
            <a:avLst/>
          </a:prstGeom>
          <a:noFill/>
        </p:spPr>
        <p:txBody>
          <a:bodyPr wrap="square" rtlCol="0">
            <a:spAutoFit/>
          </a:bodyPr>
          <a:lstStyle/>
          <a:p>
            <a:endParaRPr lang="en-US" dirty="0"/>
          </a:p>
        </p:txBody>
      </p:sp>
      <p:sp>
        <p:nvSpPr>
          <p:cNvPr id="11" name="CasellaDiTesto 10">
            <a:extLst>
              <a:ext uri="{FF2B5EF4-FFF2-40B4-BE49-F238E27FC236}">
                <a16:creationId xmlns:a16="http://schemas.microsoft.com/office/drawing/2014/main" id="{02A4DB09-B65B-401E-BD0D-7CC9DE1DE6A4}"/>
              </a:ext>
            </a:extLst>
          </p:cNvPr>
          <p:cNvSpPr txBox="1"/>
          <p:nvPr/>
        </p:nvSpPr>
        <p:spPr>
          <a:xfrm>
            <a:off x="1466028" y="5631629"/>
            <a:ext cx="24579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 Web Application Home</a:t>
            </a:r>
          </a:p>
        </p:txBody>
      </p:sp>
      <p:sp>
        <p:nvSpPr>
          <p:cNvPr id="12" name="CasellaDiTesto 11">
            <a:extLst>
              <a:ext uri="{FF2B5EF4-FFF2-40B4-BE49-F238E27FC236}">
                <a16:creationId xmlns:a16="http://schemas.microsoft.com/office/drawing/2014/main" id="{6CFF7740-35BB-4EA0-BF93-43CD114D0F7C}"/>
              </a:ext>
            </a:extLst>
          </p:cNvPr>
          <p:cNvSpPr txBox="1"/>
          <p:nvPr/>
        </p:nvSpPr>
        <p:spPr>
          <a:xfrm>
            <a:off x="5642492" y="5631630"/>
            <a:ext cx="24579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(b) Web Application Demo</a:t>
            </a:r>
          </a:p>
        </p:txBody>
      </p:sp>
      <p:sp>
        <p:nvSpPr>
          <p:cNvPr id="18" name="CasellaDiTesto 17">
            <a:extLst>
              <a:ext uri="{FF2B5EF4-FFF2-40B4-BE49-F238E27FC236}">
                <a16:creationId xmlns:a16="http://schemas.microsoft.com/office/drawing/2014/main" id="{29110152-C1BD-49A1-A404-F48A3281E737}"/>
              </a:ext>
            </a:extLst>
          </p:cNvPr>
          <p:cNvSpPr txBox="1"/>
          <p:nvPr/>
        </p:nvSpPr>
        <p:spPr>
          <a:xfrm>
            <a:off x="3491880" y="6006938"/>
            <a:ext cx="24579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Fig 4: Web Application</a:t>
            </a:r>
          </a:p>
        </p:txBody>
      </p:sp>
      <p:pic>
        <p:nvPicPr>
          <p:cNvPr id="4" name="Immagine 3">
            <a:extLst>
              <a:ext uri="{FF2B5EF4-FFF2-40B4-BE49-F238E27FC236}">
                <a16:creationId xmlns:a16="http://schemas.microsoft.com/office/drawing/2014/main" id="{B4AB0EFB-04F6-4042-8129-AAEB6E25E6D3}"/>
              </a:ext>
            </a:extLst>
          </p:cNvPr>
          <p:cNvPicPr>
            <a:picLocks noChangeAspect="1"/>
          </p:cNvPicPr>
          <p:nvPr/>
        </p:nvPicPr>
        <p:blipFill rotWithShape="1">
          <a:blip r:embed="rId5">
            <a:extLst>
              <a:ext uri="{28A0092B-C50C-407E-A947-70E740481C1C}">
                <a14:useLocalDpi xmlns:a14="http://schemas.microsoft.com/office/drawing/2010/main" val="0"/>
              </a:ext>
            </a:extLst>
          </a:blip>
          <a:srcRect l="2320" t="3720" r="1829" b="3332"/>
          <a:stretch/>
        </p:blipFill>
        <p:spPr>
          <a:xfrm>
            <a:off x="503548" y="2240869"/>
            <a:ext cx="3924436" cy="1468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magine 5">
            <a:extLst>
              <a:ext uri="{FF2B5EF4-FFF2-40B4-BE49-F238E27FC236}">
                <a16:creationId xmlns:a16="http://schemas.microsoft.com/office/drawing/2014/main" id="{111FDA61-E376-4C10-9651-B48618CD87A5}"/>
              </a:ext>
            </a:extLst>
          </p:cNvPr>
          <p:cNvPicPr>
            <a:picLocks noChangeAspect="1"/>
          </p:cNvPicPr>
          <p:nvPr/>
        </p:nvPicPr>
        <p:blipFill rotWithShape="1">
          <a:blip r:embed="rId6">
            <a:extLst>
              <a:ext uri="{28A0092B-C50C-407E-A947-70E740481C1C}">
                <a14:useLocalDpi xmlns:a14="http://schemas.microsoft.com/office/drawing/2010/main" val="0"/>
              </a:ext>
            </a:extLst>
          </a:blip>
          <a:srcRect l="3917" t="2860" r="3067" b="1338"/>
          <a:stretch/>
        </p:blipFill>
        <p:spPr>
          <a:xfrm>
            <a:off x="503548" y="3825044"/>
            <a:ext cx="3924436" cy="172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demo">
            <a:hlinkClick r:id="" action="ppaction://media"/>
            <a:extLst>
              <a:ext uri="{FF2B5EF4-FFF2-40B4-BE49-F238E27FC236}">
                <a16:creationId xmlns:a16="http://schemas.microsoft.com/office/drawing/2014/main" id="{4DFC2EFB-67E1-4029-B6DA-E018DD51B60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44008" y="2204864"/>
            <a:ext cx="4356484" cy="34078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61442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1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100000" mute="1">
                <p:cTn id="12" fill="hold" display="0">
                  <p:stCondLst>
                    <p:cond delay="indefinite"/>
                  </p:stCondLst>
                </p:cTn>
                <p:tgtEl>
                  <p:spTgt spid="1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BE9B28-BB71-4A07-A360-33C9D1D7896E}"/>
              </a:ext>
            </a:extLst>
          </p:cNvPr>
          <p:cNvSpPr>
            <a:spLocks noGrp="1"/>
          </p:cNvSpPr>
          <p:nvPr>
            <p:ph type="sldNum" sz="quarter" idx="12"/>
          </p:nvPr>
        </p:nvSpPr>
        <p:spPr/>
        <p:txBody>
          <a:bodyPr/>
          <a:lstStyle/>
          <a:p>
            <a:pPr>
              <a:defRPr/>
            </a:pPr>
            <a:fld id="{3536D75F-BA8D-40F6-AD0A-4DFC0D179CCB}" type="slidenum">
              <a:rPr lang="en-GB" altLang="en-US" smtClean="0"/>
              <a:pPr>
                <a:defRPr/>
              </a:pPr>
              <a:t>8</a:t>
            </a:fld>
            <a:endParaRPr lang="en-GB" altLang="en-US" dirty="0"/>
          </a:p>
        </p:txBody>
      </p:sp>
      <p:sp>
        <p:nvSpPr>
          <p:cNvPr id="13" name="Segnaposto contenuto 11">
            <a:extLst>
              <a:ext uri="{FF2B5EF4-FFF2-40B4-BE49-F238E27FC236}">
                <a16:creationId xmlns:a16="http://schemas.microsoft.com/office/drawing/2014/main" id="{6981292B-B693-461D-BF98-4CF29A143481}"/>
              </a:ext>
            </a:extLst>
          </p:cNvPr>
          <p:cNvSpPr txBox="1">
            <a:spLocks/>
          </p:cNvSpPr>
          <p:nvPr/>
        </p:nvSpPr>
        <p:spPr bwMode="auto">
          <a:xfrm>
            <a:off x="426243" y="1590994"/>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lgn="just">
              <a:buNone/>
            </a:pPr>
            <a:r>
              <a:rPr lang="en-US" sz="2200" b="1" dirty="0">
                <a:solidFill>
                  <a:schemeClr val="tx1"/>
                </a:solidFill>
                <a:latin typeface="Times New Roman" panose="02020603050405020304" pitchFamily="18" charset="0"/>
                <a:cs typeface="Times New Roman" panose="02020603050405020304" pitchFamily="18" charset="0"/>
              </a:rPr>
              <a:t>Speech Recognition:</a:t>
            </a:r>
            <a:r>
              <a:rPr lang="en-US" sz="2200" dirty="0">
                <a:solidFill>
                  <a:schemeClr val="tx1"/>
                </a:solidFill>
                <a:latin typeface="Times New Roman" panose="02020603050405020304" pitchFamily="18" charset="0"/>
                <a:cs typeface="Times New Roman" panose="02020603050405020304" pitchFamily="18" charset="0"/>
              </a:rPr>
              <a:t> module for the voice recognition and speech synthesis. Integrated with a “Gesture Module” that allows the robot to talk in an expressive way.</a:t>
            </a:r>
          </a:p>
        </p:txBody>
      </p:sp>
      <p:sp>
        <p:nvSpPr>
          <p:cNvPr id="16" name="Titolo 12">
            <a:extLst>
              <a:ext uri="{FF2B5EF4-FFF2-40B4-BE49-F238E27FC236}">
                <a16:creationId xmlns:a16="http://schemas.microsoft.com/office/drawing/2014/main" id="{EE087A08-4BEC-4B38-9003-C578EDD83E73}"/>
              </a:ext>
            </a:extLst>
          </p:cNvPr>
          <p:cNvSpPr>
            <a:spLocks noGrp="1"/>
          </p:cNvSpPr>
          <p:nvPr>
            <p:ph type="title"/>
          </p:nvPr>
        </p:nvSpPr>
        <p:spPr>
          <a:xfrm>
            <a:off x="143508" y="440023"/>
            <a:ext cx="9000492" cy="720725"/>
          </a:xfrm>
        </p:spPr>
        <p:txBody>
          <a:bodyPr/>
          <a:lstStyle/>
          <a:p>
            <a:r>
              <a:rPr lang="en-US" sz="2800" b="1" dirty="0">
                <a:latin typeface="Source Sans Pro" panose="020B0503030403020204" pitchFamily="34" charset="0"/>
                <a:ea typeface="Source Sans Pro" panose="020B0503030403020204" pitchFamily="34" charset="0"/>
              </a:rPr>
              <a:t>CUMA – Software Implementation                            IEEE</a:t>
            </a:r>
            <a:r>
              <a:rPr lang="en-US" sz="2800" b="1" i="1" dirty="0">
                <a:latin typeface="Source Sans Pro" panose="020B0503030403020204" pitchFamily="34" charset="0"/>
                <a:ea typeface="Source Sans Pro" panose="020B0503030403020204" pitchFamily="34" charset="0"/>
              </a:rPr>
              <a:t> 2018 </a:t>
            </a:r>
            <a:br>
              <a:rPr lang="en-US" sz="2800" b="1" dirty="0">
                <a:latin typeface="Source Sans Pro" panose="020B0503030403020204" pitchFamily="34" charset="0"/>
                <a:ea typeface="Source Sans Pro" panose="020B0503030403020204" pitchFamily="34" charset="0"/>
              </a:rPr>
            </a:br>
            <a:endParaRPr lang="en-US" sz="2800" b="1" dirty="0">
              <a:latin typeface="Source Sans Pro" panose="020B0503030403020204" pitchFamily="34" charset="0"/>
              <a:ea typeface="Source Sans Pro" panose="020B0503030403020204" pitchFamily="34" charset="0"/>
            </a:endParaRPr>
          </a:p>
        </p:txBody>
      </p:sp>
      <p:sp>
        <p:nvSpPr>
          <p:cNvPr id="8" name="CasellaDiTesto 7">
            <a:extLst>
              <a:ext uri="{FF2B5EF4-FFF2-40B4-BE49-F238E27FC236}">
                <a16:creationId xmlns:a16="http://schemas.microsoft.com/office/drawing/2014/main" id="{0975C103-4B1F-4DBA-A5C0-DC42ACDC3602}"/>
              </a:ext>
            </a:extLst>
          </p:cNvPr>
          <p:cNvSpPr txBox="1"/>
          <p:nvPr/>
        </p:nvSpPr>
        <p:spPr>
          <a:xfrm>
            <a:off x="2735796" y="6199506"/>
            <a:ext cx="45719" cy="369332"/>
          </a:xfrm>
          <a:prstGeom prst="rect">
            <a:avLst/>
          </a:prstGeom>
          <a:noFill/>
        </p:spPr>
        <p:txBody>
          <a:bodyPr wrap="square" rtlCol="0">
            <a:spAutoFit/>
          </a:bodyPr>
          <a:lstStyle/>
          <a:p>
            <a:endParaRPr lang="en-US" dirty="0"/>
          </a:p>
        </p:txBody>
      </p:sp>
      <p:sp>
        <p:nvSpPr>
          <p:cNvPr id="11" name="CasellaDiTesto 10">
            <a:extLst>
              <a:ext uri="{FF2B5EF4-FFF2-40B4-BE49-F238E27FC236}">
                <a16:creationId xmlns:a16="http://schemas.microsoft.com/office/drawing/2014/main" id="{02A4DB09-B65B-401E-BD0D-7CC9DE1DE6A4}"/>
              </a:ext>
            </a:extLst>
          </p:cNvPr>
          <p:cNvSpPr txBox="1"/>
          <p:nvPr/>
        </p:nvSpPr>
        <p:spPr>
          <a:xfrm>
            <a:off x="774422" y="5631629"/>
            <a:ext cx="3797578"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 Sentences of the voice command system</a:t>
            </a:r>
          </a:p>
          <a:p>
            <a:endParaRPr lang="en-US" sz="1400" dirty="0">
              <a:latin typeface="Times New Roman" panose="02020603050405020304" pitchFamily="18" charset="0"/>
              <a:cs typeface="Times New Roman" panose="02020603050405020304" pitchFamily="18" charset="0"/>
            </a:endParaRPr>
          </a:p>
        </p:txBody>
      </p:sp>
      <p:sp>
        <p:nvSpPr>
          <p:cNvPr id="12" name="CasellaDiTesto 11">
            <a:extLst>
              <a:ext uri="{FF2B5EF4-FFF2-40B4-BE49-F238E27FC236}">
                <a16:creationId xmlns:a16="http://schemas.microsoft.com/office/drawing/2014/main" id="{6CFF7740-35BB-4EA0-BF93-43CD114D0F7C}"/>
              </a:ext>
            </a:extLst>
          </p:cNvPr>
          <p:cNvSpPr txBox="1"/>
          <p:nvPr/>
        </p:nvSpPr>
        <p:spPr>
          <a:xfrm>
            <a:off x="5468265" y="5631630"/>
            <a:ext cx="284815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(b) Speech </a:t>
            </a:r>
            <a:r>
              <a:rPr lang="en-US" sz="1400" dirty="0" err="1">
                <a:latin typeface="Times New Roman" panose="02020603050405020304" pitchFamily="18" charset="0"/>
                <a:cs typeface="Times New Roman" panose="02020603050405020304" pitchFamily="18" charset="0"/>
              </a:rPr>
              <a:t>Recogniton</a:t>
            </a:r>
            <a:r>
              <a:rPr lang="en-US" sz="1400" dirty="0">
                <a:latin typeface="Times New Roman" panose="02020603050405020304" pitchFamily="18" charset="0"/>
                <a:cs typeface="Times New Roman" panose="02020603050405020304" pitchFamily="18" charset="0"/>
              </a:rPr>
              <a:t> Demo</a:t>
            </a:r>
          </a:p>
        </p:txBody>
      </p:sp>
      <p:sp>
        <p:nvSpPr>
          <p:cNvPr id="18" name="CasellaDiTesto 17">
            <a:extLst>
              <a:ext uri="{FF2B5EF4-FFF2-40B4-BE49-F238E27FC236}">
                <a16:creationId xmlns:a16="http://schemas.microsoft.com/office/drawing/2014/main" id="{29110152-C1BD-49A1-A404-F48A3281E737}"/>
              </a:ext>
            </a:extLst>
          </p:cNvPr>
          <p:cNvSpPr txBox="1"/>
          <p:nvPr/>
        </p:nvSpPr>
        <p:spPr>
          <a:xfrm>
            <a:off x="3177559" y="6006938"/>
            <a:ext cx="319464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Fig. 5: Speech Recognition System</a:t>
            </a:r>
          </a:p>
        </p:txBody>
      </p:sp>
      <p:graphicFrame>
        <p:nvGraphicFramePr>
          <p:cNvPr id="3" name="Tabella 2">
            <a:extLst>
              <a:ext uri="{FF2B5EF4-FFF2-40B4-BE49-F238E27FC236}">
                <a16:creationId xmlns:a16="http://schemas.microsoft.com/office/drawing/2014/main" id="{CF70C5C8-496F-4F1B-86A3-E808077D7B08}"/>
              </a:ext>
            </a:extLst>
          </p:cNvPr>
          <p:cNvGraphicFramePr>
            <a:graphicFrameLocks noGrp="1"/>
          </p:cNvGraphicFramePr>
          <p:nvPr>
            <p:extLst>
              <p:ext uri="{D42A27DB-BD31-4B8C-83A1-F6EECF244321}">
                <p14:modId xmlns:p14="http://schemas.microsoft.com/office/powerpoint/2010/main" val="792590651"/>
              </p:ext>
            </p:extLst>
          </p:nvPr>
        </p:nvGraphicFramePr>
        <p:xfrm>
          <a:off x="503548" y="2780928"/>
          <a:ext cx="4032448" cy="2805171"/>
        </p:xfrm>
        <a:graphic>
          <a:graphicData uri="http://schemas.openxmlformats.org/drawingml/2006/table">
            <a:tbl>
              <a:tblPr firstRow="1" bandRow="1">
                <a:tableStyleId>{5C22544A-7EE6-4342-B048-85BDC9FD1C3A}</a:tableStyleId>
              </a:tblPr>
              <a:tblGrid>
                <a:gridCol w="2122341">
                  <a:extLst>
                    <a:ext uri="{9D8B030D-6E8A-4147-A177-3AD203B41FA5}">
                      <a16:colId xmlns:a16="http://schemas.microsoft.com/office/drawing/2014/main" val="3328647471"/>
                    </a:ext>
                  </a:extLst>
                </a:gridCol>
                <a:gridCol w="1910107">
                  <a:extLst>
                    <a:ext uri="{9D8B030D-6E8A-4147-A177-3AD203B41FA5}">
                      <a16:colId xmlns:a16="http://schemas.microsoft.com/office/drawing/2014/main" val="1271114873"/>
                    </a:ext>
                  </a:extLst>
                </a:gridCol>
              </a:tblGrid>
              <a:tr h="355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kern="1200" dirty="0">
                          <a:solidFill>
                            <a:schemeClr val="lt1"/>
                          </a:solidFill>
                          <a:latin typeface="Times New Roman" panose="02020603050405020304" pitchFamily="18" charset="0"/>
                          <a:ea typeface="+mn-ea"/>
                          <a:cs typeface="Times New Roman" panose="02020603050405020304" pitchFamily="18" charset="0"/>
                        </a:rPr>
                        <a:t>Robot Activities</a:t>
                      </a:r>
                      <a:endParaRPr lang="en-US" sz="1600" b="0" i="0" u="none" strike="noStrike" kern="1200" dirty="0">
                        <a:solidFill>
                          <a:schemeClr val="lt1"/>
                        </a:solidFill>
                        <a:latin typeface="Times New Roman" panose="02020603050405020304" pitchFamily="18" charset="0"/>
                        <a:ea typeface="+mn-ea"/>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kern="1200" dirty="0">
                          <a:solidFill>
                            <a:schemeClr val="lt1"/>
                          </a:solidFill>
                          <a:latin typeface="Times New Roman" panose="02020603050405020304" pitchFamily="18" charset="0"/>
                          <a:ea typeface="+mn-ea"/>
                          <a:cs typeface="Times New Roman" panose="02020603050405020304" pitchFamily="18" charset="0"/>
                        </a:rPr>
                        <a:t>Sentences</a:t>
                      </a:r>
                      <a:endParaRPr lang="en-US" sz="1600" b="0" i="0" u="none" strike="noStrike" kern="1200" dirty="0">
                        <a:solidFill>
                          <a:schemeClr val="lt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764788299"/>
                  </a:ext>
                </a:extLst>
              </a:tr>
              <a:tr h="355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latin typeface="Times New Roman" panose="02020603050405020304" pitchFamily="18" charset="0"/>
                          <a:ea typeface="+mn-ea"/>
                          <a:cs typeface="Times New Roman" panose="02020603050405020304" pitchFamily="18" charset="0"/>
                        </a:rPr>
                        <a:t>Move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latin typeface="Times New Roman" panose="02020603050405020304" pitchFamily="18" charset="0"/>
                          <a:ea typeface="+mn-ea"/>
                          <a:cs typeface="Times New Roman" panose="02020603050405020304" pitchFamily="18" charset="0"/>
                        </a:rPr>
                        <a:t>Follow me</a:t>
                      </a:r>
                    </a:p>
                  </a:txBody>
                  <a:tcPr/>
                </a:tc>
                <a:extLst>
                  <a:ext uri="{0D108BD9-81ED-4DB2-BD59-A6C34878D82A}">
                    <a16:rowId xmlns:a16="http://schemas.microsoft.com/office/drawing/2014/main" val="2514121124"/>
                  </a:ext>
                </a:extLst>
              </a:tr>
              <a:tr h="355937">
                <a:tc>
                  <a:txBody>
                    <a:bodyPr/>
                    <a:lstStyle/>
                    <a:p>
                      <a:r>
                        <a:rPr lang="it-IT" sz="1600" dirty="0">
                          <a:latin typeface="Times New Roman" panose="02020603050405020304" pitchFamily="18" charset="0"/>
                          <a:cs typeface="Times New Roman" panose="02020603050405020304" pitchFamily="18" charset="0"/>
                        </a:rPr>
                        <a:t>Stop </a:t>
                      </a:r>
                      <a:r>
                        <a:rPr lang="it-IT" sz="1600" dirty="0" err="1">
                          <a:latin typeface="Times New Roman" panose="02020603050405020304" pitchFamily="18" charset="0"/>
                          <a:cs typeface="Times New Roman" panose="02020603050405020304" pitchFamily="18" charset="0"/>
                        </a:rPr>
                        <a:t>Move</a:t>
                      </a:r>
                      <a:endParaRPr lang="en-US"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latin typeface="Times New Roman" panose="02020603050405020304" pitchFamily="18" charset="0"/>
                          <a:ea typeface="+mn-ea"/>
                          <a:cs typeface="Times New Roman" panose="02020603050405020304" pitchFamily="18" charset="0"/>
                        </a:rPr>
                        <a:t>Stop tracking</a:t>
                      </a:r>
                    </a:p>
                  </a:txBody>
                  <a:tcPr/>
                </a:tc>
                <a:extLst>
                  <a:ext uri="{0D108BD9-81ED-4DB2-BD59-A6C34878D82A}">
                    <a16:rowId xmlns:a16="http://schemas.microsoft.com/office/drawing/2014/main" val="3664406673"/>
                  </a:ext>
                </a:extLst>
              </a:tr>
              <a:tr h="355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latin typeface="Times New Roman" panose="02020603050405020304" pitchFamily="18" charset="0"/>
                          <a:ea typeface="+mn-ea"/>
                          <a:cs typeface="Times New Roman" panose="02020603050405020304" pitchFamily="18" charset="0"/>
                        </a:rPr>
                        <a:t>Start the museum presentation</a:t>
                      </a:r>
                    </a:p>
                  </a:txBody>
                  <a:tcPr/>
                </a:tc>
                <a:tc>
                  <a:txBody>
                    <a:bodyPr/>
                    <a:lstStyle/>
                    <a:p>
                      <a:r>
                        <a:rPr lang="it-IT" sz="1600" dirty="0">
                          <a:latin typeface="Times New Roman" panose="02020603050405020304" pitchFamily="18" charset="0"/>
                          <a:cs typeface="Times New Roman" panose="02020603050405020304" pitchFamily="18" charset="0"/>
                        </a:rPr>
                        <a:t>Start Session</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5824500"/>
                  </a:ext>
                </a:extLst>
              </a:tr>
              <a:tr h="355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latin typeface="Times New Roman" panose="02020603050405020304" pitchFamily="18" charset="0"/>
                          <a:ea typeface="+mn-ea"/>
                          <a:cs typeface="Times New Roman" panose="02020603050405020304" pitchFamily="18" charset="0"/>
                        </a:rPr>
                        <a:t>Show  a presentation of the work &lt;x&gt;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latin typeface="Times New Roman" panose="02020603050405020304" pitchFamily="18" charset="0"/>
                          <a:ea typeface="+mn-ea"/>
                          <a:cs typeface="Times New Roman" panose="02020603050405020304" pitchFamily="18" charset="0"/>
                        </a:rPr>
                        <a:t>Show work &lt;x&gt;</a:t>
                      </a:r>
                    </a:p>
                  </a:txBody>
                  <a:tcPr/>
                </a:tc>
                <a:extLst>
                  <a:ext uri="{0D108BD9-81ED-4DB2-BD59-A6C34878D82A}">
                    <a16:rowId xmlns:a16="http://schemas.microsoft.com/office/drawing/2014/main" val="284851819"/>
                  </a:ext>
                </a:extLst>
              </a:tr>
              <a:tr h="355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latin typeface="Times New Roman" panose="02020603050405020304" pitchFamily="18" charset="0"/>
                          <a:ea typeface="+mn-ea"/>
                          <a:cs typeface="Times New Roman" panose="02020603050405020304" pitchFamily="18" charset="0"/>
                        </a:rPr>
                        <a:t>Work Explanation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latin typeface="Times New Roman" panose="02020603050405020304" pitchFamily="18" charset="0"/>
                          <a:ea typeface="+mn-ea"/>
                          <a:cs typeface="Times New Roman" panose="02020603050405020304" pitchFamily="18" charset="0"/>
                        </a:rPr>
                        <a:t>&lt;Question about the work x&gt;</a:t>
                      </a:r>
                    </a:p>
                  </a:txBody>
                  <a:tcPr/>
                </a:tc>
                <a:extLst>
                  <a:ext uri="{0D108BD9-81ED-4DB2-BD59-A6C34878D82A}">
                    <a16:rowId xmlns:a16="http://schemas.microsoft.com/office/drawing/2014/main" val="755133491"/>
                  </a:ext>
                </a:extLst>
              </a:tr>
            </a:tbl>
          </a:graphicData>
        </a:graphic>
      </p:graphicFrame>
      <p:pic>
        <p:nvPicPr>
          <p:cNvPr id="14" name="demo">
            <a:hlinkClick r:id="" action="ppaction://media"/>
            <a:extLst>
              <a:ext uri="{FF2B5EF4-FFF2-40B4-BE49-F238E27FC236}">
                <a16:creationId xmlns:a16="http://schemas.microsoft.com/office/drawing/2014/main" id="{E28FF780-DF5A-429E-99A0-5A4C454819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16016" y="2780740"/>
            <a:ext cx="3852429" cy="28051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5441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2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100000" mute="1">
                <p:cTn id="12" fill="hold" display="0">
                  <p:stCondLst>
                    <p:cond delay="indefinite"/>
                  </p:stCondLst>
                </p:cTn>
                <p:tgtEl>
                  <p:spTgt spid="1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BE9B28-BB71-4A07-A360-33C9D1D7896E}"/>
              </a:ext>
            </a:extLst>
          </p:cNvPr>
          <p:cNvSpPr>
            <a:spLocks noGrp="1"/>
          </p:cNvSpPr>
          <p:nvPr>
            <p:ph type="sldNum" sz="quarter" idx="12"/>
          </p:nvPr>
        </p:nvSpPr>
        <p:spPr/>
        <p:txBody>
          <a:bodyPr/>
          <a:lstStyle/>
          <a:p>
            <a:pPr>
              <a:defRPr/>
            </a:pPr>
            <a:fld id="{3536D75F-BA8D-40F6-AD0A-4DFC0D179CCB}" type="slidenum">
              <a:rPr lang="en-GB" altLang="en-US" smtClean="0"/>
              <a:pPr>
                <a:defRPr/>
              </a:pPr>
              <a:t>9</a:t>
            </a:fld>
            <a:endParaRPr lang="en-GB" altLang="en-US" dirty="0"/>
          </a:p>
        </p:txBody>
      </p:sp>
      <p:sp>
        <p:nvSpPr>
          <p:cNvPr id="13" name="Segnaposto contenuto 11">
            <a:extLst>
              <a:ext uri="{FF2B5EF4-FFF2-40B4-BE49-F238E27FC236}">
                <a16:creationId xmlns:a16="http://schemas.microsoft.com/office/drawing/2014/main" id="{6981292B-B693-461D-BF98-4CF29A143481}"/>
              </a:ext>
            </a:extLst>
          </p:cNvPr>
          <p:cNvSpPr txBox="1">
            <a:spLocks/>
          </p:cNvSpPr>
          <p:nvPr/>
        </p:nvSpPr>
        <p:spPr bwMode="auto">
          <a:xfrm>
            <a:off x="426243" y="1590994"/>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a:lstStyle>
          <a:p>
            <a:pPr marL="0" indent="0" algn="just">
              <a:buNone/>
            </a:pPr>
            <a:r>
              <a:rPr lang="en-US" sz="2200" b="1" dirty="0">
                <a:solidFill>
                  <a:schemeClr val="tx1"/>
                </a:solidFill>
                <a:latin typeface="Times New Roman" panose="02020603050405020304" pitchFamily="18" charset="0"/>
                <a:cs typeface="Times New Roman" panose="02020603050405020304" pitchFamily="18" charset="0"/>
              </a:rPr>
              <a:t>Tracking: </a:t>
            </a:r>
            <a:r>
              <a:rPr lang="en-US" sz="2200" dirty="0">
                <a:solidFill>
                  <a:schemeClr val="tx1"/>
                </a:solidFill>
                <a:latin typeface="Times New Roman" panose="02020603050405020304" pitchFamily="18" charset="0"/>
                <a:cs typeface="Times New Roman" panose="02020603050405020304" pitchFamily="18" charset="0"/>
              </a:rPr>
              <a:t>module for the navigation using Face Tracking and Landmarks</a:t>
            </a:r>
          </a:p>
        </p:txBody>
      </p:sp>
      <p:sp>
        <p:nvSpPr>
          <p:cNvPr id="16" name="Titolo 12">
            <a:extLst>
              <a:ext uri="{FF2B5EF4-FFF2-40B4-BE49-F238E27FC236}">
                <a16:creationId xmlns:a16="http://schemas.microsoft.com/office/drawing/2014/main" id="{EE087A08-4BEC-4B38-9003-C578EDD83E73}"/>
              </a:ext>
            </a:extLst>
          </p:cNvPr>
          <p:cNvSpPr>
            <a:spLocks noGrp="1"/>
          </p:cNvSpPr>
          <p:nvPr>
            <p:ph type="title"/>
          </p:nvPr>
        </p:nvSpPr>
        <p:spPr>
          <a:xfrm>
            <a:off x="143508" y="440023"/>
            <a:ext cx="9000492" cy="720725"/>
          </a:xfrm>
        </p:spPr>
        <p:txBody>
          <a:bodyPr/>
          <a:lstStyle/>
          <a:p>
            <a:r>
              <a:rPr lang="en-US" sz="2800" b="1" dirty="0">
                <a:latin typeface="Source Sans Pro" panose="020B0503030403020204" pitchFamily="34" charset="0"/>
                <a:ea typeface="Source Sans Pro" panose="020B0503030403020204" pitchFamily="34" charset="0"/>
              </a:rPr>
              <a:t>CUMA – Software Implementation                            IEEE</a:t>
            </a:r>
            <a:r>
              <a:rPr lang="en-US" sz="2800" b="1" i="1" dirty="0">
                <a:latin typeface="Source Sans Pro" panose="020B0503030403020204" pitchFamily="34" charset="0"/>
                <a:ea typeface="Source Sans Pro" panose="020B0503030403020204" pitchFamily="34" charset="0"/>
              </a:rPr>
              <a:t> 2018 </a:t>
            </a:r>
            <a:br>
              <a:rPr lang="en-US" sz="2800" b="1" dirty="0">
                <a:latin typeface="Source Sans Pro" panose="020B0503030403020204" pitchFamily="34" charset="0"/>
                <a:ea typeface="Source Sans Pro" panose="020B0503030403020204" pitchFamily="34" charset="0"/>
              </a:rPr>
            </a:br>
            <a:endParaRPr lang="en-US" sz="2800" b="1" dirty="0">
              <a:latin typeface="Source Sans Pro" panose="020B0503030403020204" pitchFamily="34" charset="0"/>
              <a:ea typeface="Source Sans Pro" panose="020B0503030403020204" pitchFamily="34" charset="0"/>
            </a:endParaRPr>
          </a:p>
        </p:txBody>
      </p:sp>
      <p:sp>
        <p:nvSpPr>
          <p:cNvPr id="8" name="CasellaDiTesto 7">
            <a:extLst>
              <a:ext uri="{FF2B5EF4-FFF2-40B4-BE49-F238E27FC236}">
                <a16:creationId xmlns:a16="http://schemas.microsoft.com/office/drawing/2014/main" id="{0975C103-4B1F-4DBA-A5C0-DC42ACDC3602}"/>
              </a:ext>
            </a:extLst>
          </p:cNvPr>
          <p:cNvSpPr txBox="1"/>
          <p:nvPr/>
        </p:nvSpPr>
        <p:spPr>
          <a:xfrm>
            <a:off x="2735796" y="6228020"/>
            <a:ext cx="45719" cy="369332"/>
          </a:xfrm>
          <a:prstGeom prst="rect">
            <a:avLst/>
          </a:prstGeom>
          <a:noFill/>
        </p:spPr>
        <p:txBody>
          <a:bodyPr wrap="square" rtlCol="0">
            <a:spAutoFit/>
          </a:bodyPr>
          <a:lstStyle/>
          <a:p>
            <a:endParaRPr lang="en-US" dirty="0"/>
          </a:p>
        </p:txBody>
      </p:sp>
      <p:sp>
        <p:nvSpPr>
          <p:cNvPr id="11" name="CasellaDiTesto 10">
            <a:extLst>
              <a:ext uri="{FF2B5EF4-FFF2-40B4-BE49-F238E27FC236}">
                <a16:creationId xmlns:a16="http://schemas.microsoft.com/office/drawing/2014/main" id="{02A4DB09-B65B-401E-BD0D-7CC9DE1DE6A4}"/>
              </a:ext>
            </a:extLst>
          </p:cNvPr>
          <p:cNvSpPr txBox="1"/>
          <p:nvPr/>
        </p:nvSpPr>
        <p:spPr>
          <a:xfrm>
            <a:off x="1701879" y="5714092"/>
            <a:ext cx="2654097"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 SLAM Process</a:t>
            </a:r>
          </a:p>
          <a:p>
            <a:endParaRPr lang="en-US" sz="1400" dirty="0">
              <a:latin typeface="Times New Roman" panose="02020603050405020304" pitchFamily="18" charset="0"/>
              <a:cs typeface="Times New Roman" panose="02020603050405020304" pitchFamily="18" charset="0"/>
            </a:endParaRPr>
          </a:p>
        </p:txBody>
      </p:sp>
      <p:sp>
        <p:nvSpPr>
          <p:cNvPr id="12" name="CasellaDiTesto 11">
            <a:extLst>
              <a:ext uri="{FF2B5EF4-FFF2-40B4-BE49-F238E27FC236}">
                <a16:creationId xmlns:a16="http://schemas.microsoft.com/office/drawing/2014/main" id="{6CFF7740-35BB-4EA0-BF93-43CD114D0F7C}"/>
              </a:ext>
            </a:extLst>
          </p:cNvPr>
          <p:cNvSpPr txBox="1"/>
          <p:nvPr/>
        </p:nvSpPr>
        <p:spPr>
          <a:xfrm>
            <a:off x="5864309" y="5714094"/>
            <a:ext cx="284815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(b) Tracking Demo</a:t>
            </a:r>
          </a:p>
        </p:txBody>
      </p:sp>
      <p:sp>
        <p:nvSpPr>
          <p:cNvPr id="18" name="CasellaDiTesto 17">
            <a:extLst>
              <a:ext uri="{FF2B5EF4-FFF2-40B4-BE49-F238E27FC236}">
                <a16:creationId xmlns:a16="http://schemas.microsoft.com/office/drawing/2014/main" id="{29110152-C1BD-49A1-A404-F48A3281E737}"/>
              </a:ext>
            </a:extLst>
          </p:cNvPr>
          <p:cNvSpPr txBox="1"/>
          <p:nvPr/>
        </p:nvSpPr>
        <p:spPr>
          <a:xfrm>
            <a:off x="3645611" y="6035452"/>
            <a:ext cx="3194641" cy="307777"/>
          </a:xfrm>
          <a:prstGeom prst="rect">
            <a:avLst/>
          </a:prstGeom>
          <a:noFill/>
        </p:spPr>
        <p:txBody>
          <a:bodyPr wrap="square" rtlCol="0">
            <a:spAutoFit/>
          </a:bodyPr>
          <a:lstStyle/>
          <a:p>
            <a:r>
              <a:rPr lang="en-US" sz="1400" dirty="0" err="1">
                <a:latin typeface="Times New Roman" panose="02020603050405020304" pitchFamily="18" charset="0"/>
                <a:cs typeface="Times New Roman" panose="02020603050405020304" pitchFamily="18" charset="0"/>
              </a:rPr>
              <a:t>Figura</a:t>
            </a:r>
            <a:r>
              <a:rPr lang="en-US" sz="1400" dirty="0">
                <a:latin typeface="Times New Roman" panose="02020603050405020304" pitchFamily="18" charset="0"/>
                <a:cs typeface="Times New Roman" panose="02020603050405020304" pitchFamily="18" charset="0"/>
              </a:rPr>
              <a:t> 6: Tracking System</a:t>
            </a:r>
          </a:p>
        </p:txBody>
      </p:sp>
      <p:pic>
        <p:nvPicPr>
          <p:cNvPr id="6" name="Immagine 5">
            <a:extLst>
              <a:ext uri="{FF2B5EF4-FFF2-40B4-BE49-F238E27FC236}">
                <a16:creationId xmlns:a16="http://schemas.microsoft.com/office/drawing/2014/main" id="{74EF14DA-A51C-4240-B002-A0250319CCDA}"/>
              </a:ext>
            </a:extLst>
          </p:cNvPr>
          <p:cNvPicPr>
            <a:picLocks noChangeAspect="1"/>
          </p:cNvPicPr>
          <p:nvPr/>
        </p:nvPicPr>
        <p:blipFill rotWithShape="1">
          <a:blip r:embed="rId5">
            <a:extLst>
              <a:ext uri="{28A0092B-C50C-407E-A947-70E740481C1C}">
                <a14:useLocalDpi xmlns:a14="http://schemas.microsoft.com/office/drawing/2010/main" val="0"/>
              </a:ext>
            </a:extLst>
          </a:blip>
          <a:srcRect l="1961" t="2166" r="2024" b="3518"/>
          <a:stretch/>
        </p:blipFill>
        <p:spPr>
          <a:xfrm>
            <a:off x="554171" y="2432505"/>
            <a:ext cx="4017829" cy="3192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demo">
            <a:hlinkClick r:id="" action="ppaction://media"/>
            <a:extLst>
              <a:ext uri="{FF2B5EF4-FFF2-40B4-BE49-F238E27FC236}">
                <a16:creationId xmlns:a16="http://schemas.microsoft.com/office/drawing/2014/main" id="{56BB0C58-8E7A-4E51-96AD-3C168BA92D8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88024" y="2393172"/>
            <a:ext cx="3780421" cy="32831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7068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5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100000" mute="1">
                <p:cTn id="12" fill="hold" display="0">
                  <p:stCondLst>
                    <p:cond delay="indefinite"/>
                  </p:stCondLst>
                </p:cTn>
                <p:tgtEl>
                  <p:spTgt spid="15"/>
                </p:tgtEl>
              </p:cMediaNode>
            </p:video>
          </p:childTnLst>
        </p:cTn>
      </p:par>
    </p:tnLst>
  </p:timing>
</p:sld>
</file>

<file path=ppt/theme/theme1.xml><?xml version="1.0" encoding="utf-8"?>
<a:theme xmlns:a="http://schemas.openxmlformats.org/drawingml/2006/main" name="Default Design">
  <a:themeElements>
    <a:clrScheme name="Default Design 7">
      <a:dk1>
        <a:srgbClr val="003366"/>
      </a:dk1>
      <a:lt1>
        <a:srgbClr val="6698CC"/>
      </a:lt1>
      <a:dk2>
        <a:srgbClr val="FFFFFF"/>
      </a:dk2>
      <a:lt2>
        <a:srgbClr val="B3CCE6"/>
      </a:lt2>
      <a:accent1>
        <a:srgbClr val="336599"/>
      </a:accent1>
      <a:accent2>
        <a:srgbClr val="2E4C6B"/>
      </a:accent2>
      <a:accent3>
        <a:srgbClr val="B8CAE2"/>
      </a:accent3>
      <a:accent4>
        <a:srgbClr val="002A56"/>
      </a:accent4>
      <a:accent5>
        <a:srgbClr val="ADB8CA"/>
      </a:accent5>
      <a:accent6>
        <a:srgbClr val="294460"/>
      </a:accent6>
      <a:hlink>
        <a:srgbClr val="0B54A3"/>
      </a:hlink>
      <a:folHlink>
        <a:srgbClr val="0B73E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2ECF6"/>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E2ECF6"/>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5A58"/>
        </a:dk1>
        <a:lt1>
          <a:srgbClr val="FFFFFF"/>
        </a:lt1>
        <a:dk2>
          <a:srgbClr val="008080"/>
        </a:dk2>
        <a:lt2>
          <a:srgbClr val="FFFFCC"/>
        </a:lt2>
        <a:accent1>
          <a:srgbClr val="006462"/>
        </a:accent1>
        <a:accent2>
          <a:srgbClr val="008080"/>
        </a:accent2>
        <a:accent3>
          <a:srgbClr val="AAC0C0"/>
        </a:accent3>
        <a:accent4>
          <a:srgbClr val="DADADA"/>
        </a:accent4>
        <a:accent5>
          <a:srgbClr val="AAB8B7"/>
        </a:accent5>
        <a:accent6>
          <a:srgbClr val="007373"/>
        </a:accent6>
        <a:hlink>
          <a:srgbClr val="00ACA8"/>
        </a:hlink>
        <a:folHlink>
          <a:srgbClr val="004444"/>
        </a:folHlink>
      </a:clrScheme>
      <a:clrMap bg1="dk2" tx1="lt1" bg2="dk1" tx2="lt2" accent1="accent1" accent2="accent2" accent3="accent3" accent4="accent4" accent5="accent5" accent6="accent6" hlink="hlink" folHlink="folHlink"/>
    </a:extraClrScheme>
    <a:extraClrScheme>
      <a:clrScheme name="Default Design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DBA6"/>
        </a:lt1>
        <a:dk2>
          <a:srgbClr val="000000"/>
        </a:dk2>
        <a:lt2>
          <a:srgbClr val="FFAC31"/>
        </a:lt2>
        <a:accent1>
          <a:srgbClr val="FF9900"/>
        </a:accent1>
        <a:accent2>
          <a:srgbClr val="FFCC80"/>
        </a:accent2>
        <a:accent3>
          <a:srgbClr val="FFEAD0"/>
        </a:accent3>
        <a:accent4>
          <a:srgbClr val="000000"/>
        </a:accent4>
        <a:accent5>
          <a:srgbClr val="FFCAAA"/>
        </a:accent5>
        <a:accent6>
          <a:srgbClr val="E7B973"/>
        </a:accent6>
        <a:hlink>
          <a:srgbClr val="E68A00"/>
        </a:hlink>
        <a:folHlink>
          <a:srgbClr val="FF6600"/>
        </a:folHlink>
      </a:clrScheme>
      <a:clrMap bg1="lt1" tx1="dk1" bg2="lt2" tx2="dk2" accent1="accent1" accent2="accent2" accent3="accent3" accent4="accent4" accent5="accent5" accent6="accent6" hlink="hlink" folHlink="folHlink"/>
    </a:extraClrScheme>
    <a:extraClrScheme>
      <a:clrScheme name="Default Design 4">
        <a:dk1>
          <a:srgbClr val="66CCCC"/>
        </a:dk1>
        <a:lt1>
          <a:srgbClr val="FFFFFF"/>
        </a:lt1>
        <a:dk2>
          <a:srgbClr val="2E6B6B"/>
        </a:dk2>
        <a:lt2>
          <a:srgbClr val="2E6B6B"/>
        </a:lt2>
        <a:accent1>
          <a:srgbClr val="9ADEDC"/>
        </a:accent1>
        <a:accent2>
          <a:srgbClr val="45A3A1"/>
        </a:accent2>
        <a:accent3>
          <a:srgbClr val="ADBABA"/>
        </a:accent3>
        <a:accent4>
          <a:srgbClr val="DADADA"/>
        </a:accent4>
        <a:accent5>
          <a:srgbClr val="CAECEB"/>
        </a:accent5>
        <a:accent6>
          <a:srgbClr val="3E9391"/>
        </a:accent6>
        <a:hlink>
          <a:srgbClr val="45A3A1"/>
        </a:hlink>
        <a:folHlink>
          <a:srgbClr val="9ADEDC"/>
        </a:folHlink>
      </a:clrScheme>
      <a:clrMap bg1="dk2" tx1="lt1" bg2="dk1" tx2="lt2" accent1="accent1" accent2="accent2" accent3="accent3" accent4="accent4" accent5="accent5" accent6="accent6" hlink="hlink" folHlink="folHlink"/>
    </a:extraClrScheme>
    <a:extraClrScheme>
      <a:clrScheme name="Default Design 5">
        <a:dk1>
          <a:srgbClr val="B3CCE6"/>
        </a:dk1>
        <a:lt1>
          <a:srgbClr val="FFFFFF"/>
        </a:lt1>
        <a:dk2>
          <a:srgbClr val="6698CC"/>
        </a:dk2>
        <a:lt2>
          <a:srgbClr val="FFFFFF"/>
        </a:lt2>
        <a:accent1>
          <a:srgbClr val="336599"/>
        </a:accent1>
        <a:accent2>
          <a:srgbClr val="2E4C6B"/>
        </a:accent2>
        <a:accent3>
          <a:srgbClr val="B8CAE2"/>
        </a:accent3>
        <a:accent4>
          <a:srgbClr val="DADADA"/>
        </a:accent4>
        <a:accent5>
          <a:srgbClr val="ADB8CA"/>
        </a:accent5>
        <a:accent6>
          <a:srgbClr val="294460"/>
        </a:accent6>
        <a:hlink>
          <a:srgbClr val="0B54A3"/>
        </a:hlink>
        <a:folHlink>
          <a:srgbClr val="0B73E0"/>
        </a:folHlink>
      </a:clrScheme>
      <a:clrMap bg1="dk2" tx1="lt1" bg2="dk1" tx2="lt2" accent1="accent1" accent2="accent2" accent3="accent3" accent4="accent4" accent5="accent5" accent6="accent6" hlink="hlink" folHlink="folHlink"/>
    </a:extraClrScheme>
    <a:extraClrScheme>
      <a:clrScheme name="Default Design 6">
        <a:dk1>
          <a:srgbClr val="496B2E"/>
        </a:dk1>
        <a:lt1>
          <a:srgbClr val="CCE3B5"/>
        </a:lt1>
        <a:dk2>
          <a:srgbClr val="619933"/>
        </a:dk2>
        <a:lt2>
          <a:srgbClr val="F2F8ED"/>
        </a:lt2>
        <a:accent1>
          <a:srgbClr val="94CC66"/>
        </a:accent1>
        <a:accent2>
          <a:srgbClr val="FFFFFF"/>
        </a:accent2>
        <a:accent3>
          <a:srgbClr val="E2EFD7"/>
        </a:accent3>
        <a:accent4>
          <a:srgbClr val="3D5A26"/>
        </a:accent4>
        <a:accent5>
          <a:srgbClr val="C8E2B8"/>
        </a:accent5>
        <a:accent6>
          <a:srgbClr val="E7E7E7"/>
        </a:accent6>
        <a:hlink>
          <a:srgbClr val="4891EA"/>
        </a:hlink>
        <a:folHlink>
          <a:srgbClr val="7AAFF0"/>
        </a:folHlink>
      </a:clrScheme>
      <a:clrMap bg1="lt1" tx1="dk1" bg2="lt2" tx2="dk2" accent1="accent1" accent2="accent2" accent3="accent3" accent4="accent4" accent5="accent5" accent6="accent6" hlink="hlink" folHlink="folHlink"/>
    </a:extraClrScheme>
    <a:extraClrScheme>
      <a:clrScheme name="Default Design 7">
        <a:dk1>
          <a:srgbClr val="003366"/>
        </a:dk1>
        <a:lt1>
          <a:srgbClr val="6698CC"/>
        </a:lt1>
        <a:dk2>
          <a:srgbClr val="FFFFFF"/>
        </a:dk2>
        <a:lt2>
          <a:srgbClr val="B3CCE6"/>
        </a:lt2>
        <a:accent1>
          <a:srgbClr val="336599"/>
        </a:accent1>
        <a:accent2>
          <a:srgbClr val="2E4C6B"/>
        </a:accent2>
        <a:accent3>
          <a:srgbClr val="B8CAE2"/>
        </a:accent3>
        <a:accent4>
          <a:srgbClr val="002A56"/>
        </a:accent4>
        <a:accent5>
          <a:srgbClr val="ADB8CA"/>
        </a:accent5>
        <a:accent6>
          <a:srgbClr val="294460"/>
        </a:accent6>
        <a:hlink>
          <a:srgbClr val="0B54A3"/>
        </a:hlink>
        <a:folHlink>
          <a:srgbClr val="0B73E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4346</TotalTime>
  <Words>1167</Words>
  <Application>Microsoft Office PowerPoint</Application>
  <PresentationFormat>Presentazione su schermo (4:3)</PresentationFormat>
  <Paragraphs>174</Paragraphs>
  <Slides>12</Slides>
  <Notes>12</Notes>
  <HiddenSlides>0</HiddenSlides>
  <MMClips>3</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12</vt:i4>
      </vt:variant>
    </vt:vector>
  </HeadingPairs>
  <TitlesOfParts>
    <vt:vector size="16" baseType="lpstr">
      <vt:lpstr>Arial</vt:lpstr>
      <vt:lpstr>Source Sans Pro</vt:lpstr>
      <vt:lpstr>Times New Roman</vt:lpstr>
      <vt:lpstr>Default Design</vt:lpstr>
      <vt:lpstr>Formal Template</vt:lpstr>
      <vt:lpstr>Presentation Outline                                                        IEEE 2018  </vt:lpstr>
      <vt:lpstr>Humanoid Robot                                                                 IEEE 2018  </vt:lpstr>
      <vt:lpstr>Pepper Robot                                                                       IEEE 2018  </vt:lpstr>
      <vt:lpstr>CUMA – Cultural hUManoid Assistant                      IEEE 2018  </vt:lpstr>
      <vt:lpstr>CUMA – Software Architecture                                    IEEE 2018  </vt:lpstr>
      <vt:lpstr>CUMA – Software Implementation                            IEEE 2018  </vt:lpstr>
      <vt:lpstr>CUMA – Software Implementation                            IEEE 2018  </vt:lpstr>
      <vt:lpstr>CUMA – Software Implementation                            IEEE 2018  </vt:lpstr>
      <vt:lpstr>CUMA – Experimental Results                                      IEEE 2018  </vt:lpstr>
      <vt:lpstr>CUMA – Future Works                                                       IEEE 2018  </vt:lpstr>
      <vt:lpstr>Formal Template</vt:lpstr>
    </vt:vector>
  </TitlesOfParts>
  <Company>Clearly Presented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Formal Powerpoint presentation</dc:title>
  <dc:creator>Presentation Magazine</dc:creator>
  <cp:lastModifiedBy>Alessandro Francesco</cp:lastModifiedBy>
  <cp:revision>112</cp:revision>
  <dcterms:created xsi:type="dcterms:W3CDTF">2005-03-15T10:04:38Z</dcterms:created>
  <dcterms:modified xsi:type="dcterms:W3CDTF">2018-10-08T12:33:55Z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ublisher">
    <vt:lpwstr>www.presentationmagazine.com</vt:lpwstr>
  </property>
</Properties>
</file>