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376" autoAdjust="0"/>
    <p:restoredTop sz="94660"/>
  </p:normalViewPr>
  <p:slideViewPr>
    <p:cSldViewPr snapToGrid="0">
      <p:cViewPr>
        <p:scale>
          <a:sx n="75" d="100"/>
          <a:sy n="75" d="100"/>
        </p:scale>
        <p:origin x="653"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0F60F6F-5C34-43B6-9E48-0F7D19CFB9D4}"/>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BD0E963F-C5D5-4092-B0B4-F7C1209878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D0942B74-6480-41A8-A47B-58B3384A0C65}"/>
              </a:ext>
            </a:extLst>
          </p:cNvPr>
          <p:cNvSpPr>
            <a:spLocks noGrp="1"/>
          </p:cNvSpPr>
          <p:nvPr>
            <p:ph type="dt" sz="half" idx="10"/>
          </p:nvPr>
        </p:nvSpPr>
        <p:spPr/>
        <p:txBody>
          <a:bodyPr/>
          <a:lstStyle/>
          <a:p>
            <a:fld id="{F8F26F3A-1F43-40A7-9B44-5E0CB512A073}" type="datetimeFigureOut">
              <a:rPr lang="zh-CN" altLang="en-US" smtClean="0"/>
              <a:t>2022/4/11</a:t>
            </a:fld>
            <a:endParaRPr lang="zh-CN" altLang="en-US"/>
          </a:p>
        </p:txBody>
      </p:sp>
      <p:sp>
        <p:nvSpPr>
          <p:cNvPr id="5" name="页脚占位符 4">
            <a:extLst>
              <a:ext uri="{FF2B5EF4-FFF2-40B4-BE49-F238E27FC236}">
                <a16:creationId xmlns:a16="http://schemas.microsoft.com/office/drawing/2014/main" id="{FD709CE9-CEBE-47D2-B6EC-3839C9CDE3F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AC635238-20C8-4E44-9C42-140DF7B8499E}"/>
              </a:ext>
            </a:extLst>
          </p:cNvPr>
          <p:cNvSpPr>
            <a:spLocks noGrp="1"/>
          </p:cNvSpPr>
          <p:nvPr>
            <p:ph type="sldNum" sz="quarter" idx="12"/>
          </p:nvPr>
        </p:nvSpPr>
        <p:spPr/>
        <p:txBody>
          <a:bodyPr/>
          <a:lstStyle/>
          <a:p>
            <a:fld id="{1AE661AF-DC96-4995-8C40-8FAFBAAE8E5D}" type="slidenum">
              <a:rPr lang="zh-CN" altLang="en-US" smtClean="0"/>
              <a:t>‹#›</a:t>
            </a:fld>
            <a:endParaRPr lang="zh-CN" altLang="en-US"/>
          </a:p>
        </p:txBody>
      </p:sp>
    </p:spTree>
    <p:extLst>
      <p:ext uri="{BB962C8B-B14F-4D97-AF65-F5344CB8AC3E}">
        <p14:creationId xmlns:p14="http://schemas.microsoft.com/office/powerpoint/2010/main" val="1097427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D49C63B-736F-4BAE-A0AD-8A74B55F934A}"/>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8A100495-396F-4A96-91DF-27FF93A92CAC}"/>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DFAD535D-3D19-4222-AAE1-7E2A501E0D46}"/>
              </a:ext>
            </a:extLst>
          </p:cNvPr>
          <p:cNvSpPr>
            <a:spLocks noGrp="1"/>
          </p:cNvSpPr>
          <p:nvPr>
            <p:ph type="dt" sz="half" idx="10"/>
          </p:nvPr>
        </p:nvSpPr>
        <p:spPr/>
        <p:txBody>
          <a:bodyPr/>
          <a:lstStyle/>
          <a:p>
            <a:fld id="{F8F26F3A-1F43-40A7-9B44-5E0CB512A073}" type="datetimeFigureOut">
              <a:rPr lang="zh-CN" altLang="en-US" smtClean="0"/>
              <a:t>2022/4/11</a:t>
            </a:fld>
            <a:endParaRPr lang="zh-CN" altLang="en-US"/>
          </a:p>
        </p:txBody>
      </p:sp>
      <p:sp>
        <p:nvSpPr>
          <p:cNvPr id="5" name="页脚占位符 4">
            <a:extLst>
              <a:ext uri="{FF2B5EF4-FFF2-40B4-BE49-F238E27FC236}">
                <a16:creationId xmlns:a16="http://schemas.microsoft.com/office/drawing/2014/main" id="{72DB9E13-5D6A-4EA5-9EDF-C754368A71DF}"/>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F0F750C-C0AA-495B-B77D-44693377EF2F}"/>
              </a:ext>
            </a:extLst>
          </p:cNvPr>
          <p:cNvSpPr>
            <a:spLocks noGrp="1"/>
          </p:cNvSpPr>
          <p:nvPr>
            <p:ph type="sldNum" sz="quarter" idx="12"/>
          </p:nvPr>
        </p:nvSpPr>
        <p:spPr/>
        <p:txBody>
          <a:bodyPr/>
          <a:lstStyle/>
          <a:p>
            <a:fld id="{1AE661AF-DC96-4995-8C40-8FAFBAAE8E5D}" type="slidenum">
              <a:rPr lang="zh-CN" altLang="en-US" smtClean="0"/>
              <a:t>‹#›</a:t>
            </a:fld>
            <a:endParaRPr lang="zh-CN" altLang="en-US"/>
          </a:p>
        </p:txBody>
      </p:sp>
    </p:spTree>
    <p:extLst>
      <p:ext uri="{BB962C8B-B14F-4D97-AF65-F5344CB8AC3E}">
        <p14:creationId xmlns:p14="http://schemas.microsoft.com/office/powerpoint/2010/main" val="1063733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A1F15620-3DEF-482C-95F9-0231218C234C}"/>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6A3F129F-8BBC-4457-9276-C0DFD8E16893}"/>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0E408E48-A28F-4A9A-9BFA-E2D78A1C8057}"/>
              </a:ext>
            </a:extLst>
          </p:cNvPr>
          <p:cNvSpPr>
            <a:spLocks noGrp="1"/>
          </p:cNvSpPr>
          <p:nvPr>
            <p:ph type="dt" sz="half" idx="10"/>
          </p:nvPr>
        </p:nvSpPr>
        <p:spPr/>
        <p:txBody>
          <a:bodyPr/>
          <a:lstStyle/>
          <a:p>
            <a:fld id="{F8F26F3A-1F43-40A7-9B44-5E0CB512A073}" type="datetimeFigureOut">
              <a:rPr lang="zh-CN" altLang="en-US" smtClean="0"/>
              <a:t>2022/4/11</a:t>
            </a:fld>
            <a:endParaRPr lang="zh-CN" altLang="en-US"/>
          </a:p>
        </p:txBody>
      </p:sp>
      <p:sp>
        <p:nvSpPr>
          <p:cNvPr id="5" name="页脚占位符 4">
            <a:extLst>
              <a:ext uri="{FF2B5EF4-FFF2-40B4-BE49-F238E27FC236}">
                <a16:creationId xmlns:a16="http://schemas.microsoft.com/office/drawing/2014/main" id="{08FF58D8-0E20-40AA-9F26-04A54F0EAE9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3005D64E-FF38-4541-B3B0-261409BAE2FD}"/>
              </a:ext>
            </a:extLst>
          </p:cNvPr>
          <p:cNvSpPr>
            <a:spLocks noGrp="1"/>
          </p:cNvSpPr>
          <p:nvPr>
            <p:ph type="sldNum" sz="quarter" idx="12"/>
          </p:nvPr>
        </p:nvSpPr>
        <p:spPr/>
        <p:txBody>
          <a:bodyPr/>
          <a:lstStyle/>
          <a:p>
            <a:fld id="{1AE661AF-DC96-4995-8C40-8FAFBAAE8E5D}" type="slidenum">
              <a:rPr lang="zh-CN" altLang="en-US" smtClean="0"/>
              <a:t>‹#›</a:t>
            </a:fld>
            <a:endParaRPr lang="zh-CN" altLang="en-US"/>
          </a:p>
        </p:txBody>
      </p:sp>
    </p:spTree>
    <p:extLst>
      <p:ext uri="{BB962C8B-B14F-4D97-AF65-F5344CB8AC3E}">
        <p14:creationId xmlns:p14="http://schemas.microsoft.com/office/powerpoint/2010/main" val="735226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DE0BD1B-A65C-411B-81C5-21A05D6927CC}"/>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3D3E5DAD-D248-43ED-B717-52E1B9D2001C}"/>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351972CD-153A-4910-835C-9503ED6E14D5}"/>
              </a:ext>
            </a:extLst>
          </p:cNvPr>
          <p:cNvSpPr>
            <a:spLocks noGrp="1"/>
          </p:cNvSpPr>
          <p:nvPr>
            <p:ph type="dt" sz="half" idx="10"/>
          </p:nvPr>
        </p:nvSpPr>
        <p:spPr/>
        <p:txBody>
          <a:bodyPr/>
          <a:lstStyle/>
          <a:p>
            <a:fld id="{F8F26F3A-1F43-40A7-9B44-5E0CB512A073}" type="datetimeFigureOut">
              <a:rPr lang="zh-CN" altLang="en-US" smtClean="0"/>
              <a:t>2022/4/11</a:t>
            </a:fld>
            <a:endParaRPr lang="zh-CN" altLang="en-US"/>
          </a:p>
        </p:txBody>
      </p:sp>
      <p:sp>
        <p:nvSpPr>
          <p:cNvPr id="5" name="页脚占位符 4">
            <a:extLst>
              <a:ext uri="{FF2B5EF4-FFF2-40B4-BE49-F238E27FC236}">
                <a16:creationId xmlns:a16="http://schemas.microsoft.com/office/drawing/2014/main" id="{F3E65F2E-7270-4819-B61A-95DFC2500BD9}"/>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99225F0C-DEC4-4399-A3B0-0AF17323F33E}"/>
              </a:ext>
            </a:extLst>
          </p:cNvPr>
          <p:cNvSpPr>
            <a:spLocks noGrp="1"/>
          </p:cNvSpPr>
          <p:nvPr>
            <p:ph type="sldNum" sz="quarter" idx="12"/>
          </p:nvPr>
        </p:nvSpPr>
        <p:spPr/>
        <p:txBody>
          <a:bodyPr/>
          <a:lstStyle/>
          <a:p>
            <a:fld id="{1AE661AF-DC96-4995-8C40-8FAFBAAE8E5D}" type="slidenum">
              <a:rPr lang="zh-CN" altLang="en-US" smtClean="0"/>
              <a:t>‹#›</a:t>
            </a:fld>
            <a:endParaRPr lang="zh-CN" altLang="en-US"/>
          </a:p>
        </p:txBody>
      </p:sp>
    </p:spTree>
    <p:extLst>
      <p:ext uri="{BB962C8B-B14F-4D97-AF65-F5344CB8AC3E}">
        <p14:creationId xmlns:p14="http://schemas.microsoft.com/office/powerpoint/2010/main" val="2056281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54A880D-C091-4A48-8939-BE59F62F0773}"/>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809CC565-402A-4112-983B-E29D875FCFA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9F9C0DBB-6401-46CF-BCEC-EAA78A723CDA}"/>
              </a:ext>
            </a:extLst>
          </p:cNvPr>
          <p:cNvSpPr>
            <a:spLocks noGrp="1"/>
          </p:cNvSpPr>
          <p:nvPr>
            <p:ph type="dt" sz="half" idx="10"/>
          </p:nvPr>
        </p:nvSpPr>
        <p:spPr/>
        <p:txBody>
          <a:bodyPr/>
          <a:lstStyle/>
          <a:p>
            <a:fld id="{F8F26F3A-1F43-40A7-9B44-5E0CB512A073}" type="datetimeFigureOut">
              <a:rPr lang="zh-CN" altLang="en-US" smtClean="0"/>
              <a:t>2022/4/11</a:t>
            </a:fld>
            <a:endParaRPr lang="zh-CN" altLang="en-US"/>
          </a:p>
        </p:txBody>
      </p:sp>
      <p:sp>
        <p:nvSpPr>
          <p:cNvPr id="5" name="页脚占位符 4">
            <a:extLst>
              <a:ext uri="{FF2B5EF4-FFF2-40B4-BE49-F238E27FC236}">
                <a16:creationId xmlns:a16="http://schemas.microsoft.com/office/drawing/2014/main" id="{0D2C328B-D4CF-4EE2-BA01-6A9222B9FC75}"/>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5CD31A12-A59B-440F-95CD-37A2D464294C}"/>
              </a:ext>
            </a:extLst>
          </p:cNvPr>
          <p:cNvSpPr>
            <a:spLocks noGrp="1"/>
          </p:cNvSpPr>
          <p:nvPr>
            <p:ph type="sldNum" sz="quarter" idx="12"/>
          </p:nvPr>
        </p:nvSpPr>
        <p:spPr/>
        <p:txBody>
          <a:bodyPr/>
          <a:lstStyle/>
          <a:p>
            <a:fld id="{1AE661AF-DC96-4995-8C40-8FAFBAAE8E5D}" type="slidenum">
              <a:rPr lang="zh-CN" altLang="en-US" smtClean="0"/>
              <a:t>‹#›</a:t>
            </a:fld>
            <a:endParaRPr lang="zh-CN" altLang="en-US"/>
          </a:p>
        </p:txBody>
      </p:sp>
    </p:spTree>
    <p:extLst>
      <p:ext uri="{BB962C8B-B14F-4D97-AF65-F5344CB8AC3E}">
        <p14:creationId xmlns:p14="http://schemas.microsoft.com/office/powerpoint/2010/main" val="3032555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EADDA17-E669-4037-BB21-B3A11A9DA680}"/>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6B7805DC-7384-4A0B-AF7B-FA7163B991B6}"/>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099EB1FC-C854-43A6-A54D-5D2406982F1F}"/>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6EB3DADE-6D12-43ED-A4DD-35E178E30A49}"/>
              </a:ext>
            </a:extLst>
          </p:cNvPr>
          <p:cNvSpPr>
            <a:spLocks noGrp="1"/>
          </p:cNvSpPr>
          <p:nvPr>
            <p:ph type="dt" sz="half" idx="10"/>
          </p:nvPr>
        </p:nvSpPr>
        <p:spPr/>
        <p:txBody>
          <a:bodyPr/>
          <a:lstStyle/>
          <a:p>
            <a:fld id="{F8F26F3A-1F43-40A7-9B44-5E0CB512A073}" type="datetimeFigureOut">
              <a:rPr lang="zh-CN" altLang="en-US" smtClean="0"/>
              <a:t>2022/4/11</a:t>
            </a:fld>
            <a:endParaRPr lang="zh-CN" altLang="en-US"/>
          </a:p>
        </p:txBody>
      </p:sp>
      <p:sp>
        <p:nvSpPr>
          <p:cNvPr id="6" name="页脚占位符 5">
            <a:extLst>
              <a:ext uri="{FF2B5EF4-FFF2-40B4-BE49-F238E27FC236}">
                <a16:creationId xmlns:a16="http://schemas.microsoft.com/office/drawing/2014/main" id="{352AF950-FE6F-4551-ABA5-07A3EE3B91BA}"/>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55E3FFB8-533E-4051-83FC-8BAB75F4838D}"/>
              </a:ext>
            </a:extLst>
          </p:cNvPr>
          <p:cNvSpPr>
            <a:spLocks noGrp="1"/>
          </p:cNvSpPr>
          <p:nvPr>
            <p:ph type="sldNum" sz="quarter" idx="12"/>
          </p:nvPr>
        </p:nvSpPr>
        <p:spPr/>
        <p:txBody>
          <a:bodyPr/>
          <a:lstStyle/>
          <a:p>
            <a:fld id="{1AE661AF-DC96-4995-8C40-8FAFBAAE8E5D}" type="slidenum">
              <a:rPr lang="zh-CN" altLang="en-US" smtClean="0"/>
              <a:t>‹#›</a:t>
            </a:fld>
            <a:endParaRPr lang="zh-CN" altLang="en-US"/>
          </a:p>
        </p:txBody>
      </p:sp>
    </p:spTree>
    <p:extLst>
      <p:ext uri="{BB962C8B-B14F-4D97-AF65-F5344CB8AC3E}">
        <p14:creationId xmlns:p14="http://schemas.microsoft.com/office/powerpoint/2010/main" val="709104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A0C8C07-6C18-40DE-8279-F71AEAAA4788}"/>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1E922A62-7CF4-457D-A3A3-CDCC12D4AF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5B1ED6EB-9A04-4B7F-9B76-E52FB454B441}"/>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8C6C1814-192D-49F7-A9F9-F35543A6511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AE3299DD-F699-45F2-A16C-DDD988CD1AC6}"/>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329F49F7-CA70-41B2-89D2-6648F05A500C}"/>
              </a:ext>
            </a:extLst>
          </p:cNvPr>
          <p:cNvSpPr>
            <a:spLocks noGrp="1"/>
          </p:cNvSpPr>
          <p:nvPr>
            <p:ph type="dt" sz="half" idx="10"/>
          </p:nvPr>
        </p:nvSpPr>
        <p:spPr/>
        <p:txBody>
          <a:bodyPr/>
          <a:lstStyle/>
          <a:p>
            <a:fld id="{F8F26F3A-1F43-40A7-9B44-5E0CB512A073}" type="datetimeFigureOut">
              <a:rPr lang="zh-CN" altLang="en-US" smtClean="0"/>
              <a:t>2022/4/11</a:t>
            </a:fld>
            <a:endParaRPr lang="zh-CN" altLang="en-US"/>
          </a:p>
        </p:txBody>
      </p:sp>
      <p:sp>
        <p:nvSpPr>
          <p:cNvPr id="8" name="页脚占位符 7">
            <a:extLst>
              <a:ext uri="{FF2B5EF4-FFF2-40B4-BE49-F238E27FC236}">
                <a16:creationId xmlns:a16="http://schemas.microsoft.com/office/drawing/2014/main" id="{98CBD27F-E5A8-485D-8522-2FFF9DF298D7}"/>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2D891754-E04B-4B23-B5F8-65DC102A666A}"/>
              </a:ext>
            </a:extLst>
          </p:cNvPr>
          <p:cNvSpPr>
            <a:spLocks noGrp="1"/>
          </p:cNvSpPr>
          <p:nvPr>
            <p:ph type="sldNum" sz="quarter" idx="12"/>
          </p:nvPr>
        </p:nvSpPr>
        <p:spPr/>
        <p:txBody>
          <a:bodyPr/>
          <a:lstStyle/>
          <a:p>
            <a:fld id="{1AE661AF-DC96-4995-8C40-8FAFBAAE8E5D}" type="slidenum">
              <a:rPr lang="zh-CN" altLang="en-US" smtClean="0"/>
              <a:t>‹#›</a:t>
            </a:fld>
            <a:endParaRPr lang="zh-CN" altLang="en-US"/>
          </a:p>
        </p:txBody>
      </p:sp>
    </p:spTree>
    <p:extLst>
      <p:ext uri="{BB962C8B-B14F-4D97-AF65-F5344CB8AC3E}">
        <p14:creationId xmlns:p14="http://schemas.microsoft.com/office/powerpoint/2010/main" val="1046030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184625A-0188-4226-B7BF-70E0829DBE36}"/>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32F434EA-7914-4BB4-9361-1C1CDD21E626}"/>
              </a:ext>
            </a:extLst>
          </p:cNvPr>
          <p:cNvSpPr>
            <a:spLocks noGrp="1"/>
          </p:cNvSpPr>
          <p:nvPr>
            <p:ph type="dt" sz="half" idx="10"/>
          </p:nvPr>
        </p:nvSpPr>
        <p:spPr/>
        <p:txBody>
          <a:bodyPr/>
          <a:lstStyle/>
          <a:p>
            <a:fld id="{F8F26F3A-1F43-40A7-9B44-5E0CB512A073}" type="datetimeFigureOut">
              <a:rPr lang="zh-CN" altLang="en-US" smtClean="0"/>
              <a:t>2022/4/11</a:t>
            </a:fld>
            <a:endParaRPr lang="zh-CN" altLang="en-US"/>
          </a:p>
        </p:txBody>
      </p:sp>
      <p:sp>
        <p:nvSpPr>
          <p:cNvPr id="4" name="页脚占位符 3">
            <a:extLst>
              <a:ext uri="{FF2B5EF4-FFF2-40B4-BE49-F238E27FC236}">
                <a16:creationId xmlns:a16="http://schemas.microsoft.com/office/drawing/2014/main" id="{BAFE9415-7098-48D2-A9E9-4FC2230DF75F}"/>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198F3B74-21DB-494B-8D80-A825F7694D88}"/>
              </a:ext>
            </a:extLst>
          </p:cNvPr>
          <p:cNvSpPr>
            <a:spLocks noGrp="1"/>
          </p:cNvSpPr>
          <p:nvPr>
            <p:ph type="sldNum" sz="quarter" idx="12"/>
          </p:nvPr>
        </p:nvSpPr>
        <p:spPr/>
        <p:txBody>
          <a:bodyPr/>
          <a:lstStyle/>
          <a:p>
            <a:fld id="{1AE661AF-DC96-4995-8C40-8FAFBAAE8E5D}" type="slidenum">
              <a:rPr lang="zh-CN" altLang="en-US" smtClean="0"/>
              <a:t>‹#›</a:t>
            </a:fld>
            <a:endParaRPr lang="zh-CN" altLang="en-US"/>
          </a:p>
        </p:txBody>
      </p:sp>
    </p:spTree>
    <p:extLst>
      <p:ext uri="{BB962C8B-B14F-4D97-AF65-F5344CB8AC3E}">
        <p14:creationId xmlns:p14="http://schemas.microsoft.com/office/powerpoint/2010/main" val="2322634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B1EADF44-8448-45AF-A1C4-24C91B50D3A9}"/>
              </a:ext>
            </a:extLst>
          </p:cNvPr>
          <p:cNvSpPr>
            <a:spLocks noGrp="1"/>
          </p:cNvSpPr>
          <p:nvPr>
            <p:ph type="dt" sz="half" idx="10"/>
          </p:nvPr>
        </p:nvSpPr>
        <p:spPr/>
        <p:txBody>
          <a:bodyPr/>
          <a:lstStyle/>
          <a:p>
            <a:fld id="{F8F26F3A-1F43-40A7-9B44-5E0CB512A073}" type="datetimeFigureOut">
              <a:rPr lang="zh-CN" altLang="en-US" smtClean="0"/>
              <a:t>2022/4/11</a:t>
            </a:fld>
            <a:endParaRPr lang="zh-CN" altLang="en-US"/>
          </a:p>
        </p:txBody>
      </p:sp>
      <p:sp>
        <p:nvSpPr>
          <p:cNvPr id="3" name="页脚占位符 2">
            <a:extLst>
              <a:ext uri="{FF2B5EF4-FFF2-40B4-BE49-F238E27FC236}">
                <a16:creationId xmlns:a16="http://schemas.microsoft.com/office/drawing/2014/main" id="{D0A4B35E-091E-4B26-85D9-DFDD04E2E8F5}"/>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7523F2CC-1C32-471D-B56A-2C6E6F8963DB}"/>
              </a:ext>
            </a:extLst>
          </p:cNvPr>
          <p:cNvSpPr>
            <a:spLocks noGrp="1"/>
          </p:cNvSpPr>
          <p:nvPr>
            <p:ph type="sldNum" sz="quarter" idx="12"/>
          </p:nvPr>
        </p:nvSpPr>
        <p:spPr/>
        <p:txBody>
          <a:bodyPr/>
          <a:lstStyle/>
          <a:p>
            <a:fld id="{1AE661AF-DC96-4995-8C40-8FAFBAAE8E5D}" type="slidenum">
              <a:rPr lang="zh-CN" altLang="en-US" smtClean="0"/>
              <a:t>‹#›</a:t>
            </a:fld>
            <a:endParaRPr lang="zh-CN" altLang="en-US"/>
          </a:p>
        </p:txBody>
      </p:sp>
    </p:spTree>
    <p:extLst>
      <p:ext uri="{BB962C8B-B14F-4D97-AF65-F5344CB8AC3E}">
        <p14:creationId xmlns:p14="http://schemas.microsoft.com/office/powerpoint/2010/main" val="2274027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FDBB8BB-A950-4009-9E62-D42C54C1F48E}"/>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66FE2D41-E64C-4889-9A76-D897945554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E5B6AFEF-626E-4AF3-A515-2E74695A19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4F9EC23A-C2E2-4371-BE1D-BAC1852A4C93}"/>
              </a:ext>
            </a:extLst>
          </p:cNvPr>
          <p:cNvSpPr>
            <a:spLocks noGrp="1"/>
          </p:cNvSpPr>
          <p:nvPr>
            <p:ph type="dt" sz="half" idx="10"/>
          </p:nvPr>
        </p:nvSpPr>
        <p:spPr/>
        <p:txBody>
          <a:bodyPr/>
          <a:lstStyle/>
          <a:p>
            <a:fld id="{F8F26F3A-1F43-40A7-9B44-5E0CB512A073}" type="datetimeFigureOut">
              <a:rPr lang="zh-CN" altLang="en-US" smtClean="0"/>
              <a:t>2022/4/11</a:t>
            </a:fld>
            <a:endParaRPr lang="zh-CN" altLang="en-US"/>
          </a:p>
        </p:txBody>
      </p:sp>
      <p:sp>
        <p:nvSpPr>
          <p:cNvPr id="6" name="页脚占位符 5">
            <a:extLst>
              <a:ext uri="{FF2B5EF4-FFF2-40B4-BE49-F238E27FC236}">
                <a16:creationId xmlns:a16="http://schemas.microsoft.com/office/drawing/2014/main" id="{24F1C112-F337-4A41-B9DD-0053E0BD387A}"/>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A9A5E741-D2D3-4285-9807-F54C288343DA}"/>
              </a:ext>
            </a:extLst>
          </p:cNvPr>
          <p:cNvSpPr>
            <a:spLocks noGrp="1"/>
          </p:cNvSpPr>
          <p:nvPr>
            <p:ph type="sldNum" sz="quarter" idx="12"/>
          </p:nvPr>
        </p:nvSpPr>
        <p:spPr/>
        <p:txBody>
          <a:bodyPr/>
          <a:lstStyle/>
          <a:p>
            <a:fld id="{1AE661AF-DC96-4995-8C40-8FAFBAAE8E5D}" type="slidenum">
              <a:rPr lang="zh-CN" altLang="en-US" smtClean="0"/>
              <a:t>‹#›</a:t>
            </a:fld>
            <a:endParaRPr lang="zh-CN" altLang="en-US"/>
          </a:p>
        </p:txBody>
      </p:sp>
    </p:spTree>
    <p:extLst>
      <p:ext uri="{BB962C8B-B14F-4D97-AF65-F5344CB8AC3E}">
        <p14:creationId xmlns:p14="http://schemas.microsoft.com/office/powerpoint/2010/main" val="3213386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98B59CF-65C5-4547-8F8E-AF9BB90E9898}"/>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DC2C13A5-EF02-4003-A833-5F3C44DD93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1CDDD4B6-CF8C-4F59-A02F-4CDB9FA6A0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FEEBCB01-0480-4264-84A0-EF99860AA51A}"/>
              </a:ext>
            </a:extLst>
          </p:cNvPr>
          <p:cNvSpPr>
            <a:spLocks noGrp="1"/>
          </p:cNvSpPr>
          <p:nvPr>
            <p:ph type="dt" sz="half" idx="10"/>
          </p:nvPr>
        </p:nvSpPr>
        <p:spPr/>
        <p:txBody>
          <a:bodyPr/>
          <a:lstStyle/>
          <a:p>
            <a:fld id="{F8F26F3A-1F43-40A7-9B44-5E0CB512A073}" type="datetimeFigureOut">
              <a:rPr lang="zh-CN" altLang="en-US" smtClean="0"/>
              <a:t>2022/4/11</a:t>
            </a:fld>
            <a:endParaRPr lang="zh-CN" altLang="en-US"/>
          </a:p>
        </p:txBody>
      </p:sp>
      <p:sp>
        <p:nvSpPr>
          <p:cNvPr id="6" name="页脚占位符 5">
            <a:extLst>
              <a:ext uri="{FF2B5EF4-FFF2-40B4-BE49-F238E27FC236}">
                <a16:creationId xmlns:a16="http://schemas.microsoft.com/office/drawing/2014/main" id="{7EC26A5E-55EA-4E3B-B540-F2BB3A2A31E1}"/>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F795B25D-D147-4ADC-879D-38393A18CB77}"/>
              </a:ext>
            </a:extLst>
          </p:cNvPr>
          <p:cNvSpPr>
            <a:spLocks noGrp="1"/>
          </p:cNvSpPr>
          <p:nvPr>
            <p:ph type="sldNum" sz="quarter" idx="12"/>
          </p:nvPr>
        </p:nvSpPr>
        <p:spPr/>
        <p:txBody>
          <a:bodyPr/>
          <a:lstStyle/>
          <a:p>
            <a:fld id="{1AE661AF-DC96-4995-8C40-8FAFBAAE8E5D}" type="slidenum">
              <a:rPr lang="zh-CN" altLang="en-US" smtClean="0"/>
              <a:t>‹#›</a:t>
            </a:fld>
            <a:endParaRPr lang="zh-CN" altLang="en-US"/>
          </a:p>
        </p:txBody>
      </p:sp>
    </p:spTree>
    <p:extLst>
      <p:ext uri="{BB962C8B-B14F-4D97-AF65-F5344CB8AC3E}">
        <p14:creationId xmlns:p14="http://schemas.microsoft.com/office/powerpoint/2010/main" val="682475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ED4DEE0E-DC3E-4F9A-AC53-5AD1D55A7D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FE6C2FEB-B59E-422F-ADCA-59C3D91013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8F26BCCF-42ED-436F-AAA0-66DAF7CC43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F26F3A-1F43-40A7-9B44-5E0CB512A073}" type="datetimeFigureOut">
              <a:rPr lang="zh-CN" altLang="en-US" smtClean="0"/>
              <a:t>2022/4/11</a:t>
            </a:fld>
            <a:endParaRPr lang="zh-CN" altLang="en-US"/>
          </a:p>
        </p:txBody>
      </p:sp>
      <p:sp>
        <p:nvSpPr>
          <p:cNvPr id="5" name="页脚占位符 4">
            <a:extLst>
              <a:ext uri="{FF2B5EF4-FFF2-40B4-BE49-F238E27FC236}">
                <a16:creationId xmlns:a16="http://schemas.microsoft.com/office/drawing/2014/main" id="{133DFB67-E70C-4F1C-AC99-FF751C3BD5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4FBDC56B-C92F-4A4B-B50B-A41BE886B3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E661AF-DC96-4995-8C40-8FAFBAAE8E5D}" type="slidenum">
              <a:rPr lang="zh-CN" altLang="en-US" smtClean="0"/>
              <a:t>‹#›</a:t>
            </a:fld>
            <a:endParaRPr lang="zh-CN" altLang="en-US"/>
          </a:p>
        </p:txBody>
      </p:sp>
    </p:spTree>
    <p:extLst>
      <p:ext uri="{BB962C8B-B14F-4D97-AF65-F5344CB8AC3E}">
        <p14:creationId xmlns:p14="http://schemas.microsoft.com/office/powerpoint/2010/main" val="1821388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19.png"/></Relationships>
</file>

<file path=ppt/slides/_rels/slide1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文本框 13">
            <a:extLst>
              <a:ext uri="{FF2B5EF4-FFF2-40B4-BE49-F238E27FC236}">
                <a16:creationId xmlns:a16="http://schemas.microsoft.com/office/drawing/2014/main" id="{8FDC00D1-EDA9-42CC-9169-40FB19F21AC9}"/>
              </a:ext>
            </a:extLst>
          </p:cNvPr>
          <p:cNvSpPr txBox="1"/>
          <p:nvPr/>
        </p:nvSpPr>
        <p:spPr>
          <a:xfrm>
            <a:off x="1555903" y="1509946"/>
            <a:ext cx="9080193" cy="1077218"/>
          </a:xfrm>
          <a:prstGeom prst="rect">
            <a:avLst/>
          </a:prstGeom>
          <a:noFill/>
        </p:spPr>
        <p:txBody>
          <a:bodyPr wrap="square" rtlCol="0">
            <a:spAutoFit/>
          </a:bodyPr>
          <a:lstStyle/>
          <a:p>
            <a:pPr algn="ctr"/>
            <a:r>
              <a:rPr lang="en-US" altLang="zh-CN" sz="3200" b="1" dirty="0">
                <a:latin typeface="Times New Roman" panose="02020603050405020304" pitchFamily="18" charset="0"/>
                <a:cs typeface="Times New Roman" panose="02020603050405020304" pitchFamily="18" charset="0"/>
              </a:rPr>
              <a:t>Deep Object Detection with </a:t>
            </a:r>
          </a:p>
          <a:p>
            <a:pPr algn="ctr"/>
            <a:r>
              <a:rPr lang="en-US" altLang="zh-CN" sz="3200" b="1" dirty="0">
                <a:latin typeface="Times New Roman" panose="02020603050405020304" pitchFamily="18" charset="0"/>
                <a:cs typeface="Times New Roman" panose="02020603050405020304" pitchFamily="18" charset="0"/>
              </a:rPr>
              <a:t>Example Attribute Based Prediction Modulation</a:t>
            </a:r>
            <a:endParaRPr lang="zh-CN" altLang="en-US" sz="3200" b="1" dirty="0">
              <a:latin typeface="Times New Roman" panose="02020603050405020304" pitchFamily="18" charset="0"/>
              <a:cs typeface="Times New Roman" panose="02020603050405020304" pitchFamily="18" charset="0"/>
            </a:endParaRPr>
          </a:p>
        </p:txBody>
      </p:sp>
      <p:sp>
        <p:nvSpPr>
          <p:cNvPr id="15" name="文本框 14">
            <a:extLst>
              <a:ext uri="{FF2B5EF4-FFF2-40B4-BE49-F238E27FC236}">
                <a16:creationId xmlns:a16="http://schemas.microsoft.com/office/drawing/2014/main" id="{748BE854-1A47-4555-8E40-C52543CDD9F9}"/>
              </a:ext>
            </a:extLst>
          </p:cNvPr>
          <p:cNvSpPr txBox="1"/>
          <p:nvPr/>
        </p:nvSpPr>
        <p:spPr>
          <a:xfrm>
            <a:off x="11094720" y="203200"/>
            <a:ext cx="1005840" cy="461665"/>
          </a:xfrm>
          <a:prstGeom prst="rect">
            <a:avLst/>
          </a:prstGeom>
          <a:noFill/>
        </p:spPr>
        <p:txBody>
          <a:bodyPr wrap="square" rtlCol="0">
            <a:spAutoFit/>
          </a:bodyPr>
          <a:lstStyle/>
          <a:p>
            <a:r>
              <a:rPr lang="en-US" altLang="zh-CN" sz="2400" dirty="0">
                <a:latin typeface="Times New Roman" panose="02020603050405020304" pitchFamily="18" charset="0"/>
                <a:cs typeface="Times New Roman" panose="02020603050405020304" pitchFamily="18" charset="0"/>
              </a:rPr>
              <a:t>#1375</a:t>
            </a:r>
            <a:endParaRPr lang="zh-CN" altLang="en-US" sz="2400" dirty="0">
              <a:latin typeface="Times New Roman" panose="02020603050405020304" pitchFamily="18" charset="0"/>
              <a:cs typeface="Times New Roman" panose="02020603050405020304" pitchFamily="18" charset="0"/>
            </a:endParaRPr>
          </a:p>
        </p:txBody>
      </p:sp>
      <p:cxnSp>
        <p:nvCxnSpPr>
          <p:cNvPr id="16" name="直接连接符 15">
            <a:extLst>
              <a:ext uri="{FF2B5EF4-FFF2-40B4-BE49-F238E27FC236}">
                <a16:creationId xmlns:a16="http://schemas.microsoft.com/office/drawing/2014/main" id="{ACE2BCD8-3BB5-4408-8637-E7E154C845E7}"/>
              </a:ext>
            </a:extLst>
          </p:cNvPr>
          <p:cNvCxnSpPr>
            <a:cxnSpLocks/>
          </p:cNvCxnSpPr>
          <p:nvPr/>
        </p:nvCxnSpPr>
        <p:spPr>
          <a:xfrm>
            <a:off x="1056640" y="2921000"/>
            <a:ext cx="9885680" cy="0"/>
          </a:xfrm>
          <a:prstGeom prst="line">
            <a:avLst/>
          </a:prstGeom>
          <a:ln w="76200">
            <a:gradFill>
              <a:gsLst>
                <a:gs pos="0">
                  <a:srgbClr val="FF0000"/>
                </a:gs>
                <a:gs pos="50000">
                  <a:srgbClr val="FF0000">
                    <a:lumMod val="15000"/>
                    <a:lumOff val="85000"/>
                  </a:srgbClr>
                </a:gs>
                <a:gs pos="100000">
                  <a:schemeClr val="bg1"/>
                </a:gs>
              </a:gsLst>
              <a:lin ang="0" scaled="0"/>
            </a:gradFill>
          </a:ln>
        </p:spPr>
        <p:style>
          <a:lnRef idx="1">
            <a:schemeClr val="accent2"/>
          </a:lnRef>
          <a:fillRef idx="0">
            <a:schemeClr val="accent2"/>
          </a:fillRef>
          <a:effectRef idx="0">
            <a:schemeClr val="accent2"/>
          </a:effectRef>
          <a:fontRef idx="minor">
            <a:schemeClr val="tx1"/>
          </a:fontRef>
        </p:style>
      </p:cxnSp>
      <p:grpSp>
        <p:nvGrpSpPr>
          <p:cNvPr id="27" name="组合 26">
            <a:extLst>
              <a:ext uri="{FF2B5EF4-FFF2-40B4-BE49-F238E27FC236}">
                <a16:creationId xmlns:a16="http://schemas.microsoft.com/office/drawing/2014/main" id="{01A4B061-82D6-492F-BD43-2CDE4A7183EE}"/>
              </a:ext>
            </a:extLst>
          </p:cNvPr>
          <p:cNvGrpSpPr/>
          <p:nvPr/>
        </p:nvGrpSpPr>
        <p:grpSpPr>
          <a:xfrm>
            <a:off x="976783" y="3410716"/>
            <a:ext cx="10228985" cy="461668"/>
            <a:chOff x="976783" y="3146556"/>
            <a:chExt cx="10228985" cy="461668"/>
          </a:xfrm>
        </p:grpSpPr>
        <p:sp>
          <p:nvSpPr>
            <p:cNvPr id="18" name="文本框 17">
              <a:extLst>
                <a:ext uri="{FF2B5EF4-FFF2-40B4-BE49-F238E27FC236}">
                  <a16:creationId xmlns:a16="http://schemas.microsoft.com/office/drawing/2014/main" id="{0A1C8F90-4482-4BBD-A4AD-63AD5EFFF0F4}"/>
                </a:ext>
              </a:extLst>
            </p:cNvPr>
            <p:cNvSpPr txBox="1"/>
            <p:nvPr/>
          </p:nvSpPr>
          <p:spPr>
            <a:xfrm>
              <a:off x="976783" y="3146559"/>
              <a:ext cx="1868017" cy="461665"/>
            </a:xfrm>
            <a:prstGeom prst="rect">
              <a:avLst/>
            </a:prstGeom>
            <a:noFill/>
          </p:spPr>
          <p:txBody>
            <a:bodyPr wrap="square" rtlCol="0">
              <a:spAutoFit/>
            </a:bodyPr>
            <a:lstStyle/>
            <a:p>
              <a:r>
                <a:rPr lang="en-US" altLang="zh-CN" sz="2400" i="1" dirty="0" err="1">
                  <a:latin typeface="Times New Roman" panose="02020603050405020304" pitchFamily="18" charset="0"/>
                  <a:cs typeface="Times New Roman" panose="02020603050405020304" pitchFamily="18" charset="0"/>
                </a:rPr>
                <a:t>Zhihao</a:t>
              </a:r>
              <a:r>
                <a:rPr lang="en-US" altLang="zh-CN" sz="2400" i="1" dirty="0">
                  <a:latin typeface="Times New Roman" panose="02020603050405020304" pitchFamily="18" charset="0"/>
                  <a:cs typeface="Times New Roman" panose="02020603050405020304" pitchFamily="18" charset="0"/>
                </a:rPr>
                <a:t> Wu</a:t>
              </a:r>
              <a:r>
                <a:rPr lang="en-US" altLang="zh-CN" sz="2400" baseline="30000" dirty="0">
                  <a:latin typeface="Times New Roman" panose="02020603050405020304" pitchFamily="18" charset="0"/>
                  <a:cs typeface="Times New Roman" panose="02020603050405020304" pitchFamily="18" charset="0"/>
                </a:rPr>
                <a:t>1,2</a:t>
              </a:r>
              <a:endParaRPr lang="zh-CN" altLang="en-US" sz="2400" baseline="30000" dirty="0">
                <a:latin typeface="Times New Roman" panose="02020603050405020304" pitchFamily="18" charset="0"/>
                <a:cs typeface="Times New Roman" panose="02020603050405020304" pitchFamily="18" charset="0"/>
              </a:endParaRPr>
            </a:p>
          </p:txBody>
        </p:sp>
        <p:sp>
          <p:nvSpPr>
            <p:cNvPr id="20" name="文本框 19">
              <a:extLst>
                <a:ext uri="{FF2B5EF4-FFF2-40B4-BE49-F238E27FC236}">
                  <a16:creationId xmlns:a16="http://schemas.microsoft.com/office/drawing/2014/main" id="{BDC1D52E-A721-436D-AF81-36857B138DD9}"/>
                </a:ext>
              </a:extLst>
            </p:cNvPr>
            <p:cNvSpPr txBox="1"/>
            <p:nvPr/>
          </p:nvSpPr>
          <p:spPr>
            <a:xfrm>
              <a:off x="2944166" y="3146558"/>
              <a:ext cx="2873857" cy="461665"/>
            </a:xfrm>
            <a:prstGeom prst="rect">
              <a:avLst/>
            </a:prstGeom>
            <a:noFill/>
          </p:spPr>
          <p:txBody>
            <a:bodyPr wrap="square" rtlCol="0">
              <a:spAutoFit/>
            </a:bodyPr>
            <a:lstStyle/>
            <a:p>
              <a:r>
                <a:rPr lang="en-US" altLang="zh-CN" sz="2400" i="1" dirty="0" err="1">
                  <a:latin typeface="Times New Roman" panose="02020603050405020304" pitchFamily="18" charset="0"/>
                  <a:cs typeface="Times New Roman" panose="02020603050405020304" pitchFamily="18" charset="0"/>
                </a:rPr>
                <a:t>Chengliang</a:t>
              </a:r>
              <a:r>
                <a:rPr lang="en-US" altLang="zh-CN" sz="2400" i="1" dirty="0">
                  <a:latin typeface="Times New Roman" panose="02020603050405020304" pitchFamily="18" charset="0"/>
                  <a:cs typeface="Times New Roman" panose="02020603050405020304" pitchFamily="18" charset="0"/>
                </a:rPr>
                <a:t> Liu</a:t>
              </a:r>
              <a:r>
                <a:rPr lang="en-US" altLang="zh-CN" sz="2400" baseline="30000" dirty="0">
                  <a:latin typeface="Times New Roman" panose="02020603050405020304" pitchFamily="18" charset="0"/>
                  <a:cs typeface="Times New Roman" panose="02020603050405020304" pitchFamily="18" charset="0"/>
                </a:rPr>
                <a:t>1,2</a:t>
              </a:r>
              <a:endParaRPr lang="zh-CN" altLang="en-US" sz="2400" baseline="30000" dirty="0">
                <a:latin typeface="Times New Roman" panose="02020603050405020304" pitchFamily="18" charset="0"/>
                <a:cs typeface="Times New Roman" panose="02020603050405020304" pitchFamily="18" charset="0"/>
              </a:endParaRPr>
            </a:p>
          </p:txBody>
        </p:sp>
        <p:sp>
          <p:nvSpPr>
            <p:cNvPr id="21" name="文本框 20">
              <a:extLst>
                <a:ext uri="{FF2B5EF4-FFF2-40B4-BE49-F238E27FC236}">
                  <a16:creationId xmlns:a16="http://schemas.microsoft.com/office/drawing/2014/main" id="{D872279B-0533-4257-846A-0E5C32D0AB44}"/>
                </a:ext>
              </a:extLst>
            </p:cNvPr>
            <p:cNvSpPr txBox="1"/>
            <p:nvPr/>
          </p:nvSpPr>
          <p:spPr>
            <a:xfrm>
              <a:off x="5386225" y="3146558"/>
              <a:ext cx="2386889" cy="461665"/>
            </a:xfrm>
            <a:prstGeom prst="rect">
              <a:avLst/>
            </a:prstGeom>
            <a:noFill/>
          </p:spPr>
          <p:txBody>
            <a:bodyPr wrap="square" rtlCol="0">
              <a:spAutoFit/>
            </a:bodyPr>
            <a:lstStyle/>
            <a:p>
              <a:r>
                <a:rPr lang="en-US" altLang="zh-CN" sz="2400" i="1" dirty="0">
                  <a:latin typeface="Times New Roman" panose="02020603050405020304" pitchFamily="18" charset="0"/>
                  <a:cs typeface="Times New Roman" panose="02020603050405020304" pitchFamily="18" charset="0"/>
                </a:rPr>
                <a:t>Chao Huang</a:t>
              </a:r>
              <a:r>
                <a:rPr lang="en-US" altLang="zh-CN" sz="2400" baseline="30000" dirty="0">
                  <a:latin typeface="Times New Roman" panose="02020603050405020304" pitchFamily="18" charset="0"/>
                  <a:cs typeface="Times New Roman" panose="02020603050405020304" pitchFamily="18" charset="0"/>
                </a:rPr>
                <a:t>1,2,3</a:t>
              </a:r>
              <a:endParaRPr lang="zh-CN" altLang="en-US" sz="2400" baseline="30000" dirty="0">
                <a:latin typeface="Times New Roman" panose="02020603050405020304" pitchFamily="18" charset="0"/>
                <a:cs typeface="Times New Roman" panose="02020603050405020304" pitchFamily="18" charset="0"/>
              </a:endParaRPr>
            </a:p>
          </p:txBody>
        </p:sp>
        <p:sp>
          <p:nvSpPr>
            <p:cNvPr id="22" name="文本框 21">
              <a:extLst>
                <a:ext uri="{FF2B5EF4-FFF2-40B4-BE49-F238E27FC236}">
                  <a16:creationId xmlns:a16="http://schemas.microsoft.com/office/drawing/2014/main" id="{A3A7A7CD-6CD7-49A0-B6AA-8AD6F4BBD938}"/>
                </a:ext>
              </a:extLst>
            </p:cNvPr>
            <p:cNvSpPr txBox="1"/>
            <p:nvPr/>
          </p:nvSpPr>
          <p:spPr>
            <a:xfrm>
              <a:off x="7773114" y="3146557"/>
              <a:ext cx="1522575" cy="461665"/>
            </a:xfrm>
            <a:prstGeom prst="rect">
              <a:avLst/>
            </a:prstGeom>
            <a:noFill/>
          </p:spPr>
          <p:txBody>
            <a:bodyPr wrap="square" rtlCol="0">
              <a:spAutoFit/>
            </a:bodyPr>
            <a:lstStyle/>
            <a:p>
              <a:r>
                <a:rPr lang="en-US" altLang="zh-CN" sz="2400" i="1" dirty="0" err="1">
                  <a:latin typeface="Times New Roman" panose="02020603050405020304" pitchFamily="18" charset="0"/>
                  <a:cs typeface="Times New Roman" panose="02020603050405020304" pitchFamily="18" charset="0"/>
                </a:rPr>
                <a:t>Jie</a:t>
              </a:r>
              <a:r>
                <a:rPr lang="en-US" altLang="zh-CN" sz="2400" i="1" dirty="0">
                  <a:latin typeface="Times New Roman" panose="02020603050405020304" pitchFamily="18" charset="0"/>
                  <a:cs typeface="Times New Roman" panose="02020603050405020304" pitchFamily="18" charset="0"/>
                </a:rPr>
                <a:t> Wen</a:t>
              </a:r>
              <a:r>
                <a:rPr lang="en-US" altLang="zh-CN" sz="2400" baseline="30000" dirty="0">
                  <a:latin typeface="Times New Roman" panose="02020603050405020304" pitchFamily="18" charset="0"/>
                  <a:cs typeface="Times New Roman" panose="02020603050405020304" pitchFamily="18" charset="0"/>
                </a:rPr>
                <a:t>1,2</a:t>
              </a:r>
              <a:endParaRPr lang="zh-CN" altLang="en-US" sz="2400" baseline="30000" dirty="0">
                <a:latin typeface="Times New Roman" panose="02020603050405020304" pitchFamily="18" charset="0"/>
                <a:cs typeface="Times New Roman" panose="02020603050405020304" pitchFamily="18" charset="0"/>
              </a:endParaRPr>
            </a:p>
          </p:txBody>
        </p:sp>
        <p:sp>
          <p:nvSpPr>
            <p:cNvPr id="23" name="文本框 22">
              <a:extLst>
                <a:ext uri="{FF2B5EF4-FFF2-40B4-BE49-F238E27FC236}">
                  <a16:creationId xmlns:a16="http://schemas.microsoft.com/office/drawing/2014/main" id="{1B350181-9C2F-4672-8494-CC81F5745834}"/>
                </a:ext>
              </a:extLst>
            </p:cNvPr>
            <p:cNvSpPr txBox="1"/>
            <p:nvPr/>
          </p:nvSpPr>
          <p:spPr>
            <a:xfrm>
              <a:off x="9337751" y="3146556"/>
              <a:ext cx="1868017" cy="461665"/>
            </a:xfrm>
            <a:prstGeom prst="rect">
              <a:avLst/>
            </a:prstGeom>
            <a:noFill/>
          </p:spPr>
          <p:txBody>
            <a:bodyPr wrap="square" rtlCol="0">
              <a:spAutoFit/>
            </a:bodyPr>
            <a:lstStyle/>
            <a:p>
              <a:r>
                <a:rPr lang="en-US" altLang="zh-CN" sz="2400" i="1" dirty="0">
                  <a:latin typeface="Times New Roman" panose="02020603050405020304" pitchFamily="18" charset="0"/>
                  <a:cs typeface="Times New Roman" panose="02020603050405020304" pitchFamily="18" charset="0"/>
                </a:rPr>
                <a:t>Yong Xu*</a:t>
              </a:r>
              <a:r>
                <a:rPr lang="en-US" altLang="zh-CN" sz="2400" baseline="30000" dirty="0">
                  <a:latin typeface="Times New Roman" panose="02020603050405020304" pitchFamily="18" charset="0"/>
                  <a:cs typeface="Times New Roman" panose="02020603050405020304" pitchFamily="18" charset="0"/>
                </a:rPr>
                <a:t>1,2,3</a:t>
              </a:r>
              <a:endParaRPr lang="zh-CN" altLang="en-US" sz="2400" baseline="30000" dirty="0">
                <a:latin typeface="Times New Roman" panose="02020603050405020304" pitchFamily="18" charset="0"/>
                <a:cs typeface="Times New Roman" panose="02020603050405020304" pitchFamily="18" charset="0"/>
              </a:endParaRPr>
            </a:p>
          </p:txBody>
        </p:sp>
      </p:grpSp>
      <p:sp>
        <p:nvSpPr>
          <p:cNvPr id="26" name="文本框 25">
            <a:extLst>
              <a:ext uri="{FF2B5EF4-FFF2-40B4-BE49-F238E27FC236}">
                <a16:creationId xmlns:a16="http://schemas.microsoft.com/office/drawing/2014/main" id="{1F77925D-A162-492A-9EEF-595D29304CD2}"/>
              </a:ext>
            </a:extLst>
          </p:cNvPr>
          <p:cNvSpPr txBox="1"/>
          <p:nvPr/>
        </p:nvSpPr>
        <p:spPr>
          <a:xfrm>
            <a:off x="614679" y="4265077"/>
            <a:ext cx="10962641" cy="1200329"/>
          </a:xfrm>
          <a:prstGeom prst="rect">
            <a:avLst/>
          </a:prstGeom>
          <a:noFill/>
        </p:spPr>
        <p:txBody>
          <a:bodyPr wrap="square" rtlCol="0">
            <a:spAutoFit/>
          </a:bodyPr>
          <a:lstStyle/>
          <a:p>
            <a:pPr algn="ctr"/>
            <a:r>
              <a:rPr lang="en-US" altLang="zh-CN" sz="2400" baseline="30000" dirty="0">
                <a:latin typeface="Times New Roman" panose="02020603050405020304" pitchFamily="18" charset="0"/>
                <a:cs typeface="Times New Roman" panose="02020603050405020304" pitchFamily="18" charset="0"/>
              </a:rPr>
              <a:t>1</a:t>
            </a:r>
            <a:r>
              <a:rPr lang="en-US" altLang="zh-CN" sz="2400" dirty="0">
                <a:latin typeface="Times New Roman" panose="02020603050405020304" pitchFamily="18" charset="0"/>
                <a:cs typeface="Times New Roman" panose="02020603050405020304" pitchFamily="18" charset="0"/>
              </a:rPr>
              <a:t>Bio-Computing Research Center, Harbin Institute of Technology, Shenzhen</a:t>
            </a:r>
          </a:p>
          <a:p>
            <a:pPr algn="ctr"/>
            <a:r>
              <a:rPr lang="en-US" altLang="zh-CN" sz="2400" baseline="30000" dirty="0">
                <a:latin typeface="Times New Roman" panose="02020603050405020304" pitchFamily="18" charset="0"/>
                <a:cs typeface="Times New Roman" panose="02020603050405020304" pitchFamily="18" charset="0"/>
              </a:rPr>
              <a:t>2</a:t>
            </a:r>
            <a:r>
              <a:rPr lang="en-US" altLang="zh-CN" sz="2400" dirty="0">
                <a:latin typeface="Times New Roman" panose="02020603050405020304" pitchFamily="18" charset="0"/>
                <a:cs typeface="Times New Roman" panose="02020603050405020304" pitchFamily="18" charset="0"/>
              </a:rPr>
              <a:t>Shenzhen Key Laboratory of Visual Object Detection and Recognition</a:t>
            </a:r>
          </a:p>
          <a:p>
            <a:pPr algn="ctr"/>
            <a:r>
              <a:rPr lang="en-US" altLang="zh-CN" sz="2400" baseline="30000" dirty="0">
                <a:latin typeface="Times New Roman" panose="02020603050405020304" pitchFamily="18" charset="0"/>
                <a:cs typeface="Times New Roman" panose="02020603050405020304" pitchFamily="18" charset="0"/>
              </a:rPr>
              <a:t>3</a:t>
            </a:r>
            <a:r>
              <a:rPr lang="en-US" altLang="zh-CN" sz="2400" dirty="0">
                <a:latin typeface="Times New Roman" panose="02020603050405020304" pitchFamily="18" charset="0"/>
                <a:cs typeface="Times New Roman" panose="02020603050405020304" pitchFamily="18" charset="0"/>
              </a:rPr>
              <a:t>Peng Cheng Laboratory </a:t>
            </a:r>
            <a:endParaRPr lang="zh-CN"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24456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3197621A-185A-4AA9-BC78-E7F520ECB6EA}"/>
              </a:ext>
            </a:extLst>
          </p:cNvPr>
          <p:cNvCxnSpPr>
            <a:cxnSpLocks/>
          </p:cNvCxnSpPr>
          <p:nvPr/>
        </p:nvCxnSpPr>
        <p:spPr>
          <a:xfrm>
            <a:off x="775008" y="931545"/>
            <a:ext cx="10675312" cy="0"/>
          </a:xfrm>
          <a:prstGeom prst="line">
            <a:avLst/>
          </a:prstGeom>
          <a:ln w="76200">
            <a:gradFill>
              <a:gsLst>
                <a:gs pos="0">
                  <a:srgbClr val="FF0000"/>
                </a:gs>
                <a:gs pos="50000">
                  <a:srgbClr val="FF0000">
                    <a:lumMod val="15000"/>
                    <a:lumOff val="85000"/>
                  </a:srgbClr>
                </a:gs>
                <a:gs pos="100000">
                  <a:schemeClr val="bg1"/>
                </a:gs>
              </a:gsLst>
              <a:lin ang="0" scaled="0"/>
            </a:gradFill>
          </a:ln>
        </p:spPr>
        <p:style>
          <a:lnRef idx="1">
            <a:schemeClr val="accent2"/>
          </a:lnRef>
          <a:fillRef idx="0">
            <a:schemeClr val="accent2"/>
          </a:fillRef>
          <a:effectRef idx="0">
            <a:schemeClr val="accent2"/>
          </a:effectRef>
          <a:fontRef idx="minor">
            <a:schemeClr val="tx1"/>
          </a:fontRef>
        </p:style>
      </p:cxnSp>
      <p:sp>
        <p:nvSpPr>
          <p:cNvPr id="5" name="文本框 4">
            <a:extLst>
              <a:ext uri="{FF2B5EF4-FFF2-40B4-BE49-F238E27FC236}">
                <a16:creationId xmlns:a16="http://schemas.microsoft.com/office/drawing/2014/main" id="{2A094E17-279E-472C-9B4F-BAD22E80A9F7}"/>
              </a:ext>
            </a:extLst>
          </p:cNvPr>
          <p:cNvSpPr txBox="1"/>
          <p:nvPr/>
        </p:nvSpPr>
        <p:spPr>
          <a:xfrm>
            <a:off x="873760" y="294640"/>
            <a:ext cx="5669280" cy="584775"/>
          </a:xfrm>
          <a:prstGeom prst="rect">
            <a:avLst/>
          </a:prstGeom>
          <a:noFill/>
        </p:spPr>
        <p:txBody>
          <a:bodyPr wrap="square" rtlCol="0">
            <a:spAutoFit/>
          </a:bodyPr>
          <a:lstStyle/>
          <a:p>
            <a:r>
              <a:rPr lang="en-US" altLang="zh-CN" sz="3200" b="1" dirty="0">
                <a:latin typeface="Times New Roman" panose="02020603050405020304" pitchFamily="18" charset="0"/>
                <a:cs typeface="Times New Roman" panose="02020603050405020304" pitchFamily="18" charset="0"/>
              </a:rPr>
              <a:t>EAPM with Balanced L1 Loss</a:t>
            </a:r>
            <a:endParaRPr lang="zh-CN" altLang="en-US" sz="3200" b="1" dirty="0">
              <a:latin typeface="Times New Roman" panose="02020603050405020304" pitchFamily="18" charset="0"/>
              <a:cs typeface="Times New Roman" panose="02020603050405020304" pitchFamily="18" charset="0"/>
            </a:endParaRPr>
          </a:p>
        </p:txBody>
      </p:sp>
      <p:sp>
        <p:nvSpPr>
          <p:cNvPr id="2" name="文本框 1">
            <a:extLst>
              <a:ext uri="{FF2B5EF4-FFF2-40B4-BE49-F238E27FC236}">
                <a16:creationId xmlns:a16="http://schemas.microsoft.com/office/drawing/2014/main" id="{524F01AF-38B1-4462-A7C5-A54E773607B4}"/>
              </a:ext>
            </a:extLst>
          </p:cNvPr>
          <p:cNvSpPr txBox="1"/>
          <p:nvPr/>
        </p:nvSpPr>
        <p:spPr>
          <a:xfrm>
            <a:off x="775008" y="1229359"/>
            <a:ext cx="11051232" cy="830997"/>
          </a:xfrm>
          <a:prstGeom prst="rect">
            <a:avLst/>
          </a:prstGeom>
          <a:noFill/>
        </p:spPr>
        <p:txBody>
          <a:bodyPr wrap="square" rtlCol="0">
            <a:spAutoFit/>
          </a:bodyPr>
          <a:lstStyle/>
          <a:p>
            <a:r>
              <a:rPr lang="en-US" altLang="zh-CN" sz="2400" dirty="0">
                <a:latin typeface="Times New Roman" panose="02020603050405020304" pitchFamily="18" charset="0"/>
                <a:cs typeface="Times New Roman" panose="02020603050405020304" pitchFamily="18" charset="0"/>
              </a:rPr>
              <a:t>We apply EAPM with balanced L1 Loss in the regression training of anchor-based detectors. Balanced L1 Loss is defined as:</a:t>
            </a:r>
          </a:p>
        </p:txBody>
      </p:sp>
      <p:sp>
        <p:nvSpPr>
          <p:cNvPr id="21" name="文本框 20">
            <a:extLst>
              <a:ext uri="{FF2B5EF4-FFF2-40B4-BE49-F238E27FC236}">
                <a16:creationId xmlns:a16="http://schemas.microsoft.com/office/drawing/2014/main" id="{B90ACA5E-2ACA-4F8F-8D0E-5B281226086D}"/>
              </a:ext>
            </a:extLst>
          </p:cNvPr>
          <p:cNvSpPr txBox="1"/>
          <p:nvPr/>
        </p:nvSpPr>
        <p:spPr>
          <a:xfrm>
            <a:off x="775008" y="3136574"/>
            <a:ext cx="11051232" cy="1754326"/>
          </a:xfrm>
          <a:prstGeom prst="rect">
            <a:avLst/>
          </a:prstGeom>
          <a:noFill/>
        </p:spPr>
        <p:txBody>
          <a:bodyPr wrap="square" rtlCol="0">
            <a:spAutoFit/>
          </a:bodyPr>
          <a:lstStyle/>
          <a:p>
            <a:r>
              <a:rPr lang="en-US" altLang="zh-CN" sz="2400" dirty="0">
                <a:latin typeface="Times New Roman" panose="02020603050405020304" pitchFamily="18" charset="0"/>
                <a:cs typeface="Times New Roman" panose="02020603050405020304" pitchFamily="18" charset="0"/>
              </a:rPr>
              <a:t>where </a:t>
            </a:r>
            <a:r>
              <a:rPr lang="en-US" altLang="zh-CN" sz="2400" i="1" dirty="0">
                <a:latin typeface="Times New Roman" panose="02020603050405020304" pitchFamily="18" charset="0"/>
                <a:cs typeface="Times New Roman" panose="02020603050405020304" pitchFamily="18" charset="0"/>
              </a:rPr>
              <a:t>d</a:t>
            </a:r>
            <a:r>
              <a:rPr lang="en-US" altLang="zh-CN" sz="2400" dirty="0">
                <a:latin typeface="Times New Roman" panose="02020603050405020304" pitchFamily="18" charset="0"/>
                <a:cs typeface="Times New Roman" panose="02020603050405020304" pitchFamily="18" charset="0"/>
              </a:rPr>
              <a:t> = </a:t>
            </a:r>
            <a:r>
              <a:rPr lang="en-US" altLang="zh-CN" sz="2400" i="1" dirty="0">
                <a:latin typeface="Times New Roman" panose="02020603050405020304" pitchFamily="18" charset="0"/>
                <a:cs typeface="Times New Roman" panose="02020603050405020304" pitchFamily="18" charset="0"/>
              </a:rPr>
              <a:t>t</a:t>
            </a:r>
            <a:r>
              <a:rPr lang="en-US" altLang="zh-CN" sz="2400" dirty="0">
                <a:latin typeface="Times New Roman" panose="02020603050405020304" pitchFamily="18" charset="0"/>
                <a:cs typeface="Times New Roman" panose="02020603050405020304" pitchFamily="18" charset="0"/>
              </a:rPr>
              <a:t> – </a:t>
            </a:r>
            <a:r>
              <a:rPr lang="en-US" altLang="zh-CN" sz="2400" i="1" dirty="0">
                <a:latin typeface="Times New Roman" panose="02020603050405020304" pitchFamily="18" charset="0"/>
                <a:cs typeface="Times New Roman" panose="02020603050405020304" pitchFamily="18" charset="0"/>
              </a:rPr>
              <a:t>t</a:t>
            </a:r>
            <a:r>
              <a:rPr lang="en-US" altLang="zh-CN" sz="2400" baseline="30000" dirty="0">
                <a:latin typeface="Times New Roman" panose="02020603050405020304" pitchFamily="18" charset="0"/>
                <a:cs typeface="Times New Roman" panose="02020603050405020304" pitchFamily="18" charset="0"/>
              </a:rPr>
              <a:t>*</a:t>
            </a:r>
            <a:r>
              <a:rPr lang="en-US" altLang="zh-CN" sz="2400" dirty="0">
                <a:latin typeface="Times New Roman" panose="02020603050405020304" pitchFamily="18" charset="0"/>
                <a:cs typeface="Times New Roman" panose="02020603050405020304" pitchFamily="18" charset="0"/>
              </a:rPr>
              <a:t>. We first introduce Gap-over-Sum (</a:t>
            </a:r>
            <a:r>
              <a:rPr lang="en-US" altLang="zh-CN" sz="2400" dirty="0" err="1">
                <a:latin typeface="Times New Roman" panose="02020603050405020304" pitchFamily="18" charset="0"/>
                <a:cs typeface="Times New Roman" panose="02020603050405020304" pitchFamily="18" charset="0"/>
              </a:rPr>
              <a:t>GoS</a:t>
            </a:r>
            <a:r>
              <a:rPr lang="en-US" altLang="zh-CN" sz="2400" dirty="0">
                <a:latin typeface="Times New Roman" panose="02020603050405020304" pitchFamily="18" charset="0"/>
                <a:cs typeface="Times New Roman" panose="02020603050405020304" pitchFamily="18" charset="0"/>
              </a:rPr>
              <a:t>) as </a:t>
            </a:r>
            <a:r>
              <a:rPr lang="en-US" altLang="zh-CN" sz="2400" i="1" dirty="0" err="1">
                <a:latin typeface="Times New Roman" panose="02020603050405020304" pitchFamily="18" charset="0"/>
                <a:cs typeface="Times New Roman" panose="02020603050405020304" pitchFamily="18" charset="0"/>
              </a:rPr>
              <a:t>EA</a:t>
            </a:r>
            <a:r>
              <a:rPr lang="en-US" altLang="zh-CN" sz="2400" i="1" baseline="-25000" dirty="0" err="1">
                <a:latin typeface="Times New Roman" panose="02020603050405020304" pitchFamily="18" charset="0"/>
                <a:cs typeface="Times New Roman" panose="02020603050405020304" pitchFamily="18" charset="0"/>
              </a:rPr>
              <a:t>reg</a:t>
            </a:r>
            <a:r>
              <a:rPr lang="en-US" altLang="zh-CN" sz="2400" dirty="0">
                <a:latin typeface="Times New Roman" panose="02020603050405020304" pitchFamily="18" charset="0"/>
                <a:cs typeface="Times New Roman" panose="02020603050405020304" pitchFamily="18" charset="0"/>
              </a:rPr>
              <a:t> to define the shape variation degree.  </a:t>
            </a:r>
          </a:p>
          <a:p>
            <a:endParaRPr lang="en-US" altLang="zh-CN" sz="12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Then</a:t>
            </a:r>
            <a:r>
              <a:rPr lang="zh-CN" altLang="en-US" sz="2400" dirty="0">
                <a:latin typeface="Times New Roman" panose="02020603050405020304" pitchFamily="18" charset="0"/>
                <a:cs typeface="Times New Roman" panose="02020603050405020304" pitchFamily="18" charset="0"/>
              </a:rPr>
              <a:t> </a:t>
            </a:r>
            <a:r>
              <a:rPr lang="en-US" altLang="zh-CN" sz="2400" dirty="0">
                <a:latin typeface="Times New Roman" panose="02020603050405020304" pitchFamily="18" charset="0"/>
                <a:cs typeface="Times New Roman" panose="02020603050405020304" pitchFamily="18" charset="0"/>
              </a:rPr>
              <a:t>we define                                                           . After that, we can calculate the new prediction.</a:t>
            </a:r>
          </a:p>
        </p:txBody>
      </p:sp>
      <p:pic>
        <p:nvPicPr>
          <p:cNvPr id="6" name="图片 5" descr="文本&#10;&#10;中度可信度描述已自动生成">
            <a:extLst>
              <a:ext uri="{FF2B5EF4-FFF2-40B4-BE49-F238E27FC236}">
                <a16:creationId xmlns:a16="http://schemas.microsoft.com/office/drawing/2014/main" id="{A80E8916-6148-440F-8563-2A78612537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54562" y="2148013"/>
            <a:ext cx="6516203" cy="859777"/>
          </a:xfrm>
          <a:prstGeom prst="rect">
            <a:avLst/>
          </a:prstGeom>
        </p:spPr>
      </p:pic>
      <p:pic>
        <p:nvPicPr>
          <p:cNvPr id="9" name="图片 8" descr="图片包含 徽标&#10;&#10;描述已自动生成">
            <a:extLst>
              <a:ext uri="{FF2B5EF4-FFF2-40B4-BE49-F238E27FC236}">
                <a16:creationId xmlns:a16="http://schemas.microsoft.com/office/drawing/2014/main" id="{BCF34E99-5BC7-4E94-933B-D30BB03AB7A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082" y="3506786"/>
            <a:ext cx="3607361" cy="527688"/>
          </a:xfrm>
          <a:prstGeom prst="rect">
            <a:avLst/>
          </a:prstGeom>
        </p:spPr>
      </p:pic>
      <p:grpSp>
        <p:nvGrpSpPr>
          <p:cNvPr id="16" name="组合 15">
            <a:extLst>
              <a:ext uri="{FF2B5EF4-FFF2-40B4-BE49-F238E27FC236}">
                <a16:creationId xmlns:a16="http://schemas.microsoft.com/office/drawing/2014/main" id="{DA52E75F-FEA1-4768-B6C2-033B18F04354}"/>
              </a:ext>
            </a:extLst>
          </p:cNvPr>
          <p:cNvGrpSpPr/>
          <p:nvPr/>
        </p:nvGrpSpPr>
        <p:grpSpPr>
          <a:xfrm>
            <a:off x="2854562" y="4123156"/>
            <a:ext cx="4396793" cy="340045"/>
            <a:chOff x="2409121" y="5117685"/>
            <a:chExt cx="6751905" cy="522188"/>
          </a:xfrm>
        </p:grpSpPr>
        <p:pic>
          <p:nvPicPr>
            <p:cNvPr id="12" name="图片 11">
              <a:extLst>
                <a:ext uri="{FF2B5EF4-FFF2-40B4-BE49-F238E27FC236}">
                  <a16:creationId xmlns:a16="http://schemas.microsoft.com/office/drawing/2014/main" id="{4050D736-F14E-4607-A085-DD47808A4C4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09121" y="5129289"/>
              <a:ext cx="4549534" cy="510584"/>
            </a:xfrm>
            <a:prstGeom prst="rect">
              <a:avLst/>
            </a:prstGeom>
          </p:spPr>
        </p:pic>
        <p:pic>
          <p:nvPicPr>
            <p:cNvPr id="15" name="图片 14" descr="卡通人物&#10;&#10;中度可信度描述已自动生成">
              <a:extLst>
                <a:ext uri="{FF2B5EF4-FFF2-40B4-BE49-F238E27FC236}">
                  <a16:creationId xmlns:a16="http://schemas.microsoft.com/office/drawing/2014/main" id="{049FA49C-0641-4BDA-B727-36EC7153FBD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58655" y="5117685"/>
              <a:ext cx="2202371" cy="480102"/>
            </a:xfrm>
            <a:prstGeom prst="rect">
              <a:avLst/>
            </a:prstGeom>
          </p:spPr>
        </p:pic>
      </p:grpSp>
    </p:spTree>
    <p:extLst>
      <p:ext uri="{BB962C8B-B14F-4D97-AF65-F5344CB8AC3E}">
        <p14:creationId xmlns:p14="http://schemas.microsoft.com/office/powerpoint/2010/main" val="3219816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3197621A-185A-4AA9-BC78-E7F520ECB6EA}"/>
              </a:ext>
            </a:extLst>
          </p:cNvPr>
          <p:cNvCxnSpPr>
            <a:cxnSpLocks/>
          </p:cNvCxnSpPr>
          <p:nvPr/>
        </p:nvCxnSpPr>
        <p:spPr>
          <a:xfrm>
            <a:off x="775008" y="931545"/>
            <a:ext cx="10675312" cy="0"/>
          </a:xfrm>
          <a:prstGeom prst="line">
            <a:avLst/>
          </a:prstGeom>
          <a:ln w="76200">
            <a:gradFill>
              <a:gsLst>
                <a:gs pos="0">
                  <a:srgbClr val="FF0000"/>
                </a:gs>
                <a:gs pos="50000">
                  <a:srgbClr val="FF0000">
                    <a:lumMod val="15000"/>
                    <a:lumOff val="85000"/>
                  </a:srgbClr>
                </a:gs>
                <a:gs pos="100000">
                  <a:schemeClr val="bg1"/>
                </a:gs>
              </a:gsLst>
              <a:lin ang="0" scaled="0"/>
            </a:gradFill>
          </a:ln>
        </p:spPr>
        <p:style>
          <a:lnRef idx="1">
            <a:schemeClr val="accent2"/>
          </a:lnRef>
          <a:fillRef idx="0">
            <a:schemeClr val="accent2"/>
          </a:fillRef>
          <a:effectRef idx="0">
            <a:schemeClr val="accent2"/>
          </a:effectRef>
          <a:fontRef idx="minor">
            <a:schemeClr val="tx1"/>
          </a:fontRef>
        </p:style>
      </p:cxnSp>
      <p:sp>
        <p:nvSpPr>
          <p:cNvPr id="17" name="文本框 16">
            <a:extLst>
              <a:ext uri="{FF2B5EF4-FFF2-40B4-BE49-F238E27FC236}">
                <a16:creationId xmlns:a16="http://schemas.microsoft.com/office/drawing/2014/main" id="{DBD34F32-8B46-4AE8-969B-700F915CCD72}"/>
              </a:ext>
            </a:extLst>
          </p:cNvPr>
          <p:cNvSpPr txBox="1"/>
          <p:nvPr/>
        </p:nvSpPr>
        <p:spPr>
          <a:xfrm>
            <a:off x="5576611" y="1586974"/>
            <a:ext cx="4268429" cy="3416320"/>
          </a:xfrm>
          <a:prstGeom prst="rect">
            <a:avLst/>
          </a:prstGeom>
          <a:noFill/>
        </p:spPr>
        <p:txBody>
          <a:bodyPr wrap="square" rtlCol="0">
            <a:spAutoFit/>
          </a:bodyPr>
          <a:lstStyle/>
          <a:p>
            <a:pPr algn="just"/>
            <a:r>
              <a:rPr lang="en-US" altLang="zh-CN" sz="2400" dirty="0">
                <a:latin typeface="Times New Roman" panose="02020603050405020304" pitchFamily="18" charset="0"/>
                <a:cs typeface="Times New Roman" panose="02020603050405020304" pitchFamily="18" charset="0"/>
              </a:rPr>
              <a:t>Compared with smooth L1 loss, balanced L1 loss increases the gradients of inliers to increase their importance. With EAPM, the gradients of inliers with large shape variations are up-weighted. And the tunable parameter </a:t>
            </a:r>
            <a:r>
              <a:rPr lang="el-GR" altLang="zh-CN" sz="2400" i="1" dirty="0">
                <a:latin typeface="Times New Roman" panose="02020603050405020304" pitchFamily="18" charset="0"/>
                <a:cs typeface="Times New Roman" panose="02020603050405020304" pitchFamily="18" charset="0"/>
              </a:rPr>
              <a:t>θ </a:t>
            </a:r>
            <a:r>
              <a:rPr lang="en-US" altLang="zh-CN" sz="2400" dirty="0">
                <a:latin typeface="Times New Roman" panose="02020603050405020304" pitchFamily="18" charset="0"/>
                <a:cs typeface="Times New Roman" panose="02020603050405020304" pitchFamily="18" charset="0"/>
              </a:rPr>
              <a:t>determines the increasing rate of their gradients.</a:t>
            </a:r>
          </a:p>
        </p:txBody>
      </p:sp>
      <p:sp>
        <p:nvSpPr>
          <p:cNvPr id="19" name="文本框 18">
            <a:extLst>
              <a:ext uri="{FF2B5EF4-FFF2-40B4-BE49-F238E27FC236}">
                <a16:creationId xmlns:a16="http://schemas.microsoft.com/office/drawing/2014/main" id="{B7CC5436-0CCF-4116-A5EE-D48476D68106}"/>
              </a:ext>
            </a:extLst>
          </p:cNvPr>
          <p:cNvSpPr txBox="1"/>
          <p:nvPr/>
        </p:nvSpPr>
        <p:spPr>
          <a:xfrm>
            <a:off x="873760" y="294640"/>
            <a:ext cx="5669280" cy="584775"/>
          </a:xfrm>
          <a:prstGeom prst="rect">
            <a:avLst/>
          </a:prstGeom>
          <a:noFill/>
        </p:spPr>
        <p:txBody>
          <a:bodyPr wrap="square" rtlCol="0">
            <a:spAutoFit/>
          </a:bodyPr>
          <a:lstStyle/>
          <a:p>
            <a:r>
              <a:rPr lang="en-US" altLang="zh-CN" sz="3200" b="1" dirty="0">
                <a:latin typeface="Times New Roman" panose="02020603050405020304" pitchFamily="18" charset="0"/>
                <a:cs typeface="Times New Roman" panose="02020603050405020304" pitchFamily="18" charset="0"/>
              </a:rPr>
              <a:t>EAPM with Balanced L1 Loss</a:t>
            </a:r>
            <a:endParaRPr lang="zh-CN" altLang="en-US" sz="3200" b="1" dirty="0">
              <a:latin typeface="Times New Roman" panose="02020603050405020304" pitchFamily="18" charset="0"/>
              <a:cs typeface="Times New Roman" panose="02020603050405020304" pitchFamily="18" charset="0"/>
            </a:endParaRPr>
          </a:p>
        </p:txBody>
      </p:sp>
      <p:pic>
        <p:nvPicPr>
          <p:cNvPr id="5" name="图片 4" descr="图表&#10;&#10;描述已自动生成">
            <a:extLst>
              <a:ext uri="{FF2B5EF4-FFF2-40B4-BE49-F238E27FC236}">
                <a16:creationId xmlns:a16="http://schemas.microsoft.com/office/drawing/2014/main" id="{9CE63B23-274D-4093-AADA-27C7A65C34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5008" y="1441516"/>
            <a:ext cx="4378833" cy="4212717"/>
          </a:xfrm>
          <a:prstGeom prst="rect">
            <a:avLst/>
          </a:prstGeom>
        </p:spPr>
      </p:pic>
    </p:spTree>
    <p:extLst>
      <p:ext uri="{BB962C8B-B14F-4D97-AF65-F5344CB8AC3E}">
        <p14:creationId xmlns:p14="http://schemas.microsoft.com/office/powerpoint/2010/main" val="1020000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3197621A-185A-4AA9-BC78-E7F520ECB6EA}"/>
              </a:ext>
            </a:extLst>
          </p:cNvPr>
          <p:cNvCxnSpPr>
            <a:cxnSpLocks/>
          </p:cNvCxnSpPr>
          <p:nvPr/>
        </p:nvCxnSpPr>
        <p:spPr>
          <a:xfrm>
            <a:off x="775008" y="931545"/>
            <a:ext cx="10675312" cy="0"/>
          </a:xfrm>
          <a:prstGeom prst="line">
            <a:avLst/>
          </a:prstGeom>
          <a:ln w="76200">
            <a:gradFill>
              <a:gsLst>
                <a:gs pos="0">
                  <a:srgbClr val="FF0000"/>
                </a:gs>
                <a:gs pos="50000">
                  <a:srgbClr val="FF0000">
                    <a:lumMod val="15000"/>
                    <a:lumOff val="85000"/>
                  </a:srgbClr>
                </a:gs>
                <a:gs pos="100000">
                  <a:schemeClr val="bg1"/>
                </a:gs>
              </a:gsLst>
              <a:lin ang="0" scaled="0"/>
            </a:gradFill>
          </a:ln>
        </p:spPr>
        <p:style>
          <a:lnRef idx="1">
            <a:schemeClr val="accent2"/>
          </a:lnRef>
          <a:fillRef idx="0">
            <a:schemeClr val="accent2"/>
          </a:fillRef>
          <a:effectRef idx="0">
            <a:schemeClr val="accent2"/>
          </a:effectRef>
          <a:fontRef idx="minor">
            <a:schemeClr val="tx1"/>
          </a:fontRef>
        </p:style>
      </p:cxnSp>
      <p:sp>
        <p:nvSpPr>
          <p:cNvPr id="5" name="文本框 4">
            <a:extLst>
              <a:ext uri="{FF2B5EF4-FFF2-40B4-BE49-F238E27FC236}">
                <a16:creationId xmlns:a16="http://schemas.microsoft.com/office/drawing/2014/main" id="{2A094E17-279E-472C-9B4F-BAD22E80A9F7}"/>
              </a:ext>
            </a:extLst>
          </p:cNvPr>
          <p:cNvSpPr txBox="1"/>
          <p:nvPr/>
        </p:nvSpPr>
        <p:spPr>
          <a:xfrm>
            <a:off x="873760" y="294640"/>
            <a:ext cx="1778000" cy="584775"/>
          </a:xfrm>
          <a:prstGeom prst="rect">
            <a:avLst/>
          </a:prstGeom>
          <a:noFill/>
        </p:spPr>
        <p:txBody>
          <a:bodyPr wrap="square" rtlCol="0">
            <a:spAutoFit/>
          </a:bodyPr>
          <a:lstStyle/>
          <a:p>
            <a:r>
              <a:rPr lang="en-US" altLang="zh-CN" sz="3200" b="1" dirty="0">
                <a:latin typeface="Times New Roman" panose="02020603050405020304" pitchFamily="18" charset="0"/>
                <a:cs typeface="Times New Roman" panose="02020603050405020304" pitchFamily="18" charset="0"/>
              </a:rPr>
              <a:t>Outline</a:t>
            </a:r>
            <a:endParaRPr lang="zh-CN" altLang="en-US" sz="3200" b="1" dirty="0">
              <a:latin typeface="Times New Roman" panose="02020603050405020304" pitchFamily="18" charset="0"/>
              <a:cs typeface="Times New Roman" panose="02020603050405020304" pitchFamily="18" charset="0"/>
            </a:endParaRPr>
          </a:p>
        </p:txBody>
      </p:sp>
      <p:sp>
        <p:nvSpPr>
          <p:cNvPr id="7" name="文本框 6">
            <a:extLst>
              <a:ext uri="{FF2B5EF4-FFF2-40B4-BE49-F238E27FC236}">
                <a16:creationId xmlns:a16="http://schemas.microsoft.com/office/drawing/2014/main" id="{4DE28845-DAA4-4782-9F6B-CEC4B3C53CDF}"/>
              </a:ext>
            </a:extLst>
          </p:cNvPr>
          <p:cNvSpPr txBox="1"/>
          <p:nvPr/>
        </p:nvSpPr>
        <p:spPr>
          <a:xfrm>
            <a:off x="873760" y="1473200"/>
            <a:ext cx="10576560" cy="3644972"/>
          </a:xfrm>
          <a:prstGeom prst="rect">
            <a:avLst/>
          </a:prstGeom>
          <a:noFill/>
        </p:spPr>
        <p:txBody>
          <a:bodyPr wrap="square" rtlCol="0">
            <a:spAutoFit/>
          </a:bodyPr>
          <a:lstStyle/>
          <a:p>
            <a:pPr marL="285750" indent="-285750">
              <a:lnSpc>
                <a:spcPct val="200000"/>
              </a:lnSpc>
              <a:buFont typeface="Wingdings" panose="05000000000000000000" pitchFamily="2" charset="2"/>
              <a:buChar char="p"/>
            </a:pPr>
            <a:r>
              <a:rPr lang="en-US" altLang="zh-CN" sz="3000" dirty="0">
                <a:latin typeface="Times New Roman" panose="02020603050405020304" pitchFamily="18" charset="0"/>
                <a:cs typeface="Times New Roman" panose="02020603050405020304" pitchFamily="18" charset="0"/>
              </a:rPr>
              <a:t> Introduction</a:t>
            </a:r>
          </a:p>
          <a:p>
            <a:pPr marL="285750" indent="-285750">
              <a:lnSpc>
                <a:spcPct val="200000"/>
              </a:lnSpc>
              <a:buFont typeface="Wingdings" panose="05000000000000000000" pitchFamily="2" charset="2"/>
              <a:buChar char="p"/>
            </a:pPr>
            <a:r>
              <a:rPr lang="en-US" altLang="zh-CN" sz="3000" dirty="0">
                <a:latin typeface="Times New Roman" panose="02020603050405020304" pitchFamily="18" charset="0"/>
                <a:cs typeface="Times New Roman" panose="02020603050405020304" pitchFamily="18" charset="0"/>
              </a:rPr>
              <a:t> Method</a:t>
            </a:r>
          </a:p>
          <a:p>
            <a:pPr marL="285750" indent="-285750">
              <a:lnSpc>
                <a:spcPct val="200000"/>
              </a:lnSpc>
              <a:buFont typeface="Wingdings" panose="05000000000000000000" pitchFamily="2" charset="2"/>
              <a:buChar char="p"/>
            </a:pPr>
            <a:r>
              <a:rPr lang="en-US" altLang="zh-CN" sz="3000" dirty="0">
                <a:solidFill>
                  <a:srgbClr val="FF0000"/>
                </a:solidFill>
                <a:latin typeface="Times New Roman" panose="02020603050405020304" pitchFamily="18" charset="0"/>
                <a:cs typeface="Times New Roman" panose="02020603050405020304" pitchFamily="18" charset="0"/>
              </a:rPr>
              <a:t> Experiments</a:t>
            </a:r>
          </a:p>
          <a:p>
            <a:pPr marL="285750" indent="-285750">
              <a:lnSpc>
                <a:spcPct val="200000"/>
              </a:lnSpc>
              <a:buFont typeface="Wingdings" panose="05000000000000000000" pitchFamily="2" charset="2"/>
              <a:buChar char="p"/>
            </a:pPr>
            <a:r>
              <a:rPr lang="en-US" altLang="zh-CN" sz="3000" dirty="0">
                <a:latin typeface="Times New Roman" panose="02020603050405020304" pitchFamily="18" charset="0"/>
                <a:cs typeface="Times New Roman" panose="02020603050405020304" pitchFamily="18" charset="0"/>
              </a:rPr>
              <a:t> Conclusion</a:t>
            </a:r>
            <a:endParaRPr lang="zh-CN" altLang="en-US"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67912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3197621A-185A-4AA9-BC78-E7F520ECB6EA}"/>
              </a:ext>
            </a:extLst>
          </p:cNvPr>
          <p:cNvCxnSpPr>
            <a:cxnSpLocks/>
          </p:cNvCxnSpPr>
          <p:nvPr/>
        </p:nvCxnSpPr>
        <p:spPr>
          <a:xfrm>
            <a:off x="775008" y="931545"/>
            <a:ext cx="10675312" cy="0"/>
          </a:xfrm>
          <a:prstGeom prst="line">
            <a:avLst/>
          </a:prstGeom>
          <a:ln w="76200">
            <a:gradFill>
              <a:gsLst>
                <a:gs pos="0">
                  <a:srgbClr val="FF0000"/>
                </a:gs>
                <a:gs pos="50000">
                  <a:srgbClr val="FF0000">
                    <a:lumMod val="15000"/>
                    <a:lumOff val="85000"/>
                  </a:srgbClr>
                </a:gs>
                <a:gs pos="100000">
                  <a:schemeClr val="bg1"/>
                </a:gs>
              </a:gsLst>
              <a:lin ang="0" scaled="0"/>
            </a:gradFill>
          </a:ln>
        </p:spPr>
        <p:style>
          <a:lnRef idx="1">
            <a:schemeClr val="accent2"/>
          </a:lnRef>
          <a:fillRef idx="0">
            <a:schemeClr val="accent2"/>
          </a:fillRef>
          <a:effectRef idx="0">
            <a:schemeClr val="accent2"/>
          </a:effectRef>
          <a:fontRef idx="minor">
            <a:schemeClr val="tx1"/>
          </a:fontRef>
        </p:style>
      </p:cxnSp>
      <p:sp>
        <p:nvSpPr>
          <p:cNvPr id="19" name="文本框 18">
            <a:extLst>
              <a:ext uri="{FF2B5EF4-FFF2-40B4-BE49-F238E27FC236}">
                <a16:creationId xmlns:a16="http://schemas.microsoft.com/office/drawing/2014/main" id="{B7CC5436-0CCF-4116-A5EE-D48476D68106}"/>
              </a:ext>
            </a:extLst>
          </p:cNvPr>
          <p:cNvSpPr txBox="1"/>
          <p:nvPr/>
        </p:nvSpPr>
        <p:spPr>
          <a:xfrm>
            <a:off x="873760" y="294640"/>
            <a:ext cx="5669280" cy="584775"/>
          </a:xfrm>
          <a:prstGeom prst="rect">
            <a:avLst/>
          </a:prstGeom>
          <a:noFill/>
        </p:spPr>
        <p:txBody>
          <a:bodyPr wrap="square" rtlCol="0">
            <a:spAutoFit/>
          </a:bodyPr>
          <a:lstStyle/>
          <a:p>
            <a:r>
              <a:rPr lang="en-US" altLang="zh-CN" sz="3200" b="1" dirty="0">
                <a:latin typeface="Times New Roman" panose="02020603050405020304" pitchFamily="18" charset="0"/>
                <a:cs typeface="Times New Roman" panose="02020603050405020304" pitchFamily="18" charset="0"/>
              </a:rPr>
              <a:t>EAPM with Focal Loss</a:t>
            </a:r>
            <a:endParaRPr lang="zh-CN" altLang="en-US" sz="3200" b="1" dirty="0">
              <a:latin typeface="Times New Roman" panose="02020603050405020304" pitchFamily="18" charset="0"/>
              <a:cs typeface="Times New Roman" panose="02020603050405020304" pitchFamily="18" charset="0"/>
            </a:endParaRPr>
          </a:p>
        </p:txBody>
      </p:sp>
      <p:pic>
        <p:nvPicPr>
          <p:cNvPr id="9" name="图片 8" descr="手机屏幕截图&#10;&#10;描述已自动生成">
            <a:extLst>
              <a:ext uri="{FF2B5EF4-FFF2-40B4-BE49-F238E27FC236}">
                <a16:creationId xmlns:a16="http://schemas.microsoft.com/office/drawing/2014/main" id="{27BE614A-A47F-44F0-8405-69ADAA89FC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1272" y="1397595"/>
            <a:ext cx="7009456" cy="4528860"/>
          </a:xfrm>
          <a:prstGeom prst="rect">
            <a:avLst/>
          </a:prstGeom>
        </p:spPr>
      </p:pic>
    </p:spTree>
    <p:extLst>
      <p:ext uri="{BB962C8B-B14F-4D97-AF65-F5344CB8AC3E}">
        <p14:creationId xmlns:p14="http://schemas.microsoft.com/office/powerpoint/2010/main" val="707143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3197621A-185A-4AA9-BC78-E7F520ECB6EA}"/>
              </a:ext>
            </a:extLst>
          </p:cNvPr>
          <p:cNvCxnSpPr>
            <a:cxnSpLocks/>
          </p:cNvCxnSpPr>
          <p:nvPr/>
        </p:nvCxnSpPr>
        <p:spPr>
          <a:xfrm>
            <a:off x="775008" y="931545"/>
            <a:ext cx="10675312" cy="0"/>
          </a:xfrm>
          <a:prstGeom prst="line">
            <a:avLst/>
          </a:prstGeom>
          <a:ln w="76200">
            <a:gradFill>
              <a:gsLst>
                <a:gs pos="0">
                  <a:srgbClr val="FF0000"/>
                </a:gs>
                <a:gs pos="50000">
                  <a:srgbClr val="FF0000">
                    <a:lumMod val="15000"/>
                    <a:lumOff val="85000"/>
                  </a:srgbClr>
                </a:gs>
                <a:gs pos="100000">
                  <a:schemeClr val="bg1"/>
                </a:gs>
              </a:gsLst>
              <a:lin ang="0" scaled="0"/>
            </a:gradFill>
          </a:ln>
        </p:spPr>
        <p:style>
          <a:lnRef idx="1">
            <a:schemeClr val="accent2"/>
          </a:lnRef>
          <a:fillRef idx="0">
            <a:schemeClr val="accent2"/>
          </a:fillRef>
          <a:effectRef idx="0">
            <a:schemeClr val="accent2"/>
          </a:effectRef>
          <a:fontRef idx="minor">
            <a:schemeClr val="tx1"/>
          </a:fontRef>
        </p:style>
      </p:cxnSp>
      <p:sp>
        <p:nvSpPr>
          <p:cNvPr id="19" name="文本框 18">
            <a:extLst>
              <a:ext uri="{FF2B5EF4-FFF2-40B4-BE49-F238E27FC236}">
                <a16:creationId xmlns:a16="http://schemas.microsoft.com/office/drawing/2014/main" id="{B7CC5436-0CCF-4116-A5EE-D48476D68106}"/>
              </a:ext>
            </a:extLst>
          </p:cNvPr>
          <p:cNvSpPr txBox="1"/>
          <p:nvPr/>
        </p:nvSpPr>
        <p:spPr>
          <a:xfrm>
            <a:off x="873760" y="294640"/>
            <a:ext cx="5669280" cy="584775"/>
          </a:xfrm>
          <a:prstGeom prst="rect">
            <a:avLst/>
          </a:prstGeom>
          <a:noFill/>
        </p:spPr>
        <p:txBody>
          <a:bodyPr wrap="square" rtlCol="0">
            <a:spAutoFit/>
          </a:bodyPr>
          <a:lstStyle/>
          <a:p>
            <a:r>
              <a:rPr lang="en-US" altLang="zh-CN" sz="3200" b="1" dirty="0">
                <a:latin typeface="Times New Roman" panose="02020603050405020304" pitchFamily="18" charset="0"/>
                <a:cs typeface="Times New Roman" panose="02020603050405020304" pitchFamily="18" charset="0"/>
              </a:rPr>
              <a:t>EAPM with Balanced L1 Loss</a:t>
            </a:r>
            <a:endParaRPr lang="zh-CN" altLang="en-US" sz="3200" b="1" dirty="0">
              <a:latin typeface="Times New Roman" panose="02020603050405020304" pitchFamily="18" charset="0"/>
              <a:cs typeface="Times New Roman" panose="02020603050405020304" pitchFamily="18" charset="0"/>
            </a:endParaRPr>
          </a:p>
        </p:txBody>
      </p:sp>
      <p:pic>
        <p:nvPicPr>
          <p:cNvPr id="3" name="图片 2" descr="手机屏幕截图&#10;&#10;描述已自动生成">
            <a:extLst>
              <a:ext uri="{FF2B5EF4-FFF2-40B4-BE49-F238E27FC236}">
                <a16:creationId xmlns:a16="http://schemas.microsoft.com/office/drawing/2014/main" id="{DA0133A2-21B7-4E5A-8745-487BB3F58A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21347" y="1661006"/>
            <a:ext cx="8349305" cy="3929084"/>
          </a:xfrm>
          <a:prstGeom prst="rect">
            <a:avLst/>
          </a:prstGeom>
        </p:spPr>
      </p:pic>
    </p:spTree>
    <p:extLst>
      <p:ext uri="{BB962C8B-B14F-4D97-AF65-F5344CB8AC3E}">
        <p14:creationId xmlns:p14="http://schemas.microsoft.com/office/powerpoint/2010/main" val="12811190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3197621A-185A-4AA9-BC78-E7F520ECB6EA}"/>
              </a:ext>
            </a:extLst>
          </p:cNvPr>
          <p:cNvCxnSpPr>
            <a:cxnSpLocks/>
          </p:cNvCxnSpPr>
          <p:nvPr/>
        </p:nvCxnSpPr>
        <p:spPr>
          <a:xfrm>
            <a:off x="775008" y="931545"/>
            <a:ext cx="10675312" cy="0"/>
          </a:xfrm>
          <a:prstGeom prst="line">
            <a:avLst/>
          </a:prstGeom>
          <a:ln w="76200">
            <a:gradFill>
              <a:gsLst>
                <a:gs pos="0">
                  <a:srgbClr val="FF0000"/>
                </a:gs>
                <a:gs pos="50000">
                  <a:srgbClr val="FF0000">
                    <a:lumMod val="15000"/>
                    <a:lumOff val="85000"/>
                  </a:srgbClr>
                </a:gs>
                <a:gs pos="100000">
                  <a:schemeClr val="bg1"/>
                </a:gs>
              </a:gsLst>
              <a:lin ang="0" scaled="0"/>
            </a:gradFill>
          </a:ln>
        </p:spPr>
        <p:style>
          <a:lnRef idx="1">
            <a:schemeClr val="accent2"/>
          </a:lnRef>
          <a:fillRef idx="0">
            <a:schemeClr val="accent2"/>
          </a:fillRef>
          <a:effectRef idx="0">
            <a:schemeClr val="accent2"/>
          </a:effectRef>
          <a:fontRef idx="minor">
            <a:schemeClr val="tx1"/>
          </a:fontRef>
        </p:style>
      </p:cxnSp>
      <p:sp>
        <p:nvSpPr>
          <p:cNvPr id="19" name="文本框 18">
            <a:extLst>
              <a:ext uri="{FF2B5EF4-FFF2-40B4-BE49-F238E27FC236}">
                <a16:creationId xmlns:a16="http://schemas.microsoft.com/office/drawing/2014/main" id="{B7CC5436-0CCF-4116-A5EE-D48476D68106}"/>
              </a:ext>
            </a:extLst>
          </p:cNvPr>
          <p:cNvSpPr txBox="1"/>
          <p:nvPr/>
        </p:nvSpPr>
        <p:spPr>
          <a:xfrm>
            <a:off x="873760" y="294640"/>
            <a:ext cx="5669280" cy="584775"/>
          </a:xfrm>
          <a:prstGeom prst="rect">
            <a:avLst/>
          </a:prstGeom>
          <a:noFill/>
        </p:spPr>
        <p:txBody>
          <a:bodyPr wrap="square" rtlCol="0">
            <a:spAutoFit/>
          </a:bodyPr>
          <a:lstStyle/>
          <a:p>
            <a:r>
              <a:rPr lang="en-US" altLang="zh-CN" sz="3200" b="1" dirty="0">
                <a:latin typeface="Times New Roman" panose="02020603050405020304" pitchFamily="18" charset="0"/>
                <a:cs typeface="Times New Roman" panose="02020603050405020304" pitchFamily="18" charset="0"/>
              </a:rPr>
              <a:t> Main Results</a:t>
            </a:r>
            <a:endParaRPr lang="zh-CN" altLang="en-US" sz="3200" b="1" dirty="0">
              <a:latin typeface="Times New Roman" panose="02020603050405020304" pitchFamily="18" charset="0"/>
              <a:cs typeface="Times New Roman" panose="02020603050405020304" pitchFamily="18" charset="0"/>
            </a:endParaRPr>
          </a:p>
        </p:txBody>
      </p:sp>
      <p:pic>
        <p:nvPicPr>
          <p:cNvPr id="5" name="图片 4" descr="表格&#10;&#10;描述已自动生成">
            <a:extLst>
              <a:ext uri="{FF2B5EF4-FFF2-40B4-BE49-F238E27FC236}">
                <a16:creationId xmlns:a16="http://schemas.microsoft.com/office/drawing/2014/main" id="{D1C71CD3-310C-4B5B-B348-419EDFFADD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16152" y="1659709"/>
            <a:ext cx="7559695" cy="4168501"/>
          </a:xfrm>
          <a:prstGeom prst="rect">
            <a:avLst/>
          </a:prstGeom>
        </p:spPr>
      </p:pic>
    </p:spTree>
    <p:extLst>
      <p:ext uri="{BB962C8B-B14F-4D97-AF65-F5344CB8AC3E}">
        <p14:creationId xmlns:p14="http://schemas.microsoft.com/office/powerpoint/2010/main" val="4069892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3197621A-185A-4AA9-BC78-E7F520ECB6EA}"/>
              </a:ext>
            </a:extLst>
          </p:cNvPr>
          <p:cNvCxnSpPr>
            <a:cxnSpLocks/>
          </p:cNvCxnSpPr>
          <p:nvPr/>
        </p:nvCxnSpPr>
        <p:spPr>
          <a:xfrm>
            <a:off x="775008" y="931545"/>
            <a:ext cx="10675312" cy="0"/>
          </a:xfrm>
          <a:prstGeom prst="line">
            <a:avLst/>
          </a:prstGeom>
          <a:ln w="76200">
            <a:gradFill>
              <a:gsLst>
                <a:gs pos="0">
                  <a:srgbClr val="FF0000"/>
                </a:gs>
                <a:gs pos="50000">
                  <a:srgbClr val="FF0000">
                    <a:lumMod val="15000"/>
                    <a:lumOff val="85000"/>
                  </a:srgbClr>
                </a:gs>
                <a:gs pos="100000">
                  <a:schemeClr val="bg1"/>
                </a:gs>
              </a:gsLst>
              <a:lin ang="0" scaled="0"/>
            </a:gradFill>
          </a:ln>
        </p:spPr>
        <p:style>
          <a:lnRef idx="1">
            <a:schemeClr val="accent2"/>
          </a:lnRef>
          <a:fillRef idx="0">
            <a:schemeClr val="accent2"/>
          </a:fillRef>
          <a:effectRef idx="0">
            <a:schemeClr val="accent2"/>
          </a:effectRef>
          <a:fontRef idx="minor">
            <a:schemeClr val="tx1"/>
          </a:fontRef>
        </p:style>
      </p:cxnSp>
      <p:sp>
        <p:nvSpPr>
          <p:cNvPr id="5" name="文本框 4">
            <a:extLst>
              <a:ext uri="{FF2B5EF4-FFF2-40B4-BE49-F238E27FC236}">
                <a16:creationId xmlns:a16="http://schemas.microsoft.com/office/drawing/2014/main" id="{2A094E17-279E-472C-9B4F-BAD22E80A9F7}"/>
              </a:ext>
            </a:extLst>
          </p:cNvPr>
          <p:cNvSpPr txBox="1"/>
          <p:nvPr/>
        </p:nvSpPr>
        <p:spPr>
          <a:xfrm>
            <a:off x="873760" y="294640"/>
            <a:ext cx="1778000" cy="584775"/>
          </a:xfrm>
          <a:prstGeom prst="rect">
            <a:avLst/>
          </a:prstGeom>
          <a:noFill/>
        </p:spPr>
        <p:txBody>
          <a:bodyPr wrap="square" rtlCol="0">
            <a:spAutoFit/>
          </a:bodyPr>
          <a:lstStyle/>
          <a:p>
            <a:r>
              <a:rPr lang="en-US" altLang="zh-CN" sz="3200" b="1" dirty="0">
                <a:latin typeface="Times New Roman" panose="02020603050405020304" pitchFamily="18" charset="0"/>
                <a:cs typeface="Times New Roman" panose="02020603050405020304" pitchFamily="18" charset="0"/>
              </a:rPr>
              <a:t>Outline</a:t>
            </a:r>
            <a:endParaRPr lang="zh-CN" altLang="en-US" sz="3200" b="1" dirty="0">
              <a:latin typeface="Times New Roman" panose="02020603050405020304" pitchFamily="18" charset="0"/>
              <a:cs typeface="Times New Roman" panose="02020603050405020304" pitchFamily="18" charset="0"/>
            </a:endParaRPr>
          </a:p>
        </p:txBody>
      </p:sp>
      <p:sp>
        <p:nvSpPr>
          <p:cNvPr id="7" name="文本框 6">
            <a:extLst>
              <a:ext uri="{FF2B5EF4-FFF2-40B4-BE49-F238E27FC236}">
                <a16:creationId xmlns:a16="http://schemas.microsoft.com/office/drawing/2014/main" id="{4DE28845-DAA4-4782-9F6B-CEC4B3C53CDF}"/>
              </a:ext>
            </a:extLst>
          </p:cNvPr>
          <p:cNvSpPr txBox="1"/>
          <p:nvPr/>
        </p:nvSpPr>
        <p:spPr>
          <a:xfrm>
            <a:off x="873760" y="1473200"/>
            <a:ext cx="10576560" cy="3644972"/>
          </a:xfrm>
          <a:prstGeom prst="rect">
            <a:avLst/>
          </a:prstGeom>
          <a:noFill/>
        </p:spPr>
        <p:txBody>
          <a:bodyPr wrap="square" rtlCol="0">
            <a:spAutoFit/>
          </a:bodyPr>
          <a:lstStyle/>
          <a:p>
            <a:pPr marL="285750" indent="-285750">
              <a:lnSpc>
                <a:spcPct val="200000"/>
              </a:lnSpc>
              <a:buFont typeface="Wingdings" panose="05000000000000000000" pitchFamily="2" charset="2"/>
              <a:buChar char="p"/>
            </a:pPr>
            <a:r>
              <a:rPr lang="en-US" altLang="zh-CN" sz="3000" dirty="0">
                <a:latin typeface="Times New Roman" panose="02020603050405020304" pitchFamily="18" charset="0"/>
                <a:cs typeface="Times New Roman" panose="02020603050405020304" pitchFamily="18" charset="0"/>
              </a:rPr>
              <a:t> Introduction</a:t>
            </a:r>
          </a:p>
          <a:p>
            <a:pPr marL="285750" indent="-285750">
              <a:lnSpc>
                <a:spcPct val="200000"/>
              </a:lnSpc>
              <a:buFont typeface="Wingdings" panose="05000000000000000000" pitchFamily="2" charset="2"/>
              <a:buChar char="p"/>
            </a:pPr>
            <a:r>
              <a:rPr lang="en-US" altLang="zh-CN" sz="3000" dirty="0">
                <a:latin typeface="Times New Roman" panose="02020603050405020304" pitchFamily="18" charset="0"/>
                <a:cs typeface="Times New Roman" panose="02020603050405020304" pitchFamily="18" charset="0"/>
              </a:rPr>
              <a:t> Method</a:t>
            </a:r>
          </a:p>
          <a:p>
            <a:pPr marL="285750" indent="-285750">
              <a:lnSpc>
                <a:spcPct val="200000"/>
              </a:lnSpc>
              <a:buFont typeface="Wingdings" panose="05000000000000000000" pitchFamily="2" charset="2"/>
              <a:buChar char="p"/>
            </a:pPr>
            <a:r>
              <a:rPr lang="en-US" altLang="zh-CN" sz="3000" dirty="0">
                <a:latin typeface="Times New Roman" panose="02020603050405020304" pitchFamily="18" charset="0"/>
                <a:cs typeface="Times New Roman" panose="02020603050405020304" pitchFamily="18" charset="0"/>
              </a:rPr>
              <a:t> Experiments</a:t>
            </a:r>
          </a:p>
          <a:p>
            <a:pPr marL="285750" indent="-285750">
              <a:lnSpc>
                <a:spcPct val="200000"/>
              </a:lnSpc>
              <a:buFont typeface="Wingdings" panose="05000000000000000000" pitchFamily="2" charset="2"/>
              <a:buChar char="p"/>
            </a:pPr>
            <a:r>
              <a:rPr lang="en-US" altLang="zh-CN" sz="3000" dirty="0">
                <a:solidFill>
                  <a:srgbClr val="FF0000"/>
                </a:solidFill>
                <a:latin typeface="Times New Roman" panose="02020603050405020304" pitchFamily="18" charset="0"/>
                <a:cs typeface="Times New Roman" panose="02020603050405020304" pitchFamily="18" charset="0"/>
              </a:rPr>
              <a:t> Conclusion</a:t>
            </a:r>
            <a:endParaRPr lang="zh-CN" altLang="en-US" sz="30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74371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3197621A-185A-4AA9-BC78-E7F520ECB6EA}"/>
              </a:ext>
            </a:extLst>
          </p:cNvPr>
          <p:cNvCxnSpPr>
            <a:cxnSpLocks/>
          </p:cNvCxnSpPr>
          <p:nvPr/>
        </p:nvCxnSpPr>
        <p:spPr>
          <a:xfrm>
            <a:off x="775008" y="931545"/>
            <a:ext cx="10675312" cy="0"/>
          </a:xfrm>
          <a:prstGeom prst="line">
            <a:avLst/>
          </a:prstGeom>
          <a:ln w="76200">
            <a:gradFill>
              <a:gsLst>
                <a:gs pos="0">
                  <a:srgbClr val="FF0000"/>
                </a:gs>
                <a:gs pos="50000">
                  <a:srgbClr val="FF0000">
                    <a:lumMod val="15000"/>
                    <a:lumOff val="85000"/>
                  </a:srgbClr>
                </a:gs>
                <a:gs pos="100000">
                  <a:schemeClr val="bg1"/>
                </a:gs>
              </a:gsLst>
              <a:lin ang="0" scaled="0"/>
            </a:gradFill>
          </a:ln>
        </p:spPr>
        <p:style>
          <a:lnRef idx="1">
            <a:schemeClr val="accent2"/>
          </a:lnRef>
          <a:fillRef idx="0">
            <a:schemeClr val="accent2"/>
          </a:fillRef>
          <a:effectRef idx="0">
            <a:schemeClr val="accent2"/>
          </a:effectRef>
          <a:fontRef idx="minor">
            <a:schemeClr val="tx1"/>
          </a:fontRef>
        </p:style>
      </p:cxnSp>
      <p:sp>
        <p:nvSpPr>
          <p:cNvPr id="19" name="文本框 18">
            <a:extLst>
              <a:ext uri="{FF2B5EF4-FFF2-40B4-BE49-F238E27FC236}">
                <a16:creationId xmlns:a16="http://schemas.microsoft.com/office/drawing/2014/main" id="{B7CC5436-0CCF-4116-A5EE-D48476D68106}"/>
              </a:ext>
            </a:extLst>
          </p:cNvPr>
          <p:cNvSpPr txBox="1"/>
          <p:nvPr/>
        </p:nvSpPr>
        <p:spPr>
          <a:xfrm>
            <a:off x="873760" y="294640"/>
            <a:ext cx="5669280" cy="584775"/>
          </a:xfrm>
          <a:prstGeom prst="rect">
            <a:avLst/>
          </a:prstGeom>
          <a:noFill/>
        </p:spPr>
        <p:txBody>
          <a:bodyPr wrap="square" rtlCol="0">
            <a:spAutoFit/>
          </a:bodyPr>
          <a:lstStyle/>
          <a:p>
            <a:r>
              <a:rPr lang="en-US" altLang="zh-CN" sz="3200" b="1" dirty="0">
                <a:latin typeface="Times New Roman" panose="02020603050405020304" pitchFamily="18" charset="0"/>
                <a:cs typeface="Times New Roman" panose="02020603050405020304" pitchFamily="18" charset="0"/>
              </a:rPr>
              <a:t> Conclusion</a:t>
            </a:r>
            <a:endParaRPr lang="zh-CN" altLang="en-US" sz="3200" b="1" dirty="0">
              <a:latin typeface="Times New Roman" panose="02020603050405020304" pitchFamily="18" charset="0"/>
              <a:cs typeface="Times New Roman" panose="02020603050405020304" pitchFamily="18" charset="0"/>
            </a:endParaRPr>
          </a:p>
        </p:txBody>
      </p:sp>
      <p:sp>
        <p:nvSpPr>
          <p:cNvPr id="6" name="文本框 5">
            <a:extLst>
              <a:ext uri="{FF2B5EF4-FFF2-40B4-BE49-F238E27FC236}">
                <a16:creationId xmlns:a16="http://schemas.microsoft.com/office/drawing/2014/main" id="{B408B550-6B3C-4139-AD77-7F0E9A7B7A4C}"/>
              </a:ext>
            </a:extLst>
          </p:cNvPr>
          <p:cNvSpPr txBox="1"/>
          <p:nvPr/>
        </p:nvSpPr>
        <p:spPr>
          <a:xfrm>
            <a:off x="1915160" y="1720840"/>
            <a:ext cx="8361680" cy="3416320"/>
          </a:xfrm>
          <a:prstGeom prst="rect">
            <a:avLst/>
          </a:prstGeom>
          <a:noFill/>
        </p:spPr>
        <p:txBody>
          <a:bodyPr wrap="square" rtlCol="0">
            <a:spAutoFit/>
          </a:bodyPr>
          <a:lstStyle/>
          <a:p>
            <a:pPr algn="just"/>
            <a:r>
              <a:rPr lang="en-US" altLang="zh-CN" sz="2400" dirty="0">
                <a:latin typeface="Times New Roman" panose="02020603050405020304" pitchFamily="18" charset="0"/>
                <a:cs typeface="Times New Roman" panose="02020603050405020304" pitchFamily="18" charset="0"/>
              </a:rPr>
              <a:t>In this work, we focus on the gradient contribution imbalance in the training of deep object detectors and ascribe this imbalance to the example attribute imbalance. Furthermore, we propose EAPM, a strategy in cooperation with loss functions to simultaneously solve such imbalance in classification and box regression. Extensive experiments show that EAPM is very applicable for both one-stage detectors and two-stage detectors using various backbones. The detectors using EAPM can easily achieve the state-of-the-art performance.</a:t>
            </a:r>
          </a:p>
        </p:txBody>
      </p:sp>
    </p:spTree>
    <p:extLst>
      <p:ext uri="{BB962C8B-B14F-4D97-AF65-F5344CB8AC3E}">
        <p14:creationId xmlns:p14="http://schemas.microsoft.com/office/powerpoint/2010/main" val="777024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3197621A-185A-4AA9-BC78-E7F520ECB6EA}"/>
              </a:ext>
            </a:extLst>
          </p:cNvPr>
          <p:cNvCxnSpPr>
            <a:cxnSpLocks/>
          </p:cNvCxnSpPr>
          <p:nvPr/>
        </p:nvCxnSpPr>
        <p:spPr>
          <a:xfrm>
            <a:off x="775008" y="931545"/>
            <a:ext cx="10675312" cy="0"/>
          </a:xfrm>
          <a:prstGeom prst="line">
            <a:avLst/>
          </a:prstGeom>
          <a:ln w="76200">
            <a:gradFill>
              <a:gsLst>
                <a:gs pos="0">
                  <a:srgbClr val="FF0000"/>
                </a:gs>
                <a:gs pos="50000">
                  <a:srgbClr val="FF0000">
                    <a:lumMod val="15000"/>
                    <a:lumOff val="85000"/>
                  </a:srgbClr>
                </a:gs>
                <a:gs pos="100000">
                  <a:schemeClr val="bg1"/>
                </a:gs>
              </a:gsLst>
              <a:lin ang="0" scaled="0"/>
            </a:gradFill>
          </a:ln>
        </p:spPr>
        <p:style>
          <a:lnRef idx="1">
            <a:schemeClr val="accent2"/>
          </a:lnRef>
          <a:fillRef idx="0">
            <a:schemeClr val="accent2"/>
          </a:fillRef>
          <a:effectRef idx="0">
            <a:schemeClr val="accent2"/>
          </a:effectRef>
          <a:fontRef idx="minor">
            <a:schemeClr val="tx1"/>
          </a:fontRef>
        </p:style>
      </p:cxnSp>
      <p:sp>
        <p:nvSpPr>
          <p:cNvPr id="5" name="文本框 4">
            <a:extLst>
              <a:ext uri="{FF2B5EF4-FFF2-40B4-BE49-F238E27FC236}">
                <a16:creationId xmlns:a16="http://schemas.microsoft.com/office/drawing/2014/main" id="{2A094E17-279E-472C-9B4F-BAD22E80A9F7}"/>
              </a:ext>
            </a:extLst>
          </p:cNvPr>
          <p:cNvSpPr txBox="1"/>
          <p:nvPr/>
        </p:nvSpPr>
        <p:spPr>
          <a:xfrm>
            <a:off x="873760" y="294640"/>
            <a:ext cx="1778000" cy="584775"/>
          </a:xfrm>
          <a:prstGeom prst="rect">
            <a:avLst/>
          </a:prstGeom>
          <a:noFill/>
        </p:spPr>
        <p:txBody>
          <a:bodyPr wrap="square" rtlCol="0">
            <a:spAutoFit/>
          </a:bodyPr>
          <a:lstStyle/>
          <a:p>
            <a:r>
              <a:rPr lang="en-US" altLang="zh-CN" sz="3200" b="1" dirty="0">
                <a:latin typeface="Times New Roman" panose="02020603050405020304" pitchFamily="18" charset="0"/>
                <a:cs typeface="Times New Roman" panose="02020603050405020304" pitchFamily="18" charset="0"/>
              </a:rPr>
              <a:t>Outline</a:t>
            </a:r>
            <a:endParaRPr lang="zh-CN" altLang="en-US" sz="3200" b="1" dirty="0">
              <a:latin typeface="Times New Roman" panose="02020603050405020304" pitchFamily="18" charset="0"/>
              <a:cs typeface="Times New Roman" panose="02020603050405020304" pitchFamily="18" charset="0"/>
            </a:endParaRPr>
          </a:p>
        </p:txBody>
      </p:sp>
      <p:sp>
        <p:nvSpPr>
          <p:cNvPr id="7" name="文本框 6">
            <a:extLst>
              <a:ext uri="{FF2B5EF4-FFF2-40B4-BE49-F238E27FC236}">
                <a16:creationId xmlns:a16="http://schemas.microsoft.com/office/drawing/2014/main" id="{4DE28845-DAA4-4782-9F6B-CEC4B3C53CDF}"/>
              </a:ext>
            </a:extLst>
          </p:cNvPr>
          <p:cNvSpPr txBox="1"/>
          <p:nvPr/>
        </p:nvSpPr>
        <p:spPr>
          <a:xfrm>
            <a:off x="873760" y="1473200"/>
            <a:ext cx="10576560" cy="3644972"/>
          </a:xfrm>
          <a:prstGeom prst="rect">
            <a:avLst/>
          </a:prstGeom>
          <a:noFill/>
        </p:spPr>
        <p:txBody>
          <a:bodyPr wrap="square" rtlCol="0">
            <a:spAutoFit/>
          </a:bodyPr>
          <a:lstStyle/>
          <a:p>
            <a:pPr marL="285750" indent="-285750">
              <a:lnSpc>
                <a:spcPct val="200000"/>
              </a:lnSpc>
              <a:buFont typeface="Wingdings" panose="05000000000000000000" pitchFamily="2" charset="2"/>
              <a:buChar char="p"/>
            </a:pPr>
            <a:r>
              <a:rPr lang="en-US" altLang="zh-CN" sz="3000" dirty="0">
                <a:solidFill>
                  <a:srgbClr val="FF0000"/>
                </a:solidFill>
                <a:latin typeface="Times New Roman" panose="02020603050405020304" pitchFamily="18" charset="0"/>
                <a:cs typeface="Times New Roman" panose="02020603050405020304" pitchFamily="18" charset="0"/>
              </a:rPr>
              <a:t> Introduction</a:t>
            </a:r>
          </a:p>
          <a:p>
            <a:pPr marL="285750" indent="-285750">
              <a:lnSpc>
                <a:spcPct val="200000"/>
              </a:lnSpc>
              <a:buFont typeface="Wingdings" panose="05000000000000000000" pitchFamily="2" charset="2"/>
              <a:buChar char="p"/>
            </a:pPr>
            <a:r>
              <a:rPr lang="en-US" altLang="zh-CN" sz="3000" dirty="0">
                <a:latin typeface="Times New Roman" panose="02020603050405020304" pitchFamily="18" charset="0"/>
                <a:cs typeface="Times New Roman" panose="02020603050405020304" pitchFamily="18" charset="0"/>
              </a:rPr>
              <a:t> Method</a:t>
            </a:r>
          </a:p>
          <a:p>
            <a:pPr marL="285750" indent="-285750">
              <a:lnSpc>
                <a:spcPct val="200000"/>
              </a:lnSpc>
              <a:buFont typeface="Wingdings" panose="05000000000000000000" pitchFamily="2" charset="2"/>
              <a:buChar char="p"/>
            </a:pPr>
            <a:r>
              <a:rPr lang="en-US" altLang="zh-CN" sz="3000" dirty="0">
                <a:latin typeface="Times New Roman" panose="02020603050405020304" pitchFamily="18" charset="0"/>
                <a:cs typeface="Times New Roman" panose="02020603050405020304" pitchFamily="18" charset="0"/>
              </a:rPr>
              <a:t> Experiments</a:t>
            </a:r>
          </a:p>
          <a:p>
            <a:pPr marL="285750" indent="-285750">
              <a:lnSpc>
                <a:spcPct val="200000"/>
              </a:lnSpc>
              <a:buFont typeface="Wingdings" panose="05000000000000000000" pitchFamily="2" charset="2"/>
              <a:buChar char="p"/>
            </a:pPr>
            <a:r>
              <a:rPr lang="en-US" altLang="zh-CN" sz="3000" dirty="0">
                <a:latin typeface="Times New Roman" panose="02020603050405020304" pitchFamily="18" charset="0"/>
                <a:cs typeface="Times New Roman" panose="02020603050405020304" pitchFamily="18" charset="0"/>
              </a:rPr>
              <a:t> Conclusion</a:t>
            </a:r>
            <a:endParaRPr lang="zh-CN" altLang="en-US"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3045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3197621A-185A-4AA9-BC78-E7F520ECB6EA}"/>
              </a:ext>
            </a:extLst>
          </p:cNvPr>
          <p:cNvCxnSpPr>
            <a:cxnSpLocks/>
          </p:cNvCxnSpPr>
          <p:nvPr/>
        </p:nvCxnSpPr>
        <p:spPr>
          <a:xfrm>
            <a:off x="775008" y="931545"/>
            <a:ext cx="10675312" cy="0"/>
          </a:xfrm>
          <a:prstGeom prst="line">
            <a:avLst/>
          </a:prstGeom>
          <a:ln w="76200">
            <a:gradFill>
              <a:gsLst>
                <a:gs pos="0">
                  <a:srgbClr val="FF0000"/>
                </a:gs>
                <a:gs pos="50000">
                  <a:srgbClr val="FF0000">
                    <a:lumMod val="15000"/>
                    <a:lumOff val="85000"/>
                  </a:srgbClr>
                </a:gs>
                <a:gs pos="100000">
                  <a:schemeClr val="bg1"/>
                </a:gs>
              </a:gsLst>
              <a:lin ang="0" scaled="0"/>
            </a:gradFill>
          </a:ln>
        </p:spPr>
        <p:style>
          <a:lnRef idx="1">
            <a:schemeClr val="accent2"/>
          </a:lnRef>
          <a:fillRef idx="0">
            <a:schemeClr val="accent2"/>
          </a:fillRef>
          <a:effectRef idx="0">
            <a:schemeClr val="accent2"/>
          </a:effectRef>
          <a:fontRef idx="minor">
            <a:schemeClr val="tx1"/>
          </a:fontRef>
        </p:style>
      </p:cxnSp>
      <p:sp>
        <p:nvSpPr>
          <p:cNvPr id="5" name="文本框 4">
            <a:extLst>
              <a:ext uri="{FF2B5EF4-FFF2-40B4-BE49-F238E27FC236}">
                <a16:creationId xmlns:a16="http://schemas.microsoft.com/office/drawing/2014/main" id="{2A094E17-279E-472C-9B4F-BAD22E80A9F7}"/>
              </a:ext>
            </a:extLst>
          </p:cNvPr>
          <p:cNvSpPr txBox="1"/>
          <p:nvPr/>
        </p:nvSpPr>
        <p:spPr>
          <a:xfrm>
            <a:off x="873760" y="294640"/>
            <a:ext cx="2794000" cy="584775"/>
          </a:xfrm>
          <a:prstGeom prst="rect">
            <a:avLst/>
          </a:prstGeom>
          <a:noFill/>
        </p:spPr>
        <p:txBody>
          <a:bodyPr wrap="square" rtlCol="0">
            <a:spAutoFit/>
          </a:bodyPr>
          <a:lstStyle/>
          <a:p>
            <a:r>
              <a:rPr lang="en-US" altLang="zh-CN" sz="3200" b="1" dirty="0">
                <a:latin typeface="Times New Roman" panose="02020603050405020304" pitchFamily="18" charset="0"/>
                <a:cs typeface="Times New Roman" panose="02020603050405020304" pitchFamily="18" charset="0"/>
              </a:rPr>
              <a:t>Motivation</a:t>
            </a:r>
            <a:endParaRPr lang="zh-CN" altLang="en-US" sz="3200" b="1" dirty="0">
              <a:latin typeface="Times New Roman" panose="02020603050405020304" pitchFamily="18" charset="0"/>
              <a:cs typeface="Times New Roman" panose="02020603050405020304" pitchFamily="18" charset="0"/>
            </a:endParaRPr>
          </a:p>
        </p:txBody>
      </p:sp>
      <p:sp>
        <p:nvSpPr>
          <p:cNvPr id="2" name="文本框 1">
            <a:extLst>
              <a:ext uri="{FF2B5EF4-FFF2-40B4-BE49-F238E27FC236}">
                <a16:creationId xmlns:a16="http://schemas.microsoft.com/office/drawing/2014/main" id="{524F01AF-38B1-4462-A7C5-A54E773607B4}"/>
              </a:ext>
            </a:extLst>
          </p:cNvPr>
          <p:cNvSpPr txBox="1"/>
          <p:nvPr/>
        </p:nvSpPr>
        <p:spPr>
          <a:xfrm>
            <a:off x="775008" y="1290319"/>
            <a:ext cx="10675312" cy="954107"/>
          </a:xfrm>
          <a:prstGeom prst="rect">
            <a:avLst/>
          </a:prstGeom>
          <a:noFill/>
        </p:spPr>
        <p:txBody>
          <a:bodyPr wrap="square" rtlCol="0">
            <a:spAutoFit/>
          </a:bodyPr>
          <a:lstStyle/>
          <a:p>
            <a:pPr algn="just"/>
            <a:r>
              <a:rPr lang="en-US" altLang="zh-CN" sz="2800" dirty="0">
                <a:latin typeface="Times New Roman" panose="02020603050405020304" pitchFamily="18" charset="0"/>
                <a:cs typeface="Times New Roman" panose="02020603050405020304" pitchFamily="18" charset="0"/>
              </a:rPr>
              <a:t>Deep object detectors face the gradient contribution imbalance during training:</a:t>
            </a:r>
          </a:p>
        </p:txBody>
      </p:sp>
      <p:sp>
        <p:nvSpPr>
          <p:cNvPr id="8" name="文本框 7">
            <a:extLst>
              <a:ext uri="{FF2B5EF4-FFF2-40B4-BE49-F238E27FC236}">
                <a16:creationId xmlns:a16="http://schemas.microsoft.com/office/drawing/2014/main" id="{6705420F-116D-4EA7-AC7A-1E7824B0A971}"/>
              </a:ext>
            </a:extLst>
          </p:cNvPr>
          <p:cNvSpPr txBox="1"/>
          <p:nvPr/>
        </p:nvSpPr>
        <p:spPr>
          <a:xfrm>
            <a:off x="1343968" y="2491439"/>
            <a:ext cx="10106352" cy="1815882"/>
          </a:xfrm>
          <a:prstGeom prst="rect">
            <a:avLst/>
          </a:prstGeom>
          <a:noFill/>
        </p:spPr>
        <p:txBody>
          <a:bodyPr wrap="square">
            <a:spAutoFit/>
          </a:bodyPr>
          <a:lstStyle/>
          <a:p>
            <a:pPr marL="342900" indent="-342900" algn="just">
              <a:buFont typeface="Wingdings" panose="05000000000000000000" pitchFamily="2" charset="2"/>
              <a:buChar char="p"/>
            </a:pPr>
            <a:r>
              <a:rPr lang="en-US" altLang="zh-CN" sz="2400" dirty="0">
                <a:latin typeface="Times New Roman" panose="02020603050405020304" pitchFamily="18" charset="0"/>
                <a:cs typeface="Times New Roman" panose="02020603050405020304" pitchFamily="18" charset="0"/>
              </a:rPr>
              <a:t>O</a:t>
            </a:r>
            <a:r>
              <a:rPr lang="zh-CN" altLang="en-US" sz="2400" dirty="0">
                <a:latin typeface="Times New Roman" panose="02020603050405020304" pitchFamily="18" charset="0"/>
                <a:cs typeface="Times New Roman" panose="02020603050405020304" pitchFamily="18" charset="0"/>
              </a:rPr>
              <a:t>ne-stage detectors suffer from the </a:t>
            </a:r>
            <a:r>
              <a:rPr lang="en-US" altLang="zh-CN" sz="2400" dirty="0">
                <a:latin typeface="Times New Roman" panose="02020603050405020304" pitchFamily="18" charset="0"/>
                <a:cs typeface="Times New Roman" panose="02020603050405020304" pitchFamily="18" charset="0"/>
              </a:rPr>
              <a:t>background/foreground imbalance.</a:t>
            </a:r>
          </a:p>
          <a:p>
            <a:pPr algn="just"/>
            <a:endParaRPr lang="en-US" altLang="zh-CN" sz="8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p"/>
            </a:pPr>
            <a:r>
              <a:rPr lang="en-US" altLang="zh-CN" sz="2400" dirty="0">
                <a:latin typeface="Times New Roman" panose="02020603050405020304" pitchFamily="18" charset="0"/>
                <a:cs typeface="Times New Roman" panose="02020603050405020304" pitchFamily="18" charset="0"/>
              </a:rPr>
              <a:t>Detectors face the outliers/inliers imbalance.</a:t>
            </a:r>
          </a:p>
          <a:p>
            <a:pPr algn="just"/>
            <a:endParaRPr lang="en-US" altLang="zh-CN" sz="8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p"/>
            </a:pPr>
            <a:r>
              <a:rPr lang="en-US" altLang="zh-CN" sz="2400" dirty="0">
                <a:latin typeface="Times New Roman" panose="02020603050405020304" pitchFamily="18" charset="0"/>
                <a:cs typeface="Times New Roman" panose="02020603050405020304" pitchFamily="18" charset="0"/>
              </a:rPr>
              <a:t>Anchor-based detectors suffer from the imbalance caused by severe shape variations of examples. </a:t>
            </a:r>
            <a:r>
              <a:rPr lang="en-US" altLang="zh-CN" sz="2400" b="1" dirty="0">
                <a:latin typeface="Times New Roman" panose="02020603050405020304" pitchFamily="18" charset="0"/>
                <a:cs typeface="Times New Roman" panose="02020603050405020304" pitchFamily="18" charset="0"/>
              </a:rPr>
              <a:t>(We are the first to observe such imbalance.)</a:t>
            </a:r>
          </a:p>
        </p:txBody>
      </p:sp>
    </p:spTree>
    <p:extLst>
      <p:ext uri="{BB962C8B-B14F-4D97-AF65-F5344CB8AC3E}">
        <p14:creationId xmlns:p14="http://schemas.microsoft.com/office/powerpoint/2010/main" val="3339740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3197621A-185A-4AA9-BC78-E7F520ECB6EA}"/>
              </a:ext>
            </a:extLst>
          </p:cNvPr>
          <p:cNvCxnSpPr>
            <a:cxnSpLocks/>
          </p:cNvCxnSpPr>
          <p:nvPr/>
        </p:nvCxnSpPr>
        <p:spPr>
          <a:xfrm>
            <a:off x="775008" y="931545"/>
            <a:ext cx="10675312" cy="0"/>
          </a:xfrm>
          <a:prstGeom prst="line">
            <a:avLst/>
          </a:prstGeom>
          <a:ln w="76200">
            <a:gradFill>
              <a:gsLst>
                <a:gs pos="0">
                  <a:srgbClr val="FF0000"/>
                </a:gs>
                <a:gs pos="50000">
                  <a:srgbClr val="FF0000">
                    <a:lumMod val="15000"/>
                    <a:lumOff val="85000"/>
                  </a:srgbClr>
                </a:gs>
                <a:gs pos="100000">
                  <a:schemeClr val="bg1"/>
                </a:gs>
              </a:gsLst>
              <a:lin ang="0" scaled="0"/>
            </a:gradFill>
          </a:ln>
        </p:spPr>
        <p:style>
          <a:lnRef idx="1">
            <a:schemeClr val="accent2"/>
          </a:lnRef>
          <a:fillRef idx="0">
            <a:schemeClr val="accent2"/>
          </a:fillRef>
          <a:effectRef idx="0">
            <a:schemeClr val="accent2"/>
          </a:effectRef>
          <a:fontRef idx="minor">
            <a:schemeClr val="tx1"/>
          </a:fontRef>
        </p:style>
      </p:cxnSp>
      <p:sp>
        <p:nvSpPr>
          <p:cNvPr id="5" name="文本框 4">
            <a:extLst>
              <a:ext uri="{FF2B5EF4-FFF2-40B4-BE49-F238E27FC236}">
                <a16:creationId xmlns:a16="http://schemas.microsoft.com/office/drawing/2014/main" id="{2A094E17-279E-472C-9B4F-BAD22E80A9F7}"/>
              </a:ext>
            </a:extLst>
          </p:cNvPr>
          <p:cNvSpPr txBox="1"/>
          <p:nvPr/>
        </p:nvSpPr>
        <p:spPr>
          <a:xfrm>
            <a:off x="873760" y="294640"/>
            <a:ext cx="2794000" cy="584775"/>
          </a:xfrm>
          <a:prstGeom prst="rect">
            <a:avLst/>
          </a:prstGeom>
          <a:noFill/>
        </p:spPr>
        <p:txBody>
          <a:bodyPr wrap="square" rtlCol="0">
            <a:spAutoFit/>
          </a:bodyPr>
          <a:lstStyle/>
          <a:p>
            <a:r>
              <a:rPr lang="en-US" altLang="zh-CN" sz="3200" b="1" dirty="0">
                <a:latin typeface="Times New Roman" panose="02020603050405020304" pitchFamily="18" charset="0"/>
                <a:cs typeface="Times New Roman" panose="02020603050405020304" pitchFamily="18" charset="0"/>
              </a:rPr>
              <a:t>Solution</a:t>
            </a:r>
            <a:endParaRPr lang="zh-CN" altLang="en-US" sz="3200" b="1" dirty="0">
              <a:latin typeface="Times New Roman" panose="02020603050405020304" pitchFamily="18" charset="0"/>
              <a:cs typeface="Times New Roman" panose="02020603050405020304" pitchFamily="18" charset="0"/>
            </a:endParaRPr>
          </a:p>
        </p:txBody>
      </p:sp>
      <p:sp>
        <p:nvSpPr>
          <p:cNvPr id="2" name="文本框 1">
            <a:extLst>
              <a:ext uri="{FF2B5EF4-FFF2-40B4-BE49-F238E27FC236}">
                <a16:creationId xmlns:a16="http://schemas.microsoft.com/office/drawing/2014/main" id="{524F01AF-38B1-4462-A7C5-A54E773607B4}"/>
              </a:ext>
            </a:extLst>
          </p:cNvPr>
          <p:cNvSpPr txBox="1"/>
          <p:nvPr/>
        </p:nvSpPr>
        <p:spPr>
          <a:xfrm>
            <a:off x="775008" y="1158239"/>
            <a:ext cx="10675312" cy="1384995"/>
          </a:xfrm>
          <a:prstGeom prst="rect">
            <a:avLst/>
          </a:prstGeom>
          <a:noFill/>
        </p:spPr>
        <p:txBody>
          <a:bodyPr wrap="square" rtlCol="0">
            <a:spAutoFit/>
          </a:bodyPr>
          <a:lstStyle/>
          <a:p>
            <a:pPr algn="just"/>
            <a:r>
              <a:rPr lang="en-US" altLang="zh-CN" sz="2800" dirty="0">
                <a:latin typeface="Times New Roman" panose="02020603050405020304" pitchFamily="18" charset="0"/>
                <a:cs typeface="Times New Roman" panose="02020603050405020304" pitchFamily="18" charset="0"/>
              </a:rPr>
              <a:t>We ascribe these imbalance problems to the imbalance in example attributes, and further propose example attribute based prediction modulation (EAPM):</a:t>
            </a:r>
          </a:p>
        </p:txBody>
      </p:sp>
      <p:sp>
        <p:nvSpPr>
          <p:cNvPr id="8" name="文本框 7">
            <a:extLst>
              <a:ext uri="{FF2B5EF4-FFF2-40B4-BE49-F238E27FC236}">
                <a16:creationId xmlns:a16="http://schemas.microsoft.com/office/drawing/2014/main" id="{6705420F-116D-4EA7-AC7A-1E7824B0A971}"/>
              </a:ext>
            </a:extLst>
          </p:cNvPr>
          <p:cNvSpPr txBox="1"/>
          <p:nvPr/>
        </p:nvSpPr>
        <p:spPr>
          <a:xfrm>
            <a:off x="1343968" y="2735279"/>
            <a:ext cx="10106352" cy="2185214"/>
          </a:xfrm>
          <a:prstGeom prst="rect">
            <a:avLst/>
          </a:prstGeom>
          <a:noFill/>
        </p:spPr>
        <p:txBody>
          <a:bodyPr wrap="square">
            <a:spAutoFit/>
          </a:bodyPr>
          <a:lstStyle/>
          <a:p>
            <a:pPr marL="342900" indent="-342900" algn="just">
              <a:buFont typeface="Wingdings" panose="05000000000000000000" pitchFamily="2" charset="2"/>
              <a:buChar char="p"/>
            </a:pPr>
            <a:r>
              <a:rPr lang="en-US" altLang="zh-CN" sz="2400" dirty="0">
                <a:latin typeface="Times New Roman" panose="02020603050405020304" pitchFamily="18" charset="0"/>
                <a:cs typeface="Times New Roman" panose="02020603050405020304" pitchFamily="18" charset="0"/>
              </a:rPr>
              <a:t>The attribute is defined by the prediction and the corresponding ground truth.</a:t>
            </a:r>
          </a:p>
          <a:p>
            <a:pPr algn="just"/>
            <a:endParaRPr lang="en-US" altLang="zh-CN" sz="8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p"/>
            </a:pPr>
            <a:r>
              <a:rPr lang="en-US" altLang="zh-CN" sz="2400" dirty="0">
                <a:latin typeface="Times New Roman" panose="02020603050405020304" pitchFamily="18" charset="0"/>
                <a:cs typeface="Times New Roman" panose="02020603050405020304" pitchFamily="18" charset="0"/>
              </a:rPr>
              <a:t>A novel modulating factor is introduced to adjust the prediction error according to the attribute.</a:t>
            </a:r>
          </a:p>
          <a:p>
            <a:pPr algn="just"/>
            <a:endParaRPr lang="en-US" altLang="zh-CN" sz="8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p"/>
            </a:pPr>
            <a:r>
              <a:rPr lang="en-US" altLang="zh-CN" sz="2400" dirty="0">
                <a:latin typeface="Times New Roman" panose="02020603050405020304" pitchFamily="18" charset="0"/>
                <a:cs typeface="Times New Roman" panose="02020603050405020304" pitchFamily="18" charset="0"/>
              </a:rPr>
              <a:t>The new prediction and the corresponding ground truth are taken as inputs of loss functions.</a:t>
            </a:r>
            <a:endParaRPr lang="en-US" altLang="zh-CN"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3012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3197621A-185A-4AA9-BC78-E7F520ECB6EA}"/>
              </a:ext>
            </a:extLst>
          </p:cNvPr>
          <p:cNvCxnSpPr>
            <a:cxnSpLocks/>
          </p:cNvCxnSpPr>
          <p:nvPr/>
        </p:nvCxnSpPr>
        <p:spPr>
          <a:xfrm>
            <a:off x="775008" y="931545"/>
            <a:ext cx="10675312" cy="0"/>
          </a:xfrm>
          <a:prstGeom prst="line">
            <a:avLst/>
          </a:prstGeom>
          <a:ln w="76200">
            <a:gradFill>
              <a:gsLst>
                <a:gs pos="0">
                  <a:srgbClr val="FF0000"/>
                </a:gs>
                <a:gs pos="50000">
                  <a:srgbClr val="FF0000">
                    <a:lumMod val="15000"/>
                    <a:lumOff val="85000"/>
                  </a:srgbClr>
                </a:gs>
                <a:gs pos="100000">
                  <a:schemeClr val="bg1"/>
                </a:gs>
              </a:gsLst>
              <a:lin ang="0" scaled="0"/>
            </a:gradFill>
          </a:ln>
        </p:spPr>
        <p:style>
          <a:lnRef idx="1">
            <a:schemeClr val="accent2"/>
          </a:lnRef>
          <a:fillRef idx="0">
            <a:schemeClr val="accent2"/>
          </a:fillRef>
          <a:effectRef idx="0">
            <a:schemeClr val="accent2"/>
          </a:effectRef>
          <a:fontRef idx="minor">
            <a:schemeClr val="tx1"/>
          </a:fontRef>
        </p:style>
      </p:cxnSp>
      <p:sp>
        <p:nvSpPr>
          <p:cNvPr id="5" name="文本框 4">
            <a:extLst>
              <a:ext uri="{FF2B5EF4-FFF2-40B4-BE49-F238E27FC236}">
                <a16:creationId xmlns:a16="http://schemas.microsoft.com/office/drawing/2014/main" id="{2A094E17-279E-472C-9B4F-BAD22E80A9F7}"/>
              </a:ext>
            </a:extLst>
          </p:cNvPr>
          <p:cNvSpPr txBox="1"/>
          <p:nvPr/>
        </p:nvSpPr>
        <p:spPr>
          <a:xfrm>
            <a:off x="873760" y="294640"/>
            <a:ext cx="2794000" cy="584775"/>
          </a:xfrm>
          <a:prstGeom prst="rect">
            <a:avLst/>
          </a:prstGeom>
          <a:noFill/>
        </p:spPr>
        <p:txBody>
          <a:bodyPr wrap="square" rtlCol="0">
            <a:spAutoFit/>
          </a:bodyPr>
          <a:lstStyle/>
          <a:p>
            <a:r>
              <a:rPr lang="en-US" altLang="zh-CN" sz="3200" b="1" dirty="0">
                <a:latin typeface="Times New Roman" panose="02020603050405020304" pitchFamily="18" charset="0"/>
                <a:cs typeface="Times New Roman" panose="02020603050405020304" pitchFamily="18" charset="0"/>
              </a:rPr>
              <a:t>Understanding</a:t>
            </a:r>
            <a:endParaRPr lang="zh-CN" altLang="en-US" sz="3200" b="1" dirty="0">
              <a:latin typeface="Times New Roman" panose="02020603050405020304" pitchFamily="18" charset="0"/>
              <a:cs typeface="Times New Roman" panose="02020603050405020304" pitchFamily="18" charset="0"/>
            </a:endParaRPr>
          </a:p>
        </p:txBody>
      </p:sp>
      <p:cxnSp>
        <p:nvCxnSpPr>
          <p:cNvPr id="6" name="直接箭头连接符 5">
            <a:extLst>
              <a:ext uri="{FF2B5EF4-FFF2-40B4-BE49-F238E27FC236}">
                <a16:creationId xmlns:a16="http://schemas.microsoft.com/office/drawing/2014/main" id="{C7B3DF77-B28C-46A0-8CB2-CD221F22A7E7}"/>
              </a:ext>
            </a:extLst>
          </p:cNvPr>
          <p:cNvCxnSpPr>
            <a:cxnSpLocks/>
          </p:cNvCxnSpPr>
          <p:nvPr/>
        </p:nvCxnSpPr>
        <p:spPr>
          <a:xfrm flipV="1">
            <a:off x="1834477" y="1904014"/>
            <a:ext cx="0" cy="2903882"/>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直接箭头连接符 6">
            <a:extLst>
              <a:ext uri="{FF2B5EF4-FFF2-40B4-BE49-F238E27FC236}">
                <a16:creationId xmlns:a16="http://schemas.microsoft.com/office/drawing/2014/main" id="{CC4B6772-438D-4359-A7C2-FBA238AF8D07}"/>
              </a:ext>
            </a:extLst>
          </p:cNvPr>
          <p:cNvCxnSpPr>
            <a:cxnSpLocks/>
          </p:cNvCxnSpPr>
          <p:nvPr/>
        </p:nvCxnSpPr>
        <p:spPr>
          <a:xfrm>
            <a:off x="1822556" y="4793926"/>
            <a:ext cx="3064404"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 name="直接连接符 8">
            <a:extLst>
              <a:ext uri="{FF2B5EF4-FFF2-40B4-BE49-F238E27FC236}">
                <a16:creationId xmlns:a16="http://schemas.microsoft.com/office/drawing/2014/main" id="{F4A96BCE-546B-4B3E-BBE5-5D69F59C30EC}"/>
              </a:ext>
            </a:extLst>
          </p:cNvPr>
          <p:cNvCxnSpPr>
            <a:cxnSpLocks/>
          </p:cNvCxnSpPr>
          <p:nvPr/>
        </p:nvCxnSpPr>
        <p:spPr>
          <a:xfrm>
            <a:off x="2827016" y="1934772"/>
            <a:ext cx="0" cy="2873124"/>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0" name="文本框 9">
            <a:extLst>
              <a:ext uri="{FF2B5EF4-FFF2-40B4-BE49-F238E27FC236}">
                <a16:creationId xmlns:a16="http://schemas.microsoft.com/office/drawing/2014/main" id="{76C9029E-2FF1-40A0-8457-D83E7E7B7C86}"/>
              </a:ext>
            </a:extLst>
          </p:cNvPr>
          <p:cNvSpPr txBox="1"/>
          <p:nvPr/>
        </p:nvSpPr>
        <p:spPr>
          <a:xfrm>
            <a:off x="3934348" y="4779957"/>
            <a:ext cx="1101200" cy="400110"/>
          </a:xfrm>
          <a:prstGeom prst="rect">
            <a:avLst/>
          </a:prstGeom>
          <a:noFill/>
        </p:spPr>
        <p:txBody>
          <a:bodyPr wrap="square" rtlCol="0">
            <a:spAutoFit/>
          </a:bodyPr>
          <a:lstStyle/>
          <a:p>
            <a:r>
              <a:rPr lang="en-US" altLang="zh-CN" sz="2000" dirty="0">
                <a:latin typeface="Times New Roman" panose="02020603050405020304" pitchFamily="18" charset="0"/>
                <a:cs typeface="Times New Roman" panose="02020603050405020304" pitchFamily="18" charset="0"/>
              </a:rPr>
              <a:t>error</a:t>
            </a:r>
            <a:endParaRPr lang="zh-CN" altLang="en-US" sz="2000" dirty="0">
              <a:latin typeface="Times New Roman" panose="02020603050405020304" pitchFamily="18" charset="0"/>
              <a:cs typeface="Times New Roman" panose="02020603050405020304" pitchFamily="18" charset="0"/>
            </a:endParaRPr>
          </a:p>
        </p:txBody>
      </p:sp>
      <p:sp>
        <p:nvSpPr>
          <p:cNvPr id="11" name="文本框 10">
            <a:extLst>
              <a:ext uri="{FF2B5EF4-FFF2-40B4-BE49-F238E27FC236}">
                <a16:creationId xmlns:a16="http://schemas.microsoft.com/office/drawing/2014/main" id="{2357C76B-33F5-4A2D-AE15-E47AB728D4B3}"/>
              </a:ext>
            </a:extLst>
          </p:cNvPr>
          <p:cNvSpPr txBox="1"/>
          <p:nvPr/>
        </p:nvSpPr>
        <p:spPr>
          <a:xfrm>
            <a:off x="3780828" y="3386308"/>
            <a:ext cx="1408240" cy="400110"/>
          </a:xfrm>
          <a:prstGeom prst="rect">
            <a:avLst/>
          </a:prstGeom>
          <a:noFill/>
        </p:spPr>
        <p:txBody>
          <a:bodyPr wrap="square" rtlCol="0">
            <a:spAutoFit/>
          </a:bodyPr>
          <a:lstStyle/>
          <a:p>
            <a:r>
              <a:rPr lang="en-US" altLang="zh-CN" sz="2000" b="1" dirty="0">
                <a:solidFill>
                  <a:srgbClr val="00B0F0"/>
                </a:solidFill>
                <a:latin typeface="Times New Roman" panose="02020603050405020304" pitchFamily="18" charset="0"/>
                <a:ea typeface="Tahoma" panose="020B0604030504040204" pitchFamily="34" charset="0"/>
                <a:cs typeface="Times New Roman" panose="02020603050405020304" pitchFamily="18" charset="0"/>
              </a:rPr>
              <a:t>original</a:t>
            </a:r>
            <a:endParaRPr lang="zh-CN" altLang="en-US" sz="2000" b="1" dirty="0">
              <a:solidFill>
                <a:srgbClr val="00B0F0"/>
              </a:solidFill>
              <a:latin typeface="Times New Roman" panose="02020603050405020304" pitchFamily="18" charset="0"/>
              <a:cs typeface="Times New Roman" panose="02020603050405020304" pitchFamily="18" charset="0"/>
            </a:endParaRPr>
          </a:p>
        </p:txBody>
      </p:sp>
      <p:sp>
        <p:nvSpPr>
          <p:cNvPr id="12" name="文本框 11">
            <a:extLst>
              <a:ext uri="{FF2B5EF4-FFF2-40B4-BE49-F238E27FC236}">
                <a16:creationId xmlns:a16="http://schemas.microsoft.com/office/drawing/2014/main" id="{A6656D6C-76D3-4001-843B-DB865CE79F70}"/>
              </a:ext>
            </a:extLst>
          </p:cNvPr>
          <p:cNvSpPr txBox="1"/>
          <p:nvPr/>
        </p:nvSpPr>
        <p:spPr>
          <a:xfrm>
            <a:off x="3194217" y="2358566"/>
            <a:ext cx="701342" cy="400110"/>
          </a:xfrm>
          <a:prstGeom prst="rect">
            <a:avLst/>
          </a:prstGeom>
          <a:noFill/>
        </p:spPr>
        <p:txBody>
          <a:bodyPr wrap="square" rtlCol="0">
            <a:spAutoFit/>
          </a:bodyPr>
          <a:lstStyle/>
          <a:p>
            <a:r>
              <a:rPr lang="en-US" altLang="zh-CN" sz="2000" b="1" dirty="0">
                <a:solidFill>
                  <a:srgbClr val="00B050"/>
                </a:solidFill>
                <a:latin typeface="Times New Roman" panose="02020603050405020304" pitchFamily="18" charset="0"/>
                <a:ea typeface="Tahoma" panose="020B0604030504040204" pitchFamily="34" charset="0"/>
                <a:cs typeface="Times New Roman" panose="02020603050405020304" pitchFamily="18" charset="0"/>
              </a:rPr>
              <a:t>new</a:t>
            </a:r>
            <a:endParaRPr lang="zh-CN" altLang="en-US" sz="2000" b="1" dirty="0">
              <a:solidFill>
                <a:srgbClr val="00B050"/>
              </a:solidFill>
              <a:latin typeface="Times New Roman" panose="02020603050405020304" pitchFamily="18" charset="0"/>
              <a:cs typeface="Times New Roman" panose="02020603050405020304" pitchFamily="18" charset="0"/>
            </a:endParaRPr>
          </a:p>
        </p:txBody>
      </p:sp>
      <p:sp>
        <p:nvSpPr>
          <p:cNvPr id="13" name="任意多边形: 形状 12">
            <a:extLst>
              <a:ext uri="{FF2B5EF4-FFF2-40B4-BE49-F238E27FC236}">
                <a16:creationId xmlns:a16="http://schemas.microsoft.com/office/drawing/2014/main" id="{55764DBB-E7BC-424A-A3AC-45D5BB29DDCB}"/>
              </a:ext>
            </a:extLst>
          </p:cNvPr>
          <p:cNvSpPr/>
          <p:nvPr/>
        </p:nvSpPr>
        <p:spPr>
          <a:xfrm>
            <a:off x="1846398" y="2382987"/>
            <a:ext cx="2695222" cy="2396970"/>
          </a:xfrm>
          <a:custGeom>
            <a:avLst/>
            <a:gdLst>
              <a:gd name="connsiteX0" fmla="*/ 0 w 1996440"/>
              <a:gd name="connsiteY0" fmla="*/ 1818640 h 1818640"/>
              <a:gd name="connsiteX1" fmla="*/ 1000760 w 1996440"/>
              <a:gd name="connsiteY1" fmla="*/ 1407160 h 1818640"/>
              <a:gd name="connsiteX2" fmla="*/ 1996440 w 1996440"/>
              <a:gd name="connsiteY2" fmla="*/ 0 h 1818640"/>
            </a:gdLst>
            <a:ahLst/>
            <a:cxnLst>
              <a:cxn ang="0">
                <a:pos x="connsiteX0" y="connsiteY0"/>
              </a:cxn>
              <a:cxn ang="0">
                <a:pos x="connsiteX1" y="connsiteY1"/>
              </a:cxn>
              <a:cxn ang="0">
                <a:pos x="connsiteX2" y="connsiteY2"/>
              </a:cxn>
            </a:cxnLst>
            <a:rect l="l" t="t" r="r" b="b"/>
            <a:pathLst>
              <a:path w="1996440" h="1818640">
                <a:moveTo>
                  <a:pt x="0" y="1818640"/>
                </a:moveTo>
                <a:cubicBezTo>
                  <a:pt x="334010" y="1764453"/>
                  <a:pt x="668020" y="1710267"/>
                  <a:pt x="1000760" y="1407160"/>
                </a:cubicBezTo>
                <a:cubicBezTo>
                  <a:pt x="1333500" y="1104053"/>
                  <a:pt x="1664970" y="552026"/>
                  <a:pt x="1996440" y="0"/>
                </a:cubicBezTo>
              </a:path>
            </a:pathLst>
          </a:custGeom>
          <a:ln w="38100">
            <a:solidFill>
              <a:srgbClr val="00B0F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1600"/>
          </a:p>
        </p:txBody>
      </p:sp>
      <p:sp>
        <p:nvSpPr>
          <p:cNvPr id="14" name="任意多边形: 形状 13">
            <a:extLst>
              <a:ext uri="{FF2B5EF4-FFF2-40B4-BE49-F238E27FC236}">
                <a16:creationId xmlns:a16="http://schemas.microsoft.com/office/drawing/2014/main" id="{3129986C-1D41-412E-A9FC-C23A9E4B7441}"/>
              </a:ext>
            </a:extLst>
          </p:cNvPr>
          <p:cNvSpPr/>
          <p:nvPr/>
        </p:nvSpPr>
        <p:spPr>
          <a:xfrm>
            <a:off x="1846398" y="2380733"/>
            <a:ext cx="2695223" cy="2406209"/>
          </a:xfrm>
          <a:custGeom>
            <a:avLst/>
            <a:gdLst>
              <a:gd name="connsiteX0" fmla="*/ 0 w 2037080"/>
              <a:gd name="connsiteY0" fmla="*/ 1818640 h 1818640"/>
              <a:gd name="connsiteX1" fmla="*/ 716280 w 2037080"/>
              <a:gd name="connsiteY1" fmla="*/ 650240 h 1818640"/>
              <a:gd name="connsiteX2" fmla="*/ 2037080 w 2037080"/>
              <a:gd name="connsiteY2" fmla="*/ 0 h 1818640"/>
            </a:gdLst>
            <a:ahLst/>
            <a:cxnLst>
              <a:cxn ang="0">
                <a:pos x="connsiteX0" y="connsiteY0"/>
              </a:cxn>
              <a:cxn ang="0">
                <a:pos x="connsiteX1" y="connsiteY1"/>
              </a:cxn>
              <a:cxn ang="0">
                <a:pos x="connsiteX2" y="connsiteY2"/>
              </a:cxn>
            </a:cxnLst>
            <a:rect l="l" t="t" r="r" b="b"/>
            <a:pathLst>
              <a:path w="2037080" h="1818640">
                <a:moveTo>
                  <a:pt x="0" y="1818640"/>
                </a:moveTo>
                <a:cubicBezTo>
                  <a:pt x="188383" y="1385993"/>
                  <a:pt x="376767" y="953347"/>
                  <a:pt x="716280" y="650240"/>
                </a:cubicBezTo>
                <a:cubicBezTo>
                  <a:pt x="1055793" y="347133"/>
                  <a:pt x="1546436" y="173566"/>
                  <a:pt x="2037080" y="0"/>
                </a:cubicBezTo>
              </a:path>
            </a:pathLst>
          </a:custGeom>
          <a:ln w="3810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1600">
              <a:solidFill>
                <a:schemeClr val="tx1"/>
              </a:solidFill>
            </a:endParaRPr>
          </a:p>
        </p:txBody>
      </p:sp>
      <p:cxnSp>
        <p:nvCxnSpPr>
          <p:cNvPr id="15" name="直接箭头连接符 14">
            <a:extLst>
              <a:ext uri="{FF2B5EF4-FFF2-40B4-BE49-F238E27FC236}">
                <a16:creationId xmlns:a16="http://schemas.microsoft.com/office/drawing/2014/main" id="{44EC9629-53A5-45F1-9657-8D17F56ECCF5}"/>
              </a:ext>
            </a:extLst>
          </p:cNvPr>
          <p:cNvCxnSpPr>
            <a:cxnSpLocks/>
          </p:cNvCxnSpPr>
          <p:nvPr/>
        </p:nvCxnSpPr>
        <p:spPr>
          <a:xfrm flipV="1">
            <a:off x="2827016" y="3149600"/>
            <a:ext cx="0" cy="136144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文本框 15">
            <a:extLst>
              <a:ext uri="{FF2B5EF4-FFF2-40B4-BE49-F238E27FC236}">
                <a16:creationId xmlns:a16="http://schemas.microsoft.com/office/drawing/2014/main" id="{B6A7179A-94BE-4AA8-A424-CD4E0B13C907}"/>
              </a:ext>
            </a:extLst>
          </p:cNvPr>
          <p:cNvSpPr txBox="1"/>
          <p:nvPr/>
        </p:nvSpPr>
        <p:spPr>
          <a:xfrm>
            <a:off x="801871" y="2128547"/>
            <a:ext cx="1101200" cy="400110"/>
          </a:xfrm>
          <a:prstGeom prst="rect">
            <a:avLst/>
          </a:prstGeom>
          <a:noFill/>
        </p:spPr>
        <p:txBody>
          <a:bodyPr wrap="square" rtlCol="0">
            <a:spAutoFit/>
          </a:bodyPr>
          <a:lstStyle/>
          <a:p>
            <a:r>
              <a:rPr lang="en-US" altLang="zh-CN" sz="2000" dirty="0">
                <a:latin typeface="Times New Roman" panose="02020603050405020304" pitchFamily="18" charset="0"/>
                <a:cs typeface="Times New Roman" panose="02020603050405020304" pitchFamily="18" charset="0"/>
              </a:rPr>
              <a:t>gradient</a:t>
            </a:r>
            <a:endParaRPr lang="zh-CN" altLang="en-US" sz="2000" dirty="0">
              <a:latin typeface="Times New Roman" panose="02020603050405020304" pitchFamily="18" charset="0"/>
              <a:cs typeface="Times New Roman" panose="02020603050405020304" pitchFamily="18" charset="0"/>
            </a:endParaRPr>
          </a:p>
        </p:txBody>
      </p:sp>
      <p:sp>
        <p:nvSpPr>
          <p:cNvPr id="17" name="文本框 16">
            <a:extLst>
              <a:ext uri="{FF2B5EF4-FFF2-40B4-BE49-F238E27FC236}">
                <a16:creationId xmlns:a16="http://schemas.microsoft.com/office/drawing/2014/main" id="{DBD34F32-8B46-4AE8-969B-700F915CCD72}"/>
              </a:ext>
            </a:extLst>
          </p:cNvPr>
          <p:cNvSpPr txBox="1"/>
          <p:nvPr/>
        </p:nvSpPr>
        <p:spPr>
          <a:xfrm>
            <a:off x="5383571" y="1443841"/>
            <a:ext cx="5609549" cy="3970318"/>
          </a:xfrm>
          <a:prstGeom prst="rect">
            <a:avLst/>
          </a:prstGeom>
          <a:noFill/>
        </p:spPr>
        <p:txBody>
          <a:bodyPr wrap="square" rtlCol="0">
            <a:spAutoFit/>
          </a:bodyPr>
          <a:lstStyle/>
          <a:p>
            <a:pPr algn="just"/>
            <a:r>
              <a:rPr lang="en-US" altLang="zh-CN" sz="2800" dirty="0">
                <a:latin typeface="Times New Roman" panose="02020603050405020304" pitchFamily="18" charset="0"/>
                <a:cs typeface="Times New Roman" panose="02020603050405020304" pitchFamily="18" charset="0"/>
              </a:rPr>
              <a:t>Similar to loss function redesigning, the nature behind our strategy is to reformulate the gradients of examples according to their attributes, thereby adjusting their contribution on the global gradients. However, we do not need to design new gradients but only use the original ones by changing errors.</a:t>
            </a:r>
          </a:p>
        </p:txBody>
      </p:sp>
    </p:spTree>
    <p:extLst>
      <p:ext uri="{BB962C8B-B14F-4D97-AF65-F5344CB8AC3E}">
        <p14:creationId xmlns:p14="http://schemas.microsoft.com/office/powerpoint/2010/main" val="2321742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3197621A-185A-4AA9-BC78-E7F520ECB6EA}"/>
              </a:ext>
            </a:extLst>
          </p:cNvPr>
          <p:cNvCxnSpPr>
            <a:cxnSpLocks/>
          </p:cNvCxnSpPr>
          <p:nvPr/>
        </p:nvCxnSpPr>
        <p:spPr>
          <a:xfrm>
            <a:off x="775008" y="931545"/>
            <a:ext cx="10675312" cy="0"/>
          </a:xfrm>
          <a:prstGeom prst="line">
            <a:avLst/>
          </a:prstGeom>
          <a:ln w="76200">
            <a:gradFill>
              <a:gsLst>
                <a:gs pos="0">
                  <a:srgbClr val="FF0000"/>
                </a:gs>
                <a:gs pos="50000">
                  <a:srgbClr val="FF0000">
                    <a:lumMod val="15000"/>
                    <a:lumOff val="85000"/>
                  </a:srgbClr>
                </a:gs>
                <a:gs pos="100000">
                  <a:schemeClr val="bg1"/>
                </a:gs>
              </a:gsLst>
              <a:lin ang="0" scaled="0"/>
            </a:gradFill>
          </a:ln>
        </p:spPr>
        <p:style>
          <a:lnRef idx="1">
            <a:schemeClr val="accent2"/>
          </a:lnRef>
          <a:fillRef idx="0">
            <a:schemeClr val="accent2"/>
          </a:fillRef>
          <a:effectRef idx="0">
            <a:schemeClr val="accent2"/>
          </a:effectRef>
          <a:fontRef idx="minor">
            <a:schemeClr val="tx1"/>
          </a:fontRef>
        </p:style>
      </p:cxnSp>
      <p:sp>
        <p:nvSpPr>
          <p:cNvPr id="5" name="文本框 4">
            <a:extLst>
              <a:ext uri="{FF2B5EF4-FFF2-40B4-BE49-F238E27FC236}">
                <a16:creationId xmlns:a16="http://schemas.microsoft.com/office/drawing/2014/main" id="{2A094E17-279E-472C-9B4F-BAD22E80A9F7}"/>
              </a:ext>
            </a:extLst>
          </p:cNvPr>
          <p:cNvSpPr txBox="1"/>
          <p:nvPr/>
        </p:nvSpPr>
        <p:spPr>
          <a:xfrm>
            <a:off x="873760" y="294640"/>
            <a:ext cx="1778000" cy="584775"/>
          </a:xfrm>
          <a:prstGeom prst="rect">
            <a:avLst/>
          </a:prstGeom>
          <a:noFill/>
        </p:spPr>
        <p:txBody>
          <a:bodyPr wrap="square" rtlCol="0">
            <a:spAutoFit/>
          </a:bodyPr>
          <a:lstStyle/>
          <a:p>
            <a:r>
              <a:rPr lang="en-US" altLang="zh-CN" sz="3200" b="1" dirty="0">
                <a:latin typeface="Times New Roman" panose="02020603050405020304" pitchFamily="18" charset="0"/>
                <a:cs typeface="Times New Roman" panose="02020603050405020304" pitchFamily="18" charset="0"/>
              </a:rPr>
              <a:t>Outline</a:t>
            </a:r>
            <a:endParaRPr lang="zh-CN" altLang="en-US" sz="3200" b="1" dirty="0">
              <a:latin typeface="Times New Roman" panose="02020603050405020304" pitchFamily="18" charset="0"/>
              <a:cs typeface="Times New Roman" panose="02020603050405020304" pitchFamily="18" charset="0"/>
            </a:endParaRPr>
          </a:p>
        </p:txBody>
      </p:sp>
      <p:sp>
        <p:nvSpPr>
          <p:cNvPr id="7" name="文本框 6">
            <a:extLst>
              <a:ext uri="{FF2B5EF4-FFF2-40B4-BE49-F238E27FC236}">
                <a16:creationId xmlns:a16="http://schemas.microsoft.com/office/drawing/2014/main" id="{4DE28845-DAA4-4782-9F6B-CEC4B3C53CDF}"/>
              </a:ext>
            </a:extLst>
          </p:cNvPr>
          <p:cNvSpPr txBox="1"/>
          <p:nvPr/>
        </p:nvSpPr>
        <p:spPr>
          <a:xfrm>
            <a:off x="873760" y="1473200"/>
            <a:ext cx="10576560" cy="3644972"/>
          </a:xfrm>
          <a:prstGeom prst="rect">
            <a:avLst/>
          </a:prstGeom>
          <a:noFill/>
        </p:spPr>
        <p:txBody>
          <a:bodyPr wrap="square" rtlCol="0">
            <a:spAutoFit/>
          </a:bodyPr>
          <a:lstStyle/>
          <a:p>
            <a:pPr marL="285750" indent="-285750">
              <a:lnSpc>
                <a:spcPct val="200000"/>
              </a:lnSpc>
              <a:buFont typeface="Wingdings" panose="05000000000000000000" pitchFamily="2" charset="2"/>
              <a:buChar char="p"/>
            </a:pPr>
            <a:r>
              <a:rPr lang="en-US" altLang="zh-CN" sz="3000" dirty="0">
                <a:latin typeface="Times New Roman" panose="02020603050405020304" pitchFamily="18" charset="0"/>
                <a:cs typeface="Times New Roman" panose="02020603050405020304" pitchFamily="18" charset="0"/>
              </a:rPr>
              <a:t> Introduction</a:t>
            </a:r>
          </a:p>
          <a:p>
            <a:pPr marL="285750" indent="-285750">
              <a:lnSpc>
                <a:spcPct val="200000"/>
              </a:lnSpc>
              <a:buFont typeface="Wingdings" panose="05000000000000000000" pitchFamily="2" charset="2"/>
              <a:buChar char="p"/>
            </a:pPr>
            <a:r>
              <a:rPr lang="en-US" altLang="zh-CN" sz="3000" dirty="0">
                <a:solidFill>
                  <a:srgbClr val="FF0000"/>
                </a:solidFill>
                <a:latin typeface="Times New Roman" panose="02020603050405020304" pitchFamily="18" charset="0"/>
                <a:cs typeface="Times New Roman" panose="02020603050405020304" pitchFamily="18" charset="0"/>
              </a:rPr>
              <a:t> Method</a:t>
            </a:r>
          </a:p>
          <a:p>
            <a:pPr marL="285750" indent="-285750">
              <a:lnSpc>
                <a:spcPct val="200000"/>
              </a:lnSpc>
              <a:buFont typeface="Wingdings" panose="05000000000000000000" pitchFamily="2" charset="2"/>
              <a:buChar char="p"/>
            </a:pPr>
            <a:r>
              <a:rPr lang="en-US" altLang="zh-CN" sz="3000" dirty="0">
                <a:latin typeface="Times New Roman" panose="02020603050405020304" pitchFamily="18" charset="0"/>
                <a:cs typeface="Times New Roman" panose="02020603050405020304" pitchFamily="18" charset="0"/>
              </a:rPr>
              <a:t> Experiments</a:t>
            </a:r>
          </a:p>
          <a:p>
            <a:pPr marL="285750" indent="-285750">
              <a:lnSpc>
                <a:spcPct val="200000"/>
              </a:lnSpc>
              <a:buFont typeface="Wingdings" panose="05000000000000000000" pitchFamily="2" charset="2"/>
              <a:buChar char="p"/>
            </a:pPr>
            <a:r>
              <a:rPr lang="en-US" altLang="zh-CN" sz="3000" dirty="0">
                <a:latin typeface="Times New Roman" panose="02020603050405020304" pitchFamily="18" charset="0"/>
                <a:cs typeface="Times New Roman" panose="02020603050405020304" pitchFamily="18" charset="0"/>
              </a:rPr>
              <a:t> Conclusion</a:t>
            </a:r>
            <a:endParaRPr lang="zh-CN" altLang="en-US"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15434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3197621A-185A-4AA9-BC78-E7F520ECB6EA}"/>
              </a:ext>
            </a:extLst>
          </p:cNvPr>
          <p:cNvCxnSpPr>
            <a:cxnSpLocks/>
          </p:cNvCxnSpPr>
          <p:nvPr/>
        </p:nvCxnSpPr>
        <p:spPr>
          <a:xfrm>
            <a:off x="775008" y="931545"/>
            <a:ext cx="10675312" cy="0"/>
          </a:xfrm>
          <a:prstGeom prst="line">
            <a:avLst/>
          </a:prstGeom>
          <a:ln w="76200">
            <a:gradFill>
              <a:gsLst>
                <a:gs pos="0">
                  <a:srgbClr val="FF0000"/>
                </a:gs>
                <a:gs pos="50000">
                  <a:srgbClr val="FF0000">
                    <a:lumMod val="15000"/>
                    <a:lumOff val="85000"/>
                  </a:srgbClr>
                </a:gs>
                <a:gs pos="100000">
                  <a:schemeClr val="bg1"/>
                </a:gs>
              </a:gsLst>
              <a:lin ang="0" scaled="0"/>
            </a:gradFill>
          </a:ln>
        </p:spPr>
        <p:style>
          <a:lnRef idx="1">
            <a:schemeClr val="accent2"/>
          </a:lnRef>
          <a:fillRef idx="0">
            <a:schemeClr val="accent2"/>
          </a:fillRef>
          <a:effectRef idx="0">
            <a:schemeClr val="accent2"/>
          </a:effectRef>
          <a:fontRef idx="minor">
            <a:schemeClr val="tx1"/>
          </a:fontRef>
        </p:style>
      </p:cxnSp>
      <p:sp>
        <p:nvSpPr>
          <p:cNvPr id="5" name="文本框 4">
            <a:extLst>
              <a:ext uri="{FF2B5EF4-FFF2-40B4-BE49-F238E27FC236}">
                <a16:creationId xmlns:a16="http://schemas.microsoft.com/office/drawing/2014/main" id="{2A094E17-279E-472C-9B4F-BAD22E80A9F7}"/>
              </a:ext>
            </a:extLst>
          </p:cNvPr>
          <p:cNvSpPr txBox="1"/>
          <p:nvPr/>
        </p:nvSpPr>
        <p:spPr>
          <a:xfrm>
            <a:off x="873760" y="294640"/>
            <a:ext cx="2794000" cy="584775"/>
          </a:xfrm>
          <a:prstGeom prst="rect">
            <a:avLst/>
          </a:prstGeom>
          <a:noFill/>
        </p:spPr>
        <p:txBody>
          <a:bodyPr wrap="square" rtlCol="0">
            <a:spAutoFit/>
          </a:bodyPr>
          <a:lstStyle/>
          <a:p>
            <a:r>
              <a:rPr lang="en-US" altLang="zh-CN" sz="3200" b="1" dirty="0">
                <a:latin typeface="Times New Roman" panose="02020603050405020304" pitchFamily="18" charset="0"/>
                <a:cs typeface="Times New Roman" panose="02020603050405020304" pitchFamily="18" charset="0"/>
              </a:rPr>
              <a:t>EAPM</a:t>
            </a:r>
            <a:endParaRPr lang="zh-CN" altLang="en-US" sz="3200" b="1" dirty="0">
              <a:latin typeface="Times New Roman" panose="02020603050405020304" pitchFamily="18" charset="0"/>
              <a:cs typeface="Times New Roman" panose="02020603050405020304" pitchFamily="18" charset="0"/>
            </a:endParaRPr>
          </a:p>
        </p:txBody>
      </p:sp>
      <p:grpSp>
        <p:nvGrpSpPr>
          <p:cNvPr id="31" name="组合 30">
            <a:extLst>
              <a:ext uri="{FF2B5EF4-FFF2-40B4-BE49-F238E27FC236}">
                <a16:creationId xmlns:a16="http://schemas.microsoft.com/office/drawing/2014/main" id="{936BD913-9B5C-42A5-814A-15FF6AE69CF8}"/>
              </a:ext>
            </a:extLst>
          </p:cNvPr>
          <p:cNvGrpSpPr/>
          <p:nvPr/>
        </p:nvGrpSpPr>
        <p:grpSpPr>
          <a:xfrm>
            <a:off x="775008" y="1229359"/>
            <a:ext cx="11051232" cy="3970318"/>
            <a:chOff x="775008" y="1158239"/>
            <a:chExt cx="11051232" cy="3970318"/>
          </a:xfrm>
        </p:grpSpPr>
        <p:sp>
          <p:nvSpPr>
            <p:cNvPr id="2" name="文本框 1">
              <a:extLst>
                <a:ext uri="{FF2B5EF4-FFF2-40B4-BE49-F238E27FC236}">
                  <a16:creationId xmlns:a16="http://schemas.microsoft.com/office/drawing/2014/main" id="{524F01AF-38B1-4462-A7C5-A54E773607B4}"/>
                </a:ext>
              </a:extLst>
            </p:cNvPr>
            <p:cNvSpPr txBox="1"/>
            <p:nvPr/>
          </p:nvSpPr>
          <p:spPr>
            <a:xfrm>
              <a:off x="775008" y="1158239"/>
              <a:ext cx="11051232" cy="3970318"/>
            </a:xfrm>
            <a:prstGeom prst="rect">
              <a:avLst/>
            </a:prstGeom>
            <a:noFill/>
          </p:spPr>
          <p:txBody>
            <a:bodyPr wrap="square" rtlCol="0">
              <a:spAutoFit/>
            </a:bodyPr>
            <a:lstStyle/>
            <a:p>
              <a:r>
                <a:rPr lang="en-US" altLang="zh-CN" sz="2400" dirty="0">
                  <a:latin typeface="Times New Roman" panose="02020603050405020304" pitchFamily="18" charset="0"/>
                  <a:cs typeface="Times New Roman" panose="02020603050405020304" pitchFamily="18" charset="0"/>
                </a:rPr>
                <a:t>                                                                   is designed to guide the training of detectors, where                 and                     denote the classification result and the ground truth, </a:t>
              </a:r>
              <a:r>
                <a:rPr lang="en-US" altLang="zh-CN" sz="2400" i="1" dirty="0">
                  <a:latin typeface="Times New Roman" panose="02020603050405020304" pitchFamily="18" charset="0"/>
                  <a:cs typeface="Times New Roman" panose="02020603050405020304" pitchFamily="18" charset="0"/>
                </a:rPr>
                <a:t>t</a:t>
              </a:r>
              <a:r>
                <a:rPr lang="en-US" altLang="zh-CN" sz="2400" dirty="0">
                  <a:latin typeface="Times New Roman" panose="02020603050405020304" pitchFamily="18" charset="0"/>
                  <a:cs typeface="Times New Roman" panose="02020603050405020304" pitchFamily="18" charset="0"/>
                </a:rPr>
                <a:t> and </a:t>
              </a:r>
              <a:r>
                <a:rPr lang="en-US" altLang="zh-CN" sz="2400" i="1" dirty="0">
                  <a:latin typeface="Times New Roman" panose="02020603050405020304" pitchFamily="18" charset="0"/>
                  <a:cs typeface="Times New Roman" panose="02020603050405020304" pitchFamily="18" charset="0"/>
                </a:rPr>
                <a:t>t</a:t>
              </a:r>
              <a:r>
                <a:rPr lang="en-US" altLang="zh-CN" sz="2400" baseline="30000" dirty="0">
                  <a:latin typeface="Times New Roman" panose="02020603050405020304" pitchFamily="18" charset="0"/>
                  <a:cs typeface="Times New Roman" panose="02020603050405020304" pitchFamily="18" charset="0"/>
                </a:rPr>
                <a:t>*</a:t>
              </a:r>
              <a:r>
                <a:rPr lang="en-US" altLang="zh-CN" sz="2400" dirty="0">
                  <a:latin typeface="Times New Roman" panose="02020603050405020304" pitchFamily="18" charset="0"/>
                  <a:cs typeface="Times New Roman" panose="02020603050405020304" pitchFamily="18" charset="0"/>
                </a:rPr>
                <a:t> represent the regression result and the ground truth.</a:t>
              </a:r>
            </a:p>
            <a:p>
              <a:endParaRPr lang="en-US" altLang="zh-CN" sz="12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First,                                                                 are introduced to denote specific attributes of examples in classification and regression, respectively. </a:t>
              </a:r>
            </a:p>
            <a:p>
              <a:endParaRPr lang="en-US" altLang="zh-CN" sz="12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Next,                                                                       are designed to adjust the prediction error. The predictions are updated as:                                                                                  .</a:t>
              </a:r>
            </a:p>
            <a:p>
              <a:endParaRPr lang="en-US" altLang="zh-CN" sz="12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Finally, the loss function is recalculated by inputting the new predictions and the targets: </a:t>
              </a:r>
            </a:p>
            <a:p>
              <a:r>
                <a:rPr lang="en-US" altLang="zh-CN" sz="2400" dirty="0">
                  <a:latin typeface="Times New Roman" panose="02020603050405020304" pitchFamily="18" charset="0"/>
                  <a:cs typeface="Times New Roman" panose="02020603050405020304" pitchFamily="18" charset="0"/>
                </a:rPr>
                <a:t>                                                                      So, the gradients are reformulated as well.</a:t>
              </a:r>
            </a:p>
          </p:txBody>
        </p:sp>
        <p:pic>
          <p:nvPicPr>
            <p:cNvPr id="6" name="图片 5">
              <a:extLst>
                <a:ext uri="{FF2B5EF4-FFF2-40B4-BE49-F238E27FC236}">
                  <a16:creationId xmlns:a16="http://schemas.microsoft.com/office/drawing/2014/main" id="{ACB83483-207D-4102-95B7-BC8CFFA758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4080" y="1223504"/>
              <a:ext cx="5016813" cy="365920"/>
            </a:xfrm>
            <a:prstGeom prst="rect">
              <a:avLst/>
            </a:prstGeom>
          </p:spPr>
        </p:pic>
        <p:pic>
          <p:nvPicPr>
            <p:cNvPr id="9" name="图片 8">
              <a:extLst>
                <a:ext uri="{FF2B5EF4-FFF2-40B4-BE49-F238E27FC236}">
                  <a16:creationId xmlns:a16="http://schemas.microsoft.com/office/drawing/2014/main" id="{51510C41-EA48-4680-8386-37BB521B47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89707" y="1611586"/>
              <a:ext cx="1182426" cy="314847"/>
            </a:xfrm>
            <a:prstGeom prst="rect">
              <a:avLst/>
            </a:prstGeom>
          </p:spPr>
        </p:pic>
        <p:pic>
          <p:nvPicPr>
            <p:cNvPr id="11" name="图片 10" descr="图标&#10;&#10;描述已自动生成">
              <a:extLst>
                <a:ext uri="{FF2B5EF4-FFF2-40B4-BE49-F238E27FC236}">
                  <a16:creationId xmlns:a16="http://schemas.microsoft.com/office/drawing/2014/main" id="{730DB96E-DC8C-4743-97A6-13E38225AA9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12646" y="1583897"/>
              <a:ext cx="1453994" cy="356371"/>
            </a:xfrm>
            <a:prstGeom prst="rect">
              <a:avLst/>
            </a:prstGeom>
          </p:spPr>
        </p:pic>
        <p:pic>
          <p:nvPicPr>
            <p:cNvPr id="13" name="图片 12">
              <a:extLst>
                <a:ext uri="{FF2B5EF4-FFF2-40B4-BE49-F238E27FC236}">
                  <a16:creationId xmlns:a16="http://schemas.microsoft.com/office/drawing/2014/main" id="{8EB2A115-9233-4588-B1BD-E80CC23C909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18587" y="2519454"/>
              <a:ext cx="4711093" cy="366666"/>
            </a:xfrm>
            <a:prstGeom prst="rect">
              <a:avLst/>
            </a:prstGeom>
          </p:spPr>
        </p:pic>
        <p:grpSp>
          <p:nvGrpSpPr>
            <p:cNvPr id="20" name="组合 19">
              <a:extLst>
                <a:ext uri="{FF2B5EF4-FFF2-40B4-BE49-F238E27FC236}">
                  <a16:creationId xmlns:a16="http://schemas.microsoft.com/office/drawing/2014/main" id="{0C5E5929-9362-4D12-B3DC-6E4F52895437}"/>
                </a:ext>
              </a:extLst>
            </p:cNvPr>
            <p:cNvGrpSpPr/>
            <p:nvPr/>
          </p:nvGrpSpPr>
          <p:grpSpPr>
            <a:xfrm>
              <a:off x="1618587" y="3422336"/>
              <a:ext cx="5172600" cy="366665"/>
              <a:chOff x="1618587" y="3605216"/>
              <a:chExt cx="5172600" cy="366665"/>
            </a:xfrm>
          </p:grpSpPr>
          <p:pic>
            <p:nvPicPr>
              <p:cNvPr id="16" name="图片 15">
                <a:extLst>
                  <a:ext uri="{FF2B5EF4-FFF2-40B4-BE49-F238E27FC236}">
                    <a16:creationId xmlns:a16="http://schemas.microsoft.com/office/drawing/2014/main" id="{3AEB2D07-99C6-40EE-B9C4-2C1B9AA0891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618587" y="3651049"/>
                <a:ext cx="1257138" cy="320832"/>
              </a:xfrm>
              <a:prstGeom prst="rect">
                <a:avLst/>
              </a:prstGeom>
            </p:spPr>
          </p:pic>
          <p:pic>
            <p:nvPicPr>
              <p:cNvPr id="18" name="图片 17">
                <a:extLst>
                  <a:ext uri="{FF2B5EF4-FFF2-40B4-BE49-F238E27FC236}">
                    <a16:creationId xmlns:a16="http://schemas.microsoft.com/office/drawing/2014/main" id="{444B806B-4F66-4F40-902A-580EA361D01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875725" y="3605216"/>
                <a:ext cx="3915462" cy="366665"/>
              </a:xfrm>
              <a:prstGeom prst="rect">
                <a:avLst/>
              </a:prstGeom>
            </p:spPr>
          </p:pic>
        </p:grpSp>
        <p:grpSp>
          <p:nvGrpSpPr>
            <p:cNvPr id="25" name="组合 24">
              <a:extLst>
                <a:ext uri="{FF2B5EF4-FFF2-40B4-BE49-F238E27FC236}">
                  <a16:creationId xmlns:a16="http://schemas.microsoft.com/office/drawing/2014/main" id="{82888C82-13FD-4232-B251-3B626ECB94D9}"/>
                </a:ext>
              </a:extLst>
            </p:cNvPr>
            <p:cNvGrpSpPr/>
            <p:nvPr/>
          </p:nvGrpSpPr>
          <p:grpSpPr>
            <a:xfrm>
              <a:off x="5462009" y="3789001"/>
              <a:ext cx="6150871" cy="339516"/>
              <a:chOff x="1212668" y="5533993"/>
              <a:chExt cx="7110076" cy="392462"/>
            </a:xfrm>
          </p:grpSpPr>
          <p:pic>
            <p:nvPicPr>
              <p:cNvPr id="22" name="图片 21">
                <a:extLst>
                  <a:ext uri="{FF2B5EF4-FFF2-40B4-BE49-F238E27FC236}">
                    <a16:creationId xmlns:a16="http://schemas.microsoft.com/office/drawing/2014/main" id="{98A7750D-E4D2-46D4-A917-D1F415BEF86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212668" y="5568284"/>
                <a:ext cx="4198984" cy="358171"/>
              </a:xfrm>
              <a:prstGeom prst="rect">
                <a:avLst/>
              </a:prstGeom>
            </p:spPr>
          </p:pic>
          <p:pic>
            <p:nvPicPr>
              <p:cNvPr id="24" name="图片 23">
                <a:extLst>
                  <a:ext uri="{FF2B5EF4-FFF2-40B4-BE49-F238E27FC236}">
                    <a16:creationId xmlns:a16="http://schemas.microsoft.com/office/drawing/2014/main" id="{4C0755B4-E0FD-41D2-9424-66ED404163EF}"/>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411652" y="5533993"/>
                <a:ext cx="2911092" cy="365792"/>
              </a:xfrm>
              <a:prstGeom prst="rect">
                <a:avLst/>
              </a:prstGeom>
            </p:spPr>
          </p:pic>
        </p:grpSp>
        <p:grpSp>
          <p:nvGrpSpPr>
            <p:cNvPr id="30" name="组合 29">
              <a:extLst>
                <a:ext uri="{FF2B5EF4-FFF2-40B4-BE49-F238E27FC236}">
                  <a16:creationId xmlns:a16="http://schemas.microsoft.com/office/drawing/2014/main" id="{01AB71FF-6D44-4B99-85AE-5273095D6CDD}"/>
                </a:ext>
              </a:extLst>
            </p:cNvPr>
            <p:cNvGrpSpPr/>
            <p:nvPr/>
          </p:nvGrpSpPr>
          <p:grpSpPr>
            <a:xfrm>
              <a:off x="873760" y="4708460"/>
              <a:ext cx="5222240" cy="397013"/>
              <a:chOff x="873760" y="5402555"/>
              <a:chExt cx="7818797" cy="594412"/>
            </a:xfrm>
          </p:grpSpPr>
          <p:pic>
            <p:nvPicPr>
              <p:cNvPr id="27" name="图片 26">
                <a:extLst>
                  <a:ext uri="{FF2B5EF4-FFF2-40B4-BE49-F238E27FC236}">
                    <a16:creationId xmlns:a16="http://schemas.microsoft.com/office/drawing/2014/main" id="{80980464-6D9A-4558-9CD4-C9626B2FF12A}"/>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73760" y="5402555"/>
                <a:ext cx="4999153" cy="594412"/>
              </a:xfrm>
              <a:prstGeom prst="rect">
                <a:avLst/>
              </a:prstGeom>
            </p:spPr>
          </p:pic>
          <p:pic>
            <p:nvPicPr>
              <p:cNvPr id="29" name="图片 28" descr="图片包含 文本&#10;&#10;描述已自动生成">
                <a:extLst>
                  <a:ext uri="{FF2B5EF4-FFF2-40B4-BE49-F238E27FC236}">
                    <a16:creationId xmlns:a16="http://schemas.microsoft.com/office/drawing/2014/main" id="{20B34D5C-BEAD-4742-869A-FC78D05AF19F}"/>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872913" y="5413986"/>
                <a:ext cx="2819644" cy="571550"/>
              </a:xfrm>
              <a:prstGeom prst="rect">
                <a:avLst/>
              </a:prstGeom>
            </p:spPr>
          </p:pic>
        </p:grpSp>
      </p:grpSp>
    </p:spTree>
    <p:extLst>
      <p:ext uri="{BB962C8B-B14F-4D97-AF65-F5344CB8AC3E}">
        <p14:creationId xmlns:p14="http://schemas.microsoft.com/office/powerpoint/2010/main" val="942883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3197621A-185A-4AA9-BC78-E7F520ECB6EA}"/>
              </a:ext>
            </a:extLst>
          </p:cNvPr>
          <p:cNvCxnSpPr>
            <a:cxnSpLocks/>
          </p:cNvCxnSpPr>
          <p:nvPr/>
        </p:nvCxnSpPr>
        <p:spPr>
          <a:xfrm>
            <a:off x="775008" y="931545"/>
            <a:ext cx="10675312" cy="0"/>
          </a:xfrm>
          <a:prstGeom prst="line">
            <a:avLst/>
          </a:prstGeom>
          <a:ln w="76200">
            <a:gradFill>
              <a:gsLst>
                <a:gs pos="0">
                  <a:srgbClr val="FF0000"/>
                </a:gs>
                <a:gs pos="50000">
                  <a:srgbClr val="FF0000">
                    <a:lumMod val="15000"/>
                    <a:lumOff val="85000"/>
                  </a:srgbClr>
                </a:gs>
                <a:gs pos="100000">
                  <a:schemeClr val="bg1"/>
                </a:gs>
              </a:gsLst>
              <a:lin ang="0" scaled="0"/>
            </a:gradFill>
          </a:ln>
        </p:spPr>
        <p:style>
          <a:lnRef idx="1">
            <a:schemeClr val="accent2"/>
          </a:lnRef>
          <a:fillRef idx="0">
            <a:schemeClr val="accent2"/>
          </a:fillRef>
          <a:effectRef idx="0">
            <a:schemeClr val="accent2"/>
          </a:effectRef>
          <a:fontRef idx="minor">
            <a:schemeClr val="tx1"/>
          </a:fontRef>
        </p:style>
      </p:cxnSp>
      <p:sp>
        <p:nvSpPr>
          <p:cNvPr id="5" name="文本框 4">
            <a:extLst>
              <a:ext uri="{FF2B5EF4-FFF2-40B4-BE49-F238E27FC236}">
                <a16:creationId xmlns:a16="http://schemas.microsoft.com/office/drawing/2014/main" id="{2A094E17-279E-472C-9B4F-BAD22E80A9F7}"/>
              </a:ext>
            </a:extLst>
          </p:cNvPr>
          <p:cNvSpPr txBox="1"/>
          <p:nvPr/>
        </p:nvSpPr>
        <p:spPr>
          <a:xfrm>
            <a:off x="873760" y="294640"/>
            <a:ext cx="5669280" cy="584775"/>
          </a:xfrm>
          <a:prstGeom prst="rect">
            <a:avLst/>
          </a:prstGeom>
          <a:noFill/>
        </p:spPr>
        <p:txBody>
          <a:bodyPr wrap="square" rtlCol="0">
            <a:spAutoFit/>
          </a:bodyPr>
          <a:lstStyle/>
          <a:p>
            <a:r>
              <a:rPr lang="en-US" altLang="zh-CN" sz="3200" b="1" dirty="0">
                <a:latin typeface="Times New Roman" panose="02020603050405020304" pitchFamily="18" charset="0"/>
                <a:cs typeface="Times New Roman" panose="02020603050405020304" pitchFamily="18" charset="0"/>
              </a:rPr>
              <a:t>EAPM with Focal Loss</a:t>
            </a:r>
            <a:endParaRPr lang="zh-CN" altLang="en-US" sz="3200" b="1" dirty="0">
              <a:latin typeface="Times New Roman" panose="02020603050405020304" pitchFamily="18" charset="0"/>
              <a:cs typeface="Times New Roman" panose="02020603050405020304" pitchFamily="18" charset="0"/>
            </a:endParaRPr>
          </a:p>
        </p:txBody>
      </p:sp>
      <p:grpSp>
        <p:nvGrpSpPr>
          <p:cNvPr id="28" name="组合 27">
            <a:extLst>
              <a:ext uri="{FF2B5EF4-FFF2-40B4-BE49-F238E27FC236}">
                <a16:creationId xmlns:a16="http://schemas.microsoft.com/office/drawing/2014/main" id="{5D5AE58C-C887-474C-B09B-F24938C7547C}"/>
              </a:ext>
            </a:extLst>
          </p:cNvPr>
          <p:cNvGrpSpPr/>
          <p:nvPr/>
        </p:nvGrpSpPr>
        <p:grpSpPr>
          <a:xfrm>
            <a:off x="775008" y="1229359"/>
            <a:ext cx="11051232" cy="4030873"/>
            <a:chOff x="775008" y="1229359"/>
            <a:chExt cx="11051232" cy="4030873"/>
          </a:xfrm>
        </p:grpSpPr>
        <p:sp>
          <p:nvSpPr>
            <p:cNvPr id="2" name="文本框 1">
              <a:extLst>
                <a:ext uri="{FF2B5EF4-FFF2-40B4-BE49-F238E27FC236}">
                  <a16:creationId xmlns:a16="http://schemas.microsoft.com/office/drawing/2014/main" id="{524F01AF-38B1-4462-A7C5-A54E773607B4}"/>
                </a:ext>
              </a:extLst>
            </p:cNvPr>
            <p:cNvSpPr txBox="1"/>
            <p:nvPr/>
          </p:nvSpPr>
          <p:spPr>
            <a:xfrm>
              <a:off x="775008" y="1229359"/>
              <a:ext cx="11051232" cy="830997"/>
            </a:xfrm>
            <a:prstGeom prst="rect">
              <a:avLst/>
            </a:prstGeom>
            <a:noFill/>
          </p:spPr>
          <p:txBody>
            <a:bodyPr wrap="square" rtlCol="0">
              <a:spAutoFit/>
            </a:bodyPr>
            <a:lstStyle/>
            <a:p>
              <a:r>
                <a:rPr lang="en-US" altLang="zh-CN" sz="2400" dirty="0">
                  <a:latin typeface="Times New Roman" panose="02020603050405020304" pitchFamily="18" charset="0"/>
                  <a:cs typeface="Times New Roman" panose="02020603050405020304" pitchFamily="18" charset="0"/>
                </a:rPr>
                <a:t>We apply EAPM with focal loss in the classification training of one-stage detectors. Focal loss is defined as:</a:t>
              </a:r>
            </a:p>
          </p:txBody>
        </p:sp>
        <p:pic>
          <p:nvPicPr>
            <p:cNvPr id="7" name="图片 6" descr="手机屏幕的截图&#10;&#10;描述已自动生成">
              <a:extLst>
                <a:ext uri="{FF2B5EF4-FFF2-40B4-BE49-F238E27FC236}">
                  <a16:creationId xmlns:a16="http://schemas.microsoft.com/office/drawing/2014/main" id="{E173781D-5D59-4979-AB8A-87111E65DA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53872" y="2060356"/>
              <a:ext cx="4717584" cy="830074"/>
            </a:xfrm>
            <a:prstGeom prst="rect">
              <a:avLst/>
            </a:prstGeom>
          </p:spPr>
        </p:pic>
        <p:sp>
          <p:nvSpPr>
            <p:cNvPr id="21" name="文本框 20">
              <a:extLst>
                <a:ext uri="{FF2B5EF4-FFF2-40B4-BE49-F238E27FC236}">
                  <a16:creationId xmlns:a16="http://schemas.microsoft.com/office/drawing/2014/main" id="{B90ACA5E-2ACA-4F8F-8D0E-5B281226086D}"/>
                </a:ext>
              </a:extLst>
            </p:cNvPr>
            <p:cNvSpPr txBox="1"/>
            <p:nvPr/>
          </p:nvSpPr>
          <p:spPr>
            <a:xfrm>
              <a:off x="775008" y="3136574"/>
              <a:ext cx="11051232" cy="2123658"/>
            </a:xfrm>
            <a:prstGeom prst="rect">
              <a:avLst/>
            </a:prstGeom>
            <a:noFill/>
          </p:spPr>
          <p:txBody>
            <a:bodyPr wrap="square" rtlCol="0">
              <a:spAutoFit/>
            </a:bodyPr>
            <a:lstStyle/>
            <a:p>
              <a:r>
                <a:rPr lang="en-US" altLang="zh-CN" sz="2400" dirty="0">
                  <a:latin typeface="Times New Roman" panose="02020603050405020304" pitchFamily="18" charset="0"/>
                  <a:cs typeface="Times New Roman" panose="02020603050405020304" pitchFamily="18" charset="0"/>
                </a:rPr>
                <a:t>To apply EAPM, we first introduce                           as           to</a:t>
              </a:r>
              <a:r>
                <a:rPr lang="zh-CN" altLang="en-US" sz="2400" dirty="0">
                  <a:latin typeface="Times New Roman" panose="02020603050405020304" pitchFamily="18" charset="0"/>
                  <a:cs typeface="Times New Roman" panose="02020603050405020304" pitchFamily="18" charset="0"/>
                </a:rPr>
                <a:t> </a:t>
              </a:r>
              <a:r>
                <a:rPr lang="en-US" altLang="zh-CN" sz="2400" dirty="0">
                  <a:latin typeface="Times New Roman" panose="02020603050405020304" pitchFamily="18" charset="0"/>
                  <a:cs typeface="Times New Roman" panose="02020603050405020304" pitchFamily="18" charset="0"/>
                </a:rPr>
                <a:t>define</a:t>
              </a:r>
              <a:r>
                <a:rPr lang="zh-CN" altLang="en-US" sz="2400" dirty="0">
                  <a:latin typeface="Times New Roman" panose="02020603050405020304" pitchFamily="18" charset="0"/>
                  <a:cs typeface="Times New Roman" panose="02020603050405020304" pitchFamily="18" charset="0"/>
                </a:rPr>
                <a:t> </a:t>
              </a:r>
              <a:r>
                <a:rPr lang="en-US" altLang="zh-CN" sz="2400" dirty="0">
                  <a:latin typeface="Times New Roman" panose="02020603050405020304" pitchFamily="18" charset="0"/>
                  <a:cs typeface="Times New Roman" panose="02020603050405020304" pitchFamily="18" charset="0"/>
                </a:rPr>
                <a:t>example</a:t>
              </a:r>
              <a:r>
                <a:rPr lang="zh-CN" altLang="en-US" sz="2400" dirty="0">
                  <a:latin typeface="Times New Roman" panose="02020603050405020304" pitchFamily="18" charset="0"/>
                  <a:cs typeface="Times New Roman" panose="02020603050405020304" pitchFamily="18" charset="0"/>
                </a:rPr>
                <a:t> </a:t>
              </a:r>
              <a:r>
                <a:rPr lang="en-US" altLang="zh-CN" sz="2400" dirty="0">
                  <a:latin typeface="Times New Roman" panose="02020603050405020304" pitchFamily="18" charset="0"/>
                  <a:cs typeface="Times New Roman" panose="02020603050405020304" pitchFamily="18" charset="0"/>
                </a:rPr>
                <a:t>difficulty. It equals to the absolute value of probability prediction error. Thus a larger </a:t>
              </a:r>
              <a:r>
                <a:rPr lang="en-US" altLang="zh-CN" sz="2400" i="1" dirty="0" err="1">
                  <a:latin typeface="Times New Roman" panose="02020603050405020304" pitchFamily="18" charset="0"/>
                  <a:cs typeface="Times New Roman" panose="02020603050405020304" pitchFamily="18" charset="0"/>
                </a:rPr>
                <a:t>Dif</a:t>
              </a:r>
              <a:r>
                <a:rPr lang="en-US" altLang="zh-CN" sz="2400" dirty="0">
                  <a:latin typeface="Times New Roman" panose="02020603050405020304" pitchFamily="18" charset="0"/>
                  <a:cs typeface="Times New Roman" panose="02020603050405020304" pitchFamily="18" charset="0"/>
                </a:rPr>
                <a:t> denotes that the example is harder.</a:t>
              </a:r>
            </a:p>
            <a:p>
              <a:endParaRPr lang="en-US" altLang="zh-CN" sz="12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Then, we define                                                            . After that, we can calculate the new prediction.</a:t>
              </a:r>
            </a:p>
          </p:txBody>
        </p:sp>
        <p:pic>
          <p:nvPicPr>
            <p:cNvPr id="10" name="图片 9" descr="文本&#10;&#10;描述已自动生成">
              <a:extLst>
                <a:ext uri="{FF2B5EF4-FFF2-40B4-BE49-F238E27FC236}">
                  <a16:creationId xmlns:a16="http://schemas.microsoft.com/office/drawing/2014/main" id="{56556D57-30BE-4886-BC98-17B3182B59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80481" y="3224231"/>
              <a:ext cx="1882319" cy="348578"/>
            </a:xfrm>
            <a:prstGeom prst="rect">
              <a:avLst/>
            </a:prstGeom>
          </p:spPr>
        </p:pic>
        <p:pic>
          <p:nvPicPr>
            <p:cNvPr id="14" name="图片 13" descr="图片包含 物体, 游戏机, 钟表&#10;&#10;描述已自动生成">
              <a:extLst>
                <a:ext uri="{FF2B5EF4-FFF2-40B4-BE49-F238E27FC236}">
                  <a16:creationId xmlns:a16="http://schemas.microsoft.com/office/drawing/2014/main" id="{F60EC72C-E5FE-4210-935A-08FC7D634F4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25240" y="3296119"/>
              <a:ext cx="727220" cy="265762"/>
            </a:xfrm>
            <a:prstGeom prst="rect">
              <a:avLst/>
            </a:prstGeom>
          </p:spPr>
        </p:pic>
        <p:grpSp>
          <p:nvGrpSpPr>
            <p:cNvPr id="26" name="组合 25">
              <a:extLst>
                <a:ext uri="{FF2B5EF4-FFF2-40B4-BE49-F238E27FC236}">
                  <a16:creationId xmlns:a16="http://schemas.microsoft.com/office/drawing/2014/main" id="{C93BEE41-588A-4524-AD2C-8E029FA4BAD7}"/>
                </a:ext>
              </a:extLst>
            </p:cNvPr>
            <p:cNvGrpSpPr/>
            <p:nvPr/>
          </p:nvGrpSpPr>
          <p:grpSpPr>
            <a:xfrm>
              <a:off x="2933182" y="4532152"/>
              <a:ext cx="4451468" cy="316076"/>
              <a:chOff x="1020015" y="5922108"/>
              <a:chExt cx="6868835" cy="487722"/>
            </a:xfrm>
          </p:grpSpPr>
          <p:pic>
            <p:nvPicPr>
              <p:cNvPr id="17" name="图片 16">
                <a:extLst>
                  <a:ext uri="{FF2B5EF4-FFF2-40B4-BE49-F238E27FC236}">
                    <a16:creationId xmlns:a16="http://schemas.microsoft.com/office/drawing/2014/main" id="{99881DA9-49D5-488F-8820-601DE4911D3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20015" y="5929728"/>
                <a:ext cx="4526672" cy="480102"/>
              </a:xfrm>
              <a:prstGeom prst="rect">
                <a:avLst/>
              </a:prstGeom>
            </p:spPr>
          </p:pic>
          <p:pic>
            <p:nvPicPr>
              <p:cNvPr id="23" name="图片 22" descr="图标&#10;&#10;描述已自动生成">
                <a:extLst>
                  <a:ext uri="{FF2B5EF4-FFF2-40B4-BE49-F238E27FC236}">
                    <a16:creationId xmlns:a16="http://schemas.microsoft.com/office/drawing/2014/main" id="{4A6E87F3-84EB-4452-9F66-14BD3DE5FA5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739824" y="5922108"/>
                <a:ext cx="2149026" cy="487722"/>
              </a:xfrm>
              <a:prstGeom prst="rect">
                <a:avLst/>
              </a:prstGeom>
            </p:spPr>
          </p:pic>
        </p:grpSp>
      </p:grpSp>
    </p:spTree>
    <p:extLst>
      <p:ext uri="{BB962C8B-B14F-4D97-AF65-F5344CB8AC3E}">
        <p14:creationId xmlns:p14="http://schemas.microsoft.com/office/powerpoint/2010/main" val="1135913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3197621A-185A-4AA9-BC78-E7F520ECB6EA}"/>
              </a:ext>
            </a:extLst>
          </p:cNvPr>
          <p:cNvCxnSpPr>
            <a:cxnSpLocks/>
          </p:cNvCxnSpPr>
          <p:nvPr/>
        </p:nvCxnSpPr>
        <p:spPr>
          <a:xfrm>
            <a:off x="775008" y="931545"/>
            <a:ext cx="10675312" cy="0"/>
          </a:xfrm>
          <a:prstGeom prst="line">
            <a:avLst/>
          </a:prstGeom>
          <a:ln w="76200">
            <a:gradFill>
              <a:gsLst>
                <a:gs pos="0">
                  <a:srgbClr val="FF0000"/>
                </a:gs>
                <a:gs pos="50000">
                  <a:srgbClr val="FF0000">
                    <a:lumMod val="15000"/>
                    <a:lumOff val="85000"/>
                  </a:srgbClr>
                </a:gs>
                <a:gs pos="100000">
                  <a:schemeClr val="bg1"/>
                </a:gs>
              </a:gsLst>
              <a:lin ang="0" scaled="0"/>
            </a:gradFill>
          </a:ln>
        </p:spPr>
        <p:style>
          <a:lnRef idx="1">
            <a:schemeClr val="accent2"/>
          </a:lnRef>
          <a:fillRef idx="0">
            <a:schemeClr val="accent2"/>
          </a:fillRef>
          <a:effectRef idx="0">
            <a:schemeClr val="accent2"/>
          </a:effectRef>
          <a:fontRef idx="minor">
            <a:schemeClr val="tx1"/>
          </a:fontRef>
        </p:style>
      </p:cxnSp>
      <p:sp>
        <p:nvSpPr>
          <p:cNvPr id="17" name="文本框 16">
            <a:extLst>
              <a:ext uri="{FF2B5EF4-FFF2-40B4-BE49-F238E27FC236}">
                <a16:creationId xmlns:a16="http://schemas.microsoft.com/office/drawing/2014/main" id="{DBD34F32-8B46-4AE8-969B-700F915CCD72}"/>
              </a:ext>
            </a:extLst>
          </p:cNvPr>
          <p:cNvSpPr txBox="1"/>
          <p:nvPr/>
        </p:nvSpPr>
        <p:spPr>
          <a:xfrm>
            <a:off x="5383571" y="1536174"/>
            <a:ext cx="5609549" cy="3785652"/>
          </a:xfrm>
          <a:prstGeom prst="rect">
            <a:avLst/>
          </a:prstGeom>
          <a:noFill/>
        </p:spPr>
        <p:txBody>
          <a:bodyPr wrap="square" rtlCol="0">
            <a:spAutoFit/>
          </a:bodyPr>
          <a:lstStyle/>
          <a:p>
            <a:pPr algn="just"/>
            <a:r>
              <a:rPr lang="en-US" altLang="zh-CN" sz="2400" dirty="0">
                <a:latin typeface="Times New Roman" panose="02020603050405020304" pitchFamily="18" charset="0"/>
                <a:cs typeface="Times New Roman" panose="02020603050405020304" pitchFamily="18" charset="0"/>
              </a:rPr>
              <a:t>(a) When examples are easy or very hard, the gradients are nearly unaffected while the ones of other examples increase. (b) The tunable parameter </a:t>
            </a:r>
            <a:r>
              <a:rPr lang="zh-CN" altLang="en-US" sz="2400" i="1" dirty="0">
                <a:latin typeface="Times New Roman" panose="02020603050405020304" pitchFamily="18" charset="0"/>
                <a:cs typeface="Times New Roman" panose="02020603050405020304" pitchFamily="18" charset="0"/>
              </a:rPr>
              <a:t>μ</a:t>
            </a:r>
            <a:r>
              <a:rPr lang="zh-CN" altLang="en-US" sz="2400" dirty="0"/>
              <a:t> </a:t>
            </a:r>
            <a:r>
              <a:rPr lang="en-US" altLang="zh-CN" sz="2400" dirty="0">
                <a:latin typeface="Times New Roman" panose="02020603050405020304" pitchFamily="18" charset="0"/>
                <a:cs typeface="Times New Roman" panose="02020603050405020304" pitchFamily="18" charset="0"/>
              </a:rPr>
              <a:t>smoothly adjusts the rate at which examples are up-weighted. Intuitively, EAPM with focal loss increases the gradients of all examples except for easy and very hard ones. This in turn reduces the importance of background examples and outliers.</a:t>
            </a:r>
          </a:p>
        </p:txBody>
      </p:sp>
      <p:pic>
        <p:nvPicPr>
          <p:cNvPr id="3" name="图片 2" descr="图表, 直方图&#10;&#10;描述已自动生成">
            <a:extLst>
              <a:ext uri="{FF2B5EF4-FFF2-40B4-BE49-F238E27FC236}">
                <a16:creationId xmlns:a16="http://schemas.microsoft.com/office/drawing/2014/main" id="{1D622926-B0C5-4245-9580-2A1DEBB8BF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299" y="1443841"/>
            <a:ext cx="4459988" cy="4322121"/>
          </a:xfrm>
          <a:prstGeom prst="rect">
            <a:avLst/>
          </a:prstGeom>
        </p:spPr>
      </p:pic>
      <p:sp>
        <p:nvSpPr>
          <p:cNvPr id="19" name="文本框 18">
            <a:extLst>
              <a:ext uri="{FF2B5EF4-FFF2-40B4-BE49-F238E27FC236}">
                <a16:creationId xmlns:a16="http://schemas.microsoft.com/office/drawing/2014/main" id="{B7CC5436-0CCF-4116-A5EE-D48476D68106}"/>
              </a:ext>
            </a:extLst>
          </p:cNvPr>
          <p:cNvSpPr txBox="1"/>
          <p:nvPr/>
        </p:nvSpPr>
        <p:spPr>
          <a:xfrm>
            <a:off x="873760" y="294640"/>
            <a:ext cx="5669280" cy="584775"/>
          </a:xfrm>
          <a:prstGeom prst="rect">
            <a:avLst/>
          </a:prstGeom>
          <a:noFill/>
        </p:spPr>
        <p:txBody>
          <a:bodyPr wrap="square" rtlCol="0">
            <a:spAutoFit/>
          </a:bodyPr>
          <a:lstStyle/>
          <a:p>
            <a:r>
              <a:rPr lang="en-US" altLang="zh-CN" sz="3200" b="1" dirty="0">
                <a:latin typeface="Times New Roman" panose="02020603050405020304" pitchFamily="18" charset="0"/>
                <a:cs typeface="Times New Roman" panose="02020603050405020304" pitchFamily="18" charset="0"/>
              </a:rPr>
              <a:t>EAPM with Focal Loss</a:t>
            </a:r>
            <a:endParaRPr lang="zh-CN" altLang="en-US"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5339714"/>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815</TotalTime>
  <Words>721</Words>
  <Application>Microsoft Office PowerPoint</Application>
  <PresentationFormat>宽屏</PresentationFormat>
  <Paragraphs>79</Paragraphs>
  <Slides>17</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17</vt:i4>
      </vt:variant>
    </vt:vector>
  </HeadingPairs>
  <TitlesOfParts>
    <vt:vector size="23" baseType="lpstr">
      <vt:lpstr>等线</vt:lpstr>
      <vt:lpstr>等线 Light</vt:lpstr>
      <vt:lpstr>Arial</vt:lpstr>
      <vt:lpstr>Times New Roman</vt:lpstr>
      <vt:lpstr>Wingdings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Horatio Ng</dc:creator>
  <cp:lastModifiedBy>Horatio Ng</cp:lastModifiedBy>
  <cp:revision>43</cp:revision>
  <dcterms:created xsi:type="dcterms:W3CDTF">2022-04-10T13:20:16Z</dcterms:created>
  <dcterms:modified xsi:type="dcterms:W3CDTF">2022-04-11T13:23:32Z</dcterms:modified>
</cp:coreProperties>
</file>