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 id="2147483674" r:id="rId2"/>
  </p:sldMasterIdLst>
  <p:notesMasterIdLst>
    <p:notesMasterId r:id="rId15"/>
  </p:notesMasterIdLst>
  <p:handoutMasterIdLst>
    <p:handoutMasterId r:id="rId16"/>
  </p:handoutMasterIdLst>
  <p:sldIdLst>
    <p:sldId id="745" r:id="rId3"/>
    <p:sldId id="768" r:id="rId4"/>
    <p:sldId id="759" r:id="rId5"/>
    <p:sldId id="761" r:id="rId6"/>
    <p:sldId id="760" r:id="rId7"/>
    <p:sldId id="762" r:id="rId8"/>
    <p:sldId id="765" r:id="rId9"/>
    <p:sldId id="763" r:id="rId10"/>
    <p:sldId id="764" r:id="rId11"/>
    <p:sldId id="767" r:id="rId12"/>
    <p:sldId id="766" r:id="rId13"/>
    <p:sldId id="757" r:id="rId14"/>
  </p:sldIdLst>
  <p:sldSz cx="12192000" cy="6858000"/>
  <p:notesSz cx="7302500" cy="9586913"/>
  <p:custDataLst>
    <p:tags r:id="rId17"/>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AA4"/>
    <a:srgbClr val="3366CC"/>
    <a:srgbClr val="99CCFF"/>
    <a:srgbClr val="D03B37"/>
    <a:srgbClr val="002B5F"/>
    <a:srgbClr val="424254"/>
    <a:srgbClr val="F77F00"/>
    <a:srgbClr val="3E74F2"/>
    <a:srgbClr val="23924B"/>
    <a:srgbClr val="F9C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42" autoAdjust="0"/>
  </p:normalViewPr>
  <p:slideViewPr>
    <p:cSldViewPr snapToObjects="1">
      <p:cViewPr>
        <p:scale>
          <a:sx n="75" d="100"/>
          <a:sy n="75" d="100"/>
        </p:scale>
        <p:origin x="358" y="211"/>
      </p:cViewPr>
      <p:guideLst>
        <p:guide orient="horz" pos="2352"/>
        <p:guide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p:cViewPr>
        <p:scale>
          <a:sx n="66" d="100"/>
          <a:sy n="66" d="100"/>
        </p:scale>
        <p:origin x="2981" y="19"/>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b="0" i="1" dirty="0">
                <a:latin typeface="Myriad Pro" panose="020B0503030403020204" pitchFamily="34" charset="0"/>
              </a:rPr>
              <a:t>© Markus Püschel</a:t>
            </a:r>
            <a:br>
              <a:rPr lang="en-US" b="0" i="1" dirty="0">
                <a:latin typeface="Myriad Pro" panose="020B0503030403020204" pitchFamily="34" charset="0"/>
              </a:rPr>
            </a:br>
            <a:r>
              <a:rPr lang="en-US" b="0" i="1" dirty="0">
                <a:latin typeface="Myriad Pro" panose="020B0503030403020204" pitchFamily="34" charset="0"/>
              </a:rPr>
              <a:t>Computer Science, ETH Zurich, 2017</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b="0">
                <a:latin typeface="Myriad Pro" panose="020B0503030403020204" pitchFamily="34" charset="0"/>
              </a:rPr>
              <a:pPr>
                <a:defRPr/>
              </a:pPr>
              <a:t>‹Nr.›</a:t>
            </a:fld>
            <a:endParaRPr lang="en-US" b="0" dirty="0">
              <a:latin typeface="Myriad Pro" panose="020B0503030403020204" pitchFamily="34" charset="0"/>
            </a:endParaRPr>
          </a:p>
        </p:txBody>
      </p:sp>
    </p:spTree>
    <p:extLst>
      <p:ext uri="{BB962C8B-B14F-4D97-AF65-F5344CB8AC3E}">
        <p14:creationId xmlns:p14="http://schemas.microsoft.com/office/powerpoint/2010/main" val="2614196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dirty="0"/>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406400" y="685800"/>
            <a:ext cx="65024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dirty="0"/>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‹Nr.›</a:t>
            </a:fld>
            <a:endParaRPr lang="en-US" dirty="0"/>
          </a:p>
        </p:txBody>
      </p:sp>
    </p:spTree>
    <p:extLst>
      <p:ext uri="{BB962C8B-B14F-4D97-AF65-F5344CB8AC3E}">
        <p14:creationId xmlns:p14="http://schemas.microsoft.com/office/powerpoint/2010/main" val="8108629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on the ICASSP 2022 I present our paper</a:t>
            </a:r>
          </a:p>
          <a:p>
            <a:r>
              <a:rPr lang="en-US" dirty="0"/>
              <a:t>"Digraph Signal Processing with Generalized Boundary Conditions"</a:t>
            </a:r>
          </a:p>
          <a:p>
            <a:r>
              <a:rPr lang="en-US" dirty="0"/>
              <a:t>which appeared in the IEEE Transactions on Signal Processing and is co-authored by Markus </a:t>
            </a:r>
            <a:r>
              <a:rPr lang="en-US" dirty="0" err="1"/>
              <a:t>Püschel</a:t>
            </a:r>
            <a:r>
              <a:rPr lang="en-US" dirty="0"/>
              <a:t> and me.</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a:t>
            </a:fld>
            <a:endParaRPr lang="en-US"/>
          </a:p>
        </p:txBody>
      </p:sp>
    </p:spTree>
    <p:extLst>
      <p:ext uri="{BB962C8B-B14F-4D97-AF65-F5344CB8AC3E}">
        <p14:creationId xmlns:p14="http://schemas.microsoft.com/office/powerpoint/2010/main" val="358973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the obtained Fourier basis is almost orthogonal. We show this by showing histograms of the pairwise angles between basis vectors. An orthogonal matrix would have all angles being 90 degrees. The basis vectors we obtain are almost as good, where we have only few vectors with none orthogonality. Note that a directed graph can only be diagonalized by an orthogonal matrix if it is regular, i.e., if all vertices have the same in and out degree.</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10</a:t>
            </a:fld>
            <a:endParaRPr lang="en-US"/>
          </a:p>
        </p:txBody>
      </p:sp>
    </p:spTree>
    <p:extLst>
      <p:ext uri="{BB962C8B-B14F-4D97-AF65-F5344CB8AC3E}">
        <p14:creationId xmlns:p14="http://schemas.microsoft.com/office/powerpoint/2010/main" val="1351629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this basis is also useful for applications, as we showed in our paper by enabling a graph Wiener filter which requires a Fourier basis on digraphs.</a:t>
            </a:r>
          </a:p>
          <a:p>
            <a:r>
              <a:rPr lang="en-US" dirty="0"/>
              <a:t>And in an upcoming paper with </a:t>
            </a:r>
            <a:r>
              <a:rPr lang="en-US" dirty="0" err="1"/>
              <a:t>Vedran</a:t>
            </a:r>
            <a:r>
              <a:rPr lang="en-US" dirty="0"/>
              <a:t> </a:t>
            </a:r>
            <a:r>
              <a:rPr lang="en-US" dirty="0" err="1"/>
              <a:t>Mihal</a:t>
            </a:r>
            <a:r>
              <a:rPr lang="en-US" dirty="0"/>
              <a:t>, we showed that our Fourier basis is very well-suited for denoising with unrolling networks. </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80851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To</a:t>
            </a:r>
            <a:r>
              <a:rPr lang="de-DE" dirty="0"/>
              <a:t> </a:t>
            </a:r>
            <a:r>
              <a:rPr lang="de-DE" dirty="0" err="1"/>
              <a:t>wrap</a:t>
            </a:r>
            <a:r>
              <a:rPr lang="de-DE" dirty="0"/>
              <a:t> </a:t>
            </a:r>
            <a:r>
              <a:rPr lang="de-DE" dirty="0" err="1"/>
              <a:t>up</a:t>
            </a:r>
            <a:r>
              <a:rPr lang="de-DE" dirty="0"/>
              <a:t>: This </a:t>
            </a:r>
            <a:r>
              <a:rPr lang="de-DE" dirty="0" err="1"/>
              <a:t>talks</a:t>
            </a:r>
            <a:r>
              <a:rPr lang="de-DE" dirty="0"/>
              <a:t> was </a:t>
            </a:r>
            <a:r>
              <a:rPr lang="de-DE" dirty="0" err="1"/>
              <a:t>about</a:t>
            </a:r>
            <a:r>
              <a:rPr lang="de-DE" dirty="0"/>
              <a:t> a </a:t>
            </a:r>
            <a:r>
              <a:rPr lang="de-DE" dirty="0" err="1"/>
              <a:t>method</a:t>
            </a:r>
            <a:r>
              <a:rPr lang="de-DE" dirty="0"/>
              <a:t> on </a:t>
            </a:r>
            <a:r>
              <a:rPr lang="de-DE" dirty="0" err="1"/>
              <a:t>how</a:t>
            </a:r>
            <a:r>
              <a:rPr lang="de-DE" dirty="0"/>
              <a:t> </a:t>
            </a:r>
            <a:r>
              <a:rPr lang="de-DE" dirty="0" err="1"/>
              <a:t>to</a:t>
            </a:r>
            <a:r>
              <a:rPr lang="de-DE" dirty="0"/>
              <a:t> </a:t>
            </a:r>
            <a:r>
              <a:rPr lang="de-DE" dirty="0" err="1"/>
              <a:t>obtain</a:t>
            </a:r>
            <a:r>
              <a:rPr lang="de-DE" dirty="0"/>
              <a:t> Fourier </a:t>
            </a:r>
            <a:r>
              <a:rPr lang="de-DE" dirty="0" err="1"/>
              <a:t>bases</a:t>
            </a:r>
            <a:r>
              <a:rPr lang="de-DE" dirty="0"/>
              <a:t> </a:t>
            </a:r>
            <a:r>
              <a:rPr lang="de-DE" dirty="0" err="1"/>
              <a:t>for</a:t>
            </a:r>
            <a:r>
              <a:rPr lang="de-DE" dirty="0"/>
              <a:t> </a:t>
            </a:r>
            <a:r>
              <a:rPr lang="de-DE" dirty="0" err="1"/>
              <a:t>digraphs</a:t>
            </a:r>
            <a:r>
              <a:rPr lang="de-DE" dirty="0"/>
              <a:t> </a:t>
            </a:r>
            <a:r>
              <a:rPr lang="de-DE" dirty="0" err="1"/>
              <a:t>by</a:t>
            </a:r>
            <a:r>
              <a:rPr lang="de-DE" dirty="0"/>
              <a:t> </a:t>
            </a:r>
            <a:r>
              <a:rPr lang="de-DE" dirty="0" err="1"/>
              <a:t>adding</a:t>
            </a:r>
            <a:r>
              <a:rPr lang="de-DE" dirty="0"/>
              <a:t> </a:t>
            </a:r>
            <a:r>
              <a:rPr lang="de-DE" dirty="0" err="1"/>
              <a:t>edges</a:t>
            </a:r>
            <a:r>
              <a:rPr lang="de-DE" dirty="0"/>
              <a:t> </a:t>
            </a:r>
            <a:r>
              <a:rPr lang="de-DE" dirty="0" err="1"/>
              <a:t>to</a:t>
            </a:r>
            <a:r>
              <a:rPr lang="de-DE" dirty="0"/>
              <a:t> a graph.</a:t>
            </a:r>
          </a:p>
          <a:p>
            <a:r>
              <a:rPr lang="de-DE" baseline="0" dirty="0" err="1"/>
              <a:t>It</a:t>
            </a:r>
            <a:r>
              <a:rPr lang="de-DE" baseline="0" dirty="0"/>
              <a:t> was </a:t>
            </a:r>
            <a:r>
              <a:rPr lang="de-DE" baseline="0" dirty="0" err="1"/>
              <a:t>motivated</a:t>
            </a:r>
            <a:r>
              <a:rPr lang="de-DE" baseline="0" dirty="0"/>
              <a:t> </a:t>
            </a:r>
            <a:r>
              <a:rPr lang="de-DE" baseline="0" dirty="0" err="1"/>
              <a:t>by</a:t>
            </a:r>
            <a:r>
              <a:rPr lang="de-DE" baseline="0" dirty="0"/>
              <a:t> </a:t>
            </a:r>
            <a:r>
              <a:rPr lang="de-DE" baseline="0" dirty="0" err="1"/>
              <a:t>classical</a:t>
            </a:r>
            <a:r>
              <a:rPr lang="de-DE" baseline="0" dirty="0"/>
              <a:t> </a:t>
            </a:r>
            <a:r>
              <a:rPr lang="de-DE" baseline="0" dirty="0" err="1"/>
              <a:t>discrete</a:t>
            </a:r>
            <a:r>
              <a:rPr lang="de-DE" baseline="0" dirty="0"/>
              <a:t> finite time </a:t>
            </a:r>
            <a:r>
              <a:rPr lang="de-DE" baseline="0" dirty="0" err="1"/>
              <a:t>signal</a:t>
            </a:r>
            <a:r>
              <a:rPr lang="de-DE" baseline="0" dirty="0"/>
              <a:t> </a:t>
            </a:r>
            <a:r>
              <a:rPr lang="de-DE" baseline="0" dirty="0" err="1"/>
              <a:t>processing</a:t>
            </a:r>
            <a:r>
              <a:rPr lang="de-DE" baseline="0" dirty="0"/>
              <a:t>, </a:t>
            </a:r>
            <a:r>
              <a:rPr lang="de-DE" baseline="0" dirty="0" err="1"/>
              <a:t>where</a:t>
            </a:r>
            <a:r>
              <a:rPr lang="de-DE" baseline="0" dirty="0"/>
              <a:t> </a:t>
            </a:r>
            <a:r>
              <a:rPr lang="de-DE" baseline="0" dirty="0" err="1"/>
              <a:t>we</a:t>
            </a:r>
            <a:r>
              <a:rPr lang="de-DE" baseline="0" dirty="0"/>
              <a:t> </a:t>
            </a:r>
            <a:r>
              <a:rPr lang="de-DE" baseline="0" dirty="0" err="1"/>
              <a:t>interpreted</a:t>
            </a:r>
            <a:r>
              <a:rPr lang="de-DE" baseline="0" dirty="0"/>
              <a:t> </a:t>
            </a:r>
            <a:r>
              <a:rPr lang="de-DE" baseline="0" dirty="0" err="1"/>
              <a:t>the</a:t>
            </a:r>
            <a:r>
              <a:rPr lang="de-DE" baseline="0" dirty="0"/>
              <a:t> </a:t>
            </a:r>
            <a:r>
              <a:rPr lang="de-DE" baseline="0" dirty="0" err="1"/>
              <a:t>classical</a:t>
            </a:r>
            <a:r>
              <a:rPr lang="de-DE" baseline="0" dirty="0"/>
              <a:t> </a:t>
            </a:r>
            <a:r>
              <a:rPr lang="de-DE" baseline="0" dirty="0" err="1"/>
              <a:t>periodic</a:t>
            </a:r>
            <a:r>
              <a:rPr lang="de-DE" baseline="0" dirty="0"/>
              <a:t> </a:t>
            </a:r>
            <a:r>
              <a:rPr lang="de-DE" baseline="0" dirty="0" err="1"/>
              <a:t>boundary</a:t>
            </a:r>
            <a:r>
              <a:rPr lang="de-DE" baseline="0" dirty="0"/>
              <a:t> </a:t>
            </a:r>
            <a:r>
              <a:rPr lang="de-DE" baseline="0" dirty="0" err="1"/>
              <a:t>condition</a:t>
            </a:r>
            <a:r>
              <a:rPr lang="de-DE" baseline="0" dirty="0"/>
              <a:t> </a:t>
            </a:r>
            <a:r>
              <a:rPr lang="de-DE" baseline="0" dirty="0" err="1"/>
              <a:t>as</a:t>
            </a:r>
            <a:r>
              <a:rPr lang="de-DE" baseline="0" dirty="0"/>
              <a:t> an additional </a:t>
            </a:r>
            <a:r>
              <a:rPr lang="de-DE" baseline="0" dirty="0" err="1"/>
              <a:t>edge</a:t>
            </a:r>
            <a:r>
              <a:rPr lang="de-DE" baseline="0" dirty="0"/>
              <a:t>, </a:t>
            </a:r>
            <a:r>
              <a:rPr lang="de-DE" baseline="0" dirty="0" err="1"/>
              <a:t>going</a:t>
            </a:r>
            <a:r>
              <a:rPr lang="de-DE" baseline="0" dirty="0"/>
              <a:t> </a:t>
            </a:r>
            <a:r>
              <a:rPr lang="de-DE" baseline="0" dirty="0" err="1"/>
              <a:t>from</a:t>
            </a:r>
            <a:r>
              <a:rPr lang="de-DE" baseline="0" dirty="0"/>
              <a:t> </a:t>
            </a:r>
            <a:r>
              <a:rPr lang="de-DE" baseline="0" dirty="0" err="1"/>
              <a:t>the</a:t>
            </a:r>
            <a:r>
              <a:rPr lang="de-DE" baseline="0" dirty="0"/>
              <a:t> last </a:t>
            </a:r>
            <a:r>
              <a:rPr lang="de-DE" baseline="0" dirty="0" err="1"/>
              <a:t>to</a:t>
            </a:r>
            <a:r>
              <a:rPr lang="de-DE" baseline="0" dirty="0"/>
              <a:t> </a:t>
            </a:r>
            <a:r>
              <a:rPr lang="de-DE" baseline="0" dirty="0" err="1"/>
              <a:t>the</a:t>
            </a:r>
            <a:r>
              <a:rPr lang="de-DE" baseline="0" dirty="0"/>
              <a:t> </a:t>
            </a:r>
            <a:r>
              <a:rPr lang="de-DE" baseline="0" dirty="0" err="1"/>
              <a:t>first</a:t>
            </a:r>
            <a:r>
              <a:rPr lang="de-DE" baseline="0" dirty="0"/>
              <a:t> </a:t>
            </a:r>
            <a:r>
              <a:rPr lang="de-DE" baseline="0" dirty="0" err="1"/>
              <a:t>vertex</a:t>
            </a:r>
            <a:r>
              <a:rPr lang="de-DE" baseline="0" dirty="0"/>
              <a:t>.</a:t>
            </a:r>
          </a:p>
          <a:p>
            <a:r>
              <a:rPr lang="de-DE" dirty="0"/>
              <a:t>This </a:t>
            </a:r>
            <a:r>
              <a:rPr lang="de-DE" dirty="0" err="1"/>
              <a:t>we</a:t>
            </a:r>
            <a:r>
              <a:rPr lang="de-DE" dirty="0"/>
              <a:t> </a:t>
            </a:r>
            <a:r>
              <a:rPr lang="de-DE" dirty="0" err="1"/>
              <a:t>generalized</a:t>
            </a:r>
            <a:r>
              <a:rPr lang="de-DE" dirty="0"/>
              <a:t> </a:t>
            </a:r>
            <a:r>
              <a:rPr lang="de-DE" dirty="0" err="1"/>
              <a:t>to</a:t>
            </a:r>
            <a:r>
              <a:rPr lang="de-DE" dirty="0"/>
              <a:t> </a:t>
            </a:r>
            <a:r>
              <a:rPr lang="de-DE" dirty="0" err="1"/>
              <a:t>arbitrary</a:t>
            </a:r>
            <a:r>
              <a:rPr lang="de-DE" dirty="0"/>
              <a:t> </a:t>
            </a:r>
            <a:r>
              <a:rPr lang="de-DE" dirty="0" err="1"/>
              <a:t>digraphs</a:t>
            </a:r>
            <a:r>
              <a:rPr lang="de-DE" dirty="0"/>
              <a:t>, </a:t>
            </a:r>
            <a:r>
              <a:rPr lang="de-DE" dirty="0" err="1"/>
              <a:t>leveraging</a:t>
            </a:r>
            <a:r>
              <a:rPr lang="de-DE" dirty="0"/>
              <a:t> </a:t>
            </a:r>
            <a:r>
              <a:rPr lang="de-DE" dirty="0" err="1"/>
              <a:t>perturbation</a:t>
            </a:r>
            <a:r>
              <a:rPr lang="de-DE" dirty="0"/>
              <a:t> </a:t>
            </a:r>
            <a:r>
              <a:rPr lang="de-DE" dirty="0" err="1"/>
              <a:t>theory</a:t>
            </a:r>
            <a:r>
              <a:rPr lang="de-DE" dirty="0"/>
              <a:t> and </a:t>
            </a:r>
            <a:r>
              <a:rPr lang="de-DE" dirty="0" err="1"/>
              <a:t>derived</a:t>
            </a:r>
            <a:r>
              <a:rPr lang="de-DE" dirty="0"/>
              <a:t> an </a:t>
            </a:r>
            <a:r>
              <a:rPr lang="de-DE" dirty="0" err="1"/>
              <a:t>algorithm</a:t>
            </a:r>
            <a:r>
              <a:rPr lang="de-DE" dirty="0"/>
              <a:t>, </a:t>
            </a:r>
            <a:r>
              <a:rPr lang="de-DE" dirty="0" err="1"/>
              <a:t>which</a:t>
            </a:r>
            <a:r>
              <a:rPr lang="de-DE" dirty="0"/>
              <a:t> </a:t>
            </a:r>
            <a:r>
              <a:rPr lang="de-DE" dirty="0" err="1"/>
              <a:t>makes</a:t>
            </a:r>
            <a:r>
              <a:rPr lang="de-DE" dirty="0"/>
              <a:t> </a:t>
            </a:r>
            <a:r>
              <a:rPr lang="de-DE" dirty="0" err="1"/>
              <a:t>any</a:t>
            </a:r>
            <a:r>
              <a:rPr lang="de-DE" dirty="0"/>
              <a:t> </a:t>
            </a:r>
            <a:r>
              <a:rPr lang="de-DE" dirty="0" err="1"/>
              <a:t>digraph</a:t>
            </a:r>
            <a:r>
              <a:rPr lang="de-DE" dirty="0"/>
              <a:t> </a:t>
            </a:r>
            <a:r>
              <a:rPr lang="de-DE" dirty="0" err="1"/>
              <a:t>diagonalizable</a:t>
            </a:r>
            <a:r>
              <a:rPr lang="de-DE" dirty="0"/>
              <a:t>.</a:t>
            </a:r>
          </a:p>
          <a:p>
            <a:r>
              <a:rPr lang="de-DE" baseline="0" dirty="0"/>
              <a:t>This </a:t>
            </a:r>
            <a:r>
              <a:rPr lang="de-DE" baseline="0" dirty="0" err="1"/>
              <a:t>algorithm</a:t>
            </a:r>
            <a:r>
              <a:rPr lang="de-DE" baseline="0" dirty="0"/>
              <a:t> </a:t>
            </a:r>
            <a:r>
              <a:rPr lang="de-DE" baseline="0" dirty="0" err="1"/>
              <a:t>is</a:t>
            </a:r>
            <a:r>
              <a:rPr lang="de-DE" baseline="0" dirty="0"/>
              <a:t> </a:t>
            </a:r>
            <a:r>
              <a:rPr lang="de-DE" baseline="0" dirty="0" err="1"/>
              <a:t>generally</a:t>
            </a:r>
            <a:r>
              <a:rPr lang="de-DE" baseline="0" dirty="0"/>
              <a:t> </a:t>
            </a:r>
            <a:r>
              <a:rPr lang="de-DE" baseline="0" dirty="0" err="1"/>
              <a:t>applicable</a:t>
            </a:r>
            <a:r>
              <a:rPr lang="de-DE" baseline="0" dirty="0"/>
              <a:t>, fast and </a:t>
            </a:r>
            <a:r>
              <a:rPr lang="de-DE" baseline="0" dirty="0" err="1"/>
              <a:t>scalable</a:t>
            </a:r>
            <a:r>
              <a:rPr lang="de-DE" baseline="0" dirty="0"/>
              <a:t>.</a:t>
            </a:r>
          </a:p>
          <a:p>
            <a:r>
              <a:rPr lang="de-DE" dirty="0"/>
              <a:t>Also, </a:t>
            </a:r>
            <a:r>
              <a:rPr lang="de-DE" dirty="0" err="1"/>
              <a:t>the</a:t>
            </a:r>
            <a:r>
              <a:rPr lang="de-DE" dirty="0"/>
              <a:t> </a:t>
            </a:r>
            <a:r>
              <a:rPr lang="de-DE" dirty="0" err="1"/>
              <a:t>obtained</a:t>
            </a:r>
            <a:r>
              <a:rPr lang="de-DE" dirty="0"/>
              <a:t> Fourier </a:t>
            </a:r>
            <a:r>
              <a:rPr lang="de-DE" dirty="0" err="1"/>
              <a:t>bases</a:t>
            </a:r>
            <a:r>
              <a:rPr lang="de-DE" dirty="0"/>
              <a:t> </a:t>
            </a:r>
            <a:r>
              <a:rPr lang="de-DE" dirty="0" err="1"/>
              <a:t>are</a:t>
            </a:r>
            <a:r>
              <a:rPr lang="de-DE" dirty="0"/>
              <a:t> </a:t>
            </a:r>
            <a:r>
              <a:rPr lang="de-DE" dirty="0" err="1"/>
              <a:t>almost</a:t>
            </a:r>
            <a:r>
              <a:rPr lang="de-DE" dirty="0"/>
              <a:t> orthogonal, a </a:t>
            </a:r>
            <a:r>
              <a:rPr lang="de-DE" dirty="0" err="1"/>
              <a:t>desirable</a:t>
            </a:r>
            <a:r>
              <a:rPr lang="de-DE" dirty="0"/>
              <a:t> </a:t>
            </a:r>
            <a:r>
              <a:rPr lang="de-DE" dirty="0" err="1"/>
              <a:t>property</a:t>
            </a:r>
            <a:r>
              <a:rPr lang="de-DE" dirty="0"/>
              <a:t>.</a:t>
            </a:r>
          </a:p>
          <a:p>
            <a:r>
              <a:rPr lang="de-DE" dirty="0" err="1"/>
              <a:t>If</a:t>
            </a:r>
            <a:r>
              <a:rPr lang="de-DE" dirty="0"/>
              <a:t> </a:t>
            </a:r>
            <a:r>
              <a:rPr lang="de-DE" dirty="0" err="1"/>
              <a:t>you</a:t>
            </a:r>
            <a:r>
              <a:rPr lang="de-DE" dirty="0"/>
              <a:t> </a:t>
            </a:r>
            <a:r>
              <a:rPr lang="de-DE" dirty="0" err="1"/>
              <a:t>have</a:t>
            </a:r>
            <a:r>
              <a:rPr lang="de-DE" dirty="0"/>
              <a:t> </a:t>
            </a:r>
            <a:r>
              <a:rPr lang="de-DE" dirty="0" err="1"/>
              <a:t>any</a:t>
            </a:r>
            <a:r>
              <a:rPr lang="de-DE" dirty="0"/>
              <a:t> </a:t>
            </a:r>
            <a:r>
              <a:rPr lang="de-DE" dirty="0" err="1"/>
              <a:t>questions</a:t>
            </a:r>
            <a:r>
              <a:rPr lang="de-DE" dirty="0"/>
              <a:t>, I </a:t>
            </a:r>
            <a:r>
              <a:rPr lang="de-DE" dirty="0" err="1"/>
              <a:t>would</a:t>
            </a:r>
            <a:r>
              <a:rPr lang="de-DE" dirty="0"/>
              <a:t> </a:t>
            </a:r>
            <a:r>
              <a:rPr lang="de-DE" dirty="0" err="1"/>
              <a:t>love</a:t>
            </a:r>
            <a:r>
              <a:rPr lang="de-DE" dirty="0"/>
              <a:t> </a:t>
            </a:r>
            <a:r>
              <a:rPr lang="de-DE" dirty="0" err="1"/>
              <a:t>to</a:t>
            </a:r>
            <a:r>
              <a:rPr lang="de-DE" dirty="0"/>
              <a:t> </a:t>
            </a:r>
            <a:r>
              <a:rPr lang="de-DE" dirty="0" err="1"/>
              <a:t>see</a:t>
            </a:r>
            <a:r>
              <a:rPr lang="de-DE" dirty="0"/>
              <a:t> </a:t>
            </a:r>
            <a:r>
              <a:rPr lang="de-DE" dirty="0" err="1"/>
              <a:t>you</a:t>
            </a:r>
            <a:r>
              <a:rPr lang="de-DE" dirty="0"/>
              <a:t> at </a:t>
            </a:r>
            <a:r>
              <a:rPr lang="de-DE" dirty="0" err="1"/>
              <a:t>the</a:t>
            </a:r>
            <a:r>
              <a:rPr lang="de-DE" dirty="0"/>
              <a:t> </a:t>
            </a:r>
            <a:r>
              <a:rPr lang="de-DE" dirty="0" err="1"/>
              <a:t>poster</a:t>
            </a:r>
            <a:r>
              <a:rPr lang="de-DE" dirty="0"/>
              <a:t> </a:t>
            </a:r>
            <a:r>
              <a:rPr lang="de-DE" dirty="0" err="1"/>
              <a:t>session</a:t>
            </a:r>
            <a:r>
              <a:rPr lang="de-DE" dirty="0"/>
              <a:t>!</a:t>
            </a:r>
            <a:endParaRPr lang="de-CH" baseline="0"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12</a:t>
            </a:fld>
            <a:endParaRPr lang="en-US" dirty="0"/>
          </a:p>
        </p:txBody>
      </p:sp>
    </p:spTree>
    <p:extLst>
      <p:ext uri="{BB962C8B-B14F-4D97-AF65-F5344CB8AC3E}">
        <p14:creationId xmlns:p14="http://schemas.microsoft.com/office/powerpoint/2010/main" val="423792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Graph Signal Processing is now a widely accepted and used field, partially due to the nice properties it shares with classical signal processing, like one has a shift operator, which yields convolution, one obtains a Fourier basis and transform via </a:t>
            </a:r>
            <a:r>
              <a:rPr lang="en-US" dirty="0" err="1"/>
              <a:t>eigendecomposition</a:t>
            </a:r>
            <a:r>
              <a:rPr lang="en-US" dirty="0"/>
              <a:t> of the shift and the transform is then even orthogonal, as the shift matrices are symmetric. So everything nice and cool!</a:t>
            </a:r>
          </a:p>
          <a:p>
            <a:r>
              <a:rPr lang="en-US" dirty="0"/>
              <a:t>But this is only the case for undirected graphs, for directed graphs things are not so nice anymore. While there exist notions of shift operator, they are not symmetric anymore, which in turn gives the problem that the graph Fourier transform does not exist in general anymore as a general matrix might not be diagonalizable. And even when it is, the Fourier transform does not need to be orthogonal anymore.</a:t>
            </a:r>
          </a:p>
          <a:p>
            <a:r>
              <a:rPr lang="en-US" dirty="0"/>
              <a:t>As example consider the path graph, modeling finite discrete time. The shift operators here have only one eigenvalue and can not be further decomposed, as the eigenvalues belong to one large Jordan block.</a:t>
            </a:r>
          </a:p>
          <a:p>
            <a:r>
              <a:rPr lang="en-US" dirty="0"/>
              <a:t>So this means that Graph Signal Processing with directed graphs is problematic.</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a:t>
            </a:fld>
            <a:endParaRPr lang="en-US"/>
          </a:p>
        </p:txBody>
      </p:sp>
    </p:spTree>
    <p:extLst>
      <p:ext uri="{BB962C8B-B14F-4D97-AF65-F5344CB8AC3E}">
        <p14:creationId xmlns:p14="http://schemas.microsoft.com/office/powerpoint/2010/main" val="72364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indeed Digraph Signal Processing is an open problem, as stated for example in the overview paper on Graph Signal Processing by Ortega and co-authors.</a:t>
            </a:r>
          </a:p>
          <a:p>
            <a:r>
              <a:rPr lang="en-US" dirty="0"/>
              <a:t>Also a short look into the literature shows that there are various approaches to obtain a well-defined notion of Fourier transform for digraphs, ranging from computational tricks to stabilize the computation of the Jordan Normal form, over Graph Fourier bases which do not diagonalize the shift but are obtained via optimization of  measures like the spectral dispersion, to just considering the subset of diagonalizable filters of all graph filters.</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319895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 to the problem of Digraph Fourier Transform is very different from the previous ones, as our motivation is quite different leading to a vastly different route and solution.</a:t>
            </a:r>
          </a:p>
          <a:p>
            <a:r>
              <a:rPr lang="en-US" dirty="0"/>
              <a:t>Consider classical signal processing. Finite discrete time is associated with the directed path graph. However, as we have seen in the intro, this digraph is not diagonalizable at all. Also, this is not what is used in classical signal processing. Indeed, in classical signal processing one considers periodically extended signals, which can be modelled by adding an edge from the last to the first vertex – the periodic boundary condition.</a:t>
            </a:r>
          </a:p>
          <a:p>
            <a:r>
              <a:rPr lang="en-US" dirty="0"/>
              <a:t>Now the resulting graph is indeed diagonalizable and by the classical discrete Fourier transform. So adding a boundary condition in form of a edge makes the digraph diagonalizable.</a:t>
            </a:r>
          </a:p>
          <a:p>
            <a:r>
              <a:rPr lang="en-US" dirty="0"/>
              <a:t>Here I also want to stress that this is done, even when the signal is not periodic!</a:t>
            </a:r>
          </a:p>
          <a:p>
            <a:endParaRPr lang="en-US" dirty="0"/>
          </a:p>
          <a:p>
            <a:r>
              <a:rPr lang="en-US" dirty="0"/>
              <a:t>The question we now ask is: Can we do this for other digraphs? For example consider this graph, whose adjacency matrix has a Jordan Form with two Jordan blocks of size 2. </a:t>
            </a:r>
          </a:p>
          <a:p>
            <a:r>
              <a:rPr lang="en-US" dirty="0"/>
              <a:t>If we add these two edges here, the new adjacency matrix now has simple eigenvalues and hence an </a:t>
            </a:r>
            <a:r>
              <a:rPr lang="en-US" dirty="0" err="1"/>
              <a:t>eigendecomposition</a:t>
            </a:r>
            <a:r>
              <a:rPr lang="en-US" dirty="0"/>
              <a:t>.</a:t>
            </a:r>
          </a:p>
          <a:p>
            <a:r>
              <a:rPr lang="en-US" dirty="0"/>
              <a:t>Our goal is now to find a small numbers of edges to add to a digraph to obtain a Fourier basis of eigenvectors.</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9106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this, we import the mighty tool Perturbation Theory. Especially, we make use of one theorem,  which was proofed simultaneously by Savchenko and by Moro and </a:t>
            </a:r>
            <a:r>
              <a:rPr lang="en-US" dirty="0" err="1"/>
              <a:t>Dopico</a:t>
            </a:r>
            <a:r>
              <a:rPr lang="en-US" dirty="0"/>
              <a:t>, which describes the change of the Jordan structure of a matrix under the addition of a matrix of low rank.</a:t>
            </a:r>
          </a:p>
          <a:p>
            <a:r>
              <a:rPr lang="en-US" dirty="0"/>
              <a:t>This fits to our setting, as a new edge corresponds to adding a matrix with one entry only, that is a matrix of rank one.</a:t>
            </a:r>
          </a:p>
          <a:p>
            <a:r>
              <a:rPr lang="en-US" dirty="0"/>
              <a:t>Our corollary of this theorem is a specialization to adjacency and Laplacian matrices and states that we can indeed take such a matrix to destroy the Jordan block. However the question how to find these edges remains.</a:t>
            </a:r>
          </a:p>
          <a:p>
            <a:r>
              <a:rPr lang="en-US" dirty="0"/>
              <a:t>This question we also answered by specializing above theorem and it is given in terms of a spectral condition, by a sum of left and right multiplications of the matrix with the edge to the eigenvectors of the Jordan blocks to an eigenvalue.</a:t>
            </a:r>
          </a:p>
          <a:p>
            <a:r>
              <a:rPr lang="en-US" dirty="0"/>
              <a:t>That is, if this condition is </a:t>
            </a:r>
            <a:r>
              <a:rPr lang="en-US" dirty="0" err="1"/>
              <a:t>fullfilled</a:t>
            </a:r>
            <a:r>
              <a:rPr lang="en-US" dirty="0"/>
              <a:t>, then in the perturbed adjacency matrix, corresponding to the graph with an added edge, the largest Jordan block to the eigenvalue is destroyed. </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a:t>
            </a:fld>
            <a:endParaRPr lang="en-US"/>
          </a:p>
        </p:txBody>
      </p:sp>
    </p:spTree>
    <p:extLst>
      <p:ext uri="{BB962C8B-B14F-4D97-AF65-F5344CB8AC3E}">
        <p14:creationId xmlns:p14="http://schemas.microsoft.com/office/powerpoint/2010/main" val="256772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theorem gives us a way to add one edge to destroy one Jordan block. In reality however, there might be several Jordan blocks. So we iteratively destroy the Jordan blocks, until the adjacency matrix is diagonalizable. Note that we needed some tricks to implement a numerical version of this algorithm and that we found a faster but less exact version of the algorithm by leveraging the observation that the eigenvalue zero appears frequently.</a:t>
            </a:r>
          </a:p>
          <a:p>
            <a:r>
              <a:rPr lang="en-US" dirty="0"/>
              <a:t>So to see how this algorithm works, we consider our running example, which has two Jordan blocks. To destroy the first one, our condition gives use four possibilities and we choose to add the edge 6 to 1. As one can see, the first Jordan block gets destroyed by this edge, but the second remains.</a:t>
            </a:r>
          </a:p>
          <a:p>
            <a:r>
              <a:rPr lang="en-US" dirty="0"/>
              <a:t>Checking the condition again, we now have less possibilities to destroy the second block. We decide to add the edge 7 to 2, resulting in a diagonalizable digraph. </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a:t>
            </a:fld>
            <a:endParaRPr lang="en-US"/>
          </a:p>
        </p:txBody>
      </p:sp>
    </p:spTree>
    <p:extLst>
      <p:ext uri="{BB962C8B-B14F-4D97-AF65-F5344CB8AC3E}">
        <p14:creationId xmlns:p14="http://schemas.microsoft.com/office/powerpoint/2010/main" val="13500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interesting question is, what happens to the eigenvalues, that is the spectrum, under these edge adding algorithm.</a:t>
            </a:r>
          </a:p>
          <a:p>
            <a:r>
              <a:rPr lang="en-US" dirty="0"/>
              <a:t>First, we consider the classical finite, discrete time setting. The directed path graph has as only eigenvalue the eigenvalue zero with multiplicity eight. Adding the periodic boundary condition splits the eigenvalue zero to – in this case – eight simple eigenvalues all lying on a circle, corresponding to the classical frequencies or spectral values.</a:t>
            </a:r>
          </a:p>
          <a:p>
            <a:r>
              <a:rPr lang="en-US" dirty="0"/>
              <a:t>Now for our running example, we have three simple eigenvalues and the eigenvalue zero with multiplicity four.</a:t>
            </a:r>
          </a:p>
          <a:p>
            <a:r>
              <a:rPr lang="en-US" dirty="0"/>
              <a:t>Adding the two edges from our algorithm now splits up the eigenvalue zero to two circles (corresponding to the two Jordan blocks) but also moves the other eigenvalues a tiny bit. So the </a:t>
            </a:r>
            <a:r>
              <a:rPr lang="en-US" dirty="0" err="1"/>
              <a:t>behaviour</a:t>
            </a:r>
            <a:r>
              <a:rPr lang="en-US" dirty="0"/>
              <a:t> is similar to the one from classical signal processing, hence makes sense.</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7</a:t>
            </a:fld>
            <a:endParaRPr lang="en-US"/>
          </a:p>
        </p:txBody>
      </p:sp>
    </p:spTree>
    <p:extLst>
      <p:ext uri="{BB962C8B-B14F-4D97-AF65-F5344CB8AC3E}">
        <p14:creationId xmlns:p14="http://schemas.microsoft.com/office/powerpoint/2010/main" val="381083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 that our algorithm is generally applicable and fast, we used different random models and generated one hundred digraphs for each model, each with 500 nodes and approximately 5000 edges. </a:t>
            </a:r>
          </a:p>
          <a:p>
            <a:endParaRPr lang="en-US" dirty="0"/>
          </a:p>
          <a:p>
            <a:r>
              <a:rPr lang="en-US" dirty="0"/>
              <a:t>Our results show, that the algorithm in each case adds only a small number of edges, even in the worst case it only added 1 % additional edges and required only half a minute, while typically it runs very fast.</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8</a:t>
            </a:fld>
            <a:endParaRPr lang="en-US"/>
          </a:p>
        </p:txBody>
      </p:sp>
    </p:spTree>
    <p:extLst>
      <p:ext uri="{BB962C8B-B14F-4D97-AF65-F5344CB8AC3E}">
        <p14:creationId xmlns:p14="http://schemas.microsoft.com/office/powerpoint/2010/main" val="1046318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the inexact algorithm, which leverages the presence of the eigenvalue zero, is scalable to very large graphs. </a:t>
            </a:r>
          </a:p>
          <a:p>
            <a:r>
              <a:rPr lang="en-US" dirty="0"/>
              <a:t>Our first large Graph is the Manhattan Taxi Graph from Li &amp; Moura consisting of  five and a half thousand nodes and 11 thousand edges.</a:t>
            </a:r>
          </a:p>
          <a:p>
            <a:r>
              <a:rPr lang="en-US" dirty="0"/>
              <a:t>While the normal, exact algorithm required 19 hours and added 243 edges, the inexact algorithm ran in only 5 minutes, but added thrice as many edges.</a:t>
            </a:r>
          </a:p>
          <a:p>
            <a:endParaRPr lang="en-US" dirty="0"/>
          </a:p>
          <a:p>
            <a:r>
              <a:rPr lang="en-US" dirty="0"/>
              <a:t>Another interesting, large graph is the </a:t>
            </a:r>
            <a:r>
              <a:rPr lang="en-US" dirty="0" err="1"/>
              <a:t>the</a:t>
            </a:r>
            <a:r>
              <a:rPr lang="en-US" dirty="0"/>
              <a:t> Citation graph obtained from </a:t>
            </a:r>
            <a:r>
              <a:rPr lang="en-US" dirty="0" err="1"/>
              <a:t>arxive</a:t>
            </a:r>
            <a:r>
              <a:rPr lang="en-US" dirty="0"/>
              <a:t> papers citing each other. It consists of 5000 nodes with 18 thousand edges and is almost acyclic, which means that the eigenvalue zero is almost the only eigenvalue. We only ran the fast inexact algorithm, which added 2000 edges within half an hour. </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9</a:t>
            </a:fld>
            <a:endParaRPr lang="en-US"/>
          </a:p>
        </p:txBody>
      </p:sp>
    </p:spTree>
    <p:extLst>
      <p:ext uri="{BB962C8B-B14F-4D97-AF65-F5344CB8AC3E}">
        <p14:creationId xmlns:p14="http://schemas.microsoft.com/office/powerpoint/2010/main" val="25014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08013"/>
            <a:ext cx="10363200" cy="1470025"/>
          </a:xfrm>
        </p:spPr>
        <p:txBody>
          <a:bodyPr/>
          <a:lstStyle>
            <a:lvl1pPr>
              <a:defRPr b="1" i="0">
                <a:latin typeface="Myriad Pro" panose="020B050303040302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14400" y="3886200"/>
            <a:ext cx="10236656" cy="762000"/>
          </a:xfrm>
        </p:spPr>
        <p:txBody>
          <a:bodyPr/>
          <a:lstStyle>
            <a:lvl1pPr marL="0" indent="0" algn="l">
              <a:buNone/>
              <a:defRPr sz="2000" b="0">
                <a:latin typeface="Myriad Pro" panose="020B050303040302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08013"/>
            <a:ext cx="10363200" cy="1470025"/>
          </a:xfrm>
        </p:spPr>
        <p:txBody>
          <a:bodyPr lIns="90000"/>
          <a:lstStyle>
            <a:lvl1pPr>
              <a:defRPr b="1" i="0">
                <a:solidFill>
                  <a:schemeClr val="bg1"/>
                </a:solidFill>
                <a:latin typeface="Myriad Pro" panose="020B050303040302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14400" y="3886200"/>
            <a:ext cx="10236656" cy="762000"/>
          </a:xfrm>
        </p:spPr>
        <p:txBody>
          <a:bodyPr/>
          <a:lstStyle>
            <a:lvl1pPr marL="0" indent="0" algn="l">
              <a:buNone/>
              <a:defRPr sz="2000" b="0">
                <a:solidFill>
                  <a:schemeClr val="bg1"/>
                </a:solidFill>
                <a:latin typeface="Myriad Pro" panose="020B050303040302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4072804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20975"/>
            <a:ext cx="10363200" cy="1470025"/>
          </a:xfrm>
        </p:spPr>
        <p:txBody>
          <a:bodyPr lIns="90000"/>
          <a:lstStyle>
            <a:lvl1pPr>
              <a:defRPr b="1" i="0">
                <a:solidFill>
                  <a:schemeClr val="bg1"/>
                </a:solidFill>
                <a:latin typeface="Myriad Pro" panose="020B050303040302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8530371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024" y="381000"/>
            <a:ext cx="11207976" cy="762000"/>
          </a:xfrm>
        </p:spPr>
        <p:txBody>
          <a:bodyPr/>
          <a:lstStyle>
            <a:lvl1pPr>
              <a:defRPr b="1" i="0">
                <a:latin typeface="Myriad Pro" panose="020B050303040302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01031" y="1362075"/>
            <a:ext cx="10528300" cy="4972050"/>
          </a:xfrm>
        </p:spPr>
        <p:txBody>
          <a:bodyPr/>
          <a:lstStyle>
            <a:lvl1pPr>
              <a:spcBef>
                <a:spcPts val="2400"/>
              </a:spcBef>
              <a:defRPr>
                <a:latin typeface="Myriad Pro" panose="020B0503030403020204" pitchFamily="34" charset="0"/>
                <a:cs typeface="Calibri" panose="020F0502020204030204" pitchFamily="34" charset="0"/>
              </a:defRPr>
            </a:lvl1pPr>
            <a:lvl2pPr>
              <a:defRPr>
                <a:latin typeface="Myriad Pro" panose="020B0503030403020204" pitchFamily="34" charset="0"/>
                <a:cs typeface="Calibri" panose="020F0502020204030204" pitchFamily="34" charset="0"/>
              </a:defRPr>
            </a:lvl2pPr>
            <a:lvl3pPr>
              <a:defRPr>
                <a:latin typeface="Myriad Pro" panose="020B0503030403020204" pitchFamily="34" charset="0"/>
                <a:cs typeface="Calibri" panose="020F0502020204030204" pitchFamily="34" charset="0"/>
              </a:defRPr>
            </a:lvl3pPr>
            <a:lvl4pPr>
              <a:defRPr>
                <a:latin typeface="Myriad Pro" panose="020B0503030403020204" pitchFamily="34" charset="0"/>
                <a:cs typeface="Calibri" panose="020F0502020204030204" pitchFamily="34" charset="0"/>
              </a:defRPr>
            </a:lvl4pPr>
            <a:lvl5pPr>
              <a:defRPr>
                <a:latin typeface="Myriad Pro" panose="020B0503030403020204" pitchFamily="34" charset="0"/>
                <a:cs typeface="Calibri" panose="020F0502020204030204" pitchFamily="34" charset="0"/>
              </a:defRPr>
            </a:lvl5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extLst>
      <p:ext uri="{BB962C8B-B14F-4D97-AF65-F5344CB8AC3E}">
        <p14:creationId xmlns:p14="http://schemas.microsoft.com/office/powerpoint/2010/main" val="33797127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7016" y="381000"/>
            <a:ext cx="11105384" cy="762000"/>
          </a:xfrm>
        </p:spPr>
        <p:txBody>
          <a:bodyPr/>
          <a:lstStyle>
            <a:lvl1pPr>
              <a:defRPr b="1" i="0">
                <a:latin typeface="Myriad Pro" panose="020B0503030403020204" pitchFamily="34" charset="0"/>
                <a:cs typeface="Calibri" panose="020F0502020204030204" pitchFamily="34" charset="0"/>
              </a:defRPr>
            </a:lvl1pPr>
          </a:lstStyle>
          <a:p>
            <a:r>
              <a:rPr lang="en-US" dirty="0"/>
              <a:t>Click to edit Master title style</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extLst>
      <p:ext uri="{BB962C8B-B14F-4D97-AF65-F5344CB8AC3E}">
        <p14:creationId xmlns:p14="http://schemas.microsoft.com/office/powerpoint/2010/main" val="4804899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016" y="381000"/>
            <a:ext cx="11105384" cy="762000"/>
          </a:xfrm>
        </p:spPr>
        <p:txBody>
          <a:bodyPr/>
          <a:lstStyle>
            <a:lvl1pPr>
              <a:defRPr b="1" i="0">
                <a:solidFill>
                  <a:schemeClr val="bg1"/>
                </a:solidFill>
                <a:latin typeface="Myriad Pro" panose="020B0503030403020204" pitchFamily="34" charset="0"/>
                <a:cs typeface="Calibri" panose="020F0502020204030204" pitchFamily="34" charset="0"/>
              </a:defRPr>
            </a:lvl1pPr>
          </a:lstStyle>
          <a:p>
            <a:r>
              <a:rPr lang="en-US" dirty="0"/>
              <a:t>Click to edit Master title style</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extLst>
      <p:ext uri="{BB962C8B-B14F-4D97-AF65-F5344CB8AC3E}">
        <p14:creationId xmlns:p14="http://schemas.microsoft.com/office/powerpoint/2010/main" val="5950589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extLst>
      <p:ext uri="{BB962C8B-B14F-4D97-AF65-F5344CB8AC3E}">
        <p14:creationId xmlns:p14="http://schemas.microsoft.com/office/powerpoint/2010/main" val="21368551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tx2"/>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extLst>
      <p:ext uri="{BB962C8B-B14F-4D97-AF65-F5344CB8AC3E}">
        <p14:creationId xmlns:p14="http://schemas.microsoft.com/office/powerpoint/2010/main" val="35756003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08013"/>
            <a:ext cx="10363200" cy="1470025"/>
          </a:xfrm>
        </p:spPr>
        <p:txBody>
          <a:bodyPr lIns="90000"/>
          <a:lstStyle>
            <a:lvl1pPr>
              <a:defRPr b="1" i="0">
                <a:solidFill>
                  <a:schemeClr val="bg1"/>
                </a:solidFill>
                <a:latin typeface="Myriad Pro" panose="020B050303040302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14400" y="3886200"/>
            <a:ext cx="10236656" cy="762000"/>
          </a:xfrm>
        </p:spPr>
        <p:txBody>
          <a:bodyPr/>
          <a:lstStyle>
            <a:lvl1pPr marL="0" indent="0" algn="l">
              <a:buNone/>
              <a:defRPr sz="2000" b="0">
                <a:solidFill>
                  <a:schemeClr val="bg1"/>
                </a:solidFill>
                <a:latin typeface="Myriad Pro" panose="020B050303040302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9542460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20975"/>
            <a:ext cx="10363200" cy="1470025"/>
          </a:xfrm>
        </p:spPr>
        <p:txBody>
          <a:bodyPr lIns="90000"/>
          <a:lstStyle>
            <a:lvl1pPr>
              <a:defRPr b="1" i="0">
                <a:solidFill>
                  <a:schemeClr val="bg1"/>
                </a:solidFill>
                <a:latin typeface="Myriad Pro" panose="020B050303040302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4843454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024" y="381000"/>
            <a:ext cx="11207976" cy="762000"/>
          </a:xfrm>
        </p:spPr>
        <p:txBody>
          <a:bodyPr/>
          <a:lstStyle>
            <a:lvl1pPr>
              <a:defRPr b="1" i="0">
                <a:latin typeface="Myriad Pro" panose="020B050303040302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01031" y="1362075"/>
            <a:ext cx="10528300" cy="4972050"/>
          </a:xfrm>
        </p:spPr>
        <p:txBody>
          <a:bodyPr/>
          <a:lstStyle>
            <a:lvl1pPr>
              <a:spcBef>
                <a:spcPts val="2400"/>
              </a:spcBef>
              <a:defRPr>
                <a:latin typeface="Myriad Pro" panose="020B0503030403020204" pitchFamily="34" charset="0"/>
                <a:cs typeface="Calibri" panose="020F0502020204030204" pitchFamily="34" charset="0"/>
              </a:defRPr>
            </a:lvl1pPr>
            <a:lvl2pPr>
              <a:defRPr>
                <a:latin typeface="Myriad Pro" panose="020B0503030403020204" pitchFamily="34" charset="0"/>
                <a:cs typeface="Calibri" panose="020F0502020204030204" pitchFamily="34" charset="0"/>
              </a:defRPr>
            </a:lvl2pPr>
            <a:lvl3pPr>
              <a:defRPr>
                <a:latin typeface="Myriad Pro" panose="020B0503030403020204" pitchFamily="34" charset="0"/>
                <a:cs typeface="Calibri" panose="020F0502020204030204" pitchFamily="34" charset="0"/>
              </a:defRPr>
            </a:lvl3pPr>
            <a:lvl4pPr>
              <a:defRPr>
                <a:latin typeface="Myriad Pro" panose="020B0503030403020204" pitchFamily="34" charset="0"/>
                <a:cs typeface="Calibri" panose="020F0502020204030204" pitchFamily="34" charset="0"/>
              </a:defRPr>
            </a:lvl4pPr>
            <a:lvl5pPr>
              <a:defRPr>
                <a:latin typeface="Myriad Pro" panose="020B0503030403020204" pitchFamily="34" charset="0"/>
                <a:cs typeface="Calibri" panose="020F0502020204030204" pitchFamily="34" charset="0"/>
              </a:defRPr>
            </a:lvl5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7016" y="381000"/>
            <a:ext cx="11105384" cy="762000"/>
          </a:xfrm>
        </p:spPr>
        <p:txBody>
          <a:bodyPr/>
          <a:lstStyle>
            <a:lvl1pPr>
              <a:defRPr b="1" i="0">
                <a:latin typeface="Myriad Pro" panose="020B0503030403020204" pitchFamily="34" charset="0"/>
                <a:cs typeface="Calibri" panose="020F0502020204030204" pitchFamily="34" charset="0"/>
              </a:defRPr>
            </a:lvl1pPr>
          </a:lstStyle>
          <a:p>
            <a:r>
              <a:rPr lang="en-US" dirty="0"/>
              <a:t>Click to edit Master title style</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016" y="381000"/>
            <a:ext cx="11105384" cy="762000"/>
          </a:xfrm>
        </p:spPr>
        <p:txBody>
          <a:bodyPr/>
          <a:lstStyle>
            <a:lvl1pPr>
              <a:defRPr b="1" i="0">
                <a:solidFill>
                  <a:schemeClr val="bg1"/>
                </a:solidFill>
                <a:latin typeface="Myriad Pro" panose="020B0503030403020204" pitchFamily="34" charset="0"/>
                <a:cs typeface="Calibri" panose="020F0502020204030204" pitchFamily="34" charset="0"/>
              </a:defRPr>
            </a:lvl1pPr>
          </a:lstStyle>
          <a:p>
            <a:r>
              <a:rPr lang="en-US" dirty="0"/>
              <a:t>Click to edit Master title style</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extLst>
      <p:ext uri="{BB962C8B-B14F-4D97-AF65-F5344CB8AC3E}">
        <p14:creationId xmlns:p14="http://schemas.microsoft.com/office/powerpoint/2010/main" val="17341504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tx2"/>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extLst>
      <p:ext uri="{BB962C8B-B14F-4D97-AF65-F5344CB8AC3E}">
        <p14:creationId xmlns:p14="http://schemas.microsoft.com/office/powerpoint/2010/main" val="28093345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08013"/>
            <a:ext cx="10363200" cy="1470025"/>
          </a:xfrm>
        </p:spPr>
        <p:txBody>
          <a:bodyPr/>
          <a:lstStyle>
            <a:lvl1pPr>
              <a:defRPr b="1" i="0">
                <a:latin typeface="Myriad Pro" panose="020B050303040302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14400" y="3886200"/>
            <a:ext cx="10236656" cy="762000"/>
          </a:xfrm>
        </p:spPr>
        <p:txBody>
          <a:bodyPr/>
          <a:lstStyle>
            <a:lvl1pPr marL="0" indent="0" algn="l">
              <a:buNone/>
              <a:defRPr sz="2000" b="0">
                <a:latin typeface="Myriad Pro" panose="020B050303040302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8024679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98787" y="371182"/>
            <a:ext cx="11185213" cy="762000"/>
          </a:xfrm>
          <a:prstGeom prst="rect">
            <a:avLst/>
          </a:prstGeom>
          <a:noFill/>
          <a:ln w="9525">
            <a:noFill/>
            <a:miter lim="800000"/>
            <a:headEnd/>
            <a:tailEnd/>
          </a:ln>
        </p:spPr>
        <p:txBody>
          <a:bodyPr vert="horz" wrap="square" lIns="108000" tIns="108000" rIns="91440" bIns="45720" numCol="1" anchor="t"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529167" y="1362075"/>
            <a:ext cx="10528300"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 id="2147483664" r:id="rId4"/>
    <p:sldLayoutId id="2147483665" r:id="rId5"/>
    <p:sldLayoutId id="2147483672" r:id="rId6"/>
    <p:sldLayoutId id="2147483669" r:id="rId7"/>
    <p:sldLayoutId id="2147483673" r:id="rId8"/>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hdr="0" ftr="0" dt="0"/>
  <p:txStyles>
    <p:titleStyle>
      <a:lvl1pPr marL="0" indent="-119063" algn="l" rtl="0" eaLnBrk="1" fontAlgn="base" hangingPunct="1">
        <a:spcBef>
          <a:spcPct val="0"/>
        </a:spcBef>
        <a:spcAft>
          <a:spcPct val="0"/>
        </a:spcAft>
        <a:defRPr sz="3600" b="1" i="0">
          <a:solidFill>
            <a:schemeClr val="tx1"/>
          </a:solidFill>
          <a:latin typeface="Myriad Pro" panose="020B0503030403020204" pitchFamily="34" charset="0"/>
          <a:ea typeface="+mj-ea"/>
          <a:cs typeface="Calibri" panose="020F0502020204030204" pitchFamily="34" charset="0"/>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0" indent="0" algn="l" rtl="0" eaLnBrk="1" fontAlgn="base" hangingPunct="1">
        <a:spcBef>
          <a:spcPts val="1200"/>
        </a:spcBef>
        <a:spcAft>
          <a:spcPct val="0"/>
        </a:spcAft>
        <a:buClr>
          <a:srgbClr val="CC2A41"/>
        </a:buClr>
        <a:buSzPct val="60000"/>
        <a:buFont typeface="Wingdings 2" pitchFamily="18" charset="2"/>
        <a:buNone/>
        <a:defRPr sz="2000" b="1">
          <a:solidFill>
            <a:schemeClr val="tx1"/>
          </a:solidFill>
          <a:latin typeface="Myriad Pro" panose="020B0503030403020204" pitchFamily="34" charset="0"/>
          <a:ea typeface="+mn-ea"/>
          <a:cs typeface="Calibri" panose="020F0502020204030204" pitchFamily="34" charset="0"/>
        </a:defRPr>
      </a:lvl1pPr>
      <a:lvl2pPr marL="457200" indent="0" algn="l" rtl="0" eaLnBrk="1" fontAlgn="base" hangingPunct="1">
        <a:spcBef>
          <a:spcPct val="20000"/>
        </a:spcBef>
        <a:spcAft>
          <a:spcPct val="0"/>
        </a:spcAft>
        <a:buClr>
          <a:srgbClr val="CC2A41"/>
        </a:buClr>
        <a:buSzPct val="110000"/>
        <a:buFont typeface="Wingdings" pitchFamily="2" charset="2"/>
        <a:buNone/>
        <a:defRPr sz="1800">
          <a:solidFill>
            <a:schemeClr val="tx1"/>
          </a:solidFill>
          <a:latin typeface="Myriad Pro" panose="020B0503030403020204" pitchFamily="34" charset="0"/>
          <a:cs typeface="Calibri" panose="020F0502020204030204" pitchFamily="34" charset="0"/>
        </a:defRPr>
      </a:lvl2pPr>
      <a:lvl3pPr marL="1143000" indent="-228600" algn="l" rtl="0" eaLnBrk="1" fontAlgn="base" hangingPunct="1">
        <a:spcBef>
          <a:spcPct val="20000"/>
        </a:spcBef>
        <a:spcAft>
          <a:spcPct val="0"/>
        </a:spcAft>
        <a:buClr>
          <a:srgbClr val="CC2A41"/>
        </a:buClr>
        <a:buSzPct val="80000"/>
        <a:buFont typeface="Wingdings" pitchFamily="2" charset="2"/>
        <a:buChar char="§"/>
        <a:defRPr sz="1800" i="1">
          <a:solidFill>
            <a:srgbClr val="424254"/>
          </a:solidFill>
          <a:latin typeface="Myriad Pro" panose="020B050303040302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98787" y="371182"/>
            <a:ext cx="11185213" cy="762000"/>
          </a:xfrm>
          <a:prstGeom prst="rect">
            <a:avLst/>
          </a:prstGeom>
          <a:noFill/>
          <a:ln w="9525">
            <a:noFill/>
            <a:miter lim="800000"/>
            <a:headEnd/>
            <a:tailEnd/>
          </a:ln>
        </p:spPr>
        <p:txBody>
          <a:bodyPr vert="horz" wrap="square" lIns="108000" tIns="108000" rIns="91440" bIns="45720" numCol="1" anchor="t"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529167" y="1362075"/>
            <a:ext cx="10528300"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D3900927-5BA3-4552-800C-63E2B352D060}" type="slidenum">
              <a:rPr lang="en-US" smtClean="0"/>
              <a:pPr/>
              <a:t>‹Nr.›</a:t>
            </a:fld>
            <a:endParaRPr lang="en-US" dirty="0"/>
          </a:p>
        </p:txBody>
      </p:sp>
    </p:spTree>
    <p:extLst>
      <p:ext uri="{BB962C8B-B14F-4D97-AF65-F5344CB8AC3E}">
        <p14:creationId xmlns:p14="http://schemas.microsoft.com/office/powerpoint/2010/main" val="32495909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hdr="0" ftr="0" dt="0"/>
  <p:txStyles>
    <p:titleStyle>
      <a:lvl1pPr marL="0" indent="-119063" algn="l" rtl="0" eaLnBrk="1" fontAlgn="base" hangingPunct="1">
        <a:spcBef>
          <a:spcPct val="0"/>
        </a:spcBef>
        <a:spcAft>
          <a:spcPct val="0"/>
        </a:spcAft>
        <a:defRPr sz="3600" b="1" i="0">
          <a:solidFill>
            <a:schemeClr val="tx1"/>
          </a:solidFill>
          <a:latin typeface="Myriad Pro" panose="020B0503030403020204" pitchFamily="34" charset="0"/>
          <a:ea typeface="+mj-ea"/>
          <a:cs typeface="Calibri" panose="020F0502020204030204" pitchFamily="34" charset="0"/>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0" indent="0" algn="l" rtl="0" eaLnBrk="1" fontAlgn="base" hangingPunct="1">
        <a:spcBef>
          <a:spcPts val="1200"/>
        </a:spcBef>
        <a:spcAft>
          <a:spcPct val="0"/>
        </a:spcAft>
        <a:buClr>
          <a:srgbClr val="CC2A41"/>
        </a:buClr>
        <a:buSzPct val="60000"/>
        <a:buFont typeface="Wingdings 2" pitchFamily="18" charset="2"/>
        <a:buNone/>
        <a:defRPr sz="2000" b="1">
          <a:solidFill>
            <a:schemeClr val="tx1"/>
          </a:solidFill>
          <a:latin typeface="Myriad Pro" panose="020B0503030403020204" pitchFamily="34" charset="0"/>
          <a:ea typeface="+mn-ea"/>
          <a:cs typeface="Calibri" panose="020F0502020204030204" pitchFamily="34" charset="0"/>
        </a:defRPr>
      </a:lvl1pPr>
      <a:lvl2pPr marL="457200" indent="0" algn="l" rtl="0" eaLnBrk="1" fontAlgn="base" hangingPunct="1">
        <a:spcBef>
          <a:spcPct val="20000"/>
        </a:spcBef>
        <a:spcAft>
          <a:spcPct val="0"/>
        </a:spcAft>
        <a:buClr>
          <a:srgbClr val="CC2A41"/>
        </a:buClr>
        <a:buSzPct val="110000"/>
        <a:buFont typeface="Wingdings" pitchFamily="2" charset="2"/>
        <a:buNone/>
        <a:defRPr sz="1800">
          <a:solidFill>
            <a:schemeClr val="tx1"/>
          </a:solidFill>
          <a:latin typeface="Myriad Pro" panose="020B0503030403020204" pitchFamily="34" charset="0"/>
          <a:cs typeface="Calibri" panose="020F0502020204030204" pitchFamily="34" charset="0"/>
        </a:defRPr>
      </a:lvl2pPr>
      <a:lvl3pPr marL="1143000" indent="-228600" algn="l" rtl="0" eaLnBrk="1" fontAlgn="base" hangingPunct="1">
        <a:spcBef>
          <a:spcPct val="20000"/>
        </a:spcBef>
        <a:spcAft>
          <a:spcPct val="0"/>
        </a:spcAft>
        <a:buClr>
          <a:srgbClr val="CC2A41"/>
        </a:buClr>
        <a:buSzPct val="80000"/>
        <a:buFont typeface="Wingdings" pitchFamily="2" charset="2"/>
        <a:buChar char="§"/>
        <a:defRPr sz="1800" i="1">
          <a:solidFill>
            <a:srgbClr val="424254"/>
          </a:solidFill>
          <a:latin typeface="Myriad Pro" panose="020B050303040302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xml"/><Relationship Id="rId7" Type="http://schemas.openxmlformats.org/officeDocument/2006/relationships/notesSlide" Target="../notesSlides/notesSlide4.xml"/><Relationship Id="rId12" Type="http://schemas.openxmlformats.org/officeDocument/2006/relationships/image" Target="../media/image1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4.xml"/><Relationship Id="rId11" Type="http://schemas.openxmlformats.org/officeDocument/2006/relationships/image" Target="../media/image18.png"/><Relationship Id="rId5" Type="http://schemas.openxmlformats.org/officeDocument/2006/relationships/tags" Target="../tags/tag7.xml"/><Relationship Id="rId10" Type="http://schemas.openxmlformats.org/officeDocument/2006/relationships/image" Target="../media/image17.png"/><Relationship Id="rId4" Type="http://schemas.openxmlformats.org/officeDocument/2006/relationships/tags" Target="../tags/tag6.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tags" Target="../tags/tag10.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5.xml"/><Relationship Id="rId11" Type="http://schemas.openxmlformats.org/officeDocument/2006/relationships/image" Target="../media/image24.png"/><Relationship Id="rId5" Type="http://schemas.openxmlformats.org/officeDocument/2006/relationships/slideLayout" Target="../slideLayouts/slideLayout4.xml"/><Relationship Id="rId10" Type="http://schemas.openxmlformats.org/officeDocument/2006/relationships/image" Target="../media/image23.png"/><Relationship Id="rId4" Type="http://schemas.openxmlformats.org/officeDocument/2006/relationships/tags" Target="../tags/tag11.xml"/><Relationship Id="rId9" Type="http://schemas.openxmlformats.org/officeDocument/2006/relationships/image" Target="../media/image22.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13.xml"/><Relationship Id="rId16" Type="http://schemas.openxmlformats.org/officeDocument/2006/relationships/image" Target="../media/image33.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28.png"/><Relationship Id="rId5" Type="http://schemas.openxmlformats.org/officeDocument/2006/relationships/tags" Target="../tags/tag16.xml"/><Relationship Id="rId15" Type="http://schemas.openxmlformats.org/officeDocument/2006/relationships/image" Target="../media/image32.png"/><Relationship Id="rId10" Type="http://schemas.openxmlformats.org/officeDocument/2006/relationships/notesSlide" Target="../notesSlides/notesSlide6.xml"/><Relationship Id="rId19" Type="http://schemas.openxmlformats.org/officeDocument/2006/relationships/image" Target="../media/image36.png"/><Relationship Id="rId4" Type="http://schemas.openxmlformats.org/officeDocument/2006/relationships/tags" Target="../tags/tag15.xml"/><Relationship Id="rId9" Type="http://schemas.openxmlformats.org/officeDocument/2006/relationships/slideLayout" Target="../slideLayouts/slideLayout4.xml"/><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7695" y="914400"/>
            <a:ext cx="10363200" cy="1470025"/>
          </a:xfrm>
        </p:spPr>
        <p:txBody>
          <a:bodyPr/>
          <a:lstStyle/>
          <a:p>
            <a:r>
              <a:rPr lang="en-US" dirty="0"/>
              <a:t>Digraph Signal Processing with Generalized Boundary Conditions</a:t>
            </a:r>
            <a:br>
              <a:rPr lang="en-US" dirty="0"/>
            </a:br>
            <a:r>
              <a:rPr lang="en-US" sz="2000" b="0" i="1" dirty="0">
                <a:solidFill>
                  <a:schemeClr val="bg2">
                    <a:lumMod val="20000"/>
                    <a:lumOff val="80000"/>
                  </a:schemeClr>
                </a:solidFill>
                <a:latin typeface="+mj-lt"/>
              </a:rPr>
              <a:t>IEEE Trans. Signal Proc. </a:t>
            </a:r>
            <a:r>
              <a:rPr lang="nl-NL" sz="2000" b="0" i="1" dirty="0">
                <a:solidFill>
                  <a:schemeClr val="bg2">
                    <a:lumMod val="20000"/>
                    <a:lumOff val="80000"/>
                  </a:schemeClr>
                </a:solidFill>
                <a:effectLst/>
                <a:latin typeface="+mj-lt"/>
              </a:rPr>
              <a:t>Vol. 69, pp. 1422-1437, 2021</a:t>
            </a:r>
            <a:endParaRPr lang="de-CH" sz="2000" b="0" i="1" dirty="0">
              <a:solidFill>
                <a:schemeClr val="bg2">
                  <a:lumMod val="20000"/>
                  <a:lumOff val="80000"/>
                </a:schemeClr>
              </a:solidFill>
              <a:latin typeface="+mj-lt"/>
            </a:endParaRPr>
          </a:p>
        </p:txBody>
      </p:sp>
      <p:sp>
        <p:nvSpPr>
          <p:cNvPr id="3" name="Subtitle 2"/>
          <p:cNvSpPr>
            <a:spLocks noGrp="1"/>
          </p:cNvSpPr>
          <p:nvPr>
            <p:ph type="subTitle" idx="1"/>
          </p:nvPr>
        </p:nvSpPr>
        <p:spPr>
          <a:xfrm>
            <a:off x="897695" y="4092576"/>
            <a:ext cx="10236656" cy="762000"/>
          </a:xfrm>
        </p:spPr>
        <p:txBody>
          <a:bodyPr/>
          <a:lstStyle/>
          <a:p>
            <a:r>
              <a:rPr lang="en-US" dirty="0">
                <a:latin typeface="Myriad Pro" panose="020B0503030403020204" charset="0"/>
              </a:rPr>
              <a:t>Bastian Seifert 	       Markus </a:t>
            </a:r>
            <a:r>
              <a:rPr lang="en-US" dirty="0" err="1">
                <a:latin typeface="Myriad Pro" panose="020B0503030403020204" charset="0"/>
              </a:rPr>
              <a:t>Püschel</a:t>
            </a:r>
            <a:endParaRPr lang="en-US" dirty="0">
              <a:latin typeface="Myriad Pro" panose="020B0503030403020204" charset="0"/>
            </a:endParaRPr>
          </a:p>
          <a:p>
            <a:endParaRPr lang="en-US" dirty="0"/>
          </a:p>
          <a:p>
            <a:endParaRPr lang="en-US" dirty="0"/>
          </a:p>
          <a:p>
            <a:r>
              <a:rPr lang="en-US" dirty="0"/>
              <a:t>Department of Computer Science</a:t>
            </a:r>
          </a:p>
          <a:p>
            <a:endParaRPr lang="en-US" dirty="0"/>
          </a:p>
          <a:p>
            <a:endParaRPr lang="en-US" dirty="0"/>
          </a:p>
        </p:txBody>
      </p:sp>
      <p:pic>
        <p:nvPicPr>
          <p:cNvPr id="4" name="Picture 3" descr="\\fs.pueschel.inf.ethz.ch\markusp\Windows\Desktop\eth_logo_kurz_ne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0600" y="5921829"/>
            <a:ext cx="1322452" cy="21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rkus Püschel">
            <a:extLst>
              <a:ext uri="{FF2B5EF4-FFF2-40B4-BE49-F238E27FC236}">
                <a16:creationId xmlns:a16="http://schemas.microsoft.com/office/drawing/2014/main" id="{92609987-146E-4322-AD6E-5DDE3E353B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2085" y="2594232"/>
            <a:ext cx="1553126" cy="1553126"/>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Ein Bild, das Person, Mann, draußen enthält.&#10;&#10;Automatisch generierte Beschreibung">
            <a:extLst>
              <a:ext uri="{FF2B5EF4-FFF2-40B4-BE49-F238E27FC236}">
                <a16:creationId xmlns:a16="http://schemas.microsoft.com/office/drawing/2014/main" id="{362324A4-7AC7-490B-ADC9-D2F8704D6EF8}"/>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95788" y="2592683"/>
            <a:ext cx="1317264" cy="1550008"/>
          </a:xfrm>
          <a:prstGeom prst="rect">
            <a:avLst/>
          </a:prstGeom>
        </p:spPr>
      </p:pic>
      <p:sp>
        <p:nvSpPr>
          <p:cNvPr id="5" name="Textfeld 4">
            <a:extLst>
              <a:ext uri="{FF2B5EF4-FFF2-40B4-BE49-F238E27FC236}">
                <a16:creationId xmlns:a16="http://schemas.microsoft.com/office/drawing/2014/main" id="{104C0AFE-E083-4BC4-ADA5-1CAE86176F16}"/>
              </a:ext>
            </a:extLst>
          </p:cNvPr>
          <p:cNvSpPr txBox="1"/>
          <p:nvPr/>
        </p:nvSpPr>
        <p:spPr>
          <a:xfrm>
            <a:off x="9295002" y="5829774"/>
            <a:ext cx="2145139" cy="400110"/>
          </a:xfrm>
          <a:prstGeom prst="rect">
            <a:avLst/>
          </a:prstGeom>
          <a:noFill/>
        </p:spPr>
        <p:txBody>
          <a:bodyPr wrap="none" rtlCol="0">
            <a:spAutoFit/>
          </a:bodyPr>
          <a:lstStyle/>
          <a:p>
            <a:r>
              <a:rPr lang="de-DE" sz="2000" b="0" i="1" dirty="0">
                <a:solidFill>
                  <a:schemeClr val="bg1"/>
                </a:solidFill>
                <a:latin typeface="+mn-lt"/>
              </a:rPr>
              <a:t>IEEE ICASSP 2022</a:t>
            </a:r>
            <a:endParaRPr lang="de-CH" sz="2000" b="0" i="1" dirty="0">
              <a:solidFill>
                <a:schemeClr val="bg1"/>
              </a:solidFill>
              <a:latin typeface="+mn-lt"/>
            </a:endParaRPr>
          </a:p>
        </p:txBody>
      </p:sp>
      <p:grpSp>
        <p:nvGrpSpPr>
          <p:cNvPr id="9" name="Gruppieren 8">
            <a:extLst>
              <a:ext uri="{FF2B5EF4-FFF2-40B4-BE49-F238E27FC236}">
                <a16:creationId xmlns:a16="http://schemas.microsoft.com/office/drawing/2014/main" id="{152A94D4-CE0C-4725-B573-C6FD0131B845}"/>
              </a:ext>
            </a:extLst>
          </p:cNvPr>
          <p:cNvGrpSpPr>
            <a:grpSpLocks noChangeAspect="1"/>
          </p:cNvGrpSpPr>
          <p:nvPr/>
        </p:nvGrpSpPr>
        <p:grpSpPr>
          <a:xfrm>
            <a:off x="8153400" y="2887149"/>
            <a:ext cx="2555616" cy="1323554"/>
            <a:chOff x="4587858" y="1221763"/>
            <a:chExt cx="3010458" cy="1559116"/>
          </a:xfrm>
        </p:grpSpPr>
        <p:sp>
          <p:nvSpPr>
            <p:cNvPr id="10" name="Oval 6 1 2">
              <a:extLst>
                <a:ext uri="{FF2B5EF4-FFF2-40B4-BE49-F238E27FC236}">
                  <a16:creationId xmlns:a16="http://schemas.microsoft.com/office/drawing/2014/main" id="{F808776D-350C-4BD9-90C3-526FC3B46106}"/>
                </a:ext>
              </a:extLst>
            </p:cNvPr>
            <p:cNvSpPr/>
            <p:nvPr/>
          </p:nvSpPr>
          <p:spPr>
            <a:xfrm>
              <a:off x="6024000" y="1221763"/>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11" name="Gerade Verbindung mit Pfeil 10">
              <a:extLst>
                <a:ext uri="{FF2B5EF4-FFF2-40B4-BE49-F238E27FC236}">
                  <a16:creationId xmlns:a16="http://schemas.microsoft.com/office/drawing/2014/main" id="{E3C1437E-5309-4557-B96C-4023A6226968}"/>
                </a:ext>
              </a:extLst>
            </p:cNvPr>
            <p:cNvCxnSpPr>
              <a:cxnSpLocks/>
              <a:stCxn id="10" idx="6"/>
              <a:endCxn id="12" idx="2"/>
            </p:cNvCxnSpPr>
            <p:nvPr/>
          </p:nvCxnSpPr>
          <p:spPr>
            <a:xfrm>
              <a:off x="6168000" y="1293763"/>
              <a:ext cx="1286316" cy="0"/>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sp>
          <p:nvSpPr>
            <p:cNvPr id="12" name="Oval 6 2 2">
              <a:extLst>
                <a:ext uri="{FF2B5EF4-FFF2-40B4-BE49-F238E27FC236}">
                  <a16:creationId xmlns:a16="http://schemas.microsoft.com/office/drawing/2014/main" id="{B417803A-452B-4E46-B92D-7A603FAD31D1}"/>
                </a:ext>
              </a:extLst>
            </p:cNvPr>
            <p:cNvSpPr/>
            <p:nvPr/>
          </p:nvSpPr>
          <p:spPr>
            <a:xfrm>
              <a:off x="7454316" y="1221763"/>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Oval 6 3 2">
              <a:extLst>
                <a:ext uri="{FF2B5EF4-FFF2-40B4-BE49-F238E27FC236}">
                  <a16:creationId xmlns:a16="http://schemas.microsoft.com/office/drawing/2014/main" id="{D21774AD-A8A7-4C71-9180-8E5625F3B0F4}"/>
                </a:ext>
              </a:extLst>
            </p:cNvPr>
            <p:cNvSpPr/>
            <p:nvPr/>
          </p:nvSpPr>
          <p:spPr>
            <a:xfrm>
              <a:off x="7454316" y="2636879"/>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Oval 6 4 2">
              <a:extLst>
                <a:ext uri="{FF2B5EF4-FFF2-40B4-BE49-F238E27FC236}">
                  <a16:creationId xmlns:a16="http://schemas.microsoft.com/office/drawing/2014/main" id="{199006CD-4FF8-4368-A7A2-973A52A5EEC6}"/>
                </a:ext>
              </a:extLst>
            </p:cNvPr>
            <p:cNvSpPr/>
            <p:nvPr/>
          </p:nvSpPr>
          <p:spPr>
            <a:xfrm>
              <a:off x="6018920" y="2632679"/>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Oval 6 5 2">
              <a:extLst>
                <a:ext uri="{FF2B5EF4-FFF2-40B4-BE49-F238E27FC236}">
                  <a16:creationId xmlns:a16="http://schemas.microsoft.com/office/drawing/2014/main" id="{5C51DD0C-8D9B-44D1-AB0C-AD2034AAF23C}"/>
                </a:ext>
              </a:extLst>
            </p:cNvPr>
            <p:cNvSpPr/>
            <p:nvPr/>
          </p:nvSpPr>
          <p:spPr>
            <a:xfrm>
              <a:off x="6739158" y="1906461"/>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Oval 6 6 2">
              <a:extLst>
                <a:ext uri="{FF2B5EF4-FFF2-40B4-BE49-F238E27FC236}">
                  <a16:creationId xmlns:a16="http://schemas.microsoft.com/office/drawing/2014/main" id="{1652435D-5DC8-416A-B8BD-BB3B36D6FB91}"/>
                </a:ext>
              </a:extLst>
            </p:cNvPr>
            <p:cNvSpPr/>
            <p:nvPr/>
          </p:nvSpPr>
          <p:spPr>
            <a:xfrm>
              <a:off x="4587858" y="1640030"/>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Oval 6 7 2">
              <a:extLst>
                <a:ext uri="{FF2B5EF4-FFF2-40B4-BE49-F238E27FC236}">
                  <a16:creationId xmlns:a16="http://schemas.microsoft.com/office/drawing/2014/main" id="{252E0A64-0E5C-4D9A-9371-078D406E533F}"/>
                </a:ext>
              </a:extLst>
            </p:cNvPr>
            <p:cNvSpPr/>
            <p:nvPr/>
          </p:nvSpPr>
          <p:spPr>
            <a:xfrm>
              <a:off x="4591668" y="2636879"/>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18" name="Gerade Verbindung mit Pfeil 17">
              <a:extLst>
                <a:ext uri="{FF2B5EF4-FFF2-40B4-BE49-F238E27FC236}">
                  <a16:creationId xmlns:a16="http://schemas.microsoft.com/office/drawing/2014/main" id="{500E112F-2D7B-49A9-9FE5-47A4C4552337}"/>
                </a:ext>
              </a:extLst>
            </p:cNvPr>
            <p:cNvCxnSpPr>
              <a:cxnSpLocks/>
              <a:stCxn id="13" idx="0"/>
              <a:endCxn id="12" idx="4"/>
            </p:cNvCxnSpPr>
            <p:nvPr/>
          </p:nvCxnSpPr>
          <p:spPr>
            <a:xfrm flipV="1">
              <a:off x="7526316" y="1365763"/>
              <a:ext cx="0" cy="1271116"/>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19" name="Gerade Verbindung mit Pfeil 18">
              <a:extLst>
                <a:ext uri="{FF2B5EF4-FFF2-40B4-BE49-F238E27FC236}">
                  <a16:creationId xmlns:a16="http://schemas.microsoft.com/office/drawing/2014/main" id="{BA820CFE-70B7-4D91-885A-181942A60484}"/>
                </a:ext>
              </a:extLst>
            </p:cNvPr>
            <p:cNvCxnSpPr>
              <a:cxnSpLocks/>
              <a:stCxn id="15" idx="7"/>
              <a:endCxn id="12" idx="3"/>
            </p:cNvCxnSpPr>
            <p:nvPr/>
          </p:nvCxnSpPr>
          <p:spPr>
            <a:xfrm flipV="1">
              <a:off x="6862070" y="1344675"/>
              <a:ext cx="613334" cy="582874"/>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0" name="Gerade Verbindung mit Pfeil 19">
              <a:extLst>
                <a:ext uri="{FF2B5EF4-FFF2-40B4-BE49-F238E27FC236}">
                  <a16:creationId xmlns:a16="http://schemas.microsoft.com/office/drawing/2014/main" id="{CD9AE119-46D0-4572-B63C-35EAF659FC33}"/>
                </a:ext>
              </a:extLst>
            </p:cNvPr>
            <p:cNvCxnSpPr>
              <a:cxnSpLocks/>
              <a:stCxn id="15" idx="5"/>
              <a:endCxn id="13" idx="1"/>
            </p:cNvCxnSpPr>
            <p:nvPr/>
          </p:nvCxnSpPr>
          <p:spPr>
            <a:xfrm>
              <a:off x="6862070" y="2029373"/>
              <a:ext cx="613334" cy="628594"/>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1" name="Gerade Verbindung mit Pfeil 20">
              <a:extLst>
                <a:ext uri="{FF2B5EF4-FFF2-40B4-BE49-F238E27FC236}">
                  <a16:creationId xmlns:a16="http://schemas.microsoft.com/office/drawing/2014/main" id="{B5B188CC-4A97-4583-B3E3-EBDE1B6E57EA}"/>
                </a:ext>
              </a:extLst>
            </p:cNvPr>
            <p:cNvCxnSpPr>
              <a:cxnSpLocks/>
              <a:stCxn id="15" idx="3"/>
              <a:endCxn id="14" idx="7"/>
            </p:cNvCxnSpPr>
            <p:nvPr/>
          </p:nvCxnSpPr>
          <p:spPr>
            <a:xfrm flipH="1">
              <a:off x="6141832" y="2029373"/>
              <a:ext cx="618414" cy="624394"/>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2" name="Gerade Verbindung mit Pfeil 21">
              <a:extLst>
                <a:ext uri="{FF2B5EF4-FFF2-40B4-BE49-F238E27FC236}">
                  <a16:creationId xmlns:a16="http://schemas.microsoft.com/office/drawing/2014/main" id="{CA6A74D9-FEB2-4712-8C83-A8666130CF11}"/>
                </a:ext>
              </a:extLst>
            </p:cNvPr>
            <p:cNvCxnSpPr>
              <a:cxnSpLocks/>
              <a:stCxn id="14" idx="6"/>
            </p:cNvCxnSpPr>
            <p:nvPr/>
          </p:nvCxnSpPr>
          <p:spPr>
            <a:xfrm>
              <a:off x="6162920" y="2704679"/>
              <a:ext cx="1291396" cy="19440"/>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3" name="Gerade Verbindung mit Pfeil 22">
              <a:extLst>
                <a:ext uri="{FF2B5EF4-FFF2-40B4-BE49-F238E27FC236}">
                  <a16:creationId xmlns:a16="http://schemas.microsoft.com/office/drawing/2014/main" id="{112EC4FC-2BA4-4CFB-88B1-E712A5E7F60C}"/>
                </a:ext>
              </a:extLst>
            </p:cNvPr>
            <p:cNvCxnSpPr>
              <a:cxnSpLocks/>
              <a:stCxn id="10" idx="5"/>
              <a:endCxn id="15" idx="1"/>
            </p:cNvCxnSpPr>
            <p:nvPr/>
          </p:nvCxnSpPr>
          <p:spPr>
            <a:xfrm>
              <a:off x="6146912" y="1344675"/>
              <a:ext cx="613334" cy="582874"/>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45CB0903-86AC-4B81-92C2-D388C4FF3110}"/>
                </a:ext>
              </a:extLst>
            </p:cNvPr>
            <p:cNvCxnSpPr>
              <a:cxnSpLocks/>
              <a:stCxn id="14" idx="0"/>
              <a:endCxn id="10" idx="4"/>
            </p:cNvCxnSpPr>
            <p:nvPr/>
          </p:nvCxnSpPr>
          <p:spPr>
            <a:xfrm flipV="1">
              <a:off x="6090920" y="1365763"/>
              <a:ext cx="5080" cy="1266916"/>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5" name="Gerade Verbindung mit Pfeil 24">
              <a:extLst>
                <a:ext uri="{FF2B5EF4-FFF2-40B4-BE49-F238E27FC236}">
                  <a16:creationId xmlns:a16="http://schemas.microsoft.com/office/drawing/2014/main" id="{4F76C01D-5818-4602-ADEA-B3F5864F8C3E}"/>
                </a:ext>
              </a:extLst>
            </p:cNvPr>
            <p:cNvCxnSpPr>
              <a:cxnSpLocks/>
              <a:stCxn id="15" idx="2"/>
              <a:endCxn id="16" idx="6"/>
            </p:cNvCxnSpPr>
            <p:nvPr/>
          </p:nvCxnSpPr>
          <p:spPr>
            <a:xfrm flipH="1" flipV="1">
              <a:off x="4731858" y="1712030"/>
              <a:ext cx="2007300" cy="266431"/>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6" name="Gerade Verbindung mit Pfeil 25">
              <a:extLst>
                <a:ext uri="{FF2B5EF4-FFF2-40B4-BE49-F238E27FC236}">
                  <a16:creationId xmlns:a16="http://schemas.microsoft.com/office/drawing/2014/main" id="{95957600-90DF-4E59-B81B-44EF1881EEA0}"/>
                </a:ext>
              </a:extLst>
            </p:cNvPr>
            <p:cNvCxnSpPr>
              <a:cxnSpLocks/>
              <a:stCxn id="10" idx="2"/>
              <a:endCxn id="16" idx="7"/>
            </p:cNvCxnSpPr>
            <p:nvPr/>
          </p:nvCxnSpPr>
          <p:spPr>
            <a:xfrm flipH="1">
              <a:off x="4710770" y="1293763"/>
              <a:ext cx="1313230" cy="367355"/>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7" name="Gerade Verbindung mit Pfeil 26">
              <a:extLst>
                <a:ext uri="{FF2B5EF4-FFF2-40B4-BE49-F238E27FC236}">
                  <a16:creationId xmlns:a16="http://schemas.microsoft.com/office/drawing/2014/main" id="{2BA5F89B-E42C-4419-B725-E29CEE10B6FC}"/>
                </a:ext>
              </a:extLst>
            </p:cNvPr>
            <p:cNvCxnSpPr>
              <a:cxnSpLocks/>
              <a:stCxn id="14" idx="2"/>
              <a:endCxn id="17" idx="6"/>
            </p:cNvCxnSpPr>
            <p:nvPr/>
          </p:nvCxnSpPr>
          <p:spPr>
            <a:xfrm flipH="1">
              <a:off x="4735668" y="2704679"/>
              <a:ext cx="1283252" cy="4200"/>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8" name="Gerade Verbindung mit Pfeil 27">
              <a:extLst>
                <a:ext uri="{FF2B5EF4-FFF2-40B4-BE49-F238E27FC236}">
                  <a16:creationId xmlns:a16="http://schemas.microsoft.com/office/drawing/2014/main" id="{8F851078-9604-4CFD-A9CE-15DE0EEA6DD6}"/>
                </a:ext>
              </a:extLst>
            </p:cNvPr>
            <p:cNvCxnSpPr>
              <a:cxnSpLocks/>
              <a:stCxn id="17" idx="0"/>
              <a:endCxn id="16" idx="4"/>
            </p:cNvCxnSpPr>
            <p:nvPr/>
          </p:nvCxnSpPr>
          <p:spPr>
            <a:xfrm flipH="1" flipV="1">
              <a:off x="4659858" y="1784030"/>
              <a:ext cx="3810" cy="852849"/>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9" name="Verbinder: gekrümmt 28">
              <a:extLst>
                <a:ext uri="{FF2B5EF4-FFF2-40B4-BE49-F238E27FC236}">
                  <a16:creationId xmlns:a16="http://schemas.microsoft.com/office/drawing/2014/main" id="{B595A71C-C43B-4C9B-9A07-9F6A506FA703}"/>
                </a:ext>
              </a:extLst>
            </p:cNvPr>
            <p:cNvCxnSpPr>
              <a:cxnSpLocks/>
              <a:stCxn id="12" idx="6"/>
              <a:endCxn id="14" idx="4"/>
            </p:cNvCxnSpPr>
            <p:nvPr/>
          </p:nvCxnSpPr>
          <p:spPr>
            <a:xfrm flipH="1">
              <a:off x="6090920" y="1293763"/>
              <a:ext cx="1507396" cy="1482916"/>
            </a:xfrm>
            <a:prstGeom prst="curvedConnector4">
              <a:avLst>
                <a:gd name="adj1" fmla="val -31089"/>
                <a:gd name="adj2" fmla="val 125693"/>
              </a:avLst>
            </a:prstGeom>
            <a:ln w="127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Verbinder: gekrümmt 29">
              <a:extLst>
                <a:ext uri="{FF2B5EF4-FFF2-40B4-BE49-F238E27FC236}">
                  <a16:creationId xmlns:a16="http://schemas.microsoft.com/office/drawing/2014/main" id="{858F8E58-900C-4A8F-9B84-F85ECC1A2086}"/>
                </a:ext>
              </a:extLst>
            </p:cNvPr>
            <p:cNvCxnSpPr>
              <a:stCxn id="16" idx="0"/>
              <a:endCxn id="10" idx="1"/>
            </p:cNvCxnSpPr>
            <p:nvPr/>
          </p:nvCxnSpPr>
          <p:spPr>
            <a:xfrm rot="5400000" flipH="1" flipV="1">
              <a:off x="5153884" y="748826"/>
              <a:ext cx="397179" cy="1385230"/>
            </a:xfrm>
            <a:prstGeom prst="curvedConnector3">
              <a:avLst>
                <a:gd name="adj1" fmla="val 162865"/>
              </a:avLst>
            </a:prstGeom>
            <a:ln w="127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82066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3900927-5BA3-4552-800C-63E2B352D060}" type="slidenum">
              <a:rPr lang="en-US" smtClean="0"/>
              <a:pPr/>
              <a:t>10</a:t>
            </a:fld>
            <a:endParaRPr lang="en-US" dirty="0"/>
          </a:p>
        </p:txBody>
      </p:sp>
      <p:sp>
        <p:nvSpPr>
          <p:cNvPr id="84" name="Titel 83">
            <a:extLst>
              <a:ext uri="{FF2B5EF4-FFF2-40B4-BE49-F238E27FC236}">
                <a16:creationId xmlns:a16="http://schemas.microsoft.com/office/drawing/2014/main" id="{A948EC04-6175-4CDD-B1CE-F56425BBDD2A}"/>
              </a:ext>
            </a:extLst>
          </p:cNvPr>
          <p:cNvSpPr>
            <a:spLocks noGrp="1"/>
          </p:cNvSpPr>
          <p:nvPr>
            <p:ph type="title"/>
          </p:nvPr>
        </p:nvSpPr>
        <p:spPr/>
        <p:txBody>
          <a:bodyPr/>
          <a:lstStyle/>
          <a:p>
            <a:r>
              <a:rPr lang="de-DE" dirty="0"/>
              <a:t>Fourier </a:t>
            </a:r>
            <a:r>
              <a:rPr lang="de-DE" dirty="0" err="1"/>
              <a:t>bases</a:t>
            </a:r>
            <a:r>
              <a:rPr lang="de-DE" dirty="0"/>
              <a:t> </a:t>
            </a:r>
            <a:r>
              <a:rPr lang="de-DE" dirty="0" err="1"/>
              <a:t>found</a:t>
            </a:r>
            <a:r>
              <a:rPr lang="de-DE" dirty="0"/>
              <a:t> </a:t>
            </a:r>
            <a:r>
              <a:rPr lang="de-DE" dirty="0" err="1"/>
              <a:t>are</a:t>
            </a:r>
            <a:r>
              <a:rPr lang="de-DE" dirty="0"/>
              <a:t> </a:t>
            </a:r>
            <a:r>
              <a:rPr lang="de-DE" dirty="0" err="1"/>
              <a:t>almost</a:t>
            </a:r>
            <a:r>
              <a:rPr lang="de-DE" dirty="0"/>
              <a:t> orthogonal</a:t>
            </a:r>
            <a:endParaRPr lang="de-CH" dirty="0"/>
          </a:p>
        </p:txBody>
      </p:sp>
      <p:pic>
        <p:nvPicPr>
          <p:cNvPr id="5" name="Grafik 4">
            <a:extLst>
              <a:ext uri="{FF2B5EF4-FFF2-40B4-BE49-F238E27FC236}">
                <a16:creationId xmlns:a16="http://schemas.microsoft.com/office/drawing/2014/main" id="{CF37B38B-8985-42D0-8FA3-5C289D5C3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910" y="3101141"/>
            <a:ext cx="3852503" cy="2889377"/>
          </a:xfrm>
          <a:prstGeom prst="rect">
            <a:avLst/>
          </a:prstGeom>
        </p:spPr>
      </p:pic>
      <p:pic>
        <p:nvPicPr>
          <p:cNvPr id="7" name="Grafik 6">
            <a:extLst>
              <a:ext uri="{FF2B5EF4-FFF2-40B4-BE49-F238E27FC236}">
                <a16:creationId xmlns:a16="http://schemas.microsoft.com/office/drawing/2014/main" id="{85148B29-43CB-491C-B0AA-FE10C732A5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24" y="3094403"/>
            <a:ext cx="3852503" cy="2889377"/>
          </a:xfrm>
          <a:prstGeom prst="rect">
            <a:avLst/>
          </a:prstGeom>
        </p:spPr>
      </p:pic>
      <p:pic>
        <p:nvPicPr>
          <p:cNvPr id="10" name="Grafik 9">
            <a:extLst>
              <a:ext uri="{FF2B5EF4-FFF2-40B4-BE49-F238E27FC236}">
                <a16:creationId xmlns:a16="http://schemas.microsoft.com/office/drawing/2014/main" id="{4DB4B381-A968-45B1-82A3-FEFE6B2D58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3912" y="1907731"/>
            <a:ext cx="1794092" cy="1004898"/>
          </a:xfrm>
          <a:prstGeom prst="rect">
            <a:avLst/>
          </a:prstGeom>
        </p:spPr>
      </p:pic>
      <p:pic>
        <p:nvPicPr>
          <p:cNvPr id="23" name="Grafik 22">
            <a:extLst>
              <a:ext uri="{FF2B5EF4-FFF2-40B4-BE49-F238E27FC236}">
                <a16:creationId xmlns:a16="http://schemas.microsoft.com/office/drawing/2014/main" id="{9999856E-94DF-48CA-B364-F22A71B1B2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3293" y="1749869"/>
            <a:ext cx="2102960" cy="1162760"/>
          </a:xfrm>
          <a:prstGeom prst="rect">
            <a:avLst/>
          </a:prstGeom>
        </p:spPr>
      </p:pic>
      <p:sp>
        <p:nvSpPr>
          <p:cNvPr id="22" name="Textfeld 21">
            <a:extLst>
              <a:ext uri="{FF2B5EF4-FFF2-40B4-BE49-F238E27FC236}">
                <a16:creationId xmlns:a16="http://schemas.microsoft.com/office/drawing/2014/main" id="{51D09209-DF60-4818-BB80-2DC965D752A8}"/>
              </a:ext>
            </a:extLst>
          </p:cNvPr>
          <p:cNvSpPr txBox="1"/>
          <p:nvPr/>
        </p:nvSpPr>
        <p:spPr>
          <a:xfrm>
            <a:off x="476024" y="1143000"/>
            <a:ext cx="6128857" cy="400110"/>
          </a:xfrm>
          <a:prstGeom prst="rect">
            <a:avLst/>
          </a:prstGeom>
          <a:noFill/>
        </p:spPr>
        <p:txBody>
          <a:bodyPr wrap="none" rtlCol="0">
            <a:spAutoFit/>
          </a:bodyPr>
          <a:lstStyle/>
          <a:p>
            <a:r>
              <a:rPr lang="de-DE" sz="2000" b="0" dirty="0" err="1">
                <a:latin typeface="+mn-lt"/>
              </a:rPr>
              <a:t>Histograms</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pairwise</a:t>
            </a:r>
            <a:r>
              <a:rPr lang="de-DE" sz="2000" b="0" dirty="0">
                <a:latin typeface="+mn-lt"/>
              </a:rPr>
              <a:t> </a:t>
            </a:r>
            <a:r>
              <a:rPr lang="de-DE" sz="2000" b="0" dirty="0" err="1">
                <a:latin typeface="+mn-lt"/>
              </a:rPr>
              <a:t>angles</a:t>
            </a:r>
            <a:r>
              <a:rPr lang="de-DE" sz="2000" b="0" dirty="0">
                <a:latin typeface="+mn-lt"/>
              </a:rPr>
              <a:t> </a:t>
            </a:r>
            <a:r>
              <a:rPr lang="de-DE" sz="2000" b="0" dirty="0" err="1">
                <a:latin typeface="+mn-lt"/>
              </a:rPr>
              <a:t>between</a:t>
            </a:r>
            <a:r>
              <a:rPr lang="de-DE" sz="2000" b="0" dirty="0">
                <a:latin typeface="+mn-lt"/>
              </a:rPr>
              <a:t> </a:t>
            </a:r>
            <a:r>
              <a:rPr lang="de-DE" sz="2000" b="0" dirty="0" err="1">
                <a:latin typeface="+mn-lt"/>
              </a:rPr>
              <a:t>basis</a:t>
            </a:r>
            <a:r>
              <a:rPr lang="de-DE" sz="2000" b="0" dirty="0">
                <a:latin typeface="+mn-lt"/>
              </a:rPr>
              <a:t> </a:t>
            </a:r>
            <a:r>
              <a:rPr lang="de-DE" sz="2000" b="0" dirty="0" err="1">
                <a:latin typeface="+mn-lt"/>
              </a:rPr>
              <a:t>vectors</a:t>
            </a:r>
            <a:endParaRPr lang="de-CH" sz="2000" b="0" dirty="0">
              <a:latin typeface="+mn-lt"/>
            </a:endParaRPr>
          </a:p>
        </p:txBody>
      </p:sp>
    </p:spTree>
    <p:extLst>
      <p:ext uri="{BB962C8B-B14F-4D97-AF65-F5344CB8AC3E}">
        <p14:creationId xmlns:p14="http://schemas.microsoft.com/office/powerpoint/2010/main" val="1081132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3900927-5BA3-4552-800C-63E2B352D060}" type="slidenum">
              <a:rPr lang="en-US" smtClean="0"/>
              <a:pPr/>
              <a:t>11</a:t>
            </a:fld>
            <a:endParaRPr lang="en-US" dirty="0"/>
          </a:p>
        </p:txBody>
      </p:sp>
      <p:sp>
        <p:nvSpPr>
          <p:cNvPr id="84" name="Titel 83">
            <a:extLst>
              <a:ext uri="{FF2B5EF4-FFF2-40B4-BE49-F238E27FC236}">
                <a16:creationId xmlns:a16="http://schemas.microsoft.com/office/drawing/2014/main" id="{A948EC04-6175-4CDD-B1CE-F56425BBDD2A}"/>
              </a:ext>
            </a:extLst>
          </p:cNvPr>
          <p:cNvSpPr>
            <a:spLocks noGrp="1"/>
          </p:cNvSpPr>
          <p:nvPr>
            <p:ph type="title"/>
          </p:nvPr>
        </p:nvSpPr>
        <p:spPr/>
        <p:txBody>
          <a:bodyPr/>
          <a:lstStyle/>
          <a:p>
            <a:r>
              <a:rPr lang="de-DE" dirty="0" err="1"/>
              <a:t>Applications</a:t>
            </a:r>
            <a:endParaRPr lang="de-CH" dirty="0"/>
          </a:p>
        </p:txBody>
      </p:sp>
      <p:sp>
        <p:nvSpPr>
          <p:cNvPr id="5" name="Rechteck 4">
            <a:extLst>
              <a:ext uri="{FF2B5EF4-FFF2-40B4-BE49-F238E27FC236}">
                <a16:creationId xmlns:a16="http://schemas.microsoft.com/office/drawing/2014/main" id="{72143032-A15B-49C3-9CB4-4677509288C7}"/>
              </a:ext>
            </a:extLst>
          </p:cNvPr>
          <p:cNvSpPr>
            <a:spLocks noGrp="1" noRot="1" noMove="1" noResize="1" noEditPoints="1" noAdjustHandles="1" noChangeArrowheads="1" noChangeShapeType="1"/>
          </p:cNvSpPr>
          <p:nvPr/>
        </p:nvSpPr>
        <p:spPr bwMode="auto">
          <a:xfrm>
            <a:off x="6170990" y="1111250"/>
            <a:ext cx="4924800" cy="5289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dirty="0">
              <a:solidFill>
                <a:schemeClr val="bg1"/>
              </a:solidFill>
              <a:latin typeface="+mn-lt"/>
            </a:endParaRPr>
          </a:p>
        </p:txBody>
      </p:sp>
      <p:sp>
        <p:nvSpPr>
          <p:cNvPr id="6" name="Rechteck 5">
            <a:extLst>
              <a:ext uri="{FF2B5EF4-FFF2-40B4-BE49-F238E27FC236}">
                <a16:creationId xmlns:a16="http://schemas.microsoft.com/office/drawing/2014/main" id="{B7B96882-AD69-44EE-A772-646A5529E4E2}"/>
              </a:ext>
            </a:extLst>
          </p:cNvPr>
          <p:cNvSpPr/>
          <p:nvPr/>
        </p:nvSpPr>
        <p:spPr bwMode="auto">
          <a:xfrm>
            <a:off x="609600" y="1111250"/>
            <a:ext cx="4924800" cy="5289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dirty="0">
              <a:solidFill>
                <a:schemeClr val="bg1"/>
              </a:solidFill>
              <a:latin typeface="+mn-lt"/>
            </a:endParaRPr>
          </a:p>
        </p:txBody>
      </p:sp>
      <p:pic>
        <p:nvPicPr>
          <p:cNvPr id="3" name="Grafik 2">
            <a:extLst>
              <a:ext uri="{FF2B5EF4-FFF2-40B4-BE49-F238E27FC236}">
                <a16:creationId xmlns:a16="http://schemas.microsoft.com/office/drawing/2014/main" id="{23339FBA-5348-4455-B347-DDF2288A7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935" y="2424262"/>
            <a:ext cx="2641065" cy="1683631"/>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48A6AE9F-470C-41CD-A8F3-1F5931B671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639427"/>
            <a:ext cx="4541914" cy="666808"/>
          </a:xfrm>
          <a:prstGeom prst="rect">
            <a:avLst/>
          </a:prstGeom>
        </p:spPr>
      </p:pic>
      <p:pic>
        <p:nvPicPr>
          <p:cNvPr id="10" name="Grafik 9">
            <a:extLst>
              <a:ext uri="{FF2B5EF4-FFF2-40B4-BE49-F238E27FC236}">
                <a16:creationId xmlns:a16="http://schemas.microsoft.com/office/drawing/2014/main" id="{F040BD39-7828-4E89-B5EA-C6B5960C7F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0015" y="4648200"/>
            <a:ext cx="2635985" cy="1661189"/>
          </a:xfrm>
          <a:prstGeom prst="rect">
            <a:avLst/>
          </a:prstGeom>
        </p:spPr>
      </p:pic>
      <p:sp>
        <p:nvSpPr>
          <p:cNvPr id="11" name="Pfeil: nach unten 10">
            <a:extLst>
              <a:ext uri="{FF2B5EF4-FFF2-40B4-BE49-F238E27FC236}">
                <a16:creationId xmlns:a16="http://schemas.microsoft.com/office/drawing/2014/main" id="{D14F17B3-D800-4D72-8A03-B12FEC00F586}"/>
              </a:ext>
            </a:extLst>
          </p:cNvPr>
          <p:cNvSpPr/>
          <p:nvPr/>
        </p:nvSpPr>
        <p:spPr bwMode="auto">
          <a:xfrm>
            <a:off x="8489215" y="4190999"/>
            <a:ext cx="304800" cy="399267"/>
          </a:xfrm>
          <a:prstGeom prst="downArrow">
            <a:avLst/>
          </a:prstGeom>
          <a:solidFill>
            <a:schemeClr val="bg1">
              <a:lumMod val="6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2" name="Textfeld 11">
            <a:extLst>
              <a:ext uri="{FF2B5EF4-FFF2-40B4-BE49-F238E27FC236}">
                <a16:creationId xmlns:a16="http://schemas.microsoft.com/office/drawing/2014/main" id="{716D4C0D-DF43-4731-9F01-28287823C09A}"/>
              </a:ext>
            </a:extLst>
          </p:cNvPr>
          <p:cNvSpPr txBox="1"/>
          <p:nvPr/>
        </p:nvSpPr>
        <p:spPr>
          <a:xfrm>
            <a:off x="7338701" y="4162349"/>
            <a:ext cx="1207382" cy="369332"/>
          </a:xfrm>
          <a:prstGeom prst="rect">
            <a:avLst/>
          </a:prstGeom>
          <a:noFill/>
        </p:spPr>
        <p:txBody>
          <a:bodyPr wrap="none" rtlCol="0">
            <a:spAutoFit/>
          </a:bodyPr>
          <a:lstStyle/>
          <a:p>
            <a:r>
              <a:rPr lang="de-DE" sz="1800" b="0" dirty="0" err="1">
                <a:latin typeface="+mn-lt"/>
              </a:rPr>
              <a:t>Denoising</a:t>
            </a:r>
            <a:endParaRPr lang="de-CH" sz="1800" b="0" dirty="0">
              <a:latin typeface="+mn-lt"/>
            </a:endParaRPr>
          </a:p>
        </p:txBody>
      </p:sp>
      <p:pic>
        <p:nvPicPr>
          <p:cNvPr id="14" name="Grafik 13">
            <a:extLst>
              <a:ext uri="{FF2B5EF4-FFF2-40B4-BE49-F238E27FC236}">
                <a16:creationId xmlns:a16="http://schemas.microsoft.com/office/drawing/2014/main" id="{CC014002-EDF3-41B0-84EF-4C12D63D81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801" y="2514600"/>
            <a:ext cx="4563579" cy="2677645"/>
          </a:xfrm>
          <a:prstGeom prst="rect">
            <a:avLst/>
          </a:prstGeom>
        </p:spPr>
      </p:pic>
      <p:sp>
        <p:nvSpPr>
          <p:cNvPr id="15" name="Textfeld 14">
            <a:extLst>
              <a:ext uri="{FF2B5EF4-FFF2-40B4-BE49-F238E27FC236}">
                <a16:creationId xmlns:a16="http://schemas.microsoft.com/office/drawing/2014/main" id="{D8237B61-107D-4DC9-B2F7-A9A4BA77A3D8}"/>
              </a:ext>
            </a:extLst>
          </p:cNvPr>
          <p:cNvSpPr txBox="1"/>
          <p:nvPr/>
        </p:nvSpPr>
        <p:spPr>
          <a:xfrm>
            <a:off x="671700" y="1143000"/>
            <a:ext cx="4800599" cy="1015663"/>
          </a:xfrm>
          <a:prstGeom prst="rect">
            <a:avLst/>
          </a:prstGeom>
          <a:noFill/>
        </p:spPr>
        <p:txBody>
          <a:bodyPr wrap="square" rtlCol="0">
            <a:spAutoFit/>
          </a:bodyPr>
          <a:lstStyle/>
          <a:p>
            <a:r>
              <a:rPr lang="de-DE" sz="2000" dirty="0" err="1">
                <a:latin typeface="+mn-lt"/>
              </a:rPr>
              <a:t>Enable</a:t>
            </a:r>
            <a:r>
              <a:rPr lang="de-DE" sz="2000" dirty="0">
                <a:latin typeface="+mn-lt"/>
              </a:rPr>
              <a:t> Wiener Filter </a:t>
            </a:r>
            <a:r>
              <a:rPr lang="de-DE" sz="2000" b="0" dirty="0" err="1">
                <a:latin typeface="+mn-lt"/>
              </a:rPr>
              <a:t>based</a:t>
            </a:r>
            <a:r>
              <a:rPr lang="de-DE" sz="2000" b="0" dirty="0">
                <a:latin typeface="+mn-lt"/>
              </a:rPr>
              <a:t> on </a:t>
            </a:r>
            <a:r>
              <a:rPr lang="de-DE" sz="2000" b="0" dirty="0" err="1">
                <a:solidFill>
                  <a:schemeClr val="bg1">
                    <a:lumMod val="50000"/>
                  </a:schemeClr>
                </a:solidFill>
                <a:latin typeface="+mn-lt"/>
              </a:rPr>
              <a:t>Gavili</a:t>
            </a:r>
            <a:r>
              <a:rPr lang="de-DE" sz="2000" b="0" dirty="0">
                <a:solidFill>
                  <a:schemeClr val="bg1">
                    <a:lumMod val="50000"/>
                  </a:schemeClr>
                </a:solidFill>
                <a:latin typeface="+mn-lt"/>
              </a:rPr>
              <a:t> &amp; Zhang, IEEE Trans. Signal </a:t>
            </a:r>
            <a:r>
              <a:rPr lang="de-DE" sz="2000" b="0" dirty="0" err="1">
                <a:solidFill>
                  <a:schemeClr val="bg1">
                    <a:lumMod val="50000"/>
                  </a:schemeClr>
                </a:solidFill>
                <a:latin typeface="+mn-lt"/>
              </a:rPr>
              <a:t>Proc</a:t>
            </a:r>
            <a:r>
              <a:rPr lang="de-DE" sz="2000" b="0" dirty="0">
                <a:solidFill>
                  <a:schemeClr val="bg1">
                    <a:lumMod val="50000"/>
                  </a:schemeClr>
                </a:solidFill>
                <a:latin typeface="+mn-lt"/>
              </a:rPr>
              <a:t>., 2017</a:t>
            </a:r>
          </a:p>
          <a:p>
            <a:r>
              <a:rPr lang="de-DE" sz="2000" b="0" dirty="0" err="1">
                <a:latin typeface="+mn-lt"/>
              </a:rPr>
              <a:t>Requires</a:t>
            </a:r>
            <a:r>
              <a:rPr lang="de-DE" sz="2000" b="0" dirty="0">
                <a:latin typeface="+mn-lt"/>
              </a:rPr>
              <a:t> Fourier Basis</a:t>
            </a:r>
            <a:endParaRPr lang="de-CH" sz="2000" b="0" dirty="0">
              <a:latin typeface="+mn-lt"/>
            </a:endParaRPr>
          </a:p>
        </p:txBody>
      </p:sp>
      <p:sp>
        <p:nvSpPr>
          <p:cNvPr id="7" name="Textfeld 6">
            <a:extLst>
              <a:ext uri="{FF2B5EF4-FFF2-40B4-BE49-F238E27FC236}">
                <a16:creationId xmlns:a16="http://schemas.microsoft.com/office/drawing/2014/main" id="{59D7587D-D643-4AD1-9F35-49B57CED0AD0}"/>
              </a:ext>
            </a:extLst>
          </p:cNvPr>
          <p:cNvSpPr txBox="1"/>
          <p:nvPr/>
        </p:nvSpPr>
        <p:spPr>
          <a:xfrm>
            <a:off x="6248400" y="1121290"/>
            <a:ext cx="2743933" cy="400110"/>
          </a:xfrm>
          <a:prstGeom prst="rect">
            <a:avLst/>
          </a:prstGeom>
          <a:noFill/>
        </p:spPr>
        <p:txBody>
          <a:bodyPr wrap="square" rtlCol="0">
            <a:spAutoFit/>
          </a:bodyPr>
          <a:lstStyle/>
          <a:p>
            <a:r>
              <a:rPr lang="de-DE" sz="2000" dirty="0" err="1">
                <a:latin typeface="+mn-lt"/>
              </a:rPr>
              <a:t>Upcoming</a:t>
            </a:r>
            <a:r>
              <a:rPr lang="de-DE" sz="2000" dirty="0">
                <a:latin typeface="+mn-lt"/>
              </a:rPr>
              <a:t> Paper</a:t>
            </a:r>
            <a:endParaRPr lang="de-CH" sz="2000" dirty="0">
              <a:latin typeface="+mn-lt"/>
            </a:endParaRPr>
          </a:p>
        </p:txBody>
      </p:sp>
    </p:spTree>
    <p:extLst>
      <p:ext uri="{BB962C8B-B14F-4D97-AF65-F5344CB8AC3E}">
        <p14:creationId xmlns:p14="http://schemas.microsoft.com/office/powerpoint/2010/main" val="26689782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Straight Connector 2 1">
            <a:extLst>
              <a:ext uri="{FF2B5EF4-FFF2-40B4-BE49-F238E27FC236}">
                <a16:creationId xmlns:a16="http://schemas.microsoft.com/office/drawing/2014/main" id="{D6BA5603-1E0D-486D-98CC-CC253B1B81E0}"/>
              </a:ext>
            </a:extLst>
          </p:cNvPr>
          <p:cNvCxnSpPr>
            <a:cxnSpLocks/>
          </p:cNvCxnSpPr>
          <p:nvPr/>
        </p:nvCxnSpPr>
        <p:spPr>
          <a:xfrm flipH="1">
            <a:off x="-228600" y="3423871"/>
            <a:ext cx="12573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2 2">
            <a:extLst>
              <a:ext uri="{FF2B5EF4-FFF2-40B4-BE49-F238E27FC236}">
                <a16:creationId xmlns:a16="http://schemas.microsoft.com/office/drawing/2014/main" id="{45CB4660-2742-45E6-B73A-0D24D166AC7A}"/>
              </a:ext>
            </a:extLst>
          </p:cNvPr>
          <p:cNvCxnSpPr>
            <a:cxnSpLocks/>
            <a:stCxn id="91" idx="0"/>
          </p:cNvCxnSpPr>
          <p:nvPr/>
        </p:nvCxnSpPr>
        <p:spPr>
          <a:xfrm>
            <a:off x="6095999" y="1"/>
            <a:ext cx="1" cy="739139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uppieren 10">
            <a:extLst>
              <a:ext uri="{FF2B5EF4-FFF2-40B4-BE49-F238E27FC236}">
                <a16:creationId xmlns:a16="http://schemas.microsoft.com/office/drawing/2014/main" id="{680D8337-A9F9-41C0-8121-A70925EE0569}"/>
              </a:ext>
            </a:extLst>
          </p:cNvPr>
          <p:cNvGrpSpPr>
            <a:grpSpLocks noChangeAspect="1"/>
          </p:cNvGrpSpPr>
          <p:nvPr/>
        </p:nvGrpSpPr>
        <p:grpSpPr>
          <a:xfrm>
            <a:off x="6553200" y="1868454"/>
            <a:ext cx="1836158" cy="950946"/>
            <a:chOff x="2190489" y="4235807"/>
            <a:chExt cx="3010458" cy="1559116"/>
          </a:xfrm>
        </p:grpSpPr>
        <p:sp>
          <p:nvSpPr>
            <p:cNvPr id="12" name="Oval 6 8">
              <a:extLst>
                <a:ext uri="{FF2B5EF4-FFF2-40B4-BE49-F238E27FC236}">
                  <a16:creationId xmlns:a16="http://schemas.microsoft.com/office/drawing/2014/main" id="{0479B786-1067-43C3-AA28-44080A3F3AD0}"/>
                </a:ext>
              </a:extLst>
            </p:cNvPr>
            <p:cNvSpPr/>
            <p:nvPr/>
          </p:nvSpPr>
          <p:spPr>
            <a:xfrm>
              <a:off x="3626631" y="4235807"/>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13" name="Gerade Verbindung mit Pfeil 12">
              <a:extLst>
                <a:ext uri="{FF2B5EF4-FFF2-40B4-BE49-F238E27FC236}">
                  <a16:creationId xmlns:a16="http://schemas.microsoft.com/office/drawing/2014/main" id="{FE1D66B5-4407-4EC6-90E4-780E36790EC4}"/>
                </a:ext>
              </a:extLst>
            </p:cNvPr>
            <p:cNvCxnSpPr>
              <a:cxnSpLocks/>
              <a:stCxn id="12" idx="6"/>
              <a:endCxn id="14" idx="2"/>
            </p:cNvCxnSpPr>
            <p:nvPr/>
          </p:nvCxnSpPr>
          <p:spPr>
            <a:xfrm>
              <a:off x="3770631" y="4307807"/>
              <a:ext cx="1286316" cy="0"/>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sp>
          <p:nvSpPr>
            <p:cNvPr id="14" name="Oval 6 9">
              <a:extLst>
                <a:ext uri="{FF2B5EF4-FFF2-40B4-BE49-F238E27FC236}">
                  <a16:creationId xmlns:a16="http://schemas.microsoft.com/office/drawing/2014/main" id="{50E9024E-09BF-4AEC-9C1F-1A2BD8E11549}"/>
                </a:ext>
              </a:extLst>
            </p:cNvPr>
            <p:cNvSpPr/>
            <p:nvPr/>
          </p:nvSpPr>
          <p:spPr>
            <a:xfrm>
              <a:off x="5056947" y="4235807"/>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Oval 6 10">
              <a:extLst>
                <a:ext uri="{FF2B5EF4-FFF2-40B4-BE49-F238E27FC236}">
                  <a16:creationId xmlns:a16="http://schemas.microsoft.com/office/drawing/2014/main" id="{C1A52B98-9F8F-44CE-8F50-9DA14F8A0A2A}"/>
                </a:ext>
              </a:extLst>
            </p:cNvPr>
            <p:cNvSpPr/>
            <p:nvPr/>
          </p:nvSpPr>
          <p:spPr>
            <a:xfrm>
              <a:off x="5056947" y="5650923"/>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Oval 6 11">
              <a:extLst>
                <a:ext uri="{FF2B5EF4-FFF2-40B4-BE49-F238E27FC236}">
                  <a16:creationId xmlns:a16="http://schemas.microsoft.com/office/drawing/2014/main" id="{22FFDEB1-295D-4F13-B4C2-E486518B6B68}"/>
                </a:ext>
              </a:extLst>
            </p:cNvPr>
            <p:cNvSpPr/>
            <p:nvPr/>
          </p:nvSpPr>
          <p:spPr>
            <a:xfrm>
              <a:off x="3621551" y="5646723"/>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Oval 6 12">
              <a:extLst>
                <a:ext uri="{FF2B5EF4-FFF2-40B4-BE49-F238E27FC236}">
                  <a16:creationId xmlns:a16="http://schemas.microsoft.com/office/drawing/2014/main" id="{A4D9EE91-8496-40E9-8BD7-ED10DA73859B}"/>
                </a:ext>
              </a:extLst>
            </p:cNvPr>
            <p:cNvSpPr/>
            <p:nvPr/>
          </p:nvSpPr>
          <p:spPr>
            <a:xfrm>
              <a:off x="4341789" y="4920505"/>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8" name="Oval 6 13">
              <a:extLst>
                <a:ext uri="{FF2B5EF4-FFF2-40B4-BE49-F238E27FC236}">
                  <a16:creationId xmlns:a16="http://schemas.microsoft.com/office/drawing/2014/main" id="{41EC71F1-9AE8-4EFC-81A1-6A4BF290D049}"/>
                </a:ext>
              </a:extLst>
            </p:cNvPr>
            <p:cNvSpPr/>
            <p:nvPr/>
          </p:nvSpPr>
          <p:spPr>
            <a:xfrm>
              <a:off x="2190489" y="4654074"/>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9" name="Oval 6 14">
              <a:extLst>
                <a:ext uri="{FF2B5EF4-FFF2-40B4-BE49-F238E27FC236}">
                  <a16:creationId xmlns:a16="http://schemas.microsoft.com/office/drawing/2014/main" id="{52765E1C-B754-4E5D-BED1-C41D65885F8D}"/>
                </a:ext>
              </a:extLst>
            </p:cNvPr>
            <p:cNvSpPr/>
            <p:nvPr/>
          </p:nvSpPr>
          <p:spPr>
            <a:xfrm>
              <a:off x="2194299" y="5650923"/>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20" name="Gerade Verbindung mit Pfeil 19">
              <a:extLst>
                <a:ext uri="{FF2B5EF4-FFF2-40B4-BE49-F238E27FC236}">
                  <a16:creationId xmlns:a16="http://schemas.microsoft.com/office/drawing/2014/main" id="{9F34E58D-50ED-427C-8411-3E4893FE902E}"/>
                </a:ext>
              </a:extLst>
            </p:cNvPr>
            <p:cNvCxnSpPr>
              <a:cxnSpLocks/>
              <a:stCxn id="15" idx="0"/>
              <a:endCxn id="14" idx="4"/>
            </p:cNvCxnSpPr>
            <p:nvPr/>
          </p:nvCxnSpPr>
          <p:spPr>
            <a:xfrm flipV="1">
              <a:off x="5128947" y="4379807"/>
              <a:ext cx="0" cy="1271116"/>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1" name="Gerade Verbindung mit Pfeil 20">
              <a:extLst>
                <a:ext uri="{FF2B5EF4-FFF2-40B4-BE49-F238E27FC236}">
                  <a16:creationId xmlns:a16="http://schemas.microsoft.com/office/drawing/2014/main" id="{3E6E3949-6C87-49C9-BFF8-420375AFF11A}"/>
                </a:ext>
              </a:extLst>
            </p:cNvPr>
            <p:cNvCxnSpPr>
              <a:cxnSpLocks/>
              <a:stCxn id="17" idx="7"/>
              <a:endCxn id="14" idx="3"/>
            </p:cNvCxnSpPr>
            <p:nvPr/>
          </p:nvCxnSpPr>
          <p:spPr>
            <a:xfrm flipV="1">
              <a:off x="4464701" y="4358719"/>
              <a:ext cx="613334" cy="582874"/>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2" name="Gerade Verbindung mit Pfeil 21">
              <a:extLst>
                <a:ext uri="{FF2B5EF4-FFF2-40B4-BE49-F238E27FC236}">
                  <a16:creationId xmlns:a16="http://schemas.microsoft.com/office/drawing/2014/main" id="{18162139-1EAF-49CA-88C6-52BDBF263B90}"/>
                </a:ext>
              </a:extLst>
            </p:cNvPr>
            <p:cNvCxnSpPr>
              <a:cxnSpLocks/>
              <a:stCxn id="17" idx="5"/>
              <a:endCxn id="15" idx="1"/>
            </p:cNvCxnSpPr>
            <p:nvPr/>
          </p:nvCxnSpPr>
          <p:spPr>
            <a:xfrm>
              <a:off x="4464701" y="5043417"/>
              <a:ext cx="613334" cy="628594"/>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3" name="Gerade Verbindung mit Pfeil 22">
              <a:extLst>
                <a:ext uri="{FF2B5EF4-FFF2-40B4-BE49-F238E27FC236}">
                  <a16:creationId xmlns:a16="http://schemas.microsoft.com/office/drawing/2014/main" id="{3C45F8E9-4093-4716-AD92-0497602C33B0}"/>
                </a:ext>
              </a:extLst>
            </p:cNvPr>
            <p:cNvCxnSpPr>
              <a:cxnSpLocks/>
              <a:stCxn id="17" idx="3"/>
              <a:endCxn id="16" idx="7"/>
            </p:cNvCxnSpPr>
            <p:nvPr/>
          </p:nvCxnSpPr>
          <p:spPr>
            <a:xfrm flipH="1">
              <a:off x="3744463" y="5043417"/>
              <a:ext cx="618414" cy="624394"/>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3645BB31-CB68-49F6-80F8-BB383F81CA28}"/>
                </a:ext>
              </a:extLst>
            </p:cNvPr>
            <p:cNvCxnSpPr>
              <a:cxnSpLocks/>
              <a:stCxn id="16" idx="6"/>
            </p:cNvCxnSpPr>
            <p:nvPr/>
          </p:nvCxnSpPr>
          <p:spPr>
            <a:xfrm>
              <a:off x="3765551" y="5718723"/>
              <a:ext cx="1291396" cy="19440"/>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5" name="Gerade Verbindung mit Pfeil 24">
              <a:extLst>
                <a:ext uri="{FF2B5EF4-FFF2-40B4-BE49-F238E27FC236}">
                  <a16:creationId xmlns:a16="http://schemas.microsoft.com/office/drawing/2014/main" id="{F6BB0C0C-A447-43A1-9132-99F7A7D1648F}"/>
                </a:ext>
              </a:extLst>
            </p:cNvPr>
            <p:cNvCxnSpPr>
              <a:cxnSpLocks/>
              <a:stCxn id="12" idx="5"/>
              <a:endCxn id="17" idx="1"/>
            </p:cNvCxnSpPr>
            <p:nvPr/>
          </p:nvCxnSpPr>
          <p:spPr>
            <a:xfrm>
              <a:off x="3749543" y="4358719"/>
              <a:ext cx="613334" cy="582874"/>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6" name="Gerade Verbindung mit Pfeil 25">
              <a:extLst>
                <a:ext uri="{FF2B5EF4-FFF2-40B4-BE49-F238E27FC236}">
                  <a16:creationId xmlns:a16="http://schemas.microsoft.com/office/drawing/2014/main" id="{B3301202-4306-4591-9322-405B99021520}"/>
                </a:ext>
              </a:extLst>
            </p:cNvPr>
            <p:cNvCxnSpPr>
              <a:cxnSpLocks/>
              <a:stCxn id="16" idx="0"/>
              <a:endCxn id="12" idx="4"/>
            </p:cNvCxnSpPr>
            <p:nvPr/>
          </p:nvCxnSpPr>
          <p:spPr>
            <a:xfrm flipV="1">
              <a:off x="3693551" y="4379807"/>
              <a:ext cx="5080" cy="1266916"/>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7" name="Gerade Verbindung mit Pfeil 26">
              <a:extLst>
                <a:ext uri="{FF2B5EF4-FFF2-40B4-BE49-F238E27FC236}">
                  <a16:creationId xmlns:a16="http://schemas.microsoft.com/office/drawing/2014/main" id="{2107E683-3DDF-42C6-9455-DEA49392FCD1}"/>
                </a:ext>
              </a:extLst>
            </p:cNvPr>
            <p:cNvCxnSpPr>
              <a:cxnSpLocks/>
              <a:stCxn id="17" idx="2"/>
              <a:endCxn id="18" idx="6"/>
            </p:cNvCxnSpPr>
            <p:nvPr/>
          </p:nvCxnSpPr>
          <p:spPr>
            <a:xfrm flipH="1" flipV="1">
              <a:off x="2334489" y="4726074"/>
              <a:ext cx="2007300" cy="266431"/>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8" name="Gerade Verbindung mit Pfeil 27">
              <a:extLst>
                <a:ext uri="{FF2B5EF4-FFF2-40B4-BE49-F238E27FC236}">
                  <a16:creationId xmlns:a16="http://schemas.microsoft.com/office/drawing/2014/main" id="{319F4234-BB00-4680-9874-A23322498A0C}"/>
                </a:ext>
              </a:extLst>
            </p:cNvPr>
            <p:cNvCxnSpPr>
              <a:cxnSpLocks/>
              <a:stCxn id="12" idx="2"/>
              <a:endCxn id="18" idx="7"/>
            </p:cNvCxnSpPr>
            <p:nvPr/>
          </p:nvCxnSpPr>
          <p:spPr>
            <a:xfrm flipH="1">
              <a:off x="2313401" y="4307807"/>
              <a:ext cx="1313230" cy="367355"/>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29" name="Gerade Verbindung mit Pfeil 28">
              <a:extLst>
                <a:ext uri="{FF2B5EF4-FFF2-40B4-BE49-F238E27FC236}">
                  <a16:creationId xmlns:a16="http://schemas.microsoft.com/office/drawing/2014/main" id="{5B087947-76C2-4D74-BAA0-E466551A2FE6}"/>
                </a:ext>
              </a:extLst>
            </p:cNvPr>
            <p:cNvCxnSpPr>
              <a:cxnSpLocks/>
              <a:stCxn id="16" idx="2"/>
              <a:endCxn id="19" idx="6"/>
            </p:cNvCxnSpPr>
            <p:nvPr/>
          </p:nvCxnSpPr>
          <p:spPr>
            <a:xfrm flipH="1">
              <a:off x="2338299" y="5718723"/>
              <a:ext cx="1283252" cy="4200"/>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30" name="Gerade Verbindung mit Pfeil 29">
              <a:extLst>
                <a:ext uri="{FF2B5EF4-FFF2-40B4-BE49-F238E27FC236}">
                  <a16:creationId xmlns:a16="http://schemas.microsoft.com/office/drawing/2014/main" id="{CF9ABEAE-3522-4B58-996D-343151AC7E39}"/>
                </a:ext>
              </a:extLst>
            </p:cNvPr>
            <p:cNvCxnSpPr>
              <a:cxnSpLocks/>
              <a:stCxn id="19" idx="0"/>
              <a:endCxn id="18" idx="4"/>
            </p:cNvCxnSpPr>
            <p:nvPr/>
          </p:nvCxnSpPr>
          <p:spPr>
            <a:xfrm flipH="1" flipV="1">
              <a:off x="2262489" y="4798074"/>
              <a:ext cx="3810" cy="852849"/>
            </a:xfrm>
            <a:prstGeom prst="straightConnector1">
              <a:avLst/>
            </a:prstGeom>
            <a:ln w="12700">
              <a:solidFill>
                <a:schemeClr val="bg1"/>
              </a:solidFill>
              <a:tailEnd type="triangle" w="med" len="med"/>
            </a:ln>
          </p:spPr>
          <p:style>
            <a:lnRef idx="1">
              <a:schemeClr val="dk1"/>
            </a:lnRef>
            <a:fillRef idx="0">
              <a:schemeClr val="dk1"/>
            </a:fillRef>
            <a:effectRef idx="0">
              <a:schemeClr val="dk1"/>
            </a:effectRef>
            <a:fontRef idx="minor">
              <a:schemeClr val="tx1"/>
            </a:fontRef>
          </p:style>
        </p:cxnSp>
      </p:grpSp>
      <p:grpSp>
        <p:nvGrpSpPr>
          <p:cNvPr id="52" name="Gruppieren 51">
            <a:extLst>
              <a:ext uri="{FF2B5EF4-FFF2-40B4-BE49-F238E27FC236}">
                <a16:creationId xmlns:a16="http://schemas.microsoft.com/office/drawing/2014/main" id="{1BFE7B65-6B47-437B-AC77-BC537D4C22F9}"/>
              </a:ext>
            </a:extLst>
          </p:cNvPr>
          <p:cNvGrpSpPr>
            <a:grpSpLocks noChangeAspect="1"/>
          </p:cNvGrpSpPr>
          <p:nvPr/>
        </p:nvGrpSpPr>
        <p:grpSpPr>
          <a:xfrm>
            <a:off x="9834188" y="1835265"/>
            <a:ext cx="1833396" cy="949516"/>
            <a:chOff x="4587858" y="1221763"/>
            <a:chExt cx="3010458" cy="1559116"/>
          </a:xfrm>
        </p:grpSpPr>
        <p:sp>
          <p:nvSpPr>
            <p:cNvPr id="53" name="Oval 6 1 2">
              <a:extLst>
                <a:ext uri="{FF2B5EF4-FFF2-40B4-BE49-F238E27FC236}">
                  <a16:creationId xmlns:a16="http://schemas.microsoft.com/office/drawing/2014/main" id="{CB76397A-8196-4810-804F-6BF93E97C404}"/>
                </a:ext>
              </a:extLst>
            </p:cNvPr>
            <p:cNvSpPr/>
            <p:nvPr/>
          </p:nvSpPr>
          <p:spPr>
            <a:xfrm>
              <a:off x="6024000" y="1221763"/>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54" name="Gerade Verbindung mit Pfeil 53">
              <a:extLst>
                <a:ext uri="{FF2B5EF4-FFF2-40B4-BE49-F238E27FC236}">
                  <a16:creationId xmlns:a16="http://schemas.microsoft.com/office/drawing/2014/main" id="{D1F468E2-D62C-42ED-BD6B-8C793E73BAFA}"/>
                </a:ext>
              </a:extLst>
            </p:cNvPr>
            <p:cNvCxnSpPr>
              <a:cxnSpLocks/>
              <a:stCxn id="53" idx="6"/>
              <a:endCxn id="55" idx="2"/>
            </p:cNvCxnSpPr>
            <p:nvPr/>
          </p:nvCxnSpPr>
          <p:spPr>
            <a:xfrm>
              <a:off x="6168000" y="1293763"/>
              <a:ext cx="1286316" cy="0"/>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sp>
          <p:nvSpPr>
            <p:cNvPr id="55" name="Oval 6 2 2">
              <a:extLst>
                <a:ext uri="{FF2B5EF4-FFF2-40B4-BE49-F238E27FC236}">
                  <a16:creationId xmlns:a16="http://schemas.microsoft.com/office/drawing/2014/main" id="{A7F659F1-7040-4087-B2A2-AE1A2A37DED1}"/>
                </a:ext>
              </a:extLst>
            </p:cNvPr>
            <p:cNvSpPr/>
            <p:nvPr/>
          </p:nvSpPr>
          <p:spPr>
            <a:xfrm>
              <a:off x="7454316" y="1221763"/>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6" name="Oval 6 3 2">
              <a:extLst>
                <a:ext uri="{FF2B5EF4-FFF2-40B4-BE49-F238E27FC236}">
                  <a16:creationId xmlns:a16="http://schemas.microsoft.com/office/drawing/2014/main" id="{D8D5E41F-2B15-43CB-8EB0-1F0C9F28F571}"/>
                </a:ext>
              </a:extLst>
            </p:cNvPr>
            <p:cNvSpPr/>
            <p:nvPr/>
          </p:nvSpPr>
          <p:spPr>
            <a:xfrm>
              <a:off x="7454316" y="2636879"/>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7" name="Oval 6 4 2">
              <a:extLst>
                <a:ext uri="{FF2B5EF4-FFF2-40B4-BE49-F238E27FC236}">
                  <a16:creationId xmlns:a16="http://schemas.microsoft.com/office/drawing/2014/main" id="{2FAB96A6-262A-4B03-9D89-79FB47B08D7E}"/>
                </a:ext>
              </a:extLst>
            </p:cNvPr>
            <p:cNvSpPr/>
            <p:nvPr/>
          </p:nvSpPr>
          <p:spPr>
            <a:xfrm>
              <a:off x="6018920" y="2632679"/>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8" name="Oval 6 5 2">
              <a:extLst>
                <a:ext uri="{FF2B5EF4-FFF2-40B4-BE49-F238E27FC236}">
                  <a16:creationId xmlns:a16="http://schemas.microsoft.com/office/drawing/2014/main" id="{FA0C5AD3-E035-492A-92B8-85C815459A4D}"/>
                </a:ext>
              </a:extLst>
            </p:cNvPr>
            <p:cNvSpPr/>
            <p:nvPr/>
          </p:nvSpPr>
          <p:spPr>
            <a:xfrm>
              <a:off x="6739158" y="1906461"/>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9" name="Oval 6 6 2">
              <a:extLst>
                <a:ext uri="{FF2B5EF4-FFF2-40B4-BE49-F238E27FC236}">
                  <a16:creationId xmlns:a16="http://schemas.microsoft.com/office/drawing/2014/main" id="{4816245E-BB70-4EA1-A616-2B63719E51DE}"/>
                </a:ext>
              </a:extLst>
            </p:cNvPr>
            <p:cNvSpPr/>
            <p:nvPr/>
          </p:nvSpPr>
          <p:spPr>
            <a:xfrm>
              <a:off x="4587858" y="1640030"/>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0" name="Oval 6 7 2">
              <a:extLst>
                <a:ext uri="{FF2B5EF4-FFF2-40B4-BE49-F238E27FC236}">
                  <a16:creationId xmlns:a16="http://schemas.microsoft.com/office/drawing/2014/main" id="{D40C49D6-AE9E-4990-AC54-32AE5744FBF4}"/>
                </a:ext>
              </a:extLst>
            </p:cNvPr>
            <p:cNvSpPr/>
            <p:nvPr/>
          </p:nvSpPr>
          <p:spPr>
            <a:xfrm>
              <a:off x="4591668" y="2636879"/>
              <a:ext cx="144000" cy="144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61" name="Gerade Verbindung mit Pfeil 60">
              <a:extLst>
                <a:ext uri="{FF2B5EF4-FFF2-40B4-BE49-F238E27FC236}">
                  <a16:creationId xmlns:a16="http://schemas.microsoft.com/office/drawing/2014/main" id="{C4143933-0ABA-42C6-9BF5-E093BE137414}"/>
                </a:ext>
              </a:extLst>
            </p:cNvPr>
            <p:cNvCxnSpPr>
              <a:cxnSpLocks/>
              <a:stCxn id="56" idx="0"/>
              <a:endCxn id="55" idx="4"/>
            </p:cNvCxnSpPr>
            <p:nvPr/>
          </p:nvCxnSpPr>
          <p:spPr>
            <a:xfrm flipV="1">
              <a:off x="7526316" y="1365763"/>
              <a:ext cx="0" cy="1271116"/>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62" name="Gerade Verbindung mit Pfeil 61">
              <a:extLst>
                <a:ext uri="{FF2B5EF4-FFF2-40B4-BE49-F238E27FC236}">
                  <a16:creationId xmlns:a16="http://schemas.microsoft.com/office/drawing/2014/main" id="{B2B4BF70-27E7-4EA5-934B-093E008A624B}"/>
                </a:ext>
              </a:extLst>
            </p:cNvPr>
            <p:cNvCxnSpPr>
              <a:cxnSpLocks/>
              <a:stCxn id="58" idx="7"/>
              <a:endCxn id="55" idx="3"/>
            </p:cNvCxnSpPr>
            <p:nvPr/>
          </p:nvCxnSpPr>
          <p:spPr>
            <a:xfrm flipV="1">
              <a:off x="6862070" y="1344675"/>
              <a:ext cx="613334" cy="582874"/>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63" name="Gerade Verbindung mit Pfeil 62">
              <a:extLst>
                <a:ext uri="{FF2B5EF4-FFF2-40B4-BE49-F238E27FC236}">
                  <a16:creationId xmlns:a16="http://schemas.microsoft.com/office/drawing/2014/main" id="{2F1EEBD8-3FD3-439B-8C55-ECF4040494BF}"/>
                </a:ext>
              </a:extLst>
            </p:cNvPr>
            <p:cNvCxnSpPr>
              <a:cxnSpLocks/>
              <a:stCxn id="58" idx="5"/>
              <a:endCxn id="56" idx="1"/>
            </p:cNvCxnSpPr>
            <p:nvPr/>
          </p:nvCxnSpPr>
          <p:spPr>
            <a:xfrm>
              <a:off x="6862070" y="2029373"/>
              <a:ext cx="613334" cy="628594"/>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64" name="Gerade Verbindung mit Pfeil 63">
              <a:extLst>
                <a:ext uri="{FF2B5EF4-FFF2-40B4-BE49-F238E27FC236}">
                  <a16:creationId xmlns:a16="http://schemas.microsoft.com/office/drawing/2014/main" id="{293526B6-5B35-4977-A72A-4EA8A8D4A303}"/>
                </a:ext>
              </a:extLst>
            </p:cNvPr>
            <p:cNvCxnSpPr>
              <a:cxnSpLocks/>
              <a:stCxn id="58" idx="3"/>
              <a:endCxn id="57" idx="7"/>
            </p:cNvCxnSpPr>
            <p:nvPr/>
          </p:nvCxnSpPr>
          <p:spPr>
            <a:xfrm flipH="1">
              <a:off x="6141832" y="2029373"/>
              <a:ext cx="618414" cy="624394"/>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65" name="Gerade Verbindung mit Pfeil 64">
              <a:extLst>
                <a:ext uri="{FF2B5EF4-FFF2-40B4-BE49-F238E27FC236}">
                  <a16:creationId xmlns:a16="http://schemas.microsoft.com/office/drawing/2014/main" id="{95D47B2E-896B-45A3-A568-78899E35E093}"/>
                </a:ext>
              </a:extLst>
            </p:cNvPr>
            <p:cNvCxnSpPr>
              <a:cxnSpLocks/>
              <a:stCxn id="57" idx="6"/>
            </p:cNvCxnSpPr>
            <p:nvPr/>
          </p:nvCxnSpPr>
          <p:spPr>
            <a:xfrm>
              <a:off x="6162920" y="2704679"/>
              <a:ext cx="1291396" cy="19440"/>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66" name="Gerade Verbindung mit Pfeil 65">
              <a:extLst>
                <a:ext uri="{FF2B5EF4-FFF2-40B4-BE49-F238E27FC236}">
                  <a16:creationId xmlns:a16="http://schemas.microsoft.com/office/drawing/2014/main" id="{F562FBEE-3A8E-42D7-B5A4-F1BB9C99BAD8}"/>
                </a:ext>
              </a:extLst>
            </p:cNvPr>
            <p:cNvCxnSpPr>
              <a:cxnSpLocks/>
              <a:stCxn id="53" idx="5"/>
              <a:endCxn id="58" idx="1"/>
            </p:cNvCxnSpPr>
            <p:nvPr/>
          </p:nvCxnSpPr>
          <p:spPr>
            <a:xfrm>
              <a:off x="6146912" y="1344675"/>
              <a:ext cx="613334" cy="582874"/>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67" name="Gerade Verbindung mit Pfeil 66">
              <a:extLst>
                <a:ext uri="{FF2B5EF4-FFF2-40B4-BE49-F238E27FC236}">
                  <a16:creationId xmlns:a16="http://schemas.microsoft.com/office/drawing/2014/main" id="{9CBE3AE6-19B8-48CE-9A23-566504D33F67}"/>
                </a:ext>
              </a:extLst>
            </p:cNvPr>
            <p:cNvCxnSpPr>
              <a:cxnSpLocks/>
              <a:stCxn id="57" idx="0"/>
              <a:endCxn id="53" idx="4"/>
            </p:cNvCxnSpPr>
            <p:nvPr/>
          </p:nvCxnSpPr>
          <p:spPr>
            <a:xfrm flipV="1">
              <a:off x="6090920" y="1365763"/>
              <a:ext cx="5080" cy="1266916"/>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68" name="Gerade Verbindung mit Pfeil 67">
              <a:extLst>
                <a:ext uri="{FF2B5EF4-FFF2-40B4-BE49-F238E27FC236}">
                  <a16:creationId xmlns:a16="http://schemas.microsoft.com/office/drawing/2014/main" id="{B3C71C23-D678-4CAD-A42E-257BAA980760}"/>
                </a:ext>
              </a:extLst>
            </p:cNvPr>
            <p:cNvCxnSpPr>
              <a:cxnSpLocks/>
              <a:stCxn id="58" idx="2"/>
              <a:endCxn id="59" idx="6"/>
            </p:cNvCxnSpPr>
            <p:nvPr/>
          </p:nvCxnSpPr>
          <p:spPr>
            <a:xfrm flipH="1" flipV="1">
              <a:off x="4731858" y="1712030"/>
              <a:ext cx="2007300" cy="266431"/>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69" name="Gerade Verbindung mit Pfeil 68">
              <a:extLst>
                <a:ext uri="{FF2B5EF4-FFF2-40B4-BE49-F238E27FC236}">
                  <a16:creationId xmlns:a16="http://schemas.microsoft.com/office/drawing/2014/main" id="{4B9055E8-B104-4E17-A78E-11BE29F7765C}"/>
                </a:ext>
              </a:extLst>
            </p:cNvPr>
            <p:cNvCxnSpPr>
              <a:cxnSpLocks/>
              <a:stCxn id="53" idx="2"/>
              <a:endCxn id="59" idx="7"/>
            </p:cNvCxnSpPr>
            <p:nvPr/>
          </p:nvCxnSpPr>
          <p:spPr>
            <a:xfrm flipH="1">
              <a:off x="4710770" y="1293763"/>
              <a:ext cx="1313230" cy="367355"/>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70" name="Gerade Verbindung mit Pfeil 69">
              <a:extLst>
                <a:ext uri="{FF2B5EF4-FFF2-40B4-BE49-F238E27FC236}">
                  <a16:creationId xmlns:a16="http://schemas.microsoft.com/office/drawing/2014/main" id="{6C1D9EC6-C067-48B7-BCF6-64D617ED082F}"/>
                </a:ext>
              </a:extLst>
            </p:cNvPr>
            <p:cNvCxnSpPr>
              <a:cxnSpLocks/>
              <a:stCxn id="57" idx="2"/>
              <a:endCxn id="60" idx="6"/>
            </p:cNvCxnSpPr>
            <p:nvPr/>
          </p:nvCxnSpPr>
          <p:spPr>
            <a:xfrm flipH="1">
              <a:off x="4735668" y="2704679"/>
              <a:ext cx="1283252" cy="4200"/>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71" name="Gerade Verbindung mit Pfeil 70">
              <a:extLst>
                <a:ext uri="{FF2B5EF4-FFF2-40B4-BE49-F238E27FC236}">
                  <a16:creationId xmlns:a16="http://schemas.microsoft.com/office/drawing/2014/main" id="{C5498DF4-BFCA-4E67-A8F6-5E113E9C9D31}"/>
                </a:ext>
              </a:extLst>
            </p:cNvPr>
            <p:cNvCxnSpPr>
              <a:cxnSpLocks/>
              <a:stCxn id="60" idx="0"/>
              <a:endCxn id="59" idx="4"/>
            </p:cNvCxnSpPr>
            <p:nvPr/>
          </p:nvCxnSpPr>
          <p:spPr>
            <a:xfrm flipH="1" flipV="1">
              <a:off x="4659858" y="1784030"/>
              <a:ext cx="3810" cy="852849"/>
            </a:xfrm>
            <a:prstGeom prst="straightConnector1">
              <a:avLst/>
            </a:prstGeom>
            <a:ln w="9525">
              <a:solidFill>
                <a:schemeClr val="bg1"/>
              </a:solidFill>
              <a:tailEnd type="triangle" w="med" len="med"/>
            </a:ln>
          </p:spPr>
          <p:style>
            <a:lnRef idx="1">
              <a:schemeClr val="dk1"/>
            </a:lnRef>
            <a:fillRef idx="0">
              <a:schemeClr val="dk1"/>
            </a:fillRef>
            <a:effectRef idx="0">
              <a:schemeClr val="dk1"/>
            </a:effectRef>
            <a:fontRef idx="minor">
              <a:schemeClr val="tx1"/>
            </a:fontRef>
          </p:style>
        </p:cxnSp>
        <p:cxnSp>
          <p:nvCxnSpPr>
            <p:cNvPr id="72" name="Verbinder: gekrümmt 71">
              <a:extLst>
                <a:ext uri="{FF2B5EF4-FFF2-40B4-BE49-F238E27FC236}">
                  <a16:creationId xmlns:a16="http://schemas.microsoft.com/office/drawing/2014/main" id="{17A8045B-2AAF-4D15-8C5D-D53209A30DA7}"/>
                </a:ext>
              </a:extLst>
            </p:cNvPr>
            <p:cNvCxnSpPr>
              <a:cxnSpLocks/>
              <a:stCxn id="55" idx="6"/>
              <a:endCxn id="57" idx="4"/>
            </p:cNvCxnSpPr>
            <p:nvPr/>
          </p:nvCxnSpPr>
          <p:spPr>
            <a:xfrm flipH="1">
              <a:off x="6090920" y="1293763"/>
              <a:ext cx="1507396" cy="1482916"/>
            </a:xfrm>
            <a:prstGeom prst="curvedConnector4">
              <a:avLst>
                <a:gd name="adj1" fmla="val -31089"/>
                <a:gd name="adj2" fmla="val 125693"/>
              </a:avLst>
            </a:prstGeom>
            <a:ln w="127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3" name="Verbinder: gekrümmt 72">
              <a:extLst>
                <a:ext uri="{FF2B5EF4-FFF2-40B4-BE49-F238E27FC236}">
                  <a16:creationId xmlns:a16="http://schemas.microsoft.com/office/drawing/2014/main" id="{C0EB8BFA-06F2-4877-91C5-776106469194}"/>
                </a:ext>
              </a:extLst>
            </p:cNvPr>
            <p:cNvCxnSpPr>
              <a:stCxn id="59" idx="0"/>
              <a:endCxn id="53" idx="1"/>
            </p:cNvCxnSpPr>
            <p:nvPr/>
          </p:nvCxnSpPr>
          <p:spPr>
            <a:xfrm rot="5400000" flipH="1" flipV="1">
              <a:off x="5153884" y="748826"/>
              <a:ext cx="397179" cy="1385230"/>
            </a:xfrm>
            <a:prstGeom prst="curvedConnector3">
              <a:avLst>
                <a:gd name="adj1" fmla="val 162865"/>
              </a:avLst>
            </a:prstGeom>
            <a:ln w="127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pSp>
      <p:pic>
        <p:nvPicPr>
          <p:cNvPr id="4" name="Grafik 3" descr="Ein Bild, das Gebäude, Käfig enthält.&#10;&#10;Automatisch generierte Beschreibung">
            <a:extLst>
              <a:ext uri="{FF2B5EF4-FFF2-40B4-BE49-F238E27FC236}">
                <a16:creationId xmlns:a16="http://schemas.microsoft.com/office/drawing/2014/main" id="{EF8CC985-C35D-495E-8EE4-1719BEDA7A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140580"/>
            <a:ext cx="4143474" cy="2320820"/>
          </a:xfrm>
          <a:prstGeom prst="rect">
            <a:avLst/>
          </a:prstGeom>
        </p:spPr>
      </p:pic>
      <p:grpSp>
        <p:nvGrpSpPr>
          <p:cNvPr id="74" name="Gruppieren 73">
            <a:extLst>
              <a:ext uri="{FF2B5EF4-FFF2-40B4-BE49-F238E27FC236}">
                <a16:creationId xmlns:a16="http://schemas.microsoft.com/office/drawing/2014/main" id="{46148022-1DB2-4DB0-889F-38777CEEB148}"/>
              </a:ext>
            </a:extLst>
          </p:cNvPr>
          <p:cNvGrpSpPr>
            <a:grpSpLocks noChangeAspect="1"/>
          </p:cNvGrpSpPr>
          <p:nvPr/>
        </p:nvGrpSpPr>
        <p:grpSpPr>
          <a:xfrm>
            <a:off x="152400" y="2402457"/>
            <a:ext cx="2260800" cy="114781"/>
            <a:chOff x="970876" y="4153979"/>
            <a:chExt cx="1901791" cy="96554"/>
          </a:xfrm>
        </p:grpSpPr>
        <p:sp>
          <p:nvSpPr>
            <p:cNvPr id="75" name="Oval 24 1 1">
              <a:extLst>
                <a:ext uri="{FF2B5EF4-FFF2-40B4-BE49-F238E27FC236}">
                  <a16:creationId xmlns:a16="http://schemas.microsoft.com/office/drawing/2014/main" id="{2989298F-2FFD-43B2-AA99-35E5704CF0E6}"/>
                </a:ext>
              </a:extLst>
            </p:cNvPr>
            <p:cNvSpPr/>
            <p:nvPr/>
          </p:nvSpPr>
          <p:spPr>
            <a:xfrm>
              <a:off x="2779741" y="4153979"/>
              <a:ext cx="92926" cy="9292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6" name="Oval 3 5 1">
              <a:extLst>
                <a:ext uri="{FF2B5EF4-FFF2-40B4-BE49-F238E27FC236}">
                  <a16:creationId xmlns:a16="http://schemas.microsoft.com/office/drawing/2014/main" id="{683B6F66-DAEF-4CCC-B746-9E1E6E3460DD}"/>
                </a:ext>
              </a:extLst>
            </p:cNvPr>
            <p:cNvSpPr/>
            <p:nvPr/>
          </p:nvSpPr>
          <p:spPr>
            <a:xfrm>
              <a:off x="1537013" y="4153979"/>
              <a:ext cx="92926" cy="9292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77" name="Straight Arrow Connector 27 4 1">
              <a:extLst>
                <a:ext uri="{FF2B5EF4-FFF2-40B4-BE49-F238E27FC236}">
                  <a16:creationId xmlns:a16="http://schemas.microsoft.com/office/drawing/2014/main" id="{21782685-23D9-40C6-9B31-0D6B748E683E}"/>
                </a:ext>
              </a:extLst>
            </p:cNvPr>
            <p:cNvCxnSpPr>
              <a:cxnSpLocks/>
              <a:stCxn id="75" idx="2"/>
              <a:endCxn id="78" idx="6"/>
            </p:cNvCxnSpPr>
            <p:nvPr/>
          </p:nvCxnSpPr>
          <p:spPr>
            <a:xfrm flipH="1">
              <a:off x="2256052" y="4200442"/>
              <a:ext cx="523688" cy="3628"/>
            </a:xfrm>
            <a:prstGeom prst="straightConnector1">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Oval 3 1 1">
              <a:extLst>
                <a:ext uri="{FF2B5EF4-FFF2-40B4-BE49-F238E27FC236}">
                  <a16:creationId xmlns:a16="http://schemas.microsoft.com/office/drawing/2014/main" id="{6010F244-68D5-415D-8E47-709B2D31B735}"/>
                </a:ext>
              </a:extLst>
            </p:cNvPr>
            <p:cNvSpPr/>
            <p:nvPr/>
          </p:nvSpPr>
          <p:spPr>
            <a:xfrm>
              <a:off x="2163126" y="4157606"/>
              <a:ext cx="92926" cy="9292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79" name="Straight Arrow Connector 27 4 2">
              <a:extLst>
                <a:ext uri="{FF2B5EF4-FFF2-40B4-BE49-F238E27FC236}">
                  <a16:creationId xmlns:a16="http://schemas.microsoft.com/office/drawing/2014/main" id="{02BA2101-FDC1-4D88-924F-6748A31FF525}"/>
                </a:ext>
              </a:extLst>
            </p:cNvPr>
            <p:cNvCxnSpPr>
              <a:cxnSpLocks/>
              <a:stCxn id="78" idx="2"/>
              <a:endCxn id="76" idx="6"/>
            </p:cNvCxnSpPr>
            <p:nvPr/>
          </p:nvCxnSpPr>
          <p:spPr>
            <a:xfrm flipH="1" flipV="1">
              <a:off x="1629940" y="4200442"/>
              <a:ext cx="533187" cy="3628"/>
            </a:xfrm>
            <a:prstGeom prst="straightConnector1">
              <a:avLst/>
            </a:prstGeom>
            <a:ln w="952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0" name="Oval 3 5 3">
              <a:extLst>
                <a:ext uri="{FF2B5EF4-FFF2-40B4-BE49-F238E27FC236}">
                  <a16:creationId xmlns:a16="http://schemas.microsoft.com/office/drawing/2014/main" id="{AD549583-2F2A-46F3-B304-1CA345A1863E}"/>
                </a:ext>
              </a:extLst>
            </p:cNvPr>
            <p:cNvSpPr/>
            <p:nvPr/>
          </p:nvSpPr>
          <p:spPr>
            <a:xfrm>
              <a:off x="970876" y="4157607"/>
              <a:ext cx="92926" cy="9292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81" name="Straight Arrow Connector 27 4 7">
              <a:extLst>
                <a:ext uri="{FF2B5EF4-FFF2-40B4-BE49-F238E27FC236}">
                  <a16:creationId xmlns:a16="http://schemas.microsoft.com/office/drawing/2014/main" id="{BDE29C3B-1843-4743-A6ED-E087A63F05AB}"/>
                </a:ext>
              </a:extLst>
            </p:cNvPr>
            <p:cNvCxnSpPr>
              <a:cxnSpLocks/>
              <a:stCxn id="76" idx="2"/>
              <a:endCxn id="80" idx="6"/>
            </p:cNvCxnSpPr>
            <p:nvPr/>
          </p:nvCxnSpPr>
          <p:spPr>
            <a:xfrm flipH="1">
              <a:off x="1063802" y="4200442"/>
              <a:ext cx="473211" cy="3628"/>
            </a:xfrm>
            <a:prstGeom prst="straightConnector1">
              <a:avLst/>
            </a:prstGeom>
            <a:ln w="952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2" name="Gruppieren 81">
            <a:extLst>
              <a:ext uri="{FF2B5EF4-FFF2-40B4-BE49-F238E27FC236}">
                <a16:creationId xmlns:a16="http://schemas.microsoft.com/office/drawing/2014/main" id="{EB4EBD5F-BCF4-487F-8C03-D72E306882AA}"/>
              </a:ext>
            </a:extLst>
          </p:cNvPr>
          <p:cNvGrpSpPr>
            <a:grpSpLocks noChangeAspect="1"/>
          </p:cNvGrpSpPr>
          <p:nvPr/>
        </p:nvGrpSpPr>
        <p:grpSpPr>
          <a:xfrm>
            <a:off x="3389159" y="2400300"/>
            <a:ext cx="2260800" cy="114781"/>
            <a:chOff x="970876" y="4153979"/>
            <a:chExt cx="1901791" cy="96554"/>
          </a:xfrm>
        </p:grpSpPr>
        <p:sp>
          <p:nvSpPr>
            <p:cNvPr id="83" name="Oval 24 1 1">
              <a:extLst>
                <a:ext uri="{FF2B5EF4-FFF2-40B4-BE49-F238E27FC236}">
                  <a16:creationId xmlns:a16="http://schemas.microsoft.com/office/drawing/2014/main" id="{DA0D7F01-2360-4AD2-81AC-01F13F413E49}"/>
                </a:ext>
              </a:extLst>
            </p:cNvPr>
            <p:cNvSpPr/>
            <p:nvPr/>
          </p:nvSpPr>
          <p:spPr>
            <a:xfrm>
              <a:off x="2779741" y="4153979"/>
              <a:ext cx="92926" cy="9292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4" name="Oval 3 5 1">
              <a:extLst>
                <a:ext uri="{FF2B5EF4-FFF2-40B4-BE49-F238E27FC236}">
                  <a16:creationId xmlns:a16="http://schemas.microsoft.com/office/drawing/2014/main" id="{67DBEFD0-517A-40AC-9C5A-E524EF433E39}"/>
                </a:ext>
              </a:extLst>
            </p:cNvPr>
            <p:cNvSpPr/>
            <p:nvPr/>
          </p:nvSpPr>
          <p:spPr>
            <a:xfrm>
              <a:off x="1537013" y="4153979"/>
              <a:ext cx="92926" cy="9292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85" name="Straight Arrow Connector 27 4 1">
              <a:extLst>
                <a:ext uri="{FF2B5EF4-FFF2-40B4-BE49-F238E27FC236}">
                  <a16:creationId xmlns:a16="http://schemas.microsoft.com/office/drawing/2014/main" id="{19497CFA-F1FB-4D4C-9EAC-F4B265D4EE7C}"/>
                </a:ext>
              </a:extLst>
            </p:cNvPr>
            <p:cNvCxnSpPr>
              <a:cxnSpLocks/>
              <a:stCxn id="83" idx="2"/>
              <a:endCxn id="86" idx="6"/>
            </p:cNvCxnSpPr>
            <p:nvPr/>
          </p:nvCxnSpPr>
          <p:spPr>
            <a:xfrm flipH="1">
              <a:off x="2256052" y="4200442"/>
              <a:ext cx="523688" cy="3628"/>
            </a:xfrm>
            <a:prstGeom prst="straightConnector1">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Oval 3 1 1">
              <a:extLst>
                <a:ext uri="{FF2B5EF4-FFF2-40B4-BE49-F238E27FC236}">
                  <a16:creationId xmlns:a16="http://schemas.microsoft.com/office/drawing/2014/main" id="{1FE5D3CE-06BF-4A48-89D3-E245915A48E5}"/>
                </a:ext>
              </a:extLst>
            </p:cNvPr>
            <p:cNvSpPr/>
            <p:nvPr/>
          </p:nvSpPr>
          <p:spPr>
            <a:xfrm>
              <a:off x="2163126" y="4157606"/>
              <a:ext cx="92926" cy="9292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87" name="Straight Arrow Connector 27 4 2">
              <a:extLst>
                <a:ext uri="{FF2B5EF4-FFF2-40B4-BE49-F238E27FC236}">
                  <a16:creationId xmlns:a16="http://schemas.microsoft.com/office/drawing/2014/main" id="{3C4F9ECF-251E-474E-BFD2-549DD1F836D1}"/>
                </a:ext>
              </a:extLst>
            </p:cNvPr>
            <p:cNvCxnSpPr>
              <a:cxnSpLocks/>
              <a:stCxn id="86" idx="2"/>
              <a:endCxn id="84" idx="6"/>
            </p:cNvCxnSpPr>
            <p:nvPr/>
          </p:nvCxnSpPr>
          <p:spPr>
            <a:xfrm flipH="1" flipV="1">
              <a:off x="1629940" y="4200442"/>
              <a:ext cx="533187" cy="3628"/>
            </a:xfrm>
            <a:prstGeom prst="straightConnector1">
              <a:avLst/>
            </a:prstGeom>
            <a:ln w="952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8" name="Oval 3 5 3">
              <a:extLst>
                <a:ext uri="{FF2B5EF4-FFF2-40B4-BE49-F238E27FC236}">
                  <a16:creationId xmlns:a16="http://schemas.microsoft.com/office/drawing/2014/main" id="{366F5165-E3F5-4235-A4CE-40D4D7101412}"/>
                </a:ext>
              </a:extLst>
            </p:cNvPr>
            <p:cNvSpPr/>
            <p:nvPr/>
          </p:nvSpPr>
          <p:spPr>
            <a:xfrm>
              <a:off x="970876" y="4157607"/>
              <a:ext cx="92926" cy="9292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89" name="Straight Arrow Connector 27 4 7">
              <a:extLst>
                <a:ext uri="{FF2B5EF4-FFF2-40B4-BE49-F238E27FC236}">
                  <a16:creationId xmlns:a16="http://schemas.microsoft.com/office/drawing/2014/main" id="{A4DCFE79-485D-42BD-B03A-27C246CB4D2C}"/>
                </a:ext>
              </a:extLst>
            </p:cNvPr>
            <p:cNvCxnSpPr>
              <a:cxnSpLocks/>
              <a:stCxn id="84" idx="2"/>
              <a:endCxn id="88" idx="6"/>
            </p:cNvCxnSpPr>
            <p:nvPr/>
          </p:nvCxnSpPr>
          <p:spPr>
            <a:xfrm flipH="1">
              <a:off x="1063802" y="4200442"/>
              <a:ext cx="473211" cy="3628"/>
            </a:xfrm>
            <a:prstGeom prst="straightConnector1">
              <a:avLst/>
            </a:prstGeom>
            <a:ln w="952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8" name="Verbinder: gekrümmt 7">
            <a:extLst>
              <a:ext uri="{FF2B5EF4-FFF2-40B4-BE49-F238E27FC236}">
                <a16:creationId xmlns:a16="http://schemas.microsoft.com/office/drawing/2014/main" id="{ED48CCDF-7C42-4DB2-B70C-D5760B5DC2FA}"/>
              </a:ext>
            </a:extLst>
          </p:cNvPr>
          <p:cNvCxnSpPr>
            <a:stCxn id="83" idx="0"/>
            <a:endCxn id="88" idx="0"/>
          </p:cNvCxnSpPr>
          <p:nvPr/>
        </p:nvCxnSpPr>
        <p:spPr>
          <a:xfrm rot="16200000" flipH="1" flipV="1">
            <a:off x="4517402" y="1327290"/>
            <a:ext cx="4313" cy="2150332"/>
          </a:xfrm>
          <a:prstGeom prst="curvedConnector3">
            <a:avLst>
              <a:gd name="adj1" fmla="val -7440784"/>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Pfeil: nach rechts 89">
            <a:extLst>
              <a:ext uri="{FF2B5EF4-FFF2-40B4-BE49-F238E27FC236}">
                <a16:creationId xmlns:a16="http://schemas.microsoft.com/office/drawing/2014/main" id="{BAA37F52-326B-4952-A2C3-CAB83B78DA1C}"/>
              </a:ext>
            </a:extLst>
          </p:cNvPr>
          <p:cNvSpPr/>
          <p:nvPr/>
        </p:nvSpPr>
        <p:spPr bwMode="auto">
          <a:xfrm>
            <a:off x="2681464" y="2265096"/>
            <a:ext cx="554100" cy="367971"/>
          </a:xfrm>
          <a:prstGeom prst="rightArrow">
            <a:avLst/>
          </a:prstGeom>
          <a:solidFill>
            <a:schemeClr val="tx2">
              <a:lumMod val="50000"/>
              <a:lumOff val="50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93" name="Pfeil: nach rechts 92">
            <a:extLst>
              <a:ext uri="{FF2B5EF4-FFF2-40B4-BE49-F238E27FC236}">
                <a16:creationId xmlns:a16="http://schemas.microsoft.com/office/drawing/2014/main" id="{B93F02DA-39EE-4871-8A69-A22AFD78A17D}"/>
              </a:ext>
            </a:extLst>
          </p:cNvPr>
          <p:cNvSpPr/>
          <p:nvPr/>
        </p:nvSpPr>
        <p:spPr bwMode="auto">
          <a:xfrm>
            <a:off x="8877841" y="2271869"/>
            <a:ext cx="554100" cy="367971"/>
          </a:xfrm>
          <a:prstGeom prst="rightArrow">
            <a:avLst/>
          </a:prstGeom>
          <a:solidFill>
            <a:schemeClr val="tx2">
              <a:lumMod val="50000"/>
              <a:lumOff val="50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91" name="Rechteck 90">
            <a:extLst>
              <a:ext uri="{FF2B5EF4-FFF2-40B4-BE49-F238E27FC236}">
                <a16:creationId xmlns:a16="http://schemas.microsoft.com/office/drawing/2014/main" id="{CC3C0AB3-2CB2-47F3-AD51-1395C7D1C687}"/>
              </a:ext>
            </a:extLst>
          </p:cNvPr>
          <p:cNvSpPr/>
          <p:nvPr/>
        </p:nvSpPr>
        <p:spPr bwMode="auto">
          <a:xfrm>
            <a:off x="0" y="1"/>
            <a:ext cx="12191998" cy="1284488"/>
          </a:xfrm>
          <a:prstGeom prst="rect">
            <a:avLst/>
          </a:prstGeom>
          <a:solidFill>
            <a:schemeClr val="tx2">
              <a:lumMod val="90000"/>
              <a:lumOff val="10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bg1"/>
                </a:solidFill>
                <a:latin typeface="+mn-lt"/>
              </a:rPr>
              <a:t>Fourier Bases </a:t>
            </a:r>
            <a:r>
              <a:rPr lang="de-DE" dirty="0" err="1">
                <a:solidFill>
                  <a:schemeClr val="bg1"/>
                </a:solidFill>
                <a:latin typeface="+mn-lt"/>
              </a:rPr>
              <a:t>for</a:t>
            </a:r>
            <a:r>
              <a:rPr lang="de-DE" dirty="0">
                <a:solidFill>
                  <a:schemeClr val="bg1"/>
                </a:solidFill>
                <a:latin typeface="+mn-lt"/>
              </a:rPr>
              <a:t> </a:t>
            </a:r>
            <a:r>
              <a:rPr lang="de-DE" dirty="0" err="1">
                <a:solidFill>
                  <a:schemeClr val="bg1"/>
                </a:solidFill>
                <a:latin typeface="+mn-lt"/>
              </a:rPr>
              <a:t>Digraphs</a:t>
            </a:r>
            <a:r>
              <a:rPr lang="de-DE" dirty="0">
                <a:solidFill>
                  <a:schemeClr val="bg1"/>
                </a:solidFill>
                <a:latin typeface="+mn-lt"/>
              </a:rPr>
              <a:t> </a:t>
            </a:r>
            <a:r>
              <a:rPr lang="de-DE" dirty="0" err="1">
                <a:solidFill>
                  <a:schemeClr val="bg1"/>
                </a:solidFill>
                <a:latin typeface="+mn-lt"/>
              </a:rPr>
              <a:t>by</a:t>
            </a:r>
            <a:r>
              <a:rPr lang="de-DE" dirty="0">
                <a:solidFill>
                  <a:schemeClr val="bg1"/>
                </a:solidFill>
                <a:latin typeface="+mn-lt"/>
              </a:rPr>
              <a:t> </a:t>
            </a:r>
            <a:r>
              <a:rPr lang="de-DE" dirty="0" err="1">
                <a:solidFill>
                  <a:schemeClr val="bg1"/>
                </a:solidFill>
                <a:latin typeface="+mn-lt"/>
              </a:rPr>
              <a:t>Adding</a:t>
            </a:r>
            <a:r>
              <a:rPr lang="de-DE" dirty="0">
                <a:solidFill>
                  <a:schemeClr val="bg1"/>
                </a:solidFill>
                <a:latin typeface="+mn-lt"/>
              </a:rPr>
              <a:t> </a:t>
            </a:r>
            <a:r>
              <a:rPr lang="de-DE" dirty="0" err="1">
                <a:solidFill>
                  <a:schemeClr val="bg1"/>
                </a:solidFill>
                <a:latin typeface="+mn-lt"/>
              </a:rPr>
              <a:t>Edges</a:t>
            </a:r>
            <a:r>
              <a:rPr lang="de-DE" dirty="0">
                <a:solidFill>
                  <a:schemeClr val="bg1"/>
                </a:solidFill>
                <a:latin typeface="+mn-lt"/>
              </a:rPr>
              <a:t> </a:t>
            </a:r>
            <a:r>
              <a:rPr lang="de-DE" dirty="0" err="1">
                <a:solidFill>
                  <a:schemeClr val="bg1"/>
                </a:solidFill>
                <a:latin typeface="+mn-lt"/>
              </a:rPr>
              <a:t>to</a:t>
            </a:r>
            <a:r>
              <a:rPr lang="de-DE" dirty="0">
                <a:solidFill>
                  <a:schemeClr val="bg1"/>
                </a:solidFill>
                <a:latin typeface="+mn-lt"/>
              </a:rPr>
              <a:t> </a:t>
            </a:r>
            <a:r>
              <a:rPr lang="de-DE" dirty="0" err="1">
                <a:solidFill>
                  <a:schemeClr val="bg1"/>
                </a:solidFill>
                <a:latin typeface="+mn-lt"/>
              </a:rPr>
              <a:t>the</a:t>
            </a:r>
            <a:r>
              <a:rPr lang="de-DE" dirty="0">
                <a:solidFill>
                  <a:schemeClr val="bg1"/>
                </a:solidFill>
                <a:latin typeface="+mn-lt"/>
              </a:rPr>
              <a:t> Graph</a:t>
            </a:r>
            <a:endParaRPr lang="de-CH" dirty="0">
              <a:solidFill>
                <a:schemeClr val="bg1"/>
              </a:solidFill>
              <a:latin typeface="+mn-lt"/>
            </a:endParaRPr>
          </a:p>
        </p:txBody>
      </p:sp>
      <p:pic>
        <p:nvPicPr>
          <p:cNvPr id="94" name="Grafik 93">
            <a:extLst>
              <a:ext uri="{FF2B5EF4-FFF2-40B4-BE49-F238E27FC236}">
                <a16:creationId xmlns:a16="http://schemas.microsoft.com/office/drawing/2014/main" id="{81305864-CAB4-4C94-A2BB-207DF949D6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9141" y="3953408"/>
            <a:ext cx="3658638" cy="2748461"/>
          </a:xfrm>
          <a:prstGeom prst="rect">
            <a:avLst/>
          </a:prstGeom>
        </p:spPr>
      </p:pic>
      <p:sp>
        <p:nvSpPr>
          <p:cNvPr id="95" name="Textfeld 94">
            <a:extLst>
              <a:ext uri="{FF2B5EF4-FFF2-40B4-BE49-F238E27FC236}">
                <a16:creationId xmlns:a16="http://schemas.microsoft.com/office/drawing/2014/main" id="{28A3E94D-0C16-4026-BC99-81884B9E2E5D}"/>
              </a:ext>
            </a:extLst>
          </p:cNvPr>
          <p:cNvSpPr txBox="1"/>
          <p:nvPr/>
        </p:nvSpPr>
        <p:spPr>
          <a:xfrm>
            <a:off x="6236059" y="1294137"/>
            <a:ext cx="2861681" cy="400110"/>
          </a:xfrm>
          <a:prstGeom prst="rect">
            <a:avLst/>
          </a:prstGeom>
          <a:noFill/>
        </p:spPr>
        <p:txBody>
          <a:bodyPr wrap="none" rtlCol="0">
            <a:spAutoFit/>
          </a:bodyPr>
          <a:lstStyle/>
          <a:p>
            <a:r>
              <a:rPr lang="de-DE" sz="2000" b="0" dirty="0" err="1">
                <a:solidFill>
                  <a:schemeClr val="bg1"/>
                </a:solidFill>
                <a:latin typeface="+mn-lt"/>
              </a:rPr>
              <a:t>Generalized</a:t>
            </a:r>
            <a:r>
              <a:rPr lang="de-DE" sz="2000" b="0" dirty="0">
                <a:solidFill>
                  <a:schemeClr val="bg1"/>
                </a:solidFill>
                <a:latin typeface="+mn-lt"/>
              </a:rPr>
              <a:t> </a:t>
            </a:r>
            <a:r>
              <a:rPr lang="de-DE" sz="2000" b="0" dirty="0" err="1">
                <a:solidFill>
                  <a:schemeClr val="bg1"/>
                </a:solidFill>
                <a:latin typeface="+mn-lt"/>
              </a:rPr>
              <a:t>boundaries</a:t>
            </a:r>
            <a:endParaRPr lang="de-CH" sz="2000" b="0" dirty="0">
              <a:solidFill>
                <a:schemeClr val="bg1"/>
              </a:solidFill>
              <a:latin typeface="+mn-lt"/>
            </a:endParaRPr>
          </a:p>
        </p:txBody>
      </p:sp>
      <p:sp>
        <p:nvSpPr>
          <p:cNvPr id="98" name="Textfeld 97">
            <a:extLst>
              <a:ext uri="{FF2B5EF4-FFF2-40B4-BE49-F238E27FC236}">
                <a16:creationId xmlns:a16="http://schemas.microsoft.com/office/drawing/2014/main" id="{1035E8A7-8B86-44C7-ACFC-57B758986275}"/>
              </a:ext>
            </a:extLst>
          </p:cNvPr>
          <p:cNvSpPr txBox="1"/>
          <p:nvPr/>
        </p:nvSpPr>
        <p:spPr>
          <a:xfrm>
            <a:off x="6236059" y="3519490"/>
            <a:ext cx="5019900" cy="400110"/>
          </a:xfrm>
          <a:prstGeom prst="rect">
            <a:avLst/>
          </a:prstGeom>
          <a:noFill/>
        </p:spPr>
        <p:txBody>
          <a:bodyPr wrap="none" rtlCol="0">
            <a:spAutoFit/>
          </a:bodyPr>
          <a:lstStyle/>
          <a:p>
            <a:r>
              <a:rPr lang="de-DE" sz="2000" b="0" dirty="0">
                <a:solidFill>
                  <a:schemeClr val="bg1"/>
                </a:solidFill>
                <a:latin typeface="+mn-lt"/>
              </a:rPr>
              <a:t>Fourier </a:t>
            </a:r>
            <a:r>
              <a:rPr lang="de-DE" sz="2000" b="0" dirty="0" err="1">
                <a:solidFill>
                  <a:schemeClr val="bg1"/>
                </a:solidFill>
                <a:latin typeface="+mn-lt"/>
              </a:rPr>
              <a:t>bases</a:t>
            </a:r>
            <a:r>
              <a:rPr lang="de-DE" sz="2000" b="0" dirty="0">
                <a:solidFill>
                  <a:schemeClr val="bg1"/>
                </a:solidFill>
                <a:latin typeface="+mn-lt"/>
              </a:rPr>
              <a:t> </a:t>
            </a:r>
            <a:r>
              <a:rPr lang="de-DE" sz="2000" b="0" dirty="0" err="1">
                <a:solidFill>
                  <a:schemeClr val="bg1"/>
                </a:solidFill>
                <a:latin typeface="+mn-lt"/>
              </a:rPr>
              <a:t>found</a:t>
            </a:r>
            <a:r>
              <a:rPr lang="de-DE" sz="2000" b="0" dirty="0">
                <a:solidFill>
                  <a:schemeClr val="bg1"/>
                </a:solidFill>
                <a:latin typeface="+mn-lt"/>
              </a:rPr>
              <a:t> </a:t>
            </a:r>
            <a:r>
              <a:rPr lang="de-DE" sz="2000" b="0" dirty="0" err="1">
                <a:solidFill>
                  <a:schemeClr val="bg1"/>
                </a:solidFill>
                <a:latin typeface="+mn-lt"/>
              </a:rPr>
              <a:t>are</a:t>
            </a:r>
            <a:r>
              <a:rPr lang="de-DE" sz="2000" b="0" dirty="0">
                <a:solidFill>
                  <a:schemeClr val="bg1"/>
                </a:solidFill>
                <a:latin typeface="+mn-lt"/>
              </a:rPr>
              <a:t> </a:t>
            </a:r>
            <a:r>
              <a:rPr lang="de-DE" sz="2000" b="0" dirty="0" err="1">
                <a:solidFill>
                  <a:schemeClr val="bg1"/>
                </a:solidFill>
                <a:latin typeface="+mn-lt"/>
              </a:rPr>
              <a:t>almost</a:t>
            </a:r>
            <a:r>
              <a:rPr lang="de-DE" sz="2000" b="0" dirty="0">
                <a:solidFill>
                  <a:schemeClr val="bg1"/>
                </a:solidFill>
                <a:latin typeface="+mn-lt"/>
              </a:rPr>
              <a:t> orthogonal</a:t>
            </a:r>
            <a:endParaRPr lang="de-CH" sz="2000" b="0" dirty="0">
              <a:solidFill>
                <a:schemeClr val="bg1"/>
              </a:solidFill>
              <a:latin typeface="+mn-lt"/>
            </a:endParaRPr>
          </a:p>
        </p:txBody>
      </p:sp>
      <p:sp>
        <p:nvSpPr>
          <p:cNvPr id="99" name="Textfeld 98">
            <a:extLst>
              <a:ext uri="{FF2B5EF4-FFF2-40B4-BE49-F238E27FC236}">
                <a16:creationId xmlns:a16="http://schemas.microsoft.com/office/drawing/2014/main" id="{CD541BCB-155B-48DA-9FA2-568DD6C2ABC2}"/>
              </a:ext>
            </a:extLst>
          </p:cNvPr>
          <p:cNvSpPr txBox="1"/>
          <p:nvPr/>
        </p:nvSpPr>
        <p:spPr>
          <a:xfrm>
            <a:off x="65506" y="1289385"/>
            <a:ext cx="5314725" cy="400110"/>
          </a:xfrm>
          <a:prstGeom prst="rect">
            <a:avLst/>
          </a:prstGeom>
          <a:noFill/>
        </p:spPr>
        <p:txBody>
          <a:bodyPr wrap="none" rtlCol="0">
            <a:spAutoFit/>
          </a:bodyPr>
          <a:lstStyle/>
          <a:p>
            <a:r>
              <a:rPr lang="de-DE" sz="2000" b="0" dirty="0" err="1">
                <a:solidFill>
                  <a:schemeClr val="bg1"/>
                </a:solidFill>
                <a:latin typeface="+mn-lt"/>
              </a:rPr>
              <a:t>Classical</a:t>
            </a:r>
            <a:r>
              <a:rPr lang="de-DE" sz="2000" b="0" dirty="0">
                <a:solidFill>
                  <a:schemeClr val="bg1"/>
                </a:solidFill>
                <a:latin typeface="+mn-lt"/>
              </a:rPr>
              <a:t> </a:t>
            </a:r>
            <a:r>
              <a:rPr lang="de-DE" sz="2000" b="0" dirty="0" err="1">
                <a:solidFill>
                  <a:schemeClr val="bg1"/>
                </a:solidFill>
                <a:latin typeface="+mn-lt"/>
              </a:rPr>
              <a:t>discrete</a:t>
            </a:r>
            <a:r>
              <a:rPr lang="de-DE" sz="2000" b="0" dirty="0">
                <a:solidFill>
                  <a:schemeClr val="bg1"/>
                </a:solidFill>
                <a:latin typeface="+mn-lt"/>
              </a:rPr>
              <a:t> finite time </a:t>
            </a:r>
            <a:r>
              <a:rPr lang="de-DE" sz="2000" b="0" dirty="0" err="1">
                <a:solidFill>
                  <a:schemeClr val="bg1"/>
                </a:solidFill>
                <a:latin typeface="+mn-lt"/>
              </a:rPr>
              <a:t>signal</a:t>
            </a:r>
            <a:r>
              <a:rPr lang="de-DE" sz="2000" b="0" dirty="0">
                <a:solidFill>
                  <a:schemeClr val="bg1"/>
                </a:solidFill>
                <a:latin typeface="+mn-lt"/>
              </a:rPr>
              <a:t> </a:t>
            </a:r>
            <a:r>
              <a:rPr lang="de-DE" sz="2000" b="0" dirty="0" err="1">
                <a:solidFill>
                  <a:schemeClr val="bg1"/>
                </a:solidFill>
                <a:latin typeface="+mn-lt"/>
              </a:rPr>
              <a:t>processing</a:t>
            </a:r>
            <a:endParaRPr lang="de-CH" sz="2000" b="0" dirty="0">
              <a:solidFill>
                <a:schemeClr val="bg1"/>
              </a:solidFill>
              <a:latin typeface="+mn-lt"/>
            </a:endParaRPr>
          </a:p>
        </p:txBody>
      </p:sp>
      <p:sp>
        <p:nvSpPr>
          <p:cNvPr id="100" name="Textfeld 99">
            <a:extLst>
              <a:ext uri="{FF2B5EF4-FFF2-40B4-BE49-F238E27FC236}">
                <a16:creationId xmlns:a16="http://schemas.microsoft.com/office/drawing/2014/main" id="{259E8396-94B7-4D7D-997E-4BFB744B6904}"/>
              </a:ext>
            </a:extLst>
          </p:cNvPr>
          <p:cNvSpPr txBox="1"/>
          <p:nvPr/>
        </p:nvSpPr>
        <p:spPr>
          <a:xfrm>
            <a:off x="69625" y="3597091"/>
            <a:ext cx="3711272" cy="400110"/>
          </a:xfrm>
          <a:prstGeom prst="rect">
            <a:avLst/>
          </a:prstGeom>
          <a:noFill/>
        </p:spPr>
        <p:txBody>
          <a:bodyPr wrap="none" rtlCol="0">
            <a:spAutoFit/>
          </a:bodyPr>
          <a:lstStyle/>
          <a:p>
            <a:r>
              <a:rPr lang="de-DE" sz="2000" b="0" dirty="0">
                <a:solidFill>
                  <a:schemeClr val="bg1"/>
                </a:solidFill>
                <a:latin typeface="+mn-lt"/>
              </a:rPr>
              <a:t>Generally </a:t>
            </a:r>
            <a:r>
              <a:rPr lang="de-DE" sz="2000" b="0" dirty="0" err="1">
                <a:solidFill>
                  <a:schemeClr val="bg1"/>
                </a:solidFill>
                <a:latin typeface="+mn-lt"/>
              </a:rPr>
              <a:t>applicable</a:t>
            </a:r>
            <a:r>
              <a:rPr lang="de-DE" sz="2000" b="0" dirty="0">
                <a:solidFill>
                  <a:schemeClr val="bg1"/>
                </a:solidFill>
                <a:latin typeface="+mn-lt"/>
              </a:rPr>
              <a:t> &amp; </a:t>
            </a:r>
            <a:r>
              <a:rPr lang="de-DE" sz="2000" b="0" dirty="0" err="1">
                <a:solidFill>
                  <a:schemeClr val="bg1"/>
                </a:solidFill>
                <a:latin typeface="+mn-lt"/>
              </a:rPr>
              <a:t>scalable</a:t>
            </a:r>
            <a:endParaRPr lang="de-CH" sz="2000" b="0" dirty="0">
              <a:solidFill>
                <a:schemeClr val="bg1"/>
              </a:solidFill>
              <a:latin typeface="+mn-lt"/>
            </a:endParaRPr>
          </a:p>
        </p:txBody>
      </p:sp>
      <p:sp>
        <p:nvSpPr>
          <p:cNvPr id="103" name="Textfeld 102">
            <a:extLst>
              <a:ext uri="{FF2B5EF4-FFF2-40B4-BE49-F238E27FC236}">
                <a16:creationId xmlns:a16="http://schemas.microsoft.com/office/drawing/2014/main" id="{9B10AADB-8308-440A-90D3-20F7043D25F9}"/>
              </a:ext>
            </a:extLst>
          </p:cNvPr>
          <p:cNvSpPr txBox="1"/>
          <p:nvPr/>
        </p:nvSpPr>
        <p:spPr>
          <a:xfrm>
            <a:off x="3134017" y="2994188"/>
            <a:ext cx="2581156" cy="338554"/>
          </a:xfrm>
          <a:prstGeom prst="rect">
            <a:avLst/>
          </a:prstGeom>
          <a:noFill/>
        </p:spPr>
        <p:txBody>
          <a:bodyPr wrap="none" rtlCol="0">
            <a:spAutoFit/>
          </a:bodyPr>
          <a:lstStyle/>
          <a:p>
            <a:r>
              <a:rPr lang="de-DE" sz="1600" b="0" dirty="0" err="1">
                <a:solidFill>
                  <a:schemeClr val="bg1"/>
                </a:solidFill>
                <a:latin typeface="+mn-lt"/>
              </a:rPr>
              <a:t>Eigendecomposition</a:t>
            </a:r>
            <a:r>
              <a:rPr lang="de-DE" sz="1600" b="0" dirty="0">
                <a:solidFill>
                  <a:schemeClr val="bg1"/>
                </a:solidFill>
                <a:latin typeface="+mn-lt"/>
              </a:rPr>
              <a:t> </a:t>
            </a:r>
            <a:r>
              <a:rPr lang="de-DE" sz="1600" b="0" dirty="0" err="1">
                <a:solidFill>
                  <a:schemeClr val="bg1"/>
                </a:solidFill>
                <a:latin typeface="+mn-lt"/>
              </a:rPr>
              <a:t>exists</a:t>
            </a:r>
            <a:endParaRPr lang="de-CH" sz="1600" b="0" dirty="0">
              <a:solidFill>
                <a:schemeClr val="bg1"/>
              </a:solidFill>
              <a:latin typeface="+mn-lt"/>
            </a:endParaRPr>
          </a:p>
        </p:txBody>
      </p:sp>
      <p:sp>
        <p:nvSpPr>
          <p:cNvPr id="104" name="Textfeld 103">
            <a:extLst>
              <a:ext uri="{FF2B5EF4-FFF2-40B4-BE49-F238E27FC236}">
                <a16:creationId xmlns:a16="http://schemas.microsoft.com/office/drawing/2014/main" id="{E8459DC8-6A2C-478D-A7FF-1C3311FE653A}"/>
              </a:ext>
            </a:extLst>
          </p:cNvPr>
          <p:cNvSpPr txBox="1"/>
          <p:nvPr/>
        </p:nvSpPr>
        <p:spPr>
          <a:xfrm>
            <a:off x="9353550" y="2990565"/>
            <a:ext cx="2581156" cy="338554"/>
          </a:xfrm>
          <a:prstGeom prst="rect">
            <a:avLst/>
          </a:prstGeom>
          <a:noFill/>
        </p:spPr>
        <p:txBody>
          <a:bodyPr wrap="none" rtlCol="0">
            <a:spAutoFit/>
          </a:bodyPr>
          <a:lstStyle/>
          <a:p>
            <a:r>
              <a:rPr lang="de-DE" sz="1600" b="0" dirty="0" err="1">
                <a:solidFill>
                  <a:schemeClr val="bg1"/>
                </a:solidFill>
                <a:latin typeface="+mn-lt"/>
              </a:rPr>
              <a:t>Eigendecomposition</a:t>
            </a:r>
            <a:r>
              <a:rPr lang="de-DE" sz="1600" b="0" dirty="0">
                <a:solidFill>
                  <a:schemeClr val="bg1"/>
                </a:solidFill>
                <a:latin typeface="+mn-lt"/>
              </a:rPr>
              <a:t> </a:t>
            </a:r>
            <a:r>
              <a:rPr lang="de-DE" sz="1600" b="0" dirty="0" err="1">
                <a:solidFill>
                  <a:schemeClr val="bg1"/>
                </a:solidFill>
                <a:latin typeface="+mn-lt"/>
              </a:rPr>
              <a:t>exists</a:t>
            </a:r>
            <a:endParaRPr lang="de-CH" sz="1600" b="0" dirty="0">
              <a:solidFill>
                <a:schemeClr val="bg1"/>
              </a:solidFill>
              <a:latin typeface="+mn-lt"/>
            </a:endParaRPr>
          </a:p>
        </p:txBody>
      </p:sp>
    </p:spTree>
    <p:extLst>
      <p:ext uri="{BB962C8B-B14F-4D97-AF65-F5344CB8AC3E}">
        <p14:creationId xmlns:p14="http://schemas.microsoft.com/office/powerpoint/2010/main" val="33354515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3" grpId="0" animBg="1"/>
      <p:bldP spid="95" grpId="0"/>
      <p:bldP spid="98" grpId="0"/>
      <p:bldP spid="99" grpId="0"/>
      <p:bldP spid="100" grpId="0"/>
      <p:bldP spid="103" grpId="0"/>
      <p:bldP spid="1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3900927-5BA3-4552-800C-63E2B352D060}" type="slidenum">
              <a:rPr lang="en-US" smtClean="0"/>
              <a:pPr/>
              <a:t>2</a:t>
            </a:fld>
            <a:endParaRPr lang="en-US" dirty="0"/>
          </a:p>
        </p:txBody>
      </p:sp>
      <p:sp>
        <p:nvSpPr>
          <p:cNvPr id="84" name="Titel 83">
            <a:extLst>
              <a:ext uri="{FF2B5EF4-FFF2-40B4-BE49-F238E27FC236}">
                <a16:creationId xmlns:a16="http://schemas.microsoft.com/office/drawing/2014/main" id="{A948EC04-6175-4CDD-B1CE-F56425BBDD2A}"/>
              </a:ext>
            </a:extLst>
          </p:cNvPr>
          <p:cNvSpPr>
            <a:spLocks noGrp="1"/>
          </p:cNvSpPr>
          <p:nvPr>
            <p:ph type="title"/>
          </p:nvPr>
        </p:nvSpPr>
        <p:spPr/>
        <p:txBody>
          <a:bodyPr/>
          <a:lstStyle/>
          <a:p>
            <a:r>
              <a:rPr lang="de-DE" dirty="0"/>
              <a:t>Graph Signal Processing...</a:t>
            </a:r>
            <a:endParaRPr lang="de-CH" dirty="0"/>
          </a:p>
        </p:txBody>
      </p:sp>
      <p:graphicFrame>
        <p:nvGraphicFramePr>
          <p:cNvPr id="2" name="Tabelle 2">
            <a:extLst>
              <a:ext uri="{FF2B5EF4-FFF2-40B4-BE49-F238E27FC236}">
                <a16:creationId xmlns:a16="http://schemas.microsoft.com/office/drawing/2014/main" id="{D60A5F64-BAF6-4D8E-B458-A10303885E4B}"/>
              </a:ext>
            </a:extLst>
          </p:cNvPr>
          <p:cNvGraphicFramePr>
            <a:graphicFrameLocks noGrp="1"/>
          </p:cNvGraphicFramePr>
          <p:nvPr>
            <p:extLst>
              <p:ext uri="{D42A27DB-BD31-4B8C-83A1-F6EECF244321}">
                <p14:modId xmlns:p14="http://schemas.microsoft.com/office/powerpoint/2010/main" val="2639778572"/>
              </p:ext>
            </p:extLst>
          </p:nvPr>
        </p:nvGraphicFramePr>
        <p:xfrm>
          <a:off x="609600" y="1371600"/>
          <a:ext cx="10744200" cy="3084195"/>
        </p:xfrm>
        <a:graphic>
          <a:graphicData uri="http://schemas.openxmlformats.org/drawingml/2006/table">
            <a:tbl>
              <a:tblPr firstRow="1" bandRow="1">
                <a:tableStyleId>{2A488322-F2BA-4B5B-9748-0D474271808F}</a:tableStyleId>
              </a:tblPr>
              <a:tblGrid>
                <a:gridCol w="3223260">
                  <a:extLst>
                    <a:ext uri="{9D8B030D-6E8A-4147-A177-3AD203B41FA5}">
                      <a16:colId xmlns:a16="http://schemas.microsoft.com/office/drawing/2014/main" val="849886296"/>
                    </a:ext>
                  </a:extLst>
                </a:gridCol>
                <a:gridCol w="2942977">
                  <a:extLst>
                    <a:ext uri="{9D8B030D-6E8A-4147-A177-3AD203B41FA5}">
                      <a16:colId xmlns:a16="http://schemas.microsoft.com/office/drawing/2014/main" val="481360587"/>
                    </a:ext>
                  </a:extLst>
                </a:gridCol>
                <a:gridCol w="4577963">
                  <a:extLst>
                    <a:ext uri="{9D8B030D-6E8A-4147-A177-3AD203B41FA5}">
                      <a16:colId xmlns:a16="http://schemas.microsoft.com/office/drawing/2014/main" val="2064086101"/>
                    </a:ext>
                  </a:extLst>
                </a:gridCol>
              </a:tblGrid>
              <a:tr h="523875">
                <a:tc>
                  <a:txBody>
                    <a:bodyPr/>
                    <a:lstStyle/>
                    <a:p>
                      <a:r>
                        <a:rPr lang="de-DE" dirty="0">
                          <a:solidFill>
                            <a:schemeClr val="tx1"/>
                          </a:solidFill>
                        </a:rPr>
                        <a:t>Concept</a:t>
                      </a:r>
                      <a:endParaRPr lang="de-CH" dirty="0">
                        <a:solidFill>
                          <a:schemeClr val="tx1"/>
                        </a:solidFill>
                      </a:endParaRPr>
                    </a:p>
                  </a:txBody>
                  <a:tcPr/>
                </a:tc>
                <a:tc>
                  <a:txBody>
                    <a:bodyPr/>
                    <a:lstStyle/>
                    <a:p>
                      <a:r>
                        <a:rPr lang="de-DE" dirty="0" err="1">
                          <a:solidFill>
                            <a:schemeClr val="tx1"/>
                          </a:solidFill>
                        </a:rPr>
                        <a:t>Undirected</a:t>
                      </a:r>
                      <a:r>
                        <a:rPr lang="de-DE" dirty="0">
                          <a:solidFill>
                            <a:schemeClr val="tx1"/>
                          </a:solidFill>
                        </a:rPr>
                        <a:t> Graphs</a:t>
                      </a:r>
                      <a:endParaRPr lang="de-CH" dirty="0">
                        <a:solidFill>
                          <a:schemeClr val="tx1"/>
                        </a:solidFill>
                      </a:endParaRPr>
                    </a:p>
                  </a:txBody>
                  <a:tcPr/>
                </a:tc>
                <a:tc>
                  <a:txBody>
                    <a:bodyPr/>
                    <a:lstStyle/>
                    <a:p>
                      <a:r>
                        <a:rPr lang="de-DE" dirty="0" err="1">
                          <a:solidFill>
                            <a:schemeClr val="tx1"/>
                          </a:solidFill>
                        </a:rPr>
                        <a:t>Directed</a:t>
                      </a:r>
                      <a:r>
                        <a:rPr lang="de-DE" dirty="0">
                          <a:solidFill>
                            <a:schemeClr val="tx1"/>
                          </a:solidFill>
                        </a:rPr>
                        <a:t> Graphs (</a:t>
                      </a:r>
                      <a:r>
                        <a:rPr lang="de-DE" dirty="0" err="1">
                          <a:solidFill>
                            <a:schemeClr val="tx1"/>
                          </a:solidFill>
                        </a:rPr>
                        <a:t>Digraphs</a:t>
                      </a:r>
                      <a:r>
                        <a:rPr lang="de-DE" dirty="0">
                          <a:solidFill>
                            <a:schemeClr val="tx1"/>
                          </a:solidFill>
                        </a:rPr>
                        <a:t>)</a:t>
                      </a:r>
                      <a:endParaRPr lang="de-CH" dirty="0">
                        <a:solidFill>
                          <a:schemeClr val="tx1"/>
                        </a:solidFill>
                      </a:endParaRPr>
                    </a:p>
                  </a:txBody>
                  <a:tcPr/>
                </a:tc>
                <a:extLst>
                  <a:ext uri="{0D108BD9-81ED-4DB2-BD59-A6C34878D82A}">
                    <a16:rowId xmlns:a16="http://schemas.microsoft.com/office/drawing/2014/main" val="2682392496"/>
                  </a:ext>
                </a:extLst>
              </a:tr>
              <a:tr h="523875">
                <a:tc>
                  <a:txBody>
                    <a:bodyPr/>
                    <a:lstStyle/>
                    <a:p>
                      <a:r>
                        <a:rPr lang="de-DE" dirty="0"/>
                        <a:t>Shift/Variation </a:t>
                      </a:r>
                      <a:r>
                        <a:rPr lang="de-DE" dirty="0" err="1"/>
                        <a:t>operator</a:t>
                      </a:r>
                      <a:endParaRPr lang="de-DE" dirty="0"/>
                    </a:p>
                    <a:p>
                      <a:endParaRPr lang="de-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accent5">
                              <a:lumMod val="25000"/>
                            </a:schemeClr>
                          </a:solidFill>
                        </a:rPr>
                        <a:t>✓ (</a:t>
                      </a:r>
                      <a:r>
                        <a:rPr lang="de-DE" dirty="0" err="1">
                          <a:solidFill>
                            <a:schemeClr val="accent5">
                              <a:lumMod val="25000"/>
                            </a:schemeClr>
                          </a:solidFill>
                        </a:rPr>
                        <a:t>Adjacency</a:t>
                      </a:r>
                      <a:r>
                        <a:rPr lang="de-DE" dirty="0">
                          <a:solidFill>
                            <a:schemeClr val="accent5">
                              <a:lumMod val="25000"/>
                            </a:schemeClr>
                          </a:solidFill>
                        </a:rPr>
                        <a:t> </a:t>
                      </a:r>
                      <a:r>
                        <a:rPr lang="de-DE" dirty="0" err="1">
                          <a:solidFill>
                            <a:schemeClr val="accent5">
                              <a:lumMod val="25000"/>
                            </a:schemeClr>
                          </a:solidFill>
                        </a:rPr>
                        <a:t>or</a:t>
                      </a:r>
                      <a:r>
                        <a:rPr lang="de-DE" dirty="0">
                          <a:solidFill>
                            <a:schemeClr val="accent5">
                              <a:lumMod val="25000"/>
                            </a:schemeClr>
                          </a:solidFill>
                        </a:rPr>
                        <a:t> </a:t>
                      </a:r>
                      <a:r>
                        <a:rPr lang="de-DE" dirty="0" err="1">
                          <a:solidFill>
                            <a:schemeClr val="accent5">
                              <a:lumMod val="25000"/>
                            </a:schemeClr>
                          </a:solidFill>
                        </a:rPr>
                        <a:t>Laplacian</a:t>
                      </a:r>
                      <a:r>
                        <a:rPr lang="de-DE" dirty="0">
                          <a:solidFill>
                            <a:schemeClr val="accent5">
                              <a:lumMod val="2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accent5">
                              <a:lumMod val="25000"/>
                            </a:schemeClr>
                          </a:solidFill>
                        </a:rPr>
                        <a:t>    </a:t>
                      </a:r>
                      <a:r>
                        <a:rPr lang="de-DE" dirty="0" err="1">
                          <a:solidFill>
                            <a:schemeClr val="accent5">
                              <a:lumMod val="25000"/>
                            </a:schemeClr>
                          </a:solidFill>
                        </a:rPr>
                        <a:t>Symmetric</a:t>
                      </a:r>
                      <a:endParaRPr lang="de-CH" dirty="0">
                        <a:solidFill>
                          <a:schemeClr val="accent5">
                            <a:lumMod val="25000"/>
                          </a:schemeClr>
                        </a:solidFill>
                      </a:endParaRPr>
                    </a:p>
                  </a:txBody>
                  <a:tcPr/>
                </a:tc>
                <a:tc>
                  <a:txBody>
                    <a:bodyPr/>
                    <a:lstStyle/>
                    <a:p>
                      <a:r>
                        <a:rPr lang="de-DE" dirty="0">
                          <a:solidFill>
                            <a:schemeClr val="accent5">
                              <a:lumMod val="25000"/>
                            </a:schemeClr>
                          </a:solidFill>
                        </a:rPr>
                        <a:t>✓ (</a:t>
                      </a:r>
                      <a:r>
                        <a:rPr lang="de-CH" dirty="0" err="1"/>
                        <a:t>Adjacency</a:t>
                      </a:r>
                      <a:r>
                        <a:rPr lang="de-CH" dirty="0"/>
                        <a:t> </a:t>
                      </a:r>
                      <a:r>
                        <a:rPr lang="de-CH" dirty="0" err="1"/>
                        <a:t>or</a:t>
                      </a:r>
                      <a:r>
                        <a:rPr lang="de-CH" dirty="0"/>
                        <a:t> </a:t>
                      </a:r>
                      <a:r>
                        <a:rPr lang="de-CH" dirty="0" err="1">
                          <a:solidFill>
                            <a:schemeClr val="tx1"/>
                          </a:solidFill>
                        </a:rPr>
                        <a:t>Laplacian</a:t>
                      </a:r>
                      <a:r>
                        <a:rPr lang="de-CH" dirty="0">
                          <a:solidFill>
                            <a:schemeClr val="tx1"/>
                          </a:solidFill>
                        </a:rPr>
                        <a:t>)</a:t>
                      </a:r>
                    </a:p>
                    <a:p>
                      <a:r>
                        <a:rPr lang="de-CH" dirty="0">
                          <a:solidFill>
                            <a:schemeClr val="tx1"/>
                          </a:solidFill>
                        </a:rPr>
                        <a:t>    Not </a:t>
                      </a:r>
                      <a:r>
                        <a:rPr lang="de-CH" dirty="0" err="1">
                          <a:solidFill>
                            <a:schemeClr val="tx1"/>
                          </a:solidFill>
                        </a:rPr>
                        <a:t>symmetric</a:t>
                      </a:r>
                      <a:endParaRPr lang="de-CH" dirty="0">
                        <a:solidFill>
                          <a:schemeClr val="tx1"/>
                        </a:solidFill>
                      </a:endParaRPr>
                    </a:p>
                  </a:txBody>
                  <a:tcPr/>
                </a:tc>
                <a:extLst>
                  <a:ext uri="{0D108BD9-81ED-4DB2-BD59-A6C34878D82A}">
                    <a16:rowId xmlns:a16="http://schemas.microsoft.com/office/drawing/2014/main" val="3446870444"/>
                  </a:ext>
                </a:extLst>
              </a:tr>
              <a:tr h="523875">
                <a:tc>
                  <a:txBody>
                    <a:bodyPr/>
                    <a:lstStyle/>
                    <a:p>
                      <a:r>
                        <a:rPr lang="de-DE" dirty="0" err="1"/>
                        <a:t>Convolution</a:t>
                      </a:r>
                      <a:endParaRPr lang="de-DE" dirty="0"/>
                    </a:p>
                    <a:p>
                      <a:endParaRPr lang="de-CH" dirty="0"/>
                    </a:p>
                  </a:txBody>
                  <a:tcPr/>
                </a:tc>
                <a:tc>
                  <a:txBody>
                    <a:bodyPr/>
                    <a:lstStyle/>
                    <a:p>
                      <a:r>
                        <a:rPr lang="de-DE" dirty="0">
                          <a:solidFill>
                            <a:schemeClr val="accent5">
                              <a:lumMod val="25000"/>
                            </a:schemeClr>
                          </a:solidFill>
                        </a:rPr>
                        <a:t>✓</a:t>
                      </a:r>
                      <a:endParaRPr lang="de-CH" dirty="0"/>
                    </a:p>
                  </a:txBody>
                  <a:tcPr/>
                </a:tc>
                <a:tc>
                  <a:txBody>
                    <a:bodyPr/>
                    <a:lstStyle/>
                    <a:p>
                      <a:r>
                        <a:rPr lang="de-DE" dirty="0">
                          <a:solidFill>
                            <a:schemeClr val="accent5">
                              <a:lumMod val="25000"/>
                            </a:schemeClr>
                          </a:solidFill>
                        </a:rPr>
                        <a:t>✓</a:t>
                      </a:r>
                      <a:endParaRPr lang="de-CH" dirty="0"/>
                    </a:p>
                  </a:txBody>
                  <a:tcPr/>
                </a:tc>
                <a:extLst>
                  <a:ext uri="{0D108BD9-81ED-4DB2-BD59-A6C34878D82A}">
                    <a16:rowId xmlns:a16="http://schemas.microsoft.com/office/drawing/2014/main" val="3383342282"/>
                  </a:ext>
                </a:extLst>
              </a:tr>
              <a:tr h="523875">
                <a:tc>
                  <a:txBody>
                    <a:bodyPr/>
                    <a:lstStyle/>
                    <a:p>
                      <a:r>
                        <a:rPr lang="de-DE" dirty="0"/>
                        <a:t>Fourier Basis/Transform</a:t>
                      </a:r>
                    </a:p>
                    <a:p>
                      <a:r>
                        <a:rPr lang="de-DE" dirty="0"/>
                        <a:t>(</a:t>
                      </a:r>
                      <a:r>
                        <a:rPr lang="de-DE" dirty="0" err="1"/>
                        <a:t>eigendecomposition</a:t>
                      </a:r>
                      <a:r>
                        <a:rPr lang="de-DE" dirty="0"/>
                        <a:t>)</a:t>
                      </a:r>
                      <a:endParaRPr lang="de-CH" dirty="0"/>
                    </a:p>
                  </a:txBody>
                  <a:tcPr/>
                </a:tc>
                <a:tc>
                  <a:txBody>
                    <a:bodyPr/>
                    <a:lstStyle/>
                    <a:p>
                      <a:r>
                        <a:rPr lang="de-DE" dirty="0">
                          <a:solidFill>
                            <a:schemeClr val="accent5">
                              <a:lumMod val="25000"/>
                            </a:schemeClr>
                          </a:solidFill>
                        </a:rPr>
                        <a:t>✓</a:t>
                      </a:r>
                      <a:endParaRPr lang="de-CH" dirty="0"/>
                    </a:p>
                  </a:txBody>
                  <a:tcPr/>
                </a:tc>
                <a:tc>
                  <a:txBody>
                    <a:bodyPr/>
                    <a:lstStyle/>
                    <a:p>
                      <a:r>
                        <a:rPr lang="de-DE" b="1" dirty="0">
                          <a:solidFill>
                            <a:schemeClr val="accent3">
                              <a:lumMod val="50000"/>
                            </a:schemeClr>
                          </a:solidFill>
                        </a:rPr>
                        <a:t>✗ </a:t>
                      </a:r>
                      <a:r>
                        <a:rPr lang="de-DE" b="1" dirty="0" err="1">
                          <a:solidFill>
                            <a:schemeClr val="accent3">
                              <a:lumMod val="50000"/>
                            </a:schemeClr>
                          </a:solidFill>
                        </a:rPr>
                        <a:t>Does</a:t>
                      </a:r>
                      <a:r>
                        <a:rPr lang="de-DE" b="1" dirty="0">
                          <a:solidFill>
                            <a:schemeClr val="accent3">
                              <a:lumMod val="50000"/>
                            </a:schemeClr>
                          </a:solidFill>
                        </a:rPr>
                        <a:t> not </a:t>
                      </a:r>
                      <a:r>
                        <a:rPr lang="de-DE" b="1" dirty="0" err="1">
                          <a:solidFill>
                            <a:schemeClr val="accent3">
                              <a:lumMod val="50000"/>
                            </a:schemeClr>
                          </a:solidFill>
                        </a:rPr>
                        <a:t>exist</a:t>
                      </a:r>
                      <a:r>
                        <a:rPr lang="de-DE" b="1" dirty="0">
                          <a:solidFill>
                            <a:schemeClr val="accent3">
                              <a:lumMod val="50000"/>
                            </a:schemeClr>
                          </a:solidFill>
                        </a:rPr>
                        <a:t> in </a:t>
                      </a:r>
                      <a:r>
                        <a:rPr lang="de-DE" b="1" dirty="0" err="1">
                          <a:solidFill>
                            <a:schemeClr val="accent3">
                              <a:lumMod val="50000"/>
                            </a:schemeClr>
                          </a:solidFill>
                        </a:rPr>
                        <a:t>general</a:t>
                      </a:r>
                      <a:endParaRPr lang="de-CH" b="1" dirty="0">
                        <a:solidFill>
                          <a:schemeClr val="accent3">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3019070278"/>
                  </a:ext>
                </a:extLst>
              </a:tr>
              <a:tr h="523875">
                <a:tc>
                  <a:txBody>
                    <a:bodyPr/>
                    <a:lstStyle/>
                    <a:p>
                      <a:r>
                        <a:rPr lang="de-DE" dirty="0" err="1"/>
                        <a:t>Orthogonality</a:t>
                      </a:r>
                      <a:endParaRPr lang="de-DE" dirty="0"/>
                    </a:p>
                    <a:p>
                      <a:endParaRPr lang="de-CH" dirty="0"/>
                    </a:p>
                  </a:txBody>
                  <a:tcPr/>
                </a:tc>
                <a:tc>
                  <a:txBody>
                    <a:bodyPr/>
                    <a:lstStyle/>
                    <a:p>
                      <a:r>
                        <a:rPr lang="de-DE" dirty="0">
                          <a:solidFill>
                            <a:schemeClr val="accent5">
                              <a:lumMod val="25000"/>
                            </a:schemeClr>
                          </a:solidFill>
                        </a:rPr>
                        <a:t>✓</a:t>
                      </a:r>
                      <a:endParaRPr lang="de-CH" dirty="0"/>
                    </a:p>
                  </a:txBody>
                  <a:tcPr/>
                </a:tc>
                <a:tc>
                  <a:txBody>
                    <a:bodyPr/>
                    <a:lstStyle/>
                    <a:p>
                      <a:r>
                        <a:rPr lang="de-DE" b="1" dirty="0">
                          <a:solidFill>
                            <a:schemeClr val="accent3">
                              <a:lumMod val="50000"/>
                            </a:schemeClr>
                          </a:solidFill>
                        </a:rPr>
                        <a:t>✗ </a:t>
                      </a:r>
                      <a:r>
                        <a:rPr lang="de-DE" b="0" dirty="0">
                          <a:solidFill>
                            <a:schemeClr val="accent3">
                              <a:lumMod val="50000"/>
                            </a:schemeClr>
                          </a:solidFill>
                        </a:rPr>
                        <a:t>(</a:t>
                      </a:r>
                      <a:r>
                        <a:rPr lang="de-DE" dirty="0">
                          <a:solidFill>
                            <a:schemeClr val="accent3">
                              <a:lumMod val="50000"/>
                            </a:schemeClr>
                          </a:solidFill>
                        </a:rPr>
                        <a:t>In </a:t>
                      </a:r>
                      <a:r>
                        <a:rPr lang="de-DE" dirty="0" err="1">
                          <a:solidFill>
                            <a:schemeClr val="accent3">
                              <a:lumMod val="50000"/>
                            </a:schemeClr>
                          </a:solidFill>
                        </a:rPr>
                        <a:t>general</a:t>
                      </a:r>
                      <a:r>
                        <a:rPr lang="de-DE" dirty="0">
                          <a:solidFill>
                            <a:schemeClr val="accent3">
                              <a:lumMod val="50000"/>
                            </a:schemeClr>
                          </a:solidFill>
                        </a:rPr>
                        <a:t> </a:t>
                      </a:r>
                      <a:r>
                        <a:rPr lang="de-DE" dirty="0" err="1">
                          <a:solidFill>
                            <a:schemeClr val="accent3">
                              <a:lumMod val="50000"/>
                            </a:schemeClr>
                          </a:solidFill>
                        </a:rPr>
                        <a:t>no</a:t>
                      </a:r>
                      <a:r>
                        <a:rPr lang="de-DE" dirty="0">
                          <a:solidFill>
                            <a:schemeClr val="accent3">
                              <a:lumMod val="50000"/>
                            </a:schemeClr>
                          </a:solidFill>
                        </a:rPr>
                        <a:t>)</a:t>
                      </a:r>
                      <a:endParaRPr lang="de-CH" dirty="0">
                        <a:solidFill>
                          <a:schemeClr val="accent3">
                            <a:lumMod val="50000"/>
                          </a:schemeClr>
                        </a:solidFill>
                      </a:endParaRPr>
                    </a:p>
                  </a:txBody>
                  <a:tcPr>
                    <a:solidFill>
                      <a:schemeClr val="accent3">
                        <a:lumMod val="20000"/>
                        <a:lumOff val="80000"/>
                        <a:alpha val="50000"/>
                      </a:schemeClr>
                    </a:solidFill>
                  </a:tcPr>
                </a:tc>
                <a:extLst>
                  <a:ext uri="{0D108BD9-81ED-4DB2-BD59-A6C34878D82A}">
                    <a16:rowId xmlns:a16="http://schemas.microsoft.com/office/drawing/2014/main" val="2272927896"/>
                  </a:ext>
                </a:extLst>
              </a:tr>
            </a:tbl>
          </a:graphicData>
        </a:graphic>
      </p:graphicFrame>
      <p:grpSp>
        <p:nvGrpSpPr>
          <p:cNvPr id="18" name="Gruppieren 17">
            <a:extLst>
              <a:ext uri="{FF2B5EF4-FFF2-40B4-BE49-F238E27FC236}">
                <a16:creationId xmlns:a16="http://schemas.microsoft.com/office/drawing/2014/main" id="{45656B8D-C136-4588-AA55-23115B6B8961}"/>
              </a:ext>
            </a:extLst>
          </p:cNvPr>
          <p:cNvGrpSpPr>
            <a:grpSpLocks noChangeAspect="1"/>
          </p:cNvGrpSpPr>
          <p:nvPr/>
        </p:nvGrpSpPr>
        <p:grpSpPr>
          <a:xfrm>
            <a:off x="685800" y="5255308"/>
            <a:ext cx="2260800" cy="114781"/>
            <a:chOff x="970876" y="4153979"/>
            <a:chExt cx="1901791" cy="96554"/>
          </a:xfrm>
        </p:grpSpPr>
        <p:sp>
          <p:nvSpPr>
            <p:cNvPr id="19" name="Oval 24 1 1">
              <a:extLst>
                <a:ext uri="{FF2B5EF4-FFF2-40B4-BE49-F238E27FC236}">
                  <a16:creationId xmlns:a16="http://schemas.microsoft.com/office/drawing/2014/main" id="{C23BA141-688B-40B5-8340-295504E10A07}"/>
                </a:ext>
              </a:extLst>
            </p:cNvPr>
            <p:cNvSpPr/>
            <p:nvPr/>
          </p:nvSpPr>
          <p:spPr>
            <a:xfrm>
              <a:off x="2779741" y="4153979"/>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0" name="Oval 3 5 1">
              <a:extLst>
                <a:ext uri="{FF2B5EF4-FFF2-40B4-BE49-F238E27FC236}">
                  <a16:creationId xmlns:a16="http://schemas.microsoft.com/office/drawing/2014/main" id="{EB87714F-E88A-4A61-83F8-6CEFB7C86A11}"/>
                </a:ext>
              </a:extLst>
            </p:cNvPr>
            <p:cNvSpPr/>
            <p:nvPr/>
          </p:nvSpPr>
          <p:spPr>
            <a:xfrm>
              <a:off x="1537013" y="4153979"/>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1" name="Straight Arrow Connector 27 4 1">
              <a:extLst>
                <a:ext uri="{FF2B5EF4-FFF2-40B4-BE49-F238E27FC236}">
                  <a16:creationId xmlns:a16="http://schemas.microsoft.com/office/drawing/2014/main" id="{324A17A9-1458-423F-BA22-B119898F1D15}"/>
                </a:ext>
              </a:extLst>
            </p:cNvPr>
            <p:cNvCxnSpPr>
              <a:cxnSpLocks/>
              <a:stCxn id="19" idx="2"/>
              <a:endCxn id="22" idx="6"/>
            </p:cNvCxnSpPr>
            <p:nvPr/>
          </p:nvCxnSpPr>
          <p:spPr>
            <a:xfrm flipH="1">
              <a:off x="2256052" y="4200442"/>
              <a:ext cx="523688" cy="3628"/>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Oval 3 1 1">
              <a:extLst>
                <a:ext uri="{FF2B5EF4-FFF2-40B4-BE49-F238E27FC236}">
                  <a16:creationId xmlns:a16="http://schemas.microsoft.com/office/drawing/2014/main" id="{E13DE3D2-4130-4085-8D93-0F67AAC7CF0F}"/>
                </a:ext>
              </a:extLst>
            </p:cNvPr>
            <p:cNvSpPr/>
            <p:nvPr/>
          </p:nvSpPr>
          <p:spPr>
            <a:xfrm>
              <a:off x="2163126" y="4157606"/>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3" name="Straight Arrow Connector 27 4 2">
              <a:extLst>
                <a:ext uri="{FF2B5EF4-FFF2-40B4-BE49-F238E27FC236}">
                  <a16:creationId xmlns:a16="http://schemas.microsoft.com/office/drawing/2014/main" id="{D8B6E864-8431-4B33-8D0E-05F7919BA8E9}"/>
                </a:ext>
              </a:extLst>
            </p:cNvPr>
            <p:cNvCxnSpPr>
              <a:cxnSpLocks/>
              <a:stCxn id="22" idx="2"/>
              <a:endCxn id="20" idx="6"/>
            </p:cNvCxnSpPr>
            <p:nvPr/>
          </p:nvCxnSpPr>
          <p:spPr>
            <a:xfrm flipH="1" flipV="1">
              <a:off x="1629940" y="4200442"/>
              <a:ext cx="533187" cy="3628"/>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Oval 3 5 3">
              <a:extLst>
                <a:ext uri="{FF2B5EF4-FFF2-40B4-BE49-F238E27FC236}">
                  <a16:creationId xmlns:a16="http://schemas.microsoft.com/office/drawing/2014/main" id="{11CF92A7-5778-4A7C-A99A-9F5BBD3AE548}"/>
                </a:ext>
              </a:extLst>
            </p:cNvPr>
            <p:cNvSpPr/>
            <p:nvPr/>
          </p:nvSpPr>
          <p:spPr>
            <a:xfrm>
              <a:off x="970876" y="4157607"/>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5" name="Straight Arrow Connector 27 4 7">
              <a:extLst>
                <a:ext uri="{FF2B5EF4-FFF2-40B4-BE49-F238E27FC236}">
                  <a16:creationId xmlns:a16="http://schemas.microsoft.com/office/drawing/2014/main" id="{DD73F408-FF37-44BA-A0B6-2335E7B447CB}"/>
                </a:ext>
              </a:extLst>
            </p:cNvPr>
            <p:cNvCxnSpPr>
              <a:cxnSpLocks/>
              <a:stCxn id="20" idx="2"/>
              <a:endCxn id="24" idx="6"/>
            </p:cNvCxnSpPr>
            <p:nvPr/>
          </p:nvCxnSpPr>
          <p:spPr>
            <a:xfrm flipH="1">
              <a:off x="1063802" y="4200442"/>
              <a:ext cx="473211" cy="3628"/>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1" name="Pfeil: nach rechts 10">
            <a:extLst>
              <a:ext uri="{FF2B5EF4-FFF2-40B4-BE49-F238E27FC236}">
                <a16:creationId xmlns:a16="http://schemas.microsoft.com/office/drawing/2014/main" id="{7075DD57-0AF3-4F6E-A58E-1C455E0B3C96}"/>
              </a:ext>
            </a:extLst>
          </p:cNvPr>
          <p:cNvSpPr/>
          <p:nvPr/>
        </p:nvSpPr>
        <p:spPr bwMode="auto">
          <a:xfrm>
            <a:off x="3279470" y="5158142"/>
            <a:ext cx="585360" cy="304800"/>
          </a:xfrm>
          <a:prstGeom prst="rightArrow">
            <a:avLst/>
          </a:prstGeom>
          <a:solidFill>
            <a:schemeClr val="tx2">
              <a:lumMod val="25000"/>
              <a:lumOff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pic>
        <p:nvPicPr>
          <p:cNvPr id="40" name="Grafik 39">
            <a:extLst>
              <a:ext uri="{FF2B5EF4-FFF2-40B4-BE49-F238E27FC236}">
                <a16:creationId xmlns:a16="http://schemas.microsoft.com/office/drawing/2014/main" id="{AD7F460E-200C-4096-8E2E-48F031C26D37}"/>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126748" y="5029200"/>
            <a:ext cx="4851629" cy="650920"/>
          </a:xfrm>
          <a:prstGeom prst="rect">
            <a:avLst/>
          </a:prstGeom>
        </p:spPr>
      </p:pic>
      <p:sp>
        <p:nvSpPr>
          <p:cNvPr id="36" name="Textfeld 35">
            <a:extLst>
              <a:ext uri="{FF2B5EF4-FFF2-40B4-BE49-F238E27FC236}">
                <a16:creationId xmlns:a16="http://schemas.microsoft.com/office/drawing/2014/main" id="{51AB34B1-3213-4D72-8C81-1362ACA8D798}"/>
              </a:ext>
            </a:extLst>
          </p:cNvPr>
          <p:cNvSpPr txBox="1"/>
          <p:nvPr/>
        </p:nvSpPr>
        <p:spPr>
          <a:xfrm>
            <a:off x="503678" y="5758858"/>
            <a:ext cx="4259756" cy="646331"/>
          </a:xfrm>
          <a:prstGeom prst="rect">
            <a:avLst/>
          </a:prstGeom>
          <a:noFill/>
        </p:spPr>
        <p:txBody>
          <a:bodyPr wrap="none" rtlCol="0">
            <a:spAutoFit/>
          </a:bodyPr>
          <a:lstStyle/>
          <a:p>
            <a:r>
              <a:rPr lang="de-DE" sz="1800" dirty="0" err="1">
                <a:latin typeface="+mn-lt"/>
              </a:rPr>
              <a:t>No</a:t>
            </a:r>
            <a:r>
              <a:rPr lang="de-DE" sz="1800" b="0" dirty="0">
                <a:latin typeface="+mn-lt"/>
              </a:rPr>
              <a:t> </a:t>
            </a:r>
            <a:r>
              <a:rPr lang="de-DE" sz="1800" dirty="0" err="1">
                <a:latin typeface="+mn-lt"/>
              </a:rPr>
              <a:t>eigendecomposition</a:t>
            </a:r>
            <a:r>
              <a:rPr lang="de-DE" sz="1800" dirty="0">
                <a:latin typeface="+mn-lt"/>
              </a:rPr>
              <a:t>/Fourier </a:t>
            </a:r>
            <a:r>
              <a:rPr lang="de-DE" sz="1800" dirty="0" err="1">
                <a:latin typeface="+mn-lt"/>
              </a:rPr>
              <a:t>basis</a:t>
            </a:r>
            <a:endParaRPr lang="de-DE" sz="1800" dirty="0">
              <a:latin typeface="+mn-lt"/>
            </a:endParaRPr>
          </a:p>
          <a:p>
            <a:r>
              <a:rPr lang="de-DE" sz="1800" b="0" dirty="0" err="1">
                <a:latin typeface="+mn-lt"/>
              </a:rPr>
              <a:t>Only</a:t>
            </a:r>
            <a:r>
              <a:rPr lang="de-DE" sz="1800" b="0" dirty="0">
                <a:latin typeface="+mn-lt"/>
              </a:rPr>
              <a:t> </a:t>
            </a:r>
            <a:r>
              <a:rPr lang="de-DE" sz="1800" b="0" dirty="0" err="1">
                <a:latin typeface="+mn-lt"/>
              </a:rPr>
              <a:t>one</a:t>
            </a:r>
            <a:r>
              <a:rPr lang="de-DE" sz="1800" b="0" dirty="0">
                <a:latin typeface="+mn-lt"/>
              </a:rPr>
              <a:t> </a:t>
            </a:r>
            <a:r>
              <a:rPr lang="de-DE" sz="1800" b="0" dirty="0" err="1">
                <a:latin typeface="+mn-lt"/>
              </a:rPr>
              <a:t>eigenvalue</a:t>
            </a:r>
            <a:r>
              <a:rPr lang="de-DE" sz="1800" b="0" dirty="0">
                <a:latin typeface="+mn-lt"/>
              </a:rPr>
              <a:t> (Jordan Block)</a:t>
            </a:r>
            <a:endParaRPr lang="de-CH" sz="1800" b="0" dirty="0">
              <a:latin typeface="+mn-lt"/>
            </a:endParaRPr>
          </a:p>
        </p:txBody>
      </p:sp>
      <p:sp>
        <p:nvSpPr>
          <p:cNvPr id="31" name="Textfeld 30">
            <a:extLst>
              <a:ext uri="{FF2B5EF4-FFF2-40B4-BE49-F238E27FC236}">
                <a16:creationId xmlns:a16="http://schemas.microsoft.com/office/drawing/2014/main" id="{5AB87666-41D3-4001-8493-81240CC4F329}"/>
              </a:ext>
            </a:extLst>
          </p:cNvPr>
          <p:cNvSpPr txBox="1"/>
          <p:nvPr/>
        </p:nvSpPr>
        <p:spPr>
          <a:xfrm>
            <a:off x="503678" y="4660560"/>
            <a:ext cx="2318263" cy="400110"/>
          </a:xfrm>
          <a:prstGeom prst="rect">
            <a:avLst/>
          </a:prstGeom>
          <a:noFill/>
        </p:spPr>
        <p:txBody>
          <a:bodyPr wrap="none" rtlCol="0">
            <a:spAutoFit/>
          </a:bodyPr>
          <a:lstStyle/>
          <a:p>
            <a:r>
              <a:rPr lang="de-DE" sz="2000" dirty="0">
                <a:latin typeface="+mn-lt"/>
              </a:rPr>
              <a:t>Digraph </a:t>
            </a:r>
            <a:r>
              <a:rPr lang="de-DE" sz="2000" dirty="0" err="1">
                <a:latin typeface="+mn-lt"/>
              </a:rPr>
              <a:t>Example</a:t>
            </a:r>
            <a:r>
              <a:rPr lang="de-DE" sz="2000" dirty="0">
                <a:latin typeface="+mn-lt"/>
              </a:rPr>
              <a:t>:</a:t>
            </a:r>
            <a:endParaRPr lang="de-CH" sz="2000" dirty="0">
              <a:latin typeface="+mn-lt"/>
            </a:endParaRPr>
          </a:p>
        </p:txBody>
      </p:sp>
      <p:sp>
        <p:nvSpPr>
          <p:cNvPr id="17" name="Rechteck 16">
            <a:extLst>
              <a:ext uri="{FF2B5EF4-FFF2-40B4-BE49-F238E27FC236}">
                <a16:creationId xmlns:a16="http://schemas.microsoft.com/office/drawing/2014/main" id="{16B292E3-14B6-48B7-9248-9CEB5FF2FB96}"/>
              </a:ext>
            </a:extLst>
          </p:cNvPr>
          <p:cNvSpPr/>
          <p:nvPr/>
        </p:nvSpPr>
        <p:spPr bwMode="auto">
          <a:xfrm>
            <a:off x="6781800" y="457200"/>
            <a:ext cx="4902200" cy="4038600"/>
          </a:xfrm>
          <a:prstGeom prst="rect">
            <a:avLst/>
          </a:prstGeom>
          <a:solidFill>
            <a:schemeClr val="bg1"/>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Tree>
    <p:extLst>
      <p:ext uri="{BB962C8B-B14F-4D97-AF65-F5344CB8AC3E}">
        <p14:creationId xmlns:p14="http://schemas.microsoft.com/office/powerpoint/2010/main" val="19857417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p:bldP spid="31"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3900927-5BA3-4552-800C-63E2B352D060}" type="slidenum">
              <a:rPr lang="en-US" smtClean="0"/>
              <a:pPr/>
              <a:t>3</a:t>
            </a:fld>
            <a:endParaRPr lang="en-US" dirty="0"/>
          </a:p>
        </p:txBody>
      </p:sp>
      <p:sp>
        <p:nvSpPr>
          <p:cNvPr id="84" name="Titel 83">
            <a:extLst>
              <a:ext uri="{FF2B5EF4-FFF2-40B4-BE49-F238E27FC236}">
                <a16:creationId xmlns:a16="http://schemas.microsoft.com/office/drawing/2014/main" id="{A948EC04-6175-4CDD-B1CE-F56425BBDD2A}"/>
              </a:ext>
            </a:extLst>
          </p:cNvPr>
          <p:cNvSpPr>
            <a:spLocks noGrp="1"/>
          </p:cNvSpPr>
          <p:nvPr>
            <p:ph type="title"/>
          </p:nvPr>
        </p:nvSpPr>
        <p:spPr/>
        <p:txBody>
          <a:bodyPr/>
          <a:lstStyle/>
          <a:p>
            <a:r>
              <a:rPr lang="de-DE" dirty="0"/>
              <a:t>Digraph Signal Processing </a:t>
            </a:r>
            <a:r>
              <a:rPr lang="de-DE" dirty="0" err="1"/>
              <a:t>is</a:t>
            </a:r>
            <a:r>
              <a:rPr lang="de-DE" dirty="0"/>
              <a:t> an Open Problem</a:t>
            </a:r>
            <a:br>
              <a:rPr lang="de-DE" sz="200" b="0" dirty="0">
                <a:solidFill>
                  <a:schemeClr val="bg1">
                    <a:lumMod val="50000"/>
                  </a:schemeClr>
                </a:solidFill>
              </a:rPr>
            </a:br>
            <a:r>
              <a:rPr lang="en-US" sz="1600" b="0" dirty="0">
                <a:solidFill>
                  <a:schemeClr val="bg1">
                    <a:lumMod val="50000"/>
                  </a:schemeClr>
                </a:solidFill>
              </a:rPr>
              <a:t>Graph Signal Processing: Overview, Challenges, and Applications, Ortega et al., </a:t>
            </a:r>
            <a:r>
              <a:rPr lang="nl-NL" sz="1600" b="0" dirty="0">
                <a:solidFill>
                  <a:schemeClr val="bg1">
                    <a:lumMod val="50000"/>
                  </a:schemeClr>
                </a:solidFill>
              </a:rPr>
              <a:t>Proc. IEEE, vol. 106(5), pp. 808–828, 2018</a:t>
            </a:r>
            <a:endParaRPr lang="de-CH" sz="1600" dirty="0">
              <a:solidFill>
                <a:schemeClr val="bg1">
                  <a:lumMod val="50000"/>
                </a:schemeClr>
              </a:solidFill>
            </a:endParaRPr>
          </a:p>
        </p:txBody>
      </p:sp>
      <p:sp>
        <p:nvSpPr>
          <p:cNvPr id="2" name="Textfeld 1">
            <a:extLst>
              <a:ext uri="{FF2B5EF4-FFF2-40B4-BE49-F238E27FC236}">
                <a16:creationId xmlns:a16="http://schemas.microsoft.com/office/drawing/2014/main" id="{1482CF9F-96B9-4E18-AAC5-498F9E3F5476}"/>
              </a:ext>
            </a:extLst>
          </p:cNvPr>
          <p:cNvSpPr txBox="1"/>
          <p:nvPr/>
        </p:nvSpPr>
        <p:spPr>
          <a:xfrm>
            <a:off x="446692" y="1549692"/>
            <a:ext cx="3993401" cy="4832092"/>
          </a:xfrm>
          <a:prstGeom prst="rect">
            <a:avLst/>
          </a:prstGeom>
          <a:noFill/>
        </p:spPr>
        <p:txBody>
          <a:bodyPr wrap="none" rtlCol="0">
            <a:spAutoFit/>
          </a:bodyPr>
          <a:lstStyle/>
          <a:p>
            <a:r>
              <a:rPr lang="de-DE" sz="1800" dirty="0">
                <a:latin typeface="+mn-lt"/>
              </a:rPr>
              <a:t>Jordan-Normal-Form + Tricks:</a:t>
            </a:r>
          </a:p>
          <a:p>
            <a:endParaRPr lang="de-DE" sz="1800" b="0" dirty="0">
              <a:latin typeface="+mn-lt"/>
            </a:endParaRPr>
          </a:p>
          <a:p>
            <a:endParaRPr lang="de-DE" sz="1800" b="0" dirty="0">
              <a:latin typeface="+mn-lt"/>
            </a:endParaRPr>
          </a:p>
          <a:p>
            <a:endParaRPr lang="de-DE" sz="1800" b="0" dirty="0">
              <a:latin typeface="+mn-lt"/>
            </a:endParaRPr>
          </a:p>
          <a:p>
            <a:r>
              <a:rPr lang="de-DE" sz="1800" dirty="0">
                <a:latin typeface="+mn-lt"/>
              </a:rPr>
              <a:t>Fourier </a:t>
            </a:r>
            <a:r>
              <a:rPr lang="de-DE" sz="1800" dirty="0" err="1">
                <a:latin typeface="+mn-lt"/>
              </a:rPr>
              <a:t>transform</a:t>
            </a:r>
            <a:r>
              <a:rPr lang="de-DE" sz="1800" dirty="0">
                <a:latin typeface="+mn-lt"/>
              </a:rPr>
              <a:t> via </a:t>
            </a:r>
            <a:r>
              <a:rPr lang="de-DE" sz="1800" dirty="0" err="1">
                <a:latin typeface="+mn-lt"/>
              </a:rPr>
              <a:t>optimization</a:t>
            </a:r>
            <a:r>
              <a:rPr lang="de-DE" sz="1800" dirty="0">
                <a:latin typeface="+mn-lt"/>
              </a:rPr>
              <a:t>:</a:t>
            </a:r>
          </a:p>
          <a:p>
            <a:endParaRPr lang="de-DE" sz="1800" b="0" dirty="0">
              <a:latin typeface="+mn-lt"/>
            </a:endParaRPr>
          </a:p>
          <a:p>
            <a:endParaRPr lang="de-DE" sz="1800" b="0" dirty="0">
              <a:latin typeface="+mn-lt"/>
            </a:endParaRPr>
          </a:p>
          <a:p>
            <a:endParaRPr lang="de-DE" sz="1800" b="0" dirty="0">
              <a:latin typeface="+mn-lt"/>
            </a:endParaRPr>
          </a:p>
          <a:p>
            <a:endParaRPr lang="de-DE" sz="1800" b="0" dirty="0">
              <a:latin typeface="+mn-lt"/>
            </a:endParaRPr>
          </a:p>
          <a:p>
            <a:endParaRPr lang="de-DE" sz="1800" b="0" dirty="0">
              <a:latin typeface="+mn-lt"/>
            </a:endParaRPr>
          </a:p>
          <a:p>
            <a:r>
              <a:rPr lang="de-DE" sz="1800" dirty="0" err="1">
                <a:latin typeface="+mn-lt"/>
              </a:rPr>
              <a:t>Approximate</a:t>
            </a:r>
            <a:r>
              <a:rPr lang="de-DE" sz="1800" dirty="0">
                <a:latin typeface="+mn-lt"/>
              </a:rPr>
              <a:t> </a:t>
            </a:r>
            <a:r>
              <a:rPr lang="de-DE" sz="1800" dirty="0" err="1">
                <a:latin typeface="+mn-lt"/>
              </a:rPr>
              <a:t>diagonalization</a:t>
            </a:r>
            <a:r>
              <a:rPr lang="de-DE" sz="1800" dirty="0">
                <a:latin typeface="+mn-lt"/>
              </a:rPr>
              <a:t>:</a:t>
            </a:r>
          </a:p>
          <a:p>
            <a:endParaRPr lang="de-DE" sz="1800" dirty="0">
              <a:latin typeface="+mn-lt"/>
            </a:endParaRPr>
          </a:p>
          <a:p>
            <a:endParaRPr lang="de-DE" sz="1800" dirty="0">
              <a:latin typeface="+mn-lt"/>
            </a:endParaRPr>
          </a:p>
          <a:p>
            <a:r>
              <a:rPr lang="de-DE" sz="1800" dirty="0" err="1">
                <a:latin typeface="+mn-lt"/>
              </a:rPr>
              <a:t>Complex-valued</a:t>
            </a:r>
            <a:r>
              <a:rPr lang="de-DE" sz="1800" dirty="0">
                <a:latin typeface="+mn-lt"/>
              </a:rPr>
              <a:t> Shift:</a:t>
            </a:r>
          </a:p>
          <a:p>
            <a:endParaRPr lang="de-DE" sz="1800" dirty="0">
              <a:latin typeface="+mn-lt"/>
            </a:endParaRPr>
          </a:p>
          <a:p>
            <a:r>
              <a:rPr lang="de-DE" sz="1800" dirty="0" err="1">
                <a:latin typeface="+mn-lt"/>
              </a:rPr>
              <a:t>Subset</a:t>
            </a:r>
            <a:r>
              <a:rPr lang="de-DE" sz="1800" dirty="0">
                <a:latin typeface="+mn-lt"/>
              </a:rPr>
              <a:t> </a:t>
            </a:r>
            <a:r>
              <a:rPr lang="de-DE" sz="1800" dirty="0" err="1">
                <a:latin typeface="+mn-lt"/>
              </a:rPr>
              <a:t>of</a:t>
            </a:r>
            <a:r>
              <a:rPr lang="de-DE" sz="1800" dirty="0">
                <a:latin typeface="+mn-lt"/>
              </a:rPr>
              <a:t> </a:t>
            </a:r>
            <a:r>
              <a:rPr lang="de-DE" sz="1800" dirty="0" err="1">
                <a:latin typeface="+mn-lt"/>
              </a:rPr>
              <a:t>diagonalizable</a:t>
            </a:r>
            <a:r>
              <a:rPr lang="de-DE" sz="1800" dirty="0">
                <a:latin typeface="+mn-lt"/>
              </a:rPr>
              <a:t> </a:t>
            </a:r>
            <a:r>
              <a:rPr lang="de-DE" sz="1800" dirty="0" err="1">
                <a:latin typeface="+mn-lt"/>
              </a:rPr>
              <a:t>filters</a:t>
            </a:r>
            <a:r>
              <a:rPr lang="de-DE" sz="1800" dirty="0">
                <a:latin typeface="+mn-lt"/>
              </a:rPr>
              <a:t>:</a:t>
            </a:r>
          </a:p>
          <a:p>
            <a:endParaRPr lang="de-CH" sz="2000" dirty="0">
              <a:latin typeface="+mn-lt"/>
            </a:endParaRPr>
          </a:p>
        </p:txBody>
      </p:sp>
      <p:pic>
        <p:nvPicPr>
          <p:cNvPr id="5" name="Grafik 4">
            <a:extLst>
              <a:ext uri="{FF2B5EF4-FFF2-40B4-BE49-F238E27FC236}">
                <a16:creationId xmlns:a16="http://schemas.microsoft.com/office/drawing/2014/main" id="{50C07202-3859-40FD-8CB3-ACB755A70D38}"/>
              </a:ext>
            </a:extLst>
          </p:cNvPr>
          <p:cNvPicPr>
            <a:picLocks noChangeAspect="1"/>
          </p:cNvPicPr>
          <p:nvPr/>
        </p:nvPicPr>
        <p:blipFill>
          <a:blip r:embed="rId3"/>
          <a:stretch>
            <a:fillRect/>
          </a:stretch>
        </p:blipFill>
        <p:spPr>
          <a:xfrm>
            <a:off x="4572000" y="5724104"/>
            <a:ext cx="4781052" cy="752896"/>
          </a:xfrm>
          <a:prstGeom prst="rect">
            <a:avLst/>
          </a:prstGeom>
        </p:spPr>
      </p:pic>
      <p:pic>
        <p:nvPicPr>
          <p:cNvPr id="7" name="Grafik 6">
            <a:extLst>
              <a:ext uri="{FF2B5EF4-FFF2-40B4-BE49-F238E27FC236}">
                <a16:creationId xmlns:a16="http://schemas.microsoft.com/office/drawing/2014/main" id="{F69FCEB5-1090-4EA6-A6A1-8CD0EEC21206}"/>
              </a:ext>
            </a:extLst>
          </p:cNvPr>
          <p:cNvPicPr>
            <a:picLocks noChangeAspect="1"/>
          </p:cNvPicPr>
          <p:nvPr/>
        </p:nvPicPr>
        <p:blipFill>
          <a:blip r:embed="rId4"/>
          <a:stretch>
            <a:fillRect/>
          </a:stretch>
        </p:blipFill>
        <p:spPr>
          <a:xfrm>
            <a:off x="3962400" y="1645681"/>
            <a:ext cx="3200398" cy="593046"/>
          </a:xfrm>
          <a:prstGeom prst="rect">
            <a:avLst/>
          </a:prstGeom>
        </p:spPr>
      </p:pic>
      <p:pic>
        <p:nvPicPr>
          <p:cNvPr id="9" name="Grafik 8">
            <a:extLst>
              <a:ext uri="{FF2B5EF4-FFF2-40B4-BE49-F238E27FC236}">
                <a16:creationId xmlns:a16="http://schemas.microsoft.com/office/drawing/2014/main" id="{53561781-E120-4BB6-8394-C5D5B798AA2C}"/>
              </a:ext>
            </a:extLst>
          </p:cNvPr>
          <p:cNvPicPr>
            <a:picLocks noChangeAspect="1"/>
          </p:cNvPicPr>
          <p:nvPr/>
        </p:nvPicPr>
        <p:blipFill>
          <a:blip r:embed="rId5"/>
          <a:stretch>
            <a:fillRect/>
          </a:stretch>
        </p:blipFill>
        <p:spPr>
          <a:xfrm>
            <a:off x="7239000" y="1680842"/>
            <a:ext cx="3810000" cy="551446"/>
          </a:xfrm>
          <a:prstGeom prst="rect">
            <a:avLst/>
          </a:prstGeom>
        </p:spPr>
      </p:pic>
      <p:pic>
        <p:nvPicPr>
          <p:cNvPr id="11" name="Grafik 10">
            <a:extLst>
              <a:ext uri="{FF2B5EF4-FFF2-40B4-BE49-F238E27FC236}">
                <a16:creationId xmlns:a16="http://schemas.microsoft.com/office/drawing/2014/main" id="{AC20B7AB-1F5C-4211-AC4B-9E3F20F60581}"/>
              </a:ext>
            </a:extLst>
          </p:cNvPr>
          <p:cNvPicPr>
            <a:picLocks noChangeAspect="1"/>
          </p:cNvPicPr>
          <p:nvPr/>
        </p:nvPicPr>
        <p:blipFill>
          <a:blip r:embed="rId6"/>
          <a:stretch>
            <a:fillRect/>
          </a:stretch>
        </p:blipFill>
        <p:spPr>
          <a:xfrm>
            <a:off x="3276600" y="4939903"/>
            <a:ext cx="3008166" cy="736810"/>
          </a:xfrm>
          <a:prstGeom prst="rect">
            <a:avLst/>
          </a:prstGeom>
        </p:spPr>
      </p:pic>
      <p:pic>
        <p:nvPicPr>
          <p:cNvPr id="13" name="Grafik 12">
            <a:extLst>
              <a:ext uri="{FF2B5EF4-FFF2-40B4-BE49-F238E27FC236}">
                <a16:creationId xmlns:a16="http://schemas.microsoft.com/office/drawing/2014/main" id="{AC6904EB-8885-4BCC-BE7B-A0759E0F50DE}"/>
              </a:ext>
            </a:extLst>
          </p:cNvPr>
          <p:cNvPicPr>
            <a:picLocks noChangeAspect="1"/>
          </p:cNvPicPr>
          <p:nvPr/>
        </p:nvPicPr>
        <p:blipFill>
          <a:blip r:embed="rId7"/>
          <a:stretch>
            <a:fillRect/>
          </a:stretch>
        </p:blipFill>
        <p:spPr>
          <a:xfrm>
            <a:off x="3844095" y="4223978"/>
            <a:ext cx="4503810" cy="419136"/>
          </a:xfrm>
          <a:prstGeom prst="rect">
            <a:avLst/>
          </a:prstGeom>
        </p:spPr>
      </p:pic>
      <p:pic>
        <p:nvPicPr>
          <p:cNvPr id="15" name="Grafik 14">
            <a:extLst>
              <a:ext uri="{FF2B5EF4-FFF2-40B4-BE49-F238E27FC236}">
                <a16:creationId xmlns:a16="http://schemas.microsoft.com/office/drawing/2014/main" id="{DB1C0525-B4E4-4000-BEE4-6C9A49C7A9C0}"/>
              </a:ext>
            </a:extLst>
          </p:cNvPr>
          <p:cNvPicPr>
            <a:picLocks noChangeAspect="1"/>
          </p:cNvPicPr>
          <p:nvPr/>
        </p:nvPicPr>
        <p:blipFill>
          <a:blip r:embed="rId8"/>
          <a:stretch>
            <a:fillRect/>
          </a:stretch>
        </p:blipFill>
        <p:spPr>
          <a:xfrm>
            <a:off x="4648198" y="2562611"/>
            <a:ext cx="5029200" cy="448578"/>
          </a:xfrm>
          <a:prstGeom prst="rect">
            <a:avLst/>
          </a:prstGeom>
        </p:spPr>
      </p:pic>
      <p:pic>
        <p:nvPicPr>
          <p:cNvPr id="17" name="Grafik 16">
            <a:extLst>
              <a:ext uri="{FF2B5EF4-FFF2-40B4-BE49-F238E27FC236}">
                <a16:creationId xmlns:a16="http://schemas.microsoft.com/office/drawing/2014/main" id="{DE25B62F-2361-44FC-9107-6F915358E963}"/>
              </a:ext>
            </a:extLst>
          </p:cNvPr>
          <p:cNvPicPr>
            <a:picLocks noChangeAspect="1"/>
          </p:cNvPicPr>
          <p:nvPr/>
        </p:nvPicPr>
        <p:blipFill>
          <a:blip r:embed="rId9"/>
          <a:stretch>
            <a:fillRect/>
          </a:stretch>
        </p:blipFill>
        <p:spPr>
          <a:xfrm>
            <a:off x="2112025" y="3174003"/>
            <a:ext cx="3440414" cy="753186"/>
          </a:xfrm>
          <a:prstGeom prst="rect">
            <a:avLst/>
          </a:prstGeom>
        </p:spPr>
      </p:pic>
      <p:pic>
        <p:nvPicPr>
          <p:cNvPr id="19" name="Grafik 18">
            <a:extLst>
              <a:ext uri="{FF2B5EF4-FFF2-40B4-BE49-F238E27FC236}">
                <a16:creationId xmlns:a16="http://schemas.microsoft.com/office/drawing/2014/main" id="{B13A93C5-96A1-4B45-8F7C-3728F215AB6C}"/>
              </a:ext>
            </a:extLst>
          </p:cNvPr>
          <p:cNvPicPr>
            <a:picLocks noChangeAspect="1"/>
          </p:cNvPicPr>
          <p:nvPr/>
        </p:nvPicPr>
        <p:blipFill>
          <a:blip r:embed="rId10"/>
          <a:stretch>
            <a:fillRect/>
          </a:stretch>
        </p:blipFill>
        <p:spPr>
          <a:xfrm>
            <a:off x="6116320" y="3331201"/>
            <a:ext cx="4691290" cy="432230"/>
          </a:xfrm>
          <a:prstGeom prst="rect">
            <a:avLst/>
          </a:prstGeom>
        </p:spPr>
      </p:pic>
      <p:pic>
        <p:nvPicPr>
          <p:cNvPr id="21" name="Grafik 20">
            <a:extLst>
              <a:ext uri="{FF2B5EF4-FFF2-40B4-BE49-F238E27FC236}">
                <a16:creationId xmlns:a16="http://schemas.microsoft.com/office/drawing/2014/main" id="{B3537831-793B-4B27-B615-6D80822C903F}"/>
              </a:ext>
            </a:extLst>
          </p:cNvPr>
          <p:cNvPicPr>
            <a:picLocks noChangeAspect="1"/>
          </p:cNvPicPr>
          <p:nvPr/>
        </p:nvPicPr>
        <p:blipFill>
          <a:blip r:embed="rId11"/>
          <a:stretch>
            <a:fillRect/>
          </a:stretch>
        </p:blipFill>
        <p:spPr>
          <a:xfrm>
            <a:off x="1394002" y="1944646"/>
            <a:ext cx="2251476" cy="443502"/>
          </a:xfrm>
          <a:prstGeom prst="rect">
            <a:avLst/>
          </a:prstGeom>
        </p:spPr>
      </p:pic>
      <p:pic>
        <p:nvPicPr>
          <p:cNvPr id="23" name="Grafik 22">
            <a:extLst>
              <a:ext uri="{FF2B5EF4-FFF2-40B4-BE49-F238E27FC236}">
                <a16:creationId xmlns:a16="http://schemas.microsoft.com/office/drawing/2014/main" id="{827C21D3-CE6B-4850-9EA0-B5E437843B74}"/>
              </a:ext>
            </a:extLst>
          </p:cNvPr>
          <p:cNvPicPr>
            <a:picLocks noChangeAspect="1"/>
          </p:cNvPicPr>
          <p:nvPr/>
        </p:nvPicPr>
        <p:blipFill>
          <a:blip r:embed="rId12"/>
          <a:stretch>
            <a:fillRect/>
          </a:stretch>
        </p:blipFill>
        <p:spPr>
          <a:xfrm>
            <a:off x="7944347" y="4640172"/>
            <a:ext cx="4114802" cy="445240"/>
          </a:xfrm>
          <a:prstGeom prst="rect">
            <a:avLst/>
          </a:prstGeom>
        </p:spPr>
      </p:pic>
    </p:spTree>
    <p:extLst>
      <p:ext uri="{BB962C8B-B14F-4D97-AF65-F5344CB8AC3E}">
        <p14:creationId xmlns:p14="http://schemas.microsoft.com/office/powerpoint/2010/main" val="36999042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3900927-5BA3-4552-800C-63E2B352D060}" type="slidenum">
              <a:rPr lang="en-US" smtClean="0"/>
              <a:pPr/>
              <a:t>4</a:t>
            </a:fld>
            <a:endParaRPr lang="en-US" dirty="0"/>
          </a:p>
        </p:txBody>
      </p:sp>
      <p:sp>
        <p:nvSpPr>
          <p:cNvPr id="84" name="Titel 83">
            <a:extLst>
              <a:ext uri="{FF2B5EF4-FFF2-40B4-BE49-F238E27FC236}">
                <a16:creationId xmlns:a16="http://schemas.microsoft.com/office/drawing/2014/main" id="{A948EC04-6175-4CDD-B1CE-F56425BBDD2A}"/>
              </a:ext>
            </a:extLst>
          </p:cNvPr>
          <p:cNvSpPr>
            <a:spLocks noGrp="1"/>
          </p:cNvSpPr>
          <p:nvPr>
            <p:ph type="title"/>
          </p:nvPr>
        </p:nvSpPr>
        <p:spPr/>
        <p:txBody>
          <a:bodyPr/>
          <a:lstStyle/>
          <a:p>
            <a:r>
              <a:rPr lang="de-DE" dirty="0" err="1"/>
              <a:t>Our</a:t>
            </a:r>
            <a:r>
              <a:rPr lang="de-DE" dirty="0"/>
              <a:t> Key </a:t>
            </a:r>
            <a:r>
              <a:rPr lang="de-DE" dirty="0" err="1"/>
              <a:t>Idea</a:t>
            </a:r>
            <a:r>
              <a:rPr lang="de-DE" dirty="0"/>
              <a:t>: Boundary </a:t>
            </a:r>
            <a:r>
              <a:rPr lang="de-DE" dirty="0" err="1"/>
              <a:t>Conditions</a:t>
            </a:r>
            <a:endParaRPr lang="de-CH" dirty="0"/>
          </a:p>
        </p:txBody>
      </p:sp>
      <p:sp>
        <p:nvSpPr>
          <p:cNvPr id="5" name="Rechteck 4">
            <a:extLst>
              <a:ext uri="{FF2B5EF4-FFF2-40B4-BE49-F238E27FC236}">
                <a16:creationId xmlns:a16="http://schemas.microsoft.com/office/drawing/2014/main" id="{40AB723D-8958-4EEC-93D4-41FF7087D5D0}"/>
              </a:ext>
            </a:extLst>
          </p:cNvPr>
          <p:cNvSpPr>
            <a:spLocks noGrp="1" noRot="1" noMove="1" noResize="1" noEditPoints="1" noAdjustHandles="1" noChangeArrowheads="1" noChangeShapeType="1"/>
          </p:cNvSpPr>
          <p:nvPr/>
        </p:nvSpPr>
        <p:spPr bwMode="auto">
          <a:xfrm>
            <a:off x="6170990" y="1111250"/>
            <a:ext cx="5030410" cy="4527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6" name="Rechteck 5">
            <a:extLst>
              <a:ext uri="{FF2B5EF4-FFF2-40B4-BE49-F238E27FC236}">
                <a16:creationId xmlns:a16="http://schemas.microsoft.com/office/drawing/2014/main" id="{0CBF8AD0-1506-4BA8-B01E-B6424E67228C}"/>
              </a:ext>
            </a:extLst>
          </p:cNvPr>
          <p:cNvSpPr>
            <a:spLocks noGrp="1" noRot="1" noMove="1" noResize="1" noEditPoints="1" noAdjustHandles="1" noChangeArrowheads="1" noChangeShapeType="1"/>
          </p:cNvSpPr>
          <p:nvPr/>
        </p:nvSpPr>
        <p:spPr bwMode="auto">
          <a:xfrm>
            <a:off x="609600" y="1111250"/>
            <a:ext cx="4924800" cy="4527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dirty="0">
              <a:solidFill>
                <a:schemeClr val="bg1"/>
              </a:solidFill>
              <a:latin typeface="+mn-lt"/>
            </a:endParaRPr>
          </a:p>
        </p:txBody>
      </p:sp>
      <p:grpSp>
        <p:nvGrpSpPr>
          <p:cNvPr id="7" name="Gruppieren 6">
            <a:extLst>
              <a:ext uri="{FF2B5EF4-FFF2-40B4-BE49-F238E27FC236}">
                <a16:creationId xmlns:a16="http://schemas.microsoft.com/office/drawing/2014/main" id="{51AC814D-520C-4D35-80E0-D0DE45D05758}"/>
              </a:ext>
            </a:extLst>
          </p:cNvPr>
          <p:cNvGrpSpPr>
            <a:grpSpLocks noChangeAspect="1"/>
          </p:cNvGrpSpPr>
          <p:nvPr/>
        </p:nvGrpSpPr>
        <p:grpSpPr>
          <a:xfrm>
            <a:off x="1795043" y="2590800"/>
            <a:ext cx="2260800" cy="114781"/>
            <a:chOff x="970876" y="4153979"/>
            <a:chExt cx="1901791" cy="96554"/>
          </a:xfrm>
        </p:grpSpPr>
        <p:sp>
          <p:nvSpPr>
            <p:cNvPr id="8" name="Oval 24 1 1">
              <a:extLst>
                <a:ext uri="{FF2B5EF4-FFF2-40B4-BE49-F238E27FC236}">
                  <a16:creationId xmlns:a16="http://schemas.microsoft.com/office/drawing/2014/main" id="{5F269A82-D0A1-47F6-A022-221ABF975CCA}"/>
                </a:ext>
              </a:extLst>
            </p:cNvPr>
            <p:cNvSpPr/>
            <p:nvPr/>
          </p:nvSpPr>
          <p:spPr>
            <a:xfrm>
              <a:off x="2779741" y="4153979"/>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Oval 3 5 1">
              <a:extLst>
                <a:ext uri="{FF2B5EF4-FFF2-40B4-BE49-F238E27FC236}">
                  <a16:creationId xmlns:a16="http://schemas.microsoft.com/office/drawing/2014/main" id="{97083EF4-C3EE-4F92-838A-6EA57BBB4F5B}"/>
                </a:ext>
              </a:extLst>
            </p:cNvPr>
            <p:cNvSpPr/>
            <p:nvPr/>
          </p:nvSpPr>
          <p:spPr>
            <a:xfrm>
              <a:off x="1537013" y="4153979"/>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0" name="Straight Arrow Connector 27 4 1">
              <a:extLst>
                <a:ext uri="{FF2B5EF4-FFF2-40B4-BE49-F238E27FC236}">
                  <a16:creationId xmlns:a16="http://schemas.microsoft.com/office/drawing/2014/main" id="{192BA989-0056-4A24-86CF-98D8158F13FE}"/>
                </a:ext>
              </a:extLst>
            </p:cNvPr>
            <p:cNvCxnSpPr>
              <a:cxnSpLocks/>
              <a:stCxn id="8" idx="2"/>
              <a:endCxn id="11" idx="6"/>
            </p:cNvCxnSpPr>
            <p:nvPr/>
          </p:nvCxnSpPr>
          <p:spPr>
            <a:xfrm flipH="1">
              <a:off x="2256052" y="4200442"/>
              <a:ext cx="523688" cy="3628"/>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Oval 3 1 1">
              <a:extLst>
                <a:ext uri="{FF2B5EF4-FFF2-40B4-BE49-F238E27FC236}">
                  <a16:creationId xmlns:a16="http://schemas.microsoft.com/office/drawing/2014/main" id="{B2CFBBE3-284B-4314-A048-AD7AE60571CD}"/>
                </a:ext>
              </a:extLst>
            </p:cNvPr>
            <p:cNvSpPr/>
            <p:nvPr/>
          </p:nvSpPr>
          <p:spPr>
            <a:xfrm>
              <a:off x="2163126" y="4157606"/>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2" name="Straight Arrow Connector 27 4 2">
              <a:extLst>
                <a:ext uri="{FF2B5EF4-FFF2-40B4-BE49-F238E27FC236}">
                  <a16:creationId xmlns:a16="http://schemas.microsoft.com/office/drawing/2014/main" id="{CDC1E93B-BB69-4CF2-8F56-80F0D280E914}"/>
                </a:ext>
              </a:extLst>
            </p:cNvPr>
            <p:cNvCxnSpPr>
              <a:cxnSpLocks/>
              <a:stCxn id="11" idx="2"/>
              <a:endCxn id="9" idx="6"/>
            </p:cNvCxnSpPr>
            <p:nvPr/>
          </p:nvCxnSpPr>
          <p:spPr>
            <a:xfrm flipH="1" flipV="1">
              <a:off x="1629940" y="4200442"/>
              <a:ext cx="533187" cy="3628"/>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Oval 3 5 3">
              <a:extLst>
                <a:ext uri="{FF2B5EF4-FFF2-40B4-BE49-F238E27FC236}">
                  <a16:creationId xmlns:a16="http://schemas.microsoft.com/office/drawing/2014/main" id="{DFB8545F-6A84-4DC1-9CAC-038C3A6EEEFF}"/>
                </a:ext>
              </a:extLst>
            </p:cNvPr>
            <p:cNvSpPr/>
            <p:nvPr/>
          </p:nvSpPr>
          <p:spPr>
            <a:xfrm>
              <a:off x="970876" y="4157607"/>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4" name="Straight Arrow Connector 27 4 7">
              <a:extLst>
                <a:ext uri="{FF2B5EF4-FFF2-40B4-BE49-F238E27FC236}">
                  <a16:creationId xmlns:a16="http://schemas.microsoft.com/office/drawing/2014/main" id="{09C6F085-CB0F-41BD-BF57-063A0E3E1FDD}"/>
                </a:ext>
              </a:extLst>
            </p:cNvPr>
            <p:cNvCxnSpPr>
              <a:cxnSpLocks/>
              <a:stCxn id="9" idx="2"/>
              <a:endCxn id="13" idx="6"/>
            </p:cNvCxnSpPr>
            <p:nvPr/>
          </p:nvCxnSpPr>
          <p:spPr>
            <a:xfrm flipH="1">
              <a:off x="1063802" y="4200442"/>
              <a:ext cx="473211" cy="3628"/>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 name="Textfeld 1">
            <a:extLst>
              <a:ext uri="{FF2B5EF4-FFF2-40B4-BE49-F238E27FC236}">
                <a16:creationId xmlns:a16="http://schemas.microsoft.com/office/drawing/2014/main" id="{147EAABC-6F32-4F96-95E6-32B643562986}"/>
              </a:ext>
            </a:extLst>
          </p:cNvPr>
          <p:cNvSpPr txBox="1"/>
          <p:nvPr/>
        </p:nvSpPr>
        <p:spPr>
          <a:xfrm>
            <a:off x="685801" y="1219200"/>
            <a:ext cx="4724400" cy="830997"/>
          </a:xfrm>
          <a:prstGeom prst="rect">
            <a:avLst/>
          </a:prstGeom>
          <a:noFill/>
        </p:spPr>
        <p:txBody>
          <a:bodyPr wrap="square" rtlCol="0">
            <a:spAutoFit/>
          </a:bodyPr>
          <a:lstStyle/>
          <a:p>
            <a:r>
              <a:rPr lang="de-DE" sz="2000" dirty="0" err="1">
                <a:latin typeface="+mn-lt"/>
              </a:rPr>
              <a:t>Classical</a:t>
            </a:r>
            <a:r>
              <a:rPr lang="de-DE" sz="2000" dirty="0">
                <a:latin typeface="+mn-lt"/>
              </a:rPr>
              <a:t> Signal Processing</a:t>
            </a:r>
            <a:endParaRPr lang="de-DE" sz="1200" dirty="0">
              <a:latin typeface="+mn-lt"/>
            </a:endParaRPr>
          </a:p>
          <a:p>
            <a:endParaRPr lang="de-DE" sz="600" dirty="0">
              <a:latin typeface="+mn-lt"/>
            </a:endParaRPr>
          </a:p>
          <a:p>
            <a:r>
              <a:rPr lang="de-DE" sz="2000" b="0" dirty="0">
                <a:latin typeface="+mn-lt"/>
              </a:rPr>
              <a:t>Digraph </a:t>
            </a:r>
            <a:r>
              <a:rPr lang="de-DE" sz="2000" b="0" dirty="0" err="1">
                <a:latin typeface="+mn-lt"/>
              </a:rPr>
              <a:t>for</a:t>
            </a:r>
            <a:r>
              <a:rPr lang="de-DE" sz="2000" b="0" dirty="0">
                <a:latin typeface="+mn-lt"/>
              </a:rPr>
              <a:t> finite </a:t>
            </a:r>
            <a:r>
              <a:rPr lang="de-DE" sz="2000" b="0" dirty="0" err="1">
                <a:latin typeface="+mn-lt"/>
              </a:rPr>
              <a:t>discrete</a:t>
            </a:r>
            <a:r>
              <a:rPr lang="de-DE" sz="2000" b="0" dirty="0">
                <a:latin typeface="+mn-lt"/>
              </a:rPr>
              <a:t> time </a:t>
            </a:r>
          </a:p>
        </p:txBody>
      </p:sp>
      <p:sp>
        <p:nvSpPr>
          <p:cNvPr id="16" name="Textfeld 15">
            <a:extLst>
              <a:ext uri="{FF2B5EF4-FFF2-40B4-BE49-F238E27FC236}">
                <a16:creationId xmlns:a16="http://schemas.microsoft.com/office/drawing/2014/main" id="{482C5C00-E463-442C-AD8B-BED46A578B7B}"/>
              </a:ext>
            </a:extLst>
          </p:cNvPr>
          <p:cNvSpPr txBox="1"/>
          <p:nvPr/>
        </p:nvSpPr>
        <p:spPr>
          <a:xfrm>
            <a:off x="6190821" y="1219200"/>
            <a:ext cx="4335161" cy="400110"/>
          </a:xfrm>
          <a:prstGeom prst="rect">
            <a:avLst/>
          </a:prstGeom>
          <a:noFill/>
        </p:spPr>
        <p:txBody>
          <a:bodyPr wrap="none" rtlCol="0">
            <a:spAutoFit/>
          </a:bodyPr>
          <a:lstStyle/>
          <a:p>
            <a:r>
              <a:rPr lang="de-DE" sz="2000" dirty="0">
                <a:latin typeface="+mn-lt"/>
              </a:rPr>
              <a:t>Can </a:t>
            </a:r>
            <a:r>
              <a:rPr lang="de-DE" sz="2000" dirty="0" err="1">
                <a:latin typeface="+mn-lt"/>
              </a:rPr>
              <a:t>we</a:t>
            </a:r>
            <a:r>
              <a:rPr lang="de-DE" sz="2000" dirty="0">
                <a:latin typeface="+mn-lt"/>
              </a:rPr>
              <a:t> do </a:t>
            </a:r>
            <a:r>
              <a:rPr lang="de-DE" sz="2000" dirty="0" err="1">
                <a:latin typeface="+mn-lt"/>
              </a:rPr>
              <a:t>this</a:t>
            </a:r>
            <a:r>
              <a:rPr lang="de-DE" sz="2000" dirty="0">
                <a:latin typeface="+mn-lt"/>
              </a:rPr>
              <a:t> </a:t>
            </a:r>
            <a:r>
              <a:rPr lang="de-DE" sz="2000" dirty="0" err="1">
                <a:latin typeface="+mn-lt"/>
              </a:rPr>
              <a:t>for</a:t>
            </a:r>
            <a:r>
              <a:rPr lang="de-DE" sz="2000" dirty="0">
                <a:latin typeface="+mn-lt"/>
              </a:rPr>
              <a:t> </a:t>
            </a:r>
            <a:r>
              <a:rPr lang="de-DE" sz="2000" dirty="0" err="1">
                <a:latin typeface="+mn-lt"/>
              </a:rPr>
              <a:t>other</a:t>
            </a:r>
            <a:r>
              <a:rPr lang="de-DE" sz="2000" dirty="0">
                <a:latin typeface="+mn-lt"/>
              </a:rPr>
              <a:t> </a:t>
            </a:r>
            <a:r>
              <a:rPr lang="de-DE" sz="2000" dirty="0" err="1">
                <a:latin typeface="+mn-lt"/>
              </a:rPr>
              <a:t>digraphs</a:t>
            </a:r>
            <a:r>
              <a:rPr lang="de-DE" sz="2000" dirty="0">
                <a:latin typeface="+mn-lt"/>
              </a:rPr>
              <a:t>?</a:t>
            </a:r>
          </a:p>
        </p:txBody>
      </p:sp>
      <p:pic>
        <p:nvPicPr>
          <p:cNvPr id="17" name="Grafik 16">
            <a:extLst>
              <a:ext uri="{FF2B5EF4-FFF2-40B4-BE49-F238E27FC236}">
                <a16:creationId xmlns:a16="http://schemas.microsoft.com/office/drawing/2014/main" id="{E4E826FF-8EF6-4F97-B2DF-DD7E86457C8C}"/>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305201" y="2876467"/>
            <a:ext cx="1425751" cy="613520"/>
          </a:xfrm>
          <a:prstGeom prst="rect">
            <a:avLst/>
          </a:prstGeom>
        </p:spPr>
      </p:pic>
      <p:pic>
        <p:nvPicPr>
          <p:cNvPr id="95" name="Grafik 94">
            <a:extLst>
              <a:ext uri="{FF2B5EF4-FFF2-40B4-BE49-F238E27FC236}">
                <a16:creationId xmlns:a16="http://schemas.microsoft.com/office/drawing/2014/main" id="{5E20A773-049F-4631-BE7C-C92EB42DEC05}"/>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100786" y="4163597"/>
            <a:ext cx="3883633" cy="625172"/>
          </a:xfrm>
          <a:prstGeom prst="rect">
            <a:avLst/>
          </a:prstGeom>
        </p:spPr>
      </p:pic>
      <p:sp>
        <p:nvSpPr>
          <p:cNvPr id="24" name="Pfeil: nach unten 23">
            <a:extLst>
              <a:ext uri="{FF2B5EF4-FFF2-40B4-BE49-F238E27FC236}">
                <a16:creationId xmlns:a16="http://schemas.microsoft.com/office/drawing/2014/main" id="{DD941D23-66DC-4C53-9FAC-8333F7C619E2}"/>
              </a:ext>
            </a:extLst>
          </p:cNvPr>
          <p:cNvSpPr/>
          <p:nvPr/>
        </p:nvSpPr>
        <p:spPr bwMode="auto">
          <a:xfrm>
            <a:off x="2642088" y="3567545"/>
            <a:ext cx="230653" cy="596052"/>
          </a:xfrm>
          <a:prstGeom prst="downArrow">
            <a:avLst/>
          </a:prstGeom>
          <a:solidFill>
            <a:schemeClr val="bg1">
              <a:lumMod val="6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grpSp>
        <p:nvGrpSpPr>
          <p:cNvPr id="26" name="Gruppieren 25">
            <a:extLst>
              <a:ext uri="{FF2B5EF4-FFF2-40B4-BE49-F238E27FC236}">
                <a16:creationId xmlns:a16="http://schemas.microsoft.com/office/drawing/2014/main" id="{A1970526-AB87-44B4-A21E-B12308ADD400}"/>
              </a:ext>
            </a:extLst>
          </p:cNvPr>
          <p:cNvGrpSpPr>
            <a:grpSpLocks noChangeAspect="1"/>
          </p:cNvGrpSpPr>
          <p:nvPr/>
        </p:nvGrpSpPr>
        <p:grpSpPr>
          <a:xfrm>
            <a:off x="8910804" y="1981200"/>
            <a:ext cx="1833396" cy="949516"/>
            <a:chOff x="4587858" y="1221763"/>
            <a:chExt cx="3010458" cy="1559116"/>
          </a:xfrm>
        </p:grpSpPr>
        <p:sp>
          <p:nvSpPr>
            <p:cNvPr id="27" name="Oval 6 1">
              <a:extLst>
                <a:ext uri="{FF2B5EF4-FFF2-40B4-BE49-F238E27FC236}">
                  <a16:creationId xmlns:a16="http://schemas.microsoft.com/office/drawing/2014/main" id="{B1F492F0-CFD1-43F9-A93E-6C9D38A38BA4}"/>
                </a:ext>
              </a:extLst>
            </p:cNvPr>
            <p:cNvSpPr/>
            <p:nvPr/>
          </p:nvSpPr>
          <p:spPr>
            <a:xfrm>
              <a:off x="6024000" y="1221763"/>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28" name="Gerade Verbindung mit Pfeil 27">
              <a:extLst>
                <a:ext uri="{FF2B5EF4-FFF2-40B4-BE49-F238E27FC236}">
                  <a16:creationId xmlns:a16="http://schemas.microsoft.com/office/drawing/2014/main" id="{1374CBA2-CB42-4A69-9A5C-6C1420EBE485}"/>
                </a:ext>
              </a:extLst>
            </p:cNvPr>
            <p:cNvCxnSpPr>
              <a:cxnSpLocks/>
              <a:stCxn id="27" idx="6"/>
              <a:endCxn id="29" idx="2"/>
            </p:cNvCxnSpPr>
            <p:nvPr/>
          </p:nvCxnSpPr>
          <p:spPr>
            <a:xfrm>
              <a:off x="6168000" y="1293763"/>
              <a:ext cx="1286316" cy="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sp>
          <p:nvSpPr>
            <p:cNvPr id="29" name="Oval 6 2">
              <a:extLst>
                <a:ext uri="{FF2B5EF4-FFF2-40B4-BE49-F238E27FC236}">
                  <a16:creationId xmlns:a16="http://schemas.microsoft.com/office/drawing/2014/main" id="{8F188B6C-AF1F-471E-8E0D-405A77011C51}"/>
                </a:ext>
              </a:extLst>
            </p:cNvPr>
            <p:cNvSpPr/>
            <p:nvPr/>
          </p:nvSpPr>
          <p:spPr>
            <a:xfrm>
              <a:off x="7454316" y="1221763"/>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Oval 6 3">
              <a:extLst>
                <a:ext uri="{FF2B5EF4-FFF2-40B4-BE49-F238E27FC236}">
                  <a16:creationId xmlns:a16="http://schemas.microsoft.com/office/drawing/2014/main" id="{2577CB1B-258F-4DBC-BDD8-EDA45178036A}"/>
                </a:ext>
              </a:extLst>
            </p:cNvPr>
            <p:cNvSpPr/>
            <p:nvPr/>
          </p:nvSpPr>
          <p:spPr>
            <a:xfrm>
              <a:off x="7454316" y="26368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1" name="Oval 6 4">
              <a:extLst>
                <a:ext uri="{FF2B5EF4-FFF2-40B4-BE49-F238E27FC236}">
                  <a16:creationId xmlns:a16="http://schemas.microsoft.com/office/drawing/2014/main" id="{A554976D-312C-45F0-ACAF-91A128742615}"/>
                </a:ext>
              </a:extLst>
            </p:cNvPr>
            <p:cNvSpPr/>
            <p:nvPr/>
          </p:nvSpPr>
          <p:spPr>
            <a:xfrm>
              <a:off x="6018920" y="26326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Oval 6 5">
              <a:extLst>
                <a:ext uri="{FF2B5EF4-FFF2-40B4-BE49-F238E27FC236}">
                  <a16:creationId xmlns:a16="http://schemas.microsoft.com/office/drawing/2014/main" id="{AB2AED9F-415A-4888-BA2D-0B06BF2E5DD3}"/>
                </a:ext>
              </a:extLst>
            </p:cNvPr>
            <p:cNvSpPr/>
            <p:nvPr/>
          </p:nvSpPr>
          <p:spPr>
            <a:xfrm>
              <a:off x="6739158" y="1906461"/>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3" name="Oval 6 6">
              <a:extLst>
                <a:ext uri="{FF2B5EF4-FFF2-40B4-BE49-F238E27FC236}">
                  <a16:creationId xmlns:a16="http://schemas.microsoft.com/office/drawing/2014/main" id="{4EE889E6-AFF1-4BEE-950A-EDF755206C95}"/>
                </a:ext>
              </a:extLst>
            </p:cNvPr>
            <p:cNvSpPr/>
            <p:nvPr/>
          </p:nvSpPr>
          <p:spPr>
            <a:xfrm>
              <a:off x="4587858" y="1640030"/>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4" name="Oval 6 7">
              <a:extLst>
                <a:ext uri="{FF2B5EF4-FFF2-40B4-BE49-F238E27FC236}">
                  <a16:creationId xmlns:a16="http://schemas.microsoft.com/office/drawing/2014/main" id="{811E9CF4-D6AA-45E6-8512-561F128EA3B8}"/>
                </a:ext>
              </a:extLst>
            </p:cNvPr>
            <p:cNvSpPr/>
            <p:nvPr/>
          </p:nvSpPr>
          <p:spPr>
            <a:xfrm>
              <a:off x="4591668" y="26368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35" name="Gerade Verbindung mit Pfeil 34">
              <a:extLst>
                <a:ext uri="{FF2B5EF4-FFF2-40B4-BE49-F238E27FC236}">
                  <a16:creationId xmlns:a16="http://schemas.microsoft.com/office/drawing/2014/main" id="{AA875AA8-AB0C-4714-9933-73779AE7EB27}"/>
                </a:ext>
              </a:extLst>
            </p:cNvPr>
            <p:cNvCxnSpPr>
              <a:cxnSpLocks/>
              <a:stCxn id="30" idx="0"/>
              <a:endCxn id="29" idx="4"/>
            </p:cNvCxnSpPr>
            <p:nvPr/>
          </p:nvCxnSpPr>
          <p:spPr>
            <a:xfrm flipV="1">
              <a:off x="7526316" y="1365763"/>
              <a:ext cx="0" cy="127111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36" name="Gerade Verbindung mit Pfeil 35">
              <a:extLst>
                <a:ext uri="{FF2B5EF4-FFF2-40B4-BE49-F238E27FC236}">
                  <a16:creationId xmlns:a16="http://schemas.microsoft.com/office/drawing/2014/main" id="{EF21C8E3-B8EA-486C-A3B6-87F4E9A2B360}"/>
                </a:ext>
              </a:extLst>
            </p:cNvPr>
            <p:cNvCxnSpPr>
              <a:cxnSpLocks/>
              <a:stCxn id="32" idx="7"/>
              <a:endCxn id="29" idx="3"/>
            </p:cNvCxnSpPr>
            <p:nvPr/>
          </p:nvCxnSpPr>
          <p:spPr>
            <a:xfrm flipV="1">
              <a:off x="6862070" y="1344675"/>
              <a:ext cx="613334" cy="58287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37" name="Gerade Verbindung mit Pfeil 36">
              <a:extLst>
                <a:ext uri="{FF2B5EF4-FFF2-40B4-BE49-F238E27FC236}">
                  <a16:creationId xmlns:a16="http://schemas.microsoft.com/office/drawing/2014/main" id="{C281B038-EC8A-45BD-A9C2-B708233397A9}"/>
                </a:ext>
              </a:extLst>
            </p:cNvPr>
            <p:cNvCxnSpPr>
              <a:cxnSpLocks/>
              <a:stCxn id="32" idx="5"/>
              <a:endCxn id="30" idx="1"/>
            </p:cNvCxnSpPr>
            <p:nvPr/>
          </p:nvCxnSpPr>
          <p:spPr>
            <a:xfrm>
              <a:off x="6862070" y="2029373"/>
              <a:ext cx="613334" cy="62859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38" name="Gerade Verbindung mit Pfeil 37">
              <a:extLst>
                <a:ext uri="{FF2B5EF4-FFF2-40B4-BE49-F238E27FC236}">
                  <a16:creationId xmlns:a16="http://schemas.microsoft.com/office/drawing/2014/main" id="{F4CAFF26-EE18-4F9A-8ABA-21E6CC08EF51}"/>
                </a:ext>
              </a:extLst>
            </p:cNvPr>
            <p:cNvCxnSpPr>
              <a:cxnSpLocks/>
              <a:stCxn id="32" idx="3"/>
              <a:endCxn id="31" idx="7"/>
            </p:cNvCxnSpPr>
            <p:nvPr/>
          </p:nvCxnSpPr>
          <p:spPr>
            <a:xfrm flipH="1">
              <a:off x="6141832" y="2029373"/>
              <a:ext cx="618414" cy="62439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39" name="Gerade Verbindung mit Pfeil 38">
              <a:extLst>
                <a:ext uri="{FF2B5EF4-FFF2-40B4-BE49-F238E27FC236}">
                  <a16:creationId xmlns:a16="http://schemas.microsoft.com/office/drawing/2014/main" id="{7995C81E-45E7-46BC-AA36-1CF8BF2BC259}"/>
                </a:ext>
              </a:extLst>
            </p:cNvPr>
            <p:cNvCxnSpPr>
              <a:cxnSpLocks/>
              <a:stCxn id="31" idx="6"/>
            </p:cNvCxnSpPr>
            <p:nvPr/>
          </p:nvCxnSpPr>
          <p:spPr>
            <a:xfrm>
              <a:off x="6162920" y="2704679"/>
              <a:ext cx="1291396" cy="1944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40" name="Gerade Verbindung mit Pfeil 39">
              <a:extLst>
                <a:ext uri="{FF2B5EF4-FFF2-40B4-BE49-F238E27FC236}">
                  <a16:creationId xmlns:a16="http://schemas.microsoft.com/office/drawing/2014/main" id="{7B373251-597A-4603-8FED-52C0D2C91099}"/>
                </a:ext>
              </a:extLst>
            </p:cNvPr>
            <p:cNvCxnSpPr>
              <a:cxnSpLocks/>
              <a:stCxn id="27" idx="5"/>
              <a:endCxn id="32" idx="1"/>
            </p:cNvCxnSpPr>
            <p:nvPr/>
          </p:nvCxnSpPr>
          <p:spPr>
            <a:xfrm>
              <a:off x="6146912" y="1344675"/>
              <a:ext cx="613334" cy="58287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41" name="Gerade Verbindung mit Pfeil 40">
              <a:extLst>
                <a:ext uri="{FF2B5EF4-FFF2-40B4-BE49-F238E27FC236}">
                  <a16:creationId xmlns:a16="http://schemas.microsoft.com/office/drawing/2014/main" id="{D57E2C31-B714-472E-82F3-5A0617A0B7E6}"/>
                </a:ext>
              </a:extLst>
            </p:cNvPr>
            <p:cNvCxnSpPr>
              <a:cxnSpLocks/>
              <a:stCxn id="31" idx="0"/>
              <a:endCxn id="27" idx="4"/>
            </p:cNvCxnSpPr>
            <p:nvPr/>
          </p:nvCxnSpPr>
          <p:spPr>
            <a:xfrm flipV="1">
              <a:off x="6090920" y="1365763"/>
              <a:ext cx="5080" cy="126691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42" name="Gerade Verbindung mit Pfeil 41">
              <a:extLst>
                <a:ext uri="{FF2B5EF4-FFF2-40B4-BE49-F238E27FC236}">
                  <a16:creationId xmlns:a16="http://schemas.microsoft.com/office/drawing/2014/main" id="{B99A8064-1D31-45EB-B0AF-B46C881E5E65}"/>
                </a:ext>
              </a:extLst>
            </p:cNvPr>
            <p:cNvCxnSpPr>
              <a:cxnSpLocks/>
              <a:stCxn id="32" idx="2"/>
              <a:endCxn id="33" idx="6"/>
            </p:cNvCxnSpPr>
            <p:nvPr/>
          </p:nvCxnSpPr>
          <p:spPr>
            <a:xfrm flipH="1" flipV="1">
              <a:off x="4731858" y="1712030"/>
              <a:ext cx="2007300" cy="266431"/>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43" name="Gerade Verbindung mit Pfeil 42">
              <a:extLst>
                <a:ext uri="{FF2B5EF4-FFF2-40B4-BE49-F238E27FC236}">
                  <a16:creationId xmlns:a16="http://schemas.microsoft.com/office/drawing/2014/main" id="{1DD8A4CF-DF60-4EC7-B3BF-DA8D09BEAFA4}"/>
                </a:ext>
              </a:extLst>
            </p:cNvPr>
            <p:cNvCxnSpPr>
              <a:cxnSpLocks/>
              <a:stCxn id="27" idx="2"/>
              <a:endCxn id="33" idx="7"/>
            </p:cNvCxnSpPr>
            <p:nvPr/>
          </p:nvCxnSpPr>
          <p:spPr>
            <a:xfrm flipH="1">
              <a:off x="4710770" y="1293763"/>
              <a:ext cx="1313230" cy="367355"/>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44" name="Gerade Verbindung mit Pfeil 43">
              <a:extLst>
                <a:ext uri="{FF2B5EF4-FFF2-40B4-BE49-F238E27FC236}">
                  <a16:creationId xmlns:a16="http://schemas.microsoft.com/office/drawing/2014/main" id="{07B35067-1E8D-49EC-8044-F21098BBC099}"/>
                </a:ext>
              </a:extLst>
            </p:cNvPr>
            <p:cNvCxnSpPr>
              <a:cxnSpLocks/>
              <a:stCxn id="31" idx="2"/>
              <a:endCxn id="34" idx="6"/>
            </p:cNvCxnSpPr>
            <p:nvPr/>
          </p:nvCxnSpPr>
          <p:spPr>
            <a:xfrm flipH="1">
              <a:off x="4735668" y="2704679"/>
              <a:ext cx="1283252" cy="420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45" name="Gerade Verbindung mit Pfeil 44">
              <a:extLst>
                <a:ext uri="{FF2B5EF4-FFF2-40B4-BE49-F238E27FC236}">
                  <a16:creationId xmlns:a16="http://schemas.microsoft.com/office/drawing/2014/main" id="{569E8D8D-950B-4A7D-B5E8-E3BE32EA6B84}"/>
                </a:ext>
              </a:extLst>
            </p:cNvPr>
            <p:cNvCxnSpPr>
              <a:cxnSpLocks/>
              <a:stCxn id="34" idx="0"/>
              <a:endCxn id="33" idx="4"/>
            </p:cNvCxnSpPr>
            <p:nvPr/>
          </p:nvCxnSpPr>
          <p:spPr>
            <a:xfrm flipH="1" flipV="1">
              <a:off x="4659858" y="1784030"/>
              <a:ext cx="3810" cy="852849"/>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46" name="Verbinder: gekrümmt 45">
              <a:extLst>
                <a:ext uri="{FF2B5EF4-FFF2-40B4-BE49-F238E27FC236}">
                  <a16:creationId xmlns:a16="http://schemas.microsoft.com/office/drawing/2014/main" id="{F3B1DD7A-CE7A-48B1-B02B-FC38C0DB8D2D}"/>
                </a:ext>
              </a:extLst>
            </p:cNvPr>
            <p:cNvCxnSpPr>
              <a:cxnSpLocks/>
              <a:stCxn id="29" idx="6"/>
              <a:endCxn id="31" idx="4"/>
            </p:cNvCxnSpPr>
            <p:nvPr/>
          </p:nvCxnSpPr>
          <p:spPr>
            <a:xfrm flipH="1">
              <a:off x="6090920" y="1293763"/>
              <a:ext cx="1507396" cy="1482916"/>
            </a:xfrm>
            <a:prstGeom prst="curvedConnector4">
              <a:avLst>
                <a:gd name="adj1" fmla="val -31089"/>
                <a:gd name="adj2" fmla="val 125693"/>
              </a:avLst>
            </a:prstGeom>
            <a:ln w="127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Verbinder: gekrümmt 46">
              <a:extLst>
                <a:ext uri="{FF2B5EF4-FFF2-40B4-BE49-F238E27FC236}">
                  <a16:creationId xmlns:a16="http://schemas.microsoft.com/office/drawing/2014/main" id="{8B05CDEE-9915-473D-BF72-717A341C08A2}"/>
                </a:ext>
              </a:extLst>
            </p:cNvPr>
            <p:cNvCxnSpPr>
              <a:stCxn id="33" idx="0"/>
              <a:endCxn id="27" idx="1"/>
            </p:cNvCxnSpPr>
            <p:nvPr/>
          </p:nvCxnSpPr>
          <p:spPr>
            <a:xfrm rot="5400000" flipH="1" flipV="1">
              <a:off x="5153884" y="748826"/>
              <a:ext cx="397179" cy="1385230"/>
            </a:xfrm>
            <a:prstGeom prst="curvedConnector3">
              <a:avLst>
                <a:gd name="adj1" fmla="val 162865"/>
              </a:avLst>
            </a:prstGeom>
            <a:ln w="127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48" name="Gruppieren 47">
            <a:extLst>
              <a:ext uri="{FF2B5EF4-FFF2-40B4-BE49-F238E27FC236}">
                <a16:creationId xmlns:a16="http://schemas.microsoft.com/office/drawing/2014/main" id="{11521055-B02A-46B3-BDD6-441B952AB917}"/>
              </a:ext>
            </a:extLst>
          </p:cNvPr>
          <p:cNvGrpSpPr>
            <a:grpSpLocks noChangeAspect="1"/>
          </p:cNvGrpSpPr>
          <p:nvPr/>
        </p:nvGrpSpPr>
        <p:grpSpPr>
          <a:xfrm>
            <a:off x="6324600" y="1982948"/>
            <a:ext cx="1836158" cy="950946"/>
            <a:chOff x="2190489" y="4235807"/>
            <a:chExt cx="3010458" cy="1559116"/>
          </a:xfrm>
        </p:grpSpPr>
        <p:sp>
          <p:nvSpPr>
            <p:cNvPr id="49" name="Oval 6 8">
              <a:extLst>
                <a:ext uri="{FF2B5EF4-FFF2-40B4-BE49-F238E27FC236}">
                  <a16:creationId xmlns:a16="http://schemas.microsoft.com/office/drawing/2014/main" id="{D1AE1F97-B959-4DCE-BCD9-D8755145845D}"/>
                </a:ext>
              </a:extLst>
            </p:cNvPr>
            <p:cNvSpPr/>
            <p:nvPr/>
          </p:nvSpPr>
          <p:spPr>
            <a:xfrm>
              <a:off x="3626631" y="4235807"/>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50" name="Gerade Verbindung mit Pfeil 49">
              <a:extLst>
                <a:ext uri="{FF2B5EF4-FFF2-40B4-BE49-F238E27FC236}">
                  <a16:creationId xmlns:a16="http://schemas.microsoft.com/office/drawing/2014/main" id="{79453953-52ED-4A1A-B184-35435363C218}"/>
                </a:ext>
              </a:extLst>
            </p:cNvPr>
            <p:cNvCxnSpPr>
              <a:cxnSpLocks/>
              <a:stCxn id="49" idx="6"/>
              <a:endCxn id="51" idx="2"/>
            </p:cNvCxnSpPr>
            <p:nvPr/>
          </p:nvCxnSpPr>
          <p:spPr>
            <a:xfrm>
              <a:off x="3770631" y="4307807"/>
              <a:ext cx="1286316" cy="0"/>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51" name="Oval 6 9">
              <a:extLst>
                <a:ext uri="{FF2B5EF4-FFF2-40B4-BE49-F238E27FC236}">
                  <a16:creationId xmlns:a16="http://schemas.microsoft.com/office/drawing/2014/main" id="{039A023E-4649-453D-8FA3-7AD140F9C910}"/>
                </a:ext>
              </a:extLst>
            </p:cNvPr>
            <p:cNvSpPr/>
            <p:nvPr/>
          </p:nvSpPr>
          <p:spPr>
            <a:xfrm>
              <a:off x="5056947" y="4235807"/>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2" name="Oval 6 10">
              <a:extLst>
                <a:ext uri="{FF2B5EF4-FFF2-40B4-BE49-F238E27FC236}">
                  <a16:creationId xmlns:a16="http://schemas.microsoft.com/office/drawing/2014/main" id="{D571FFE0-1E9C-4C55-8AD3-4E947615E249}"/>
                </a:ext>
              </a:extLst>
            </p:cNvPr>
            <p:cNvSpPr/>
            <p:nvPr/>
          </p:nvSpPr>
          <p:spPr>
            <a:xfrm>
              <a:off x="5056947" y="5650923"/>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3" name="Oval 6 11">
              <a:extLst>
                <a:ext uri="{FF2B5EF4-FFF2-40B4-BE49-F238E27FC236}">
                  <a16:creationId xmlns:a16="http://schemas.microsoft.com/office/drawing/2014/main" id="{797F79DC-2F90-4748-A596-67C0813EDC3A}"/>
                </a:ext>
              </a:extLst>
            </p:cNvPr>
            <p:cNvSpPr/>
            <p:nvPr/>
          </p:nvSpPr>
          <p:spPr>
            <a:xfrm>
              <a:off x="3621551" y="5646723"/>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4" name="Oval 6 12">
              <a:extLst>
                <a:ext uri="{FF2B5EF4-FFF2-40B4-BE49-F238E27FC236}">
                  <a16:creationId xmlns:a16="http://schemas.microsoft.com/office/drawing/2014/main" id="{77D5493A-C2C5-4D4C-ABAE-DE9C60A6A320}"/>
                </a:ext>
              </a:extLst>
            </p:cNvPr>
            <p:cNvSpPr/>
            <p:nvPr/>
          </p:nvSpPr>
          <p:spPr>
            <a:xfrm>
              <a:off x="4341789" y="4920505"/>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5" name="Oval 6 13">
              <a:extLst>
                <a:ext uri="{FF2B5EF4-FFF2-40B4-BE49-F238E27FC236}">
                  <a16:creationId xmlns:a16="http://schemas.microsoft.com/office/drawing/2014/main" id="{01C70830-FF7B-4D24-A389-0BB7D4AFDF7B}"/>
                </a:ext>
              </a:extLst>
            </p:cNvPr>
            <p:cNvSpPr/>
            <p:nvPr/>
          </p:nvSpPr>
          <p:spPr>
            <a:xfrm>
              <a:off x="2190489" y="4654074"/>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6" name="Oval 6 14">
              <a:extLst>
                <a:ext uri="{FF2B5EF4-FFF2-40B4-BE49-F238E27FC236}">
                  <a16:creationId xmlns:a16="http://schemas.microsoft.com/office/drawing/2014/main" id="{B73DE366-E69C-4FFC-B9E2-323C0369BE31}"/>
                </a:ext>
              </a:extLst>
            </p:cNvPr>
            <p:cNvSpPr/>
            <p:nvPr/>
          </p:nvSpPr>
          <p:spPr>
            <a:xfrm>
              <a:off x="2194299" y="5650923"/>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57" name="Gerade Verbindung mit Pfeil 56">
              <a:extLst>
                <a:ext uri="{FF2B5EF4-FFF2-40B4-BE49-F238E27FC236}">
                  <a16:creationId xmlns:a16="http://schemas.microsoft.com/office/drawing/2014/main" id="{CE988BB2-65BD-4AAD-B527-78018586FCB7}"/>
                </a:ext>
              </a:extLst>
            </p:cNvPr>
            <p:cNvCxnSpPr>
              <a:cxnSpLocks/>
              <a:stCxn id="52" idx="0"/>
              <a:endCxn id="51" idx="4"/>
            </p:cNvCxnSpPr>
            <p:nvPr/>
          </p:nvCxnSpPr>
          <p:spPr>
            <a:xfrm flipV="1">
              <a:off x="5128947" y="4379807"/>
              <a:ext cx="0" cy="1271116"/>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58" name="Gerade Verbindung mit Pfeil 57">
              <a:extLst>
                <a:ext uri="{FF2B5EF4-FFF2-40B4-BE49-F238E27FC236}">
                  <a16:creationId xmlns:a16="http://schemas.microsoft.com/office/drawing/2014/main" id="{EFA24BA6-E43A-4A7E-965F-BCDC59555C14}"/>
                </a:ext>
              </a:extLst>
            </p:cNvPr>
            <p:cNvCxnSpPr>
              <a:cxnSpLocks/>
              <a:stCxn id="54" idx="7"/>
              <a:endCxn id="51" idx="3"/>
            </p:cNvCxnSpPr>
            <p:nvPr/>
          </p:nvCxnSpPr>
          <p:spPr>
            <a:xfrm flipV="1">
              <a:off x="4464701" y="4358719"/>
              <a:ext cx="613334" cy="58287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59" name="Gerade Verbindung mit Pfeil 58">
              <a:extLst>
                <a:ext uri="{FF2B5EF4-FFF2-40B4-BE49-F238E27FC236}">
                  <a16:creationId xmlns:a16="http://schemas.microsoft.com/office/drawing/2014/main" id="{6AF83021-7AEE-4DF7-83F8-08FDDC6A5509}"/>
                </a:ext>
              </a:extLst>
            </p:cNvPr>
            <p:cNvCxnSpPr>
              <a:cxnSpLocks/>
              <a:stCxn id="54" idx="5"/>
              <a:endCxn id="52" idx="1"/>
            </p:cNvCxnSpPr>
            <p:nvPr/>
          </p:nvCxnSpPr>
          <p:spPr>
            <a:xfrm>
              <a:off x="4464701" y="5043417"/>
              <a:ext cx="613334" cy="62859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60" name="Gerade Verbindung mit Pfeil 59">
              <a:extLst>
                <a:ext uri="{FF2B5EF4-FFF2-40B4-BE49-F238E27FC236}">
                  <a16:creationId xmlns:a16="http://schemas.microsoft.com/office/drawing/2014/main" id="{A0BEC67F-81B0-4757-9335-B01D31252462}"/>
                </a:ext>
              </a:extLst>
            </p:cNvPr>
            <p:cNvCxnSpPr>
              <a:cxnSpLocks/>
              <a:stCxn id="54" idx="3"/>
              <a:endCxn id="53" idx="7"/>
            </p:cNvCxnSpPr>
            <p:nvPr/>
          </p:nvCxnSpPr>
          <p:spPr>
            <a:xfrm flipH="1">
              <a:off x="3744463" y="5043417"/>
              <a:ext cx="618414" cy="62439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61" name="Gerade Verbindung mit Pfeil 60">
              <a:extLst>
                <a:ext uri="{FF2B5EF4-FFF2-40B4-BE49-F238E27FC236}">
                  <a16:creationId xmlns:a16="http://schemas.microsoft.com/office/drawing/2014/main" id="{A948E60A-46E5-4FBE-89AC-07AC9E4EE8BF}"/>
                </a:ext>
              </a:extLst>
            </p:cNvPr>
            <p:cNvCxnSpPr>
              <a:cxnSpLocks/>
              <a:stCxn id="53" idx="6"/>
            </p:cNvCxnSpPr>
            <p:nvPr/>
          </p:nvCxnSpPr>
          <p:spPr>
            <a:xfrm>
              <a:off x="3765551" y="5718723"/>
              <a:ext cx="1291396" cy="19440"/>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62" name="Gerade Verbindung mit Pfeil 61">
              <a:extLst>
                <a:ext uri="{FF2B5EF4-FFF2-40B4-BE49-F238E27FC236}">
                  <a16:creationId xmlns:a16="http://schemas.microsoft.com/office/drawing/2014/main" id="{BC84ABD6-7053-4D67-9AEE-516F53EB1186}"/>
                </a:ext>
              </a:extLst>
            </p:cNvPr>
            <p:cNvCxnSpPr>
              <a:cxnSpLocks/>
              <a:stCxn id="49" idx="5"/>
              <a:endCxn id="54" idx="1"/>
            </p:cNvCxnSpPr>
            <p:nvPr/>
          </p:nvCxnSpPr>
          <p:spPr>
            <a:xfrm>
              <a:off x="3749543" y="4358719"/>
              <a:ext cx="613334" cy="58287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63" name="Gerade Verbindung mit Pfeil 62">
              <a:extLst>
                <a:ext uri="{FF2B5EF4-FFF2-40B4-BE49-F238E27FC236}">
                  <a16:creationId xmlns:a16="http://schemas.microsoft.com/office/drawing/2014/main" id="{9A5D9E34-858F-4E2E-93DC-68D2C52C48A0}"/>
                </a:ext>
              </a:extLst>
            </p:cNvPr>
            <p:cNvCxnSpPr>
              <a:cxnSpLocks/>
              <a:stCxn id="53" idx="0"/>
              <a:endCxn id="49" idx="4"/>
            </p:cNvCxnSpPr>
            <p:nvPr/>
          </p:nvCxnSpPr>
          <p:spPr>
            <a:xfrm flipV="1">
              <a:off x="3693551" y="4379807"/>
              <a:ext cx="5080" cy="1266916"/>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64" name="Gerade Verbindung mit Pfeil 63">
              <a:extLst>
                <a:ext uri="{FF2B5EF4-FFF2-40B4-BE49-F238E27FC236}">
                  <a16:creationId xmlns:a16="http://schemas.microsoft.com/office/drawing/2014/main" id="{A0C1D589-76BE-4D07-AE36-417B556EA82A}"/>
                </a:ext>
              </a:extLst>
            </p:cNvPr>
            <p:cNvCxnSpPr>
              <a:cxnSpLocks/>
              <a:stCxn id="54" idx="2"/>
              <a:endCxn id="55" idx="6"/>
            </p:cNvCxnSpPr>
            <p:nvPr/>
          </p:nvCxnSpPr>
          <p:spPr>
            <a:xfrm flipH="1" flipV="1">
              <a:off x="2334489" y="4726074"/>
              <a:ext cx="2007300" cy="266431"/>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65" name="Gerade Verbindung mit Pfeil 64">
              <a:extLst>
                <a:ext uri="{FF2B5EF4-FFF2-40B4-BE49-F238E27FC236}">
                  <a16:creationId xmlns:a16="http://schemas.microsoft.com/office/drawing/2014/main" id="{3D29B133-0020-40ED-AAB6-4E0E67BDDF2B}"/>
                </a:ext>
              </a:extLst>
            </p:cNvPr>
            <p:cNvCxnSpPr>
              <a:cxnSpLocks/>
              <a:stCxn id="49" idx="2"/>
              <a:endCxn id="55" idx="7"/>
            </p:cNvCxnSpPr>
            <p:nvPr/>
          </p:nvCxnSpPr>
          <p:spPr>
            <a:xfrm flipH="1">
              <a:off x="2313401" y="4307807"/>
              <a:ext cx="1313230" cy="367355"/>
            </a:xfrm>
            <a:prstGeom prst="straightConnector1">
              <a:avLst/>
            </a:prstGeom>
            <a:ln w="12700">
              <a:solidFill>
                <a:schemeClr val="dk1"/>
              </a:solidFill>
              <a:tailEnd type="triangle" w="med" len="med"/>
            </a:ln>
          </p:spPr>
          <p:style>
            <a:lnRef idx="1">
              <a:schemeClr val="dk1"/>
            </a:lnRef>
            <a:fillRef idx="0">
              <a:schemeClr val="dk1"/>
            </a:fillRef>
            <a:effectRef idx="0">
              <a:schemeClr val="dk1"/>
            </a:effectRef>
            <a:fontRef idx="minor">
              <a:schemeClr val="tx1"/>
            </a:fontRef>
          </p:style>
        </p:cxnSp>
        <p:cxnSp>
          <p:nvCxnSpPr>
            <p:cNvPr id="66" name="Gerade Verbindung mit Pfeil 65">
              <a:extLst>
                <a:ext uri="{FF2B5EF4-FFF2-40B4-BE49-F238E27FC236}">
                  <a16:creationId xmlns:a16="http://schemas.microsoft.com/office/drawing/2014/main" id="{AA98739C-8CC5-4286-AF5C-7555FEACA1AF}"/>
                </a:ext>
              </a:extLst>
            </p:cNvPr>
            <p:cNvCxnSpPr>
              <a:cxnSpLocks/>
              <a:stCxn id="53" idx="2"/>
              <a:endCxn id="56" idx="6"/>
            </p:cNvCxnSpPr>
            <p:nvPr/>
          </p:nvCxnSpPr>
          <p:spPr>
            <a:xfrm flipH="1">
              <a:off x="2338299" y="5718723"/>
              <a:ext cx="1283252" cy="4200"/>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67" name="Gerade Verbindung mit Pfeil 66">
              <a:extLst>
                <a:ext uri="{FF2B5EF4-FFF2-40B4-BE49-F238E27FC236}">
                  <a16:creationId xmlns:a16="http://schemas.microsoft.com/office/drawing/2014/main" id="{FA34CD36-8F8E-449A-8F5C-FC7B69E64DE7}"/>
                </a:ext>
              </a:extLst>
            </p:cNvPr>
            <p:cNvCxnSpPr>
              <a:cxnSpLocks/>
              <a:stCxn id="56" idx="0"/>
              <a:endCxn id="55" idx="4"/>
            </p:cNvCxnSpPr>
            <p:nvPr/>
          </p:nvCxnSpPr>
          <p:spPr>
            <a:xfrm flipH="1" flipV="1">
              <a:off x="2262489" y="4798074"/>
              <a:ext cx="3810" cy="852849"/>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grpSp>
      <p:sp>
        <p:nvSpPr>
          <p:cNvPr id="25" name="Pfeil: nach rechts 24">
            <a:extLst>
              <a:ext uri="{FF2B5EF4-FFF2-40B4-BE49-F238E27FC236}">
                <a16:creationId xmlns:a16="http://schemas.microsoft.com/office/drawing/2014/main" id="{DB97D2B2-198F-4C7F-8F13-499AF93EDB8C}"/>
              </a:ext>
            </a:extLst>
          </p:cNvPr>
          <p:cNvSpPr/>
          <p:nvPr/>
        </p:nvSpPr>
        <p:spPr bwMode="auto">
          <a:xfrm>
            <a:off x="8307421" y="2413425"/>
            <a:ext cx="478185" cy="179413"/>
          </a:xfrm>
          <a:prstGeom prst="rightArrow">
            <a:avLst/>
          </a:prstGeom>
          <a:solidFill>
            <a:schemeClr val="bg1">
              <a:lumMod val="6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pic>
        <p:nvPicPr>
          <p:cNvPr id="86" name="Grafik 85">
            <a:extLst>
              <a:ext uri="{FF2B5EF4-FFF2-40B4-BE49-F238E27FC236}">
                <a16:creationId xmlns:a16="http://schemas.microsoft.com/office/drawing/2014/main" id="{7AA9B7F7-4422-4C1E-BA2F-E4C3B046B7F8}"/>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876895" y="3505200"/>
            <a:ext cx="2214319" cy="1375637"/>
          </a:xfrm>
          <a:prstGeom prst="rect">
            <a:avLst/>
          </a:prstGeom>
        </p:spPr>
      </p:pic>
      <p:sp>
        <p:nvSpPr>
          <p:cNvPr id="69" name="Pfeil: nach rechts 68">
            <a:extLst>
              <a:ext uri="{FF2B5EF4-FFF2-40B4-BE49-F238E27FC236}">
                <a16:creationId xmlns:a16="http://schemas.microsoft.com/office/drawing/2014/main" id="{55268D10-64B7-4B03-B997-11E6288D65D3}"/>
              </a:ext>
            </a:extLst>
          </p:cNvPr>
          <p:cNvSpPr/>
          <p:nvPr/>
        </p:nvSpPr>
        <p:spPr bwMode="auto">
          <a:xfrm>
            <a:off x="8307591" y="4068351"/>
            <a:ext cx="478185" cy="179413"/>
          </a:xfrm>
          <a:prstGeom prst="rightArrow">
            <a:avLst/>
          </a:prstGeom>
          <a:solidFill>
            <a:schemeClr val="bg1">
              <a:lumMod val="6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grpSp>
        <p:nvGrpSpPr>
          <p:cNvPr id="92" name="Gruppieren 91">
            <a:extLst>
              <a:ext uri="{FF2B5EF4-FFF2-40B4-BE49-F238E27FC236}">
                <a16:creationId xmlns:a16="http://schemas.microsoft.com/office/drawing/2014/main" id="{E991B2C4-8AB9-4EE5-B1AF-C92187A90091}"/>
              </a:ext>
            </a:extLst>
          </p:cNvPr>
          <p:cNvGrpSpPr/>
          <p:nvPr/>
        </p:nvGrpSpPr>
        <p:grpSpPr>
          <a:xfrm>
            <a:off x="6461908" y="3480028"/>
            <a:ext cx="1646727" cy="1372846"/>
            <a:chOff x="6380451" y="3494244"/>
            <a:chExt cx="1646727" cy="1372846"/>
          </a:xfrm>
        </p:grpSpPr>
        <p:pic>
          <p:nvPicPr>
            <p:cNvPr id="88" name="Grafik 87">
              <a:extLst>
                <a:ext uri="{FF2B5EF4-FFF2-40B4-BE49-F238E27FC236}">
                  <a16:creationId xmlns:a16="http://schemas.microsoft.com/office/drawing/2014/main" id="{853768A5-CAC0-48F1-82A2-FDB5D6DE3BB6}"/>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6380451" y="3494244"/>
              <a:ext cx="1646727" cy="1372846"/>
            </a:xfrm>
            <a:prstGeom prst="rect">
              <a:avLst/>
            </a:prstGeom>
          </p:spPr>
        </p:pic>
        <p:grpSp>
          <p:nvGrpSpPr>
            <p:cNvPr id="91" name="Gruppieren 90">
              <a:extLst>
                <a:ext uri="{FF2B5EF4-FFF2-40B4-BE49-F238E27FC236}">
                  <a16:creationId xmlns:a16="http://schemas.microsoft.com/office/drawing/2014/main" id="{8B469826-C7FA-4E32-9B78-9A91947C09FA}"/>
                </a:ext>
              </a:extLst>
            </p:cNvPr>
            <p:cNvGrpSpPr/>
            <p:nvPr/>
          </p:nvGrpSpPr>
          <p:grpSpPr>
            <a:xfrm>
              <a:off x="6476400" y="3600000"/>
              <a:ext cx="685800" cy="611696"/>
              <a:chOff x="6477000" y="3609776"/>
              <a:chExt cx="685800" cy="611696"/>
            </a:xfrm>
          </p:grpSpPr>
          <p:sp>
            <p:nvSpPr>
              <p:cNvPr id="89" name="Rechteck 88">
                <a:extLst>
                  <a:ext uri="{FF2B5EF4-FFF2-40B4-BE49-F238E27FC236}">
                    <a16:creationId xmlns:a16="http://schemas.microsoft.com/office/drawing/2014/main" id="{9248537B-157B-433E-8F95-C4C83CCE5EE8}"/>
                  </a:ext>
                </a:extLst>
              </p:cNvPr>
              <p:cNvSpPr/>
              <p:nvPr/>
            </p:nvSpPr>
            <p:spPr bwMode="auto">
              <a:xfrm>
                <a:off x="6477000" y="3609776"/>
                <a:ext cx="348030" cy="309296"/>
              </a:xfrm>
              <a:prstGeom prst="rect">
                <a:avLst/>
              </a:prstGeom>
              <a:noFill/>
              <a:ln w="12700">
                <a:solidFill>
                  <a:srgbClr val="C00000"/>
                </a:solid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90" name="Rechteck 89">
                <a:extLst>
                  <a:ext uri="{FF2B5EF4-FFF2-40B4-BE49-F238E27FC236}">
                    <a16:creationId xmlns:a16="http://schemas.microsoft.com/office/drawing/2014/main" id="{EFB72C37-A43C-47BC-B3BA-D2E465B3AA73}"/>
                  </a:ext>
                </a:extLst>
              </p:cNvPr>
              <p:cNvSpPr/>
              <p:nvPr/>
            </p:nvSpPr>
            <p:spPr bwMode="auto">
              <a:xfrm>
                <a:off x="6825030" y="3919072"/>
                <a:ext cx="337770" cy="302400"/>
              </a:xfrm>
              <a:prstGeom prst="rect">
                <a:avLst/>
              </a:prstGeom>
              <a:noFill/>
              <a:ln w="12700">
                <a:solidFill>
                  <a:srgbClr val="C00000"/>
                </a:solid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grpSp>
      </p:grpSp>
      <p:sp>
        <p:nvSpPr>
          <p:cNvPr id="93" name="Rechteck 92">
            <a:extLst>
              <a:ext uri="{FF2B5EF4-FFF2-40B4-BE49-F238E27FC236}">
                <a16:creationId xmlns:a16="http://schemas.microsoft.com/office/drawing/2014/main" id="{567B11C6-8197-47FE-BC93-5E6C81B52840}"/>
              </a:ext>
            </a:extLst>
          </p:cNvPr>
          <p:cNvSpPr/>
          <p:nvPr/>
        </p:nvSpPr>
        <p:spPr bwMode="auto">
          <a:xfrm>
            <a:off x="0" y="5826115"/>
            <a:ext cx="12192000" cy="610290"/>
          </a:xfrm>
          <a:prstGeom prst="rect">
            <a:avLst/>
          </a:prstGeom>
          <a:solidFill>
            <a:schemeClr val="accent3">
              <a:lumMod val="20000"/>
              <a:lumOff val="80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2200" b="0" dirty="0">
                <a:solidFill>
                  <a:schemeClr val="accent3">
                    <a:lumMod val="50000"/>
                  </a:schemeClr>
                </a:solidFill>
                <a:latin typeface="+mn-lt"/>
              </a:rPr>
              <a:t>Goal: Add </a:t>
            </a:r>
            <a:r>
              <a:rPr lang="de-DE" sz="2200" b="0" dirty="0" err="1">
                <a:solidFill>
                  <a:schemeClr val="accent3">
                    <a:lumMod val="50000"/>
                  </a:schemeClr>
                </a:solidFill>
                <a:latin typeface="+mn-lt"/>
              </a:rPr>
              <a:t>small</a:t>
            </a:r>
            <a:r>
              <a:rPr lang="de-DE" sz="2200" b="0" dirty="0">
                <a:solidFill>
                  <a:schemeClr val="accent3">
                    <a:lumMod val="50000"/>
                  </a:schemeClr>
                </a:solidFill>
                <a:latin typeface="+mn-lt"/>
              </a:rPr>
              <a:t> </a:t>
            </a:r>
            <a:r>
              <a:rPr lang="de-DE" sz="2200" b="0" dirty="0" err="1">
                <a:solidFill>
                  <a:schemeClr val="accent3">
                    <a:lumMod val="50000"/>
                  </a:schemeClr>
                </a:solidFill>
                <a:latin typeface="+mn-lt"/>
              </a:rPr>
              <a:t>number</a:t>
            </a:r>
            <a:r>
              <a:rPr lang="de-DE" sz="2200" b="0" dirty="0">
                <a:solidFill>
                  <a:schemeClr val="accent3">
                    <a:lumMod val="50000"/>
                  </a:schemeClr>
                </a:solidFill>
                <a:latin typeface="+mn-lt"/>
              </a:rPr>
              <a:t> </a:t>
            </a:r>
            <a:r>
              <a:rPr lang="de-DE" sz="2200" b="0" dirty="0" err="1">
                <a:solidFill>
                  <a:schemeClr val="accent3">
                    <a:lumMod val="50000"/>
                  </a:schemeClr>
                </a:solidFill>
                <a:latin typeface="+mn-lt"/>
              </a:rPr>
              <a:t>of</a:t>
            </a:r>
            <a:r>
              <a:rPr lang="de-DE" sz="2200" b="0" dirty="0">
                <a:solidFill>
                  <a:schemeClr val="accent3">
                    <a:lumMod val="50000"/>
                  </a:schemeClr>
                </a:solidFill>
                <a:latin typeface="+mn-lt"/>
              </a:rPr>
              <a:t> </a:t>
            </a:r>
            <a:r>
              <a:rPr lang="de-DE" sz="2200" b="0" dirty="0" err="1">
                <a:solidFill>
                  <a:schemeClr val="accent3">
                    <a:lumMod val="50000"/>
                  </a:schemeClr>
                </a:solidFill>
                <a:latin typeface="+mn-lt"/>
              </a:rPr>
              <a:t>edges</a:t>
            </a:r>
            <a:r>
              <a:rPr lang="de-DE" sz="2200" b="0" dirty="0">
                <a:solidFill>
                  <a:schemeClr val="accent3">
                    <a:lumMod val="50000"/>
                  </a:schemeClr>
                </a:solidFill>
                <a:latin typeface="+mn-lt"/>
              </a:rPr>
              <a:t> </a:t>
            </a:r>
            <a:r>
              <a:rPr lang="de-DE" sz="2200" b="0" dirty="0" err="1">
                <a:solidFill>
                  <a:schemeClr val="accent3">
                    <a:lumMod val="50000"/>
                  </a:schemeClr>
                </a:solidFill>
                <a:latin typeface="+mn-lt"/>
              </a:rPr>
              <a:t>to</a:t>
            </a:r>
            <a:r>
              <a:rPr lang="de-DE" sz="2200" b="0" dirty="0">
                <a:solidFill>
                  <a:schemeClr val="accent3">
                    <a:lumMod val="50000"/>
                  </a:schemeClr>
                </a:solidFill>
                <a:latin typeface="+mn-lt"/>
              </a:rPr>
              <a:t> </a:t>
            </a:r>
            <a:r>
              <a:rPr lang="de-DE" sz="2200" b="0" dirty="0" err="1">
                <a:solidFill>
                  <a:schemeClr val="accent3">
                    <a:lumMod val="50000"/>
                  </a:schemeClr>
                </a:solidFill>
                <a:latin typeface="+mn-lt"/>
              </a:rPr>
              <a:t>obtain</a:t>
            </a:r>
            <a:r>
              <a:rPr lang="de-DE" sz="2200" b="0" dirty="0">
                <a:solidFill>
                  <a:schemeClr val="accent3">
                    <a:lumMod val="50000"/>
                  </a:schemeClr>
                </a:solidFill>
                <a:latin typeface="+mn-lt"/>
              </a:rPr>
              <a:t> Fourier </a:t>
            </a:r>
            <a:r>
              <a:rPr lang="de-DE" sz="2200" b="0" dirty="0" err="1">
                <a:solidFill>
                  <a:schemeClr val="accent3">
                    <a:lumMod val="50000"/>
                  </a:schemeClr>
                </a:solidFill>
                <a:latin typeface="+mn-lt"/>
              </a:rPr>
              <a:t>basis</a:t>
            </a:r>
            <a:r>
              <a:rPr lang="de-DE" sz="2200" b="0" dirty="0">
                <a:solidFill>
                  <a:schemeClr val="accent3">
                    <a:lumMod val="50000"/>
                  </a:schemeClr>
                </a:solidFill>
                <a:latin typeface="+mn-lt"/>
              </a:rPr>
              <a:t> </a:t>
            </a:r>
            <a:r>
              <a:rPr lang="de-DE" sz="2200" b="0" dirty="0" err="1">
                <a:solidFill>
                  <a:schemeClr val="accent3">
                    <a:lumMod val="50000"/>
                  </a:schemeClr>
                </a:solidFill>
                <a:latin typeface="+mn-lt"/>
              </a:rPr>
              <a:t>of</a:t>
            </a:r>
            <a:r>
              <a:rPr lang="de-DE" sz="2200" b="0" dirty="0">
                <a:solidFill>
                  <a:schemeClr val="accent3">
                    <a:lumMod val="50000"/>
                  </a:schemeClr>
                </a:solidFill>
                <a:latin typeface="+mn-lt"/>
              </a:rPr>
              <a:t> </a:t>
            </a:r>
            <a:r>
              <a:rPr lang="de-DE" sz="2200" b="0" dirty="0" err="1">
                <a:solidFill>
                  <a:schemeClr val="accent3">
                    <a:lumMod val="50000"/>
                  </a:schemeClr>
                </a:solidFill>
                <a:latin typeface="+mn-lt"/>
              </a:rPr>
              <a:t>eigenvectors</a:t>
            </a:r>
            <a:endParaRPr lang="de-CH" sz="2200" b="0" dirty="0">
              <a:solidFill>
                <a:schemeClr val="accent3">
                  <a:lumMod val="50000"/>
                </a:schemeClr>
              </a:solidFill>
              <a:latin typeface="+mn-lt"/>
            </a:endParaRPr>
          </a:p>
        </p:txBody>
      </p:sp>
      <p:pic>
        <p:nvPicPr>
          <p:cNvPr id="71" name="Grafik 70">
            <a:extLst>
              <a:ext uri="{FF2B5EF4-FFF2-40B4-BE49-F238E27FC236}">
                <a16:creationId xmlns:a16="http://schemas.microsoft.com/office/drawing/2014/main" id="{240BDD54-D49B-4F8C-AAB4-98CD3CED84BD}"/>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790995" y="2876903"/>
            <a:ext cx="1939957" cy="613084"/>
          </a:xfrm>
          <a:prstGeom prst="rect">
            <a:avLst/>
          </a:prstGeom>
        </p:spPr>
      </p:pic>
      <p:grpSp>
        <p:nvGrpSpPr>
          <p:cNvPr id="74" name="Gruppieren 73">
            <a:extLst>
              <a:ext uri="{FF2B5EF4-FFF2-40B4-BE49-F238E27FC236}">
                <a16:creationId xmlns:a16="http://schemas.microsoft.com/office/drawing/2014/main" id="{AF560980-0D77-4D05-9B99-68C2BB5CBA9D}"/>
              </a:ext>
            </a:extLst>
          </p:cNvPr>
          <p:cNvGrpSpPr>
            <a:grpSpLocks noChangeAspect="1"/>
          </p:cNvGrpSpPr>
          <p:nvPr/>
        </p:nvGrpSpPr>
        <p:grpSpPr>
          <a:xfrm>
            <a:off x="1795043" y="2590800"/>
            <a:ext cx="2260800" cy="114781"/>
            <a:chOff x="970876" y="4153979"/>
            <a:chExt cx="1901791" cy="96554"/>
          </a:xfrm>
        </p:grpSpPr>
        <p:sp>
          <p:nvSpPr>
            <p:cNvPr id="75" name="Oval 24 1 1">
              <a:extLst>
                <a:ext uri="{FF2B5EF4-FFF2-40B4-BE49-F238E27FC236}">
                  <a16:creationId xmlns:a16="http://schemas.microsoft.com/office/drawing/2014/main" id="{56BA4DA4-900F-4195-938C-C7E54BCA37ED}"/>
                </a:ext>
              </a:extLst>
            </p:cNvPr>
            <p:cNvSpPr/>
            <p:nvPr/>
          </p:nvSpPr>
          <p:spPr>
            <a:xfrm>
              <a:off x="2779741" y="4153979"/>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6" name="Oval 3 5 1">
              <a:extLst>
                <a:ext uri="{FF2B5EF4-FFF2-40B4-BE49-F238E27FC236}">
                  <a16:creationId xmlns:a16="http://schemas.microsoft.com/office/drawing/2014/main" id="{02C2FE51-3312-469C-9793-A97B5EBB40AB}"/>
                </a:ext>
              </a:extLst>
            </p:cNvPr>
            <p:cNvSpPr/>
            <p:nvPr/>
          </p:nvSpPr>
          <p:spPr>
            <a:xfrm>
              <a:off x="1537013" y="4153979"/>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77" name="Straight Arrow Connector 27 4 1">
              <a:extLst>
                <a:ext uri="{FF2B5EF4-FFF2-40B4-BE49-F238E27FC236}">
                  <a16:creationId xmlns:a16="http://schemas.microsoft.com/office/drawing/2014/main" id="{BAD52BB6-E68D-4463-B45A-3589DBFD67AD}"/>
                </a:ext>
              </a:extLst>
            </p:cNvPr>
            <p:cNvCxnSpPr>
              <a:cxnSpLocks/>
              <a:stCxn id="75" idx="2"/>
              <a:endCxn id="78" idx="6"/>
            </p:cNvCxnSpPr>
            <p:nvPr/>
          </p:nvCxnSpPr>
          <p:spPr>
            <a:xfrm flipH="1">
              <a:off x="2256052" y="4200442"/>
              <a:ext cx="523688" cy="3628"/>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Oval 3 1 1">
              <a:extLst>
                <a:ext uri="{FF2B5EF4-FFF2-40B4-BE49-F238E27FC236}">
                  <a16:creationId xmlns:a16="http://schemas.microsoft.com/office/drawing/2014/main" id="{F2E413CA-3036-4FA3-91B9-B775F1EC6FF7}"/>
                </a:ext>
              </a:extLst>
            </p:cNvPr>
            <p:cNvSpPr/>
            <p:nvPr/>
          </p:nvSpPr>
          <p:spPr>
            <a:xfrm>
              <a:off x="2163126" y="4157606"/>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79" name="Straight Arrow Connector 27 4 2">
              <a:extLst>
                <a:ext uri="{FF2B5EF4-FFF2-40B4-BE49-F238E27FC236}">
                  <a16:creationId xmlns:a16="http://schemas.microsoft.com/office/drawing/2014/main" id="{5493DE32-6408-4DB4-99F8-27ABFA3E2A9A}"/>
                </a:ext>
              </a:extLst>
            </p:cNvPr>
            <p:cNvCxnSpPr>
              <a:cxnSpLocks/>
              <a:stCxn id="78" idx="2"/>
              <a:endCxn id="76" idx="6"/>
            </p:cNvCxnSpPr>
            <p:nvPr/>
          </p:nvCxnSpPr>
          <p:spPr>
            <a:xfrm flipH="1" flipV="1">
              <a:off x="1629940" y="4200442"/>
              <a:ext cx="533187" cy="3628"/>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0" name="Oval 3 5 3">
              <a:extLst>
                <a:ext uri="{FF2B5EF4-FFF2-40B4-BE49-F238E27FC236}">
                  <a16:creationId xmlns:a16="http://schemas.microsoft.com/office/drawing/2014/main" id="{CA8D5D22-5CF5-452A-9A55-22A5B7C225A4}"/>
                </a:ext>
              </a:extLst>
            </p:cNvPr>
            <p:cNvSpPr/>
            <p:nvPr/>
          </p:nvSpPr>
          <p:spPr>
            <a:xfrm>
              <a:off x="970876" y="4157607"/>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81" name="Straight Arrow Connector 27 4 7">
              <a:extLst>
                <a:ext uri="{FF2B5EF4-FFF2-40B4-BE49-F238E27FC236}">
                  <a16:creationId xmlns:a16="http://schemas.microsoft.com/office/drawing/2014/main" id="{9AC6D951-1417-47AE-9C9D-C8C87E445712}"/>
                </a:ext>
              </a:extLst>
            </p:cNvPr>
            <p:cNvCxnSpPr>
              <a:cxnSpLocks/>
              <a:stCxn id="76" idx="2"/>
              <a:endCxn id="80" idx="6"/>
            </p:cNvCxnSpPr>
            <p:nvPr/>
          </p:nvCxnSpPr>
          <p:spPr>
            <a:xfrm flipH="1">
              <a:off x="1063802" y="4200442"/>
              <a:ext cx="473211" cy="3628"/>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Verbinder: gekrümmt 81">
              <a:extLst>
                <a:ext uri="{FF2B5EF4-FFF2-40B4-BE49-F238E27FC236}">
                  <a16:creationId xmlns:a16="http://schemas.microsoft.com/office/drawing/2014/main" id="{F9A4FD6D-DF70-4DF4-A644-F343B378BD04}"/>
                </a:ext>
              </a:extLst>
            </p:cNvPr>
            <p:cNvCxnSpPr>
              <a:stCxn id="75" idx="0"/>
              <a:endCxn id="80" idx="0"/>
            </p:cNvCxnSpPr>
            <p:nvPr/>
          </p:nvCxnSpPr>
          <p:spPr>
            <a:xfrm rot="16200000" flipH="1" flipV="1">
              <a:off x="1919958" y="3251360"/>
              <a:ext cx="3628" cy="1808865"/>
            </a:xfrm>
            <a:prstGeom prst="curvedConnector3">
              <a:avLst>
                <a:gd name="adj1" fmla="val -6300992"/>
              </a:avLst>
            </a:prstGeom>
            <a:ln w="190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9" name="Textfeld 18">
            <a:extLst>
              <a:ext uri="{FF2B5EF4-FFF2-40B4-BE49-F238E27FC236}">
                <a16:creationId xmlns:a16="http://schemas.microsoft.com/office/drawing/2014/main" id="{4BF503AC-9041-44F6-A950-F3F3B4BDBD6A}"/>
              </a:ext>
            </a:extLst>
          </p:cNvPr>
          <p:cNvSpPr txBox="1"/>
          <p:nvPr/>
        </p:nvSpPr>
        <p:spPr>
          <a:xfrm>
            <a:off x="685801" y="4880837"/>
            <a:ext cx="4632409" cy="707886"/>
          </a:xfrm>
          <a:prstGeom prst="rect">
            <a:avLst/>
          </a:prstGeom>
          <a:noFill/>
        </p:spPr>
        <p:txBody>
          <a:bodyPr wrap="square" rtlCol="0">
            <a:spAutoFit/>
          </a:bodyPr>
          <a:lstStyle/>
          <a:p>
            <a:r>
              <a:rPr lang="de-DE" sz="2000" b="0" dirty="0">
                <a:latin typeface="+mn-lt"/>
              </a:rPr>
              <a:t>This </a:t>
            </a:r>
            <a:r>
              <a:rPr lang="de-DE" sz="2000" b="0" dirty="0" err="1">
                <a:latin typeface="+mn-lt"/>
              </a:rPr>
              <a:t>is</a:t>
            </a:r>
            <a:r>
              <a:rPr lang="de-DE" sz="2000" b="0" dirty="0">
                <a:latin typeface="+mn-lt"/>
              </a:rPr>
              <a:t> </a:t>
            </a:r>
            <a:r>
              <a:rPr lang="de-DE" sz="2000" b="0" dirty="0" err="1">
                <a:latin typeface="+mn-lt"/>
              </a:rPr>
              <a:t>done</a:t>
            </a:r>
            <a:r>
              <a:rPr lang="de-DE" sz="2000" b="0" dirty="0">
                <a:latin typeface="+mn-lt"/>
              </a:rPr>
              <a:t> </a:t>
            </a:r>
            <a:r>
              <a:rPr lang="de-DE" sz="2000" b="0" dirty="0" err="1">
                <a:latin typeface="+mn-lt"/>
              </a:rPr>
              <a:t>even</a:t>
            </a:r>
            <a:r>
              <a:rPr lang="de-DE" sz="2000" b="0" dirty="0">
                <a:latin typeface="+mn-lt"/>
              </a:rPr>
              <a:t> </a:t>
            </a:r>
            <a:r>
              <a:rPr lang="de-DE" sz="2000" b="0" dirty="0" err="1">
                <a:latin typeface="+mn-lt"/>
              </a:rPr>
              <a:t>when</a:t>
            </a:r>
            <a:r>
              <a:rPr lang="de-DE" sz="2000" b="0" dirty="0">
                <a:latin typeface="+mn-lt"/>
              </a:rPr>
              <a:t> </a:t>
            </a:r>
            <a:r>
              <a:rPr lang="de-DE" sz="2000" dirty="0" err="1">
                <a:solidFill>
                  <a:srgbClr val="C00000"/>
                </a:solidFill>
                <a:latin typeface="+mn-lt"/>
              </a:rPr>
              <a:t>the</a:t>
            </a:r>
            <a:r>
              <a:rPr lang="de-DE" sz="2000" dirty="0">
                <a:solidFill>
                  <a:srgbClr val="C00000"/>
                </a:solidFill>
                <a:latin typeface="+mn-lt"/>
              </a:rPr>
              <a:t> </a:t>
            </a:r>
            <a:r>
              <a:rPr lang="de-DE" sz="2000" dirty="0" err="1">
                <a:solidFill>
                  <a:srgbClr val="C00000"/>
                </a:solidFill>
                <a:latin typeface="+mn-lt"/>
              </a:rPr>
              <a:t>signal</a:t>
            </a:r>
            <a:r>
              <a:rPr lang="de-DE" sz="2000" dirty="0">
                <a:solidFill>
                  <a:srgbClr val="C00000"/>
                </a:solidFill>
                <a:latin typeface="+mn-lt"/>
              </a:rPr>
              <a:t> </a:t>
            </a:r>
            <a:r>
              <a:rPr lang="de-DE" sz="2000" dirty="0" err="1">
                <a:solidFill>
                  <a:srgbClr val="C00000"/>
                </a:solidFill>
                <a:latin typeface="+mn-lt"/>
              </a:rPr>
              <a:t>is</a:t>
            </a:r>
            <a:r>
              <a:rPr lang="de-DE" sz="2000" dirty="0">
                <a:solidFill>
                  <a:srgbClr val="C00000"/>
                </a:solidFill>
                <a:latin typeface="+mn-lt"/>
              </a:rPr>
              <a:t> not </a:t>
            </a:r>
            <a:r>
              <a:rPr lang="de-DE" sz="2000" dirty="0" err="1">
                <a:solidFill>
                  <a:srgbClr val="C00000"/>
                </a:solidFill>
                <a:latin typeface="+mn-lt"/>
              </a:rPr>
              <a:t>periodic</a:t>
            </a:r>
            <a:r>
              <a:rPr lang="de-DE" sz="2000" b="0" dirty="0">
                <a:latin typeface="+mn-lt"/>
              </a:rPr>
              <a:t>!</a:t>
            </a:r>
            <a:endParaRPr lang="de-CH" sz="2000" b="0" dirty="0">
              <a:latin typeface="+mn-lt"/>
            </a:endParaRPr>
          </a:p>
        </p:txBody>
      </p:sp>
    </p:spTree>
    <p:extLst>
      <p:ext uri="{BB962C8B-B14F-4D97-AF65-F5344CB8AC3E}">
        <p14:creationId xmlns:p14="http://schemas.microsoft.com/office/powerpoint/2010/main" val="18036660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animBg="1"/>
      <p:bldP spid="25" grpId="0" animBg="1"/>
      <p:bldP spid="69" grpId="0" animBg="1"/>
      <p:bldP spid="93"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3900927-5BA3-4552-800C-63E2B352D060}" type="slidenum">
              <a:rPr lang="en-US" smtClean="0"/>
              <a:pPr/>
              <a:t>5</a:t>
            </a:fld>
            <a:endParaRPr lang="en-US" dirty="0"/>
          </a:p>
        </p:txBody>
      </p:sp>
      <p:sp>
        <p:nvSpPr>
          <p:cNvPr id="84" name="Titel 83">
            <a:extLst>
              <a:ext uri="{FF2B5EF4-FFF2-40B4-BE49-F238E27FC236}">
                <a16:creationId xmlns:a16="http://schemas.microsoft.com/office/drawing/2014/main" id="{A948EC04-6175-4CDD-B1CE-F56425BBDD2A}"/>
              </a:ext>
            </a:extLst>
          </p:cNvPr>
          <p:cNvSpPr>
            <a:spLocks noGrp="1"/>
          </p:cNvSpPr>
          <p:nvPr>
            <p:ph type="title"/>
          </p:nvPr>
        </p:nvSpPr>
        <p:spPr/>
        <p:txBody>
          <a:bodyPr/>
          <a:lstStyle/>
          <a:p>
            <a:r>
              <a:rPr lang="de-DE" dirty="0" err="1"/>
              <a:t>Edges</a:t>
            </a:r>
            <a:r>
              <a:rPr lang="de-DE" dirty="0"/>
              <a:t> </a:t>
            </a:r>
            <a:r>
              <a:rPr lang="de-DE" dirty="0" err="1"/>
              <a:t>to</a:t>
            </a:r>
            <a:r>
              <a:rPr lang="de-DE" dirty="0"/>
              <a:t> </a:t>
            </a:r>
            <a:r>
              <a:rPr lang="de-DE" dirty="0" err="1"/>
              <a:t>Destroy</a:t>
            </a:r>
            <a:r>
              <a:rPr lang="de-DE" dirty="0"/>
              <a:t> Jordan Blocks</a:t>
            </a:r>
            <a:endParaRPr lang="de-CH" dirty="0"/>
          </a:p>
        </p:txBody>
      </p:sp>
      <p:sp>
        <p:nvSpPr>
          <p:cNvPr id="5" name="Rechteck 4">
            <a:extLst>
              <a:ext uri="{FF2B5EF4-FFF2-40B4-BE49-F238E27FC236}">
                <a16:creationId xmlns:a16="http://schemas.microsoft.com/office/drawing/2014/main" id="{0FD34E0D-391C-4C35-AA29-91E7E8A78A58}"/>
              </a:ext>
            </a:extLst>
          </p:cNvPr>
          <p:cNvSpPr>
            <a:spLocks noGrp="1" noRot="1" noMove="1" noResize="1" noEditPoints="1" noAdjustHandles="1" noChangeArrowheads="1" noChangeShapeType="1"/>
          </p:cNvSpPr>
          <p:nvPr/>
        </p:nvSpPr>
        <p:spPr bwMode="auto">
          <a:xfrm>
            <a:off x="6170990" y="1111250"/>
            <a:ext cx="4924800" cy="5289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CH" sz="2000" b="0" dirty="0">
              <a:latin typeface="+mn-lt"/>
            </a:endParaRPr>
          </a:p>
        </p:txBody>
      </p:sp>
      <p:sp>
        <p:nvSpPr>
          <p:cNvPr id="6" name="Rechteck 5">
            <a:extLst>
              <a:ext uri="{FF2B5EF4-FFF2-40B4-BE49-F238E27FC236}">
                <a16:creationId xmlns:a16="http://schemas.microsoft.com/office/drawing/2014/main" id="{62E7963D-5A2A-491E-A7EA-51720340181F}"/>
              </a:ext>
            </a:extLst>
          </p:cNvPr>
          <p:cNvSpPr>
            <a:spLocks noGrp="1" noRot="1" noMove="1" noResize="1" noEditPoints="1" noAdjustHandles="1" noChangeArrowheads="1" noChangeShapeType="1"/>
          </p:cNvSpPr>
          <p:nvPr/>
        </p:nvSpPr>
        <p:spPr bwMode="auto">
          <a:xfrm>
            <a:off x="609600" y="1111250"/>
            <a:ext cx="4924800" cy="5289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dirty="0">
              <a:solidFill>
                <a:schemeClr val="bg1"/>
              </a:solidFill>
              <a:latin typeface="+mn-lt"/>
            </a:endParaRPr>
          </a:p>
        </p:txBody>
      </p:sp>
      <p:sp>
        <p:nvSpPr>
          <p:cNvPr id="8" name="Textfeld 7">
            <a:extLst>
              <a:ext uri="{FF2B5EF4-FFF2-40B4-BE49-F238E27FC236}">
                <a16:creationId xmlns:a16="http://schemas.microsoft.com/office/drawing/2014/main" id="{C642B9D4-E955-45A8-9B05-8A03DAA3FDA7}"/>
              </a:ext>
            </a:extLst>
          </p:cNvPr>
          <p:cNvSpPr txBox="1"/>
          <p:nvPr/>
        </p:nvSpPr>
        <p:spPr>
          <a:xfrm>
            <a:off x="609600" y="1111250"/>
            <a:ext cx="2979214" cy="369332"/>
          </a:xfrm>
          <a:prstGeom prst="rect">
            <a:avLst/>
          </a:prstGeom>
          <a:noFill/>
        </p:spPr>
        <p:txBody>
          <a:bodyPr wrap="none" rtlCol="0">
            <a:spAutoFit/>
          </a:bodyPr>
          <a:lstStyle/>
          <a:p>
            <a:r>
              <a:rPr lang="de-DE" sz="1800" dirty="0">
                <a:latin typeface="+mj-lt"/>
                <a:cs typeface="Courier New" panose="02070309020205020404" pitchFamily="49" charset="0"/>
              </a:rPr>
              <a:t>Tool: Perturbation Theory</a:t>
            </a:r>
          </a:p>
        </p:txBody>
      </p:sp>
      <p:grpSp>
        <p:nvGrpSpPr>
          <p:cNvPr id="14" name="Gruppieren 13">
            <a:extLst>
              <a:ext uri="{FF2B5EF4-FFF2-40B4-BE49-F238E27FC236}">
                <a16:creationId xmlns:a16="http://schemas.microsoft.com/office/drawing/2014/main" id="{479BA368-CB8F-45B8-B874-AB9786AB080E}"/>
              </a:ext>
            </a:extLst>
          </p:cNvPr>
          <p:cNvGrpSpPr/>
          <p:nvPr/>
        </p:nvGrpSpPr>
        <p:grpSpPr>
          <a:xfrm>
            <a:off x="738828" y="1524000"/>
            <a:ext cx="4572000" cy="1238658"/>
            <a:chOff x="738828" y="1471120"/>
            <a:chExt cx="4572000" cy="1238658"/>
          </a:xfrm>
        </p:grpSpPr>
        <p:pic>
          <p:nvPicPr>
            <p:cNvPr id="3" name="Grafik 2">
              <a:extLst>
                <a:ext uri="{FF2B5EF4-FFF2-40B4-BE49-F238E27FC236}">
                  <a16:creationId xmlns:a16="http://schemas.microsoft.com/office/drawing/2014/main" id="{A10E553A-DB10-46EE-BB99-E16182D31C2D}"/>
                </a:ext>
              </a:extLst>
            </p:cNvPr>
            <p:cNvPicPr>
              <a:picLocks noChangeAspect="1"/>
            </p:cNvPicPr>
            <p:nvPr/>
          </p:nvPicPr>
          <p:blipFill>
            <a:blip r:embed="rId7"/>
            <a:stretch>
              <a:fillRect/>
            </a:stretch>
          </p:blipFill>
          <p:spPr>
            <a:xfrm>
              <a:off x="738828" y="1981200"/>
              <a:ext cx="4572000" cy="728578"/>
            </a:xfrm>
            <a:prstGeom prst="rect">
              <a:avLst/>
            </a:prstGeom>
          </p:spPr>
        </p:pic>
        <p:pic>
          <p:nvPicPr>
            <p:cNvPr id="9" name="Grafik 8">
              <a:extLst>
                <a:ext uri="{FF2B5EF4-FFF2-40B4-BE49-F238E27FC236}">
                  <a16:creationId xmlns:a16="http://schemas.microsoft.com/office/drawing/2014/main" id="{F2B6B074-D3F5-4FFB-BAD8-F65F64EDC7EE}"/>
                </a:ext>
              </a:extLst>
            </p:cNvPr>
            <p:cNvPicPr>
              <a:picLocks noChangeAspect="1"/>
            </p:cNvPicPr>
            <p:nvPr/>
          </p:nvPicPr>
          <p:blipFill>
            <a:blip r:embed="rId8"/>
            <a:stretch>
              <a:fillRect/>
            </a:stretch>
          </p:blipFill>
          <p:spPr>
            <a:xfrm>
              <a:off x="738828" y="1471120"/>
              <a:ext cx="3810000" cy="508870"/>
            </a:xfrm>
            <a:prstGeom prst="rect">
              <a:avLst/>
            </a:prstGeom>
          </p:spPr>
        </p:pic>
      </p:grpSp>
      <p:grpSp>
        <p:nvGrpSpPr>
          <p:cNvPr id="15" name="Gruppieren 14">
            <a:extLst>
              <a:ext uri="{FF2B5EF4-FFF2-40B4-BE49-F238E27FC236}">
                <a16:creationId xmlns:a16="http://schemas.microsoft.com/office/drawing/2014/main" id="{2E1A34EB-0B44-46ED-B92B-CE8194D9B810}"/>
              </a:ext>
            </a:extLst>
          </p:cNvPr>
          <p:cNvGrpSpPr/>
          <p:nvPr/>
        </p:nvGrpSpPr>
        <p:grpSpPr>
          <a:xfrm>
            <a:off x="738828" y="2879817"/>
            <a:ext cx="4459654" cy="1036120"/>
            <a:chOff x="738828" y="2879817"/>
            <a:chExt cx="4459654" cy="1036120"/>
          </a:xfrm>
        </p:grpSpPr>
        <p:pic>
          <p:nvPicPr>
            <p:cNvPr id="11" name="Grafik 10">
              <a:extLst>
                <a:ext uri="{FF2B5EF4-FFF2-40B4-BE49-F238E27FC236}">
                  <a16:creationId xmlns:a16="http://schemas.microsoft.com/office/drawing/2014/main" id="{0A345C25-8489-4750-84DA-5628E6005B80}"/>
                </a:ext>
              </a:extLst>
            </p:cNvPr>
            <p:cNvPicPr>
              <a:picLocks noChangeAspect="1"/>
            </p:cNvPicPr>
            <p:nvPr/>
          </p:nvPicPr>
          <p:blipFill>
            <a:blip r:embed="rId9"/>
            <a:stretch>
              <a:fillRect/>
            </a:stretch>
          </p:blipFill>
          <p:spPr>
            <a:xfrm>
              <a:off x="738828" y="2879817"/>
              <a:ext cx="3516116" cy="331964"/>
            </a:xfrm>
            <a:prstGeom prst="rect">
              <a:avLst/>
            </a:prstGeom>
          </p:spPr>
        </p:pic>
        <p:pic>
          <p:nvPicPr>
            <p:cNvPr id="13" name="Grafik 12">
              <a:extLst>
                <a:ext uri="{FF2B5EF4-FFF2-40B4-BE49-F238E27FC236}">
                  <a16:creationId xmlns:a16="http://schemas.microsoft.com/office/drawing/2014/main" id="{7B0310F7-E7DB-4CD5-83D8-D4D2042C7088}"/>
                </a:ext>
              </a:extLst>
            </p:cNvPr>
            <p:cNvPicPr>
              <a:picLocks noChangeAspect="1"/>
            </p:cNvPicPr>
            <p:nvPr/>
          </p:nvPicPr>
          <p:blipFill>
            <a:blip r:embed="rId10"/>
            <a:stretch>
              <a:fillRect/>
            </a:stretch>
          </p:blipFill>
          <p:spPr>
            <a:xfrm>
              <a:off x="738828" y="3211781"/>
              <a:ext cx="4459654" cy="704156"/>
            </a:xfrm>
            <a:prstGeom prst="rect">
              <a:avLst/>
            </a:prstGeom>
          </p:spPr>
        </p:pic>
      </p:grpSp>
      <p:sp>
        <p:nvSpPr>
          <p:cNvPr id="17" name="Textfeld 16">
            <a:extLst>
              <a:ext uri="{FF2B5EF4-FFF2-40B4-BE49-F238E27FC236}">
                <a16:creationId xmlns:a16="http://schemas.microsoft.com/office/drawing/2014/main" id="{B03197F2-590E-4306-AE59-A2CF5585ECB0}"/>
              </a:ext>
            </a:extLst>
          </p:cNvPr>
          <p:cNvSpPr txBox="1"/>
          <p:nvPr/>
        </p:nvSpPr>
        <p:spPr>
          <a:xfrm>
            <a:off x="618812" y="4495800"/>
            <a:ext cx="4860670" cy="1815882"/>
          </a:xfrm>
          <a:prstGeom prst="rect">
            <a:avLst/>
          </a:prstGeom>
          <a:noFill/>
        </p:spPr>
        <p:txBody>
          <a:bodyPr wrap="square" rtlCol="0">
            <a:spAutoFit/>
          </a:bodyPr>
          <a:lstStyle/>
          <a:p>
            <a:r>
              <a:rPr lang="de-DE" sz="1600" b="0" dirty="0" err="1">
                <a:latin typeface="+mn-lt"/>
              </a:rPr>
              <a:t>Our</a:t>
            </a:r>
            <a:r>
              <a:rPr lang="de-DE" sz="1600" b="0" dirty="0">
                <a:latin typeface="+mn-lt"/>
              </a:rPr>
              <a:t> </a:t>
            </a:r>
            <a:r>
              <a:rPr lang="de-DE" sz="1600" b="0" dirty="0" err="1">
                <a:latin typeface="+mn-lt"/>
              </a:rPr>
              <a:t>work</a:t>
            </a:r>
            <a:r>
              <a:rPr lang="de-DE" sz="1600" b="0" dirty="0">
                <a:latin typeface="+mn-lt"/>
              </a:rPr>
              <a:t>: </a:t>
            </a:r>
            <a:r>
              <a:rPr lang="de-DE" sz="1600" b="0" dirty="0" err="1">
                <a:latin typeface="+mn-lt"/>
              </a:rPr>
              <a:t>Specialize</a:t>
            </a:r>
            <a:r>
              <a:rPr lang="de-DE" sz="1600" b="0" dirty="0">
                <a:latin typeface="+mn-lt"/>
              </a:rPr>
              <a:t> </a:t>
            </a:r>
            <a:r>
              <a:rPr lang="de-DE" sz="1600" b="0" dirty="0" err="1">
                <a:latin typeface="+mn-lt"/>
              </a:rPr>
              <a:t>to</a:t>
            </a:r>
            <a:r>
              <a:rPr lang="de-DE" sz="1600" b="0" dirty="0">
                <a:latin typeface="+mn-lt"/>
              </a:rPr>
              <a:t> </a:t>
            </a:r>
            <a:r>
              <a:rPr lang="de-DE" sz="1600" b="0" dirty="0" err="1">
                <a:latin typeface="+mn-lt"/>
              </a:rPr>
              <a:t>Adjacency</a:t>
            </a:r>
            <a:r>
              <a:rPr lang="de-DE" sz="1600" b="0" dirty="0">
                <a:latin typeface="+mn-lt"/>
              </a:rPr>
              <a:t>/</a:t>
            </a:r>
            <a:r>
              <a:rPr lang="de-DE" sz="1600" b="0" dirty="0" err="1">
                <a:latin typeface="+mn-lt"/>
              </a:rPr>
              <a:t>Laplacian</a:t>
            </a:r>
            <a:r>
              <a:rPr lang="de-DE" sz="1600" b="0" dirty="0">
                <a:latin typeface="+mn-lt"/>
              </a:rPr>
              <a:t> </a:t>
            </a:r>
            <a:r>
              <a:rPr lang="de-DE" sz="1600" b="0" dirty="0" err="1">
                <a:latin typeface="+mn-lt"/>
              </a:rPr>
              <a:t>matrices</a:t>
            </a:r>
            <a:endParaRPr lang="de-DE" sz="1600" b="0" dirty="0">
              <a:latin typeface="+mn-lt"/>
            </a:endParaRPr>
          </a:p>
          <a:p>
            <a:endParaRPr lang="de-DE" sz="1600" b="0" dirty="0">
              <a:latin typeface="+mn-lt"/>
            </a:endParaRPr>
          </a:p>
          <a:p>
            <a:r>
              <a:rPr lang="de-DE" sz="1600" dirty="0" err="1">
                <a:latin typeface="+mn-lt"/>
              </a:rPr>
              <a:t>Corollay</a:t>
            </a:r>
            <a:r>
              <a:rPr lang="de-DE" sz="1600" dirty="0">
                <a:latin typeface="+mn-lt"/>
              </a:rPr>
              <a:t>: </a:t>
            </a:r>
            <a:r>
              <a:rPr lang="de-DE" sz="1600" b="0" dirty="0" err="1">
                <a:latin typeface="+mn-lt"/>
              </a:rPr>
              <a:t>Adding</a:t>
            </a:r>
            <a:r>
              <a:rPr lang="de-DE" sz="1600" b="0" dirty="0">
                <a:latin typeface="+mn-lt"/>
              </a:rPr>
              <a:t> an </a:t>
            </a:r>
            <a:r>
              <a:rPr lang="de-DE" sz="1600" b="0" dirty="0" err="1">
                <a:latin typeface="+mn-lt"/>
              </a:rPr>
              <a:t>edge</a:t>
            </a:r>
            <a:r>
              <a:rPr lang="de-DE" sz="1600" b="0" dirty="0">
                <a:latin typeface="+mn-lt"/>
              </a:rPr>
              <a:t> </a:t>
            </a:r>
            <a:r>
              <a:rPr lang="de-DE" sz="1600" b="0" dirty="0" err="1">
                <a:latin typeface="+mn-lt"/>
              </a:rPr>
              <a:t>is</a:t>
            </a:r>
            <a:r>
              <a:rPr lang="de-DE" sz="1600" b="0" dirty="0">
                <a:latin typeface="+mn-lt"/>
              </a:rPr>
              <a:t> </a:t>
            </a:r>
            <a:r>
              <a:rPr lang="de-DE" sz="1600" b="0" dirty="0" err="1">
                <a:latin typeface="+mn-lt"/>
              </a:rPr>
              <a:t>enough</a:t>
            </a:r>
            <a:r>
              <a:rPr lang="de-DE" sz="1600" b="0" dirty="0">
                <a:latin typeface="+mn-lt"/>
              </a:rPr>
              <a:t> </a:t>
            </a:r>
            <a:r>
              <a:rPr lang="de-DE" sz="1600" b="0" dirty="0" err="1">
                <a:latin typeface="+mn-lt"/>
              </a:rPr>
              <a:t>to</a:t>
            </a:r>
            <a:r>
              <a:rPr lang="de-DE" sz="1600" b="0" dirty="0">
                <a:latin typeface="+mn-lt"/>
              </a:rPr>
              <a:t> </a:t>
            </a:r>
            <a:r>
              <a:rPr lang="de-DE" sz="1600" dirty="0" err="1">
                <a:latin typeface="+mn-lt"/>
              </a:rPr>
              <a:t>destroy</a:t>
            </a:r>
            <a:r>
              <a:rPr lang="de-DE" sz="1600" b="0" dirty="0">
                <a:latin typeface="+mn-lt"/>
              </a:rPr>
              <a:t> </a:t>
            </a:r>
            <a:r>
              <a:rPr lang="de-DE" sz="1600" b="0" dirty="0" err="1">
                <a:latin typeface="+mn-lt"/>
              </a:rPr>
              <a:t>the</a:t>
            </a:r>
            <a:r>
              <a:rPr lang="de-DE" sz="1600" b="0" dirty="0">
                <a:latin typeface="+mn-lt"/>
              </a:rPr>
              <a:t> </a:t>
            </a:r>
            <a:r>
              <a:rPr lang="de-DE" sz="1600" b="0" dirty="0" err="1">
                <a:latin typeface="+mn-lt"/>
              </a:rPr>
              <a:t>largest</a:t>
            </a:r>
            <a:r>
              <a:rPr lang="de-DE" sz="1600" dirty="0">
                <a:solidFill>
                  <a:schemeClr val="accent3">
                    <a:lumMod val="75000"/>
                  </a:schemeClr>
                </a:solidFill>
                <a:latin typeface="+mn-lt"/>
              </a:rPr>
              <a:t> </a:t>
            </a:r>
            <a:r>
              <a:rPr lang="de-DE" sz="1600" dirty="0">
                <a:latin typeface="+mn-lt"/>
              </a:rPr>
              <a:t>Jordan block</a:t>
            </a:r>
            <a:r>
              <a:rPr lang="de-DE" sz="1600" dirty="0">
                <a:solidFill>
                  <a:schemeClr val="accent3">
                    <a:lumMod val="75000"/>
                  </a:schemeClr>
                </a:solidFill>
                <a:latin typeface="+mn-lt"/>
              </a:rPr>
              <a:t> </a:t>
            </a:r>
            <a:r>
              <a:rPr lang="de-DE" sz="1600" b="0" dirty="0" err="1">
                <a:latin typeface="+mn-lt"/>
              </a:rPr>
              <a:t>to</a:t>
            </a:r>
            <a:r>
              <a:rPr lang="de-DE" sz="1600" b="0" dirty="0">
                <a:latin typeface="+mn-lt"/>
              </a:rPr>
              <a:t> a </a:t>
            </a:r>
            <a:r>
              <a:rPr lang="de-DE" sz="1600" b="0" dirty="0" err="1">
                <a:latin typeface="+mn-lt"/>
              </a:rPr>
              <a:t>choosen</a:t>
            </a:r>
            <a:r>
              <a:rPr lang="de-DE" sz="1600" b="0" dirty="0">
                <a:latin typeface="+mn-lt"/>
              </a:rPr>
              <a:t> </a:t>
            </a:r>
            <a:r>
              <a:rPr lang="de-DE" sz="1600" b="0" dirty="0" err="1">
                <a:latin typeface="+mn-lt"/>
              </a:rPr>
              <a:t>eigenvalue</a:t>
            </a:r>
            <a:r>
              <a:rPr lang="de-DE" sz="1600" b="0" dirty="0">
                <a:latin typeface="+mn-lt"/>
              </a:rPr>
              <a:t>.</a:t>
            </a:r>
          </a:p>
          <a:p>
            <a:endParaRPr lang="de-DE" sz="1600" b="0" dirty="0">
              <a:latin typeface="+mn-lt"/>
            </a:endParaRPr>
          </a:p>
          <a:p>
            <a:r>
              <a:rPr lang="de-DE" sz="1600" b="0" dirty="0">
                <a:latin typeface="+mn-lt"/>
              </a:rPr>
              <a:t>Q: </a:t>
            </a:r>
            <a:r>
              <a:rPr lang="de-DE" sz="1600" b="0" dirty="0" err="1">
                <a:latin typeface="+mn-lt"/>
              </a:rPr>
              <a:t>How</a:t>
            </a:r>
            <a:r>
              <a:rPr lang="de-DE" sz="1600" b="0" dirty="0">
                <a:latin typeface="+mn-lt"/>
              </a:rPr>
              <a:t> </a:t>
            </a:r>
            <a:r>
              <a:rPr lang="de-DE" sz="1600" b="0" dirty="0" err="1">
                <a:latin typeface="+mn-lt"/>
              </a:rPr>
              <a:t>to</a:t>
            </a:r>
            <a:r>
              <a:rPr lang="de-DE" sz="1600" b="0" dirty="0">
                <a:latin typeface="+mn-lt"/>
              </a:rPr>
              <a:t> find </a:t>
            </a:r>
            <a:r>
              <a:rPr lang="de-DE" sz="1600" b="0" dirty="0" err="1">
                <a:latin typeface="+mn-lt"/>
              </a:rPr>
              <a:t>these</a:t>
            </a:r>
            <a:r>
              <a:rPr lang="de-DE" sz="1600" b="0" dirty="0">
                <a:latin typeface="+mn-lt"/>
              </a:rPr>
              <a:t> </a:t>
            </a:r>
            <a:r>
              <a:rPr lang="de-DE" sz="1600" b="0" dirty="0" err="1">
                <a:latin typeface="+mn-lt"/>
              </a:rPr>
              <a:t>edges</a:t>
            </a:r>
            <a:r>
              <a:rPr lang="de-DE" sz="1600" b="0" dirty="0">
                <a:latin typeface="+mn-lt"/>
              </a:rPr>
              <a:t>?</a:t>
            </a:r>
          </a:p>
        </p:txBody>
      </p:sp>
      <p:pic>
        <p:nvPicPr>
          <p:cNvPr id="34" name="Grafik 33">
            <a:extLst>
              <a:ext uri="{FF2B5EF4-FFF2-40B4-BE49-F238E27FC236}">
                <a16:creationId xmlns:a16="http://schemas.microsoft.com/office/drawing/2014/main" id="{032E955F-7D4D-45AC-85B5-30D7B7F019FE}"/>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6352659" y="4770003"/>
            <a:ext cx="4515882" cy="1247002"/>
          </a:xfrm>
          <a:prstGeom prst="rect">
            <a:avLst/>
          </a:prstGeom>
        </p:spPr>
      </p:pic>
      <p:sp>
        <p:nvSpPr>
          <p:cNvPr id="2" name="Pfeil: nach unten 1">
            <a:extLst>
              <a:ext uri="{FF2B5EF4-FFF2-40B4-BE49-F238E27FC236}">
                <a16:creationId xmlns:a16="http://schemas.microsoft.com/office/drawing/2014/main" id="{9AE1F387-7CF3-4F70-97E7-6C4604888CD8}"/>
              </a:ext>
            </a:extLst>
          </p:cNvPr>
          <p:cNvSpPr/>
          <p:nvPr/>
        </p:nvSpPr>
        <p:spPr bwMode="auto">
          <a:xfrm>
            <a:off x="2819400" y="4038414"/>
            <a:ext cx="381000" cy="457386"/>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29" name="Pfeil: nach rechts 28">
            <a:extLst>
              <a:ext uri="{FF2B5EF4-FFF2-40B4-BE49-F238E27FC236}">
                <a16:creationId xmlns:a16="http://schemas.microsoft.com/office/drawing/2014/main" id="{B52DF281-1F82-45DB-9942-F7318022013D}"/>
              </a:ext>
            </a:extLst>
          </p:cNvPr>
          <p:cNvSpPr/>
          <p:nvPr/>
        </p:nvSpPr>
        <p:spPr bwMode="auto">
          <a:xfrm>
            <a:off x="8120968" y="5181600"/>
            <a:ext cx="685800" cy="304800"/>
          </a:xfrm>
          <a:prstGeom prst="right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38" name="Pfeil: nach rechts 37">
            <a:extLst>
              <a:ext uri="{FF2B5EF4-FFF2-40B4-BE49-F238E27FC236}">
                <a16:creationId xmlns:a16="http://schemas.microsoft.com/office/drawing/2014/main" id="{A1F8E3E8-D046-4518-941D-02E885D99D39}"/>
              </a:ext>
            </a:extLst>
          </p:cNvPr>
          <p:cNvSpPr/>
          <p:nvPr/>
        </p:nvSpPr>
        <p:spPr bwMode="auto">
          <a:xfrm>
            <a:off x="8120968" y="3498205"/>
            <a:ext cx="685800" cy="304800"/>
          </a:xfrm>
          <a:prstGeom prst="right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30" name="Pfeil: nach unten 29">
            <a:extLst>
              <a:ext uri="{FF2B5EF4-FFF2-40B4-BE49-F238E27FC236}">
                <a16:creationId xmlns:a16="http://schemas.microsoft.com/office/drawing/2014/main" id="{021CC8F8-A4CD-40EC-B84E-F0093C65D09F}"/>
              </a:ext>
            </a:extLst>
          </p:cNvPr>
          <p:cNvSpPr/>
          <p:nvPr/>
        </p:nvSpPr>
        <p:spPr bwMode="auto">
          <a:xfrm>
            <a:off x="6858000" y="4055271"/>
            <a:ext cx="304800" cy="457200"/>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39" name="Pfeil: nach unten 38">
            <a:extLst>
              <a:ext uri="{FF2B5EF4-FFF2-40B4-BE49-F238E27FC236}">
                <a16:creationId xmlns:a16="http://schemas.microsoft.com/office/drawing/2014/main" id="{D000C8BC-D6D8-426C-BE6F-9D125D23F0CC}"/>
              </a:ext>
            </a:extLst>
          </p:cNvPr>
          <p:cNvSpPr/>
          <p:nvPr/>
        </p:nvSpPr>
        <p:spPr bwMode="auto">
          <a:xfrm>
            <a:off x="9982200" y="4050191"/>
            <a:ext cx="304800" cy="457200"/>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pic>
        <p:nvPicPr>
          <p:cNvPr id="49" name="Grafik 48">
            <a:extLst>
              <a:ext uri="{FF2B5EF4-FFF2-40B4-BE49-F238E27FC236}">
                <a16:creationId xmlns:a16="http://schemas.microsoft.com/office/drawing/2014/main" id="{59755B0C-9260-4D0D-8D1D-E445C3C458AF}"/>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308592" y="1219200"/>
            <a:ext cx="4598188" cy="1903075"/>
          </a:xfrm>
          <a:prstGeom prst="rect">
            <a:avLst/>
          </a:prstGeom>
        </p:spPr>
      </p:pic>
      <p:pic>
        <p:nvPicPr>
          <p:cNvPr id="42" name="Grafik 41">
            <a:extLst>
              <a:ext uri="{FF2B5EF4-FFF2-40B4-BE49-F238E27FC236}">
                <a16:creationId xmlns:a16="http://schemas.microsoft.com/office/drawing/2014/main" id="{E0DDDFFC-FB61-4135-BD97-8CDD19F10ECC}"/>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6914019" y="3542014"/>
            <a:ext cx="192762" cy="199467"/>
          </a:xfrm>
          <a:prstGeom prst="rect">
            <a:avLst/>
          </a:prstGeom>
        </p:spPr>
      </p:pic>
      <p:pic>
        <p:nvPicPr>
          <p:cNvPr id="45" name="Grafik 44">
            <a:extLst>
              <a:ext uri="{FF2B5EF4-FFF2-40B4-BE49-F238E27FC236}">
                <a16:creationId xmlns:a16="http://schemas.microsoft.com/office/drawing/2014/main" id="{578CFEF0-5E5D-4423-8D53-6BBC8CF9D843}"/>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9762577" y="3538839"/>
            <a:ext cx="753023" cy="223532"/>
          </a:xfrm>
          <a:prstGeom prst="rect">
            <a:avLst/>
          </a:prstGeom>
        </p:spPr>
      </p:pic>
      <p:sp>
        <p:nvSpPr>
          <p:cNvPr id="47" name="Textfeld 46">
            <a:extLst>
              <a:ext uri="{FF2B5EF4-FFF2-40B4-BE49-F238E27FC236}">
                <a16:creationId xmlns:a16="http://schemas.microsoft.com/office/drawing/2014/main" id="{0439F838-9F63-4186-8841-30705BF1C2A6}"/>
              </a:ext>
            </a:extLst>
          </p:cNvPr>
          <p:cNvSpPr txBox="1"/>
          <p:nvPr/>
        </p:nvSpPr>
        <p:spPr>
          <a:xfrm>
            <a:off x="6288272" y="6021808"/>
            <a:ext cx="2590113" cy="338554"/>
          </a:xfrm>
          <a:prstGeom prst="rect">
            <a:avLst/>
          </a:prstGeom>
          <a:noFill/>
        </p:spPr>
        <p:txBody>
          <a:bodyPr wrap="square" rtlCol="0">
            <a:spAutoFit/>
          </a:bodyPr>
          <a:lstStyle/>
          <a:p>
            <a:r>
              <a:rPr lang="de-DE" sz="1600" b="0" dirty="0">
                <a:latin typeface="+mn-lt"/>
              </a:rPr>
              <a:t>Jordan-Normal-Form</a:t>
            </a:r>
          </a:p>
        </p:txBody>
      </p:sp>
      <p:sp>
        <p:nvSpPr>
          <p:cNvPr id="50" name="Rechteck 49">
            <a:extLst>
              <a:ext uri="{FF2B5EF4-FFF2-40B4-BE49-F238E27FC236}">
                <a16:creationId xmlns:a16="http://schemas.microsoft.com/office/drawing/2014/main" id="{E3BFF332-C121-409A-BA8D-D6FBB8E7C3E0}"/>
              </a:ext>
            </a:extLst>
          </p:cNvPr>
          <p:cNvSpPr/>
          <p:nvPr/>
        </p:nvSpPr>
        <p:spPr bwMode="auto">
          <a:xfrm>
            <a:off x="6400800" y="4770003"/>
            <a:ext cx="901909" cy="868797"/>
          </a:xfrm>
          <a:prstGeom prst="rect">
            <a:avLst/>
          </a:prstGeom>
          <a:noFill/>
          <a:ln w="12700">
            <a:solidFill>
              <a:srgbClr val="C00000"/>
            </a:solid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Tree>
    <p:extLst>
      <p:ext uri="{BB962C8B-B14F-4D97-AF65-F5344CB8AC3E}">
        <p14:creationId xmlns:p14="http://schemas.microsoft.com/office/powerpoint/2010/main" val="26480188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29" grpId="0" animBg="1"/>
      <p:bldP spid="38" grpId="0" animBg="1"/>
      <p:bldP spid="30" grpId="0" animBg="1"/>
      <p:bldP spid="39" grpId="0" animBg="1"/>
      <p:bldP spid="47"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3900927-5BA3-4552-800C-63E2B352D060}" type="slidenum">
              <a:rPr lang="en-US" smtClean="0"/>
              <a:pPr/>
              <a:t>6</a:t>
            </a:fld>
            <a:endParaRPr lang="en-US" dirty="0"/>
          </a:p>
        </p:txBody>
      </p:sp>
      <p:sp>
        <p:nvSpPr>
          <p:cNvPr id="84" name="Titel 83">
            <a:extLst>
              <a:ext uri="{FF2B5EF4-FFF2-40B4-BE49-F238E27FC236}">
                <a16:creationId xmlns:a16="http://schemas.microsoft.com/office/drawing/2014/main" id="{A948EC04-6175-4CDD-B1CE-F56425BBDD2A}"/>
              </a:ext>
            </a:extLst>
          </p:cNvPr>
          <p:cNvSpPr>
            <a:spLocks noGrp="1"/>
          </p:cNvSpPr>
          <p:nvPr>
            <p:ph type="title"/>
          </p:nvPr>
        </p:nvSpPr>
        <p:spPr/>
        <p:txBody>
          <a:bodyPr/>
          <a:lstStyle/>
          <a:p>
            <a:r>
              <a:rPr lang="de-DE" dirty="0"/>
              <a:t>The </a:t>
            </a:r>
            <a:r>
              <a:rPr lang="de-DE" dirty="0" err="1"/>
              <a:t>Algorithm</a:t>
            </a:r>
            <a:endParaRPr lang="de-CH" dirty="0"/>
          </a:p>
        </p:txBody>
      </p:sp>
      <p:sp>
        <p:nvSpPr>
          <p:cNvPr id="5" name="Rechteck 4">
            <a:extLst>
              <a:ext uri="{FF2B5EF4-FFF2-40B4-BE49-F238E27FC236}">
                <a16:creationId xmlns:a16="http://schemas.microsoft.com/office/drawing/2014/main" id="{E7073EE4-AE4C-45EF-9F21-F880C39099CB}"/>
              </a:ext>
            </a:extLst>
          </p:cNvPr>
          <p:cNvSpPr>
            <a:spLocks noGrp="1" noRot="1" noMove="1" noResize="1" noEditPoints="1" noAdjustHandles="1" noChangeArrowheads="1" noChangeShapeType="1"/>
          </p:cNvSpPr>
          <p:nvPr/>
        </p:nvSpPr>
        <p:spPr bwMode="auto">
          <a:xfrm>
            <a:off x="5842000" y="1111250"/>
            <a:ext cx="6045200" cy="5289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6" name="Rechteck 5">
            <a:extLst>
              <a:ext uri="{FF2B5EF4-FFF2-40B4-BE49-F238E27FC236}">
                <a16:creationId xmlns:a16="http://schemas.microsoft.com/office/drawing/2014/main" id="{3B2A1E55-5B32-4B4F-BF21-71AB753F2A40}"/>
              </a:ext>
            </a:extLst>
          </p:cNvPr>
          <p:cNvSpPr>
            <a:spLocks noGrp="1" noRot="1" noMove="1" noResize="1" noEditPoints="1" noAdjustHandles="1" noChangeArrowheads="1" noChangeShapeType="1"/>
          </p:cNvSpPr>
          <p:nvPr/>
        </p:nvSpPr>
        <p:spPr bwMode="auto">
          <a:xfrm>
            <a:off x="609600" y="1111250"/>
            <a:ext cx="4924800" cy="5289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dirty="0">
              <a:solidFill>
                <a:schemeClr val="bg1"/>
              </a:solidFill>
              <a:latin typeface="+mn-lt"/>
            </a:endParaRPr>
          </a:p>
        </p:txBody>
      </p:sp>
      <p:pic>
        <p:nvPicPr>
          <p:cNvPr id="3" name="Grafik 2">
            <a:extLst>
              <a:ext uri="{FF2B5EF4-FFF2-40B4-BE49-F238E27FC236}">
                <a16:creationId xmlns:a16="http://schemas.microsoft.com/office/drawing/2014/main" id="{374A7ACE-3EE0-45DD-AE5F-64D3418D3074}"/>
              </a:ext>
            </a:extLst>
          </p:cNvPr>
          <p:cNvPicPr>
            <a:picLocks noChangeAspect="1"/>
          </p:cNvPicPr>
          <p:nvPr/>
        </p:nvPicPr>
        <p:blipFill>
          <a:blip r:embed="rId11"/>
          <a:stretch>
            <a:fillRect/>
          </a:stretch>
        </p:blipFill>
        <p:spPr>
          <a:xfrm>
            <a:off x="762000" y="1295400"/>
            <a:ext cx="4275190" cy="2914903"/>
          </a:xfrm>
          <a:prstGeom prst="rect">
            <a:avLst/>
          </a:prstGeom>
        </p:spPr>
      </p:pic>
      <p:grpSp>
        <p:nvGrpSpPr>
          <p:cNvPr id="8" name="Gruppieren 7">
            <a:extLst>
              <a:ext uri="{FF2B5EF4-FFF2-40B4-BE49-F238E27FC236}">
                <a16:creationId xmlns:a16="http://schemas.microsoft.com/office/drawing/2014/main" id="{24FE8B1E-2349-4E7F-8672-EEC6B285DF1E}"/>
              </a:ext>
            </a:extLst>
          </p:cNvPr>
          <p:cNvGrpSpPr>
            <a:grpSpLocks noChangeAspect="1"/>
          </p:cNvGrpSpPr>
          <p:nvPr/>
        </p:nvGrpSpPr>
        <p:grpSpPr>
          <a:xfrm>
            <a:off x="6088642" y="1363868"/>
            <a:ext cx="1836158" cy="950946"/>
            <a:chOff x="2190489" y="4235807"/>
            <a:chExt cx="3010458" cy="1559116"/>
          </a:xfrm>
        </p:grpSpPr>
        <p:sp>
          <p:nvSpPr>
            <p:cNvPr id="9" name="Oval 6 8">
              <a:extLst>
                <a:ext uri="{FF2B5EF4-FFF2-40B4-BE49-F238E27FC236}">
                  <a16:creationId xmlns:a16="http://schemas.microsoft.com/office/drawing/2014/main" id="{A2E414E0-BD96-41F4-B7EC-F3960F7EF537}"/>
                </a:ext>
              </a:extLst>
            </p:cNvPr>
            <p:cNvSpPr/>
            <p:nvPr/>
          </p:nvSpPr>
          <p:spPr>
            <a:xfrm>
              <a:off x="3626631" y="4235807"/>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10" name="Gerade Verbindung mit Pfeil 9">
              <a:extLst>
                <a:ext uri="{FF2B5EF4-FFF2-40B4-BE49-F238E27FC236}">
                  <a16:creationId xmlns:a16="http://schemas.microsoft.com/office/drawing/2014/main" id="{700388C3-744A-4375-953A-348FCC2664A7}"/>
                </a:ext>
              </a:extLst>
            </p:cNvPr>
            <p:cNvCxnSpPr>
              <a:cxnSpLocks/>
              <a:stCxn id="9" idx="6"/>
              <a:endCxn id="11" idx="2"/>
            </p:cNvCxnSpPr>
            <p:nvPr/>
          </p:nvCxnSpPr>
          <p:spPr>
            <a:xfrm>
              <a:off x="3770631" y="4307807"/>
              <a:ext cx="1286316" cy="0"/>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11" name="Oval 6 9">
              <a:extLst>
                <a:ext uri="{FF2B5EF4-FFF2-40B4-BE49-F238E27FC236}">
                  <a16:creationId xmlns:a16="http://schemas.microsoft.com/office/drawing/2014/main" id="{50F8775C-E68A-4AEB-9A29-483E403104BF}"/>
                </a:ext>
              </a:extLst>
            </p:cNvPr>
            <p:cNvSpPr/>
            <p:nvPr/>
          </p:nvSpPr>
          <p:spPr>
            <a:xfrm>
              <a:off x="5056947" y="4235807"/>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Oval 6 10">
              <a:extLst>
                <a:ext uri="{FF2B5EF4-FFF2-40B4-BE49-F238E27FC236}">
                  <a16:creationId xmlns:a16="http://schemas.microsoft.com/office/drawing/2014/main" id="{50BB3355-60A2-45E0-9E2A-9182D96E041D}"/>
                </a:ext>
              </a:extLst>
            </p:cNvPr>
            <p:cNvSpPr/>
            <p:nvPr/>
          </p:nvSpPr>
          <p:spPr>
            <a:xfrm>
              <a:off x="5056947" y="5650923"/>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Oval 6 11">
              <a:extLst>
                <a:ext uri="{FF2B5EF4-FFF2-40B4-BE49-F238E27FC236}">
                  <a16:creationId xmlns:a16="http://schemas.microsoft.com/office/drawing/2014/main" id="{3D289EB4-C5BF-4FC2-AFF3-2904E863F8B9}"/>
                </a:ext>
              </a:extLst>
            </p:cNvPr>
            <p:cNvSpPr/>
            <p:nvPr/>
          </p:nvSpPr>
          <p:spPr>
            <a:xfrm>
              <a:off x="3621551" y="5646723"/>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Oval 6 12">
              <a:extLst>
                <a:ext uri="{FF2B5EF4-FFF2-40B4-BE49-F238E27FC236}">
                  <a16:creationId xmlns:a16="http://schemas.microsoft.com/office/drawing/2014/main" id="{1D197C0B-3030-4492-A8D8-CD8041BF560D}"/>
                </a:ext>
              </a:extLst>
            </p:cNvPr>
            <p:cNvSpPr/>
            <p:nvPr/>
          </p:nvSpPr>
          <p:spPr>
            <a:xfrm>
              <a:off x="4341789" y="4920505"/>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Oval 6 13">
              <a:extLst>
                <a:ext uri="{FF2B5EF4-FFF2-40B4-BE49-F238E27FC236}">
                  <a16:creationId xmlns:a16="http://schemas.microsoft.com/office/drawing/2014/main" id="{1173C056-297D-45BA-8ADC-39D4A450B083}"/>
                </a:ext>
              </a:extLst>
            </p:cNvPr>
            <p:cNvSpPr/>
            <p:nvPr/>
          </p:nvSpPr>
          <p:spPr>
            <a:xfrm>
              <a:off x="2190489" y="4654074"/>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Oval 6 14">
              <a:extLst>
                <a:ext uri="{FF2B5EF4-FFF2-40B4-BE49-F238E27FC236}">
                  <a16:creationId xmlns:a16="http://schemas.microsoft.com/office/drawing/2014/main" id="{C9971C78-A660-4CCC-919D-48C6FB7C1AA4}"/>
                </a:ext>
              </a:extLst>
            </p:cNvPr>
            <p:cNvSpPr/>
            <p:nvPr/>
          </p:nvSpPr>
          <p:spPr>
            <a:xfrm>
              <a:off x="2194299" y="5650923"/>
              <a:ext cx="144000" cy="144000"/>
            </a:xfrm>
            <a:prstGeom prst="ellipse">
              <a:avLst/>
            </a:prstGeom>
            <a:solidFill>
              <a:schemeClr val="bg1"/>
            </a:solid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17" name="Gerade Verbindung mit Pfeil 16">
              <a:extLst>
                <a:ext uri="{FF2B5EF4-FFF2-40B4-BE49-F238E27FC236}">
                  <a16:creationId xmlns:a16="http://schemas.microsoft.com/office/drawing/2014/main" id="{577BBAAF-16F5-489B-A5C7-77087DB20ADC}"/>
                </a:ext>
              </a:extLst>
            </p:cNvPr>
            <p:cNvCxnSpPr>
              <a:cxnSpLocks/>
              <a:stCxn id="12" idx="0"/>
              <a:endCxn id="11" idx="4"/>
            </p:cNvCxnSpPr>
            <p:nvPr/>
          </p:nvCxnSpPr>
          <p:spPr>
            <a:xfrm flipV="1">
              <a:off x="5128947" y="4379807"/>
              <a:ext cx="0" cy="1271116"/>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18" name="Gerade Verbindung mit Pfeil 17">
              <a:extLst>
                <a:ext uri="{FF2B5EF4-FFF2-40B4-BE49-F238E27FC236}">
                  <a16:creationId xmlns:a16="http://schemas.microsoft.com/office/drawing/2014/main" id="{0C621F2E-180A-4355-9843-C61C93BC26B6}"/>
                </a:ext>
              </a:extLst>
            </p:cNvPr>
            <p:cNvCxnSpPr>
              <a:cxnSpLocks/>
              <a:stCxn id="14" idx="7"/>
              <a:endCxn id="11" idx="3"/>
            </p:cNvCxnSpPr>
            <p:nvPr/>
          </p:nvCxnSpPr>
          <p:spPr>
            <a:xfrm flipV="1">
              <a:off x="4464701" y="4358719"/>
              <a:ext cx="613334" cy="58287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19" name="Gerade Verbindung mit Pfeil 18">
              <a:extLst>
                <a:ext uri="{FF2B5EF4-FFF2-40B4-BE49-F238E27FC236}">
                  <a16:creationId xmlns:a16="http://schemas.microsoft.com/office/drawing/2014/main" id="{8BB500F7-4C1D-47C2-B18E-9807434382D7}"/>
                </a:ext>
              </a:extLst>
            </p:cNvPr>
            <p:cNvCxnSpPr>
              <a:cxnSpLocks/>
              <a:stCxn id="14" idx="5"/>
              <a:endCxn id="12" idx="1"/>
            </p:cNvCxnSpPr>
            <p:nvPr/>
          </p:nvCxnSpPr>
          <p:spPr>
            <a:xfrm>
              <a:off x="4464701" y="5043417"/>
              <a:ext cx="613334" cy="62859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20" name="Gerade Verbindung mit Pfeil 19">
              <a:extLst>
                <a:ext uri="{FF2B5EF4-FFF2-40B4-BE49-F238E27FC236}">
                  <a16:creationId xmlns:a16="http://schemas.microsoft.com/office/drawing/2014/main" id="{9B9C81B5-0670-47EC-98E6-17BB592F7117}"/>
                </a:ext>
              </a:extLst>
            </p:cNvPr>
            <p:cNvCxnSpPr>
              <a:cxnSpLocks/>
              <a:stCxn id="14" idx="3"/>
              <a:endCxn id="13" idx="7"/>
            </p:cNvCxnSpPr>
            <p:nvPr/>
          </p:nvCxnSpPr>
          <p:spPr>
            <a:xfrm flipH="1">
              <a:off x="3744463" y="5043417"/>
              <a:ext cx="618414" cy="62439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21" name="Gerade Verbindung mit Pfeil 20">
              <a:extLst>
                <a:ext uri="{FF2B5EF4-FFF2-40B4-BE49-F238E27FC236}">
                  <a16:creationId xmlns:a16="http://schemas.microsoft.com/office/drawing/2014/main" id="{4163949B-8BFE-4F25-82C8-B2F2E5061949}"/>
                </a:ext>
              </a:extLst>
            </p:cNvPr>
            <p:cNvCxnSpPr>
              <a:cxnSpLocks/>
              <a:stCxn id="13" idx="6"/>
            </p:cNvCxnSpPr>
            <p:nvPr/>
          </p:nvCxnSpPr>
          <p:spPr>
            <a:xfrm>
              <a:off x="3765551" y="5718723"/>
              <a:ext cx="1291396" cy="19440"/>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22" name="Gerade Verbindung mit Pfeil 21">
              <a:extLst>
                <a:ext uri="{FF2B5EF4-FFF2-40B4-BE49-F238E27FC236}">
                  <a16:creationId xmlns:a16="http://schemas.microsoft.com/office/drawing/2014/main" id="{7EA03ACF-52F1-4957-A089-D170D94388C0}"/>
                </a:ext>
              </a:extLst>
            </p:cNvPr>
            <p:cNvCxnSpPr>
              <a:cxnSpLocks/>
              <a:stCxn id="9" idx="5"/>
              <a:endCxn id="14" idx="1"/>
            </p:cNvCxnSpPr>
            <p:nvPr/>
          </p:nvCxnSpPr>
          <p:spPr>
            <a:xfrm>
              <a:off x="3749543" y="4358719"/>
              <a:ext cx="613334" cy="58287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23" name="Gerade Verbindung mit Pfeil 22">
              <a:extLst>
                <a:ext uri="{FF2B5EF4-FFF2-40B4-BE49-F238E27FC236}">
                  <a16:creationId xmlns:a16="http://schemas.microsoft.com/office/drawing/2014/main" id="{2AFCE1A6-A70C-410C-85DC-A066C7CAE5F6}"/>
                </a:ext>
              </a:extLst>
            </p:cNvPr>
            <p:cNvCxnSpPr>
              <a:cxnSpLocks/>
              <a:stCxn id="13" idx="0"/>
              <a:endCxn id="9" idx="4"/>
            </p:cNvCxnSpPr>
            <p:nvPr/>
          </p:nvCxnSpPr>
          <p:spPr>
            <a:xfrm flipV="1">
              <a:off x="3693551" y="4379807"/>
              <a:ext cx="5080" cy="1266916"/>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C12B4A32-0589-44A3-B71A-CC435F6B6A96}"/>
                </a:ext>
              </a:extLst>
            </p:cNvPr>
            <p:cNvCxnSpPr>
              <a:cxnSpLocks/>
              <a:stCxn id="14" idx="2"/>
              <a:endCxn id="15" idx="6"/>
            </p:cNvCxnSpPr>
            <p:nvPr/>
          </p:nvCxnSpPr>
          <p:spPr>
            <a:xfrm flipH="1" flipV="1">
              <a:off x="2334489" y="4726074"/>
              <a:ext cx="2007300" cy="266431"/>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25" name="Gerade Verbindung mit Pfeil 24">
              <a:extLst>
                <a:ext uri="{FF2B5EF4-FFF2-40B4-BE49-F238E27FC236}">
                  <a16:creationId xmlns:a16="http://schemas.microsoft.com/office/drawing/2014/main" id="{E48D97E8-3A2F-4C61-809F-94348F70135C}"/>
                </a:ext>
              </a:extLst>
            </p:cNvPr>
            <p:cNvCxnSpPr>
              <a:cxnSpLocks/>
              <a:stCxn id="9" idx="2"/>
              <a:endCxn id="15" idx="7"/>
            </p:cNvCxnSpPr>
            <p:nvPr/>
          </p:nvCxnSpPr>
          <p:spPr>
            <a:xfrm flipH="1">
              <a:off x="2313401" y="4307807"/>
              <a:ext cx="1313230" cy="367355"/>
            </a:xfrm>
            <a:prstGeom prst="straightConnector1">
              <a:avLst/>
            </a:prstGeom>
            <a:ln w="12700">
              <a:solidFill>
                <a:schemeClr val="dk1"/>
              </a:solidFill>
              <a:tailEnd type="triangle" w="med" len="med"/>
            </a:ln>
          </p:spPr>
          <p:style>
            <a:lnRef idx="1">
              <a:schemeClr val="dk1"/>
            </a:lnRef>
            <a:fillRef idx="0">
              <a:schemeClr val="dk1"/>
            </a:fillRef>
            <a:effectRef idx="0">
              <a:schemeClr val="dk1"/>
            </a:effectRef>
            <a:fontRef idx="minor">
              <a:schemeClr val="tx1"/>
            </a:fontRef>
          </p:style>
        </p:cxnSp>
        <p:cxnSp>
          <p:nvCxnSpPr>
            <p:cNvPr id="26" name="Gerade Verbindung mit Pfeil 25">
              <a:extLst>
                <a:ext uri="{FF2B5EF4-FFF2-40B4-BE49-F238E27FC236}">
                  <a16:creationId xmlns:a16="http://schemas.microsoft.com/office/drawing/2014/main" id="{BDAB4772-CC5A-48F5-BB97-47DD5761078C}"/>
                </a:ext>
              </a:extLst>
            </p:cNvPr>
            <p:cNvCxnSpPr>
              <a:cxnSpLocks/>
              <a:stCxn id="13" idx="2"/>
              <a:endCxn id="16" idx="6"/>
            </p:cNvCxnSpPr>
            <p:nvPr/>
          </p:nvCxnSpPr>
          <p:spPr>
            <a:xfrm flipH="1">
              <a:off x="2338299" y="5718723"/>
              <a:ext cx="1283252" cy="4200"/>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cxnSp>
          <p:nvCxnSpPr>
            <p:cNvPr id="27" name="Gerade Verbindung mit Pfeil 26">
              <a:extLst>
                <a:ext uri="{FF2B5EF4-FFF2-40B4-BE49-F238E27FC236}">
                  <a16:creationId xmlns:a16="http://schemas.microsoft.com/office/drawing/2014/main" id="{B1849307-4297-485C-99B1-ECC0261F6901}"/>
                </a:ext>
              </a:extLst>
            </p:cNvPr>
            <p:cNvCxnSpPr>
              <a:cxnSpLocks/>
              <a:stCxn id="16" idx="0"/>
              <a:endCxn id="15" idx="4"/>
            </p:cNvCxnSpPr>
            <p:nvPr/>
          </p:nvCxnSpPr>
          <p:spPr>
            <a:xfrm flipH="1" flipV="1">
              <a:off x="2262489" y="4798074"/>
              <a:ext cx="3810" cy="852849"/>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grpSp>
      <p:pic>
        <p:nvPicPr>
          <p:cNvPr id="101" name="Grafik 100">
            <a:extLst>
              <a:ext uri="{FF2B5EF4-FFF2-40B4-BE49-F238E27FC236}">
                <a16:creationId xmlns:a16="http://schemas.microsoft.com/office/drawing/2014/main" id="{9A37A313-E9F3-4D18-843F-A9521B6BBBBA}"/>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8506658" y="1342880"/>
            <a:ext cx="1109196" cy="972855"/>
          </a:xfrm>
          <a:prstGeom prst="rect">
            <a:avLst/>
          </a:prstGeom>
        </p:spPr>
      </p:pic>
      <p:grpSp>
        <p:nvGrpSpPr>
          <p:cNvPr id="42" name="Gruppieren 41">
            <a:extLst>
              <a:ext uri="{FF2B5EF4-FFF2-40B4-BE49-F238E27FC236}">
                <a16:creationId xmlns:a16="http://schemas.microsoft.com/office/drawing/2014/main" id="{D39ECA03-7DFC-4050-AAF4-78BE9772BEC4}"/>
              </a:ext>
            </a:extLst>
          </p:cNvPr>
          <p:cNvGrpSpPr>
            <a:grpSpLocks noChangeAspect="1"/>
          </p:cNvGrpSpPr>
          <p:nvPr/>
        </p:nvGrpSpPr>
        <p:grpSpPr>
          <a:xfrm>
            <a:off x="6098373" y="3173480"/>
            <a:ext cx="1833396" cy="949516"/>
            <a:chOff x="4587858" y="1221763"/>
            <a:chExt cx="3010458" cy="1559116"/>
          </a:xfrm>
        </p:grpSpPr>
        <p:sp>
          <p:nvSpPr>
            <p:cNvPr id="43" name="Oval 6 1 1">
              <a:extLst>
                <a:ext uri="{FF2B5EF4-FFF2-40B4-BE49-F238E27FC236}">
                  <a16:creationId xmlns:a16="http://schemas.microsoft.com/office/drawing/2014/main" id="{04522810-CE10-4742-B859-85726620B1FA}"/>
                </a:ext>
              </a:extLst>
            </p:cNvPr>
            <p:cNvSpPr/>
            <p:nvPr/>
          </p:nvSpPr>
          <p:spPr>
            <a:xfrm>
              <a:off x="6024000" y="1221763"/>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44" name="Gerade Verbindung mit Pfeil 43">
              <a:extLst>
                <a:ext uri="{FF2B5EF4-FFF2-40B4-BE49-F238E27FC236}">
                  <a16:creationId xmlns:a16="http://schemas.microsoft.com/office/drawing/2014/main" id="{2F43685F-4EE2-45DB-A9C0-CE705899AB56}"/>
                </a:ext>
              </a:extLst>
            </p:cNvPr>
            <p:cNvCxnSpPr>
              <a:cxnSpLocks/>
              <a:stCxn id="43" idx="6"/>
              <a:endCxn id="45" idx="2"/>
            </p:cNvCxnSpPr>
            <p:nvPr/>
          </p:nvCxnSpPr>
          <p:spPr>
            <a:xfrm>
              <a:off x="6168000" y="1293763"/>
              <a:ext cx="1286316" cy="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sp>
          <p:nvSpPr>
            <p:cNvPr id="45" name="Oval 6 2 1">
              <a:extLst>
                <a:ext uri="{FF2B5EF4-FFF2-40B4-BE49-F238E27FC236}">
                  <a16:creationId xmlns:a16="http://schemas.microsoft.com/office/drawing/2014/main" id="{FA447862-5DE4-4729-8F02-54D8DFE8235D}"/>
                </a:ext>
              </a:extLst>
            </p:cNvPr>
            <p:cNvSpPr/>
            <p:nvPr/>
          </p:nvSpPr>
          <p:spPr>
            <a:xfrm>
              <a:off x="7454316" y="1221763"/>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6" name="Oval 6 3 1">
              <a:extLst>
                <a:ext uri="{FF2B5EF4-FFF2-40B4-BE49-F238E27FC236}">
                  <a16:creationId xmlns:a16="http://schemas.microsoft.com/office/drawing/2014/main" id="{583C5E19-68EE-4EE1-9208-DD1AA7D2390C}"/>
                </a:ext>
              </a:extLst>
            </p:cNvPr>
            <p:cNvSpPr/>
            <p:nvPr/>
          </p:nvSpPr>
          <p:spPr>
            <a:xfrm>
              <a:off x="7454316" y="26368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7" name="Oval 6 4 1">
              <a:extLst>
                <a:ext uri="{FF2B5EF4-FFF2-40B4-BE49-F238E27FC236}">
                  <a16:creationId xmlns:a16="http://schemas.microsoft.com/office/drawing/2014/main" id="{182E2B69-59C1-4478-A575-BF359DC7EB95}"/>
                </a:ext>
              </a:extLst>
            </p:cNvPr>
            <p:cNvSpPr/>
            <p:nvPr/>
          </p:nvSpPr>
          <p:spPr>
            <a:xfrm>
              <a:off x="6018920" y="26326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8" name="Oval 6 5 1">
              <a:extLst>
                <a:ext uri="{FF2B5EF4-FFF2-40B4-BE49-F238E27FC236}">
                  <a16:creationId xmlns:a16="http://schemas.microsoft.com/office/drawing/2014/main" id="{BA6ED70B-8F8E-4CE0-85B2-3381FD71222D}"/>
                </a:ext>
              </a:extLst>
            </p:cNvPr>
            <p:cNvSpPr/>
            <p:nvPr/>
          </p:nvSpPr>
          <p:spPr>
            <a:xfrm>
              <a:off x="6739158" y="1906461"/>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9" name="Oval 6 6 1">
              <a:extLst>
                <a:ext uri="{FF2B5EF4-FFF2-40B4-BE49-F238E27FC236}">
                  <a16:creationId xmlns:a16="http://schemas.microsoft.com/office/drawing/2014/main" id="{C269DFFA-D52C-4B53-9FC8-13D140DD08F3}"/>
                </a:ext>
              </a:extLst>
            </p:cNvPr>
            <p:cNvSpPr/>
            <p:nvPr/>
          </p:nvSpPr>
          <p:spPr>
            <a:xfrm>
              <a:off x="4587858" y="1640030"/>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0" name="Oval 6 7 1">
              <a:extLst>
                <a:ext uri="{FF2B5EF4-FFF2-40B4-BE49-F238E27FC236}">
                  <a16:creationId xmlns:a16="http://schemas.microsoft.com/office/drawing/2014/main" id="{44E9022A-0799-46D8-9E38-4EC6B608D0F8}"/>
                </a:ext>
              </a:extLst>
            </p:cNvPr>
            <p:cNvSpPr/>
            <p:nvPr/>
          </p:nvSpPr>
          <p:spPr>
            <a:xfrm>
              <a:off x="4591668" y="26368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51" name="Gerade Verbindung mit Pfeil 50">
              <a:extLst>
                <a:ext uri="{FF2B5EF4-FFF2-40B4-BE49-F238E27FC236}">
                  <a16:creationId xmlns:a16="http://schemas.microsoft.com/office/drawing/2014/main" id="{EC044FF2-9FF5-4ABA-A02E-9A7BE713E20D}"/>
                </a:ext>
              </a:extLst>
            </p:cNvPr>
            <p:cNvCxnSpPr>
              <a:cxnSpLocks/>
              <a:stCxn id="46" idx="0"/>
              <a:endCxn id="45" idx="4"/>
            </p:cNvCxnSpPr>
            <p:nvPr/>
          </p:nvCxnSpPr>
          <p:spPr>
            <a:xfrm flipV="1">
              <a:off x="7526316" y="1365763"/>
              <a:ext cx="0" cy="127111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52" name="Gerade Verbindung mit Pfeil 51">
              <a:extLst>
                <a:ext uri="{FF2B5EF4-FFF2-40B4-BE49-F238E27FC236}">
                  <a16:creationId xmlns:a16="http://schemas.microsoft.com/office/drawing/2014/main" id="{6182EC78-14FB-4413-A0F1-121290086785}"/>
                </a:ext>
              </a:extLst>
            </p:cNvPr>
            <p:cNvCxnSpPr>
              <a:cxnSpLocks/>
              <a:stCxn id="48" idx="7"/>
              <a:endCxn id="45" idx="3"/>
            </p:cNvCxnSpPr>
            <p:nvPr/>
          </p:nvCxnSpPr>
          <p:spPr>
            <a:xfrm flipV="1">
              <a:off x="6862070" y="1344675"/>
              <a:ext cx="613334" cy="58287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53" name="Gerade Verbindung mit Pfeil 52">
              <a:extLst>
                <a:ext uri="{FF2B5EF4-FFF2-40B4-BE49-F238E27FC236}">
                  <a16:creationId xmlns:a16="http://schemas.microsoft.com/office/drawing/2014/main" id="{E1C8C068-EB19-480E-B2F1-EB7A0C213A33}"/>
                </a:ext>
              </a:extLst>
            </p:cNvPr>
            <p:cNvCxnSpPr>
              <a:cxnSpLocks/>
              <a:stCxn id="48" idx="5"/>
              <a:endCxn id="46" idx="1"/>
            </p:cNvCxnSpPr>
            <p:nvPr/>
          </p:nvCxnSpPr>
          <p:spPr>
            <a:xfrm>
              <a:off x="6862070" y="2029373"/>
              <a:ext cx="613334" cy="62859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54" name="Gerade Verbindung mit Pfeil 53">
              <a:extLst>
                <a:ext uri="{FF2B5EF4-FFF2-40B4-BE49-F238E27FC236}">
                  <a16:creationId xmlns:a16="http://schemas.microsoft.com/office/drawing/2014/main" id="{1D69AD6B-3894-421E-8B44-21F4DF3E49BE}"/>
                </a:ext>
              </a:extLst>
            </p:cNvPr>
            <p:cNvCxnSpPr>
              <a:cxnSpLocks/>
              <a:stCxn id="48" idx="3"/>
              <a:endCxn id="47" idx="7"/>
            </p:cNvCxnSpPr>
            <p:nvPr/>
          </p:nvCxnSpPr>
          <p:spPr>
            <a:xfrm flipH="1">
              <a:off x="6141832" y="2029373"/>
              <a:ext cx="618414" cy="62439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55" name="Gerade Verbindung mit Pfeil 54">
              <a:extLst>
                <a:ext uri="{FF2B5EF4-FFF2-40B4-BE49-F238E27FC236}">
                  <a16:creationId xmlns:a16="http://schemas.microsoft.com/office/drawing/2014/main" id="{0D586784-3397-4B2C-9B4B-3468255D37D5}"/>
                </a:ext>
              </a:extLst>
            </p:cNvPr>
            <p:cNvCxnSpPr>
              <a:cxnSpLocks/>
              <a:stCxn id="47" idx="6"/>
            </p:cNvCxnSpPr>
            <p:nvPr/>
          </p:nvCxnSpPr>
          <p:spPr>
            <a:xfrm>
              <a:off x="6162920" y="2704679"/>
              <a:ext cx="1291396" cy="1944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56" name="Gerade Verbindung mit Pfeil 55">
              <a:extLst>
                <a:ext uri="{FF2B5EF4-FFF2-40B4-BE49-F238E27FC236}">
                  <a16:creationId xmlns:a16="http://schemas.microsoft.com/office/drawing/2014/main" id="{F13F0B56-26C9-4486-966E-1814FCF18AC1}"/>
                </a:ext>
              </a:extLst>
            </p:cNvPr>
            <p:cNvCxnSpPr>
              <a:cxnSpLocks/>
              <a:stCxn id="43" idx="5"/>
              <a:endCxn id="48" idx="1"/>
            </p:cNvCxnSpPr>
            <p:nvPr/>
          </p:nvCxnSpPr>
          <p:spPr>
            <a:xfrm>
              <a:off x="6146912" y="1344675"/>
              <a:ext cx="613334" cy="58287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57" name="Gerade Verbindung mit Pfeil 56">
              <a:extLst>
                <a:ext uri="{FF2B5EF4-FFF2-40B4-BE49-F238E27FC236}">
                  <a16:creationId xmlns:a16="http://schemas.microsoft.com/office/drawing/2014/main" id="{AE3A4127-9FE2-4452-8542-EEECFD232B30}"/>
                </a:ext>
              </a:extLst>
            </p:cNvPr>
            <p:cNvCxnSpPr>
              <a:cxnSpLocks/>
              <a:stCxn id="47" idx="0"/>
              <a:endCxn id="43" idx="4"/>
            </p:cNvCxnSpPr>
            <p:nvPr/>
          </p:nvCxnSpPr>
          <p:spPr>
            <a:xfrm flipV="1">
              <a:off x="6090920" y="1365763"/>
              <a:ext cx="5080" cy="126691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58" name="Gerade Verbindung mit Pfeil 57">
              <a:extLst>
                <a:ext uri="{FF2B5EF4-FFF2-40B4-BE49-F238E27FC236}">
                  <a16:creationId xmlns:a16="http://schemas.microsoft.com/office/drawing/2014/main" id="{8A8AC24F-AD6F-4480-8763-F5166E725051}"/>
                </a:ext>
              </a:extLst>
            </p:cNvPr>
            <p:cNvCxnSpPr>
              <a:cxnSpLocks/>
              <a:stCxn id="48" idx="2"/>
              <a:endCxn id="49" idx="6"/>
            </p:cNvCxnSpPr>
            <p:nvPr/>
          </p:nvCxnSpPr>
          <p:spPr>
            <a:xfrm flipH="1" flipV="1">
              <a:off x="4731858" y="1712030"/>
              <a:ext cx="2007300" cy="266431"/>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59" name="Gerade Verbindung mit Pfeil 58">
              <a:extLst>
                <a:ext uri="{FF2B5EF4-FFF2-40B4-BE49-F238E27FC236}">
                  <a16:creationId xmlns:a16="http://schemas.microsoft.com/office/drawing/2014/main" id="{1659EE1E-5028-4E32-9FE9-F3F704E4B4C6}"/>
                </a:ext>
              </a:extLst>
            </p:cNvPr>
            <p:cNvCxnSpPr>
              <a:cxnSpLocks/>
              <a:stCxn id="43" idx="2"/>
              <a:endCxn id="49" idx="7"/>
            </p:cNvCxnSpPr>
            <p:nvPr/>
          </p:nvCxnSpPr>
          <p:spPr>
            <a:xfrm flipH="1">
              <a:off x="4710770" y="1293763"/>
              <a:ext cx="1313230" cy="367355"/>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60" name="Gerade Verbindung mit Pfeil 59">
              <a:extLst>
                <a:ext uri="{FF2B5EF4-FFF2-40B4-BE49-F238E27FC236}">
                  <a16:creationId xmlns:a16="http://schemas.microsoft.com/office/drawing/2014/main" id="{2B830CC3-C3B4-4362-84E6-0BF11BC78620}"/>
                </a:ext>
              </a:extLst>
            </p:cNvPr>
            <p:cNvCxnSpPr>
              <a:cxnSpLocks/>
              <a:stCxn id="47" idx="2"/>
              <a:endCxn id="50" idx="6"/>
            </p:cNvCxnSpPr>
            <p:nvPr/>
          </p:nvCxnSpPr>
          <p:spPr>
            <a:xfrm flipH="1">
              <a:off x="4735668" y="2704679"/>
              <a:ext cx="1283252" cy="420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61" name="Gerade Verbindung mit Pfeil 60">
              <a:extLst>
                <a:ext uri="{FF2B5EF4-FFF2-40B4-BE49-F238E27FC236}">
                  <a16:creationId xmlns:a16="http://schemas.microsoft.com/office/drawing/2014/main" id="{FD72E0DD-A921-47C7-8B71-ED63F902BDAD}"/>
                </a:ext>
              </a:extLst>
            </p:cNvPr>
            <p:cNvCxnSpPr>
              <a:cxnSpLocks/>
              <a:stCxn id="50" idx="0"/>
              <a:endCxn id="49" idx="4"/>
            </p:cNvCxnSpPr>
            <p:nvPr/>
          </p:nvCxnSpPr>
          <p:spPr>
            <a:xfrm flipH="1" flipV="1">
              <a:off x="4659858" y="1784030"/>
              <a:ext cx="3810" cy="852849"/>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62" name="Verbinder: gekrümmt 61">
              <a:extLst>
                <a:ext uri="{FF2B5EF4-FFF2-40B4-BE49-F238E27FC236}">
                  <a16:creationId xmlns:a16="http://schemas.microsoft.com/office/drawing/2014/main" id="{8352E01A-ADC2-4C0A-B87A-87333C54E2BA}"/>
                </a:ext>
              </a:extLst>
            </p:cNvPr>
            <p:cNvCxnSpPr>
              <a:cxnSpLocks/>
              <a:stCxn id="45" idx="6"/>
              <a:endCxn id="47" idx="4"/>
            </p:cNvCxnSpPr>
            <p:nvPr/>
          </p:nvCxnSpPr>
          <p:spPr>
            <a:xfrm flipH="1">
              <a:off x="6090920" y="1293763"/>
              <a:ext cx="1507396" cy="1482916"/>
            </a:xfrm>
            <a:prstGeom prst="curvedConnector4">
              <a:avLst>
                <a:gd name="adj1" fmla="val -31089"/>
                <a:gd name="adj2" fmla="val 125693"/>
              </a:avLst>
            </a:prstGeom>
            <a:ln w="127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64" name="Gruppieren 63">
            <a:extLst>
              <a:ext uri="{FF2B5EF4-FFF2-40B4-BE49-F238E27FC236}">
                <a16:creationId xmlns:a16="http://schemas.microsoft.com/office/drawing/2014/main" id="{C64231E1-1B71-40D2-A4DF-8E1C2B3E3470}"/>
              </a:ext>
            </a:extLst>
          </p:cNvPr>
          <p:cNvGrpSpPr>
            <a:grpSpLocks noChangeAspect="1"/>
          </p:cNvGrpSpPr>
          <p:nvPr/>
        </p:nvGrpSpPr>
        <p:grpSpPr>
          <a:xfrm>
            <a:off x="6080012" y="5180944"/>
            <a:ext cx="1833396" cy="949516"/>
            <a:chOff x="4587858" y="1221763"/>
            <a:chExt cx="3010458" cy="1559116"/>
          </a:xfrm>
        </p:grpSpPr>
        <p:sp>
          <p:nvSpPr>
            <p:cNvPr id="65" name="Oval 6 1 2">
              <a:extLst>
                <a:ext uri="{FF2B5EF4-FFF2-40B4-BE49-F238E27FC236}">
                  <a16:creationId xmlns:a16="http://schemas.microsoft.com/office/drawing/2014/main" id="{4789CB2C-3432-4A82-BACC-67E796F05E55}"/>
                </a:ext>
              </a:extLst>
            </p:cNvPr>
            <p:cNvSpPr/>
            <p:nvPr/>
          </p:nvSpPr>
          <p:spPr>
            <a:xfrm>
              <a:off x="6024000" y="1221763"/>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66" name="Gerade Verbindung mit Pfeil 65">
              <a:extLst>
                <a:ext uri="{FF2B5EF4-FFF2-40B4-BE49-F238E27FC236}">
                  <a16:creationId xmlns:a16="http://schemas.microsoft.com/office/drawing/2014/main" id="{360212CB-8D0B-441A-A675-1A0581BA0A8E}"/>
                </a:ext>
              </a:extLst>
            </p:cNvPr>
            <p:cNvCxnSpPr>
              <a:cxnSpLocks/>
              <a:stCxn id="65" idx="6"/>
              <a:endCxn id="67" idx="2"/>
            </p:cNvCxnSpPr>
            <p:nvPr/>
          </p:nvCxnSpPr>
          <p:spPr>
            <a:xfrm>
              <a:off x="6168000" y="1293763"/>
              <a:ext cx="1286316" cy="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sp>
          <p:nvSpPr>
            <p:cNvPr id="67" name="Oval 6 2 2">
              <a:extLst>
                <a:ext uri="{FF2B5EF4-FFF2-40B4-BE49-F238E27FC236}">
                  <a16:creationId xmlns:a16="http://schemas.microsoft.com/office/drawing/2014/main" id="{A78EA0F4-B6A8-4934-9B6A-BC2549CFEE19}"/>
                </a:ext>
              </a:extLst>
            </p:cNvPr>
            <p:cNvSpPr/>
            <p:nvPr/>
          </p:nvSpPr>
          <p:spPr>
            <a:xfrm>
              <a:off x="7454316" y="1221763"/>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8" name="Oval 6 3 2">
              <a:extLst>
                <a:ext uri="{FF2B5EF4-FFF2-40B4-BE49-F238E27FC236}">
                  <a16:creationId xmlns:a16="http://schemas.microsoft.com/office/drawing/2014/main" id="{54D57FA8-9AC6-41C5-A22B-DE47A8DADD7A}"/>
                </a:ext>
              </a:extLst>
            </p:cNvPr>
            <p:cNvSpPr/>
            <p:nvPr/>
          </p:nvSpPr>
          <p:spPr>
            <a:xfrm>
              <a:off x="7454316" y="26368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9" name="Oval 6 4 2">
              <a:extLst>
                <a:ext uri="{FF2B5EF4-FFF2-40B4-BE49-F238E27FC236}">
                  <a16:creationId xmlns:a16="http://schemas.microsoft.com/office/drawing/2014/main" id="{5170E626-8891-47C0-8FE9-BAA01BAEB40E}"/>
                </a:ext>
              </a:extLst>
            </p:cNvPr>
            <p:cNvSpPr/>
            <p:nvPr/>
          </p:nvSpPr>
          <p:spPr>
            <a:xfrm>
              <a:off x="6018920" y="26326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0" name="Oval 6 5 2">
              <a:extLst>
                <a:ext uri="{FF2B5EF4-FFF2-40B4-BE49-F238E27FC236}">
                  <a16:creationId xmlns:a16="http://schemas.microsoft.com/office/drawing/2014/main" id="{2AA22F61-BF1A-43E1-A4A3-B8EFCDF9A8BE}"/>
                </a:ext>
              </a:extLst>
            </p:cNvPr>
            <p:cNvSpPr/>
            <p:nvPr/>
          </p:nvSpPr>
          <p:spPr>
            <a:xfrm>
              <a:off x="6739158" y="1906461"/>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1" name="Oval 6 6 2">
              <a:extLst>
                <a:ext uri="{FF2B5EF4-FFF2-40B4-BE49-F238E27FC236}">
                  <a16:creationId xmlns:a16="http://schemas.microsoft.com/office/drawing/2014/main" id="{313D7361-7105-4D6A-922D-12294F36DB6E}"/>
                </a:ext>
              </a:extLst>
            </p:cNvPr>
            <p:cNvSpPr/>
            <p:nvPr/>
          </p:nvSpPr>
          <p:spPr>
            <a:xfrm>
              <a:off x="4587858" y="1640030"/>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2" name="Oval 6 7 2">
              <a:extLst>
                <a:ext uri="{FF2B5EF4-FFF2-40B4-BE49-F238E27FC236}">
                  <a16:creationId xmlns:a16="http://schemas.microsoft.com/office/drawing/2014/main" id="{B96C2869-B994-4B83-94B2-3BAB184F548E}"/>
                </a:ext>
              </a:extLst>
            </p:cNvPr>
            <p:cNvSpPr/>
            <p:nvPr/>
          </p:nvSpPr>
          <p:spPr>
            <a:xfrm>
              <a:off x="4591668" y="26368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73" name="Gerade Verbindung mit Pfeil 72">
              <a:extLst>
                <a:ext uri="{FF2B5EF4-FFF2-40B4-BE49-F238E27FC236}">
                  <a16:creationId xmlns:a16="http://schemas.microsoft.com/office/drawing/2014/main" id="{247C97AC-141A-4535-920E-72DF7DB64F2E}"/>
                </a:ext>
              </a:extLst>
            </p:cNvPr>
            <p:cNvCxnSpPr>
              <a:cxnSpLocks/>
              <a:stCxn id="68" idx="0"/>
              <a:endCxn id="67" idx="4"/>
            </p:cNvCxnSpPr>
            <p:nvPr/>
          </p:nvCxnSpPr>
          <p:spPr>
            <a:xfrm flipV="1">
              <a:off x="7526316" y="1365763"/>
              <a:ext cx="0" cy="127111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74" name="Gerade Verbindung mit Pfeil 73">
              <a:extLst>
                <a:ext uri="{FF2B5EF4-FFF2-40B4-BE49-F238E27FC236}">
                  <a16:creationId xmlns:a16="http://schemas.microsoft.com/office/drawing/2014/main" id="{56F5708F-40C1-4085-AD3C-6F6630BBD85A}"/>
                </a:ext>
              </a:extLst>
            </p:cNvPr>
            <p:cNvCxnSpPr>
              <a:cxnSpLocks/>
              <a:stCxn id="70" idx="7"/>
              <a:endCxn id="67" idx="3"/>
            </p:cNvCxnSpPr>
            <p:nvPr/>
          </p:nvCxnSpPr>
          <p:spPr>
            <a:xfrm flipV="1">
              <a:off x="6862070" y="1344675"/>
              <a:ext cx="613334" cy="58287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75" name="Gerade Verbindung mit Pfeil 74">
              <a:extLst>
                <a:ext uri="{FF2B5EF4-FFF2-40B4-BE49-F238E27FC236}">
                  <a16:creationId xmlns:a16="http://schemas.microsoft.com/office/drawing/2014/main" id="{03C9644B-6EAE-44C9-83EE-369F6ABED707}"/>
                </a:ext>
              </a:extLst>
            </p:cNvPr>
            <p:cNvCxnSpPr>
              <a:cxnSpLocks/>
              <a:stCxn id="70" idx="5"/>
              <a:endCxn id="68" idx="1"/>
            </p:cNvCxnSpPr>
            <p:nvPr/>
          </p:nvCxnSpPr>
          <p:spPr>
            <a:xfrm>
              <a:off x="6862070" y="2029373"/>
              <a:ext cx="613334" cy="62859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76" name="Gerade Verbindung mit Pfeil 75">
              <a:extLst>
                <a:ext uri="{FF2B5EF4-FFF2-40B4-BE49-F238E27FC236}">
                  <a16:creationId xmlns:a16="http://schemas.microsoft.com/office/drawing/2014/main" id="{07E38920-4DAD-4471-BB43-B32450A76623}"/>
                </a:ext>
              </a:extLst>
            </p:cNvPr>
            <p:cNvCxnSpPr>
              <a:cxnSpLocks/>
              <a:stCxn id="70" idx="3"/>
              <a:endCxn id="69" idx="7"/>
            </p:cNvCxnSpPr>
            <p:nvPr/>
          </p:nvCxnSpPr>
          <p:spPr>
            <a:xfrm flipH="1">
              <a:off x="6141832" y="2029373"/>
              <a:ext cx="618414" cy="62439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77" name="Gerade Verbindung mit Pfeil 76">
              <a:extLst>
                <a:ext uri="{FF2B5EF4-FFF2-40B4-BE49-F238E27FC236}">
                  <a16:creationId xmlns:a16="http://schemas.microsoft.com/office/drawing/2014/main" id="{FA12984A-4855-41F1-8364-FFE491E175CD}"/>
                </a:ext>
              </a:extLst>
            </p:cNvPr>
            <p:cNvCxnSpPr>
              <a:cxnSpLocks/>
              <a:stCxn id="69" idx="6"/>
            </p:cNvCxnSpPr>
            <p:nvPr/>
          </p:nvCxnSpPr>
          <p:spPr>
            <a:xfrm>
              <a:off x="6162920" y="2704679"/>
              <a:ext cx="1291396" cy="1944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78" name="Gerade Verbindung mit Pfeil 77">
              <a:extLst>
                <a:ext uri="{FF2B5EF4-FFF2-40B4-BE49-F238E27FC236}">
                  <a16:creationId xmlns:a16="http://schemas.microsoft.com/office/drawing/2014/main" id="{AA8F963E-19F0-4655-AE94-170A28F59C91}"/>
                </a:ext>
              </a:extLst>
            </p:cNvPr>
            <p:cNvCxnSpPr>
              <a:cxnSpLocks/>
              <a:stCxn id="65" idx="5"/>
              <a:endCxn id="70" idx="1"/>
            </p:cNvCxnSpPr>
            <p:nvPr/>
          </p:nvCxnSpPr>
          <p:spPr>
            <a:xfrm>
              <a:off x="6146912" y="1344675"/>
              <a:ext cx="613334" cy="58287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79" name="Gerade Verbindung mit Pfeil 78">
              <a:extLst>
                <a:ext uri="{FF2B5EF4-FFF2-40B4-BE49-F238E27FC236}">
                  <a16:creationId xmlns:a16="http://schemas.microsoft.com/office/drawing/2014/main" id="{0FF6A5F5-701B-4267-91DA-07EE66D066C9}"/>
                </a:ext>
              </a:extLst>
            </p:cNvPr>
            <p:cNvCxnSpPr>
              <a:cxnSpLocks/>
              <a:stCxn id="69" idx="0"/>
              <a:endCxn id="65" idx="4"/>
            </p:cNvCxnSpPr>
            <p:nvPr/>
          </p:nvCxnSpPr>
          <p:spPr>
            <a:xfrm flipV="1">
              <a:off x="6090920" y="1365763"/>
              <a:ext cx="5080" cy="126691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0" name="Gerade Verbindung mit Pfeil 79">
              <a:extLst>
                <a:ext uri="{FF2B5EF4-FFF2-40B4-BE49-F238E27FC236}">
                  <a16:creationId xmlns:a16="http://schemas.microsoft.com/office/drawing/2014/main" id="{5D3A2F34-3E3F-425A-9A77-3FBD22DCA049}"/>
                </a:ext>
              </a:extLst>
            </p:cNvPr>
            <p:cNvCxnSpPr>
              <a:cxnSpLocks/>
              <a:stCxn id="70" idx="2"/>
              <a:endCxn id="71" idx="6"/>
            </p:cNvCxnSpPr>
            <p:nvPr/>
          </p:nvCxnSpPr>
          <p:spPr>
            <a:xfrm flipH="1" flipV="1">
              <a:off x="4731858" y="1712030"/>
              <a:ext cx="2007300" cy="266431"/>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1" name="Gerade Verbindung mit Pfeil 80">
              <a:extLst>
                <a:ext uri="{FF2B5EF4-FFF2-40B4-BE49-F238E27FC236}">
                  <a16:creationId xmlns:a16="http://schemas.microsoft.com/office/drawing/2014/main" id="{48B09AA4-4E86-4382-8A88-7E1335EA6A1B}"/>
                </a:ext>
              </a:extLst>
            </p:cNvPr>
            <p:cNvCxnSpPr>
              <a:cxnSpLocks/>
              <a:stCxn id="65" idx="2"/>
              <a:endCxn id="71" idx="7"/>
            </p:cNvCxnSpPr>
            <p:nvPr/>
          </p:nvCxnSpPr>
          <p:spPr>
            <a:xfrm flipH="1">
              <a:off x="4710770" y="1293763"/>
              <a:ext cx="1313230" cy="367355"/>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2" name="Gerade Verbindung mit Pfeil 81">
              <a:extLst>
                <a:ext uri="{FF2B5EF4-FFF2-40B4-BE49-F238E27FC236}">
                  <a16:creationId xmlns:a16="http://schemas.microsoft.com/office/drawing/2014/main" id="{2F9FC43B-836F-4CCF-949B-89869F002B47}"/>
                </a:ext>
              </a:extLst>
            </p:cNvPr>
            <p:cNvCxnSpPr>
              <a:cxnSpLocks/>
              <a:stCxn id="69" idx="2"/>
              <a:endCxn id="72" idx="6"/>
            </p:cNvCxnSpPr>
            <p:nvPr/>
          </p:nvCxnSpPr>
          <p:spPr>
            <a:xfrm flipH="1">
              <a:off x="4735668" y="2704679"/>
              <a:ext cx="1283252" cy="420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3" name="Gerade Verbindung mit Pfeil 82">
              <a:extLst>
                <a:ext uri="{FF2B5EF4-FFF2-40B4-BE49-F238E27FC236}">
                  <a16:creationId xmlns:a16="http://schemas.microsoft.com/office/drawing/2014/main" id="{B689A6D0-0F0A-494B-952F-358F9EA6FC43}"/>
                </a:ext>
              </a:extLst>
            </p:cNvPr>
            <p:cNvCxnSpPr>
              <a:cxnSpLocks/>
              <a:stCxn id="72" idx="0"/>
              <a:endCxn id="71" idx="4"/>
            </p:cNvCxnSpPr>
            <p:nvPr/>
          </p:nvCxnSpPr>
          <p:spPr>
            <a:xfrm flipH="1" flipV="1">
              <a:off x="4659858" y="1784030"/>
              <a:ext cx="3810" cy="852849"/>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5" name="Verbinder: gekrümmt 84">
              <a:extLst>
                <a:ext uri="{FF2B5EF4-FFF2-40B4-BE49-F238E27FC236}">
                  <a16:creationId xmlns:a16="http://schemas.microsoft.com/office/drawing/2014/main" id="{343C2C26-3461-48EB-829B-208D2A863741}"/>
                </a:ext>
              </a:extLst>
            </p:cNvPr>
            <p:cNvCxnSpPr>
              <a:cxnSpLocks/>
              <a:stCxn id="67" idx="6"/>
              <a:endCxn id="69" idx="4"/>
            </p:cNvCxnSpPr>
            <p:nvPr/>
          </p:nvCxnSpPr>
          <p:spPr>
            <a:xfrm flipH="1">
              <a:off x="6090920" y="1293763"/>
              <a:ext cx="1507396" cy="1482916"/>
            </a:xfrm>
            <a:prstGeom prst="curvedConnector4">
              <a:avLst>
                <a:gd name="adj1" fmla="val -31089"/>
                <a:gd name="adj2" fmla="val 12569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6" name="Verbinder: gekrümmt 85">
              <a:extLst>
                <a:ext uri="{FF2B5EF4-FFF2-40B4-BE49-F238E27FC236}">
                  <a16:creationId xmlns:a16="http://schemas.microsoft.com/office/drawing/2014/main" id="{96B206B1-1F9E-4D1B-999C-1346A361C2D4}"/>
                </a:ext>
              </a:extLst>
            </p:cNvPr>
            <p:cNvCxnSpPr>
              <a:stCxn id="71" idx="0"/>
              <a:endCxn id="65" idx="1"/>
            </p:cNvCxnSpPr>
            <p:nvPr/>
          </p:nvCxnSpPr>
          <p:spPr>
            <a:xfrm rot="5400000" flipH="1" flipV="1">
              <a:off x="5153884" y="748826"/>
              <a:ext cx="397179" cy="1385230"/>
            </a:xfrm>
            <a:prstGeom prst="curvedConnector3">
              <a:avLst>
                <a:gd name="adj1" fmla="val 162865"/>
              </a:avLst>
            </a:prstGeom>
            <a:ln w="127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pic>
        <p:nvPicPr>
          <p:cNvPr id="102" name="Grafik 101">
            <a:extLst>
              <a:ext uri="{FF2B5EF4-FFF2-40B4-BE49-F238E27FC236}">
                <a16:creationId xmlns:a16="http://schemas.microsoft.com/office/drawing/2014/main" id="{8CCCCE41-8BC2-42A4-81F5-24DE70275289}"/>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6126181" y="2461951"/>
            <a:ext cx="3406096" cy="230934"/>
          </a:xfrm>
          <a:prstGeom prst="rect">
            <a:avLst/>
          </a:prstGeom>
        </p:spPr>
      </p:pic>
      <p:pic>
        <p:nvPicPr>
          <p:cNvPr id="100" name="Grafik 99">
            <a:extLst>
              <a:ext uri="{FF2B5EF4-FFF2-40B4-BE49-F238E27FC236}">
                <a16:creationId xmlns:a16="http://schemas.microsoft.com/office/drawing/2014/main" id="{CA216828-D6B1-41DF-9FC4-9EEA8D603991}"/>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6132238" y="4399859"/>
            <a:ext cx="1536000" cy="229029"/>
          </a:xfrm>
          <a:prstGeom prst="rect">
            <a:avLst/>
          </a:prstGeom>
        </p:spPr>
      </p:pic>
      <p:sp>
        <p:nvSpPr>
          <p:cNvPr id="103" name="Pfeil: nach unten 102">
            <a:extLst>
              <a:ext uri="{FF2B5EF4-FFF2-40B4-BE49-F238E27FC236}">
                <a16:creationId xmlns:a16="http://schemas.microsoft.com/office/drawing/2014/main" id="{F3B19B5C-4229-4614-9252-F656C6283ACB}"/>
              </a:ext>
            </a:extLst>
          </p:cNvPr>
          <p:cNvSpPr/>
          <p:nvPr/>
        </p:nvSpPr>
        <p:spPr bwMode="auto">
          <a:xfrm>
            <a:off x="6873996" y="2759643"/>
            <a:ext cx="304800" cy="364368"/>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04" name="Pfeil: nach unten 103">
            <a:extLst>
              <a:ext uri="{FF2B5EF4-FFF2-40B4-BE49-F238E27FC236}">
                <a16:creationId xmlns:a16="http://schemas.microsoft.com/office/drawing/2014/main" id="{554AB687-E573-42AA-87B3-882A8227EFB2}"/>
              </a:ext>
            </a:extLst>
          </p:cNvPr>
          <p:cNvSpPr/>
          <p:nvPr/>
        </p:nvSpPr>
        <p:spPr bwMode="auto">
          <a:xfrm>
            <a:off x="8915665" y="2755555"/>
            <a:ext cx="304800" cy="364368"/>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05" name="Pfeil: nach unten 104">
            <a:extLst>
              <a:ext uri="{FF2B5EF4-FFF2-40B4-BE49-F238E27FC236}">
                <a16:creationId xmlns:a16="http://schemas.microsoft.com/office/drawing/2014/main" id="{4EA10672-3A19-46FD-AD82-8B36B0F67E9B}"/>
              </a:ext>
            </a:extLst>
          </p:cNvPr>
          <p:cNvSpPr/>
          <p:nvPr/>
        </p:nvSpPr>
        <p:spPr bwMode="auto">
          <a:xfrm>
            <a:off x="6877090" y="4709111"/>
            <a:ext cx="304800" cy="364368"/>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06" name="Pfeil: nach unten 105">
            <a:extLst>
              <a:ext uri="{FF2B5EF4-FFF2-40B4-BE49-F238E27FC236}">
                <a16:creationId xmlns:a16="http://schemas.microsoft.com/office/drawing/2014/main" id="{78A62015-52CE-4D1D-8F41-53736A62A358}"/>
              </a:ext>
            </a:extLst>
          </p:cNvPr>
          <p:cNvSpPr/>
          <p:nvPr/>
        </p:nvSpPr>
        <p:spPr bwMode="auto">
          <a:xfrm>
            <a:off x="8919260" y="4709111"/>
            <a:ext cx="304800" cy="364368"/>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07" name="Textfeld 106">
            <a:extLst>
              <a:ext uri="{FF2B5EF4-FFF2-40B4-BE49-F238E27FC236}">
                <a16:creationId xmlns:a16="http://schemas.microsoft.com/office/drawing/2014/main" id="{0D412D54-1CC4-4768-8F60-7EFBB293CCFB}"/>
              </a:ext>
            </a:extLst>
          </p:cNvPr>
          <p:cNvSpPr txBox="1"/>
          <p:nvPr/>
        </p:nvSpPr>
        <p:spPr>
          <a:xfrm>
            <a:off x="685800" y="4362703"/>
            <a:ext cx="4209883" cy="1323439"/>
          </a:xfrm>
          <a:prstGeom prst="rect">
            <a:avLst/>
          </a:prstGeom>
          <a:noFill/>
        </p:spPr>
        <p:txBody>
          <a:bodyPr wrap="square" rtlCol="0">
            <a:spAutoFit/>
          </a:bodyPr>
          <a:lstStyle/>
          <a:p>
            <a:r>
              <a:rPr lang="de-DE" sz="1800" dirty="0" err="1">
                <a:latin typeface="+mn-lt"/>
              </a:rPr>
              <a:t>Numerical</a:t>
            </a:r>
            <a:r>
              <a:rPr lang="de-DE" sz="1800" dirty="0">
                <a:latin typeface="+mn-lt"/>
              </a:rPr>
              <a:t> Implementation:</a:t>
            </a:r>
          </a:p>
          <a:p>
            <a:r>
              <a:rPr lang="de-DE" sz="1800" b="0" dirty="0">
                <a:latin typeface="+mn-lt"/>
              </a:rPr>
              <a:t>Needs </a:t>
            </a:r>
            <a:r>
              <a:rPr lang="de-DE" sz="1800" b="0" dirty="0" err="1">
                <a:latin typeface="+mn-lt"/>
              </a:rPr>
              <a:t>some</a:t>
            </a:r>
            <a:r>
              <a:rPr lang="de-DE" sz="1800" b="0" dirty="0">
                <a:latin typeface="+mn-lt"/>
              </a:rPr>
              <a:t> tricks, </a:t>
            </a:r>
            <a:r>
              <a:rPr lang="de-DE" sz="1800" b="0" dirty="0" err="1">
                <a:latin typeface="+mn-lt"/>
              </a:rPr>
              <a:t>see</a:t>
            </a:r>
            <a:r>
              <a:rPr lang="de-DE" sz="1800" b="0" dirty="0">
                <a:latin typeface="+mn-lt"/>
              </a:rPr>
              <a:t> </a:t>
            </a:r>
            <a:r>
              <a:rPr lang="de-DE" sz="1800" b="0" dirty="0" err="1">
                <a:latin typeface="+mn-lt"/>
              </a:rPr>
              <a:t>paper</a:t>
            </a:r>
            <a:r>
              <a:rPr lang="de-DE" sz="1800" b="0" dirty="0">
                <a:latin typeface="+mn-lt"/>
              </a:rPr>
              <a:t>/</a:t>
            </a:r>
            <a:r>
              <a:rPr lang="de-DE" sz="1800" b="0" dirty="0" err="1">
                <a:latin typeface="+mn-lt"/>
              </a:rPr>
              <a:t>poster</a:t>
            </a:r>
            <a:endParaRPr lang="de-DE" sz="1800" b="0" dirty="0">
              <a:latin typeface="+mn-lt"/>
            </a:endParaRPr>
          </a:p>
          <a:p>
            <a:endParaRPr lang="de-DE" sz="800" b="0" dirty="0">
              <a:latin typeface="+mn-lt"/>
            </a:endParaRPr>
          </a:p>
          <a:p>
            <a:r>
              <a:rPr lang="de-DE" sz="1800" dirty="0" err="1">
                <a:latin typeface="+mn-lt"/>
              </a:rPr>
              <a:t>Faster</a:t>
            </a:r>
            <a:r>
              <a:rPr lang="de-DE" sz="1800" dirty="0">
                <a:latin typeface="+mn-lt"/>
              </a:rPr>
              <a:t>, </a:t>
            </a:r>
            <a:r>
              <a:rPr lang="de-DE" sz="1800" dirty="0" err="1">
                <a:latin typeface="+mn-lt"/>
              </a:rPr>
              <a:t>Inexact</a:t>
            </a:r>
            <a:r>
              <a:rPr lang="de-DE" sz="1800" dirty="0">
                <a:latin typeface="+mn-lt"/>
              </a:rPr>
              <a:t> Implementation: </a:t>
            </a:r>
          </a:p>
          <a:p>
            <a:r>
              <a:rPr lang="de-CH" sz="1800" b="0" dirty="0">
                <a:latin typeface="+mn-lt"/>
              </a:rPr>
              <a:t>Eigenvalue 0 </a:t>
            </a:r>
            <a:r>
              <a:rPr lang="de-CH" sz="1800" b="0" dirty="0" err="1">
                <a:latin typeface="+mn-lt"/>
              </a:rPr>
              <a:t>appears</a:t>
            </a:r>
            <a:r>
              <a:rPr lang="de-CH" sz="1800" b="0" dirty="0">
                <a:latin typeface="+mn-lt"/>
              </a:rPr>
              <a:t> </a:t>
            </a:r>
            <a:r>
              <a:rPr lang="de-CH" sz="1800" b="0" dirty="0" err="1">
                <a:latin typeface="+mn-lt"/>
              </a:rPr>
              <a:t>often</a:t>
            </a:r>
            <a:r>
              <a:rPr lang="de-CH" sz="1800" b="0" dirty="0">
                <a:latin typeface="+mn-lt"/>
              </a:rPr>
              <a:t>, </a:t>
            </a:r>
            <a:r>
              <a:rPr lang="de-CH" sz="1800" b="0" dirty="0" err="1">
                <a:latin typeface="+mn-lt"/>
              </a:rPr>
              <a:t>use</a:t>
            </a:r>
            <a:r>
              <a:rPr lang="de-CH" sz="1800" b="0" dirty="0">
                <a:latin typeface="+mn-lt"/>
              </a:rPr>
              <a:t> </a:t>
            </a:r>
            <a:r>
              <a:rPr lang="de-CH" sz="1800" b="0" dirty="0" err="1">
                <a:latin typeface="+mn-lt"/>
              </a:rPr>
              <a:t>that</a:t>
            </a:r>
            <a:endParaRPr lang="de-CH" sz="1800" b="0" dirty="0">
              <a:latin typeface="+mn-lt"/>
            </a:endParaRPr>
          </a:p>
        </p:txBody>
      </p:sp>
      <p:pic>
        <p:nvPicPr>
          <p:cNvPr id="126" name="Grafik 125">
            <a:extLst>
              <a:ext uri="{FF2B5EF4-FFF2-40B4-BE49-F238E27FC236}">
                <a16:creationId xmlns:a16="http://schemas.microsoft.com/office/drawing/2014/main" id="{03689286-51FD-416C-9A08-9B41924A07A6}"/>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9858677" y="1342880"/>
            <a:ext cx="1320326" cy="980367"/>
          </a:xfrm>
          <a:prstGeom prst="rect">
            <a:avLst/>
          </a:prstGeom>
        </p:spPr>
      </p:pic>
      <p:pic>
        <p:nvPicPr>
          <p:cNvPr id="120" name="Grafik 119">
            <a:extLst>
              <a:ext uri="{FF2B5EF4-FFF2-40B4-BE49-F238E27FC236}">
                <a16:creationId xmlns:a16="http://schemas.microsoft.com/office/drawing/2014/main" id="{9CBFCA85-07C7-4B9E-B69E-8BBE81770B55}"/>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8507429" y="3226632"/>
            <a:ext cx="1121272" cy="973955"/>
          </a:xfrm>
          <a:prstGeom prst="rect">
            <a:avLst/>
          </a:prstGeom>
        </p:spPr>
      </p:pic>
      <p:pic>
        <p:nvPicPr>
          <p:cNvPr id="128" name="Grafik 127">
            <a:extLst>
              <a:ext uri="{FF2B5EF4-FFF2-40B4-BE49-F238E27FC236}">
                <a16:creationId xmlns:a16="http://schemas.microsoft.com/office/drawing/2014/main" id="{9001F99C-AD18-43E6-A88E-66731DE00BCF}"/>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9858677" y="3203058"/>
            <a:ext cx="1602474" cy="982586"/>
          </a:xfrm>
          <a:prstGeom prst="rect">
            <a:avLst/>
          </a:prstGeom>
        </p:spPr>
      </p:pic>
      <p:pic>
        <p:nvPicPr>
          <p:cNvPr id="116" name="Grafik 115">
            <a:extLst>
              <a:ext uri="{FF2B5EF4-FFF2-40B4-BE49-F238E27FC236}">
                <a16:creationId xmlns:a16="http://schemas.microsoft.com/office/drawing/2014/main" id="{33AF9E45-8915-4E62-8491-79E5849DFB95}"/>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9858677" y="5224792"/>
            <a:ext cx="1777556" cy="1025809"/>
          </a:xfrm>
          <a:prstGeom prst="rect">
            <a:avLst/>
          </a:prstGeom>
        </p:spPr>
      </p:pic>
      <p:pic>
        <p:nvPicPr>
          <p:cNvPr id="131" name="Grafik 130">
            <a:extLst>
              <a:ext uri="{FF2B5EF4-FFF2-40B4-BE49-F238E27FC236}">
                <a16:creationId xmlns:a16="http://schemas.microsoft.com/office/drawing/2014/main" id="{4CFDD6AE-04CE-4343-8590-E13B5D53D8BF}"/>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8507429" y="5234857"/>
            <a:ext cx="1121947" cy="975057"/>
          </a:xfrm>
          <a:prstGeom prst="rect">
            <a:avLst/>
          </a:prstGeom>
        </p:spPr>
      </p:pic>
      <p:sp>
        <p:nvSpPr>
          <p:cNvPr id="132" name="Pfeil: nach unten 131">
            <a:extLst>
              <a:ext uri="{FF2B5EF4-FFF2-40B4-BE49-F238E27FC236}">
                <a16:creationId xmlns:a16="http://schemas.microsoft.com/office/drawing/2014/main" id="{405BA1B0-3809-4C25-81AE-732D3624C65B}"/>
              </a:ext>
            </a:extLst>
          </p:cNvPr>
          <p:cNvSpPr/>
          <p:nvPr/>
        </p:nvSpPr>
        <p:spPr bwMode="auto">
          <a:xfrm>
            <a:off x="10507093" y="2755555"/>
            <a:ext cx="304800" cy="364368"/>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33" name="Pfeil: nach unten 132">
            <a:extLst>
              <a:ext uri="{FF2B5EF4-FFF2-40B4-BE49-F238E27FC236}">
                <a16:creationId xmlns:a16="http://schemas.microsoft.com/office/drawing/2014/main" id="{8914A7A4-4E27-4104-A706-ADDC1419EA7F}"/>
              </a:ext>
            </a:extLst>
          </p:cNvPr>
          <p:cNvSpPr/>
          <p:nvPr/>
        </p:nvSpPr>
        <p:spPr bwMode="auto">
          <a:xfrm>
            <a:off x="10504357" y="4715364"/>
            <a:ext cx="304800" cy="364368"/>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35" name="Rechteck 134">
            <a:extLst>
              <a:ext uri="{FF2B5EF4-FFF2-40B4-BE49-F238E27FC236}">
                <a16:creationId xmlns:a16="http://schemas.microsoft.com/office/drawing/2014/main" id="{788A5493-7701-4DE2-A80F-99646E15FB15}"/>
              </a:ext>
            </a:extLst>
          </p:cNvPr>
          <p:cNvSpPr/>
          <p:nvPr/>
        </p:nvSpPr>
        <p:spPr bwMode="auto">
          <a:xfrm>
            <a:off x="9942518" y="1344765"/>
            <a:ext cx="262800" cy="255600"/>
          </a:xfrm>
          <a:prstGeom prst="rect">
            <a:avLst/>
          </a:prstGeom>
          <a:noFill/>
          <a:ln w="12700">
            <a:solidFill>
              <a:srgbClr val="C00000"/>
            </a:solid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37" name="Rechteck 136">
            <a:extLst>
              <a:ext uri="{FF2B5EF4-FFF2-40B4-BE49-F238E27FC236}">
                <a16:creationId xmlns:a16="http://schemas.microsoft.com/office/drawing/2014/main" id="{8FBB40E3-2DED-405E-803B-4C710D081677}"/>
              </a:ext>
            </a:extLst>
          </p:cNvPr>
          <p:cNvSpPr/>
          <p:nvPr/>
        </p:nvSpPr>
        <p:spPr bwMode="auto">
          <a:xfrm>
            <a:off x="10205318" y="1598888"/>
            <a:ext cx="270000" cy="255600"/>
          </a:xfrm>
          <a:prstGeom prst="rect">
            <a:avLst/>
          </a:prstGeom>
          <a:noFill/>
          <a:ln w="12700">
            <a:solidFill>
              <a:srgbClr val="C00000"/>
            </a:solid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38" name="Rechteck 137">
            <a:extLst>
              <a:ext uri="{FF2B5EF4-FFF2-40B4-BE49-F238E27FC236}">
                <a16:creationId xmlns:a16="http://schemas.microsoft.com/office/drawing/2014/main" id="{781074A9-DD36-424D-AC3B-971E29656A28}"/>
              </a:ext>
            </a:extLst>
          </p:cNvPr>
          <p:cNvSpPr/>
          <p:nvPr/>
        </p:nvSpPr>
        <p:spPr bwMode="auto">
          <a:xfrm>
            <a:off x="10388385" y="3493500"/>
            <a:ext cx="270000" cy="255600"/>
          </a:xfrm>
          <a:prstGeom prst="rect">
            <a:avLst/>
          </a:prstGeom>
          <a:noFill/>
          <a:ln w="12700">
            <a:solidFill>
              <a:srgbClr val="C00000"/>
            </a:solid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Tree>
    <p:extLst>
      <p:ext uri="{BB962C8B-B14F-4D97-AF65-F5344CB8AC3E}">
        <p14:creationId xmlns:p14="http://schemas.microsoft.com/office/powerpoint/2010/main" val="35253844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06" grpId="0" animBg="1"/>
      <p:bldP spid="132" grpId="0" animBg="1"/>
      <p:bldP spid="133" grpId="0" animBg="1"/>
      <p:bldP spid="135" grpId="0" animBg="1"/>
      <p:bldP spid="137" grpId="0" animBg="1"/>
      <p:bldP spid="1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hteck 66">
            <a:extLst>
              <a:ext uri="{FF2B5EF4-FFF2-40B4-BE49-F238E27FC236}">
                <a16:creationId xmlns:a16="http://schemas.microsoft.com/office/drawing/2014/main" id="{267C93DF-B483-48C7-BD23-F03B81F37C58}"/>
              </a:ext>
            </a:extLst>
          </p:cNvPr>
          <p:cNvSpPr>
            <a:spLocks noGrp="1" noRot="1" noMove="1" noResize="1" noEditPoints="1" noAdjustHandles="1" noChangeArrowheads="1" noChangeShapeType="1"/>
          </p:cNvSpPr>
          <p:nvPr/>
        </p:nvSpPr>
        <p:spPr bwMode="auto">
          <a:xfrm>
            <a:off x="6170990" y="1111250"/>
            <a:ext cx="4924800" cy="5289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68" name="Rechteck 67">
            <a:extLst>
              <a:ext uri="{FF2B5EF4-FFF2-40B4-BE49-F238E27FC236}">
                <a16:creationId xmlns:a16="http://schemas.microsoft.com/office/drawing/2014/main" id="{03C6D4EE-09F9-473F-A852-91DBB1FACE2F}"/>
              </a:ext>
            </a:extLst>
          </p:cNvPr>
          <p:cNvSpPr>
            <a:spLocks noGrp="1" noRot="1" noMove="1" noResize="1" noEditPoints="1" noAdjustHandles="1" noChangeArrowheads="1" noChangeShapeType="1"/>
          </p:cNvSpPr>
          <p:nvPr/>
        </p:nvSpPr>
        <p:spPr bwMode="auto">
          <a:xfrm>
            <a:off x="609600" y="1111250"/>
            <a:ext cx="4924800" cy="5289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dirty="0">
              <a:solidFill>
                <a:schemeClr val="bg1"/>
              </a:solidFill>
              <a:latin typeface="+mn-lt"/>
            </a:endParaRPr>
          </a:p>
        </p:txBody>
      </p:sp>
      <p:sp>
        <p:nvSpPr>
          <p:cNvPr id="4" name="Slide Number Placeholder 3"/>
          <p:cNvSpPr>
            <a:spLocks noGrp="1" noRot="1" noMove="1" noResize="1" noEditPoints="1" noAdjustHandles="1" noChangeArrowheads="1" noChangeShapeType="1"/>
          </p:cNvSpPr>
          <p:nvPr>
            <p:ph type="sldNum" sz="quarter" idx="4"/>
          </p:nvPr>
        </p:nvSpPr>
        <p:spPr/>
        <p:txBody>
          <a:bodyPr/>
          <a:lstStyle/>
          <a:p>
            <a:fld id="{D3900927-5BA3-4552-800C-63E2B352D060}" type="slidenum">
              <a:rPr lang="en-US" smtClean="0"/>
              <a:pPr/>
              <a:t>7</a:t>
            </a:fld>
            <a:endParaRPr lang="en-US" dirty="0"/>
          </a:p>
        </p:txBody>
      </p:sp>
      <p:sp>
        <p:nvSpPr>
          <p:cNvPr id="84" name="Titel 83">
            <a:extLst>
              <a:ext uri="{FF2B5EF4-FFF2-40B4-BE49-F238E27FC236}">
                <a16:creationId xmlns:a16="http://schemas.microsoft.com/office/drawing/2014/main" id="{A948EC04-6175-4CDD-B1CE-F56425BBDD2A}"/>
              </a:ext>
            </a:extLst>
          </p:cNvPr>
          <p:cNvSpPr>
            <a:spLocks noGrp="1"/>
          </p:cNvSpPr>
          <p:nvPr>
            <p:ph type="title"/>
          </p:nvPr>
        </p:nvSpPr>
        <p:spPr/>
        <p:txBody>
          <a:bodyPr/>
          <a:lstStyle/>
          <a:p>
            <a:r>
              <a:rPr lang="de-DE" dirty="0" err="1"/>
              <a:t>Behaviour</a:t>
            </a:r>
            <a:r>
              <a:rPr lang="de-DE" dirty="0"/>
              <a:t> </a:t>
            </a:r>
            <a:r>
              <a:rPr lang="de-DE" dirty="0" err="1"/>
              <a:t>of</a:t>
            </a:r>
            <a:r>
              <a:rPr lang="de-DE" dirty="0"/>
              <a:t> Eigenvalues? (</a:t>
            </a:r>
            <a:r>
              <a:rPr lang="de-DE" dirty="0" err="1"/>
              <a:t>Spectrum</a:t>
            </a:r>
            <a:r>
              <a:rPr lang="de-DE" dirty="0"/>
              <a:t>)</a:t>
            </a:r>
            <a:endParaRPr lang="de-CH" dirty="0"/>
          </a:p>
        </p:txBody>
      </p:sp>
      <p:grpSp>
        <p:nvGrpSpPr>
          <p:cNvPr id="69" name="Gruppieren 68">
            <a:extLst>
              <a:ext uri="{FF2B5EF4-FFF2-40B4-BE49-F238E27FC236}">
                <a16:creationId xmlns:a16="http://schemas.microsoft.com/office/drawing/2014/main" id="{AB3237A9-333D-475F-9082-9490328E2F34}"/>
              </a:ext>
            </a:extLst>
          </p:cNvPr>
          <p:cNvGrpSpPr>
            <a:grpSpLocks noChangeAspect="1"/>
          </p:cNvGrpSpPr>
          <p:nvPr/>
        </p:nvGrpSpPr>
        <p:grpSpPr>
          <a:xfrm>
            <a:off x="6384285" y="4736168"/>
            <a:ext cx="1833396" cy="949516"/>
            <a:chOff x="4587858" y="1221763"/>
            <a:chExt cx="3010458" cy="1559116"/>
          </a:xfrm>
        </p:grpSpPr>
        <p:sp>
          <p:nvSpPr>
            <p:cNvPr id="70" name="Oval 6 1 2">
              <a:extLst>
                <a:ext uri="{FF2B5EF4-FFF2-40B4-BE49-F238E27FC236}">
                  <a16:creationId xmlns:a16="http://schemas.microsoft.com/office/drawing/2014/main" id="{EA8203FE-C503-40C5-9250-D9D709DC0A4A}"/>
                </a:ext>
              </a:extLst>
            </p:cNvPr>
            <p:cNvSpPr/>
            <p:nvPr/>
          </p:nvSpPr>
          <p:spPr>
            <a:xfrm>
              <a:off x="6024000" y="1221763"/>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71" name="Gerade Verbindung mit Pfeil 70">
              <a:extLst>
                <a:ext uri="{FF2B5EF4-FFF2-40B4-BE49-F238E27FC236}">
                  <a16:creationId xmlns:a16="http://schemas.microsoft.com/office/drawing/2014/main" id="{15EF18D0-8DFC-49FE-9211-70A969A15E4C}"/>
                </a:ext>
              </a:extLst>
            </p:cNvPr>
            <p:cNvCxnSpPr>
              <a:cxnSpLocks/>
              <a:stCxn id="70" idx="6"/>
              <a:endCxn id="72" idx="2"/>
            </p:cNvCxnSpPr>
            <p:nvPr/>
          </p:nvCxnSpPr>
          <p:spPr>
            <a:xfrm>
              <a:off x="6168000" y="1293763"/>
              <a:ext cx="1286316" cy="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sp>
          <p:nvSpPr>
            <p:cNvPr id="72" name="Oval 6 2 2">
              <a:extLst>
                <a:ext uri="{FF2B5EF4-FFF2-40B4-BE49-F238E27FC236}">
                  <a16:creationId xmlns:a16="http://schemas.microsoft.com/office/drawing/2014/main" id="{BA2E184D-72A4-4DAA-911B-ADD517A4099B}"/>
                </a:ext>
              </a:extLst>
            </p:cNvPr>
            <p:cNvSpPr/>
            <p:nvPr/>
          </p:nvSpPr>
          <p:spPr>
            <a:xfrm>
              <a:off x="7454316" y="1221763"/>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3" name="Oval 6 3 2">
              <a:extLst>
                <a:ext uri="{FF2B5EF4-FFF2-40B4-BE49-F238E27FC236}">
                  <a16:creationId xmlns:a16="http://schemas.microsoft.com/office/drawing/2014/main" id="{D475D0BF-1B7D-4963-BFC5-8C36DF833C39}"/>
                </a:ext>
              </a:extLst>
            </p:cNvPr>
            <p:cNvSpPr/>
            <p:nvPr/>
          </p:nvSpPr>
          <p:spPr>
            <a:xfrm>
              <a:off x="7454316" y="26368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4" name="Oval 6 4 2">
              <a:extLst>
                <a:ext uri="{FF2B5EF4-FFF2-40B4-BE49-F238E27FC236}">
                  <a16:creationId xmlns:a16="http://schemas.microsoft.com/office/drawing/2014/main" id="{DB21A671-D59A-49B8-ACD7-0BF9A68D55A6}"/>
                </a:ext>
              </a:extLst>
            </p:cNvPr>
            <p:cNvSpPr/>
            <p:nvPr/>
          </p:nvSpPr>
          <p:spPr>
            <a:xfrm>
              <a:off x="6018920" y="26326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5" name="Oval 6 5 2">
              <a:extLst>
                <a:ext uri="{FF2B5EF4-FFF2-40B4-BE49-F238E27FC236}">
                  <a16:creationId xmlns:a16="http://schemas.microsoft.com/office/drawing/2014/main" id="{6967A671-1D37-4A8A-974D-9EA0A66E060E}"/>
                </a:ext>
              </a:extLst>
            </p:cNvPr>
            <p:cNvSpPr/>
            <p:nvPr/>
          </p:nvSpPr>
          <p:spPr>
            <a:xfrm>
              <a:off x="6739158" y="1906461"/>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6" name="Oval 6 6 2">
              <a:extLst>
                <a:ext uri="{FF2B5EF4-FFF2-40B4-BE49-F238E27FC236}">
                  <a16:creationId xmlns:a16="http://schemas.microsoft.com/office/drawing/2014/main" id="{D7470AC5-FD13-4098-B697-8E141B1E11B6}"/>
                </a:ext>
              </a:extLst>
            </p:cNvPr>
            <p:cNvSpPr/>
            <p:nvPr/>
          </p:nvSpPr>
          <p:spPr>
            <a:xfrm>
              <a:off x="4587858" y="1640030"/>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7" name="Oval 6 7 2">
              <a:extLst>
                <a:ext uri="{FF2B5EF4-FFF2-40B4-BE49-F238E27FC236}">
                  <a16:creationId xmlns:a16="http://schemas.microsoft.com/office/drawing/2014/main" id="{46218F40-22EE-4B4C-B094-ABE5BE1E814B}"/>
                </a:ext>
              </a:extLst>
            </p:cNvPr>
            <p:cNvSpPr/>
            <p:nvPr/>
          </p:nvSpPr>
          <p:spPr>
            <a:xfrm>
              <a:off x="4591668" y="26368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78" name="Gerade Verbindung mit Pfeil 77">
              <a:extLst>
                <a:ext uri="{FF2B5EF4-FFF2-40B4-BE49-F238E27FC236}">
                  <a16:creationId xmlns:a16="http://schemas.microsoft.com/office/drawing/2014/main" id="{C2FE7E20-2C12-43A8-991B-08586D2619D5}"/>
                </a:ext>
              </a:extLst>
            </p:cNvPr>
            <p:cNvCxnSpPr>
              <a:cxnSpLocks/>
              <a:stCxn id="73" idx="0"/>
              <a:endCxn id="72" idx="4"/>
            </p:cNvCxnSpPr>
            <p:nvPr/>
          </p:nvCxnSpPr>
          <p:spPr>
            <a:xfrm flipV="1">
              <a:off x="7526316" y="1365763"/>
              <a:ext cx="0" cy="127111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79" name="Gerade Verbindung mit Pfeil 78">
              <a:extLst>
                <a:ext uri="{FF2B5EF4-FFF2-40B4-BE49-F238E27FC236}">
                  <a16:creationId xmlns:a16="http://schemas.microsoft.com/office/drawing/2014/main" id="{ABA212C7-EE9F-4DEF-B8A8-ADA58D7EED3C}"/>
                </a:ext>
              </a:extLst>
            </p:cNvPr>
            <p:cNvCxnSpPr>
              <a:cxnSpLocks/>
              <a:stCxn id="75" idx="7"/>
              <a:endCxn id="72" idx="3"/>
            </p:cNvCxnSpPr>
            <p:nvPr/>
          </p:nvCxnSpPr>
          <p:spPr>
            <a:xfrm flipV="1">
              <a:off x="6862070" y="1344675"/>
              <a:ext cx="613334" cy="58287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0" name="Gerade Verbindung mit Pfeil 79">
              <a:extLst>
                <a:ext uri="{FF2B5EF4-FFF2-40B4-BE49-F238E27FC236}">
                  <a16:creationId xmlns:a16="http://schemas.microsoft.com/office/drawing/2014/main" id="{E81A8205-3FF1-425A-BB9F-A04BE7871222}"/>
                </a:ext>
              </a:extLst>
            </p:cNvPr>
            <p:cNvCxnSpPr>
              <a:cxnSpLocks/>
              <a:stCxn id="75" idx="5"/>
              <a:endCxn id="73" idx="1"/>
            </p:cNvCxnSpPr>
            <p:nvPr/>
          </p:nvCxnSpPr>
          <p:spPr>
            <a:xfrm>
              <a:off x="6862070" y="2029373"/>
              <a:ext cx="613334" cy="62859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1" name="Gerade Verbindung mit Pfeil 80">
              <a:extLst>
                <a:ext uri="{FF2B5EF4-FFF2-40B4-BE49-F238E27FC236}">
                  <a16:creationId xmlns:a16="http://schemas.microsoft.com/office/drawing/2014/main" id="{8CB0B466-E73C-459C-A936-607053CDCCA7}"/>
                </a:ext>
              </a:extLst>
            </p:cNvPr>
            <p:cNvCxnSpPr>
              <a:cxnSpLocks/>
              <a:stCxn id="75" idx="3"/>
              <a:endCxn id="74" idx="7"/>
            </p:cNvCxnSpPr>
            <p:nvPr/>
          </p:nvCxnSpPr>
          <p:spPr>
            <a:xfrm flipH="1">
              <a:off x="6141832" y="2029373"/>
              <a:ext cx="618414" cy="62439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2" name="Gerade Verbindung mit Pfeil 81">
              <a:extLst>
                <a:ext uri="{FF2B5EF4-FFF2-40B4-BE49-F238E27FC236}">
                  <a16:creationId xmlns:a16="http://schemas.microsoft.com/office/drawing/2014/main" id="{97A242D7-607A-4F6F-AD7F-178E1A1C27AD}"/>
                </a:ext>
              </a:extLst>
            </p:cNvPr>
            <p:cNvCxnSpPr>
              <a:cxnSpLocks/>
              <a:stCxn id="74" idx="6"/>
            </p:cNvCxnSpPr>
            <p:nvPr/>
          </p:nvCxnSpPr>
          <p:spPr>
            <a:xfrm>
              <a:off x="6162920" y="2704679"/>
              <a:ext cx="1291396" cy="1944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3" name="Gerade Verbindung mit Pfeil 82">
              <a:extLst>
                <a:ext uri="{FF2B5EF4-FFF2-40B4-BE49-F238E27FC236}">
                  <a16:creationId xmlns:a16="http://schemas.microsoft.com/office/drawing/2014/main" id="{3A49BEC4-A9D7-413D-8A7F-6E24BB80FD71}"/>
                </a:ext>
              </a:extLst>
            </p:cNvPr>
            <p:cNvCxnSpPr>
              <a:cxnSpLocks/>
              <a:stCxn id="70" idx="5"/>
              <a:endCxn id="75" idx="1"/>
            </p:cNvCxnSpPr>
            <p:nvPr/>
          </p:nvCxnSpPr>
          <p:spPr>
            <a:xfrm>
              <a:off x="6146912" y="1344675"/>
              <a:ext cx="613334" cy="58287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5" name="Gerade Verbindung mit Pfeil 84">
              <a:extLst>
                <a:ext uri="{FF2B5EF4-FFF2-40B4-BE49-F238E27FC236}">
                  <a16:creationId xmlns:a16="http://schemas.microsoft.com/office/drawing/2014/main" id="{5E4CFA4B-3852-4C12-97F8-159A93616090}"/>
                </a:ext>
              </a:extLst>
            </p:cNvPr>
            <p:cNvCxnSpPr>
              <a:cxnSpLocks/>
              <a:stCxn id="74" idx="0"/>
              <a:endCxn id="70" idx="4"/>
            </p:cNvCxnSpPr>
            <p:nvPr/>
          </p:nvCxnSpPr>
          <p:spPr>
            <a:xfrm flipV="1">
              <a:off x="6090920" y="1365763"/>
              <a:ext cx="5080" cy="126691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6" name="Gerade Verbindung mit Pfeil 85">
              <a:extLst>
                <a:ext uri="{FF2B5EF4-FFF2-40B4-BE49-F238E27FC236}">
                  <a16:creationId xmlns:a16="http://schemas.microsoft.com/office/drawing/2014/main" id="{E4341ADA-5F0C-46D0-86E6-02738AE1341B}"/>
                </a:ext>
              </a:extLst>
            </p:cNvPr>
            <p:cNvCxnSpPr>
              <a:cxnSpLocks/>
              <a:stCxn id="75" idx="2"/>
              <a:endCxn id="76" idx="6"/>
            </p:cNvCxnSpPr>
            <p:nvPr/>
          </p:nvCxnSpPr>
          <p:spPr>
            <a:xfrm flipH="1" flipV="1">
              <a:off x="4731858" y="1712030"/>
              <a:ext cx="2007300" cy="266431"/>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7" name="Gerade Verbindung mit Pfeil 86">
              <a:extLst>
                <a:ext uri="{FF2B5EF4-FFF2-40B4-BE49-F238E27FC236}">
                  <a16:creationId xmlns:a16="http://schemas.microsoft.com/office/drawing/2014/main" id="{E1D23D29-4BCE-48E1-80CD-59A74E97F9C1}"/>
                </a:ext>
              </a:extLst>
            </p:cNvPr>
            <p:cNvCxnSpPr>
              <a:cxnSpLocks/>
              <a:stCxn id="70" idx="2"/>
              <a:endCxn id="76" idx="7"/>
            </p:cNvCxnSpPr>
            <p:nvPr/>
          </p:nvCxnSpPr>
          <p:spPr>
            <a:xfrm flipH="1">
              <a:off x="4710770" y="1293763"/>
              <a:ext cx="1313230" cy="367355"/>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8" name="Gerade Verbindung mit Pfeil 87">
              <a:extLst>
                <a:ext uri="{FF2B5EF4-FFF2-40B4-BE49-F238E27FC236}">
                  <a16:creationId xmlns:a16="http://schemas.microsoft.com/office/drawing/2014/main" id="{136DC238-4EA3-465B-BEF4-32A07268ADA9}"/>
                </a:ext>
              </a:extLst>
            </p:cNvPr>
            <p:cNvCxnSpPr>
              <a:cxnSpLocks/>
              <a:stCxn id="74" idx="2"/>
              <a:endCxn id="77" idx="6"/>
            </p:cNvCxnSpPr>
            <p:nvPr/>
          </p:nvCxnSpPr>
          <p:spPr>
            <a:xfrm flipH="1">
              <a:off x="4735668" y="2704679"/>
              <a:ext cx="1283252" cy="420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89" name="Gerade Verbindung mit Pfeil 88">
              <a:extLst>
                <a:ext uri="{FF2B5EF4-FFF2-40B4-BE49-F238E27FC236}">
                  <a16:creationId xmlns:a16="http://schemas.microsoft.com/office/drawing/2014/main" id="{0FAD8911-0665-4478-8A74-96D1E81FB3D2}"/>
                </a:ext>
              </a:extLst>
            </p:cNvPr>
            <p:cNvCxnSpPr>
              <a:cxnSpLocks/>
              <a:stCxn id="77" idx="0"/>
              <a:endCxn id="76" idx="4"/>
            </p:cNvCxnSpPr>
            <p:nvPr/>
          </p:nvCxnSpPr>
          <p:spPr>
            <a:xfrm flipH="1" flipV="1">
              <a:off x="4659858" y="1784030"/>
              <a:ext cx="3810" cy="852849"/>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90" name="Verbinder: gekrümmt 89">
              <a:extLst>
                <a:ext uri="{FF2B5EF4-FFF2-40B4-BE49-F238E27FC236}">
                  <a16:creationId xmlns:a16="http://schemas.microsoft.com/office/drawing/2014/main" id="{6F6B46B3-211C-4089-8C71-720FB548D2D6}"/>
                </a:ext>
              </a:extLst>
            </p:cNvPr>
            <p:cNvCxnSpPr>
              <a:cxnSpLocks/>
              <a:stCxn id="72" idx="6"/>
              <a:endCxn id="74" idx="4"/>
            </p:cNvCxnSpPr>
            <p:nvPr/>
          </p:nvCxnSpPr>
          <p:spPr>
            <a:xfrm flipH="1">
              <a:off x="6090920" y="1293763"/>
              <a:ext cx="1507396" cy="1482916"/>
            </a:xfrm>
            <a:prstGeom prst="curvedConnector4">
              <a:avLst>
                <a:gd name="adj1" fmla="val -31089"/>
                <a:gd name="adj2" fmla="val 125693"/>
              </a:avLst>
            </a:prstGeom>
            <a:ln w="127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1" name="Verbinder: gekrümmt 90">
              <a:extLst>
                <a:ext uri="{FF2B5EF4-FFF2-40B4-BE49-F238E27FC236}">
                  <a16:creationId xmlns:a16="http://schemas.microsoft.com/office/drawing/2014/main" id="{23D3A286-7FB2-4984-A7D4-4D42E4E84DC7}"/>
                </a:ext>
              </a:extLst>
            </p:cNvPr>
            <p:cNvCxnSpPr>
              <a:stCxn id="76" idx="0"/>
              <a:endCxn id="70" idx="1"/>
            </p:cNvCxnSpPr>
            <p:nvPr/>
          </p:nvCxnSpPr>
          <p:spPr>
            <a:xfrm rot="5400000" flipH="1" flipV="1">
              <a:off x="5153884" y="748826"/>
              <a:ext cx="397179" cy="1385230"/>
            </a:xfrm>
            <a:prstGeom prst="curvedConnector3">
              <a:avLst>
                <a:gd name="adj1" fmla="val 162865"/>
              </a:avLst>
            </a:prstGeom>
            <a:ln w="127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7" name="Gruppieren 26">
            <a:extLst>
              <a:ext uri="{FF2B5EF4-FFF2-40B4-BE49-F238E27FC236}">
                <a16:creationId xmlns:a16="http://schemas.microsoft.com/office/drawing/2014/main" id="{EE1A1B42-D850-436C-A5A5-DE0914982E51}"/>
              </a:ext>
            </a:extLst>
          </p:cNvPr>
          <p:cNvGrpSpPr>
            <a:grpSpLocks noChangeAspect="1"/>
          </p:cNvGrpSpPr>
          <p:nvPr/>
        </p:nvGrpSpPr>
        <p:grpSpPr>
          <a:xfrm>
            <a:off x="773874" y="5111800"/>
            <a:ext cx="1900800" cy="98237"/>
            <a:chOff x="811200" y="5066966"/>
            <a:chExt cx="2260800" cy="116843"/>
          </a:xfrm>
        </p:grpSpPr>
        <p:grpSp>
          <p:nvGrpSpPr>
            <p:cNvPr id="92" name="Gruppieren 91">
              <a:extLst>
                <a:ext uri="{FF2B5EF4-FFF2-40B4-BE49-F238E27FC236}">
                  <a16:creationId xmlns:a16="http://schemas.microsoft.com/office/drawing/2014/main" id="{88A3FA5F-833D-4C1D-8912-9D8AD13E3CBF}"/>
                </a:ext>
              </a:extLst>
            </p:cNvPr>
            <p:cNvGrpSpPr>
              <a:grpSpLocks noChangeAspect="1"/>
            </p:cNvGrpSpPr>
            <p:nvPr/>
          </p:nvGrpSpPr>
          <p:grpSpPr>
            <a:xfrm>
              <a:off x="811200" y="5066966"/>
              <a:ext cx="2260800" cy="114781"/>
              <a:chOff x="970876" y="4153979"/>
              <a:chExt cx="1901791" cy="96554"/>
            </a:xfrm>
          </p:grpSpPr>
          <p:sp>
            <p:nvSpPr>
              <p:cNvPr id="93" name="Oval 24 1 1">
                <a:extLst>
                  <a:ext uri="{FF2B5EF4-FFF2-40B4-BE49-F238E27FC236}">
                    <a16:creationId xmlns:a16="http://schemas.microsoft.com/office/drawing/2014/main" id="{7B2AA27C-690C-4684-B780-71223BDAB6D4}"/>
                  </a:ext>
                </a:extLst>
              </p:cNvPr>
              <p:cNvSpPr/>
              <p:nvPr/>
            </p:nvSpPr>
            <p:spPr>
              <a:xfrm>
                <a:off x="2779741" y="4153979"/>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4" name="Oval 3 5 1">
                <a:extLst>
                  <a:ext uri="{FF2B5EF4-FFF2-40B4-BE49-F238E27FC236}">
                    <a16:creationId xmlns:a16="http://schemas.microsoft.com/office/drawing/2014/main" id="{F88249FE-E325-48E8-A5F1-E0B0A256EC38}"/>
                  </a:ext>
                </a:extLst>
              </p:cNvPr>
              <p:cNvSpPr/>
              <p:nvPr/>
            </p:nvSpPr>
            <p:spPr>
              <a:xfrm>
                <a:off x="1537013" y="4153979"/>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5" name="Straight Arrow Connector 27 4 1">
                <a:extLst>
                  <a:ext uri="{FF2B5EF4-FFF2-40B4-BE49-F238E27FC236}">
                    <a16:creationId xmlns:a16="http://schemas.microsoft.com/office/drawing/2014/main" id="{BC69EF01-8DCD-4593-8439-4A1939BAB68D}"/>
                  </a:ext>
                </a:extLst>
              </p:cNvPr>
              <p:cNvCxnSpPr>
                <a:cxnSpLocks/>
                <a:stCxn id="93" idx="2"/>
                <a:endCxn id="103" idx="6"/>
              </p:cNvCxnSpPr>
              <p:nvPr/>
            </p:nvCxnSpPr>
            <p:spPr>
              <a:xfrm flipH="1">
                <a:off x="2562702" y="4200442"/>
                <a:ext cx="217039"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6" name="Oval 3 1 1">
                <a:extLst>
                  <a:ext uri="{FF2B5EF4-FFF2-40B4-BE49-F238E27FC236}">
                    <a16:creationId xmlns:a16="http://schemas.microsoft.com/office/drawing/2014/main" id="{81D76FCB-C970-4F14-9891-489B09E543D2}"/>
                  </a:ext>
                </a:extLst>
              </p:cNvPr>
              <p:cNvSpPr/>
              <p:nvPr/>
            </p:nvSpPr>
            <p:spPr>
              <a:xfrm>
                <a:off x="2163126" y="4157606"/>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7" name="Straight Arrow Connector 27 4 2">
                <a:extLst>
                  <a:ext uri="{FF2B5EF4-FFF2-40B4-BE49-F238E27FC236}">
                    <a16:creationId xmlns:a16="http://schemas.microsoft.com/office/drawing/2014/main" id="{8B25BC82-C996-4146-A666-A08B20F88C0D}"/>
                  </a:ext>
                </a:extLst>
              </p:cNvPr>
              <p:cNvCxnSpPr>
                <a:cxnSpLocks/>
                <a:stCxn id="96" idx="2"/>
                <a:endCxn id="101" idx="6"/>
              </p:cNvCxnSpPr>
              <p:nvPr/>
            </p:nvCxnSpPr>
            <p:spPr>
              <a:xfrm flipH="1">
                <a:off x="1942995" y="4204069"/>
                <a:ext cx="220131" cy="1735"/>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8" name="Oval 3 5 3">
                <a:extLst>
                  <a:ext uri="{FF2B5EF4-FFF2-40B4-BE49-F238E27FC236}">
                    <a16:creationId xmlns:a16="http://schemas.microsoft.com/office/drawing/2014/main" id="{7D91E3A7-FD37-4031-8FEA-8875D0285F1F}"/>
                  </a:ext>
                </a:extLst>
              </p:cNvPr>
              <p:cNvSpPr/>
              <p:nvPr/>
            </p:nvSpPr>
            <p:spPr>
              <a:xfrm>
                <a:off x="970876" y="4157607"/>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9" name="Straight Arrow Connector 27 4 7">
                <a:extLst>
                  <a:ext uri="{FF2B5EF4-FFF2-40B4-BE49-F238E27FC236}">
                    <a16:creationId xmlns:a16="http://schemas.microsoft.com/office/drawing/2014/main" id="{4852B4EF-6320-4186-9E65-323184D6EB98}"/>
                  </a:ext>
                </a:extLst>
              </p:cNvPr>
              <p:cNvCxnSpPr>
                <a:cxnSpLocks/>
                <a:stCxn id="94" idx="2"/>
                <a:endCxn id="104" idx="6"/>
              </p:cNvCxnSpPr>
              <p:nvPr/>
            </p:nvCxnSpPr>
            <p:spPr>
              <a:xfrm flipH="1">
                <a:off x="1325691" y="4200442"/>
                <a:ext cx="211322" cy="5363"/>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0" name="Verbinder: gekrümmt 99">
                <a:extLst>
                  <a:ext uri="{FF2B5EF4-FFF2-40B4-BE49-F238E27FC236}">
                    <a16:creationId xmlns:a16="http://schemas.microsoft.com/office/drawing/2014/main" id="{804859C5-2F6F-4469-801D-5F86113FB58C}"/>
                  </a:ext>
                </a:extLst>
              </p:cNvPr>
              <p:cNvCxnSpPr>
                <a:stCxn id="93" idx="0"/>
                <a:endCxn id="98" idx="0"/>
              </p:cNvCxnSpPr>
              <p:nvPr/>
            </p:nvCxnSpPr>
            <p:spPr>
              <a:xfrm rot="16200000" flipH="1" flipV="1">
                <a:off x="1919958" y="3251360"/>
                <a:ext cx="3628" cy="1808865"/>
              </a:xfrm>
              <a:prstGeom prst="curvedConnector3">
                <a:avLst>
                  <a:gd name="adj1" fmla="val -6300992"/>
                </a:avLst>
              </a:prstGeom>
              <a:ln w="190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01" name="Oval 3 5 1">
              <a:extLst>
                <a:ext uri="{FF2B5EF4-FFF2-40B4-BE49-F238E27FC236}">
                  <a16:creationId xmlns:a16="http://schemas.microsoft.com/office/drawing/2014/main" id="{98565906-D9C6-4D40-9E5D-3F156D90F466}"/>
                </a:ext>
              </a:extLst>
            </p:cNvPr>
            <p:cNvSpPr/>
            <p:nvPr/>
          </p:nvSpPr>
          <p:spPr>
            <a:xfrm>
              <a:off x="1856362" y="5073341"/>
              <a:ext cx="110468" cy="11046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02" name="Straight Arrow Connector 27 4 2">
              <a:extLst>
                <a:ext uri="{FF2B5EF4-FFF2-40B4-BE49-F238E27FC236}">
                  <a16:creationId xmlns:a16="http://schemas.microsoft.com/office/drawing/2014/main" id="{34BB7405-8B97-4417-8982-98D8BCE53ED1}"/>
                </a:ext>
              </a:extLst>
            </p:cNvPr>
            <p:cNvCxnSpPr>
              <a:cxnSpLocks/>
              <a:stCxn id="101" idx="2"/>
              <a:endCxn id="94" idx="6"/>
            </p:cNvCxnSpPr>
            <p:nvPr/>
          </p:nvCxnSpPr>
          <p:spPr>
            <a:xfrm flipH="1" flipV="1">
              <a:off x="1594677" y="5122200"/>
              <a:ext cx="261685" cy="6375"/>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3" name="Oval 3 1 1">
              <a:extLst>
                <a:ext uri="{FF2B5EF4-FFF2-40B4-BE49-F238E27FC236}">
                  <a16:creationId xmlns:a16="http://schemas.microsoft.com/office/drawing/2014/main" id="{2128AACE-E584-486F-9839-4CB5B52BD66D}"/>
                </a:ext>
              </a:extLst>
            </p:cNvPr>
            <p:cNvSpPr/>
            <p:nvPr/>
          </p:nvSpPr>
          <p:spPr>
            <a:xfrm>
              <a:off x="2593054" y="5066966"/>
              <a:ext cx="110468" cy="11046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4" name="Oval 3 1 1">
              <a:extLst>
                <a:ext uri="{FF2B5EF4-FFF2-40B4-BE49-F238E27FC236}">
                  <a16:creationId xmlns:a16="http://schemas.microsoft.com/office/drawing/2014/main" id="{74E77865-A98E-4248-A83B-6BCD962004BF}"/>
                </a:ext>
              </a:extLst>
            </p:cNvPr>
            <p:cNvSpPr/>
            <p:nvPr/>
          </p:nvSpPr>
          <p:spPr>
            <a:xfrm>
              <a:off x="1122527" y="5073341"/>
              <a:ext cx="110468" cy="11046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05" name="Straight Arrow Connector 27 4 7">
              <a:extLst>
                <a:ext uri="{FF2B5EF4-FFF2-40B4-BE49-F238E27FC236}">
                  <a16:creationId xmlns:a16="http://schemas.microsoft.com/office/drawing/2014/main" id="{BB5E578E-2485-456C-A91B-5BF26023602F}"/>
                </a:ext>
              </a:extLst>
            </p:cNvPr>
            <p:cNvCxnSpPr>
              <a:cxnSpLocks/>
              <a:stCxn id="104" idx="2"/>
              <a:endCxn id="98" idx="6"/>
            </p:cNvCxnSpPr>
            <p:nvPr/>
          </p:nvCxnSpPr>
          <p:spPr>
            <a:xfrm flipH="1" flipV="1">
              <a:off x="921668" y="5126513"/>
              <a:ext cx="200859" cy="2062"/>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27 4 7">
              <a:extLst>
                <a:ext uri="{FF2B5EF4-FFF2-40B4-BE49-F238E27FC236}">
                  <a16:creationId xmlns:a16="http://schemas.microsoft.com/office/drawing/2014/main" id="{6DD7111A-70D2-4C82-95EA-1E2EB210A78B}"/>
                </a:ext>
              </a:extLst>
            </p:cNvPr>
            <p:cNvCxnSpPr>
              <a:cxnSpLocks/>
              <a:stCxn id="103" idx="2"/>
              <a:endCxn id="96" idx="6"/>
            </p:cNvCxnSpPr>
            <p:nvPr/>
          </p:nvCxnSpPr>
          <p:spPr>
            <a:xfrm flipH="1">
              <a:off x="2338984" y="5122200"/>
              <a:ext cx="254070" cy="4312"/>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07" name="Gruppieren 106">
            <a:extLst>
              <a:ext uri="{FF2B5EF4-FFF2-40B4-BE49-F238E27FC236}">
                <a16:creationId xmlns:a16="http://schemas.microsoft.com/office/drawing/2014/main" id="{4697A3A3-70E4-4FFD-AA0B-FACD9BA55020}"/>
              </a:ext>
            </a:extLst>
          </p:cNvPr>
          <p:cNvGrpSpPr>
            <a:grpSpLocks noChangeAspect="1"/>
          </p:cNvGrpSpPr>
          <p:nvPr/>
        </p:nvGrpSpPr>
        <p:grpSpPr>
          <a:xfrm>
            <a:off x="773874" y="2592502"/>
            <a:ext cx="1900800" cy="98237"/>
            <a:chOff x="811200" y="5066966"/>
            <a:chExt cx="2260800" cy="116843"/>
          </a:xfrm>
        </p:grpSpPr>
        <p:grpSp>
          <p:nvGrpSpPr>
            <p:cNvPr id="108" name="Gruppieren 107">
              <a:extLst>
                <a:ext uri="{FF2B5EF4-FFF2-40B4-BE49-F238E27FC236}">
                  <a16:creationId xmlns:a16="http://schemas.microsoft.com/office/drawing/2014/main" id="{CFB88563-43DA-4D17-8529-AE6224F888EB}"/>
                </a:ext>
              </a:extLst>
            </p:cNvPr>
            <p:cNvGrpSpPr>
              <a:grpSpLocks noChangeAspect="1"/>
            </p:cNvGrpSpPr>
            <p:nvPr/>
          </p:nvGrpSpPr>
          <p:grpSpPr>
            <a:xfrm>
              <a:off x="811200" y="5066966"/>
              <a:ext cx="2260800" cy="114781"/>
              <a:chOff x="970876" y="4153979"/>
              <a:chExt cx="1901791" cy="96554"/>
            </a:xfrm>
          </p:grpSpPr>
          <p:sp>
            <p:nvSpPr>
              <p:cNvPr id="115" name="Oval 24 1 1">
                <a:extLst>
                  <a:ext uri="{FF2B5EF4-FFF2-40B4-BE49-F238E27FC236}">
                    <a16:creationId xmlns:a16="http://schemas.microsoft.com/office/drawing/2014/main" id="{A8861C9D-6464-4E85-9F4C-1DCA8095E935}"/>
                  </a:ext>
                </a:extLst>
              </p:cNvPr>
              <p:cNvSpPr/>
              <p:nvPr/>
            </p:nvSpPr>
            <p:spPr>
              <a:xfrm>
                <a:off x="2779741" y="4153979"/>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6" name="Oval 3 5 1">
                <a:extLst>
                  <a:ext uri="{FF2B5EF4-FFF2-40B4-BE49-F238E27FC236}">
                    <a16:creationId xmlns:a16="http://schemas.microsoft.com/office/drawing/2014/main" id="{C349D7F4-5CD9-49ED-95DB-517DEB26EF97}"/>
                  </a:ext>
                </a:extLst>
              </p:cNvPr>
              <p:cNvSpPr/>
              <p:nvPr/>
            </p:nvSpPr>
            <p:spPr>
              <a:xfrm>
                <a:off x="1537013" y="4153979"/>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17" name="Straight Arrow Connector 27 4 1">
                <a:extLst>
                  <a:ext uri="{FF2B5EF4-FFF2-40B4-BE49-F238E27FC236}">
                    <a16:creationId xmlns:a16="http://schemas.microsoft.com/office/drawing/2014/main" id="{69E4D973-0A84-4532-97C6-6F6B56DB41D7}"/>
                  </a:ext>
                </a:extLst>
              </p:cNvPr>
              <p:cNvCxnSpPr>
                <a:cxnSpLocks/>
                <a:stCxn id="115" idx="2"/>
                <a:endCxn id="111" idx="6"/>
              </p:cNvCxnSpPr>
              <p:nvPr/>
            </p:nvCxnSpPr>
            <p:spPr>
              <a:xfrm flipH="1">
                <a:off x="2562702" y="4200442"/>
                <a:ext cx="217039"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8" name="Oval 3 1 1">
                <a:extLst>
                  <a:ext uri="{FF2B5EF4-FFF2-40B4-BE49-F238E27FC236}">
                    <a16:creationId xmlns:a16="http://schemas.microsoft.com/office/drawing/2014/main" id="{B25C2D98-96C8-4FF1-876C-75A2AEA3EC48}"/>
                  </a:ext>
                </a:extLst>
              </p:cNvPr>
              <p:cNvSpPr/>
              <p:nvPr/>
            </p:nvSpPr>
            <p:spPr>
              <a:xfrm>
                <a:off x="2163126" y="4157606"/>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19" name="Straight Arrow Connector 27 4 2">
                <a:extLst>
                  <a:ext uri="{FF2B5EF4-FFF2-40B4-BE49-F238E27FC236}">
                    <a16:creationId xmlns:a16="http://schemas.microsoft.com/office/drawing/2014/main" id="{FDD3D625-D76C-4A26-A981-0CECCCC202A8}"/>
                  </a:ext>
                </a:extLst>
              </p:cNvPr>
              <p:cNvCxnSpPr>
                <a:cxnSpLocks/>
                <a:stCxn id="118" idx="2"/>
                <a:endCxn id="109" idx="6"/>
              </p:cNvCxnSpPr>
              <p:nvPr/>
            </p:nvCxnSpPr>
            <p:spPr>
              <a:xfrm flipH="1">
                <a:off x="1942995" y="4204069"/>
                <a:ext cx="220131" cy="1735"/>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0" name="Oval 3 5 3">
                <a:extLst>
                  <a:ext uri="{FF2B5EF4-FFF2-40B4-BE49-F238E27FC236}">
                    <a16:creationId xmlns:a16="http://schemas.microsoft.com/office/drawing/2014/main" id="{E3E8EFD2-FAE9-4BBE-89F3-A9F6FFA3BE15}"/>
                  </a:ext>
                </a:extLst>
              </p:cNvPr>
              <p:cNvSpPr/>
              <p:nvPr/>
            </p:nvSpPr>
            <p:spPr>
              <a:xfrm>
                <a:off x="970876" y="4157607"/>
                <a:ext cx="92926" cy="929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21" name="Straight Arrow Connector 27 4 7">
                <a:extLst>
                  <a:ext uri="{FF2B5EF4-FFF2-40B4-BE49-F238E27FC236}">
                    <a16:creationId xmlns:a16="http://schemas.microsoft.com/office/drawing/2014/main" id="{FC4FA5F2-6EF1-43FD-8610-17F1DF472E52}"/>
                  </a:ext>
                </a:extLst>
              </p:cNvPr>
              <p:cNvCxnSpPr>
                <a:cxnSpLocks/>
                <a:stCxn id="116" idx="2"/>
                <a:endCxn id="112" idx="6"/>
              </p:cNvCxnSpPr>
              <p:nvPr/>
            </p:nvCxnSpPr>
            <p:spPr>
              <a:xfrm flipH="1">
                <a:off x="1325691" y="4200442"/>
                <a:ext cx="211322" cy="5363"/>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09" name="Oval 3 5 1">
              <a:extLst>
                <a:ext uri="{FF2B5EF4-FFF2-40B4-BE49-F238E27FC236}">
                  <a16:creationId xmlns:a16="http://schemas.microsoft.com/office/drawing/2014/main" id="{A8A737AD-1BDB-4A80-82E9-C6040B3AFF4E}"/>
                </a:ext>
              </a:extLst>
            </p:cNvPr>
            <p:cNvSpPr/>
            <p:nvPr/>
          </p:nvSpPr>
          <p:spPr>
            <a:xfrm>
              <a:off x="1856362" y="5073341"/>
              <a:ext cx="110468" cy="11046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10" name="Straight Arrow Connector 27 4 2">
              <a:extLst>
                <a:ext uri="{FF2B5EF4-FFF2-40B4-BE49-F238E27FC236}">
                  <a16:creationId xmlns:a16="http://schemas.microsoft.com/office/drawing/2014/main" id="{40E8A5DC-9193-4FDA-8662-5844DDC49A1A}"/>
                </a:ext>
              </a:extLst>
            </p:cNvPr>
            <p:cNvCxnSpPr>
              <a:cxnSpLocks/>
              <a:stCxn id="109" idx="2"/>
              <a:endCxn id="116" idx="6"/>
            </p:cNvCxnSpPr>
            <p:nvPr/>
          </p:nvCxnSpPr>
          <p:spPr>
            <a:xfrm flipH="1" flipV="1">
              <a:off x="1594677" y="5122200"/>
              <a:ext cx="261685" cy="6375"/>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1" name="Oval 3 1 1">
              <a:extLst>
                <a:ext uri="{FF2B5EF4-FFF2-40B4-BE49-F238E27FC236}">
                  <a16:creationId xmlns:a16="http://schemas.microsoft.com/office/drawing/2014/main" id="{3D3640FF-7B85-47DC-90BB-98A66A8AB752}"/>
                </a:ext>
              </a:extLst>
            </p:cNvPr>
            <p:cNvSpPr/>
            <p:nvPr/>
          </p:nvSpPr>
          <p:spPr>
            <a:xfrm>
              <a:off x="2593054" y="5066966"/>
              <a:ext cx="110468" cy="11046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2" name="Oval 3 1 1">
              <a:extLst>
                <a:ext uri="{FF2B5EF4-FFF2-40B4-BE49-F238E27FC236}">
                  <a16:creationId xmlns:a16="http://schemas.microsoft.com/office/drawing/2014/main" id="{7904865F-F85F-437E-9078-6944FCA09BD2}"/>
                </a:ext>
              </a:extLst>
            </p:cNvPr>
            <p:cNvSpPr/>
            <p:nvPr/>
          </p:nvSpPr>
          <p:spPr>
            <a:xfrm>
              <a:off x="1122527" y="5073341"/>
              <a:ext cx="110468" cy="11046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13" name="Straight Arrow Connector 27 4 7">
              <a:extLst>
                <a:ext uri="{FF2B5EF4-FFF2-40B4-BE49-F238E27FC236}">
                  <a16:creationId xmlns:a16="http://schemas.microsoft.com/office/drawing/2014/main" id="{2AB37DC2-B713-4631-8975-7E738811703F}"/>
                </a:ext>
              </a:extLst>
            </p:cNvPr>
            <p:cNvCxnSpPr>
              <a:cxnSpLocks/>
              <a:stCxn id="112" idx="2"/>
              <a:endCxn id="120" idx="6"/>
            </p:cNvCxnSpPr>
            <p:nvPr/>
          </p:nvCxnSpPr>
          <p:spPr>
            <a:xfrm flipH="1" flipV="1">
              <a:off x="921668" y="5126513"/>
              <a:ext cx="200859" cy="2062"/>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27 4 7">
              <a:extLst>
                <a:ext uri="{FF2B5EF4-FFF2-40B4-BE49-F238E27FC236}">
                  <a16:creationId xmlns:a16="http://schemas.microsoft.com/office/drawing/2014/main" id="{CFD6D2BC-900A-44C0-A0EB-BF15A22F3071}"/>
                </a:ext>
              </a:extLst>
            </p:cNvPr>
            <p:cNvCxnSpPr>
              <a:cxnSpLocks/>
              <a:stCxn id="111" idx="2"/>
              <a:endCxn id="118" idx="6"/>
            </p:cNvCxnSpPr>
            <p:nvPr/>
          </p:nvCxnSpPr>
          <p:spPr>
            <a:xfrm flipH="1">
              <a:off x="2338984" y="5122200"/>
              <a:ext cx="254070" cy="4312"/>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23" name="Gruppieren 122">
            <a:extLst>
              <a:ext uri="{FF2B5EF4-FFF2-40B4-BE49-F238E27FC236}">
                <a16:creationId xmlns:a16="http://schemas.microsoft.com/office/drawing/2014/main" id="{9D7849D5-F739-4047-AE6F-5C3185A172E6}"/>
              </a:ext>
            </a:extLst>
          </p:cNvPr>
          <p:cNvGrpSpPr>
            <a:grpSpLocks noChangeAspect="1"/>
          </p:cNvGrpSpPr>
          <p:nvPr/>
        </p:nvGrpSpPr>
        <p:grpSpPr>
          <a:xfrm>
            <a:off x="6386605" y="2263486"/>
            <a:ext cx="1833396" cy="949516"/>
            <a:chOff x="4587858" y="1221763"/>
            <a:chExt cx="3010458" cy="1559116"/>
          </a:xfrm>
        </p:grpSpPr>
        <p:sp>
          <p:nvSpPr>
            <p:cNvPr id="124" name="Oval 6 1 2">
              <a:extLst>
                <a:ext uri="{FF2B5EF4-FFF2-40B4-BE49-F238E27FC236}">
                  <a16:creationId xmlns:a16="http://schemas.microsoft.com/office/drawing/2014/main" id="{55B1D587-EAA0-47C1-B224-FD0BF26EF4E4}"/>
                </a:ext>
              </a:extLst>
            </p:cNvPr>
            <p:cNvSpPr/>
            <p:nvPr/>
          </p:nvSpPr>
          <p:spPr>
            <a:xfrm>
              <a:off x="6024000" y="1221763"/>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125" name="Gerade Verbindung mit Pfeil 124">
              <a:extLst>
                <a:ext uri="{FF2B5EF4-FFF2-40B4-BE49-F238E27FC236}">
                  <a16:creationId xmlns:a16="http://schemas.microsoft.com/office/drawing/2014/main" id="{EBA246B9-D400-4A30-88E6-FC953F6DB6F3}"/>
                </a:ext>
              </a:extLst>
            </p:cNvPr>
            <p:cNvCxnSpPr>
              <a:cxnSpLocks/>
              <a:stCxn id="124" idx="6"/>
              <a:endCxn id="126" idx="2"/>
            </p:cNvCxnSpPr>
            <p:nvPr/>
          </p:nvCxnSpPr>
          <p:spPr>
            <a:xfrm>
              <a:off x="6168000" y="1293763"/>
              <a:ext cx="1286316" cy="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sp>
          <p:nvSpPr>
            <p:cNvPr id="126" name="Oval 6 2 2">
              <a:extLst>
                <a:ext uri="{FF2B5EF4-FFF2-40B4-BE49-F238E27FC236}">
                  <a16:creationId xmlns:a16="http://schemas.microsoft.com/office/drawing/2014/main" id="{F0B91D88-0AA7-47EC-A39E-AE682305F0E9}"/>
                </a:ext>
              </a:extLst>
            </p:cNvPr>
            <p:cNvSpPr/>
            <p:nvPr/>
          </p:nvSpPr>
          <p:spPr>
            <a:xfrm>
              <a:off x="7454316" y="1221763"/>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7" name="Oval 6 3 2">
              <a:extLst>
                <a:ext uri="{FF2B5EF4-FFF2-40B4-BE49-F238E27FC236}">
                  <a16:creationId xmlns:a16="http://schemas.microsoft.com/office/drawing/2014/main" id="{748764FE-A02D-4DDB-87EF-14D7D0F89449}"/>
                </a:ext>
              </a:extLst>
            </p:cNvPr>
            <p:cNvSpPr/>
            <p:nvPr/>
          </p:nvSpPr>
          <p:spPr>
            <a:xfrm>
              <a:off x="7454316" y="26368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8" name="Oval 6 4 2">
              <a:extLst>
                <a:ext uri="{FF2B5EF4-FFF2-40B4-BE49-F238E27FC236}">
                  <a16:creationId xmlns:a16="http://schemas.microsoft.com/office/drawing/2014/main" id="{B28BB464-1198-4B64-A3B9-C5C246DEA8CA}"/>
                </a:ext>
              </a:extLst>
            </p:cNvPr>
            <p:cNvSpPr/>
            <p:nvPr/>
          </p:nvSpPr>
          <p:spPr>
            <a:xfrm>
              <a:off x="6018920" y="26326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9" name="Oval 6 5 2">
              <a:extLst>
                <a:ext uri="{FF2B5EF4-FFF2-40B4-BE49-F238E27FC236}">
                  <a16:creationId xmlns:a16="http://schemas.microsoft.com/office/drawing/2014/main" id="{8BCABD86-9CC6-4C0C-8298-038297BE512B}"/>
                </a:ext>
              </a:extLst>
            </p:cNvPr>
            <p:cNvSpPr/>
            <p:nvPr/>
          </p:nvSpPr>
          <p:spPr>
            <a:xfrm>
              <a:off x="6739158" y="1906461"/>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0" name="Oval 6 6 2">
              <a:extLst>
                <a:ext uri="{FF2B5EF4-FFF2-40B4-BE49-F238E27FC236}">
                  <a16:creationId xmlns:a16="http://schemas.microsoft.com/office/drawing/2014/main" id="{93D66FCE-5F26-4D5E-BCC8-6C09A926A099}"/>
                </a:ext>
              </a:extLst>
            </p:cNvPr>
            <p:cNvSpPr/>
            <p:nvPr/>
          </p:nvSpPr>
          <p:spPr>
            <a:xfrm>
              <a:off x="4587858" y="1640030"/>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1" name="Oval 6 7 2">
              <a:extLst>
                <a:ext uri="{FF2B5EF4-FFF2-40B4-BE49-F238E27FC236}">
                  <a16:creationId xmlns:a16="http://schemas.microsoft.com/office/drawing/2014/main" id="{28065635-6A8D-47C4-9A6C-2FBC7D9C82D3}"/>
                </a:ext>
              </a:extLst>
            </p:cNvPr>
            <p:cNvSpPr/>
            <p:nvPr/>
          </p:nvSpPr>
          <p:spPr>
            <a:xfrm>
              <a:off x="4591668" y="2636879"/>
              <a:ext cx="144000" cy="144000"/>
            </a:xfrm>
            <a:prstGeom prst="ellipse">
              <a:avLst/>
            </a:prstGeom>
            <a:no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132" name="Gerade Verbindung mit Pfeil 131">
              <a:extLst>
                <a:ext uri="{FF2B5EF4-FFF2-40B4-BE49-F238E27FC236}">
                  <a16:creationId xmlns:a16="http://schemas.microsoft.com/office/drawing/2014/main" id="{6AA916B5-66C8-477B-88E4-CEA05F6B07D7}"/>
                </a:ext>
              </a:extLst>
            </p:cNvPr>
            <p:cNvCxnSpPr>
              <a:cxnSpLocks/>
              <a:stCxn id="127" idx="0"/>
              <a:endCxn id="126" idx="4"/>
            </p:cNvCxnSpPr>
            <p:nvPr/>
          </p:nvCxnSpPr>
          <p:spPr>
            <a:xfrm flipV="1">
              <a:off x="7526316" y="1365763"/>
              <a:ext cx="0" cy="127111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33" name="Gerade Verbindung mit Pfeil 132">
              <a:extLst>
                <a:ext uri="{FF2B5EF4-FFF2-40B4-BE49-F238E27FC236}">
                  <a16:creationId xmlns:a16="http://schemas.microsoft.com/office/drawing/2014/main" id="{FC7A3CEC-CB7D-4D62-A367-ECAB929D2A01}"/>
                </a:ext>
              </a:extLst>
            </p:cNvPr>
            <p:cNvCxnSpPr>
              <a:cxnSpLocks/>
              <a:stCxn id="129" idx="7"/>
              <a:endCxn id="126" idx="3"/>
            </p:cNvCxnSpPr>
            <p:nvPr/>
          </p:nvCxnSpPr>
          <p:spPr>
            <a:xfrm flipV="1">
              <a:off x="6862070" y="1344675"/>
              <a:ext cx="613334" cy="58287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34" name="Gerade Verbindung mit Pfeil 133">
              <a:extLst>
                <a:ext uri="{FF2B5EF4-FFF2-40B4-BE49-F238E27FC236}">
                  <a16:creationId xmlns:a16="http://schemas.microsoft.com/office/drawing/2014/main" id="{8F6A766C-D94E-447C-AF7A-3014C17D4888}"/>
                </a:ext>
              </a:extLst>
            </p:cNvPr>
            <p:cNvCxnSpPr>
              <a:cxnSpLocks/>
              <a:stCxn id="129" idx="5"/>
              <a:endCxn id="127" idx="1"/>
            </p:cNvCxnSpPr>
            <p:nvPr/>
          </p:nvCxnSpPr>
          <p:spPr>
            <a:xfrm>
              <a:off x="6862070" y="2029373"/>
              <a:ext cx="613334" cy="62859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35" name="Gerade Verbindung mit Pfeil 134">
              <a:extLst>
                <a:ext uri="{FF2B5EF4-FFF2-40B4-BE49-F238E27FC236}">
                  <a16:creationId xmlns:a16="http://schemas.microsoft.com/office/drawing/2014/main" id="{FF67E4A1-9042-4384-B00A-2DD4F7C3A592}"/>
                </a:ext>
              </a:extLst>
            </p:cNvPr>
            <p:cNvCxnSpPr>
              <a:cxnSpLocks/>
              <a:stCxn id="129" idx="3"/>
              <a:endCxn id="128" idx="7"/>
            </p:cNvCxnSpPr>
            <p:nvPr/>
          </p:nvCxnSpPr>
          <p:spPr>
            <a:xfrm flipH="1">
              <a:off x="6141832" y="2029373"/>
              <a:ext cx="618414" cy="62439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36" name="Gerade Verbindung mit Pfeil 135">
              <a:extLst>
                <a:ext uri="{FF2B5EF4-FFF2-40B4-BE49-F238E27FC236}">
                  <a16:creationId xmlns:a16="http://schemas.microsoft.com/office/drawing/2014/main" id="{7BC1F178-855F-4A99-B48E-E6BC82C4CA28}"/>
                </a:ext>
              </a:extLst>
            </p:cNvPr>
            <p:cNvCxnSpPr>
              <a:cxnSpLocks/>
              <a:stCxn id="128" idx="6"/>
            </p:cNvCxnSpPr>
            <p:nvPr/>
          </p:nvCxnSpPr>
          <p:spPr>
            <a:xfrm>
              <a:off x="6162920" y="2704679"/>
              <a:ext cx="1291396" cy="1944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37" name="Gerade Verbindung mit Pfeil 136">
              <a:extLst>
                <a:ext uri="{FF2B5EF4-FFF2-40B4-BE49-F238E27FC236}">
                  <a16:creationId xmlns:a16="http://schemas.microsoft.com/office/drawing/2014/main" id="{09A10C54-8563-48AA-B328-C738206EF3B6}"/>
                </a:ext>
              </a:extLst>
            </p:cNvPr>
            <p:cNvCxnSpPr>
              <a:cxnSpLocks/>
              <a:stCxn id="124" idx="5"/>
              <a:endCxn id="129" idx="1"/>
            </p:cNvCxnSpPr>
            <p:nvPr/>
          </p:nvCxnSpPr>
          <p:spPr>
            <a:xfrm>
              <a:off x="6146912" y="1344675"/>
              <a:ext cx="613334" cy="582874"/>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38" name="Gerade Verbindung mit Pfeil 137">
              <a:extLst>
                <a:ext uri="{FF2B5EF4-FFF2-40B4-BE49-F238E27FC236}">
                  <a16:creationId xmlns:a16="http://schemas.microsoft.com/office/drawing/2014/main" id="{E01707CA-1956-4101-8EB6-46A51990524A}"/>
                </a:ext>
              </a:extLst>
            </p:cNvPr>
            <p:cNvCxnSpPr>
              <a:cxnSpLocks/>
              <a:stCxn id="128" idx="0"/>
              <a:endCxn id="124" idx="4"/>
            </p:cNvCxnSpPr>
            <p:nvPr/>
          </p:nvCxnSpPr>
          <p:spPr>
            <a:xfrm flipV="1">
              <a:off x="6090920" y="1365763"/>
              <a:ext cx="5080" cy="126691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39" name="Gerade Verbindung mit Pfeil 138">
              <a:extLst>
                <a:ext uri="{FF2B5EF4-FFF2-40B4-BE49-F238E27FC236}">
                  <a16:creationId xmlns:a16="http://schemas.microsoft.com/office/drawing/2014/main" id="{DBD2E83D-21F8-4C49-B226-A852215E716C}"/>
                </a:ext>
              </a:extLst>
            </p:cNvPr>
            <p:cNvCxnSpPr>
              <a:cxnSpLocks/>
              <a:stCxn id="129" idx="2"/>
              <a:endCxn id="130" idx="6"/>
            </p:cNvCxnSpPr>
            <p:nvPr/>
          </p:nvCxnSpPr>
          <p:spPr>
            <a:xfrm flipH="1" flipV="1">
              <a:off x="4731858" y="1712030"/>
              <a:ext cx="2007300" cy="266431"/>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40" name="Gerade Verbindung mit Pfeil 139">
              <a:extLst>
                <a:ext uri="{FF2B5EF4-FFF2-40B4-BE49-F238E27FC236}">
                  <a16:creationId xmlns:a16="http://schemas.microsoft.com/office/drawing/2014/main" id="{DC98BF78-EAE6-4764-B308-AEB68339EB07}"/>
                </a:ext>
              </a:extLst>
            </p:cNvPr>
            <p:cNvCxnSpPr>
              <a:cxnSpLocks/>
              <a:stCxn id="124" idx="2"/>
              <a:endCxn id="130" idx="7"/>
            </p:cNvCxnSpPr>
            <p:nvPr/>
          </p:nvCxnSpPr>
          <p:spPr>
            <a:xfrm flipH="1">
              <a:off x="4710770" y="1293763"/>
              <a:ext cx="1313230" cy="367355"/>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41" name="Gerade Verbindung mit Pfeil 140">
              <a:extLst>
                <a:ext uri="{FF2B5EF4-FFF2-40B4-BE49-F238E27FC236}">
                  <a16:creationId xmlns:a16="http://schemas.microsoft.com/office/drawing/2014/main" id="{9FF3C138-0BAB-4184-9AC1-10DF33C97976}"/>
                </a:ext>
              </a:extLst>
            </p:cNvPr>
            <p:cNvCxnSpPr>
              <a:cxnSpLocks/>
              <a:stCxn id="128" idx="2"/>
              <a:endCxn id="131" idx="6"/>
            </p:cNvCxnSpPr>
            <p:nvPr/>
          </p:nvCxnSpPr>
          <p:spPr>
            <a:xfrm flipH="1">
              <a:off x="4735668" y="2704679"/>
              <a:ext cx="1283252" cy="4200"/>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42" name="Gerade Verbindung mit Pfeil 141">
              <a:extLst>
                <a:ext uri="{FF2B5EF4-FFF2-40B4-BE49-F238E27FC236}">
                  <a16:creationId xmlns:a16="http://schemas.microsoft.com/office/drawing/2014/main" id="{AFC0B4C9-1679-4EDF-84CB-22E7DF64791F}"/>
                </a:ext>
              </a:extLst>
            </p:cNvPr>
            <p:cNvCxnSpPr>
              <a:cxnSpLocks/>
              <a:stCxn id="131" idx="0"/>
              <a:endCxn id="130" idx="4"/>
            </p:cNvCxnSpPr>
            <p:nvPr/>
          </p:nvCxnSpPr>
          <p:spPr>
            <a:xfrm flipH="1" flipV="1">
              <a:off x="4659858" y="1784030"/>
              <a:ext cx="3810" cy="852849"/>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grpSp>
      <p:pic>
        <p:nvPicPr>
          <p:cNvPr id="10" name="Grafik 9">
            <a:extLst>
              <a:ext uri="{FF2B5EF4-FFF2-40B4-BE49-F238E27FC236}">
                <a16:creationId xmlns:a16="http://schemas.microsoft.com/office/drawing/2014/main" id="{F712DD0C-C846-4CAD-9228-BD9FA4C81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981" y="4245452"/>
            <a:ext cx="2256336" cy="1774348"/>
          </a:xfrm>
          <a:prstGeom prst="rect">
            <a:avLst/>
          </a:prstGeom>
        </p:spPr>
      </p:pic>
      <p:pic>
        <p:nvPicPr>
          <p:cNvPr id="12" name="Grafik 11">
            <a:extLst>
              <a:ext uri="{FF2B5EF4-FFF2-40B4-BE49-F238E27FC236}">
                <a16:creationId xmlns:a16="http://schemas.microsoft.com/office/drawing/2014/main" id="{F8F67C65-35EF-475C-915B-0AD151C68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6195" y="1817239"/>
            <a:ext cx="2267614" cy="1789193"/>
          </a:xfrm>
          <a:prstGeom prst="rect">
            <a:avLst/>
          </a:prstGeom>
        </p:spPr>
      </p:pic>
      <p:pic>
        <p:nvPicPr>
          <p:cNvPr id="14" name="Grafik 13">
            <a:extLst>
              <a:ext uri="{FF2B5EF4-FFF2-40B4-BE49-F238E27FC236}">
                <a16:creationId xmlns:a16="http://schemas.microsoft.com/office/drawing/2014/main" id="{E793A59F-ACB4-4C19-8F01-11EA1129E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3648" y="4287155"/>
            <a:ext cx="2238426" cy="1788971"/>
          </a:xfrm>
          <a:prstGeom prst="rect">
            <a:avLst/>
          </a:prstGeom>
        </p:spPr>
      </p:pic>
      <p:sp>
        <p:nvSpPr>
          <p:cNvPr id="122" name="Pfeil: nach unten 121">
            <a:extLst>
              <a:ext uri="{FF2B5EF4-FFF2-40B4-BE49-F238E27FC236}">
                <a16:creationId xmlns:a16="http://schemas.microsoft.com/office/drawing/2014/main" id="{20DB1F28-4A8A-4483-947C-E5E40BB615B6}"/>
              </a:ext>
            </a:extLst>
          </p:cNvPr>
          <p:cNvSpPr/>
          <p:nvPr/>
        </p:nvSpPr>
        <p:spPr bwMode="auto">
          <a:xfrm>
            <a:off x="1547767" y="3732162"/>
            <a:ext cx="304800" cy="369952"/>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43" name="Pfeil: nach unten 142">
            <a:extLst>
              <a:ext uri="{FF2B5EF4-FFF2-40B4-BE49-F238E27FC236}">
                <a16:creationId xmlns:a16="http://schemas.microsoft.com/office/drawing/2014/main" id="{8E7B92E9-0BE9-430B-80BA-26FEE36F43E6}"/>
              </a:ext>
            </a:extLst>
          </p:cNvPr>
          <p:cNvSpPr/>
          <p:nvPr/>
        </p:nvSpPr>
        <p:spPr bwMode="auto">
          <a:xfrm>
            <a:off x="4162392" y="3732162"/>
            <a:ext cx="304800" cy="369952"/>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44" name="Pfeil: nach unten 143">
            <a:extLst>
              <a:ext uri="{FF2B5EF4-FFF2-40B4-BE49-F238E27FC236}">
                <a16:creationId xmlns:a16="http://schemas.microsoft.com/office/drawing/2014/main" id="{1926A2CA-6A9B-4B27-AE66-918C00E82DBC}"/>
              </a:ext>
            </a:extLst>
          </p:cNvPr>
          <p:cNvSpPr/>
          <p:nvPr/>
        </p:nvSpPr>
        <p:spPr bwMode="auto">
          <a:xfrm>
            <a:off x="7183683" y="3746970"/>
            <a:ext cx="304800" cy="369952"/>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145" name="Pfeil: nach unten 144">
            <a:extLst>
              <a:ext uri="{FF2B5EF4-FFF2-40B4-BE49-F238E27FC236}">
                <a16:creationId xmlns:a16="http://schemas.microsoft.com/office/drawing/2014/main" id="{E3961CF1-E93B-4891-AAA5-9DE92E3D44FC}"/>
              </a:ext>
            </a:extLst>
          </p:cNvPr>
          <p:cNvSpPr/>
          <p:nvPr/>
        </p:nvSpPr>
        <p:spPr bwMode="auto">
          <a:xfrm>
            <a:off x="9645908" y="3746970"/>
            <a:ext cx="304800" cy="369952"/>
          </a:xfrm>
          <a:prstGeom prst="downArrow">
            <a:avLst/>
          </a:prstGeom>
          <a:solidFill>
            <a:schemeClr val="bg1">
              <a:lumMod val="7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pic>
        <p:nvPicPr>
          <p:cNvPr id="16" name="Grafik 15">
            <a:extLst>
              <a:ext uri="{FF2B5EF4-FFF2-40B4-BE49-F238E27FC236}">
                <a16:creationId xmlns:a16="http://schemas.microsoft.com/office/drawing/2014/main" id="{21950BC4-2FFE-4694-B844-AFD995C5D6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3421" y="1828800"/>
            <a:ext cx="2268653" cy="1791042"/>
          </a:xfrm>
          <a:prstGeom prst="rect">
            <a:avLst/>
          </a:prstGeom>
        </p:spPr>
      </p:pic>
      <p:sp>
        <p:nvSpPr>
          <p:cNvPr id="17" name="Textfeld 16">
            <a:extLst>
              <a:ext uri="{FF2B5EF4-FFF2-40B4-BE49-F238E27FC236}">
                <a16:creationId xmlns:a16="http://schemas.microsoft.com/office/drawing/2014/main" id="{F9C82624-F67E-4C37-ACAC-FFE40418D853}"/>
              </a:ext>
            </a:extLst>
          </p:cNvPr>
          <p:cNvSpPr txBox="1"/>
          <p:nvPr/>
        </p:nvSpPr>
        <p:spPr>
          <a:xfrm>
            <a:off x="609600" y="1112525"/>
            <a:ext cx="2570063" cy="400110"/>
          </a:xfrm>
          <a:prstGeom prst="rect">
            <a:avLst/>
          </a:prstGeom>
          <a:noFill/>
        </p:spPr>
        <p:txBody>
          <a:bodyPr wrap="none" rtlCol="0">
            <a:spAutoFit/>
          </a:bodyPr>
          <a:lstStyle/>
          <a:p>
            <a:r>
              <a:rPr lang="de-DE" sz="2000" dirty="0">
                <a:latin typeface="+mn-lt"/>
              </a:rPr>
              <a:t>Finite </a:t>
            </a:r>
            <a:r>
              <a:rPr lang="de-DE" sz="2000" dirty="0" err="1">
                <a:latin typeface="+mn-lt"/>
              </a:rPr>
              <a:t>Discrete</a:t>
            </a:r>
            <a:r>
              <a:rPr lang="de-DE" sz="2000" dirty="0">
                <a:latin typeface="+mn-lt"/>
              </a:rPr>
              <a:t> Time</a:t>
            </a:r>
            <a:endParaRPr lang="de-CH" sz="2000" dirty="0">
              <a:latin typeface="+mn-lt"/>
            </a:endParaRPr>
          </a:p>
        </p:txBody>
      </p:sp>
      <p:sp>
        <p:nvSpPr>
          <p:cNvPr id="146" name="Textfeld 145">
            <a:extLst>
              <a:ext uri="{FF2B5EF4-FFF2-40B4-BE49-F238E27FC236}">
                <a16:creationId xmlns:a16="http://schemas.microsoft.com/office/drawing/2014/main" id="{32734B0D-9982-43B9-A72B-2030B93B2A5A}"/>
              </a:ext>
            </a:extLst>
          </p:cNvPr>
          <p:cNvSpPr txBox="1"/>
          <p:nvPr/>
        </p:nvSpPr>
        <p:spPr>
          <a:xfrm>
            <a:off x="610756" y="5982124"/>
            <a:ext cx="2539285" cy="369332"/>
          </a:xfrm>
          <a:prstGeom prst="rect">
            <a:avLst/>
          </a:prstGeom>
          <a:noFill/>
        </p:spPr>
        <p:txBody>
          <a:bodyPr wrap="none" rtlCol="0">
            <a:spAutoFit/>
          </a:bodyPr>
          <a:lstStyle/>
          <a:p>
            <a:r>
              <a:rPr lang="de-DE" sz="1800" b="0" dirty="0" err="1">
                <a:latin typeface="+mn-lt"/>
              </a:rPr>
              <a:t>with</a:t>
            </a:r>
            <a:r>
              <a:rPr lang="de-DE" sz="1800" b="0" dirty="0">
                <a:latin typeface="+mn-lt"/>
              </a:rPr>
              <a:t> </a:t>
            </a:r>
            <a:r>
              <a:rPr lang="de-DE" sz="1800" b="0" dirty="0" err="1">
                <a:latin typeface="+mn-lt"/>
              </a:rPr>
              <a:t>periodic</a:t>
            </a:r>
            <a:r>
              <a:rPr lang="de-DE" sz="1800" b="0" dirty="0">
                <a:latin typeface="+mn-lt"/>
              </a:rPr>
              <a:t> </a:t>
            </a:r>
            <a:r>
              <a:rPr lang="de-DE" sz="1800" b="0" dirty="0" err="1">
                <a:latin typeface="+mn-lt"/>
              </a:rPr>
              <a:t>extension</a:t>
            </a:r>
            <a:endParaRPr lang="de-CH" sz="1800" b="0" dirty="0">
              <a:latin typeface="+mn-lt"/>
            </a:endParaRPr>
          </a:p>
        </p:txBody>
      </p:sp>
      <p:sp>
        <p:nvSpPr>
          <p:cNvPr id="147" name="Textfeld 146">
            <a:extLst>
              <a:ext uri="{FF2B5EF4-FFF2-40B4-BE49-F238E27FC236}">
                <a16:creationId xmlns:a16="http://schemas.microsoft.com/office/drawing/2014/main" id="{FE64F767-FCBF-4E2C-AE7F-0FD76E317BF9}"/>
              </a:ext>
            </a:extLst>
          </p:cNvPr>
          <p:cNvSpPr txBox="1"/>
          <p:nvPr/>
        </p:nvSpPr>
        <p:spPr>
          <a:xfrm>
            <a:off x="3735146" y="1412688"/>
            <a:ext cx="1159292" cy="369332"/>
          </a:xfrm>
          <a:prstGeom prst="rect">
            <a:avLst/>
          </a:prstGeom>
          <a:noFill/>
        </p:spPr>
        <p:txBody>
          <a:bodyPr wrap="none" rtlCol="0">
            <a:spAutoFit/>
          </a:bodyPr>
          <a:lstStyle/>
          <a:p>
            <a:r>
              <a:rPr lang="de-DE" sz="1800" b="0" dirty="0" err="1">
                <a:latin typeface="+mn-lt"/>
              </a:rPr>
              <a:t>Spectrum</a:t>
            </a:r>
            <a:endParaRPr lang="de-CH" sz="1800" b="0" dirty="0">
              <a:latin typeface="+mn-lt"/>
            </a:endParaRPr>
          </a:p>
        </p:txBody>
      </p:sp>
      <p:sp>
        <p:nvSpPr>
          <p:cNvPr id="148" name="Textfeld 147">
            <a:extLst>
              <a:ext uri="{FF2B5EF4-FFF2-40B4-BE49-F238E27FC236}">
                <a16:creationId xmlns:a16="http://schemas.microsoft.com/office/drawing/2014/main" id="{112DD67F-0A4E-489D-9F6E-6ABD874D9D2C}"/>
              </a:ext>
            </a:extLst>
          </p:cNvPr>
          <p:cNvSpPr txBox="1"/>
          <p:nvPr/>
        </p:nvSpPr>
        <p:spPr>
          <a:xfrm>
            <a:off x="9218662" y="1442505"/>
            <a:ext cx="1159292" cy="369332"/>
          </a:xfrm>
          <a:prstGeom prst="rect">
            <a:avLst/>
          </a:prstGeom>
          <a:noFill/>
        </p:spPr>
        <p:txBody>
          <a:bodyPr wrap="none" rtlCol="0">
            <a:spAutoFit/>
          </a:bodyPr>
          <a:lstStyle/>
          <a:p>
            <a:r>
              <a:rPr lang="de-DE" sz="1800" b="0" dirty="0" err="1">
                <a:latin typeface="+mn-lt"/>
              </a:rPr>
              <a:t>Spectrum</a:t>
            </a:r>
            <a:endParaRPr lang="de-CH" sz="1800" b="0" dirty="0">
              <a:latin typeface="+mn-lt"/>
            </a:endParaRPr>
          </a:p>
        </p:txBody>
      </p:sp>
    </p:spTree>
    <p:extLst>
      <p:ext uri="{BB962C8B-B14F-4D97-AF65-F5344CB8AC3E}">
        <p14:creationId xmlns:p14="http://schemas.microsoft.com/office/powerpoint/2010/main" val="17030761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43" grpId="0" animBg="1"/>
      <p:bldP spid="144" grpId="0" animBg="1"/>
      <p:bldP spid="145" grpId="0" animBg="1"/>
      <p:bldP spid="146" grpId="0"/>
      <p:bldP spid="1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3900927-5BA3-4552-800C-63E2B352D060}" type="slidenum">
              <a:rPr lang="en-US" smtClean="0"/>
              <a:pPr/>
              <a:t>8</a:t>
            </a:fld>
            <a:endParaRPr lang="en-US" dirty="0"/>
          </a:p>
        </p:txBody>
      </p:sp>
      <p:sp>
        <p:nvSpPr>
          <p:cNvPr id="84" name="Titel 83">
            <a:extLst>
              <a:ext uri="{FF2B5EF4-FFF2-40B4-BE49-F238E27FC236}">
                <a16:creationId xmlns:a16="http://schemas.microsoft.com/office/drawing/2014/main" id="{A948EC04-6175-4CDD-B1CE-F56425BBDD2A}"/>
              </a:ext>
            </a:extLst>
          </p:cNvPr>
          <p:cNvSpPr>
            <a:spLocks noGrp="1"/>
          </p:cNvSpPr>
          <p:nvPr>
            <p:ph type="title"/>
          </p:nvPr>
        </p:nvSpPr>
        <p:spPr/>
        <p:txBody>
          <a:bodyPr/>
          <a:lstStyle/>
          <a:p>
            <a:r>
              <a:rPr lang="de-DE" dirty="0"/>
              <a:t>Generally </a:t>
            </a:r>
            <a:r>
              <a:rPr lang="de-DE" dirty="0" err="1"/>
              <a:t>Applicable</a:t>
            </a:r>
            <a:r>
              <a:rPr lang="de-DE" dirty="0"/>
              <a:t> &amp; Fast</a:t>
            </a:r>
            <a:endParaRPr lang="de-CH" dirty="0"/>
          </a:p>
        </p:txBody>
      </p:sp>
      <p:pic>
        <p:nvPicPr>
          <p:cNvPr id="3" name="Grafik 2">
            <a:extLst>
              <a:ext uri="{FF2B5EF4-FFF2-40B4-BE49-F238E27FC236}">
                <a16:creationId xmlns:a16="http://schemas.microsoft.com/office/drawing/2014/main" id="{55872998-5E79-4E64-A45F-46E1698ED18E}"/>
              </a:ext>
            </a:extLst>
          </p:cNvPr>
          <p:cNvPicPr>
            <a:picLocks noChangeAspect="1"/>
          </p:cNvPicPr>
          <p:nvPr/>
        </p:nvPicPr>
        <p:blipFill>
          <a:blip r:embed="rId3"/>
          <a:stretch>
            <a:fillRect/>
          </a:stretch>
        </p:blipFill>
        <p:spPr>
          <a:xfrm>
            <a:off x="2447952" y="2049642"/>
            <a:ext cx="6924648" cy="2065158"/>
          </a:xfrm>
          <a:prstGeom prst="rect">
            <a:avLst/>
          </a:prstGeom>
        </p:spPr>
      </p:pic>
      <p:sp>
        <p:nvSpPr>
          <p:cNvPr id="5" name="Textfeld 4">
            <a:extLst>
              <a:ext uri="{FF2B5EF4-FFF2-40B4-BE49-F238E27FC236}">
                <a16:creationId xmlns:a16="http://schemas.microsoft.com/office/drawing/2014/main" id="{31A62815-14D2-4E9F-B8D9-B4897EFB2EE9}"/>
              </a:ext>
            </a:extLst>
          </p:cNvPr>
          <p:cNvSpPr txBox="1"/>
          <p:nvPr/>
        </p:nvSpPr>
        <p:spPr>
          <a:xfrm>
            <a:off x="477196" y="1295401"/>
            <a:ext cx="8285217" cy="400110"/>
          </a:xfrm>
          <a:prstGeom prst="rect">
            <a:avLst/>
          </a:prstGeom>
          <a:noFill/>
        </p:spPr>
        <p:txBody>
          <a:bodyPr wrap="none" rtlCol="0">
            <a:spAutoFit/>
          </a:bodyPr>
          <a:lstStyle/>
          <a:p>
            <a:r>
              <a:rPr lang="de-DE" sz="2000" b="0" dirty="0">
                <a:latin typeface="+mn-lt"/>
              </a:rPr>
              <a:t>Random </a:t>
            </a:r>
            <a:r>
              <a:rPr lang="de-DE" sz="2000" b="0" dirty="0" err="1">
                <a:latin typeface="+mn-lt"/>
              </a:rPr>
              <a:t>digraphs</a:t>
            </a:r>
            <a:r>
              <a:rPr lang="de-DE" sz="2000" b="0" dirty="0">
                <a:latin typeface="+mn-lt"/>
              </a:rPr>
              <a:t> </a:t>
            </a:r>
            <a:r>
              <a:rPr lang="de-DE" sz="2000" b="0" dirty="0" err="1">
                <a:latin typeface="+mn-lt"/>
              </a:rPr>
              <a:t>with</a:t>
            </a:r>
            <a:r>
              <a:rPr lang="de-DE" sz="2000" b="0" dirty="0">
                <a:latin typeface="+mn-lt"/>
              </a:rPr>
              <a:t> different </a:t>
            </a:r>
            <a:r>
              <a:rPr lang="de-DE" sz="2000" b="0" dirty="0" err="1">
                <a:latin typeface="+mn-lt"/>
              </a:rPr>
              <a:t>properties</a:t>
            </a:r>
            <a:r>
              <a:rPr lang="de-DE" sz="2000" b="0" dirty="0">
                <a:latin typeface="+mn-lt"/>
              </a:rPr>
              <a:t>, </a:t>
            </a:r>
            <a:r>
              <a:rPr lang="de-DE" sz="2000" dirty="0">
                <a:latin typeface="+mn-lt"/>
              </a:rPr>
              <a:t>500 </a:t>
            </a:r>
            <a:r>
              <a:rPr lang="de-DE" sz="2000" dirty="0" err="1">
                <a:latin typeface="+mn-lt"/>
              </a:rPr>
              <a:t>nodes</a:t>
            </a:r>
            <a:r>
              <a:rPr lang="de-DE" sz="2000" dirty="0">
                <a:latin typeface="+mn-lt"/>
              </a:rPr>
              <a:t> &amp; ~5000 </a:t>
            </a:r>
            <a:r>
              <a:rPr lang="de-DE" sz="2000" dirty="0" err="1">
                <a:latin typeface="+mn-lt"/>
              </a:rPr>
              <a:t>edges</a:t>
            </a:r>
            <a:endParaRPr lang="de-DE" sz="2000" dirty="0">
              <a:latin typeface="+mn-lt"/>
            </a:endParaRPr>
          </a:p>
        </p:txBody>
      </p:sp>
      <p:cxnSp>
        <p:nvCxnSpPr>
          <p:cNvPr id="6" name="Gerade Verbindung mit Pfeil 5">
            <a:extLst>
              <a:ext uri="{FF2B5EF4-FFF2-40B4-BE49-F238E27FC236}">
                <a16:creationId xmlns:a16="http://schemas.microsoft.com/office/drawing/2014/main" id="{F63FBC9B-2AEF-41E4-A6E6-70AD8358B123}"/>
              </a:ext>
            </a:extLst>
          </p:cNvPr>
          <p:cNvCxnSpPr/>
          <p:nvPr/>
        </p:nvCxnSpPr>
        <p:spPr>
          <a:xfrm flipV="1">
            <a:off x="5181600" y="3962400"/>
            <a:ext cx="990600" cy="114300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0A316908-2D5E-4942-AD59-B2F828AB783D}"/>
              </a:ext>
            </a:extLst>
          </p:cNvPr>
          <p:cNvSpPr txBox="1"/>
          <p:nvPr/>
        </p:nvSpPr>
        <p:spPr>
          <a:xfrm>
            <a:off x="2819400" y="5021442"/>
            <a:ext cx="4248376" cy="646331"/>
          </a:xfrm>
          <a:prstGeom prst="rect">
            <a:avLst/>
          </a:prstGeom>
          <a:noFill/>
        </p:spPr>
        <p:txBody>
          <a:bodyPr wrap="square" rtlCol="0">
            <a:spAutoFit/>
          </a:bodyPr>
          <a:lstStyle/>
          <a:p>
            <a:r>
              <a:rPr lang="de-DE" sz="1800" b="0" dirty="0">
                <a:latin typeface="+mn-lt"/>
              </a:rPr>
              <a:t>Medium </a:t>
            </a:r>
            <a:r>
              <a:rPr lang="de-DE" sz="1800" b="0" dirty="0" err="1">
                <a:latin typeface="+mn-lt"/>
              </a:rPr>
              <a:t>number</a:t>
            </a:r>
            <a:r>
              <a:rPr lang="de-DE" sz="1800" b="0" dirty="0">
                <a:latin typeface="+mn-lt"/>
              </a:rPr>
              <a:t> </a:t>
            </a:r>
            <a:r>
              <a:rPr lang="de-DE" sz="1800" b="0" dirty="0" err="1">
                <a:latin typeface="+mn-lt"/>
              </a:rPr>
              <a:t>of</a:t>
            </a:r>
            <a:r>
              <a:rPr lang="de-DE" sz="1800" b="0" dirty="0">
                <a:latin typeface="+mn-lt"/>
              </a:rPr>
              <a:t> </a:t>
            </a:r>
            <a:r>
              <a:rPr lang="de-DE" sz="1800" b="0" dirty="0" err="1">
                <a:latin typeface="+mn-lt"/>
              </a:rPr>
              <a:t>edges</a:t>
            </a:r>
            <a:r>
              <a:rPr lang="de-DE" sz="1800" b="0" dirty="0">
                <a:latin typeface="+mn-lt"/>
              </a:rPr>
              <a:t> </a:t>
            </a:r>
            <a:r>
              <a:rPr lang="de-DE" sz="1800" b="0" dirty="0" err="1">
                <a:latin typeface="+mn-lt"/>
              </a:rPr>
              <a:t>added</a:t>
            </a:r>
            <a:r>
              <a:rPr lang="de-DE" sz="1800" b="0" dirty="0">
                <a:latin typeface="+mn-lt"/>
              </a:rPr>
              <a:t>: 27</a:t>
            </a:r>
          </a:p>
          <a:p>
            <a:r>
              <a:rPr lang="de-DE" sz="1800" b="0" dirty="0">
                <a:latin typeface="+mn-lt"/>
              </a:rPr>
              <a:t>Median </a:t>
            </a:r>
            <a:r>
              <a:rPr lang="de-DE" sz="1800" b="0" dirty="0" err="1">
                <a:latin typeface="+mn-lt"/>
              </a:rPr>
              <a:t>runtime</a:t>
            </a:r>
            <a:r>
              <a:rPr lang="de-DE" sz="1800" b="0" dirty="0">
                <a:latin typeface="+mn-lt"/>
              </a:rPr>
              <a:t>: 6 </a:t>
            </a:r>
            <a:r>
              <a:rPr lang="de-DE" sz="1800" b="0" dirty="0" err="1">
                <a:latin typeface="+mn-lt"/>
              </a:rPr>
              <a:t>seconds</a:t>
            </a:r>
            <a:endParaRPr lang="de-DE" sz="1800" b="0" dirty="0">
              <a:latin typeface="+mn-lt"/>
            </a:endParaRPr>
          </a:p>
        </p:txBody>
      </p:sp>
    </p:spTree>
    <p:extLst>
      <p:ext uri="{BB962C8B-B14F-4D97-AF65-F5344CB8AC3E}">
        <p14:creationId xmlns:p14="http://schemas.microsoft.com/office/powerpoint/2010/main" val="27606257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3900927-5BA3-4552-800C-63E2B352D060}" type="slidenum">
              <a:rPr lang="en-US" smtClean="0"/>
              <a:pPr/>
              <a:t>9</a:t>
            </a:fld>
            <a:endParaRPr lang="en-US" dirty="0"/>
          </a:p>
        </p:txBody>
      </p:sp>
      <p:sp>
        <p:nvSpPr>
          <p:cNvPr id="84" name="Titel 83">
            <a:extLst>
              <a:ext uri="{FF2B5EF4-FFF2-40B4-BE49-F238E27FC236}">
                <a16:creationId xmlns:a16="http://schemas.microsoft.com/office/drawing/2014/main" id="{A948EC04-6175-4CDD-B1CE-F56425BBDD2A}"/>
              </a:ext>
            </a:extLst>
          </p:cNvPr>
          <p:cNvSpPr>
            <a:spLocks noGrp="1"/>
          </p:cNvSpPr>
          <p:nvPr>
            <p:ph type="title"/>
          </p:nvPr>
        </p:nvSpPr>
        <p:spPr/>
        <p:txBody>
          <a:bodyPr/>
          <a:lstStyle/>
          <a:p>
            <a:r>
              <a:rPr lang="de-DE" dirty="0" err="1"/>
              <a:t>Scalable</a:t>
            </a:r>
            <a:endParaRPr lang="de-CH" dirty="0"/>
          </a:p>
        </p:txBody>
      </p:sp>
      <p:sp>
        <p:nvSpPr>
          <p:cNvPr id="5" name="Rechteck 4">
            <a:extLst>
              <a:ext uri="{FF2B5EF4-FFF2-40B4-BE49-F238E27FC236}">
                <a16:creationId xmlns:a16="http://schemas.microsoft.com/office/drawing/2014/main" id="{8F5F5297-D73E-4E7D-BD59-9480A80AE5EB}"/>
              </a:ext>
            </a:extLst>
          </p:cNvPr>
          <p:cNvSpPr>
            <a:spLocks noGrp="1" noRot="1" noMove="1" noResize="1" noEditPoints="1" noAdjustHandles="1" noChangeArrowheads="1" noChangeShapeType="1"/>
          </p:cNvSpPr>
          <p:nvPr/>
        </p:nvSpPr>
        <p:spPr bwMode="auto">
          <a:xfrm>
            <a:off x="6170989" y="1111250"/>
            <a:ext cx="5319085" cy="5289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a:solidFill>
                <a:schemeClr val="bg1"/>
              </a:solidFill>
              <a:latin typeface="+mn-lt"/>
            </a:endParaRPr>
          </a:p>
        </p:txBody>
      </p:sp>
      <p:sp>
        <p:nvSpPr>
          <p:cNvPr id="6" name="Rechteck 5">
            <a:extLst>
              <a:ext uri="{FF2B5EF4-FFF2-40B4-BE49-F238E27FC236}">
                <a16:creationId xmlns:a16="http://schemas.microsoft.com/office/drawing/2014/main" id="{37A5372E-9820-41E2-951F-A35C06716A48}"/>
              </a:ext>
            </a:extLst>
          </p:cNvPr>
          <p:cNvSpPr>
            <a:spLocks noGrp="1" noRot="1" noMove="1" noResize="1" noEditPoints="1" noAdjustHandles="1" noChangeArrowheads="1" noChangeShapeType="1"/>
          </p:cNvSpPr>
          <p:nvPr/>
        </p:nvSpPr>
        <p:spPr bwMode="auto">
          <a:xfrm>
            <a:off x="609600" y="1111250"/>
            <a:ext cx="4924800" cy="5289550"/>
          </a:xfrm>
          <a:prstGeom prst="rect">
            <a:avLst/>
          </a:prstGeom>
          <a:solidFill>
            <a:schemeClr val="bg1">
              <a:lumMod val="95000"/>
            </a:schemeClr>
          </a:solidFill>
          <a:ln w="28575">
            <a:noFill/>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b="0" dirty="0">
              <a:solidFill>
                <a:schemeClr val="bg1"/>
              </a:solidFill>
              <a:latin typeface="+mn-lt"/>
            </a:endParaRPr>
          </a:p>
        </p:txBody>
      </p:sp>
      <p:sp>
        <p:nvSpPr>
          <p:cNvPr id="8" name="Textfeld 7">
            <a:extLst>
              <a:ext uri="{FF2B5EF4-FFF2-40B4-BE49-F238E27FC236}">
                <a16:creationId xmlns:a16="http://schemas.microsoft.com/office/drawing/2014/main" id="{FA2009C9-A369-4C2A-A8C2-BB5E4BFDED53}"/>
              </a:ext>
            </a:extLst>
          </p:cNvPr>
          <p:cNvSpPr txBox="1"/>
          <p:nvPr/>
        </p:nvSpPr>
        <p:spPr>
          <a:xfrm>
            <a:off x="6201928" y="1111250"/>
            <a:ext cx="4934364" cy="4678204"/>
          </a:xfrm>
          <a:prstGeom prst="rect">
            <a:avLst/>
          </a:prstGeom>
          <a:noFill/>
        </p:spPr>
        <p:txBody>
          <a:bodyPr wrap="none" rtlCol="0">
            <a:spAutoFit/>
          </a:bodyPr>
          <a:lstStyle/>
          <a:p>
            <a:r>
              <a:rPr lang="de-DE" dirty="0" err="1">
                <a:latin typeface="+mn-lt"/>
              </a:rPr>
              <a:t>Citation</a:t>
            </a:r>
            <a:r>
              <a:rPr lang="de-DE" dirty="0">
                <a:latin typeface="+mn-lt"/>
              </a:rPr>
              <a:t> Graph</a:t>
            </a:r>
            <a:endParaRPr lang="de-DE" b="0" dirty="0">
              <a:latin typeface="+mn-lt"/>
            </a:endParaRPr>
          </a:p>
          <a:p>
            <a:r>
              <a:rPr lang="de-DE" sz="1800" b="0" dirty="0">
                <a:solidFill>
                  <a:schemeClr val="bg1">
                    <a:lumMod val="65000"/>
                  </a:schemeClr>
                </a:solidFill>
                <a:latin typeface="+mn-lt"/>
              </a:rPr>
              <a:t>https://snap.stanford.edu/data/cit-HepPh.html</a:t>
            </a:r>
          </a:p>
          <a:p>
            <a:r>
              <a:rPr lang="de-DE" sz="2400" b="0" dirty="0">
                <a:latin typeface="+mn-lt"/>
              </a:rPr>
              <a:t>4989 </a:t>
            </a:r>
            <a:r>
              <a:rPr lang="de-DE" sz="2400" b="0" dirty="0" err="1">
                <a:latin typeface="+mn-lt"/>
              </a:rPr>
              <a:t>nodes</a:t>
            </a:r>
            <a:r>
              <a:rPr lang="de-DE" sz="2400" b="0" dirty="0">
                <a:latin typeface="+mn-lt"/>
              </a:rPr>
              <a:t> &amp; 17840 </a:t>
            </a:r>
            <a:r>
              <a:rPr lang="de-DE" sz="2400" b="0" dirty="0" err="1">
                <a:latin typeface="+mn-lt"/>
              </a:rPr>
              <a:t>edges</a:t>
            </a:r>
            <a:endParaRPr lang="de-DE" sz="2000" b="0" dirty="0">
              <a:latin typeface="+mn-lt"/>
            </a:endParaRPr>
          </a:p>
          <a:p>
            <a:endParaRPr lang="de-DE" b="0" dirty="0">
              <a:latin typeface="+mn-lt"/>
            </a:endParaRPr>
          </a:p>
          <a:p>
            <a:endParaRPr lang="de-DE" b="0" dirty="0">
              <a:latin typeface="+mn-lt"/>
            </a:endParaRPr>
          </a:p>
          <a:p>
            <a:endParaRPr lang="de-DE" b="0" dirty="0">
              <a:latin typeface="+mn-lt"/>
            </a:endParaRPr>
          </a:p>
          <a:p>
            <a:endParaRPr lang="de-DE" b="0" dirty="0">
              <a:latin typeface="+mn-lt"/>
            </a:endParaRPr>
          </a:p>
          <a:p>
            <a:endParaRPr lang="de-DE" b="0" dirty="0">
              <a:latin typeface="+mn-lt"/>
            </a:endParaRPr>
          </a:p>
          <a:p>
            <a:endParaRPr lang="de-DE" b="0" dirty="0">
              <a:latin typeface="+mn-lt"/>
            </a:endParaRPr>
          </a:p>
          <a:p>
            <a:endParaRPr lang="de-DE" b="0" dirty="0">
              <a:latin typeface="+mn-lt"/>
            </a:endParaRPr>
          </a:p>
          <a:p>
            <a:endParaRPr lang="de-DE" b="0" dirty="0">
              <a:latin typeface="+mn-lt"/>
            </a:endParaRPr>
          </a:p>
          <a:p>
            <a:r>
              <a:rPr lang="de-DE" sz="2000" b="0" dirty="0" err="1">
                <a:latin typeface="+mn-lt"/>
              </a:rPr>
              <a:t>Runtime</a:t>
            </a:r>
            <a:r>
              <a:rPr lang="de-DE" sz="2000" b="0" dirty="0">
                <a:latin typeface="+mn-lt"/>
              </a:rPr>
              <a:t> (</a:t>
            </a:r>
            <a:r>
              <a:rPr lang="de-DE" sz="2000" b="0" dirty="0" err="1">
                <a:latin typeface="+mn-lt"/>
              </a:rPr>
              <a:t>inexact</a:t>
            </a:r>
            <a:r>
              <a:rPr lang="de-DE" sz="2000" b="0" dirty="0">
                <a:latin typeface="+mn-lt"/>
              </a:rPr>
              <a:t> </a:t>
            </a:r>
            <a:r>
              <a:rPr lang="de-DE" sz="2000" b="0" dirty="0" err="1">
                <a:latin typeface="+mn-lt"/>
              </a:rPr>
              <a:t>algo</a:t>
            </a:r>
            <a:r>
              <a:rPr lang="de-DE" sz="2000" b="0" dirty="0">
                <a:latin typeface="+mn-lt"/>
              </a:rPr>
              <a:t>): </a:t>
            </a:r>
            <a:r>
              <a:rPr lang="de-DE" sz="2000" dirty="0">
                <a:latin typeface="+mn-lt"/>
              </a:rPr>
              <a:t>31.5 min</a:t>
            </a:r>
            <a:r>
              <a:rPr lang="de-DE" sz="2000" b="0" dirty="0">
                <a:latin typeface="+mn-lt"/>
              </a:rPr>
              <a:t>, </a:t>
            </a:r>
          </a:p>
          <a:p>
            <a:pPr marL="2635200"/>
            <a:r>
              <a:rPr lang="de-DE" sz="2000" b="0" dirty="0">
                <a:latin typeface="+mn-lt"/>
              </a:rPr>
              <a:t>1911 </a:t>
            </a:r>
            <a:r>
              <a:rPr lang="de-DE" sz="2000" b="0" dirty="0" err="1">
                <a:latin typeface="+mn-lt"/>
              </a:rPr>
              <a:t>edges</a:t>
            </a:r>
            <a:r>
              <a:rPr lang="de-DE" sz="2000" b="0" dirty="0">
                <a:latin typeface="+mn-lt"/>
              </a:rPr>
              <a:t> </a:t>
            </a:r>
            <a:r>
              <a:rPr lang="de-DE" sz="2000" b="0" dirty="0" err="1">
                <a:latin typeface="+mn-lt"/>
              </a:rPr>
              <a:t>added</a:t>
            </a:r>
            <a:endParaRPr lang="de-DE" sz="2000" dirty="0">
              <a:latin typeface="+mn-lt"/>
            </a:endParaRPr>
          </a:p>
        </p:txBody>
      </p:sp>
      <p:sp>
        <p:nvSpPr>
          <p:cNvPr id="9" name="Textfeld 8">
            <a:extLst>
              <a:ext uri="{FF2B5EF4-FFF2-40B4-BE49-F238E27FC236}">
                <a16:creationId xmlns:a16="http://schemas.microsoft.com/office/drawing/2014/main" id="{BCE92C05-1762-40D2-B10C-94500EE5C3D3}"/>
              </a:ext>
            </a:extLst>
          </p:cNvPr>
          <p:cNvSpPr txBox="1"/>
          <p:nvPr/>
        </p:nvSpPr>
        <p:spPr>
          <a:xfrm>
            <a:off x="656128" y="1111250"/>
            <a:ext cx="4846562" cy="5601533"/>
          </a:xfrm>
          <a:prstGeom prst="rect">
            <a:avLst/>
          </a:prstGeom>
          <a:noFill/>
        </p:spPr>
        <p:txBody>
          <a:bodyPr wrap="square" rtlCol="0">
            <a:spAutoFit/>
          </a:bodyPr>
          <a:lstStyle/>
          <a:p>
            <a:r>
              <a:rPr lang="de-DE" sz="2400" dirty="0">
                <a:latin typeface="+mn-lt"/>
              </a:rPr>
              <a:t>Manhattan </a:t>
            </a:r>
            <a:r>
              <a:rPr lang="de-DE" dirty="0">
                <a:latin typeface="+mn-lt"/>
              </a:rPr>
              <a:t>T</a:t>
            </a:r>
            <a:r>
              <a:rPr lang="de-DE" sz="2400" dirty="0">
                <a:latin typeface="+mn-lt"/>
              </a:rPr>
              <a:t>axi </a:t>
            </a:r>
            <a:r>
              <a:rPr lang="de-DE" dirty="0">
                <a:latin typeface="+mn-lt"/>
              </a:rPr>
              <a:t>G</a:t>
            </a:r>
            <a:r>
              <a:rPr lang="de-DE" sz="2400" dirty="0">
                <a:latin typeface="+mn-lt"/>
              </a:rPr>
              <a:t>raph</a:t>
            </a:r>
            <a:r>
              <a:rPr lang="de-DE" sz="2400" b="0" dirty="0">
                <a:latin typeface="+mn-lt"/>
              </a:rPr>
              <a:t> </a:t>
            </a:r>
          </a:p>
          <a:p>
            <a:r>
              <a:rPr lang="de-DE" sz="1800" b="0" dirty="0">
                <a:solidFill>
                  <a:schemeClr val="bg1">
                    <a:lumMod val="65000"/>
                  </a:schemeClr>
                </a:solidFill>
                <a:latin typeface="+mn-lt"/>
              </a:rPr>
              <a:t>Li &amp; Moura, ECAI, 2020</a:t>
            </a:r>
          </a:p>
          <a:p>
            <a:r>
              <a:rPr lang="de-DE" sz="2400" b="0" dirty="0">
                <a:latin typeface="+mn-lt"/>
              </a:rPr>
              <a:t>5464 </a:t>
            </a:r>
            <a:r>
              <a:rPr lang="de-DE" sz="2400" b="0" dirty="0" err="1">
                <a:latin typeface="+mn-lt"/>
              </a:rPr>
              <a:t>nodes</a:t>
            </a:r>
            <a:r>
              <a:rPr lang="de-DE" sz="2400" b="0" dirty="0">
                <a:latin typeface="+mn-lt"/>
              </a:rPr>
              <a:t> &amp; 11568 </a:t>
            </a:r>
            <a:r>
              <a:rPr lang="de-DE" sz="2400" b="0" dirty="0" err="1">
                <a:latin typeface="+mn-lt"/>
              </a:rPr>
              <a:t>edges</a:t>
            </a:r>
            <a:endParaRPr lang="de-DE" b="0" dirty="0">
              <a:latin typeface="+mn-lt"/>
            </a:endParaRPr>
          </a:p>
          <a:p>
            <a:endParaRPr lang="de-DE" b="0" dirty="0">
              <a:latin typeface="+mn-lt"/>
            </a:endParaRPr>
          </a:p>
          <a:p>
            <a:endParaRPr lang="de-DE" b="0" dirty="0">
              <a:latin typeface="+mn-lt"/>
            </a:endParaRPr>
          </a:p>
          <a:p>
            <a:endParaRPr lang="de-DE" b="0" dirty="0">
              <a:latin typeface="+mn-lt"/>
            </a:endParaRPr>
          </a:p>
          <a:p>
            <a:endParaRPr lang="de-DE" sz="2400" b="0" dirty="0">
              <a:latin typeface="+mn-lt"/>
            </a:endParaRPr>
          </a:p>
          <a:p>
            <a:endParaRPr lang="de-DE" b="0" dirty="0">
              <a:latin typeface="+mn-lt"/>
            </a:endParaRPr>
          </a:p>
          <a:p>
            <a:endParaRPr lang="de-DE" sz="2400" b="0" dirty="0">
              <a:latin typeface="+mn-lt"/>
            </a:endParaRPr>
          </a:p>
          <a:p>
            <a:endParaRPr lang="de-DE" b="0" dirty="0">
              <a:latin typeface="+mn-lt"/>
            </a:endParaRPr>
          </a:p>
          <a:p>
            <a:endParaRPr lang="de-DE" sz="2400" b="0" dirty="0">
              <a:latin typeface="+mn-lt"/>
            </a:endParaRPr>
          </a:p>
          <a:p>
            <a:pPr>
              <a:tabLst>
                <a:tab pos="2635200" algn="l"/>
              </a:tabLst>
            </a:pPr>
            <a:r>
              <a:rPr lang="de-DE" sz="2000" b="0" dirty="0" err="1">
                <a:latin typeface="+mn-lt"/>
              </a:rPr>
              <a:t>Runtime</a:t>
            </a:r>
            <a:r>
              <a:rPr lang="de-DE" sz="2000" b="0" dirty="0">
                <a:latin typeface="+mn-lt"/>
              </a:rPr>
              <a:t>: 	19 </a:t>
            </a:r>
            <a:r>
              <a:rPr lang="de-DE" sz="2000" b="0" dirty="0" err="1">
                <a:latin typeface="+mn-lt"/>
              </a:rPr>
              <a:t>hours</a:t>
            </a:r>
            <a:r>
              <a:rPr lang="de-DE" sz="2000" b="0" dirty="0">
                <a:latin typeface="+mn-lt"/>
              </a:rPr>
              <a:t>, </a:t>
            </a:r>
          </a:p>
          <a:p>
            <a:pPr marL="2635200"/>
            <a:r>
              <a:rPr lang="de-DE" sz="2000" b="0" dirty="0">
                <a:latin typeface="+mn-lt"/>
              </a:rPr>
              <a:t>243 </a:t>
            </a:r>
            <a:r>
              <a:rPr lang="de-DE" sz="2000" b="0" dirty="0" err="1">
                <a:latin typeface="+mn-lt"/>
              </a:rPr>
              <a:t>edges</a:t>
            </a:r>
            <a:r>
              <a:rPr lang="de-DE" sz="2000" b="0" dirty="0">
                <a:latin typeface="+mn-lt"/>
              </a:rPr>
              <a:t> </a:t>
            </a:r>
            <a:r>
              <a:rPr lang="de-DE" sz="2000" b="0" dirty="0" err="1">
                <a:latin typeface="+mn-lt"/>
              </a:rPr>
              <a:t>added</a:t>
            </a:r>
            <a:endParaRPr lang="de-DE" sz="2000" b="0" dirty="0">
              <a:latin typeface="+mn-lt"/>
            </a:endParaRPr>
          </a:p>
          <a:p>
            <a:r>
              <a:rPr lang="de-DE" sz="2000" b="0" dirty="0" err="1">
                <a:latin typeface="+mn-lt"/>
              </a:rPr>
              <a:t>Runtime</a:t>
            </a:r>
            <a:r>
              <a:rPr lang="de-DE" sz="2000" b="0" dirty="0">
                <a:latin typeface="+mn-lt"/>
              </a:rPr>
              <a:t> (</a:t>
            </a:r>
            <a:r>
              <a:rPr lang="de-DE" sz="2000" b="0" dirty="0" err="1">
                <a:latin typeface="+mn-lt"/>
              </a:rPr>
              <a:t>inexact</a:t>
            </a:r>
            <a:r>
              <a:rPr lang="de-DE" sz="2000" b="0" dirty="0">
                <a:latin typeface="+mn-lt"/>
              </a:rPr>
              <a:t> </a:t>
            </a:r>
            <a:r>
              <a:rPr lang="de-DE" sz="2000" b="0" dirty="0" err="1">
                <a:latin typeface="+mn-lt"/>
              </a:rPr>
              <a:t>algo</a:t>
            </a:r>
            <a:r>
              <a:rPr lang="de-DE" sz="2000" b="0" dirty="0">
                <a:latin typeface="+mn-lt"/>
              </a:rPr>
              <a:t>): </a:t>
            </a:r>
            <a:r>
              <a:rPr lang="de-DE" sz="2000" dirty="0">
                <a:latin typeface="+mn-lt"/>
              </a:rPr>
              <a:t>5 min</a:t>
            </a:r>
            <a:r>
              <a:rPr lang="de-DE" sz="2000" b="0" dirty="0">
                <a:latin typeface="+mn-lt"/>
              </a:rPr>
              <a:t>, </a:t>
            </a:r>
          </a:p>
          <a:p>
            <a:pPr marL="2635200"/>
            <a:r>
              <a:rPr lang="de-DE" sz="2000" b="0" dirty="0">
                <a:latin typeface="+mn-lt"/>
              </a:rPr>
              <a:t>772 </a:t>
            </a:r>
            <a:r>
              <a:rPr lang="de-DE" sz="2000" b="0" dirty="0" err="1">
                <a:latin typeface="+mn-lt"/>
              </a:rPr>
              <a:t>edges</a:t>
            </a:r>
            <a:r>
              <a:rPr lang="de-DE" sz="2000" b="0" dirty="0">
                <a:latin typeface="+mn-lt"/>
              </a:rPr>
              <a:t> </a:t>
            </a:r>
            <a:r>
              <a:rPr lang="de-DE" sz="2000" b="0" dirty="0" err="1">
                <a:latin typeface="+mn-lt"/>
              </a:rPr>
              <a:t>added</a:t>
            </a:r>
            <a:endParaRPr lang="de-DE" sz="2000" b="0" dirty="0">
              <a:latin typeface="+mn-lt"/>
            </a:endParaRPr>
          </a:p>
          <a:p>
            <a:endParaRPr lang="de-CH" sz="2000" b="0" dirty="0">
              <a:latin typeface="+mn-lt"/>
            </a:endParaRPr>
          </a:p>
        </p:txBody>
      </p:sp>
      <p:pic>
        <p:nvPicPr>
          <p:cNvPr id="10" name="Grafik 9">
            <a:extLst>
              <a:ext uri="{FF2B5EF4-FFF2-40B4-BE49-F238E27FC236}">
                <a16:creationId xmlns:a16="http://schemas.microsoft.com/office/drawing/2014/main" id="{4DB4B381-A968-45B1-82A3-FEFE6B2D5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362200"/>
            <a:ext cx="4412028" cy="2471244"/>
          </a:xfrm>
          <a:prstGeom prst="rect">
            <a:avLst/>
          </a:prstGeom>
        </p:spPr>
      </p:pic>
      <p:pic>
        <p:nvPicPr>
          <p:cNvPr id="12" name="Grafik 11">
            <a:extLst>
              <a:ext uri="{FF2B5EF4-FFF2-40B4-BE49-F238E27FC236}">
                <a16:creationId xmlns:a16="http://schemas.microsoft.com/office/drawing/2014/main" id="{108D7FFA-D6AD-4656-A6BC-EA2DEB2764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397760"/>
            <a:ext cx="4410076" cy="2438400"/>
          </a:xfrm>
          <a:prstGeom prst="rect">
            <a:avLst/>
          </a:prstGeom>
        </p:spPr>
      </p:pic>
    </p:spTree>
    <p:extLst>
      <p:ext uri="{BB962C8B-B14F-4D97-AF65-F5344CB8AC3E}">
        <p14:creationId xmlns:p14="http://schemas.microsoft.com/office/powerpoint/2010/main" val="15245262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USEAMSFONTS" val="True"/>
  <p:tag name="USEBOLDAMS" val="False"/>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DEFAULTDISPLAYSOURCE" val="\documentclass{slides}\pagestyle{empty}&#10;\begin{document}&#10;&#10;\end{document}&#10;"/>
  <p:tag name="EMBEDFONTS"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amsmath}\usepackage{mathtools}&#10;\usepackage{graphicx}&#10;&#10;\pagestyle{empty}&#10;\begin{document}&#10;&#10;&#10;\begin{equation*}&#10;A&#10;\end{equation*}&#10;&#10;&#10;\end{document}"/>
  <p:tag name="IGUANATEXSIZE" val="22"/>
  <p:tag name="IGUANATEXCURSOR" val="146"/>
  <p:tag name="TRANSPARENCY" val="Wahr"/>
  <p:tag name="LATEXENGINEID" val="0"/>
  <p:tag name="TEMPFOLDER" val="C:\Users\basti\"/>
  <p:tag name="LATEXFORMHEIGHT" val="312"/>
  <p:tag name="LATEXFORMWIDTH" val="384"/>
  <p:tag name="LATEXFORMWRAP" val="Wahr"/>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99,73756"/>
  <p:tag name="ORIGINALWIDTH" val="335,958"/>
  <p:tag name="LATEXADDIN" val="\documentclass{article}&#10;\usepackage{amsmath}\usepackage{mathtools}&#10;\usepackage{graphicx}&#10;&#10;\pagestyle{empty}&#10;\begin{document}&#10;&#10;&#10;\begin{equation*}&#10;A+B&#10;\end{equation*}&#10;&#10;&#10;\end{document}"/>
  <p:tag name="IGUANATEXSIZE" val="22"/>
  <p:tag name="IGUANATEXCURSOR" val="148"/>
  <p:tag name="TRANSPARENCY" val="Wahr"/>
  <p:tag name="LATEXENGINEID" val="0"/>
  <p:tag name="TEMPFOLDER" val="C:\Users\basti\"/>
  <p:tag name="LATEXFORMHEIGHT" val="312"/>
  <p:tag name="LATEXFORMWIDTH" val="384"/>
  <p:tag name="LATEXFORMWRAP" val="Wahr"/>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597,6753"/>
  <p:tag name="ORIGINALWIDTH" val="681,6648"/>
  <p:tag name="LATEXADDIN" val="\documentclass{article}&#10;\usepackage{amsmath}&#10;\usepackage{mathtools}&#10;\pagestyle{empty}&#10;\begin{document}&#10;&#10;\begin{equation*}&#10;\left[\rule{0pt}{25.85pt}&#10;\begin{smallmatrix}&#10; 0 &amp; 1 &amp; 0 &amp; 1 &amp; 1 &amp; 0 &amp; 0 \\&#10; 0 &amp; 0 &amp; 1 &amp; 0 &amp; 0 &amp; 1 &amp; 1 \\&#10; 1 &amp; 0 &amp; 0 &amp; 0 &amp; 1 &amp; 1 &amp; 1 \\&#10; 0 &amp; 0 &amp; 0 &amp; 0 &amp; 0 &amp; 0 &amp; 1 \\&#10; 0 &amp; 0 &amp; 0 &amp; 0 &amp; 0 &amp; 1 &amp; 0 \\&#10; 0 &amp; 0 &amp; 0 &amp; 0 &amp; 0 &amp; 0 &amp; 0 \\&#10; 0 &amp; 0 &amp; 0 &amp; 0 &amp; 0 &amp; 0 &amp; 0 \\&#10;\end{smallmatrix}&#10;\right]&#10;\end{equation*}&#10;&#10;&#10;\end{document}"/>
  <p:tag name="IGUANATEXSIZE" val="16"/>
  <p:tag name="IGUANATEXCURSOR" val="147"/>
  <p:tag name="TRANSPARENCY" val="Wahr"/>
  <p:tag name="LATEXENGINEID" val="0"/>
  <p:tag name="TEMPFOLDER" val="C:\Users\basti\"/>
  <p:tag name="LATEXFORMHEIGHT" val="312"/>
  <p:tag name="LATEXFORMWIDTH" val="384"/>
  <p:tag name="LATEXFORMWRAP" val="Wahr"/>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861,267"/>
  <p:tag name="LATEXADDIN" val="\documentclass{article}&#10;\usepackage{amsmath}&#10;\usepackage{xcolor}&#10;\pagestyle{empty}&#10;\begin{document}&#10;&#10;&#10;\begin{equation*}&#10;-{\color{red!80!black}b_{6,1}} - b_{6,2} + b_{6,5} - b_{7,2} + b_{7,4} \neq 0&#10;\end{equation*}&#10;&#10;\end{document}"/>
  <p:tag name="IGUANATEXSIZE" val="18"/>
  <p:tag name="IGUANATEXCURSOR" val="197"/>
  <p:tag name="TRANSPARENCY" val="Wahr"/>
  <p:tag name="LATEXENGINEID" val="0"/>
  <p:tag name="TEMPFOLDER" val="C:\Users\basti\"/>
  <p:tag name="LATEXFORMHEIGHT" val="312"/>
  <p:tag name="LATEXFORMWIDTH" val="384"/>
  <p:tag name="LATEXFORMWRAP" val="Wahr"/>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839,895"/>
  <p:tag name="LATEXADDIN" val="\documentclass{article}&#10;\usepackage{amsmath}&#10;\usepackage{xcolor}&#10;\pagestyle{empty}&#10;\begin{document}&#10;&#10;&#10;$- {\color{red!80!black}b_{7,2}} + b_{7,4} \neq 0$&#10;&#10;\end{document}"/>
  <p:tag name="IGUANATEXSIZE" val="18"/>
  <p:tag name="IGUANATEXCURSOR" val="134"/>
  <p:tag name="TRANSPARENCY" val="Wahr"/>
  <p:tag name="LATEXENGINEID" val="0"/>
  <p:tag name="TEMPFOLDER" val="C:\Users\basti\"/>
  <p:tag name="LATEXFORMHEIGHT" val="312"/>
  <p:tag name="LATEXFORMWIDTH" val="384"/>
  <p:tag name="LATEXFORMWRAP" val="Wahr"/>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597,6753"/>
  <p:tag name="ORIGINALWIDTH" val="808,399"/>
  <p:tag name="LATEXADDIN" val="\documentclass{article}&#10;\usepackage{amsmath}\usepackage{mathtools}&#10;\pagestyle{empty}&#10;\begin{document}&#10;&#10;&#10;$&#10;\left[&#10;\rule{0pt}{25.85pt}&#10;\begin{smallmatrix}&#10;          0 &amp; 1 &amp;  \\&#10;          0 &amp; 0 &amp;  \\&#10;          &amp; &amp; 0 &amp; 1 &amp;  \\&#10;          &amp; &amp; 0 &amp; 0 &amp;  \\&#10;          &amp; &amp; &amp; &amp; 1\\&#10;          &amp; &amp; &amp; &amp; &amp; \omega_3 \\&#10;          &amp; &amp; &amp; &amp; &amp; &amp; \omega_3^2&#10;\end{smallmatrix}&#10;\right]&#10;$&#10;&#10;&#10;\end{document}"/>
  <p:tag name="IGUANATEXSIZE" val="16"/>
  <p:tag name="IGUANATEXCURSOR" val="335"/>
  <p:tag name="TRANSPARENCY" val="Wahr"/>
  <p:tag name="LATEXENGINEID" val="0"/>
  <p:tag name="TEMPFOLDER" val="C:\Users\basti\"/>
  <p:tag name="LATEXFORMHEIGHT" val="312"/>
  <p:tag name="LATEXFORMWIDTH" val="384"/>
  <p:tag name="LATEXFORMWRAP" val="Wahr"/>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597,6753"/>
  <p:tag name="ORIGINALWIDTH" val="688,4139"/>
  <p:tag name="LATEXADDIN" val="\documentclass{article}&#10;\usepackage{amsmath}&#10;\usepackage{mathtools}&#10;\usepackage{xcolor}&#10;\pagestyle{empty}&#10;\begin{document}&#10;&#10;\begin{equation*}&#10;\left[\rule{0pt}{25.85pt}&#10;\begin{smallmatrix}&#10; 0 &amp; 1 &amp; 0 &amp; 1 &amp; 1 &amp; 0 &amp; 0 \\&#10; 0 &amp; 0 &amp; 1 &amp; 0 &amp; 0 &amp; 1 &amp; 1 \\&#10; 1 &amp; 0 &amp; 0 &amp; 0 &amp; 1 &amp; 1 &amp; 1 \\&#10; 0 &amp; 0 &amp; 0 &amp; 0 &amp; 0 &amp; 0 &amp; 1 \\&#10; 0 &amp; 0 &amp; 0 &amp; 0 &amp; 0 &amp; 1 &amp; 0 \\&#10; {\color{red!80!black} \bf 1}&amp; 0 &amp; 0 &amp; 0 &amp; 0 &amp; 0 &amp; 0 \\&#10; 0 &amp; 0 &amp; 0 &amp; 0 &amp; 0 &amp; 0 &amp; 0 \\&#10;\end{smallmatrix}&#10;\right]&#10;\end{equation*}&#10;&#10;&#10;\end{document}"/>
  <p:tag name="IGUANATEXSIZE" val="16"/>
  <p:tag name="IGUANATEXCURSOR" val="364"/>
  <p:tag name="TRANSPARENCY" val="Wahr"/>
  <p:tag name="LATEXENGINEID" val="0"/>
  <p:tag name="TEMPFOLDER" val="C:\Users\basti\"/>
  <p:tag name="LATEXFORMHEIGHT" val="312"/>
  <p:tag name="LATEXFORMWIDTH" val="384"/>
  <p:tag name="LATEXFORMWRAP" val="Wahr"/>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597,6753"/>
  <p:tag name="ORIGINALWIDTH" val="979,3776"/>
  <p:tag name="LATEXADDIN" val="\documentclass{article}&#10;\usepackage{amsmath}\usepackage{mathtools}&#10;\pagestyle{empty}&#10;\begin{document}&#10;&#10;&#10;$&#10;\left[&#10;\rule{0pt}{25.85pt}&#10;\begin{smallmatrix}&#10;          \mu_1 &amp;  \\&#10;          &amp;\mu_2 &amp;  \\    &#10;          &amp; &amp; 0 &amp; 1 &amp;  \\&#10;          &amp; &amp; 0 &amp; 0 &amp;  \\&#10;          &amp; &amp; &amp; &amp; \mu_5 \\&#10;          &amp; &amp; &amp; &amp; &amp; \mu_6 \\&#10;          &amp; &amp; &amp; &amp; &amp; &amp; \mu_7&#10;\end{smallmatrix}&#10;\right]&#10;$&#10;&#10;&#10;\end{document}"/>
  <p:tag name="IGUANATEXSIZE" val="16"/>
  <p:tag name="IGUANATEXCURSOR" val="335"/>
  <p:tag name="TRANSPARENCY" val="Wahr"/>
  <p:tag name="LATEXENGINEID" val="0"/>
  <p:tag name="TEMPFOLDER" val="C:\Users\basti\"/>
  <p:tag name="LATEXFORMHEIGHT" val="312"/>
  <p:tag name="LATEXFORMWIDTH" val="384"/>
  <p:tag name="LATEXFORMWRAP" val="Wahr"/>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624,6719"/>
  <p:tag name="ORIGINALWIDTH" val="1087,364"/>
  <p:tag name="LATEXADDIN" val="\documentclass{article}&#10;\usepackage{amsmath}\usepackage{mathtools}&#10;\pagestyle{empty}&#10;\begin{document}&#10;&#10;&#10;$&#10;\left[&#10;\rule{0pt}{25.85pt}&#10;\begin{smallmatrix}&#10;          \lambda_1 &amp;  \\&#10;          &amp; \lambda_2 &amp;  \\&#10;          &amp; &amp; \lambda_3 &amp;  \\&#10;          &amp; &amp; &amp;\lambda_4 &amp;  \\&#10;          &amp; &amp; &amp; &amp; \lambda_5 \\&#10;          &amp; &amp; &amp; &amp; &amp; \lambda_6 \\&#10;          &amp; &amp; &amp; &amp; &amp; &amp; \lambda_7&#10;\end{smallmatrix}&#10;\right]&#10;$&#10;&#10;&#10;\end{document}"/>
  <p:tag name="IGUANATEXSIZE" val="16"/>
  <p:tag name="IGUANATEXCURSOR" val="189"/>
  <p:tag name="TRANSPARENCY" val="Wahr"/>
  <p:tag name="LATEXENGINEID" val="0"/>
  <p:tag name="TEMPFOLDER" val="C:\Users\basti\"/>
  <p:tag name="LATEXFORMHEIGHT" val="312"/>
  <p:tag name="LATEXFORMWIDTH" val="384"/>
  <p:tag name="LATEXFORMWRAP" val="Wahr"/>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597,6753"/>
  <p:tag name="ORIGINALWIDTH" val="688,4139"/>
  <p:tag name="LATEXADDIN" val="\documentclass{article}&#10;\usepackage{amsmath}&#10;\usepackage{mathtools}&#10;\usepackage{xcolor}&#10;\pagestyle{empty}&#10;\begin{document}&#10;&#10;\begin{equation*}&#10;\left[\rule{0pt}{25.85pt}&#10;\begin{smallmatrix}&#10; 0 &amp; 1 &amp; 0 &amp; 1 &amp; 1 &amp; 0 &amp; 0 \\&#10; 0 &amp; 0 &amp; 1 &amp; 0 &amp; 0 &amp; 1 &amp; 1 \\&#10; 1 &amp; 0 &amp; 0 &amp; 0 &amp; 1 &amp; 1 &amp; 1 \\&#10; 0 &amp; 0 &amp; 0 &amp; 0 &amp; 0 &amp; 0 &amp; 1 \\&#10; 0 &amp; 0 &amp; 0 &amp; 0 &amp; 0 &amp; 1 &amp; 0 \\&#10; 1 &amp; 0 &amp; 0 &amp; 0 &amp; 0 &amp; 0 &amp; 0 \\&#10; 0 &amp;  {\color{red!80!black} \bf 1} &amp; 0 &amp; 0 &amp; 0 &amp; 0 &amp; 0 \\&#10;\end{smallmatrix}&#10;\right]&#10;\end{equation*}&#10;&#10;&#10;\end{document}"/>
  <p:tag name="IGUANATEXSIZE" val="16"/>
  <p:tag name="IGUANATEXCURSOR" val="402"/>
  <p:tag name="TRANSPARENCY" val="Wahr"/>
  <p:tag name="LATEXENGINEID" val="0"/>
  <p:tag name="TEMPFOLDER" val="C:\Users\basti\"/>
  <p:tag name="LATEXFORMHEIGHT" val="312"/>
  <p:tag name="LATEXFORMWIDTH" val="384"/>
  <p:tag name="LATEXFORMWRAP" val="Wahr"/>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314,9606"/>
  <p:tag name="ORIGINALWIDTH" val="2377,203"/>
  <p:tag name="LATEXADDIN" val="\documentclass{article}&#10;\usepackage{amsmath}&#10;\pagestyle{empty}&#10;\newcommand{\I}{\mathrm{i}}&#10;\begin{document}&#10;&#10;&#10;\begin{equation*}&#10;A&#10;= \left[&#10;\rule{0pt}{15pt}&#10;\begin{smallmatrix}&#10;0 &amp; 1 &amp; 0 &amp; 0 \\&#10;0 &amp; 0 &amp; 1 &amp; 0 \\&#10;0 &amp; 0 &amp; 0 &amp; 1 \\&#10;0 &amp; 0 &amp; 0 &amp; 0&#10;\end{smallmatrix} \right], \quad &#10;L = D - A&#10;=  \left[\rule{0pt}{15pt}&#10;\begin{smallmatrix}&#10;1 &amp; -1 &amp; 0 &amp; 0 \\&#10;0 &amp; 1 &amp; -1 &amp; 0 \\&#10;0 &amp; 0 &amp; 1 &amp; -1 \\&#10;0 &amp; 0 &amp; 0 &amp; 1&#10;\end{smallmatrix}\right]&#10;\end{equation*}&#10;&#10;&#10;&#10;\end{document}"/>
  <p:tag name="IGUANATEXSIZE" val="20"/>
  <p:tag name="IGUANATEXCURSOR" val="273"/>
  <p:tag name="TRANSPARENCY" val="Wahr"/>
  <p:tag name="LATEXENGINEID" val="0"/>
  <p:tag name="TEMPFOLDER" val="C:\Users\basti\"/>
  <p:tag name="LATEXFORMHEIGHT" val="312"/>
  <p:tag name="LATEXFORMWIDTH" val="384"/>
  <p:tag name="LATEXFORMWRAP" val="Wahr"/>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699,6625"/>
  <p:tag name="LATEXADDIN" val="\documentclass{article}&#10;\usepackage{amsmath}&#10;\usepackage{xcolor}&#10;\pagestyle{empty}&#10;\newcommand{\I}{\mathrm{i}}&#10;\begin{document}&#10;&#10;&#10;\begin{equation*}&#10;A&#10;= \left[&#10;\rule{0pt}{15pt}&#10;\begin{smallmatrix}&#10;0 &amp; 1 &amp; 0 &amp; 0 \\&#10;0 &amp; 0 &amp; 1 &amp; 0 \\&#10;0 &amp; 0 &amp; 0 &amp; 1 \\&#10;0 &amp; 0 &amp; 0 &amp; 0&#10;\end{smallmatrix} \right] &#10;\end{equation*}&#10;&#10;&#10;&#10;\end{document}"/>
  <p:tag name="IGUANATEXSIZE" val="20"/>
  <p:tag name="IGUANATEXCURSOR" val="248"/>
  <p:tag name="TRANSPARENCY" val="Wahr"/>
  <p:tag name="LATEXENGINEID" val="0"/>
  <p:tag name="TEMPFOLDER" val="C:\Users\basti\"/>
  <p:tag name="LATEXFORMHEIGHT" val="312"/>
  <p:tag name="LATEXFORMWIDTH" val="384"/>
  <p:tag name="LATEXFORMWRAP" val="Wahr"/>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302,9621"/>
  <p:tag name="ORIGINALWIDTH" val="1905,512"/>
  <p:tag name="LATEXADDIN" val="\documentclass{article}&#10;\usepackage{amsmath}&#10;\usepackage{xcolor}&#10;\pagestyle{empty}&#10;\newcommand{\I}{\mathrm{i}}&#10;\begin{document}&#10;&#10;&#10;\begin{equation*}&#10;\operatorname{DFT}_4&#10;(A+B)&#10;\operatorname{DFT}_4^{-1}&#10;= \left[&#10;\rule{0pt}{15pt}&#10;\begin{smallmatrix}&#10;1 &amp; . &amp; . &amp; . \\&#10;. &amp; \I &amp; . &amp; . \\&#10;. &amp; . &amp; -1 &amp; . \\&#10;. &amp; . &amp; . &amp; -\I&#10;\end{smallmatrix} \right] &#10;\end{equation*}&#10;&#10;&#10;&#10;\end{document}"/>
  <p:tag name="IGUANATEXSIZE" val="20"/>
  <p:tag name="IGUANATEXCURSOR" val="200"/>
  <p:tag name="TRANSPARENCY" val="Wahr"/>
  <p:tag name="LATEXENGINEID" val="0"/>
  <p:tag name="TEMPFOLDER" val="C:\Users\basti\"/>
  <p:tag name="LATEXFORMHEIGHT" val="312"/>
  <p:tag name="LATEXFORMWIDTH" val="384"/>
  <p:tag name="LATEXFORMWRAP" val="Wahr"/>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672,6659"/>
  <p:tag name="ORIGINALWIDTH" val="1087,364"/>
  <p:tag name="LATEXADDIN" val="\documentclass{article}&#10;\usepackage{amsmath}\usepackage{mathtools}&#10;\pagestyle{empty}&#10;\begin{document}&#10;&#10;&#10;$\left[&#10;\rule{0pt}{29.5pt}&#10;\begin{smallmatrix}&#10;          \lambda_1 &amp; &amp;  \\&#10;          &amp; \lambda_2 &amp;  \\&#10;          &amp; &amp; \lambda_3 &amp;  &amp;  \\&#10;          &amp; &amp; &amp; \lambda_4 &amp;  \\&#10;          &amp; &amp; &amp; &amp; \lambda_5 \\&#10;          &amp; &amp; &amp; &amp; &amp; \lambda_6 \\&#10;          &amp; &amp; &amp; &amp; &amp; &amp; \lambda_7&#10;\end{smallmatrix}&#10;\right]&#10;$&#10;&#10;&#10;\end{document}"/>
  <p:tag name="IGUANATEXSIZE" val="20"/>
  <p:tag name="IGUANATEXCURSOR" val="127"/>
  <p:tag name="TRANSPARENCY" val="Wahr"/>
  <p:tag name="LATEXENGINEID" val="0"/>
  <p:tag name="TEMPFOLDER" val="C:\Users\basti\"/>
  <p:tag name="LATEXFORMHEIGHT" val="312"/>
  <p:tag name="LATEXFORMWIDTH" val="384"/>
  <p:tag name="LATEXFORMWRAP" val="Wahr"/>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952,3809"/>
  <p:tag name="LATEXADDIN" val="\documentclass{article}&#10;\usepackage{amsmath}&#10;\usepackage{xcolor}&#10;\pagestyle{empty}&#10;\newcommand{\I}{\mathrm{i}}&#10;\begin{document}&#10;&#10;&#10;\begin{equation*}&#10;A+{\color{red!80!black}B}&#10;= \left[&#10;\rule{0pt}{15pt}&#10;\begin{smallmatrix}&#10;0 &amp; 1 &amp; 0 &amp; 0 \\&#10;0 &amp; 0 &amp; 1 &amp; 0 \\&#10;0 &amp; 0 &amp; 0 &amp; 1 \\&#10;{\color{red!80!black}1} &amp; 0 &amp; 0 &amp; 0&#10;\end{smallmatrix} \right] &#10;\end{equation*}&#10;&#10;&#10;&#10;\end{document}"/>
  <p:tag name="IGUANATEXSIZE" val="20"/>
  <p:tag name="IGUANATEXCURSOR" val="294"/>
  <p:tag name="TRANSPARENCY" val="Wahr"/>
  <p:tag name="LATEXENGINEID" val="0"/>
  <p:tag name="TEMPFOLDER" val="C:\Users\basti\"/>
  <p:tag name="LATEXFORMHEIGHT" val="312"/>
  <p:tag name="LATEXFORMWIDTH" val="384"/>
  <p:tag name="LATEXFORMWRAP" val="Wahr"/>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672,6659"/>
  <p:tag name="ORIGINALWIDTH" val="808,399"/>
  <p:tag name="LATEXADDIN" val="\documentclass{article}&#10;\usepackage{amsmath}\usepackage{mathtools}&#10;\pagestyle{empty}&#10;\begin{document}&#10;&#10;&#10;$&#10;\left[&#10;\rule{0pt}{29.5pt}&#10;\begin{smallmatrix}&#10;          0 &amp; 1 &amp;  \\&#10;          0 &amp; 0 &amp;  \\&#10;          &amp; &amp; 0 &amp; 1 &amp;  \\&#10;          &amp; &amp; 0 &amp; 0 &amp;  \\&#10;          &amp; &amp; &amp; &amp; 1 \\&#10;          &amp; &amp; &amp; &amp; &amp; \omega_3^2 \\&#10;          &amp; &amp; &amp; &amp; &amp; &amp; \omega_3&#10;\end{smallmatrix}&#10;\right]&#10;$&#10;&#10;&#10;\end{document}"/>
  <p:tag name="IGUANATEXSIZE" val="20"/>
  <p:tag name="IGUANATEXCURSOR" val="128"/>
  <p:tag name="TRANSPARENCY" val="Wahr"/>
  <p:tag name="LATEXENGINEID" val="0"/>
  <p:tag name="TEMPFOLDER" val="C:\Users\basti\"/>
  <p:tag name="LATEXFORMHEIGHT" val="312"/>
  <p:tag name="LATEXFORMWIDTH" val="384"/>
  <p:tag name="LATEXFORMWRAP" val="Wahr"/>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680,9149"/>
  <p:tag name="ORIGINALWIDTH" val="2467,941"/>
  <p:tag name="LATEXADDIN" val="\documentclass{article}&#10;\usepackage{amsmath}\usepackage{mathtools}&#10;\usepackage{graphicx}&#10;&#10;\pagestyle{empty}&#10;\begin{document}&#10;&#10;&#10;\begin{equation*}&#10;\begin{smallmatrix}&#10;\left[&#10;\rule{0pt}{29.5pt}&#10;\begin{smallmatrix}&#10;          \lambda &amp; 1 &amp;  \\&#10;          &amp; \lambda &amp; 1  \\&#10;          &amp; &amp; \ddots &amp; 1 &amp;  \\&#10;          &amp; &amp;  &amp; \lambda &amp;  \\&#10;          &amp; &amp; &amp; &amp; . \\&#10;          &amp; &amp; &amp; &amp; &amp; . \\&#10;          &amp; &amp; &amp; &amp; &amp; &amp; .&#10;\end{smallmatrix}&#10;\right]&#10;&amp; \rule{60pt}{0pt}&#10;&amp;&#10;\left[&#10;\rule{0pt}{29.5pt}&#10;\begin{smallmatrix}&#10;          \lambda_1 &amp; &amp;  \\&#10;          &amp; \lambda_2 &amp;   \\&#10;          &amp; &amp; \ddots &amp;  &amp;  \\&#10;          &amp; &amp;  &amp; \lambda_n &amp;  \\&#10;          &amp; &amp; &amp; &amp; . \\&#10;          &amp; &amp; &amp; &amp; &amp; . \\&#10;          &amp; &amp; &amp; &amp; &amp; &amp; .&#10;\end{smallmatrix}&#10;\right]&#10;\end{smallmatrix}&#10;\end{equation*}&#10;&#10;&#10;\end{document}"/>
  <p:tag name="IGUANATEXSIZE" val="18"/>
  <p:tag name="IGUANATEXCURSOR" val="165"/>
  <p:tag name="TRANSPARENCY" val="Wahr"/>
  <p:tag name="LATEXENGINEID" val="0"/>
  <p:tag name="TEMPFOLDER" val="C:\Users\basti\"/>
  <p:tag name="LATEXFORMHEIGHT" val="312"/>
  <p:tag name="LATEXFORMWIDTH" val="384"/>
  <p:tag name="LATEXFORMWRAP" val="Wahr"/>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170,604"/>
  <p:tag name="ORIGINALWIDTH" val="2827,896"/>
  <p:tag name="LATEXADDIN" val="\documentclass{article}&#10;\usepackage{amsmath}&#10;\pagestyle{empty}&#10;\begin{document}&#10;\parbox{8cm}{{\bf Theorem: }Let $u_1,\dots,u_r, v_1,\dots, v_r$ be left/right eigenvectors of Jordan blocks to the eigenvalue $\lambda$ and B the matrix containig only the new edge, then if &#10;\begin{equation*}&#10;\sum_{k=1}^r u_k^T B v_k \neq 0&#10;\end{equation*}&#10;the largest Jordan block of $\lambda$ gets destroyed in $A + B$.&#10;}&#10;&#10;\end{document}"/>
  <p:tag name="IGUANATEXSIZE" val="16"/>
  <p:tag name="IGUANATEXCURSOR" val="89"/>
  <p:tag name="TRANSPARENCY" val="Wahr"/>
  <p:tag name="LATEXENGINEID" val="0"/>
  <p:tag name="TEMPFOLDER" val="C:\Users\basti\"/>
  <p:tag name="LATEXFORMHEIGHT" val="312"/>
  <p:tag name="LATEXFORMWIDTH" val="384"/>
  <p:tag name="LATEXFORMWRAP" val="Wahr"/>
  <p:tag name="BITMAPVECTOR" val="0"/>
</p:tagLst>
</file>

<file path=ppt/theme/theme1.xml><?xml version="1.0" encoding="utf-8"?>
<a:theme xmlns:a="http://schemas.openxmlformats.org/drawingml/2006/main" name="ETH Course">
  <a:themeElements>
    <a:clrScheme name="Custom 1">
      <a:dk1>
        <a:srgbClr val="000000"/>
      </a:dk1>
      <a:lt1>
        <a:srgbClr val="FFFFFF"/>
      </a:lt1>
      <a:dk2>
        <a:srgbClr val="002B5F"/>
      </a:dk2>
      <a:lt2>
        <a:srgbClr val="808080"/>
      </a:lt2>
      <a:accent1>
        <a:srgbClr val="4F0E2B"/>
      </a:accent1>
      <a:accent2>
        <a:srgbClr val="005C3C"/>
      </a:accent2>
      <a:accent3>
        <a:srgbClr val="A03232"/>
      </a:accent3>
      <a:accent4>
        <a:srgbClr val="F7F0BC"/>
      </a:accent4>
      <a:accent5>
        <a:srgbClr val="C8DEC8"/>
      </a:accent5>
      <a:accent6>
        <a:srgbClr val="D6D6F5"/>
      </a:accent6>
      <a:hlink>
        <a:srgbClr val="FFFFFF"/>
      </a:hlink>
      <a:folHlink>
        <a:srgbClr val="A71D5B"/>
      </a:folHlink>
    </a:clrScheme>
    <a:fontScheme name="MP tes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28575">
          <a:noFill/>
          <a:miter lim="800000"/>
          <a:headEnd type="none" w="med" len="med"/>
          <a:tailEnd type="arrow"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b="0">
            <a:solidFill>
              <a:schemeClr val="bg1"/>
            </a:solidFill>
            <a:latin typeface="+mn-lt"/>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b="0" dirty="0" smtClean="0">
            <a:latin typeface="+mn-lt"/>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TH Course">
  <a:themeElements>
    <a:clrScheme name="Custom 1">
      <a:dk1>
        <a:srgbClr val="000000"/>
      </a:dk1>
      <a:lt1>
        <a:srgbClr val="FFFFFF"/>
      </a:lt1>
      <a:dk2>
        <a:srgbClr val="002B5F"/>
      </a:dk2>
      <a:lt2>
        <a:srgbClr val="808080"/>
      </a:lt2>
      <a:accent1>
        <a:srgbClr val="4F0E2B"/>
      </a:accent1>
      <a:accent2>
        <a:srgbClr val="005C3C"/>
      </a:accent2>
      <a:accent3>
        <a:srgbClr val="A03232"/>
      </a:accent3>
      <a:accent4>
        <a:srgbClr val="F7F0BC"/>
      </a:accent4>
      <a:accent5>
        <a:srgbClr val="C8DEC8"/>
      </a:accent5>
      <a:accent6>
        <a:srgbClr val="D6D6F5"/>
      </a:accent6>
      <a:hlink>
        <a:srgbClr val="FFFFFF"/>
      </a:hlink>
      <a:folHlink>
        <a:srgbClr val="A71D5B"/>
      </a:folHlink>
    </a:clrScheme>
    <a:fontScheme name="MP tes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28575">
          <a:noFill/>
          <a:miter lim="800000"/>
          <a:headEnd type="none" w="med" len="med"/>
          <a:tailEnd type="arrow"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b="0">
            <a:solidFill>
              <a:schemeClr val="bg1"/>
            </a:solidFill>
            <a:latin typeface="+mn-lt"/>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b="0" dirty="0" smtClean="0">
            <a:latin typeface="+mn-lt"/>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ETH Course</Template>
  <TotalTime>0</TotalTime>
  <Words>2064</Words>
  <Application>Microsoft Office PowerPoint</Application>
  <PresentationFormat>Breitbild</PresentationFormat>
  <Paragraphs>186</Paragraphs>
  <Slides>12</Slides>
  <Notes>12</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12</vt:i4>
      </vt:variant>
    </vt:vector>
  </HeadingPairs>
  <TitlesOfParts>
    <vt:vector size="21" baseType="lpstr">
      <vt:lpstr>Arial</vt:lpstr>
      <vt:lpstr>Arial Narrow</vt:lpstr>
      <vt:lpstr>Calibri</vt:lpstr>
      <vt:lpstr>Myriad Pro</vt:lpstr>
      <vt:lpstr>Times New Roman</vt:lpstr>
      <vt:lpstr>Wingdings</vt:lpstr>
      <vt:lpstr>Wingdings 2</vt:lpstr>
      <vt:lpstr>ETH Course</vt:lpstr>
      <vt:lpstr>1_ETH Course</vt:lpstr>
      <vt:lpstr>Digraph Signal Processing with Generalized Boundary Conditions IEEE Trans. Signal Proc. Vol. 69, pp. 1422-1437, 2021</vt:lpstr>
      <vt:lpstr>Graph Signal Processing...</vt:lpstr>
      <vt:lpstr>Digraph Signal Processing is an Open Problem Graph Signal Processing: Overview, Challenges, and Applications, Ortega et al., Proc. IEEE, vol. 106(5), pp. 808–828, 2018</vt:lpstr>
      <vt:lpstr>Our Key Idea: Boundary Conditions</vt:lpstr>
      <vt:lpstr>Edges to Destroy Jordan Blocks</vt:lpstr>
      <vt:lpstr>The Algorithm</vt:lpstr>
      <vt:lpstr>Behaviour of Eigenvalues? (Spectrum)</vt:lpstr>
      <vt:lpstr>Generally Applicable &amp; Fast</vt:lpstr>
      <vt:lpstr>Scalable</vt:lpstr>
      <vt:lpstr>Fourier bases found are almost orthogonal</vt:lpstr>
      <vt:lpstr>Applications</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Fourier-Sparse Functions on DAGs</dc:title>
  <dc:subject/>
  <dc:creator>Chris Wendler;Bastian Seifert</dc:creator>
  <cp:keywords/>
  <dc:description/>
  <cp:lastModifiedBy>om48gjbars@idethz.onmicrosoft.com</cp:lastModifiedBy>
  <cp:revision>3439</cp:revision>
  <cp:lastPrinted>2013-11-13T09:55:26Z</cp:lastPrinted>
  <dcterms:created xsi:type="dcterms:W3CDTF">2009-01-12T00:38:48Z</dcterms:created>
  <dcterms:modified xsi:type="dcterms:W3CDTF">2022-04-19T21:45:18Z</dcterms:modified>
  <cp:category/>
</cp:coreProperties>
</file>