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7" r:id="rId2"/>
  </p:sldIdLst>
  <p:sldSz cx="51206400" cy="3840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" d="100"/>
          <a:sy n="11" d="100"/>
        </p:scale>
        <p:origin x="150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DBDE9-6183-416D-9FE2-4D0298A065F9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CFC57-A1B5-431D-8CA1-3865BFF6E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7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FC57-A1B5-431D-8CA1-3865BFF6EF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3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6285233"/>
            <a:ext cx="43525440" cy="13370560"/>
          </a:xfrm>
        </p:spPr>
        <p:txBody>
          <a:bodyPr anchor="b"/>
          <a:lstStyle>
            <a:lvl1pPr algn="ctr">
              <a:defRPr sz="3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20171413"/>
            <a:ext cx="38404800" cy="9272267"/>
          </a:xfrm>
        </p:spPr>
        <p:txBody>
          <a:bodyPr/>
          <a:lstStyle>
            <a:lvl1pPr marL="0" indent="0" algn="ctr">
              <a:buNone/>
              <a:defRPr sz="13440"/>
            </a:lvl1pPr>
            <a:lvl2pPr marL="2560320" indent="0" algn="ctr">
              <a:buNone/>
              <a:defRPr sz="11200"/>
            </a:lvl2pPr>
            <a:lvl3pPr marL="5120640" indent="0" algn="ctr">
              <a:buNone/>
              <a:defRPr sz="10080"/>
            </a:lvl3pPr>
            <a:lvl4pPr marL="7680960" indent="0" algn="ctr">
              <a:buNone/>
              <a:defRPr sz="8960"/>
            </a:lvl4pPr>
            <a:lvl5pPr marL="10241280" indent="0" algn="ctr">
              <a:buNone/>
              <a:defRPr sz="8960"/>
            </a:lvl5pPr>
            <a:lvl6pPr marL="12801600" indent="0" algn="ctr">
              <a:buNone/>
              <a:defRPr sz="8960"/>
            </a:lvl6pPr>
            <a:lvl7pPr marL="15361920" indent="0" algn="ctr">
              <a:buNone/>
              <a:defRPr sz="8960"/>
            </a:lvl7pPr>
            <a:lvl8pPr marL="17922240" indent="0" algn="ctr">
              <a:buNone/>
              <a:defRPr sz="8960"/>
            </a:lvl8pPr>
            <a:lvl9pPr marL="20482560" indent="0" algn="ctr">
              <a:buNone/>
              <a:defRPr sz="8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6E6-940C-4F3F-94B1-1EA47934EE38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7F4B-1BD5-48D6-A6FA-C199E70E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6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6E6-940C-4F3F-94B1-1EA47934EE38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7F4B-1BD5-48D6-A6FA-C199E70E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8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3" y="2044700"/>
            <a:ext cx="11041380" cy="325462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3" y="2044700"/>
            <a:ext cx="32484060" cy="3254629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6E6-940C-4F3F-94B1-1EA47934EE38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7F4B-1BD5-48D6-A6FA-C199E70E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9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6E6-940C-4F3F-94B1-1EA47934EE38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7F4B-1BD5-48D6-A6FA-C199E70E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6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3" y="9574541"/>
            <a:ext cx="44165520" cy="15975327"/>
          </a:xfrm>
        </p:spPr>
        <p:txBody>
          <a:bodyPr anchor="b"/>
          <a:lstStyle>
            <a:lvl1pPr>
              <a:defRPr sz="3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3" y="25701001"/>
            <a:ext cx="44165520" cy="8401047"/>
          </a:xfrm>
        </p:spPr>
        <p:txBody>
          <a:bodyPr/>
          <a:lstStyle>
            <a:lvl1pPr marL="0" indent="0">
              <a:buNone/>
              <a:defRPr sz="13440">
                <a:solidFill>
                  <a:schemeClr val="tx1"/>
                </a:solidFill>
              </a:defRPr>
            </a:lvl1pPr>
            <a:lvl2pPr marL="256032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6E6-940C-4F3F-94B1-1EA47934EE38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7F4B-1BD5-48D6-A6FA-C199E70E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2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10223500"/>
            <a:ext cx="21762720" cy="243674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10223500"/>
            <a:ext cx="21762720" cy="243674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6E6-940C-4F3F-94B1-1EA47934EE38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7F4B-1BD5-48D6-A6FA-C199E70E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1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044708"/>
            <a:ext cx="44165520" cy="74231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5" y="9414513"/>
            <a:ext cx="21662704" cy="4613907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5" y="14028420"/>
            <a:ext cx="21662704" cy="206336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9414513"/>
            <a:ext cx="21769390" cy="4613907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4028420"/>
            <a:ext cx="21769390" cy="206336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6E6-940C-4F3F-94B1-1EA47934EE38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7F4B-1BD5-48D6-A6FA-C199E70E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6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6E6-940C-4F3F-94B1-1EA47934EE38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7F4B-1BD5-48D6-A6FA-C199E70E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0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6E6-940C-4F3F-94B1-1EA47934EE38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7F4B-1BD5-48D6-A6FA-C199E70E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7" cy="896112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5529588"/>
            <a:ext cx="25923240" cy="27292300"/>
          </a:xfrm>
        </p:spPr>
        <p:txBody>
          <a:bodyPr/>
          <a:lstStyle>
            <a:lvl1pPr>
              <a:defRPr sz="17920"/>
            </a:lvl1pPr>
            <a:lvl2pPr>
              <a:defRPr sz="15680"/>
            </a:lvl2pPr>
            <a:lvl3pPr>
              <a:defRPr sz="1344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0"/>
            <a:ext cx="16515397" cy="21344893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6E6-940C-4F3F-94B1-1EA47934EE38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7F4B-1BD5-48D6-A6FA-C199E70E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0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7" cy="896112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5529588"/>
            <a:ext cx="25923240" cy="27292300"/>
          </a:xfrm>
        </p:spPr>
        <p:txBody>
          <a:bodyPr anchor="t"/>
          <a:lstStyle>
            <a:lvl1pPr marL="0" indent="0">
              <a:buNone/>
              <a:defRPr sz="17920"/>
            </a:lvl1pPr>
            <a:lvl2pPr marL="2560320" indent="0">
              <a:buNone/>
              <a:defRPr sz="15680"/>
            </a:lvl2pPr>
            <a:lvl3pPr marL="5120640" indent="0">
              <a:buNone/>
              <a:defRPr sz="1344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0"/>
            <a:ext cx="16515397" cy="21344893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6E6-940C-4F3F-94B1-1EA47934EE38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7F4B-1BD5-48D6-A6FA-C199E70E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3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2044708"/>
            <a:ext cx="44165520" cy="742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10223500"/>
            <a:ext cx="44165520" cy="2436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5595568"/>
            <a:ext cx="115214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A6E6-940C-4F3F-94B1-1EA47934EE38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5595568"/>
            <a:ext cx="1728216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5595568"/>
            <a:ext cx="115214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D7F4B-1BD5-48D6-A6FA-C199E70E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7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120640" rtl="0" eaLnBrk="1" latinLnBrk="0" hangingPunct="1">
        <a:lnSpc>
          <a:spcPct val="90000"/>
        </a:lnSpc>
        <a:spcBef>
          <a:spcPct val="0"/>
        </a:spcBef>
        <a:buNone/>
        <a:defRPr sz="2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0160" indent="-1280160" algn="l" defTabSz="5120640" rtl="0" eaLnBrk="1" latinLnBrk="0" hangingPunct="1">
        <a:lnSpc>
          <a:spcPct val="90000"/>
        </a:lnSpc>
        <a:spcBef>
          <a:spcPts val="5600"/>
        </a:spcBef>
        <a:buFont typeface="Arial" panose="020B0604020202020204" pitchFamily="34" charset="0"/>
        <a:buChar char="•"/>
        <a:defRPr sz="1568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20.png"/><Relationship Id="rId39" Type="http://schemas.openxmlformats.org/officeDocument/2006/relationships/oleObject" Target="../embeddings/oleObject1.bin"/><Relationship Id="rId21" Type="http://schemas.openxmlformats.org/officeDocument/2006/relationships/image" Target="../media/image15.png"/><Relationship Id="rId34" Type="http://schemas.openxmlformats.org/officeDocument/2006/relationships/image" Target="../media/image27.png"/><Relationship Id="rId42" Type="http://schemas.openxmlformats.org/officeDocument/2006/relationships/image" Target="../media/image2.emf"/><Relationship Id="rId47" Type="http://schemas.openxmlformats.org/officeDocument/2006/relationships/image" Target="../media/image34.png"/><Relationship Id="rId50" Type="http://schemas.openxmlformats.org/officeDocument/2006/relationships/image" Target="../media/image37.png"/><Relationship Id="rId55" Type="http://schemas.openxmlformats.org/officeDocument/2006/relationships/image" Target="../media/image42.png"/><Relationship Id="rId7" Type="http://schemas.openxmlformats.org/officeDocument/2006/relationships/image" Target="../media/image3.png"/><Relationship Id="rId12" Type="http://schemas.openxmlformats.org/officeDocument/2006/relationships/hyperlink" Target="https://arxiv.org/abs/1712.02862" TargetMode="External"/><Relationship Id="rId17" Type="http://schemas.openxmlformats.org/officeDocument/2006/relationships/image" Target="../media/image12.png"/><Relationship Id="rId25" Type="http://schemas.openxmlformats.org/officeDocument/2006/relationships/image" Target="../media/image19.png"/><Relationship Id="rId33" Type="http://schemas.openxmlformats.org/officeDocument/2006/relationships/image" Target="../media/image26.png"/><Relationship Id="rId38" Type="http://schemas.openxmlformats.org/officeDocument/2006/relationships/image" Target="../media/image30.png"/><Relationship Id="rId46" Type="http://schemas.openxmlformats.org/officeDocument/2006/relationships/image" Target="../media/image33.png"/><Relationship Id="rId2" Type="http://schemas.openxmlformats.org/officeDocument/2006/relationships/tags" Target="../tags/tag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41" Type="http://schemas.openxmlformats.org/officeDocument/2006/relationships/oleObject" Target="../embeddings/oleObject2.bin"/><Relationship Id="rId54" Type="http://schemas.openxmlformats.org/officeDocument/2006/relationships/image" Target="../media/image41.png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7.png"/><Relationship Id="rId24" Type="http://schemas.openxmlformats.org/officeDocument/2006/relationships/image" Target="../media/image18.png"/><Relationship Id="rId32" Type="http://schemas.openxmlformats.org/officeDocument/2006/relationships/image" Target="../media/image25.png"/><Relationship Id="rId37" Type="http://schemas.openxmlformats.org/officeDocument/2006/relationships/image" Target="../media/image29.png"/><Relationship Id="rId40" Type="http://schemas.openxmlformats.org/officeDocument/2006/relationships/image" Target="../media/image1.emf"/><Relationship Id="rId45" Type="http://schemas.openxmlformats.org/officeDocument/2006/relationships/image" Target="../media/image32.png"/><Relationship Id="rId53" Type="http://schemas.openxmlformats.org/officeDocument/2006/relationships/image" Target="../media/image40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0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28.png"/><Relationship Id="rId49" Type="http://schemas.openxmlformats.org/officeDocument/2006/relationships/image" Target="../media/image36.png"/><Relationship Id="rId57" Type="http://schemas.openxmlformats.org/officeDocument/2006/relationships/image" Target="../media/image44.png"/><Relationship Id="rId10" Type="http://schemas.openxmlformats.org/officeDocument/2006/relationships/image" Target="../media/image6.png"/><Relationship Id="rId19" Type="http://schemas.microsoft.com/office/2007/relationships/hdphoto" Target="../media/hdphoto1.wdp"/><Relationship Id="rId31" Type="http://schemas.microsoft.com/office/2007/relationships/hdphoto" Target="../media/hdphoto2.wdp"/><Relationship Id="rId44" Type="http://schemas.microsoft.com/office/2007/relationships/hdphoto" Target="../media/hdphoto4.wdp"/><Relationship Id="rId52" Type="http://schemas.openxmlformats.org/officeDocument/2006/relationships/image" Target="../media/image39.png"/><Relationship Id="rId4" Type="http://schemas.openxmlformats.org/officeDocument/2006/relationships/tags" Target="../tags/tag3.xml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microsoft.com/office/2007/relationships/hdphoto" Target="../media/hdphoto3.wdp"/><Relationship Id="rId43" Type="http://schemas.openxmlformats.org/officeDocument/2006/relationships/image" Target="../media/image31.png"/><Relationship Id="rId48" Type="http://schemas.openxmlformats.org/officeDocument/2006/relationships/image" Target="../media/image35.png"/><Relationship Id="rId56" Type="http://schemas.openxmlformats.org/officeDocument/2006/relationships/image" Target="../media/image43.png"/><Relationship Id="rId8" Type="http://schemas.openxmlformats.org/officeDocument/2006/relationships/image" Target="../media/image4.png"/><Relationship Id="rId51" Type="http://schemas.openxmlformats.org/officeDocument/2006/relationships/image" Target="../media/image38.png"/><Relationship Id="rId3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EF5331-0858-4722-8C41-0735C0F9D587}"/>
              </a:ext>
            </a:extLst>
          </p:cNvPr>
          <p:cNvSpPr/>
          <p:nvPr/>
        </p:nvSpPr>
        <p:spPr>
          <a:xfrm>
            <a:off x="5543438" y="368651"/>
            <a:ext cx="35394065" cy="1842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BASED DEEP LEARNING IN FREE BREATHING, UNGATED, CARDIAC MRI  RECOVERY </a:t>
            </a:r>
          </a:p>
          <a:p>
            <a:pPr algn="ctr"/>
            <a:r>
              <a:rPr lang="en-US" sz="524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Sampurna Biswas</a:t>
            </a:r>
            <a:r>
              <a:rPr lang="en-US" sz="52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Hemant Aggarwal, </a:t>
            </a:r>
            <a:r>
              <a:rPr lang="en-US" sz="524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Sunrita</a:t>
            </a:r>
            <a:r>
              <a:rPr lang="en-US" sz="52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Poddar &amp; Mathews Jacob; University of Iowa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BD512A-1387-4F19-B1F5-BD638D691F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05" y="498908"/>
            <a:ext cx="1523392" cy="1398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C7ECE0-32A3-43C9-BE9D-BFADC68EC2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5699" y="4780547"/>
            <a:ext cx="4857058" cy="73217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0A1D80-E382-4CA6-91D9-DE3FAE591C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9947" y="6651293"/>
            <a:ext cx="2215419" cy="59003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521391-C14D-403C-955E-3D58ACCB2DFC}"/>
              </a:ext>
            </a:extLst>
          </p:cNvPr>
          <p:cNvSpPr txBox="1">
            <a:spLocks/>
          </p:cNvSpPr>
          <p:nvPr/>
        </p:nvSpPr>
        <p:spPr>
          <a:xfrm>
            <a:off x="739314" y="2989395"/>
            <a:ext cx="8446020" cy="115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Inverse problems in MRI are ill posed:</a:t>
            </a:r>
          </a:p>
          <a:p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undersampling</a:t>
            </a:r>
            <a:endParaRPr lang="en-US" sz="385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E393-F08C-4EB2-98E4-150DFBFF03EB}"/>
              </a:ext>
            </a:extLst>
          </p:cNvPr>
          <p:cNvSpPr txBox="1"/>
          <p:nvPr/>
        </p:nvSpPr>
        <p:spPr>
          <a:xfrm>
            <a:off x="901036" y="7446638"/>
            <a:ext cx="3720890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not be data consistent!!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4D40DC-65F6-466A-88F5-16EFAB1DB1E3}"/>
              </a:ext>
            </a:extLst>
          </p:cNvPr>
          <p:cNvSpPr txBox="1"/>
          <p:nvPr/>
        </p:nvSpPr>
        <p:spPr>
          <a:xfrm>
            <a:off x="977139" y="6750044"/>
            <a:ext cx="5642570" cy="3770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5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based </a:t>
            </a:r>
            <a:r>
              <a:rPr lang="en-US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recovery:        , learned CNN</a:t>
            </a:r>
            <a:endParaRPr lang="en-US" sz="24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41345C-39CC-4B06-941F-A251571F8ACB}"/>
              </a:ext>
            </a:extLst>
          </p:cNvPr>
          <p:cNvSpPr txBox="1"/>
          <p:nvPr/>
        </p:nvSpPr>
        <p:spPr>
          <a:xfrm>
            <a:off x="996758" y="4706719"/>
            <a:ext cx="3783408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5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based solution</a:t>
            </a:r>
          </a:p>
          <a:p>
            <a:r>
              <a:rPr lang="en-US" sz="2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captures physics/ “model”</a:t>
            </a:r>
          </a:p>
          <a:p>
            <a:r>
              <a:rPr lang="en-US" sz="2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Regularizer</a:t>
            </a:r>
            <a:r>
              <a:rPr lang="en-US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needed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FD1FBA-3343-43BE-8DE4-04EA57BE26F5}"/>
              </a:ext>
            </a:extLst>
          </p:cNvPr>
          <p:cNvSpPr txBox="1"/>
          <p:nvPr/>
        </p:nvSpPr>
        <p:spPr>
          <a:xfrm>
            <a:off x="901038" y="7081214"/>
            <a:ext cx="2797561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Learns local features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297249-4B0C-4726-8D97-75A08B45E02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1747" t="14273" r="41473" b="-12279"/>
          <a:stretch/>
        </p:blipFill>
        <p:spPr>
          <a:xfrm>
            <a:off x="4203698" y="6583214"/>
            <a:ext cx="531730" cy="8271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CE2985-EEA5-4FFE-B36D-AF990D0725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60954" y="4141713"/>
            <a:ext cx="4142184" cy="758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922C48-AD3E-48C7-8057-7417347D632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4487"/>
          <a:stretch/>
        </p:blipFill>
        <p:spPr>
          <a:xfrm>
            <a:off x="11948750" y="7106778"/>
            <a:ext cx="4550569" cy="2244843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6785EF0F-49B4-4400-83AA-F30AAA90A4F7}"/>
              </a:ext>
            </a:extLst>
          </p:cNvPr>
          <p:cNvSpPr/>
          <p:nvPr/>
        </p:nvSpPr>
        <p:spPr>
          <a:xfrm>
            <a:off x="16334674" y="8081025"/>
            <a:ext cx="943415" cy="156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7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F3B5A-BDFA-4718-A8AB-DFED21F15E5C}"/>
              </a:ext>
            </a:extLst>
          </p:cNvPr>
          <p:cNvSpPr txBox="1"/>
          <p:nvPr/>
        </p:nvSpPr>
        <p:spPr>
          <a:xfrm>
            <a:off x="16261936" y="7660877"/>
            <a:ext cx="1273105" cy="428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Unrolling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B4E754C-25FC-42A6-B8DD-6067E51649D6}"/>
              </a:ext>
            </a:extLst>
          </p:cNvPr>
          <p:cNvSpPr txBox="1">
            <a:spLocks/>
          </p:cNvSpPr>
          <p:nvPr/>
        </p:nvSpPr>
        <p:spPr>
          <a:xfrm>
            <a:off x="11844644" y="2953099"/>
            <a:ext cx="10183878" cy="115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based deep learning: </a:t>
            </a:r>
            <a:r>
              <a:rPr lang="en-US" sz="420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MoDL</a:t>
            </a:r>
            <a:endParaRPr lang="en-US" sz="420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ADA944-2F3D-4C73-A5C2-624EFB8A6B5E}"/>
              </a:ext>
            </a:extLst>
          </p:cNvPr>
          <p:cNvSpPr/>
          <p:nvPr/>
        </p:nvSpPr>
        <p:spPr>
          <a:xfrm>
            <a:off x="17803440" y="9571016"/>
            <a:ext cx="4995491" cy="76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Aggarwal et al., </a:t>
            </a:r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 </a:t>
            </a:r>
            <a:r>
              <a:rPr lang="en-US" sz="218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MoDL</a:t>
            </a:r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8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Nov ‘17, </a:t>
            </a:r>
          </a:p>
          <a:p>
            <a:pPr algn="r"/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Qin et al., CRNN, </a:t>
            </a:r>
            <a:r>
              <a:rPr lang="en-US" sz="218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‘18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42913D-12E8-45F8-8A4B-44868335B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7724" t="7611" r="14508" b="49961"/>
          <a:stretch/>
        </p:blipFill>
        <p:spPr>
          <a:xfrm>
            <a:off x="20361276" y="5044087"/>
            <a:ext cx="321777" cy="32177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9E30F3-9DF8-43C8-869D-D1B4B634B029}"/>
              </a:ext>
            </a:extLst>
          </p:cNvPr>
          <p:cNvCxnSpPr/>
          <p:nvPr/>
        </p:nvCxnSpPr>
        <p:spPr>
          <a:xfrm>
            <a:off x="19691078" y="4783177"/>
            <a:ext cx="521807" cy="26090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C17D7B-44EF-4AC1-8196-D1875A89DACD}"/>
              </a:ext>
            </a:extLst>
          </p:cNvPr>
          <p:cNvCxnSpPr>
            <a:cxnSpLocks/>
          </p:cNvCxnSpPr>
          <p:nvPr/>
        </p:nvCxnSpPr>
        <p:spPr>
          <a:xfrm flipV="1">
            <a:off x="19691078" y="5365859"/>
            <a:ext cx="521807" cy="3271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6BE9206-71A3-4AE5-8934-4FDA3C3F56C1}"/>
              </a:ext>
            </a:extLst>
          </p:cNvPr>
          <p:cNvSpPr txBox="1"/>
          <p:nvPr/>
        </p:nvSpPr>
        <p:spPr>
          <a:xfrm>
            <a:off x="18922282" y="4527877"/>
            <a:ext cx="1378904" cy="428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 data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AA04C2-B0A5-488D-85C2-8D7A3C4EF116}"/>
              </a:ext>
            </a:extLst>
          </p:cNvPr>
          <p:cNvSpPr txBox="1"/>
          <p:nvPr/>
        </p:nvSpPr>
        <p:spPr>
          <a:xfrm>
            <a:off x="19058218" y="5580948"/>
            <a:ext cx="838691" cy="4289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172230-5186-41AF-8ECB-7B7BBD51B13A}"/>
              </a:ext>
            </a:extLst>
          </p:cNvPr>
          <p:cNvSpPr txBox="1"/>
          <p:nvPr/>
        </p:nvSpPr>
        <p:spPr>
          <a:xfrm>
            <a:off x="20984499" y="4527877"/>
            <a:ext cx="1507144" cy="428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of 0s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D3F239-1647-44D0-8658-7D7138300A73}"/>
              </a:ext>
            </a:extLst>
          </p:cNvPr>
          <p:cNvSpPr txBox="1"/>
          <p:nvPr/>
        </p:nvSpPr>
        <p:spPr>
          <a:xfrm>
            <a:off x="21200517" y="5577592"/>
            <a:ext cx="1113617" cy="4289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B1FED33-338C-475F-84AD-831D690924F0}"/>
              </a:ext>
            </a:extLst>
          </p:cNvPr>
          <p:cNvCxnSpPr>
            <a:cxnSpLocks/>
          </p:cNvCxnSpPr>
          <p:nvPr/>
        </p:nvCxnSpPr>
        <p:spPr>
          <a:xfrm flipV="1">
            <a:off x="20831443" y="4841872"/>
            <a:ext cx="521807" cy="32712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4A6BBC9-FDB7-4DBA-AE2A-6A4AD1890584}"/>
              </a:ext>
            </a:extLst>
          </p:cNvPr>
          <p:cNvCxnSpPr/>
          <p:nvPr/>
        </p:nvCxnSpPr>
        <p:spPr>
          <a:xfrm>
            <a:off x="20843215" y="5316689"/>
            <a:ext cx="521807" cy="260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B3CFF44-B421-4214-9711-AC9D73CBD861}"/>
              </a:ext>
            </a:extLst>
          </p:cNvPr>
          <p:cNvSpPr/>
          <p:nvPr/>
        </p:nvSpPr>
        <p:spPr>
          <a:xfrm>
            <a:off x="18922283" y="4481390"/>
            <a:ext cx="3550687" cy="147544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7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26BA2E-A0B2-4A00-9783-D5EDF9ADEE63}"/>
              </a:ext>
            </a:extLst>
          </p:cNvPr>
          <p:cNvSpPr txBox="1"/>
          <p:nvPr/>
        </p:nvSpPr>
        <p:spPr>
          <a:xfrm>
            <a:off x="19558979" y="4088690"/>
            <a:ext cx="2741456" cy="428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CNN : learns the noise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79D2DCA-7917-4A5B-ACB1-8E7A196CBA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10177" y="5993660"/>
            <a:ext cx="4167187" cy="625081"/>
          </a:xfrm>
          <a:prstGeom prst="rect">
            <a:avLst/>
          </a:prstGeom>
        </p:spPr>
      </p:pic>
      <p:sp>
        <p:nvSpPr>
          <p:cNvPr id="30" name="Cross 29">
            <a:extLst>
              <a:ext uri="{FF2B5EF4-FFF2-40B4-BE49-F238E27FC236}">
                <a16:creationId xmlns:a16="http://schemas.microsoft.com/office/drawing/2014/main" id="{3BD2F77D-C604-446B-B11B-5883B4CD505D}"/>
              </a:ext>
            </a:extLst>
          </p:cNvPr>
          <p:cNvSpPr/>
          <p:nvPr/>
        </p:nvSpPr>
        <p:spPr>
          <a:xfrm>
            <a:off x="19919944" y="5080800"/>
            <a:ext cx="252332" cy="248350"/>
          </a:xfrm>
          <a:prstGeom prst="plus">
            <a:avLst>
              <a:gd name="adj" fmla="val 464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7"/>
          </a:p>
        </p:txBody>
      </p:sp>
      <p:sp>
        <p:nvSpPr>
          <p:cNvPr id="31" name="Cross 30">
            <a:extLst>
              <a:ext uri="{FF2B5EF4-FFF2-40B4-BE49-F238E27FC236}">
                <a16:creationId xmlns:a16="http://schemas.microsoft.com/office/drawing/2014/main" id="{E241E571-141F-43B1-B299-1311754C89E2}"/>
              </a:ext>
            </a:extLst>
          </p:cNvPr>
          <p:cNvSpPr/>
          <p:nvPr/>
        </p:nvSpPr>
        <p:spPr>
          <a:xfrm>
            <a:off x="20904954" y="5080800"/>
            <a:ext cx="252332" cy="248350"/>
          </a:xfrm>
          <a:prstGeom prst="plus">
            <a:avLst>
              <a:gd name="adj" fmla="val 464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7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E450A91-92C3-49D6-AC8E-65C237B2B6F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72652" b="311"/>
          <a:stretch/>
        </p:blipFill>
        <p:spPr>
          <a:xfrm>
            <a:off x="19442904" y="6026036"/>
            <a:ext cx="872978" cy="2658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CC27389-92E8-478A-A937-4EA35F86198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9548" t="-3709"/>
          <a:stretch/>
        </p:blipFill>
        <p:spPr>
          <a:xfrm>
            <a:off x="20361274" y="6012011"/>
            <a:ext cx="972044" cy="2765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3E00DDE-3502-42E4-8BC3-674EB08868AE}"/>
              </a:ext>
            </a:extLst>
          </p:cNvPr>
          <p:cNvSpPr txBox="1"/>
          <p:nvPr/>
        </p:nvSpPr>
        <p:spPr>
          <a:xfrm>
            <a:off x="12753535" y="5387281"/>
            <a:ext cx="4679486" cy="428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Alternating minimization, subproblems: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41DBE2-12F0-441B-AE23-6FFDC7DD6CB7}"/>
              </a:ext>
            </a:extLst>
          </p:cNvPr>
          <p:cNvSpPr txBox="1"/>
          <p:nvPr/>
        </p:nvSpPr>
        <p:spPr>
          <a:xfrm>
            <a:off x="15835523" y="4814856"/>
            <a:ext cx="1399742" cy="428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‘learnable’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ED3DD27-A90F-4A67-8713-EA4900A844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883249" y="7523780"/>
            <a:ext cx="5042296" cy="136683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0C2E80E-C898-4977-92F8-E5E007C7FC1D}"/>
              </a:ext>
            </a:extLst>
          </p:cNvPr>
          <p:cNvSpPr/>
          <p:nvPr/>
        </p:nvSpPr>
        <p:spPr>
          <a:xfrm>
            <a:off x="19152698" y="7932241"/>
            <a:ext cx="441845" cy="322426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7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7A5467C-4C3D-4C51-A3DF-BE8A1CE26A00}"/>
              </a:ext>
            </a:extLst>
          </p:cNvPr>
          <p:cNvSpPr/>
          <p:nvPr/>
        </p:nvSpPr>
        <p:spPr>
          <a:xfrm>
            <a:off x="18542323" y="7923541"/>
            <a:ext cx="417443" cy="368027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7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3AFAA77-8C46-4969-B386-9980AD3DBA55}"/>
              </a:ext>
            </a:extLst>
          </p:cNvPr>
          <p:cNvSpPr txBox="1"/>
          <p:nvPr/>
        </p:nvSpPr>
        <p:spPr>
          <a:xfrm>
            <a:off x="20356179" y="7047995"/>
            <a:ext cx="2662653" cy="428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87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Captures acquisition</a:t>
            </a:r>
            <a:endParaRPr lang="en-US" sz="21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AE40F6D-9F30-480A-B1F8-DF73CCF1FD9F}"/>
              </a:ext>
            </a:extLst>
          </p:cNvPr>
          <p:cNvSpPr/>
          <p:nvPr/>
        </p:nvSpPr>
        <p:spPr>
          <a:xfrm>
            <a:off x="17320612" y="6899384"/>
            <a:ext cx="2486322" cy="428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87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redundancies 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A014F37-6C32-4B81-994C-62A2A75D2912}"/>
              </a:ext>
            </a:extLst>
          </p:cNvPr>
          <p:cNvCxnSpPr>
            <a:cxnSpLocks/>
          </p:cNvCxnSpPr>
          <p:nvPr/>
        </p:nvCxnSpPr>
        <p:spPr>
          <a:xfrm flipV="1">
            <a:off x="19576711" y="7265001"/>
            <a:ext cx="827690" cy="57872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4B3656A-374A-46AD-B2E8-224EC866306C}"/>
              </a:ext>
            </a:extLst>
          </p:cNvPr>
          <p:cNvCxnSpPr>
            <a:cxnSpLocks/>
          </p:cNvCxnSpPr>
          <p:nvPr/>
        </p:nvCxnSpPr>
        <p:spPr>
          <a:xfrm flipH="1" flipV="1">
            <a:off x="18062076" y="7306428"/>
            <a:ext cx="673811" cy="56175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1">
            <a:extLst>
              <a:ext uri="{FF2B5EF4-FFF2-40B4-BE49-F238E27FC236}">
                <a16:creationId xmlns:a16="http://schemas.microsoft.com/office/drawing/2014/main" id="{F3317A9B-9B85-4FAE-B2FA-C0CD86CE2B0C}"/>
              </a:ext>
            </a:extLst>
          </p:cNvPr>
          <p:cNvSpPr txBox="1">
            <a:spLocks/>
          </p:cNvSpPr>
          <p:nvPr/>
        </p:nvSpPr>
        <p:spPr>
          <a:xfrm>
            <a:off x="25585064" y="3097056"/>
            <a:ext cx="3689826" cy="12796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 -I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926A253-6CB0-45A9-BFA1-F985E721E77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755888" y="4615244"/>
            <a:ext cx="3941634" cy="235482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4AA60C4-E014-46D2-A3B4-E8D8F712788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541575" y="5970751"/>
            <a:ext cx="5634412" cy="130269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68901F5-513B-410C-87F2-2DB4E02D26C8}"/>
              </a:ext>
            </a:extLst>
          </p:cNvPr>
          <p:cNvSpPr txBox="1"/>
          <p:nvPr/>
        </p:nvSpPr>
        <p:spPr>
          <a:xfrm>
            <a:off x="24623422" y="5224125"/>
            <a:ext cx="5891356" cy="429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Generative adversarial networks, </a:t>
            </a:r>
            <a:r>
              <a:rPr lang="en-US" sz="21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Mardani</a:t>
            </a:r>
            <a:r>
              <a:rPr lang="en-US" sz="21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17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58B749-4E4A-47F8-BB9C-F5FBDA26DD31}"/>
              </a:ext>
            </a:extLst>
          </p:cNvPr>
          <p:cNvSpPr txBox="1"/>
          <p:nvPr/>
        </p:nvSpPr>
        <p:spPr>
          <a:xfrm>
            <a:off x="38724351" y="7211854"/>
            <a:ext cx="4048040" cy="765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8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Variational</a:t>
            </a:r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networks, </a:t>
            </a:r>
            <a:r>
              <a:rPr lang="en-US" sz="218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Hammernik</a:t>
            </a:r>
            <a:r>
              <a:rPr lang="en-US" sz="21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1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17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DA5198-D779-4024-BB4F-36EB78133B77}"/>
              </a:ext>
            </a:extLst>
          </p:cNvPr>
          <p:cNvSpPr txBox="1"/>
          <p:nvPr/>
        </p:nvSpPr>
        <p:spPr>
          <a:xfrm>
            <a:off x="25344776" y="7395753"/>
            <a:ext cx="4525598" cy="428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Cascade networks, </a:t>
            </a:r>
            <a:r>
              <a:rPr lang="en-US" sz="218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Schlemper</a:t>
            </a:r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17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4E243D-890D-4323-857C-50268A8DD6A1}"/>
              </a:ext>
            </a:extLst>
          </p:cNvPr>
          <p:cNvSpPr txBox="1"/>
          <p:nvPr/>
        </p:nvSpPr>
        <p:spPr>
          <a:xfrm>
            <a:off x="466123" y="10787133"/>
            <a:ext cx="10267555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sz="367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accelerated free breathing, ungated cardiac MR</a:t>
            </a:r>
          </a:p>
          <a:p>
            <a:pPr algn="ctr"/>
            <a:r>
              <a:rPr lang="en-US" sz="36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MoDL-SToRM</a:t>
            </a:r>
            <a:endParaRPr lang="en-US" sz="367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9ABAB95-94C4-4C61-844B-0F86ABE78DA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17" t="5658" r="8795" b="8793"/>
          <a:stretch/>
        </p:blipFill>
        <p:spPr>
          <a:xfrm>
            <a:off x="7277880" y="12645389"/>
            <a:ext cx="1429110" cy="1661076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8BBC335-3098-4EA1-B383-DE6E73328086}"/>
              </a:ext>
            </a:extLst>
          </p:cNvPr>
          <p:cNvCxnSpPr>
            <a:cxnSpLocks/>
          </p:cNvCxnSpPr>
          <p:nvPr/>
        </p:nvCxnSpPr>
        <p:spPr>
          <a:xfrm>
            <a:off x="5671360" y="13311398"/>
            <a:ext cx="16065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9322D22-E13B-4B14-8636-DB210CFF109D}"/>
              </a:ext>
            </a:extLst>
          </p:cNvPr>
          <p:cNvCxnSpPr>
            <a:cxnSpLocks/>
          </p:cNvCxnSpPr>
          <p:nvPr/>
        </p:nvCxnSpPr>
        <p:spPr>
          <a:xfrm flipV="1">
            <a:off x="4499554" y="14425456"/>
            <a:ext cx="2778331" cy="143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A11FAA40-F450-43DF-9001-631D507502C7}"/>
              </a:ext>
            </a:extLst>
          </p:cNvPr>
          <p:cNvSpPr txBox="1"/>
          <p:nvPr/>
        </p:nvSpPr>
        <p:spPr>
          <a:xfrm>
            <a:off x="1717662" y="13745748"/>
            <a:ext cx="1289135" cy="428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s/long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BF279C-E617-492A-8F32-C05D59ADB87C}"/>
              </a:ext>
            </a:extLst>
          </p:cNvPr>
          <p:cNvSpPr txBox="1"/>
          <p:nvPr/>
        </p:nvSpPr>
        <p:spPr>
          <a:xfrm>
            <a:off x="3514333" y="14580048"/>
            <a:ext cx="1141659" cy="428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s/short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2CCBD72-11D4-450B-9B7E-BFB78B29C227}"/>
              </a:ext>
            </a:extLst>
          </p:cNvPr>
          <p:cNvSpPr/>
          <p:nvPr/>
        </p:nvSpPr>
        <p:spPr>
          <a:xfrm>
            <a:off x="1655723" y="12423185"/>
            <a:ext cx="7609645" cy="261517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4813F0C0-1B1C-4313-9460-A3D9CF0E630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17" t="5658" r="8795" b="8793"/>
          <a:stretch/>
        </p:blipFill>
        <p:spPr>
          <a:xfrm>
            <a:off x="7411227" y="12778736"/>
            <a:ext cx="1429110" cy="166107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E432977-7968-42C2-87BB-953ABE82732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17" t="5658" r="8795" b="8793"/>
          <a:stretch/>
        </p:blipFill>
        <p:spPr>
          <a:xfrm>
            <a:off x="7544581" y="12912089"/>
            <a:ext cx="1429110" cy="166107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46F691A-7C55-4AD6-BAD3-CC41A600CAA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17" t="5658" r="8795" b="8793"/>
          <a:stretch/>
        </p:blipFill>
        <p:spPr>
          <a:xfrm>
            <a:off x="7677928" y="13045437"/>
            <a:ext cx="1429110" cy="1661076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0CF1229-440B-4CAC-ADA9-61CBFDF464AE}"/>
              </a:ext>
            </a:extLst>
          </p:cNvPr>
          <p:cNvCxnSpPr>
            <a:cxnSpLocks/>
          </p:cNvCxnSpPr>
          <p:nvPr/>
        </p:nvCxnSpPr>
        <p:spPr>
          <a:xfrm>
            <a:off x="8706996" y="12645389"/>
            <a:ext cx="374728" cy="39632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418D558B-EDAC-4521-BE9D-9C76331B6958}"/>
              </a:ext>
            </a:extLst>
          </p:cNvPr>
          <p:cNvSpPr txBox="1"/>
          <p:nvPr/>
        </p:nvSpPr>
        <p:spPr>
          <a:xfrm>
            <a:off x="8758468" y="12506054"/>
            <a:ext cx="503664" cy="428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82ECEFC-F427-496F-8A9E-9EDCCAAD5569}"/>
              </a:ext>
            </a:extLst>
          </p:cNvPr>
          <p:cNvSpPr txBox="1"/>
          <p:nvPr/>
        </p:nvSpPr>
        <p:spPr>
          <a:xfrm>
            <a:off x="6091920" y="12896278"/>
            <a:ext cx="1069203" cy="428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endParaRPr lang="en-US" sz="21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1914AD4-EA31-4579-A28C-269303DBF49F}"/>
              </a:ext>
            </a:extLst>
          </p:cNvPr>
          <p:cNvSpPr txBox="1"/>
          <p:nvPr/>
        </p:nvSpPr>
        <p:spPr>
          <a:xfrm>
            <a:off x="5305468" y="13991355"/>
            <a:ext cx="1671933" cy="428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+DL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A751441-342C-4FB2-BE1D-547C1FFF0BC8}"/>
              </a:ext>
            </a:extLst>
          </p:cNvPr>
          <p:cNvSpPr txBox="1"/>
          <p:nvPr/>
        </p:nvSpPr>
        <p:spPr>
          <a:xfrm>
            <a:off x="5184293" y="14532204"/>
            <a:ext cx="1963999" cy="428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time recon</a:t>
            </a:r>
          </a:p>
        </p:txBody>
      </p:sp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ADAD6095-A9CE-46E6-B42D-A8E8E8E0B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573403"/>
              </p:ext>
            </p:extLst>
          </p:nvPr>
        </p:nvGraphicFramePr>
        <p:xfrm>
          <a:off x="12081456" y="11051263"/>
          <a:ext cx="10857745" cy="5155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7259">
                  <a:extLst>
                    <a:ext uri="{9D8B030D-6E8A-4147-A177-3AD203B41FA5}">
                      <a16:colId xmlns:a16="http://schemas.microsoft.com/office/drawing/2014/main" val="115447513"/>
                    </a:ext>
                  </a:extLst>
                </a:gridCol>
                <a:gridCol w="6090486">
                  <a:extLst>
                    <a:ext uri="{9D8B030D-6E8A-4147-A177-3AD203B41FA5}">
                      <a16:colId xmlns:a16="http://schemas.microsoft.com/office/drawing/2014/main" val="3323718696"/>
                    </a:ext>
                  </a:extLst>
                </a:gridCol>
              </a:tblGrid>
              <a:tr h="50982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methods </a:t>
                      </a:r>
                    </a:p>
                  </a:txBody>
                  <a:tcPr marL="80011" marR="80011" marT="40002" marB="40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(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MoDL-SToRM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0011" marR="80011" marT="40002" marB="40002"/>
                </a:tc>
                <a:extLst>
                  <a:ext uri="{0D108BD9-81ED-4DB2-BD59-A6C34878D82A}">
                    <a16:rowId xmlns:a16="http://schemas.microsoft.com/office/drawing/2014/main" val="580351548"/>
                  </a:ext>
                </a:extLst>
              </a:tr>
              <a:tr h="453391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Static; Breath-held or gated</a:t>
                      </a:r>
                    </a:p>
                  </a:txBody>
                  <a:tcPr marL="80011" marR="80011" marT="40002" marB="4000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 breathing, ungated</a:t>
                      </a:r>
                    </a:p>
                  </a:txBody>
                  <a:tcPr marL="80011" marR="80011" marT="40002" marB="40002"/>
                </a:tc>
                <a:extLst>
                  <a:ext uri="{0D108BD9-81ED-4DB2-BD59-A6C34878D82A}">
                    <a16:rowId xmlns:a16="http://schemas.microsoft.com/office/drawing/2014/main" val="4178231429"/>
                  </a:ext>
                </a:extLst>
              </a:tr>
              <a:tr h="453391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acceleration of 11x</a:t>
                      </a:r>
                    </a:p>
                  </a:txBody>
                  <a:tcPr marL="80011" marR="80011" marT="40002" marB="4000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realistic FB accelerations</a:t>
                      </a:r>
                    </a:p>
                  </a:txBody>
                  <a:tcPr marL="80011" marR="80011" marT="40002" marB="40002"/>
                </a:tc>
                <a:extLst>
                  <a:ext uri="{0D108BD9-81ED-4DB2-BD59-A6C34878D82A}">
                    <a16:rowId xmlns:a16="http://schemas.microsoft.com/office/drawing/2014/main" val="2254016744"/>
                  </a:ext>
                </a:extLst>
              </a:tr>
              <a:tr h="50982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Cartesian. random trajectory mostly </a:t>
                      </a:r>
                    </a:p>
                  </a:txBody>
                  <a:tcPr marL="80011" marR="80011" marT="40002" marB="4000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Radial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golden angle </a:t>
                      </a:r>
                    </a:p>
                  </a:txBody>
                  <a:tcPr marL="80011" marR="80011" marT="40002" marB="40002"/>
                </a:tc>
                <a:extLst>
                  <a:ext uri="{0D108BD9-81ED-4DB2-BD59-A6C34878D82A}">
                    <a16:rowId xmlns:a16="http://schemas.microsoft.com/office/drawing/2014/main" val="2132912461"/>
                  </a:ext>
                </a:extLst>
              </a:tr>
              <a:tr h="50982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assume </a:t>
                      </a:r>
                      <a:r>
                        <a:rPr lang="en-US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coil 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acquisition </a:t>
                      </a:r>
                    </a:p>
                  </a:txBody>
                  <a:tcPr marL="80011" marR="80011" marT="40002" marB="4000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exploits </a:t>
                      </a:r>
                      <a:r>
                        <a:rPr lang="en-US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coils</a:t>
                      </a:r>
                    </a:p>
                  </a:txBody>
                  <a:tcPr marL="80011" marR="80011" marT="40002" marB="40002"/>
                </a:tc>
                <a:extLst>
                  <a:ext uri="{0D108BD9-81ED-4DB2-BD59-A6C34878D82A}">
                    <a16:rowId xmlns:a16="http://schemas.microsoft.com/office/drawing/2014/main" val="2814062364"/>
                  </a:ext>
                </a:extLst>
              </a:tr>
              <a:tr h="826771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</a:t>
                      </a:r>
                      <a:r>
                        <a:rPr lang="en-US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forward operators with analytical inverse</a:t>
                      </a:r>
                    </a:p>
                  </a:txBody>
                  <a:tcPr marL="80011" marR="80011" marT="40002" marB="40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forward operators with </a:t>
                      </a:r>
                      <a:r>
                        <a:rPr lang="en-US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non-analytical inverse</a:t>
                      </a:r>
                    </a:p>
                  </a:txBody>
                  <a:tcPr marL="80011" marR="80011" marT="40002" marB="40002"/>
                </a:tc>
                <a:extLst>
                  <a:ext uri="{0D108BD9-81ED-4DB2-BD59-A6C34878D82A}">
                    <a16:rowId xmlns:a16="http://schemas.microsoft.com/office/drawing/2014/main" val="775886365"/>
                  </a:ext>
                </a:extLst>
              </a:tr>
              <a:tr h="826771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Mostly, no weight sharing along the iterations</a:t>
                      </a:r>
                    </a:p>
                  </a:txBody>
                  <a:tcPr marL="80011" marR="80011" marT="40002" marB="40002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enforces weight sharing</a:t>
                      </a:r>
                    </a:p>
                  </a:txBody>
                  <a:tcPr marL="80011" marR="80011" marT="40002" marB="40002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113239"/>
                  </a:ext>
                </a:extLst>
              </a:tr>
              <a:tr h="50982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Mostly, no </a:t>
                      </a:r>
                      <a:r>
                        <a:rPr lang="en-US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 specific priors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11" marR="80011" marT="40002" marB="40002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include </a:t>
                      </a:r>
                      <a:r>
                        <a:rPr lang="en-US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scan specific priors!</a:t>
                      </a:r>
                    </a:p>
                  </a:txBody>
                  <a:tcPr marL="80011" marR="80011" marT="40002" marB="40002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083312"/>
                  </a:ext>
                </a:extLst>
              </a:tr>
              <a:tr h="50982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priors only</a:t>
                      </a:r>
                    </a:p>
                  </a:txBody>
                  <a:tcPr marL="80011" marR="80011" marT="40002" marB="40002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Non-local priors!</a:t>
                      </a:r>
                    </a:p>
                  </a:txBody>
                  <a:tcPr marL="80011" marR="80011" marT="40002" marB="40002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95967"/>
                  </a:ext>
                </a:extLst>
              </a:tr>
            </a:tbl>
          </a:graphicData>
        </a:graphic>
      </p:graphicFrame>
      <p:sp>
        <p:nvSpPr>
          <p:cNvPr id="70" name="Title 1">
            <a:extLst>
              <a:ext uri="{FF2B5EF4-FFF2-40B4-BE49-F238E27FC236}">
                <a16:creationId xmlns:a16="http://schemas.microsoft.com/office/drawing/2014/main" id="{51BA8752-4103-4F04-B3FC-BAFA738DB287}"/>
              </a:ext>
            </a:extLst>
          </p:cNvPr>
          <p:cNvSpPr txBox="1">
            <a:spLocks/>
          </p:cNvSpPr>
          <p:nvPr/>
        </p:nvSpPr>
        <p:spPr>
          <a:xfrm>
            <a:off x="25713032" y="11045259"/>
            <a:ext cx="10344849" cy="115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the art in free breathing, ungated cardiac MR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3DBEB4-C554-4361-980C-F1BC1F7AC67F}"/>
              </a:ext>
            </a:extLst>
          </p:cNvPr>
          <p:cNvSpPr txBox="1"/>
          <p:nvPr/>
        </p:nvSpPr>
        <p:spPr>
          <a:xfrm>
            <a:off x="25256787" y="16451881"/>
            <a:ext cx="3928887" cy="36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Poddar et al., </a:t>
            </a:r>
            <a:r>
              <a:rPr lang="en-US" sz="1752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en-US" sz="17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TMI 2016</a:t>
            </a:r>
            <a:endParaRPr lang="en-IN" sz="175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3C0C92E-9F8F-4DB9-AF0F-FFCBB28A3349}"/>
              </a:ext>
            </a:extLst>
          </p:cNvPr>
          <p:cNvSpPr/>
          <p:nvPr/>
        </p:nvSpPr>
        <p:spPr>
          <a:xfrm>
            <a:off x="25640662" y="15788549"/>
            <a:ext cx="10923183" cy="469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Implicit “soft” binning</a:t>
            </a:r>
            <a:r>
              <a:rPr lang="en-US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weighting images based on their cardiac &amp; respiratory phases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81EF116-60C6-438D-A41A-8E4E39488574}"/>
              </a:ext>
            </a:extLst>
          </p:cNvPr>
          <p:cNvGrpSpPr/>
          <p:nvPr/>
        </p:nvGrpSpPr>
        <p:grpSpPr>
          <a:xfrm>
            <a:off x="25730807" y="13023894"/>
            <a:ext cx="3868299" cy="2506252"/>
            <a:chOff x="3550666" y="2073565"/>
            <a:chExt cx="5894552" cy="3819048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4E44F5E-0949-4AD7-B9CC-4BFCCFB19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666" y="2073565"/>
              <a:ext cx="5161905" cy="3819048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A6032277-97C4-4C9E-991D-F1628940A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579" y="3367712"/>
              <a:ext cx="982639" cy="982639"/>
            </a:xfrm>
            <a:prstGeom prst="rect">
              <a:avLst/>
            </a:prstGeom>
            <a:ln w="47625">
              <a:solidFill>
                <a:srgbClr val="FFC000"/>
              </a:solidFill>
            </a:ln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2D750B0-3B7E-461D-8709-CAA24BD21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495" y="2073565"/>
              <a:ext cx="982639" cy="982639"/>
            </a:xfrm>
            <a:prstGeom prst="rect">
              <a:avLst/>
            </a:prstGeom>
            <a:ln w="47625">
              <a:solidFill>
                <a:schemeClr val="bg2"/>
              </a:solidFill>
            </a:ln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39FE7534-A8D9-43DF-8F8D-84246F65C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24" y="4702328"/>
              <a:ext cx="1037451" cy="1037451"/>
            </a:xfrm>
            <a:prstGeom prst="rect">
              <a:avLst/>
            </a:prstGeom>
            <a:ln w="47625">
              <a:solidFill>
                <a:srgbClr val="00B050"/>
              </a:solidFill>
            </a:ln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6A6AFC29-F526-4970-A289-310E17F25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590" y="3508022"/>
              <a:ext cx="997990" cy="997990"/>
            </a:xfrm>
            <a:prstGeom prst="rect">
              <a:avLst/>
            </a:prstGeom>
            <a:ln w="47625">
              <a:solidFill>
                <a:schemeClr val="bg2"/>
              </a:solidFill>
            </a:ln>
          </p:spPr>
        </p:pic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E1B9277-9E4D-4345-889B-9731D705EE39}"/>
                </a:ext>
              </a:extLst>
            </p:cNvPr>
            <p:cNvSpPr/>
            <p:nvPr/>
          </p:nvSpPr>
          <p:spPr>
            <a:xfrm>
              <a:off x="6973358" y="2407300"/>
              <a:ext cx="81886" cy="10896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62">
                <a:solidFill>
                  <a:schemeClr val="tx1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8E1EEDA-149F-4C9C-B44B-B67B588B3711}"/>
                </a:ext>
              </a:extLst>
            </p:cNvPr>
            <p:cNvSpPr/>
            <p:nvPr/>
          </p:nvSpPr>
          <p:spPr>
            <a:xfrm flipH="1">
              <a:off x="7213400" y="2747744"/>
              <a:ext cx="88043" cy="11266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62">
                <a:solidFill>
                  <a:schemeClr val="tx1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5806323-0C51-41AF-A557-5A8A7F8ED592}"/>
                </a:ext>
              </a:extLst>
            </p:cNvPr>
            <p:cNvSpPr/>
            <p:nvPr/>
          </p:nvSpPr>
          <p:spPr>
            <a:xfrm>
              <a:off x="6782430" y="4776730"/>
              <a:ext cx="81886" cy="10896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62">
                <a:solidFill>
                  <a:schemeClr val="tx1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7F3097C-D9BE-49E8-864E-CECD1980EEA4}"/>
                </a:ext>
              </a:extLst>
            </p:cNvPr>
            <p:cNvSpPr/>
            <p:nvPr/>
          </p:nvSpPr>
          <p:spPr>
            <a:xfrm>
              <a:off x="6063373" y="3875397"/>
              <a:ext cx="81886" cy="10896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62">
                <a:solidFill>
                  <a:schemeClr val="tx1"/>
                </a:solidFill>
              </a:endParaRP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E735422-2F4C-4E77-8812-23AC2D5585EF}"/>
                </a:ext>
              </a:extLst>
            </p:cNvPr>
            <p:cNvCxnSpPr>
              <a:stCxn id="76" idx="1"/>
            </p:cNvCxnSpPr>
            <p:nvPr/>
          </p:nvCxnSpPr>
          <p:spPr>
            <a:xfrm flipH="1" flipV="1">
              <a:off x="7055244" y="2461780"/>
              <a:ext cx="1380251" cy="103105"/>
            </a:xfrm>
            <a:prstGeom prst="straightConnector1">
              <a:avLst/>
            </a:prstGeom>
            <a:ln w="412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1CEB790-1FF7-48B5-9DFF-BF2FC1110033}"/>
                </a:ext>
              </a:extLst>
            </p:cNvPr>
            <p:cNvCxnSpPr/>
            <p:nvPr/>
          </p:nvCxnSpPr>
          <p:spPr>
            <a:xfrm flipH="1" flipV="1">
              <a:off x="7301443" y="2859731"/>
              <a:ext cx="1182058" cy="700721"/>
            </a:xfrm>
            <a:prstGeom prst="straightConnector1">
              <a:avLst/>
            </a:prstGeom>
            <a:ln w="412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A1787DD-2E71-4294-BE36-07DA364B553D}"/>
                </a:ext>
              </a:extLst>
            </p:cNvPr>
            <p:cNvCxnSpPr/>
            <p:nvPr/>
          </p:nvCxnSpPr>
          <p:spPr>
            <a:xfrm flipV="1">
              <a:off x="4859580" y="3929877"/>
              <a:ext cx="1161136" cy="260418"/>
            </a:xfrm>
            <a:prstGeom prst="straightConnector1">
              <a:avLst/>
            </a:prstGeom>
            <a:ln w="412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9023B9C-54C9-4653-9F16-5EF77A2BF999}"/>
                </a:ext>
              </a:extLst>
            </p:cNvPr>
            <p:cNvCxnSpPr/>
            <p:nvPr/>
          </p:nvCxnSpPr>
          <p:spPr>
            <a:xfrm flipV="1">
              <a:off x="4934175" y="4831210"/>
              <a:ext cx="1848255" cy="527530"/>
            </a:xfrm>
            <a:prstGeom prst="straightConnector1">
              <a:avLst/>
            </a:prstGeom>
            <a:ln w="412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D304B02A-5177-425F-9D16-169056DC31F6}"/>
                </a:ext>
              </a:extLst>
            </p:cNvPr>
            <p:cNvCxnSpPr/>
            <p:nvPr/>
          </p:nvCxnSpPr>
          <p:spPr>
            <a:xfrm flipV="1">
              <a:off x="6864316" y="2859731"/>
              <a:ext cx="349084" cy="1842597"/>
            </a:xfrm>
            <a:prstGeom prst="straightConnector1">
              <a:avLst/>
            </a:prstGeom>
            <a:ln w="412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D87B705D-AC49-4DAD-A176-F37B07E76184}"/>
              </a:ext>
            </a:extLst>
          </p:cNvPr>
          <p:cNvSpPr txBox="1"/>
          <p:nvPr/>
        </p:nvSpPr>
        <p:spPr>
          <a:xfrm>
            <a:off x="25446993" y="12423876"/>
            <a:ext cx="482751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50" dirty="0">
                <a:latin typeface="Times New Roman" panose="02020603050405020304" pitchFamily="18" charset="0"/>
                <a:ea typeface="Roboto Light"/>
                <a:cs typeface="Times New Roman" panose="02020603050405020304" pitchFamily="18" charset="0"/>
              </a:rPr>
              <a:t>Images in similar phases</a:t>
            </a:r>
            <a:endParaRPr lang="en-IN" sz="2450" dirty="0">
              <a:latin typeface="Times New Roman" panose="02020603050405020304" pitchFamily="18" charset="0"/>
              <a:ea typeface="Roboto Light"/>
              <a:cs typeface="Times New Roman" panose="02020603050405020304" pitchFamily="18" charset="0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772FFD08-E29D-49B8-A368-A04CC4D7435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464" y="13941737"/>
            <a:ext cx="1062632" cy="320037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03B67FF3-80E8-4D6A-AB1F-EC7E99BC356A}"/>
              </a:ext>
            </a:extLst>
          </p:cNvPr>
          <p:cNvGrpSpPr/>
          <p:nvPr/>
        </p:nvGrpSpPr>
        <p:grpSpPr>
          <a:xfrm>
            <a:off x="25713032" y="13006916"/>
            <a:ext cx="3868299" cy="2506252"/>
            <a:chOff x="3550666" y="2073565"/>
            <a:chExt cx="5894552" cy="3819048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64F57F4C-4831-451D-ACF6-D58030CD8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666" y="2073565"/>
              <a:ext cx="5161905" cy="3819048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B283844C-62F6-4E25-84C9-6AEA7D757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579" y="3367712"/>
              <a:ext cx="982639" cy="982639"/>
            </a:xfrm>
            <a:prstGeom prst="rect">
              <a:avLst/>
            </a:prstGeom>
            <a:ln w="47625">
              <a:solidFill>
                <a:srgbClr val="FFC000"/>
              </a:solidFill>
            </a:ln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BD8AA103-8A72-40BD-AD4A-AA286760B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495" y="2073565"/>
              <a:ext cx="982639" cy="982639"/>
            </a:xfrm>
            <a:prstGeom prst="rect">
              <a:avLst/>
            </a:prstGeom>
            <a:ln w="47625">
              <a:solidFill>
                <a:srgbClr val="FF0000"/>
              </a:solidFill>
            </a:ln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C0B4AB16-5218-4FDB-84FE-2893DA6B1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482" y="4693094"/>
              <a:ext cx="1037451" cy="1037451"/>
            </a:xfrm>
            <a:prstGeom prst="rect">
              <a:avLst/>
            </a:prstGeom>
            <a:ln w="47625">
              <a:solidFill>
                <a:schemeClr val="accent1"/>
              </a:solidFill>
            </a:ln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5387185D-A769-490A-9628-F6B7D1CC4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590" y="3508022"/>
              <a:ext cx="997990" cy="997990"/>
            </a:xfrm>
            <a:prstGeom prst="rect">
              <a:avLst/>
            </a:prstGeom>
            <a:ln w="47625">
              <a:solidFill>
                <a:schemeClr val="bg2"/>
              </a:solidFill>
            </a:ln>
          </p:spPr>
        </p:pic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3C7620D-7145-4D4B-B7BB-5ECC3EACEFE9}"/>
                </a:ext>
              </a:extLst>
            </p:cNvPr>
            <p:cNvSpPr/>
            <p:nvPr/>
          </p:nvSpPr>
          <p:spPr>
            <a:xfrm>
              <a:off x="6973358" y="2407300"/>
              <a:ext cx="81886" cy="1089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62">
                <a:solidFill>
                  <a:schemeClr val="tx1"/>
                </a:solidFill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64C6268A-E391-46E0-BA6F-3EC099CA13BF}"/>
                </a:ext>
              </a:extLst>
            </p:cNvPr>
            <p:cNvSpPr/>
            <p:nvPr/>
          </p:nvSpPr>
          <p:spPr>
            <a:xfrm flipH="1">
              <a:off x="7213400" y="2747744"/>
              <a:ext cx="88043" cy="11266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62">
                <a:solidFill>
                  <a:schemeClr val="tx1"/>
                </a:solidFill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83E71B6-4947-4A38-A611-332D935CE4B1}"/>
                </a:ext>
              </a:extLst>
            </p:cNvPr>
            <p:cNvSpPr/>
            <p:nvPr/>
          </p:nvSpPr>
          <p:spPr>
            <a:xfrm>
              <a:off x="6782430" y="4776730"/>
              <a:ext cx="81886" cy="1089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62">
                <a:solidFill>
                  <a:schemeClr val="tx1"/>
                </a:solidFill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CF0C18B8-6CCB-41CF-9BAF-6B37C74EBE80}"/>
                </a:ext>
              </a:extLst>
            </p:cNvPr>
            <p:cNvSpPr/>
            <p:nvPr/>
          </p:nvSpPr>
          <p:spPr>
            <a:xfrm>
              <a:off x="6063373" y="3875397"/>
              <a:ext cx="81887" cy="10896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62">
                <a:solidFill>
                  <a:schemeClr val="tx1"/>
                </a:solidFill>
              </a:endParaRP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DC75F5BB-FCC5-4995-A750-1B212799A36E}"/>
                </a:ext>
              </a:extLst>
            </p:cNvPr>
            <p:cNvCxnSpPr>
              <a:stCxn id="93" idx="1"/>
            </p:cNvCxnSpPr>
            <p:nvPr/>
          </p:nvCxnSpPr>
          <p:spPr>
            <a:xfrm flipH="1" flipV="1">
              <a:off x="7055244" y="2461780"/>
              <a:ext cx="1380251" cy="103105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76507A84-D290-40D6-B205-5BDCC6ED3891}"/>
                </a:ext>
              </a:extLst>
            </p:cNvPr>
            <p:cNvCxnSpPr/>
            <p:nvPr/>
          </p:nvCxnSpPr>
          <p:spPr>
            <a:xfrm flipH="1" flipV="1">
              <a:off x="7301443" y="2859731"/>
              <a:ext cx="1182058" cy="700721"/>
            </a:xfrm>
            <a:prstGeom prst="straightConnector1">
              <a:avLst/>
            </a:prstGeom>
            <a:ln w="412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4EDB0CF-B9F6-4F78-9E12-034AC30A7350}"/>
                </a:ext>
              </a:extLst>
            </p:cNvPr>
            <p:cNvCxnSpPr/>
            <p:nvPr/>
          </p:nvCxnSpPr>
          <p:spPr>
            <a:xfrm flipV="1">
              <a:off x="4859580" y="3929877"/>
              <a:ext cx="1161136" cy="260418"/>
            </a:xfrm>
            <a:prstGeom prst="straightConnector1">
              <a:avLst/>
            </a:prstGeom>
            <a:ln w="412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21376E2-B7D9-4B2A-861C-302EDC19B04A}"/>
                </a:ext>
              </a:extLst>
            </p:cNvPr>
            <p:cNvCxnSpPr/>
            <p:nvPr/>
          </p:nvCxnSpPr>
          <p:spPr>
            <a:xfrm flipV="1">
              <a:off x="4934175" y="4831210"/>
              <a:ext cx="1848255" cy="527530"/>
            </a:xfrm>
            <a:prstGeom prst="straightConnector1">
              <a:avLst/>
            </a:prstGeom>
            <a:ln w="412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8887A227-3DD6-4BDF-9753-E722C1FE2BDE}"/>
                </a:ext>
              </a:extLst>
            </p:cNvPr>
            <p:cNvCxnSpPr/>
            <p:nvPr/>
          </p:nvCxnSpPr>
          <p:spPr>
            <a:xfrm>
              <a:off x="7055244" y="2564885"/>
              <a:ext cx="158156" cy="18285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72F94010-B762-4EB2-8AD5-8DBA28FC447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878" y="13298391"/>
            <a:ext cx="1047632" cy="320037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781C8A9-A14D-40F8-AFC6-68B9C80057C6}"/>
              </a:ext>
            </a:extLst>
          </p:cNvPr>
          <p:cNvGrpSpPr/>
          <p:nvPr/>
        </p:nvGrpSpPr>
        <p:grpSpPr>
          <a:xfrm>
            <a:off x="31279885" y="12988970"/>
            <a:ext cx="3868299" cy="2506252"/>
            <a:chOff x="3550666" y="2073565"/>
            <a:chExt cx="5894552" cy="3819048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F1F2E9B4-FC10-4A10-8B4B-F8EEF134E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666" y="2073565"/>
              <a:ext cx="5161905" cy="3819048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AB83739A-504E-46CD-BA8A-420DA6C60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579" y="3367712"/>
              <a:ext cx="982639" cy="982639"/>
            </a:xfrm>
            <a:prstGeom prst="rect">
              <a:avLst/>
            </a:prstGeom>
            <a:ln w="47625">
              <a:solidFill>
                <a:srgbClr val="FFC000"/>
              </a:solidFill>
            </a:ln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2EB60843-3C2C-4319-9C38-4348C0BAC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495" y="2073565"/>
              <a:ext cx="982639" cy="982639"/>
            </a:xfrm>
            <a:prstGeom prst="rect">
              <a:avLst/>
            </a:prstGeom>
            <a:ln w="47625">
              <a:solidFill>
                <a:schemeClr val="bg2"/>
              </a:solidFill>
            </a:ln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D1331383-8F8E-4231-BFBF-A350005D0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24" y="4702328"/>
              <a:ext cx="1037451" cy="1037451"/>
            </a:xfrm>
            <a:prstGeom prst="rect">
              <a:avLst/>
            </a:prstGeom>
            <a:ln w="47625">
              <a:solidFill>
                <a:srgbClr val="00B050"/>
              </a:solidFill>
            </a:ln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EEE2FF3E-4847-4731-A029-0ECCA588B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590" y="3508022"/>
              <a:ext cx="997990" cy="997990"/>
            </a:xfrm>
            <a:prstGeom prst="rect">
              <a:avLst/>
            </a:prstGeom>
            <a:ln w="47625">
              <a:solidFill>
                <a:schemeClr val="bg2"/>
              </a:solidFill>
            </a:ln>
          </p:spPr>
        </p:pic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BF84C0E3-84CC-42CC-924C-926A04EEF905}"/>
                </a:ext>
              </a:extLst>
            </p:cNvPr>
            <p:cNvSpPr/>
            <p:nvPr/>
          </p:nvSpPr>
          <p:spPr>
            <a:xfrm>
              <a:off x="6973358" y="2407300"/>
              <a:ext cx="81886" cy="10896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62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E7848FB-765B-4DF5-83CF-0DB5484B35DE}"/>
                </a:ext>
              </a:extLst>
            </p:cNvPr>
            <p:cNvSpPr/>
            <p:nvPr/>
          </p:nvSpPr>
          <p:spPr>
            <a:xfrm flipH="1">
              <a:off x="7213400" y="2747744"/>
              <a:ext cx="88043" cy="11266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62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374B96F-5A95-4B7B-BA2A-B1B4C7EAD7CF}"/>
                </a:ext>
              </a:extLst>
            </p:cNvPr>
            <p:cNvSpPr/>
            <p:nvPr/>
          </p:nvSpPr>
          <p:spPr>
            <a:xfrm>
              <a:off x="6782430" y="4776730"/>
              <a:ext cx="81886" cy="10896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62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3B75734-9B44-47CD-B01A-341B5B273171}"/>
                </a:ext>
              </a:extLst>
            </p:cNvPr>
            <p:cNvSpPr/>
            <p:nvPr/>
          </p:nvSpPr>
          <p:spPr>
            <a:xfrm>
              <a:off x="6063373" y="3875397"/>
              <a:ext cx="81886" cy="10896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62"/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C16F2BBA-4D70-4659-91ED-1D2654C385EA}"/>
                </a:ext>
              </a:extLst>
            </p:cNvPr>
            <p:cNvCxnSpPr>
              <a:stCxn id="109" idx="1"/>
            </p:cNvCxnSpPr>
            <p:nvPr/>
          </p:nvCxnSpPr>
          <p:spPr>
            <a:xfrm flipH="1" flipV="1">
              <a:off x="7055244" y="2461780"/>
              <a:ext cx="1380251" cy="103105"/>
            </a:xfrm>
            <a:prstGeom prst="straightConnector1">
              <a:avLst/>
            </a:prstGeom>
            <a:ln w="412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D55E93AA-E040-4808-942E-2D077EE0EF96}"/>
                </a:ext>
              </a:extLst>
            </p:cNvPr>
            <p:cNvCxnSpPr/>
            <p:nvPr/>
          </p:nvCxnSpPr>
          <p:spPr>
            <a:xfrm flipH="1" flipV="1">
              <a:off x="7301443" y="2859731"/>
              <a:ext cx="1182058" cy="700721"/>
            </a:xfrm>
            <a:prstGeom prst="straightConnector1">
              <a:avLst/>
            </a:prstGeom>
            <a:ln w="412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7F6DEBBB-CCD7-402D-801B-593F8359971C}"/>
                </a:ext>
              </a:extLst>
            </p:cNvPr>
            <p:cNvCxnSpPr/>
            <p:nvPr/>
          </p:nvCxnSpPr>
          <p:spPr>
            <a:xfrm flipV="1">
              <a:off x="4859580" y="3929877"/>
              <a:ext cx="1161136" cy="260418"/>
            </a:xfrm>
            <a:prstGeom prst="straightConnector1">
              <a:avLst/>
            </a:prstGeom>
            <a:ln w="412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6438AF6B-5D96-4802-AD39-CCCF9B4E9C26}"/>
                </a:ext>
              </a:extLst>
            </p:cNvPr>
            <p:cNvCxnSpPr/>
            <p:nvPr/>
          </p:nvCxnSpPr>
          <p:spPr>
            <a:xfrm flipV="1">
              <a:off x="4934175" y="4831210"/>
              <a:ext cx="1848255" cy="527530"/>
            </a:xfrm>
            <a:prstGeom prst="straightConnector1">
              <a:avLst/>
            </a:prstGeom>
            <a:ln w="412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540D6B95-8D85-4CE2-B0E5-6D6E08DEE29B}"/>
                </a:ext>
              </a:extLst>
            </p:cNvPr>
            <p:cNvCxnSpPr/>
            <p:nvPr/>
          </p:nvCxnSpPr>
          <p:spPr>
            <a:xfrm flipV="1">
              <a:off x="6864316" y="2859731"/>
              <a:ext cx="349084" cy="1842597"/>
            </a:xfrm>
            <a:prstGeom prst="straightConnector1">
              <a:avLst/>
            </a:prstGeom>
            <a:ln w="412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A4D6BAD7-9298-4461-9FAA-E534EA6524FF}"/>
              </a:ext>
            </a:extLst>
          </p:cNvPr>
          <p:cNvSpPr txBox="1"/>
          <p:nvPr/>
        </p:nvSpPr>
        <p:spPr>
          <a:xfrm>
            <a:off x="30871072" y="12455524"/>
            <a:ext cx="5568525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50" dirty="0">
                <a:latin typeface="Times New Roman" panose="02020603050405020304" pitchFamily="18" charset="0"/>
                <a:ea typeface="Roboto Light"/>
                <a:cs typeface="Times New Roman" panose="02020603050405020304" pitchFamily="18" charset="0"/>
                <a:sym typeface="Arial"/>
              </a:rPr>
              <a:t>dissimilar phases</a:t>
            </a: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32CE4FFA-9917-4DCF-99BA-5612910D5B5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687" y="13925947"/>
            <a:ext cx="1062632" cy="320037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F2D58A5B-429C-4F08-9852-16BB70A5E3DD}"/>
              </a:ext>
            </a:extLst>
          </p:cNvPr>
          <p:cNvSpPr txBox="1"/>
          <p:nvPr/>
        </p:nvSpPr>
        <p:spPr>
          <a:xfrm>
            <a:off x="25670201" y="11763050"/>
            <a:ext cx="1137154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based </a:t>
            </a:r>
            <a:r>
              <a:rPr lang="en-US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 : </a:t>
            </a:r>
            <a:r>
              <a:rPr lang="en-US" sz="2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en-US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SmooThness</a:t>
            </a:r>
            <a:r>
              <a:rPr lang="en-US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Regularization on Manifolds) </a:t>
            </a:r>
          </a:p>
        </p:txBody>
      </p:sp>
      <p:sp>
        <p:nvSpPr>
          <p:cNvPr id="124" name="Title 1">
            <a:extLst>
              <a:ext uri="{FF2B5EF4-FFF2-40B4-BE49-F238E27FC236}">
                <a16:creationId xmlns:a16="http://schemas.microsoft.com/office/drawing/2014/main" id="{59E8FD76-EC6E-42ED-945C-B6A14186431E}"/>
              </a:ext>
            </a:extLst>
          </p:cNvPr>
          <p:cNvSpPr txBox="1">
            <a:spLocks/>
          </p:cNvSpPr>
          <p:nvPr/>
        </p:nvSpPr>
        <p:spPr>
          <a:xfrm>
            <a:off x="40214587" y="10896724"/>
            <a:ext cx="10183878" cy="115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based recovery with </a:t>
            </a:r>
            <a:r>
              <a:rPr lang="en-US" sz="420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endParaRPr lang="en-US" sz="420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58947798-9935-42D3-A6A9-E0DFB82189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0247287" y="11853940"/>
            <a:ext cx="3187040" cy="907382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16CC179C-45BD-4F6C-999A-5F4621C08FD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124896" y="11803316"/>
            <a:ext cx="2565536" cy="91194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3CFE0AC8-8259-4DB3-A3DA-EB8E6C6876DE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66148" t="15743" r="19294" b="37926"/>
          <a:stretch/>
        </p:blipFill>
        <p:spPr>
          <a:xfrm>
            <a:off x="45964259" y="11961077"/>
            <a:ext cx="288249" cy="179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3CB485D-1FF9-4604-A71B-FAB8F9EE7CB9}"/>
                  </a:ext>
                </a:extLst>
              </p:cNvPr>
              <p:cNvSpPr txBox="1"/>
              <p:nvPr/>
            </p:nvSpPr>
            <p:spPr>
              <a:xfrm>
                <a:off x="46685986" y="15093692"/>
                <a:ext cx="3203121" cy="1438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18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W: weight matrix is</a:t>
                </a:r>
              </a:p>
              <a:p>
                <a:pPr algn="ctr"/>
                <a:r>
                  <a:rPr lang="en-US" sz="218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87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subject specific</a:t>
                </a:r>
                <a:r>
                  <a:rPr lang="en-US" sz="218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ctr"/>
                <a:r>
                  <a:rPr lang="en-US" sz="218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computed using </a:t>
                </a:r>
                <a:r>
                  <a:rPr lang="en-US" sz="2187" dirty="0">
                    <a:solidFill>
                      <a:srgbClr val="33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navigators</a:t>
                </a:r>
              </a:p>
              <a:p>
                <a:pPr algn="ctr"/>
                <a:r>
                  <a:rPr lang="en-US" sz="218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#frames </a:t>
                </a:r>
                <a14:m>
                  <m:oMath xmlns:m="http://schemas.openxmlformats.org/officeDocument/2006/math">
                    <m:r>
                      <a:rPr lang="en-US" sz="2187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18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#frames</a:t>
                </a: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3CB485D-1FF9-4604-A71B-FAB8F9EE7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5986" y="15093692"/>
                <a:ext cx="3203121" cy="1438599"/>
              </a:xfrm>
              <a:prstGeom prst="rect">
                <a:avLst/>
              </a:prstGeom>
              <a:blipFill>
                <a:blip r:embed="rId29"/>
                <a:stretch>
                  <a:fillRect l="-1901" t="-2966" r="-1901" b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0" name="Picture 129">
            <a:extLst>
              <a:ext uri="{FF2B5EF4-FFF2-40B4-BE49-F238E27FC236}">
                <a16:creationId xmlns:a16="http://schemas.microsoft.com/office/drawing/2014/main" id="{DEB0DC27-2003-47AC-9CC0-A6F679B2D34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5815" r="8390" b="9614"/>
          <a:stretch/>
        </p:blipFill>
        <p:spPr>
          <a:xfrm>
            <a:off x="44700928" y="14524710"/>
            <a:ext cx="1816228" cy="1817618"/>
          </a:xfrm>
          <a:prstGeom prst="rect">
            <a:avLst/>
          </a:prstGeom>
        </p:spPr>
      </p:pic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A9A54936-6484-4B01-BE4E-7B77A6280156}"/>
              </a:ext>
            </a:extLst>
          </p:cNvPr>
          <p:cNvCxnSpPr>
            <a:cxnSpLocks/>
          </p:cNvCxnSpPr>
          <p:nvPr/>
        </p:nvCxnSpPr>
        <p:spPr>
          <a:xfrm>
            <a:off x="44123740" y="15511753"/>
            <a:ext cx="5771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2A06F1B-A757-488D-9DCD-BC4F8EB61205}"/>
                  </a:ext>
                </a:extLst>
              </p:cNvPr>
              <p:cNvSpPr txBox="1"/>
              <p:nvPr/>
            </p:nvSpPr>
            <p:spPr>
              <a:xfrm>
                <a:off x="41414072" y="13301858"/>
                <a:ext cx="6112187" cy="1133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5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5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5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187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sz="2187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varying lines</a:t>
                </a:r>
                <a:r>
                  <a:rPr lang="en-US" sz="218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187" dirty="0">
                    <a:solidFill>
                      <a:srgbClr val="33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fixed radial navigators</a:t>
                </a:r>
              </a:p>
              <a:p>
                <a:r>
                  <a:rPr lang="en-US" sz="2187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Multi-coil</a:t>
                </a:r>
                <a:r>
                  <a:rPr lang="en-US" sz="218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 varying  Fourier sampler</a:t>
                </a:r>
              </a:p>
              <a:p>
                <a:endParaRPr lang="en-US" sz="2187" dirty="0"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2A06F1B-A757-488D-9DCD-BC4F8EB61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4072" y="13301858"/>
                <a:ext cx="6112187" cy="1133837"/>
              </a:xfrm>
              <a:prstGeom prst="rect">
                <a:avLst/>
              </a:prstGeom>
              <a:blipFill>
                <a:blip r:embed="rId32"/>
                <a:stretch>
                  <a:fillRect l="-1297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3A89EB0-3556-460E-8125-96A11263D0F3}"/>
              </a:ext>
            </a:extLst>
          </p:cNvPr>
          <p:cNvCxnSpPr/>
          <p:nvPr/>
        </p:nvCxnSpPr>
        <p:spPr>
          <a:xfrm>
            <a:off x="40242071" y="16244714"/>
            <a:ext cx="380633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DFABDF76-2C15-40B3-BF3B-773A4068787E}"/>
                  </a:ext>
                </a:extLst>
              </p:cNvPr>
              <p:cNvSpPr txBox="1"/>
              <p:nvPr/>
            </p:nvSpPr>
            <p:spPr>
              <a:xfrm>
                <a:off x="41094093" y="16406413"/>
                <a:ext cx="2338974" cy="765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8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 scan time !</a:t>
                </a:r>
              </a:p>
              <a:p>
                <a:r>
                  <a:rPr lang="en-US" sz="2187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</a:t>
                </a:r>
                <a:r>
                  <a:rPr lang="en-US" sz="2187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8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18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18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45</m:t>
                        </m:r>
                        <m:r>
                          <a:rPr lang="en-US" sz="218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218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218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18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18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18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187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DFABDF76-2C15-40B3-BF3B-773A40687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4093" y="16406413"/>
                <a:ext cx="2338974" cy="765466"/>
              </a:xfrm>
              <a:prstGeom prst="rect">
                <a:avLst/>
              </a:prstGeom>
              <a:blipFill>
                <a:blip r:embed="rId33"/>
                <a:stretch>
                  <a:fillRect l="-3385" t="-4762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7" name="Picture 136">
            <a:extLst>
              <a:ext uri="{FF2B5EF4-FFF2-40B4-BE49-F238E27FC236}">
                <a16:creationId xmlns:a16="http://schemas.microsoft.com/office/drawing/2014/main" id="{88769B95-A134-465D-99DA-C64287B85029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53872" r="62865"/>
          <a:stretch/>
        </p:blipFill>
        <p:spPr>
          <a:xfrm>
            <a:off x="40334821" y="13235361"/>
            <a:ext cx="876347" cy="853837"/>
          </a:xfrm>
          <a:prstGeom prst="rect">
            <a:avLst/>
          </a:prstGeom>
        </p:spPr>
      </p:pic>
      <p:sp>
        <p:nvSpPr>
          <p:cNvPr id="138" name="Title 1">
            <a:extLst>
              <a:ext uri="{FF2B5EF4-FFF2-40B4-BE49-F238E27FC236}">
                <a16:creationId xmlns:a16="http://schemas.microsoft.com/office/drawing/2014/main" id="{3AE81F05-AE5B-45B8-8961-09806DDDEE0A}"/>
              </a:ext>
            </a:extLst>
          </p:cNvPr>
          <p:cNvSpPr txBox="1">
            <a:spLocks/>
          </p:cNvSpPr>
          <p:nvPr/>
        </p:nvSpPr>
        <p:spPr>
          <a:xfrm>
            <a:off x="11365192" y="17707929"/>
            <a:ext cx="11875279" cy="115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Integrating </a:t>
            </a:r>
            <a:r>
              <a:rPr lang="en-US" sz="420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MoDL</a:t>
            </a:r>
            <a:r>
              <a:rPr lang="en-US" sz="42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420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en-US" sz="42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shorter scan time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B312BC00-2280-4B5B-894B-A35625C5A174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b="48293"/>
          <a:stretch/>
        </p:blipFill>
        <p:spPr>
          <a:xfrm>
            <a:off x="12746164" y="18940582"/>
            <a:ext cx="5584034" cy="1051509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29762192-C33A-406E-9800-994AFF8369CA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5433615" y="20828607"/>
            <a:ext cx="4717255" cy="1733553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B88A3E8C-343A-48A7-94CE-770F4259643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8787204" y="19071095"/>
            <a:ext cx="2750346" cy="933450"/>
          </a:xfrm>
          <a:prstGeom prst="rect">
            <a:avLst/>
          </a:prstGeom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EBB060D0-68E5-44C8-B3F5-09137F1914E6}"/>
              </a:ext>
            </a:extLst>
          </p:cNvPr>
          <p:cNvSpPr/>
          <p:nvPr/>
        </p:nvSpPr>
        <p:spPr>
          <a:xfrm>
            <a:off x="15738112" y="20828608"/>
            <a:ext cx="2250166" cy="4067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2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029725E-266D-470C-8D06-F647EE402C2E}"/>
              </a:ext>
            </a:extLst>
          </p:cNvPr>
          <p:cNvSpPr/>
          <p:nvPr/>
        </p:nvSpPr>
        <p:spPr>
          <a:xfrm>
            <a:off x="15738112" y="21288124"/>
            <a:ext cx="2250166" cy="40678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2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68476BD0-0AD7-42C6-AA99-CFB0A0CA4870}"/>
              </a:ext>
            </a:extLst>
          </p:cNvPr>
          <p:cNvSpPr/>
          <p:nvPr/>
        </p:nvSpPr>
        <p:spPr>
          <a:xfrm>
            <a:off x="16904906" y="19646998"/>
            <a:ext cx="1425288" cy="3122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2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5949710-B5AB-4345-AF0A-2A602A35B7E1}"/>
              </a:ext>
            </a:extLst>
          </p:cNvPr>
          <p:cNvSpPr/>
          <p:nvPr/>
        </p:nvSpPr>
        <p:spPr>
          <a:xfrm>
            <a:off x="19818392" y="19648125"/>
            <a:ext cx="1789835" cy="35642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2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A3D09EB-EE1D-4CD0-BE79-4AF62CF6F989}"/>
              </a:ext>
            </a:extLst>
          </p:cNvPr>
          <p:cNvSpPr/>
          <p:nvPr/>
        </p:nvSpPr>
        <p:spPr>
          <a:xfrm>
            <a:off x="18205200" y="21656971"/>
            <a:ext cx="717305" cy="4131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2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25376DF-7E7A-4F87-A95F-523A64FFE829}"/>
              </a:ext>
            </a:extLst>
          </p:cNvPr>
          <p:cNvSpPr/>
          <p:nvPr/>
        </p:nvSpPr>
        <p:spPr>
          <a:xfrm>
            <a:off x="17930150" y="22134047"/>
            <a:ext cx="502746" cy="4131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2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233354B-7CA6-48A0-A380-024083305963}"/>
              </a:ext>
            </a:extLst>
          </p:cNvPr>
          <p:cNvSpPr/>
          <p:nvPr/>
        </p:nvSpPr>
        <p:spPr>
          <a:xfrm>
            <a:off x="19215727" y="21654104"/>
            <a:ext cx="717305" cy="41311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2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F33D771-F24B-4C99-85F3-32CE10B1D39C}"/>
              </a:ext>
            </a:extLst>
          </p:cNvPr>
          <p:cNvSpPr/>
          <p:nvPr/>
        </p:nvSpPr>
        <p:spPr>
          <a:xfrm>
            <a:off x="18771183" y="22167006"/>
            <a:ext cx="633411" cy="41311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2"/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58246267-8C0A-4DE4-B28F-23D64313779D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66148" t="15743" r="19294" b="37926"/>
          <a:stretch/>
        </p:blipFill>
        <p:spPr>
          <a:xfrm>
            <a:off x="20725014" y="19151428"/>
            <a:ext cx="334658" cy="207938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B65DE47A-28DA-4192-ADBF-87497D32D598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66148" t="15743" r="19294" b="37926"/>
          <a:stretch/>
        </p:blipFill>
        <p:spPr>
          <a:xfrm>
            <a:off x="19002920" y="22200859"/>
            <a:ext cx="325807" cy="202437"/>
          </a:xfrm>
          <a:prstGeom prst="rect">
            <a:avLst/>
          </a:prstGeom>
        </p:spPr>
      </p:pic>
      <p:sp>
        <p:nvSpPr>
          <p:cNvPr id="154" name="Title 1">
            <a:extLst>
              <a:ext uri="{FF2B5EF4-FFF2-40B4-BE49-F238E27FC236}">
                <a16:creationId xmlns:a16="http://schemas.microsoft.com/office/drawing/2014/main" id="{601FDEA3-56E1-45AB-BAE4-D20673D02E4F}"/>
              </a:ext>
            </a:extLst>
          </p:cNvPr>
          <p:cNvSpPr txBox="1">
            <a:spLocks/>
          </p:cNvSpPr>
          <p:nvPr/>
        </p:nvSpPr>
        <p:spPr>
          <a:xfrm>
            <a:off x="26479900" y="17648901"/>
            <a:ext cx="9201153" cy="115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iterative model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020B748-6AAD-4DBE-AB8D-778970AAB67F}"/>
              </a:ext>
            </a:extLst>
          </p:cNvPr>
          <p:cNvSpPr/>
          <p:nvPr/>
        </p:nvSpPr>
        <p:spPr>
          <a:xfrm>
            <a:off x="25094212" y="23013289"/>
            <a:ext cx="391325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5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Storm: </a:t>
            </a:r>
            <a:r>
              <a:rPr lang="en-US" sz="24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dependent</a:t>
            </a:r>
            <a:r>
              <a:rPr lang="en-US" sz="245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non-local</a:t>
            </a:r>
            <a:r>
              <a:rPr lang="en-US" sz="245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redundancies</a:t>
            </a:r>
            <a:endParaRPr lang="en-US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" name="Object 155">
            <a:extLst>
              <a:ext uri="{FF2B5EF4-FFF2-40B4-BE49-F238E27FC236}">
                <a16:creationId xmlns:a16="http://schemas.microsoft.com/office/drawing/2014/main" id="{558F792B-A6EB-4581-8879-5887E54E23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875547"/>
              </p:ext>
            </p:extLst>
          </p:nvPr>
        </p:nvGraphicFramePr>
        <p:xfrm>
          <a:off x="26526364" y="18617459"/>
          <a:ext cx="7112001" cy="383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" name="Acrobat Document" r:id="rId39" imgW="13633402" imgH="7353023" progId="AcroExch.Document.DC">
                  <p:embed/>
                </p:oleObj>
              </mc:Choice>
              <mc:Fallback>
                <p:oleObj name="Acrobat Document" r:id="rId39" imgW="13633402" imgH="7353023" progId="AcroExch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C97BC27-B824-43A3-92EB-B106551406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26526364" y="18617459"/>
                        <a:ext cx="7112001" cy="3836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" name="Rectangle 156">
            <a:extLst>
              <a:ext uri="{FF2B5EF4-FFF2-40B4-BE49-F238E27FC236}">
                <a16:creationId xmlns:a16="http://schemas.microsoft.com/office/drawing/2014/main" id="{7B267FA3-DDF6-42EE-9EE6-3AA0BFF558D1}"/>
              </a:ext>
            </a:extLst>
          </p:cNvPr>
          <p:cNvSpPr/>
          <p:nvPr/>
        </p:nvSpPr>
        <p:spPr>
          <a:xfrm>
            <a:off x="31893746" y="20749841"/>
            <a:ext cx="240994" cy="212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2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07D733E-1433-46C5-A09E-E3AC28DBA1D7}"/>
              </a:ext>
            </a:extLst>
          </p:cNvPr>
          <p:cNvSpPr txBox="1"/>
          <p:nvPr/>
        </p:nvSpPr>
        <p:spPr>
          <a:xfrm>
            <a:off x="32425162" y="20219990"/>
            <a:ext cx="184731" cy="361959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endParaRPr lang="en-US" sz="1752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06EC4CE2-CC15-4C27-A4A0-9B1453A6CA6E}"/>
              </a:ext>
            </a:extLst>
          </p:cNvPr>
          <p:cNvSpPr txBox="1"/>
          <p:nvPr/>
        </p:nvSpPr>
        <p:spPr>
          <a:xfrm>
            <a:off x="32324285" y="20341243"/>
            <a:ext cx="389391" cy="33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9B6C133-CA29-4BB6-8F2F-F0A3C5783F85}"/>
              </a:ext>
            </a:extLst>
          </p:cNvPr>
          <p:cNvSpPr txBox="1"/>
          <p:nvPr/>
        </p:nvSpPr>
        <p:spPr>
          <a:xfrm>
            <a:off x="33779817" y="20084869"/>
            <a:ext cx="2446182" cy="1102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Target:</a:t>
            </a:r>
          </a:p>
          <a:p>
            <a:r>
              <a:rPr lang="en-US" sz="218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recon from </a:t>
            </a:r>
          </a:p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45s acquisition 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3484D05B-7E5B-4F33-9A18-5389E8ADA927}"/>
              </a:ext>
            </a:extLst>
          </p:cNvPr>
          <p:cNvSpPr txBox="1"/>
          <p:nvPr/>
        </p:nvSpPr>
        <p:spPr>
          <a:xfrm>
            <a:off x="24845128" y="20210756"/>
            <a:ext cx="1888659" cy="1102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</a:t>
            </a:r>
          </a:p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ZF recon from </a:t>
            </a:r>
          </a:p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5s acquisition</a:t>
            </a:r>
          </a:p>
        </p:txBody>
      </p:sp>
      <p:sp>
        <p:nvSpPr>
          <p:cNvPr id="162" name="Title 1">
            <a:extLst>
              <a:ext uri="{FF2B5EF4-FFF2-40B4-BE49-F238E27FC236}">
                <a16:creationId xmlns:a16="http://schemas.microsoft.com/office/drawing/2014/main" id="{47C439EF-5622-4218-B4CC-5F07626DFFB2}"/>
              </a:ext>
            </a:extLst>
          </p:cNvPr>
          <p:cNvSpPr txBox="1">
            <a:spLocks/>
          </p:cNvSpPr>
          <p:nvPr/>
        </p:nvSpPr>
        <p:spPr>
          <a:xfrm>
            <a:off x="39964034" y="17774947"/>
            <a:ext cx="9201153" cy="115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Training: with alternating minimization </a:t>
            </a:r>
          </a:p>
        </p:txBody>
      </p:sp>
      <p:graphicFrame>
        <p:nvGraphicFramePr>
          <p:cNvPr id="164" name="Object 163">
            <a:extLst>
              <a:ext uri="{FF2B5EF4-FFF2-40B4-BE49-F238E27FC236}">
                <a16:creationId xmlns:a16="http://schemas.microsoft.com/office/drawing/2014/main" id="{617F71C9-F89D-46A6-A25B-E2CFFB4607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13962"/>
              </p:ext>
            </p:extLst>
          </p:nvPr>
        </p:nvGraphicFramePr>
        <p:xfrm>
          <a:off x="40041035" y="19464823"/>
          <a:ext cx="7112001" cy="1755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" name="Acrobat Document" r:id="rId41" imgW="16611496" imgH="4101915" progId="AcroExch.Document.DC">
                  <p:embed/>
                </p:oleObj>
              </mc:Choice>
              <mc:Fallback>
                <p:oleObj name="Acrobat Document" r:id="rId41" imgW="16611496" imgH="4101915" progId="AcroExch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B22939F-89F7-4B68-B264-95A3B6492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40041035" y="19464823"/>
                        <a:ext cx="7112001" cy="1755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" name="TextBox 164">
            <a:extLst>
              <a:ext uri="{FF2B5EF4-FFF2-40B4-BE49-F238E27FC236}">
                <a16:creationId xmlns:a16="http://schemas.microsoft.com/office/drawing/2014/main" id="{03BAC9FA-2C62-4430-83D7-0F388C35DDEB}"/>
              </a:ext>
            </a:extLst>
          </p:cNvPr>
          <p:cNvSpPr txBox="1"/>
          <p:nvPr/>
        </p:nvSpPr>
        <p:spPr>
          <a:xfrm>
            <a:off x="38396492" y="19782038"/>
            <a:ext cx="2146742" cy="1438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batch of </a:t>
            </a:r>
          </a:p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512 x 512 x </a:t>
            </a:r>
            <a:r>
              <a:rPr lang="en-US" sz="2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(limited by GPU)</a:t>
            </a:r>
          </a:p>
          <a:p>
            <a:endParaRPr lang="en-US" sz="21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F5A13BB-37DF-4433-9CEC-317123DD382B}"/>
              </a:ext>
            </a:extLst>
          </p:cNvPr>
          <p:cNvSpPr txBox="1"/>
          <p:nvPr/>
        </p:nvSpPr>
        <p:spPr>
          <a:xfrm>
            <a:off x="46668445" y="20804289"/>
            <a:ext cx="2371162" cy="76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information!</a:t>
            </a:r>
          </a:p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512 x 512 x </a:t>
            </a:r>
            <a:r>
              <a:rPr lang="en-US" sz="2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A717BAA9-CA2A-458B-9B61-412B240164D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09042" y="21567206"/>
            <a:ext cx="3421719" cy="1447037"/>
          </a:xfrm>
          <a:prstGeom prst="rect">
            <a:avLst/>
          </a:prstGeom>
        </p:spPr>
      </p:pic>
      <p:sp>
        <p:nvSpPr>
          <p:cNvPr id="168" name="Arrow: Curved Down 167">
            <a:extLst>
              <a:ext uri="{FF2B5EF4-FFF2-40B4-BE49-F238E27FC236}">
                <a16:creationId xmlns:a16="http://schemas.microsoft.com/office/drawing/2014/main" id="{3AB65AB5-7186-403E-903F-A2E402AA3C28}"/>
              </a:ext>
            </a:extLst>
          </p:cNvPr>
          <p:cNvSpPr/>
          <p:nvPr/>
        </p:nvSpPr>
        <p:spPr>
          <a:xfrm rot="359301">
            <a:off x="46598871" y="20624696"/>
            <a:ext cx="484586" cy="2163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2">
              <a:solidFill>
                <a:schemeClr val="tx1"/>
              </a:solidFill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48DDE327-3EE2-4BE9-9088-86BAD2900E32}"/>
              </a:ext>
            </a:extLst>
          </p:cNvPr>
          <p:cNvSpPr/>
          <p:nvPr/>
        </p:nvSpPr>
        <p:spPr>
          <a:xfrm>
            <a:off x="39313505" y="21606359"/>
            <a:ext cx="3480440" cy="469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 iterations in DC block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874D4E4-1E46-4001-8AFC-D3E3D6778368}"/>
              </a:ext>
            </a:extLst>
          </p:cNvPr>
          <p:cNvSpPr/>
          <p:nvPr/>
        </p:nvSpPr>
        <p:spPr>
          <a:xfrm>
            <a:off x="535963" y="25872613"/>
            <a:ext cx="128232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: 6 golden angle + 4 uniform radial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navigators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: 900 frames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45s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Size: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512x512x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Trained on  4 subjects ; Tested on 3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layer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(64-64-2), 1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layers, 3x3 last, capacity:1e6,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shallow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 on squared error loss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3 repetitions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time: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5.2s/N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reconstruct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512x512x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(5s); 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real time recovery!</a:t>
            </a:r>
          </a:p>
        </p:txBody>
      </p:sp>
      <p:sp>
        <p:nvSpPr>
          <p:cNvPr id="171" name="Title 1">
            <a:extLst>
              <a:ext uri="{FF2B5EF4-FFF2-40B4-BE49-F238E27FC236}">
                <a16:creationId xmlns:a16="http://schemas.microsoft.com/office/drawing/2014/main" id="{66A85E58-AB8F-40F7-BEBA-30D0BFA17020}"/>
              </a:ext>
            </a:extLst>
          </p:cNvPr>
          <p:cNvSpPr txBox="1">
            <a:spLocks/>
          </p:cNvSpPr>
          <p:nvPr/>
        </p:nvSpPr>
        <p:spPr>
          <a:xfrm>
            <a:off x="3186309" y="24772052"/>
            <a:ext cx="9201153" cy="115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details</a:t>
            </a:r>
          </a:p>
        </p:txBody>
      </p:sp>
      <p:sp>
        <p:nvSpPr>
          <p:cNvPr id="208" name="Title 1">
            <a:extLst>
              <a:ext uri="{FF2B5EF4-FFF2-40B4-BE49-F238E27FC236}">
                <a16:creationId xmlns:a16="http://schemas.microsoft.com/office/drawing/2014/main" id="{E984D861-1C68-4EB9-B9A5-AA93FECA1676}"/>
              </a:ext>
            </a:extLst>
          </p:cNvPr>
          <p:cNvSpPr txBox="1">
            <a:spLocks/>
          </p:cNvSpPr>
          <p:nvPr/>
        </p:nvSpPr>
        <p:spPr>
          <a:xfrm>
            <a:off x="27590396" y="24748059"/>
            <a:ext cx="5690407" cy="7042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images &amp; time profiles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29E72416-3CB5-41EC-B9D5-51DBC5B168C3}"/>
              </a:ext>
            </a:extLst>
          </p:cNvPr>
          <p:cNvSpPr/>
          <p:nvPr/>
        </p:nvSpPr>
        <p:spPr>
          <a:xfrm>
            <a:off x="28714699" y="25929406"/>
            <a:ext cx="1691169" cy="428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18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5s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02DEF9A6-B944-41CB-BE8F-F26DBE5C1142}"/>
              </a:ext>
            </a:extLst>
          </p:cNvPr>
          <p:cNvSpPr/>
          <p:nvPr/>
        </p:nvSpPr>
        <p:spPr>
          <a:xfrm>
            <a:off x="30343482" y="25851944"/>
            <a:ext cx="3437785" cy="76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Denoising on </a:t>
            </a:r>
            <a:r>
              <a:rPr lang="en-US" sz="218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5s </a:t>
            </a:r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L CNN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8AD9B566-2382-4E7C-8937-D01E20AC2C57}"/>
              </a:ext>
            </a:extLst>
          </p:cNvPr>
          <p:cNvSpPr/>
          <p:nvPr/>
        </p:nvSpPr>
        <p:spPr>
          <a:xfrm>
            <a:off x="33611229" y="26036617"/>
            <a:ext cx="1846980" cy="428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</a:t>
            </a:r>
            <a:r>
              <a:rPr lang="en-US" sz="2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BCCE503A-E115-459C-974F-5457FBD14F7F}"/>
              </a:ext>
            </a:extLst>
          </p:cNvPr>
          <p:cNvSpPr/>
          <p:nvPr/>
        </p:nvSpPr>
        <p:spPr>
          <a:xfrm>
            <a:off x="26730021" y="25943384"/>
            <a:ext cx="1830629" cy="428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8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45s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12530B39-D48F-4D9B-9BDB-7DA3D36A361A}"/>
              </a:ext>
            </a:extLst>
          </p:cNvPr>
          <p:cNvSpPr txBox="1"/>
          <p:nvPr/>
        </p:nvSpPr>
        <p:spPr>
          <a:xfrm>
            <a:off x="30956719" y="29135177"/>
            <a:ext cx="1388201" cy="4289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18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5s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906D39F3-B400-40FA-8BE2-523533E97D38}"/>
              </a:ext>
            </a:extLst>
          </p:cNvPr>
          <p:cNvSpPr txBox="1"/>
          <p:nvPr/>
        </p:nvSpPr>
        <p:spPr>
          <a:xfrm>
            <a:off x="32540522" y="29135177"/>
            <a:ext cx="776175" cy="4289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CNN</a:t>
            </a:r>
          </a:p>
        </p:txBody>
      </p: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FBFE4744-B68B-4D2B-BD41-346D6F293C00}"/>
              </a:ext>
            </a:extLst>
          </p:cNvPr>
          <p:cNvCxnSpPr>
            <a:stCxn id="215" idx="3"/>
            <a:endCxn id="216" idx="1"/>
          </p:cNvCxnSpPr>
          <p:nvPr/>
        </p:nvCxnSpPr>
        <p:spPr>
          <a:xfrm>
            <a:off x="32344919" y="29349627"/>
            <a:ext cx="19560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ight Brace 217">
            <a:extLst>
              <a:ext uri="{FF2B5EF4-FFF2-40B4-BE49-F238E27FC236}">
                <a16:creationId xmlns:a16="http://schemas.microsoft.com/office/drawing/2014/main" id="{21E53BF8-ED2A-40E2-B9D6-2E3B0DFFDDC5}"/>
              </a:ext>
            </a:extLst>
          </p:cNvPr>
          <p:cNvSpPr/>
          <p:nvPr/>
        </p:nvSpPr>
        <p:spPr>
          <a:xfrm rot="5400000">
            <a:off x="32091982" y="28057626"/>
            <a:ext cx="232021" cy="1817563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87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C40FCB82-0449-4EC9-90A9-04029A599899}"/>
              </a:ext>
            </a:extLst>
          </p:cNvPr>
          <p:cNvSpPr/>
          <p:nvPr/>
        </p:nvSpPr>
        <p:spPr>
          <a:xfrm>
            <a:off x="261257" y="2485894"/>
            <a:ext cx="50779680" cy="802929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4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E340171B-257C-4BDF-8DDE-8DC3F72C0C65}"/>
              </a:ext>
            </a:extLst>
          </p:cNvPr>
          <p:cNvSpPr/>
          <p:nvPr/>
        </p:nvSpPr>
        <p:spPr>
          <a:xfrm>
            <a:off x="261257" y="10709313"/>
            <a:ext cx="50779680" cy="1356106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4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9D577083-0B6D-4684-9C5A-6706DFD170FC}"/>
              </a:ext>
            </a:extLst>
          </p:cNvPr>
          <p:cNvSpPr/>
          <p:nvPr/>
        </p:nvSpPr>
        <p:spPr>
          <a:xfrm>
            <a:off x="261257" y="24556897"/>
            <a:ext cx="50779680" cy="1367364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4"/>
          </a:p>
        </p:txBody>
      </p:sp>
      <p:sp>
        <p:nvSpPr>
          <p:cNvPr id="240" name="Arrow: Curved Down 239">
            <a:extLst>
              <a:ext uri="{FF2B5EF4-FFF2-40B4-BE49-F238E27FC236}">
                <a16:creationId xmlns:a16="http://schemas.microsoft.com/office/drawing/2014/main" id="{EE3FB6CA-515C-43D8-874F-C415831EEACE}"/>
              </a:ext>
            </a:extLst>
          </p:cNvPr>
          <p:cNvSpPr/>
          <p:nvPr/>
        </p:nvSpPr>
        <p:spPr>
          <a:xfrm rot="724201">
            <a:off x="17075391" y="4111398"/>
            <a:ext cx="1673257" cy="233833"/>
          </a:xfrm>
          <a:prstGeom prst="curvedDownArrow">
            <a:avLst>
              <a:gd name="adj1" fmla="val 1443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7">
              <a:solidFill>
                <a:schemeClr val="tx1"/>
              </a:solidFill>
            </a:endParaRPr>
          </a:p>
        </p:txBody>
      </p:sp>
      <p:sp>
        <p:nvSpPr>
          <p:cNvPr id="241" name="Arrow: Curved Down 240">
            <a:extLst>
              <a:ext uri="{FF2B5EF4-FFF2-40B4-BE49-F238E27FC236}">
                <a16:creationId xmlns:a16="http://schemas.microsoft.com/office/drawing/2014/main" id="{C5F57E69-3E2F-4DD4-8C33-B1A6B0A4B95C}"/>
              </a:ext>
            </a:extLst>
          </p:cNvPr>
          <p:cNvSpPr/>
          <p:nvPr/>
        </p:nvSpPr>
        <p:spPr>
          <a:xfrm rot="16200000" flipH="1">
            <a:off x="11460284" y="4464435"/>
            <a:ext cx="976815" cy="857733"/>
          </a:xfrm>
          <a:prstGeom prst="curvedDownArrow">
            <a:avLst>
              <a:gd name="adj1" fmla="val 5499"/>
              <a:gd name="adj2" fmla="val 1953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2">
              <a:solidFill>
                <a:schemeClr val="tx1"/>
              </a:solidFill>
            </a:endParaRPr>
          </a:p>
        </p:txBody>
      </p:sp>
      <p:sp>
        <p:nvSpPr>
          <p:cNvPr id="242" name="Arrow: Curved Down 241">
            <a:extLst>
              <a:ext uri="{FF2B5EF4-FFF2-40B4-BE49-F238E27FC236}">
                <a16:creationId xmlns:a16="http://schemas.microsoft.com/office/drawing/2014/main" id="{6CCA28AA-C9D3-4D76-ADCA-34704C838F08}"/>
              </a:ext>
            </a:extLst>
          </p:cNvPr>
          <p:cNvSpPr/>
          <p:nvPr/>
        </p:nvSpPr>
        <p:spPr>
          <a:xfrm rot="16200000" flipH="1">
            <a:off x="11374378" y="5974666"/>
            <a:ext cx="1383068" cy="857733"/>
          </a:xfrm>
          <a:prstGeom prst="curvedDownArrow">
            <a:avLst>
              <a:gd name="adj1" fmla="val 5499"/>
              <a:gd name="adj2" fmla="val 1953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2">
              <a:solidFill>
                <a:schemeClr val="tx1"/>
              </a:solidFill>
            </a:endParaRPr>
          </a:p>
        </p:txBody>
      </p:sp>
      <p:sp>
        <p:nvSpPr>
          <p:cNvPr id="243" name="Arrow: Curved Down 242">
            <a:extLst>
              <a:ext uri="{FF2B5EF4-FFF2-40B4-BE49-F238E27FC236}">
                <a16:creationId xmlns:a16="http://schemas.microsoft.com/office/drawing/2014/main" id="{E6514817-FBA4-4E00-927E-FB123A707BF5}"/>
              </a:ext>
            </a:extLst>
          </p:cNvPr>
          <p:cNvSpPr/>
          <p:nvPr/>
        </p:nvSpPr>
        <p:spPr>
          <a:xfrm rot="14494427" flipH="1">
            <a:off x="12944978" y="20322691"/>
            <a:ext cx="1654436" cy="857733"/>
          </a:xfrm>
          <a:prstGeom prst="curvedDownArrow">
            <a:avLst>
              <a:gd name="adj1" fmla="val 5499"/>
              <a:gd name="adj2" fmla="val 1953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2">
              <a:solidFill>
                <a:schemeClr val="tx1"/>
              </a:solidFill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39C6EBD-F97A-48C4-8493-2A6C7395C45D}"/>
              </a:ext>
            </a:extLst>
          </p:cNvPr>
          <p:cNvSpPr/>
          <p:nvPr/>
        </p:nvSpPr>
        <p:spPr>
          <a:xfrm>
            <a:off x="28824092" y="23012566"/>
            <a:ext cx="398024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5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CNN: </a:t>
            </a:r>
            <a:r>
              <a:rPr lang="en-US" sz="245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n-US" sz="245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5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spatio</a:t>
            </a:r>
            <a:r>
              <a:rPr lang="en-US" sz="245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-temporal</a:t>
            </a:r>
          </a:p>
          <a:p>
            <a:r>
              <a:rPr lang="en-US" sz="245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redundancies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4E2E160A-9F71-44BC-8D4E-4EE5527C6E20}"/>
              </a:ext>
            </a:extLst>
          </p:cNvPr>
          <p:cNvSpPr/>
          <p:nvPr/>
        </p:nvSpPr>
        <p:spPr>
          <a:xfrm>
            <a:off x="32883857" y="22991664"/>
            <a:ext cx="310077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5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captures </a:t>
            </a:r>
            <a:r>
              <a:rPr lang="en-US" sz="245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en-US" sz="245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5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45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coil</a:t>
            </a:r>
            <a:r>
              <a:rPr lang="en-US" sz="245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sensitivities</a:t>
            </a:r>
            <a:endParaRPr lang="en-US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EE19DC88-A5B4-47C4-9598-1F5CC5F1BE7D}"/>
                  </a:ext>
                </a:extLst>
              </p:cNvPr>
              <p:cNvSpPr/>
              <p:nvPr/>
            </p:nvSpPr>
            <p:spPr>
              <a:xfrm>
                <a:off x="33993738" y="21731660"/>
                <a:ext cx="2416558" cy="469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5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5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 </m:t>
                    </m:r>
                  </m:oMath>
                </a14:m>
                <a:r>
                  <a:rPr lang="en-US" sz="24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trainable</a:t>
                </a:r>
              </a:p>
            </p:txBody>
          </p:sp>
        </mc:Choice>
        <mc:Fallback xmlns=""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EE19DC88-A5B4-47C4-9598-1F5CC5F1B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3738" y="21731660"/>
                <a:ext cx="2416558" cy="469359"/>
              </a:xfrm>
              <a:prstGeom prst="rect">
                <a:avLst/>
              </a:prstGeom>
              <a:blipFill>
                <a:blip r:embed="rId45"/>
                <a:stretch>
                  <a:fillRect l="-756" t="-1039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9" name="Arrow: Right 248">
            <a:extLst>
              <a:ext uri="{FF2B5EF4-FFF2-40B4-BE49-F238E27FC236}">
                <a16:creationId xmlns:a16="http://schemas.microsoft.com/office/drawing/2014/main" id="{F9132B80-B88C-4361-994D-BCED5E581432}"/>
              </a:ext>
            </a:extLst>
          </p:cNvPr>
          <p:cNvSpPr/>
          <p:nvPr/>
        </p:nvSpPr>
        <p:spPr>
          <a:xfrm>
            <a:off x="21180590" y="21373450"/>
            <a:ext cx="2444775" cy="42061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4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64FC7F11-6676-4D69-9CD0-F96511EBC4AF}"/>
              </a:ext>
            </a:extLst>
          </p:cNvPr>
          <p:cNvSpPr txBox="1"/>
          <p:nvPr/>
        </p:nvSpPr>
        <p:spPr>
          <a:xfrm>
            <a:off x="40196211" y="14461152"/>
            <a:ext cx="1950086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en-US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prior:</a:t>
            </a:r>
          </a:p>
        </p:txBody>
      </p:sp>
      <p:pic>
        <p:nvPicPr>
          <p:cNvPr id="231" name="Picture 230">
            <a:extLst>
              <a:ext uri="{FF2B5EF4-FFF2-40B4-BE49-F238E27FC236}">
                <a16:creationId xmlns:a16="http://schemas.microsoft.com/office/drawing/2014/main" id="{F1B3C1B4-8134-421D-AC1B-D41540DBB177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24740671" y="3976126"/>
            <a:ext cx="5176886" cy="120794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1"/>
            </a:solidFill>
          </a:ln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80822C26-205F-4ECB-B218-8D1C49C2D8B3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0583213" y="4503766"/>
            <a:ext cx="5691935" cy="3026664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CA2290D5-A597-489E-B6B9-0B3E99E691B6}"/>
              </a:ext>
            </a:extLst>
          </p:cNvPr>
          <p:cNvPicPr>
            <a:picLocks noChangeAspect="1"/>
          </p:cNvPicPr>
          <p:nvPr/>
        </p:nvPicPr>
        <p:blipFill rotWithShape="1">
          <a:blip r:embed="rId48"/>
          <a:srcRect l="2284" t="2714" r="3619" b="3878"/>
          <a:stretch/>
        </p:blipFill>
        <p:spPr>
          <a:xfrm>
            <a:off x="360363" y="18640716"/>
            <a:ext cx="10053869" cy="4875891"/>
          </a:xfrm>
          <a:prstGeom prst="rect">
            <a:avLst/>
          </a:prstGeom>
        </p:spPr>
      </p:pic>
      <p:sp>
        <p:nvSpPr>
          <p:cNvPr id="233" name="Title 1">
            <a:extLst>
              <a:ext uri="{FF2B5EF4-FFF2-40B4-BE49-F238E27FC236}">
                <a16:creationId xmlns:a16="http://schemas.microsoft.com/office/drawing/2014/main" id="{870E75B5-2D21-497E-A306-8E4109C78032}"/>
              </a:ext>
            </a:extLst>
          </p:cNvPr>
          <p:cNvSpPr txBox="1">
            <a:spLocks/>
          </p:cNvSpPr>
          <p:nvPr/>
        </p:nvSpPr>
        <p:spPr>
          <a:xfrm>
            <a:off x="404309" y="17598150"/>
            <a:ext cx="11875279" cy="115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MRI forward model : not invertible analytically</a:t>
            </a:r>
          </a:p>
        </p:txBody>
      </p:sp>
      <p:sp>
        <p:nvSpPr>
          <p:cNvPr id="247" name="Right Brace 246">
            <a:extLst>
              <a:ext uri="{FF2B5EF4-FFF2-40B4-BE49-F238E27FC236}">
                <a16:creationId xmlns:a16="http://schemas.microsoft.com/office/drawing/2014/main" id="{56B20744-FD38-4591-B387-BB61842305DC}"/>
              </a:ext>
            </a:extLst>
          </p:cNvPr>
          <p:cNvSpPr/>
          <p:nvPr/>
        </p:nvSpPr>
        <p:spPr>
          <a:xfrm rot="5400000">
            <a:off x="18017925" y="21433544"/>
            <a:ext cx="496094" cy="2849464"/>
          </a:xfrm>
          <a:prstGeom prst="rightBrace">
            <a:avLst>
              <a:gd name="adj1" fmla="val 77453"/>
              <a:gd name="adj2" fmla="val 49399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A71B88C-D20F-4ABA-8220-49939915AE94}"/>
              </a:ext>
            </a:extLst>
          </p:cNvPr>
          <p:cNvSpPr txBox="1"/>
          <p:nvPr/>
        </p:nvSpPr>
        <p:spPr>
          <a:xfrm>
            <a:off x="15362581" y="23266970"/>
            <a:ext cx="5570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invertible analytically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971223A3-0CDB-4A0D-8E92-AFE71CB6D47E}"/>
              </a:ext>
            </a:extLst>
          </p:cNvPr>
          <p:cNvSpPr txBox="1"/>
          <p:nvPr/>
        </p:nvSpPr>
        <p:spPr>
          <a:xfrm>
            <a:off x="25355468" y="8518062"/>
            <a:ext cx="117326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networks at each iteration: not consistent with model based framework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weight sharing = increase complexity of networks at each iteration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network = needs more training data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798F563C-AC48-475E-A1D1-D4987B6E1361}"/>
              </a:ext>
            </a:extLst>
          </p:cNvPr>
          <p:cNvSpPr txBox="1"/>
          <p:nvPr/>
        </p:nvSpPr>
        <p:spPr>
          <a:xfrm>
            <a:off x="30755885" y="3011097"/>
            <a:ext cx="60452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MoDL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can be trained with</a:t>
            </a:r>
          </a:p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less training data</a:t>
            </a:r>
          </a:p>
          <a:p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4" name="Picture 253">
            <a:extLst>
              <a:ext uri="{FF2B5EF4-FFF2-40B4-BE49-F238E27FC236}">
                <a16:creationId xmlns:a16="http://schemas.microsoft.com/office/drawing/2014/main" id="{2CA140D8-F572-47BD-9816-E654FB60F1FD}"/>
              </a:ext>
            </a:extLst>
          </p:cNvPr>
          <p:cNvPicPr preferRelativeResize="0">
            <a:picLocks/>
          </p:cNvPicPr>
          <p:nvPr/>
        </p:nvPicPr>
        <p:blipFill>
          <a:blip r:embed="rId49"/>
          <a:stretch>
            <a:fillRect/>
          </a:stretch>
        </p:blipFill>
        <p:spPr>
          <a:xfrm>
            <a:off x="43623479" y="4810844"/>
            <a:ext cx="6583680" cy="3017520"/>
          </a:xfrm>
          <a:prstGeom prst="rect">
            <a:avLst/>
          </a:prstGeom>
        </p:spPr>
      </p:pic>
      <p:sp>
        <p:nvSpPr>
          <p:cNvPr id="255" name="TextBox 254">
            <a:extLst>
              <a:ext uri="{FF2B5EF4-FFF2-40B4-BE49-F238E27FC236}">
                <a16:creationId xmlns:a16="http://schemas.microsoft.com/office/drawing/2014/main" id="{47546FCB-C69A-4861-B2AE-EBB9F7EF820F}"/>
              </a:ext>
            </a:extLst>
          </p:cNvPr>
          <p:cNvSpPr txBox="1"/>
          <p:nvPr/>
        </p:nvSpPr>
        <p:spPr>
          <a:xfrm>
            <a:off x="44025121" y="3255399"/>
            <a:ext cx="62279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MoDL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CG within network,</a:t>
            </a:r>
          </a:p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improved performance</a:t>
            </a:r>
          </a:p>
        </p:txBody>
      </p:sp>
      <p:sp>
        <p:nvSpPr>
          <p:cNvPr id="256" name="Title 1">
            <a:extLst>
              <a:ext uri="{FF2B5EF4-FFF2-40B4-BE49-F238E27FC236}">
                <a16:creationId xmlns:a16="http://schemas.microsoft.com/office/drawing/2014/main" id="{65110797-B2C5-4C1C-AA8A-92A5B0D8FF24}"/>
              </a:ext>
            </a:extLst>
          </p:cNvPr>
          <p:cNvSpPr txBox="1">
            <a:spLocks/>
          </p:cNvSpPr>
          <p:nvPr/>
        </p:nvSpPr>
        <p:spPr>
          <a:xfrm>
            <a:off x="38638752" y="3184991"/>
            <a:ext cx="4230051" cy="1384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 -II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428048-0F8E-418E-85BB-CE9DC833C00A}"/>
              </a:ext>
            </a:extLst>
          </p:cNvPr>
          <p:cNvSpPr txBox="1"/>
          <p:nvPr/>
        </p:nvSpPr>
        <p:spPr>
          <a:xfrm>
            <a:off x="40166491" y="1077882"/>
            <a:ext cx="10709983" cy="1177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524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Contact: sampurna-biswas@uiowa.edu</a:t>
            </a:r>
            <a:endParaRPr lang="en-US" sz="5249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AAFE52-8DF5-4545-B066-E2A782637E3D}"/>
              </a:ext>
            </a:extLst>
          </p:cNvPr>
          <p:cNvSpPr txBox="1"/>
          <p:nvPr/>
        </p:nvSpPr>
        <p:spPr>
          <a:xfrm>
            <a:off x="38442800" y="8272177"/>
            <a:ext cx="42562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gradient descent steps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network on unrolling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GPU memory constraints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5CE942-6823-4933-B2F3-F7C4215948C7}"/>
              </a:ext>
            </a:extLst>
          </p:cNvPr>
          <p:cNvSpPr txBox="1"/>
          <p:nvPr/>
        </p:nvSpPr>
        <p:spPr>
          <a:xfrm>
            <a:off x="43072774" y="8281356"/>
            <a:ext cx="76674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Conjugate Gradient has faster convergence than GD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fewer alternating steps</a:t>
            </a:r>
          </a:p>
        </p:txBody>
      </p:sp>
      <p:pic>
        <p:nvPicPr>
          <p:cNvPr id="252" name="Picture 251">
            <a:extLst>
              <a:ext uri="{FF2B5EF4-FFF2-40B4-BE49-F238E27FC236}">
                <a16:creationId xmlns:a16="http://schemas.microsoft.com/office/drawing/2014/main" id="{5BB80EC2-D012-4ECA-9AE3-83D2AE347E9E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3125925" y="32598609"/>
            <a:ext cx="10166422" cy="3764108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C34CA8CE-8679-4DB6-ACFC-CF8C4032E422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4568217" y="27017089"/>
            <a:ext cx="8436298" cy="4204060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48EDDE26-DDF3-47C2-A2EA-BE93121BBB36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5639922" y="34885439"/>
            <a:ext cx="9816002" cy="2460521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CB904E32-4A30-4C2F-9E5D-441A39CBC129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5438107" y="32033016"/>
            <a:ext cx="10017817" cy="2210393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9C169514-E11D-4BCA-A9E4-0B4155607ECE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7590396" y="26794738"/>
            <a:ext cx="7536186" cy="2063551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55146C93-D09F-4E68-9878-42048AF324D4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27187842" y="30198398"/>
            <a:ext cx="8341294" cy="1421356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68CBB6C4-AC8D-4F59-AC17-21B54C7BAF06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2146922" y="32178073"/>
            <a:ext cx="6137274" cy="3814665"/>
          </a:xfrm>
          <a:prstGeom prst="rect">
            <a:avLst/>
          </a:prstGeom>
        </p:spPr>
      </p:pic>
      <p:sp>
        <p:nvSpPr>
          <p:cNvPr id="263" name="Title 1">
            <a:extLst>
              <a:ext uri="{FF2B5EF4-FFF2-40B4-BE49-F238E27FC236}">
                <a16:creationId xmlns:a16="http://schemas.microsoft.com/office/drawing/2014/main" id="{6924EC87-731C-4524-8E23-876326E540A8}"/>
              </a:ext>
            </a:extLst>
          </p:cNvPr>
          <p:cNvSpPr txBox="1">
            <a:spLocks/>
          </p:cNvSpPr>
          <p:nvPr/>
        </p:nvSpPr>
        <p:spPr>
          <a:xfrm>
            <a:off x="42115042" y="25074086"/>
            <a:ext cx="3292622" cy="115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C4DB408C-FC11-4AAF-8368-EEE264BA1373}"/>
              </a:ext>
            </a:extLst>
          </p:cNvPr>
          <p:cNvSpPr txBox="1"/>
          <p:nvPr/>
        </p:nvSpPr>
        <p:spPr>
          <a:xfrm>
            <a:off x="37823157" y="25939843"/>
            <a:ext cx="35293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MoDL-SToRM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86F67747-9DF4-46C4-A00E-2662978A1797}"/>
              </a:ext>
            </a:extLst>
          </p:cNvPr>
          <p:cNvSpPr txBox="1"/>
          <p:nvPr/>
        </p:nvSpPr>
        <p:spPr>
          <a:xfrm>
            <a:off x="38166452" y="35363530"/>
            <a:ext cx="12171736" cy="2061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desirable reconstruction from accelerated acquisition</a:t>
            </a:r>
          </a:p>
          <a:p>
            <a:pPr algn="ctr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real time</a:t>
            </a:r>
          </a:p>
          <a:p>
            <a:pPr algn="ctr"/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Future: navigator-less acquisition!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85E95991-3BE6-4CDD-919B-CB18D3577935}"/>
              </a:ext>
            </a:extLst>
          </p:cNvPr>
          <p:cNvSpPr txBox="1"/>
          <p:nvPr/>
        </p:nvSpPr>
        <p:spPr>
          <a:xfrm>
            <a:off x="37912887" y="27090107"/>
            <a:ext cx="12411804" cy="3323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50127" indent="-250127">
              <a:buFont typeface="Arial" panose="020B0604020202020204" pitchFamily="34" charset="0"/>
              <a:buChar char="•"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training data</a:t>
            </a:r>
          </a:p>
          <a:p>
            <a:pPr marL="250127" indent="-250127">
              <a:buFont typeface="Arial" panose="020B0604020202020204" pitchFamily="34" charset="0"/>
              <a:buChar char="•"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Shallow recurrent network</a:t>
            </a:r>
          </a:p>
          <a:p>
            <a:pPr marL="250127" indent="-250127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Parallel-MRI forward model integrated with a CNN !</a:t>
            </a:r>
          </a:p>
          <a:p>
            <a:pPr marL="250127" indent="-250127">
              <a:buFont typeface="Arial" panose="020B0604020202020204" pitchFamily="34" charset="0"/>
              <a:buChar char="•"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CNN/local 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 specific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non-local constraints</a:t>
            </a:r>
          </a:p>
          <a:p>
            <a:pPr marL="250127" indent="-250127">
              <a:buFont typeface="Arial" panose="020B0604020202020204" pitchFamily="34" charset="0"/>
              <a:buChar char="•"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Prospective data with multi-coil acquisition</a:t>
            </a:r>
          </a:p>
        </p:txBody>
      </p:sp>
      <p:sp>
        <p:nvSpPr>
          <p:cNvPr id="269" name="Arrow: Right 268">
            <a:extLst>
              <a:ext uri="{FF2B5EF4-FFF2-40B4-BE49-F238E27FC236}">
                <a16:creationId xmlns:a16="http://schemas.microsoft.com/office/drawing/2014/main" id="{AC3C90BC-5B1C-4E14-9B5B-E1C161FF07EF}"/>
              </a:ext>
            </a:extLst>
          </p:cNvPr>
          <p:cNvSpPr/>
          <p:nvPr/>
        </p:nvSpPr>
        <p:spPr>
          <a:xfrm rot="5400000">
            <a:off x="44188076" y="30885476"/>
            <a:ext cx="797634" cy="20834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4"/>
          </a:p>
        </p:txBody>
      </p:sp>
      <p:sp>
        <p:nvSpPr>
          <p:cNvPr id="270" name="Title 1">
            <a:extLst>
              <a:ext uri="{FF2B5EF4-FFF2-40B4-BE49-F238E27FC236}">
                <a16:creationId xmlns:a16="http://schemas.microsoft.com/office/drawing/2014/main" id="{E2415864-D6E9-430F-BE49-6D13B96F7CB4}"/>
              </a:ext>
            </a:extLst>
          </p:cNvPr>
          <p:cNvSpPr txBox="1">
            <a:spLocks/>
          </p:cNvSpPr>
          <p:nvPr/>
        </p:nvSpPr>
        <p:spPr>
          <a:xfrm>
            <a:off x="15686312" y="25129399"/>
            <a:ext cx="5690407" cy="7042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 at different cardiac &amp; respiratory phases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DCF764C2-3DE8-4459-A523-17C9BCCC9620}"/>
              </a:ext>
            </a:extLst>
          </p:cNvPr>
          <p:cNvSpPr/>
          <p:nvPr/>
        </p:nvSpPr>
        <p:spPr>
          <a:xfrm>
            <a:off x="13062558" y="28971863"/>
            <a:ext cx="1458733" cy="428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8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5s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7578D8A7-89C0-48A4-8DCA-8B01CC3DF749}"/>
              </a:ext>
            </a:extLst>
          </p:cNvPr>
          <p:cNvSpPr/>
          <p:nvPr/>
        </p:nvSpPr>
        <p:spPr>
          <a:xfrm>
            <a:off x="12991138" y="30270317"/>
            <a:ext cx="1614545" cy="428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</a:t>
            </a:r>
            <a:r>
              <a:rPr lang="en-US" sz="2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5s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A6481D3B-522E-4D7C-99CF-9AE53C43950D}"/>
              </a:ext>
            </a:extLst>
          </p:cNvPr>
          <p:cNvSpPr/>
          <p:nvPr/>
        </p:nvSpPr>
        <p:spPr>
          <a:xfrm>
            <a:off x="12949471" y="27715637"/>
            <a:ext cx="1598194" cy="428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8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45s</a:t>
            </a:r>
          </a:p>
        </p:txBody>
      </p:sp>
      <p:sp>
        <p:nvSpPr>
          <p:cNvPr id="282" name="Right Brace 281">
            <a:extLst>
              <a:ext uri="{FF2B5EF4-FFF2-40B4-BE49-F238E27FC236}">
                <a16:creationId xmlns:a16="http://schemas.microsoft.com/office/drawing/2014/main" id="{B85C3ADE-3C8B-40D1-AA6A-AC31E8DE9B35}"/>
              </a:ext>
            </a:extLst>
          </p:cNvPr>
          <p:cNvSpPr/>
          <p:nvPr/>
        </p:nvSpPr>
        <p:spPr>
          <a:xfrm rot="5400000">
            <a:off x="17366262" y="30064741"/>
            <a:ext cx="496094" cy="2849464"/>
          </a:xfrm>
          <a:prstGeom prst="rightBrace">
            <a:avLst>
              <a:gd name="adj1" fmla="val 77453"/>
              <a:gd name="adj2" fmla="val 49399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166FF2C7-F6D0-4C63-80E5-7CBC59DE1308}"/>
              </a:ext>
            </a:extLst>
          </p:cNvPr>
          <p:cNvSpPr txBox="1"/>
          <p:nvPr/>
        </p:nvSpPr>
        <p:spPr>
          <a:xfrm>
            <a:off x="15590684" y="31727045"/>
            <a:ext cx="344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phase 1</a:t>
            </a:r>
          </a:p>
        </p:txBody>
      </p:sp>
      <p:sp>
        <p:nvSpPr>
          <p:cNvPr id="284" name="Right Brace 283">
            <a:extLst>
              <a:ext uri="{FF2B5EF4-FFF2-40B4-BE49-F238E27FC236}">
                <a16:creationId xmlns:a16="http://schemas.microsoft.com/office/drawing/2014/main" id="{1860B76B-841D-4374-8036-4014253E0449}"/>
              </a:ext>
            </a:extLst>
          </p:cNvPr>
          <p:cNvSpPr/>
          <p:nvPr/>
        </p:nvSpPr>
        <p:spPr>
          <a:xfrm rot="5400000">
            <a:off x="14945876" y="35791034"/>
            <a:ext cx="358078" cy="1358334"/>
          </a:xfrm>
          <a:prstGeom prst="rightBrace">
            <a:avLst>
              <a:gd name="adj1" fmla="val 77453"/>
              <a:gd name="adj2" fmla="val 49399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8F6854A6-D495-4736-99B1-867C155CBF1A}"/>
              </a:ext>
            </a:extLst>
          </p:cNvPr>
          <p:cNvSpPr txBox="1"/>
          <p:nvPr/>
        </p:nvSpPr>
        <p:spPr>
          <a:xfrm>
            <a:off x="13846855" y="36776781"/>
            <a:ext cx="2808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phase 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F2705B3F-C0BA-4759-B484-E5B9E5F9D6F0}"/>
              </a:ext>
            </a:extLst>
          </p:cNvPr>
          <p:cNvSpPr txBox="1"/>
          <p:nvPr/>
        </p:nvSpPr>
        <p:spPr>
          <a:xfrm>
            <a:off x="12086678" y="59710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CNN: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307C3629-64ED-4E33-B081-B59BF7849B49}"/>
              </a:ext>
            </a:extLst>
          </p:cNvPr>
          <p:cNvSpPr txBox="1"/>
          <p:nvPr/>
        </p:nvSpPr>
        <p:spPr>
          <a:xfrm>
            <a:off x="12102221" y="628275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CG:</a:t>
            </a:r>
          </a:p>
        </p:txBody>
      </p:sp>
      <p:pic>
        <p:nvPicPr>
          <p:cNvPr id="237" name="Picture 236">
            <a:extLst>
              <a:ext uri="{FF2B5EF4-FFF2-40B4-BE49-F238E27FC236}">
                <a16:creationId xmlns:a16="http://schemas.microsoft.com/office/drawing/2014/main" id="{2AD2E4E9-3BD9-4212-9E7B-2E58EC400C88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781137" y="13033511"/>
            <a:ext cx="3739896" cy="568976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45BD3084-BA28-417B-8FD1-AF803A529E6D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40177147" y="15341472"/>
            <a:ext cx="3739896" cy="568976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E1D6A133-3186-4EFC-A7D5-8AB2007800CD}"/>
              </a:ext>
            </a:extLst>
          </p:cNvPr>
          <p:cNvPicPr>
            <a:picLocks noChangeAspect="1"/>
          </p:cNvPicPr>
          <p:nvPr/>
        </p:nvPicPr>
        <p:blipFill rotWithShape="1">
          <a:blip r:embed="rId57"/>
          <a:srcRect r="89270" b="-18108"/>
          <a:stretch/>
        </p:blipFill>
        <p:spPr>
          <a:xfrm>
            <a:off x="3907119" y="14076994"/>
            <a:ext cx="401301" cy="672010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9C97C6A2-6A53-4332-9074-3EB85198497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17" t="5658" r="8795" b="8793"/>
          <a:stretch/>
        </p:blipFill>
        <p:spPr>
          <a:xfrm>
            <a:off x="46324743" y="32022255"/>
            <a:ext cx="1429110" cy="1661076"/>
          </a:xfrm>
          <a:prstGeom prst="rect">
            <a:avLst/>
          </a:prstGeom>
        </p:spPr>
      </p:pic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69353510-5F24-4461-9609-814106B6E0E3}"/>
              </a:ext>
            </a:extLst>
          </p:cNvPr>
          <p:cNvCxnSpPr>
            <a:cxnSpLocks/>
          </p:cNvCxnSpPr>
          <p:nvPr/>
        </p:nvCxnSpPr>
        <p:spPr>
          <a:xfrm>
            <a:off x="44718223" y="32688264"/>
            <a:ext cx="16065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E5208044-2A36-4290-84A6-457825C8FBEF}"/>
              </a:ext>
            </a:extLst>
          </p:cNvPr>
          <p:cNvCxnSpPr>
            <a:cxnSpLocks/>
          </p:cNvCxnSpPr>
          <p:nvPr/>
        </p:nvCxnSpPr>
        <p:spPr>
          <a:xfrm flipV="1">
            <a:off x="43546417" y="33802322"/>
            <a:ext cx="2778331" cy="143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Box 278">
            <a:extLst>
              <a:ext uri="{FF2B5EF4-FFF2-40B4-BE49-F238E27FC236}">
                <a16:creationId xmlns:a16="http://schemas.microsoft.com/office/drawing/2014/main" id="{1259DBE7-41A4-4CDC-B8E9-8898D5CECED8}"/>
              </a:ext>
            </a:extLst>
          </p:cNvPr>
          <p:cNvSpPr txBox="1"/>
          <p:nvPr/>
        </p:nvSpPr>
        <p:spPr>
          <a:xfrm>
            <a:off x="40764525" y="33122614"/>
            <a:ext cx="1289135" cy="428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s/long 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1FF41481-0372-4428-809D-26DCFB41EFA1}"/>
              </a:ext>
            </a:extLst>
          </p:cNvPr>
          <p:cNvSpPr txBox="1"/>
          <p:nvPr/>
        </p:nvSpPr>
        <p:spPr>
          <a:xfrm>
            <a:off x="42561196" y="33956914"/>
            <a:ext cx="1141659" cy="428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s/short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2F4F4008-7581-4AEC-91DF-A7877AF226AF}"/>
              </a:ext>
            </a:extLst>
          </p:cNvPr>
          <p:cNvSpPr/>
          <p:nvPr/>
        </p:nvSpPr>
        <p:spPr>
          <a:xfrm>
            <a:off x="40702586" y="31800051"/>
            <a:ext cx="7609645" cy="261517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" name="Picture 285">
            <a:extLst>
              <a:ext uri="{FF2B5EF4-FFF2-40B4-BE49-F238E27FC236}">
                <a16:creationId xmlns:a16="http://schemas.microsoft.com/office/drawing/2014/main" id="{5E7DEC92-56B8-4CD2-8348-E631497871D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17" t="5658" r="8795" b="8793"/>
          <a:stretch/>
        </p:blipFill>
        <p:spPr>
          <a:xfrm>
            <a:off x="46458090" y="32155602"/>
            <a:ext cx="1429110" cy="1661076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87E2F0F2-C7FD-45FD-A8A2-ECBD03F6BA9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17" t="5658" r="8795" b="8793"/>
          <a:stretch/>
        </p:blipFill>
        <p:spPr>
          <a:xfrm>
            <a:off x="46591444" y="32288955"/>
            <a:ext cx="1429110" cy="1661076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CF2F771C-A647-4E81-BF29-8F980C58474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17" t="5658" r="8795" b="8793"/>
          <a:stretch/>
        </p:blipFill>
        <p:spPr>
          <a:xfrm>
            <a:off x="46724791" y="32422303"/>
            <a:ext cx="1429110" cy="1661076"/>
          </a:xfrm>
          <a:prstGeom prst="rect">
            <a:avLst/>
          </a:prstGeom>
        </p:spPr>
      </p:pic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E0ADB000-819D-4DB1-BC36-C18502BE3BAD}"/>
              </a:ext>
            </a:extLst>
          </p:cNvPr>
          <p:cNvCxnSpPr>
            <a:cxnSpLocks/>
          </p:cNvCxnSpPr>
          <p:nvPr/>
        </p:nvCxnSpPr>
        <p:spPr>
          <a:xfrm>
            <a:off x="47753859" y="32022255"/>
            <a:ext cx="374728" cy="39632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extBox 306">
            <a:extLst>
              <a:ext uri="{FF2B5EF4-FFF2-40B4-BE49-F238E27FC236}">
                <a16:creationId xmlns:a16="http://schemas.microsoft.com/office/drawing/2014/main" id="{CE2E5219-AFC7-4AE7-8FDB-D93C59A0735B}"/>
              </a:ext>
            </a:extLst>
          </p:cNvPr>
          <p:cNvSpPr txBox="1"/>
          <p:nvPr/>
        </p:nvSpPr>
        <p:spPr>
          <a:xfrm>
            <a:off x="47805331" y="31882920"/>
            <a:ext cx="503664" cy="428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s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1B8741C8-3B41-433A-96DD-16AC949D8D3E}"/>
              </a:ext>
            </a:extLst>
          </p:cNvPr>
          <p:cNvSpPr txBox="1"/>
          <p:nvPr/>
        </p:nvSpPr>
        <p:spPr>
          <a:xfrm>
            <a:off x="45138783" y="32273144"/>
            <a:ext cx="1069203" cy="428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endParaRPr lang="en-US" sz="21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0FA5FF80-0293-4CF1-851E-B4A8AB449459}"/>
              </a:ext>
            </a:extLst>
          </p:cNvPr>
          <p:cNvSpPr txBox="1"/>
          <p:nvPr/>
        </p:nvSpPr>
        <p:spPr>
          <a:xfrm>
            <a:off x="44352331" y="33368221"/>
            <a:ext cx="1671933" cy="428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+DL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FE3D33E7-D89B-475A-BFE1-05CF519B21DB}"/>
              </a:ext>
            </a:extLst>
          </p:cNvPr>
          <p:cNvSpPr txBox="1"/>
          <p:nvPr/>
        </p:nvSpPr>
        <p:spPr>
          <a:xfrm>
            <a:off x="44231156" y="33909070"/>
            <a:ext cx="1963999" cy="428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time recon</a:t>
            </a:r>
          </a:p>
        </p:txBody>
      </p:sp>
      <p:pic>
        <p:nvPicPr>
          <p:cNvPr id="311" name="Picture 310">
            <a:extLst>
              <a:ext uri="{FF2B5EF4-FFF2-40B4-BE49-F238E27FC236}">
                <a16:creationId xmlns:a16="http://schemas.microsoft.com/office/drawing/2014/main" id="{211F8002-B988-4E56-B15E-797C01F0E6CA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40828000" y="32410377"/>
            <a:ext cx="3739896" cy="568976"/>
          </a:xfrm>
          <a:prstGeom prst="rect">
            <a:avLst/>
          </a:prstGeom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104748EC-6E21-437B-BDA4-8A3C72869C76}"/>
              </a:ext>
            </a:extLst>
          </p:cNvPr>
          <p:cNvPicPr>
            <a:picLocks noChangeAspect="1"/>
          </p:cNvPicPr>
          <p:nvPr/>
        </p:nvPicPr>
        <p:blipFill rotWithShape="1">
          <a:blip r:embed="rId57"/>
          <a:srcRect r="89270" b="-18108"/>
          <a:stretch/>
        </p:blipFill>
        <p:spPr>
          <a:xfrm>
            <a:off x="42953982" y="33453860"/>
            <a:ext cx="401301" cy="672010"/>
          </a:xfrm>
          <a:prstGeom prst="rect">
            <a:avLst/>
          </a:prstGeom>
        </p:spPr>
      </p:pic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4CF6AEAB-107B-4ABB-8EFF-A4E4244DBD4F}"/>
              </a:ext>
            </a:extLst>
          </p:cNvPr>
          <p:cNvCxnSpPr/>
          <p:nvPr/>
        </p:nvCxnSpPr>
        <p:spPr>
          <a:xfrm>
            <a:off x="11299878" y="2485894"/>
            <a:ext cx="0" cy="35744651"/>
          </a:xfrm>
          <a:prstGeom prst="line">
            <a:avLst/>
          </a:prstGeom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B75C9348-0760-4090-9E09-236610863B73}"/>
              </a:ext>
            </a:extLst>
          </p:cNvPr>
          <p:cNvCxnSpPr/>
          <p:nvPr/>
        </p:nvCxnSpPr>
        <p:spPr>
          <a:xfrm>
            <a:off x="24104842" y="2437825"/>
            <a:ext cx="0" cy="35744651"/>
          </a:xfrm>
          <a:prstGeom prst="line">
            <a:avLst/>
          </a:prstGeom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DDFD7218-E249-4BD6-A3FF-811D068DEC8F}"/>
              </a:ext>
            </a:extLst>
          </p:cNvPr>
          <p:cNvCxnSpPr/>
          <p:nvPr/>
        </p:nvCxnSpPr>
        <p:spPr>
          <a:xfrm>
            <a:off x="37371637" y="2437825"/>
            <a:ext cx="0" cy="35744651"/>
          </a:xfrm>
          <a:prstGeom prst="line">
            <a:avLst/>
          </a:prstGeom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132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w_{ij} = 0$&#10;&#10;&#10;\end{document}"/>
  <p:tag name="IGUANATEXSIZE" val="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w_{ij} \approx 1$&#10;&#10;&#10;\end{document}"/>
  <p:tag name="IGUANATEXSIZE" val="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w_{ij} = 0$&#10;&#10;&#10;\end{document}"/>
  <p:tag name="IGUANATEXSIZE" val="4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700</Words>
  <Application>Microsoft Office PowerPoint</Application>
  <PresentationFormat>Custom</PresentationFormat>
  <Paragraphs>153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Roboto Light</vt:lpstr>
      <vt:lpstr>Times New Roman</vt:lpstr>
      <vt:lpstr>Office Theme</vt:lpstr>
      <vt:lpstr>Acrobat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Sampurna Biswas</dc:creator>
  <cp:lastModifiedBy>Sampurna Biswas</cp:lastModifiedBy>
  <cp:revision>102</cp:revision>
  <cp:lastPrinted>2018-04-10T17:08:36Z</cp:lastPrinted>
  <dcterms:created xsi:type="dcterms:W3CDTF">2018-03-20T20:00:12Z</dcterms:created>
  <dcterms:modified xsi:type="dcterms:W3CDTF">2018-04-13T16:08:54Z</dcterms:modified>
</cp:coreProperties>
</file>