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sdx" ContentType="application/vnd.ms-visio.drawing"/>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80" r:id="rId2"/>
    <p:sldId id="310" r:id="rId3"/>
    <p:sldId id="311" r:id="rId4"/>
    <p:sldId id="322" r:id="rId5"/>
    <p:sldId id="287" r:id="rId6"/>
    <p:sldId id="288" r:id="rId7"/>
    <p:sldId id="312" r:id="rId8"/>
    <p:sldId id="321" r:id="rId9"/>
    <p:sldId id="289" r:id="rId10"/>
    <p:sldId id="293" r:id="rId11"/>
    <p:sldId id="313" r:id="rId12"/>
    <p:sldId id="317" r:id="rId13"/>
    <p:sldId id="296" r:id="rId14"/>
    <p:sldId id="305" r:id="rId15"/>
    <p:sldId id="306" r:id="rId16"/>
    <p:sldId id="320" r:id="rId17"/>
    <p:sldId id="316" r:id="rId18"/>
    <p:sldId id="299" r:id="rId19"/>
    <p:sldId id="302" r:id="rId20"/>
    <p:sldId id="318" r:id="rId21"/>
    <p:sldId id="319" r:id="rId22"/>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521415D9-36F7-43E2-AB2F-B90AF26B5E84}">
      <p14:sectionLst xmlns:p14="http://schemas.microsoft.com/office/powerpoint/2010/main">
        <p14:section name="shuffled IDD" id="{1E96CFA6-0B3E-47ED-A1DA-CDB5475B9EA8}">
          <p14:sldIdLst>
            <p14:sldId id="280"/>
            <p14:sldId id="310"/>
            <p14:sldId id="311"/>
            <p14:sldId id="322"/>
            <p14:sldId id="287"/>
            <p14:sldId id="288"/>
            <p14:sldId id="312"/>
            <p14:sldId id="321"/>
            <p14:sldId id="289"/>
            <p14:sldId id="293"/>
            <p14:sldId id="313"/>
            <p14:sldId id="317"/>
            <p14:sldId id="296"/>
            <p14:sldId id="305"/>
            <p14:sldId id="306"/>
            <p14:sldId id="320"/>
            <p14:sldId id="316"/>
            <p14:sldId id="299"/>
            <p14:sldId id="302"/>
            <p14:sldId id="318"/>
            <p14:sldId id="31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立中" initials="李立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5" autoAdjust="0"/>
    <p:restoredTop sz="70526" autoAdjust="0"/>
  </p:normalViewPr>
  <p:slideViewPr>
    <p:cSldViewPr>
      <p:cViewPr>
        <p:scale>
          <a:sx n="65" d="100"/>
          <a:sy n="65" d="100"/>
        </p:scale>
        <p:origin x="-138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44"/>
    </p:cViewPr>
  </p:sorterViewPr>
  <p:notesViewPr>
    <p:cSldViewPr>
      <p:cViewPr varScale="1">
        <p:scale>
          <a:sx n="86" d="100"/>
          <a:sy n="86" d="100"/>
        </p:scale>
        <p:origin x="-1308" y="-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37FA3FB6-EF86-4F53-B3FC-30D234FCF882}" type="datetimeFigureOut">
              <a:rPr lang="zh-TW" altLang="en-US" smtClean="0"/>
              <a:t>2018/4/13</a:t>
            </a:fld>
            <a:endParaRPr lang="zh-TW" altLang="en-US"/>
          </a:p>
        </p:txBody>
      </p:sp>
      <p:sp>
        <p:nvSpPr>
          <p:cNvPr id="4" name="頁尾版面配置區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6E530560-4A4B-4989-B89B-EEEEAB861B2E}" type="slidenum">
              <a:rPr lang="zh-TW" altLang="en-US" smtClean="0"/>
              <a:t>‹#›</a:t>
            </a:fld>
            <a:endParaRPr lang="zh-TW" altLang="en-US"/>
          </a:p>
        </p:txBody>
      </p:sp>
    </p:spTree>
    <p:extLst>
      <p:ext uri="{BB962C8B-B14F-4D97-AF65-F5344CB8AC3E}">
        <p14:creationId xmlns:p14="http://schemas.microsoft.com/office/powerpoint/2010/main" val="185911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1"/>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0444" y="0"/>
            <a:ext cx="2945659" cy="496411"/>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99182919-998B-42CD-9DD4-28E732743AA0}" type="datetimeFigureOut">
              <a:rPr lang="zh-TW" altLang="en-US"/>
              <a:pPr>
                <a:defRPr/>
              </a:pPr>
              <a:t>2018/4/13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906"/>
            <a:ext cx="5438140" cy="4467701"/>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4"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FAA845-0A18-4646-9419-B7608C9070BE}" type="slidenum">
              <a:rPr lang="zh-TW" altLang="en-US"/>
              <a:pPr>
                <a:defRPr/>
              </a:pPr>
              <a:t>‹#›</a:t>
            </a:fld>
            <a:endParaRPr lang="zh-TW" altLang="en-US"/>
          </a:p>
        </p:txBody>
      </p:sp>
    </p:spTree>
    <p:extLst>
      <p:ext uri="{BB962C8B-B14F-4D97-AF65-F5344CB8AC3E}">
        <p14:creationId xmlns:p14="http://schemas.microsoft.com/office/powerpoint/2010/main" val="6135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a:t>
            </a:fld>
            <a:endParaRPr lang="zh-TW" altLang="en-US"/>
          </a:p>
        </p:txBody>
      </p:sp>
    </p:spTree>
    <p:extLst>
      <p:ext uri="{BB962C8B-B14F-4D97-AF65-F5344CB8AC3E}">
        <p14:creationId xmlns:p14="http://schemas.microsoft.com/office/powerpoint/2010/main" val="332662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en-US" altLang="zh-TW" sz="1200" b="0" i="0" u="none" strike="noStrike" kern="1200" baseline="0" dirty="0" smtClean="0">
                <a:solidFill>
                  <a:schemeClr val="tx1"/>
                </a:solidFill>
                <a:latin typeface="+mn-lt"/>
                <a:ea typeface="+mn-ea"/>
                <a:cs typeface="+mn-cs"/>
              </a:rPr>
              <a:t>Layered decoding is commonly used for LDPC codes.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In an IDD receiver, </a:t>
            </a:r>
            <a:r>
              <a:rPr lang="en-US" altLang="zh-TW" baseline="0" dirty="0" smtClean="0"/>
              <a:t> data dependency exists between the demodulator and the decoder. </a:t>
            </a:r>
          </a:p>
          <a:p>
            <a:r>
              <a:rPr lang="en-US" altLang="zh-TW" dirty="0" smtClean="0"/>
              <a:t>The demodulator</a:t>
            </a:r>
            <a:r>
              <a:rPr lang="en-US" altLang="zh-TW" baseline="0" dirty="0" smtClean="0"/>
              <a:t> is idle until the layered LDPC decoder finishes the row decoding process.</a:t>
            </a:r>
          </a:p>
          <a:p>
            <a:r>
              <a:rPr lang="en-US" altLang="zh-TW" baseline="0" dirty="0" smtClean="0"/>
              <a:t>In a similar way, the decoder is idle when the demodulator works.</a:t>
            </a:r>
          </a:p>
          <a:p>
            <a:r>
              <a:rPr lang="en-US" altLang="zh-TW" baseline="0" dirty="0" smtClean="0"/>
              <a:t>In order to enhance the hardware efficiency, the authors in [7] proposed a two-</a:t>
            </a:r>
            <a:r>
              <a:rPr lang="en-US" altLang="zh-TW" baseline="0" dirty="0" err="1" smtClean="0"/>
              <a:t>codeword</a:t>
            </a:r>
            <a:r>
              <a:rPr lang="en-US" altLang="zh-TW" baseline="0" dirty="0" smtClean="0"/>
              <a:t> scheme, </a:t>
            </a:r>
          </a:p>
          <a:p>
            <a:r>
              <a:rPr lang="en-US" altLang="zh-TW" baseline="0" dirty="0" smtClean="0"/>
              <a:t>where the decoder and the demodulator process two different </a:t>
            </a:r>
            <a:r>
              <a:rPr lang="en-US" altLang="zh-TW" baseline="0" dirty="0" err="1" smtClean="0"/>
              <a:t>codewords</a:t>
            </a:r>
            <a:r>
              <a:rPr lang="en-US" altLang="zh-TW" baseline="0" dirty="0" smtClean="0"/>
              <a:t> at the same time.</a:t>
            </a:r>
          </a:p>
          <a:p>
            <a:r>
              <a:rPr lang="en-US" altLang="zh-TW" baseline="0" dirty="0" smtClean="0"/>
              <a:t>However, this architecture doubles the memory size in order to store information for the two different </a:t>
            </a:r>
            <a:r>
              <a:rPr lang="en-US" altLang="zh-TW" baseline="0" dirty="0" err="1" smtClean="0"/>
              <a:t>codewords</a:t>
            </a:r>
            <a:r>
              <a:rPr lang="en-US" altLang="zh-TW" baseline="0" dirty="0" smtClean="0"/>
              <a:t>.</a:t>
            </a:r>
          </a:p>
          <a:p>
            <a:r>
              <a:rPr lang="en-US" altLang="zh-TW" dirty="0" smtClean="0"/>
              <a:t>In this paper, we try to use a shuffle</a:t>
            </a:r>
            <a:r>
              <a:rPr lang="en-US" altLang="zh-TW" baseline="0" dirty="0" smtClean="0"/>
              <a:t>d-based architecture to simply the data dependency.</a:t>
            </a:r>
          </a:p>
          <a:p>
            <a:r>
              <a:rPr lang="en-US" altLang="zh-TW" baseline="0" dirty="0" smtClean="0"/>
              <a:t>Since the shuffled-based decoding is a block-column-wise decoding, the demodulator can begin the demodulation process after the decoder finishes the computation for a single block-column. </a:t>
            </a:r>
          </a:p>
          <a:p>
            <a:endParaRPr lang="en-US" altLang="zh-TW" dirty="0" smtClean="0"/>
          </a:p>
          <a:p>
            <a:r>
              <a:rPr lang="zh-TW" altLang="en-US" dirty="0" smtClean="0"/>
              <a:t>在</a:t>
            </a:r>
            <a:r>
              <a:rPr lang="en-US" altLang="zh-TW" dirty="0" smtClean="0"/>
              <a:t>[7]</a:t>
            </a:r>
            <a:r>
              <a:rPr lang="zh-TW" altLang="en-US" dirty="0" smtClean="0"/>
              <a:t>中在</a:t>
            </a:r>
            <a:r>
              <a:rPr lang="en-US" altLang="zh-TW" dirty="0" smtClean="0"/>
              <a:t>IDD</a:t>
            </a:r>
            <a:r>
              <a:rPr lang="zh-TW" altLang="en-US" dirty="0" smtClean="0"/>
              <a:t>接收器中使用</a:t>
            </a:r>
            <a:r>
              <a:rPr lang="en-US" altLang="zh-TW" dirty="0" smtClean="0"/>
              <a:t>layer</a:t>
            </a:r>
            <a:r>
              <a:rPr lang="zh-TW" altLang="en-US" baseline="0" dirty="0" smtClean="0"/>
              <a:t>排程的</a:t>
            </a:r>
            <a:r>
              <a:rPr lang="en-US" altLang="zh-TW" baseline="0" dirty="0" smtClean="0"/>
              <a:t>LDPC</a:t>
            </a:r>
            <a:r>
              <a:rPr lang="zh-TW" altLang="en-US" baseline="0" dirty="0" smtClean="0"/>
              <a:t>解碼器，</a:t>
            </a:r>
            <a:endParaRPr lang="en-US" altLang="zh-TW" baseline="0" dirty="0" smtClean="0"/>
          </a:p>
          <a:p>
            <a:r>
              <a:rPr lang="zh-TW" altLang="en-US" dirty="0" smtClean="0"/>
              <a:t>解碼過程如圖示，解碼時會依據教驗矩陣列方向順序解碼</a:t>
            </a:r>
            <a:endParaRPr lang="en-US" altLang="zh-TW" dirty="0" smtClean="0"/>
          </a:p>
          <a:p>
            <a:r>
              <a:rPr lang="zh-TW" altLang="en-US" dirty="0" smtClean="0"/>
              <a:t>並且需等到所有列都解碼完成之後才能計算外值訊息並回傳給解調器。</a:t>
            </a:r>
            <a:endParaRPr lang="en-US" altLang="zh-TW" dirty="0" smtClean="0"/>
          </a:p>
          <a:p>
            <a:r>
              <a:rPr lang="zh-TW" altLang="en-US" dirty="0" smtClean="0"/>
              <a:t>故而造成解調器與解碼器的硬體閒置問題。</a:t>
            </a:r>
            <a:endParaRPr lang="en-US" altLang="zh-TW" dirty="0" smtClean="0"/>
          </a:p>
          <a:p>
            <a:r>
              <a:rPr lang="zh-TW" altLang="en-US" dirty="0" smtClean="0"/>
              <a:t>為了解決此問題在</a:t>
            </a:r>
            <a:r>
              <a:rPr lang="en-US" altLang="zh-TW" dirty="0" smtClean="0"/>
              <a:t>[7]</a:t>
            </a:r>
            <a:r>
              <a:rPr lang="zh-TW" altLang="en-US" dirty="0" smtClean="0"/>
              <a:t>中提出雙碼字排程技術</a:t>
            </a:r>
            <a:endParaRPr lang="en-US" altLang="zh-TW" dirty="0" smtClean="0"/>
          </a:p>
          <a:p>
            <a:r>
              <a:rPr lang="zh-TW" altLang="en-US" dirty="0" smtClean="0"/>
              <a:t>讓解碼器與解調器在同一時間分別處理不同的碼字，以提高硬體使用效益</a:t>
            </a:r>
            <a:endParaRPr lang="en-US" altLang="zh-TW" dirty="0" smtClean="0"/>
          </a:p>
          <a:p>
            <a:r>
              <a:rPr lang="zh-TW" altLang="en-US" dirty="0" smtClean="0"/>
              <a:t>相對的也造成了兩倍碼字的</a:t>
            </a:r>
            <a:r>
              <a:rPr lang="en-US" altLang="zh-TW" dirty="0" err="1" smtClean="0"/>
              <a:t>Lc</a:t>
            </a:r>
            <a:r>
              <a:rPr lang="en-US" altLang="zh-TW" baseline="0" dirty="0" smtClean="0"/>
              <a:t> </a:t>
            </a:r>
            <a:r>
              <a:rPr lang="zh-TW" altLang="en-US" baseline="0" dirty="0" smtClean="0"/>
              <a:t>與 </a:t>
            </a:r>
            <a:r>
              <a:rPr lang="en-US" altLang="zh-TW" baseline="0" dirty="0" smtClean="0"/>
              <a:t>Le </a:t>
            </a:r>
            <a:r>
              <a:rPr lang="zh-TW" altLang="en-US" baseline="0" dirty="0" smtClean="0"/>
              <a:t>的記憶體儲存量。</a:t>
            </a:r>
            <a:endParaRPr lang="en-US" altLang="zh-TW" baseline="0" dirty="0" smtClean="0"/>
          </a:p>
          <a:p>
            <a:r>
              <a:rPr lang="zh-TW" altLang="en-US" baseline="0" dirty="0" smtClean="0"/>
              <a:t>然而若是將</a:t>
            </a:r>
            <a:r>
              <a:rPr lang="en-US" altLang="zh-TW" baseline="0" dirty="0" smtClean="0"/>
              <a:t>LDCP</a:t>
            </a:r>
            <a:r>
              <a:rPr lang="zh-TW" altLang="en-US" baseline="0" dirty="0" smtClean="0"/>
              <a:t>解碼器的解碼排成改為</a:t>
            </a:r>
            <a:r>
              <a:rPr lang="en-US" altLang="zh-TW" baseline="0" dirty="0" smtClean="0"/>
              <a:t>shuffle-based?</a:t>
            </a:r>
          </a:p>
          <a:p>
            <a:r>
              <a:rPr lang="zh-TW" altLang="en-US" baseline="0" dirty="0" smtClean="0"/>
              <a:t>由圖可以看見在解完第一行之後即可先回傳外值訊息給解調器解調，不需要等其他行的運算。</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10</a:t>
            </a:fld>
            <a:endParaRPr lang="zh-TW" altLang="en-US"/>
          </a:p>
        </p:txBody>
      </p:sp>
    </p:spTree>
    <p:extLst>
      <p:ext uri="{BB962C8B-B14F-4D97-AF65-F5344CB8AC3E}">
        <p14:creationId xmlns:p14="http://schemas.microsoft.com/office/powerpoint/2010/main" val="404265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11</a:t>
            </a:fld>
            <a:endParaRPr lang="zh-TW" altLang="en-US"/>
          </a:p>
        </p:txBody>
      </p:sp>
    </p:spTree>
    <p:extLst>
      <p:ext uri="{BB962C8B-B14F-4D97-AF65-F5344CB8AC3E}">
        <p14:creationId xmlns:p14="http://schemas.microsoft.com/office/powerpoint/2010/main" val="66071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this paper, we propose</a:t>
            </a:r>
            <a:r>
              <a:rPr lang="en-US" altLang="zh-TW" baseline="0" dirty="0" smtClean="0"/>
              <a:t> a shuffle-based IDD scheme to reduce the memory requirement.</a:t>
            </a:r>
          </a:p>
          <a:p>
            <a:r>
              <a:rPr lang="en-US" altLang="zh-TW" baseline="0" dirty="0" smtClean="0"/>
              <a:t>It is not necessary to process  two </a:t>
            </a:r>
            <a:r>
              <a:rPr lang="en-US" altLang="zh-TW" baseline="0" dirty="0" err="1" smtClean="0"/>
              <a:t>codewords</a:t>
            </a:r>
            <a:r>
              <a:rPr lang="en-US" altLang="zh-TW" baseline="0" dirty="0" smtClean="0"/>
              <a:t> at the same time.</a:t>
            </a:r>
          </a:p>
          <a:p>
            <a:r>
              <a:rPr lang="en-US" altLang="zh-TW" baseline="0" dirty="0" smtClean="0"/>
              <a:t>However, there are some challenges need to be overcome.</a:t>
            </a:r>
          </a:p>
          <a:p>
            <a:r>
              <a:rPr lang="en-US" altLang="zh-TW" baseline="0" dirty="0" smtClean="0"/>
              <a:t>The first is to design an efficient interface between the decoder and demodulator.</a:t>
            </a:r>
          </a:p>
          <a:p>
            <a:r>
              <a:rPr lang="en-US" altLang="zh-TW" baseline="0" dirty="0" smtClean="0"/>
              <a:t>The other is  to avoid hardware idle which will result in a lower decoding throughput.</a:t>
            </a:r>
            <a:endParaRPr lang="en-US" altLang="zh-TW" dirty="0" smtClean="0"/>
          </a:p>
          <a:p>
            <a:endParaRPr lang="en-US" altLang="zh-TW" dirty="0" smtClean="0"/>
          </a:p>
          <a:p>
            <a:r>
              <a:rPr lang="zh-TW" altLang="en-US" dirty="0" smtClean="0"/>
              <a:t>為了減少</a:t>
            </a:r>
            <a:r>
              <a:rPr lang="en-US" altLang="zh-TW" dirty="0" smtClean="0"/>
              <a:t>[7]</a:t>
            </a:r>
            <a:r>
              <a:rPr lang="zh-TW" altLang="en-US" dirty="0" smtClean="0"/>
              <a:t>中，雙碼字技術所帶來的龐大記憶體儲存量，在本篇提出使用</a:t>
            </a:r>
            <a:r>
              <a:rPr lang="en-US" altLang="zh-TW" dirty="0" smtClean="0"/>
              <a:t>shuffle-based LDPC</a:t>
            </a:r>
            <a:r>
              <a:rPr lang="zh-TW" altLang="en-US" dirty="0" smtClean="0"/>
              <a:t> 解碼器取代</a:t>
            </a:r>
            <a:r>
              <a:rPr lang="en-US" altLang="zh-TW" dirty="0" smtClean="0"/>
              <a:t>layer-based</a:t>
            </a:r>
            <a:r>
              <a:rPr lang="en-US" altLang="zh-TW" baseline="0" dirty="0" smtClean="0"/>
              <a:t> </a:t>
            </a:r>
            <a:r>
              <a:rPr lang="zh-TW" altLang="en-US" baseline="0" dirty="0" smtClean="0"/>
              <a:t>解碼器</a:t>
            </a:r>
            <a:endParaRPr lang="en-US" altLang="zh-TW" baseline="0" dirty="0" smtClean="0"/>
          </a:p>
          <a:p>
            <a:r>
              <a:rPr lang="zh-TW" altLang="en-US" baseline="0" dirty="0" smtClean="0"/>
              <a:t>然而直接取代卻會發生一些問題在其中。</a:t>
            </a:r>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12</a:t>
            </a:fld>
            <a:endParaRPr lang="zh-TW" altLang="en-US"/>
          </a:p>
        </p:txBody>
      </p:sp>
    </p:spTree>
    <p:extLst>
      <p:ext uri="{BB962C8B-B14F-4D97-AF65-F5344CB8AC3E}">
        <p14:creationId xmlns:p14="http://schemas.microsoft.com/office/powerpoint/2010/main" val="324242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55000" lnSpcReduction="20000"/>
          </a:bodyPr>
          <a:lstStyle/>
          <a:p>
            <a:pPr marL="0" indent="0">
              <a:buNone/>
            </a:pPr>
            <a:r>
              <a:rPr lang="en-US" altLang="zh-TW" sz="1200" b="0" i="0" u="none" strike="noStrike" kern="1200" baseline="0" dirty="0" smtClean="0">
                <a:solidFill>
                  <a:schemeClr val="tx1"/>
                </a:solidFill>
                <a:latin typeface="+mn-lt"/>
                <a:ea typeface="+mn-ea"/>
                <a:cs typeface="+mn-cs"/>
              </a:rPr>
              <a:t>This figure shows the proposed </a:t>
            </a:r>
            <a:r>
              <a:rPr lang="en-US" altLang="zh-TW" baseline="0" dirty="0" smtClean="0"/>
              <a:t>shuffle-based IDD receiver.</a:t>
            </a:r>
          </a:p>
          <a:p>
            <a:pPr marL="0" indent="0">
              <a:buNone/>
            </a:pPr>
            <a:r>
              <a:rPr lang="en-US" altLang="zh-TW" sz="1200" b="0" i="0" u="none" strike="noStrike" kern="1200" baseline="0" dirty="0" smtClean="0">
                <a:solidFill>
                  <a:schemeClr val="tx1"/>
                </a:solidFill>
                <a:latin typeface="+mn-lt"/>
                <a:ea typeface="+mn-ea"/>
                <a:cs typeface="+mn-cs"/>
              </a:rPr>
              <a:t>In the LDPC decoder,  the C2V messages are recovered by </a:t>
            </a:r>
            <a:r>
              <a:rPr lang="en-US" altLang="zh-TW" sz="1200" b="0" i="0" u="none" strike="noStrike" kern="1200" baseline="0" dirty="0" smtClean="0">
                <a:solidFill>
                  <a:schemeClr val="tx1"/>
                </a:solidFill>
                <a:latin typeface="+mn-lt"/>
                <a:ea typeface="+mn-ea"/>
                <a:cs typeface="+mn-cs"/>
              </a:rPr>
              <a:t>the data stored the </a:t>
            </a:r>
            <a:r>
              <a:rPr lang="en-US" altLang="zh-TW" sz="1200" b="0" i="0" u="none" strike="noStrike" kern="1200" baseline="0" dirty="0" smtClean="0">
                <a:solidFill>
                  <a:schemeClr val="tx1"/>
                </a:solidFill>
                <a:latin typeface="+mn-lt"/>
                <a:ea typeface="+mn-ea"/>
                <a:cs typeface="+mn-cs"/>
              </a:rPr>
              <a:t>Min register and the V2C-sign </a:t>
            </a:r>
            <a:r>
              <a:rPr lang="en-US" altLang="zh-TW" sz="1200" b="0" i="0" u="none" strike="noStrike" kern="1200" baseline="0" dirty="0" smtClean="0">
                <a:solidFill>
                  <a:schemeClr val="tx1"/>
                </a:solidFill>
                <a:latin typeface="+mn-lt"/>
                <a:ea typeface="+mn-ea"/>
                <a:cs typeface="+mn-cs"/>
              </a:rPr>
              <a:t>memory.</a:t>
            </a:r>
            <a:endParaRPr lang="en-US" altLang="zh-TW" sz="1200" b="0" i="0" u="none" strike="noStrike" kern="1200" baseline="0" dirty="0" smtClean="0">
              <a:solidFill>
                <a:schemeClr val="tx1"/>
              </a:solidFill>
              <a:latin typeface="+mn-lt"/>
              <a:ea typeface="+mn-ea"/>
              <a:cs typeface="+mn-cs"/>
            </a:endParaRPr>
          </a:p>
          <a:p>
            <a:pPr marL="0" indent="0">
              <a:buNone/>
            </a:pPr>
            <a:r>
              <a:rPr lang="en-US" altLang="zh-TW" sz="1200" b="0" i="0" u="none" strike="noStrike" kern="1200" baseline="0" dirty="0" smtClean="0">
                <a:solidFill>
                  <a:schemeClr val="tx1"/>
                </a:solidFill>
                <a:latin typeface="+mn-lt"/>
                <a:ea typeface="+mn-ea"/>
                <a:cs typeface="+mn-cs"/>
              </a:rPr>
              <a:t>Then, the C2V messages are used to calculate the APP values, and also are stored in the FIFO register.</a:t>
            </a:r>
          </a:p>
          <a:p>
            <a:pPr marL="0" indent="0">
              <a:buNone/>
            </a:pPr>
            <a:r>
              <a:rPr lang="en-US" altLang="zh-TW" sz="1200" b="0" i="0" u="none" strike="noStrike" kern="1200" baseline="0" dirty="0" smtClean="0">
                <a:solidFill>
                  <a:schemeClr val="tx1"/>
                </a:solidFill>
                <a:latin typeface="+mn-lt"/>
                <a:ea typeface="+mn-ea"/>
                <a:cs typeface="+mn-cs"/>
              </a:rPr>
              <a:t>After finishing the APP calculation, the V2C calculator works in order to calculate the </a:t>
            </a:r>
            <a:r>
              <a:rPr lang="en-US" altLang="zh-TW"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V2C messages.</a:t>
            </a:r>
          </a:p>
          <a:p>
            <a:pPr marL="0" indent="0">
              <a:buNone/>
            </a:pPr>
            <a:r>
              <a:rPr lang="en-US" altLang="zh-TW" sz="1200" b="0" i="0" u="none" strike="noStrike" kern="1200" baseline="0" dirty="0" smtClean="0">
                <a:solidFill>
                  <a:schemeClr val="tx1"/>
                </a:solidFill>
                <a:latin typeface="+mn-lt"/>
                <a:ea typeface="+mn-ea"/>
                <a:cs typeface="+mn-cs"/>
              </a:rPr>
              <a:t>The  V2C sign memory will be updated in this stage.</a:t>
            </a:r>
          </a:p>
          <a:p>
            <a:pPr marL="0" indent="0">
              <a:buNone/>
            </a:pPr>
            <a:r>
              <a:rPr lang="en-US" altLang="zh-TW" sz="1200" b="0" i="0" u="none" strike="noStrike" kern="1200" baseline="0" dirty="0" smtClean="0">
                <a:solidFill>
                  <a:schemeClr val="tx1"/>
                </a:solidFill>
                <a:latin typeface="+mn-lt"/>
                <a:ea typeface="+mn-ea"/>
                <a:cs typeface="+mn-cs"/>
              </a:rPr>
              <a:t>Now, the comparator will find the first two minimum values and  the associated  first minimum index.</a:t>
            </a:r>
          </a:p>
          <a:p>
            <a:pPr marL="0" indent="0">
              <a:buNone/>
            </a:pPr>
            <a:r>
              <a:rPr lang="en-US" altLang="zh-TW" sz="1200" b="0" i="0" u="none" strike="noStrike" kern="1200" baseline="0" dirty="0" smtClean="0">
                <a:solidFill>
                  <a:schemeClr val="tx1"/>
                </a:solidFill>
                <a:latin typeface="+mn-lt"/>
                <a:ea typeface="+mn-ea"/>
                <a:cs typeface="+mn-cs"/>
              </a:rPr>
              <a:t>In order to exchange the message between the decoder and demodulator, the </a:t>
            </a:r>
            <a:r>
              <a:rPr lang="en-US" altLang="zh-TW" sz="1200" b="0" i="0" u="none" strike="noStrike" kern="1200" baseline="0" dirty="0" smtClean="0">
                <a:solidFill>
                  <a:schemeClr val="tx1"/>
                </a:solidFill>
                <a:latin typeface="+mn-lt"/>
                <a:ea typeface="+mn-ea"/>
                <a:cs typeface="+mn-cs"/>
              </a:rPr>
              <a:t>extrinsic </a:t>
            </a:r>
            <a:r>
              <a:rPr lang="en-US" altLang="zh-TW" sz="1200" b="0" i="0" u="none" strike="noStrike" kern="1200" baseline="0" dirty="0" smtClean="0">
                <a:solidFill>
                  <a:schemeClr val="tx1"/>
                </a:solidFill>
                <a:latin typeface="+mn-lt"/>
                <a:ea typeface="+mn-ea"/>
                <a:cs typeface="+mn-cs"/>
              </a:rPr>
              <a:t>LLR values are computed in the Le </a:t>
            </a:r>
            <a:r>
              <a:rPr lang="en-US" altLang="zh-TW" baseline="0" dirty="0" err="1" smtClean="0"/>
              <a:t>substractor</a:t>
            </a:r>
            <a:r>
              <a:rPr lang="en-US" altLang="zh-TW" sz="1200" b="0" i="0" u="none" strike="noStrike" kern="1200" baseline="0" dirty="0" smtClean="0">
                <a:solidFill>
                  <a:schemeClr val="tx1"/>
                </a:solidFill>
                <a:latin typeface="+mn-lt"/>
                <a:ea typeface="+mn-ea"/>
                <a:cs typeface="+mn-cs"/>
              </a:rPr>
              <a:t> unit, and the extrinsic values are stored in the Le memory.   </a:t>
            </a:r>
            <a:r>
              <a:rPr lang="en-US" altLang="zh-TW" dirty="0" smtClean="0"/>
              <a:t>The demodulator</a:t>
            </a:r>
            <a:r>
              <a:rPr lang="en-US" altLang="zh-TW" baseline="0" dirty="0" smtClean="0"/>
              <a:t> will calculate its extrinsic messages in the next cycle.</a:t>
            </a:r>
            <a:endParaRPr lang="en-US" altLang="zh-TW" dirty="0" smtClean="0"/>
          </a:p>
          <a:p>
            <a:pPr marL="0" indent="0">
              <a:buNone/>
            </a:pPr>
            <a:r>
              <a:rPr lang="en-US" altLang="zh-TW" dirty="0" smtClean="0"/>
              <a:t>There are 2 interface</a:t>
            </a:r>
            <a:r>
              <a:rPr lang="en-US" altLang="zh-TW" baseline="0" dirty="0" smtClean="0"/>
              <a:t> issues limiting  the receiver throughput.</a:t>
            </a:r>
          </a:p>
          <a:p>
            <a:pPr marL="0" indent="0">
              <a:buNone/>
            </a:pPr>
            <a:r>
              <a:rPr lang="en-US" altLang="zh-TW" baseline="0" dirty="0" smtClean="0">
                <a:solidFill>
                  <a:srgbClr val="C00000"/>
                </a:solidFill>
              </a:rPr>
              <a:t>One is in the decoder which results in the idle issue in the APP calculation.</a:t>
            </a:r>
          </a:p>
          <a:p>
            <a:pPr marL="0" indent="0">
              <a:buNone/>
            </a:pPr>
            <a:r>
              <a:rPr lang="en-US" altLang="zh-TW" baseline="0" dirty="0" smtClean="0"/>
              <a:t>The other is the memory interface.   </a:t>
            </a:r>
            <a:endParaRPr lang="en-US" altLang="zh-TW" dirty="0" smtClean="0"/>
          </a:p>
          <a:p>
            <a:pPr marL="0" indent="0">
              <a:buNone/>
            </a:pPr>
            <a:endParaRPr lang="en-US" altLang="zh-TW" b="1" dirty="0" smtClean="0"/>
          </a:p>
          <a:p>
            <a:r>
              <a:rPr lang="zh-TW" altLang="en-US" dirty="0" smtClean="0"/>
              <a:t>如圖為</a:t>
            </a:r>
            <a:r>
              <a:rPr lang="zh-TW" altLang="en-US" baseline="0" dirty="0" smtClean="0"/>
              <a:t> </a:t>
            </a:r>
            <a:r>
              <a:rPr lang="en-US" altLang="zh-TW" baseline="0" dirty="0" smtClean="0"/>
              <a:t>shuffle-based IDD</a:t>
            </a:r>
            <a:r>
              <a:rPr lang="zh-TW" altLang="en-US" baseline="0" dirty="0" smtClean="0"/>
              <a:t>接收器的架構，</a:t>
            </a:r>
            <a:endParaRPr lang="en-US" altLang="zh-TW" baseline="0" dirty="0" smtClean="0"/>
          </a:p>
          <a:p>
            <a:r>
              <a:rPr lang="zh-TW" altLang="en-US" baseline="0" dirty="0" smtClean="0"/>
              <a:t>我們將</a:t>
            </a:r>
            <a:r>
              <a:rPr lang="en-US" altLang="zh-TW" baseline="0" dirty="0" smtClean="0"/>
              <a:t>LDPC</a:t>
            </a:r>
            <a:r>
              <a:rPr lang="zh-TW" altLang="en-US" baseline="0" dirty="0" smtClean="0"/>
              <a:t>解碼器的部分替換成</a:t>
            </a:r>
            <a:r>
              <a:rPr lang="en-US" altLang="zh-TW" baseline="0" dirty="0" smtClean="0"/>
              <a:t>shuffle</a:t>
            </a:r>
            <a:r>
              <a:rPr lang="zh-TW" altLang="en-US" baseline="0" dirty="0" smtClean="0"/>
              <a:t>排程的解碼器。</a:t>
            </a:r>
            <a:endParaRPr lang="en-US" altLang="zh-TW" baseline="0" dirty="0" smtClean="0"/>
          </a:p>
          <a:p>
            <a:endParaRPr lang="en-US" altLang="zh-TW" baseline="0" dirty="0" smtClean="0"/>
          </a:p>
          <a:p>
            <a:r>
              <a:rPr lang="zh-TW" altLang="en-US" baseline="0" dirty="0" smtClean="0"/>
              <a:t>在</a:t>
            </a:r>
            <a:r>
              <a:rPr lang="en-US" altLang="zh-TW" baseline="0" dirty="0" smtClean="0"/>
              <a:t>LDPC</a:t>
            </a:r>
            <a:r>
              <a:rPr lang="zh-TW" altLang="en-US" baseline="0" dirty="0" smtClean="0"/>
              <a:t>解碼的過程中，</a:t>
            </a:r>
            <a:endParaRPr lang="en-US" altLang="zh-TW" baseline="0" dirty="0" smtClean="0"/>
          </a:p>
          <a:p>
            <a:r>
              <a:rPr lang="zh-TW" altLang="en-US" baseline="0" dirty="0" smtClean="0"/>
              <a:t>首先，會由</a:t>
            </a:r>
            <a:r>
              <a:rPr lang="en-US" altLang="zh-TW" baseline="0" dirty="0" smtClean="0"/>
              <a:t>Min Register </a:t>
            </a:r>
            <a:r>
              <a:rPr lang="zh-TW" altLang="en-US" baseline="0" dirty="0" smtClean="0"/>
              <a:t>與 </a:t>
            </a:r>
            <a:r>
              <a:rPr lang="en-US" altLang="zh-TW" baseline="0" dirty="0" smtClean="0"/>
              <a:t>V2C-sign memory</a:t>
            </a:r>
            <a:r>
              <a:rPr lang="zh-TW" altLang="en-US" baseline="0" dirty="0" smtClean="0"/>
              <a:t>還原上一次迭代的資料的</a:t>
            </a:r>
            <a:r>
              <a:rPr lang="en-US" altLang="zh-TW" baseline="0" dirty="0" smtClean="0"/>
              <a:t>C2V</a:t>
            </a:r>
            <a:r>
              <a:rPr lang="zh-TW" altLang="en-US" baseline="0" dirty="0" smtClean="0"/>
              <a:t>值，此後將分為兩條路線，一條是將之與通道</a:t>
            </a:r>
            <a:r>
              <a:rPr lang="en-US" altLang="zh-TW" baseline="0" dirty="0" smtClean="0"/>
              <a:t>LLR</a:t>
            </a:r>
            <a:r>
              <a:rPr lang="zh-TW" altLang="en-US" baseline="0" dirty="0" smtClean="0"/>
              <a:t>值加總計算</a:t>
            </a:r>
            <a:r>
              <a:rPr lang="en-US" altLang="zh-TW" baseline="0" dirty="0" smtClean="0"/>
              <a:t>APP</a:t>
            </a:r>
            <a:r>
              <a:rPr lang="zh-TW" altLang="en-US" baseline="0" dirty="0" smtClean="0"/>
              <a:t>，另外一條則是存入</a:t>
            </a:r>
            <a:r>
              <a:rPr lang="en-US" altLang="zh-TW" baseline="0" dirty="0" smtClean="0"/>
              <a:t>FIFO</a:t>
            </a:r>
            <a:r>
              <a:rPr lang="zh-TW" altLang="en-US" baseline="0" dirty="0" smtClean="0"/>
              <a:t>等待用於</a:t>
            </a:r>
            <a:r>
              <a:rPr lang="en-US" altLang="zh-TW" baseline="0" dirty="0" smtClean="0"/>
              <a:t>V2C</a:t>
            </a:r>
            <a:r>
              <a:rPr lang="zh-TW" altLang="en-US" baseline="0" dirty="0" smtClean="0"/>
              <a:t>的運算。</a:t>
            </a:r>
            <a:endParaRPr lang="en-US" altLang="zh-TW" baseline="0" dirty="0" smtClean="0"/>
          </a:p>
          <a:p>
            <a:r>
              <a:rPr lang="zh-TW" altLang="en-US" baseline="0" dirty="0" smtClean="0"/>
              <a:t>接著，當</a:t>
            </a:r>
            <a:r>
              <a:rPr lang="en-US" altLang="zh-TW" baseline="0" dirty="0" smtClean="0"/>
              <a:t>APP</a:t>
            </a:r>
            <a:r>
              <a:rPr lang="zh-TW" altLang="en-US" baseline="0" dirty="0" smtClean="0"/>
              <a:t>計算完成之後，將會傳給</a:t>
            </a:r>
            <a:r>
              <a:rPr lang="en-US" altLang="zh-TW" baseline="0" dirty="0" smtClean="0"/>
              <a:t>V2C Calculator</a:t>
            </a:r>
            <a:r>
              <a:rPr lang="zh-TW" altLang="en-US" baseline="0" dirty="0" smtClean="0"/>
              <a:t>做</a:t>
            </a:r>
            <a:r>
              <a:rPr lang="en-US" altLang="zh-TW" baseline="0" dirty="0" smtClean="0"/>
              <a:t>V2C</a:t>
            </a:r>
            <a:r>
              <a:rPr lang="zh-TW" altLang="en-US" baseline="0" dirty="0" smtClean="0"/>
              <a:t>運算並形轉成</a:t>
            </a:r>
            <a:r>
              <a:rPr lang="en-US" altLang="zh-TW" baseline="0" dirty="0" smtClean="0"/>
              <a:t>sign magnitude </a:t>
            </a:r>
            <a:r>
              <a:rPr lang="zh-TW" altLang="en-US" baseline="0" dirty="0" smtClean="0"/>
              <a:t>的形式，將</a:t>
            </a:r>
            <a:r>
              <a:rPr lang="en-US" altLang="zh-TW" baseline="0" dirty="0" smtClean="0"/>
              <a:t>sign</a:t>
            </a:r>
            <a:r>
              <a:rPr lang="zh-TW" altLang="en-US" baseline="0" dirty="0" smtClean="0"/>
              <a:t>值存入</a:t>
            </a:r>
            <a:r>
              <a:rPr lang="en-US" altLang="zh-TW" baseline="0" dirty="0" smtClean="0"/>
              <a:t>V2C-sign</a:t>
            </a:r>
            <a:r>
              <a:rPr lang="zh-TW" altLang="en-US" baseline="0" dirty="0" smtClean="0"/>
              <a:t> </a:t>
            </a:r>
            <a:r>
              <a:rPr lang="en-US" altLang="zh-TW" baseline="0" dirty="0" smtClean="0"/>
              <a:t>memory</a:t>
            </a:r>
            <a:r>
              <a:rPr lang="zh-TW" altLang="en-US" baseline="0" dirty="0" smtClean="0"/>
              <a:t>，而量值則會經由比較器比較最新的最小值與次小值之後，經由</a:t>
            </a:r>
            <a:r>
              <a:rPr lang="en-US" altLang="zh-TW" baseline="0" dirty="0" smtClean="0"/>
              <a:t>barrel shifter</a:t>
            </a:r>
            <a:r>
              <a:rPr lang="zh-TW" altLang="en-US" baseline="0" dirty="0" smtClean="0"/>
              <a:t>轉成下一次計算要用的順序後存入</a:t>
            </a:r>
            <a:r>
              <a:rPr lang="en-US" altLang="zh-TW" baseline="0" dirty="0" smtClean="0"/>
              <a:t>Min Register</a:t>
            </a:r>
            <a:r>
              <a:rPr lang="zh-TW" altLang="en-US" baseline="0" dirty="0" smtClean="0"/>
              <a:t>。</a:t>
            </a:r>
            <a:endParaRPr lang="en-US" altLang="zh-TW" baseline="0" dirty="0" smtClean="0"/>
          </a:p>
          <a:p>
            <a:r>
              <a:rPr lang="zh-TW" altLang="en-US" baseline="0" dirty="0" smtClean="0"/>
              <a:t>另外一方面，計算好的</a:t>
            </a:r>
            <a:r>
              <a:rPr lang="en-US" altLang="zh-TW" baseline="0" dirty="0" smtClean="0"/>
              <a:t>APP</a:t>
            </a:r>
            <a:r>
              <a:rPr lang="zh-TW" altLang="en-US" baseline="0" dirty="0" smtClean="0"/>
              <a:t>值可以經由</a:t>
            </a:r>
            <a:r>
              <a:rPr lang="en-US" altLang="zh-TW" baseline="0" dirty="0" smtClean="0"/>
              <a:t>Le </a:t>
            </a:r>
            <a:r>
              <a:rPr lang="en-US" altLang="zh-TW" baseline="0" dirty="0" err="1" smtClean="0"/>
              <a:t>substractor</a:t>
            </a:r>
            <a:r>
              <a:rPr lang="en-US" altLang="zh-TW" baseline="0" dirty="0" smtClean="0"/>
              <a:t> </a:t>
            </a:r>
            <a:r>
              <a:rPr lang="zh-TW" altLang="en-US" baseline="0" dirty="0" smtClean="0"/>
              <a:t>與通道</a:t>
            </a:r>
            <a:r>
              <a:rPr lang="en-US" altLang="zh-TW" baseline="0" dirty="0" smtClean="0"/>
              <a:t>LLR</a:t>
            </a:r>
            <a:r>
              <a:rPr lang="zh-TW" altLang="en-US" baseline="0" dirty="0" smtClean="0"/>
              <a:t>相減產生外值訊息放入外值訊息的記憶體中，供給解調器計算下一次迭代的通道</a:t>
            </a:r>
            <a:r>
              <a:rPr lang="en-US" altLang="zh-TW" baseline="0" dirty="0" smtClean="0"/>
              <a:t>LLR</a:t>
            </a:r>
            <a:r>
              <a:rPr lang="zh-TW" altLang="en-US" baseline="0" dirty="0" smtClean="0"/>
              <a:t>。</a:t>
            </a:r>
            <a:endParaRPr lang="en-US" altLang="zh-TW" baseline="0" dirty="0" smtClean="0"/>
          </a:p>
          <a:p>
            <a:endParaRPr lang="en-US" altLang="zh-TW" baseline="0" dirty="0" smtClean="0"/>
          </a:p>
          <a:p>
            <a:r>
              <a:rPr lang="zh-TW" altLang="en-US" baseline="0" dirty="0" smtClean="0"/>
              <a:t>第一個問題點出現在</a:t>
            </a:r>
            <a:r>
              <a:rPr lang="en-US" altLang="zh-TW" baseline="0" dirty="0" smtClean="0"/>
              <a:t>LDPC</a:t>
            </a:r>
            <a:r>
              <a:rPr lang="zh-TW" altLang="en-US" baseline="0" dirty="0" smtClean="0"/>
              <a:t>解碼器內部當中，</a:t>
            </a:r>
            <a:endParaRPr lang="en-US" altLang="zh-TW" baseline="0" dirty="0" smtClean="0"/>
          </a:p>
          <a:p>
            <a:r>
              <a:rPr lang="zh-TW" altLang="en-US" baseline="0" dirty="0" smtClean="0"/>
              <a:t>第二個問題則是出現在解調器與解碼器之間的記憶體連接介面。</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13</a:t>
            </a:fld>
            <a:endParaRPr lang="zh-TW" altLang="en-US"/>
          </a:p>
        </p:txBody>
      </p:sp>
    </p:spTree>
    <p:extLst>
      <p:ext uri="{BB962C8B-B14F-4D97-AF65-F5344CB8AC3E}">
        <p14:creationId xmlns:p14="http://schemas.microsoft.com/office/powerpoint/2010/main" val="205505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dirty="0" smtClean="0"/>
              <a:t>In the shuffled</a:t>
            </a:r>
            <a:r>
              <a:rPr lang="en-US" altLang="zh-TW" baseline="0" dirty="0" smtClean="0"/>
              <a:t>-based scheme, the column-degree distribution of the parity check matrix affects the decoding throughput.</a:t>
            </a:r>
          </a:p>
          <a:p>
            <a:r>
              <a:rPr lang="en-US" altLang="zh-TW" baseline="0" dirty="0" smtClean="0"/>
              <a:t>Now consider the case that the </a:t>
            </a:r>
            <a:r>
              <a:rPr lang="en-US" altLang="zh-TW" sz="1200" b="0" i="0" u="none" strike="noStrike" kern="1200" baseline="0" dirty="0" smtClean="0">
                <a:solidFill>
                  <a:schemeClr val="tx1"/>
                </a:solidFill>
                <a:latin typeface="+mn-lt"/>
                <a:ea typeface="+mn-ea"/>
                <a:cs typeface="+mn-cs"/>
              </a:rPr>
              <a:t>weight of the </a:t>
            </a:r>
            <a:r>
              <a:rPr lang="en-US" altLang="zh-TW" sz="1200" b="0" i="0" u="none" strike="noStrike" kern="1200" baseline="0" dirty="0" err="1" smtClean="0">
                <a:solidFill>
                  <a:schemeClr val="tx1"/>
                </a:solidFill>
                <a:latin typeface="+mn-lt"/>
                <a:ea typeface="+mn-ea"/>
                <a:cs typeface="+mn-cs"/>
              </a:rPr>
              <a:t>jth</a:t>
            </a:r>
            <a:r>
              <a:rPr lang="en-US" altLang="zh-TW" sz="1200" b="0" i="0" u="none" strike="noStrike" kern="1200" baseline="0" dirty="0" smtClean="0">
                <a:solidFill>
                  <a:schemeClr val="tx1"/>
                </a:solidFill>
                <a:latin typeface="+mn-lt"/>
                <a:ea typeface="+mn-ea"/>
                <a:cs typeface="+mn-cs"/>
              </a:rPr>
              <a:t> block column is larger than that of the (j+1)</a:t>
            </a:r>
            <a:r>
              <a:rPr lang="en-US" altLang="zh-TW" sz="1200" b="0" i="0" u="none" strike="noStrike" kern="1200" baseline="0" dirty="0" err="1" smtClean="0">
                <a:solidFill>
                  <a:schemeClr val="tx1"/>
                </a:solidFill>
                <a:latin typeface="+mn-lt"/>
                <a:ea typeface="+mn-ea"/>
                <a:cs typeface="+mn-cs"/>
              </a:rPr>
              <a:t>th</a:t>
            </a:r>
            <a:r>
              <a:rPr lang="en-US" altLang="zh-TW" sz="1200" b="0" i="0" u="none" strike="noStrike" kern="1200" baseline="0" dirty="0" smtClean="0">
                <a:solidFill>
                  <a:schemeClr val="tx1"/>
                </a:solidFill>
                <a:latin typeface="+mn-lt"/>
                <a:ea typeface="+mn-ea"/>
                <a:cs typeface="+mn-cs"/>
              </a:rPr>
              <a:t> block column. </a:t>
            </a:r>
          </a:p>
          <a:p>
            <a:r>
              <a:rPr lang="en-US" altLang="zh-TW" sz="1200" b="0" i="0" u="none" strike="noStrike" kern="1200" baseline="0" dirty="0" smtClean="0">
                <a:solidFill>
                  <a:schemeClr val="tx1"/>
                </a:solidFill>
                <a:latin typeface="+mn-lt"/>
                <a:ea typeface="+mn-ea"/>
                <a:cs typeface="+mn-cs"/>
              </a:rPr>
              <a:t>When the C2V recover and the APP adder are ready to output data to the V2C calculator for the (j + 1)</a:t>
            </a:r>
            <a:r>
              <a:rPr lang="en-US" altLang="zh-TW" sz="1200" b="0" i="0" u="none" strike="noStrike" kern="1200" baseline="0" dirty="0" err="1" smtClean="0">
                <a:solidFill>
                  <a:schemeClr val="tx1"/>
                </a:solidFill>
                <a:latin typeface="+mn-lt"/>
                <a:ea typeface="+mn-ea"/>
                <a:cs typeface="+mn-cs"/>
              </a:rPr>
              <a:t>th</a:t>
            </a:r>
            <a:r>
              <a:rPr lang="en-US" altLang="zh-TW" sz="1200" b="0" i="0" u="none" strike="noStrike" kern="1200" baseline="0" dirty="0" smtClean="0">
                <a:solidFill>
                  <a:schemeClr val="tx1"/>
                </a:solidFill>
                <a:latin typeface="+mn-lt"/>
                <a:ea typeface="+mn-ea"/>
                <a:cs typeface="+mn-cs"/>
              </a:rPr>
              <a:t> block column, the V2C calculator is still busy on processing the data for the </a:t>
            </a:r>
            <a:r>
              <a:rPr lang="en-US" altLang="zh-TW" sz="1200" b="0" i="0" u="none" strike="noStrike" kern="1200" baseline="0" dirty="0" err="1" smtClean="0">
                <a:solidFill>
                  <a:schemeClr val="tx1"/>
                </a:solidFill>
                <a:latin typeface="+mn-lt"/>
                <a:ea typeface="+mn-ea"/>
                <a:cs typeface="+mn-cs"/>
              </a:rPr>
              <a:t>jth</a:t>
            </a:r>
            <a:r>
              <a:rPr lang="en-US" altLang="zh-TW" sz="1200" b="0" i="0" u="none" strike="noStrike" kern="1200" baseline="0" dirty="0" smtClean="0">
                <a:solidFill>
                  <a:schemeClr val="tx1"/>
                </a:solidFill>
                <a:latin typeface="+mn-lt"/>
                <a:ea typeface="+mn-ea"/>
                <a:cs typeface="+mn-cs"/>
              </a:rPr>
              <a:t> block column. In other words, there are some idle units in the decoder and the decoding throughput decreases.</a:t>
            </a:r>
          </a:p>
          <a:p>
            <a:r>
              <a:rPr lang="en-US" altLang="zh-TW" sz="1200" b="0" i="0" u="none" strike="noStrike" kern="1200" baseline="0" dirty="0" smtClean="0">
                <a:solidFill>
                  <a:schemeClr val="tx1"/>
                </a:solidFill>
                <a:latin typeface="+mn-lt"/>
                <a:ea typeface="+mn-ea"/>
                <a:cs typeface="+mn-cs"/>
              </a:rPr>
              <a:t>In order to avoid this problem, we arrange the block columns based on an increasing degree.</a:t>
            </a:r>
          </a:p>
          <a:p>
            <a:endParaRPr lang="en-US" altLang="zh-TW" dirty="0" smtClean="0"/>
          </a:p>
          <a:p>
            <a:endParaRPr lang="en-US" altLang="zh-TW" dirty="0" smtClean="0"/>
          </a:p>
          <a:p>
            <a:r>
              <a:rPr lang="zh-TW" altLang="en-US" dirty="0" smtClean="0"/>
              <a:t>由於</a:t>
            </a:r>
            <a:r>
              <a:rPr lang="en-US" altLang="zh-TW" dirty="0" smtClean="0"/>
              <a:t>V2C</a:t>
            </a:r>
            <a:r>
              <a:rPr lang="zh-TW" altLang="en-US" dirty="0" smtClean="0"/>
              <a:t>的計算需要等待</a:t>
            </a:r>
            <a:r>
              <a:rPr lang="en-US" altLang="zh-TW" dirty="0" smtClean="0"/>
              <a:t>APP</a:t>
            </a:r>
            <a:r>
              <a:rPr lang="zh-TW" altLang="en-US" dirty="0" smtClean="0"/>
              <a:t>值算好才能開始，</a:t>
            </a:r>
            <a:endParaRPr lang="en-US" altLang="zh-TW" dirty="0" smtClean="0"/>
          </a:p>
          <a:p>
            <a:r>
              <a:rPr lang="zh-TW" altLang="en-US" dirty="0" smtClean="0"/>
              <a:t>因此當第</a:t>
            </a:r>
            <a:r>
              <a:rPr lang="en-US" altLang="zh-TW" dirty="0" smtClean="0"/>
              <a:t>j</a:t>
            </a:r>
            <a:r>
              <a:rPr lang="zh-TW" altLang="en-US" dirty="0" smtClean="0"/>
              <a:t>個區塊行級數大於第</a:t>
            </a:r>
            <a:r>
              <a:rPr lang="en-US" altLang="zh-TW" dirty="0" smtClean="0"/>
              <a:t>j+1</a:t>
            </a:r>
            <a:r>
              <a:rPr lang="zh-TW" altLang="en-US" dirty="0" smtClean="0"/>
              <a:t>個區塊行級數時，</a:t>
            </a:r>
            <a:endParaRPr lang="en-US" altLang="zh-TW" dirty="0" smtClean="0"/>
          </a:p>
          <a:p>
            <a:r>
              <a:rPr lang="en-US" altLang="zh-TW" dirty="0" smtClean="0"/>
              <a:t>APP</a:t>
            </a:r>
            <a:r>
              <a:rPr lang="zh-TW" altLang="en-US" dirty="0" smtClean="0"/>
              <a:t> </a:t>
            </a:r>
            <a:r>
              <a:rPr lang="en-US" altLang="zh-TW" dirty="0" smtClean="0"/>
              <a:t>adder </a:t>
            </a:r>
            <a:r>
              <a:rPr lang="zh-TW" altLang="en-US" dirty="0" smtClean="0"/>
              <a:t>與 </a:t>
            </a:r>
            <a:r>
              <a:rPr lang="en-US" altLang="zh-TW" dirty="0" smtClean="0"/>
              <a:t>C2V</a:t>
            </a:r>
            <a:r>
              <a:rPr lang="zh-TW" altLang="en-US" dirty="0" smtClean="0"/>
              <a:t> </a:t>
            </a:r>
            <a:r>
              <a:rPr lang="en-US" altLang="zh-TW" dirty="0" smtClean="0"/>
              <a:t>recover </a:t>
            </a:r>
            <a:r>
              <a:rPr lang="zh-TW" altLang="en-US" dirty="0" smtClean="0"/>
              <a:t>為了等待</a:t>
            </a:r>
            <a:r>
              <a:rPr lang="en-US" altLang="zh-TW" dirty="0" smtClean="0"/>
              <a:t>V2C</a:t>
            </a:r>
            <a:r>
              <a:rPr lang="zh-TW" altLang="en-US" dirty="0" smtClean="0"/>
              <a:t> </a:t>
            </a:r>
            <a:r>
              <a:rPr lang="en-US" altLang="zh-TW" dirty="0" smtClean="0"/>
              <a:t>calculator</a:t>
            </a:r>
            <a:r>
              <a:rPr lang="zh-TW" altLang="en-US" baseline="0" dirty="0" smtClean="0"/>
              <a:t>完成計算，故而需要一個</a:t>
            </a:r>
            <a:r>
              <a:rPr lang="en-US" altLang="zh-TW" baseline="0" dirty="0" smtClean="0"/>
              <a:t>CLK</a:t>
            </a:r>
            <a:r>
              <a:rPr lang="zh-TW" altLang="en-US" baseline="0" dirty="0" smtClean="0"/>
              <a:t>的</a:t>
            </a:r>
            <a:r>
              <a:rPr lang="en-US" altLang="zh-TW" baseline="0" dirty="0" smtClean="0"/>
              <a:t>IDLE</a:t>
            </a:r>
          </a:p>
          <a:p>
            <a:r>
              <a:rPr lang="zh-TW" altLang="en-US" baseline="0" dirty="0" smtClean="0"/>
              <a:t>若解碼排成上有許多大小交錯的區塊行級數的話，</a:t>
            </a:r>
            <a:r>
              <a:rPr lang="en-US" altLang="zh-TW" baseline="0" dirty="0" smtClean="0"/>
              <a:t>IDLE</a:t>
            </a:r>
            <a:r>
              <a:rPr lang="zh-TW" altLang="en-US" baseline="0" dirty="0" smtClean="0"/>
              <a:t>的時間將會大幅增加</a:t>
            </a:r>
            <a:endParaRPr lang="en-US" altLang="zh-TW" baseline="0" dirty="0" smtClean="0"/>
          </a:p>
          <a:p>
            <a:endParaRPr lang="en-US" altLang="zh-TW" baseline="0" dirty="0" smtClean="0"/>
          </a:p>
          <a:p>
            <a:r>
              <a:rPr lang="zh-TW" altLang="en-US" baseline="0" dirty="0" smtClean="0"/>
              <a:t>為了解決此問題，我們將校驗矩陣的區塊行進行交換，使其區塊行級數呈現遞增的形式。</a:t>
            </a:r>
            <a:endParaRPr lang="en-US" altLang="zh-TW" baseline="0" dirty="0" smtClean="0"/>
          </a:p>
          <a:p>
            <a:r>
              <a:rPr lang="zh-TW" altLang="en-US" dirty="0" smtClean="0"/>
              <a:t>改善後的排程範例如圖，相較於之前的</a:t>
            </a:r>
            <a:r>
              <a:rPr lang="en-US" altLang="zh-TW" dirty="0" smtClean="0"/>
              <a:t>18</a:t>
            </a:r>
            <a:r>
              <a:rPr lang="zh-TW" altLang="en-US" dirty="0" smtClean="0"/>
              <a:t>個</a:t>
            </a:r>
            <a:r>
              <a:rPr lang="en-US" altLang="zh-TW" dirty="0" smtClean="0"/>
              <a:t>CLK</a:t>
            </a:r>
            <a:r>
              <a:rPr lang="zh-TW" altLang="en-US" dirty="0" smtClean="0"/>
              <a:t>，經過調整後的解碼排成只需要</a:t>
            </a:r>
            <a:r>
              <a:rPr lang="en-US" altLang="zh-TW" dirty="0" smtClean="0"/>
              <a:t>17</a:t>
            </a:r>
            <a:r>
              <a:rPr lang="zh-TW" altLang="en-US" dirty="0" smtClean="0"/>
              <a:t>個</a:t>
            </a:r>
            <a:r>
              <a:rPr lang="en-US" altLang="zh-TW" dirty="0" smtClean="0"/>
              <a:t>CLK</a:t>
            </a:r>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14</a:t>
            </a:fld>
            <a:endParaRPr lang="zh-TW" altLang="en-US"/>
          </a:p>
        </p:txBody>
      </p:sp>
    </p:spTree>
    <p:extLst>
      <p:ext uri="{BB962C8B-B14F-4D97-AF65-F5344CB8AC3E}">
        <p14:creationId xmlns:p14="http://schemas.microsoft.com/office/powerpoint/2010/main" val="25680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r>
              <a:rPr lang="en-US" altLang="zh-TW" dirty="0" smtClean="0"/>
              <a:t>After resolving</a:t>
            </a:r>
            <a:r>
              <a:rPr lang="en-US" altLang="zh-TW" baseline="0" dirty="0" smtClean="0"/>
              <a:t> the decoder idle issue, now, we now focus on the decoder-demodulator interface.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b="0" i="0" u="none" strike="noStrike" kern="1200" baseline="0" dirty="0" smtClean="0">
                <a:solidFill>
                  <a:schemeClr val="tx1"/>
                </a:solidFill>
                <a:latin typeface="+mn-lt"/>
                <a:ea typeface="+mn-ea"/>
                <a:cs typeface="+mn-cs"/>
              </a:rPr>
              <a:t>If a random </a:t>
            </a:r>
            <a:r>
              <a:rPr lang="en-US" altLang="zh-TW" sz="1200" b="0" i="0" u="none" strike="noStrike" kern="1200" baseline="0" dirty="0" err="1" smtClean="0">
                <a:solidFill>
                  <a:schemeClr val="tx1"/>
                </a:solidFill>
                <a:latin typeface="+mn-lt"/>
                <a:ea typeface="+mn-ea"/>
                <a:cs typeface="+mn-cs"/>
              </a:rPr>
              <a:t>interleaver</a:t>
            </a:r>
            <a:r>
              <a:rPr lang="en-US" altLang="zh-TW" sz="1200" b="0" i="0" u="none" strike="noStrike" kern="1200" baseline="0" dirty="0" smtClean="0">
                <a:solidFill>
                  <a:schemeClr val="tx1"/>
                </a:solidFill>
                <a:latin typeface="+mn-lt"/>
                <a:ea typeface="+mn-ea"/>
                <a:cs typeface="+mn-cs"/>
              </a:rPr>
              <a:t> is used, it is likely that bits  corresponding to a single 8-PAM symbol belong to non-consecutive block columns.</a:t>
            </a:r>
            <a:endParaRPr lang="en-US" altLang="zh-TW" dirty="0" smtClean="0"/>
          </a:p>
          <a:p>
            <a:r>
              <a:rPr lang="en-US" altLang="zh-TW" sz="1200" b="0" i="0" u="none" strike="noStrike" kern="1200" baseline="0" dirty="0" smtClean="0">
                <a:solidFill>
                  <a:schemeClr val="tx1"/>
                </a:solidFill>
                <a:latin typeface="+mn-lt"/>
                <a:ea typeface="+mn-ea"/>
                <a:cs typeface="+mn-cs"/>
              </a:rPr>
              <a:t>The demodulator and the decoder are necessary to wait for the desired information for a long time, resulting in a low decoding throughput.</a:t>
            </a:r>
          </a:p>
          <a:p>
            <a:r>
              <a:rPr lang="en-US" altLang="zh-TW" sz="1200" b="0" i="0" u="none" strike="noStrike" kern="1200" baseline="0" dirty="0" smtClean="0">
                <a:solidFill>
                  <a:schemeClr val="tx1"/>
                </a:solidFill>
                <a:latin typeface="+mn-lt"/>
                <a:ea typeface="+mn-ea"/>
                <a:cs typeface="+mn-cs"/>
              </a:rPr>
              <a:t>In order to  optimize this interface, we propose using a structure </a:t>
            </a:r>
            <a:r>
              <a:rPr lang="en-US" altLang="zh-TW" sz="1200" b="0" i="0" u="none" strike="noStrike" kern="1200" baseline="0" dirty="0" err="1" smtClean="0">
                <a:solidFill>
                  <a:schemeClr val="tx1"/>
                </a:solidFill>
                <a:latin typeface="+mn-lt"/>
                <a:ea typeface="+mn-ea"/>
                <a:cs typeface="+mn-cs"/>
              </a:rPr>
              <a:t>interleaver</a:t>
            </a:r>
            <a:r>
              <a:rPr lang="en-US" altLang="zh-TW" sz="1200" b="0" i="0" u="none" strike="noStrike" kern="1200" baseline="0" dirty="0" smtClean="0">
                <a:solidFill>
                  <a:schemeClr val="tx1"/>
                </a:solidFill>
                <a:latin typeface="+mn-lt"/>
                <a:ea typeface="+mn-ea"/>
                <a:cs typeface="+mn-cs"/>
              </a:rPr>
              <a:t>. </a:t>
            </a:r>
          </a:p>
          <a:p>
            <a:r>
              <a:rPr lang="en-US" altLang="zh-TW" sz="1200" b="0" i="0" u="none" strike="noStrike" kern="1200" baseline="0" dirty="0" smtClean="0">
                <a:solidFill>
                  <a:schemeClr val="tx1"/>
                </a:solidFill>
                <a:latin typeface="+mn-lt"/>
                <a:ea typeface="+mn-ea"/>
                <a:cs typeface="+mn-cs"/>
              </a:rPr>
              <a:t>Using the proposed method, the decoder only needs  to compute and send the Le values to the demodulator for three consecutive blocks rather than all block columns.</a:t>
            </a:r>
          </a:p>
          <a:p>
            <a:r>
              <a:rPr lang="en-US" altLang="zh-TW" sz="1200" b="0" i="0" u="none" strike="noStrike" kern="1200" baseline="0" dirty="0" smtClean="0">
                <a:solidFill>
                  <a:schemeClr val="tx1"/>
                </a:solidFill>
                <a:latin typeface="+mn-lt"/>
                <a:ea typeface="+mn-ea"/>
                <a:cs typeface="+mn-cs"/>
              </a:rPr>
              <a:t>Look at this figure, the shuffle-based IDD scheme is able to realize the one-</a:t>
            </a:r>
            <a:r>
              <a:rPr lang="en-US" altLang="zh-TW" sz="1200" b="0" i="0" u="none" strike="noStrike" kern="1200" baseline="0" dirty="0" err="1" smtClean="0">
                <a:solidFill>
                  <a:schemeClr val="tx1"/>
                </a:solidFill>
                <a:latin typeface="+mn-lt"/>
                <a:ea typeface="+mn-ea"/>
                <a:cs typeface="+mn-cs"/>
              </a:rPr>
              <a:t>codeword</a:t>
            </a:r>
            <a:r>
              <a:rPr lang="en-US" altLang="zh-TW" sz="1200" b="0" i="0" u="none" strike="noStrike" kern="1200" baseline="0" dirty="0" smtClean="0">
                <a:solidFill>
                  <a:schemeClr val="tx1"/>
                </a:solidFill>
                <a:latin typeface="+mn-lt"/>
                <a:ea typeface="+mn-ea"/>
                <a:cs typeface="+mn-cs"/>
              </a:rPr>
              <a:t> processing with minimized hardware idle.</a:t>
            </a:r>
          </a:p>
          <a:p>
            <a:endParaRPr lang="en-US" altLang="zh-TW" sz="1200" b="0" i="0" u="none" strike="noStrike" kern="1200" baseline="0" dirty="0" smtClean="0">
              <a:solidFill>
                <a:schemeClr val="tx1"/>
              </a:solidFill>
              <a:latin typeface="+mn-lt"/>
              <a:ea typeface="+mn-ea"/>
              <a:cs typeface="+mn-cs"/>
            </a:endParaRPr>
          </a:p>
          <a:p>
            <a:endParaRPr lang="en-US" altLang="zh-TW" dirty="0" smtClean="0"/>
          </a:p>
          <a:p>
            <a:r>
              <a:rPr lang="zh-TW" altLang="en-US" dirty="0" smtClean="0"/>
              <a:t>而另外一個問題則是發生在解調器與解碼器之間的溝通，</a:t>
            </a:r>
            <a:endParaRPr lang="en-US" altLang="zh-TW" dirty="0" smtClean="0"/>
          </a:p>
          <a:p>
            <a:r>
              <a:rPr lang="zh-TW" altLang="en-US" dirty="0" smtClean="0"/>
              <a:t>若在解調器與解碼器之間使用</a:t>
            </a:r>
            <a:r>
              <a:rPr lang="en-US" altLang="zh-TW" dirty="0" smtClean="0"/>
              <a:t>Random </a:t>
            </a:r>
            <a:r>
              <a:rPr lang="en-US" altLang="zh-TW" dirty="0" err="1" smtClean="0"/>
              <a:t>interleaver</a:t>
            </a:r>
            <a:r>
              <a:rPr lang="zh-TW" altLang="en-US" dirty="0" smtClean="0"/>
              <a:t>，意味著解調器計算好的通道</a:t>
            </a:r>
            <a:r>
              <a:rPr lang="en-US" altLang="zh-TW" dirty="0" smtClean="0"/>
              <a:t>LLR</a:t>
            </a:r>
            <a:r>
              <a:rPr lang="zh-TW" altLang="en-US" dirty="0" smtClean="0"/>
              <a:t>值，不一定是當前解碼器所需要的位置。</a:t>
            </a:r>
            <a:endParaRPr lang="en-US" altLang="zh-TW" dirty="0" smtClean="0"/>
          </a:p>
          <a:p>
            <a:r>
              <a:rPr lang="zh-TW" altLang="en-US" dirty="0" smtClean="0"/>
              <a:t>相對的解碼器先解完的外值訊息，也不一定能夠組成解調器當下計算所需要的所有符元。</a:t>
            </a:r>
            <a:endParaRPr lang="en-US" altLang="zh-TW" dirty="0" smtClean="0"/>
          </a:p>
          <a:p>
            <a:r>
              <a:rPr lang="zh-TW" altLang="en-US" dirty="0" smtClean="0"/>
              <a:t>此問題不僅導致硬體出現大量的閒置問題，並且在編碼器與解調器之間的介面設計也變得相當困難。</a:t>
            </a:r>
            <a:endParaRPr lang="en-US" altLang="zh-TW" dirty="0" smtClean="0"/>
          </a:p>
          <a:p>
            <a:endParaRPr lang="en-US" altLang="zh-TW" dirty="0" smtClean="0"/>
          </a:p>
          <a:p>
            <a:r>
              <a:rPr lang="zh-TW" altLang="en-US" dirty="0" smtClean="0"/>
              <a:t>因此在本篇中提出</a:t>
            </a:r>
            <a:r>
              <a:rPr lang="zh-TW" altLang="en-US" dirty="0"/>
              <a:t>對於硬體友善</a:t>
            </a:r>
            <a:r>
              <a:rPr lang="zh-TW" altLang="en-US" dirty="0" smtClean="0"/>
              <a:t>的交錯結構，將解調器所要計算的一個循環大小的符元對應到的位置集中在相鄰的三個</a:t>
            </a:r>
            <a:endParaRPr lang="en-US" altLang="zh-TW" dirty="0" smtClean="0"/>
          </a:p>
          <a:p>
            <a:r>
              <a:rPr lang="zh-TW" altLang="en-US" dirty="0" smtClean="0"/>
              <a:t>區塊之中。</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使得在解調器與解碼器之間的排程上能夠更圓滑順暢。</a:t>
            </a:r>
          </a:p>
          <a:p>
            <a:endParaRPr lang="en-US" altLang="zh-TW"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15</a:t>
            </a:fld>
            <a:endParaRPr lang="zh-TW" altLang="en-US"/>
          </a:p>
        </p:txBody>
      </p:sp>
    </p:spTree>
    <p:extLst>
      <p:ext uri="{BB962C8B-B14F-4D97-AF65-F5344CB8AC3E}">
        <p14:creationId xmlns:p14="http://schemas.microsoft.com/office/powerpoint/2010/main" val="254019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demodulator can update its LLR values when the decoder provides its extrinsic LLR values for three consecutive block columns.</a:t>
            </a:r>
          </a:p>
          <a:p>
            <a:r>
              <a:rPr lang="en-US" altLang="zh-TW" sz="1200" b="0" i="0" u="none" strike="noStrike" kern="1200" baseline="0" dirty="0" smtClean="0">
                <a:solidFill>
                  <a:schemeClr val="tx1"/>
                </a:solidFill>
                <a:latin typeface="+mn-lt"/>
                <a:ea typeface="+mn-ea"/>
                <a:cs typeface="+mn-cs"/>
              </a:rPr>
              <a:t>The Le values for block columns from 0 to j -1 and block columns from j + 3 to G -1 do not need to be buffered, and hence, the size of the Le buffer can be </a:t>
            </a:r>
            <a:r>
              <a:rPr lang="en-US" altLang="zh-TW" baseline="0" dirty="0" smtClean="0"/>
              <a:t>reduced significantly.</a:t>
            </a:r>
            <a:endParaRPr lang="en-US" altLang="zh-TW" dirty="0" smtClean="0"/>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然而在此之中我們發現了一件事情</a:t>
            </a:r>
          </a:p>
          <a:p>
            <a:r>
              <a:rPr lang="zh-TW" altLang="en-US" dirty="0" smtClean="0"/>
              <a:t>由於解調器在計算通道</a:t>
            </a:r>
            <a:r>
              <a:rPr lang="en-US" altLang="zh-TW" dirty="0" smtClean="0"/>
              <a:t>LLR</a:t>
            </a:r>
            <a:r>
              <a:rPr lang="zh-TW" altLang="en-US" dirty="0" smtClean="0"/>
              <a:t>值時，僅需對應到之連續三個區塊的外值訊息即可，</a:t>
            </a:r>
            <a:endParaRPr lang="en-US" altLang="zh-TW" dirty="0" smtClean="0"/>
          </a:p>
          <a:p>
            <a:r>
              <a:rPr lang="zh-TW" altLang="en-US" dirty="0" smtClean="0"/>
              <a:t>因此原本儲存外值訊息的</a:t>
            </a:r>
            <a:r>
              <a:rPr lang="en-US" altLang="zh-TW" dirty="0" smtClean="0"/>
              <a:t>memory bank</a:t>
            </a:r>
            <a:r>
              <a:rPr lang="zh-TW" altLang="en-US" dirty="0" smtClean="0"/>
              <a:t>可以替換成</a:t>
            </a:r>
            <a:r>
              <a:rPr lang="en-US" altLang="zh-TW" dirty="0" smtClean="0"/>
              <a:t>3</a:t>
            </a:r>
            <a:r>
              <a:rPr lang="zh-TW" altLang="en-US" dirty="0" smtClean="0"/>
              <a:t>個循環大小的緩衝器即可。</a:t>
            </a:r>
            <a:endParaRPr lang="en-US" altLang="zh-TW" dirty="0" smtClean="0"/>
          </a:p>
          <a:p>
            <a:r>
              <a:rPr lang="zh-TW" altLang="en-US" dirty="0" smtClean="0"/>
              <a:t>如此大幅地降減少了儲存通道</a:t>
            </a:r>
            <a:r>
              <a:rPr lang="en-US" altLang="zh-TW" dirty="0" smtClean="0"/>
              <a:t>LLR</a:t>
            </a:r>
            <a:r>
              <a:rPr lang="zh-TW" altLang="en-US" dirty="0" smtClean="0"/>
              <a:t>值與外值訊息的記憶體。</a:t>
            </a:r>
          </a:p>
          <a:p>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16</a:t>
            </a:fld>
            <a:endParaRPr lang="zh-TW" altLang="en-US"/>
          </a:p>
        </p:txBody>
      </p:sp>
    </p:spTree>
    <p:extLst>
      <p:ext uri="{BB962C8B-B14F-4D97-AF65-F5344CB8AC3E}">
        <p14:creationId xmlns:p14="http://schemas.microsoft.com/office/powerpoint/2010/main" val="104833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17</a:t>
            </a:fld>
            <a:endParaRPr lang="zh-TW" altLang="en-US"/>
          </a:p>
        </p:txBody>
      </p:sp>
    </p:spTree>
    <p:extLst>
      <p:ext uri="{BB962C8B-B14F-4D97-AF65-F5344CB8AC3E}">
        <p14:creationId xmlns:p14="http://schemas.microsoft.com/office/powerpoint/2010/main" val="66071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 figure shows the BER performance</a:t>
            </a:r>
            <a:r>
              <a:rPr lang="en-US" altLang="zh-TW" baseline="0" dirty="0" smtClean="0"/>
              <a:t>, where a 2KByte code is used. </a:t>
            </a:r>
          </a:p>
          <a:p>
            <a:r>
              <a:rPr lang="en-US" altLang="zh-TW" dirty="0" smtClean="0"/>
              <a:t>It</a:t>
            </a:r>
            <a:r>
              <a:rPr lang="en-US" altLang="zh-TW" baseline="0" dirty="0" smtClean="0"/>
              <a:t> is observed that the proposed structure </a:t>
            </a:r>
            <a:r>
              <a:rPr lang="en-US" altLang="zh-TW" baseline="0" dirty="0" err="1" smtClean="0"/>
              <a:t>interleaver</a:t>
            </a:r>
            <a:r>
              <a:rPr lang="en-US" altLang="zh-TW" baseline="0" dirty="0" smtClean="0"/>
              <a:t> can also improve decoding performance by almost 0.1 </a:t>
            </a:r>
            <a:r>
              <a:rPr lang="en-US" altLang="zh-TW" baseline="0" dirty="0" err="1" smtClean="0"/>
              <a:t>dB.</a:t>
            </a:r>
            <a:endParaRPr lang="en-US" altLang="zh-TW" baseline="0" dirty="0" smtClean="0"/>
          </a:p>
          <a:p>
            <a:r>
              <a:rPr lang="en-US" altLang="zh-TW" baseline="0" dirty="0" smtClean="0"/>
              <a:t>In addition, the decoding performance of shuffled-based IDD</a:t>
            </a:r>
            <a:r>
              <a:rPr lang="zh-TW" altLang="en-US" baseline="0" dirty="0" smtClean="0"/>
              <a:t> </a:t>
            </a:r>
            <a:r>
              <a:rPr lang="en-US" altLang="zh-TW" baseline="0" dirty="0" smtClean="0"/>
              <a:t>scheme is better than the layered-based scheme.  </a:t>
            </a:r>
            <a:endParaRPr lang="en-US" altLang="zh-TW" dirty="0" smtClean="0"/>
          </a:p>
          <a:p>
            <a:endParaRPr lang="en-US" altLang="zh-TW" dirty="0" smtClean="0"/>
          </a:p>
          <a:p>
            <a:r>
              <a:rPr lang="zh-TW" altLang="en-US" dirty="0" smtClean="0"/>
              <a:t>在本篇中採用</a:t>
            </a:r>
            <a:r>
              <a:rPr lang="en-US" altLang="zh-TW" dirty="0" smtClean="0"/>
              <a:t>shuffle-based</a:t>
            </a:r>
            <a:r>
              <a:rPr lang="en-US" altLang="zh-TW" baseline="0" dirty="0" smtClean="0"/>
              <a:t> IDD</a:t>
            </a:r>
            <a:r>
              <a:rPr lang="zh-TW" altLang="en-US" baseline="0" dirty="0" smtClean="0"/>
              <a:t>接收器 其錯誤率表現如稜形方塊線，與</a:t>
            </a:r>
            <a:r>
              <a:rPr lang="en-US" altLang="zh-TW" baseline="0" dirty="0" smtClean="0"/>
              <a:t>layer-based IDD</a:t>
            </a:r>
            <a:r>
              <a:rPr lang="zh-TW" altLang="en-US" baseline="0" dirty="0" smtClean="0"/>
              <a:t>有差不多的錯誤率表現 如米字線</a:t>
            </a:r>
            <a:endParaRPr lang="en-US" altLang="zh-TW" baseline="0" dirty="0" smtClean="0"/>
          </a:p>
          <a:p>
            <a:r>
              <a:rPr lang="zh-TW" altLang="en-US" baseline="0" dirty="0" smtClean="0"/>
              <a:t>並且使用了我們提出的對於硬體友善的交錯結構後，錯誤率表現有明顯的提升，接近並且好於傳統非</a:t>
            </a:r>
            <a:r>
              <a:rPr lang="en-US" altLang="zh-TW" baseline="0" dirty="0" smtClean="0"/>
              <a:t>IDD</a:t>
            </a:r>
            <a:r>
              <a:rPr lang="zh-TW" altLang="en-US" baseline="0" dirty="0" smtClean="0"/>
              <a:t>系統。</a:t>
            </a:r>
            <a:endParaRPr lang="en-US" altLang="zh-TW" baseline="0" dirty="0" smtClean="0"/>
          </a:p>
          <a:p>
            <a:r>
              <a:rPr lang="zh-TW" altLang="en-US" baseline="0" dirty="0" smtClean="0"/>
              <a:t>而相較於</a:t>
            </a:r>
            <a:r>
              <a:rPr lang="en-US" altLang="zh-TW" baseline="0" dirty="0" smtClean="0"/>
              <a:t>layer-based IDD</a:t>
            </a:r>
            <a:r>
              <a:rPr lang="zh-TW" altLang="en-US" baseline="0" dirty="0" smtClean="0"/>
              <a:t>則好了約</a:t>
            </a:r>
            <a:r>
              <a:rPr lang="en-US" altLang="zh-TW" baseline="0" dirty="0" smtClean="0"/>
              <a:t>0.05db</a:t>
            </a:r>
            <a:r>
              <a:rPr lang="zh-TW" altLang="en-US" baseline="0" dirty="0" smtClean="0"/>
              <a:t>。</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18</a:t>
            </a:fld>
            <a:endParaRPr lang="zh-TW" altLang="en-US"/>
          </a:p>
        </p:txBody>
      </p:sp>
    </p:spTree>
    <p:extLst>
      <p:ext uri="{BB962C8B-B14F-4D97-AF65-F5344CB8AC3E}">
        <p14:creationId xmlns:p14="http://schemas.microsoft.com/office/powerpoint/2010/main" val="215698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 slide shows </a:t>
            </a:r>
            <a:r>
              <a:rPr lang="en-US" altLang="zh-TW" sz="1200" b="0" i="0" u="none" strike="noStrike" kern="1200" baseline="0" dirty="0" smtClean="0">
                <a:solidFill>
                  <a:schemeClr val="tx1"/>
                </a:solidFill>
                <a:latin typeface="+mn-lt"/>
                <a:ea typeface="+mn-ea"/>
                <a:cs typeface="+mn-cs"/>
              </a:rPr>
              <a:t>the improvements in the </a:t>
            </a:r>
            <a:r>
              <a:rPr lang="en-US" altLang="zh-TW" sz="1200" b="0" i="0" u="none" strike="noStrike" kern="1200" baseline="0" dirty="0" err="1" smtClean="0">
                <a:solidFill>
                  <a:schemeClr val="tx1"/>
                </a:solidFill>
                <a:latin typeface="+mn-lt"/>
                <a:ea typeface="+mn-ea"/>
                <a:cs typeface="+mn-cs"/>
              </a:rPr>
              <a:t>Lc</a:t>
            </a:r>
            <a:r>
              <a:rPr lang="en-US" altLang="zh-TW" sz="1200" b="0" i="0" u="none" strike="noStrike" kern="1200" baseline="0" dirty="0" smtClean="0">
                <a:solidFill>
                  <a:schemeClr val="tx1"/>
                </a:solidFill>
                <a:latin typeface="+mn-lt"/>
                <a:ea typeface="+mn-ea"/>
                <a:cs typeface="+mn-cs"/>
              </a:rPr>
              <a:t> and Le memory usage, where the two-</a:t>
            </a:r>
            <a:r>
              <a:rPr lang="en-US" altLang="zh-TW" sz="1200" b="0" i="0" u="none" strike="noStrike" kern="1200" baseline="0" dirty="0" err="1" smtClean="0">
                <a:solidFill>
                  <a:schemeClr val="tx1"/>
                </a:solidFill>
                <a:latin typeface="+mn-lt"/>
                <a:ea typeface="+mn-ea"/>
                <a:cs typeface="+mn-cs"/>
              </a:rPr>
              <a:t>codeword</a:t>
            </a:r>
            <a:r>
              <a:rPr lang="en-US" altLang="zh-TW" sz="1200" b="0" i="0" u="none" strike="noStrike" kern="1200" baseline="0" dirty="0" smtClean="0">
                <a:solidFill>
                  <a:schemeClr val="tx1"/>
                </a:solidFill>
                <a:latin typeface="+mn-lt"/>
                <a:ea typeface="+mn-ea"/>
                <a:cs typeface="+mn-cs"/>
              </a:rPr>
              <a:t> layered scheme is used as the based-line.</a:t>
            </a:r>
          </a:p>
          <a:p>
            <a:r>
              <a:rPr lang="en-US" altLang="zh-TW" sz="1200" b="0" i="0" u="none" strike="noStrike" kern="1200" baseline="0" dirty="0" smtClean="0">
                <a:solidFill>
                  <a:schemeClr val="tx1"/>
                </a:solidFill>
                <a:latin typeface="+mn-lt"/>
                <a:ea typeface="+mn-ea"/>
                <a:cs typeface="+mn-cs"/>
              </a:rPr>
              <a:t>When the shuffled-based IDD scheme is adopted, it has a 19.7% reduction in gate count.</a:t>
            </a:r>
          </a:p>
          <a:p>
            <a:r>
              <a:rPr lang="en-US" altLang="zh-TW" sz="1200" b="0" i="0" u="none" strike="noStrike" kern="1200" baseline="0" dirty="0" smtClean="0">
                <a:solidFill>
                  <a:schemeClr val="tx1"/>
                </a:solidFill>
                <a:latin typeface="+mn-lt"/>
                <a:ea typeface="+mn-ea"/>
                <a:cs typeface="+mn-cs"/>
              </a:rPr>
              <a:t>After optimizing the IDD system, a reduction in gate count of 53.5% is able to be achieved. </a:t>
            </a:r>
          </a:p>
          <a:p>
            <a:endParaRPr lang="en-US" altLang="zh-TW" dirty="0" smtClean="0"/>
          </a:p>
          <a:p>
            <a:r>
              <a:rPr lang="zh-TW" altLang="en-US" dirty="0" smtClean="0"/>
              <a:t>在解調器與解碼器中間的記憶體連接介面也有大幅的減少，</a:t>
            </a:r>
            <a:endParaRPr lang="en-US" altLang="zh-TW" dirty="0" smtClean="0"/>
          </a:p>
          <a:p>
            <a:r>
              <a:rPr lang="zh-TW" altLang="en-US" dirty="0" smtClean="0"/>
              <a:t>最左邊為</a:t>
            </a:r>
            <a:r>
              <a:rPr lang="en-US" altLang="zh-TW" dirty="0" smtClean="0"/>
              <a:t>two-</a:t>
            </a:r>
            <a:r>
              <a:rPr lang="en-US" altLang="zh-TW" dirty="0" err="1" smtClean="0"/>
              <a:t>codeword</a:t>
            </a:r>
            <a:r>
              <a:rPr lang="en-US" altLang="zh-TW" baseline="0" dirty="0" smtClean="0"/>
              <a:t> layered-</a:t>
            </a:r>
            <a:r>
              <a:rPr lang="en-US" altLang="zh-TW" baseline="0" dirty="0" err="1" smtClean="0"/>
              <a:t>baded</a:t>
            </a:r>
            <a:r>
              <a:rPr lang="en-US" altLang="zh-TW" baseline="0" dirty="0" smtClean="0"/>
              <a:t> IDD receiver</a:t>
            </a:r>
            <a:r>
              <a:rPr lang="zh-TW" altLang="en-US" baseline="0" dirty="0" smtClean="0"/>
              <a:t>的記憶體使用量，</a:t>
            </a:r>
            <a:endParaRPr lang="en-US" altLang="zh-TW" baseline="0" dirty="0" smtClean="0"/>
          </a:p>
          <a:p>
            <a:r>
              <a:rPr lang="zh-TW" altLang="en-US" baseline="0" dirty="0" smtClean="0"/>
              <a:t>中間的為改為</a:t>
            </a:r>
            <a:r>
              <a:rPr lang="en-US" altLang="zh-TW" baseline="0" dirty="0" smtClean="0"/>
              <a:t>one </a:t>
            </a:r>
            <a:r>
              <a:rPr lang="en-US" altLang="zh-TW" baseline="0" dirty="0" err="1" smtClean="0"/>
              <a:t>codeword</a:t>
            </a:r>
            <a:r>
              <a:rPr lang="en-US" altLang="zh-TW" baseline="0" dirty="0" smtClean="0"/>
              <a:t> shuffled IDD receiver</a:t>
            </a:r>
            <a:r>
              <a:rPr lang="zh-TW" altLang="en-US" baseline="0" dirty="0" smtClean="0"/>
              <a:t>，雖然從雙碼字的使用量降為單碼字，看似減少了一半的儲存量值，但是由於只是記憶體深度的改變，因此減少不大</a:t>
            </a:r>
            <a:endParaRPr lang="en-US" altLang="zh-TW" baseline="0" dirty="0" smtClean="0"/>
          </a:p>
          <a:p>
            <a:r>
              <a:rPr lang="zh-TW" altLang="en-US" baseline="0" dirty="0" smtClean="0"/>
              <a:t>最右邊的則是優化過後的架構，將儲存外值訊息的記憶體替換成</a:t>
            </a:r>
            <a:r>
              <a:rPr lang="en-US" altLang="zh-TW" baseline="0" dirty="0" smtClean="0"/>
              <a:t>3</a:t>
            </a:r>
            <a:r>
              <a:rPr lang="zh-TW" altLang="en-US" baseline="0" dirty="0" smtClean="0"/>
              <a:t>個循環大小的緩衝器後，相較於最右邊減少了</a:t>
            </a:r>
            <a:r>
              <a:rPr lang="en-US" altLang="zh-TW" baseline="0" dirty="0" smtClean="0"/>
              <a:t>53.5%</a:t>
            </a:r>
            <a:r>
              <a:rPr lang="zh-TW" altLang="en-US" baseline="0" dirty="0" smtClean="0"/>
              <a:t>。</a:t>
            </a:r>
            <a:endParaRPr lang="en-US" altLang="zh-TW"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19</a:t>
            </a:fld>
            <a:endParaRPr lang="zh-TW" altLang="en-US"/>
          </a:p>
        </p:txBody>
      </p:sp>
    </p:spTree>
    <p:extLst>
      <p:ext uri="{BB962C8B-B14F-4D97-AF65-F5344CB8AC3E}">
        <p14:creationId xmlns:p14="http://schemas.microsoft.com/office/powerpoint/2010/main" val="30087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slide shows the outline of this talk. </a:t>
            </a:r>
            <a:endParaRPr lang="en-US" altLang="zh-TW" baseline="0" dirty="0" smtClean="0"/>
          </a:p>
          <a:p>
            <a:r>
              <a:rPr lang="en-US" altLang="zh-TW" baseline="0" dirty="0" smtClean="0"/>
              <a:t>Firstly,  </a:t>
            </a:r>
            <a:r>
              <a:rPr lang="en-US" altLang="zh-TW" dirty="0" smtClean="0"/>
              <a:t> we</a:t>
            </a:r>
            <a:r>
              <a:rPr lang="en-US" altLang="zh-TW" baseline="0" dirty="0" smtClean="0"/>
              <a:t> will introduce  </a:t>
            </a:r>
            <a:r>
              <a:rPr lang="en-US" altLang="zh-TW" dirty="0" smtClean="0"/>
              <a:t>the NAND</a:t>
            </a:r>
            <a:r>
              <a:rPr lang="en-US" altLang="zh-TW" baseline="0" dirty="0" smtClean="0"/>
              <a:t> </a:t>
            </a:r>
            <a:r>
              <a:rPr lang="en-US" altLang="zh-TW" dirty="0" smtClean="0"/>
              <a:t>Flash. </a:t>
            </a:r>
          </a:p>
          <a:p>
            <a:r>
              <a:rPr lang="en-US" altLang="zh-TW" baseline="0" dirty="0" smtClean="0"/>
              <a:t>Then,  the IDD scheme for LDPC coded modulation will be reviewed. The previous works about the layered-based IDD receiver will be introduced. </a:t>
            </a:r>
          </a:p>
          <a:p>
            <a:r>
              <a:rPr lang="en-US" altLang="zh-TW" baseline="0" dirty="0" smtClean="0"/>
              <a:t>Next, we will focus on the proposed shuffled-based IDD. </a:t>
            </a:r>
          </a:p>
          <a:p>
            <a:r>
              <a:rPr lang="en-US" altLang="zh-TW" baseline="0" dirty="0" smtClean="0"/>
              <a:t>Finally, we will show the simulation results and conclude this talk.</a:t>
            </a:r>
            <a:endParaRPr lang="zh-TW" altLang="en-US" dirty="0" smtClean="0"/>
          </a:p>
          <a:p>
            <a:endParaRPr lang="en-US" altLang="zh-TW" dirty="0" smtClean="0"/>
          </a:p>
          <a:p>
            <a:r>
              <a:rPr lang="zh-TW" altLang="en-US" dirty="0" smtClean="0"/>
              <a:t>主要可以分為五個部分</a:t>
            </a:r>
            <a:endParaRPr lang="en-US" altLang="zh-TW" dirty="0" smtClean="0"/>
          </a:p>
          <a:p>
            <a:r>
              <a:rPr lang="zh-TW" altLang="en-US" dirty="0" smtClean="0"/>
              <a:t>首先，先介紹</a:t>
            </a:r>
            <a:r>
              <a:rPr lang="en-US" altLang="zh-TW" dirty="0" smtClean="0"/>
              <a:t>NAND Flash</a:t>
            </a:r>
            <a:r>
              <a:rPr lang="zh-TW" altLang="en-US" dirty="0" smtClean="0"/>
              <a:t>之結構與特性</a:t>
            </a:r>
            <a:endParaRPr lang="en-US" altLang="zh-TW" dirty="0" smtClean="0"/>
          </a:p>
          <a:p>
            <a:r>
              <a:rPr lang="zh-TW" altLang="en-US" dirty="0" smtClean="0"/>
              <a:t>再來，回顧</a:t>
            </a:r>
            <a:r>
              <a:rPr lang="en-US" altLang="zh-TW" dirty="0" smtClean="0"/>
              <a:t>IDD</a:t>
            </a:r>
            <a:r>
              <a:rPr lang="zh-TW" altLang="en-US" dirty="0" smtClean="0"/>
              <a:t>系統與</a:t>
            </a:r>
            <a:r>
              <a:rPr lang="en-US" altLang="zh-TW" dirty="0" smtClean="0"/>
              <a:t>LDPC</a:t>
            </a:r>
            <a:r>
              <a:rPr lang="zh-TW" altLang="en-US" dirty="0" smtClean="0"/>
              <a:t>碼調變，以及</a:t>
            </a:r>
            <a:r>
              <a:rPr lang="en-US" altLang="zh-TW" dirty="0" smtClean="0"/>
              <a:t>Layer-based</a:t>
            </a:r>
            <a:r>
              <a:rPr lang="en-US" altLang="zh-TW" baseline="0" dirty="0" smtClean="0"/>
              <a:t> IDD </a:t>
            </a:r>
            <a:r>
              <a:rPr lang="zh-TW" altLang="en-US" baseline="0" dirty="0" smtClean="0"/>
              <a:t>接收器</a:t>
            </a:r>
            <a:endParaRPr lang="en-US" altLang="zh-TW" baseline="0" dirty="0" smtClean="0"/>
          </a:p>
          <a:p>
            <a:r>
              <a:rPr lang="zh-TW" altLang="en-US" dirty="0" smtClean="0"/>
              <a:t>接著，為了增加硬體效益，我們提出使用</a:t>
            </a:r>
            <a:r>
              <a:rPr lang="en-US" altLang="zh-TW" dirty="0" smtClean="0"/>
              <a:t>shuffle-based</a:t>
            </a:r>
            <a:r>
              <a:rPr lang="en-US" altLang="zh-TW" baseline="0" dirty="0" smtClean="0"/>
              <a:t> IDD </a:t>
            </a:r>
            <a:r>
              <a:rPr lang="zh-TW" altLang="en-US" baseline="0" dirty="0" smtClean="0"/>
              <a:t>接收器取代</a:t>
            </a:r>
            <a:r>
              <a:rPr lang="en-US" altLang="zh-TW" baseline="0" dirty="0" smtClean="0"/>
              <a:t>layer-based IDD </a:t>
            </a:r>
            <a:r>
              <a:rPr lang="zh-TW" altLang="en-US" baseline="0" dirty="0" smtClean="0"/>
              <a:t>接收器，並且解決並優化其中遇到的問題。</a:t>
            </a:r>
            <a:endParaRPr lang="en-US" altLang="zh-TW" baseline="0" dirty="0" smtClean="0"/>
          </a:p>
          <a:p>
            <a:r>
              <a:rPr lang="zh-TW" altLang="en-US" dirty="0" smtClean="0"/>
              <a:t>最後是模擬結果以及結論</a:t>
            </a:r>
            <a:endParaRPr lang="en-US" altLang="zh-TW"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2</a:t>
            </a:fld>
            <a:endParaRPr lang="zh-TW" altLang="en-US"/>
          </a:p>
        </p:txBody>
      </p:sp>
    </p:spTree>
    <p:extLst>
      <p:ext uri="{BB962C8B-B14F-4D97-AF65-F5344CB8AC3E}">
        <p14:creationId xmlns:p14="http://schemas.microsoft.com/office/powerpoint/2010/main" val="660715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This is</a:t>
            </a:r>
            <a:r>
              <a:rPr lang="en-US" altLang="zh-TW" baseline="0" dirty="0" smtClean="0"/>
              <a:t> a comparison table. By this table, we can find that this work achieves a better hardware efficiency.</a:t>
            </a:r>
            <a:endParaRPr lang="zh-TW" altLang="en-US" dirty="0" smtClean="0"/>
          </a:p>
          <a:p>
            <a:endParaRPr lang="en-US" altLang="zh-TW" dirty="0" smtClean="0"/>
          </a:p>
          <a:p>
            <a:endParaRPr lang="en-US" altLang="zh-TW" dirty="0" smtClean="0"/>
          </a:p>
          <a:p>
            <a:r>
              <a:rPr lang="zh-TW" altLang="en-US" dirty="0" smtClean="0"/>
              <a:t>最後是硬體的模擬結果，</a:t>
            </a:r>
            <a:endParaRPr lang="en-US" altLang="zh-TW" dirty="0" smtClean="0"/>
          </a:p>
          <a:p>
            <a:r>
              <a:rPr lang="zh-TW" altLang="en-US" dirty="0" smtClean="0"/>
              <a:t>由表中我們可以看出相較於非</a:t>
            </a:r>
            <a:r>
              <a:rPr lang="en-US" altLang="zh-TW" dirty="0" smtClean="0"/>
              <a:t>IDD</a:t>
            </a:r>
            <a:r>
              <a:rPr lang="zh-TW" altLang="en-US" dirty="0" smtClean="0"/>
              <a:t>與</a:t>
            </a:r>
            <a:r>
              <a:rPr lang="en-US" altLang="zh-TW" dirty="0" smtClean="0"/>
              <a:t>layered-based IDD</a:t>
            </a:r>
            <a:r>
              <a:rPr lang="zh-TW" altLang="en-US" dirty="0" smtClean="0"/>
              <a:t>，本篇提出之架構有更好的硬體使用效益。</a:t>
            </a:r>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20</a:t>
            </a:fld>
            <a:endParaRPr lang="zh-TW" altLang="en-US"/>
          </a:p>
        </p:txBody>
      </p:sp>
    </p:spTree>
    <p:extLst>
      <p:ext uri="{BB962C8B-B14F-4D97-AF65-F5344CB8AC3E}">
        <p14:creationId xmlns:p14="http://schemas.microsoft.com/office/powerpoint/2010/main" val="2887671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In this talk,</a:t>
            </a:r>
            <a:r>
              <a:rPr lang="en-US" altLang="zh-TW" baseline="0" dirty="0" smtClean="0"/>
              <a:t> we have presented an efficient shuffled-based IDD receiver. </a:t>
            </a:r>
          </a:p>
          <a:p>
            <a:r>
              <a:rPr lang="en-US" altLang="zh-TW" dirty="0" smtClean="0"/>
              <a:t>Compared</a:t>
            </a:r>
            <a:r>
              <a:rPr lang="en-US" altLang="zh-TW" baseline="0" dirty="0" smtClean="0"/>
              <a:t> to the layered-based IDD receiver, the shuffled-based receiver does not require to double memory size in order to store two-</a:t>
            </a:r>
            <a:r>
              <a:rPr lang="en-US" altLang="zh-TW" baseline="0" dirty="0" err="1" smtClean="0"/>
              <a:t>codeword</a:t>
            </a:r>
            <a:r>
              <a:rPr lang="en-US" altLang="zh-TW" baseline="0" dirty="0" smtClean="0"/>
              <a:t> information.</a:t>
            </a:r>
          </a:p>
          <a:p>
            <a:r>
              <a:rPr lang="en-US" altLang="zh-TW" baseline="0" dirty="0" smtClean="0"/>
              <a:t>Secondly, we have presented a hardware-friendly structure </a:t>
            </a:r>
            <a:r>
              <a:rPr lang="en-US" altLang="zh-TW" baseline="0" dirty="0" err="1" smtClean="0"/>
              <a:t>interleaver</a:t>
            </a:r>
            <a:r>
              <a:rPr lang="en-US" altLang="zh-TW" baseline="0" dirty="0" smtClean="0"/>
              <a:t> to enhance the  decoding throughput.</a:t>
            </a:r>
          </a:p>
          <a:p>
            <a:r>
              <a:rPr lang="en-US" altLang="zh-TW" baseline="0" dirty="0" smtClean="0"/>
              <a:t>Finally, the optimized memory bank reduces the memory requirements for the interface between the decoder and the demodulator. </a:t>
            </a:r>
            <a:endParaRPr lang="en-US" altLang="zh-TW" dirty="0" smtClean="0"/>
          </a:p>
          <a:p>
            <a:r>
              <a:rPr lang="en-US" altLang="zh-TW" baseline="0" dirty="0" smtClean="0"/>
              <a:t>According to the simulation results, we think that the shuffled-based IDD receiver  has a great potential to be used in the next generation storage and communication systems.</a:t>
            </a:r>
          </a:p>
          <a:p>
            <a:endParaRPr lang="en-US" altLang="zh-TW" dirty="0" smtClean="0"/>
          </a:p>
          <a:p>
            <a:r>
              <a:rPr lang="zh-TW" altLang="en-US" dirty="0" smtClean="0"/>
              <a:t>在本篇論文中， 提出高硬體效益的</a:t>
            </a:r>
            <a:r>
              <a:rPr lang="en-US" altLang="zh-TW" dirty="0" smtClean="0"/>
              <a:t>shuffle-based</a:t>
            </a:r>
            <a:r>
              <a:rPr lang="en-US" altLang="zh-TW" baseline="0" dirty="0" smtClean="0"/>
              <a:t> IDD</a:t>
            </a:r>
            <a:r>
              <a:rPr lang="zh-TW" altLang="en-US" baseline="0" dirty="0" smtClean="0"/>
              <a:t>接收器。</a:t>
            </a:r>
            <a:endParaRPr lang="en-US" altLang="zh-TW" baseline="0" dirty="0" smtClean="0"/>
          </a:p>
          <a:p>
            <a:r>
              <a:rPr lang="zh-TW" altLang="en-US" baseline="0" dirty="0" smtClean="0"/>
              <a:t>在</a:t>
            </a:r>
            <a:r>
              <a:rPr lang="en-US" altLang="zh-TW" baseline="0" dirty="0" smtClean="0"/>
              <a:t>layer-based IDD</a:t>
            </a:r>
            <a:r>
              <a:rPr lang="zh-TW" altLang="en-US" baseline="0" dirty="0" smtClean="0"/>
              <a:t>接收器中為了增加硬體使用效益，使用雙碼字排程技術，</a:t>
            </a: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而在本篇論文中使用</a:t>
            </a:r>
            <a:r>
              <a:rPr lang="en-US" altLang="zh-TW" dirty="0" smtClean="0"/>
              <a:t>shuffle-based </a:t>
            </a:r>
            <a:r>
              <a:rPr lang="en-US" altLang="zh-TW" baseline="0" dirty="0" smtClean="0"/>
              <a:t>LDPC</a:t>
            </a:r>
            <a:r>
              <a:rPr lang="zh-TW" altLang="en-US" baseline="0" dirty="0" smtClean="0"/>
              <a:t>解碼器去代</a:t>
            </a:r>
            <a:r>
              <a:rPr lang="en-US" altLang="zh-TW" baseline="0" dirty="0" smtClean="0"/>
              <a:t>layer-based </a:t>
            </a:r>
            <a:r>
              <a:rPr lang="zh-TW" altLang="en-US" baseline="0" dirty="0" smtClean="0"/>
              <a:t>解碼器。</a:t>
            </a: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aseline="0" dirty="0" smtClean="0"/>
              <a:t>提出對於硬體友善的交錯結構，使得解碼過程更加的順暢，以及減少硬體設計的複雜度。</a:t>
            </a: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aseline="0" dirty="0" smtClean="0"/>
              <a:t>最後針對解碼器與解調器之間的記憶體連接介面進一步優化設計。</a:t>
            </a: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aseline="0" dirty="0" smtClean="0"/>
              <a:t>使用緩衝器取代</a:t>
            </a:r>
            <a:r>
              <a:rPr lang="en-US" altLang="zh-TW" baseline="0" dirty="0" smtClean="0"/>
              <a:t>memory bank</a:t>
            </a:r>
            <a:r>
              <a:rPr lang="zh-TW" altLang="en-US" baseline="0" dirty="0" smtClean="0"/>
              <a:t>的使用，大幅減少了硬體使用面積。</a:t>
            </a:r>
            <a:endParaRPr lang="en-US" altLang="zh-TW" baseline="0" dirty="0" smtClean="0"/>
          </a:p>
          <a:p>
            <a:r>
              <a:rPr lang="zh-TW" altLang="en-US" dirty="0" smtClean="0"/>
              <a:t>相較於</a:t>
            </a:r>
            <a:r>
              <a:rPr lang="en-US" altLang="zh-TW" dirty="0" smtClean="0"/>
              <a:t>layer-based IDD</a:t>
            </a:r>
            <a:r>
              <a:rPr lang="zh-TW" altLang="en-US" dirty="0" smtClean="0"/>
              <a:t>接收器，硬體效益高出</a:t>
            </a:r>
            <a:r>
              <a:rPr lang="en-US" altLang="zh-TW" dirty="0" smtClean="0"/>
              <a:t>40%</a:t>
            </a:r>
            <a:r>
              <a:rPr lang="zh-TW" altLang="en-US" dirty="0" smtClean="0"/>
              <a:t>。</a:t>
            </a:r>
            <a:endParaRPr lang="en-US" altLang="zh-TW"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21</a:t>
            </a:fld>
            <a:endParaRPr lang="zh-TW" altLang="en-US"/>
          </a:p>
        </p:txBody>
      </p:sp>
    </p:spTree>
    <p:extLst>
      <p:ext uri="{BB962C8B-B14F-4D97-AF65-F5344CB8AC3E}">
        <p14:creationId xmlns:p14="http://schemas.microsoft.com/office/powerpoint/2010/main" val="85981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3</a:t>
            </a:fld>
            <a:endParaRPr lang="zh-TW" altLang="en-US"/>
          </a:p>
        </p:txBody>
      </p:sp>
    </p:spTree>
    <p:extLst>
      <p:ext uri="{BB962C8B-B14F-4D97-AF65-F5344CB8AC3E}">
        <p14:creationId xmlns:p14="http://schemas.microsoft.com/office/powerpoint/2010/main" val="66071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z="1200" b="0" i="0" u="none" strike="noStrike" kern="1200" baseline="0" dirty="0" smtClean="0">
                <a:solidFill>
                  <a:schemeClr val="tx1"/>
                </a:solidFill>
                <a:latin typeface="+mn-lt"/>
                <a:ea typeface="+mn-ea"/>
                <a:cs typeface="+mn-cs"/>
              </a:rPr>
              <a:t>Flash memory is a kind of non-volatile storage. Information is stored using floating-gate transistors. It has many advantages such as small physical size, low power consumption and high storage density. Therefore, Flash memory has become more and more popular in recent years. Single level cell, multi level cell, and triple level cell can be used to stored 1 bit, 2 bits and 3 bits, respectively.  </a:t>
            </a:r>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solidFill>
                  <a:prstClr val="black"/>
                </a:solidFill>
              </a:rPr>
              <a:pPr>
                <a:defRPr/>
              </a:pPr>
              <a:t>4</a:t>
            </a:fld>
            <a:endParaRPr lang="zh-TW" altLang="en-US">
              <a:solidFill>
                <a:prstClr val="black"/>
              </a:solidFill>
            </a:endParaRPr>
          </a:p>
        </p:txBody>
      </p:sp>
    </p:spTree>
    <p:extLst>
      <p:ext uri="{BB962C8B-B14F-4D97-AF65-F5344CB8AC3E}">
        <p14:creationId xmlns:p14="http://schemas.microsoft.com/office/powerpoint/2010/main" val="148089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z="1200" b="0" i="0" kern="1200" baseline="0" dirty="0" smtClean="0">
                <a:solidFill>
                  <a:schemeClr val="tx1"/>
                </a:solidFill>
                <a:effectLst/>
                <a:latin typeface="+mn-lt"/>
                <a:ea typeface="+mn-ea"/>
                <a:cs typeface="+mn-cs"/>
              </a:rPr>
              <a:t>A threshold voltage is used to determine which value is stored in the Flash cell. For example,   if the sensed voltage is greater than the threshold voltage, this cell will be determined as zero. More than one threshold level should be used to sense the date bits stored in the TLC.    </a:t>
            </a:r>
          </a:p>
          <a:p>
            <a:pPr marL="228600" indent="-228600">
              <a:buAutoNum type="arabicPeriod"/>
            </a:pPr>
            <a:endParaRPr lang="zh-TW" altLang="en-US"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5</a:t>
            </a:fld>
            <a:endParaRPr lang="zh-TW" altLang="en-US"/>
          </a:p>
        </p:txBody>
      </p:sp>
    </p:spTree>
    <p:extLst>
      <p:ext uri="{BB962C8B-B14F-4D97-AF65-F5344CB8AC3E}">
        <p14:creationId xmlns:p14="http://schemas.microsoft.com/office/powerpoint/2010/main" val="285855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There are two methods to sense data: hard-decision and soft-decision.</a:t>
            </a:r>
          </a:p>
          <a:p>
            <a:r>
              <a:rPr lang="en-US" altLang="zh-TW" baseline="0" dirty="0" smtClean="0"/>
              <a:t>Conventionally, hard-decision sensing is used because the read latency is short.</a:t>
            </a:r>
          </a:p>
          <a:p>
            <a:r>
              <a:rPr lang="en-US" altLang="zh-TW" baseline="0" dirty="0" smtClean="0"/>
              <a:t>But!</a:t>
            </a:r>
          </a:p>
          <a:p>
            <a:r>
              <a:rPr lang="en-US" altLang="zh-TW" baseline="0" dirty="0" smtClean="0"/>
              <a:t>When the data reliability decreases, the control system will start soft-decision to prolong the Flash lifetime.</a:t>
            </a:r>
          </a:p>
          <a:p>
            <a:endParaRPr lang="en-US" altLang="zh-TW" baseline="0" dirty="0" smtClean="0"/>
          </a:p>
          <a:p>
            <a:r>
              <a:rPr lang="en-US" altLang="zh-TW" baseline="0" dirty="0" smtClean="0"/>
              <a:t>The SLC/ MLC/TLC  can be modeled as 2-PAM, 4-PAM and 8-PAM modulation schemes, respectively. </a:t>
            </a:r>
          </a:p>
          <a:p>
            <a:r>
              <a:rPr lang="en-US" altLang="zh-TW" baseline="0" dirty="0" smtClean="0"/>
              <a:t>Conventionally, Gray mapping is applied to the MLC and TLC since the neighboring level only differs in one bit. </a:t>
            </a:r>
          </a:p>
          <a:p>
            <a:endParaRPr lang="en-US" altLang="zh-TW" baseline="0" smtClean="0"/>
          </a:p>
          <a:p>
            <a:endParaRPr lang="en-US" altLang="zh-TW"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We can find that the storage density of the</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TLC</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is 3 times compared to the  SLC. However,  the TLC  data reliability is much less than the SLC.  More powerful error correction codes such as  the LDPC codes are necessary for  the TLC Flash.</a:t>
            </a:r>
          </a:p>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6</a:t>
            </a:fld>
            <a:endParaRPr lang="zh-TW" altLang="en-US"/>
          </a:p>
        </p:txBody>
      </p:sp>
    </p:spTree>
    <p:extLst>
      <p:ext uri="{BB962C8B-B14F-4D97-AF65-F5344CB8AC3E}">
        <p14:creationId xmlns:p14="http://schemas.microsoft.com/office/powerpoint/2010/main" val="414763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7</a:t>
            </a:fld>
            <a:endParaRPr lang="zh-TW" altLang="en-US"/>
          </a:p>
        </p:txBody>
      </p:sp>
    </p:spTree>
    <p:extLst>
      <p:ext uri="{BB962C8B-B14F-4D97-AF65-F5344CB8AC3E}">
        <p14:creationId xmlns:p14="http://schemas.microsoft.com/office/powerpoint/2010/main" val="66071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Conventionally, the Gray mapping is applied to the TLC.</a:t>
            </a:r>
          </a:p>
          <a:p>
            <a:r>
              <a:rPr lang="en-US" altLang="zh-TW" dirty="0" smtClean="0"/>
              <a:t>The authors in [5][6]  proposed an </a:t>
            </a:r>
            <a:r>
              <a:rPr lang="en-US" altLang="zh-TW" baseline="0" dirty="0" smtClean="0"/>
              <a:t>LDPC coded  modulation scheme based on a non-Gray mapping.</a:t>
            </a:r>
          </a:p>
          <a:p>
            <a:r>
              <a:rPr lang="en-US" altLang="zh-TW" dirty="0" smtClean="0"/>
              <a:t>The</a:t>
            </a:r>
            <a:r>
              <a:rPr lang="en-US" altLang="zh-TW" baseline="0" dirty="0" smtClean="0"/>
              <a:t> resultant parity-check matrix is very sparse.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Look at this figure, the white blocks are all zero  sub-matrices.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We can find that the number of  zero sub-matrices is larger than the upper matrix.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This means that the complexity of the LDPC decoder can be decreased and the decoding throughput can be increased significantly.</a:t>
            </a:r>
            <a:endParaRPr lang="zh-TW" altLang="en-US" dirty="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solidFill>
                  <a:prstClr val="black"/>
                </a:solidFill>
              </a:rPr>
              <a:pPr>
                <a:defRPr/>
              </a:pPr>
              <a:t>8</a:t>
            </a:fld>
            <a:endParaRPr lang="zh-TW" altLang="en-US">
              <a:solidFill>
                <a:prstClr val="black"/>
              </a:solidFill>
            </a:endParaRPr>
          </a:p>
        </p:txBody>
      </p:sp>
    </p:spTree>
    <p:extLst>
      <p:ext uri="{BB962C8B-B14F-4D97-AF65-F5344CB8AC3E}">
        <p14:creationId xmlns:p14="http://schemas.microsoft.com/office/powerpoint/2010/main" val="344800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b="0" i="0" u="none" strike="noStrike" kern="1200" baseline="0" dirty="0" smtClean="0">
                <a:solidFill>
                  <a:schemeClr val="tx1"/>
                </a:solidFill>
                <a:latin typeface="+mn-lt"/>
                <a:ea typeface="+mn-ea"/>
                <a:cs typeface="+mn-cs"/>
              </a:rPr>
              <a:t>This figure shows an LDPC coded 8PAM scheme together with the </a:t>
            </a:r>
            <a:r>
              <a:rPr lang="en-US" altLang="zh-TW" baseline="0" dirty="0" smtClean="0"/>
              <a:t>iterative demodulation and decoding (IDD) </a:t>
            </a:r>
            <a:r>
              <a:rPr lang="en-US" altLang="zh-TW" sz="1200" b="0" i="0" u="none" strike="noStrike" kern="1200" baseline="0" dirty="0" smtClean="0">
                <a:solidFill>
                  <a:schemeClr val="tx1"/>
                </a:solidFill>
                <a:latin typeface="+mn-lt"/>
                <a:ea typeface="+mn-ea"/>
                <a:cs typeface="+mn-cs"/>
              </a:rPr>
              <a:t>receiver.</a:t>
            </a:r>
            <a:endParaRPr lang="en-US" altLang="zh-TW"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In </a:t>
            </a:r>
            <a:r>
              <a:rPr lang="en-US" altLang="zh-TW" baseline="0" dirty="0" smtClean="0"/>
              <a:t>the  IDD receiver, soft information or log-likelihood ratio (LLR) message is exchanged between the decoder and demodulator. </a:t>
            </a:r>
            <a:endParaRPr lang="en-US" altLang="zh-TW"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As a result, the error-rate  performance is expected to be better than the </a:t>
            </a:r>
            <a:r>
              <a:rPr lang="en-US" altLang="zh-TW" dirty="0" smtClean="0"/>
              <a:t>conventional</a:t>
            </a:r>
            <a:r>
              <a:rPr lang="en-US" altLang="zh-TW" baseline="0" dirty="0" smtClean="0"/>
              <a:t> non-IDD receiver. However, the IDD receiver has a high hardware complexity and area-cost and hence </a:t>
            </a:r>
            <a:r>
              <a:rPr lang="en-US" altLang="zh-TW" sz="1200" b="0" i="0" u="none" strike="noStrike" kern="1200" baseline="0" dirty="0" smtClean="0">
                <a:solidFill>
                  <a:schemeClr val="tx1"/>
                </a:solidFill>
                <a:latin typeface="+mn-lt"/>
                <a:ea typeface="+mn-ea"/>
                <a:cs typeface="+mn-cs"/>
              </a:rPr>
              <a:t>it is rarely adopted in a practical system.</a:t>
            </a:r>
          </a:p>
          <a:p>
            <a:endParaRPr lang="en-US" altLang="zh-TW" baseline="0" dirty="0" smtClean="0"/>
          </a:p>
          <a:p>
            <a:r>
              <a:rPr lang="zh-TW" altLang="en-US" dirty="0" smtClean="0"/>
              <a:t>在</a:t>
            </a:r>
            <a:r>
              <a:rPr lang="en-US" altLang="zh-TW" dirty="0" smtClean="0"/>
              <a:t>IDD</a:t>
            </a:r>
            <a:r>
              <a:rPr lang="zh-TW" altLang="en-US" dirty="0" smtClean="0"/>
              <a:t>系統中，資料由</a:t>
            </a:r>
            <a:r>
              <a:rPr lang="en-US" altLang="zh-TW" dirty="0" smtClean="0"/>
              <a:t>LDPC</a:t>
            </a:r>
            <a:r>
              <a:rPr lang="zh-TW" altLang="en-US" dirty="0" smtClean="0"/>
              <a:t>編碼器完成編碼，並使用交錯器將位元打亂，最後經由</a:t>
            </a:r>
            <a:r>
              <a:rPr lang="en-US" altLang="zh-TW" dirty="0" smtClean="0"/>
              <a:t>8-PSK</a:t>
            </a:r>
            <a:r>
              <a:rPr lang="zh-TW" altLang="en-US" dirty="0" smtClean="0"/>
              <a:t>調變器將每三個位元轉為一個符元後存入</a:t>
            </a:r>
            <a:r>
              <a:rPr lang="en-US" altLang="zh-TW" dirty="0" smtClean="0"/>
              <a:t>FLASH</a:t>
            </a:r>
            <a:r>
              <a:rPr lang="zh-TW" altLang="en-US" dirty="0" smtClean="0"/>
              <a:t>當中。</a:t>
            </a:r>
            <a:endParaRPr lang="en-US" altLang="zh-TW" dirty="0" smtClean="0"/>
          </a:p>
          <a:p>
            <a:r>
              <a:rPr lang="zh-TW" altLang="en-US" dirty="0" smtClean="0"/>
              <a:t>符元從</a:t>
            </a:r>
            <a:r>
              <a:rPr lang="en-US" altLang="zh-TW" dirty="0" smtClean="0"/>
              <a:t>Flash</a:t>
            </a:r>
            <a:r>
              <a:rPr lang="zh-TW" altLang="en-US" baseline="0" dirty="0" smtClean="0"/>
              <a:t>中讀出後，會經由解調器產生通道</a:t>
            </a:r>
            <a:r>
              <a:rPr lang="en-US" altLang="zh-TW" baseline="0" dirty="0" smtClean="0"/>
              <a:t>LLR</a:t>
            </a:r>
            <a:r>
              <a:rPr lang="zh-TW" altLang="en-US" baseline="0" dirty="0" smtClean="0"/>
              <a:t>值 </a:t>
            </a:r>
            <a:r>
              <a:rPr lang="en-US" altLang="zh-TW" baseline="0" dirty="0" err="1" smtClean="0"/>
              <a:t>Lc</a:t>
            </a:r>
            <a:r>
              <a:rPr lang="zh-TW" altLang="en-US" baseline="0" dirty="0" smtClean="0"/>
              <a:t>，並透過反向交錯器後，傳至</a:t>
            </a:r>
            <a:r>
              <a:rPr lang="en-US" altLang="zh-TW" baseline="0" dirty="0" smtClean="0"/>
              <a:t>LDPC</a:t>
            </a:r>
            <a:r>
              <a:rPr lang="zh-TW" altLang="en-US" baseline="0" dirty="0" smtClean="0"/>
              <a:t>解碼器進行解碼。</a:t>
            </a:r>
            <a:endParaRPr lang="en-US" altLang="zh-TW" baseline="0" dirty="0" smtClean="0"/>
          </a:p>
          <a:p>
            <a:r>
              <a:rPr lang="zh-TW" altLang="en-US" baseline="0" dirty="0" smtClean="0"/>
              <a:t>而解碼器由通道</a:t>
            </a:r>
            <a:r>
              <a:rPr lang="en-US" altLang="zh-TW" baseline="0" dirty="0" smtClean="0"/>
              <a:t>LLR</a:t>
            </a:r>
            <a:r>
              <a:rPr lang="zh-TW" altLang="en-US" baseline="0" dirty="0" smtClean="0"/>
              <a:t>值產生外值訊息</a:t>
            </a:r>
            <a:r>
              <a:rPr lang="en-US" altLang="zh-TW" baseline="0" dirty="0" smtClean="0"/>
              <a:t>Le</a:t>
            </a:r>
            <a:r>
              <a:rPr lang="zh-TW" altLang="en-US" baseline="0" dirty="0" smtClean="0"/>
              <a:t>回傳給解調器幫助解碼。</a:t>
            </a:r>
            <a:endParaRPr lang="en-US" altLang="zh-TW" baseline="0" dirty="0" smtClean="0"/>
          </a:p>
          <a:p>
            <a:r>
              <a:rPr lang="zh-TW" altLang="en-US" baseline="0" dirty="0" smtClean="0"/>
              <a:t>如此訊息在解調器與解碼器之間來回傳遞的系統我們稱之為</a:t>
            </a:r>
            <a:r>
              <a:rPr lang="en-US" altLang="zh-TW" baseline="0" dirty="0" smtClean="0"/>
              <a:t>IDD</a:t>
            </a:r>
            <a:r>
              <a:rPr lang="zh-TW" altLang="en-US" baseline="0" dirty="0" smtClean="0"/>
              <a:t>系統</a:t>
            </a:r>
            <a:endParaRPr lang="en-US" altLang="zh-TW" baseline="0" dirty="0" smtClean="0"/>
          </a:p>
          <a:p>
            <a:r>
              <a:rPr lang="zh-TW" altLang="en-US" baseline="0" dirty="0" smtClean="0"/>
              <a:t>非</a:t>
            </a:r>
            <a:r>
              <a:rPr lang="en-US" altLang="zh-TW" baseline="0" dirty="0" smtClean="0"/>
              <a:t>IDD</a:t>
            </a:r>
            <a:r>
              <a:rPr lang="zh-TW" altLang="en-US" baseline="0" dirty="0" smtClean="0"/>
              <a:t>系統，則是解碼器回傳訊息給解調器。</a:t>
            </a:r>
            <a:endParaRPr lang="en-US" altLang="zh-TW" baseline="0" dirty="0" smtClean="0"/>
          </a:p>
          <a:p>
            <a:r>
              <a:rPr lang="en-US" altLang="zh-TW" baseline="0" dirty="0" smtClean="0"/>
              <a:t>IDD</a:t>
            </a:r>
            <a:r>
              <a:rPr lang="zh-TW" altLang="en-US" baseline="0" dirty="0" smtClean="0"/>
              <a:t>系統相較於非</a:t>
            </a:r>
            <a:r>
              <a:rPr lang="en-US" altLang="zh-TW" baseline="0" dirty="0" smtClean="0"/>
              <a:t>IDD</a:t>
            </a:r>
            <a:r>
              <a:rPr lang="zh-TW" altLang="en-US" baseline="0" dirty="0" smtClean="0"/>
              <a:t>系統可以提升解碼效能。</a:t>
            </a:r>
            <a:endParaRPr lang="en-US" altLang="zh-TW" baseline="0" dirty="0" smtClean="0"/>
          </a:p>
          <a:p>
            <a:r>
              <a:rPr lang="zh-TW" altLang="en-US" baseline="0" dirty="0" smtClean="0"/>
              <a:t>然而相對的也有較高的硬體複雜度與面積花費。</a:t>
            </a:r>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7AFAA845-0A18-4646-9419-B7608C9070BE}" type="slidenum">
              <a:rPr lang="zh-TW" altLang="en-US" smtClean="0"/>
              <a:pPr>
                <a:defRPr/>
              </a:pPr>
              <a:t>9</a:t>
            </a:fld>
            <a:endParaRPr lang="zh-TW" altLang="en-US"/>
          </a:p>
        </p:txBody>
      </p:sp>
    </p:spTree>
    <p:extLst>
      <p:ext uri="{BB962C8B-B14F-4D97-AF65-F5344CB8AC3E}">
        <p14:creationId xmlns:p14="http://schemas.microsoft.com/office/powerpoint/2010/main" val="1389402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4" name="圖片 13" descr="3.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750"/>
            <a:ext cx="9144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14" descr="3.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938"/>
            <a:ext cx="9144000" cy="339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2024063" y="5516563"/>
            <a:ext cx="5316537" cy="712787"/>
            <a:chOff x="1338" y="3447"/>
            <a:chExt cx="3349" cy="449"/>
          </a:xfrm>
        </p:grpSpPr>
        <p:sp>
          <p:nvSpPr>
            <p:cNvPr id="7" name="Text Box 4"/>
            <p:cNvSpPr txBox="1">
              <a:spLocks noChangeArrowheads="1"/>
            </p:cNvSpPr>
            <p:nvPr/>
          </p:nvSpPr>
          <p:spPr bwMode="auto">
            <a:xfrm>
              <a:off x="1837" y="3475"/>
              <a:ext cx="285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en-US" altLang="zh-TW" sz="2100" smtClean="0">
                  <a:solidFill>
                    <a:schemeClr val="bg2"/>
                  </a:solidFill>
                  <a:ea typeface="Batang" pitchFamily="18" charset="-127"/>
                </a:rPr>
                <a:t>Department of Electrical Engineering</a:t>
              </a:r>
            </a:p>
            <a:p>
              <a:pPr eaLnBrk="1" hangingPunct="1">
                <a:defRPr/>
              </a:pPr>
              <a:r>
                <a:rPr kumimoji="0" lang="en-US" altLang="zh-TW" sz="1600" smtClean="0">
                  <a:solidFill>
                    <a:schemeClr val="bg2"/>
                  </a:solidFill>
                  <a:ea typeface="Batang" pitchFamily="18" charset="-127"/>
                </a:rPr>
                <a:t>National Tsing-Hua University, HsinChu, Taiwan</a:t>
              </a:r>
            </a:p>
          </p:txBody>
        </p:sp>
        <p:pic>
          <p:nvPicPr>
            <p:cNvPr id="8" name="Picture 5" descr="校徽"/>
            <p:cNvPicPr>
              <a:picLocks noChangeAspect="1" noChangeArrowheads="1"/>
            </p:cNvPicPr>
            <p:nvPr/>
          </p:nvPicPr>
          <p:blipFill>
            <a:blip r:embed="rId3" cstate="print">
              <a:lum bright="6000"/>
              <a:grayscl/>
              <a:extLst>
                <a:ext uri="{28A0092B-C50C-407E-A947-70E740481C1C}">
                  <a14:useLocalDpi xmlns:a14="http://schemas.microsoft.com/office/drawing/2010/main" val="0"/>
                </a:ext>
              </a:extLst>
            </a:blip>
            <a:srcRect/>
            <a:stretch>
              <a:fillRect/>
            </a:stretch>
          </p:blipFill>
          <p:spPr bwMode="auto">
            <a:xfrm>
              <a:off x="1338" y="3447"/>
              <a:ext cx="454"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圖片 13" descr="3.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938"/>
            <a:ext cx="9144000" cy="339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6" descr="LOGO_Fon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05688" y="115888"/>
            <a:ext cx="16303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539552" y="836613"/>
            <a:ext cx="8285163" cy="1584275"/>
          </a:xfrm>
        </p:spPr>
        <p:txBody>
          <a:bodyPr/>
          <a:lstStyle>
            <a:lvl1pPr>
              <a:defRPr/>
            </a:lvl1pPr>
          </a:lstStyle>
          <a:p>
            <a:r>
              <a:rPr lang="zh-TW" altLang="en-US" dirty="0" smtClean="0"/>
              <a:t>按一下以編輯母片標題樣式</a:t>
            </a:r>
            <a:endParaRPr lang="zh-TW" altLang="en-US" dirty="0"/>
          </a:p>
        </p:txBody>
      </p:sp>
      <p:sp>
        <p:nvSpPr>
          <p:cNvPr id="5126" name="Rectangle 6"/>
          <p:cNvSpPr>
            <a:spLocks noGrp="1" noChangeArrowheads="1"/>
          </p:cNvSpPr>
          <p:nvPr>
            <p:ph type="subTitle" sz="quarter" idx="1"/>
          </p:nvPr>
        </p:nvSpPr>
        <p:spPr>
          <a:xfrm>
            <a:off x="1979712" y="3860800"/>
            <a:ext cx="5897462" cy="1438275"/>
          </a:xfrm>
        </p:spPr>
        <p:txBody>
          <a:bodyPr/>
          <a:lstStyle>
            <a:lvl1pPr marL="0" indent="0" algn="ctr">
              <a:buFont typeface="Wingdings" pitchFamily="2" charset="2"/>
              <a:buNone/>
              <a:defRPr sz="2500"/>
            </a:lvl1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13773776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sldNum" sz="quarter" idx="10"/>
          </p:nvPr>
        </p:nvSpPr>
        <p:spPr>
          <a:ln/>
        </p:spPr>
        <p:txBody>
          <a:bodyPr/>
          <a:lstStyle>
            <a:lvl1pPr>
              <a:defRPr/>
            </a:lvl1pPr>
          </a:lstStyle>
          <a:p>
            <a:pPr>
              <a:defRPr/>
            </a:pPr>
            <a:fld id="{F1515148-8012-44EE-962A-F499349DB7EF}" type="slidenum">
              <a:rPr lang="zh-TW" altLang="en-US"/>
              <a:pPr>
                <a:defRPr/>
              </a:pPr>
              <a:t>‹#›</a:t>
            </a:fld>
            <a:endParaRPr lang="zh-TW" altLang="en-US"/>
          </a:p>
        </p:txBody>
      </p:sp>
    </p:spTree>
    <p:extLst>
      <p:ext uri="{BB962C8B-B14F-4D97-AF65-F5344CB8AC3E}">
        <p14:creationId xmlns:p14="http://schemas.microsoft.com/office/powerpoint/2010/main" val="78359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1150" y="215900"/>
            <a:ext cx="2087563" cy="59499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215900"/>
            <a:ext cx="6113462" cy="59499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sldNum" sz="quarter" idx="10"/>
          </p:nvPr>
        </p:nvSpPr>
        <p:spPr>
          <a:ln/>
        </p:spPr>
        <p:txBody>
          <a:bodyPr/>
          <a:lstStyle>
            <a:lvl1pPr>
              <a:defRPr/>
            </a:lvl1pPr>
          </a:lstStyle>
          <a:p>
            <a:pPr>
              <a:defRPr/>
            </a:pPr>
            <a:fld id="{2ACC1054-F17E-420A-B5E8-31450FFFE8AD}" type="slidenum">
              <a:rPr lang="zh-TW" altLang="en-US"/>
              <a:pPr>
                <a:defRPr/>
              </a:pPr>
              <a:t>‹#›</a:t>
            </a:fld>
            <a:endParaRPr lang="zh-TW" altLang="en-US"/>
          </a:p>
        </p:txBody>
      </p:sp>
    </p:spTree>
    <p:extLst>
      <p:ext uri="{BB962C8B-B14F-4D97-AF65-F5344CB8AC3E}">
        <p14:creationId xmlns:p14="http://schemas.microsoft.com/office/powerpoint/2010/main" val="357495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215900"/>
            <a:ext cx="8353425" cy="4397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95288" y="908050"/>
            <a:ext cx="4100512"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908050"/>
            <a:ext cx="4100513"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3150"/>
            <a:ext cx="4100513"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2"/>
          <p:cNvSpPr>
            <a:spLocks noGrp="1" noChangeArrowheads="1"/>
          </p:cNvSpPr>
          <p:nvPr>
            <p:ph type="sldNum" sz="quarter" idx="10"/>
          </p:nvPr>
        </p:nvSpPr>
        <p:spPr>
          <a:ln/>
        </p:spPr>
        <p:txBody>
          <a:bodyPr/>
          <a:lstStyle>
            <a:lvl1pPr>
              <a:defRPr/>
            </a:lvl1pPr>
          </a:lstStyle>
          <a:p>
            <a:pPr>
              <a:defRPr/>
            </a:pPr>
            <a:fld id="{ECE5D8F3-3FE7-4330-A4BF-8D2BE9E12FF0}" type="slidenum">
              <a:rPr lang="zh-TW" altLang="en-US"/>
              <a:pPr>
                <a:defRPr/>
              </a:pPr>
              <a:t>‹#›</a:t>
            </a:fld>
            <a:endParaRPr lang="zh-TW" altLang="en-US"/>
          </a:p>
        </p:txBody>
      </p:sp>
    </p:spTree>
    <p:extLst>
      <p:ext uri="{BB962C8B-B14F-4D97-AF65-F5344CB8AC3E}">
        <p14:creationId xmlns:p14="http://schemas.microsoft.com/office/powerpoint/2010/main" val="157892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288" y="215900"/>
            <a:ext cx="8353425" cy="4397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95288" y="908050"/>
            <a:ext cx="4100512"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908050"/>
            <a:ext cx="4100513"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sldNum" sz="quarter" idx="10"/>
          </p:nvPr>
        </p:nvSpPr>
        <p:spPr>
          <a:ln/>
        </p:spPr>
        <p:txBody>
          <a:bodyPr/>
          <a:lstStyle>
            <a:lvl1pPr>
              <a:defRPr/>
            </a:lvl1pPr>
          </a:lstStyle>
          <a:p>
            <a:pPr>
              <a:defRPr/>
            </a:pPr>
            <a:fld id="{D1CD3C57-1E29-4024-A243-16C53B9A160F}" type="slidenum">
              <a:rPr lang="zh-TW" altLang="en-US"/>
              <a:pPr>
                <a:defRPr/>
              </a:pPr>
              <a:t>‹#›</a:t>
            </a:fld>
            <a:endParaRPr lang="zh-TW" altLang="en-US"/>
          </a:p>
        </p:txBody>
      </p:sp>
    </p:spTree>
    <p:extLst>
      <p:ext uri="{BB962C8B-B14F-4D97-AF65-F5344CB8AC3E}">
        <p14:creationId xmlns:p14="http://schemas.microsoft.com/office/powerpoint/2010/main" val="117556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Rectangle 12"/>
          <p:cNvSpPr>
            <a:spLocks noGrp="1" noChangeArrowheads="1"/>
          </p:cNvSpPr>
          <p:nvPr>
            <p:ph type="sldNum" sz="quarter" idx="10"/>
          </p:nvPr>
        </p:nvSpPr>
        <p:spPr>
          <a:xfrm>
            <a:off x="3924300" y="6381750"/>
            <a:ext cx="1439863" cy="287338"/>
          </a:xfrm>
        </p:spPr>
        <p:txBody>
          <a:bodyPr/>
          <a:lstStyle>
            <a:lvl1pPr>
              <a:defRPr/>
            </a:lvl1pPr>
          </a:lstStyle>
          <a:p>
            <a:pPr>
              <a:defRPr/>
            </a:pPr>
            <a:fld id="{F7B336DD-90F7-4FE0-B0C5-4055F923B7E5}" type="slidenum">
              <a:rPr lang="zh-TW" altLang="en-US"/>
              <a:pPr>
                <a:defRPr/>
              </a:pPr>
              <a:t>‹#›</a:t>
            </a:fld>
            <a:endParaRPr lang="zh-TW" altLang="en-US"/>
          </a:p>
        </p:txBody>
      </p:sp>
    </p:spTree>
    <p:extLst>
      <p:ext uri="{BB962C8B-B14F-4D97-AF65-F5344CB8AC3E}">
        <p14:creationId xmlns:p14="http://schemas.microsoft.com/office/powerpoint/2010/main" val="4114409191"/>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4" name="圖片 10"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221163"/>
            <a:ext cx="16414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683568" y="1988840"/>
            <a:ext cx="7772400" cy="1362075"/>
          </a:xfrm>
        </p:spPr>
        <p:txBody>
          <a:bodyPr/>
          <a:lstStyle>
            <a:lvl1pPr algn="r">
              <a:defRPr sz="3800" b="1" cap="all">
                <a:solidFill>
                  <a:schemeClr val="accent6"/>
                </a:solidFill>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683568" y="3356992"/>
            <a:ext cx="6696744" cy="1500187"/>
          </a:xfrm>
        </p:spPr>
        <p:txBody>
          <a:bodyPr/>
          <a:lstStyle>
            <a:lvl1pPr marL="0" indent="0">
              <a:buFont typeface="Wingdings" pitchFamily="2" charset="2"/>
              <a:buChar char="Ø"/>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Rectangle 12"/>
          <p:cNvSpPr>
            <a:spLocks noGrp="1" noChangeArrowheads="1"/>
          </p:cNvSpPr>
          <p:nvPr>
            <p:ph type="sldNum" sz="quarter" idx="10"/>
          </p:nvPr>
        </p:nvSpPr>
        <p:spPr/>
        <p:txBody>
          <a:bodyPr/>
          <a:lstStyle>
            <a:lvl1pPr>
              <a:defRPr/>
            </a:lvl1pPr>
          </a:lstStyle>
          <a:p>
            <a:pPr>
              <a:defRPr/>
            </a:pPr>
            <a:fld id="{5F0DC687-0102-45F2-9631-A0F246C73A82}" type="slidenum">
              <a:rPr lang="zh-TW" altLang="en-US"/>
              <a:pPr>
                <a:defRPr/>
              </a:pPr>
              <a:t>‹#›</a:t>
            </a:fld>
            <a:endParaRPr lang="zh-TW" altLang="en-US"/>
          </a:p>
        </p:txBody>
      </p:sp>
    </p:spTree>
    <p:extLst>
      <p:ext uri="{BB962C8B-B14F-4D97-AF65-F5344CB8AC3E}">
        <p14:creationId xmlns:p14="http://schemas.microsoft.com/office/powerpoint/2010/main" val="112858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95288" y="908050"/>
            <a:ext cx="41005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908050"/>
            <a:ext cx="41005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sldNum" sz="quarter" idx="10"/>
          </p:nvPr>
        </p:nvSpPr>
        <p:spPr>
          <a:ln/>
        </p:spPr>
        <p:txBody>
          <a:bodyPr/>
          <a:lstStyle>
            <a:lvl1pPr>
              <a:defRPr/>
            </a:lvl1pPr>
          </a:lstStyle>
          <a:p>
            <a:pPr>
              <a:defRPr/>
            </a:pPr>
            <a:fld id="{26AF9D67-3E3C-48D2-8DBD-24ED47D50A49}" type="slidenum">
              <a:rPr lang="zh-TW" altLang="en-US"/>
              <a:pPr>
                <a:defRPr/>
              </a:pPr>
              <a:t>‹#›</a:t>
            </a:fld>
            <a:endParaRPr lang="zh-TW" altLang="en-US"/>
          </a:p>
        </p:txBody>
      </p:sp>
    </p:spTree>
    <p:extLst>
      <p:ext uri="{BB962C8B-B14F-4D97-AF65-F5344CB8AC3E}">
        <p14:creationId xmlns:p14="http://schemas.microsoft.com/office/powerpoint/2010/main" val="412324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8229600" cy="576064"/>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2"/>
          <p:cNvSpPr>
            <a:spLocks noGrp="1" noChangeArrowheads="1"/>
          </p:cNvSpPr>
          <p:nvPr>
            <p:ph type="sldNum" sz="quarter" idx="10"/>
          </p:nvPr>
        </p:nvSpPr>
        <p:spPr>
          <a:ln/>
        </p:spPr>
        <p:txBody>
          <a:bodyPr/>
          <a:lstStyle>
            <a:lvl1pPr>
              <a:defRPr/>
            </a:lvl1pPr>
          </a:lstStyle>
          <a:p>
            <a:pPr>
              <a:defRPr/>
            </a:pPr>
            <a:fld id="{CC3A5E90-D045-44A9-94C5-8A282E51457D}" type="slidenum">
              <a:rPr lang="zh-TW" altLang="en-US"/>
              <a:pPr>
                <a:defRPr/>
              </a:pPr>
              <a:t>‹#›</a:t>
            </a:fld>
            <a:endParaRPr lang="zh-TW" altLang="en-US"/>
          </a:p>
        </p:txBody>
      </p:sp>
    </p:spTree>
    <p:extLst>
      <p:ext uri="{BB962C8B-B14F-4D97-AF65-F5344CB8AC3E}">
        <p14:creationId xmlns:p14="http://schemas.microsoft.com/office/powerpoint/2010/main" val="15596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2"/>
          <p:cNvSpPr>
            <a:spLocks noGrp="1" noChangeArrowheads="1"/>
          </p:cNvSpPr>
          <p:nvPr>
            <p:ph type="sldNum" sz="quarter" idx="10"/>
          </p:nvPr>
        </p:nvSpPr>
        <p:spPr>
          <a:ln/>
        </p:spPr>
        <p:txBody>
          <a:bodyPr/>
          <a:lstStyle>
            <a:lvl1pPr>
              <a:defRPr/>
            </a:lvl1pPr>
          </a:lstStyle>
          <a:p>
            <a:pPr>
              <a:defRPr/>
            </a:pPr>
            <a:fld id="{4511CEDA-D21A-4BBB-9A18-99147B68ECA4}" type="slidenum">
              <a:rPr lang="zh-TW" altLang="en-US"/>
              <a:pPr>
                <a:defRPr/>
              </a:pPr>
              <a:t>‹#›</a:t>
            </a:fld>
            <a:endParaRPr lang="zh-TW" altLang="en-US"/>
          </a:p>
        </p:txBody>
      </p:sp>
    </p:spTree>
    <p:extLst>
      <p:ext uri="{BB962C8B-B14F-4D97-AF65-F5344CB8AC3E}">
        <p14:creationId xmlns:p14="http://schemas.microsoft.com/office/powerpoint/2010/main" val="157402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0C1EE8F0-DB02-427B-B57F-C5044EC9554B}" type="slidenum">
              <a:rPr lang="zh-TW" altLang="en-US"/>
              <a:pPr>
                <a:defRPr/>
              </a:pPr>
              <a:t>‹#›</a:t>
            </a:fld>
            <a:endParaRPr lang="zh-TW" altLang="en-US"/>
          </a:p>
        </p:txBody>
      </p:sp>
    </p:spTree>
    <p:extLst>
      <p:ext uri="{BB962C8B-B14F-4D97-AF65-F5344CB8AC3E}">
        <p14:creationId xmlns:p14="http://schemas.microsoft.com/office/powerpoint/2010/main" val="99949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sldNum" sz="quarter" idx="10"/>
          </p:nvPr>
        </p:nvSpPr>
        <p:spPr/>
        <p:txBody>
          <a:bodyPr/>
          <a:lstStyle>
            <a:lvl1pPr>
              <a:defRPr/>
            </a:lvl1pPr>
          </a:lstStyle>
          <a:p>
            <a:pPr>
              <a:defRPr/>
            </a:pPr>
            <a:fld id="{A5D44114-617A-4F1B-AE03-78DD955C846B}" type="slidenum">
              <a:rPr lang="zh-TW" altLang="en-US"/>
              <a:pPr>
                <a:defRPr/>
              </a:pPr>
              <a:t>‹#›</a:t>
            </a:fld>
            <a:endParaRPr lang="zh-TW" altLang="en-US"/>
          </a:p>
        </p:txBody>
      </p:sp>
      <p:sp>
        <p:nvSpPr>
          <p:cNvPr id="6" name="Rectangle 16"/>
          <p:cNvSpPr>
            <a:spLocks noGrp="1" noChangeArrowheads="1"/>
          </p:cNvSpPr>
          <p:nvPr>
            <p:ph type="ftr" sz="quarter" idx="11"/>
          </p:nvPr>
        </p:nvSpPr>
        <p:spPr>
          <a:xfrm>
            <a:off x="971550" y="6381750"/>
            <a:ext cx="2087563" cy="346075"/>
          </a:xfrm>
          <a:prstGeom prst="rect">
            <a:avLst/>
          </a:prstGeom>
        </p:spPr>
        <p:txBody>
          <a:bodyPr/>
          <a:lstStyle>
            <a:lvl1pPr eaLnBrk="1" fontAlgn="auto" hangingPunct="1">
              <a:spcBef>
                <a:spcPts val="0"/>
              </a:spcBef>
              <a:spcAft>
                <a:spcPts val="0"/>
              </a:spcAft>
              <a:defRPr kumimoji="0">
                <a:latin typeface="+mn-lt"/>
                <a:ea typeface="新細明體" charset="-120"/>
              </a:defRPr>
            </a:lvl1pPr>
          </a:lstStyle>
          <a:p>
            <a:pPr>
              <a:defRPr/>
            </a:pPr>
            <a:endParaRPr lang="zh-TW" altLang="en-US"/>
          </a:p>
        </p:txBody>
      </p:sp>
    </p:spTree>
    <p:extLst>
      <p:ext uri="{BB962C8B-B14F-4D97-AF65-F5344CB8AC3E}">
        <p14:creationId xmlns:p14="http://schemas.microsoft.com/office/powerpoint/2010/main" val="2895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sldNum" sz="quarter" idx="10"/>
          </p:nvPr>
        </p:nvSpPr>
        <p:spPr/>
        <p:txBody>
          <a:bodyPr/>
          <a:lstStyle>
            <a:lvl1pPr>
              <a:defRPr/>
            </a:lvl1pPr>
          </a:lstStyle>
          <a:p>
            <a:pPr>
              <a:defRPr/>
            </a:pPr>
            <a:fld id="{1BCB16FA-3104-4BA3-B33E-412A227D535A}" type="slidenum">
              <a:rPr lang="zh-TW" altLang="en-US"/>
              <a:pPr>
                <a:defRPr/>
              </a:pPr>
              <a:t>‹#›</a:t>
            </a:fld>
            <a:endParaRPr lang="zh-TW" altLang="en-US"/>
          </a:p>
        </p:txBody>
      </p:sp>
      <p:sp>
        <p:nvSpPr>
          <p:cNvPr id="6" name="Rectangle 16"/>
          <p:cNvSpPr>
            <a:spLocks noGrp="1" noChangeArrowheads="1"/>
          </p:cNvSpPr>
          <p:nvPr>
            <p:ph type="ftr" sz="quarter" idx="11"/>
          </p:nvPr>
        </p:nvSpPr>
        <p:spPr>
          <a:xfrm>
            <a:off x="971550" y="6381750"/>
            <a:ext cx="2087563" cy="346075"/>
          </a:xfrm>
          <a:prstGeom prst="rect">
            <a:avLst/>
          </a:prstGeom>
        </p:spPr>
        <p:txBody>
          <a:bodyPr/>
          <a:lstStyle>
            <a:lvl1pPr eaLnBrk="1" fontAlgn="auto" hangingPunct="1">
              <a:spcBef>
                <a:spcPts val="0"/>
              </a:spcBef>
              <a:spcAft>
                <a:spcPts val="0"/>
              </a:spcAft>
              <a:defRPr kumimoji="0">
                <a:latin typeface="+mn-lt"/>
                <a:ea typeface="新細明體" charset="-120"/>
              </a:defRPr>
            </a:lvl1pPr>
          </a:lstStyle>
          <a:p>
            <a:pPr>
              <a:defRPr/>
            </a:pPr>
            <a:endParaRPr lang="zh-TW" altLang="en-US"/>
          </a:p>
        </p:txBody>
      </p:sp>
    </p:spTree>
    <p:extLst>
      <p:ext uri="{BB962C8B-B14F-4D97-AF65-F5344CB8AC3E}">
        <p14:creationId xmlns:p14="http://schemas.microsoft.com/office/powerpoint/2010/main" val="111183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2.png"/>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4713" y="-12700"/>
            <a:ext cx="4470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9"/>
          <p:cNvSpPr txBox="1">
            <a:spLocks noChangeArrowheads="1"/>
          </p:cNvSpPr>
          <p:nvPr/>
        </p:nvSpPr>
        <p:spPr bwMode="auto">
          <a:xfrm>
            <a:off x="6659563" y="6345238"/>
            <a:ext cx="2227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en-US" altLang="zh-TW" sz="1100" smtClean="0">
                <a:solidFill>
                  <a:schemeClr val="bg2"/>
                </a:solidFill>
                <a:latin typeface="Georgia" pitchFamily="18" charset="0"/>
                <a:ea typeface="標楷體" pitchFamily="65" charset="-120"/>
              </a:rPr>
              <a:t>Dept. of Electrical Engineering</a:t>
            </a:r>
          </a:p>
          <a:p>
            <a:pPr eaLnBrk="1" hangingPunct="1">
              <a:defRPr/>
            </a:pPr>
            <a:r>
              <a:rPr kumimoji="0" lang="en-US" altLang="zh-TW" sz="900" smtClean="0">
                <a:solidFill>
                  <a:schemeClr val="folHlink"/>
                </a:solidFill>
                <a:latin typeface="Georgia" pitchFamily="18" charset="0"/>
                <a:ea typeface="標楷體" pitchFamily="65" charset="-120"/>
              </a:rPr>
              <a:t>National Tsing Hua University, Taiwan  </a:t>
            </a:r>
          </a:p>
        </p:txBody>
      </p:sp>
      <p:sp>
        <p:nvSpPr>
          <p:cNvPr id="1028" name="Rectangle 10"/>
          <p:cNvSpPr>
            <a:spLocks noGrp="1" noChangeArrowheads="1"/>
          </p:cNvSpPr>
          <p:nvPr>
            <p:ph type="title"/>
          </p:nvPr>
        </p:nvSpPr>
        <p:spPr bwMode="auto">
          <a:xfrm>
            <a:off x="395288" y="215900"/>
            <a:ext cx="83534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Title</a:t>
            </a:r>
          </a:p>
        </p:txBody>
      </p:sp>
      <p:sp>
        <p:nvSpPr>
          <p:cNvPr id="1029" name="Rectangle 11"/>
          <p:cNvSpPr>
            <a:spLocks noGrp="1" noChangeArrowheads="1"/>
          </p:cNvSpPr>
          <p:nvPr>
            <p:ph type="body" idx="1"/>
          </p:nvPr>
        </p:nvSpPr>
        <p:spPr bwMode="auto">
          <a:xfrm>
            <a:off x="395288" y="908050"/>
            <a:ext cx="83534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4108" name="Rectangle 12"/>
          <p:cNvSpPr>
            <a:spLocks noGrp="1" noChangeArrowheads="1"/>
          </p:cNvSpPr>
          <p:nvPr>
            <p:ph type="sldNum" sz="quarter" idx="4"/>
          </p:nvPr>
        </p:nvSpPr>
        <p:spPr bwMode="auto">
          <a:xfrm>
            <a:off x="3779838" y="6381750"/>
            <a:ext cx="1584325"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500">
                <a:ea typeface="標楷體" pitchFamily="65" charset="-120"/>
              </a:defRPr>
            </a:lvl1pPr>
          </a:lstStyle>
          <a:p>
            <a:pPr>
              <a:defRPr/>
            </a:pPr>
            <a:fld id="{651163FE-10E8-4AB8-8DCF-AE5858DD4421}" type="slidenum">
              <a:rPr lang="zh-TW" altLang="en-US"/>
              <a:pPr>
                <a:defRPr/>
              </a:pPr>
              <a:t>‹#›</a:t>
            </a:fld>
            <a:endParaRPr lang="zh-TW" altLang="en-US"/>
          </a:p>
        </p:txBody>
      </p:sp>
      <p:sp>
        <p:nvSpPr>
          <p:cNvPr id="1031" name="Line 13"/>
          <p:cNvSpPr>
            <a:spLocks noChangeShapeType="1"/>
          </p:cNvSpPr>
          <p:nvPr/>
        </p:nvSpPr>
        <p:spPr bwMode="auto">
          <a:xfrm flipV="1">
            <a:off x="323850" y="6308725"/>
            <a:ext cx="84963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32" name="Line 17"/>
          <p:cNvSpPr>
            <a:spLocks noChangeShapeType="1"/>
          </p:cNvSpPr>
          <p:nvPr/>
        </p:nvSpPr>
        <p:spPr bwMode="auto">
          <a:xfrm flipV="1">
            <a:off x="323850" y="765175"/>
            <a:ext cx="84963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33" name="Line 18"/>
          <p:cNvSpPr>
            <a:spLocks noChangeShapeType="1"/>
          </p:cNvSpPr>
          <p:nvPr/>
        </p:nvSpPr>
        <p:spPr bwMode="auto">
          <a:xfrm flipV="1">
            <a:off x="322263" y="6346825"/>
            <a:ext cx="8496300"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pic>
        <p:nvPicPr>
          <p:cNvPr id="1034" name="圖片 11" descr="LOGO_Font.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5650" y="6375400"/>
            <a:ext cx="9366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87" r:id="rId4"/>
    <p:sldLayoutId id="2147484288" r:id="rId5"/>
    <p:sldLayoutId id="2147484289" r:id="rId6"/>
    <p:sldLayoutId id="2147484290" r:id="rId7"/>
    <p:sldLayoutId id="2147484298" r:id="rId8"/>
    <p:sldLayoutId id="2147484299" r:id="rId9"/>
    <p:sldLayoutId id="2147484291" r:id="rId10"/>
    <p:sldLayoutId id="2147484292" r:id="rId11"/>
    <p:sldLayoutId id="2147484293" r:id="rId12"/>
    <p:sldLayoutId id="2147484294" r:id="rId13"/>
  </p:sldLayoutIdLst>
  <p:timing>
    <p:tnLst>
      <p:par>
        <p:cTn id="1" dur="indefinite" restart="never" nodeType="tmRoot"/>
      </p:par>
    </p:tnLst>
  </p:timing>
  <p:txStyles>
    <p:titleStyle>
      <a:lvl1pPr algn="ctr" rtl="0" eaLnBrk="0" fontAlgn="base" hangingPunct="0">
        <a:spcBef>
          <a:spcPct val="0"/>
        </a:spcBef>
        <a:spcAft>
          <a:spcPct val="0"/>
        </a:spcAft>
        <a:defRPr kumimoji="1" sz="2800" b="1">
          <a:solidFill>
            <a:schemeClr val="tx1"/>
          </a:solidFill>
          <a:latin typeface="+mj-lt"/>
          <a:ea typeface="+mj-ea"/>
          <a:cs typeface="+mj-cs"/>
        </a:defRPr>
      </a:lvl1pPr>
      <a:lvl2pPr algn="ctr" rtl="0" eaLnBrk="0" fontAlgn="base" hangingPunct="0">
        <a:spcBef>
          <a:spcPct val="0"/>
        </a:spcBef>
        <a:spcAft>
          <a:spcPct val="0"/>
        </a:spcAft>
        <a:defRPr kumimoji="1" sz="2800" b="1">
          <a:solidFill>
            <a:schemeClr val="tx1"/>
          </a:solidFill>
          <a:latin typeface="Arial" charset="0"/>
          <a:ea typeface="標楷體" pitchFamily="65" charset="-120"/>
        </a:defRPr>
      </a:lvl2pPr>
      <a:lvl3pPr algn="ctr" rtl="0" eaLnBrk="0" fontAlgn="base" hangingPunct="0">
        <a:spcBef>
          <a:spcPct val="0"/>
        </a:spcBef>
        <a:spcAft>
          <a:spcPct val="0"/>
        </a:spcAft>
        <a:defRPr kumimoji="1" sz="2800" b="1">
          <a:solidFill>
            <a:schemeClr val="tx1"/>
          </a:solidFill>
          <a:latin typeface="Arial" charset="0"/>
          <a:ea typeface="標楷體" pitchFamily="65" charset="-120"/>
        </a:defRPr>
      </a:lvl3pPr>
      <a:lvl4pPr algn="ctr" rtl="0" eaLnBrk="0" fontAlgn="base" hangingPunct="0">
        <a:spcBef>
          <a:spcPct val="0"/>
        </a:spcBef>
        <a:spcAft>
          <a:spcPct val="0"/>
        </a:spcAft>
        <a:defRPr kumimoji="1" sz="2800" b="1">
          <a:solidFill>
            <a:schemeClr val="tx1"/>
          </a:solidFill>
          <a:latin typeface="Arial" charset="0"/>
          <a:ea typeface="標楷體" pitchFamily="65" charset="-120"/>
        </a:defRPr>
      </a:lvl4pPr>
      <a:lvl5pPr algn="ctr" rtl="0" eaLnBrk="0" fontAlgn="base" hangingPunct="0">
        <a:spcBef>
          <a:spcPct val="0"/>
        </a:spcBef>
        <a:spcAft>
          <a:spcPct val="0"/>
        </a:spcAft>
        <a:defRPr kumimoji="1" sz="2800" b="1">
          <a:solidFill>
            <a:schemeClr val="tx1"/>
          </a:solidFill>
          <a:latin typeface="Arial" charset="0"/>
          <a:ea typeface="標楷體" pitchFamily="65" charset="-120"/>
        </a:defRPr>
      </a:lvl5pPr>
      <a:lvl6pPr marL="457200" algn="ctr" rtl="0" eaLnBrk="1" fontAlgn="base" hangingPunct="1">
        <a:spcBef>
          <a:spcPct val="0"/>
        </a:spcBef>
        <a:spcAft>
          <a:spcPct val="0"/>
        </a:spcAft>
        <a:defRPr kumimoji="1" sz="2800" b="1">
          <a:solidFill>
            <a:schemeClr val="tx1"/>
          </a:solidFill>
          <a:latin typeface="Arial" charset="0"/>
          <a:ea typeface="標楷體" pitchFamily="65" charset="-120"/>
        </a:defRPr>
      </a:lvl6pPr>
      <a:lvl7pPr marL="914400" algn="ctr" rtl="0" eaLnBrk="1" fontAlgn="base" hangingPunct="1">
        <a:spcBef>
          <a:spcPct val="0"/>
        </a:spcBef>
        <a:spcAft>
          <a:spcPct val="0"/>
        </a:spcAft>
        <a:defRPr kumimoji="1" sz="2800" b="1">
          <a:solidFill>
            <a:schemeClr val="tx1"/>
          </a:solidFill>
          <a:latin typeface="Arial" charset="0"/>
          <a:ea typeface="標楷體" pitchFamily="65" charset="-120"/>
        </a:defRPr>
      </a:lvl7pPr>
      <a:lvl8pPr marL="1371600" algn="ctr" rtl="0" eaLnBrk="1" fontAlgn="base" hangingPunct="1">
        <a:spcBef>
          <a:spcPct val="0"/>
        </a:spcBef>
        <a:spcAft>
          <a:spcPct val="0"/>
        </a:spcAft>
        <a:defRPr kumimoji="1" sz="2800" b="1">
          <a:solidFill>
            <a:schemeClr val="tx1"/>
          </a:solidFill>
          <a:latin typeface="Arial" charset="0"/>
          <a:ea typeface="標楷體" pitchFamily="65" charset="-120"/>
        </a:defRPr>
      </a:lvl8pPr>
      <a:lvl9pPr marL="1828800" algn="ctr" rtl="0" eaLnBrk="1" fontAlgn="base" hangingPunct="1">
        <a:spcBef>
          <a:spcPct val="0"/>
        </a:spcBef>
        <a:spcAft>
          <a:spcPct val="0"/>
        </a:spcAft>
        <a:defRPr kumimoji="1" sz="2800" b="1">
          <a:solidFill>
            <a:schemeClr val="tx1"/>
          </a:solidFill>
          <a:latin typeface="Arial" charset="0"/>
          <a:ea typeface="標楷體" pitchFamily="65" charset="-120"/>
        </a:defRPr>
      </a:lvl9pPr>
    </p:titleStyle>
    <p:bodyStyle>
      <a:lvl1pPr marL="381000" indent="-381000" algn="l" rtl="0" eaLnBrk="0" fontAlgn="base" hangingPunct="0">
        <a:spcBef>
          <a:spcPct val="20000"/>
        </a:spcBef>
        <a:spcAft>
          <a:spcPct val="0"/>
        </a:spcAft>
        <a:buFont typeface="Wingdings" pitchFamily="2" charset="2"/>
        <a:buChar char="q"/>
        <a:defRPr kumimoji="1" sz="2400">
          <a:solidFill>
            <a:schemeClr val="tx1"/>
          </a:solidFill>
          <a:latin typeface="+mn-lt"/>
          <a:ea typeface="+mn-ea"/>
          <a:cs typeface="+mn-cs"/>
        </a:defRPr>
      </a:lvl1pPr>
      <a:lvl2pPr marL="838200" indent="-381000" algn="l" rtl="0" eaLnBrk="0" fontAlgn="base" hangingPunct="0">
        <a:spcBef>
          <a:spcPct val="20000"/>
        </a:spcBef>
        <a:spcAft>
          <a:spcPct val="0"/>
        </a:spcAft>
        <a:buFont typeface="Wingdings" pitchFamily="2" charset="2"/>
        <a:buChar char="Ø"/>
        <a:defRPr kumimoji="1" sz="2000">
          <a:solidFill>
            <a:schemeClr val="tx1"/>
          </a:solidFill>
          <a:latin typeface="+mn-lt"/>
          <a:ea typeface="+mn-ea"/>
        </a:defRPr>
      </a:lvl2pPr>
      <a:lvl3pPr marL="1295400" indent="-381000" algn="l" rtl="0" eaLnBrk="0" fontAlgn="base" hangingPunct="0">
        <a:spcBef>
          <a:spcPct val="20000"/>
        </a:spcBef>
        <a:spcAft>
          <a:spcPct val="0"/>
        </a:spcAft>
        <a:buChar char="•"/>
        <a:defRPr kumimoji="1">
          <a:solidFill>
            <a:schemeClr val="tx1"/>
          </a:solidFill>
          <a:latin typeface="+mn-lt"/>
          <a:ea typeface="+mn-ea"/>
        </a:defRPr>
      </a:lvl3pPr>
      <a:lvl4pPr marL="1752600" indent="-381000" algn="l" rtl="0" eaLnBrk="0" fontAlgn="base" hangingPunct="0">
        <a:spcBef>
          <a:spcPct val="20000"/>
        </a:spcBef>
        <a:spcAft>
          <a:spcPct val="0"/>
        </a:spcAft>
        <a:buChar char="o"/>
        <a:defRPr kumimoji="1" sz="2400">
          <a:solidFill>
            <a:schemeClr val="tx1"/>
          </a:solidFill>
          <a:latin typeface="+mn-lt"/>
          <a:ea typeface="+mn-ea"/>
        </a:defRPr>
      </a:lvl4pPr>
      <a:lvl5pPr marL="2209800" indent="-3810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5pPr>
      <a:lvl6pPr marL="26670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6pPr>
      <a:lvl7pPr marL="31242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7pPr>
      <a:lvl8pPr marL="35814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8pPr>
      <a:lvl9pPr marL="40386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Visio___2333.vsdx"/><Relationship Id="rId13" Type="http://schemas.openxmlformats.org/officeDocument/2006/relationships/image" Target="../media/image19.emf"/><Relationship Id="rId3" Type="http://schemas.openxmlformats.org/officeDocument/2006/relationships/slideLayout" Target="../slideLayouts/slideLayout2.xml"/><Relationship Id="rId7" Type="http://schemas.openxmlformats.org/officeDocument/2006/relationships/image" Target="../media/image16.emf"/><Relationship Id="rId12" Type="http://schemas.openxmlformats.org/officeDocument/2006/relationships/package" Target="../embeddings/Microsoft_Visio___4555.vsdx"/><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package" Target="../embeddings/Microsoft_Visio___1222.vsdx"/><Relationship Id="rId11" Type="http://schemas.openxmlformats.org/officeDocument/2006/relationships/image" Target="../media/image18.emf"/><Relationship Id="rId5" Type="http://schemas.openxmlformats.org/officeDocument/2006/relationships/image" Target="../media/image20.png"/><Relationship Id="rId10" Type="http://schemas.openxmlformats.org/officeDocument/2006/relationships/package" Target="../embeddings/Microsoft_Visio___3444.vsdx"/><Relationship Id="rId4" Type="http://schemas.openxmlformats.org/officeDocument/2006/relationships/notesSlide" Target="../notesSlides/notesSlide10.xml"/><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package" Target="../embeddings/Microsoft_Visio___5666.vsdx"/></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package" Target="../embeddings/Microsoft_Visio___6777.vsdx"/><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2.xml"/><Relationship Id="rId7" Type="http://schemas.openxmlformats.org/officeDocument/2006/relationships/package" Target="../embeddings/Microsoft_Visio___8999.vsdx"/><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package" Target="../embeddings/Microsoft_Visio___7888.vsdx"/><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Layout" Target="../slideLayouts/slideLayout2.xml"/><Relationship Id="rId7" Type="http://schemas.openxmlformats.org/officeDocument/2006/relationships/package" Target="../embeddings/Microsoft_Visio___10111111.vsdx"/><Relationship Id="rId2" Type="http://schemas.openxmlformats.org/officeDocument/2006/relationships/tags" Target="../tags/tag4.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package" Target="../embeddings/Microsoft_Visio___9101010.vsdx"/><Relationship Id="rId10" Type="http://schemas.openxmlformats.org/officeDocument/2006/relationships/image" Target="../media/image27.emf"/><Relationship Id="rId4" Type="http://schemas.openxmlformats.org/officeDocument/2006/relationships/notesSlide" Target="../notesSlides/notesSlide15.xml"/><Relationship Id="rId9" Type="http://schemas.openxmlformats.org/officeDocument/2006/relationships/package" Target="../embeddings/Microsoft_Visio___11121212.vsdx"/></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28.emf"/><Relationship Id="rId12" Type="http://schemas.openxmlformats.org/officeDocument/2006/relationships/image" Target="../media/image30.png"/><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1.bin"/><Relationship Id="rId11" Type="http://schemas.openxmlformats.org/officeDocument/2006/relationships/image" Target="../media/image30.emf"/><Relationship Id="rId5" Type="http://schemas.openxmlformats.org/officeDocument/2006/relationships/image" Target="../media/image32.png"/><Relationship Id="rId10" Type="http://schemas.openxmlformats.org/officeDocument/2006/relationships/oleObject" Target="../embeddings/oleObject3.bin"/><Relationship Id="rId4" Type="http://schemas.openxmlformats.org/officeDocument/2006/relationships/notesSlide" Target="../notesSlides/notesSlide16.xml"/><Relationship Id="rId9"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emf"/><Relationship Id="rId4" Type="http://schemas.openxmlformats.org/officeDocument/2006/relationships/package" Target="../embeddings/Microsoft_Visio___12131313.vsd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Visio___111.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ctrTitle"/>
          </p:nvPr>
        </p:nvSpPr>
        <p:spPr>
          <a:xfrm>
            <a:off x="539750" y="1196752"/>
            <a:ext cx="8285163" cy="1584325"/>
          </a:xfrm>
        </p:spPr>
        <p:txBody>
          <a:bodyPr/>
          <a:lstStyle/>
          <a:p>
            <a:r>
              <a:rPr lang="en-US" altLang="zh-TW" b="0" dirty="0" smtClean="0">
                <a:latin typeface="Arial Unicode MS" panose="020B0604020202020204" pitchFamily="34" charset="-120"/>
                <a:ea typeface="Arial Unicode MS" panose="020B0604020202020204" pitchFamily="34" charset="-120"/>
                <a:cs typeface="Arial Unicode MS" panose="020B0604020202020204" pitchFamily="34" charset="-120"/>
              </a:rPr>
              <a:t>A SHUFFLE-BASED ITERATIVE DEMODULATION AND DECODING SCHEME FOR LDPC CODED FLASH MEMORY </a:t>
            </a:r>
            <a:endParaRPr lang="zh-TW"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171" name="副標題 2"/>
          <p:cNvSpPr>
            <a:spLocks noGrp="1"/>
          </p:cNvSpPr>
          <p:nvPr>
            <p:ph type="subTitle" sz="quarter" idx="1"/>
          </p:nvPr>
        </p:nvSpPr>
        <p:spPr>
          <a:xfrm>
            <a:off x="1979613" y="4365104"/>
            <a:ext cx="5897562" cy="1080021"/>
          </a:xfrm>
        </p:spPr>
        <p:txBody>
          <a:bodyPr/>
          <a:lstStyle/>
          <a:p>
            <a:pPr eaLnBrk="1" hangingPunct="1"/>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Speaker</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smtClean="0">
                <a:latin typeface="Arial Unicode MS" panose="020B0604020202020204" pitchFamily="34" charset="-120"/>
                <a:ea typeface="Arial Unicode MS" panose="020B0604020202020204" pitchFamily="34" charset="-120"/>
                <a:cs typeface="Arial Unicode MS" panose="020B0604020202020204" pitchFamily="34" charset="-120"/>
              </a:rPr>
              <a:t>Yeong-Luh</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err="1" smtClean="0">
                <a:latin typeface="Arial Unicode MS" panose="020B0604020202020204" pitchFamily="34" charset="-120"/>
                <a:ea typeface="Arial Unicode MS" panose="020B0604020202020204" pitchFamily="34" charset="-120"/>
                <a:cs typeface="Arial Unicode MS" panose="020B0604020202020204" pitchFamily="34" charset="-120"/>
              </a:rPr>
              <a:t>Ueng</a:t>
            </a:r>
            <a:endPar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eaLnBrk="1" hangingPunct="1"/>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2018/4/17</a:t>
            </a:r>
            <a:endPar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172" name="文字方塊 3"/>
          <p:cNvSpPr txBox="1">
            <a:spLocks noChangeArrowheads="1"/>
          </p:cNvSpPr>
          <p:nvPr/>
        </p:nvSpPr>
        <p:spPr bwMode="auto">
          <a:xfrm>
            <a:off x="60325" y="2852936"/>
            <a:ext cx="90011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kumimoji="1" sz="2400">
                <a:solidFill>
                  <a:schemeClr val="tx1"/>
                </a:solidFill>
                <a:latin typeface="Arial" charset="0"/>
                <a:ea typeface="標楷體" pitchFamily="65" charset="-120"/>
              </a:defRPr>
            </a:lvl1pPr>
            <a:lvl2pPr marL="742950" indent="-285750">
              <a:spcBef>
                <a:spcPct val="20000"/>
              </a:spcBef>
              <a:buFont typeface="Wingdings" pitchFamily="2" charset="2"/>
              <a:buChar char="Ø"/>
              <a:defRPr kumimoji="1" sz="2000">
                <a:solidFill>
                  <a:schemeClr val="tx1"/>
                </a:solidFill>
                <a:latin typeface="Arial" charset="0"/>
                <a:ea typeface="標楷體" pitchFamily="65" charset="-120"/>
              </a:defRPr>
            </a:lvl2pPr>
            <a:lvl3pPr marL="1143000" indent="-228600">
              <a:spcBef>
                <a:spcPct val="20000"/>
              </a:spcBef>
              <a:buChar char="•"/>
              <a:defRPr kumimoji="1">
                <a:solidFill>
                  <a:schemeClr val="tx1"/>
                </a:solidFill>
                <a:latin typeface="Arial" charset="0"/>
                <a:ea typeface="標楷體" pitchFamily="65" charset="-120"/>
              </a:defRPr>
            </a:lvl3pPr>
            <a:lvl4pPr marL="1600200" indent="-228600">
              <a:spcBef>
                <a:spcPct val="20000"/>
              </a:spcBef>
              <a:buChar char="o"/>
              <a:defRPr kumimoji="1" sz="2400">
                <a:solidFill>
                  <a:schemeClr val="tx1"/>
                </a:solidFill>
                <a:latin typeface="Arial" charset="0"/>
                <a:ea typeface="標楷體" pitchFamily="65" charset="-120"/>
              </a:defRPr>
            </a:lvl4pPr>
            <a:lvl5pPr marL="2057400" indent="-228600">
              <a:spcBef>
                <a:spcPct val="20000"/>
              </a:spcBef>
              <a:buFont typeface="Wingdings" pitchFamily="2" charset="2"/>
              <a:buChar char="§"/>
              <a:defRPr kumimoji="1" sz="2400">
                <a:solidFill>
                  <a:schemeClr val="tx1"/>
                </a:solidFill>
                <a:latin typeface="Arial" charset="0"/>
                <a:ea typeface="標楷體" pitchFamily="65" charset="-120"/>
              </a:defRPr>
            </a:lvl5pPr>
            <a:lvl6pPr marL="2514600" indent="-228600" eaLnBrk="0" fontAlgn="base" hangingPunct="0">
              <a:spcBef>
                <a:spcPct val="20000"/>
              </a:spcBef>
              <a:spcAft>
                <a:spcPct val="0"/>
              </a:spcAft>
              <a:buFont typeface="Wingdings" pitchFamily="2" charset="2"/>
              <a:buChar char="§"/>
              <a:defRPr kumimoji="1" sz="2400">
                <a:solidFill>
                  <a:schemeClr val="tx1"/>
                </a:solidFill>
                <a:latin typeface="Arial" charset="0"/>
                <a:ea typeface="標楷體" pitchFamily="65" charset="-120"/>
              </a:defRPr>
            </a:lvl6pPr>
            <a:lvl7pPr marL="2971800" indent="-228600" eaLnBrk="0" fontAlgn="base" hangingPunct="0">
              <a:spcBef>
                <a:spcPct val="20000"/>
              </a:spcBef>
              <a:spcAft>
                <a:spcPct val="0"/>
              </a:spcAft>
              <a:buFont typeface="Wingdings" pitchFamily="2" charset="2"/>
              <a:buChar char="§"/>
              <a:defRPr kumimoji="1" sz="2400">
                <a:solidFill>
                  <a:schemeClr val="tx1"/>
                </a:solidFill>
                <a:latin typeface="Arial" charset="0"/>
                <a:ea typeface="標楷體" pitchFamily="65" charset="-120"/>
              </a:defRPr>
            </a:lvl7pPr>
            <a:lvl8pPr marL="3429000" indent="-228600" eaLnBrk="0" fontAlgn="base" hangingPunct="0">
              <a:spcBef>
                <a:spcPct val="20000"/>
              </a:spcBef>
              <a:spcAft>
                <a:spcPct val="0"/>
              </a:spcAft>
              <a:buFont typeface="Wingdings" pitchFamily="2" charset="2"/>
              <a:buChar char="§"/>
              <a:defRPr kumimoji="1" sz="2400">
                <a:solidFill>
                  <a:schemeClr val="tx1"/>
                </a:solidFill>
                <a:latin typeface="Arial" charset="0"/>
                <a:ea typeface="標楷體" pitchFamily="65" charset="-120"/>
              </a:defRPr>
            </a:lvl8pPr>
            <a:lvl9pPr marL="3886200" indent="-228600" eaLnBrk="0" fontAlgn="base" hangingPunct="0">
              <a:spcBef>
                <a:spcPct val="20000"/>
              </a:spcBef>
              <a:spcAft>
                <a:spcPct val="0"/>
              </a:spcAft>
              <a:buFont typeface="Wingdings" pitchFamily="2" charset="2"/>
              <a:buChar char="§"/>
              <a:defRPr kumimoji="1" sz="2400">
                <a:solidFill>
                  <a:schemeClr val="tx1"/>
                </a:solidFill>
                <a:latin typeface="Arial" charset="0"/>
                <a:ea typeface="標楷體" pitchFamily="65" charset="-120"/>
              </a:defRPr>
            </a:lvl9pPr>
          </a:lstStyle>
          <a:p>
            <a:pPr algn="ctr">
              <a:buNone/>
            </a:pP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Li-Chung Lee, Wei-Min Lai, Mao-</a:t>
            </a:r>
            <a:r>
              <a:rPr lang="en-US" altLang="zh-TW" sz="1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Ruei</a:t>
            </a: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 Li, </a:t>
            </a:r>
            <a:r>
              <a:rPr lang="en-US" altLang="zh-TW" sz="1800" dirty="0" err="1">
                <a:latin typeface="Arial Unicode MS" panose="020B0604020202020204" pitchFamily="34" charset="-120"/>
                <a:ea typeface="Arial Unicode MS" panose="020B0604020202020204" pitchFamily="34" charset="-120"/>
                <a:cs typeface="Arial Unicode MS" panose="020B0604020202020204" pitchFamily="34" charset="-120"/>
              </a:rPr>
              <a:t>Yeong-Luh</a:t>
            </a:r>
            <a:r>
              <a:rPr lang="en-US" altLang="zh-TW" sz="18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800" dirty="0" err="1" smtClean="0">
                <a:latin typeface="Arial Unicode MS" panose="020B0604020202020204" pitchFamily="34" charset="-120"/>
                <a:ea typeface="Arial Unicode MS" panose="020B0604020202020204" pitchFamily="34" charset="-120"/>
                <a:cs typeface="Arial Unicode MS" panose="020B0604020202020204" pitchFamily="34" charset="-120"/>
              </a:rPr>
              <a:t>Ueng</a:t>
            </a:r>
            <a:endParaRPr lang="en-US" altLang="zh-TW" sz="1800" baseline="30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algn="ctr">
              <a:buNone/>
            </a:pPr>
            <a:endParaRPr lang="en-US" altLang="zh-TW" sz="1800" baseline="30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algn="ctr">
              <a:buNone/>
            </a:pPr>
            <a:endParaRPr lang="en-US" altLang="zh-TW" sz="1800" baseline="30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buNone/>
            </a:pP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         Dept</a:t>
            </a:r>
            <a:r>
              <a:rPr lang="en-US" altLang="zh-TW" sz="1800" dirty="0">
                <a:latin typeface="Arial Unicode MS" panose="020B0604020202020204" pitchFamily="34" charset="-120"/>
                <a:ea typeface="Arial Unicode MS" panose="020B0604020202020204" pitchFamily="34" charset="-120"/>
                <a:cs typeface="Arial Unicode MS" panose="020B0604020202020204" pitchFamily="34" charset="-120"/>
              </a:rPr>
              <a:t>. Electrical </a:t>
            </a: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Engineering National </a:t>
            </a:r>
            <a:r>
              <a:rPr lang="en-US" altLang="zh-TW" sz="1800" dirty="0">
                <a:latin typeface="Arial Unicode MS" panose="020B0604020202020204" pitchFamily="34" charset="-120"/>
                <a:ea typeface="Arial Unicode MS" panose="020B0604020202020204" pitchFamily="34" charset="-120"/>
                <a:cs typeface="Arial Unicode MS" panose="020B0604020202020204" pitchFamily="34" charset="-120"/>
              </a:rPr>
              <a:t>Tsing Hua </a:t>
            </a: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University, Hsinchu</a:t>
            </a:r>
            <a:r>
              <a:rPr lang="en-US" altLang="zh-TW" sz="18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Taiwan</a:t>
            </a:r>
          </a:p>
          <a:p>
            <a:pPr algn="ctr">
              <a:buNone/>
            </a:pPr>
            <a:endParaRPr lang="en-US" altLang="zh-TW" sz="1800" dirty="0" smtClean="0"/>
          </a:p>
        </p:txBody>
      </p:sp>
    </p:spTree>
    <p:extLst>
      <p:ext uri="{BB962C8B-B14F-4D97-AF65-F5344CB8AC3E}">
        <p14:creationId xmlns:p14="http://schemas.microsoft.com/office/powerpoint/2010/main" val="3972087351"/>
      </p:ext>
    </p:extLst>
  </p:cSld>
  <p:clrMapOvr>
    <a:masterClrMapping/>
  </p:clrMapOvr>
  <mc:AlternateContent xmlns:mc="http://schemas.openxmlformats.org/markup-compatibility/2006">
    <mc:Choice xmlns:p14="http://schemas.microsoft.com/office/powerpoint/2010/main" Requires="p14">
      <p:transition spd="slow" p14:dur="2000" advTm="25897"/>
    </mc:Choice>
    <mc:Fallback>
      <p:transition spd="slow" advTm="258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Preliminary: </a:t>
            </a:r>
            <a:r>
              <a:rPr lang="en-US" altLang="zh-TW" dirty="0" smtClean="0"/>
              <a:t>Layer-based IDD </a:t>
            </a:r>
            <a:r>
              <a:rPr lang="en-US" altLang="zh-TW" dirty="0" smtClean="0"/>
              <a:t>Receiver [</a:t>
            </a:r>
            <a:r>
              <a:rPr lang="en-US" altLang="zh-TW" dirty="0" smtClean="0"/>
              <a:t>7]</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395288" y="1019482"/>
                <a:ext cx="7798593" cy="1617430"/>
              </a:xfrm>
            </p:spPr>
            <p:txBody>
              <a:bodyPr/>
              <a:lstStyle/>
              <a:p>
                <a:r>
                  <a:rPr lang="en-US" altLang="zh-TW" dirty="0" smtClean="0"/>
                  <a:t>The IDD receiver proposed in [7</a:t>
                </a:r>
                <a:r>
                  <a:rPr lang="en-US" altLang="zh-TW" dirty="0" smtClean="0"/>
                  <a:t>]</a:t>
                </a:r>
                <a:endParaRPr lang="en-US" altLang="zh-TW" dirty="0" smtClean="0"/>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Two-</a:t>
                </a:r>
                <a:r>
                  <a:rPr lang="en-US" altLang="zh-TW" dirty="0" err="1" smtClean="0">
                    <a:latin typeface="Arial Unicode MS" panose="020B0604020202020204" pitchFamily="34" charset="-120"/>
                    <a:ea typeface="Arial Unicode MS" panose="020B0604020202020204" pitchFamily="34" charset="-120"/>
                    <a:cs typeface="Arial Unicode MS" panose="020B0604020202020204" pitchFamily="34" charset="-120"/>
                  </a:rPr>
                  <a:t>codeword</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schedule</a:t>
                </a:r>
              </a:p>
              <a:p>
                <a:pPr lvl="1"/>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a:t>
                </a:r>
                <a:r>
                  <a:rPr lang="zh-TW" altLang="en-US"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14:m>
                  <m:oMath xmlns:m="http://schemas.openxmlformats.org/officeDocument/2006/math">
                    <m:sSub>
                      <m:sSubPr>
                        <m:ctrlPr>
                          <a:rPr lang="en-US" altLang="zh-TW" b="0" i="1" dirty="0" smtClean="0">
                            <a:solidFill>
                              <a:srgbClr val="FF0000"/>
                            </a:solidFill>
                            <a:latin typeface="Cambria Math"/>
                            <a:ea typeface="Arial Unicode MS" panose="020B0604020202020204" pitchFamily="34" charset="-120"/>
                            <a:cs typeface="Arial Unicode MS" panose="020B0604020202020204" pitchFamily="34" charset="-120"/>
                          </a:rPr>
                        </m:ctrlPr>
                      </m:sSubPr>
                      <m:e>
                        <m:r>
                          <m:rPr>
                            <m:sty m:val="p"/>
                          </m:rPr>
                          <a:rPr lang="en-US" altLang="zh-TW" dirty="0">
                            <a:solidFill>
                              <a:srgbClr val="FF0000"/>
                            </a:solidFill>
                            <a:latin typeface="Cambria Math"/>
                            <a:ea typeface="Arial Unicode MS" panose="020B0604020202020204" pitchFamily="34" charset="-120"/>
                            <a:cs typeface="Arial Unicode MS" panose="020B0604020202020204" pitchFamily="34" charset="-120"/>
                          </a:rPr>
                          <m:t>L</m:t>
                        </m:r>
                      </m:e>
                      <m:sub>
                        <m:r>
                          <a:rPr lang="en-US" altLang="zh-TW" b="0" i="1" dirty="0" smtClean="0">
                            <a:solidFill>
                              <a:srgbClr val="FF0000"/>
                            </a:solidFill>
                            <a:latin typeface="Cambria Math"/>
                            <a:ea typeface="Arial Unicode MS" panose="020B0604020202020204" pitchFamily="34" charset="-120"/>
                            <a:cs typeface="Arial Unicode MS" panose="020B0604020202020204" pitchFamily="34" charset="-120"/>
                          </a:rPr>
                          <m:t>𝑐</m:t>
                        </m:r>
                      </m:sub>
                    </m:sSub>
                    <m:r>
                      <a:rPr lang="en-US" altLang="zh-TW" b="0" i="1" dirty="0" smtClean="0">
                        <a:solidFill>
                          <a:srgbClr val="FF0000"/>
                        </a:solidFill>
                        <a:latin typeface="Cambria Math"/>
                        <a:ea typeface="Arial Unicode MS" panose="020B0604020202020204" pitchFamily="34" charset="-120"/>
                        <a:cs typeface="Arial Unicode MS" panose="020B0604020202020204" pitchFamily="34" charset="-120"/>
                      </a:rPr>
                      <m:t> </m:t>
                    </m:r>
                  </m:oMath>
                </a14:m>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and </a:t>
                </a:r>
                <a14:m>
                  <m:oMath xmlns:m="http://schemas.openxmlformats.org/officeDocument/2006/math">
                    <m:r>
                      <a:rPr lang="en-US" altLang="zh-TW" i="1" dirty="0">
                        <a:solidFill>
                          <a:srgbClr val="FF0000"/>
                        </a:solidFill>
                        <a:latin typeface="Cambria Math"/>
                        <a:ea typeface="Arial Unicode MS" panose="020B0604020202020204" pitchFamily="34" charset="-120"/>
                        <a:cs typeface="Arial Unicode MS" panose="020B0604020202020204" pitchFamily="34" charset="-120"/>
                      </a:rPr>
                      <m:t> </m:t>
                    </m:r>
                    <m:sSub>
                      <m:sSubPr>
                        <m:ctrlPr>
                          <a:rPr lang="en-US" altLang="zh-TW" i="1" dirty="0">
                            <a:solidFill>
                              <a:srgbClr val="FF0000"/>
                            </a:solidFill>
                            <a:latin typeface="Cambria Math"/>
                            <a:ea typeface="Arial Unicode MS" panose="020B0604020202020204" pitchFamily="34" charset="-120"/>
                            <a:cs typeface="Arial Unicode MS" panose="020B0604020202020204" pitchFamily="34" charset="-120"/>
                          </a:rPr>
                        </m:ctrlPr>
                      </m:sSubPr>
                      <m:e>
                        <m:r>
                          <a:rPr lang="en-US" altLang="zh-TW" i="1" dirty="0">
                            <a:solidFill>
                              <a:srgbClr val="FF0000"/>
                            </a:solidFill>
                            <a:latin typeface="Cambria Math"/>
                            <a:ea typeface="Arial Unicode MS" panose="020B0604020202020204" pitchFamily="34" charset="-120"/>
                            <a:cs typeface="Arial Unicode MS" panose="020B0604020202020204" pitchFamily="34" charset="-120"/>
                          </a:rPr>
                          <m:t>𝐿</m:t>
                        </m:r>
                      </m:e>
                      <m:sub>
                        <m:r>
                          <a:rPr lang="en-US" altLang="zh-TW" i="1" dirty="0">
                            <a:solidFill>
                              <a:srgbClr val="FF0000"/>
                            </a:solidFill>
                            <a:latin typeface="Cambria Math"/>
                            <a:ea typeface="Arial Unicode MS" panose="020B0604020202020204" pitchFamily="34" charset="-120"/>
                            <a:cs typeface="Arial Unicode MS" panose="020B0604020202020204" pitchFamily="34" charset="-120"/>
                          </a:rPr>
                          <m:t>𝑒</m:t>
                        </m:r>
                      </m:sub>
                    </m:sSub>
                  </m:oMath>
                </a14:m>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memory are </a:t>
                </a: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doubled</a:t>
                </a:r>
                <a:endPar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395288" y="1019482"/>
                <a:ext cx="7798593" cy="1617430"/>
              </a:xfrm>
              <a:blipFill rotWithShape="1">
                <a:blip r:embed="rId5"/>
                <a:stretch>
                  <a:fillRect l="-1095" t="-263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fld id="{8DACDDD6-85C1-47AB-B33C-2011910D54C9}" type="slidenum">
              <a:rPr lang="zh-TW" altLang="en-US" smtClean="0"/>
              <a:t>10</a:t>
            </a:fld>
            <a:endParaRPr lang="zh-TW" altLang="en-US" dirty="0"/>
          </a:p>
        </p:txBody>
      </p:sp>
      <p:sp>
        <p:nvSpPr>
          <p:cNvPr id="5" name="矩形 4"/>
          <p:cNvSpPr/>
          <p:nvPr/>
        </p:nvSpPr>
        <p:spPr>
          <a:xfrm>
            <a:off x="395536" y="5445224"/>
            <a:ext cx="8353425" cy="830997"/>
          </a:xfrm>
          <a:prstGeom prst="rect">
            <a:avLst/>
          </a:prstGeom>
        </p:spPr>
        <p:txBody>
          <a:bodyPr wrap="square">
            <a:spAutoFit/>
          </a:bodyPr>
          <a:lstStyle/>
          <a:p>
            <a:r>
              <a:rPr lang="en-US" altLang="zh-TW" sz="1600" kern="0" dirty="0" smtClean="0">
                <a:latin typeface="+mn-lt"/>
                <a:cs typeface="Times New Roman" panose="02020603050405020304" pitchFamily="18" charset="0"/>
              </a:rPr>
              <a:t>[7]</a:t>
            </a:r>
            <a:r>
              <a:rPr lang="zh-TW" altLang="en-US" sz="1600" kern="0" dirty="0" smtClean="0">
                <a:latin typeface="+mn-lt"/>
                <a:cs typeface="Times New Roman" panose="02020603050405020304" pitchFamily="18" charset="0"/>
              </a:rPr>
              <a:t> </a:t>
            </a:r>
            <a:r>
              <a:rPr lang="en-US" altLang="zh-TW" sz="1600" kern="0" dirty="0" smtClean="0">
                <a:latin typeface="+mn-lt"/>
                <a:cs typeface="Times New Roman" panose="02020603050405020304" pitchFamily="18" charset="0"/>
              </a:rPr>
              <a:t>M. R. Li, T. Y. </a:t>
            </a:r>
            <a:r>
              <a:rPr lang="en-US" altLang="zh-TW" sz="1600" kern="0" dirty="0" err="1" smtClean="0">
                <a:latin typeface="+mn-lt"/>
                <a:cs typeface="Times New Roman" panose="02020603050405020304" pitchFamily="18" charset="0"/>
              </a:rPr>
              <a:t>Kuan</a:t>
            </a:r>
            <a:r>
              <a:rPr lang="en-US" altLang="zh-TW" sz="1600" kern="0" dirty="0" smtClean="0">
                <a:latin typeface="+mn-lt"/>
                <a:cs typeface="Times New Roman" panose="02020603050405020304" pitchFamily="18" charset="0"/>
              </a:rPr>
              <a:t>, H. C. Lee and Y. L. </a:t>
            </a:r>
            <a:r>
              <a:rPr lang="en-US" altLang="zh-TW" sz="1600" kern="0" dirty="0" err="1" smtClean="0">
                <a:latin typeface="+mn-lt"/>
                <a:cs typeface="Times New Roman" panose="02020603050405020304" pitchFamily="18" charset="0"/>
              </a:rPr>
              <a:t>Ueng</a:t>
            </a:r>
            <a:r>
              <a:rPr lang="en-US" altLang="zh-TW" sz="1600" kern="0" dirty="0" smtClean="0">
                <a:latin typeface="+mn-lt"/>
                <a:cs typeface="Times New Roman" panose="02020603050405020304" pitchFamily="18" charset="0"/>
              </a:rPr>
              <a:t>, “An IDD receiver of LDPC coded modulation scheme for flash memory applications,” </a:t>
            </a:r>
            <a:r>
              <a:rPr lang="en-US" altLang="zh-TW" sz="1600" i="1" kern="0" dirty="0" smtClean="0">
                <a:latin typeface="+mn-lt"/>
                <a:cs typeface="Times New Roman" panose="02020603050405020304" pitchFamily="18" charset="0"/>
              </a:rPr>
              <a:t>2016 IEEE Asia Pacific Conference on Circuits and Systems (APCCAS)</a:t>
            </a:r>
            <a:r>
              <a:rPr lang="en-US" altLang="zh-TW" sz="1600" kern="0" dirty="0" smtClean="0">
                <a:latin typeface="+mn-lt"/>
                <a:cs typeface="Times New Roman" panose="02020603050405020304" pitchFamily="18" charset="0"/>
              </a:rPr>
              <a:t>, </a:t>
            </a:r>
            <a:r>
              <a:rPr lang="en-US" altLang="zh-TW" sz="1600" kern="0" dirty="0" err="1" smtClean="0">
                <a:latin typeface="+mn-lt"/>
                <a:cs typeface="Times New Roman" panose="02020603050405020304" pitchFamily="18" charset="0"/>
              </a:rPr>
              <a:t>Jeju</a:t>
            </a:r>
            <a:r>
              <a:rPr lang="en-US" altLang="zh-TW" sz="1600" kern="0" dirty="0" smtClean="0">
                <a:latin typeface="+mn-lt"/>
                <a:cs typeface="Times New Roman" panose="02020603050405020304" pitchFamily="18" charset="0"/>
              </a:rPr>
              <a:t>, 2016, pp. 289-292.</a:t>
            </a:r>
            <a:endParaRPr lang="en-US" altLang="zh-TW" sz="1600" kern="0" dirty="0">
              <a:latin typeface="+mn-lt"/>
              <a:cs typeface="Times New Roman" panose="02020603050405020304" pitchFamily="18" charset="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2038454222"/>
              </p:ext>
            </p:extLst>
          </p:nvPr>
        </p:nvGraphicFramePr>
        <p:xfrm>
          <a:off x="107504" y="2745699"/>
          <a:ext cx="4455454" cy="2400419"/>
        </p:xfrm>
        <a:graphic>
          <a:graphicData uri="http://schemas.openxmlformats.org/presentationml/2006/ole">
            <mc:AlternateContent xmlns:mc="http://schemas.openxmlformats.org/markup-compatibility/2006">
              <mc:Choice xmlns:v="urn:schemas-microsoft-com:vml" Requires="v">
                <p:oleObj spid="_x0000_s2950" name="Visio" r:id="rId6" imgW="4915092" imgH="2648135" progId="Visio.Drawing.15">
                  <p:embed/>
                </p:oleObj>
              </mc:Choice>
              <mc:Fallback>
                <p:oleObj name="Visio" r:id="rId6" imgW="4915092" imgH="2648135" progId="Visio.Drawing.15">
                  <p:embed/>
                  <p:pic>
                    <p:nvPicPr>
                      <p:cNvPr id="0" name=""/>
                      <p:cNvPicPr/>
                      <p:nvPr/>
                    </p:nvPicPr>
                    <p:blipFill>
                      <a:blip r:embed="rId7"/>
                      <a:stretch>
                        <a:fillRect/>
                      </a:stretch>
                    </p:blipFill>
                    <p:spPr>
                      <a:xfrm>
                        <a:off x="107504" y="2745699"/>
                        <a:ext cx="4455454" cy="2400419"/>
                      </a:xfrm>
                      <a:prstGeom prst="rect">
                        <a:avLst/>
                      </a:prstGeom>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1402512876"/>
              </p:ext>
            </p:extLst>
          </p:nvPr>
        </p:nvGraphicFramePr>
        <p:xfrm>
          <a:off x="179760" y="2685547"/>
          <a:ext cx="4248224" cy="2486765"/>
        </p:xfrm>
        <a:graphic>
          <a:graphicData uri="http://schemas.openxmlformats.org/presentationml/2006/ole">
            <mc:AlternateContent xmlns:mc="http://schemas.openxmlformats.org/markup-compatibility/2006">
              <mc:Choice xmlns:v="urn:schemas-microsoft-com:vml" Requires="v">
                <p:oleObj spid="_x0000_s2951" name="Visio" r:id="rId8" imgW="4686492" imgH="2743328" progId="Visio.Drawing.15">
                  <p:embed/>
                </p:oleObj>
              </mc:Choice>
              <mc:Fallback>
                <p:oleObj name="Visio" r:id="rId8" imgW="4686492" imgH="2743328" progId="Visio.Drawing.15">
                  <p:embed/>
                  <p:pic>
                    <p:nvPicPr>
                      <p:cNvPr id="0" name=""/>
                      <p:cNvPicPr/>
                      <p:nvPr/>
                    </p:nvPicPr>
                    <p:blipFill>
                      <a:blip r:embed="rId9"/>
                      <a:stretch>
                        <a:fillRect/>
                      </a:stretch>
                    </p:blipFill>
                    <p:spPr>
                      <a:xfrm>
                        <a:off x="179760" y="2685547"/>
                        <a:ext cx="4248224" cy="2486765"/>
                      </a:xfrm>
                      <a:prstGeom prst="rect">
                        <a:avLst/>
                      </a:prstGeom>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3098465246"/>
              </p:ext>
            </p:extLst>
          </p:nvPr>
        </p:nvGraphicFramePr>
        <p:xfrm>
          <a:off x="4608512" y="2274930"/>
          <a:ext cx="4427984" cy="1202705"/>
        </p:xfrm>
        <a:graphic>
          <a:graphicData uri="http://schemas.openxmlformats.org/presentationml/2006/ole">
            <mc:AlternateContent xmlns:mc="http://schemas.openxmlformats.org/markup-compatibility/2006">
              <mc:Choice xmlns:v="urn:schemas-microsoft-com:vml" Requires="v">
                <p:oleObj spid="_x0000_s2952" name="Visio" r:id="rId10" imgW="9887046" imgH="2686135" progId="Visio.Drawing.15">
                  <p:embed/>
                </p:oleObj>
              </mc:Choice>
              <mc:Fallback>
                <p:oleObj name="Visio" r:id="rId10" imgW="9887046" imgH="2686135" progId="Visio.Drawing.15">
                  <p:embed/>
                  <p:pic>
                    <p:nvPicPr>
                      <p:cNvPr id="0" name=""/>
                      <p:cNvPicPr/>
                      <p:nvPr/>
                    </p:nvPicPr>
                    <p:blipFill>
                      <a:blip r:embed="rId11"/>
                      <a:stretch>
                        <a:fillRect/>
                      </a:stretch>
                    </p:blipFill>
                    <p:spPr>
                      <a:xfrm>
                        <a:off x="4608512" y="2274930"/>
                        <a:ext cx="4427984" cy="1202705"/>
                      </a:xfrm>
                      <a:prstGeom prst="rect">
                        <a:avLst/>
                      </a:prstGeom>
                    </p:spPr>
                  </p:pic>
                </p:oleObj>
              </mc:Fallback>
            </mc:AlternateContent>
          </a:graphicData>
        </a:graphic>
      </p:graphicFrame>
      <p:grpSp>
        <p:nvGrpSpPr>
          <p:cNvPr id="14" name="群組 13"/>
          <p:cNvGrpSpPr/>
          <p:nvPr/>
        </p:nvGrpSpPr>
        <p:grpSpPr>
          <a:xfrm>
            <a:off x="4716016" y="3611516"/>
            <a:ext cx="4427984" cy="1761700"/>
            <a:chOff x="4716016" y="3922921"/>
            <a:chExt cx="4427984" cy="1761700"/>
          </a:xfrm>
        </p:grpSpPr>
        <p:sp>
          <p:nvSpPr>
            <p:cNvPr id="6" name="向下箭號 5"/>
            <p:cNvSpPr/>
            <p:nvPr/>
          </p:nvSpPr>
          <p:spPr bwMode="auto">
            <a:xfrm>
              <a:off x="7020272" y="3922921"/>
              <a:ext cx="514513" cy="534779"/>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graphicFrame>
          <p:nvGraphicFramePr>
            <p:cNvPr id="13" name="物件 12"/>
            <p:cNvGraphicFramePr>
              <a:graphicFrameLocks noChangeAspect="1"/>
            </p:cNvGraphicFramePr>
            <p:nvPr>
              <p:extLst>
                <p:ext uri="{D42A27DB-BD31-4B8C-83A1-F6EECF244321}">
                  <p14:modId xmlns:p14="http://schemas.microsoft.com/office/powerpoint/2010/main" val="3650331662"/>
                </p:ext>
              </p:extLst>
            </p:nvPr>
          </p:nvGraphicFramePr>
          <p:xfrm>
            <a:off x="4716016" y="4457700"/>
            <a:ext cx="4427984" cy="1226921"/>
          </p:xfrm>
          <a:graphic>
            <a:graphicData uri="http://schemas.openxmlformats.org/presentationml/2006/ole">
              <mc:AlternateContent xmlns:mc="http://schemas.openxmlformats.org/markup-compatibility/2006">
                <mc:Choice xmlns:v="urn:schemas-microsoft-com:vml" Requires="v">
                  <p:oleObj spid="_x0000_s2953" name="Visio" r:id="rId12" imgW="9724913" imgH="2695731" progId="Visio.Drawing.15">
                    <p:embed/>
                  </p:oleObj>
                </mc:Choice>
                <mc:Fallback>
                  <p:oleObj name="Visio" r:id="rId12" imgW="9724913" imgH="2695731" progId="Visio.Drawing.15">
                    <p:embed/>
                    <p:pic>
                      <p:nvPicPr>
                        <p:cNvPr id="0" name=""/>
                        <p:cNvPicPr/>
                        <p:nvPr/>
                      </p:nvPicPr>
                      <p:blipFill>
                        <a:blip r:embed="rId13"/>
                        <a:stretch>
                          <a:fillRect/>
                        </a:stretch>
                      </p:blipFill>
                      <p:spPr>
                        <a:xfrm>
                          <a:off x="4716016" y="4457700"/>
                          <a:ext cx="4427984" cy="1226921"/>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4006689435"/>
      </p:ext>
    </p:extLst>
  </p:cSld>
  <p:clrMapOvr>
    <a:masterClrMapping/>
  </p:clrMapOvr>
  <mc:AlternateContent xmlns:mc="http://schemas.openxmlformats.org/markup-compatibility/2006">
    <mc:Choice xmlns:p14="http://schemas.microsoft.com/office/powerpoint/2010/main" Requires="p14">
      <p:transition spd="slow" p14:dur="2000" advTm="108959"/>
    </mc:Choice>
    <mc:Fallback>
      <p:transition spd="slow" advTm="108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pPr lvl="1"/>
            <a:r>
              <a:rPr lang="en-US" altLang="zh-TW" dirty="0" smtClean="0"/>
              <a:t>NAND</a:t>
            </a:r>
            <a:r>
              <a:rPr lang="zh-TW" altLang="en-US" dirty="0"/>
              <a:t> </a:t>
            </a:r>
            <a:r>
              <a:rPr lang="en-US" altLang="zh-TW" dirty="0" smtClean="0"/>
              <a:t>Flash</a:t>
            </a:r>
          </a:p>
          <a:p>
            <a:r>
              <a:rPr lang="en-US" altLang="zh-TW" dirty="0" smtClean="0"/>
              <a:t>Preliminary</a:t>
            </a:r>
          </a:p>
          <a:p>
            <a:pPr lvl="1"/>
            <a:r>
              <a:rPr lang="en-US" altLang="zh-TW" dirty="0" smtClean="0"/>
              <a:t>LDPC </a:t>
            </a:r>
            <a:r>
              <a:rPr lang="en-US" altLang="zh-TW" dirty="0"/>
              <a:t>coded modulation using a very sparse LDPC code</a:t>
            </a:r>
            <a:endParaRPr lang="en-US" altLang="zh-TW" dirty="0" smtClean="0"/>
          </a:p>
          <a:p>
            <a:pPr lvl="1"/>
            <a:r>
              <a:rPr lang="en-US" altLang="zh-TW" dirty="0" smtClean="0"/>
              <a:t>Layer-based IDD receiver</a:t>
            </a:r>
          </a:p>
          <a:p>
            <a:r>
              <a:rPr lang="en-US" altLang="zh-TW" dirty="0" smtClean="0"/>
              <a:t>Proposed Shuffle-based IDD Receiver</a:t>
            </a:r>
          </a:p>
          <a:p>
            <a:pPr lvl="1"/>
            <a:r>
              <a:rPr lang="en-US" altLang="zh-TW" dirty="0" smtClean="0"/>
              <a:t>Design </a:t>
            </a:r>
            <a:r>
              <a:rPr lang="en-US" altLang="zh-TW" dirty="0" smtClean="0"/>
              <a:t>challenge</a:t>
            </a:r>
            <a:endParaRPr lang="en-US" altLang="zh-TW" dirty="0" smtClean="0"/>
          </a:p>
          <a:p>
            <a:pPr lvl="1"/>
            <a:r>
              <a:rPr lang="en-US" altLang="zh-TW" dirty="0" smtClean="0"/>
              <a:t>Hardware-friendly structure </a:t>
            </a:r>
            <a:r>
              <a:rPr lang="en-US" altLang="zh-TW" dirty="0" err="1" smtClean="0"/>
              <a:t>interleaver</a:t>
            </a:r>
            <a:endParaRPr lang="en-US" altLang="zh-TW" dirty="0" smtClean="0"/>
          </a:p>
          <a:p>
            <a:pPr lvl="1"/>
            <a:r>
              <a:rPr lang="en-US" altLang="zh-TW" dirty="0" smtClean="0"/>
              <a:t>Optimized memory bank interface</a:t>
            </a:r>
          </a:p>
          <a:p>
            <a:r>
              <a:rPr lang="en-US" altLang="zh-TW" dirty="0" smtClean="0">
                <a:solidFill>
                  <a:schemeClr val="bg1">
                    <a:lumMod val="65000"/>
                  </a:schemeClr>
                </a:solidFill>
              </a:rPr>
              <a:t>Simulation Results</a:t>
            </a:r>
          </a:p>
          <a:p>
            <a:r>
              <a:rPr lang="en-US" altLang="zh-TW" dirty="0" smtClean="0">
                <a:solidFill>
                  <a:schemeClr val="bg1">
                    <a:lumMod val="65000"/>
                  </a:schemeClr>
                </a:solidFill>
              </a:rPr>
              <a:t>Conclusion</a:t>
            </a:r>
            <a:endParaRPr lang="zh-TW" altLang="en-US" dirty="0">
              <a:solidFill>
                <a:schemeClr val="bg1">
                  <a:lumMod val="65000"/>
                </a:schemeClr>
              </a:solidFill>
            </a:endParaRP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11</a:t>
            </a:fld>
            <a:endParaRPr lang="zh-TW" altLang="en-US"/>
          </a:p>
        </p:txBody>
      </p:sp>
    </p:spTree>
    <p:extLst>
      <p:ext uri="{BB962C8B-B14F-4D97-AF65-F5344CB8AC3E}">
        <p14:creationId xmlns:p14="http://schemas.microsoft.com/office/powerpoint/2010/main" val="1637837187"/>
      </p:ext>
    </p:extLst>
  </p:cSld>
  <p:clrMapOvr>
    <a:masterClrMapping/>
  </p:clrMapOvr>
  <mc:AlternateContent xmlns:mc="http://schemas.openxmlformats.org/markup-compatibility/2006">
    <mc:Choice xmlns:p14="http://schemas.microsoft.com/office/powerpoint/2010/main" Requires="p14">
      <p:transition spd="slow" p14:dur="2000" advTm="8038"/>
    </mc:Choice>
    <mc:Fallback>
      <p:transition spd="slow" advTm="80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lgn="just"/>
            <a:r>
              <a:rPr lang="en-US" altLang="zh-TW" dirty="0" smtClean="0"/>
              <a:t>Advantages of the shuffle-based scheme</a:t>
            </a:r>
          </a:p>
          <a:p>
            <a:pPr lvl="1" algn="just"/>
            <a:r>
              <a:rPr lang="en-US" altLang="zh-TW" dirty="0" smtClean="0"/>
              <a:t>One-</a:t>
            </a:r>
            <a:r>
              <a:rPr lang="en-US" altLang="zh-TW" dirty="0" err="1" smtClean="0"/>
              <a:t>codeword</a:t>
            </a:r>
            <a:r>
              <a:rPr lang="en-US" altLang="zh-TW" dirty="0" smtClean="0"/>
              <a:t> decoding </a:t>
            </a:r>
          </a:p>
          <a:p>
            <a:pPr lvl="1" algn="just"/>
            <a:r>
              <a:rPr lang="en-US" altLang="zh-TW" dirty="0" smtClean="0"/>
              <a:t>Reduction of the memory requirement</a:t>
            </a:r>
          </a:p>
          <a:p>
            <a:pPr lvl="1" algn="just"/>
            <a:endParaRPr lang="en-US" altLang="zh-TW" dirty="0" smtClean="0"/>
          </a:p>
          <a:p>
            <a:pPr algn="just"/>
            <a:r>
              <a:rPr lang="en-US" altLang="zh-TW" dirty="0" smtClean="0"/>
              <a:t>Challenges</a:t>
            </a:r>
          </a:p>
          <a:p>
            <a:pPr lvl="1" algn="just"/>
            <a:r>
              <a:rPr lang="en-US" altLang="zh-TW" dirty="0" smtClean="0"/>
              <a:t>Interface design</a:t>
            </a:r>
          </a:p>
          <a:p>
            <a:pPr lvl="1" algn="just"/>
            <a:r>
              <a:rPr lang="en-US" altLang="zh-TW" dirty="0" smtClean="0"/>
              <a:t>Hardware idle</a:t>
            </a:r>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12</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355963462"/>
              </p:ext>
            </p:extLst>
          </p:nvPr>
        </p:nvGraphicFramePr>
        <p:xfrm>
          <a:off x="395536" y="3558704"/>
          <a:ext cx="8406829" cy="2462584"/>
        </p:xfrm>
        <a:graphic>
          <a:graphicData uri="http://schemas.openxmlformats.org/presentationml/2006/ole">
            <mc:AlternateContent xmlns:mc="http://schemas.openxmlformats.org/markup-compatibility/2006">
              <mc:Choice xmlns:v="urn:schemas-microsoft-com:vml" Requires="v">
                <p:oleObj spid="_x0000_s11452" name="Visio" r:id="rId4" imgW="6181805" imgH="1809821" progId="Visio.Drawing.15">
                  <p:embed/>
                </p:oleObj>
              </mc:Choice>
              <mc:Fallback>
                <p:oleObj name="Visio" r:id="rId4" imgW="6181805" imgH="1809821" progId="Visio.Drawing.15">
                  <p:embed/>
                  <p:pic>
                    <p:nvPicPr>
                      <p:cNvPr id="0" name="物件 5"/>
                      <p:cNvPicPr>
                        <a:picLocks noChangeAspect="1" noChangeArrowheads="1"/>
                      </p:cNvPicPr>
                      <p:nvPr/>
                    </p:nvPicPr>
                    <p:blipFill>
                      <a:blip r:embed="rId5"/>
                      <a:srcRect/>
                      <a:stretch>
                        <a:fillRect/>
                      </a:stretch>
                    </p:blipFill>
                    <p:spPr bwMode="auto">
                      <a:xfrm>
                        <a:off x="395536" y="3558704"/>
                        <a:ext cx="8406829" cy="2462584"/>
                      </a:xfrm>
                      <a:prstGeom prst="rect">
                        <a:avLst/>
                      </a:prstGeom>
                      <a:noFill/>
                      <a:ln>
                        <a:noFill/>
                      </a:ln>
                    </p:spPr>
                  </p:pic>
                </p:oleObj>
              </mc:Fallback>
            </mc:AlternateContent>
          </a:graphicData>
        </a:graphic>
      </p:graphicFrame>
      <p:sp>
        <p:nvSpPr>
          <p:cNvPr id="6" name="標題 1"/>
          <p:cNvSpPr>
            <a:spLocks noGrp="1"/>
          </p:cNvSpPr>
          <p:nvPr>
            <p:ph type="title"/>
          </p:nvPr>
        </p:nvSpPr>
        <p:spPr>
          <a:xfrm>
            <a:off x="395288" y="215900"/>
            <a:ext cx="8353425" cy="439738"/>
          </a:xfrm>
        </p:spPr>
        <p:txBody>
          <a:bodyPr/>
          <a:lstStyle/>
          <a:p>
            <a:r>
              <a:rPr lang="en-US" altLang="zh-TW" dirty="0" smtClean="0"/>
              <a:t>Proposed Shuffle-Based IDD Scheme</a:t>
            </a:r>
            <a:endParaRPr lang="zh-TW" altLang="en-US" dirty="0"/>
          </a:p>
        </p:txBody>
      </p:sp>
      <p:sp>
        <p:nvSpPr>
          <p:cNvPr id="7" name="圓角矩形 6"/>
          <p:cNvSpPr/>
          <p:nvPr/>
        </p:nvSpPr>
        <p:spPr bwMode="auto">
          <a:xfrm>
            <a:off x="5868144" y="3846736"/>
            <a:ext cx="2160240" cy="1656184"/>
          </a:xfrm>
          <a:prstGeom prst="roundRect">
            <a:avLst/>
          </a:prstGeom>
          <a:noFill/>
          <a:ln w="57150" cap="flat" cmpd="sng" algn="ctr">
            <a:solidFill>
              <a:srgbClr val="FF0000"/>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2070604875"/>
      </p:ext>
    </p:extLst>
  </p:cSld>
  <p:clrMapOvr>
    <a:masterClrMapping/>
  </p:clrMapOvr>
  <mc:AlternateContent xmlns:mc="http://schemas.openxmlformats.org/markup-compatibility/2006">
    <mc:Choice xmlns:p14="http://schemas.microsoft.com/office/powerpoint/2010/main" Requires="p14">
      <p:transition spd="slow" p14:dur="2000" advTm="65567"/>
    </mc:Choice>
    <mc:Fallback>
      <p:transition spd="slow" advTm="6556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Proposed Shuffle-Based IDD Receiver</a:t>
            </a:r>
            <a:endParaRPr lang="zh-TW" altLang="en-US" dirty="0"/>
          </a:p>
        </p:txBody>
      </p:sp>
      <p:sp>
        <p:nvSpPr>
          <p:cNvPr id="4" name="投影片編號版面配置區 3"/>
          <p:cNvSpPr>
            <a:spLocks noGrp="1"/>
          </p:cNvSpPr>
          <p:nvPr>
            <p:ph type="sldNum" sz="quarter" idx="10"/>
          </p:nvPr>
        </p:nvSpPr>
        <p:spPr/>
        <p:txBody>
          <a:bodyPr/>
          <a:lstStyle/>
          <a:p>
            <a:fld id="{8DACDDD6-85C1-47AB-B33C-2011910D54C9}" type="slidenum">
              <a:rPr lang="zh-TW" altLang="en-US" smtClean="0"/>
              <a:t>13</a:t>
            </a:fld>
            <a:endParaRPr lang="zh-TW" altLang="en-US"/>
          </a:p>
        </p:txBody>
      </p:sp>
      <p:graphicFrame>
        <p:nvGraphicFramePr>
          <p:cNvPr id="6" name="內容版面配置區 5"/>
          <p:cNvGraphicFramePr>
            <a:graphicFrameLocks noGrp="1" noChangeAspect="1"/>
          </p:cNvGraphicFramePr>
          <p:nvPr>
            <p:ph idx="1"/>
            <p:extLst>
              <p:ext uri="{D42A27DB-BD31-4B8C-83A1-F6EECF244321}">
                <p14:modId xmlns:p14="http://schemas.microsoft.com/office/powerpoint/2010/main" val="3345531053"/>
              </p:ext>
            </p:extLst>
          </p:nvPr>
        </p:nvGraphicFramePr>
        <p:xfrm>
          <a:off x="395288" y="1700808"/>
          <a:ext cx="8353425" cy="3606800"/>
        </p:xfrm>
        <a:graphic>
          <a:graphicData uri="http://schemas.openxmlformats.org/presentationml/2006/ole">
            <mc:AlternateContent xmlns:mc="http://schemas.openxmlformats.org/markup-compatibility/2006">
              <mc:Choice xmlns:v="urn:schemas-microsoft-com:vml" Requires="v">
                <p:oleObj spid="_x0000_s3296" name="Visio" r:id="rId5" imgW="9905872" imgH="4276782" progId="Visio.Drawing.15">
                  <p:embed/>
                </p:oleObj>
              </mc:Choice>
              <mc:Fallback>
                <p:oleObj name="Visio" r:id="rId5" imgW="9905872" imgH="4276782" progId="Visio.Drawing.15">
                  <p:embed/>
                  <p:pic>
                    <p:nvPicPr>
                      <p:cNvPr id="0" name=""/>
                      <p:cNvPicPr/>
                      <p:nvPr/>
                    </p:nvPicPr>
                    <p:blipFill>
                      <a:blip r:embed="rId6"/>
                      <a:stretch>
                        <a:fillRect/>
                      </a:stretch>
                    </p:blipFill>
                    <p:spPr>
                      <a:xfrm>
                        <a:off x="395288" y="1700808"/>
                        <a:ext cx="8353425" cy="3606800"/>
                      </a:xfrm>
                      <a:prstGeom prst="rect">
                        <a:avLst/>
                      </a:prstGeom>
                    </p:spPr>
                  </p:pic>
                </p:oleObj>
              </mc:Fallback>
            </mc:AlternateContent>
          </a:graphicData>
        </a:graphic>
      </p:graphicFrame>
      <p:grpSp>
        <p:nvGrpSpPr>
          <p:cNvPr id="49" name="群組 48"/>
          <p:cNvGrpSpPr/>
          <p:nvPr/>
        </p:nvGrpSpPr>
        <p:grpSpPr>
          <a:xfrm>
            <a:off x="2555776" y="1956098"/>
            <a:ext cx="5544616" cy="1080120"/>
            <a:chOff x="2555776" y="1988840"/>
            <a:chExt cx="5544616" cy="1080120"/>
          </a:xfrm>
        </p:grpSpPr>
        <p:grpSp>
          <p:nvGrpSpPr>
            <p:cNvPr id="19" name="群組 18"/>
            <p:cNvGrpSpPr/>
            <p:nvPr/>
          </p:nvGrpSpPr>
          <p:grpSpPr>
            <a:xfrm>
              <a:off x="4139952" y="1988840"/>
              <a:ext cx="3960440" cy="1080120"/>
              <a:chOff x="4139952" y="1988840"/>
              <a:chExt cx="3960440" cy="1080120"/>
            </a:xfrm>
          </p:grpSpPr>
          <p:cxnSp>
            <p:nvCxnSpPr>
              <p:cNvPr id="5" name="直線單箭頭接點 4"/>
              <p:cNvCxnSpPr/>
              <p:nvPr/>
            </p:nvCxnSpPr>
            <p:spPr bwMode="auto">
              <a:xfrm flipH="1">
                <a:off x="4139952" y="1988840"/>
                <a:ext cx="3960440" cy="0"/>
              </a:xfrm>
              <a:prstGeom prst="straightConnector1">
                <a:avLst/>
              </a:prstGeom>
              <a:ln w="38100">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bwMode="auto">
              <a:xfrm flipV="1">
                <a:off x="7020272" y="1988840"/>
                <a:ext cx="0" cy="1080120"/>
              </a:xfrm>
              <a:prstGeom prst="line">
                <a:avLst/>
              </a:prstGeom>
              <a:ln w="381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直線單箭頭接點 9"/>
              <p:cNvCxnSpPr/>
              <p:nvPr/>
            </p:nvCxnSpPr>
            <p:spPr bwMode="auto">
              <a:xfrm>
                <a:off x="5292080" y="1988840"/>
                <a:ext cx="0" cy="432048"/>
              </a:xfrm>
              <a:prstGeom prst="straightConnector1">
                <a:avLst/>
              </a:prstGeom>
              <a:ln w="38100">
                <a:headEnd type="none" w="med" len="med"/>
                <a:tailEnd type="arrow"/>
              </a:ln>
            </p:spPr>
            <p:style>
              <a:lnRef idx="3">
                <a:schemeClr val="accent1"/>
              </a:lnRef>
              <a:fillRef idx="0">
                <a:schemeClr val="accent1"/>
              </a:fillRef>
              <a:effectRef idx="2">
                <a:schemeClr val="accent1"/>
              </a:effectRef>
              <a:fontRef idx="minor">
                <a:schemeClr val="tx1"/>
              </a:fontRef>
            </p:style>
          </p:cxnSp>
        </p:grpSp>
        <p:cxnSp>
          <p:nvCxnSpPr>
            <p:cNvPr id="48" name="直線單箭頭接點 47"/>
            <p:cNvCxnSpPr/>
            <p:nvPr/>
          </p:nvCxnSpPr>
          <p:spPr bwMode="auto">
            <a:xfrm>
              <a:off x="2555776" y="2132856"/>
              <a:ext cx="792088"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60" name="群組 59"/>
          <p:cNvGrpSpPr/>
          <p:nvPr/>
        </p:nvGrpSpPr>
        <p:grpSpPr>
          <a:xfrm>
            <a:off x="2555776" y="2388146"/>
            <a:ext cx="1080120" cy="2376264"/>
            <a:chOff x="2555776" y="2420888"/>
            <a:chExt cx="1080120" cy="2376264"/>
          </a:xfrm>
        </p:grpSpPr>
        <p:cxnSp>
          <p:nvCxnSpPr>
            <p:cNvPr id="51" name="直線接點 50"/>
            <p:cNvCxnSpPr/>
            <p:nvPr/>
          </p:nvCxnSpPr>
          <p:spPr bwMode="auto">
            <a:xfrm>
              <a:off x="2555776" y="2420888"/>
              <a:ext cx="288032" cy="0"/>
            </a:xfrm>
            <a:prstGeom prst="line">
              <a:avLst/>
            </a:prstGeom>
            <a:ln>
              <a:solidFill>
                <a:srgbClr val="FFC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3" name="直線接點 52"/>
            <p:cNvCxnSpPr/>
            <p:nvPr/>
          </p:nvCxnSpPr>
          <p:spPr bwMode="auto">
            <a:xfrm>
              <a:off x="2843808" y="2420888"/>
              <a:ext cx="0" cy="2088232"/>
            </a:xfrm>
            <a:prstGeom prst="line">
              <a:avLst/>
            </a:prstGeom>
            <a:ln>
              <a:solidFill>
                <a:srgbClr val="FFC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5" name="直線單箭頭接點 54"/>
            <p:cNvCxnSpPr/>
            <p:nvPr/>
          </p:nvCxnSpPr>
          <p:spPr bwMode="auto">
            <a:xfrm>
              <a:off x="2843808" y="4509120"/>
              <a:ext cx="576064" cy="0"/>
            </a:xfrm>
            <a:prstGeom prst="straightConnector1">
              <a:avLst/>
            </a:prstGeom>
            <a:ln>
              <a:solidFill>
                <a:srgbClr val="FFC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7" name="直線單箭頭接點 56"/>
            <p:cNvCxnSpPr/>
            <p:nvPr/>
          </p:nvCxnSpPr>
          <p:spPr bwMode="auto">
            <a:xfrm flipH="1">
              <a:off x="2555776" y="4797152"/>
              <a:ext cx="864096" cy="0"/>
            </a:xfrm>
            <a:prstGeom prst="straightConnector1">
              <a:avLst/>
            </a:prstGeom>
            <a:ln>
              <a:solidFill>
                <a:srgbClr val="FFC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9" name="直線單箭頭接點 58"/>
            <p:cNvCxnSpPr/>
            <p:nvPr/>
          </p:nvCxnSpPr>
          <p:spPr bwMode="auto">
            <a:xfrm>
              <a:off x="3635896" y="2528900"/>
              <a:ext cx="0" cy="1692188"/>
            </a:xfrm>
            <a:prstGeom prst="straightConnector1">
              <a:avLst/>
            </a:prstGeom>
            <a:ln>
              <a:solidFill>
                <a:srgbClr val="FFC0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2" name="群組 11"/>
          <p:cNvGrpSpPr/>
          <p:nvPr/>
        </p:nvGrpSpPr>
        <p:grpSpPr>
          <a:xfrm>
            <a:off x="3707904" y="2496158"/>
            <a:ext cx="4320480" cy="1980220"/>
            <a:chOff x="3707904" y="2496158"/>
            <a:chExt cx="4320480" cy="1980220"/>
          </a:xfrm>
        </p:grpSpPr>
        <p:grpSp>
          <p:nvGrpSpPr>
            <p:cNvPr id="46" name="群組 45"/>
            <p:cNvGrpSpPr/>
            <p:nvPr/>
          </p:nvGrpSpPr>
          <p:grpSpPr>
            <a:xfrm>
              <a:off x="3707904" y="2496158"/>
              <a:ext cx="4320480" cy="1980220"/>
              <a:chOff x="3707904" y="2528900"/>
              <a:chExt cx="4320480" cy="1980220"/>
            </a:xfrm>
          </p:grpSpPr>
          <p:grpSp>
            <p:nvGrpSpPr>
              <p:cNvPr id="45" name="群組 44"/>
              <p:cNvGrpSpPr/>
              <p:nvPr/>
            </p:nvGrpSpPr>
            <p:grpSpPr>
              <a:xfrm>
                <a:off x="3707904" y="2528900"/>
                <a:ext cx="4320480" cy="1980220"/>
                <a:chOff x="3707904" y="2528900"/>
                <a:chExt cx="4320480" cy="1980220"/>
              </a:xfrm>
            </p:grpSpPr>
            <p:cxnSp>
              <p:nvCxnSpPr>
                <p:cNvPr id="25" name="直線接點 24"/>
                <p:cNvCxnSpPr/>
                <p:nvPr/>
              </p:nvCxnSpPr>
              <p:spPr bwMode="auto">
                <a:xfrm>
                  <a:off x="3707904" y="2528900"/>
                  <a:ext cx="0" cy="900100"/>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7" name="直線單箭頭接點 26"/>
                <p:cNvCxnSpPr/>
                <p:nvPr/>
              </p:nvCxnSpPr>
              <p:spPr bwMode="auto">
                <a:xfrm>
                  <a:off x="3707904" y="3429000"/>
                  <a:ext cx="2736304" cy="0"/>
                </a:xfrm>
                <a:prstGeom prst="straightConnector1">
                  <a:avLst/>
                </a:prstGeom>
                <a:ln>
                  <a:solidFill>
                    <a:srgbClr val="00B0F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1" name="直線接點 30"/>
                <p:cNvCxnSpPr/>
                <p:nvPr/>
              </p:nvCxnSpPr>
              <p:spPr bwMode="auto">
                <a:xfrm>
                  <a:off x="4860032" y="3429000"/>
                  <a:ext cx="0" cy="1080120"/>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直線單箭頭接點 32"/>
                <p:cNvCxnSpPr/>
                <p:nvPr/>
              </p:nvCxnSpPr>
              <p:spPr bwMode="auto">
                <a:xfrm>
                  <a:off x="4860032" y="4509120"/>
                  <a:ext cx="3168352" cy="0"/>
                </a:xfrm>
                <a:prstGeom prst="straightConnector1">
                  <a:avLst/>
                </a:prstGeom>
                <a:ln>
                  <a:solidFill>
                    <a:srgbClr val="00B0F0"/>
                  </a:solidFill>
                  <a:headEnd type="none" w="med" len="med"/>
                  <a:tailEnd type="arrow"/>
                </a:ln>
              </p:spPr>
              <p:style>
                <a:lnRef idx="3">
                  <a:schemeClr val="accent2"/>
                </a:lnRef>
                <a:fillRef idx="0">
                  <a:schemeClr val="accent2"/>
                </a:fillRef>
                <a:effectRef idx="2">
                  <a:schemeClr val="accent2"/>
                </a:effectRef>
                <a:fontRef idx="minor">
                  <a:schemeClr val="tx1"/>
                </a:fontRef>
              </p:style>
            </p:cxnSp>
          </p:grpSp>
          <p:grpSp>
            <p:nvGrpSpPr>
              <p:cNvPr id="44" name="群組 43"/>
              <p:cNvGrpSpPr/>
              <p:nvPr/>
            </p:nvGrpSpPr>
            <p:grpSpPr>
              <a:xfrm>
                <a:off x="5486400" y="3855244"/>
                <a:ext cx="2541984" cy="437852"/>
                <a:chOff x="5486400" y="3855244"/>
                <a:chExt cx="2541984" cy="437852"/>
              </a:xfrm>
            </p:grpSpPr>
            <p:cxnSp>
              <p:nvCxnSpPr>
                <p:cNvPr id="37" name="直線接點 36"/>
                <p:cNvCxnSpPr/>
                <p:nvPr/>
              </p:nvCxnSpPr>
              <p:spPr bwMode="auto">
                <a:xfrm flipH="1" flipV="1">
                  <a:off x="5486400" y="3855244"/>
                  <a:ext cx="2541984" cy="5804"/>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9" name="直線單箭頭接點 38"/>
                <p:cNvCxnSpPr/>
                <p:nvPr/>
              </p:nvCxnSpPr>
              <p:spPr bwMode="auto">
                <a:xfrm>
                  <a:off x="5508104" y="3861048"/>
                  <a:ext cx="0" cy="432048"/>
                </a:xfrm>
                <a:prstGeom prst="straightConnector1">
                  <a:avLst/>
                </a:prstGeom>
                <a:ln>
                  <a:solidFill>
                    <a:srgbClr val="00B0F0"/>
                  </a:solidFill>
                  <a:headEnd type="none" w="med" len="med"/>
                  <a:tailEnd type="arrow"/>
                </a:ln>
              </p:spPr>
              <p:style>
                <a:lnRef idx="3">
                  <a:schemeClr val="accent2"/>
                </a:lnRef>
                <a:fillRef idx="0">
                  <a:schemeClr val="accent2"/>
                </a:fillRef>
                <a:effectRef idx="2">
                  <a:schemeClr val="accent2"/>
                </a:effectRef>
                <a:fontRef idx="minor">
                  <a:schemeClr val="tx1"/>
                </a:fontRef>
              </p:style>
            </p:cxnSp>
          </p:grpSp>
        </p:grpSp>
        <p:cxnSp>
          <p:nvCxnSpPr>
            <p:cNvPr id="11" name="直線接點 10"/>
            <p:cNvCxnSpPr/>
            <p:nvPr/>
          </p:nvCxnSpPr>
          <p:spPr bwMode="auto">
            <a:xfrm>
              <a:off x="5292080" y="2496158"/>
              <a:ext cx="0" cy="900100"/>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35" name="矩形 34"/>
          <p:cNvSpPr/>
          <p:nvPr/>
        </p:nvSpPr>
        <p:spPr bwMode="auto">
          <a:xfrm>
            <a:off x="1187624" y="1628800"/>
            <a:ext cx="1872208" cy="3744416"/>
          </a:xfrm>
          <a:prstGeom prst="rect">
            <a:avLst/>
          </a:prstGeom>
          <a:noFill/>
          <a:ln w="57150" cap="flat" cmpd="sng" algn="ctr">
            <a:solidFill>
              <a:srgbClr val="FF000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grpSp>
        <p:nvGrpSpPr>
          <p:cNvPr id="18" name="群組 17"/>
          <p:cNvGrpSpPr/>
          <p:nvPr/>
        </p:nvGrpSpPr>
        <p:grpSpPr>
          <a:xfrm>
            <a:off x="2751121" y="1053763"/>
            <a:ext cx="4217821" cy="2882555"/>
            <a:chOff x="2751121" y="1053763"/>
            <a:chExt cx="4217821" cy="2882555"/>
          </a:xfrm>
        </p:grpSpPr>
        <p:sp>
          <p:nvSpPr>
            <p:cNvPr id="15" name="矩形 14"/>
            <p:cNvSpPr/>
            <p:nvPr/>
          </p:nvSpPr>
          <p:spPr bwMode="auto">
            <a:xfrm>
              <a:off x="3203848" y="1628800"/>
              <a:ext cx="3024336" cy="2307518"/>
            </a:xfrm>
            <a:prstGeom prst="rect">
              <a:avLst/>
            </a:prstGeom>
            <a:noFill/>
            <a:ln w="57150" cap="flat" cmpd="sng" algn="ctr">
              <a:solidFill>
                <a:srgbClr val="7030A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16" name="文字方塊 15"/>
            <p:cNvSpPr txBox="1"/>
            <p:nvPr/>
          </p:nvSpPr>
          <p:spPr>
            <a:xfrm>
              <a:off x="2751121" y="1053763"/>
              <a:ext cx="4217821" cy="461665"/>
            </a:xfrm>
            <a:prstGeom prst="rect">
              <a:avLst/>
            </a:prstGeom>
            <a:noFill/>
          </p:spPr>
          <p:txBody>
            <a:bodyPr wrap="none" rtlCol="0">
              <a:spAutoFit/>
            </a:bodyPr>
            <a:lstStyle/>
            <a:p>
              <a:r>
                <a:rPr lang="en-US" altLang="zh-TW" sz="2400" b="1" dirty="0" smtClean="0">
                  <a:solidFill>
                    <a:srgbClr val="7030A0"/>
                  </a:solidFill>
                </a:rPr>
                <a:t>Challenge in LDPC decoder</a:t>
              </a:r>
              <a:endParaRPr lang="zh-TW" altLang="en-US" sz="2400" b="1" dirty="0">
                <a:solidFill>
                  <a:srgbClr val="7030A0"/>
                </a:solidFill>
              </a:endParaRPr>
            </a:p>
          </p:txBody>
        </p:sp>
      </p:grpSp>
      <p:sp>
        <p:nvSpPr>
          <p:cNvPr id="38" name="文字方塊 37"/>
          <p:cNvSpPr txBox="1"/>
          <p:nvPr/>
        </p:nvSpPr>
        <p:spPr>
          <a:xfrm>
            <a:off x="381280" y="5500439"/>
            <a:ext cx="4665060" cy="461665"/>
          </a:xfrm>
          <a:prstGeom prst="rect">
            <a:avLst/>
          </a:prstGeom>
          <a:noFill/>
        </p:spPr>
        <p:txBody>
          <a:bodyPr wrap="none" rtlCol="0">
            <a:spAutoFit/>
          </a:bodyPr>
          <a:lstStyle/>
          <a:p>
            <a:r>
              <a:rPr lang="en-US" altLang="zh-TW" sz="2400" b="1" dirty="0" smtClean="0">
                <a:solidFill>
                  <a:srgbClr val="FF0000"/>
                </a:solidFill>
              </a:rPr>
              <a:t>Challenge in memory interface</a:t>
            </a:r>
            <a:endParaRPr lang="zh-TW" altLang="en-US" sz="2400" b="1" dirty="0">
              <a:solidFill>
                <a:srgbClr val="FF0000"/>
              </a:solidFill>
            </a:endParaRPr>
          </a:p>
        </p:txBody>
      </p:sp>
    </p:spTree>
    <p:custDataLst>
      <p:tags r:id="rId2"/>
    </p:custDataLst>
    <p:extLst>
      <p:ext uri="{BB962C8B-B14F-4D97-AF65-F5344CB8AC3E}">
        <p14:creationId xmlns:p14="http://schemas.microsoft.com/office/powerpoint/2010/main" val="1299402614"/>
      </p:ext>
    </p:extLst>
  </p:cSld>
  <p:clrMapOvr>
    <a:masterClrMapping/>
  </p:clrMapOvr>
  <mc:AlternateContent xmlns:mc="http://schemas.openxmlformats.org/markup-compatibility/2006">
    <mc:Choice xmlns:p14="http://schemas.microsoft.com/office/powerpoint/2010/main" Requires="p14">
      <p:transition spd="slow" p14:dur="2000" advTm="138415"/>
    </mc:Choice>
    <mc:Fallback>
      <p:transition spd="slow" advTm="1384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物件 7"/>
          <p:cNvGraphicFramePr>
            <a:graphicFrameLocks noChangeAspect="1"/>
          </p:cNvGraphicFramePr>
          <p:nvPr>
            <p:extLst>
              <p:ext uri="{D42A27DB-BD31-4B8C-83A1-F6EECF244321}">
                <p14:modId xmlns:p14="http://schemas.microsoft.com/office/powerpoint/2010/main" val="2174638171"/>
              </p:ext>
            </p:extLst>
          </p:nvPr>
        </p:nvGraphicFramePr>
        <p:xfrm>
          <a:off x="-119139" y="1179650"/>
          <a:ext cx="9155635" cy="1745294"/>
        </p:xfrm>
        <a:graphic>
          <a:graphicData uri="http://schemas.openxmlformats.org/presentationml/2006/ole">
            <mc:AlternateContent xmlns:mc="http://schemas.openxmlformats.org/markup-compatibility/2006">
              <mc:Choice xmlns:v="urn:schemas-microsoft-com:vml" Requires="v">
                <p:oleObj spid="_x0000_s4496" name="Visio" r:id="rId5" imgW="14640005" imgH="2781328" progId="Visio.Drawing.15">
                  <p:embed/>
                </p:oleObj>
              </mc:Choice>
              <mc:Fallback>
                <p:oleObj name="Visio" r:id="rId5" imgW="14640005" imgH="2781328" progId="Visio.Drawing.15">
                  <p:embed/>
                  <p:pic>
                    <p:nvPicPr>
                      <p:cNvPr id="0" name=""/>
                      <p:cNvPicPr/>
                      <p:nvPr/>
                    </p:nvPicPr>
                    <p:blipFill>
                      <a:blip r:embed="rId6"/>
                      <a:stretch>
                        <a:fillRect/>
                      </a:stretch>
                    </p:blipFill>
                    <p:spPr>
                      <a:xfrm>
                        <a:off x="-119139" y="1179650"/>
                        <a:ext cx="9155635" cy="1745294"/>
                      </a:xfrm>
                      <a:prstGeom prst="rect">
                        <a:avLst/>
                      </a:prstGeom>
                    </p:spPr>
                  </p:pic>
                </p:oleObj>
              </mc:Fallback>
            </mc:AlternateContent>
          </a:graphicData>
        </a:graphic>
      </p:graphicFrame>
      <p:sp>
        <p:nvSpPr>
          <p:cNvPr id="2" name="標題 1"/>
          <p:cNvSpPr>
            <a:spLocks noGrp="1"/>
          </p:cNvSpPr>
          <p:nvPr>
            <p:ph type="title"/>
          </p:nvPr>
        </p:nvSpPr>
        <p:spPr/>
        <p:txBody>
          <a:bodyPr/>
          <a:lstStyle/>
          <a:p>
            <a:r>
              <a:rPr lang="en-US" altLang="zh-TW" dirty="0" smtClean="0"/>
              <a:t>Challenge - decoder</a:t>
            </a:r>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14</a:t>
            </a:fld>
            <a:endParaRPr lang="zh-TW" altLang="en-US"/>
          </a:p>
        </p:txBody>
      </p:sp>
      <p:sp>
        <p:nvSpPr>
          <p:cNvPr id="6" name="內容版面配置區 2"/>
          <p:cNvSpPr txBox="1">
            <a:spLocks/>
          </p:cNvSpPr>
          <p:nvPr/>
        </p:nvSpPr>
        <p:spPr bwMode="auto">
          <a:xfrm>
            <a:off x="395288" y="3068960"/>
            <a:ext cx="779859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spcBef>
                <a:spcPct val="20000"/>
              </a:spcBef>
              <a:spcAft>
                <a:spcPct val="0"/>
              </a:spcAft>
              <a:buFont typeface="Wingdings" pitchFamily="2" charset="2"/>
              <a:buChar char="q"/>
              <a:defRPr kumimoji="1" sz="2400">
                <a:solidFill>
                  <a:schemeClr val="tx1"/>
                </a:solidFill>
                <a:latin typeface="+mn-lt"/>
                <a:ea typeface="+mn-ea"/>
                <a:cs typeface="+mn-cs"/>
              </a:defRPr>
            </a:lvl1pPr>
            <a:lvl2pPr marL="838200" indent="-381000" algn="l" rtl="0" eaLnBrk="0" fontAlgn="base" hangingPunct="0">
              <a:spcBef>
                <a:spcPct val="20000"/>
              </a:spcBef>
              <a:spcAft>
                <a:spcPct val="0"/>
              </a:spcAft>
              <a:buFont typeface="Wingdings" pitchFamily="2" charset="2"/>
              <a:buChar char="Ø"/>
              <a:defRPr kumimoji="1" sz="2000">
                <a:solidFill>
                  <a:schemeClr val="tx1"/>
                </a:solidFill>
                <a:latin typeface="+mn-lt"/>
                <a:ea typeface="+mn-ea"/>
              </a:defRPr>
            </a:lvl2pPr>
            <a:lvl3pPr marL="1295400" indent="-381000" algn="l" rtl="0" eaLnBrk="0" fontAlgn="base" hangingPunct="0">
              <a:spcBef>
                <a:spcPct val="20000"/>
              </a:spcBef>
              <a:spcAft>
                <a:spcPct val="0"/>
              </a:spcAft>
              <a:buChar char="•"/>
              <a:defRPr kumimoji="1">
                <a:solidFill>
                  <a:schemeClr val="tx1"/>
                </a:solidFill>
                <a:latin typeface="+mn-lt"/>
                <a:ea typeface="+mn-ea"/>
              </a:defRPr>
            </a:lvl3pPr>
            <a:lvl4pPr marL="1752600" indent="-381000" algn="l" rtl="0" eaLnBrk="0" fontAlgn="base" hangingPunct="0">
              <a:spcBef>
                <a:spcPct val="20000"/>
              </a:spcBef>
              <a:spcAft>
                <a:spcPct val="0"/>
              </a:spcAft>
              <a:buChar char="o"/>
              <a:defRPr kumimoji="1" sz="2400">
                <a:solidFill>
                  <a:schemeClr val="tx1"/>
                </a:solidFill>
                <a:latin typeface="+mn-lt"/>
                <a:ea typeface="+mn-ea"/>
              </a:defRPr>
            </a:lvl4pPr>
            <a:lvl5pPr marL="2209800" indent="-3810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5pPr>
            <a:lvl6pPr marL="26670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6pPr>
            <a:lvl7pPr marL="31242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7pPr>
            <a:lvl8pPr marL="35814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8pPr>
            <a:lvl9pPr marL="40386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9pPr>
          </a:lstStyle>
          <a:p>
            <a:r>
              <a:rPr lang="en-US" altLang="zh-TW" dirty="0"/>
              <a:t>T</a:t>
            </a:r>
            <a:r>
              <a:rPr lang="en-US" altLang="zh-TW" dirty="0" smtClean="0"/>
              <a:t>he degree of the (j)</a:t>
            </a:r>
            <a:r>
              <a:rPr lang="en-US" altLang="zh-TW" dirty="0" err="1" smtClean="0"/>
              <a:t>th</a:t>
            </a:r>
            <a:r>
              <a:rPr lang="en-US" altLang="zh-TW" dirty="0" smtClean="0"/>
              <a:t> </a:t>
            </a:r>
            <a:r>
              <a:rPr lang="en-US" altLang="zh-TW" dirty="0"/>
              <a:t>block column </a:t>
            </a:r>
            <a:r>
              <a:rPr lang="en-US" altLang="zh-TW" dirty="0" smtClean="0"/>
              <a:t>is larger </a:t>
            </a:r>
            <a:r>
              <a:rPr lang="en-US" altLang="zh-TW" dirty="0"/>
              <a:t>than </a:t>
            </a:r>
            <a:r>
              <a:rPr lang="en-US" altLang="zh-TW" dirty="0" smtClean="0"/>
              <a:t>that of the (j+1)</a:t>
            </a:r>
            <a:r>
              <a:rPr lang="en-US" altLang="zh-TW" dirty="0" err="1" smtClean="0"/>
              <a:t>th</a:t>
            </a:r>
            <a:r>
              <a:rPr lang="en-US" altLang="zh-TW" dirty="0" smtClean="0"/>
              <a:t> </a:t>
            </a:r>
            <a:r>
              <a:rPr lang="en-US" altLang="zh-TW" dirty="0"/>
              <a:t>block column </a:t>
            </a:r>
            <a:endParaRPr lang="en-US" altLang="zh-TW" dirty="0" smtClean="0"/>
          </a:p>
          <a:p>
            <a:pPr lvl="1"/>
            <a:r>
              <a:rPr lang="en-US" altLang="zh-TW" dirty="0" smtClean="0"/>
              <a:t>Idle issue</a:t>
            </a:r>
          </a:p>
          <a:p>
            <a:pPr lvl="1"/>
            <a:r>
              <a:rPr lang="en-US" altLang="zh-TW" dirty="0" smtClean="0"/>
              <a:t>Decrease </a:t>
            </a:r>
            <a:r>
              <a:rPr lang="en-US" altLang="zh-TW" dirty="0" smtClean="0"/>
              <a:t>throughput</a:t>
            </a:r>
            <a:endParaRPr lang="en-US" altLang="zh-TW" dirty="0" smtClean="0"/>
          </a:p>
          <a:p>
            <a:r>
              <a:rPr lang="en-US" altLang="zh-TW" b="1" dirty="0" smtClean="0"/>
              <a:t>Solution:</a:t>
            </a:r>
            <a:r>
              <a:rPr lang="en-US" altLang="zh-TW" dirty="0" smtClean="0"/>
              <a:t> </a:t>
            </a:r>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Arrange the block columns based on an </a:t>
            </a:r>
            <a:r>
              <a:rPr lang="en-US" altLang="zh-TW" dirty="0" smtClean="0"/>
              <a:t>increasing </a:t>
            </a:r>
            <a:r>
              <a:rPr lang="en-US" altLang="zh-TW" dirty="0" smtClean="0"/>
              <a:t>degree</a:t>
            </a: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7" name="內容版面配置區 6"/>
          <p:cNvGraphicFramePr>
            <a:graphicFrameLocks noGrp="1" noChangeAspect="1"/>
          </p:cNvGraphicFramePr>
          <p:nvPr>
            <p:ph idx="1"/>
            <p:extLst>
              <p:ext uri="{D42A27DB-BD31-4B8C-83A1-F6EECF244321}">
                <p14:modId xmlns:p14="http://schemas.microsoft.com/office/powerpoint/2010/main" val="1269125166"/>
              </p:ext>
            </p:extLst>
          </p:nvPr>
        </p:nvGraphicFramePr>
        <p:xfrm>
          <a:off x="-108520" y="1179649"/>
          <a:ext cx="9146945" cy="1660079"/>
        </p:xfrm>
        <a:graphic>
          <a:graphicData uri="http://schemas.openxmlformats.org/presentationml/2006/ole">
            <mc:AlternateContent xmlns:mc="http://schemas.openxmlformats.org/markup-compatibility/2006">
              <mc:Choice xmlns:v="urn:schemas-microsoft-com:vml" Requires="v">
                <p:oleObj spid="_x0000_s4497" name="Visio" r:id="rId7" imgW="14640005" imgH="2657347" progId="Visio.Drawing.15">
                  <p:embed/>
                </p:oleObj>
              </mc:Choice>
              <mc:Fallback>
                <p:oleObj name="Visio" r:id="rId7" imgW="14640005" imgH="2657347" progId="Visio.Drawing.15">
                  <p:embed/>
                  <p:pic>
                    <p:nvPicPr>
                      <p:cNvPr id="0" name=""/>
                      <p:cNvPicPr/>
                      <p:nvPr/>
                    </p:nvPicPr>
                    <p:blipFill>
                      <a:blip r:embed="rId8"/>
                      <a:stretch>
                        <a:fillRect/>
                      </a:stretch>
                    </p:blipFill>
                    <p:spPr>
                      <a:xfrm>
                        <a:off x="-108520" y="1179649"/>
                        <a:ext cx="9146945" cy="1660079"/>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091932640"/>
      </p:ext>
    </p:extLst>
  </p:cSld>
  <p:clrMapOvr>
    <a:masterClrMapping/>
  </p:clrMapOvr>
  <mc:AlternateContent xmlns:mc="http://schemas.openxmlformats.org/markup-compatibility/2006">
    <mc:Choice xmlns:p14="http://schemas.microsoft.com/office/powerpoint/2010/main" Requires="p14">
      <p:transition spd="slow" p14:dur="2000" advTm="77927"/>
    </mc:Choice>
    <mc:Fallback>
      <p:transition spd="slow" advTm="77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xit" presetSubtype="8" fill="hold" nodeType="withEffect">
                                  <p:stCondLst>
                                    <p:cond delay="0"/>
                                  </p:stCondLst>
                                  <p:childTnLst>
                                    <p:animEffect transition="out" filter="wipe(lef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物件 2"/>
          <p:cNvGraphicFramePr>
            <a:graphicFrameLocks noChangeAspect="1"/>
          </p:cNvGraphicFramePr>
          <p:nvPr>
            <p:extLst>
              <p:ext uri="{D42A27DB-BD31-4B8C-83A1-F6EECF244321}">
                <p14:modId xmlns:p14="http://schemas.microsoft.com/office/powerpoint/2010/main" val="2218324041"/>
              </p:ext>
            </p:extLst>
          </p:nvPr>
        </p:nvGraphicFramePr>
        <p:xfrm>
          <a:off x="971223" y="1772816"/>
          <a:ext cx="6883981" cy="2089274"/>
        </p:xfrm>
        <a:graphic>
          <a:graphicData uri="http://schemas.openxmlformats.org/presentationml/2006/ole">
            <mc:AlternateContent xmlns:mc="http://schemas.openxmlformats.org/markup-compatibility/2006">
              <mc:Choice xmlns:v="urn:schemas-microsoft-com:vml" Requires="v">
                <p:oleObj spid="_x0000_s5753" name="Visio" r:id="rId5" imgW="8162749" imgH="2476557" progId="Visio.Drawing.15">
                  <p:embed/>
                </p:oleObj>
              </mc:Choice>
              <mc:Fallback>
                <p:oleObj name="Visio" r:id="rId5" imgW="8162749" imgH="2476557" progId="Visio.Drawing.15">
                  <p:embed/>
                  <p:pic>
                    <p:nvPicPr>
                      <p:cNvPr id="0" name="物件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223" y="1772816"/>
                        <a:ext cx="6883981" cy="2089274"/>
                      </a:xfrm>
                      <a:prstGeom prst="rect">
                        <a:avLst/>
                      </a:prstGeom>
                      <a:noFill/>
                      <a:ln>
                        <a:noFill/>
                      </a:ln>
                    </p:spPr>
                  </p:pic>
                </p:oleObj>
              </mc:Fallback>
            </mc:AlternateContent>
          </a:graphicData>
        </a:graphic>
      </p:graphicFrame>
      <p:sp>
        <p:nvSpPr>
          <p:cNvPr id="2" name="標題 1"/>
          <p:cNvSpPr>
            <a:spLocks noGrp="1"/>
          </p:cNvSpPr>
          <p:nvPr>
            <p:ph type="title"/>
          </p:nvPr>
        </p:nvSpPr>
        <p:spPr>
          <a:xfrm>
            <a:off x="251520" y="215900"/>
            <a:ext cx="8641209" cy="439738"/>
          </a:xfrm>
        </p:spPr>
        <p:txBody>
          <a:bodyPr/>
          <a:lstStyle/>
          <a:p>
            <a:r>
              <a:rPr lang="en-US" altLang="zh-TW" dirty="0" smtClean="0"/>
              <a:t>Challenge – memory interface</a:t>
            </a:r>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15</a:t>
            </a:fld>
            <a:endParaRPr lang="zh-TW" altLang="en-US"/>
          </a:p>
        </p:txBody>
      </p:sp>
      <p:sp>
        <p:nvSpPr>
          <p:cNvPr id="6" name="內容版面配置區 2"/>
          <p:cNvSpPr txBox="1">
            <a:spLocks/>
          </p:cNvSpPr>
          <p:nvPr/>
        </p:nvSpPr>
        <p:spPr bwMode="auto">
          <a:xfrm>
            <a:off x="395288" y="980728"/>
            <a:ext cx="779859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spcBef>
                <a:spcPct val="20000"/>
              </a:spcBef>
              <a:spcAft>
                <a:spcPct val="0"/>
              </a:spcAft>
              <a:buFont typeface="Wingdings" pitchFamily="2" charset="2"/>
              <a:buChar char="q"/>
              <a:defRPr kumimoji="1" sz="2400">
                <a:solidFill>
                  <a:schemeClr val="tx1"/>
                </a:solidFill>
                <a:latin typeface="+mn-lt"/>
                <a:ea typeface="+mn-ea"/>
                <a:cs typeface="+mn-cs"/>
              </a:defRPr>
            </a:lvl1pPr>
            <a:lvl2pPr marL="838200" indent="-381000" algn="l" rtl="0" eaLnBrk="0" fontAlgn="base" hangingPunct="0">
              <a:spcBef>
                <a:spcPct val="20000"/>
              </a:spcBef>
              <a:spcAft>
                <a:spcPct val="0"/>
              </a:spcAft>
              <a:buFont typeface="Wingdings" pitchFamily="2" charset="2"/>
              <a:buChar char="Ø"/>
              <a:defRPr kumimoji="1" sz="2000">
                <a:solidFill>
                  <a:schemeClr val="tx1"/>
                </a:solidFill>
                <a:latin typeface="+mn-lt"/>
                <a:ea typeface="+mn-ea"/>
              </a:defRPr>
            </a:lvl2pPr>
            <a:lvl3pPr marL="1295400" indent="-381000" algn="l" rtl="0" eaLnBrk="0" fontAlgn="base" hangingPunct="0">
              <a:spcBef>
                <a:spcPct val="20000"/>
              </a:spcBef>
              <a:spcAft>
                <a:spcPct val="0"/>
              </a:spcAft>
              <a:buChar char="•"/>
              <a:defRPr kumimoji="1">
                <a:solidFill>
                  <a:schemeClr val="tx1"/>
                </a:solidFill>
                <a:latin typeface="+mn-lt"/>
                <a:ea typeface="+mn-ea"/>
              </a:defRPr>
            </a:lvl3pPr>
            <a:lvl4pPr marL="1752600" indent="-381000" algn="l" rtl="0" eaLnBrk="0" fontAlgn="base" hangingPunct="0">
              <a:spcBef>
                <a:spcPct val="20000"/>
              </a:spcBef>
              <a:spcAft>
                <a:spcPct val="0"/>
              </a:spcAft>
              <a:buChar char="o"/>
              <a:defRPr kumimoji="1" sz="2400">
                <a:solidFill>
                  <a:schemeClr val="tx1"/>
                </a:solidFill>
                <a:latin typeface="+mn-lt"/>
                <a:ea typeface="+mn-ea"/>
              </a:defRPr>
            </a:lvl4pPr>
            <a:lvl5pPr marL="2209800" indent="-3810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5pPr>
            <a:lvl6pPr marL="26670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6pPr>
            <a:lvl7pPr marL="31242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7pPr>
            <a:lvl8pPr marL="35814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8pPr>
            <a:lvl9pPr marL="40386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9pPr>
          </a:lstStyle>
          <a:p>
            <a:r>
              <a:rPr lang="en-US" altLang="zh-TW" b="1" dirty="0" smtClean="0"/>
              <a:t>Hardware idle :</a:t>
            </a:r>
          </a:p>
          <a:p>
            <a:pPr lvl="1"/>
            <a:r>
              <a:rPr lang="en-US" altLang="zh-TW" dirty="0" smtClean="0"/>
              <a:t>Random </a:t>
            </a:r>
            <a:r>
              <a:rPr lang="en-US" altLang="zh-TW" dirty="0" err="1" smtClean="0"/>
              <a:t>interleaver</a:t>
            </a:r>
            <a:endParaRPr lang="en-US" altLang="zh-TW" dirty="0" smtClean="0"/>
          </a:p>
          <a:p>
            <a:pPr lvl="1"/>
            <a:r>
              <a:rPr lang="en-US" altLang="zh-TW" dirty="0" smtClean="0"/>
              <a:t>Decrease </a:t>
            </a:r>
            <a:r>
              <a:rPr lang="en-US" altLang="zh-TW" dirty="0" smtClean="0"/>
              <a:t>throughput</a:t>
            </a:r>
            <a:endParaRPr lang="en-US" altLang="zh-TW" dirty="0" smtClean="0"/>
          </a:p>
          <a:p>
            <a:pPr lvl="1"/>
            <a:endParaRPr lang="en-US" altLang="zh-TW" dirty="0"/>
          </a:p>
          <a:p>
            <a:pPr lvl="1"/>
            <a:endParaRPr lang="en-US" altLang="zh-TW" dirty="0" smtClean="0"/>
          </a:p>
          <a:p>
            <a:pPr lvl="1"/>
            <a:endParaRPr lang="en-US" altLang="zh-TW" dirty="0"/>
          </a:p>
          <a:p>
            <a:pPr lvl="1"/>
            <a:endParaRPr lang="en-US" altLang="zh-TW" dirty="0" smtClean="0"/>
          </a:p>
          <a:p>
            <a:r>
              <a:rPr lang="en-US" altLang="zh-TW" b="1" dirty="0" smtClean="0"/>
              <a:t>Solution :</a:t>
            </a:r>
            <a:r>
              <a:rPr lang="en-US" altLang="zh-TW" dirty="0" smtClean="0"/>
              <a:t> </a:t>
            </a:r>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Propose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hardware-friendly structure </a:t>
            </a:r>
            <a:r>
              <a:rPr lang="en-US" altLang="zh-TW" dirty="0" err="1" smtClean="0">
                <a:latin typeface="Arial Unicode MS" panose="020B0604020202020204" pitchFamily="34" charset="-120"/>
                <a:ea typeface="Arial Unicode MS" panose="020B0604020202020204" pitchFamily="34" charset="-120"/>
                <a:cs typeface="Arial Unicode MS" panose="020B0604020202020204" pitchFamily="34" charset="-120"/>
              </a:rPr>
              <a:t>interleaver</a:t>
            </a: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195766146"/>
              </p:ext>
            </p:extLst>
          </p:nvPr>
        </p:nvGraphicFramePr>
        <p:xfrm>
          <a:off x="960834" y="2276872"/>
          <a:ext cx="6923534" cy="1553307"/>
        </p:xfrm>
        <a:graphic>
          <a:graphicData uri="http://schemas.openxmlformats.org/presentationml/2006/ole">
            <mc:AlternateContent xmlns:mc="http://schemas.openxmlformats.org/markup-compatibility/2006">
              <mc:Choice xmlns:v="urn:schemas-microsoft-com:vml" Requires="v">
                <p:oleObj spid="_x0000_s5754" name="Visio" r:id="rId7" imgW="8448595" imgH="1895418" progId="Visio.Drawing.15">
                  <p:embed/>
                </p:oleObj>
              </mc:Choice>
              <mc:Fallback>
                <p:oleObj name="Visio" r:id="rId7" imgW="8448595" imgH="1895418" progId="Visio.Drawing.15">
                  <p:embed/>
                  <p:pic>
                    <p:nvPicPr>
                      <p:cNvPr id="0" name=""/>
                      <p:cNvPicPr/>
                      <p:nvPr/>
                    </p:nvPicPr>
                    <p:blipFill>
                      <a:blip r:embed="rId8"/>
                      <a:stretch>
                        <a:fillRect/>
                      </a:stretch>
                    </p:blipFill>
                    <p:spPr>
                      <a:xfrm>
                        <a:off x="960834" y="2276872"/>
                        <a:ext cx="6923534" cy="1553307"/>
                      </a:xfrm>
                      <a:prstGeom prst="rect">
                        <a:avLst/>
                      </a:prstGeom>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4186110649"/>
              </p:ext>
            </p:extLst>
          </p:nvPr>
        </p:nvGraphicFramePr>
        <p:xfrm>
          <a:off x="683568" y="4364802"/>
          <a:ext cx="7654329" cy="1944518"/>
        </p:xfrm>
        <a:graphic>
          <a:graphicData uri="http://schemas.openxmlformats.org/presentationml/2006/ole">
            <mc:AlternateContent xmlns:mc="http://schemas.openxmlformats.org/markup-compatibility/2006">
              <mc:Choice xmlns:v="urn:schemas-microsoft-com:vml" Requires="v">
                <p:oleObj spid="_x0000_s5755" name="Visio" r:id="rId9" imgW="8248810" imgH="2095400" progId="Visio.Drawing.15">
                  <p:embed/>
                </p:oleObj>
              </mc:Choice>
              <mc:Fallback>
                <p:oleObj name="Visio" r:id="rId9" imgW="8248810" imgH="2095400" progId="Visio.Drawing.15">
                  <p:embed/>
                  <p:pic>
                    <p:nvPicPr>
                      <p:cNvPr id="0" name="物件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4364802"/>
                        <a:ext cx="7654329" cy="1944518"/>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39685357"/>
      </p:ext>
    </p:extLst>
  </p:cSld>
  <p:clrMapOvr>
    <a:masterClrMapping/>
  </p:clrMapOvr>
  <mc:AlternateContent xmlns:mc="http://schemas.openxmlformats.org/markup-compatibility/2006">
    <mc:Choice xmlns:p14="http://schemas.microsoft.com/office/powerpoint/2010/main" Requires="p14">
      <p:transition spd="slow" p14:dur="2000" advTm="78919"/>
    </mc:Choice>
    <mc:Fallback>
      <p:transition spd="slow" advTm="789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xit" presetSubtype="8" fill="hold" nodeType="withEffect">
                                  <p:stCondLst>
                                    <p:cond delay="0"/>
                                  </p:stCondLst>
                                  <p:childTnLst>
                                    <p:animEffect transition="out" filter="wipe(left)">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fade">
                                      <p:cBhvr>
                                        <p:cTn id="13" dur="500"/>
                                        <p:tgtEl>
                                          <p:spTgt spid="6">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Proposed Optimized Memory </a:t>
            </a:r>
            <a:r>
              <a:rPr lang="en-US" altLang="zh-TW" dirty="0" smtClean="0"/>
              <a:t> </a:t>
            </a:r>
            <a:r>
              <a:rPr lang="en-US" altLang="zh-TW" dirty="0"/>
              <a:t>Interface</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dirty="0" smtClean="0"/>
                  <a:t>Updating </a:t>
                </a:r>
                <a:r>
                  <a:rPr lang="en-US" altLang="zh-TW" dirty="0"/>
                  <a:t>of </a:t>
                </a:r>
                <a:r>
                  <a:rPr lang="en-US" altLang="zh-TW" dirty="0" smtClean="0"/>
                  <a:t>demodulator </a:t>
                </a:r>
                <a:r>
                  <a:rPr lang="en-US" altLang="zh-TW" dirty="0"/>
                  <a:t>LLR </a:t>
                </a:r>
                <a14:m>
                  <m:oMath xmlns:m="http://schemas.openxmlformats.org/officeDocument/2006/math">
                    <m:sSub>
                      <m:sSubPr>
                        <m:ctrlPr>
                          <a:rPr lang="en-US" altLang="zh-TW" i="1">
                            <a:latin typeface="Cambria Math"/>
                          </a:rPr>
                        </m:ctrlPr>
                      </m:sSubPr>
                      <m:e>
                        <m:r>
                          <a:rPr lang="en-US" altLang="zh-TW" i="1">
                            <a:latin typeface="Cambria Math"/>
                          </a:rPr>
                          <m:t>𝐿</m:t>
                        </m:r>
                      </m:e>
                      <m:sub>
                        <m:r>
                          <a:rPr lang="en-US" altLang="zh-TW" i="1">
                            <a:latin typeface="Cambria Math"/>
                          </a:rPr>
                          <m:t>𝑐</m:t>
                        </m:r>
                        <m:r>
                          <a:rPr lang="en-US" altLang="zh-TW" i="1">
                            <a:latin typeface="Cambria Math"/>
                          </a:rPr>
                          <m:t>,</m:t>
                        </m:r>
                        <m:r>
                          <a:rPr lang="en-US" altLang="zh-TW" i="1">
                            <a:latin typeface="Cambria Math"/>
                          </a:rPr>
                          <m:t>𝑗</m:t>
                        </m:r>
                        <m:r>
                          <a:rPr lang="en-US" altLang="zh-TW" i="1">
                            <a:latin typeface="Cambria Math"/>
                          </a:rPr>
                          <m:t>~</m:t>
                        </m:r>
                        <m:r>
                          <a:rPr lang="en-US" altLang="zh-TW" i="1">
                            <a:latin typeface="Cambria Math"/>
                          </a:rPr>
                          <m:t>𝑗</m:t>
                        </m:r>
                        <m:r>
                          <a:rPr lang="en-US" altLang="zh-TW" i="1">
                            <a:latin typeface="Cambria Math"/>
                          </a:rPr>
                          <m:t>+2</m:t>
                        </m:r>
                      </m:sub>
                    </m:sSub>
                  </m:oMath>
                </a14:m>
                <a:r>
                  <a:rPr lang="zh-TW" altLang="en-US" dirty="0"/>
                  <a:t> </a:t>
                </a:r>
                <a:r>
                  <a:rPr lang="en-US" altLang="zh-TW" dirty="0"/>
                  <a:t>only requires extrinsic message </a:t>
                </a:r>
                <a14:m>
                  <m:oMath xmlns:m="http://schemas.openxmlformats.org/officeDocument/2006/math">
                    <m:sSub>
                      <m:sSubPr>
                        <m:ctrlPr>
                          <a:rPr lang="en-US" altLang="zh-TW" i="1">
                            <a:latin typeface="Cambria Math"/>
                          </a:rPr>
                        </m:ctrlPr>
                      </m:sSubPr>
                      <m:e>
                        <m:r>
                          <a:rPr lang="en-US" altLang="zh-TW" i="1">
                            <a:latin typeface="Cambria Math"/>
                          </a:rPr>
                          <m:t>𝐿</m:t>
                        </m:r>
                      </m:e>
                      <m:sub>
                        <m:r>
                          <a:rPr lang="en-US" altLang="zh-TW" i="1">
                            <a:latin typeface="Cambria Math"/>
                          </a:rPr>
                          <m:t>𝑒</m:t>
                        </m:r>
                        <m:r>
                          <a:rPr lang="en-US" altLang="zh-TW" i="1">
                            <a:latin typeface="Cambria Math"/>
                          </a:rPr>
                          <m:t>,</m:t>
                        </m:r>
                        <m:r>
                          <a:rPr lang="en-US" altLang="zh-TW" i="1">
                            <a:latin typeface="Cambria Math"/>
                          </a:rPr>
                          <m:t>𝑗</m:t>
                        </m:r>
                        <m:r>
                          <a:rPr lang="en-US" altLang="zh-TW" i="1">
                            <a:latin typeface="Cambria Math"/>
                          </a:rPr>
                          <m:t>~</m:t>
                        </m:r>
                        <m:r>
                          <a:rPr lang="en-US" altLang="zh-TW" i="1">
                            <a:latin typeface="Cambria Math"/>
                          </a:rPr>
                          <m:t>𝑗</m:t>
                        </m:r>
                        <m:r>
                          <a:rPr lang="en-US" altLang="zh-TW" i="1">
                            <a:latin typeface="Cambria Math"/>
                          </a:rPr>
                          <m:t>+2</m:t>
                        </m:r>
                      </m:sub>
                    </m:sSub>
                  </m:oMath>
                </a14:m>
                <a:r>
                  <a:rPr lang="en-US" altLang="zh-TW" dirty="0"/>
                  <a:t>.</a:t>
                </a:r>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5"/>
                <a:stretch>
                  <a:fillRect l="-1022"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16</a:t>
            </a:fld>
            <a:endParaRPr lang="zh-TW" altLang="en-US"/>
          </a:p>
        </p:txBody>
      </p:sp>
      <p:graphicFrame>
        <p:nvGraphicFramePr>
          <p:cNvPr id="5" name="內容版面配置區 6"/>
          <p:cNvGraphicFramePr>
            <a:graphicFrameLocks noChangeAspect="1"/>
          </p:cNvGraphicFramePr>
          <p:nvPr>
            <p:extLst>
              <p:ext uri="{D42A27DB-BD31-4B8C-83A1-F6EECF244321}">
                <p14:modId xmlns:p14="http://schemas.microsoft.com/office/powerpoint/2010/main" val="2933990744"/>
              </p:ext>
            </p:extLst>
          </p:nvPr>
        </p:nvGraphicFramePr>
        <p:xfrm>
          <a:off x="407881" y="1916832"/>
          <a:ext cx="8353425" cy="3987800"/>
        </p:xfrm>
        <a:graphic>
          <a:graphicData uri="http://schemas.openxmlformats.org/presentationml/2006/ole">
            <mc:AlternateContent xmlns:mc="http://schemas.openxmlformats.org/markup-compatibility/2006">
              <mc:Choice xmlns:v="urn:schemas-microsoft-com:vml" Requires="v">
                <p:oleObj spid="_x0000_s12470" name="Visio" r:id="rId6" imgW="8620212" imgH="4114800" progId="Visio.Drawing.15">
                  <p:embed/>
                </p:oleObj>
              </mc:Choice>
              <mc:Fallback>
                <p:oleObj name="Visio" r:id="rId6" imgW="8620212" imgH="4114800" progId="Visio.Drawing.15">
                  <p:embed/>
                  <p:pic>
                    <p:nvPicPr>
                      <p:cNvPr id="7" name="內容版面配置區 6"/>
                      <p:cNvPicPr/>
                      <p:nvPr/>
                    </p:nvPicPr>
                    <p:blipFill>
                      <a:blip r:embed="rId7"/>
                      <a:stretch>
                        <a:fillRect/>
                      </a:stretch>
                    </p:blipFill>
                    <p:spPr>
                      <a:xfrm>
                        <a:off x="407881" y="1916832"/>
                        <a:ext cx="8353425" cy="3987800"/>
                      </a:xfrm>
                      <a:prstGeom prst="rect">
                        <a:avLst/>
                      </a:prstGeom>
                    </p:spPr>
                  </p:pic>
                </p:oleObj>
              </mc:Fallback>
            </mc:AlternateContent>
          </a:graphicData>
        </a:graphic>
      </p:graphicFrame>
      <p:grpSp>
        <p:nvGrpSpPr>
          <p:cNvPr id="8" name="群組 7"/>
          <p:cNvGrpSpPr/>
          <p:nvPr/>
        </p:nvGrpSpPr>
        <p:grpSpPr>
          <a:xfrm>
            <a:off x="395536" y="1875376"/>
            <a:ext cx="8353425" cy="4370604"/>
            <a:chOff x="395536" y="1875376"/>
            <a:chExt cx="8353425" cy="4370604"/>
          </a:xfrm>
        </p:grpSpPr>
        <p:graphicFrame>
          <p:nvGraphicFramePr>
            <p:cNvPr id="6" name="內容版面配置區 6"/>
            <p:cNvGraphicFramePr>
              <a:graphicFrameLocks noChangeAspect="1"/>
            </p:cNvGraphicFramePr>
            <p:nvPr>
              <p:extLst>
                <p:ext uri="{D42A27DB-BD31-4B8C-83A1-F6EECF244321}">
                  <p14:modId xmlns:p14="http://schemas.microsoft.com/office/powerpoint/2010/main" val="2207869588"/>
                </p:ext>
              </p:extLst>
            </p:nvPr>
          </p:nvGraphicFramePr>
          <p:xfrm>
            <a:off x="395536" y="1875376"/>
            <a:ext cx="8353425" cy="3987800"/>
          </p:xfrm>
          <a:graphic>
            <a:graphicData uri="http://schemas.openxmlformats.org/presentationml/2006/ole">
              <mc:AlternateContent xmlns:mc="http://schemas.openxmlformats.org/markup-compatibility/2006">
                <mc:Choice xmlns:v="urn:schemas-microsoft-com:vml" Requires="v">
                  <p:oleObj spid="_x0000_s12471" name="Visio" r:id="rId8" imgW="8620212" imgH="4114800" progId="Visio.Drawing.15">
                    <p:embed/>
                  </p:oleObj>
                </mc:Choice>
                <mc:Fallback>
                  <p:oleObj name="Visio" r:id="rId8" imgW="8620212" imgH="4114800" progId="Visio.Drawing.15">
                    <p:embed/>
                    <p:pic>
                      <p:nvPicPr>
                        <p:cNvPr id="5" name="內容版面配置區 6"/>
                        <p:cNvPicPr/>
                        <p:nvPr/>
                      </p:nvPicPr>
                      <p:blipFill>
                        <a:blip r:embed="rId9"/>
                        <a:stretch>
                          <a:fillRect/>
                        </a:stretch>
                      </p:blipFill>
                      <p:spPr>
                        <a:xfrm>
                          <a:off x="395536" y="1875376"/>
                          <a:ext cx="8353425" cy="3987800"/>
                        </a:xfrm>
                        <a:prstGeom prst="rect">
                          <a:avLst/>
                        </a:prstGeom>
                      </p:spPr>
                    </p:pic>
                  </p:oleObj>
                </mc:Fallback>
              </mc:AlternateContent>
            </a:graphicData>
          </a:graphic>
        </p:graphicFrame>
        <p:sp>
          <p:nvSpPr>
            <p:cNvPr id="7" name="文字方塊 6"/>
            <p:cNvSpPr txBox="1"/>
            <p:nvPr/>
          </p:nvSpPr>
          <p:spPr>
            <a:xfrm>
              <a:off x="899592" y="5876648"/>
              <a:ext cx="2492990" cy="369332"/>
            </a:xfrm>
            <a:prstGeom prst="rect">
              <a:avLst/>
            </a:prstGeom>
            <a:noFill/>
          </p:spPr>
          <p:txBody>
            <a:bodyPr wrap="none" rtlCol="0">
              <a:spAutoFit/>
            </a:bodyPr>
            <a:lstStyle/>
            <a:p>
              <a:pPr algn="ctr"/>
              <a:r>
                <a:rPr lang="en-US" altLang="zh-TW" dirty="0" smtClean="0">
                  <a:solidFill>
                    <a:srgbClr val="FF0000"/>
                  </a:solidFill>
                </a:rPr>
                <a:t>Conventional Interface</a:t>
              </a:r>
              <a:endParaRPr lang="zh-TW" altLang="en-US" dirty="0">
                <a:solidFill>
                  <a:srgbClr val="FF0000"/>
                </a:solidFill>
              </a:endParaRPr>
            </a:p>
          </p:txBody>
        </p:sp>
      </p:grpSp>
      <p:grpSp>
        <p:nvGrpSpPr>
          <p:cNvPr id="11" name="群組 10"/>
          <p:cNvGrpSpPr/>
          <p:nvPr/>
        </p:nvGrpSpPr>
        <p:grpSpPr>
          <a:xfrm>
            <a:off x="401832" y="2204864"/>
            <a:ext cx="8353177" cy="4041116"/>
            <a:chOff x="401832" y="1875376"/>
            <a:chExt cx="8353177" cy="4041116"/>
          </a:xfrm>
        </p:grpSpPr>
        <p:graphicFrame>
          <p:nvGraphicFramePr>
            <p:cNvPr id="9" name="物件 8"/>
            <p:cNvGraphicFramePr>
              <a:graphicFrameLocks noChangeAspect="1"/>
            </p:cNvGraphicFramePr>
            <p:nvPr>
              <p:extLst>
                <p:ext uri="{D42A27DB-BD31-4B8C-83A1-F6EECF244321}">
                  <p14:modId xmlns:p14="http://schemas.microsoft.com/office/powerpoint/2010/main" val="924839885"/>
                </p:ext>
              </p:extLst>
            </p:nvPr>
          </p:nvGraphicFramePr>
          <p:xfrm>
            <a:off x="401832" y="1875376"/>
            <a:ext cx="8353177" cy="2842851"/>
          </p:xfrm>
          <a:graphic>
            <a:graphicData uri="http://schemas.openxmlformats.org/presentationml/2006/ole">
              <mc:AlternateContent xmlns:mc="http://schemas.openxmlformats.org/markup-compatibility/2006">
                <mc:Choice xmlns:v="urn:schemas-microsoft-com:vml" Requires="v">
                  <p:oleObj spid="_x0000_s12472" name="Visio" r:id="rId10" imgW="8620212" imgH="2933820" progId="Visio.Drawing.15">
                    <p:embed/>
                  </p:oleObj>
                </mc:Choice>
                <mc:Fallback>
                  <p:oleObj name="Visio" r:id="rId10" imgW="8620212" imgH="2933820" progId="Visio.Drawing.15">
                    <p:embed/>
                    <p:pic>
                      <p:nvPicPr>
                        <p:cNvPr id="5" name="物件 4"/>
                        <p:cNvPicPr/>
                        <p:nvPr/>
                      </p:nvPicPr>
                      <p:blipFill>
                        <a:blip r:embed="rId11"/>
                        <a:stretch>
                          <a:fillRect/>
                        </a:stretch>
                      </p:blipFill>
                      <p:spPr>
                        <a:xfrm>
                          <a:off x="401832" y="1875376"/>
                          <a:ext cx="8353177" cy="2842851"/>
                        </a:xfrm>
                        <a:prstGeom prst="rect">
                          <a:avLst/>
                        </a:prstGeom>
                      </p:spPr>
                    </p:pic>
                  </p:oleObj>
                </mc:Fallback>
              </mc:AlternateContent>
            </a:graphicData>
          </a:graphic>
        </p:graphicFrame>
        <p:sp>
          <p:nvSpPr>
            <p:cNvPr id="10" name="文字方塊 9"/>
            <p:cNvSpPr txBox="1"/>
            <p:nvPr/>
          </p:nvSpPr>
          <p:spPr>
            <a:xfrm>
              <a:off x="1079128" y="5547160"/>
              <a:ext cx="2133918" cy="369332"/>
            </a:xfrm>
            <a:prstGeom prst="rect">
              <a:avLst/>
            </a:prstGeom>
            <a:noFill/>
          </p:spPr>
          <p:txBody>
            <a:bodyPr wrap="none" rtlCol="0">
              <a:spAutoFit/>
            </a:bodyPr>
            <a:lstStyle/>
            <a:p>
              <a:pPr algn="ctr"/>
              <a:r>
                <a:rPr lang="en-US" altLang="zh-TW" dirty="0" smtClean="0">
                  <a:solidFill>
                    <a:srgbClr val="FF0000"/>
                  </a:solidFill>
                </a:rPr>
                <a:t>Proposed Interface</a:t>
              </a:r>
              <a:endParaRPr lang="zh-TW" altLang="en-US" dirty="0">
                <a:solidFill>
                  <a:srgbClr val="FF0000"/>
                </a:solidFill>
              </a:endParaRPr>
            </a:p>
          </p:txBody>
        </p:sp>
      </p:grpSp>
      <p:grpSp>
        <p:nvGrpSpPr>
          <p:cNvPr id="16" name="群組 15"/>
          <p:cNvGrpSpPr/>
          <p:nvPr/>
        </p:nvGrpSpPr>
        <p:grpSpPr>
          <a:xfrm>
            <a:off x="2339752" y="3967074"/>
            <a:ext cx="5532202" cy="1513417"/>
            <a:chOff x="2339752" y="3645024"/>
            <a:chExt cx="5532202" cy="1513417"/>
          </a:xfrm>
        </p:grpSpPr>
        <p:sp>
          <p:nvSpPr>
            <p:cNvPr id="12" name="矩形 11"/>
            <p:cNvSpPr/>
            <p:nvPr/>
          </p:nvSpPr>
          <p:spPr bwMode="auto">
            <a:xfrm>
              <a:off x="2339752" y="3645024"/>
              <a:ext cx="4536504" cy="741546"/>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14" name="直線單箭頭接點 13"/>
            <p:cNvCxnSpPr/>
            <p:nvPr/>
          </p:nvCxnSpPr>
          <p:spPr bwMode="auto">
            <a:xfrm>
              <a:off x="6438477" y="4171930"/>
              <a:ext cx="504056" cy="588481"/>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mc:AlternateContent xmlns:mc="http://schemas.openxmlformats.org/markup-compatibility/2006" xmlns:a14="http://schemas.microsoft.com/office/drawing/2010/main">
          <mc:Choice Requires="a14">
            <p:sp>
              <p:nvSpPr>
                <p:cNvPr id="15" name="文字方塊 14"/>
                <p:cNvSpPr txBox="1"/>
                <p:nvPr/>
              </p:nvSpPr>
              <p:spPr>
                <a:xfrm>
                  <a:off x="6013112" y="4789109"/>
                  <a:ext cx="1858842" cy="369332"/>
                </a:xfrm>
                <a:prstGeom prst="rect">
                  <a:avLst/>
                </a:prstGeom>
                <a:noFill/>
              </p:spPr>
              <p:txBody>
                <a:bodyPr wrap="none" rtlCol="0">
                  <a:spAutoFit/>
                </a:bodyPr>
                <a:lstStyle/>
                <a:p>
                  <a:r>
                    <a:rPr lang="en-US" altLang="zh-TW" dirty="0" smtClean="0">
                      <a:solidFill>
                        <a:srgbClr val="FF0000"/>
                      </a:solidFill>
                    </a:rPr>
                    <a:t>Z</a:t>
                  </a:r>
                  <a14:m>
                    <m:oMath xmlns:m="http://schemas.openxmlformats.org/officeDocument/2006/math">
                      <m:r>
                        <a:rPr lang="en-US" altLang="zh-TW" i="1">
                          <a:solidFill>
                            <a:srgbClr val="FF0000"/>
                          </a:solidFill>
                          <a:latin typeface="Cambria Math"/>
                        </a:rPr>
                        <m:t>×</m:t>
                      </m:r>
                    </m:oMath>
                  </a14:m>
                  <a:r>
                    <a:rPr lang="en-US" altLang="zh-TW" dirty="0">
                      <a:solidFill>
                        <a:srgbClr val="FF0000"/>
                      </a:solidFill>
                    </a:rPr>
                    <a:t>3</a:t>
                  </a:r>
                  <a:r>
                    <a:rPr lang="en-US" altLang="zh-TW" dirty="0" smtClean="0">
                      <a:solidFill>
                        <a:srgbClr val="FF0000"/>
                      </a:solidFill>
                    </a:rPr>
                    <a:t> FIFO buffer</a:t>
                  </a:r>
                  <a:endParaRPr lang="zh-TW" altLang="en-US" dirty="0">
                    <a:solidFill>
                      <a:srgbClr val="FF0000"/>
                    </a:solidFill>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6013112" y="4789109"/>
                  <a:ext cx="1858842" cy="369332"/>
                </a:xfrm>
                <a:prstGeom prst="rect">
                  <a:avLst/>
                </a:prstGeom>
                <a:blipFill>
                  <a:blip r:embed="rId12"/>
                  <a:stretch>
                    <a:fillRect l="-2623" t="-8197" r="-2295" b="-24590"/>
                  </a:stretch>
                </a:blipFill>
              </p:spPr>
              <p:txBody>
                <a:bodyPr/>
                <a:lstStyle/>
                <a:p>
                  <a:r>
                    <a:rPr lang="zh-TW" altLang="en-US">
                      <a:noFill/>
                    </a:rPr>
                    <a:t> </a:t>
                  </a:r>
                </a:p>
              </p:txBody>
            </p:sp>
          </mc:Fallback>
        </mc:AlternateContent>
      </p:grpSp>
      <p:sp>
        <p:nvSpPr>
          <p:cNvPr id="17" name="文字方塊 16"/>
          <p:cNvSpPr txBox="1"/>
          <p:nvPr/>
        </p:nvSpPr>
        <p:spPr>
          <a:xfrm>
            <a:off x="4801836" y="5891874"/>
            <a:ext cx="3942929" cy="400110"/>
          </a:xfrm>
          <a:prstGeom prst="rect">
            <a:avLst/>
          </a:prstGeom>
          <a:noFill/>
        </p:spPr>
        <p:txBody>
          <a:bodyPr wrap="square" rtlCol="0">
            <a:spAutoFit/>
          </a:bodyPr>
          <a:lstStyle/>
          <a:p>
            <a:r>
              <a:rPr lang="en-US" altLang="zh-TW" sz="2000" dirty="0" smtClean="0">
                <a:solidFill>
                  <a:srgbClr val="FF0000"/>
                </a:solidFill>
              </a:rPr>
              <a:t>Save 50% memory requirement</a:t>
            </a:r>
            <a:endParaRPr lang="zh-TW" altLang="en-US" sz="2000" dirty="0">
              <a:solidFill>
                <a:srgbClr val="FF0000"/>
              </a:solidFill>
            </a:endParaRPr>
          </a:p>
        </p:txBody>
      </p:sp>
    </p:spTree>
    <p:custDataLst>
      <p:tags r:id="rId2"/>
    </p:custDataLst>
    <p:extLst>
      <p:ext uri="{BB962C8B-B14F-4D97-AF65-F5344CB8AC3E}">
        <p14:creationId xmlns:p14="http://schemas.microsoft.com/office/powerpoint/2010/main" val="478868683"/>
      </p:ext>
    </p:extLst>
  </p:cSld>
  <p:clrMapOvr>
    <a:masterClrMapping/>
  </p:clrMapOvr>
  <mc:AlternateContent xmlns:mc="http://schemas.openxmlformats.org/markup-compatibility/2006">
    <mc:Choice xmlns:p14="http://schemas.microsoft.com/office/powerpoint/2010/main" Requires="p14">
      <p:transition spd="slow" p14:dur="2000" advTm="66727"/>
    </mc:Choice>
    <mc:Fallback>
      <p:transition spd="slow" advTm="66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pPr lvl="1"/>
            <a:r>
              <a:rPr lang="en-US" altLang="zh-TW" dirty="0" smtClean="0"/>
              <a:t>NAND</a:t>
            </a:r>
            <a:r>
              <a:rPr lang="zh-TW" altLang="en-US" dirty="0"/>
              <a:t> </a:t>
            </a:r>
            <a:r>
              <a:rPr lang="en-US" altLang="zh-TW" dirty="0" smtClean="0"/>
              <a:t>Flash</a:t>
            </a:r>
          </a:p>
          <a:p>
            <a:r>
              <a:rPr lang="en-US" altLang="zh-TW" dirty="0" smtClean="0"/>
              <a:t>Preliminary</a:t>
            </a:r>
          </a:p>
          <a:p>
            <a:pPr lvl="1"/>
            <a:r>
              <a:rPr lang="en-US" altLang="zh-TW" dirty="0" smtClean="0"/>
              <a:t>LDPC </a:t>
            </a:r>
            <a:r>
              <a:rPr lang="en-US" altLang="zh-TW" dirty="0"/>
              <a:t>coded modulation using a very sparse LDPC code</a:t>
            </a:r>
            <a:endParaRPr lang="en-US" altLang="zh-TW" dirty="0" smtClean="0"/>
          </a:p>
          <a:p>
            <a:pPr lvl="1"/>
            <a:r>
              <a:rPr lang="en-US" altLang="zh-TW" dirty="0" smtClean="0"/>
              <a:t>Layer-based IDD receiver</a:t>
            </a:r>
          </a:p>
          <a:p>
            <a:r>
              <a:rPr lang="en-US" altLang="zh-TW" dirty="0" smtClean="0"/>
              <a:t>Proposed Shuffle-based IDD Receiver</a:t>
            </a:r>
          </a:p>
          <a:p>
            <a:pPr lvl="1"/>
            <a:r>
              <a:rPr lang="en-US" altLang="zh-TW" dirty="0" smtClean="0"/>
              <a:t>Design </a:t>
            </a:r>
            <a:r>
              <a:rPr lang="en-US" altLang="zh-TW" dirty="0" smtClean="0"/>
              <a:t>challenge</a:t>
            </a:r>
            <a:endParaRPr lang="en-US" altLang="zh-TW" dirty="0" smtClean="0"/>
          </a:p>
          <a:p>
            <a:pPr lvl="1"/>
            <a:r>
              <a:rPr lang="en-US" altLang="zh-TW" dirty="0" smtClean="0"/>
              <a:t>Hardware-friendly structure </a:t>
            </a:r>
            <a:r>
              <a:rPr lang="en-US" altLang="zh-TW" dirty="0" err="1" smtClean="0"/>
              <a:t>interleaver</a:t>
            </a:r>
            <a:endParaRPr lang="en-US" altLang="zh-TW" dirty="0" smtClean="0"/>
          </a:p>
          <a:p>
            <a:pPr lvl="1"/>
            <a:r>
              <a:rPr lang="en-US" altLang="zh-TW" dirty="0" smtClean="0"/>
              <a:t>Optimized memory bank interface</a:t>
            </a:r>
          </a:p>
          <a:p>
            <a:r>
              <a:rPr lang="en-US" altLang="zh-TW" dirty="0" smtClean="0"/>
              <a:t>Simulation Results</a:t>
            </a:r>
          </a:p>
          <a:p>
            <a:r>
              <a:rPr lang="en-US" altLang="zh-TW" dirty="0" smtClean="0">
                <a:solidFill>
                  <a:schemeClr val="bg1">
                    <a:lumMod val="65000"/>
                  </a:schemeClr>
                </a:solidFill>
              </a:rPr>
              <a:t>Conclusion</a:t>
            </a:r>
            <a:endParaRPr lang="zh-TW" altLang="en-US" dirty="0">
              <a:solidFill>
                <a:schemeClr val="bg1">
                  <a:lumMod val="65000"/>
                </a:schemeClr>
              </a:solidFill>
            </a:endParaRP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17</a:t>
            </a:fld>
            <a:endParaRPr lang="zh-TW" altLang="en-US"/>
          </a:p>
        </p:txBody>
      </p:sp>
    </p:spTree>
    <p:extLst>
      <p:ext uri="{BB962C8B-B14F-4D97-AF65-F5344CB8AC3E}">
        <p14:creationId xmlns:p14="http://schemas.microsoft.com/office/powerpoint/2010/main" val="1637837187"/>
      </p:ext>
    </p:extLst>
  </p:cSld>
  <p:clrMapOvr>
    <a:masterClrMapping/>
  </p:clrMapOvr>
  <mc:AlternateContent xmlns:mc="http://schemas.openxmlformats.org/markup-compatibility/2006">
    <mc:Choice xmlns:p14="http://schemas.microsoft.com/office/powerpoint/2010/main" Requires="p14">
      <p:transition spd="slow" p14:dur="2000" advTm="6269"/>
    </mc:Choice>
    <mc:Fallback>
      <p:transition spd="slow" advTm="626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DACDDD6-85C1-47AB-B33C-2011910D54C9}" type="slidenum">
              <a:rPr lang="zh-TW" altLang="en-US" smtClean="0"/>
              <a:t>18</a:t>
            </a:fld>
            <a:endParaRPr lang="zh-TW" altLang="en-US"/>
          </a:p>
        </p:txBody>
      </p:sp>
      <p:pic>
        <p:nvPicPr>
          <p:cNvPr id="5" name="圖片 4"/>
          <p:cNvPicPr>
            <a:picLocks noChangeAspect="1"/>
          </p:cNvPicPr>
          <p:nvPr/>
        </p:nvPicPr>
        <p:blipFill>
          <a:blip r:embed="rId4"/>
          <a:stretch>
            <a:fillRect/>
          </a:stretch>
        </p:blipFill>
        <p:spPr>
          <a:xfrm>
            <a:off x="1547664" y="936336"/>
            <a:ext cx="6064097" cy="5177559"/>
          </a:xfrm>
          <a:prstGeom prst="rect">
            <a:avLst/>
          </a:prstGeom>
        </p:spPr>
      </p:pic>
      <p:sp>
        <p:nvSpPr>
          <p:cNvPr id="8" name="標題 1"/>
          <p:cNvSpPr>
            <a:spLocks noGrp="1"/>
          </p:cNvSpPr>
          <p:nvPr>
            <p:ph type="title"/>
          </p:nvPr>
        </p:nvSpPr>
        <p:spPr>
          <a:xfrm>
            <a:off x="395288" y="215900"/>
            <a:ext cx="8353425" cy="439738"/>
          </a:xfrm>
        </p:spPr>
        <p:txBody>
          <a:bodyPr/>
          <a:lstStyle/>
          <a:p>
            <a:r>
              <a:rPr lang="en-US" altLang="zh-TW" dirty="0" smtClean="0"/>
              <a:t>BER </a:t>
            </a:r>
            <a:r>
              <a:rPr lang="en-US" altLang="zh-TW" dirty="0"/>
              <a:t>Results</a:t>
            </a:r>
            <a:endParaRPr lang="zh-TW" altLang="en-US" dirty="0"/>
          </a:p>
        </p:txBody>
      </p:sp>
      <p:grpSp>
        <p:nvGrpSpPr>
          <p:cNvPr id="14" name="群組 13"/>
          <p:cNvGrpSpPr/>
          <p:nvPr/>
        </p:nvGrpSpPr>
        <p:grpSpPr>
          <a:xfrm>
            <a:off x="4788024" y="3717032"/>
            <a:ext cx="1440085" cy="437079"/>
            <a:chOff x="4788024" y="3717032"/>
            <a:chExt cx="1440085" cy="437079"/>
          </a:xfrm>
        </p:grpSpPr>
        <p:cxnSp>
          <p:nvCxnSpPr>
            <p:cNvPr id="9" name="直線單箭頭接點 8"/>
            <p:cNvCxnSpPr/>
            <p:nvPr/>
          </p:nvCxnSpPr>
          <p:spPr bwMode="auto">
            <a:xfrm>
              <a:off x="5508104" y="3717032"/>
              <a:ext cx="720005" cy="0"/>
            </a:xfrm>
            <a:prstGeom prst="straightConnector1">
              <a:avLst/>
            </a:prstGeom>
            <a:solidFill>
              <a:schemeClr val="accent1"/>
            </a:solidFill>
            <a:ln w="28575" cap="flat" cmpd="sng" algn="ctr">
              <a:solidFill>
                <a:srgbClr val="FF0000"/>
              </a:solidFill>
              <a:prstDash val="solid"/>
              <a:round/>
              <a:headEnd type="arrow" w="med" len="med"/>
              <a:tailEnd type="arrow" w="med" len="med"/>
            </a:ln>
            <a:effectLst/>
          </p:spPr>
        </p:cxnSp>
        <p:sp>
          <p:nvSpPr>
            <p:cNvPr id="12" name="文字方塊 11"/>
            <p:cNvSpPr txBox="1"/>
            <p:nvPr/>
          </p:nvSpPr>
          <p:spPr>
            <a:xfrm>
              <a:off x="4788024" y="3784779"/>
              <a:ext cx="979755" cy="369332"/>
            </a:xfrm>
            <a:prstGeom prst="rect">
              <a:avLst/>
            </a:prstGeom>
            <a:noFill/>
          </p:spPr>
          <p:txBody>
            <a:bodyPr wrap="none" rtlCol="0">
              <a:spAutoFit/>
            </a:bodyPr>
            <a:lstStyle/>
            <a:p>
              <a:r>
                <a:rPr lang="en-US" altLang="zh-TW" dirty="0" smtClean="0">
                  <a:solidFill>
                    <a:srgbClr val="FF0000"/>
                  </a:solidFill>
                </a:rPr>
                <a:t>0.08 dB</a:t>
              </a:r>
              <a:endParaRPr lang="zh-TW" altLang="en-US" dirty="0">
                <a:solidFill>
                  <a:srgbClr val="FF0000"/>
                </a:solidFill>
              </a:endParaRPr>
            </a:p>
          </p:txBody>
        </p:sp>
      </p:grpSp>
      <p:grpSp>
        <p:nvGrpSpPr>
          <p:cNvPr id="15" name="群組 14"/>
          <p:cNvGrpSpPr/>
          <p:nvPr/>
        </p:nvGrpSpPr>
        <p:grpSpPr>
          <a:xfrm>
            <a:off x="5354519" y="4293096"/>
            <a:ext cx="1161697" cy="519002"/>
            <a:chOff x="5354519" y="4293096"/>
            <a:chExt cx="1161697" cy="519002"/>
          </a:xfrm>
        </p:grpSpPr>
        <p:cxnSp>
          <p:nvCxnSpPr>
            <p:cNvPr id="10" name="直線單箭頭接點 9"/>
            <p:cNvCxnSpPr/>
            <p:nvPr/>
          </p:nvCxnSpPr>
          <p:spPr bwMode="auto">
            <a:xfrm>
              <a:off x="6084168" y="4293096"/>
              <a:ext cx="432048" cy="0"/>
            </a:xfrm>
            <a:prstGeom prst="straightConnector1">
              <a:avLst/>
            </a:prstGeom>
            <a:solidFill>
              <a:schemeClr val="accent1"/>
            </a:solidFill>
            <a:ln w="28575" cap="flat" cmpd="sng" algn="ctr">
              <a:solidFill>
                <a:srgbClr val="FF0000"/>
              </a:solidFill>
              <a:prstDash val="solid"/>
              <a:round/>
              <a:headEnd type="arrow" w="med" len="med"/>
              <a:tailEnd type="arrow" w="med" len="med"/>
            </a:ln>
            <a:effectLst/>
          </p:spPr>
        </p:cxnSp>
        <p:sp>
          <p:nvSpPr>
            <p:cNvPr id="13" name="文字方塊 12"/>
            <p:cNvSpPr txBox="1"/>
            <p:nvPr/>
          </p:nvSpPr>
          <p:spPr>
            <a:xfrm>
              <a:off x="5354519" y="4442766"/>
              <a:ext cx="979755" cy="369332"/>
            </a:xfrm>
            <a:prstGeom prst="rect">
              <a:avLst/>
            </a:prstGeom>
            <a:noFill/>
          </p:spPr>
          <p:txBody>
            <a:bodyPr wrap="none" rtlCol="0">
              <a:spAutoFit/>
            </a:bodyPr>
            <a:lstStyle/>
            <a:p>
              <a:r>
                <a:rPr lang="en-US" altLang="zh-TW" dirty="0" smtClean="0">
                  <a:solidFill>
                    <a:srgbClr val="FF0000"/>
                  </a:solidFill>
                </a:rPr>
                <a:t>0.05 dB</a:t>
              </a:r>
              <a:endParaRPr lang="zh-TW" altLang="en-US" dirty="0">
                <a:solidFill>
                  <a:srgbClr val="FF0000"/>
                </a:solidFill>
              </a:endParaRPr>
            </a:p>
          </p:txBody>
        </p:sp>
      </p:grpSp>
    </p:spTree>
    <p:custDataLst>
      <p:tags r:id="rId1"/>
    </p:custDataLst>
    <p:extLst>
      <p:ext uri="{BB962C8B-B14F-4D97-AF65-F5344CB8AC3E}">
        <p14:creationId xmlns:p14="http://schemas.microsoft.com/office/powerpoint/2010/main" val="3724748756"/>
      </p:ext>
    </p:extLst>
  </p:cSld>
  <p:clrMapOvr>
    <a:masterClrMapping/>
  </p:clrMapOvr>
  <mc:AlternateContent xmlns:mc="http://schemas.openxmlformats.org/markup-compatibility/2006">
    <mc:Choice xmlns:p14="http://schemas.microsoft.com/office/powerpoint/2010/main" Requires="p14">
      <p:transition spd="slow" p14:dur="2000" advTm="55639"/>
    </mc:Choice>
    <mc:Fallback>
      <p:transition spd="slow" advTm="55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8DACDDD6-85C1-47AB-B33C-2011910D54C9}" type="slidenum">
              <a:rPr lang="zh-TW" altLang="en-US" smtClean="0"/>
              <a:t>19</a:t>
            </a:fld>
            <a:endParaRPr lang="zh-TW" altLang="en-US"/>
          </a:p>
        </p:txBody>
      </p:sp>
      <p:sp>
        <p:nvSpPr>
          <p:cNvPr id="7" name="標題 1"/>
          <p:cNvSpPr>
            <a:spLocks noGrp="1"/>
          </p:cNvSpPr>
          <p:nvPr>
            <p:ph type="title"/>
          </p:nvPr>
        </p:nvSpPr>
        <p:spPr/>
        <p:txBody>
          <a:bodyPr/>
          <a:lstStyle/>
          <a:p>
            <a:r>
              <a:rPr lang="en-US" altLang="zh-TW" dirty="0" smtClean="0"/>
              <a:t>Hardware Complexity </a:t>
            </a:r>
            <a:endParaRPr lang="zh-TW" altLang="en-US" dirty="0"/>
          </a:p>
        </p:txBody>
      </p:sp>
      <p:graphicFrame>
        <p:nvGraphicFramePr>
          <p:cNvPr id="8" name="物件 7"/>
          <p:cNvGraphicFramePr>
            <a:graphicFrameLocks noChangeAspect="1"/>
          </p:cNvGraphicFramePr>
          <p:nvPr>
            <p:extLst>
              <p:ext uri="{D42A27DB-BD31-4B8C-83A1-F6EECF244321}">
                <p14:modId xmlns:p14="http://schemas.microsoft.com/office/powerpoint/2010/main" val="2630544107"/>
              </p:ext>
            </p:extLst>
          </p:nvPr>
        </p:nvGraphicFramePr>
        <p:xfrm>
          <a:off x="683568" y="836712"/>
          <a:ext cx="7435552" cy="5651351"/>
        </p:xfrm>
        <a:graphic>
          <a:graphicData uri="http://schemas.openxmlformats.org/presentationml/2006/ole">
            <mc:AlternateContent xmlns:mc="http://schemas.openxmlformats.org/markup-compatibility/2006">
              <mc:Choice xmlns:v="urn:schemas-microsoft-com:vml" Requires="v">
                <p:oleObj spid="_x0000_s10458" name="Visio" r:id="rId4" imgW="8534272" imgH="6486568" progId="Visio.Drawing.15">
                  <p:embed/>
                </p:oleObj>
              </mc:Choice>
              <mc:Fallback>
                <p:oleObj name="Visio" r:id="rId4" imgW="8534272" imgH="6486568" progId="Visio.Drawing.15">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836712"/>
                        <a:ext cx="7435552" cy="565135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98600290"/>
      </p:ext>
    </p:extLst>
  </p:cSld>
  <p:clrMapOvr>
    <a:masterClrMapping/>
  </p:clrMapOvr>
  <mc:AlternateContent xmlns:mc="http://schemas.openxmlformats.org/markup-compatibility/2006">
    <mc:Choice xmlns:p14="http://schemas.microsoft.com/office/powerpoint/2010/main" Requires="p14">
      <p:transition spd="slow" p14:dur="2000" advTm="56392"/>
    </mc:Choice>
    <mc:Fallback>
      <p:transition spd="slow" advTm="5639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pPr lvl="1"/>
            <a:r>
              <a:rPr lang="en-US" altLang="zh-TW" dirty="0" smtClean="0"/>
              <a:t>NAND</a:t>
            </a:r>
            <a:r>
              <a:rPr lang="zh-TW" altLang="en-US" dirty="0"/>
              <a:t> </a:t>
            </a:r>
            <a:r>
              <a:rPr lang="en-US" altLang="zh-TW" dirty="0" smtClean="0"/>
              <a:t>Flash </a:t>
            </a:r>
          </a:p>
          <a:p>
            <a:r>
              <a:rPr lang="en-US" altLang="zh-TW" dirty="0" smtClean="0"/>
              <a:t>Preliminary</a:t>
            </a:r>
          </a:p>
          <a:p>
            <a:pPr lvl="1"/>
            <a:r>
              <a:rPr lang="en-US" altLang="zh-TW" dirty="0" smtClean="0"/>
              <a:t>LDPC </a:t>
            </a:r>
            <a:r>
              <a:rPr lang="en-US" altLang="zh-TW" dirty="0"/>
              <a:t>coded </a:t>
            </a:r>
            <a:r>
              <a:rPr lang="en-US" altLang="zh-TW" dirty="0" smtClean="0"/>
              <a:t>modulation using a very sparse LDPC code</a:t>
            </a:r>
          </a:p>
          <a:p>
            <a:pPr lvl="1"/>
            <a:r>
              <a:rPr lang="en-US" altLang="zh-TW" dirty="0" smtClean="0"/>
              <a:t>Layer-based IDD </a:t>
            </a:r>
            <a:r>
              <a:rPr lang="en-US" altLang="zh-TW" dirty="0"/>
              <a:t>(Iterative demodulation and decoding) receiver</a:t>
            </a:r>
            <a:endParaRPr lang="en-US" altLang="zh-TW" dirty="0" smtClean="0"/>
          </a:p>
          <a:p>
            <a:r>
              <a:rPr lang="en-US" altLang="zh-TW" dirty="0" smtClean="0"/>
              <a:t>Proposed Shuffle-based IDD Receiver </a:t>
            </a:r>
          </a:p>
          <a:p>
            <a:pPr lvl="1"/>
            <a:r>
              <a:rPr lang="en-US" altLang="zh-TW" dirty="0" smtClean="0"/>
              <a:t>Design </a:t>
            </a:r>
            <a:r>
              <a:rPr lang="en-US" altLang="zh-TW" dirty="0" smtClean="0"/>
              <a:t>challenge</a:t>
            </a:r>
            <a:endParaRPr lang="en-US" altLang="zh-TW" dirty="0" smtClean="0"/>
          </a:p>
          <a:p>
            <a:pPr lvl="1"/>
            <a:r>
              <a:rPr lang="en-US" altLang="zh-TW" dirty="0" smtClean="0"/>
              <a:t>Hardware-friendly structure </a:t>
            </a:r>
            <a:r>
              <a:rPr lang="en-US" altLang="zh-TW" dirty="0" err="1" smtClean="0"/>
              <a:t>interleaver</a:t>
            </a:r>
            <a:endParaRPr lang="en-US" altLang="zh-TW" dirty="0" smtClean="0"/>
          </a:p>
          <a:p>
            <a:pPr lvl="1"/>
            <a:r>
              <a:rPr lang="en-US" altLang="zh-TW" dirty="0" smtClean="0"/>
              <a:t>Optimized memory bank interface</a:t>
            </a:r>
          </a:p>
          <a:p>
            <a:r>
              <a:rPr lang="en-US" altLang="zh-TW" dirty="0" smtClean="0"/>
              <a:t>Simulation Results</a:t>
            </a:r>
          </a:p>
          <a:p>
            <a:r>
              <a:rPr lang="en-US" altLang="zh-TW" dirty="0" smtClean="0"/>
              <a:t>Conclusion</a:t>
            </a:r>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2</a:t>
            </a:fld>
            <a:endParaRPr lang="zh-TW" altLang="en-US"/>
          </a:p>
        </p:txBody>
      </p:sp>
    </p:spTree>
    <p:extLst>
      <p:ext uri="{BB962C8B-B14F-4D97-AF65-F5344CB8AC3E}">
        <p14:creationId xmlns:p14="http://schemas.microsoft.com/office/powerpoint/2010/main" val="139659660"/>
      </p:ext>
    </p:extLst>
  </p:cSld>
  <p:clrMapOvr>
    <a:masterClrMapping/>
  </p:clrMapOvr>
  <mc:AlternateContent xmlns:mc="http://schemas.openxmlformats.org/markup-compatibility/2006">
    <mc:Choice xmlns:p14="http://schemas.microsoft.com/office/powerpoint/2010/main" Requires="p14">
      <p:transition spd="slow" p14:dur="2000" advTm="59326"/>
    </mc:Choice>
    <mc:Fallback>
      <p:transition spd="slow" advTm="5932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內容版面配置區 5"/>
              <p:cNvGraphicFramePr>
                <a:graphicFrameLocks noGrp="1"/>
              </p:cNvGraphicFramePr>
              <p:nvPr>
                <p:ph idx="1"/>
                <p:extLst>
                  <p:ext uri="{D42A27DB-BD31-4B8C-83A1-F6EECF244321}">
                    <p14:modId xmlns:p14="http://schemas.microsoft.com/office/powerpoint/2010/main" val="3634478399"/>
                  </p:ext>
                </p:extLst>
              </p:nvPr>
            </p:nvGraphicFramePr>
            <p:xfrm>
              <a:off x="611560" y="841246"/>
              <a:ext cx="7784054" cy="4680662"/>
            </p:xfrm>
            <a:graphic>
              <a:graphicData uri="http://schemas.openxmlformats.org/drawingml/2006/table">
                <a:tbl>
                  <a:tblPr firstRow="1" firstCol="1" lastRow="1" lastCol="1" bandRow="1" bandCol="1"/>
                  <a:tblGrid>
                    <a:gridCol w="2869226">
                      <a:extLst>
                        <a:ext uri="{9D8B030D-6E8A-4147-A177-3AD203B41FA5}">
                          <a16:colId xmlns:a16="http://schemas.microsoft.com/office/drawing/2014/main" xmlns="" val="2163499001"/>
                        </a:ext>
                      </a:extLst>
                    </a:gridCol>
                    <a:gridCol w="1638276">
                      <a:extLst>
                        <a:ext uri="{9D8B030D-6E8A-4147-A177-3AD203B41FA5}">
                          <a16:colId xmlns:a16="http://schemas.microsoft.com/office/drawing/2014/main" xmlns="" val="658347035"/>
                        </a:ext>
                      </a:extLst>
                    </a:gridCol>
                    <a:gridCol w="1638276">
                      <a:extLst>
                        <a:ext uri="{9D8B030D-6E8A-4147-A177-3AD203B41FA5}">
                          <a16:colId xmlns:a16="http://schemas.microsoft.com/office/drawing/2014/main" xmlns="" val="1811015770"/>
                        </a:ext>
                      </a:extLst>
                    </a:gridCol>
                    <a:gridCol w="1638276">
                      <a:extLst>
                        <a:ext uri="{9D8B030D-6E8A-4147-A177-3AD203B41FA5}">
                          <a16:colId xmlns:a16="http://schemas.microsoft.com/office/drawing/2014/main" xmlns="" val="2419869414"/>
                        </a:ext>
                      </a:extLst>
                    </a:gridCol>
                  </a:tblGrid>
                  <a:tr h="643538">
                    <a:tc>
                      <a:txBody>
                        <a:bodyPr/>
                        <a:lstStyle/>
                        <a:p>
                          <a:pPr algn="ctr">
                            <a:spcAft>
                              <a:spcPts val="0"/>
                            </a:spcAft>
                          </a:pPr>
                          <a:r>
                            <a:rPr lang="en-US" sz="2000" b="1" kern="100" dirty="0">
                              <a:effectLst/>
                              <a:latin typeface="Times New Roman" panose="02020603050405020304" pitchFamily="18" charset="0"/>
                              <a:ea typeface="+mn-ea"/>
                              <a:cs typeface="Times New Roman" panose="02020603050405020304" pitchFamily="18" charset="0"/>
                            </a:rPr>
                            <a:t> </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Gray-based</a:t>
                          </a:r>
                        </a:p>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non-</a:t>
                          </a:r>
                          <a:r>
                            <a:rPr lang="en-US" sz="2000" b="1" kern="100" dirty="0" smtClean="0">
                              <a:effectLst/>
                              <a:latin typeface="Times New Roman" panose="02020603050405020304" pitchFamily="18" charset="0"/>
                              <a:ea typeface="+mn-ea"/>
                              <a:cs typeface="Times New Roman" panose="02020603050405020304" pitchFamily="18" charset="0"/>
                            </a:rPr>
                            <a:t>IDD</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Layer-based</a:t>
                          </a:r>
                        </a:p>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I</a:t>
                          </a:r>
                          <a:r>
                            <a:rPr lang="en-US" sz="2000" b="1" kern="100" dirty="0" smtClean="0">
                              <a:effectLst/>
                              <a:latin typeface="Times New Roman" panose="02020603050405020304" pitchFamily="18" charset="0"/>
                              <a:ea typeface="+mn-ea"/>
                              <a:cs typeface="Times New Roman" panose="02020603050405020304" pitchFamily="18" charset="0"/>
                            </a:rPr>
                            <a:t>DD[7]</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Shuffle-based</a:t>
                          </a:r>
                          <a:endParaRPr lang="en-US" altLang="zh-TW" sz="2000" b="1" kern="100" baseline="0" dirty="0" smtClean="0">
                            <a:effectLst/>
                            <a:latin typeface="Times New Roman" panose="02020603050405020304" pitchFamily="18" charset="0"/>
                            <a:ea typeface="+mn-ea"/>
                            <a:cs typeface="Times New Roman" panose="02020603050405020304" pitchFamily="18" charset="0"/>
                          </a:endParaRPr>
                        </a:p>
                        <a:p>
                          <a:pPr algn="ctr">
                            <a:spcAft>
                              <a:spcPts val="0"/>
                            </a:spcAft>
                          </a:pPr>
                          <a:r>
                            <a:rPr lang="en-US" sz="2000" b="1" kern="100" dirty="0" smtClean="0">
                              <a:effectLst/>
                              <a:latin typeface="Times New Roman" panose="02020603050405020304" pitchFamily="18" charset="0"/>
                              <a:ea typeface="+mn-ea"/>
                              <a:cs typeface="Times New Roman" panose="02020603050405020304" pitchFamily="18" charset="0"/>
                            </a:rPr>
                            <a:t>IDD</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0695317"/>
                      </a:ext>
                    </a:extLst>
                  </a:tr>
                  <a:tr h="380836">
                    <a:tc>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Code</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8PSK</a:t>
                          </a:r>
                          <a:r>
                            <a:rPr lang="en-US" sz="2000" kern="100" baseline="0" dirty="0" smtClean="0">
                              <a:effectLst/>
                              <a:latin typeface="Times New Roman" panose="02020603050405020304" pitchFamily="18" charset="0"/>
                              <a:ea typeface="+mn-ea"/>
                              <a:cs typeface="Times New Roman" panose="02020603050405020304" pitchFamily="18" charset="0"/>
                            </a:rPr>
                            <a:t> + </a:t>
                          </a:r>
                          <a:r>
                            <a:rPr lang="en-US" sz="2000" kern="100" dirty="0" smtClean="0">
                              <a:effectLst/>
                              <a:latin typeface="Times New Roman" panose="02020603050405020304" pitchFamily="18" charset="0"/>
                              <a:ea typeface="+mn-ea"/>
                              <a:cs typeface="Times New Roman" panose="02020603050405020304" pitchFamily="18" charset="0"/>
                            </a:rPr>
                            <a:t>(18432</a:t>
                          </a:r>
                          <a:r>
                            <a:rPr lang="en-US" sz="2000" kern="100" dirty="0">
                              <a:effectLst/>
                              <a:latin typeface="Times New Roman" panose="02020603050405020304" pitchFamily="18" charset="0"/>
                              <a:ea typeface="+mn-ea"/>
                              <a:cs typeface="Times New Roman" panose="02020603050405020304" pitchFamily="18" charset="0"/>
                            </a:rPr>
                            <a:t>, 16704)</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41563773"/>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Technology</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90nm</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735882816"/>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Algorithm</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NMS</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7453686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Max. Iteration number</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81835395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Quantization (bits)</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4281877322"/>
                      </a:ext>
                    </a:extLst>
                  </a:tr>
                  <a:tr h="380836">
                    <a:tc>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Clock</a:t>
                          </a:r>
                          <a:r>
                            <a:rPr lang="en-US" sz="2000" kern="100" baseline="0" dirty="0" smtClean="0">
                              <a:effectLst/>
                              <a:latin typeface="Times New Roman" panose="02020603050405020304" pitchFamily="18" charset="0"/>
                              <a:ea typeface="+mn-ea"/>
                              <a:cs typeface="Times New Roman" panose="02020603050405020304" pitchFamily="18" charset="0"/>
                            </a:rPr>
                            <a:t> frequency</a:t>
                          </a:r>
                          <a:r>
                            <a:rPr lang="en-US" sz="2000" kern="100" dirty="0" smtClean="0">
                              <a:effectLst/>
                              <a:latin typeface="Times New Roman" panose="02020603050405020304" pitchFamily="18" charset="0"/>
                              <a:ea typeface="+mn-ea"/>
                              <a:cs typeface="Times New Roman" panose="02020603050405020304" pitchFamily="18" charset="0"/>
                            </a:rPr>
                            <a:t>(MHz</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166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166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190</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4064104"/>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Throughput</a:t>
                          </a:r>
                          <a:r>
                            <a:rPr lang="en-US" altLang="zh-TW" sz="2000" kern="100" baseline="0" dirty="0" smtClean="0">
                              <a:effectLst/>
                              <a:latin typeface="Times New Roman" panose="02020603050405020304" pitchFamily="18" charset="0"/>
                              <a:ea typeface="+mn-ea"/>
                              <a:cs typeface="Times New Roman" panose="02020603050405020304" pitchFamily="18" charset="0"/>
                            </a:rPr>
                            <a:t> </a:t>
                          </a:r>
                          <a:r>
                            <a:rPr lang="en-US" sz="2000" kern="100" dirty="0" smtClean="0">
                              <a:effectLst/>
                              <a:latin typeface="Times New Roman" panose="02020603050405020304" pitchFamily="18" charset="0"/>
                              <a:ea typeface="+mn-ea"/>
                              <a:cs typeface="Times New Roman" panose="02020603050405020304" pitchFamily="18" charset="0"/>
                            </a:rPr>
                            <a:t>(Mbps</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679.9</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1100</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1555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182497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Gate count</a:t>
                          </a:r>
                          <a:r>
                            <a:rPr lang="en-US" sz="2000" kern="100" dirty="0" smtClean="0">
                              <a:effectLst/>
                              <a:latin typeface="Times New Roman" panose="02020603050405020304" pitchFamily="18" charset="0"/>
                              <a:ea typeface="+mn-ea"/>
                              <a:cs typeface="Times New Roman" panose="02020603050405020304" pitchFamily="18" charset="0"/>
                            </a:rPr>
                            <a:t>(K</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1297</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1891</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1888</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4930772"/>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Area</a:t>
                          </a:r>
                          <a:r>
                            <a:rPr lang="en-US" altLang="zh-TW" sz="2000" kern="100" baseline="0" dirty="0" smtClean="0">
                              <a:effectLst/>
                              <a:latin typeface="Times New Roman" panose="02020603050405020304" pitchFamily="18" charset="0"/>
                              <a:ea typeface="+mn-ea"/>
                              <a:cs typeface="Times New Roman" panose="02020603050405020304" pitchFamily="18" charset="0"/>
                            </a:rPr>
                            <a:t> </a:t>
                          </a:r>
                          <a:r>
                            <a:rPr lang="en-US" sz="2000" kern="100" dirty="0" smtClean="0">
                              <a:effectLst/>
                              <a:latin typeface="Times New Roman" panose="02020603050405020304" pitchFamily="18" charset="0"/>
                              <a:ea typeface="+mn-ea"/>
                              <a:cs typeface="Times New Roman" panose="02020603050405020304" pitchFamily="18" charset="0"/>
                            </a:rPr>
                            <a:t>(</a:t>
                          </a:r>
                          <a14:m>
                            <m:oMath xmlns:m="http://schemas.openxmlformats.org/officeDocument/2006/math">
                              <m:sSup>
                                <m:sSupPr>
                                  <m:ctrlPr>
                                    <a:rPr lang="zh-TW" sz="2000" i="1" kern="100">
                                      <a:effectLst/>
                                      <a:latin typeface="Cambria Math"/>
                                      <a:ea typeface="+mn-ea"/>
                                      <a:cs typeface="Times New Roman" panose="02020603050405020304" pitchFamily="18" charset="0"/>
                                    </a:rPr>
                                  </m:ctrlPr>
                                </m:sSupPr>
                                <m:e>
                                  <m:r>
                                    <m:rPr>
                                      <m:sty m:val="p"/>
                                    </m:rPr>
                                    <a:rPr lang="en-US" sz="2000" kern="100">
                                      <a:effectLst/>
                                      <a:latin typeface="Cambria Math" panose="02040503050406030204" pitchFamily="18" charset="0"/>
                                      <a:ea typeface="+mn-ea"/>
                                      <a:cs typeface="Times New Roman" panose="02020603050405020304" pitchFamily="18" charset="0"/>
                                    </a:rPr>
                                    <m:t>mm</m:t>
                                  </m:r>
                                </m:e>
                                <m:sup>
                                  <m:r>
                                    <a:rPr lang="en-US" sz="2000" kern="100">
                                      <a:effectLst/>
                                      <a:latin typeface="Cambria Math" panose="02040503050406030204" pitchFamily="18" charset="0"/>
                                      <a:ea typeface="+mn-ea"/>
                                      <a:cs typeface="Times New Roman" panose="02020603050405020304" pitchFamily="18" charset="0"/>
                                    </a:rPr>
                                    <m:t>2</m:t>
                                  </m:r>
                                </m:sup>
                              </m:sSup>
                            </m:oMath>
                          </a14:m>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3.66</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5.33</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5.32</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588004"/>
                      </a:ext>
                    </a:extLst>
                  </a:tr>
                  <a:tr h="426420">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Hardware efficiency</a:t>
                          </a:r>
                        </a:p>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a:t>
                          </a:r>
                          <a14:m>
                            <m:oMath xmlns:m="http://schemas.openxmlformats.org/officeDocument/2006/math">
                              <m:r>
                                <m:rPr>
                                  <m:sty m:val="p"/>
                                </m:rPr>
                                <a:rPr lang="en-US" sz="2000" kern="100">
                                  <a:effectLst/>
                                  <a:latin typeface="Cambria Math" panose="02040503050406030204" pitchFamily="18" charset="0"/>
                                  <a:ea typeface="+mn-ea"/>
                                  <a:cs typeface="Times New Roman" panose="02020603050405020304" pitchFamily="18" charset="0"/>
                                </a:rPr>
                                <m:t>Mbps</m:t>
                              </m:r>
                              <m:r>
                                <a:rPr lang="en-US" sz="2000" kern="100">
                                  <a:effectLst/>
                                  <a:latin typeface="Cambria Math" panose="02040503050406030204" pitchFamily="18" charset="0"/>
                                  <a:ea typeface="+mn-ea"/>
                                  <a:cs typeface="Times New Roman" panose="02020603050405020304" pitchFamily="18" charset="0"/>
                                </a:rPr>
                                <m:t>/</m:t>
                              </m:r>
                              <m:sSup>
                                <m:sSupPr>
                                  <m:ctrlPr>
                                    <a:rPr lang="zh-TW" sz="2000" i="1" kern="100">
                                      <a:effectLst/>
                                      <a:latin typeface="Cambria Math"/>
                                      <a:ea typeface="+mn-ea"/>
                                      <a:cs typeface="Times New Roman" panose="02020603050405020304" pitchFamily="18" charset="0"/>
                                    </a:rPr>
                                  </m:ctrlPr>
                                </m:sSupPr>
                                <m:e>
                                  <m:r>
                                    <m:rPr>
                                      <m:sty m:val="p"/>
                                    </m:rPr>
                                    <a:rPr lang="en-US" sz="2000" kern="100">
                                      <a:effectLst/>
                                      <a:latin typeface="Cambria Math" panose="02040503050406030204" pitchFamily="18" charset="0"/>
                                      <a:ea typeface="+mn-ea"/>
                                      <a:cs typeface="Times New Roman" panose="02020603050405020304" pitchFamily="18" charset="0"/>
                                    </a:rPr>
                                    <m:t>mm</m:t>
                                  </m:r>
                                </m:e>
                                <m:sup>
                                  <m:r>
                                    <a:rPr lang="en-US" sz="2000" kern="100">
                                      <a:effectLst/>
                                      <a:latin typeface="Cambria Math" panose="02040503050406030204" pitchFamily="18" charset="0"/>
                                      <a:ea typeface="+mn-ea"/>
                                      <a:cs typeface="Times New Roman" panose="02020603050405020304" pitchFamily="18" charset="0"/>
                                    </a:rPr>
                                    <m:t>2</m:t>
                                  </m:r>
                                </m:sup>
                              </m:sSup>
                            </m:oMath>
                          </a14:m>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185.76</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206.37</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292.19</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575428"/>
                      </a:ext>
                    </a:extLst>
                  </a:tr>
                </a:tbl>
              </a:graphicData>
            </a:graphic>
          </p:graphicFrame>
        </mc:Choice>
        <mc:Fallback xmlns="">
          <p:graphicFrame>
            <p:nvGraphicFramePr>
              <p:cNvPr id="6" name="內容版面配置區 5"/>
              <p:cNvGraphicFramePr>
                <a:graphicFrameLocks noGrp="1"/>
              </p:cNvGraphicFramePr>
              <p:nvPr>
                <p:ph idx="1"/>
                <p:extLst>
                  <p:ext uri="{D42A27DB-BD31-4B8C-83A1-F6EECF244321}">
                    <p14:modId xmlns:p14="http://schemas.microsoft.com/office/powerpoint/2010/main" val="3649003797"/>
                  </p:ext>
                </p:extLst>
              </p:nvPr>
            </p:nvGraphicFramePr>
            <p:xfrm>
              <a:off x="611560" y="841246"/>
              <a:ext cx="7784054" cy="4680662"/>
            </p:xfrm>
            <a:graphic>
              <a:graphicData uri="http://schemas.openxmlformats.org/drawingml/2006/table">
                <a:tbl>
                  <a:tblPr firstRow="1" firstCol="1" lastRow="1" lastCol="1" bandRow="1" bandCol="1"/>
                  <a:tblGrid>
                    <a:gridCol w="2869226">
                      <a:extLst>
                        <a:ext uri="{9D8B030D-6E8A-4147-A177-3AD203B41FA5}">
                          <a16:colId xmlns:a16="http://schemas.microsoft.com/office/drawing/2014/main" xmlns="" xmlns:a14="http://schemas.microsoft.com/office/drawing/2010/main" val="2163499001"/>
                        </a:ext>
                      </a:extLst>
                    </a:gridCol>
                    <a:gridCol w="1638276">
                      <a:extLst>
                        <a:ext uri="{9D8B030D-6E8A-4147-A177-3AD203B41FA5}">
                          <a16:colId xmlns:a16="http://schemas.microsoft.com/office/drawing/2014/main" xmlns="" xmlns:a14="http://schemas.microsoft.com/office/drawing/2010/main" val="658347035"/>
                        </a:ext>
                      </a:extLst>
                    </a:gridCol>
                    <a:gridCol w="1638276">
                      <a:extLst>
                        <a:ext uri="{9D8B030D-6E8A-4147-A177-3AD203B41FA5}">
                          <a16:colId xmlns:a16="http://schemas.microsoft.com/office/drawing/2014/main" xmlns="" xmlns:a14="http://schemas.microsoft.com/office/drawing/2010/main" val="1811015770"/>
                        </a:ext>
                      </a:extLst>
                    </a:gridCol>
                    <a:gridCol w="1638276">
                      <a:extLst>
                        <a:ext uri="{9D8B030D-6E8A-4147-A177-3AD203B41FA5}">
                          <a16:colId xmlns:a16="http://schemas.microsoft.com/office/drawing/2014/main" xmlns="" xmlns:a14="http://schemas.microsoft.com/office/drawing/2010/main" val="2419869414"/>
                        </a:ext>
                      </a:extLst>
                    </a:gridCol>
                  </a:tblGrid>
                  <a:tr h="643538">
                    <a:tc>
                      <a:txBody>
                        <a:bodyPr/>
                        <a:lstStyle/>
                        <a:p>
                          <a:pPr algn="ctr">
                            <a:spcAft>
                              <a:spcPts val="0"/>
                            </a:spcAft>
                          </a:pPr>
                          <a:r>
                            <a:rPr lang="en-US" sz="2000" b="1" kern="100" dirty="0">
                              <a:effectLst/>
                              <a:latin typeface="Times New Roman" panose="02020603050405020304" pitchFamily="18" charset="0"/>
                              <a:ea typeface="+mn-ea"/>
                              <a:cs typeface="Times New Roman" panose="02020603050405020304" pitchFamily="18" charset="0"/>
                            </a:rPr>
                            <a:t> </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Gray-based</a:t>
                          </a:r>
                        </a:p>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non-</a:t>
                          </a:r>
                          <a:r>
                            <a:rPr lang="en-US" sz="2000" b="1" kern="100" dirty="0" smtClean="0">
                              <a:effectLst/>
                              <a:latin typeface="Times New Roman" panose="02020603050405020304" pitchFamily="18" charset="0"/>
                              <a:ea typeface="+mn-ea"/>
                              <a:cs typeface="Times New Roman" panose="02020603050405020304" pitchFamily="18" charset="0"/>
                            </a:rPr>
                            <a:t>IDD</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Layer-based</a:t>
                          </a:r>
                        </a:p>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I</a:t>
                          </a:r>
                          <a:r>
                            <a:rPr lang="en-US" sz="2000" b="1" kern="100" dirty="0" smtClean="0">
                              <a:effectLst/>
                              <a:latin typeface="Times New Roman" panose="02020603050405020304" pitchFamily="18" charset="0"/>
                              <a:ea typeface="+mn-ea"/>
                              <a:cs typeface="Times New Roman" panose="02020603050405020304" pitchFamily="18" charset="0"/>
                            </a:rPr>
                            <a:t>DD[7]</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zh-TW" sz="2000" b="1" kern="100" dirty="0" smtClean="0">
                              <a:effectLst/>
                              <a:latin typeface="Times New Roman" panose="02020603050405020304" pitchFamily="18" charset="0"/>
                              <a:ea typeface="+mn-ea"/>
                              <a:cs typeface="Times New Roman" panose="02020603050405020304" pitchFamily="18" charset="0"/>
                            </a:rPr>
                            <a:t>Shuffle-based</a:t>
                          </a:r>
                          <a:endParaRPr lang="en-US" altLang="zh-TW" sz="2000" b="1" kern="100" baseline="0" dirty="0" smtClean="0">
                            <a:effectLst/>
                            <a:latin typeface="Times New Roman" panose="02020603050405020304" pitchFamily="18" charset="0"/>
                            <a:ea typeface="+mn-ea"/>
                            <a:cs typeface="Times New Roman" panose="02020603050405020304" pitchFamily="18" charset="0"/>
                          </a:endParaRPr>
                        </a:p>
                        <a:p>
                          <a:pPr algn="ctr">
                            <a:spcAft>
                              <a:spcPts val="0"/>
                            </a:spcAft>
                          </a:pPr>
                          <a:r>
                            <a:rPr lang="en-US" sz="2000" b="1" kern="100" dirty="0" smtClean="0">
                              <a:effectLst/>
                              <a:latin typeface="Times New Roman" panose="02020603050405020304" pitchFamily="18" charset="0"/>
                              <a:ea typeface="+mn-ea"/>
                              <a:cs typeface="Times New Roman" panose="02020603050405020304" pitchFamily="18" charset="0"/>
                            </a:rPr>
                            <a:t>IDD</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xmlns:a14="http://schemas.microsoft.com/office/drawing/2010/main" val="250695317"/>
                      </a:ext>
                    </a:extLst>
                  </a:tr>
                  <a:tr h="380836">
                    <a:tc>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Code</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8PSK</a:t>
                          </a:r>
                          <a:r>
                            <a:rPr lang="en-US" sz="2000" kern="100" baseline="0" dirty="0" smtClean="0">
                              <a:effectLst/>
                              <a:latin typeface="Times New Roman" panose="02020603050405020304" pitchFamily="18" charset="0"/>
                              <a:ea typeface="+mn-ea"/>
                              <a:cs typeface="Times New Roman" panose="02020603050405020304" pitchFamily="18" charset="0"/>
                            </a:rPr>
                            <a:t> + </a:t>
                          </a:r>
                          <a:r>
                            <a:rPr lang="en-US" sz="2000" kern="100" dirty="0" smtClean="0">
                              <a:effectLst/>
                              <a:latin typeface="Times New Roman" panose="02020603050405020304" pitchFamily="18" charset="0"/>
                              <a:ea typeface="+mn-ea"/>
                              <a:cs typeface="Times New Roman" panose="02020603050405020304" pitchFamily="18" charset="0"/>
                            </a:rPr>
                            <a:t>(18432</a:t>
                          </a:r>
                          <a:r>
                            <a:rPr lang="en-US" sz="2000" kern="100" dirty="0">
                              <a:effectLst/>
                              <a:latin typeface="Times New Roman" panose="02020603050405020304" pitchFamily="18" charset="0"/>
                              <a:ea typeface="+mn-ea"/>
                              <a:cs typeface="Times New Roman" panose="02020603050405020304" pitchFamily="18" charset="0"/>
                            </a:rPr>
                            <a:t>, 16704)</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xmlns:a14="http://schemas.microsoft.com/office/drawing/2010/main" val="41563773"/>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Technology</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90nm</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xmlns:a14="http://schemas.microsoft.com/office/drawing/2010/main" val="1735882816"/>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Algorithm</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NMS</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xmlns:a14="http://schemas.microsoft.com/office/drawing/2010/main" val="7453686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Max. Iteration number</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xmlns:a14="http://schemas.microsoft.com/office/drawing/2010/main" val="81835395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Quantization (bits)</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xmlns:a14="http://schemas.microsoft.com/office/drawing/2010/main" val="4281877322"/>
                      </a:ext>
                    </a:extLst>
                  </a:tr>
                  <a:tr h="380836">
                    <a:tc>
                      <a:txBody>
                        <a:bodyPr/>
                        <a:lstStyle/>
                        <a:p>
                          <a:pPr algn="ctr">
                            <a:spcAft>
                              <a:spcPts val="0"/>
                            </a:spcAft>
                          </a:pPr>
                          <a:r>
                            <a:rPr lang="en-US" sz="2000" kern="100" dirty="0" smtClean="0">
                              <a:effectLst/>
                              <a:latin typeface="Times New Roman" panose="02020603050405020304" pitchFamily="18" charset="0"/>
                              <a:ea typeface="+mn-ea"/>
                              <a:cs typeface="Times New Roman" panose="02020603050405020304" pitchFamily="18" charset="0"/>
                            </a:rPr>
                            <a:t>Clock</a:t>
                          </a:r>
                          <a:r>
                            <a:rPr lang="en-US" sz="2000" kern="100" baseline="0" dirty="0" smtClean="0">
                              <a:effectLst/>
                              <a:latin typeface="Times New Roman" panose="02020603050405020304" pitchFamily="18" charset="0"/>
                              <a:ea typeface="+mn-ea"/>
                              <a:cs typeface="Times New Roman" panose="02020603050405020304" pitchFamily="18" charset="0"/>
                            </a:rPr>
                            <a:t> frequency</a:t>
                          </a:r>
                          <a:r>
                            <a:rPr lang="en-US" sz="2000" kern="100" dirty="0" smtClean="0">
                              <a:effectLst/>
                              <a:latin typeface="Times New Roman" panose="02020603050405020304" pitchFamily="18" charset="0"/>
                              <a:ea typeface="+mn-ea"/>
                              <a:cs typeface="Times New Roman" panose="02020603050405020304" pitchFamily="18" charset="0"/>
                            </a:rPr>
                            <a:t>(MHz</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166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166</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190</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494064104"/>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Throughput</a:t>
                          </a:r>
                          <a:r>
                            <a:rPr lang="en-US" altLang="zh-TW" sz="2000" kern="100" baseline="0" dirty="0" smtClean="0">
                              <a:effectLst/>
                              <a:latin typeface="Times New Roman" panose="02020603050405020304" pitchFamily="18" charset="0"/>
                              <a:ea typeface="+mn-ea"/>
                              <a:cs typeface="Times New Roman" panose="02020603050405020304" pitchFamily="18" charset="0"/>
                            </a:rPr>
                            <a:t> </a:t>
                          </a:r>
                          <a:r>
                            <a:rPr lang="en-US" sz="2000" kern="100" dirty="0" smtClean="0">
                              <a:effectLst/>
                              <a:latin typeface="Times New Roman" panose="02020603050405020304" pitchFamily="18" charset="0"/>
                              <a:ea typeface="+mn-ea"/>
                              <a:cs typeface="Times New Roman" panose="02020603050405020304" pitchFamily="18" charset="0"/>
                            </a:rPr>
                            <a:t>(Mbps</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679.9</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1100</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1555</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661824970"/>
                      </a:ext>
                    </a:extLst>
                  </a:tr>
                  <a:tr h="380836">
                    <a:tc>
                      <a:txBody>
                        <a:bodyPr/>
                        <a:lstStyle/>
                        <a:p>
                          <a:pPr algn="ct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Gate count</a:t>
                          </a:r>
                          <a:r>
                            <a:rPr lang="en-US" sz="2000" kern="100" dirty="0" smtClean="0">
                              <a:effectLst/>
                              <a:latin typeface="Times New Roman" panose="02020603050405020304" pitchFamily="18" charset="0"/>
                              <a:ea typeface="+mn-ea"/>
                              <a:cs typeface="Times New Roman" panose="02020603050405020304" pitchFamily="18" charset="0"/>
                            </a:rPr>
                            <a:t>(K</a:t>
                          </a:r>
                          <a:r>
                            <a:rPr lang="en-US" sz="2000" kern="10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1297</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1891</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1888</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524930772"/>
                      </a:ext>
                    </a:extLst>
                  </a:tr>
                  <a:tr h="380836">
                    <a:tc>
                      <a:txBody>
                        <a:bodyPr/>
                        <a:lstStyle/>
                        <a:p>
                          <a:endParaRPr lang="zh-TW"/>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976190" r="-171338" b="-198413"/>
                          </a:stretch>
                        </a:blip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3.66</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5.33</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5.32</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52588004"/>
                      </a:ext>
                    </a:extLst>
                  </a:tr>
                  <a:tr h="609600">
                    <a:tc>
                      <a:txBody>
                        <a:bodyPr/>
                        <a:lstStyle/>
                        <a:p>
                          <a:endParaRPr lang="zh-TW"/>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678000" r="-171338" b="-25000"/>
                          </a:stretch>
                        </a:blipFill>
                      </a:tcPr>
                    </a:tc>
                    <a:tc>
                      <a:txBody>
                        <a:bodyPr/>
                        <a:lstStyle/>
                        <a:p>
                          <a:pPr algn="ctr">
                            <a:spcAft>
                              <a:spcPts val="0"/>
                            </a:spcAft>
                          </a:pPr>
                          <a:r>
                            <a:rPr lang="en-US" sz="2000" kern="100">
                              <a:effectLst/>
                              <a:latin typeface="Times New Roman" panose="02020603050405020304" pitchFamily="18" charset="0"/>
                              <a:ea typeface="+mn-ea"/>
                              <a:cs typeface="Times New Roman" panose="02020603050405020304" pitchFamily="18" charset="0"/>
                            </a:rPr>
                            <a:t>185.76</a:t>
                          </a:r>
                          <a:endParaRPr lang="zh-TW" sz="2000" kern="10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206.37</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Times New Roman" panose="02020603050405020304" pitchFamily="18" charset="0"/>
                              <a:ea typeface="+mn-ea"/>
                              <a:cs typeface="Times New Roman" panose="02020603050405020304" pitchFamily="18" charset="0"/>
                            </a:rPr>
                            <a:t>292.19</a:t>
                          </a:r>
                          <a:endParaRPr lang="zh-TW" sz="2000" kern="100" dirty="0">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27575428"/>
                      </a:ext>
                    </a:extLst>
                  </a:tr>
                </a:tbl>
              </a:graphicData>
            </a:graphic>
          </p:graphicFrame>
        </mc:Fallback>
      </mc:AlternateContent>
      <p:sp>
        <p:nvSpPr>
          <p:cNvPr id="4" name="投影片編號版面配置區 3"/>
          <p:cNvSpPr>
            <a:spLocks noGrp="1"/>
          </p:cNvSpPr>
          <p:nvPr>
            <p:ph type="sldNum" sz="quarter" idx="10"/>
          </p:nvPr>
        </p:nvSpPr>
        <p:spPr/>
        <p:txBody>
          <a:bodyPr/>
          <a:lstStyle/>
          <a:p>
            <a:fld id="{8DACDDD6-85C1-47AB-B33C-2011910D54C9}" type="slidenum">
              <a:rPr lang="zh-TW" altLang="en-US" smtClean="0"/>
              <a:t>20</a:t>
            </a:fld>
            <a:endParaRPr lang="zh-TW" altLang="en-US"/>
          </a:p>
        </p:txBody>
      </p:sp>
      <p:sp>
        <p:nvSpPr>
          <p:cNvPr id="8" name="標題 1"/>
          <p:cNvSpPr>
            <a:spLocks noGrp="1"/>
          </p:cNvSpPr>
          <p:nvPr>
            <p:ph type="title"/>
          </p:nvPr>
        </p:nvSpPr>
        <p:spPr/>
        <p:txBody>
          <a:bodyPr/>
          <a:lstStyle/>
          <a:p>
            <a:r>
              <a:rPr lang="en-US" altLang="zh-TW" dirty="0" smtClean="0"/>
              <a:t>Comparison </a:t>
            </a:r>
            <a:r>
              <a:rPr lang="en-US" altLang="zh-TW" dirty="0"/>
              <a:t>Results</a:t>
            </a:r>
            <a:endParaRPr lang="zh-TW" altLang="en-US" dirty="0"/>
          </a:p>
        </p:txBody>
      </p:sp>
      <p:sp>
        <p:nvSpPr>
          <p:cNvPr id="2" name="文字方塊 1"/>
          <p:cNvSpPr txBox="1"/>
          <p:nvPr/>
        </p:nvSpPr>
        <p:spPr>
          <a:xfrm>
            <a:off x="5724128" y="5521908"/>
            <a:ext cx="2059794" cy="646331"/>
          </a:xfrm>
          <a:prstGeom prst="rect">
            <a:avLst/>
          </a:prstGeom>
          <a:noFill/>
        </p:spPr>
        <p:txBody>
          <a:bodyPr wrap="square" rtlCol="0">
            <a:spAutoFit/>
          </a:bodyPr>
          <a:lstStyle/>
          <a:p>
            <a:pPr algn="ctr"/>
            <a:r>
              <a:rPr lang="en-US" altLang="zh-TW" dirty="0" smtClean="0">
                <a:solidFill>
                  <a:srgbClr val="FF0000"/>
                </a:solidFill>
              </a:rPr>
              <a:t>41.2% </a:t>
            </a:r>
          </a:p>
          <a:p>
            <a:pPr algn="ctr"/>
            <a:r>
              <a:rPr lang="en-US" altLang="zh-TW" dirty="0" smtClean="0">
                <a:solidFill>
                  <a:srgbClr val="FF0000"/>
                </a:solidFill>
              </a:rPr>
              <a:t>Improvement</a:t>
            </a:r>
            <a:endParaRPr lang="zh-TW" altLang="en-US" dirty="0">
              <a:solidFill>
                <a:srgbClr val="FF0000"/>
              </a:solidFill>
            </a:endParaRPr>
          </a:p>
        </p:txBody>
      </p:sp>
    </p:spTree>
    <p:extLst>
      <p:ext uri="{BB962C8B-B14F-4D97-AF65-F5344CB8AC3E}">
        <p14:creationId xmlns:p14="http://schemas.microsoft.com/office/powerpoint/2010/main" val="3401996077"/>
      </p:ext>
    </p:extLst>
  </p:cSld>
  <p:clrMapOvr>
    <a:masterClrMapping/>
  </p:clrMapOvr>
  <mc:AlternateContent xmlns:mc="http://schemas.openxmlformats.org/markup-compatibility/2006">
    <mc:Choice xmlns:p14="http://schemas.microsoft.com/office/powerpoint/2010/main" Requires="p14">
      <p:transition spd="slow" p14:dur="2000" advTm="35543"/>
    </mc:Choice>
    <mc:Fallback>
      <p:transition spd="slow" advTm="3554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t>Propose an efficient shuffle-based IDD receiver for TLC </a:t>
            </a:r>
            <a:r>
              <a:rPr lang="en-US" altLang="zh-TW" dirty="0" smtClean="0"/>
              <a:t>applications</a:t>
            </a:r>
            <a:endParaRPr lang="en-US" altLang="zh-TW" dirty="0" smtClean="0"/>
          </a:p>
          <a:p>
            <a:endParaRPr lang="en-US" altLang="zh-TW" dirty="0" smtClean="0"/>
          </a:p>
          <a:p>
            <a:r>
              <a:rPr lang="en-US" altLang="zh-TW" dirty="0" smtClean="0"/>
              <a:t>Hardware-friendly structure </a:t>
            </a:r>
            <a:r>
              <a:rPr lang="en-US" altLang="zh-TW" dirty="0" err="1" smtClean="0"/>
              <a:t>interleaver</a:t>
            </a:r>
            <a:endParaRPr lang="en-US" altLang="zh-TW" dirty="0"/>
          </a:p>
          <a:p>
            <a:pPr lvl="1"/>
            <a:r>
              <a:rPr lang="en-US" altLang="zh-TW" dirty="0" smtClean="0"/>
              <a:t>Labelling bits </a:t>
            </a:r>
            <a:r>
              <a:rPr lang="en-US" altLang="zh-TW" dirty="0"/>
              <a:t>corresponding to a single 8-PAM symbol are </a:t>
            </a:r>
            <a:r>
              <a:rPr lang="en-US" altLang="zh-TW" dirty="0" smtClean="0"/>
              <a:t>distributed</a:t>
            </a:r>
            <a:r>
              <a:rPr lang="zh-TW" altLang="en-US" dirty="0" smtClean="0"/>
              <a:t> </a:t>
            </a:r>
            <a:r>
              <a:rPr lang="en-US" altLang="zh-TW" dirty="0" smtClean="0"/>
              <a:t>in </a:t>
            </a:r>
            <a:r>
              <a:rPr lang="en-US" altLang="zh-TW" dirty="0"/>
              <a:t>three consecutive block </a:t>
            </a:r>
            <a:r>
              <a:rPr lang="en-US" altLang="zh-TW" dirty="0" smtClean="0"/>
              <a:t>columns</a:t>
            </a:r>
            <a:endParaRPr lang="en-US" altLang="zh-TW" dirty="0" smtClean="0"/>
          </a:p>
          <a:p>
            <a:pPr lvl="1"/>
            <a:r>
              <a:rPr lang="en-US" altLang="zh-TW" dirty="0" smtClean="0"/>
              <a:t>Improve decoding </a:t>
            </a:r>
            <a:r>
              <a:rPr lang="en-US" altLang="zh-TW" dirty="0" smtClean="0"/>
              <a:t>throughput</a:t>
            </a:r>
            <a:endParaRPr lang="en-US" altLang="zh-TW" dirty="0" smtClean="0"/>
          </a:p>
          <a:p>
            <a:pPr lvl="1"/>
            <a:r>
              <a:rPr lang="en-US" altLang="zh-TW" dirty="0" smtClean="0"/>
              <a:t>Decrease </a:t>
            </a:r>
            <a:r>
              <a:rPr lang="en-US" altLang="zh-TW" dirty="0"/>
              <a:t>design complexity of </a:t>
            </a:r>
            <a:r>
              <a:rPr lang="en-US" altLang="zh-TW" dirty="0" smtClean="0"/>
              <a:t>memory </a:t>
            </a:r>
            <a:r>
              <a:rPr lang="en-US" altLang="zh-TW" dirty="0" smtClean="0"/>
              <a:t>interface</a:t>
            </a:r>
            <a:endParaRPr lang="en-US" altLang="zh-TW" dirty="0" smtClean="0"/>
          </a:p>
          <a:p>
            <a:endParaRPr lang="en-US" altLang="zh-TW" dirty="0" smtClean="0"/>
          </a:p>
          <a:p>
            <a:r>
              <a:rPr lang="en-US" altLang="zh-TW" dirty="0" smtClean="0"/>
              <a:t>Optimized memory </a:t>
            </a:r>
            <a:r>
              <a:rPr lang="en-US" altLang="zh-TW" dirty="0" smtClean="0"/>
              <a:t>interface</a:t>
            </a:r>
            <a:endParaRPr lang="en-US" altLang="zh-TW" dirty="0" smtClean="0"/>
          </a:p>
          <a:p>
            <a:pPr lvl="1"/>
            <a:r>
              <a:rPr lang="en-US" altLang="zh-TW" dirty="0" smtClean="0"/>
              <a:t>Using a small buffer</a:t>
            </a:r>
            <a:endParaRPr lang="en-US" altLang="zh-TW" dirty="0"/>
          </a:p>
          <a:p>
            <a:pPr lvl="1"/>
            <a:r>
              <a:rPr lang="en-US" altLang="zh-TW" dirty="0" smtClean="0"/>
              <a:t>Reduce </a:t>
            </a:r>
            <a:r>
              <a:rPr lang="en-US" altLang="zh-TW" dirty="0" smtClean="0"/>
              <a:t>area cost</a:t>
            </a:r>
            <a:endParaRPr lang="en-US" altLang="zh-TW" dirty="0" smtClean="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21</a:t>
            </a:fld>
            <a:endParaRPr lang="zh-TW" altLang="en-US"/>
          </a:p>
        </p:txBody>
      </p:sp>
    </p:spTree>
    <p:extLst>
      <p:ext uri="{BB962C8B-B14F-4D97-AF65-F5344CB8AC3E}">
        <p14:creationId xmlns:p14="http://schemas.microsoft.com/office/powerpoint/2010/main" val="110354430"/>
      </p:ext>
    </p:extLst>
  </p:cSld>
  <p:clrMapOvr>
    <a:masterClrMapping/>
  </p:clrMapOvr>
  <mc:AlternateContent xmlns:mc="http://schemas.openxmlformats.org/markup-compatibility/2006">
    <mc:Choice xmlns:p14="http://schemas.microsoft.com/office/powerpoint/2010/main" Requires="p14">
      <p:transition spd="slow" p14:dur="2000" advTm="60395"/>
    </mc:Choice>
    <mc:Fallback>
      <p:transition spd="slow" advTm="6039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pPr lvl="1"/>
            <a:r>
              <a:rPr lang="en-US" altLang="zh-TW" dirty="0" smtClean="0"/>
              <a:t>NAND</a:t>
            </a:r>
            <a:r>
              <a:rPr lang="zh-TW" altLang="en-US" dirty="0"/>
              <a:t> </a:t>
            </a:r>
            <a:r>
              <a:rPr lang="en-US" altLang="zh-TW" dirty="0" smtClean="0"/>
              <a:t>Flash </a:t>
            </a:r>
          </a:p>
          <a:p>
            <a:r>
              <a:rPr lang="en-US" altLang="zh-TW" dirty="0" smtClean="0">
                <a:solidFill>
                  <a:schemeClr val="bg1">
                    <a:lumMod val="65000"/>
                  </a:schemeClr>
                </a:solidFill>
              </a:rPr>
              <a:t>Preliminary</a:t>
            </a:r>
          </a:p>
          <a:p>
            <a:pPr lvl="1"/>
            <a:r>
              <a:rPr lang="en-US" altLang="zh-TW" dirty="0" smtClean="0">
                <a:solidFill>
                  <a:schemeClr val="bg1">
                    <a:lumMod val="65000"/>
                  </a:schemeClr>
                </a:solidFill>
              </a:rPr>
              <a:t>LDPC </a:t>
            </a:r>
            <a:r>
              <a:rPr lang="en-US" altLang="zh-TW" dirty="0">
                <a:solidFill>
                  <a:schemeClr val="bg1">
                    <a:lumMod val="65000"/>
                  </a:schemeClr>
                </a:solidFill>
              </a:rPr>
              <a:t>coded modulation using a very sparse LDPC code</a:t>
            </a:r>
            <a:endParaRPr lang="en-US" altLang="zh-TW" dirty="0" smtClean="0">
              <a:solidFill>
                <a:schemeClr val="bg1">
                  <a:lumMod val="65000"/>
                </a:schemeClr>
              </a:solidFill>
            </a:endParaRPr>
          </a:p>
          <a:p>
            <a:pPr lvl="1"/>
            <a:r>
              <a:rPr lang="en-US" altLang="zh-TW" dirty="0" smtClean="0">
                <a:solidFill>
                  <a:schemeClr val="bg1">
                    <a:lumMod val="65000"/>
                  </a:schemeClr>
                </a:solidFill>
              </a:rPr>
              <a:t>Layer-based IDD receiver</a:t>
            </a:r>
          </a:p>
          <a:p>
            <a:r>
              <a:rPr lang="en-US" altLang="zh-TW" dirty="0" smtClean="0">
                <a:solidFill>
                  <a:schemeClr val="bg1">
                    <a:lumMod val="65000"/>
                  </a:schemeClr>
                </a:solidFill>
              </a:rPr>
              <a:t>Proposed Shuffle-based IDD Receiver</a:t>
            </a:r>
          </a:p>
          <a:p>
            <a:pPr lvl="1"/>
            <a:r>
              <a:rPr lang="en-US" altLang="zh-TW" dirty="0" smtClean="0">
                <a:solidFill>
                  <a:schemeClr val="bg1">
                    <a:lumMod val="65000"/>
                  </a:schemeClr>
                </a:solidFill>
              </a:rPr>
              <a:t>Design </a:t>
            </a:r>
            <a:r>
              <a:rPr lang="en-US" altLang="zh-TW" dirty="0" smtClean="0">
                <a:solidFill>
                  <a:schemeClr val="bg1">
                    <a:lumMod val="65000"/>
                  </a:schemeClr>
                </a:solidFill>
              </a:rPr>
              <a:t>challenge</a:t>
            </a:r>
            <a:endParaRPr lang="en-US" altLang="zh-TW" dirty="0" smtClean="0">
              <a:solidFill>
                <a:schemeClr val="bg1">
                  <a:lumMod val="65000"/>
                </a:schemeClr>
              </a:solidFill>
            </a:endParaRPr>
          </a:p>
          <a:p>
            <a:pPr lvl="1"/>
            <a:r>
              <a:rPr lang="en-US" altLang="zh-TW" dirty="0" smtClean="0">
                <a:solidFill>
                  <a:schemeClr val="bg1">
                    <a:lumMod val="65000"/>
                  </a:schemeClr>
                </a:solidFill>
              </a:rPr>
              <a:t>Hardware-friendly structure </a:t>
            </a:r>
            <a:r>
              <a:rPr lang="en-US" altLang="zh-TW" dirty="0" err="1" smtClean="0">
                <a:solidFill>
                  <a:schemeClr val="bg1">
                    <a:lumMod val="65000"/>
                  </a:schemeClr>
                </a:solidFill>
              </a:rPr>
              <a:t>interleaver</a:t>
            </a:r>
            <a:endParaRPr lang="en-US" altLang="zh-TW" dirty="0" smtClean="0">
              <a:solidFill>
                <a:schemeClr val="bg1">
                  <a:lumMod val="65000"/>
                </a:schemeClr>
              </a:solidFill>
            </a:endParaRPr>
          </a:p>
          <a:p>
            <a:pPr lvl="1"/>
            <a:r>
              <a:rPr lang="en-US" altLang="zh-TW" dirty="0" smtClean="0">
                <a:solidFill>
                  <a:schemeClr val="bg1">
                    <a:lumMod val="65000"/>
                  </a:schemeClr>
                </a:solidFill>
              </a:rPr>
              <a:t>Optimized memory bank interface</a:t>
            </a:r>
          </a:p>
          <a:p>
            <a:r>
              <a:rPr lang="en-US" altLang="zh-TW" dirty="0" smtClean="0">
                <a:solidFill>
                  <a:schemeClr val="bg1">
                    <a:lumMod val="65000"/>
                  </a:schemeClr>
                </a:solidFill>
              </a:rPr>
              <a:t>Simulation Results</a:t>
            </a:r>
          </a:p>
          <a:p>
            <a:r>
              <a:rPr lang="en-US" altLang="zh-TW" dirty="0" smtClean="0">
                <a:solidFill>
                  <a:schemeClr val="bg1">
                    <a:lumMod val="65000"/>
                  </a:schemeClr>
                </a:solidFill>
              </a:rPr>
              <a:t>Conclusion</a:t>
            </a:r>
            <a:endParaRPr lang="zh-TW" altLang="en-US" dirty="0">
              <a:solidFill>
                <a:schemeClr val="bg1">
                  <a:lumMod val="65000"/>
                </a:schemeClr>
              </a:solidFill>
            </a:endParaRP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3</a:t>
            </a:fld>
            <a:endParaRPr lang="zh-TW" altLang="en-US"/>
          </a:p>
        </p:txBody>
      </p:sp>
    </p:spTree>
    <p:extLst>
      <p:ext uri="{BB962C8B-B14F-4D97-AF65-F5344CB8AC3E}">
        <p14:creationId xmlns:p14="http://schemas.microsoft.com/office/powerpoint/2010/main" val="1637837187"/>
      </p:ext>
    </p:extLst>
  </p:cSld>
  <p:clrMapOvr>
    <a:masterClrMapping/>
  </p:clrMapOvr>
  <mc:AlternateContent xmlns:mc="http://schemas.openxmlformats.org/markup-compatibility/2006">
    <mc:Choice xmlns:p14="http://schemas.microsoft.com/office/powerpoint/2010/main" Requires="p14">
      <p:transition spd="slow" p14:dur="2000" advTm="2830"/>
    </mc:Choice>
    <mc:Fallback>
      <p:transition spd="slow" advTm="28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to TLC Flash</a:t>
            </a:r>
            <a:endParaRPr lang="zh-TW" altLang="en-US" dirty="0"/>
          </a:p>
        </p:txBody>
      </p:sp>
      <p:sp>
        <p:nvSpPr>
          <p:cNvPr id="3" name="內容版面配置區 2"/>
          <p:cNvSpPr>
            <a:spLocks noGrp="1"/>
          </p:cNvSpPr>
          <p:nvPr>
            <p:ph idx="1"/>
          </p:nvPr>
        </p:nvSpPr>
        <p:spPr>
          <a:xfrm>
            <a:off x="404282" y="980058"/>
            <a:ext cx="8353425" cy="5113238"/>
          </a:xfrm>
        </p:spPr>
        <p:txBody>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Information is stored in</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 floating-gate transistors.</a:t>
            </a:r>
            <a:r>
              <a:rPr lang="en-US" altLang="zh-TW" sz="2600"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altLang="zh-TW" sz="26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pPr lvl="0"/>
            <a:endParaRPr lang="en-US" altLang="zh-TW" sz="28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0"/>
            <a:r>
              <a:rPr lang="en-US" altLang="zh-TW" sz="28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About TLC </a:t>
            </a:r>
            <a:endParaRPr lang="en-US" altLang="zh-TW" sz="28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TW" sz="24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Higher </a:t>
            </a:r>
            <a:r>
              <a:rPr lang="en-US" altLang="zh-TW" sz="24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density</a:t>
            </a:r>
            <a:endParaRPr lang="en-US" altLang="zh-TW" sz="24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TW" sz="24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Degraded reliability and </a:t>
            </a:r>
            <a:r>
              <a:rPr lang="en-US" altLang="zh-TW" sz="2400" dirty="0" err="1"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performanc</a:t>
            </a: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solidFill>
                  <a:srgbClr val="000000"/>
                </a:solidFill>
              </a:rPr>
              <a:pPr>
                <a:defRPr/>
              </a:pPr>
              <a:t>4</a:t>
            </a:fld>
            <a:endParaRPr lang="zh-TW" altLang="en-US">
              <a:solidFill>
                <a:srgbClr val="000000"/>
              </a:solidFill>
            </a:endParaRPr>
          </a:p>
        </p:txBody>
      </p:sp>
      <p:grpSp>
        <p:nvGrpSpPr>
          <p:cNvPr id="12" name="群組 11"/>
          <p:cNvGrpSpPr/>
          <p:nvPr/>
        </p:nvGrpSpPr>
        <p:grpSpPr>
          <a:xfrm>
            <a:off x="323528" y="1776418"/>
            <a:ext cx="2590196" cy="2267205"/>
            <a:chOff x="323528" y="2492896"/>
            <a:chExt cx="2590196" cy="2267205"/>
          </a:xfrm>
        </p:grpSpPr>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2492896"/>
              <a:ext cx="2590196" cy="1292542"/>
            </a:xfrm>
            <a:prstGeom prst="rect">
              <a:avLst/>
            </a:prstGeom>
          </p:spPr>
        </p:pic>
        <p:sp>
          <p:nvSpPr>
            <p:cNvPr id="7" name="文字方塊 6"/>
            <p:cNvSpPr txBox="1"/>
            <p:nvPr/>
          </p:nvSpPr>
          <p:spPr>
            <a:xfrm>
              <a:off x="409059" y="3971615"/>
              <a:ext cx="2419135" cy="788486"/>
            </a:xfrm>
            <a:prstGeom prst="rect">
              <a:avLst/>
            </a:prstGeom>
            <a:noFill/>
          </p:spPr>
          <p:txBody>
            <a:bodyPr wrap="square" rtlCol="0">
              <a:spAutoFit/>
            </a:bodyPr>
            <a:lstStyle/>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Single-Level </a:t>
              </a:r>
              <a:r>
                <a:rPr lang="en-US" altLang="zh-TW"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Cell, </a:t>
              </a: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SLC</a:t>
              </a:r>
            </a:p>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1bit (2 states)</a:t>
              </a:r>
              <a:endParaRPr lang="zh-TW" altLang="en-US"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grpSp>
        <p:nvGrpSpPr>
          <p:cNvPr id="13" name="群組 12"/>
          <p:cNvGrpSpPr/>
          <p:nvPr/>
        </p:nvGrpSpPr>
        <p:grpSpPr>
          <a:xfrm>
            <a:off x="3314615" y="1776418"/>
            <a:ext cx="2590196" cy="2267205"/>
            <a:chOff x="3203848" y="2492896"/>
            <a:chExt cx="2590196" cy="2267205"/>
          </a:xfrm>
        </p:grpSpPr>
        <p:pic>
          <p:nvPicPr>
            <p:cNvPr id="5" name="圖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3848" y="2492896"/>
              <a:ext cx="2590196" cy="1292542"/>
            </a:xfrm>
            <a:prstGeom prst="rect">
              <a:avLst/>
            </a:prstGeom>
          </p:spPr>
        </p:pic>
        <p:sp>
          <p:nvSpPr>
            <p:cNvPr id="8" name="文字方塊 7"/>
            <p:cNvSpPr txBox="1"/>
            <p:nvPr/>
          </p:nvSpPr>
          <p:spPr>
            <a:xfrm>
              <a:off x="3334210" y="3971615"/>
              <a:ext cx="2313814" cy="788486"/>
            </a:xfrm>
            <a:prstGeom prst="rect">
              <a:avLst/>
            </a:prstGeom>
            <a:noFill/>
          </p:spPr>
          <p:txBody>
            <a:bodyPr wrap="square" rtlCol="0">
              <a:spAutoFit/>
            </a:bodyPr>
            <a:lstStyle/>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Multi-Level </a:t>
              </a:r>
              <a:r>
                <a:rPr lang="en-US" altLang="zh-TW"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Cell, </a:t>
              </a: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MLC</a:t>
              </a:r>
            </a:p>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2bits (4 states)</a:t>
              </a:r>
              <a:endParaRPr lang="zh-TW" altLang="en-US"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grpSp>
        <p:nvGrpSpPr>
          <p:cNvPr id="14" name="群組 13"/>
          <p:cNvGrpSpPr/>
          <p:nvPr/>
        </p:nvGrpSpPr>
        <p:grpSpPr>
          <a:xfrm>
            <a:off x="6305702" y="1762152"/>
            <a:ext cx="2590196" cy="2281471"/>
            <a:chOff x="6305702" y="2478630"/>
            <a:chExt cx="2590196" cy="2281471"/>
          </a:xfrm>
        </p:grpSpPr>
        <p:pic>
          <p:nvPicPr>
            <p:cNvPr id="9" name="圖片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5702" y="2478630"/>
              <a:ext cx="2590196" cy="1306808"/>
            </a:xfrm>
            <a:prstGeom prst="rect">
              <a:avLst/>
            </a:prstGeom>
          </p:spPr>
        </p:pic>
        <p:sp>
          <p:nvSpPr>
            <p:cNvPr id="10" name="文字方塊 9"/>
            <p:cNvSpPr txBox="1"/>
            <p:nvPr/>
          </p:nvSpPr>
          <p:spPr>
            <a:xfrm>
              <a:off x="6444826" y="3971615"/>
              <a:ext cx="2313814" cy="788486"/>
            </a:xfrm>
            <a:prstGeom prst="rect">
              <a:avLst/>
            </a:prstGeom>
            <a:noFill/>
          </p:spPr>
          <p:txBody>
            <a:bodyPr wrap="square" rtlCol="0">
              <a:spAutoFit/>
            </a:bodyPr>
            <a:lstStyle/>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Triple-Level Cell</a:t>
              </a:r>
              <a:r>
                <a:rPr lang="en-US" altLang="zh-TW"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TLC</a:t>
              </a:r>
            </a:p>
            <a:p>
              <a:pPr algn="ctr">
                <a:lnSpc>
                  <a:spcPct val="150000"/>
                </a:lnSpc>
              </a:pPr>
              <a:r>
                <a:rPr lang="en-US" altLang="zh-TW" sz="1600"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3bits (8 states)</a:t>
              </a:r>
              <a:endParaRPr lang="zh-TW" altLang="en-US" sz="160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5" y="4043623"/>
            <a:ext cx="4762705" cy="2232670"/>
          </a:xfrm>
          <a:prstGeom prst="rect">
            <a:avLst/>
          </a:prstGeom>
        </p:spPr>
      </p:pic>
    </p:spTree>
    <p:extLst>
      <p:ext uri="{BB962C8B-B14F-4D97-AF65-F5344CB8AC3E}">
        <p14:creationId xmlns:p14="http://schemas.microsoft.com/office/powerpoint/2010/main" val="3184001826"/>
      </p:ext>
    </p:extLst>
  </p:cSld>
  <p:clrMapOvr>
    <a:masterClrMapping/>
  </p:clrMapOvr>
  <mc:AlternateContent xmlns:mc="http://schemas.openxmlformats.org/markup-compatibility/2006">
    <mc:Choice xmlns:p14="http://schemas.microsoft.com/office/powerpoint/2010/main" Requires="p14">
      <p:transition spd="slow" p14:dur="2000" advTm="41694"/>
    </mc:Choice>
    <mc:Fallback>
      <p:transition spd="slow" advTm="416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Flash Model</a:t>
            </a:r>
            <a:endParaRPr lang="zh-TW" altLang="en-US" dirty="0"/>
          </a:p>
        </p:txBody>
      </p:sp>
      <p:sp>
        <p:nvSpPr>
          <p:cNvPr id="6" name="內容版面配置區 5"/>
          <p:cNvSpPr>
            <a:spLocks noGrp="1"/>
          </p:cNvSpPr>
          <p:nvPr>
            <p:ph sz="half" idx="1"/>
          </p:nvPr>
        </p:nvSpPr>
        <p:spPr>
          <a:xfrm>
            <a:off x="395287" y="908050"/>
            <a:ext cx="8209161" cy="5257800"/>
          </a:xfrm>
        </p:spPr>
        <p:txBody>
          <a:bodyPr/>
          <a:lstStyle/>
          <a:p>
            <a:pPr marL="381000" lvl="1">
              <a:buFont typeface="Wingdings" pitchFamily="2" charset="2"/>
              <a:buChar char="q"/>
            </a:pP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Using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threshold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voltage (</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err="1">
                <a:latin typeface="Arial Unicode MS" panose="020B0604020202020204" pitchFamily="34" charset="-120"/>
                <a:ea typeface="Arial Unicode MS" panose="020B0604020202020204" pitchFamily="34" charset="-120"/>
                <a:cs typeface="Arial Unicode MS" panose="020B0604020202020204" pitchFamily="34" charset="-120"/>
              </a:rPr>
              <a:t>Ref</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to read Flash cell</a:t>
            </a:r>
          </a:p>
          <a:p>
            <a:pPr lvl="1"/>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buNone/>
            </a:pP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buNone/>
            </a:pP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More threshold voltages for TLC</a:t>
            </a:r>
          </a:p>
          <a:p>
            <a:pPr lvl="1"/>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5</a:t>
            </a:fld>
            <a:endParaRPr lang="zh-TW" altLang="en-US"/>
          </a:p>
        </p:txBody>
      </p:sp>
      <p:grpSp>
        <p:nvGrpSpPr>
          <p:cNvPr id="3" name="群組 2"/>
          <p:cNvGrpSpPr/>
          <p:nvPr/>
        </p:nvGrpSpPr>
        <p:grpSpPr>
          <a:xfrm>
            <a:off x="1433022" y="4077092"/>
            <a:ext cx="6307330" cy="2329508"/>
            <a:chOff x="4417465" y="3098451"/>
            <a:chExt cx="4742216" cy="1751459"/>
          </a:xfrm>
        </p:grpSpPr>
        <p:grpSp>
          <p:nvGrpSpPr>
            <p:cNvPr id="89" name="群組 88"/>
            <p:cNvGrpSpPr/>
            <p:nvPr/>
          </p:nvGrpSpPr>
          <p:grpSpPr>
            <a:xfrm>
              <a:off x="4499992" y="3098451"/>
              <a:ext cx="4644008" cy="1751459"/>
              <a:chOff x="4499992" y="4437112"/>
              <a:chExt cx="4644008" cy="1751459"/>
            </a:xfrm>
          </p:grpSpPr>
          <p:cxnSp>
            <p:nvCxnSpPr>
              <p:cNvPr id="51" name="直線單箭頭接點 50"/>
              <p:cNvCxnSpPr/>
              <p:nvPr/>
            </p:nvCxnSpPr>
            <p:spPr bwMode="auto">
              <a:xfrm>
                <a:off x="4499992" y="5854412"/>
                <a:ext cx="4644008"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52" name="手繪多邊形 51"/>
              <p:cNvSpPr/>
              <p:nvPr/>
            </p:nvSpPr>
            <p:spPr bwMode="auto">
              <a:xfrm>
                <a:off x="5357073"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53" name="手繪多邊形 52"/>
              <p:cNvSpPr/>
              <p:nvPr/>
            </p:nvSpPr>
            <p:spPr bwMode="auto">
              <a:xfrm>
                <a:off x="4572000" y="4851325"/>
                <a:ext cx="683028"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54" name="文字方塊 53"/>
              <p:cNvSpPr txBox="1"/>
              <p:nvPr/>
            </p:nvSpPr>
            <p:spPr>
              <a:xfrm>
                <a:off x="5364088" y="4437112"/>
                <a:ext cx="2452464"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TLC memory cell</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5" name="文字方塊 54"/>
              <p:cNvSpPr txBox="1"/>
              <p:nvPr/>
            </p:nvSpPr>
            <p:spPr>
              <a:xfrm>
                <a:off x="4655297"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Ref0</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9" name="文字方塊 58"/>
              <p:cNvSpPr txBox="1"/>
              <p:nvPr/>
            </p:nvSpPr>
            <p:spPr>
              <a:xfrm>
                <a:off x="5204591"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Ref1</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0" name="文字方塊 59"/>
              <p:cNvSpPr txBox="1"/>
              <p:nvPr/>
            </p:nvSpPr>
            <p:spPr>
              <a:xfrm>
                <a:off x="5697276"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Ref2</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9" name="手繪多邊形 68"/>
              <p:cNvSpPr/>
              <p:nvPr/>
            </p:nvSpPr>
            <p:spPr bwMode="auto">
              <a:xfrm>
                <a:off x="5876016"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70" name="手繪多邊形 69"/>
              <p:cNvSpPr/>
              <p:nvPr/>
            </p:nvSpPr>
            <p:spPr bwMode="auto">
              <a:xfrm>
                <a:off x="6394959"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71" name="手繪多邊形 70"/>
              <p:cNvSpPr/>
              <p:nvPr/>
            </p:nvSpPr>
            <p:spPr bwMode="auto">
              <a:xfrm>
                <a:off x="6913902"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72" name="手繪多邊形 71"/>
              <p:cNvSpPr/>
              <p:nvPr/>
            </p:nvSpPr>
            <p:spPr bwMode="auto">
              <a:xfrm>
                <a:off x="7432845"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73" name="手繪多邊形 72"/>
              <p:cNvSpPr/>
              <p:nvPr/>
            </p:nvSpPr>
            <p:spPr bwMode="auto">
              <a:xfrm>
                <a:off x="7951788"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74" name="手繪多邊形 73"/>
              <p:cNvSpPr/>
              <p:nvPr/>
            </p:nvSpPr>
            <p:spPr bwMode="auto">
              <a:xfrm>
                <a:off x="8470731" y="4837888"/>
                <a:ext cx="434144" cy="1003542"/>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78" name="直線接點 77"/>
              <p:cNvCxnSpPr/>
              <p:nvPr/>
            </p:nvCxnSpPr>
            <p:spPr bwMode="auto">
              <a:xfrm>
                <a:off x="5320750"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79" name="直線接點 78"/>
              <p:cNvCxnSpPr/>
              <p:nvPr/>
            </p:nvCxnSpPr>
            <p:spPr bwMode="auto">
              <a:xfrm>
                <a:off x="5845566"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80" name="直線接點 79"/>
              <p:cNvCxnSpPr/>
              <p:nvPr/>
            </p:nvCxnSpPr>
            <p:spPr bwMode="auto">
              <a:xfrm>
                <a:off x="6355316"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81" name="直線接點 80"/>
              <p:cNvCxnSpPr/>
              <p:nvPr/>
            </p:nvCxnSpPr>
            <p:spPr bwMode="auto">
              <a:xfrm>
                <a:off x="6870283"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82" name="直線接點 81"/>
              <p:cNvCxnSpPr/>
              <p:nvPr/>
            </p:nvCxnSpPr>
            <p:spPr bwMode="auto">
              <a:xfrm>
                <a:off x="7393005"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83" name="直線接點 82"/>
              <p:cNvCxnSpPr/>
              <p:nvPr/>
            </p:nvCxnSpPr>
            <p:spPr bwMode="auto">
              <a:xfrm>
                <a:off x="7914356"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84" name="直線接點 83"/>
              <p:cNvCxnSpPr/>
              <p:nvPr/>
            </p:nvCxnSpPr>
            <p:spPr bwMode="auto">
              <a:xfrm>
                <a:off x="8431548" y="4804021"/>
                <a:ext cx="0" cy="1102746"/>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85" name="文字方塊 84"/>
              <p:cNvSpPr txBox="1"/>
              <p:nvPr/>
            </p:nvSpPr>
            <p:spPr>
              <a:xfrm>
                <a:off x="6223992"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Ref3</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6" name="文字方塊 85"/>
              <p:cNvSpPr txBox="1"/>
              <p:nvPr/>
            </p:nvSpPr>
            <p:spPr>
              <a:xfrm>
                <a:off x="6743529"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Ref4</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7" name="文字方塊 86"/>
              <p:cNvSpPr txBox="1"/>
              <p:nvPr/>
            </p:nvSpPr>
            <p:spPr>
              <a:xfrm>
                <a:off x="7211519"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Ref5</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8" name="文字方塊 87"/>
              <p:cNvSpPr txBox="1"/>
              <p:nvPr/>
            </p:nvSpPr>
            <p:spPr>
              <a:xfrm>
                <a:off x="7760763" y="5819239"/>
                <a:ext cx="1300336" cy="369332"/>
              </a:xfrm>
              <a:prstGeom prst="rect">
                <a:avLst/>
              </a:prstGeom>
              <a:noFill/>
            </p:spPr>
            <p:txBody>
              <a:bodyPr wrap="square" rtlCol="0">
                <a:spAutoFit/>
              </a:bodyP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baseline="-25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Ref6</a:t>
                </a:r>
                <a:endParaRPr lang="zh-TW" altLang="en-US"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
          <p:nvSpPr>
            <p:cNvPr id="92" name="文字方塊 91"/>
            <p:cNvSpPr txBox="1"/>
            <p:nvPr/>
          </p:nvSpPr>
          <p:spPr>
            <a:xfrm>
              <a:off x="4417465"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111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3" name="文字方塊 92"/>
            <p:cNvSpPr txBox="1"/>
            <p:nvPr/>
          </p:nvSpPr>
          <p:spPr>
            <a:xfrm>
              <a:off x="5105774"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110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4" name="文字方塊 93"/>
            <p:cNvSpPr txBox="1"/>
            <p:nvPr/>
          </p:nvSpPr>
          <p:spPr>
            <a:xfrm>
              <a:off x="5615565"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100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5" name="文字方塊 94"/>
            <p:cNvSpPr txBox="1"/>
            <p:nvPr/>
          </p:nvSpPr>
          <p:spPr>
            <a:xfrm>
              <a:off x="6134508"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101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6" name="文字方塊 95"/>
            <p:cNvSpPr txBox="1"/>
            <p:nvPr/>
          </p:nvSpPr>
          <p:spPr>
            <a:xfrm>
              <a:off x="6651809"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001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7" name="文字方塊 96"/>
            <p:cNvSpPr txBox="1"/>
            <p:nvPr/>
          </p:nvSpPr>
          <p:spPr>
            <a:xfrm>
              <a:off x="7153769"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011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8" name="文字方塊 97"/>
            <p:cNvSpPr txBox="1"/>
            <p:nvPr/>
          </p:nvSpPr>
          <p:spPr>
            <a:xfrm>
              <a:off x="7731929"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010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9" name="文字方塊 98"/>
            <p:cNvSpPr txBox="1"/>
            <p:nvPr/>
          </p:nvSpPr>
          <p:spPr>
            <a:xfrm>
              <a:off x="8225673" y="4120538"/>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000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556792"/>
            <a:ext cx="338296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784955"/>
      </p:ext>
    </p:extLst>
  </p:cSld>
  <p:clrMapOvr>
    <a:masterClrMapping/>
  </p:clrMapOvr>
  <mc:AlternateContent xmlns:mc="http://schemas.openxmlformats.org/markup-compatibility/2006">
    <mc:Choice xmlns:p14="http://schemas.microsoft.com/office/powerpoint/2010/main" Requires="p14">
      <p:transition spd="slow" p14:dur="2000" advTm="36750"/>
    </mc:Choice>
    <mc:Fallback>
      <p:transition spd="slow" advTm="367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TLC Flash Model</a:t>
            </a:r>
            <a:endParaRPr lang="zh-TW" altLang="en-US" dirty="0"/>
          </a:p>
        </p:txBody>
      </p:sp>
      <p:sp>
        <p:nvSpPr>
          <p:cNvPr id="6" name="內容版面配置區 5"/>
          <p:cNvSpPr>
            <a:spLocks noGrp="1"/>
          </p:cNvSpPr>
          <p:nvPr>
            <p:ph idx="1"/>
          </p:nvPr>
        </p:nvSpPr>
        <p:spPr>
          <a:xfrm>
            <a:off x="373133" y="908050"/>
            <a:ext cx="8353425" cy="2794643"/>
          </a:xfrm>
        </p:spPr>
        <p:txBody>
          <a:bodyPr/>
          <a:lstStyle/>
          <a:p>
            <a:r>
              <a:rPr lang="en-US" altLang="zh-TW" dirty="0" smtClean="0"/>
              <a:t>Hard-decision </a:t>
            </a:r>
            <a:r>
              <a:rPr lang="en-US" altLang="zh-TW" dirty="0"/>
              <a:t>/ soft-decision memory sensing</a:t>
            </a:r>
          </a:p>
          <a:p>
            <a:pPr lvl="1"/>
            <a:r>
              <a:rPr lang="en-US" altLang="zh-TW" dirty="0"/>
              <a:t>Using more </a:t>
            </a:r>
            <a:r>
              <a:rPr lang="en-US" altLang="zh-TW" dirty="0" smtClean="0"/>
              <a:t>than one threshold </a:t>
            </a:r>
            <a:r>
              <a:rPr lang="en-US" altLang="zh-TW" dirty="0"/>
              <a:t>voltage</a:t>
            </a:r>
          </a:p>
          <a:p>
            <a:pPr lvl="1"/>
            <a:r>
              <a:rPr lang="en-US" altLang="zh-TW" dirty="0"/>
              <a:t>Increased read </a:t>
            </a:r>
            <a:r>
              <a:rPr lang="en-US" altLang="zh-TW" dirty="0" smtClean="0"/>
              <a:t>latency</a:t>
            </a:r>
          </a:p>
          <a:p>
            <a:pPr lvl="1"/>
            <a:endParaRPr lang="en-US" altLang="zh-TW" dirty="0"/>
          </a:p>
        </p:txBody>
      </p:sp>
      <p:grpSp>
        <p:nvGrpSpPr>
          <p:cNvPr id="73" name="群組 72"/>
          <p:cNvGrpSpPr/>
          <p:nvPr/>
        </p:nvGrpSpPr>
        <p:grpSpPr>
          <a:xfrm>
            <a:off x="467544" y="4725144"/>
            <a:ext cx="8328442" cy="1387592"/>
            <a:chOff x="467544" y="4705704"/>
            <a:chExt cx="8328442" cy="1387592"/>
          </a:xfrm>
        </p:grpSpPr>
        <p:cxnSp>
          <p:nvCxnSpPr>
            <p:cNvPr id="9" name="直線單箭頭接點 8"/>
            <p:cNvCxnSpPr/>
            <p:nvPr/>
          </p:nvCxnSpPr>
          <p:spPr bwMode="auto">
            <a:xfrm>
              <a:off x="467544" y="6093296"/>
              <a:ext cx="8328442"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手繪多邊形 10"/>
            <p:cNvSpPr/>
            <p:nvPr/>
          </p:nvSpPr>
          <p:spPr bwMode="auto">
            <a:xfrm>
              <a:off x="659082"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22" name="直線接點 21"/>
            <p:cNvCxnSpPr/>
            <p:nvPr/>
          </p:nvCxnSpPr>
          <p:spPr bwMode="auto">
            <a:xfrm>
              <a:off x="1590728"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33" name="手繪多邊形 32"/>
            <p:cNvSpPr/>
            <p:nvPr/>
          </p:nvSpPr>
          <p:spPr bwMode="auto">
            <a:xfrm>
              <a:off x="1590728"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4" name="手繪多邊形 33"/>
            <p:cNvSpPr/>
            <p:nvPr/>
          </p:nvSpPr>
          <p:spPr bwMode="auto">
            <a:xfrm>
              <a:off x="2522374"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5" name="手繪多邊形 34"/>
            <p:cNvSpPr/>
            <p:nvPr/>
          </p:nvSpPr>
          <p:spPr bwMode="auto">
            <a:xfrm>
              <a:off x="3454020"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6" name="手繪多邊形 35"/>
            <p:cNvSpPr/>
            <p:nvPr/>
          </p:nvSpPr>
          <p:spPr bwMode="auto">
            <a:xfrm>
              <a:off x="4385666"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7" name="手繪多邊形 36"/>
            <p:cNvSpPr/>
            <p:nvPr/>
          </p:nvSpPr>
          <p:spPr bwMode="auto">
            <a:xfrm>
              <a:off x="5317312"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8" name="手繪多邊形 37"/>
            <p:cNvSpPr/>
            <p:nvPr/>
          </p:nvSpPr>
          <p:spPr bwMode="auto">
            <a:xfrm>
              <a:off x="6248958"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39" name="手繪多邊形 38"/>
            <p:cNvSpPr/>
            <p:nvPr/>
          </p:nvSpPr>
          <p:spPr bwMode="auto">
            <a:xfrm>
              <a:off x="7180606" y="4705704"/>
              <a:ext cx="1213574" cy="138452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40" name="直線接點 39"/>
            <p:cNvCxnSpPr/>
            <p:nvPr/>
          </p:nvCxnSpPr>
          <p:spPr bwMode="auto">
            <a:xfrm>
              <a:off x="1883218"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1" name="直線接點 40"/>
            <p:cNvCxnSpPr/>
            <p:nvPr/>
          </p:nvCxnSpPr>
          <p:spPr bwMode="auto">
            <a:xfrm>
              <a:off x="2513752"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2" name="直線接點 41"/>
            <p:cNvCxnSpPr/>
            <p:nvPr/>
          </p:nvCxnSpPr>
          <p:spPr bwMode="auto">
            <a:xfrm>
              <a:off x="2806242"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3" name="直線接點 42"/>
            <p:cNvCxnSpPr/>
            <p:nvPr/>
          </p:nvCxnSpPr>
          <p:spPr bwMode="auto">
            <a:xfrm>
              <a:off x="3443458"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4" name="直線接點 43"/>
            <p:cNvCxnSpPr/>
            <p:nvPr/>
          </p:nvCxnSpPr>
          <p:spPr bwMode="auto">
            <a:xfrm>
              <a:off x="3735948"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5" name="直線接點 44"/>
            <p:cNvCxnSpPr/>
            <p:nvPr/>
          </p:nvCxnSpPr>
          <p:spPr bwMode="auto">
            <a:xfrm>
              <a:off x="4375104"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6" name="直線接點 45"/>
            <p:cNvCxnSpPr/>
            <p:nvPr/>
          </p:nvCxnSpPr>
          <p:spPr bwMode="auto">
            <a:xfrm>
              <a:off x="4667594"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7" name="直線接點 46"/>
            <p:cNvCxnSpPr/>
            <p:nvPr/>
          </p:nvCxnSpPr>
          <p:spPr bwMode="auto">
            <a:xfrm>
              <a:off x="5308690"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8" name="直線接點 47"/>
            <p:cNvCxnSpPr/>
            <p:nvPr/>
          </p:nvCxnSpPr>
          <p:spPr bwMode="auto">
            <a:xfrm>
              <a:off x="5601180"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9" name="直線接點 48"/>
            <p:cNvCxnSpPr/>
            <p:nvPr/>
          </p:nvCxnSpPr>
          <p:spPr bwMode="auto">
            <a:xfrm>
              <a:off x="6238396"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0" name="直線接點 49"/>
            <p:cNvCxnSpPr/>
            <p:nvPr/>
          </p:nvCxnSpPr>
          <p:spPr bwMode="auto">
            <a:xfrm>
              <a:off x="6530886"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1" name="直線接點 50"/>
            <p:cNvCxnSpPr/>
            <p:nvPr/>
          </p:nvCxnSpPr>
          <p:spPr bwMode="auto">
            <a:xfrm>
              <a:off x="7170042"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2" name="直線接點 51"/>
            <p:cNvCxnSpPr/>
            <p:nvPr/>
          </p:nvCxnSpPr>
          <p:spPr bwMode="auto">
            <a:xfrm>
              <a:off x="7462532" y="4705704"/>
              <a:ext cx="0" cy="1384526"/>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53" name="文字方塊 52"/>
            <p:cNvSpPr txBox="1"/>
            <p:nvPr/>
          </p:nvSpPr>
          <p:spPr>
            <a:xfrm>
              <a:off x="744390" y="5213301"/>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111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4" name="文字方塊 53"/>
            <p:cNvSpPr txBox="1"/>
            <p:nvPr/>
          </p:nvSpPr>
          <p:spPr>
            <a:xfrm>
              <a:off x="1727708" y="5213301"/>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110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5" name="文字方塊 54"/>
            <p:cNvSpPr txBox="1"/>
            <p:nvPr/>
          </p:nvSpPr>
          <p:spPr>
            <a:xfrm>
              <a:off x="2666234" y="5213301"/>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100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6" name="文字方塊 55"/>
            <p:cNvSpPr txBox="1"/>
            <p:nvPr/>
          </p:nvSpPr>
          <p:spPr>
            <a:xfrm>
              <a:off x="4556299" y="5212525"/>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001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7" name="文字方塊 56"/>
            <p:cNvSpPr txBox="1"/>
            <p:nvPr/>
          </p:nvSpPr>
          <p:spPr>
            <a:xfrm>
              <a:off x="5491879" y="5211380"/>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011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8" name="文字方塊 57"/>
            <p:cNvSpPr txBox="1"/>
            <p:nvPr/>
          </p:nvSpPr>
          <p:spPr>
            <a:xfrm>
              <a:off x="6395339" y="5211380"/>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010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9" name="文字方塊 58"/>
            <p:cNvSpPr txBox="1"/>
            <p:nvPr/>
          </p:nvSpPr>
          <p:spPr>
            <a:xfrm>
              <a:off x="7355826" y="5211380"/>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000</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0" name="文字方塊 59"/>
            <p:cNvSpPr txBox="1"/>
            <p:nvPr/>
          </p:nvSpPr>
          <p:spPr>
            <a:xfrm>
              <a:off x="3613670" y="5211380"/>
              <a:ext cx="934008"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101</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cxnSp>
        <p:nvCxnSpPr>
          <p:cNvPr id="61" name="直線單箭頭接點 60"/>
          <p:cNvCxnSpPr/>
          <p:nvPr/>
        </p:nvCxnSpPr>
        <p:spPr bwMode="auto">
          <a:xfrm>
            <a:off x="755576" y="3184337"/>
            <a:ext cx="26279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3" name="手繪多邊形 62"/>
          <p:cNvSpPr/>
          <p:nvPr/>
        </p:nvSpPr>
        <p:spPr bwMode="auto">
          <a:xfrm>
            <a:off x="1057029" y="2147650"/>
            <a:ext cx="1065328" cy="104234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64" name="手繪多邊形 63"/>
          <p:cNvSpPr/>
          <p:nvPr/>
        </p:nvSpPr>
        <p:spPr bwMode="auto">
          <a:xfrm>
            <a:off x="1809611" y="2147650"/>
            <a:ext cx="1065328" cy="104234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65" name="直線單箭頭接點 64"/>
          <p:cNvCxnSpPr/>
          <p:nvPr/>
        </p:nvCxnSpPr>
        <p:spPr bwMode="auto">
          <a:xfrm>
            <a:off x="5076056" y="3184337"/>
            <a:ext cx="26279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6" name="手繪多邊形 65"/>
          <p:cNvSpPr/>
          <p:nvPr/>
        </p:nvSpPr>
        <p:spPr bwMode="auto">
          <a:xfrm>
            <a:off x="5355294" y="2147650"/>
            <a:ext cx="1065328" cy="104234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sp>
        <p:nvSpPr>
          <p:cNvPr id="67" name="手繪多邊形 66"/>
          <p:cNvSpPr/>
          <p:nvPr/>
        </p:nvSpPr>
        <p:spPr bwMode="auto">
          <a:xfrm>
            <a:off x="6107876" y="2147650"/>
            <a:ext cx="1065328" cy="1042346"/>
          </a:xfrm>
          <a:custGeom>
            <a:avLst/>
            <a:gdLst>
              <a:gd name="connsiteX0" fmla="*/ 0 w 790222"/>
              <a:gd name="connsiteY0" fmla="*/ 1174048 h 1185337"/>
              <a:gd name="connsiteX1" fmla="*/ 417689 w 790222"/>
              <a:gd name="connsiteY1" fmla="*/ 4 h 1185337"/>
              <a:gd name="connsiteX2" fmla="*/ 790222 w 790222"/>
              <a:gd name="connsiteY2" fmla="*/ 1185337 h 1185337"/>
            </a:gdLst>
            <a:ahLst/>
            <a:cxnLst>
              <a:cxn ang="0">
                <a:pos x="connsiteX0" y="connsiteY0"/>
              </a:cxn>
              <a:cxn ang="0">
                <a:pos x="connsiteX1" y="connsiteY1"/>
              </a:cxn>
              <a:cxn ang="0">
                <a:pos x="connsiteX2" y="connsiteY2"/>
              </a:cxn>
            </a:cxnLst>
            <a:rect l="l" t="t" r="r" b="b"/>
            <a:pathLst>
              <a:path w="790222" h="1185337">
                <a:moveTo>
                  <a:pt x="0" y="1174048"/>
                </a:moveTo>
                <a:cubicBezTo>
                  <a:pt x="142992" y="586085"/>
                  <a:pt x="285985" y="-1878"/>
                  <a:pt x="417689" y="4"/>
                </a:cubicBezTo>
                <a:cubicBezTo>
                  <a:pt x="549393" y="1885"/>
                  <a:pt x="731896" y="959559"/>
                  <a:pt x="790222" y="118533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Arial" charset="0"/>
              <a:ea typeface="新細明體" pitchFamily="18" charset="-120"/>
            </a:endParaRPr>
          </a:p>
        </p:txBody>
      </p:sp>
      <p:cxnSp>
        <p:nvCxnSpPr>
          <p:cNvPr id="68" name="直線接點 67"/>
          <p:cNvCxnSpPr/>
          <p:nvPr/>
        </p:nvCxnSpPr>
        <p:spPr bwMode="auto">
          <a:xfrm>
            <a:off x="1979712" y="2113416"/>
            <a:ext cx="0" cy="1070921"/>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71" name="直線接點 70"/>
          <p:cNvCxnSpPr/>
          <p:nvPr/>
        </p:nvCxnSpPr>
        <p:spPr bwMode="auto">
          <a:xfrm>
            <a:off x="6113244" y="2113416"/>
            <a:ext cx="0" cy="1070921"/>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72" name="直線接點 71"/>
          <p:cNvCxnSpPr/>
          <p:nvPr/>
        </p:nvCxnSpPr>
        <p:spPr bwMode="auto">
          <a:xfrm>
            <a:off x="6410300" y="2113416"/>
            <a:ext cx="0" cy="1070921"/>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74" name="文字方塊 73"/>
          <p:cNvSpPr txBox="1"/>
          <p:nvPr/>
        </p:nvSpPr>
        <p:spPr>
          <a:xfrm>
            <a:off x="2646878" y="2113416"/>
            <a:ext cx="1772521" cy="646331"/>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Hard-decision sensing</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5" name="文字方塊 74"/>
          <p:cNvSpPr txBox="1"/>
          <p:nvPr/>
        </p:nvSpPr>
        <p:spPr>
          <a:xfrm>
            <a:off x="7074698" y="2147650"/>
            <a:ext cx="1772521" cy="646331"/>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Soft-decision sensing</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6" name="文字方塊 75"/>
          <p:cNvSpPr txBox="1"/>
          <p:nvPr/>
        </p:nvSpPr>
        <p:spPr>
          <a:xfrm>
            <a:off x="1100758" y="3211966"/>
            <a:ext cx="1772521"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SLC Model</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7" name="文字方塊 76"/>
          <p:cNvSpPr txBox="1"/>
          <p:nvPr/>
        </p:nvSpPr>
        <p:spPr>
          <a:xfrm>
            <a:off x="5388471" y="3232477"/>
            <a:ext cx="1772521"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SLC Model</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8" name="文字方塊 77"/>
          <p:cNvSpPr txBox="1"/>
          <p:nvPr/>
        </p:nvSpPr>
        <p:spPr>
          <a:xfrm>
            <a:off x="7665892" y="4355812"/>
            <a:ext cx="1772521" cy="369332"/>
          </a:xfrm>
          <a:prstGeom prst="rect">
            <a:avLst/>
          </a:prstGeom>
          <a:noFill/>
        </p:spPr>
        <p:txBody>
          <a:bodyPr wrap="square" rtlCol="0">
            <a:spAutoFit/>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TLC Model</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2" name="內容版面配置區 5"/>
          <p:cNvSpPr txBox="1">
            <a:spLocks/>
          </p:cNvSpPr>
          <p:nvPr/>
        </p:nvSpPr>
        <p:spPr bwMode="auto">
          <a:xfrm>
            <a:off x="373133" y="3730701"/>
            <a:ext cx="8353425" cy="279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spcBef>
                <a:spcPct val="20000"/>
              </a:spcBef>
              <a:spcAft>
                <a:spcPct val="0"/>
              </a:spcAft>
              <a:buFont typeface="Wingdings" pitchFamily="2" charset="2"/>
              <a:buChar char="q"/>
              <a:defRPr kumimoji="1" sz="2400">
                <a:solidFill>
                  <a:schemeClr val="tx1"/>
                </a:solidFill>
                <a:latin typeface="+mn-lt"/>
                <a:ea typeface="+mn-ea"/>
                <a:cs typeface="+mn-cs"/>
              </a:defRPr>
            </a:lvl1pPr>
            <a:lvl2pPr marL="838200" indent="-381000" algn="l" rtl="0" eaLnBrk="0" fontAlgn="base" hangingPunct="0">
              <a:spcBef>
                <a:spcPct val="20000"/>
              </a:spcBef>
              <a:spcAft>
                <a:spcPct val="0"/>
              </a:spcAft>
              <a:buFont typeface="Wingdings" pitchFamily="2" charset="2"/>
              <a:buChar char="Ø"/>
              <a:defRPr kumimoji="1" sz="2000">
                <a:solidFill>
                  <a:schemeClr val="tx1"/>
                </a:solidFill>
                <a:latin typeface="+mn-lt"/>
                <a:ea typeface="+mn-ea"/>
              </a:defRPr>
            </a:lvl2pPr>
            <a:lvl3pPr marL="1295400" indent="-381000" algn="l" rtl="0" eaLnBrk="0" fontAlgn="base" hangingPunct="0">
              <a:spcBef>
                <a:spcPct val="20000"/>
              </a:spcBef>
              <a:spcAft>
                <a:spcPct val="0"/>
              </a:spcAft>
              <a:buChar char="•"/>
              <a:defRPr kumimoji="1">
                <a:solidFill>
                  <a:schemeClr val="tx1"/>
                </a:solidFill>
                <a:latin typeface="+mn-lt"/>
                <a:ea typeface="+mn-ea"/>
              </a:defRPr>
            </a:lvl3pPr>
            <a:lvl4pPr marL="1752600" indent="-381000" algn="l" rtl="0" eaLnBrk="0" fontAlgn="base" hangingPunct="0">
              <a:spcBef>
                <a:spcPct val="20000"/>
              </a:spcBef>
              <a:spcAft>
                <a:spcPct val="0"/>
              </a:spcAft>
              <a:buChar char="o"/>
              <a:defRPr kumimoji="1" sz="2400">
                <a:solidFill>
                  <a:schemeClr val="tx1"/>
                </a:solidFill>
                <a:latin typeface="+mn-lt"/>
                <a:ea typeface="+mn-ea"/>
              </a:defRPr>
            </a:lvl4pPr>
            <a:lvl5pPr marL="2209800" indent="-3810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5pPr>
            <a:lvl6pPr marL="26670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6pPr>
            <a:lvl7pPr marL="31242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7pPr>
            <a:lvl8pPr marL="35814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8pPr>
            <a:lvl9pPr marL="4038600" indent="-381000" algn="l" rtl="0" eaLnBrk="1" fontAlgn="base" hangingPunct="1">
              <a:spcBef>
                <a:spcPct val="20000"/>
              </a:spcBef>
              <a:spcAft>
                <a:spcPct val="0"/>
              </a:spcAft>
              <a:buFont typeface="Wingdings" pitchFamily="2" charset="2"/>
              <a:buChar char="§"/>
              <a:defRPr kumimoji="1" sz="2400">
                <a:solidFill>
                  <a:schemeClr val="tx1"/>
                </a:solidFill>
                <a:latin typeface="+mn-lt"/>
                <a:ea typeface="+mn-ea"/>
              </a:defRPr>
            </a:lvl9pPr>
          </a:lstStyle>
          <a:p>
            <a:r>
              <a:rPr lang="en-US" altLang="zh-TW" kern="0" dirty="0" smtClean="0"/>
              <a:t>Modeled as PAM modulation using Gray mapping </a:t>
            </a:r>
          </a:p>
          <a:p>
            <a:pPr lvl="1"/>
            <a:r>
              <a:rPr lang="en-US" altLang="zh-TW" kern="0" dirty="0" smtClean="0"/>
              <a:t>Modeled as 2-/ 4-/8-PAM</a:t>
            </a:r>
            <a:r>
              <a:rPr lang="zh-TW" altLang="en-US" kern="0" dirty="0" smtClean="0"/>
              <a:t> </a:t>
            </a:r>
            <a:r>
              <a:rPr lang="en-US" altLang="zh-TW" kern="0" dirty="0" smtClean="0"/>
              <a:t>modulation for SLC/ MLC/ TLC </a:t>
            </a:r>
          </a:p>
          <a:p>
            <a:pPr lvl="1"/>
            <a:endParaRPr lang="en-US" altLang="zh-TW" kern="0" dirty="0"/>
          </a:p>
        </p:txBody>
      </p:sp>
    </p:spTree>
    <p:extLst>
      <p:ext uri="{BB962C8B-B14F-4D97-AF65-F5344CB8AC3E}">
        <p14:creationId xmlns:p14="http://schemas.microsoft.com/office/powerpoint/2010/main" val="912358507"/>
      </p:ext>
    </p:extLst>
  </p:cSld>
  <p:clrMapOvr>
    <a:masterClrMapping/>
  </p:clrMapOvr>
  <mc:AlternateContent xmlns:mc="http://schemas.openxmlformats.org/markup-compatibility/2006">
    <mc:Choice xmlns:p14="http://schemas.microsoft.com/office/powerpoint/2010/main" Requires="p14">
      <p:transition spd="slow" p14:dur="2000" advTm="98687"/>
    </mc:Choice>
    <mc:Fallback>
      <p:transition spd="slow" advTm="9868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pPr lvl="1"/>
            <a:r>
              <a:rPr lang="en-US" altLang="zh-TW" dirty="0" smtClean="0"/>
              <a:t>NAND</a:t>
            </a:r>
            <a:r>
              <a:rPr lang="zh-TW" altLang="en-US" dirty="0"/>
              <a:t> </a:t>
            </a:r>
            <a:r>
              <a:rPr lang="en-US" altLang="zh-TW" dirty="0" smtClean="0"/>
              <a:t>Flash </a:t>
            </a:r>
          </a:p>
          <a:p>
            <a:r>
              <a:rPr lang="en-US" altLang="zh-TW" dirty="0" smtClean="0"/>
              <a:t>Preliminary</a:t>
            </a:r>
          </a:p>
          <a:p>
            <a:pPr lvl="1"/>
            <a:r>
              <a:rPr lang="en-US" altLang="zh-TW" dirty="0" smtClean="0"/>
              <a:t>LDPC </a:t>
            </a:r>
            <a:r>
              <a:rPr lang="en-US" altLang="zh-TW" dirty="0"/>
              <a:t>coded modulation using a very sparse LDPC code</a:t>
            </a:r>
            <a:endParaRPr lang="en-US" altLang="zh-TW" dirty="0" smtClean="0"/>
          </a:p>
          <a:p>
            <a:pPr lvl="1"/>
            <a:r>
              <a:rPr lang="en-US" altLang="zh-TW" dirty="0" smtClean="0"/>
              <a:t>Layer-based IDD receiver</a:t>
            </a:r>
          </a:p>
          <a:p>
            <a:r>
              <a:rPr lang="en-US" altLang="zh-TW" dirty="0" smtClean="0">
                <a:solidFill>
                  <a:schemeClr val="bg1">
                    <a:lumMod val="65000"/>
                  </a:schemeClr>
                </a:solidFill>
              </a:rPr>
              <a:t>Proposed Shuffle-based IDD Receiver</a:t>
            </a:r>
          </a:p>
          <a:p>
            <a:pPr lvl="1"/>
            <a:r>
              <a:rPr lang="en-US" altLang="zh-TW" dirty="0" smtClean="0">
                <a:solidFill>
                  <a:schemeClr val="bg1">
                    <a:lumMod val="65000"/>
                  </a:schemeClr>
                </a:solidFill>
              </a:rPr>
              <a:t>Design challenge.</a:t>
            </a:r>
          </a:p>
          <a:p>
            <a:pPr lvl="1"/>
            <a:r>
              <a:rPr lang="en-US" altLang="zh-TW" dirty="0" smtClean="0">
                <a:solidFill>
                  <a:schemeClr val="bg1">
                    <a:lumMod val="65000"/>
                  </a:schemeClr>
                </a:solidFill>
              </a:rPr>
              <a:t>Hardware-friendly structure </a:t>
            </a:r>
            <a:r>
              <a:rPr lang="en-US" altLang="zh-TW" dirty="0" err="1" smtClean="0">
                <a:solidFill>
                  <a:schemeClr val="bg1">
                    <a:lumMod val="65000"/>
                  </a:schemeClr>
                </a:solidFill>
              </a:rPr>
              <a:t>interleaver</a:t>
            </a:r>
            <a:endParaRPr lang="en-US" altLang="zh-TW" dirty="0" smtClean="0">
              <a:solidFill>
                <a:schemeClr val="bg1">
                  <a:lumMod val="65000"/>
                </a:schemeClr>
              </a:solidFill>
            </a:endParaRPr>
          </a:p>
          <a:p>
            <a:pPr lvl="1"/>
            <a:r>
              <a:rPr lang="en-US" altLang="zh-TW" dirty="0" smtClean="0">
                <a:solidFill>
                  <a:schemeClr val="bg1">
                    <a:lumMod val="65000"/>
                  </a:schemeClr>
                </a:solidFill>
              </a:rPr>
              <a:t>Optimized memory bank interface</a:t>
            </a:r>
          </a:p>
          <a:p>
            <a:r>
              <a:rPr lang="en-US" altLang="zh-TW" dirty="0" smtClean="0">
                <a:solidFill>
                  <a:schemeClr val="bg1">
                    <a:lumMod val="65000"/>
                  </a:schemeClr>
                </a:solidFill>
              </a:rPr>
              <a:t>Simulation Results</a:t>
            </a:r>
          </a:p>
          <a:p>
            <a:r>
              <a:rPr lang="en-US" altLang="zh-TW" dirty="0" smtClean="0">
                <a:solidFill>
                  <a:schemeClr val="bg1">
                    <a:lumMod val="65000"/>
                  </a:schemeClr>
                </a:solidFill>
              </a:rPr>
              <a:t>Conclusion</a:t>
            </a:r>
            <a:endParaRPr lang="zh-TW" altLang="en-US" dirty="0">
              <a:solidFill>
                <a:schemeClr val="bg1">
                  <a:lumMod val="65000"/>
                </a:schemeClr>
              </a:solidFill>
            </a:endParaRP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7</a:t>
            </a:fld>
            <a:endParaRPr lang="zh-TW" altLang="en-US"/>
          </a:p>
        </p:txBody>
      </p:sp>
    </p:spTree>
    <p:extLst>
      <p:ext uri="{BB962C8B-B14F-4D97-AF65-F5344CB8AC3E}">
        <p14:creationId xmlns:p14="http://schemas.microsoft.com/office/powerpoint/2010/main" val="1637837187"/>
      </p:ext>
    </p:extLst>
  </p:cSld>
  <p:clrMapOvr>
    <a:masterClrMapping/>
  </p:clrMapOvr>
  <mc:AlternateContent xmlns:mc="http://schemas.openxmlformats.org/markup-compatibility/2006">
    <mc:Choice xmlns:p14="http://schemas.microsoft.com/office/powerpoint/2010/main" Requires="p14">
      <p:transition spd="slow" p14:dur="2000" advTm="3374"/>
    </mc:Choice>
    <mc:Fallback>
      <p:transition spd="slow" advTm="337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Preliminary: LDPC Coded Modulation</a:t>
            </a:r>
            <a:endParaRPr lang="zh-TW" altLang="en-US" dirty="0"/>
          </a:p>
        </p:txBody>
      </p:sp>
      <p:sp>
        <p:nvSpPr>
          <p:cNvPr id="3" name="內容版面配置區 2"/>
          <p:cNvSpPr>
            <a:spLocks noGrp="1"/>
          </p:cNvSpPr>
          <p:nvPr>
            <p:ph idx="1"/>
          </p:nvPr>
        </p:nvSpPr>
        <p:spPr/>
        <p:txBody>
          <a:bodyPr/>
          <a:lstStyle/>
          <a:p>
            <a:r>
              <a:rPr lang="en-US" altLang="zh-TW" dirty="0"/>
              <a:t>LDPC coded </a:t>
            </a:r>
            <a:r>
              <a:rPr lang="en-US" altLang="zh-TW" dirty="0" smtClean="0"/>
              <a:t>modulation schemes in [5][6]</a:t>
            </a:r>
            <a:endParaRPr lang="en-US" altLang="zh-TW" dirty="0"/>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Non-Gray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mapping </a:t>
            </a:r>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Very sparse </a:t>
            </a:r>
          </a:p>
          <a:p>
            <a:pPr marL="457200" lvl="1" indent="0">
              <a:buNone/>
            </a:pP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parity-check matrix</a:t>
            </a:r>
          </a:p>
          <a:p>
            <a:r>
              <a:rPr lang="en-US" altLang="zh-TW" dirty="0" smtClean="0"/>
              <a:t>Advantages</a:t>
            </a:r>
          </a:p>
          <a:p>
            <a:pPr lvl="1"/>
            <a:r>
              <a:rPr lang="en-US" altLang="zh-TW" dirty="0" smtClean="0"/>
              <a:t>Reduce complexity</a:t>
            </a:r>
          </a:p>
          <a:p>
            <a:pPr lvl="1"/>
            <a:r>
              <a:rPr lang="en-US" altLang="zh-TW" dirty="0" smtClean="0"/>
              <a:t>Improve decoding </a:t>
            </a:r>
            <a:r>
              <a:rPr lang="en-US" altLang="zh-TW" dirty="0"/>
              <a:t>t</a:t>
            </a:r>
            <a:r>
              <a:rPr lang="en-US" altLang="zh-TW" dirty="0" smtClean="0"/>
              <a:t>hroughput </a:t>
            </a:r>
            <a:endParaRPr lang="zh-TW" altLang="en-US" dirty="0"/>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solidFill>
                  <a:srgbClr val="000000"/>
                </a:solidFill>
              </a:rPr>
              <a:pPr>
                <a:defRPr/>
              </a:pPr>
              <a:t>8</a:t>
            </a:fld>
            <a:endParaRPr lang="zh-TW" altLang="en-US">
              <a:solidFill>
                <a:srgbClr val="000000"/>
              </a:solidFill>
            </a:endParaRPr>
          </a:p>
        </p:txBody>
      </p:sp>
      <p:sp>
        <p:nvSpPr>
          <p:cNvPr id="5" name="文字方塊 4"/>
          <p:cNvSpPr txBox="1"/>
          <p:nvPr/>
        </p:nvSpPr>
        <p:spPr>
          <a:xfrm>
            <a:off x="523688" y="5273913"/>
            <a:ext cx="8172908" cy="1077218"/>
          </a:xfrm>
          <a:prstGeom prst="rect">
            <a:avLst/>
          </a:prstGeom>
          <a:noFill/>
        </p:spPr>
        <p:txBody>
          <a:bodyPr wrap="square" rtlCol="0">
            <a:spAutoFit/>
          </a:bodyPr>
          <a:lstStyle/>
          <a:p>
            <a:r>
              <a:rPr lang="en-US" altLang="zh-TW" sz="1600" dirty="0" smtClean="0">
                <a:solidFill>
                  <a:srgbClr val="000000"/>
                </a:solidFill>
              </a:rPr>
              <a:t>[5] </a:t>
            </a:r>
            <a:r>
              <a:rPr lang="en-US" altLang="zh-TW" sz="1600" dirty="0">
                <a:solidFill>
                  <a:srgbClr val="000000"/>
                </a:solidFill>
              </a:rPr>
              <a:t>J.-H. Shy, “LDPC coded modulation and its applications to MLC </a:t>
            </a:r>
            <a:r>
              <a:rPr lang="en-US" altLang="zh-TW" sz="1600" dirty="0" smtClean="0">
                <a:solidFill>
                  <a:srgbClr val="000000"/>
                </a:solidFill>
              </a:rPr>
              <a:t>flash memory</a:t>
            </a:r>
            <a:r>
              <a:rPr lang="en-US" altLang="zh-TW" sz="1600" dirty="0">
                <a:solidFill>
                  <a:srgbClr val="000000"/>
                </a:solidFill>
              </a:rPr>
              <a:t>,” </a:t>
            </a:r>
            <a:r>
              <a:rPr lang="en-US" altLang="zh-TW" sz="1600" i="1" dirty="0">
                <a:solidFill>
                  <a:srgbClr val="000000"/>
                </a:solidFill>
              </a:rPr>
              <a:t>NTHU Thesis</a:t>
            </a:r>
            <a:r>
              <a:rPr lang="en-US" altLang="zh-TW" sz="1600" dirty="0">
                <a:solidFill>
                  <a:srgbClr val="000000"/>
                </a:solidFill>
              </a:rPr>
              <a:t>, 2014</a:t>
            </a:r>
            <a:r>
              <a:rPr lang="en-US" altLang="zh-TW" sz="1600" dirty="0" smtClean="0">
                <a:solidFill>
                  <a:srgbClr val="000000"/>
                </a:solidFill>
              </a:rPr>
              <a:t>.</a:t>
            </a:r>
          </a:p>
          <a:p>
            <a:r>
              <a:rPr lang="en-US" altLang="zh-TW" sz="1600" dirty="0" smtClean="0">
                <a:solidFill>
                  <a:srgbClr val="000000"/>
                </a:solidFill>
              </a:rPr>
              <a:t>[6] H.-C. Lee, J.-H. Shy, Y.-M. Chen, and Y.-L. </a:t>
            </a:r>
            <a:r>
              <a:rPr lang="en-US" altLang="zh-TW" sz="1600" dirty="0" err="1" smtClean="0">
                <a:solidFill>
                  <a:srgbClr val="000000"/>
                </a:solidFill>
              </a:rPr>
              <a:t>Ueng</a:t>
            </a:r>
            <a:r>
              <a:rPr lang="en-US" altLang="zh-TW" sz="1600" dirty="0" smtClean="0">
                <a:solidFill>
                  <a:srgbClr val="000000"/>
                </a:solidFill>
              </a:rPr>
              <a:t>, “LDPC coded modulation for TLC flash memory,”  </a:t>
            </a:r>
            <a:r>
              <a:rPr lang="en-US" altLang="zh-TW" sz="1600" i="1" dirty="0" smtClean="0">
                <a:solidFill>
                  <a:srgbClr val="000000"/>
                </a:solidFill>
              </a:rPr>
              <a:t>IEEE Information Theory Workshop(ITW)</a:t>
            </a:r>
            <a:r>
              <a:rPr lang="en-US" altLang="zh-TW" sz="1600" dirty="0" smtClean="0">
                <a:solidFill>
                  <a:srgbClr val="000000"/>
                </a:solidFill>
              </a:rPr>
              <a:t>, Nov.2017.</a:t>
            </a:r>
            <a:endParaRPr lang="zh-TW" altLang="en-US" sz="1600" dirty="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214" y="4581128"/>
            <a:ext cx="7136266" cy="66141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214" y="3789040"/>
            <a:ext cx="7136266" cy="687868"/>
          </a:xfrm>
          <a:prstGeom prst="rect">
            <a:avLst/>
          </a:prstGeom>
        </p:spPr>
      </p:pic>
      <p:pic>
        <p:nvPicPr>
          <p:cNvPr id="8" name="圖片 7"/>
          <p:cNvPicPr>
            <a:picLocks noChangeAspect="1"/>
          </p:cNvPicPr>
          <p:nvPr/>
        </p:nvPicPr>
        <p:blipFill>
          <a:blip r:embed="rId5"/>
          <a:stretch>
            <a:fillRect/>
          </a:stretch>
        </p:blipFill>
        <p:spPr>
          <a:xfrm>
            <a:off x="3867034" y="1351660"/>
            <a:ext cx="5241470" cy="1069228"/>
          </a:xfrm>
          <a:prstGeom prst="rect">
            <a:avLst/>
          </a:prstGeom>
        </p:spPr>
      </p:pic>
      <p:sp>
        <p:nvSpPr>
          <p:cNvPr id="9" name="文字方塊 8"/>
          <p:cNvSpPr txBox="1"/>
          <p:nvPr/>
        </p:nvSpPr>
        <p:spPr>
          <a:xfrm>
            <a:off x="44066" y="3802548"/>
            <a:ext cx="1791630" cy="646331"/>
          </a:xfrm>
          <a:prstGeom prst="rect">
            <a:avLst/>
          </a:prstGeom>
          <a:noFill/>
        </p:spPr>
        <p:txBody>
          <a:bodyPr wrap="square" rtlCol="0">
            <a:spAutoFit/>
          </a:bodyPr>
          <a:lstStyle/>
          <a:p>
            <a:pPr algn="ctr"/>
            <a:r>
              <a:rPr lang="en-US" altLang="zh-TW"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Conventional </a:t>
            </a:r>
          </a:p>
          <a:p>
            <a:pPr algn="ctr"/>
            <a:r>
              <a:rPr lang="en-US" altLang="zh-TW"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Matrix</a:t>
            </a:r>
            <a:endParaRPr lang="zh-TW" altLang="en-US"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文字方塊 9"/>
          <p:cNvSpPr txBox="1"/>
          <p:nvPr/>
        </p:nvSpPr>
        <p:spPr>
          <a:xfrm>
            <a:off x="233264" y="4592567"/>
            <a:ext cx="1458416" cy="646331"/>
          </a:xfrm>
          <a:prstGeom prst="rect">
            <a:avLst/>
          </a:prstGeom>
          <a:noFill/>
        </p:spPr>
        <p:txBody>
          <a:bodyPr wrap="square" rtlCol="0">
            <a:spAutoFit/>
          </a:bodyPr>
          <a:lstStyle/>
          <a:p>
            <a:pPr algn="ctr"/>
            <a:r>
              <a:rPr lang="en-US" altLang="zh-TW" dirty="0" smtClea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t>Matrix  [6]</a:t>
            </a:r>
          </a:p>
          <a:p>
            <a:pPr algn="ctr"/>
            <a:endParaRPr lang="zh-TW" altLang="en-US"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1218436795"/>
                  </p:ext>
                </p:extLst>
              </p:nvPr>
            </p:nvGraphicFramePr>
            <p:xfrm>
              <a:off x="4788024" y="2564904"/>
              <a:ext cx="4240917" cy="1102360"/>
            </p:xfrm>
            <a:graphic>
              <a:graphicData uri="http://schemas.openxmlformats.org/drawingml/2006/table">
                <a:tbl>
                  <a:tblPr firstRow="1" bandRow="1">
                    <a:tableStyleId>{5940675A-B579-460E-94D1-54222C63F5DA}</a:tableStyleId>
                  </a:tblPr>
                  <a:tblGrid>
                    <a:gridCol w="1720638">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20079">
                      <a:extLst>
                        <a:ext uri="{9D8B030D-6E8A-4147-A177-3AD203B41FA5}">
                          <a16:colId xmlns:a16="http://schemas.microsoft.com/office/drawing/2014/main" xmlns="" val="20004"/>
                        </a:ext>
                      </a:extLst>
                    </a:gridCol>
                  </a:tblGrid>
                  <a:tr h="216024">
                    <a:tc>
                      <a:txBody>
                        <a:bodyPr/>
                        <a:lstStyle/>
                        <a:p>
                          <a:pPr algn="ctr"/>
                          <a14:m>
                            <m:oMathPara xmlns:m="http://schemas.openxmlformats.org/officeDocument/2006/math">
                              <m:oMathParaPr>
                                <m:jc m:val="centerGroup"/>
                              </m:oMathParaPr>
                              <m:oMath xmlns:m="http://schemas.openxmlformats.org/officeDocument/2006/math">
                                <m:sSub>
                                  <m:sSubPr>
                                    <m:ctrlPr>
                                      <a:rPr lang="en-US" altLang="zh-TW" b="0" i="1" smtClean="0">
                                        <a:latin typeface="Cambria Math"/>
                                      </a:rPr>
                                    </m:ctrlPr>
                                  </m:sSubPr>
                                  <m:e>
                                    <m:r>
                                      <a:rPr lang="en-US" altLang="zh-TW" b="0" i="1" smtClean="0">
                                        <a:latin typeface="Cambria Math"/>
                                      </a:rPr>
                                      <m:t>𝑑</m:t>
                                    </m:r>
                                  </m:e>
                                  <m:sub>
                                    <m:r>
                                      <a:rPr lang="en-US" altLang="zh-TW" b="0" i="1" smtClean="0">
                                        <a:latin typeface="Cambria Math"/>
                                      </a:rPr>
                                      <m:t>𝑣</m:t>
                                    </m:r>
                                  </m:sub>
                                </m:sSub>
                              </m:oMath>
                            </m:oMathPara>
                          </a14:m>
                          <a:endParaRPr lang="zh-TW" altLang="en-US" dirty="0"/>
                        </a:p>
                      </a:txBody>
                      <a:tcPr anchor="ctr"/>
                    </a:tc>
                    <a:tc>
                      <a:txBody>
                        <a:bodyPr/>
                        <a:lstStyle/>
                        <a:p>
                          <a:pPr algn="ctr"/>
                          <a:r>
                            <a:rPr lang="en-US" altLang="zh-TW" dirty="0" smtClean="0"/>
                            <a:t>2</a:t>
                          </a:r>
                          <a:endParaRPr lang="zh-TW" altLang="en-US" dirty="0"/>
                        </a:p>
                      </a:txBody>
                      <a:tcPr anchor="ctr"/>
                    </a:tc>
                    <a:tc>
                      <a:txBody>
                        <a:bodyPr/>
                        <a:lstStyle/>
                        <a:p>
                          <a:pPr algn="ctr"/>
                          <a:r>
                            <a:rPr lang="en-US" altLang="zh-TW" dirty="0" smtClean="0"/>
                            <a:t>3</a:t>
                          </a:r>
                          <a:endParaRPr lang="zh-TW" altLang="en-US" dirty="0"/>
                        </a:p>
                      </a:txBody>
                      <a:tcPr anchor="ctr"/>
                    </a:tc>
                    <a:tc>
                      <a:txBody>
                        <a:bodyPr/>
                        <a:lstStyle/>
                        <a:p>
                          <a:pPr algn="ctr"/>
                          <a:r>
                            <a:rPr lang="en-US" altLang="zh-TW" dirty="0" smtClean="0"/>
                            <a:t>4</a:t>
                          </a:r>
                          <a:endParaRPr lang="zh-TW" altLang="en-US" dirty="0"/>
                        </a:p>
                      </a:txBody>
                      <a:tcPr anchor="ctr"/>
                    </a:tc>
                    <a:tc>
                      <a:txBody>
                        <a:bodyPr/>
                        <a:lstStyle/>
                        <a:p>
                          <a:pPr algn="ctr"/>
                          <a:r>
                            <a:rPr lang="en-US" altLang="zh-TW" dirty="0" smtClean="0"/>
                            <a:t>5-9</a:t>
                          </a:r>
                          <a:endParaRPr lang="zh-TW" altLang="en-US" dirty="0"/>
                        </a:p>
                      </a:txBody>
                      <a:tcPr anchor="ctr"/>
                    </a:tc>
                    <a:extLst>
                      <a:ext uri="{0D108BD9-81ED-4DB2-BD59-A6C34878D82A}">
                        <a16:rowId xmlns:a16="http://schemas.microsoft.com/office/drawing/2014/main" xmlns="" val="10000"/>
                      </a:ext>
                    </a:extLst>
                  </a:tr>
                  <a:tr h="138296">
                    <a:tc>
                      <a:txBody>
                        <a:bodyPr/>
                        <a:lstStyle/>
                        <a:p>
                          <a:pPr algn="ctr"/>
                          <a:r>
                            <a:rPr lang="en-US" altLang="zh-TW" dirty="0" smtClean="0"/>
                            <a:t>Gray mapping</a:t>
                          </a:r>
                          <a:endParaRPr lang="zh-TW" altLang="en-US" dirty="0"/>
                        </a:p>
                      </a:txBody>
                      <a:tcPr anchor="ctr"/>
                    </a:tc>
                    <a:tc>
                      <a:txBody>
                        <a:bodyPr/>
                        <a:lstStyle/>
                        <a:p>
                          <a:pPr algn="ctr"/>
                          <a:r>
                            <a:rPr lang="en-US" altLang="zh-TW" dirty="0" smtClean="0"/>
                            <a:t>0.04</a:t>
                          </a:r>
                          <a:endParaRPr lang="zh-TW" altLang="en-US" dirty="0"/>
                        </a:p>
                      </a:txBody>
                      <a:tcPr anchor="ctr"/>
                    </a:tc>
                    <a:tc>
                      <a:txBody>
                        <a:bodyPr/>
                        <a:lstStyle/>
                        <a:p>
                          <a:pPr algn="ctr"/>
                          <a:r>
                            <a:rPr lang="en-US" altLang="zh-TW" dirty="0" smtClean="0"/>
                            <a:t>0.2</a:t>
                          </a:r>
                          <a:endParaRPr lang="zh-TW" altLang="en-US" dirty="0"/>
                        </a:p>
                      </a:txBody>
                      <a:tcPr anchor="ctr"/>
                    </a:tc>
                    <a:tc>
                      <a:txBody>
                        <a:bodyPr/>
                        <a:lstStyle/>
                        <a:p>
                          <a:pPr algn="ctr"/>
                          <a:r>
                            <a:rPr lang="en-US" altLang="zh-TW" dirty="0" smtClean="0"/>
                            <a:t>0.44</a:t>
                          </a:r>
                          <a:endParaRPr lang="zh-TW" altLang="en-US" dirty="0"/>
                        </a:p>
                      </a:txBody>
                      <a:tcPr anchor="ctr"/>
                    </a:tc>
                    <a:tc>
                      <a:txBody>
                        <a:bodyPr/>
                        <a:lstStyle/>
                        <a:p>
                          <a:pPr algn="ctr"/>
                          <a:r>
                            <a:rPr lang="en-US" altLang="zh-TW" dirty="0" smtClean="0"/>
                            <a:t>0.32</a:t>
                          </a:r>
                          <a:endParaRPr lang="zh-TW" altLang="en-US" dirty="0"/>
                        </a:p>
                      </a:txBody>
                      <a:tcPr anchor="ctr"/>
                    </a:tc>
                    <a:extLst>
                      <a:ext uri="{0D108BD9-81ED-4DB2-BD59-A6C34878D82A}">
                        <a16:rowId xmlns:a16="http://schemas.microsoft.com/office/drawing/2014/main" xmlns="" val="10001"/>
                      </a:ext>
                    </a:extLst>
                  </a:tr>
                  <a:tr h="370840">
                    <a:tc>
                      <a:txBody>
                        <a:bodyPr/>
                        <a:lstStyle/>
                        <a:p>
                          <a:pPr algn="ctr"/>
                          <a:r>
                            <a:rPr lang="en-US" altLang="zh-TW" dirty="0" smtClean="0"/>
                            <a:t>Non-Gray [5][6]</a:t>
                          </a:r>
                          <a:endParaRPr lang="zh-TW" altLang="en-US" dirty="0"/>
                        </a:p>
                      </a:txBody>
                      <a:tcPr anchor="ctr"/>
                    </a:tc>
                    <a:tc>
                      <a:txBody>
                        <a:bodyPr/>
                        <a:lstStyle/>
                        <a:p>
                          <a:pPr algn="ctr"/>
                          <a:r>
                            <a:rPr lang="en-US" altLang="zh-TW" dirty="0" smtClean="0"/>
                            <a:t>0.9</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0.1</a:t>
                          </a:r>
                          <a:endParaRPr lang="zh-TW" altLang="en-US" dirty="0"/>
                        </a:p>
                      </a:txBody>
                      <a:tcPr anchor="ctr"/>
                    </a:tc>
                    <a:extLst>
                      <a:ext uri="{0D108BD9-81ED-4DB2-BD59-A6C34878D82A}">
                        <a16:rowId xmlns:a16="http://schemas.microsoft.com/office/drawing/2014/main" xmlns="" val="10002"/>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1599015956"/>
                  </p:ext>
                </p:extLst>
              </p:nvPr>
            </p:nvGraphicFramePr>
            <p:xfrm>
              <a:off x="4788024" y="2564904"/>
              <a:ext cx="4240917" cy="1102360"/>
            </p:xfrm>
            <a:graphic>
              <a:graphicData uri="http://schemas.openxmlformats.org/drawingml/2006/table">
                <a:tbl>
                  <a:tblPr firstRow="1" bandRow="1">
                    <a:tableStyleId>{5940675A-B579-460E-94D1-54222C63F5DA}</a:tableStyleId>
                  </a:tblPr>
                  <a:tblGrid>
                    <a:gridCol w="1720638"/>
                    <a:gridCol w="648072"/>
                    <a:gridCol w="504056"/>
                    <a:gridCol w="648072"/>
                    <a:gridCol w="720079"/>
                  </a:tblGrid>
                  <a:tr h="365760">
                    <a:tc>
                      <a:txBody>
                        <a:bodyPr/>
                        <a:lstStyle/>
                        <a:p>
                          <a:endParaRPr lang="zh-TW"/>
                        </a:p>
                      </a:txBody>
                      <a:tcPr anchor="ctr">
                        <a:blipFill rotWithShape="1">
                          <a:blip r:embed="rId6"/>
                          <a:stretch>
                            <a:fillRect t="-8333" r="-147163" b="-226667"/>
                          </a:stretch>
                        </a:blipFill>
                      </a:tcPr>
                    </a:tc>
                    <a:tc>
                      <a:txBody>
                        <a:bodyPr/>
                        <a:lstStyle/>
                        <a:p>
                          <a:pPr algn="ctr"/>
                          <a:r>
                            <a:rPr lang="en-US" altLang="zh-TW" dirty="0" smtClean="0"/>
                            <a:t>2</a:t>
                          </a:r>
                          <a:endParaRPr lang="zh-TW" altLang="en-US" dirty="0"/>
                        </a:p>
                      </a:txBody>
                      <a:tcPr anchor="ctr"/>
                    </a:tc>
                    <a:tc>
                      <a:txBody>
                        <a:bodyPr/>
                        <a:lstStyle/>
                        <a:p>
                          <a:pPr algn="ctr"/>
                          <a:r>
                            <a:rPr lang="en-US" altLang="zh-TW" dirty="0" smtClean="0"/>
                            <a:t>3</a:t>
                          </a:r>
                          <a:endParaRPr lang="zh-TW" altLang="en-US" dirty="0"/>
                        </a:p>
                      </a:txBody>
                      <a:tcPr anchor="ctr"/>
                    </a:tc>
                    <a:tc>
                      <a:txBody>
                        <a:bodyPr/>
                        <a:lstStyle/>
                        <a:p>
                          <a:pPr algn="ctr"/>
                          <a:r>
                            <a:rPr lang="en-US" altLang="zh-TW" dirty="0" smtClean="0"/>
                            <a:t>4</a:t>
                          </a:r>
                          <a:endParaRPr lang="zh-TW" altLang="en-US" dirty="0"/>
                        </a:p>
                      </a:txBody>
                      <a:tcPr anchor="ctr"/>
                    </a:tc>
                    <a:tc>
                      <a:txBody>
                        <a:bodyPr/>
                        <a:lstStyle/>
                        <a:p>
                          <a:pPr algn="ctr"/>
                          <a:r>
                            <a:rPr lang="en-US" altLang="zh-TW" dirty="0" smtClean="0"/>
                            <a:t>5-9</a:t>
                          </a:r>
                          <a:endParaRPr lang="zh-TW" altLang="en-US" dirty="0"/>
                        </a:p>
                      </a:txBody>
                      <a:tcPr anchor="ctr"/>
                    </a:tc>
                  </a:tr>
                  <a:tr h="365760">
                    <a:tc>
                      <a:txBody>
                        <a:bodyPr/>
                        <a:lstStyle/>
                        <a:p>
                          <a:pPr algn="ctr"/>
                          <a:r>
                            <a:rPr lang="en-US" altLang="zh-TW" dirty="0" smtClean="0"/>
                            <a:t>Gray mapping</a:t>
                          </a:r>
                          <a:endParaRPr lang="zh-TW" altLang="en-US" dirty="0"/>
                        </a:p>
                      </a:txBody>
                      <a:tcPr anchor="ctr"/>
                    </a:tc>
                    <a:tc>
                      <a:txBody>
                        <a:bodyPr/>
                        <a:lstStyle/>
                        <a:p>
                          <a:pPr algn="ctr"/>
                          <a:r>
                            <a:rPr lang="en-US" altLang="zh-TW" dirty="0" smtClean="0"/>
                            <a:t>0.04</a:t>
                          </a:r>
                          <a:endParaRPr lang="zh-TW" altLang="en-US" dirty="0"/>
                        </a:p>
                      </a:txBody>
                      <a:tcPr anchor="ctr"/>
                    </a:tc>
                    <a:tc>
                      <a:txBody>
                        <a:bodyPr/>
                        <a:lstStyle/>
                        <a:p>
                          <a:pPr algn="ctr"/>
                          <a:r>
                            <a:rPr lang="en-US" altLang="zh-TW" dirty="0" smtClean="0"/>
                            <a:t>0.2</a:t>
                          </a:r>
                          <a:endParaRPr lang="zh-TW" altLang="en-US" dirty="0"/>
                        </a:p>
                      </a:txBody>
                      <a:tcPr anchor="ctr"/>
                    </a:tc>
                    <a:tc>
                      <a:txBody>
                        <a:bodyPr/>
                        <a:lstStyle/>
                        <a:p>
                          <a:pPr algn="ctr"/>
                          <a:r>
                            <a:rPr lang="en-US" altLang="zh-TW" dirty="0" smtClean="0"/>
                            <a:t>0.44</a:t>
                          </a:r>
                          <a:endParaRPr lang="zh-TW" altLang="en-US" dirty="0"/>
                        </a:p>
                      </a:txBody>
                      <a:tcPr anchor="ctr"/>
                    </a:tc>
                    <a:tc>
                      <a:txBody>
                        <a:bodyPr/>
                        <a:lstStyle/>
                        <a:p>
                          <a:pPr algn="ctr"/>
                          <a:r>
                            <a:rPr lang="en-US" altLang="zh-TW" dirty="0" smtClean="0"/>
                            <a:t>0.32</a:t>
                          </a:r>
                          <a:endParaRPr lang="zh-TW" altLang="en-US" dirty="0"/>
                        </a:p>
                      </a:txBody>
                      <a:tcPr anchor="ctr"/>
                    </a:tc>
                  </a:tr>
                  <a:tr h="370840">
                    <a:tc>
                      <a:txBody>
                        <a:bodyPr/>
                        <a:lstStyle/>
                        <a:p>
                          <a:pPr algn="ctr"/>
                          <a:r>
                            <a:rPr lang="en-US" altLang="zh-TW" dirty="0" smtClean="0"/>
                            <a:t>Non-Gray [5][6]</a:t>
                          </a:r>
                          <a:endParaRPr lang="zh-TW" altLang="en-US" dirty="0"/>
                        </a:p>
                      </a:txBody>
                      <a:tcPr anchor="ctr"/>
                    </a:tc>
                    <a:tc>
                      <a:txBody>
                        <a:bodyPr/>
                        <a:lstStyle/>
                        <a:p>
                          <a:pPr algn="ctr"/>
                          <a:r>
                            <a:rPr lang="en-US" altLang="zh-TW" dirty="0" smtClean="0"/>
                            <a:t>0.9</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0.1</a:t>
                          </a:r>
                          <a:endParaRPr lang="zh-TW" altLang="en-US" dirty="0"/>
                        </a:p>
                      </a:txBody>
                      <a:tcPr anchor="ctr"/>
                    </a:tc>
                  </a:tr>
                </a:tbl>
              </a:graphicData>
            </a:graphic>
          </p:graphicFrame>
        </mc:Fallback>
      </mc:AlternateContent>
    </p:spTree>
    <p:extLst>
      <p:ext uri="{BB962C8B-B14F-4D97-AF65-F5344CB8AC3E}">
        <p14:creationId xmlns:p14="http://schemas.microsoft.com/office/powerpoint/2010/main" val="1966691901"/>
      </p:ext>
    </p:extLst>
  </p:cSld>
  <p:clrMapOvr>
    <a:masterClrMapping/>
  </p:clrMapOvr>
  <mc:AlternateContent xmlns:mc="http://schemas.openxmlformats.org/markup-compatibility/2006">
    <mc:Choice xmlns:p14="http://schemas.microsoft.com/office/powerpoint/2010/main" Requires="p14">
      <p:transition spd="slow" p14:dur="2000" advTm="4615"/>
    </mc:Choice>
    <mc:Fallback>
      <p:transition spd="slow" advTm="461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Preliminary –LDPC Coded Modulation</a:t>
            </a:r>
            <a:endParaRPr lang="zh-TW" altLang="en-US" dirty="0"/>
          </a:p>
        </p:txBody>
      </p:sp>
      <p:sp>
        <p:nvSpPr>
          <p:cNvPr id="3" name="內容版面配置區 2"/>
          <p:cNvSpPr>
            <a:spLocks noGrp="1"/>
          </p:cNvSpPr>
          <p:nvPr>
            <p:ph idx="1"/>
          </p:nvPr>
        </p:nvSpPr>
        <p:spPr>
          <a:xfrm>
            <a:off x="395288" y="4005064"/>
            <a:ext cx="8353425" cy="2304256"/>
          </a:xfrm>
        </p:spPr>
        <p:txBody>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I</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terative demodulation and decoding (IDD) can enhance the error-rate performance. [4]</a:t>
            </a:r>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Complex interface b/w demodulator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and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decoder</a:t>
            </a:r>
          </a:p>
          <a:p>
            <a:pPr lvl="1"/>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Lower throughput</a:t>
            </a:r>
          </a:p>
        </p:txBody>
      </p:sp>
      <p:sp>
        <p:nvSpPr>
          <p:cNvPr id="4" name="投影片編號版面配置區 3"/>
          <p:cNvSpPr>
            <a:spLocks noGrp="1"/>
          </p:cNvSpPr>
          <p:nvPr>
            <p:ph type="sldNum" sz="quarter" idx="10"/>
          </p:nvPr>
        </p:nvSpPr>
        <p:spPr/>
        <p:txBody>
          <a:bodyPr/>
          <a:lstStyle/>
          <a:p>
            <a:pPr>
              <a:defRPr/>
            </a:pPr>
            <a:fld id="{F7B336DD-90F7-4FE0-B0C5-4055F923B7E5}" type="slidenum">
              <a:rPr lang="zh-TW" altLang="en-US" smtClean="0"/>
              <a:pPr>
                <a:defRPr/>
              </a:pPr>
              <a:t>9</a:t>
            </a:fld>
            <a:endParaRPr lang="zh-TW" altLang="en-US"/>
          </a:p>
        </p:txBody>
      </p:sp>
      <p:sp>
        <p:nvSpPr>
          <p:cNvPr id="26" name="文字方塊 25"/>
          <p:cNvSpPr txBox="1"/>
          <p:nvPr/>
        </p:nvSpPr>
        <p:spPr>
          <a:xfrm>
            <a:off x="395536" y="5733256"/>
            <a:ext cx="8388683" cy="523220"/>
          </a:xfrm>
          <a:prstGeom prst="rect">
            <a:avLst/>
          </a:prstGeom>
          <a:noFill/>
        </p:spPr>
        <p:txBody>
          <a:bodyPr wrap="square" rtlCol="0">
            <a:spAutoFit/>
          </a:bodyPr>
          <a:lstStyle/>
          <a:p>
            <a:r>
              <a:rPr lang="en-US" altLang="zh-TW" sz="1400" dirty="0" smtClean="0"/>
              <a:t>[</a:t>
            </a:r>
            <a:r>
              <a:rPr lang="en-US" altLang="zh-CN" sz="1400" dirty="0" smtClean="0"/>
              <a:t>4</a:t>
            </a:r>
            <a:r>
              <a:rPr lang="en-US" altLang="zh-TW" sz="1400" dirty="0" smtClean="0"/>
              <a:t>] </a:t>
            </a:r>
            <a:r>
              <a:rPr lang="de-DE" altLang="zh-TW" sz="1400" dirty="0"/>
              <a:t>F. Schreckenbach, </a:t>
            </a:r>
            <a:r>
              <a:rPr lang="de-DE" altLang="zh-TW" sz="1400" dirty="0" smtClean="0"/>
              <a:t>et al., </a:t>
            </a:r>
            <a:r>
              <a:rPr lang="de-DE" altLang="zh-TW" sz="1400" dirty="0"/>
              <a:t>“</a:t>
            </a:r>
            <a:r>
              <a:rPr lang="de-DE" altLang="zh-TW" sz="1400" dirty="0" smtClean="0"/>
              <a:t>Optimization </a:t>
            </a:r>
            <a:r>
              <a:rPr lang="en-US" altLang="zh-TW" sz="1400" dirty="0" smtClean="0"/>
              <a:t>of </a:t>
            </a:r>
            <a:r>
              <a:rPr lang="en-US" altLang="zh-TW" sz="1400" dirty="0"/>
              <a:t>symbol mappings for bit-interleaved coded modulation with </a:t>
            </a:r>
            <a:r>
              <a:rPr lang="en-US" altLang="zh-TW" sz="1400" dirty="0" smtClean="0"/>
              <a:t>iterative decoding,” IEEE </a:t>
            </a:r>
            <a:r>
              <a:rPr lang="en-US" altLang="zh-TW" sz="1400" dirty="0"/>
              <a:t>COMMUN LETT</a:t>
            </a:r>
            <a:r>
              <a:rPr lang="en-US" altLang="zh-TW" sz="1400" dirty="0" smtClean="0"/>
              <a:t>, pp</a:t>
            </a:r>
            <a:r>
              <a:rPr lang="en-US" altLang="zh-TW" sz="1400" dirty="0"/>
              <a:t>. </a:t>
            </a:r>
            <a:r>
              <a:rPr lang="en-US" altLang="zh-TW" sz="1400" dirty="0" smtClean="0"/>
              <a:t>593–595, 2003.</a:t>
            </a:r>
            <a:endParaRPr lang="en-US" altLang="zh-TW" sz="1400" dirty="0"/>
          </a:p>
        </p:txBody>
      </p:sp>
      <p:graphicFrame>
        <p:nvGraphicFramePr>
          <p:cNvPr id="6" name="物件 5"/>
          <p:cNvGraphicFramePr>
            <a:graphicFrameLocks noChangeAspect="1"/>
          </p:cNvGraphicFramePr>
          <p:nvPr>
            <p:extLst>
              <p:ext uri="{D42A27DB-BD31-4B8C-83A1-F6EECF244321}">
                <p14:modId xmlns:p14="http://schemas.microsoft.com/office/powerpoint/2010/main" val="489512208"/>
              </p:ext>
            </p:extLst>
          </p:nvPr>
        </p:nvGraphicFramePr>
        <p:xfrm>
          <a:off x="1043608" y="908720"/>
          <a:ext cx="7162800" cy="3200400"/>
        </p:xfrm>
        <a:graphic>
          <a:graphicData uri="http://schemas.openxmlformats.org/presentationml/2006/ole">
            <mc:AlternateContent xmlns:mc="http://schemas.openxmlformats.org/markup-compatibility/2006">
              <mc:Choice xmlns:v="urn:schemas-microsoft-com:vml" Requires="v">
                <p:oleObj spid="_x0000_s1247" name="Visio" r:id="rId4" imgW="7162672" imgH="3200485" progId="Visio.Drawing.15">
                  <p:embed/>
                </p:oleObj>
              </mc:Choice>
              <mc:Fallback>
                <p:oleObj name="Visio" r:id="rId4" imgW="7162672" imgH="3200485" progId="Visio.Drawing.15">
                  <p:embed/>
                  <p:pic>
                    <p:nvPicPr>
                      <p:cNvPr id="0" name=""/>
                      <p:cNvPicPr/>
                      <p:nvPr/>
                    </p:nvPicPr>
                    <p:blipFill>
                      <a:blip r:embed="rId5"/>
                      <a:stretch>
                        <a:fillRect/>
                      </a:stretch>
                    </p:blipFill>
                    <p:spPr>
                      <a:xfrm>
                        <a:off x="1043608" y="908720"/>
                        <a:ext cx="7162800" cy="3200400"/>
                      </a:xfrm>
                      <a:prstGeom prst="rect">
                        <a:avLst/>
                      </a:prstGeom>
                    </p:spPr>
                  </p:pic>
                </p:oleObj>
              </mc:Fallback>
            </mc:AlternateContent>
          </a:graphicData>
        </a:graphic>
      </p:graphicFrame>
    </p:spTree>
    <p:extLst>
      <p:ext uri="{BB962C8B-B14F-4D97-AF65-F5344CB8AC3E}">
        <p14:creationId xmlns:p14="http://schemas.microsoft.com/office/powerpoint/2010/main" val="1763108534"/>
      </p:ext>
    </p:extLst>
  </p:cSld>
  <p:clrMapOvr>
    <a:masterClrMapping/>
  </p:clrMapOvr>
  <mc:AlternateContent xmlns:mc="http://schemas.openxmlformats.org/markup-compatibility/2006">
    <mc:Choice xmlns:p14="http://schemas.microsoft.com/office/powerpoint/2010/main" Requires="p14">
      <p:transition spd="slow" p14:dur="2000" advTm="1158"/>
    </mc:Choice>
    <mc:Fallback>
      <p:transition spd="slow" advTm="11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0.1"/>
</p:tagLst>
</file>

<file path=ppt/tags/tag2.xml><?xml version="1.0" encoding="utf-8"?>
<p:tagLst xmlns:a="http://schemas.openxmlformats.org/drawingml/2006/main" xmlns:r="http://schemas.openxmlformats.org/officeDocument/2006/relationships" xmlns:p="http://schemas.openxmlformats.org/presentationml/2006/main">
  <p:tag name="TIMING" val="|8.3|31.5|48.7|21.9|12.4"/>
</p:tagLst>
</file>

<file path=ppt/tags/tag3.xml><?xml version="1.0" encoding="utf-8"?>
<p:tagLst xmlns:a="http://schemas.openxmlformats.org/drawingml/2006/main" xmlns:r="http://schemas.openxmlformats.org/officeDocument/2006/relationships" xmlns:p="http://schemas.openxmlformats.org/presentationml/2006/main">
  <p:tag name="TIMING" val="|74.4"/>
</p:tagLst>
</file>

<file path=ppt/tags/tag4.xml><?xml version="1.0" encoding="utf-8"?>
<p:tagLst xmlns:a="http://schemas.openxmlformats.org/drawingml/2006/main" xmlns:r="http://schemas.openxmlformats.org/officeDocument/2006/relationships" xmlns:p="http://schemas.openxmlformats.org/presentationml/2006/main">
  <p:tag name="TIMING" val="|38.1"/>
</p:tagLst>
</file>

<file path=ppt/tags/tag5.xml><?xml version="1.0" encoding="utf-8"?>
<p:tagLst xmlns:a="http://schemas.openxmlformats.org/drawingml/2006/main" xmlns:r="http://schemas.openxmlformats.org/officeDocument/2006/relationships" xmlns:p="http://schemas.openxmlformats.org/presentationml/2006/main">
  <p:tag name="TIMING" val="|45|13.6"/>
</p:tagLst>
</file>

<file path=ppt/tags/tag6.xml><?xml version="1.0" encoding="utf-8"?>
<p:tagLst xmlns:a="http://schemas.openxmlformats.org/drawingml/2006/main" xmlns:r="http://schemas.openxmlformats.org/officeDocument/2006/relationships" xmlns:p="http://schemas.openxmlformats.org/presentationml/2006/main">
  <p:tag name="TIMING" val="|6.8|30.8"/>
</p:tagLst>
</file>

<file path=ppt/theme/theme1.xml><?xml version="1.0" encoding="utf-8"?>
<a:theme xmlns:a="http://schemas.openxmlformats.org/drawingml/2006/main" name="ECCLab_v4">
  <a:themeElements>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13596</TotalTime>
  <Words>3599</Words>
  <Application>Microsoft Office PowerPoint</Application>
  <PresentationFormat>如螢幕大小 (4:3)</PresentationFormat>
  <Paragraphs>452</Paragraphs>
  <Slides>21</Slides>
  <Notes>21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21</vt:i4>
      </vt:variant>
    </vt:vector>
  </HeadingPairs>
  <TitlesOfParts>
    <vt:vector size="23" baseType="lpstr">
      <vt:lpstr>ECCLab_v4</vt:lpstr>
      <vt:lpstr>Visio</vt:lpstr>
      <vt:lpstr>A SHUFFLE-BASED ITERATIVE DEMODULATION AND DECODING SCHEME FOR LDPC CODED FLASH MEMORY </vt:lpstr>
      <vt:lpstr>Outline</vt:lpstr>
      <vt:lpstr>Outline</vt:lpstr>
      <vt:lpstr>Introduction to TLC Flash</vt:lpstr>
      <vt:lpstr>Flash Model</vt:lpstr>
      <vt:lpstr>TLC Flash Model</vt:lpstr>
      <vt:lpstr>Outline</vt:lpstr>
      <vt:lpstr>Preliminary: LDPC Coded Modulation</vt:lpstr>
      <vt:lpstr>Preliminary –LDPC Coded Modulation</vt:lpstr>
      <vt:lpstr>Preliminary: Layer-based IDD Receiver [7]</vt:lpstr>
      <vt:lpstr>Outline</vt:lpstr>
      <vt:lpstr>Proposed Shuffle-Based IDD Scheme</vt:lpstr>
      <vt:lpstr>Proposed Shuffle-Based IDD Receiver</vt:lpstr>
      <vt:lpstr>Challenge - decoder</vt:lpstr>
      <vt:lpstr>Challenge – memory interface</vt:lpstr>
      <vt:lpstr>Proposed Optimized Memory  Interface</vt:lpstr>
      <vt:lpstr>Outline</vt:lpstr>
      <vt:lpstr>BER Results</vt:lpstr>
      <vt:lpstr>Hardware Complexity </vt:lpstr>
      <vt:lpstr>Comparison Results</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LDPC Decoder With Time-Domain Analog and Digital Mixed-Signal Processing</dc:title>
  <dc:creator>RainRain</dc:creator>
  <cp:lastModifiedBy>YL_Ueng</cp:lastModifiedBy>
  <cp:revision>776</cp:revision>
  <cp:lastPrinted>2018-04-12T09:05:20Z</cp:lastPrinted>
  <dcterms:created xsi:type="dcterms:W3CDTF">2014-02-17T13:41:10Z</dcterms:created>
  <dcterms:modified xsi:type="dcterms:W3CDTF">2018-04-13T01:43:32Z</dcterms:modified>
</cp:coreProperties>
</file>