
<file path=[Content_Types].xml><?xml version="1.0" encoding="utf-8"?>
<Types xmlns="http://schemas.openxmlformats.org/package/2006/content-types">
  <Default Extension="png" ContentType="image/png"/>
  <Default Extension="m4a" ContentType="audio/mp4"/>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369" r:id="rId3"/>
    <p:sldId id="264" r:id="rId4"/>
    <p:sldId id="265" r:id="rId5"/>
    <p:sldId id="266" r:id="rId6"/>
    <p:sldId id="267" r:id="rId7"/>
    <p:sldId id="269" r:id="rId8"/>
    <p:sldId id="272" r:id="rId9"/>
    <p:sldId id="370" r:id="rId10"/>
    <p:sldId id="371" r:id="rId11"/>
    <p:sldId id="277" r:id="rId12"/>
    <p:sldId id="283" r:id="rId13"/>
    <p:sldId id="284" r:id="rId14"/>
    <p:sldId id="286" r:id="rId15"/>
    <p:sldId id="291" r:id="rId16"/>
    <p:sldId id="372" r:id="rId17"/>
    <p:sldId id="379" r:id="rId18"/>
    <p:sldId id="377" r:id="rId19"/>
    <p:sldId id="378" r:id="rId20"/>
    <p:sldId id="375" r:id="rId21"/>
    <p:sldId id="380" r:id="rId22"/>
    <p:sldId id="362" r:id="rId23"/>
    <p:sldId id="3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9CB3"/>
    <a:srgbClr val="FFDFC1"/>
    <a:srgbClr val="F7C4A2"/>
    <a:srgbClr val="1155CC"/>
    <a:srgbClr val="F29D64"/>
    <a:srgbClr val="C00000"/>
    <a:srgbClr val="FFFFFF"/>
    <a:srgbClr val="0E6CBA"/>
    <a:srgbClr val="3333FF"/>
    <a:srgbClr val="138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54" autoAdjust="0"/>
    <p:restoredTop sz="75336" autoAdjust="0"/>
  </p:normalViewPr>
  <p:slideViewPr>
    <p:cSldViewPr snapToGrid="0">
      <p:cViewPr varScale="1">
        <p:scale>
          <a:sx n="71" d="100"/>
          <a:sy n="71" d="100"/>
        </p:scale>
        <p:origin x="816" y="168"/>
      </p:cViewPr>
      <p:guideLst/>
    </p:cSldViewPr>
  </p:slideViewPr>
  <p:notesTextViewPr>
    <p:cViewPr>
      <p:scale>
        <a:sx n="125" d="100"/>
        <a:sy n="1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79524-3A40-F244-BB9E-B21AAEB9C2A4}" type="doc">
      <dgm:prSet loTypeId="urn:microsoft.com/office/officeart/2005/8/layout/radial2" loCatId="" qsTypeId="urn:microsoft.com/office/officeart/2005/8/quickstyle/3d9" qsCatId="3D" csTypeId="urn:microsoft.com/office/officeart/2005/8/colors/colorful1" csCatId="colorful" phldr="1"/>
      <dgm:spPr>
        <a:scene3d>
          <a:camera prst="perspectiveRelaxed" fov="0">
            <a:rot lat="20400000" lon="20400000" rev="600000"/>
          </a:camera>
          <a:lightRig rig="soft" dir="t">
            <a:rot lat="0" lon="0" rev="19800000"/>
          </a:lightRig>
          <a:backdrop>
            <a:anchor x="0" y="0" z="-210000"/>
            <a:norm dx="0" dy="0" dz="914400"/>
            <a:up dx="0" dy="914400" dz="0"/>
          </a:backdrop>
        </a:scene3d>
      </dgm:spPr>
      <dgm:t>
        <a:bodyPr/>
        <a:lstStyle/>
        <a:p>
          <a:endParaRPr lang="en-US"/>
        </a:p>
      </dgm:t>
    </dgm:pt>
    <dgm:pt modelId="{AF0002A5-EA7E-4543-94A7-7FB21847C780}">
      <dgm:prSet phldrT="[Text]" custT="1"/>
      <dgm:spPr>
        <a:sp3d extrusionH="152250" prstMaterial="dkEdge">
          <a:bevelT w="165100" prst="coolSlant"/>
        </a:sp3d>
      </dgm:spPr>
      <dgm:t>
        <a:bodyPr>
          <a:sp3d extrusionH="28000" prstMaterial="matte"/>
        </a:bodyPr>
        <a:lstStyle/>
        <a:p>
          <a:r>
            <a:rPr lang="en-US" sz="2800" b="1" dirty="0"/>
            <a:t>Variety</a:t>
          </a:r>
        </a:p>
      </dgm:t>
    </dgm:pt>
    <dgm:pt modelId="{090F035C-4C9A-DA44-A553-901EBB7B3A0C}" type="parTrans" cxnId="{DDF388B7-B3B3-3045-B8F7-B95274812DAF}">
      <dgm:prSet/>
      <dgm:spPr/>
      <dgm:t>
        <a:bodyPr/>
        <a:lstStyle/>
        <a:p>
          <a:endParaRPr lang="en-US"/>
        </a:p>
      </dgm:t>
    </dgm:pt>
    <dgm:pt modelId="{CAE50822-5355-0F46-B4DE-D7024B23B553}" type="sibTrans" cxnId="{DDF388B7-B3B3-3045-B8F7-B95274812DAF}">
      <dgm:prSet/>
      <dgm:spPr/>
      <dgm:t>
        <a:bodyPr/>
        <a:lstStyle/>
        <a:p>
          <a:endParaRPr lang="en-US"/>
        </a:p>
      </dgm:t>
    </dgm:pt>
    <dgm:pt modelId="{D54DFD92-2792-5543-8DC9-92EFDCF19F5A}">
      <dgm:prSet phldrT="[Text]" custT="1"/>
      <dgm:spPr>
        <a:sp3d extrusionH="152250" prstMaterial="dkEdge">
          <a:bevelT w="165100" prst="coolSlant"/>
        </a:sp3d>
      </dgm:spPr>
      <dgm:t>
        <a:bodyPr>
          <a:sp3d extrusionH="28000" prstMaterial="matte"/>
        </a:bodyPr>
        <a:lstStyle/>
        <a:p>
          <a:r>
            <a:rPr lang="en-US" sz="2800" b="1" dirty="0"/>
            <a:t>Value</a:t>
          </a:r>
        </a:p>
      </dgm:t>
    </dgm:pt>
    <dgm:pt modelId="{7C081F91-44B0-B44F-B32D-F95D0D203AEE}" type="parTrans" cxnId="{5ED3C9FF-0CCC-A747-ABC3-B210D5B257B1}">
      <dgm:prSet/>
      <dgm:spPr/>
      <dgm:t>
        <a:bodyPr/>
        <a:lstStyle/>
        <a:p>
          <a:endParaRPr lang="en-US"/>
        </a:p>
      </dgm:t>
    </dgm:pt>
    <dgm:pt modelId="{C8BEB76D-7CE6-604B-A4FB-59D724644F0D}" type="sibTrans" cxnId="{5ED3C9FF-0CCC-A747-ABC3-B210D5B257B1}">
      <dgm:prSet/>
      <dgm:spPr/>
      <dgm:t>
        <a:bodyPr/>
        <a:lstStyle/>
        <a:p>
          <a:endParaRPr lang="en-US"/>
        </a:p>
      </dgm:t>
    </dgm:pt>
    <dgm:pt modelId="{648C976B-EF5D-9C48-9CC7-00A83366142F}">
      <dgm:prSet phldrT="[Text]" custT="1"/>
      <dgm:spPr>
        <a:sp3d extrusionH="152250" prstMaterial="dkEdge">
          <a:bevelT w="165100" prst="coolSlant"/>
        </a:sp3d>
      </dgm:spPr>
      <dgm:t>
        <a:bodyPr>
          <a:sp3d extrusionH="28000" prstMaterial="matte"/>
        </a:bodyPr>
        <a:lstStyle/>
        <a:p>
          <a:r>
            <a:rPr lang="en-US" sz="2800" b="1" dirty="0"/>
            <a:t>Veracity</a:t>
          </a:r>
        </a:p>
      </dgm:t>
    </dgm:pt>
    <dgm:pt modelId="{75391C10-02D7-854B-B8E5-8874BDD8C175}" type="parTrans" cxnId="{1E99D899-3F29-3841-9A93-05B47646DFFC}">
      <dgm:prSet/>
      <dgm:spPr/>
      <dgm:t>
        <a:bodyPr/>
        <a:lstStyle/>
        <a:p>
          <a:endParaRPr lang="en-US"/>
        </a:p>
      </dgm:t>
    </dgm:pt>
    <dgm:pt modelId="{389DCF7E-D9F6-C340-ABB8-70CA97200A3B}" type="sibTrans" cxnId="{1E99D899-3F29-3841-9A93-05B47646DFFC}">
      <dgm:prSet/>
      <dgm:spPr/>
      <dgm:t>
        <a:bodyPr/>
        <a:lstStyle/>
        <a:p>
          <a:endParaRPr lang="en-US"/>
        </a:p>
      </dgm:t>
    </dgm:pt>
    <dgm:pt modelId="{5DC2576B-D60F-2144-918D-08BA3FCA7C58}">
      <dgm:prSet phldrT="[Text]" custT="1"/>
      <dgm:spPr>
        <a:sp3d extrusionH="152250" prstMaterial="dkEdge">
          <a:bevelT w="165100" prst="coolSlant"/>
        </a:sp3d>
      </dgm:spPr>
      <dgm:t>
        <a:bodyPr>
          <a:sp3d extrusionH="28000" prstMaterial="matte"/>
        </a:bodyPr>
        <a:lstStyle/>
        <a:p>
          <a:r>
            <a:rPr lang="en-US" sz="2800" b="1" dirty="0"/>
            <a:t>Velocity</a:t>
          </a:r>
        </a:p>
      </dgm:t>
    </dgm:pt>
    <dgm:pt modelId="{395F1E4F-7ABC-B846-98A1-012F4D7B84A5}" type="parTrans" cxnId="{769A4DEC-AC4A-2D49-B6C8-C394E3949DDD}">
      <dgm:prSet/>
      <dgm:spPr/>
      <dgm:t>
        <a:bodyPr/>
        <a:lstStyle/>
        <a:p>
          <a:endParaRPr lang="en-US"/>
        </a:p>
      </dgm:t>
    </dgm:pt>
    <dgm:pt modelId="{A62B5121-0ED2-5F48-8CF2-867D749DE3F4}" type="sibTrans" cxnId="{769A4DEC-AC4A-2D49-B6C8-C394E3949DDD}">
      <dgm:prSet/>
      <dgm:spPr/>
      <dgm:t>
        <a:bodyPr/>
        <a:lstStyle/>
        <a:p>
          <a:endParaRPr lang="en-US"/>
        </a:p>
      </dgm:t>
    </dgm:pt>
    <dgm:pt modelId="{ED3C8011-EF3B-EF43-A765-DE4C77D3FD3E}">
      <dgm:prSet phldrT="[Text]" custT="1"/>
      <dgm:spPr>
        <a:sp3d extrusionH="152250" prstMaterial="dkEdge">
          <a:bevelT w="165100" prst="coolSlant"/>
        </a:sp3d>
      </dgm:spPr>
      <dgm:t>
        <a:bodyPr>
          <a:sp3d extrusionH="28000" prstMaterial="matte"/>
        </a:bodyPr>
        <a:lstStyle/>
        <a:p>
          <a:r>
            <a:rPr lang="en-US" sz="2800" b="1" dirty="0"/>
            <a:t>Volume</a:t>
          </a:r>
        </a:p>
      </dgm:t>
    </dgm:pt>
    <dgm:pt modelId="{210FF10B-3397-3944-B565-D763C60F150A}" type="parTrans" cxnId="{3B7D4BFB-B11F-5A4B-AB86-717E906515C2}">
      <dgm:prSet/>
      <dgm:spPr/>
      <dgm:t>
        <a:bodyPr/>
        <a:lstStyle/>
        <a:p>
          <a:endParaRPr lang="en-US"/>
        </a:p>
      </dgm:t>
    </dgm:pt>
    <dgm:pt modelId="{959544D5-CE2B-E047-B0DE-E117964165EC}" type="sibTrans" cxnId="{3B7D4BFB-B11F-5A4B-AB86-717E906515C2}">
      <dgm:prSet/>
      <dgm:spPr/>
      <dgm:t>
        <a:bodyPr/>
        <a:lstStyle/>
        <a:p>
          <a:endParaRPr lang="en-US"/>
        </a:p>
      </dgm:t>
    </dgm:pt>
    <dgm:pt modelId="{7A2D1B2D-566E-BE44-B3F4-0A0BE628492C}" type="pres">
      <dgm:prSet presAssocID="{F9479524-3A40-F244-BB9E-B21AAEB9C2A4}" presName="composite" presStyleCnt="0">
        <dgm:presLayoutVars>
          <dgm:chMax val="5"/>
          <dgm:dir/>
          <dgm:animLvl val="ctr"/>
          <dgm:resizeHandles val="exact"/>
        </dgm:presLayoutVars>
      </dgm:prSet>
      <dgm:spPr/>
    </dgm:pt>
    <dgm:pt modelId="{42B2A7C0-D4AD-AB4B-A53A-302B4AE5B1A3}" type="pres">
      <dgm:prSet presAssocID="{F9479524-3A40-F244-BB9E-B21AAEB9C2A4}" presName="cycle" presStyleCnt="0"/>
      <dgm:spPr/>
    </dgm:pt>
    <dgm:pt modelId="{11F2BCFF-5704-C646-B0D3-FE8689D6376F}" type="pres">
      <dgm:prSet presAssocID="{F9479524-3A40-F244-BB9E-B21AAEB9C2A4}" presName="centerShape" presStyleCnt="0"/>
      <dgm:spPr/>
    </dgm:pt>
    <dgm:pt modelId="{A6E782BD-F285-FB47-A66F-50F9EF831CE4}" type="pres">
      <dgm:prSet presAssocID="{F9479524-3A40-F244-BB9E-B21AAEB9C2A4}" presName="connSite" presStyleLbl="node1" presStyleIdx="0" presStyleCnt="6"/>
      <dgm:spPr/>
    </dgm:pt>
    <dgm:pt modelId="{78F97629-2724-E247-B2C1-2CD6C6A33D43}" type="pres">
      <dgm:prSet presAssocID="{F9479524-3A40-F244-BB9E-B21AAEB9C2A4}" presName="visible" presStyleLbl="node1" presStyleIdx="0" presStyleCnt="6" custScaleX="398847" custScaleY="252389" custLinFactNeighborX="-86411" custLinFactNeighborY="-8711"/>
      <dgm:spPr>
        <a:blipFill>
          <a:blip xmlns:r="http://schemas.openxmlformats.org/officeDocument/2006/relationships" r:embed="rId1">
            <a:extLst>
              <a:ext uri="{BEBA8EAE-BF5A-486C-A8C5-ECC9F3942E4B}">
                <a14:imgProps xmlns:a14="http://schemas.microsoft.com/office/drawing/2010/main">
                  <a14:imgLayer>
                    <a14:imgEffect>
                      <a14:sharpenSoften amount="36000"/>
                    </a14:imgEffect>
                    <a14:imgEffect>
                      <a14:saturation sat="158000"/>
                    </a14:imgEffect>
                    <a14:imgEffect>
                      <a14:brightnessContrast bright="40000" contrast="23000"/>
                    </a14:imgEffect>
                  </a14:imgLayer>
                </a14:imgProps>
              </a:ext>
            </a:extLst>
          </a:blip>
          <a:stretch>
            <a:fillRect t="-2000" b="-2000"/>
          </a:stretch>
        </a:blipFill>
      </dgm:spPr>
    </dgm:pt>
    <dgm:pt modelId="{193531DD-C5BA-5642-A661-311D589BA7FD}" type="pres">
      <dgm:prSet presAssocID="{090F035C-4C9A-DA44-A553-901EBB7B3A0C}" presName="Name25" presStyleLbl="parChTrans1D1" presStyleIdx="0" presStyleCnt="5"/>
      <dgm:spPr/>
    </dgm:pt>
    <dgm:pt modelId="{D05C6009-769F-AD43-8B87-E9B90953B804}" type="pres">
      <dgm:prSet presAssocID="{AF0002A5-EA7E-4543-94A7-7FB21847C780}" presName="node" presStyleCnt="0"/>
      <dgm:spPr/>
    </dgm:pt>
    <dgm:pt modelId="{84D68077-C6C2-AB44-BC09-3FA6F0E4752F}" type="pres">
      <dgm:prSet presAssocID="{AF0002A5-EA7E-4543-94A7-7FB21847C780}" presName="parentNode" presStyleLbl="node1" presStyleIdx="1" presStyleCnt="6" custScaleX="185196" custLinFactX="100000" custLinFactNeighborX="182996" custLinFactNeighborY="5983">
        <dgm:presLayoutVars>
          <dgm:chMax val="1"/>
          <dgm:bulletEnabled val="1"/>
        </dgm:presLayoutVars>
      </dgm:prSet>
      <dgm:spPr/>
    </dgm:pt>
    <dgm:pt modelId="{5DF7F14F-029A-B140-B670-65E93B848885}" type="pres">
      <dgm:prSet presAssocID="{AF0002A5-EA7E-4543-94A7-7FB21847C780}" presName="childNode" presStyleLbl="revTx" presStyleIdx="0" presStyleCnt="0">
        <dgm:presLayoutVars>
          <dgm:bulletEnabled val="1"/>
        </dgm:presLayoutVars>
      </dgm:prSet>
      <dgm:spPr/>
    </dgm:pt>
    <dgm:pt modelId="{589A7D2B-1A90-DF48-97A8-847BB6CB37BF}" type="pres">
      <dgm:prSet presAssocID="{7C081F91-44B0-B44F-B32D-F95D0D203AEE}" presName="Name25" presStyleLbl="parChTrans1D1" presStyleIdx="1" presStyleCnt="5"/>
      <dgm:spPr/>
    </dgm:pt>
    <dgm:pt modelId="{888FC6B9-29F4-284F-8E47-EEED04CB8476}" type="pres">
      <dgm:prSet presAssocID="{D54DFD92-2792-5543-8DC9-92EFDCF19F5A}" presName="node" presStyleCnt="0"/>
      <dgm:spPr/>
    </dgm:pt>
    <dgm:pt modelId="{377A0431-A1BF-F044-8D64-CBE669197A77}" type="pres">
      <dgm:prSet presAssocID="{D54DFD92-2792-5543-8DC9-92EFDCF19F5A}" presName="parentNode" presStyleLbl="node1" presStyleIdx="2" presStyleCnt="6" custScaleX="185196" custLinFactX="100000" custLinFactNeighborX="147104" custLinFactNeighborY="5983">
        <dgm:presLayoutVars>
          <dgm:chMax val="1"/>
          <dgm:bulletEnabled val="1"/>
        </dgm:presLayoutVars>
      </dgm:prSet>
      <dgm:spPr/>
    </dgm:pt>
    <dgm:pt modelId="{F92CF7A0-04D5-1748-A310-D430993AEAA7}" type="pres">
      <dgm:prSet presAssocID="{D54DFD92-2792-5543-8DC9-92EFDCF19F5A}" presName="childNode" presStyleLbl="revTx" presStyleIdx="0" presStyleCnt="0">
        <dgm:presLayoutVars>
          <dgm:bulletEnabled val="1"/>
        </dgm:presLayoutVars>
      </dgm:prSet>
      <dgm:spPr/>
    </dgm:pt>
    <dgm:pt modelId="{E508353C-90F6-BF49-9116-E405E5632095}" type="pres">
      <dgm:prSet presAssocID="{75391C10-02D7-854B-B8E5-8874BDD8C175}" presName="Name25" presStyleLbl="parChTrans1D1" presStyleIdx="2" presStyleCnt="5"/>
      <dgm:spPr/>
    </dgm:pt>
    <dgm:pt modelId="{61638424-65A9-BD49-A470-D394414EBC01}" type="pres">
      <dgm:prSet presAssocID="{648C976B-EF5D-9C48-9CC7-00A83366142F}" presName="node" presStyleCnt="0"/>
      <dgm:spPr/>
    </dgm:pt>
    <dgm:pt modelId="{79B57CC3-D286-2341-8ABE-7F8886554E52}" type="pres">
      <dgm:prSet presAssocID="{648C976B-EF5D-9C48-9CC7-00A83366142F}" presName="parentNode" presStyleLbl="node1" presStyleIdx="3" presStyleCnt="6" custScaleX="185196" custLinFactX="100000" custLinFactNeighborX="147104" custLinFactNeighborY="5983">
        <dgm:presLayoutVars>
          <dgm:chMax val="1"/>
          <dgm:bulletEnabled val="1"/>
        </dgm:presLayoutVars>
      </dgm:prSet>
      <dgm:spPr/>
    </dgm:pt>
    <dgm:pt modelId="{18F7BDFD-D2E7-9C42-B358-5C4D1C5A70BB}" type="pres">
      <dgm:prSet presAssocID="{648C976B-EF5D-9C48-9CC7-00A83366142F}" presName="childNode" presStyleLbl="revTx" presStyleIdx="0" presStyleCnt="0">
        <dgm:presLayoutVars>
          <dgm:bulletEnabled val="1"/>
        </dgm:presLayoutVars>
      </dgm:prSet>
      <dgm:spPr/>
    </dgm:pt>
    <dgm:pt modelId="{0728873F-3355-974E-B042-94A558E5A751}" type="pres">
      <dgm:prSet presAssocID="{395F1E4F-7ABC-B846-98A1-012F4D7B84A5}" presName="Name25" presStyleLbl="parChTrans1D1" presStyleIdx="3" presStyleCnt="5"/>
      <dgm:spPr/>
    </dgm:pt>
    <dgm:pt modelId="{9FEDF176-D61A-A748-AB2D-B833A8E0E525}" type="pres">
      <dgm:prSet presAssocID="{5DC2576B-D60F-2144-918D-08BA3FCA7C58}" presName="node" presStyleCnt="0"/>
      <dgm:spPr/>
    </dgm:pt>
    <dgm:pt modelId="{6D014729-CC09-4F45-932F-60DC2315CEB4}" type="pres">
      <dgm:prSet presAssocID="{5DC2576B-D60F-2144-918D-08BA3FCA7C58}" presName="parentNode" presStyleLbl="node1" presStyleIdx="4" presStyleCnt="6" custScaleX="185196" custLinFactX="100000" custLinFactNeighborX="137300" custLinFactNeighborY="5983">
        <dgm:presLayoutVars>
          <dgm:chMax val="1"/>
          <dgm:bulletEnabled val="1"/>
        </dgm:presLayoutVars>
      </dgm:prSet>
      <dgm:spPr/>
    </dgm:pt>
    <dgm:pt modelId="{D2D191B5-DBED-4C4F-B165-C23EC01F68F9}" type="pres">
      <dgm:prSet presAssocID="{5DC2576B-D60F-2144-918D-08BA3FCA7C58}" presName="childNode" presStyleLbl="revTx" presStyleIdx="0" presStyleCnt="0">
        <dgm:presLayoutVars>
          <dgm:bulletEnabled val="1"/>
        </dgm:presLayoutVars>
      </dgm:prSet>
      <dgm:spPr/>
    </dgm:pt>
    <dgm:pt modelId="{C6525126-3044-524E-AEB9-FFF338AFD0A8}" type="pres">
      <dgm:prSet presAssocID="{210FF10B-3397-3944-B565-D763C60F150A}" presName="Name25" presStyleLbl="parChTrans1D1" presStyleIdx="4" presStyleCnt="5"/>
      <dgm:spPr/>
    </dgm:pt>
    <dgm:pt modelId="{7AEAA1A1-8846-7A47-BC0D-48146C4E38B4}" type="pres">
      <dgm:prSet presAssocID="{ED3C8011-EF3B-EF43-A765-DE4C77D3FD3E}" presName="node" presStyleCnt="0"/>
      <dgm:spPr/>
    </dgm:pt>
    <dgm:pt modelId="{05A8D69A-2250-3C4E-B23F-2DD93E3877DB}" type="pres">
      <dgm:prSet presAssocID="{ED3C8011-EF3B-EF43-A765-DE4C77D3FD3E}" presName="parentNode" presStyleLbl="node1" presStyleIdx="5" presStyleCnt="6" custScaleX="185196" custLinFactX="100000" custLinFactNeighborX="137300">
        <dgm:presLayoutVars>
          <dgm:chMax val="1"/>
          <dgm:bulletEnabled val="1"/>
        </dgm:presLayoutVars>
      </dgm:prSet>
      <dgm:spPr/>
    </dgm:pt>
    <dgm:pt modelId="{6278FAF4-064F-1045-A77F-435D13C63572}" type="pres">
      <dgm:prSet presAssocID="{ED3C8011-EF3B-EF43-A765-DE4C77D3FD3E}" presName="childNode" presStyleLbl="revTx" presStyleIdx="0" presStyleCnt="0">
        <dgm:presLayoutVars>
          <dgm:bulletEnabled val="1"/>
        </dgm:presLayoutVars>
      </dgm:prSet>
      <dgm:spPr/>
    </dgm:pt>
  </dgm:ptLst>
  <dgm:cxnLst>
    <dgm:cxn modelId="{EFF09E00-47F6-AD44-B5E9-97504E8A1F08}" type="presOf" srcId="{090F035C-4C9A-DA44-A553-901EBB7B3A0C}" destId="{193531DD-C5BA-5642-A661-311D589BA7FD}" srcOrd="0" destOrd="0" presId="urn:microsoft.com/office/officeart/2005/8/layout/radial2"/>
    <dgm:cxn modelId="{B6901242-D0AA-2C49-934A-9425DF667B14}" type="presOf" srcId="{F9479524-3A40-F244-BB9E-B21AAEB9C2A4}" destId="{7A2D1B2D-566E-BE44-B3F4-0A0BE628492C}" srcOrd="0" destOrd="0" presId="urn:microsoft.com/office/officeart/2005/8/layout/radial2"/>
    <dgm:cxn modelId="{7AC55045-05E0-0D45-AE44-4E440A324993}" type="presOf" srcId="{210FF10B-3397-3944-B565-D763C60F150A}" destId="{C6525126-3044-524E-AEB9-FFF338AFD0A8}" srcOrd="0" destOrd="0" presId="urn:microsoft.com/office/officeart/2005/8/layout/radial2"/>
    <dgm:cxn modelId="{09E19756-D69E-6A46-B86F-EB6FC62F1D9C}" type="presOf" srcId="{7C081F91-44B0-B44F-B32D-F95D0D203AEE}" destId="{589A7D2B-1A90-DF48-97A8-847BB6CB37BF}" srcOrd="0" destOrd="0" presId="urn:microsoft.com/office/officeart/2005/8/layout/radial2"/>
    <dgm:cxn modelId="{1E99D899-3F29-3841-9A93-05B47646DFFC}" srcId="{F9479524-3A40-F244-BB9E-B21AAEB9C2A4}" destId="{648C976B-EF5D-9C48-9CC7-00A83366142F}" srcOrd="2" destOrd="0" parTransId="{75391C10-02D7-854B-B8E5-8874BDD8C175}" sibTransId="{389DCF7E-D9F6-C340-ABB8-70CA97200A3B}"/>
    <dgm:cxn modelId="{09DE5A9B-5A96-B44A-A62F-38493372EF50}" type="presOf" srcId="{ED3C8011-EF3B-EF43-A765-DE4C77D3FD3E}" destId="{05A8D69A-2250-3C4E-B23F-2DD93E3877DB}" srcOrd="0" destOrd="0" presId="urn:microsoft.com/office/officeart/2005/8/layout/radial2"/>
    <dgm:cxn modelId="{D4CB2FA4-AE1D-8741-957D-99AEC0E7A4A1}" type="presOf" srcId="{AF0002A5-EA7E-4543-94A7-7FB21847C780}" destId="{84D68077-C6C2-AB44-BC09-3FA6F0E4752F}" srcOrd="0" destOrd="0" presId="urn:microsoft.com/office/officeart/2005/8/layout/radial2"/>
    <dgm:cxn modelId="{1B131AAE-65A9-6F43-9583-EBD0169AF653}" type="presOf" srcId="{D54DFD92-2792-5543-8DC9-92EFDCF19F5A}" destId="{377A0431-A1BF-F044-8D64-CBE669197A77}" srcOrd="0" destOrd="0" presId="urn:microsoft.com/office/officeart/2005/8/layout/radial2"/>
    <dgm:cxn modelId="{DDF388B7-B3B3-3045-B8F7-B95274812DAF}" srcId="{F9479524-3A40-F244-BB9E-B21AAEB9C2A4}" destId="{AF0002A5-EA7E-4543-94A7-7FB21847C780}" srcOrd="0" destOrd="0" parTransId="{090F035C-4C9A-DA44-A553-901EBB7B3A0C}" sibTransId="{CAE50822-5355-0F46-B4DE-D7024B23B553}"/>
    <dgm:cxn modelId="{D31B9DC6-53E8-BA4A-BBD1-5A47EAF03980}" type="presOf" srcId="{75391C10-02D7-854B-B8E5-8874BDD8C175}" destId="{E508353C-90F6-BF49-9116-E405E5632095}" srcOrd="0" destOrd="0" presId="urn:microsoft.com/office/officeart/2005/8/layout/radial2"/>
    <dgm:cxn modelId="{CAEBB7C9-5AB6-D04C-9EAC-5EE5B63E7982}" type="presOf" srcId="{648C976B-EF5D-9C48-9CC7-00A83366142F}" destId="{79B57CC3-D286-2341-8ABE-7F8886554E52}" srcOrd="0" destOrd="0" presId="urn:microsoft.com/office/officeart/2005/8/layout/radial2"/>
    <dgm:cxn modelId="{66EB76E8-3CFD-4745-B18A-35D25E59211F}" type="presOf" srcId="{395F1E4F-7ABC-B846-98A1-012F4D7B84A5}" destId="{0728873F-3355-974E-B042-94A558E5A751}" srcOrd="0" destOrd="0" presId="urn:microsoft.com/office/officeart/2005/8/layout/radial2"/>
    <dgm:cxn modelId="{769A4DEC-AC4A-2D49-B6C8-C394E3949DDD}" srcId="{F9479524-3A40-F244-BB9E-B21AAEB9C2A4}" destId="{5DC2576B-D60F-2144-918D-08BA3FCA7C58}" srcOrd="3" destOrd="0" parTransId="{395F1E4F-7ABC-B846-98A1-012F4D7B84A5}" sibTransId="{A62B5121-0ED2-5F48-8CF2-867D749DE3F4}"/>
    <dgm:cxn modelId="{3B7D4BFB-B11F-5A4B-AB86-717E906515C2}" srcId="{F9479524-3A40-F244-BB9E-B21AAEB9C2A4}" destId="{ED3C8011-EF3B-EF43-A765-DE4C77D3FD3E}" srcOrd="4" destOrd="0" parTransId="{210FF10B-3397-3944-B565-D763C60F150A}" sibTransId="{959544D5-CE2B-E047-B0DE-E117964165EC}"/>
    <dgm:cxn modelId="{671E82FD-EDAF-2C4E-AE51-F86178680A2E}" type="presOf" srcId="{5DC2576B-D60F-2144-918D-08BA3FCA7C58}" destId="{6D014729-CC09-4F45-932F-60DC2315CEB4}" srcOrd="0" destOrd="0" presId="urn:microsoft.com/office/officeart/2005/8/layout/radial2"/>
    <dgm:cxn modelId="{5ED3C9FF-0CCC-A747-ABC3-B210D5B257B1}" srcId="{F9479524-3A40-F244-BB9E-B21AAEB9C2A4}" destId="{D54DFD92-2792-5543-8DC9-92EFDCF19F5A}" srcOrd="1" destOrd="0" parTransId="{7C081F91-44B0-B44F-B32D-F95D0D203AEE}" sibTransId="{C8BEB76D-7CE6-604B-A4FB-59D724644F0D}"/>
    <dgm:cxn modelId="{938E2FEB-42AE-2143-84CC-3D9FBA1DA2AF}" type="presParOf" srcId="{7A2D1B2D-566E-BE44-B3F4-0A0BE628492C}" destId="{42B2A7C0-D4AD-AB4B-A53A-302B4AE5B1A3}" srcOrd="0" destOrd="0" presId="urn:microsoft.com/office/officeart/2005/8/layout/radial2"/>
    <dgm:cxn modelId="{F0F9BCA9-69C0-A040-9828-43A95751C349}" type="presParOf" srcId="{42B2A7C0-D4AD-AB4B-A53A-302B4AE5B1A3}" destId="{11F2BCFF-5704-C646-B0D3-FE8689D6376F}" srcOrd="0" destOrd="0" presId="urn:microsoft.com/office/officeart/2005/8/layout/radial2"/>
    <dgm:cxn modelId="{40D45AC8-6A29-E546-A133-55E2FD17538A}" type="presParOf" srcId="{11F2BCFF-5704-C646-B0D3-FE8689D6376F}" destId="{A6E782BD-F285-FB47-A66F-50F9EF831CE4}" srcOrd="0" destOrd="0" presId="urn:microsoft.com/office/officeart/2005/8/layout/radial2"/>
    <dgm:cxn modelId="{6E76C1BB-EC98-8E42-B621-C3FCFE7DBEDD}" type="presParOf" srcId="{11F2BCFF-5704-C646-B0D3-FE8689D6376F}" destId="{78F97629-2724-E247-B2C1-2CD6C6A33D43}" srcOrd="1" destOrd="0" presId="urn:microsoft.com/office/officeart/2005/8/layout/radial2"/>
    <dgm:cxn modelId="{97AAACA6-9738-FE4E-9517-E0467EFB3256}" type="presParOf" srcId="{42B2A7C0-D4AD-AB4B-A53A-302B4AE5B1A3}" destId="{193531DD-C5BA-5642-A661-311D589BA7FD}" srcOrd="1" destOrd="0" presId="urn:microsoft.com/office/officeart/2005/8/layout/radial2"/>
    <dgm:cxn modelId="{6E3EC971-558D-9C41-96D1-7FBFBD176D70}" type="presParOf" srcId="{42B2A7C0-D4AD-AB4B-A53A-302B4AE5B1A3}" destId="{D05C6009-769F-AD43-8B87-E9B90953B804}" srcOrd="2" destOrd="0" presId="urn:microsoft.com/office/officeart/2005/8/layout/radial2"/>
    <dgm:cxn modelId="{C264C5E2-64B2-7849-82AF-71362AB8C244}" type="presParOf" srcId="{D05C6009-769F-AD43-8B87-E9B90953B804}" destId="{84D68077-C6C2-AB44-BC09-3FA6F0E4752F}" srcOrd="0" destOrd="0" presId="urn:microsoft.com/office/officeart/2005/8/layout/radial2"/>
    <dgm:cxn modelId="{8080102B-04DF-854F-8C44-8FF9B3BD0DDE}" type="presParOf" srcId="{D05C6009-769F-AD43-8B87-E9B90953B804}" destId="{5DF7F14F-029A-B140-B670-65E93B848885}" srcOrd="1" destOrd="0" presId="urn:microsoft.com/office/officeart/2005/8/layout/radial2"/>
    <dgm:cxn modelId="{E1C16CC0-8C18-AA4F-838A-588AF54FD3EA}" type="presParOf" srcId="{42B2A7C0-D4AD-AB4B-A53A-302B4AE5B1A3}" destId="{589A7D2B-1A90-DF48-97A8-847BB6CB37BF}" srcOrd="3" destOrd="0" presId="urn:microsoft.com/office/officeart/2005/8/layout/radial2"/>
    <dgm:cxn modelId="{A8A773BF-E0C0-224A-B5D7-8EC8FD18CB99}" type="presParOf" srcId="{42B2A7C0-D4AD-AB4B-A53A-302B4AE5B1A3}" destId="{888FC6B9-29F4-284F-8E47-EEED04CB8476}" srcOrd="4" destOrd="0" presId="urn:microsoft.com/office/officeart/2005/8/layout/radial2"/>
    <dgm:cxn modelId="{766B10FA-53F6-4041-956E-DDAE8AC265C8}" type="presParOf" srcId="{888FC6B9-29F4-284F-8E47-EEED04CB8476}" destId="{377A0431-A1BF-F044-8D64-CBE669197A77}" srcOrd="0" destOrd="0" presId="urn:microsoft.com/office/officeart/2005/8/layout/radial2"/>
    <dgm:cxn modelId="{B715A4D2-A1DF-EE47-BF15-58612148A967}" type="presParOf" srcId="{888FC6B9-29F4-284F-8E47-EEED04CB8476}" destId="{F92CF7A0-04D5-1748-A310-D430993AEAA7}" srcOrd="1" destOrd="0" presId="urn:microsoft.com/office/officeart/2005/8/layout/radial2"/>
    <dgm:cxn modelId="{94CAE7FF-A99C-314A-B4F6-E57CC4AF111D}" type="presParOf" srcId="{42B2A7C0-D4AD-AB4B-A53A-302B4AE5B1A3}" destId="{E508353C-90F6-BF49-9116-E405E5632095}" srcOrd="5" destOrd="0" presId="urn:microsoft.com/office/officeart/2005/8/layout/radial2"/>
    <dgm:cxn modelId="{C2480DA4-F57A-FB43-AEAA-909CD7300B9A}" type="presParOf" srcId="{42B2A7C0-D4AD-AB4B-A53A-302B4AE5B1A3}" destId="{61638424-65A9-BD49-A470-D394414EBC01}" srcOrd="6" destOrd="0" presId="urn:microsoft.com/office/officeart/2005/8/layout/radial2"/>
    <dgm:cxn modelId="{93135678-56EA-BE4E-BB58-F1AD76DEC675}" type="presParOf" srcId="{61638424-65A9-BD49-A470-D394414EBC01}" destId="{79B57CC3-D286-2341-8ABE-7F8886554E52}" srcOrd="0" destOrd="0" presId="urn:microsoft.com/office/officeart/2005/8/layout/radial2"/>
    <dgm:cxn modelId="{FC3D532D-66B4-8340-A9B1-AACD1200C473}" type="presParOf" srcId="{61638424-65A9-BD49-A470-D394414EBC01}" destId="{18F7BDFD-D2E7-9C42-B358-5C4D1C5A70BB}" srcOrd="1" destOrd="0" presId="urn:microsoft.com/office/officeart/2005/8/layout/radial2"/>
    <dgm:cxn modelId="{E7B2B523-E069-9049-B174-795358AC5C84}" type="presParOf" srcId="{42B2A7C0-D4AD-AB4B-A53A-302B4AE5B1A3}" destId="{0728873F-3355-974E-B042-94A558E5A751}" srcOrd="7" destOrd="0" presId="urn:microsoft.com/office/officeart/2005/8/layout/radial2"/>
    <dgm:cxn modelId="{6C07ECB7-8E12-D944-980E-67250DC83296}" type="presParOf" srcId="{42B2A7C0-D4AD-AB4B-A53A-302B4AE5B1A3}" destId="{9FEDF176-D61A-A748-AB2D-B833A8E0E525}" srcOrd="8" destOrd="0" presId="urn:microsoft.com/office/officeart/2005/8/layout/radial2"/>
    <dgm:cxn modelId="{E64BB9C7-67D7-374C-82E2-45A3D7484CA3}" type="presParOf" srcId="{9FEDF176-D61A-A748-AB2D-B833A8E0E525}" destId="{6D014729-CC09-4F45-932F-60DC2315CEB4}" srcOrd="0" destOrd="0" presId="urn:microsoft.com/office/officeart/2005/8/layout/radial2"/>
    <dgm:cxn modelId="{43C81848-FF19-874F-AFC9-20133745D646}" type="presParOf" srcId="{9FEDF176-D61A-A748-AB2D-B833A8E0E525}" destId="{D2D191B5-DBED-4C4F-B165-C23EC01F68F9}" srcOrd="1" destOrd="0" presId="urn:microsoft.com/office/officeart/2005/8/layout/radial2"/>
    <dgm:cxn modelId="{9CF099AD-BE3A-9C45-A451-2D4562A26B07}" type="presParOf" srcId="{42B2A7C0-D4AD-AB4B-A53A-302B4AE5B1A3}" destId="{C6525126-3044-524E-AEB9-FFF338AFD0A8}" srcOrd="9" destOrd="0" presId="urn:microsoft.com/office/officeart/2005/8/layout/radial2"/>
    <dgm:cxn modelId="{5D42F676-0ADF-1D4A-9E07-AFEF5EDF26FC}" type="presParOf" srcId="{42B2A7C0-D4AD-AB4B-A53A-302B4AE5B1A3}" destId="{7AEAA1A1-8846-7A47-BC0D-48146C4E38B4}" srcOrd="10" destOrd="0" presId="urn:microsoft.com/office/officeart/2005/8/layout/radial2"/>
    <dgm:cxn modelId="{EBDA50D5-E4A9-4947-A63C-FE64281CC002}" type="presParOf" srcId="{7AEAA1A1-8846-7A47-BC0D-48146C4E38B4}" destId="{05A8D69A-2250-3C4E-B23F-2DD93E3877DB}" srcOrd="0" destOrd="0" presId="urn:microsoft.com/office/officeart/2005/8/layout/radial2"/>
    <dgm:cxn modelId="{1B11E821-6639-8D4C-898C-AD5D2C03061F}" type="presParOf" srcId="{7AEAA1A1-8846-7A47-BC0D-48146C4E38B4}" destId="{6278FAF4-064F-1045-A77F-435D13C6357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25126-3044-524E-AEB9-FFF338AFD0A8}">
      <dsp:nvSpPr>
        <dsp:cNvPr id="0" name=""/>
        <dsp:cNvSpPr/>
      </dsp:nvSpPr>
      <dsp:spPr>
        <a:xfrm rot="1915609">
          <a:off x="4795629" y="4075800"/>
          <a:ext cx="3150822" cy="27421"/>
        </a:xfrm>
        <a:custGeom>
          <a:avLst/>
          <a:gdLst/>
          <a:ahLst/>
          <a:cxnLst/>
          <a:rect l="0" t="0" r="0" b="0"/>
          <a:pathLst>
            <a:path>
              <a:moveTo>
                <a:pt x="0" y="13710"/>
              </a:moveTo>
              <a:lnTo>
                <a:pt x="3150822" y="13710"/>
              </a:lnTo>
            </a:path>
          </a:pathLst>
        </a:custGeom>
        <a:noFill/>
        <a:ln w="12700" cap="flat" cmpd="sng" algn="ctr">
          <a:solidFill>
            <a:schemeClr val="accent1">
              <a:hueOff val="0"/>
              <a:satOff val="0"/>
              <a:lumOff val="0"/>
              <a:alphaOff val="0"/>
            </a:schemeClr>
          </a:solidFill>
          <a:prstDash val="solid"/>
          <a:miter lim="800000"/>
        </a:ln>
        <a:effectLst/>
        <a:scene3d>
          <a:camera prst="perspectiveRelaxed" fov="0">
            <a:rot lat="20400000" lon="20400000" rev="600000"/>
          </a:camera>
          <a:lightRig rig="soft" dir="t">
            <a:rot lat="0" lon="0" rev="19800000"/>
          </a:lightRig>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0728873F-3355-974E-B042-94A558E5A751}">
      <dsp:nvSpPr>
        <dsp:cNvPr id="0" name=""/>
        <dsp:cNvSpPr/>
      </dsp:nvSpPr>
      <dsp:spPr>
        <a:xfrm rot="989463">
          <a:off x="4965169" y="3528426"/>
          <a:ext cx="3344072" cy="27421"/>
        </a:xfrm>
        <a:custGeom>
          <a:avLst/>
          <a:gdLst/>
          <a:ahLst/>
          <a:cxnLst/>
          <a:rect l="0" t="0" r="0" b="0"/>
          <a:pathLst>
            <a:path>
              <a:moveTo>
                <a:pt x="0" y="13710"/>
              </a:moveTo>
              <a:lnTo>
                <a:pt x="3344072" y="13710"/>
              </a:lnTo>
            </a:path>
          </a:pathLst>
        </a:custGeom>
        <a:noFill/>
        <a:ln w="12700" cap="flat" cmpd="sng" algn="ctr">
          <a:solidFill>
            <a:schemeClr val="accent1">
              <a:hueOff val="0"/>
              <a:satOff val="0"/>
              <a:lumOff val="0"/>
              <a:alphaOff val="0"/>
            </a:schemeClr>
          </a:solidFill>
          <a:prstDash val="solid"/>
          <a:miter lim="800000"/>
        </a:ln>
        <a:effectLst/>
        <a:scene3d>
          <a:camera prst="perspectiveRelaxed" fov="0">
            <a:rot lat="20400000" lon="20400000" rev="600000"/>
          </a:camera>
          <a:lightRig rig="soft" dir="t">
            <a:rot lat="0" lon="0" rev="19800000"/>
          </a:lightRig>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E508353C-90F6-BF49-9116-E405E5632095}">
      <dsp:nvSpPr>
        <dsp:cNvPr id="0" name=""/>
        <dsp:cNvSpPr/>
      </dsp:nvSpPr>
      <dsp:spPr>
        <a:xfrm rot="41190">
          <a:off x="5033826" y="2910410"/>
          <a:ext cx="3449540" cy="27421"/>
        </a:xfrm>
        <a:custGeom>
          <a:avLst/>
          <a:gdLst/>
          <a:ahLst/>
          <a:cxnLst/>
          <a:rect l="0" t="0" r="0" b="0"/>
          <a:pathLst>
            <a:path>
              <a:moveTo>
                <a:pt x="0" y="13710"/>
              </a:moveTo>
              <a:lnTo>
                <a:pt x="3449540" y="13710"/>
              </a:lnTo>
            </a:path>
          </a:pathLst>
        </a:custGeom>
        <a:noFill/>
        <a:ln w="12700" cap="flat" cmpd="sng" algn="ctr">
          <a:solidFill>
            <a:schemeClr val="accent1">
              <a:hueOff val="0"/>
              <a:satOff val="0"/>
              <a:lumOff val="0"/>
              <a:alphaOff val="0"/>
            </a:schemeClr>
          </a:solidFill>
          <a:prstDash val="solid"/>
          <a:miter lim="800000"/>
        </a:ln>
        <a:effectLst/>
        <a:scene3d>
          <a:camera prst="perspectiveRelaxed" fov="0">
            <a:rot lat="20400000" lon="20400000" rev="600000"/>
          </a:camera>
          <a:lightRig rig="soft" dir="t">
            <a:rot lat="0" lon="0" rev="19800000"/>
          </a:lightRig>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589A7D2B-1A90-DF48-97A8-847BB6CB37BF}">
      <dsp:nvSpPr>
        <dsp:cNvPr id="0" name=""/>
        <dsp:cNvSpPr/>
      </dsp:nvSpPr>
      <dsp:spPr>
        <a:xfrm rot="20710675">
          <a:off x="4977428" y="2295460"/>
          <a:ext cx="3397268" cy="27421"/>
        </a:xfrm>
        <a:custGeom>
          <a:avLst/>
          <a:gdLst/>
          <a:ahLst/>
          <a:cxnLst/>
          <a:rect l="0" t="0" r="0" b="0"/>
          <a:pathLst>
            <a:path>
              <a:moveTo>
                <a:pt x="0" y="13710"/>
              </a:moveTo>
              <a:lnTo>
                <a:pt x="3397268" y="13710"/>
              </a:lnTo>
            </a:path>
          </a:pathLst>
        </a:custGeom>
        <a:noFill/>
        <a:ln w="12700" cap="flat" cmpd="sng" algn="ctr">
          <a:solidFill>
            <a:schemeClr val="accent1">
              <a:hueOff val="0"/>
              <a:satOff val="0"/>
              <a:lumOff val="0"/>
              <a:alphaOff val="0"/>
            </a:schemeClr>
          </a:solidFill>
          <a:prstDash val="solid"/>
          <a:miter lim="800000"/>
        </a:ln>
        <a:effectLst/>
        <a:scene3d>
          <a:camera prst="perspectiveRelaxed" fov="0">
            <a:rot lat="20400000" lon="20400000" rev="600000"/>
          </a:camera>
          <a:lightRig rig="soft" dir="t">
            <a:rot lat="0" lon="0" rev="19800000"/>
          </a:lightRig>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193531DD-C5BA-5642-A661-311D589BA7FD}">
      <dsp:nvSpPr>
        <dsp:cNvPr id="0" name=""/>
        <dsp:cNvSpPr/>
      </dsp:nvSpPr>
      <dsp:spPr>
        <a:xfrm rot="19887635">
          <a:off x="4820867" y="1730942"/>
          <a:ext cx="3507203" cy="27421"/>
        </a:xfrm>
        <a:custGeom>
          <a:avLst/>
          <a:gdLst/>
          <a:ahLst/>
          <a:cxnLst/>
          <a:rect l="0" t="0" r="0" b="0"/>
          <a:pathLst>
            <a:path>
              <a:moveTo>
                <a:pt x="0" y="13710"/>
              </a:moveTo>
              <a:lnTo>
                <a:pt x="3507203" y="13710"/>
              </a:lnTo>
            </a:path>
          </a:pathLst>
        </a:custGeom>
        <a:noFill/>
        <a:ln w="12700" cap="flat" cmpd="sng" algn="ctr">
          <a:solidFill>
            <a:schemeClr val="accent1">
              <a:hueOff val="0"/>
              <a:satOff val="0"/>
              <a:lumOff val="0"/>
              <a:alphaOff val="0"/>
            </a:schemeClr>
          </a:solidFill>
          <a:prstDash val="solid"/>
          <a:miter lim="800000"/>
        </a:ln>
        <a:effectLst/>
        <a:scene3d>
          <a:camera prst="perspectiveRelaxed" fov="0">
            <a:rot lat="20400000" lon="20400000" rev="600000"/>
          </a:camera>
          <a:lightRig rig="soft" dir="t">
            <a:rot lat="0" lon="0" rev="19800000"/>
          </a:lightRig>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78F97629-2724-E247-B2C1-2CD6C6A33D43}">
      <dsp:nvSpPr>
        <dsp:cNvPr id="0" name=""/>
        <dsp:cNvSpPr/>
      </dsp:nvSpPr>
      <dsp:spPr>
        <a:xfrm>
          <a:off x="0" y="670565"/>
          <a:ext cx="6581064" cy="4164474"/>
        </a:xfrm>
        <a:prstGeom prst="ellipse">
          <a:avLst/>
        </a:prstGeom>
        <a:blipFill>
          <a:blip xmlns:r="http://schemas.openxmlformats.org/officeDocument/2006/relationships" r:embed="rId1">
            <a:extLst>
              <a:ext uri="{BEBA8EAE-BF5A-486C-A8C5-ECC9F3942E4B}">
                <a14:imgProps xmlns:a14="http://schemas.microsoft.com/office/drawing/2010/main">
                  <a14:imgLayer>
                    <a14:imgEffect>
                      <a14:sharpenSoften amount="36000"/>
                    </a14:imgEffect>
                    <a14:imgEffect>
                      <a14:saturation sat="158000"/>
                    </a14:imgEffect>
                    <a14:imgEffect>
                      <a14:brightnessContrast bright="40000" contrast="23000"/>
                    </a14:imgEffect>
                  </a14:imgLayer>
                </a14:imgProps>
              </a:ext>
            </a:extLst>
          </a:blip>
          <a:stretch>
            <a:fillRect t="-2000" b="-2000"/>
          </a:stretch>
        </a:blip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84D68077-C6C2-AB44-BC09-3FA6F0E4752F}">
      <dsp:nvSpPr>
        <dsp:cNvPr id="0" name=""/>
        <dsp:cNvSpPr/>
      </dsp:nvSpPr>
      <dsp:spPr>
        <a:xfrm>
          <a:off x="7844160" y="60567"/>
          <a:ext cx="1833465" cy="990013"/>
        </a:xfrm>
        <a:prstGeom prst="ellipse">
          <a:avLst/>
        </a:prstGeom>
        <a:solidFill>
          <a:schemeClr val="accent3">
            <a:hueOff val="0"/>
            <a:satOff val="0"/>
            <a:lumOff val="0"/>
            <a:alphaOff val="0"/>
          </a:schemeClr>
        </a:solidFill>
        <a:ln>
          <a:noFill/>
        </a:ln>
        <a:effectLst/>
        <a:scene3d>
          <a:camera prst="perspectiveRelaxed" fov="0">
            <a:rot lat="20400000" lon="20400000" rev="600000"/>
          </a:camera>
          <a:lightRig rig="soft" dir="t">
            <a:rot lat="0" lon="0" rev="19800000"/>
          </a:lightRig>
          <a:backdrop>
            <a:anchor x="0" y="0" z="-210000"/>
            <a:norm dx="0" dy="0" dz="914400"/>
            <a:up dx="0" dy="914400" dz="0"/>
          </a:backdrop>
        </a:scene3d>
        <a:sp3d extrusionH="152250" prstMaterial="dkEdg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b="1" kern="1200" dirty="0"/>
            <a:t>Variety</a:t>
          </a:r>
        </a:p>
      </dsp:txBody>
      <dsp:txXfrm>
        <a:off x="8112665" y="205551"/>
        <a:ext cx="1296455" cy="700045"/>
      </dsp:txXfrm>
    </dsp:sp>
    <dsp:sp modelId="{377A0431-A1BF-F044-8D64-CBE669197A77}">
      <dsp:nvSpPr>
        <dsp:cNvPr id="0" name=""/>
        <dsp:cNvSpPr/>
      </dsp:nvSpPr>
      <dsp:spPr>
        <a:xfrm>
          <a:off x="8224635" y="1161786"/>
          <a:ext cx="1833465" cy="990013"/>
        </a:xfrm>
        <a:prstGeom prst="ellipse">
          <a:avLst/>
        </a:prstGeom>
        <a:solidFill>
          <a:schemeClr val="accent4">
            <a:hueOff val="0"/>
            <a:satOff val="0"/>
            <a:lumOff val="0"/>
            <a:alphaOff val="0"/>
          </a:schemeClr>
        </a:solidFill>
        <a:ln>
          <a:noFill/>
        </a:ln>
        <a:effectLst/>
        <a:scene3d>
          <a:camera prst="perspectiveRelaxed" fov="0">
            <a:rot lat="20400000" lon="20400000" rev="600000"/>
          </a:camera>
          <a:lightRig rig="soft" dir="t">
            <a:rot lat="0" lon="0" rev="19800000"/>
          </a:lightRig>
          <a:backdrop>
            <a:anchor x="0" y="0" z="-210000"/>
            <a:norm dx="0" dy="0" dz="914400"/>
            <a:up dx="0" dy="914400" dz="0"/>
          </a:backdrop>
        </a:scene3d>
        <a:sp3d extrusionH="152250" prstMaterial="dkEdg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b="1" kern="1200" dirty="0"/>
            <a:t>Value</a:t>
          </a:r>
        </a:p>
      </dsp:txBody>
      <dsp:txXfrm>
        <a:off x="8493140" y="1306770"/>
        <a:ext cx="1296455" cy="700045"/>
      </dsp:txXfrm>
    </dsp:sp>
    <dsp:sp modelId="{79B57CC3-D286-2341-8ABE-7F8886554E52}">
      <dsp:nvSpPr>
        <dsp:cNvPr id="0" name=""/>
        <dsp:cNvSpPr/>
      </dsp:nvSpPr>
      <dsp:spPr>
        <a:xfrm>
          <a:off x="8483017" y="2460761"/>
          <a:ext cx="1833465" cy="990013"/>
        </a:xfrm>
        <a:prstGeom prst="ellipse">
          <a:avLst/>
        </a:prstGeom>
        <a:solidFill>
          <a:schemeClr val="accent5">
            <a:hueOff val="0"/>
            <a:satOff val="0"/>
            <a:lumOff val="0"/>
            <a:alphaOff val="0"/>
          </a:schemeClr>
        </a:solidFill>
        <a:ln>
          <a:noFill/>
        </a:ln>
        <a:effectLst/>
        <a:scene3d>
          <a:camera prst="perspectiveRelaxed" fov="0">
            <a:rot lat="20400000" lon="20400000" rev="600000"/>
          </a:camera>
          <a:lightRig rig="soft" dir="t">
            <a:rot lat="0" lon="0" rev="19800000"/>
          </a:lightRig>
          <a:backdrop>
            <a:anchor x="0" y="0" z="-210000"/>
            <a:norm dx="0" dy="0" dz="914400"/>
            <a:up dx="0" dy="914400" dz="0"/>
          </a:backdrop>
        </a:scene3d>
        <a:sp3d extrusionH="152250" prstMaterial="dkEdg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b="1" kern="1200" dirty="0"/>
            <a:t>Veracity</a:t>
          </a:r>
        </a:p>
      </dsp:txBody>
      <dsp:txXfrm>
        <a:off x="8751522" y="2605745"/>
        <a:ext cx="1296455" cy="700045"/>
      </dsp:txXfrm>
    </dsp:sp>
    <dsp:sp modelId="{6D014729-CC09-4F45-932F-60DC2315CEB4}">
      <dsp:nvSpPr>
        <dsp:cNvPr id="0" name=""/>
        <dsp:cNvSpPr/>
      </dsp:nvSpPr>
      <dsp:spPr>
        <a:xfrm>
          <a:off x="8127574" y="3759737"/>
          <a:ext cx="1833465" cy="990013"/>
        </a:xfrm>
        <a:prstGeom prst="ellipse">
          <a:avLst/>
        </a:prstGeom>
        <a:solidFill>
          <a:schemeClr val="accent6">
            <a:hueOff val="0"/>
            <a:satOff val="0"/>
            <a:lumOff val="0"/>
            <a:alphaOff val="0"/>
          </a:schemeClr>
        </a:solidFill>
        <a:ln>
          <a:noFill/>
        </a:ln>
        <a:effectLst/>
        <a:scene3d>
          <a:camera prst="perspectiveRelaxed" fov="0">
            <a:rot lat="20400000" lon="20400000" rev="600000"/>
          </a:camera>
          <a:lightRig rig="soft" dir="t">
            <a:rot lat="0" lon="0" rev="19800000"/>
          </a:lightRig>
          <a:backdrop>
            <a:anchor x="0" y="0" z="-210000"/>
            <a:norm dx="0" dy="0" dz="914400"/>
            <a:up dx="0" dy="914400" dz="0"/>
          </a:backdrop>
        </a:scene3d>
        <a:sp3d extrusionH="152250" prstMaterial="dkEdg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b="1" kern="1200" dirty="0"/>
            <a:t>Velocity</a:t>
          </a:r>
        </a:p>
      </dsp:txBody>
      <dsp:txXfrm>
        <a:off x="8396079" y="3904721"/>
        <a:ext cx="1296455" cy="700045"/>
      </dsp:txXfrm>
    </dsp:sp>
    <dsp:sp modelId="{05A8D69A-2250-3C4E-B23F-2DD93E3877DB}">
      <dsp:nvSpPr>
        <dsp:cNvPr id="0" name=""/>
        <dsp:cNvSpPr/>
      </dsp:nvSpPr>
      <dsp:spPr>
        <a:xfrm>
          <a:off x="7391763" y="4801723"/>
          <a:ext cx="1833465" cy="990013"/>
        </a:xfrm>
        <a:prstGeom prst="ellipse">
          <a:avLst/>
        </a:prstGeom>
        <a:solidFill>
          <a:schemeClr val="accent2">
            <a:hueOff val="0"/>
            <a:satOff val="0"/>
            <a:lumOff val="0"/>
            <a:alphaOff val="0"/>
          </a:schemeClr>
        </a:solidFill>
        <a:ln>
          <a:noFill/>
        </a:ln>
        <a:effectLst/>
        <a:scene3d>
          <a:camera prst="perspectiveRelaxed" fov="0">
            <a:rot lat="20400000" lon="20400000" rev="600000"/>
          </a:camera>
          <a:lightRig rig="soft" dir="t">
            <a:rot lat="0" lon="0" rev="19800000"/>
          </a:lightRig>
          <a:backdrop>
            <a:anchor x="0" y="0" z="-210000"/>
            <a:norm dx="0" dy="0" dz="914400"/>
            <a:up dx="0" dy="914400" dz="0"/>
          </a:backdrop>
        </a:scene3d>
        <a:sp3d extrusionH="152250" prstMaterial="dkEdg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b="1" kern="1200" dirty="0"/>
            <a:t>Volume</a:t>
          </a:r>
        </a:p>
      </dsp:txBody>
      <dsp:txXfrm>
        <a:off x="7660268" y="4946707"/>
        <a:ext cx="1296455" cy="70004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FB601-322D-4CDB-AF1F-5210655440D4}" type="datetimeFigureOut">
              <a:rPr lang="en-US" smtClean="0"/>
              <a:t>3/25/20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79651-7937-42A4-902E-20492CD26AA7}" type="slidenum">
              <a:rPr lang="en-US" smtClean="0"/>
              <a:t>‹#›</a:t>
            </a:fld>
            <a:endParaRPr lang="en-US"/>
          </a:p>
        </p:txBody>
      </p:sp>
    </p:spTree>
    <p:extLst>
      <p:ext uri="{BB962C8B-B14F-4D97-AF65-F5344CB8AC3E}">
        <p14:creationId xmlns:p14="http://schemas.microsoft.com/office/powerpoint/2010/main" val="58026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10"/>
          </p:nvPr>
        </p:nvSpPr>
        <p:spPr/>
        <p:txBody>
          <a:bodyPr/>
          <a:lstStyle/>
          <a:p>
            <a:fld id="{F6379651-7937-42A4-902E-20492CD26AA7}" type="slidenum">
              <a:rPr lang="en-US" smtClean="0"/>
              <a:t>1</a:t>
            </a:fld>
            <a:endParaRPr lang="en-US"/>
          </a:p>
        </p:txBody>
      </p:sp>
    </p:spTree>
    <p:extLst>
      <p:ext uri="{BB962C8B-B14F-4D97-AF65-F5344CB8AC3E}">
        <p14:creationId xmlns:p14="http://schemas.microsoft.com/office/powerpoint/2010/main" val="517266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060c3dcde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060c3dcd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224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060c3dcde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060c3dcde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1. Εμπνευσμένο από τον αμφιβληστροειδή χιτώνα</a:t>
            </a:r>
          </a:p>
          <a:p>
            <a:pPr marL="0" lvl="0" indent="0" algn="l" rtl="0">
              <a:spcBef>
                <a:spcPts val="0"/>
              </a:spcBef>
              <a:spcAft>
                <a:spcPts val="0"/>
              </a:spcAft>
              <a:buNone/>
            </a:pPr>
            <a:r>
              <a:rPr lang="el-GR" dirty="0"/>
              <a:t>2. </a:t>
            </a:r>
            <a:r>
              <a:rPr lang="el-GR" dirty="0" err="1"/>
              <a:t>Χωρο</a:t>
            </a:r>
            <a:r>
              <a:rPr lang="el-GR" dirty="0"/>
              <a:t>-χρονικό φίλτρο</a:t>
            </a:r>
          </a:p>
          <a:p>
            <a:pPr marL="0" lvl="0" indent="0" algn="l" rtl="0">
              <a:spcBef>
                <a:spcPts val="0"/>
              </a:spcBef>
              <a:spcAft>
                <a:spcPts val="0"/>
              </a:spcAft>
              <a:buNone/>
            </a:pPr>
            <a:r>
              <a:rPr lang="el-GR" dirty="0"/>
              <a:t>3. Αντιστρέψιμος μετασχηματισμός</a:t>
            </a:r>
          </a:p>
          <a:p>
            <a:pPr marL="0" lvl="0" indent="0" algn="l" rtl="0">
              <a:spcBef>
                <a:spcPts val="0"/>
              </a:spcBef>
              <a:spcAft>
                <a:spcPts val="0"/>
              </a:spcAft>
              <a:buNone/>
            </a:pPr>
            <a:r>
              <a:rPr lang="el-GR" dirty="0"/>
              <a:t>4. Διαφορά </a:t>
            </a:r>
            <a:r>
              <a:rPr lang="el-GR" dirty="0" err="1"/>
              <a:t>Γκαουσιανών</a:t>
            </a:r>
            <a:r>
              <a:rPr lang="el-GR" dirty="0"/>
              <a:t> φίλτρων με βάρη</a:t>
            </a:r>
          </a:p>
          <a:p>
            <a:pPr marL="0" lvl="0" indent="0" algn="l" rtl="0">
              <a:spcBef>
                <a:spcPts val="0"/>
              </a:spcBef>
              <a:spcAft>
                <a:spcPts val="0"/>
              </a:spcAft>
              <a:buNone/>
            </a:pPr>
            <a:r>
              <a:rPr lang="el-GR" dirty="0"/>
              <a:t>5. Ευαίσθητο στις αντιθέσεις</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l-GR" dirty="0"/>
              <a:t>6. Εξαγωγή χαρακτηριστικών</a:t>
            </a:r>
          </a:p>
          <a:p>
            <a:pPr marL="0" lvl="0" indent="0" algn="l" rtl="0">
              <a:spcBef>
                <a:spcPts val="0"/>
              </a:spcBef>
              <a:spcAft>
                <a:spcPts val="0"/>
              </a:spcAft>
              <a:buNone/>
            </a:pPr>
            <a:endParaRPr lang="el-GR" dirty="0"/>
          </a:p>
        </p:txBody>
      </p:sp>
    </p:spTree>
    <p:extLst>
      <p:ext uri="{BB962C8B-B14F-4D97-AF65-F5344CB8AC3E}">
        <p14:creationId xmlns:p14="http://schemas.microsoft.com/office/powerpoint/2010/main" val="3452647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6060c3dcde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6060c3dcde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Σώμα, </a:t>
            </a:r>
            <a:r>
              <a:rPr lang="el-GR" dirty="0" err="1"/>
              <a:t>Δενδρίτες</a:t>
            </a:r>
            <a:r>
              <a:rPr lang="el-GR" dirty="0"/>
              <a:t>, Άξονας, Συνάψεις, Ηλεκτρικοί παλμοί</a:t>
            </a:r>
            <a:endParaRPr dirty="0"/>
          </a:p>
        </p:txBody>
      </p:sp>
    </p:spTree>
    <p:extLst>
      <p:ext uri="{BB962C8B-B14F-4D97-AF65-F5344CB8AC3E}">
        <p14:creationId xmlns:p14="http://schemas.microsoft.com/office/powerpoint/2010/main" val="543825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060c3dcde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060c3dcde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9860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609cf6a1f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609cf6a1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930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414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501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214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43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37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060c3dc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060c3dc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The outline of today’s presentation begins with the problem statement where we explain why compression is important. Then, I will introduce the basics of the neuro-inspired compression algorithm that we proposed in out previous work and its two main building blocks; the retina-inspired filter and the neuro-inspired quantization. Afterwards, I will present how we manage to improve the performance of the initially proposed algorithm which is the main contribution of this work. We will discuss some experimental results and draw the conclusions of this work</a:t>
            </a:r>
            <a:endParaRPr sz="14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22934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01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ff09432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ff09432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8462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10"/>
          </p:nvPr>
        </p:nvSpPr>
        <p:spPr/>
        <p:txBody>
          <a:bodyPr/>
          <a:lstStyle/>
          <a:p>
            <a:fld id="{F6379651-7937-42A4-902E-20492CD26AA7}" type="slidenum">
              <a:rPr lang="en-US" smtClean="0"/>
              <a:t>22</a:t>
            </a:fld>
            <a:endParaRPr lang="en-US"/>
          </a:p>
        </p:txBody>
      </p:sp>
    </p:spTree>
    <p:extLst>
      <p:ext uri="{BB962C8B-B14F-4D97-AF65-F5344CB8AC3E}">
        <p14:creationId xmlns:p14="http://schemas.microsoft.com/office/powerpoint/2010/main" val="403808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10"/>
          </p:nvPr>
        </p:nvSpPr>
        <p:spPr/>
        <p:txBody>
          <a:bodyPr/>
          <a:lstStyle/>
          <a:p>
            <a:fld id="{F6379651-7937-42A4-902E-20492CD26AA7}" type="slidenum">
              <a:rPr lang="en-US" smtClean="0"/>
              <a:t>23</a:t>
            </a:fld>
            <a:endParaRPr lang="en-US"/>
          </a:p>
        </p:txBody>
      </p:sp>
    </p:spTree>
    <p:extLst>
      <p:ext uri="{BB962C8B-B14F-4D97-AF65-F5344CB8AC3E}">
        <p14:creationId xmlns:p14="http://schemas.microsoft.com/office/powerpoint/2010/main" val="69696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060c3dc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060c3dc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sz="1400" dirty="0">
                <a:latin typeface="Times New Roman"/>
                <a:ea typeface="Times New Roman"/>
                <a:cs typeface="Times New Roman"/>
                <a:sym typeface="Times New Roman"/>
              </a:rPr>
              <a:t>Ζούμε αδιαμφισβήτητα στην εποχή των μεγάλων δεδομένων. Παρατηρούμε την πληροφορία που υπάρχει σε 1 μόλις λεπτό στο διαδίκτυο. Σε πολλές εφαρμογές η πληροφορία έχει ήδη διπλασιαστεί μέσα σε έναν χρόνο ενώ όταν αναφερόμαστε στα δεδομένα σε ένα μεγάλο ποσοστό εννοούμε εικόνες και βίντεο.</a:t>
            </a:r>
            <a:endParaRPr sz="14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57132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064567a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064567a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latin typeface="Times New Roman"/>
                <a:ea typeface="Times New Roman"/>
                <a:cs typeface="Times New Roman"/>
                <a:sym typeface="Times New Roman"/>
              </a:rPr>
              <a:t>5V’s big data characteristics</a:t>
            </a:r>
            <a:endParaRPr sz="1400"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GB" sz="1400" b="1" dirty="0">
                <a:solidFill>
                  <a:schemeClr val="dk1"/>
                </a:solidFill>
                <a:latin typeface="Times New Roman"/>
                <a:ea typeface="Times New Roman"/>
                <a:cs typeface="Times New Roman"/>
                <a:sym typeface="Times New Roman"/>
              </a:rPr>
              <a:t>Variety</a:t>
            </a:r>
            <a:r>
              <a:rPr lang="en-GB" sz="1400" dirty="0">
                <a:solidFill>
                  <a:schemeClr val="dk1"/>
                </a:solidFill>
                <a:latin typeface="Times New Roman"/>
                <a:ea typeface="Times New Roman"/>
                <a:cs typeface="Times New Roman"/>
                <a:sym typeface="Times New Roman"/>
              </a:rPr>
              <a:t> </a:t>
            </a:r>
            <a:r>
              <a:rPr lang="el-GR" sz="1400" dirty="0">
                <a:solidFill>
                  <a:schemeClr val="dk1"/>
                </a:solidFill>
                <a:latin typeface="Times New Roman"/>
                <a:ea typeface="Times New Roman"/>
                <a:cs typeface="Times New Roman"/>
                <a:sym typeface="Times New Roman"/>
              </a:rPr>
              <a:t>(Ποικιλία) </a:t>
            </a:r>
            <a:r>
              <a:rPr lang="en-GB" sz="1400" dirty="0">
                <a:solidFill>
                  <a:schemeClr val="dk1"/>
                </a:solidFill>
                <a:latin typeface="Times New Roman"/>
                <a:ea typeface="Times New Roman"/>
                <a:cs typeface="Times New Roman"/>
                <a:sym typeface="Times New Roman"/>
              </a:rPr>
              <a:t>refers to the type of data that big Data can comprise. This data can by structured of unstructured. The combination of different types causes more problems.</a:t>
            </a:r>
            <a:endParaRPr sz="14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GB" sz="1400" b="1" dirty="0">
                <a:solidFill>
                  <a:schemeClr val="dk1"/>
                </a:solidFill>
                <a:latin typeface="Times New Roman"/>
                <a:ea typeface="Times New Roman"/>
                <a:cs typeface="Times New Roman"/>
                <a:sym typeface="Times New Roman"/>
              </a:rPr>
              <a:t>Volume</a:t>
            </a:r>
            <a:r>
              <a:rPr lang="en-GB" sz="1400" dirty="0">
                <a:solidFill>
                  <a:schemeClr val="dk1"/>
                </a:solidFill>
                <a:latin typeface="Times New Roman"/>
                <a:ea typeface="Times New Roman"/>
                <a:cs typeface="Times New Roman"/>
                <a:sym typeface="Times New Roman"/>
              </a:rPr>
              <a:t> </a:t>
            </a:r>
            <a:r>
              <a:rPr lang="el-GR" sz="1400" dirty="0">
                <a:solidFill>
                  <a:schemeClr val="dk1"/>
                </a:solidFill>
                <a:latin typeface="Times New Roman"/>
                <a:ea typeface="Times New Roman"/>
                <a:cs typeface="Times New Roman"/>
                <a:sym typeface="Times New Roman"/>
              </a:rPr>
              <a:t>(Όγκος) </a:t>
            </a:r>
            <a:r>
              <a:rPr lang="en-GB" sz="1400" dirty="0">
                <a:solidFill>
                  <a:schemeClr val="dk1"/>
                </a:solidFill>
                <a:latin typeface="Times New Roman"/>
                <a:ea typeface="Times New Roman"/>
                <a:cs typeface="Times New Roman"/>
                <a:sym typeface="Times New Roman"/>
              </a:rPr>
              <a:t>refers to the quantity of data. New terms are invented (like </a:t>
            </a:r>
            <a:r>
              <a:rPr lang="en-GB" sz="1400" dirty="0" err="1">
                <a:solidFill>
                  <a:schemeClr val="dk1"/>
                </a:solidFill>
                <a:latin typeface="Times New Roman"/>
                <a:ea typeface="Times New Roman"/>
                <a:cs typeface="Times New Roman"/>
                <a:sym typeface="Times New Roman"/>
              </a:rPr>
              <a:t>zetabytes</a:t>
            </a:r>
            <a:r>
              <a:rPr lang="en-GB" sz="1400" dirty="0">
                <a:solidFill>
                  <a:schemeClr val="dk1"/>
                </a:solidFill>
                <a:latin typeface="Times New Roman"/>
                <a:ea typeface="Times New Roman"/>
                <a:cs typeface="Times New Roman"/>
                <a:sym typeface="Times New Roman"/>
              </a:rPr>
              <a:t>) to describe the enormous amount of data</a:t>
            </a:r>
            <a:endParaRPr sz="14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GB" sz="1400" b="1" dirty="0">
                <a:solidFill>
                  <a:schemeClr val="dk1"/>
                </a:solidFill>
                <a:latin typeface="Times New Roman"/>
                <a:ea typeface="Times New Roman"/>
                <a:cs typeface="Times New Roman"/>
                <a:sym typeface="Times New Roman"/>
              </a:rPr>
              <a:t>Velocity</a:t>
            </a:r>
            <a:r>
              <a:rPr lang="en-GB" sz="1400" dirty="0">
                <a:solidFill>
                  <a:schemeClr val="dk1"/>
                </a:solidFill>
                <a:latin typeface="Times New Roman"/>
                <a:ea typeface="Times New Roman"/>
                <a:cs typeface="Times New Roman"/>
                <a:sym typeface="Times New Roman"/>
              </a:rPr>
              <a:t> </a:t>
            </a:r>
            <a:r>
              <a:rPr lang="el-GR" sz="1400" dirty="0">
                <a:solidFill>
                  <a:schemeClr val="dk1"/>
                </a:solidFill>
                <a:latin typeface="Times New Roman"/>
                <a:ea typeface="Times New Roman"/>
                <a:cs typeface="Times New Roman"/>
                <a:sym typeface="Times New Roman"/>
              </a:rPr>
              <a:t>(Ταχύτητα) </a:t>
            </a:r>
            <a:r>
              <a:rPr lang="en-GB" sz="1400" dirty="0">
                <a:solidFill>
                  <a:schemeClr val="dk1"/>
                </a:solidFill>
                <a:latin typeface="Times New Roman"/>
                <a:ea typeface="Times New Roman"/>
                <a:cs typeface="Times New Roman"/>
                <a:sym typeface="Times New Roman"/>
              </a:rPr>
              <a:t>refers to the time in which Big Data are processed. It is desired to process in real-time data to take decisions. </a:t>
            </a:r>
            <a:endParaRPr sz="14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GB" sz="1400" b="1" dirty="0">
                <a:latin typeface="Times New Roman"/>
                <a:ea typeface="Times New Roman"/>
                <a:cs typeface="Times New Roman"/>
                <a:sym typeface="Times New Roman"/>
              </a:rPr>
              <a:t>Value</a:t>
            </a:r>
            <a:r>
              <a:rPr lang="en-GB" sz="1400" dirty="0">
                <a:latin typeface="Times New Roman"/>
                <a:ea typeface="Times New Roman"/>
                <a:cs typeface="Times New Roman"/>
                <a:sym typeface="Times New Roman"/>
              </a:rPr>
              <a:t> </a:t>
            </a:r>
            <a:r>
              <a:rPr lang="el-GR" sz="1400" dirty="0">
                <a:latin typeface="Times New Roman"/>
                <a:ea typeface="Times New Roman"/>
                <a:cs typeface="Times New Roman"/>
                <a:sym typeface="Times New Roman"/>
              </a:rPr>
              <a:t>(Αξία) </a:t>
            </a:r>
            <a:r>
              <a:rPr lang="en-GB" sz="1400" dirty="0">
                <a:latin typeface="Times New Roman"/>
                <a:ea typeface="Times New Roman"/>
                <a:cs typeface="Times New Roman"/>
                <a:sym typeface="Times New Roman"/>
              </a:rPr>
              <a:t>refers to the added-value  - the important features - that data can bring to the intended process, activity and analysis</a:t>
            </a:r>
            <a:endParaRPr sz="1400" dirty="0">
              <a:latin typeface="Times New Roman"/>
              <a:ea typeface="Times New Roman"/>
              <a:cs typeface="Times New Roman"/>
              <a:sym typeface="Times New Roman"/>
            </a:endParaRPr>
          </a:p>
          <a:p>
            <a:pPr marL="0" lvl="0" indent="0" algn="l" rtl="0">
              <a:spcBef>
                <a:spcPts val="0"/>
              </a:spcBef>
              <a:spcAft>
                <a:spcPts val="0"/>
              </a:spcAft>
              <a:buNone/>
            </a:pPr>
            <a:r>
              <a:rPr lang="en-GB" sz="1400" b="1" dirty="0">
                <a:latin typeface="Times New Roman"/>
                <a:ea typeface="Times New Roman"/>
                <a:cs typeface="Times New Roman"/>
                <a:sym typeface="Times New Roman"/>
              </a:rPr>
              <a:t>Veracity</a:t>
            </a:r>
            <a:r>
              <a:rPr lang="en-GB" sz="1400" dirty="0">
                <a:latin typeface="Times New Roman"/>
                <a:ea typeface="Times New Roman"/>
                <a:cs typeface="Times New Roman"/>
                <a:sym typeface="Times New Roman"/>
              </a:rPr>
              <a:t> </a:t>
            </a:r>
            <a:r>
              <a:rPr lang="el-GR" sz="1400" dirty="0">
                <a:latin typeface="Times New Roman"/>
                <a:ea typeface="Times New Roman"/>
                <a:cs typeface="Times New Roman"/>
                <a:sym typeface="Times New Roman"/>
              </a:rPr>
              <a:t>(</a:t>
            </a:r>
            <a:r>
              <a:rPr lang="el-GR" sz="1400" dirty="0" err="1">
                <a:latin typeface="Times New Roman"/>
                <a:ea typeface="Times New Roman"/>
                <a:cs typeface="Times New Roman"/>
                <a:sym typeface="Times New Roman"/>
              </a:rPr>
              <a:t>Αξιοπιστ</a:t>
            </a:r>
            <a:r>
              <a:rPr lang="en-US" sz="1400" dirty="0" err="1">
                <a:latin typeface="Times New Roman"/>
                <a:ea typeface="Times New Roman"/>
                <a:cs typeface="Times New Roman"/>
                <a:sym typeface="Times New Roman"/>
              </a:rPr>
              <a:t>ί</a:t>
            </a:r>
            <a:r>
              <a:rPr lang="el-GR" sz="1400" dirty="0">
                <a:latin typeface="Times New Roman"/>
                <a:ea typeface="Times New Roman"/>
                <a:cs typeface="Times New Roman"/>
                <a:sym typeface="Times New Roman"/>
              </a:rPr>
              <a:t>α) </a:t>
            </a:r>
            <a:r>
              <a:rPr lang="en-GB" sz="1400" dirty="0">
                <a:latin typeface="Times New Roman"/>
                <a:ea typeface="Times New Roman"/>
                <a:cs typeface="Times New Roman"/>
                <a:sym typeface="Times New Roman"/>
              </a:rPr>
              <a:t>refers to the truthfulness of information in order to make decisions. </a:t>
            </a:r>
            <a:endParaRPr sz="1400" dirty="0">
              <a:latin typeface="Times New Roman"/>
              <a:ea typeface="Times New Roman"/>
              <a:cs typeface="Times New Roman"/>
              <a:sym typeface="Times New Roman"/>
            </a:endParaRPr>
          </a:p>
          <a:p>
            <a:pPr marL="0" lvl="0" indent="0" algn="l" rtl="0">
              <a:spcBef>
                <a:spcPts val="0"/>
              </a:spcBef>
              <a:spcAft>
                <a:spcPts val="0"/>
              </a:spcAft>
              <a:buNone/>
            </a:pPr>
            <a:r>
              <a:rPr lang="en-GB" sz="1400" dirty="0">
                <a:latin typeface="Times New Roman"/>
                <a:ea typeface="Times New Roman"/>
                <a:cs typeface="Times New Roman"/>
                <a:sym typeface="Times New Roman"/>
              </a:rPr>
              <a:t> </a:t>
            </a:r>
            <a:endParaRPr sz="14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68590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060c3dcd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6060c3dcd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latin typeface="Times New Roman"/>
                <a:ea typeface="Times New Roman"/>
                <a:cs typeface="Times New Roman"/>
                <a:sym typeface="Times New Roman"/>
              </a:rPr>
              <a:t>5V’s big data characteristics</a:t>
            </a:r>
            <a:endParaRPr sz="14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GB" sz="1400" b="1">
                <a:solidFill>
                  <a:schemeClr val="dk1"/>
                </a:solidFill>
                <a:latin typeface="Times New Roman"/>
                <a:ea typeface="Times New Roman"/>
                <a:cs typeface="Times New Roman"/>
                <a:sym typeface="Times New Roman"/>
              </a:rPr>
              <a:t>Variety</a:t>
            </a:r>
            <a:r>
              <a:rPr lang="en-GB" sz="1400">
                <a:solidFill>
                  <a:schemeClr val="dk1"/>
                </a:solidFill>
                <a:latin typeface="Times New Roman"/>
                <a:ea typeface="Times New Roman"/>
                <a:cs typeface="Times New Roman"/>
                <a:sym typeface="Times New Roman"/>
              </a:rPr>
              <a:t> refers to the type of data that big Data can comprise. This data can by structured of unstructured. The combination of different types causes more problems.</a:t>
            </a:r>
            <a:endParaRPr sz="14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GB" sz="1400" b="1">
                <a:solidFill>
                  <a:schemeClr val="dk1"/>
                </a:solidFill>
                <a:latin typeface="Times New Roman"/>
                <a:ea typeface="Times New Roman"/>
                <a:cs typeface="Times New Roman"/>
                <a:sym typeface="Times New Roman"/>
              </a:rPr>
              <a:t>Volume</a:t>
            </a:r>
            <a:r>
              <a:rPr lang="en-GB" sz="1400">
                <a:solidFill>
                  <a:schemeClr val="dk1"/>
                </a:solidFill>
                <a:latin typeface="Times New Roman"/>
                <a:ea typeface="Times New Roman"/>
                <a:cs typeface="Times New Roman"/>
                <a:sym typeface="Times New Roman"/>
              </a:rPr>
              <a:t> refers to the quantity of data. New terms are invented (like zetabytes) to describe the enormous amount of data</a:t>
            </a:r>
            <a:endParaRPr sz="14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GB" sz="1400" b="1">
                <a:solidFill>
                  <a:schemeClr val="dk1"/>
                </a:solidFill>
                <a:latin typeface="Times New Roman"/>
                <a:ea typeface="Times New Roman"/>
                <a:cs typeface="Times New Roman"/>
                <a:sym typeface="Times New Roman"/>
              </a:rPr>
              <a:t>Velocity</a:t>
            </a:r>
            <a:r>
              <a:rPr lang="en-GB" sz="1400">
                <a:solidFill>
                  <a:schemeClr val="dk1"/>
                </a:solidFill>
                <a:latin typeface="Times New Roman"/>
                <a:ea typeface="Times New Roman"/>
                <a:cs typeface="Times New Roman"/>
                <a:sym typeface="Times New Roman"/>
              </a:rPr>
              <a:t> refers to the time in which Big Data are processed. It is desired to process in real-time data to take decisions. </a:t>
            </a:r>
            <a:endParaRPr sz="14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GB" sz="1400" b="1">
                <a:latin typeface="Times New Roman"/>
                <a:ea typeface="Times New Roman"/>
                <a:cs typeface="Times New Roman"/>
                <a:sym typeface="Times New Roman"/>
              </a:rPr>
              <a:t>Value</a:t>
            </a:r>
            <a:r>
              <a:rPr lang="en-GB" sz="1400">
                <a:latin typeface="Times New Roman"/>
                <a:ea typeface="Times New Roman"/>
                <a:cs typeface="Times New Roman"/>
                <a:sym typeface="Times New Roman"/>
              </a:rPr>
              <a:t> refers to the added-value  - the important features - that data can bring to the intended process, activity and analysis</a:t>
            </a:r>
            <a:endParaRPr sz="1400">
              <a:latin typeface="Times New Roman"/>
              <a:ea typeface="Times New Roman"/>
              <a:cs typeface="Times New Roman"/>
              <a:sym typeface="Times New Roman"/>
            </a:endParaRPr>
          </a:p>
          <a:p>
            <a:pPr marL="0" lvl="0" indent="0" algn="l" rtl="0">
              <a:spcBef>
                <a:spcPts val="0"/>
              </a:spcBef>
              <a:spcAft>
                <a:spcPts val="0"/>
              </a:spcAft>
              <a:buNone/>
            </a:pPr>
            <a:r>
              <a:rPr lang="en-GB" sz="1400" b="1">
                <a:latin typeface="Times New Roman"/>
                <a:ea typeface="Times New Roman"/>
                <a:cs typeface="Times New Roman"/>
                <a:sym typeface="Times New Roman"/>
              </a:rPr>
              <a:t>Veracity</a:t>
            </a:r>
            <a:r>
              <a:rPr lang="en-GB" sz="1400">
                <a:latin typeface="Times New Roman"/>
                <a:ea typeface="Times New Roman"/>
                <a:cs typeface="Times New Roman"/>
                <a:sym typeface="Times New Roman"/>
              </a:rPr>
              <a:t> refers to the truthfulness of information in order to make decisions. </a:t>
            </a:r>
            <a:endParaRPr sz="1400">
              <a:latin typeface="Times New Roman"/>
              <a:ea typeface="Times New Roman"/>
              <a:cs typeface="Times New Roman"/>
              <a:sym typeface="Times New Roman"/>
            </a:endParaRPr>
          </a:p>
          <a:p>
            <a:pPr marL="0" lvl="0" indent="0" algn="l" rtl="0">
              <a:spcBef>
                <a:spcPts val="0"/>
              </a:spcBef>
              <a:spcAft>
                <a:spcPts val="0"/>
              </a:spcAft>
              <a:buNone/>
            </a:pPr>
            <a:r>
              <a:rPr lang="en-GB"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p:txBody>
      </p:sp>
    </p:spTree>
    <p:extLst>
      <p:ext uri="{BB962C8B-B14F-4D97-AF65-F5344CB8AC3E}">
        <p14:creationId xmlns:p14="http://schemas.microsoft.com/office/powerpoint/2010/main" val="91046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060c3dcd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060c3dcd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most important compression challenges are the following:</a:t>
            </a:r>
          </a:p>
          <a:p>
            <a:pPr marL="0" lvl="0" indent="0" algn="l" rtl="0">
              <a:spcBef>
                <a:spcPts val="0"/>
              </a:spcBef>
              <a:spcAft>
                <a:spcPts val="0"/>
              </a:spcAft>
              <a:buNone/>
            </a:pPr>
            <a:r>
              <a:rPr lang="en-US" dirty="0"/>
              <a:t>1. As we have already mentioned the amount of images and videos is exponentially increasing over time because they play a substantial role in </a:t>
            </a:r>
            <a:r>
              <a:rPr lang="en-US" dirty="0" err="1"/>
              <a:t>everyday's</a:t>
            </a:r>
            <a:r>
              <a:rPr lang="en-US" dirty="0"/>
              <a:t> communication through social media, for entertainment, for research like earth observation, for technological development like drones, UAV, self-driven cars, etc. for surveillance where areas that need to be secured are monitored 24h/days 7days/week and many other reasons.</a:t>
            </a:r>
          </a:p>
          <a:p>
            <a:pPr marL="0" lvl="0" indent="0" algn="l" rtl="0">
              <a:spcBef>
                <a:spcPts val="0"/>
              </a:spcBef>
              <a:spcAft>
                <a:spcPts val="0"/>
              </a:spcAft>
              <a:buNone/>
            </a:pPr>
            <a:r>
              <a:rPr lang="en-US" dirty="0"/>
              <a:t>2 However, the progress of compression algorithm seems to be too slow. This picture shows in black all the compression standards that were released during the last 30 years, in blue the building blocks of image compression standards and in grey the ones of video compression standards. It is important to notice that the last video compression standard was released in 2013 10 years after it's precedent. </a:t>
            </a:r>
          </a:p>
          <a:p>
            <a:pPr marL="0" lvl="0" indent="0" algn="l" rtl="0">
              <a:spcBef>
                <a:spcPts val="0"/>
              </a:spcBef>
              <a:spcAft>
                <a:spcPts val="0"/>
              </a:spcAft>
              <a:buNone/>
            </a:pPr>
            <a:r>
              <a:rPr lang="en-US" dirty="0"/>
              <a:t>3. It is worth to be said that the HEVC has yet to be adopted by the latest HD sensors due to its high complexity. There are much more processing steps required to achieve the compression performance of HEVC than AVC.</a:t>
            </a:r>
          </a:p>
          <a:p>
            <a:pPr marL="0" lvl="0" indent="0" algn="l" rtl="0">
              <a:spcBef>
                <a:spcPts val="0"/>
              </a:spcBef>
              <a:spcAft>
                <a:spcPts val="0"/>
              </a:spcAft>
              <a:buNone/>
            </a:pPr>
            <a:r>
              <a:rPr lang="en-US" dirty="0"/>
              <a:t>4. This is catastrophic for devices with short-battery life.</a:t>
            </a:r>
          </a:p>
          <a:p>
            <a:pPr marL="0" lvl="0" indent="0" algn="l" rtl="0">
              <a:spcBef>
                <a:spcPts val="0"/>
              </a:spcBef>
              <a:spcAft>
                <a:spcPts val="0"/>
              </a:spcAft>
              <a:buNone/>
            </a:pPr>
            <a:r>
              <a:rPr lang="en-US" dirty="0"/>
              <a:t>5. Last but not least, we should always take case when we design a compression algorithm to be consistent with the human visual perception. Standards process each frame separately which is far from the event-based functionality of the visual system.</a:t>
            </a:r>
          </a:p>
        </p:txBody>
      </p:sp>
    </p:spTree>
    <p:extLst>
      <p:ext uri="{BB962C8B-B14F-4D97-AF65-F5344CB8AC3E}">
        <p14:creationId xmlns:p14="http://schemas.microsoft.com/office/powerpoint/2010/main" val="407225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060c3dcd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060c3dcd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Το μάτι δεσμεύει την οπτική πληροφορία (φωτόνια) και ο εγκέφαλος ερμηνεύει την πληροφορία αυτή για να εξάγουμε συμπεράσματα σχετικά με τον κόσμο</a:t>
            </a:r>
            <a:endParaRPr dirty="0"/>
          </a:p>
        </p:txBody>
      </p:sp>
    </p:spTree>
    <p:extLst>
      <p:ext uri="{BB962C8B-B14F-4D97-AF65-F5344CB8AC3E}">
        <p14:creationId xmlns:p14="http://schemas.microsoft.com/office/powerpoint/2010/main" val="393873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060c3dcde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060c3dcd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87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060c3dcde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060c3dcd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9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D60802-8217-4EEE-AEC0-61C6FEDEAE72}" type="datetime1">
              <a:rPr lang="en-US" smtClean="0"/>
              <a:t>3/25/20</a:t>
            </a:fld>
            <a:endParaRPr lang="en-US"/>
          </a:p>
        </p:txBody>
      </p:sp>
      <p:sp>
        <p:nvSpPr>
          <p:cNvPr id="5" name="Footer Placeholder 4"/>
          <p:cNvSpPr>
            <a:spLocks noGrp="1"/>
          </p:cNvSpPr>
          <p:nvPr>
            <p:ph type="ftr" sz="quarter" idx="11"/>
          </p:nvPr>
        </p:nvSpPr>
        <p:spPr/>
        <p:txBody>
          <a:bodyPr/>
          <a:lstStyle/>
          <a:p>
            <a:r>
              <a:rPr lang="en-US"/>
              <a:t>iWATERMAP: 2nd Partner Meeting | 09/04/2019, Heraklion</a:t>
            </a:r>
          </a:p>
        </p:txBody>
      </p:sp>
      <p:sp>
        <p:nvSpPr>
          <p:cNvPr id="6" name="Slide Number Placeholder 5"/>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281981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7C5680-CC53-4CD4-93C2-9A2B79F1ACC1}" type="datetime1">
              <a:rPr lang="en-US" smtClean="0"/>
              <a:t>3/25/20</a:t>
            </a:fld>
            <a:endParaRPr lang="en-US"/>
          </a:p>
        </p:txBody>
      </p:sp>
      <p:sp>
        <p:nvSpPr>
          <p:cNvPr id="5" name="Footer Placeholder 4"/>
          <p:cNvSpPr>
            <a:spLocks noGrp="1"/>
          </p:cNvSpPr>
          <p:nvPr>
            <p:ph type="ftr" sz="quarter" idx="11"/>
          </p:nvPr>
        </p:nvSpPr>
        <p:spPr/>
        <p:txBody>
          <a:bodyPr/>
          <a:lstStyle/>
          <a:p>
            <a:r>
              <a:rPr lang="en-US"/>
              <a:t>iWATERMAP: 2nd Partner Meeting | 09/04/2019, Heraklion</a:t>
            </a:r>
          </a:p>
        </p:txBody>
      </p:sp>
      <p:sp>
        <p:nvSpPr>
          <p:cNvPr id="6" name="Slide Number Placeholder 5"/>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1865449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21DED-267E-4C11-89A5-8C6DA68C25C6}" type="datetime1">
              <a:rPr lang="en-US" smtClean="0"/>
              <a:t>3/25/20</a:t>
            </a:fld>
            <a:endParaRPr lang="en-US"/>
          </a:p>
        </p:txBody>
      </p:sp>
      <p:sp>
        <p:nvSpPr>
          <p:cNvPr id="5" name="Footer Placeholder 4"/>
          <p:cNvSpPr>
            <a:spLocks noGrp="1"/>
          </p:cNvSpPr>
          <p:nvPr>
            <p:ph type="ftr" sz="quarter" idx="11"/>
          </p:nvPr>
        </p:nvSpPr>
        <p:spPr/>
        <p:txBody>
          <a:bodyPr/>
          <a:lstStyle/>
          <a:p>
            <a:r>
              <a:rPr lang="en-US"/>
              <a:t>iWATERMAP: 2nd Partner Meeting | 09/04/2019, Heraklion</a:t>
            </a:r>
          </a:p>
        </p:txBody>
      </p:sp>
      <p:sp>
        <p:nvSpPr>
          <p:cNvPr id="6" name="Slide Number Placeholder 5"/>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180455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1772867"/>
            <a:ext cx="5883600" cy="45524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SzPts val="3600"/>
              <a:buChar char="❖"/>
              <a:defRPr sz="3200">
                <a:latin typeface="Times New Roman"/>
                <a:ea typeface="Times New Roman"/>
                <a:cs typeface="Times New Roman"/>
                <a:sym typeface="Times New Roman"/>
              </a:defRPr>
            </a:lvl1pPr>
            <a:lvl2pPr lvl="1" rtl="0">
              <a:lnSpc>
                <a:spcPct val="150000"/>
              </a:lnSpc>
              <a:spcBef>
                <a:spcPts val="0"/>
              </a:spcBef>
              <a:spcAft>
                <a:spcPts val="0"/>
              </a:spcAft>
              <a:buSzPts val="3600"/>
              <a:buChar char="➢"/>
              <a:defRPr sz="4800"/>
            </a:lvl2pPr>
            <a:lvl3pPr lvl="2" algn="ctr" rtl="0">
              <a:spcBef>
                <a:spcPts val="0"/>
              </a:spcBef>
              <a:spcAft>
                <a:spcPts val="0"/>
              </a:spcAft>
              <a:buSzPts val="3600"/>
              <a:buChar char="■"/>
              <a:defRPr sz="4800"/>
            </a:lvl3pPr>
            <a:lvl4pPr lvl="3" algn="ctr" rtl="0">
              <a:spcBef>
                <a:spcPts val="0"/>
              </a:spcBef>
              <a:spcAft>
                <a:spcPts val="0"/>
              </a:spcAft>
              <a:buSzPts val="3600"/>
              <a:buChar char="●"/>
              <a:defRPr sz="4800"/>
            </a:lvl4pPr>
            <a:lvl5pPr lvl="4" algn="ctr" rtl="0">
              <a:spcBef>
                <a:spcPts val="0"/>
              </a:spcBef>
              <a:spcAft>
                <a:spcPts val="0"/>
              </a:spcAft>
              <a:buSzPts val="3600"/>
              <a:buChar char="◆"/>
              <a:defRPr sz="4800"/>
            </a:lvl5pPr>
            <a:lvl6pPr lvl="5" algn="ctr" rtl="0">
              <a:spcBef>
                <a:spcPts val="0"/>
              </a:spcBef>
              <a:spcAft>
                <a:spcPts val="0"/>
              </a:spcAft>
              <a:buSzPts val="3600"/>
              <a:buChar char="➢"/>
              <a:defRPr sz="4800"/>
            </a:lvl6pPr>
            <a:lvl7pPr lvl="6" algn="ctr" rtl="0">
              <a:spcBef>
                <a:spcPts val="0"/>
              </a:spcBef>
              <a:spcAft>
                <a:spcPts val="0"/>
              </a:spcAft>
              <a:buSzPts val="3600"/>
              <a:buChar char="■"/>
              <a:defRPr sz="4800"/>
            </a:lvl7pPr>
            <a:lvl8pPr lvl="7" algn="ctr" rtl="0">
              <a:spcBef>
                <a:spcPts val="0"/>
              </a:spcBef>
              <a:spcAft>
                <a:spcPts val="0"/>
              </a:spcAft>
              <a:buSzPts val="3600"/>
              <a:buChar char="●"/>
              <a:defRPr sz="4800"/>
            </a:lvl8pPr>
            <a:lvl9pPr lvl="8" algn="ctr" rtl="0">
              <a:spcBef>
                <a:spcPts val="0"/>
              </a:spcBef>
              <a:spcAft>
                <a:spcPts val="0"/>
              </a:spcAft>
              <a:buSzPts val="3600"/>
              <a:buChar char="◆"/>
              <a:defRPr sz="4800"/>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2757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1ADB2-389B-40E6-A8CE-8966B53561AE}" type="datetime1">
              <a:rPr lang="en-US" smtClean="0"/>
              <a:t>3/25/20</a:t>
            </a:fld>
            <a:endParaRPr lang="en-US"/>
          </a:p>
        </p:txBody>
      </p:sp>
      <p:sp>
        <p:nvSpPr>
          <p:cNvPr id="5" name="Footer Placeholder 4"/>
          <p:cNvSpPr>
            <a:spLocks noGrp="1"/>
          </p:cNvSpPr>
          <p:nvPr>
            <p:ph type="ftr" sz="quarter" idx="11"/>
          </p:nvPr>
        </p:nvSpPr>
        <p:spPr/>
        <p:txBody>
          <a:bodyPr/>
          <a:lstStyle/>
          <a:p>
            <a:r>
              <a:rPr lang="en-US"/>
              <a:t>iWATERMAP: 2nd Partner Meeting | 09/04/2019, Heraklion</a:t>
            </a:r>
          </a:p>
        </p:txBody>
      </p:sp>
      <p:sp>
        <p:nvSpPr>
          <p:cNvPr id="6" name="Slide Number Placeholder 5"/>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285030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A9CB01-5D3A-4C43-BEBE-06A8D0C240B6}" type="datetime1">
              <a:rPr lang="en-US" smtClean="0"/>
              <a:t>3/25/20</a:t>
            </a:fld>
            <a:endParaRPr lang="en-US"/>
          </a:p>
        </p:txBody>
      </p:sp>
      <p:sp>
        <p:nvSpPr>
          <p:cNvPr id="5" name="Footer Placeholder 4"/>
          <p:cNvSpPr>
            <a:spLocks noGrp="1"/>
          </p:cNvSpPr>
          <p:nvPr>
            <p:ph type="ftr" sz="quarter" idx="11"/>
          </p:nvPr>
        </p:nvSpPr>
        <p:spPr/>
        <p:txBody>
          <a:bodyPr/>
          <a:lstStyle/>
          <a:p>
            <a:r>
              <a:rPr lang="en-US"/>
              <a:t>iWATERMAP: 2nd Partner Meeting | 09/04/2019, Heraklion</a:t>
            </a:r>
          </a:p>
        </p:txBody>
      </p:sp>
      <p:sp>
        <p:nvSpPr>
          <p:cNvPr id="6" name="Slide Number Placeholder 5"/>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311471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32FF56-FA0E-4F1D-A5C5-A868FFC49861}" type="datetime1">
              <a:rPr lang="en-US" smtClean="0"/>
              <a:t>3/25/20</a:t>
            </a:fld>
            <a:endParaRPr lang="en-US"/>
          </a:p>
        </p:txBody>
      </p:sp>
      <p:sp>
        <p:nvSpPr>
          <p:cNvPr id="6" name="Footer Placeholder 5"/>
          <p:cNvSpPr>
            <a:spLocks noGrp="1"/>
          </p:cNvSpPr>
          <p:nvPr>
            <p:ph type="ftr" sz="quarter" idx="11"/>
          </p:nvPr>
        </p:nvSpPr>
        <p:spPr/>
        <p:txBody>
          <a:bodyPr/>
          <a:lstStyle/>
          <a:p>
            <a:r>
              <a:rPr lang="en-US"/>
              <a:t>iWATERMAP: 2nd Partner Meeting | 09/04/2019, Heraklion</a:t>
            </a:r>
          </a:p>
        </p:txBody>
      </p:sp>
      <p:sp>
        <p:nvSpPr>
          <p:cNvPr id="7" name="Slide Number Placeholder 6"/>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154071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3E511F-01E5-4A56-9EE9-C7D68B1C3DAF}" type="datetime1">
              <a:rPr lang="en-US" smtClean="0"/>
              <a:t>3/25/20</a:t>
            </a:fld>
            <a:endParaRPr lang="en-US"/>
          </a:p>
        </p:txBody>
      </p:sp>
      <p:sp>
        <p:nvSpPr>
          <p:cNvPr id="8" name="Footer Placeholder 7"/>
          <p:cNvSpPr>
            <a:spLocks noGrp="1"/>
          </p:cNvSpPr>
          <p:nvPr>
            <p:ph type="ftr" sz="quarter" idx="11"/>
          </p:nvPr>
        </p:nvSpPr>
        <p:spPr/>
        <p:txBody>
          <a:bodyPr/>
          <a:lstStyle/>
          <a:p>
            <a:r>
              <a:rPr lang="en-US"/>
              <a:t>iWATERMAP: 2nd Partner Meeting | 09/04/2019, Heraklion</a:t>
            </a:r>
          </a:p>
        </p:txBody>
      </p:sp>
      <p:sp>
        <p:nvSpPr>
          <p:cNvPr id="9" name="Slide Number Placeholder 8"/>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82486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6702C4-93AC-476C-B02F-8CF234235479}" type="datetime1">
              <a:rPr lang="en-US" smtClean="0"/>
              <a:t>3/25/20</a:t>
            </a:fld>
            <a:endParaRPr lang="en-US"/>
          </a:p>
        </p:txBody>
      </p:sp>
      <p:sp>
        <p:nvSpPr>
          <p:cNvPr id="4" name="Footer Placeholder 3"/>
          <p:cNvSpPr>
            <a:spLocks noGrp="1"/>
          </p:cNvSpPr>
          <p:nvPr>
            <p:ph type="ftr" sz="quarter" idx="11"/>
          </p:nvPr>
        </p:nvSpPr>
        <p:spPr/>
        <p:txBody>
          <a:bodyPr/>
          <a:lstStyle/>
          <a:p>
            <a:r>
              <a:rPr lang="en-US"/>
              <a:t>iWATERMAP: 2nd Partner Meeting | 09/04/2019, Heraklion</a:t>
            </a:r>
          </a:p>
        </p:txBody>
      </p:sp>
      <p:sp>
        <p:nvSpPr>
          <p:cNvPr id="5" name="Slide Number Placeholder 4"/>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403079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CBE6C-5CD4-4D08-B508-A5A9E00C8B25}" type="datetime1">
              <a:rPr lang="en-US" smtClean="0"/>
              <a:t>3/25/20</a:t>
            </a:fld>
            <a:endParaRPr lang="en-US"/>
          </a:p>
        </p:txBody>
      </p:sp>
      <p:sp>
        <p:nvSpPr>
          <p:cNvPr id="3" name="Footer Placeholder 2"/>
          <p:cNvSpPr>
            <a:spLocks noGrp="1"/>
          </p:cNvSpPr>
          <p:nvPr>
            <p:ph type="ftr" sz="quarter" idx="11"/>
          </p:nvPr>
        </p:nvSpPr>
        <p:spPr/>
        <p:txBody>
          <a:bodyPr/>
          <a:lstStyle/>
          <a:p>
            <a:r>
              <a:rPr lang="en-US"/>
              <a:t>iWATERMAP: 2nd Partner Meeting | 09/04/2019, Heraklion</a:t>
            </a:r>
          </a:p>
        </p:txBody>
      </p:sp>
      <p:sp>
        <p:nvSpPr>
          <p:cNvPr id="4" name="Slide Number Placeholder 3"/>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181919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467F0B-C248-4EB1-BC0A-4E449C158002}" type="datetime1">
              <a:rPr lang="en-US" smtClean="0"/>
              <a:t>3/25/20</a:t>
            </a:fld>
            <a:endParaRPr lang="en-US"/>
          </a:p>
        </p:txBody>
      </p:sp>
      <p:sp>
        <p:nvSpPr>
          <p:cNvPr id="6" name="Footer Placeholder 5"/>
          <p:cNvSpPr>
            <a:spLocks noGrp="1"/>
          </p:cNvSpPr>
          <p:nvPr>
            <p:ph type="ftr" sz="quarter" idx="11"/>
          </p:nvPr>
        </p:nvSpPr>
        <p:spPr/>
        <p:txBody>
          <a:bodyPr/>
          <a:lstStyle/>
          <a:p>
            <a:r>
              <a:rPr lang="en-US"/>
              <a:t>iWATERMAP: 2nd Partner Meeting | 09/04/2019, Heraklion</a:t>
            </a:r>
          </a:p>
        </p:txBody>
      </p:sp>
      <p:sp>
        <p:nvSpPr>
          <p:cNvPr id="7" name="Slide Number Placeholder 6"/>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297493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C4CB39-310D-4911-9222-177204ECED54}" type="datetime1">
              <a:rPr lang="en-US" smtClean="0"/>
              <a:t>3/25/20</a:t>
            </a:fld>
            <a:endParaRPr lang="en-US"/>
          </a:p>
        </p:txBody>
      </p:sp>
      <p:sp>
        <p:nvSpPr>
          <p:cNvPr id="6" name="Footer Placeholder 5"/>
          <p:cNvSpPr>
            <a:spLocks noGrp="1"/>
          </p:cNvSpPr>
          <p:nvPr>
            <p:ph type="ftr" sz="quarter" idx="11"/>
          </p:nvPr>
        </p:nvSpPr>
        <p:spPr/>
        <p:txBody>
          <a:bodyPr/>
          <a:lstStyle/>
          <a:p>
            <a:r>
              <a:rPr lang="en-US"/>
              <a:t>iWATERMAP: 2nd Partner Meeting | 09/04/2019, Heraklion</a:t>
            </a:r>
          </a:p>
        </p:txBody>
      </p:sp>
      <p:sp>
        <p:nvSpPr>
          <p:cNvPr id="7" name="Slide Number Placeholder 6"/>
          <p:cNvSpPr>
            <a:spLocks noGrp="1"/>
          </p:cNvSpPr>
          <p:nvPr>
            <p:ph type="sldNum" sz="quarter" idx="12"/>
          </p:nvPr>
        </p:nvSpPr>
        <p:spPr/>
        <p:txBody>
          <a:bodyPr/>
          <a:lstStyle/>
          <a:p>
            <a:fld id="{20C04BF8-582E-41D0-9879-47471AE8FD05}" type="slidenum">
              <a:rPr lang="en-US" smtClean="0"/>
              <a:t>‹#›</a:t>
            </a:fld>
            <a:endParaRPr lang="en-US"/>
          </a:p>
        </p:txBody>
      </p:sp>
    </p:spTree>
    <p:extLst>
      <p:ext uri="{BB962C8B-B14F-4D97-AF65-F5344CB8AC3E}">
        <p14:creationId xmlns:p14="http://schemas.microsoft.com/office/powerpoint/2010/main" val="351350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2984E-C857-4898-9314-02DB801A5F48}" type="datetime1">
              <a:rPr lang="en-US" smtClean="0"/>
              <a:t>3/25/20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iWATERMAP: 2nd Partner Meeting | 09/04/2019, Heraklion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04BF8-582E-41D0-9879-47471AE8FD05}" type="slidenum">
              <a:rPr lang="en-US" smtClean="0"/>
              <a:t>‹#›</a:t>
            </a:fld>
            <a:endParaRPr lang="en-US"/>
          </a:p>
        </p:txBody>
      </p:sp>
    </p:spTree>
    <p:extLst>
      <p:ext uri="{BB962C8B-B14F-4D97-AF65-F5344CB8AC3E}">
        <p14:creationId xmlns:p14="http://schemas.microsoft.com/office/powerpoint/2010/main" val="2152611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jpg"/><Relationship Id="rId3" Type="http://schemas.openxmlformats.org/officeDocument/2006/relationships/video" Target="../media/media9.mov"/><Relationship Id="rId7" Type="http://schemas.openxmlformats.org/officeDocument/2006/relationships/notesSlide" Target="../notesSlides/notesSlide10.xml"/><Relationship Id="rId12" Type="http://schemas.openxmlformats.org/officeDocument/2006/relationships/image" Target="../media/image26.jpg"/><Relationship Id="rId2" Type="http://schemas.microsoft.com/office/2007/relationships/media" Target="../media/media9.mov"/><Relationship Id="rId1" Type="http://schemas.openxmlformats.org/officeDocument/2006/relationships/tags" Target="../tags/tag6.xml"/><Relationship Id="rId6" Type="http://schemas.openxmlformats.org/officeDocument/2006/relationships/slideLayout" Target="../slideLayouts/slideLayout12.xml"/><Relationship Id="rId11" Type="http://schemas.openxmlformats.org/officeDocument/2006/relationships/image" Target="../media/image25.jpg"/><Relationship Id="rId5" Type="http://schemas.openxmlformats.org/officeDocument/2006/relationships/audio" Target="../media/media10.m4a"/><Relationship Id="rId15" Type="http://schemas.openxmlformats.org/officeDocument/2006/relationships/image" Target="../media/image2.png"/><Relationship Id="rId10" Type="http://schemas.openxmlformats.org/officeDocument/2006/relationships/image" Target="../media/image24.jpg"/><Relationship Id="rId4" Type="http://schemas.microsoft.com/office/2007/relationships/media" Target="../media/media10.m4a"/><Relationship Id="rId9" Type="http://schemas.openxmlformats.org/officeDocument/2006/relationships/image" Target="../media/image23.jp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30.png"/><Relationship Id="rId12" Type="http://schemas.openxmlformats.org/officeDocument/2006/relationships/image" Target="../media/image35.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notesSlide" Target="../notesSlides/notesSlide11.xml"/><Relationship Id="rId10" Type="http://schemas.openxmlformats.org/officeDocument/2006/relationships/image" Target="../media/image33.png"/><Relationship Id="rId4" Type="http://schemas.openxmlformats.org/officeDocument/2006/relationships/slideLayout" Target="../slideLayouts/slideLayout7.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media/media12.m4a"/><Relationship Id="rId7" Type="http://schemas.openxmlformats.org/officeDocument/2006/relationships/image" Target="../media/image37.png"/><Relationship Id="rId12" Type="http://schemas.openxmlformats.org/officeDocument/2006/relationships/image" Target="../media/image4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12.xml"/><Relationship Id="rId10" Type="http://schemas.openxmlformats.org/officeDocument/2006/relationships/image" Target="../media/image40.png"/><Relationship Id="rId4" Type="http://schemas.openxmlformats.org/officeDocument/2006/relationships/slideLayout" Target="../slideLayouts/slideLayout7.xml"/><Relationship Id="rId9" Type="http://schemas.openxmlformats.org/officeDocument/2006/relationships/image" Target="../media/image39.png"/><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45.png"/><Relationship Id="rId12" Type="http://schemas.openxmlformats.org/officeDocument/2006/relationships/image" Target="../media/image50.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notesSlide" Target="../notesSlides/notesSlide13.xml"/><Relationship Id="rId10" Type="http://schemas.openxmlformats.org/officeDocument/2006/relationships/image" Target="../media/image48.png"/><Relationship Id="rId4" Type="http://schemas.openxmlformats.org/officeDocument/2006/relationships/slideLayout" Target="../slideLayouts/slideLayout7.xml"/><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microsoft.com/office/2007/relationships/media" Target="../media/media14.m4a"/><Relationship Id="rId16" Type="http://schemas.openxmlformats.org/officeDocument/2006/relationships/image" Target="../media/image60.png"/><Relationship Id="rId1" Type="http://schemas.openxmlformats.org/officeDocument/2006/relationships/tags" Target="../tags/tag10.xml"/><Relationship Id="rId6" Type="http://schemas.openxmlformats.org/officeDocument/2006/relationships/image" Target="../media/image30.png"/><Relationship Id="rId11" Type="http://schemas.openxmlformats.org/officeDocument/2006/relationships/image" Target="../media/image55.png"/><Relationship Id="rId5" Type="http://schemas.openxmlformats.org/officeDocument/2006/relationships/notesSlide" Target="../notesSlides/notesSlide14.xml"/><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slideLayout" Target="../slideLayouts/slideLayout7.xml"/><Relationship Id="rId9" Type="http://schemas.openxmlformats.org/officeDocument/2006/relationships/image" Target="../media/image53.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media15.m4a"/><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1.png"/><Relationship Id="rId2" Type="http://schemas.microsoft.com/office/2007/relationships/media" Target="../media/media15.m4a"/><Relationship Id="rId16" Type="http://schemas.openxmlformats.org/officeDocument/2006/relationships/image" Target="../media/image70.png"/><Relationship Id="rId20" Type="http://schemas.openxmlformats.org/officeDocument/2006/relationships/image" Target="../media/image2.png"/><Relationship Id="rId1" Type="http://schemas.openxmlformats.org/officeDocument/2006/relationships/tags" Target="../tags/tag1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notesSlide" Target="../notesSlides/notesSlide15.xml"/><Relationship Id="rId15" Type="http://schemas.openxmlformats.org/officeDocument/2006/relationships/image" Target="../media/image69.png"/><Relationship Id="rId10" Type="http://schemas.openxmlformats.org/officeDocument/2006/relationships/image" Target="../media/image66.png"/><Relationship Id="rId19" Type="http://schemas.openxmlformats.org/officeDocument/2006/relationships/image" Target="../media/image72.png"/><Relationship Id="rId4" Type="http://schemas.openxmlformats.org/officeDocument/2006/relationships/slideLayout" Target="../slideLayouts/slideLayout7.xml"/><Relationship Id="rId9" Type="http://schemas.openxmlformats.org/officeDocument/2006/relationships/image" Target="../media/image65.pn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audio" Target="../media/media16.m4a"/><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microsoft.com/office/2007/relationships/media" Target="../media/media16.m4a"/><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2.png"/><Relationship Id="rId1" Type="http://schemas.openxmlformats.org/officeDocument/2006/relationships/tags" Target="../tags/tag12.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notesSlide" Target="../notesSlides/notesSlide16.xml"/><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slideLayout" Target="../slideLayouts/slideLayout7.xml"/><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audio" Target="../media/media17.m4a"/><Relationship Id="rId7" Type="http://schemas.openxmlformats.org/officeDocument/2006/relationships/image" Target="../media/image97.png"/><Relationship Id="rId12" Type="http://schemas.openxmlformats.org/officeDocument/2006/relationships/image" Target="../media/image102.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notesSlide" Target="../notesSlides/notesSlide17.xml"/><Relationship Id="rId15" Type="http://schemas.openxmlformats.org/officeDocument/2006/relationships/image" Target="../media/image2.png"/><Relationship Id="rId10" Type="http://schemas.openxmlformats.org/officeDocument/2006/relationships/image" Target="../media/image100.png"/><Relationship Id="rId4" Type="http://schemas.openxmlformats.org/officeDocument/2006/relationships/slideLayout" Target="../slideLayouts/slideLayout7.xml"/><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13" Type="http://schemas.openxmlformats.org/officeDocument/2006/relationships/image" Target="../media/image103.png"/><Relationship Id="rId3" Type="http://schemas.openxmlformats.org/officeDocument/2006/relationships/audio" Target="../media/media18.m4a"/><Relationship Id="rId7" Type="http://schemas.openxmlformats.org/officeDocument/2006/relationships/image" Target="../media/image97.png"/><Relationship Id="rId12" Type="http://schemas.openxmlformats.org/officeDocument/2006/relationships/image" Target="../media/image102.png"/><Relationship Id="rId2" Type="http://schemas.microsoft.com/office/2007/relationships/media" Target="../media/media18.m4a"/><Relationship Id="rId16" Type="http://schemas.openxmlformats.org/officeDocument/2006/relationships/image" Target="../media/image98.png"/><Relationship Id="rId1" Type="http://schemas.openxmlformats.org/officeDocument/2006/relationships/tags" Target="../tags/tag14.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notesSlide" Target="../notesSlides/notesSlide18.xml"/><Relationship Id="rId15" Type="http://schemas.openxmlformats.org/officeDocument/2006/relationships/image" Target="../media/image2.png"/><Relationship Id="rId10" Type="http://schemas.openxmlformats.org/officeDocument/2006/relationships/image" Target="../media/image100.png"/><Relationship Id="rId4" Type="http://schemas.openxmlformats.org/officeDocument/2006/relationships/slideLayout" Target="../slideLayouts/slideLayout7.xml"/><Relationship Id="rId1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8" Type="http://schemas.openxmlformats.org/officeDocument/2006/relationships/image" Target="../media/image113.png"/><Relationship Id="rId26" Type="http://schemas.openxmlformats.org/officeDocument/2006/relationships/image" Target="../media/image116.png"/><Relationship Id="rId3" Type="http://schemas.openxmlformats.org/officeDocument/2006/relationships/audio" Target="../media/media19.m4a"/><Relationship Id="rId21" Type="http://schemas.openxmlformats.org/officeDocument/2006/relationships/image" Target="../media/image88.png"/><Relationship Id="rId34" Type="http://schemas.openxmlformats.org/officeDocument/2006/relationships/image" Target="../media/image119.png"/><Relationship Id="rId7" Type="http://schemas.openxmlformats.org/officeDocument/2006/relationships/image" Target="../media/image74.png"/><Relationship Id="rId17" Type="http://schemas.openxmlformats.org/officeDocument/2006/relationships/image" Target="../media/image112.png"/><Relationship Id="rId25" Type="http://schemas.openxmlformats.org/officeDocument/2006/relationships/image" Target="../media/image92.png"/><Relationship Id="rId33" Type="http://schemas.openxmlformats.org/officeDocument/2006/relationships/image" Target="../media/image109.png"/><Relationship Id="rId2" Type="http://schemas.microsoft.com/office/2007/relationships/media" Target="../media/media19.m4a"/><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2.png"/><Relationship Id="rId1" Type="http://schemas.openxmlformats.org/officeDocument/2006/relationships/tags" Target="../tags/tag15.xml"/><Relationship Id="rId6" Type="http://schemas.openxmlformats.org/officeDocument/2006/relationships/image" Target="../media/image73.png"/><Relationship Id="rId11" Type="http://schemas.openxmlformats.org/officeDocument/2006/relationships/image" Target="../media/image107.png"/><Relationship Id="rId24" Type="http://schemas.openxmlformats.org/officeDocument/2006/relationships/image" Target="../media/image91.png"/><Relationship Id="rId32" Type="http://schemas.openxmlformats.org/officeDocument/2006/relationships/image" Target="../media/image108.png"/><Relationship Id="rId5" Type="http://schemas.openxmlformats.org/officeDocument/2006/relationships/notesSlide" Target="../notesSlides/notesSlide19.xml"/><Relationship Id="rId15" Type="http://schemas.openxmlformats.org/officeDocument/2006/relationships/image" Target="../media/image110.png"/><Relationship Id="rId23" Type="http://schemas.openxmlformats.org/officeDocument/2006/relationships/image" Target="../media/image90.png"/><Relationship Id="rId28" Type="http://schemas.openxmlformats.org/officeDocument/2006/relationships/image" Target="../media/image118.png"/><Relationship Id="rId10" Type="http://schemas.openxmlformats.org/officeDocument/2006/relationships/image" Target="../media/image106.png"/><Relationship Id="rId19" Type="http://schemas.openxmlformats.org/officeDocument/2006/relationships/image" Target="../media/image114.png"/><Relationship Id="rId31" Type="http://schemas.openxmlformats.org/officeDocument/2006/relationships/image" Target="../media/image99.png"/><Relationship Id="rId4" Type="http://schemas.openxmlformats.org/officeDocument/2006/relationships/slideLayout" Target="../slideLayouts/slideLayout7.xml"/><Relationship Id="rId9" Type="http://schemas.openxmlformats.org/officeDocument/2006/relationships/image" Target="../media/image105.png"/><Relationship Id="rId22" Type="http://schemas.openxmlformats.org/officeDocument/2006/relationships/image" Target="../media/image89.png"/><Relationship Id="rId27" Type="http://schemas.openxmlformats.org/officeDocument/2006/relationships/image" Target="../media/image117.png"/><Relationship Id="rId30"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69.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pl.edu.gr/" TargetMode="External"/><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20.png"/><Relationship Id="rId5" Type="http://schemas.openxmlformats.org/officeDocument/2006/relationships/image" Target="../media/image70.jpe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23.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7.jp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audio" Target="../media/media5.m4a"/><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2.png"/><Relationship Id="rId2" Type="http://schemas.microsoft.com/office/2007/relationships/media" Target="../media/media5.m4a"/><Relationship Id="rId16" Type="http://schemas.openxmlformats.org/officeDocument/2006/relationships/image" Target="../media/image18.png"/><Relationship Id="rId1" Type="http://schemas.openxmlformats.org/officeDocument/2006/relationships/tags" Target="../tags/tag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notesSlide" Target="../notesSlides/notesSlide6.xml"/><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slideLayout" Target="../slideLayouts/slideLayout12.xml"/><Relationship Id="rId9" Type="http://schemas.openxmlformats.org/officeDocument/2006/relationships/image" Target="../media/image11.png"/><Relationship Id="rId1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9.jp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0.jp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51012" y="1939539"/>
            <a:ext cx="11940988" cy="18071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ea typeface="Open Sans" panose="020B0606030504020204" pitchFamily="34" charset="0"/>
                <a:cs typeface="Open Sans" panose="020B0606030504020204" pitchFamily="34" charset="0"/>
              </a:rPr>
              <a:t>Image Compression based on Neuroscience Models:</a:t>
            </a:r>
          </a:p>
          <a:p>
            <a:pPr algn="ctr"/>
            <a:r>
              <a:rPr lang="en-US" altLang="en-US" sz="36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ea typeface="Open Sans" panose="020B0606030504020204" pitchFamily="34" charset="0"/>
                <a:cs typeface="Open Sans" panose="020B0606030504020204" pitchFamily="34" charset="0"/>
              </a:rPr>
              <a:t>Rate-Distortion performance of the Neural Code</a:t>
            </a:r>
          </a:p>
        </p:txBody>
      </p:sp>
      <p:pic>
        <p:nvPicPr>
          <p:cNvPr id="9" name="Picture 8"/>
          <p:cNvPicPr>
            <a:picLocks noChangeAspect="1"/>
          </p:cNvPicPr>
          <p:nvPr/>
        </p:nvPicPr>
        <p:blipFill>
          <a:blip r:embed="rId5"/>
          <a:stretch>
            <a:fillRect/>
          </a:stretch>
        </p:blipFill>
        <p:spPr>
          <a:xfrm>
            <a:off x="8983684" y="193202"/>
            <a:ext cx="3101308" cy="1126664"/>
          </a:xfrm>
          <a:prstGeom prst="rect">
            <a:avLst/>
          </a:prstGeom>
        </p:spPr>
      </p:pic>
      <p:sp>
        <p:nvSpPr>
          <p:cNvPr id="10" name="Rectangle 9"/>
          <p:cNvSpPr/>
          <p:nvPr/>
        </p:nvSpPr>
        <p:spPr>
          <a:xfrm>
            <a:off x="2855730" y="3746737"/>
            <a:ext cx="6896824" cy="2774286"/>
          </a:xfrm>
          <a:prstGeom prst="rect">
            <a:avLst/>
          </a:prstGeom>
        </p:spPr>
        <p:txBody>
          <a:bodyPr wrap="none">
            <a:spAutoFit/>
          </a:bodyPr>
          <a:lstStyle/>
          <a:p>
            <a:pPr algn="ctr"/>
            <a:r>
              <a:rPr lang="en-US" altLang="en-US" sz="2800" u="sng"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Effrosyni Doutsi</a:t>
            </a:r>
            <a:r>
              <a:rPr lang="en-US" altLang="en-US" sz="2800" baseline="300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1 </a:t>
            </a:r>
            <a:r>
              <a:rPr lang="en-US" altLang="en-US" sz="28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 and  Panagiotis Tsakalides</a:t>
            </a:r>
            <a:r>
              <a:rPr lang="en-US" altLang="en-US" sz="2800" baseline="300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1,2</a:t>
            </a:r>
          </a:p>
          <a:p>
            <a:pPr algn="ctr">
              <a:lnSpc>
                <a:spcPct val="150000"/>
              </a:lnSpc>
            </a:pPr>
            <a:r>
              <a:rPr lang="en-US" altLang="en-US" sz="2800" baseline="300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1</a:t>
            </a:r>
            <a:r>
              <a:rPr lang="en-US" altLang="en-US" sz="28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FORTH-ICS-SPL lab, </a:t>
            </a:r>
            <a:r>
              <a:rPr lang="en-US" altLang="en-US" sz="2800" baseline="300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2</a:t>
            </a:r>
            <a:r>
              <a:rPr lang="en-US" altLang="en-US" sz="28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University of Crete</a:t>
            </a:r>
          </a:p>
          <a:p>
            <a:pPr algn="ctr">
              <a:lnSpc>
                <a:spcPct val="150000"/>
              </a:lnSpc>
            </a:pPr>
            <a:endParaRPr lang="en-US" altLang="en-US" sz="24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endParaRPr>
          </a:p>
          <a:p>
            <a:pPr algn="ctr">
              <a:lnSpc>
                <a:spcPct val="150000"/>
              </a:lnSpc>
            </a:pPr>
            <a:endParaRPr lang="en-US" altLang="en-US" sz="24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endParaRPr>
          </a:p>
          <a:p>
            <a:pPr algn="ctr">
              <a:lnSpc>
                <a:spcPct val="150000"/>
              </a:lnSpc>
            </a:pPr>
            <a:r>
              <a:rPr lang="en-US" altLang="en-US" sz="2400" dirty="0">
                <a:ln w="0"/>
                <a:gradFill flip="none" rotWithShape="1">
                  <a:gsLst>
                    <a:gs pos="0">
                      <a:srgbClr val="002060"/>
                    </a:gs>
                    <a:gs pos="50000">
                      <a:srgbClr val="739CB3"/>
                    </a:gs>
                    <a:gs pos="100000">
                      <a:schemeClr val="accent1">
                        <a:lumMod val="40000"/>
                        <a:lumOff val="60000"/>
                      </a:schemeClr>
                    </a:gs>
                  </a:gsLst>
                  <a:lin ang="5400000" scaled="1"/>
                  <a:tileRect/>
                </a:gradFill>
                <a:latin typeface="Open Sans" panose="020B0606030504020204" pitchFamily="34" charset="0"/>
              </a:rPr>
              <a:t>DCC 2020</a:t>
            </a:r>
          </a:p>
        </p:txBody>
      </p:sp>
      <p:pic>
        <p:nvPicPr>
          <p:cNvPr id="8" name="Audio 7">
            <a:hlinkClick r:id="" action="ppaction://media"/>
            <a:extLst>
              <a:ext uri="{FF2B5EF4-FFF2-40B4-BE49-F238E27FC236}">
                <a16:creationId xmlns:a16="http://schemas.microsoft.com/office/drawing/2014/main" id="{60342832-C519-3647-9EAE-0503EEC140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88555692"/>
      </p:ext>
    </p:extLst>
  </p:cSld>
  <p:clrMapOvr>
    <a:masterClrMapping/>
  </p:clrMapOvr>
  <mc:AlternateContent xmlns:mc="http://schemas.openxmlformats.org/markup-compatibility/2006" xmlns:p14="http://schemas.microsoft.com/office/powerpoint/2010/main">
    <mc:Choice Requires="p14">
      <p:transition spd="slow" p14:dur="2000" advTm="23719"/>
    </mc:Choice>
    <mc:Fallback xmlns="">
      <p:transition spd="slow" advTm="2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8" name="Title 5">
            <a:extLst>
              <a:ext uri="{FF2B5EF4-FFF2-40B4-BE49-F238E27FC236}">
                <a16:creationId xmlns:a16="http://schemas.microsoft.com/office/drawing/2014/main" id="{3D2E5763-AEEA-E648-972B-9EB82A3C3649}"/>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GB" sz="3600" dirty="0">
                <a:solidFill>
                  <a:srgbClr val="00B0F0"/>
                </a:solidFill>
                <a:latin typeface="Open Sans" panose="020B0606030504020204" pitchFamily="34" charset="0"/>
                <a:sym typeface="Times New Roman"/>
              </a:rPr>
              <a:t>Retina-inspired Filter (RIF)</a:t>
            </a:r>
            <a:r>
              <a:rPr lang="en-GB" sz="3600" baseline="30000" dirty="0">
                <a:solidFill>
                  <a:srgbClr val="00B0F0"/>
                </a:solidFill>
                <a:latin typeface="Open Sans" panose="020B0606030504020204" pitchFamily="34" charset="0"/>
                <a:sym typeface="Times New Roman"/>
              </a:rPr>
              <a:t>[1]</a:t>
            </a:r>
          </a:p>
        </p:txBody>
      </p:sp>
      <p:sp>
        <p:nvSpPr>
          <p:cNvPr id="7" name="Google Shape;243;p47">
            <a:extLst>
              <a:ext uri="{FF2B5EF4-FFF2-40B4-BE49-F238E27FC236}">
                <a16:creationId xmlns:a16="http://schemas.microsoft.com/office/drawing/2014/main" id="{C52274FA-A444-6A4C-818A-C63B347FC66F}"/>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1600" dirty="0">
                <a:solidFill>
                  <a:srgbClr val="00B0F0"/>
                </a:solidFill>
                <a:latin typeface="Times New Roman"/>
                <a:ea typeface="Times New Roman"/>
                <a:cs typeface="Times New Roman"/>
                <a:sym typeface="Times New Roman"/>
              </a:rPr>
              <a:t>[1] </a:t>
            </a:r>
            <a:r>
              <a:rPr lang="en-GB" sz="1600" dirty="0">
                <a:solidFill>
                  <a:srgbClr val="00B0F0"/>
                </a:solidFill>
              </a:rPr>
              <a:t>E. Doutsi, L. Fillatre, M. Antonini and J. Gaulmin, "Retina-Inspired Filter," in </a:t>
            </a:r>
            <a:r>
              <a:rPr lang="en-GB" sz="1600" i="1" dirty="0">
                <a:solidFill>
                  <a:srgbClr val="00B0F0"/>
                </a:solidFill>
              </a:rPr>
              <a:t>IEEE Trans. on Image Process.</a:t>
            </a:r>
            <a:r>
              <a:rPr lang="en-GB" sz="1600" dirty="0">
                <a:solidFill>
                  <a:srgbClr val="00B0F0"/>
                </a:solidFill>
              </a:rPr>
              <a:t>, 27(7):3484-3499, July 2018.</a:t>
            </a:r>
          </a:p>
        </p:txBody>
      </p:sp>
      <p:sp>
        <p:nvSpPr>
          <p:cNvPr id="11" name="Google Shape;244;p47">
            <a:extLst>
              <a:ext uri="{FF2B5EF4-FFF2-40B4-BE49-F238E27FC236}">
                <a16:creationId xmlns:a16="http://schemas.microsoft.com/office/drawing/2014/main" id="{BCA4F653-AD0A-DD47-B7E0-367C77FBA210}"/>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10</a:t>
            </a:fld>
            <a:endParaRPr sz="2000">
              <a:solidFill>
                <a:srgbClr val="00B0F0"/>
              </a:solidFill>
              <a:latin typeface="Times New Roman"/>
              <a:ea typeface="Times New Roman"/>
              <a:cs typeface="Times New Roman"/>
              <a:sym typeface="Times New Roman"/>
            </a:endParaRPr>
          </a:p>
        </p:txBody>
      </p:sp>
      <p:sp>
        <p:nvSpPr>
          <p:cNvPr id="9" name="Google Shape;367;p58">
            <a:extLst>
              <a:ext uri="{FF2B5EF4-FFF2-40B4-BE49-F238E27FC236}">
                <a16:creationId xmlns:a16="http://schemas.microsoft.com/office/drawing/2014/main" id="{98A025EA-A1EE-E642-9663-4C9EAD60C318}"/>
              </a:ext>
            </a:extLst>
          </p:cNvPr>
          <p:cNvSpPr txBox="1"/>
          <p:nvPr/>
        </p:nvSpPr>
        <p:spPr>
          <a:xfrm>
            <a:off x="278933" y="1137466"/>
            <a:ext cx="6358000" cy="4364000"/>
          </a:xfrm>
          <a:prstGeom prst="rect">
            <a:avLst/>
          </a:prstGeom>
          <a:noFill/>
          <a:ln>
            <a:noFill/>
          </a:ln>
        </p:spPr>
        <p:txBody>
          <a:bodyPr spcFirstLastPara="1" wrap="square" lIns="121900" tIns="121900" rIns="121900" bIns="121900" anchor="t" anchorCtr="0">
            <a:noAutofit/>
          </a:bodyPr>
          <a:lstStyle/>
          <a:p>
            <a:pPr marL="495296" indent="-342900">
              <a:lnSpc>
                <a:spcPct val="200000"/>
              </a:lnSpc>
              <a:buClr>
                <a:srgbClr val="1155CC"/>
              </a:buClr>
              <a:buSzPts val="1800"/>
              <a:buFont typeface="Wingdings" pitchFamily="2" charset="2"/>
              <a:buChar char="ü"/>
            </a:pPr>
            <a:r>
              <a:rPr lang="en-GB" sz="2400" dirty="0">
                <a:solidFill>
                  <a:srgbClr val="1155CC"/>
                </a:solidFill>
                <a:latin typeface="Times New Roman"/>
                <a:ea typeface="Times New Roman"/>
                <a:cs typeface="Times New Roman"/>
                <a:sym typeface="Times New Roman"/>
              </a:rPr>
              <a:t>Motivated by the retina</a:t>
            </a:r>
            <a:endParaRPr sz="2400" dirty="0">
              <a:solidFill>
                <a:srgbClr val="1155CC"/>
              </a:solidFill>
              <a:latin typeface="Times New Roman"/>
              <a:ea typeface="Times New Roman"/>
              <a:cs typeface="Times New Roman"/>
              <a:sym typeface="Times New Roman"/>
            </a:endParaRPr>
          </a:p>
          <a:p>
            <a:pPr marL="495296" indent="-342900">
              <a:lnSpc>
                <a:spcPct val="200000"/>
              </a:lnSpc>
              <a:buClr>
                <a:srgbClr val="1155CC"/>
              </a:buClr>
              <a:buSzPts val="1800"/>
              <a:buFont typeface="Wingdings" pitchFamily="2" charset="2"/>
              <a:buChar char="ü"/>
            </a:pPr>
            <a:r>
              <a:rPr lang="en-GB" sz="2400" dirty="0">
                <a:solidFill>
                  <a:srgbClr val="1155CC"/>
                </a:solidFill>
                <a:latin typeface="Times New Roman"/>
                <a:ea typeface="Times New Roman"/>
                <a:cs typeface="Times New Roman"/>
                <a:sym typeface="Times New Roman"/>
              </a:rPr>
              <a:t>Spatiotemporal filter</a:t>
            </a:r>
            <a:endParaRPr sz="2400" dirty="0">
              <a:solidFill>
                <a:srgbClr val="1155CC"/>
              </a:solidFill>
              <a:latin typeface="Times New Roman"/>
              <a:ea typeface="Times New Roman"/>
              <a:cs typeface="Times New Roman"/>
              <a:sym typeface="Times New Roman"/>
            </a:endParaRPr>
          </a:p>
          <a:p>
            <a:pPr marL="495296" indent="-342900">
              <a:lnSpc>
                <a:spcPct val="200000"/>
              </a:lnSpc>
              <a:buClr>
                <a:srgbClr val="1155CC"/>
              </a:buClr>
              <a:buSzPts val="1800"/>
              <a:buFont typeface="Wingdings" pitchFamily="2" charset="2"/>
              <a:buChar char="ü"/>
            </a:pPr>
            <a:r>
              <a:rPr lang="en-GB" sz="2400" dirty="0">
                <a:solidFill>
                  <a:srgbClr val="1155CC"/>
                </a:solidFill>
                <a:latin typeface="Times New Roman"/>
                <a:ea typeface="Times New Roman"/>
                <a:cs typeface="Times New Roman"/>
                <a:sym typeface="Times New Roman"/>
              </a:rPr>
              <a:t>Invertible transform</a:t>
            </a:r>
            <a:endParaRPr sz="2400" dirty="0">
              <a:solidFill>
                <a:srgbClr val="1155CC"/>
              </a:solidFill>
              <a:latin typeface="Times New Roman"/>
              <a:ea typeface="Times New Roman"/>
              <a:cs typeface="Times New Roman"/>
              <a:sym typeface="Times New Roman"/>
            </a:endParaRPr>
          </a:p>
          <a:p>
            <a:pPr marL="495296" indent="-342900">
              <a:lnSpc>
                <a:spcPct val="200000"/>
              </a:lnSpc>
              <a:buClr>
                <a:srgbClr val="1155CC"/>
              </a:buClr>
              <a:buSzPts val="1800"/>
              <a:buFont typeface="Wingdings" pitchFamily="2" charset="2"/>
              <a:buChar char="ü"/>
            </a:pPr>
            <a:r>
              <a:rPr lang="en-GB" sz="2400" dirty="0">
                <a:solidFill>
                  <a:srgbClr val="1155CC"/>
                </a:solidFill>
                <a:latin typeface="Times New Roman"/>
                <a:ea typeface="Times New Roman"/>
                <a:cs typeface="Times New Roman"/>
                <a:sym typeface="Times New Roman"/>
              </a:rPr>
              <a:t>Weighted Difference of Gaussian (WDoG)</a:t>
            </a:r>
            <a:endParaRPr sz="2400" dirty="0">
              <a:solidFill>
                <a:srgbClr val="1155CC"/>
              </a:solidFill>
              <a:latin typeface="Times New Roman"/>
              <a:ea typeface="Times New Roman"/>
              <a:cs typeface="Times New Roman"/>
              <a:sym typeface="Times New Roman"/>
            </a:endParaRPr>
          </a:p>
          <a:p>
            <a:pPr marL="495296" indent="-342900">
              <a:lnSpc>
                <a:spcPct val="200000"/>
              </a:lnSpc>
              <a:buClr>
                <a:srgbClr val="1155CC"/>
              </a:buClr>
              <a:buSzPts val="1800"/>
              <a:buFont typeface="Wingdings" pitchFamily="2" charset="2"/>
              <a:buChar char="ü"/>
            </a:pPr>
            <a:r>
              <a:rPr lang="en-GB" sz="2400" dirty="0">
                <a:solidFill>
                  <a:srgbClr val="1155CC"/>
                </a:solidFill>
                <a:latin typeface="Times New Roman"/>
                <a:ea typeface="Times New Roman"/>
                <a:cs typeface="Times New Roman"/>
                <a:sym typeface="Times New Roman"/>
              </a:rPr>
              <a:t>High contrast sensitivity</a:t>
            </a:r>
            <a:endParaRPr sz="2400" dirty="0">
              <a:solidFill>
                <a:srgbClr val="1155CC"/>
              </a:solidFill>
              <a:latin typeface="Times New Roman"/>
              <a:ea typeface="Times New Roman"/>
              <a:cs typeface="Times New Roman"/>
              <a:sym typeface="Times New Roman"/>
            </a:endParaRPr>
          </a:p>
          <a:p>
            <a:pPr marL="495296" indent="-342900">
              <a:lnSpc>
                <a:spcPct val="200000"/>
              </a:lnSpc>
              <a:buClr>
                <a:srgbClr val="1155CC"/>
              </a:buClr>
              <a:buSzPts val="1800"/>
              <a:buFont typeface="Wingdings" pitchFamily="2" charset="2"/>
              <a:buChar char="ü"/>
            </a:pPr>
            <a:r>
              <a:rPr lang="en-GB" sz="2400" dirty="0">
                <a:solidFill>
                  <a:srgbClr val="1155CC"/>
                </a:solidFill>
                <a:latin typeface="Times New Roman"/>
                <a:ea typeface="Times New Roman"/>
                <a:cs typeface="Times New Roman"/>
                <a:sym typeface="Times New Roman"/>
              </a:rPr>
              <a:t>Feature Extraction</a:t>
            </a:r>
            <a:endParaRPr sz="2400" dirty="0">
              <a:solidFill>
                <a:srgbClr val="1155CC"/>
              </a:solidFill>
              <a:latin typeface="Times New Roman"/>
              <a:ea typeface="Times New Roman"/>
              <a:cs typeface="Times New Roman"/>
              <a:sym typeface="Times New Roman"/>
            </a:endParaRPr>
          </a:p>
        </p:txBody>
      </p:sp>
      <p:pic>
        <p:nvPicPr>
          <p:cNvPr id="10" name="Google Shape;338;p56">
            <a:extLst>
              <a:ext uri="{FF2B5EF4-FFF2-40B4-BE49-F238E27FC236}">
                <a16:creationId xmlns:a16="http://schemas.microsoft.com/office/drawing/2014/main" id="{F1A59920-3147-BB46-B624-C5E7384C9486}"/>
              </a:ext>
            </a:extLst>
          </p:cNvPr>
          <p:cNvPicPr preferRelativeResize="0"/>
          <p:nvPr/>
        </p:nvPicPr>
        <p:blipFill rotWithShape="1">
          <a:blip r:embed="rId8">
            <a:alphaModFix/>
          </a:blip>
          <a:srcRect r="42650" b="3577"/>
          <a:stretch/>
        </p:blipFill>
        <p:spPr>
          <a:xfrm>
            <a:off x="5468112" y="1137466"/>
            <a:ext cx="5389659" cy="4602934"/>
          </a:xfrm>
          <a:prstGeom prst="rect">
            <a:avLst/>
          </a:prstGeom>
          <a:noFill/>
          <a:ln>
            <a:noFill/>
          </a:ln>
        </p:spPr>
      </p:pic>
      <p:pic>
        <p:nvPicPr>
          <p:cNvPr id="14" name="Google Shape;406;p61">
            <a:extLst>
              <a:ext uri="{FF2B5EF4-FFF2-40B4-BE49-F238E27FC236}">
                <a16:creationId xmlns:a16="http://schemas.microsoft.com/office/drawing/2014/main" id="{7E4B8CC5-5A48-E948-AD8E-E4057D3590E9}"/>
              </a:ext>
            </a:extLst>
          </p:cNvPr>
          <p:cNvPicPr preferRelativeResize="0"/>
          <p:nvPr/>
        </p:nvPicPr>
        <p:blipFill rotWithShape="1">
          <a:blip r:embed="rId9">
            <a:alphaModFix/>
          </a:blip>
          <a:srcRect l="13780" r="18099"/>
          <a:stretch/>
        </p:blipFill>
        <p:spPr>
          <a:xfrm>
            <a:off x="9386743" y="1197167"/>
            <a:ext cx="1989067" cy="2333599"/>
          </a:xfrm>
          <a:prstGeom prst="rect">
            <a:avLst/>
          </a:prstGeom>
          <a:noFill/>
          <a:ln>
            <a:noFill/>
          </a:ln>
        </p:spPr>
      </p:pic>
      <p:pic>
        <p:nvPicPr>
          <p:cNvPr id="15" name="Google Shape;407;p61">
            <a:extLst>
              <a:ext uri="{FF2B5EF4-FFF2-40B4-BE49-F238E27FC236}">
                <a16:creationId xmlns:a16="http://schemas.microsoft.com/office/drawing/2014/main" id="{381DFEE3-3287-824C-B0A4-DBFAACF7EF24}"/>
              </a:ext>
            </a:extLst>
          </p:cNvPr>
          <p:cNvPicPr preferRelativeResize="0"/>
          <p:nvPr/>
        </p:nvPicPr>
        <p:blipFill rotWithShape="1">
          <a:blip r:embed="rId10">
            <a:alphaModFix/>
          </a:blip>
          <a:srcRect l="16282" r="15560"/>
          <a:stretch/>
        </p:blipFill>
        <p:spPr>
          <a:xfrm>
            <a:off x="5932502" y="3957275"/>
            <a:ext cx="2051200" cy="2333599"/>
          </a:xfrm>
          <a:prstGeom prst="rect">
            <a:avLst/>
          </a:prstGeom>
          <a:noFill/>
          <a:ln>
            <a:noFill/>
          </a:ln>
        </p:spPr>
      </p:pic>
      <p:pic>
        <p:nvPicPr>
          <p:cNvPr id="16" name="Google Shape;409;p61">
            <a:extLst>
              <a:ext uri="{FF2B5EF4-FFF2-40B4-BE49-F238E27FC236}">
                <a16:creationId xmlns:a16="http://schemas.microsoft.com/office/drawing/2014/main" id="{4E819E10-4BA6-C544-9D13-DA7E239F73AD}"/>
              </a:ext>
            </a:extLst>
          </p:cNvPr>
          <p:cNvPicPr preferRelativeResize="0"/>
          <p:nvPr/>
        </p:nvPicPr>
        <p:blipFill rotWithShape="1">
          <a:blip r:embed="rId11">
            <a:alphaModFix/>
          </a:blip>
          <a:srcRect l="10629" r="18598"/>
          <a:stretch/>
        </p:blipFill>
        <p:spPr>
          <a:xfrm>
            <a:off x="9967065" y="3957242"/>
            <a:ext cx="2184500" cy="2333599"/>
          </a:xfrm>
          <a:prstGeom prst="rect">
            <a:avLst/>
          </a:prstGeom>
          <a:noFill/>
          <a:ln>
            <a:noFill/>
          </a:ln>
        </p:spPr>
      </p:pic>
      <p:pic>
        <p:nvPicPr>
          <p:cNvPr id="17" name="Google Shape;411;p61">
            <a:extLst>
              <a:ext uri="{FF2B5EF4-FFF2-40B4-BE49-F238E27FC236}">
                <a16:creationId xmlns:a16="http://schemas.microsoft.com/office/drawing/2014/main" id="{F4530B6B-F360-4A43-ADE6-0B8CF4BF78E5}"/>
              </a:ext>
            </a:extLst>
          </p:cNvPr>
          <p:cNvPicPr preferRelativeResize="0"/>
          <p:nvPr/>
        </p:nvPicPr>
        <p:blipFill rotWithShape="1">
          <a:blip r:embed="rId12">
            <a:alphaModFix/>
          </a:blip>
          <a:srcRect l="16040" r="15816"/>
          <a:stretch/>
        </p:blipFill>
        <p:spPr>
          <a:xfrm>
            <a:off x="6978539" y="1326911"/>
            <a:ext cx="1989061" cy="2236180"/>
          </a:xfrm>
          <a:prstGeom prst="rect">
            <a:avLst/>
          </a:prstGeom>
          <a:noFill/>
          <a:ln>
            <a:noFill/>
          </a:ln>
        </p:spPr>
      </p:pic>
      <p:sp>
        <p:nvSpPr>
          <p:cNvPr id="18" name="Google Shape;413;p61">
            <a:extLst>
              <a:ext uri="{FF2B5EF4-FFF2-40B4-BE49-F238E27FC236}">
                <a16:creationId xmlns:a16="http://schemas.microsoft.com/office/drawing/2014/main" id="{53414F59-676E-B447-8235-80DDC074E351}"/>
              </a:ext>
            </a:extLst>
          </p:cNvPr>
          <p:cNvSpPr txBox="1"/>
          <p:nvPr/>
        </p:nvSpPr>
        <p:spPr>
          <a:xfrm>
            <a:off x="7352682" y="3252045"/>
            <a:ext cx="1567200" cy="402800"/>
          </a:xfrm>
          <a:prstGeom prst="rect">
            <a:avLst/>
          </a:prstGeom>
          <a:noFill/>
          <a:ln>
            <a:noFill/>
          </a:ln>
        </p:spPr>
        <p:txBody>
          <a:bodyPr spcFirstLastPara="1" wrap="square" lIns="121900" tIns="121900" rIns="121900" bIns="121900" anchor="t" anchorCtr="0">
            <a:noAutofit/>
          </a:bodyPr>
          <a:lstStyle/>
          <a:p>
            <a:r>
              <a:rPr lang="en-GB" sz="2400" dirty="0">
                <a:latin typeface="Times New Roman" panose="02020603050405020304" pitchFamily="18" charset="0"/>
                <a:cs typeface="Times New Roman" panose="02020603050405020304" pitchFamily="18" charset="0"/>
              </a:rPr>
              <a:t>Original</a:t>
            </a:r>
            <a:endParaRPr sz="2400" dirty="0">
              <a:latin typeface="Times New Roman" panose="02020603050405020304" pitchFamily="18" charset="0"/>
              <a:cs typeface="Times New Roman" panose="02020603050405020304" pitchFamily="18" charset="0"/>
            </a:endParaRPr>
          </a:p>
        </p:txBody>
      </p:sp>
      <p:sp>
        <p:nvSpPr>
          <p:cNvPr id="19" name="Google Shape;419;p61">
            <a:extLst>
              <a:ext uri="{FF2B5EF4-FFF2-40B4-BE49-F238E27FC236}">
                <a16:creationId xmlns:a16="http://schemas.microsoft.com/office/drawing/2014/main" id="{6A792B63-3C9C-024B-B0DB-FDDD8376F4E8}"/>
              </a:ext>
            </a:extLst>
          </p:cNvPr>
          <p:cNvSpPr txBox="1"/>
          <p:nvPr/>
        </p:nvSpPr>
        <p:spPr>
          <a:xfrm>
            <a:off x="9677718" y="3297215"/>
            <a:ext cx="1567200" cy="694000"/>
          </a:xfrm>
          <a:prstGeom prst="rect">
            <a:avLst/>
          </a:prstGeom>
          <a:noFill/>
          <a:ln>
            <a:noFill/>
          </a:ln>
        </p:spPr>
        <p:txBody>
          <a:bodyPr spcFirstLastPara="1" wrap="square" lIns="121900" tIns="121900" rIns="121900" bIns="121900" anchor="t" anchorCtr="0">
            <a:noAutofit/>
          </a:bodyPr>
          <a:lstStyle/>
          <a:p>
            <a:pPr algn="ctr"/>
            <a:r>
              <a:rPr lang="en-GB" sz="2400" dirty="0">
                <a:latin typeface="Times New Roman" panose="02020603050405020304" pitchFamily="18" charset="0"/>
                <a:cs typeface="Times New Roman" panose="02020603050405020304" pitchFamily="18" charset="0"/>
              </a:rPr>
              <a:t>t = 26ms</a:t>
            </a:r>
            <a:endParaRPr sz="2400" dirty="0">
              <a:latin typeface="Times New Roman" panose="02020603050405020304" pitchFamily="18" charset="0"/>
              <a:cs typeface="Times New Roman" panose="02020603050405020304" pitchFamily="18" charset="0"/>
            </a:endParaRPr>
          </a:p>
        </p:txBody>
      </p:sp>
      <p:sp>
        <p:nvSpPr>
          <p:cNvPr id="20" name="Google Shape;420;p61">
            <a:extLst>
              <a:ext uri="{FF2B5EF4-FFF2-40B4-BE49-F238E27FC236}">
                <a16:creationId xmlns:a16="http://schemas.microsoft.com/office/drawing/2014/main" id="{32CF94DF-964A-6A42-A6F3-EB4680BC5FF3}"/>
              </a:ext>
            </a:extLst>
          </p:cNvPr>
          <p:cNvSpPr txBox="1"/>
          <p:nvPr/>
        </p:nvSpPr>
        <p:spPr>
          <a:xfrm>
            <a:off x="6129520" y="5876265"/>
            <a:ext cx="1488400" cy="694000"/>
          </a:xfrm>
          <a:prstGeom prst="rect">
            <a:avLst/>
          </a:prstGeom>
          <a:noFill/>
          <a:ln>
            <a:noFill/>
          </a:ln>
        </p:spPr>
        <p:txBody>
          <a:bodyPr spcFirstLastPara="1" wrap="square" lIns="121900" tIns="121900" rIns="121900" bIns="121900" anchor="t" anchorCtr="0">
            <a:noAutofit/>
          </a:bodyPr>
          <a:lstStyle/>
          <a:p>
            <a:pPr algn="ctr"/>
            <a:r>
              <a:rPr lang="en-GB" sz="2400" dirty="0">
                <a:latin typeface="Times New Roman" panose="02020603050405020304" pitchFamily="18" charset="0"/>
                <a:cs typeface="Times New Roman" panose="02020603050405020304" pitchFamily="18" charset="0"/>
              </a:rPr>
              <a:t>t = 31ms</a:t>
            </a:r>
            <a:endParaRPr sz="2400" dirty="0">
              <a:latin typeface="Times New Roman" panose="02020603050405020304" pitchFamily="18" charset="0"/>
              <a:cs typeface="Times New Roman" panose="02020603050405020304" pitchFamily="18" charset="0"/>
            </a:endParaRPr>
          </a:p>
        </p:txBody>
      </p:sp>
      <p:pic>
        <p:nvPicPr>
          <p:cNvPr id="24" name="Google Shape;408;p61">
            <a:extLst>
              <a:ext uri="{FF2B5EF4-FFF2-40B4-BE49-F238E27FC236}">
                <a16:creationId xmlns:a16="http://schemas.microsoft.com/office/drawing/2014/main" id="{7778ECBC-1F0F-CD45-A498-64A83A0F934E}"/>
              </a:ext>
            </a:extLst>
          </p:cNvPr>
          <p:cNvPicPr preferRelativeResize="0"/>
          <p:nvPr/>
        </p:nvPicPr>
        <p:blipFill rotWithShape="1">
          <a:blip r:embed="rId13">
            <a:alphaModFix/>
          </a:blip>
          <a:srcRect l="16814" r="13875"/>
          <a:stretch/>
        </p:blipFill>
        <p:spPr>
          <a:xfrm>
            <a:off x="8058438" y="3962906"/>
            <a:ext cx="2085932" cy="2333601"/>
          </a:xfrm>
          <a:prstGeom prst="rect">
            <a:avLst/>
          </a:prstGeom>
          <a:noFill/>
          <a:ln>
            <a:noFill/>
          </a:ln>
        </p:spPr>
      </p:pic>
      <p:sp>
        <p:nvSpPr>
          <p:cNvPr id="21" name="Google Shape;421;p61">
            <a:extLst>
              <a:ext uri="{FF2B5EF4-FFF2-40B4-BE49-F238E27FC236}">
                <a16:creationId xmlns:a16="http://schemas.microsoft.com/office/drawing/2014/main" id="{C965730F-A7E0-4E44-9D39-BE519D6173FE}"/>
              </a:ext>
            </a:extLst>
          </p:cNvPr>
          <p:cNvSpPr txBox="1"/>
          <p:nvPr/>
        </p:nvSpPr>
        <p:spPr>
          <a:xfrm>
            <a:off x="8260366" y="5876265"/>
            <a:ext cx="1567200" cy="694000"/>
          </a:xfrm>
          <a:prstGeom prst="rect">
            <a:avLst/>
          </a:prstGeom>
          <a:noFill/>
          <a:ln>
            <a:noFill/>
          </a:ln>
        </p:spPr>
        <p:txBody>
          <a:bodyPr spcFirstLastPara="1" wrap="square" lIns="121900" tIns="121900" rIns="121900" bIns="121900" anchor="t" anchorCtr="0">
            <a:noAutofit/>
          </a:bodyPr>
          <a:lstStyle/>
          <a:p>
            <a:pPr algn="ctr"/>
            <a:r>
              <a:rPr lang="en-GB" sz="2400" dirty="0">
                <a:latin typeface="Times New Roman" panose="02020603050405020304" pitchFamily="18" charset="0"/>
                <a:cs typeface="Times New Roman" panose="02020603050405020304" pitchFamily="18" charset="0"/>
              </a:rPr>
              <a:t>t = 36ms</a:t>
            </a:r>
            <a:endParaRPr sz="2400" dirty="0">
              <a:latin typeface="Times New Roman" panose="02020603050405020304" pitchFamily="18" charset="0"/>
              <a:cs typeface="Times New Roman" panose="02020603050405020304" pitchFamily="18" charset="0"/>
            </a:endParaRPr>
          </a:p>
        </p:txBody>
      </p:sp>
      <p:sp>
        <p:nvSpPr>
          <p:cNvPr id="22" name="Google Shape;422;p61">
            <a:extLst>
              <a:ext uri="{FF2B5EF4-FFF2-40B4-BE49-F238E27FC236}">
                <a16:creationId xmlns:a16="http://schemas.microsoft.com/office/drawing/2014/main" id="{1ED79BC2-CCC3-8C40-990A-B0B57A5B3833}"/>
              </a:ext>
            </a:extLst>
          </p:cNvPr>
          <p:cNvSpPr txBox="1"/>
          <p:nvPr/>
        </p:nvSpPr>
        <p:spPr>
          <a:xfrm>
            <a:off x="10624800" y="5876266"/>
            <a:ext cx="1567200" cy="694000"/>
          </a:xfrm>
          <a:prstGeom prst="rect">
            <a:avLst/>
          </a:prstGeom>
          <a:noFill/>
          <a:ln>
            <a:noFill/>
          </a:ln>
        </p:spPr>
        <p:txBody>
          <a:bodyPr spcFirstLastPara="1" wrap="square" lIns="121900" tIns="121900" rIns="121900" bIns="121900" anchor="t" anchorCtr="0">
            <a:noAutofit/>
          </a:bodyPr>
          <a:lstStyle/>
          <a:p>
            <a:pPr algn="ctr"/>
            <a:r>
              <a:rPr lang="en-GB" sz="2400" dirty="0">
                <a:latin typeface="Times New Roman" panose="02020603050405020304" pitchFamily="18" charset="0"/>
                <a:cs typeface="Times New Roman" panose="02020603050405020304" pitchFamily="18" charset="0"/>
              </a:rPr>
              <a:t> t = 41ms</a:t>
            </a:r>
            <a:endParaRPr sz="2400" dirty="0">
              <a:latin typeface="Times New Roman" panose="02020603050405020304" pitchFamily="18" charset="0"/>
              <a:cs typeface="Times New Roman" panose="02020603050405020304" pitchFamily="18" charset="0"/>
            </a:endParaRPr>
          </a:p>
        </p:txBody>
      </p:sp>
      <p:pic>
        <p:nvPicPr>
          <p:cNvPr id="3" name="Filter2D.mov">
            <a:hlinkClick r:id="" action="ppaction://media"/>
            <a:extLst>
              <a:ext uri="{FF2B5EF4-FFF2-40B4-BE49-F238E27FC236}">
                <a16:creationId xmlns:a16="http://schemas.microsoft.com/office/drawing/2014/main" id="{1F4D8F0B-7B2F-3A41-A95A-4C01C5D7D1BF}"/>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6113431" y="565889"/>
            <a:ext cx="5975945" cy="5507153"/>
          </a:xfrm>
          <a:prstGeom prst="rect">
            <a:avLst/>
          </a:prstGeom>
        </p:spPr>
      </p:pic>
      <p:pic>
        <p:nvPicPr>
          <p:cNvPr id="5" name="Audio 4">
            <a:hlinkClick r:id="" action="ppaction://media"/>
            <a:extLst>
              <a:ext uri="{FF2B5EF4-FFF2-40B4-BE49-F238E27FC236}">
                <a16:creationId xmlns:a16="http://schemas.microsoft.com/office/drawing/2014/main" id="{872C4F00-7596-1E47-A5CB-FA92A642F81E}"/>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40143051"/>
      </p:ext>
    </p:extLst>
  </p:cSld>
  <p:clrMapOvr>
    <a:masterClrMapping/>
  </p:clrMapOvr>
  <mc:AlternateContent xmlns:mc="http://schemas.openxmlformats.org/markup-compatibility/2006" xmlns:p14="http://schemas.microsoft.com/office/powerpoint/2010/main">
    <mc:Choice Requires="p14">
      <p:transition spd="slow" p14:dur="2000" advTm="138227"/>
    </mc:Choice>
    <mc:Fallback xmlns="">
      <p:transition spd="slow" advTm="13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linds(horizontal)">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500"/>
                                        <p:tgtEl>
                                          <p:spTgt spid="10"/>
                                        </p:tgtEl>
                                        <p:attrNameLst>
                                          <p:attrName>ppt_x</p:attrName>
                                        </p:attrNameLst>
                                      </p:cBhvr>
                                      <p:tavLst>
                                        <p:tav tm="0">
                                          <p:val>
                                            <p:strVal val="ppt_x"/>
                                          </p:val>
                                        </p:tav>
                                        <p:tav tm="100000">
                                          <p:val>
                                            <p:strVal val="1+ppt_w/2"/>
                                          </p:val>
                                        </p:tav>
                                      </p:tavLst>
                                    </p:anim>
                                    <p:anim calcmode="lin" valueType="num">
                                      <p:cBhvr additive="base">
                                        <p:cTn id="22" dur="500"/>
                                        <p:tgtEl>
                                          <p:spTgt spid="10"/>
                                        </p:tgtEl>
                                        <p:attrNameLst>
                                          <p:attrName>ppt_y</p:attrName>
                                        </p:attrNameLst>
                                      </p:cBhvr>
                                      <p:tavLst>
                                        <p:tav tm="0">
                                          <p:val>
                                            <p:strVal val="ppt_y"/>
                                          </p:val>
                                        </p:tav>
                                        <p:tav tm="100000">
                                          <p:val>
                                            <p:strVal val="ppt_y"/>
                                          </p:val>
                                        </p:tav>
                                      </p:tavLst>
                                    </p:anim>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linds(horizont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 fill="hold"/>
                                        <p:tgtEl>
                                          <p:spTgt spid="3"/>
                                        </p:tgtEl>
                                      </p:cBhvr>
                                    </p:cmd>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blinds(horizontal)">
                                      <p:cBhvr>
                                        <p:cTn id="39" dur="500"/>
                                        <p:tgtEl>
                                          <p:spTgt spid="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blinds(horizontal)">
                                      <p:cBhvr>
                                        <p:cTn id="44" dur="500"/>
                                        <p:tgtEl>
                                          <p:spTgt spid="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blinds(horizontal)">
                                      <p:cBhvr>
                                        <p:cTn id="49" dur="500"/>
                                        <p:tgtEl>
                                          <p:spTgt spid="9">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3"/>
                                        </p:tgtEl>
                                        <p:attrNameLst>
                                          <p:attrName>style.visibility</p:attrName>
                                        </p:attrNameLst>
                                      </p:cBhvr>
                                      <p:to>
                                        <p:strVal val="hidden"/>
                                      </p:to>
                                    </p:set>
                                    <p:cmd type="call" cmd="stop">
                                      <p:cBhvr>
                                        <p:cTn id="54" dur="1">
                                          <p:stCondLst>
                                            <p:cond delay="0"/>
                                          </p:stCondLst>
                                        </p:cTn>
                                        <p:tgtEl>
                                          <p:spTgt spid="3"/>
                                        </p:tgtEl>
                                      </p:cBhvr>
                                    </p:cmd>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animEffect transition="in" filter="blinds(horizontal)">
                                      <p:cBhvr>
                                        <p:cTn id="59" dur="500"/>
                                        <p:tgtEl>
                                          <p:spTgt spid="9">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repeatCount="0" fill="hold" display="0">
                  <p:stCondLst>
                    <p:cond delay="indefinite"/>
                  </p:stCondLst>
                </p:cTn>
                <p:tgtEl>
                  <p:spTgt spid="3"/>
                </p:tgtEl>
              </p:cMediaNode>
            </p:video>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88" fill="hold" display="0">
                  <p:stCondLst>
                    <p:cond delay="indefinite"/>
                  </p:stCondLst>
                  <p:endCondLst>
                    <p:cond evt="onStopAudio" delay="0">
                      <p:tgtEl>
                        <p:sldTgt/>
                      </p:tgtEl>
                    </p:cond>
                  </p:endCondLst>
                </p:cTn>
                <p:tgtEl>
                  <p:spTgt spid="5"/>
                </p:tgtEl>
              </p:cMediaNode>
            </p:audio>
          </p:childTnLst>
        </p:cTn>
      </p:par>
    </p:tnLst>
    <p:bldLst>
      <p:bldP spid="18" grpId="0"/>
      <p:bldP spid="19" grpId="0"/>
      <p:bldP spid="20" grpId="0"/>
      <p:bldP spid="21" grpId="0"/>
      <p:bldP spid="22" grpId="0"/>
    </p:bldLst>
  </p:timing>
  <p:extLst>
    <p:ext uri="{E180D4A7-C9FB-4DFB-919C-405C955672EB}">
      <p14:showEvtLst xmlns:p14="http://schemas.microsoft.com/office/powerpoint/2010/main">
        <p14:playEvt time="49645" objId="3"/>
        <p14:stopEvt time="7968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p:nvPr/>
        </p:nvSpPr>
        <p:spPr>
          <a:xfrm>
            <a:off x="11500" y="5971900"/>
            <a:ext cx="12180400" cy="436400"/>
          </a:xfrm>
          <a:prstGeom prst="rect">
            <a:avLst/>
          </a:prstGeom>
          <a:noFill/>
          <a:ln>
            <a:noFill/>
          </a:ln>
        </p:spPr>
        <p:txBody>
          <a:bodyPr spcFirstLastPara="1" wrap="square" lIns="121900" tIns="121900" rIns="121900" bIns="121900" anchor="t" anchorCtr="0">
            <a:noAutofit/>
          </a:bodyPr>
          <a:lstStyle/>
          <a:p>
            <a:endParaRPr sz="2400">
              <a:solidFill>
                <a:srgbClr val="1155CC"/>
              </a:solidFill>
            </a:endParaRPr>
          </a:p>
        </p:txBody>
      </p:sp>
      <p:sp>
        <p:nvSpPr>
          <p:cNvPr id="9" name="Google Shape;373;p59">
            <a:extLst>
              <a:ext uri="{FF2B5EF4-FFF2-40B4-BE49-F238E27FC236}">
                <a16:creationId xmlns:a16="http://schemas.microsoft.com/office/drawing/2014/main" id="{A9365AC5-9814-464F-B6B5-C38B92C6215B}"/>
              </a:ext>
            </a:extLst>
          </p:cNvPr>
          <p:cNvSpPr/>
          <p:nvPr/>
        </p:nvSpPr>
        <p:spPr>
          <a:xfrm>
            <a:off x="6408332" y="1585033"/>
            <a:ext cx="5107807" cy="4409600"/>
          </a:xfrm>
          <a:prstGeom prst="roundRect">
            <a:avLst>
              <a:gd name="adj" fmla="val 16667"/>
            </a:avLst>
          </a:prstGeom>
          <a:solidFill>
            <a:srgbClr val="EAD1DC"/>
          </a:solidFill>
          <a:ln>
            <a:noFill/>
          </a:ln>
          <a:effectLst>
            <a:outerShdw blurRad="57150" dist="95250" dir="234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0" name="Google Shape;374;p59">
            <a:extLst>
              <a:ext uri="{FF2B5EF4-FFF2-40B4-BE49-F238E27FC236}">
                <a16:creationId xmlns:a16="http://schemas.microsoft.com/office/drawing/2014/main" id="{797C117A-B7A3-D44D-99ED-F15EB0ED2464}"/>
              </a:ext>
            </a:extLst>
          </p:cNvPr>
          <p:cNvSpPr/>
          <p:nvPr/>
        </p:nvSpPr>
        <p:spPr>
          <a:xfrm>
            <a:off x="623936" y="1530600"/>
            <a:ext cx="5040000" cy="4464000"/>
          </a:xfrm>
          <a:prstGeom prst="roundRect">
            <a:avLst>
              <a:gd name="adj" fmla="val 16667"/>
            </a:avLst>
          </a:prstGeom>
          <a:solidFill>
            <a:srgbClr val="FFF2CC"/>
          </a:solidFill>
          <a:ln>
            <a:noFill/>
          </a:ln>
          <a:effectLst>
            <a:outerShdw blurRad="57150" dist="85725" dir="216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1" name="Google Shape;375;p59">
            <a:extLst>
              <a:ext uri="{FF2B5EF4-FFF2-40B4-BE49-F238E27FC236}">
                <a16:creationId xmlns:a16="http://schemas.microsoft.com/office/drawing/2014/main" id="{142FAD5E-CFE4-C143-9E3A-2E7FB0329A27}"/>
              </a:ext>
            </a:extLst>
          </p:cNvPr>
          <p:cNvSpPr txBox="1"/>
          <p:nvPr/>
        </p:nvSpPr>
        <p:spPr>
          <a:xfrm>
            <a:off x="6636366" y="1815933"/>
            <a:ext cx="4662000" cy="750000"/>
          </a:xfrm>
          <a:prstGeom prst="rect">
            <a:avLst/>
          </a:prstGeom>
          <a:noFill/>
          <a:ln>
            <a:noFill/>
          </a:ln>
        </p:spPr>
        <p:txBody>
          <a:bodyPr spcFirstLastPara="1" wrap="square" lIns="121900" tIns="121900" rIns="121900" bIns="121900" anchor="t" anchorCtr="0">
            <a:noAutofit/>
          </a:bodyPr>
          <a:lstStyle/>
          <a:p>
            <a:pPr>
              <a:lnSpc>
                <a:spcPct val="150000"/>
              </a:lnSpc>
            </a:pPr>
            <a:r>
              <a:rPr lang="en-GB" sz="2400">
                <a:solidFill>
                  <a:srgbClr val="1155CC"/>
                </a:solidFill>
                <a:latin typeface="Times New Roman"/>
                <a:ea typeface="Times New Roman"/>
                <a:cs typeface="Times New Roman"/>
                <a:sym typeface="Times New Roman"/>
              </a:rPr>
              <a:t>The RIF                      is a WDoG:</a:t>
            </a:r>
            <a:r>
              <a:rPr lang="en-GB"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p:txBody>
      </p:sp>
      <p:sp>
        <p:nvSpPr>
          <p:cNvPr id="12" name="Google Shape;376;p59">
            <a:extLst>
              <a:ext uri="{FF2B5EF4-FFF2-40B4-BE49-F238E27FC236}">
                <a16:creationId xmlns:a16="http://schemas.microsoft.com/office/drawing/2014/main" id="{1E0CEBBD-B06F-D14A-83CF-40F248440AB0}"/>
              </a:ext>
            </a:extLst>
          </p:cNvPr>
          <p:cNvSpPr txBox="1"/>
          <p:nvPr/>
        </p:nvSpPr>
        <p:spPr>
          <a:xfrm>
            <a:off x="831903" y="1788800"/>
            <a:ext cx="4956000" cy="2796800"/>
          </a:xfrm>
          <a:prstGeom prst="rect">
            <a:avLst/>
          </a:prstGeom>
          <a:noFill/>
          <a:ln>
            <a:noFill/>
          </a:ln>
        </p:spPr>
        <p:txBody>
          <a:bodyPr spcFirstLastPara="1" wrap="square" lIns="121900" tIns="121900" rIns="121900" bIns="121900" anchor="t" anchorCtr="0">
            <a:noAutofit/>
          </a:bodyPr>
          <a:lstStyle/>
          <a:p>
            <a:pPr>
              <a:lnSpc>
                <a:spcPct val="150000"/>
              </a:lnSpc>
            </a:pPr>
            <a:r>
              <a:rPr lang="en-GB" sz="2400" b="1" u="sng" dirty="0">
                <a:solidFill>
                  <a:srgbClr val="1155CC"/>
                </a:solidFill>
                <a:latin typeface="Times New Roman"/>
                <a:ea typeface="Times New Roman"/>
                <a:cs typeface="Times New Roman"/>
                <a:sym typeface="Times New Roman"/>
              </a:rPr>
              <a:t>Assumption:</a:t>
            </a:r>
            <a:r>
              <a:rPr lang="en-GB" sz="2400" dirty="0">
                <a:solidFill>
                  <a:srgbClr val="1155CC"/>
                </a:solidFill>
                <a:latin typeface="Times New Roman"/>
                <a:ea typeface="Times New Roman"/>
                <a:cs typeface="Times New Roman"/>
                <a:sym typeface="Times New Roman"/>
              </a:rPr>
              <a:t> The input signal      </a:t>
            </a:r>
            <a:endParaRPr sz="2400" dirty="0">
              <a:solidFill>
                <a:srgbClr val="1155CC"/>
              </a:solidFill>
              <a:latin typeface="Times New Roman"/>
              <a:ea typeface="Times New Roman"/>
              <a:cs typeface="Times New Roman"/>
              <a:sym typeface="Times New Roman"/>
            </a:endParaRPr>
          </a:p>
          <a:p>
            <a:pPr>
              <a:lnSpc>
                <a:spcPct val="150000"/>
              </a:lnSpc>
            </a:pPr>
            <a:r>
              <a:rPr lang="en-GB" sz="2400" dirty="0">
                <a:solidFill>
                  <a:srgbClr val="1155CC"/>
                </a:solidFill>
                <a:latin typeface="Times New Roman"/>
                <a:ea typeface="Times New Roman"/>
                <a:cs typeface="Times New Roman"/>
                <a:sym typeface="Times New Roman"/>
              </a:rPr>
              <a:t>is constant for a given time </a:t>
            </a:r>
            <a:endParaRPr sz="2400" dirty="0">
              <a:solidFill>
                <a:srgbClr val="1155CC"/>
              </a:solidFill>
              <a:latin typeface="Times New Roman"/>
              <a:ea typeface="Times New Roman"/>
              <a:cs typeface="Times New Roman"/>
              <a:sym typeface="Times New Roman"/>
            </a:endParaRPr>
          </a:p>
          <a:p>
            <a:pPr>
              <a:lnSpc>
                <a:spcPct val="150000"/>
              </a:lnSpc>
            </a:pPr>
            <a:endParaRPr sz="2400" dirty="0">
              <a:solidFill>
                <a:srgbClr val="1155CC"/>
              </a:solidFill>
              <a:latin typeface="Times New Roman"/>
              <a:ea typeface="Times New Roman"/>
              <a:cs typeface="Times New Roman"/>
              <a:sym typeface="Times New Roman"/>
            </a:endParaRPr>
          </a:p>
          <a:p>
            <a:pPr>
              <a:lnSpc>
                <a:spcPct val="150000"/>
              </a:lnSpc>
            </a:pPr>
            <a:endParaRPr sz="2400" dirty="0">
              <a:solidFill>
                <a:srgbClr val="1155CC"/>
              </a:solidFill>
              <a:latin typeface="Times New Roman"/>
              <a:ea typeface="Times New Roman"/>
              <a:cs typeface="Times New Roman"/>
              <a:sym typeface="Times New Roman"/>
            </a:endParaRPr>
          </a:p>
          <a:p>
            <a:pPr>
              <a:lnSpc>
                <a:spcPct val="150000"/>
              </a:lnSpc>
            </a:pPr>
            <a:r>
              <a:rPr lang="en-GB" sz="2400" dirty="0">
                <a:solidFill>
                  <a:srgbClr val="1155CC"/>
                </a:solidFill>
                <a:latin typeface="Times New Roman"/>
                <a:ea typeface="Times New Roman"/>
                <a:cs typeface="Times New Roman"/>
                <a:sym typeface="Times New Roman"/>
              </a:rPr>
              <a:t>then the retinal transform is given by:</a:t>
            </a:r>
            <a:endParaRPr sz="2400" dirty="0">
              <a:solidFill>
                <a:srgbClr val="1155CC"/>
              </a:solidFill>
            </a:endParaRPr>
          </a:p>
        </p:txBody>
      </p:sp>
      <p:pic>
        <p:nvPicPr>
          <p:cNvPr id="13" name="Google Shape;377;p59" descr="T" title="MathEquation,#000000">
            <a:extLst>
              <a:ext uri="{FF2B5EF4-FFF2-40B4-BE49-F238E27FC236}">
                <a16:creationId xmlns:a16="http://schemas.microsoft.com/office/drawing/2014/main" id="{390EC44B-838C-1C47-BA67-EBE4C9D4FB40}"/>
              </a:ext>
            </a:extLst>
          </p:cNvPr>
          <p:cNvPicPr preferRelativeResize="0"/>
          <p:nvPr/>
        </p:nvPicPr>
        <p:blipFill>
          <a:blip r:embed="rId6">
            <a:alphaModFix/>
          </a:blip>
          <a:stretch>
            <a:fillRect/>
          </a:stretch>
        </p:blipFill>
        <p:spPr>
          <a:xfrm>
            <a:off x="4514486" y="2564801"/>
            <a:ext cx="291717" cy="347059"/>
          </a:xfrm>
          <a:prstGeom prst="rect">
            <a:avLst/>
          </a:prstGeom>
          <a:noFill/>
          <a:ln>
            <a:noFill/>
          </a:ln>
        </p:spPr>
      </p:pic>
      <p:pic>
        <p:nvPicPr>
          <p:cNvPr id="14" name="Google Shape;378;p59" descr="f(x,t) = f(x)\mathbb{1}_{[0,T]}(t)" title="MathEquation,#000000">
            <a:extLst>
              <a:ext uri="{FF2B5EF4-FFF2-40B4-BE49-F238E27FC236}">
                <a16:creationId xmlns:a16="http://schemas.microsoft.com/office/drawing/2014/main" id="{AC82AD20-A4C6-0A4D-B2AA-308CE5CB946B}"/>
              </a:ext>
            </a:extLst>
          </p:cNvPr>
          <p:cNvPicPr preferRelativeResize="0"/>
          <p:nvPr/>
        </p:nvPicPr>
        <p:blipFill>
          <a:blip r:embed="rId7">
            <a:alphaModFix/>
          </a:blip>
          <a:stretch>
            <a:fillRect/>
          </a:stretch>
        </p:blipFill>
        <p:spPr>
          <a:xfrm>
            <a:off x="1719335" y="3379118"/>
            <a:ext cx="3086867" cy="436367"/>
          </a:xfrm>
          <a:prstGeom prst="rect">
            <a:avLst/>
          </a:prstGeom>
          <a:noFill/>
          <a:ln>
            <a:noFill/>
          </a:ln>
        </p:spPr>
      </p:pic>
      <p:pic>
        <p:nvPicPr>
          <p:cNvPr id="15" name="Google Shape;379;p59" descr="A(x,t) = \phi(x,t) \overset{x}{*}f(x)" title="MathEquation,#990000">
            <a:extLst>
              <a:ext uri="{FF2B5EF4-FFF2-40B4-BE49-F238E27FC236}">
                <a16:creationId xmlns:a16="http://schemas.microsoft.com/office/drawing/2014/main" id="{E2C8F427-6E3A-9F46-946D-84C9C222EC06}"/>
              </a:ext>
            </a:extLst>
          </p:cNvPr>
          <p:cNvPicPr preferRelativeResize="0"/>
          <p:nvPr/>
        </p:nvPicPr>
        <p:blipFill>
          <a:blip r:embed="rId8">
            <a:alphaModFix/>
          </a:blip>
          <a:stretch>
            <a:fillRect/>
          </a:stretch>
        </p:blipFill>
        <p:spPr>
          <a:xfrm>
            <a:off x="1329031" y="4740803"/>
            <a:ext cx="3520000" cy="558800"/>
          </a:xfrm>
          <a:prstGeom prst="rect">
            <a:avLst/>
          </a:prstGeom>
          <a:noFill/>
          <a:ln>
            <a:noFill/>
          </a:ln>
        </p:spPr>
      </p:pic>
      <p:pic>
        <p:nvPicPr>
          <p:cNvPr id="16" name="Google Shape;380;p59" descr="\phi(x,t)  = a(t) G_{c}(x) - b(t) G_{s}(x),  " title="MathEquation,#000000">
            <a:extLst>
              <a:ext uri="{FF2B5EF4-FFF2-40B4-BE49-F238E27FC236}">
                <a16:creationId xmlns:a16="http://schemas.microsoft.com/office/drawing/2014/main" id="{20EFFA38-4C6E-C547-8271-863C765D8183}"/>
              </a:ext>
            </a:extLst>
          </p:cNvPr>
          <p:cNvPicPr preferRelativeResize="0"/>
          <p:nvPr/>
        </p:nvPicPr>
        <p:blipFill>
          <a:blip r:embed="rId9">
            <a:alphaModFix/>
          </a:blip>
          <a:stretch>
            <a:fillRect/>
          </a:stretch>
        </p:blipFill>
        <p:spPr>
          <a:xfrm>
            <a:off x="6788133" y="3024167"/>
            <a:ext cx="4482101" cy="436800"/>
          </a:xfrm>
          <a:prstGeom prst="rect">
            <a:avLst/>
          </a:prstGeom>
          <a:noFill/>
          <a:ln>
            <a:noFill/>
          </a:ln>
        </p:spPr>
      </p:pic>
      <p:pic>
        <p:nvPicPr>
          <p:cNvPr id="17" name="Google Shape;381;p59" descr="\phi(x,t)" title="MathEquation,#000000">
            <a:extLst>
              <a:ext uri="{FF2B5EF4-FFF2-40B4-BE49-F238E27FC236}">
                <a16:creationId xmlns:a16="http://schemas.microsoft.com/office/drawing/2014/main" id="{51F5911C-4C32-5541-8AFA-FF4E625012CE}"/>
              </a:ext>
            </a:extLst>
          </p:cNvPr>
          <p:cNvPicPr preferRelativeResize="0"/>
          <p:nvPr/>
        </p:nvPicPr>
        <p:blipFill>
          <a:blip r:embed="rId10">
            <a:alphaModFix/>
          </a:blip>
          <a:stretch>
            <a:fillRect/>
          </a:stretch>
        </p:blipFill>
        <p:spPr>
          <a:xfrm>
            <a:off x="8119356" y="2064561"/>
            <a:ext cx="1040912" cy="442400"/>
          </a:xfrm>
          <a:prstGeom prst="rect">
            <a:avLst/>
          </a:prstGeom>
          <a:noFill/>
          <a:ln>
            <a:noFill/>
          </a:ln>
        </p:spPr>
      </p:pic>
      <p:sp>
        <p:nvSpPr>
          <p:cNvPr id="18" name="Google Shape;382;p59">
            <a:extLst>
              <a:ext uri="{FF2B5EF4-FFF2-40B4-BE49-F238E27FC236}">
                <a16:creationId xmlns:a16="http://schemas.microsoft.com/office/drawing/2014/main" id="{A76EDB6A-A808-4D47-90DC-CCD4F2C775E7}"/>
              </a:ext>
            </a:extLst>
          </p:cNvPr>
          <p:cNvSpPr txBox="1"/>
          <p:nvPr/>
        </p:nvSpPr>
        <p:spPr>
          <a:xfrm>
            <a:off x="6617965" y="4079068"/>
            <a:ext cx="5150701" cy="866400"/>
          </a:xfrm>
          <a:prstGeom prst="rect">
            <a:avLst/>
          </a:prstGeom>
          <a:noFill/>
          <a:ln>
            <a:noFill/>
          </a:ln>
        </p:spPr>
        <p:txBody>
          <a:bodyPr spcFirstLastPara="1" wrap="square" lIns="121900" tIns="121900" rIns="121900" bIns="121900" anchor="t" anchorCtr="0">
            <a:noAutofit/>
          </a:bodyPr>
          <a:lstStyle/>
          <a:p>
            <a:pPr>
              <a:lnSpc>
                <a:spcPct val="150000"/>
              </a:lnSpc>
            </a:pPr>
            <a:r>
              <a:rPr lang="en-GB" sz="2400" dirty="0">
                <a:solidFill>
                  <a:srgbClr val="1155CC"/>
                </a:solidFill>
              </a:rPr>
              <a:t>with                          some time-varying weights.</a:t>
            </a:r>
            <a:endParaRPr sz="2400" dirty="0">
              <a:solidFill>
                <a:srgbClr val="1155CC"/>
              </a:solidFill>
            </a:endParaRPr>
          </a:p>
        </p:txBody>
      </p:sp>
      <p:pic>
        <p:nvPicPr>
          <p:cNvPr id="19" name="Google Shape;383;p59" descr="a(t), b(t)" title="MathEquation,#000000">
            <a:extLst>
              <a:ext uri="{FF2B5EF4-FFF2-40B4-BE49-F238E27FC236}">
                <a16:creationId xmlns:a16="http://schemas.microsoft.com/office/drawing/2014/main" id="{1AE46018-037C-6D40-8833-0085FA2B884C}"/>
              </a:ext>
            </a:extLst>
          </p:cNvPr>
          <p:cNvPicPr preferRelativeResize="0"/>
          <p:nvPr/>
        </p:nvPicPr>
        <p:blipFill>
          <a:blip r:embed="rId11">
            <a:alphaModFix/>
          </a:blip>
          <a:stretch>
            <a:fillRect/>
          </a:stretch>
        </p:blipFill>
        <p:spPr>
          <a:xfrm>
            <a:off x="7568666" y="4250559"/>
            <a:ext cx="1292032" cy="380400"/>
          </a:xfrm>
          <a:prstGeom prst="rect">
            <a:avLst/>
          </a:prstGeom>
          <a:noFill/>
          <a:ln>
            <a:noFill/>
          </a:ln>
        </p:spPr>
      </p:pic>
      <p:pic>
        <p:nvPicPr>
          <p:cNvPr id="20" name="Google Shape;384;p59" descr="A(x,t) = K(x,t) \overset{x,t}{*}f(x,t)" title="MathEquation,#000000">
            <a:extLst>
              <a:ext uri="{FF2B5EF4-FFF2-40B4-BE49-F238E27FC236}">
                <a16:creationId xmlns:a16="http://schemas.microsoft.com/office/drawing/2014/main" id="{55D9A446-955C-4741-9FE5-453F9E3835B9}"/>
              </a:ext>
            </a:extLst>
          </p:cNvPr>
          <p:cNvPicPr preferRelativeResize="0"/>
          <p:nvPr/>
        </p:nvPicPr>
        <p:blipFill>
          <a:blip r:embed="rId12">
            <a:alphaModFix/>
          </a:blip>
          <a:stretch>
            <a:fillRect/>
          </a:stretch>
        </p:blipFill>
        <p:spPr>
          <a:xfrm>
            <a:off x="1361664" y="4756153"/>
            <a:ext cx="3842096" cy="548519"/>
          </a:xfrm>
          <a:prstGeom prst="rect">
            <a:avLst/>
          </a:prstGeom>
          <a:noFill/>
          <a:ln>
            <a:noFill/>
          </a:ln>
        </p:spPr>
      </p:pic>
      <p:sp>
        <p:nvSpPr>
          <p:cNvPr id="21" name="Title 5">
            <a:extLst>
              <a:ext uri="{FF2B5EF4-FFF2-40B4-BE49-F238E27FC236}">
                <a16:creationId xmlns:a16="http://schemas.microsoft.com/office/drawing/2014/main" id="{4195899A-CDFB-A04D-A8F7-B8F409EC86D1}"/>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GB" sz="3600" dirty="0">
                <a:solidFill>
                  <a:srgbClr val="00B0F0"/>
                </a:solidFill>
                <a:latin typeface="Open Sans" panose="020B0606030504020204" pitchFamily="34" charset="0"/>
                <a:sym typeface="Times New Roman"/>
              </a:rPr>
              <a:t>Retina-inspired Filter (RIF)</a:t>
            </a:r>
            <a:r>
              <a:rPr lang="en-GB" sz="3600" baseline="30000" dirty="0">
                <a:solidFill>
                  <a:srgbClr val="00B0F0"/>
                </a:solidFill>
                <a:latin typeface="Open Sans" panose="020B0606030504020204" pitchFamily="34" charset="0"/>
                <a:sym typeface="Times New Roman"/>
              </a:rPr>
              <a:t>[1]</a:t>
            </a:r>
          </a:p>
        </p:txBody>
      </p:sp>
      <p:sp>
        <p:nvSpPr>
          <p:cNvPr id="3" name="Oval 2">
            <a:extLst>
              <a:ext uri="{FF2B5EF4-FFF2-40B4-BE49-F238E27FC236}">
                <a16:creationId xmlns:a16="http://schemas.microsoft.com/office/drawing/2014/main" id="{CB9ACFE0-708D-2E4D-9D9E-AA9423E12047}"/>
              </a:ext>
            </a:extLst>
          </p:cNvPr>
          <p:cNvSpPr/>
          <p:nvPr/>
        </p:nvSpPr>
        <p:spPr>
          <a:xfrm>
            <a:off x="3826933" y="4740803"/>
            <a:ext cx="491066" cy="558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243;p47">
            <a:extLst>
              <a:ext uri="{FF2B5EF4-FFF2-40B4-BE49-F238E27FC236}">
                <a16:creationId xmlns:a16="http://schemas.microsoft.com/office/drawing/2014/main" id="{872611DD-4607-B247-9E89-21AB239A7099}"/>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1600" dirty="0">
                <a:solidFill>
                  <a:srgbClr val="00B0F0"/>
                </a:solidFill>
                <a:latin typeface="Times New Roman"/>
                <a:ea typeface="Times New Roman"/>
                <a:cs typeface="Times New Roman"/>
                <a:sym typeface="Times New Roman"/>
              </a:rPr>
              <a:t>[1] </a:t>
            </a:r>
            <a:r>
              <a:rPr lang="en-GB" sz="1600" dirty="0">
                <a:solidFill>
                  <a:srgbClr val="00B0F0"/>
                </a:solidFill>
              </a:rPr>
              <a:t>E. Doutsi, L. Fillatre, M. Antonini and J. Gaulmin, "Retina-Inspired Filter," in </a:t>
            </a:r>
            <a:r>
              <a:rPr lang="en-GB" sz="1600" i="1" dirty="0">
                <a:solidFill>
                  <a:srgbClr val="00B0F0"/>
                </a:solidFill>
              </a:rPr>
              <a:t>IEEE Trans. on Image Process.</a:t>
            </a:r>
            <a:r>
              <a:rPr lang="en-GB" sz="1600" dirty="0">
                <a:solidFill>
                  <a:srgbClr val="00B0F0"/>
                </a:solidFill>
              </a:rPr>
              <a:t>, 27(7):3484-3499, July 2018.</a:t>
            </a:r>
          </a:p>
        </p:txBody>
      </p:sp>
      <p:sp>
        <p:nvSpPr>
          <p:cNvPr id="29" name="Google Shape;244;p47">
            <a:extLst>
              <a:ext uri="{FF2B5EF4-FFF2-40B4-BE49-F238E27FC236}">
                <a16:creationId xmlns:a16="http://schemas.microsoft.com/office/drawing/2014/main" id="{F515FC38-EA53-9147-9FD7-7A41AF55A2AF}"/>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11</a:t>
            </a:fld>
            <a:endParaRPr sz="2000">
              <a:solidFill>
                <a:srgbClr val="00B0F0"/>
              </a:solidFill>
              <a:latin typeface="Times New Roman"/>
              <a:ea typeface="Times New Roman"/>
              <a:cs typeface="Times New Roman"/>
              <a:sym typeface="Times New Roman"/>
            </a:endParaRPr>
          </a:p>
        </p:txBody>
      </p:sp>
      <p:pic>
        <p:nvPicPr>
          <p:cNvPr id="5" name="Audio 4">
            <a:hlinkClick r:id="" action="ppaction://media"/>
            <a:extLst>
              <a:ext uri="{FF2B5EF4-FFF2-40B4-BE49-F238E27FC236}">
                <a16:creationId xmlns:a16="http://schemas.microsoft.com/office/drawing/2014/main" id="{8676A2A2-9384-3240-AB7C-E5B04BCC793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76296530"/>
      </p:ext>
    </p:extLst>
  </p:cSld>
  <p:clrMapOvr>
    <a:masterClrMapping/>
  </p:clrMapOvr>
  <mc:AlternateContent xmlns:mc="http://schemas.openxmlformats.org/markup-compatibility/2006" xmlns:p14="http://schemas.microsoft.com/office/powerpoint/2010/main">
    <mc:Choice Requires="p14">
      <p:transition spd="slow" p14:dur="2000" advTm="96958"/>
    </mc:Choice>
    <mc:Fallback xmlns="">
      <p:transition spd="slow" advTm="9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3" presetClass="exit" presetSubtype="0" fill="hold" nodeType="clickEffect">
                                  <p:stCondLst>
                                    <p:cond delay="0"/>
                                  </p:stCondLst>
                                  <p:childTnLst>
                                    <p:anim calcmode="lin" valueType="num">
                                      <p:cBhvr>
                                        <p:cTn id="15" dur="600" decel="50000">
                                          <p:stCondLst>
                                            <p:cond delay="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400">
                                          <p:stCondLst>
                                            <p:cond delay="600"/>
                                          </p:stCondLst>
                                        </p:cTn>
                                        <p:tgtEl>
                                          <p:spTgt spid="20"/>
                                        </p:tgtEl>
                                        <p:attrNameLst>
                                          <p:attrName>ppt_x</p:attrName>
                                        </p:attrNameLst>
                                      </p:cBhvr>
                                      <p:tavLst>
                                        <p:tav tm="0">
                                          <p:val>
                                            <p:strVal val="ppt_x"/>
                                          </p:val>
                                        </p:tav>
                                        <p:tav tm="100000">
                                          <p:val>
                                            <p:strVal val="ppt_x"/>
                                          </p:val>
                                        </p:tav>
                                      </p:tavLst>
                                    </p:anim>
                                    <p:anim calcmode="lin" valueType="num">
                                      <p:cBhvr>
                                        <p:cTn id="17" dur="600" decel="50000">
                                          <p:stCondLst>
                                            <p:cond delay="0"/>
                                          </p:stCondLst>
                                        </p:cTn>
                                        <p:tgtEl>
                                          <p:spTgt spid="20"/>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8" dur="400">
                                          <p:stCondLst>
                                            <p:cond delay="600"/>
                                          </p:stCondLst>
                                        </p:cTn>
                                        <p:tgtEl>
                                          <p:spTgt spid="20"/>
                                        </p:tgtEl>
                                        <p:attrNameLst>
                                          <p:attrName>ppt_y</p:attrName>
                                        </p:attrNameLst>
                                      </p:cBhvr>
                                      <p:tavLst>
                                        <p:tav tm="0">
                                          <p:val>
                                            <p:strVal val="ppt_y"/>
                                          </p:val>
                                        </p:tav>
                                        <p:tav tm="100000">
                                          <p:val>
                                            <p:strVal val="ppt_y"/>
                                          </p:val>
                                        </p:tav>
                                      </p:tavLst>
                                    </p:anim>
                                    <p:animEffect transition="out" filter="fade">
                                      <p:cBhvr>
                                        <p:cTn id="19" dur="100">
                                          <p:stCondLst>
                                            <p:cond delay="900"/>
                                          </p:stCondLst>
                                        </p:cTn>
                                        <p:tgtEl>
                                          <p:spTgt spid="20"/>
                                        </p:tgtEl>
                                      </p:cBhvr>
                                    </p:animEffect>
                                    <p:set>
                                      <p:cBhvr>
                                        <p:cTn id="20" dur="1" fill="hold">
                                          <p:stCondLst>
                                            <p:cond delay="999"/>
                                          </p:stCondLst>
                                        </p:cTn>
                                        <p:tgtEl>
                                          <p:spTgt spid="2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style.rotation</p:attrName>
                                        </p:attrNameLst>
                                      </p:cBhvr>
                                      <p:tavLst>
                                        <p:tav tm="0">
                                          <p:val>
                                            <p:fltVal val="90"/>
                                          </p:val>
                                        </p:tav>
                                        <p:tav tm="100000">
                                          <p:val>
                                            <p:fltVal val="0"/>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bldLst>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4"/>
          <p:cNvPicPr preferRelativeResize="0"/>
          <p:nvPr/>
        </p:nvPicPr>
        <p:blipFill rotWithShape="1">
          <a:blip r:embed="rId6">
            <a:alphaModFix/>
          </a:blip>
          <a:srcRect l="57383" t="18831"/>
          <a:stretch/>
        </p:blipFill>
        <p:spPr>
          <a:xfrm rot="1817761">
            <a:off x="1877413" y="1242728"/>
            <a:ext cx="3236140" cy="2135648"/>
          </a:xfrm>
          <a:prstGeom prst="rect">
            <a:avLst/>
          </a:prstGeom>
          <a:noFill/>
          <a:ln>
            <a:noFill/>
          </a:ln>
          <a:effectLst>
            <a:outerShdw blurRad="57150" dist="66675" dir="1500000" algn="bl" rotWithShape="0">
              <a:srgbClr val="3D85C6">
                <a:alpha val="92000"/>
              </a:srgbClr>
            </a:outerShdw>
          </a:effectLst>
        </p:spPr>
      </p:pic>
      <p:sp>
        <p:nvSpPr>
          <p:cNvPr id="448" name="Google Shape;448;p64"/>
          <p:cNvSpPr txBox="1"/>
          <p:nvPr/>
        </p:nvSpPr>
        <p:spPr>
          <a:xfrm>
            <a:off x="2419767" y="1140633"/>
            <a:ext cx="990000" cy="442400"/>
          </a:xfrm>
          <a:prstGeom prst="rect">
            <a:avLst/>
          </a:prstGeom>
          <a:noFill/>
          <a:ln>
            <a:noFill/>
          </a:ln>
        </p:spPr>
        <p:txBody>
          <a:bodyPr spcFirstLastPara="1" wrap="square" lIns="121900" tIns="121900" rIns="121900" bIns="121900" anchor="t" anchorCtr="0">
            <a:noAutofit/>
          </a:bodyPr>
          <a:lstStyle/>
          <a:p>
            <a:endParaRPr sz="2400"/>
          </a:p>
        </p:txBody>
      </p:sp>
      <p:pic>
        <p:nvPicPr>
          <p:cNvPr id="449" name="Google Shape;449;p64"/>
          <p:cNvPicPr preferRelativeResize="0"/>
          <p:nvPr/>
        </p:nvPicPr>
        <p:blipFill>
          <a:blip r:embed="rId6">
            <a:alphaModFix/>
          </a:blip>
          <a:stretch>
            <a:fillRect/>
          </a:stretch>
        </p:blipFill>
        <p:spPr>
          <a:xfrm rot="436844">
            <a:off x="4525101" y="2957112"/>
            <a:ext cx="6811432" cy="2612275"/>
          </a:xfrm>
          <a:prstGeom prst="rect">
            <a:avLst/>
          </a:prstGeom>
          <a:noFill/>
          <a:ln>
            <a:noFill/>
          </a:ln>
          <a:effectLst>
            <a:outerShdw blurRad="57150" dist="38100" dir="5400000" algn="bl" rotWithShape="0">
              <a:srgbClr val="990000">
                <a:alpha val="86000"/>
              </a:srgbClr>
            </a:outerShdw>
          </a:effectLst>
        </p:spPr>
      </p:pic>
      <p:sp>
        <p:nvSpPr>
          <p:cNvPr id="450" name="Google Shape;450;p64"/>
          <p:cNvSpPr txBox="1"/>
          <p:nvPr/>
        </p:nvSpPr>
        <p:spPr>
          <a:xfrm>
            <a:off x="6857433" y="3370133"/>
            <a:ext cx="1302800" cy="575600"/>
          </a:xfrm>
          <a:prstGeom prst="rect">
            <a:avLst/>
          </a:prstGeom>
          <a:noFill/>
          <a:ln>
            <a:noFill/>
          </a:ln>
        </p:spPr>
        <p:txBody>
          <a:bodyPr spcFirstLastPara="1" wrap="square" lIns="121900" tIns="121900" rIns="121900" bIns="121900" anchor="t" anchorCtr="0">
            <a:noAutofit/>
          </a:bodyPr>
          <a:lstStyle/>
          <a:p>
            <a:r>
              <a:rPr lang="en-GB" sz="2400">
                <a:solidFill>
                  <a:srgbClr val="990000"/>
                </a:solidFill>
                <a:latin typeface="Times New Roman"/>
                <a:ea typeface="Times New Roman"/>
                <a:cs typeface="Times New Roman"/>
                <a:sym typeface="Times New Roman"/>
              </a:rPr>
              <a:t>Soma</a:t>
            </a:r>
            <a:endParaRPr sz="2400">
              <a:solidFill>
                <a:srgbClr val="990000"/>
              </a:solidFill>
              <a:latin typeface="Times New Roman"/>
              <a:ea typeface="Times New Roman"/>
              <a:cs typeface="Times New Roman"/>
              <a:sym typeface="Times New Roman"/>
            </a:endParaRPr>
          </a:p>
        </p:txBody>
      </p:sp>
      <p:sp>
        <p:nvSpPr>
          <p:cNvPr id="451" name="Google Shape;451;p64"/>
          <p:cNvSpPr txBox="1"/>
          <p:nvPr/>
        </p:nvSpPr>
        <p:spPr>
          <a:xfrm>
            <a:off x="3670432" y="2857267"/>
            <a:ext cx="1654411" cy="575600"/>
          </a:xfrm>
          <a:prstGeom prst="rect">
            <a:avLst/>
          </a:prstGeom>
          <a:noFill/>
          <a:ln>
            <a:noFill/>
          </a:ln>
        </p:spPr>
        <p:txBody>
          <a:bodyPr spcFirstLastPara="1" wrap="square" lIns="121900" tIns="121900" rIns="121900" bIns="121900" anchor="t" anchorCtr="0">
            <a:noAutofit/>
          </a:bodyPr>
          <a:lstStyle/>
          <a:p>
            <a:r>
              <a:rPr lang="en-GB" sz="2400" dirty="0">
                <a:solidFill>
                  <a:srgbClr val="990000"/>
                </a:solidFill>
              </a:rPr>
              <a:t>Dendrites</a:t>
            </a:r>
            <a:endParaRPr sz="2400" dirty="0">
              <a:solidFill>
                <a:srgbClr val="990000"/>
              </a:solidFill>
            </a:endParaRPr>
          </a:p>
        </p:txBody>
      </p:sp>
      <p:sp>
        <p:nvSpPr>
          <p:cNvPr id="452" name="Google Shape;452;p64"/>
          <p:cNvSpPr txBox="1"/>
          <p:nvPr/>
        </p:nvSpPr>
        <p:spPr>
          <a:xfrm>
            <a:off x="8723733" y="4743300"/>
            <a:ext cx="1124800" cy="442400"/>
          </a:xfrm>
          <a:prstGeom prst="rect">
            <a:avLst/>
          </a:prstGeom>
          <a:noFill/>
          <a:ln>
            <a:noFill/>
          </a:ln>
        </p:spPr>
        <p:txBody>
          <a:bodyPr spcFirstLastPara="1" wrap="square" lIns="121900" tIns="121900" rIns="121900" bIns="121900" anchor="t" anchorCtr="0">
            <a:noAutofit/>
          </a:bodyPr>
          <a:lstStyle/>
          <a:p>
            <a:r>
              <a:rPr lang="en-GB" sz="2400">
                <a:solidFill>
                  <a:srgbClr val="990000"/>
                </a:solidFill>
              </a:rPr>
              <a:t>Axon</a:t>
            </a:r>
            <a:endParaRPr sz="2400">
              <a:solidFill>
                <a:srgbClr val="990000"/>
              </a:solidFill>
            </a:endParaRPr>
          </a:p>
        </p:txBody>
      </p:sp>
      <p:sp>
        <p:nvSpPr>
          <p:cNvPr id="453" name="Google Shape;453;p64"/>
          <p:cNvSpPr txBox="1"/>
          <p:nvPr/>
        </p:nvSpPr>
        <p:spPr>
          <a:xfrm>
            <a:off x="2183473" y="3226656"/>
            <a:ext cx="1336000" cy="575600"/>
          </a:xfrm>
          <a:prstGeom prst="rect">
            <a:avLst/>
          </a:prstGeom>
          <a:noFill/>
          <a:ln>
            <a:noFill/>
          </a:ln>
        </p:spPr>
        <p:txBody>
          <a:bodyPr spcFirstLastPara="1" wrap="square" lIns="121900" tIns="121900" rIns="121900" bIns="121900" anchor="t" anchorCtr="0">
            <a:noAutofit/>
          </a:bodyPr>
          <a:lstStyle/>
          <a:p>
            <a:r>
              <a:rPr lang="en-GB" sz="2400" dirty="0">
                <a:solidFill>
                  <a:srgbClr val="990000"/>
                </a:solidFill>
                <a:latin typeface="Times New Roman"/>
                <a:ea typeface="Times New Roman"/>
                <a:cs typeface="Times New Roman"/>
                <a:sym typeface="Times New Roman"/>
              </a:rPr>
              <a:t>Synapse</a:t>
            </a:r>
            <a:endParaRPr sz="2400" dirty="0">
              <a:solidFill>
                <a:srgbClr val="990000"/>
              </a:solidFill>
              <a:latin typeface="Times New Roman"/>
              <a:ea typeface="Times New Roman"/>
              <a:cs typeface="Times New Roman"/>
              <a:sym typeface="Times New Roman"/>
            </a:endParaRPr>
          </a:p>
        </p:txBody>
      </p:sp>
      <p:pic>
        <p:nvPicPr>
          <p:cNvPr id="454" name="Google Shape;454;p64"/>
          <p:cNvPicPr preferRelativeResize="0"/>
          <p:nvPr/>
        </p:nvPicPr>
        <p:blipFill rotWithShape="1">
          <a:blip r:embed="rId6">
            <a:alphaModFix/>
          </a:blip>
          <a:srcRect l="-4291" t="-22327" r="-3525" b="-11451"/>
          <a:stretch/>
        </p:blipFill>
        <p:spPr>
          <a:xfrm rot="-2547471">
            <a:off x="54940" y="3489651"/>
            <a:ext cx="4752812" cy="2761937"/>
          </a:xfrm>
          <a:prstGeom prst="rect">
            <a:avLst/>
          </a:prstGeom>
          <a:noFill/>
          <a:ln>
            <a:noFill/>
          </a:ln>
          <a:effectLst>
            <a:outerShdw blurRad="57150" dist="66675" dir="5400000" algn="bl" rotWithShape="0">
              <a:srgbClr val="3D85C6"/>
            </a:outerShdw>
          </a:effectLst>
        </p:spPr>
      </p:pic>
      <p:cxnSp>
        <p:nvCxnSpPr>
          <p:cNvPr id="455" name="Google Shape;455;p64"/>
          <p:cNvCxnSpPr/>
          <p:nvPr/>
        </p:nvCxnSpPr>
        <p:spPr>
          <a:xfrm>
            <a:off x="4327533" y="2852433"/>
            <a:ext cx="374400" cy="471600"/>
          </a:xfrm>
          <a:prstGeom prst="straightConnector1">
            <a:avLst/>
          </a:prstGeom>
          <a:noFill/>
          <a:ln w="28575" cap="flat" cmpd="sng">
            <a:solidFill>
              <a:srgbClr val="990000"/>
            </a:solidFill>
            <a:prstDash val="solid"/>
            <a:round/>
            <a:headEnd type="none" w="med" len="med"/>
            <a:tailEnd type="triangle" w="med" len="med"/>
          </a:ln>
        </p:spPr>
      </p:cxnSp>
      <p:cxnSp>
        <p:nvCxnSpPr>
          <p:cNvPr id="456" name="Google Shape;456;p64"/>
          <p:cNvCxnSpPr/>
          <p:nvPr/>
        </p:nvCxnSpPr>
        <p:spPr>
          <a:xfrm rot="10800000" flipH="1">
            <a:off x="4701700" y="4955500"/>
            <a:ext cx="540800" cy="430000"/>
          </a:xfrm>
          <a:prstGeom prst="straightConnector1">
            <a:avLst/>
          </a:prstGeom>
          <a:noFill/>
          <a:ln w="28575" cap="flat" cmpd="sng">
            <a:solidFill>
              <a:srgbClr val="990000"/>
            </a:solidFill>
            <a:prstDash val="solid"/>
            <a:round/>
            <a:headEnd type="none" w="med" len="med"/>
            <a:tailEnd type="triangle" w="med" len="med"/>
          </a:ln>
        </p:spPr>
      </p:cxnSp>
      <p:pic>
        <p:nvPicPr>
          <p:cNvPr id="457" name="Google Shape;457;p64" descr="I(t)" title="MathEquation,#990000"/>
          <p:cNvPicPr preferRelativeResize="0"/>
          <p:nvPr/>
        </p:nvPicPr>
        <p:blipFill>
          <a:blip r:embed="rId7">
            <a:alphaModFix/>
          </a:blip>
          <a:stretch>
            <a:fillRect/>
          </a:stretch>
        </p:blipFill>
        <p:spPr>
          <a:xfrm>
            <a:off x="3858827" y="3614084"/>
            <a:ext cx="694701" cy="508000"/>
          </a:xfrm>
          <a:prstGeom prst="rect">
            <a:avLst/>
          </a:prstGeom>
          <a:noFill/>
          <a:ln>
            <a:noFill/>
          </a:ln>
        </p:spPr>
      </p:pic>
      <p:cxnSp>
        <p:nvCxnSpPr>
          <p:cNvPr id="458" name="Google Shape;458;p64"/>
          <p:cNvCxnSpPr/>
          <p:nvPr/>
        </p:nvCxnSpPr>
        <p:spPr>
          <a:xfrm>
            <a:off x="8211567" y="2626000"/>
            <a:ext cx="2649200" cy="0"/>
          </a:xfrm>
          <a:prstGeom prst="straightConnector1">
            <a:avLst/>
          </a:prstGeom>
          <a:noFill/>
          <a:ln w="19050" cap="flat" cmpd="sng">
            <a:solidFill>
              <a:srgbClr val="990000"/>
            </a:solidFill>
            <a:prstDash val="solid"/>
            <a:round/>
            <a:headEnd type="none" w="med" len="med"/>
            <a:tailEnd type="stealth" w="med" len="med"/>
          </a:ln>
        </p:spPr>
      </p:cxnSp>
      <p:cxnSp>
        <p:nvCxnSpPr>
          <p:cNvPr id="459" name="Google Shape;459;p64"/>
          <p:cNvCxnSpPr/>
          <p:nvPr/>
        </p:nvCxnSpPr>
        <p:spPr>
          <a:xfrm>
            <a:off x="8703267" y="2135667"/>
            <a:ext cx="0" cy="485600"/>
          </a:xfrm>
          <a:prstGeom prst="straightConnector1">
            <a:avLst/>
          </a:prstGeom>
          <a:noFill/>
          <a:ln w="19050" cap="flat" cmpd="sng">
            <a:solidFill>
              <a:srgbClr val="990000"/>
            </a:solidFill>
            <a:prstDash val="solid"/>
            <a:round/>
            <a:headEnd type="none" w="med" len="med"/>
            <a:tailEnd type="none" w="med" len="med"/>
          </a:ln>
        </p:spPr>
      </p:cxnSp>
      <p:cxnSp>
        <p:nvCxnSpPr>
          <p:cNvPr id="460" name="Google Shape;460;p64"/>
          <p:cNvCxnSpPr/>
          <p:nvPr/>
        </p:nvCxnSpPr>
        <p:spPr>
          <a:xfrm>
            <a:off x="9109667" y="2135667"/>
            <a:ext cx="0" cy="485600"/>
          </a:xfrm>
          <a:prstGeom prst="straightConnector1">
            <a:avLst/>
          </a:prstGeom>
          <a:noFill/>
          <a:ln w="19050" cap="flat" cmpd="sng">
            <a:solidFill>
              <a:srgbClr val="990000"/>
            </a:solidFill>
            <a:prstDash val="solid"/>
            <a:round/>
            <a:headEnd type="none" w="med" len="med"/>
            <a:tailEnd type="none" w="med" len="med"/>
          </a:ln>
        </p:spPr>
      </p:cxnSp>
      <p:cxnSp>
        <p:nvCxnSpPr>
          <p:cNvPr id="461" name="Google Shape;461;p64"/>
          <p:cNvCxnSpPr/>
          <p:nvPr/>
        </p:nvCxnSpPr>
        <p:spPr>
          <a:xfrm>
            <a:off x="9312867" y="2135667"/>
            <a:ext cx="0" cy="485600"/>
          </a:xfrm>
          <a:prstGeom prst="straightConnector1">
            <a:avLst/>
          </a:prstGeom>
          <a:noFill/>
          <a:ln w="19050" cap="flat" cmpd="sng">
            <a:solidFill>
              <a:srgbClr val="990000"/>
            </a:solidFill>
            <a:prstDash val="solid"/>
            <a:round/>
            <a:headEnd type="none" w="med" len="med"/>
            <a:tailEnd type="none" w="med" len="med"/>
          </a:ln>
        </p:spPr>
      </p:cxnSp>
      <p:cxnSp>
        <p:nvCxnSpPr>
          <p:cNvPr id="462" name="Google Shape;462;p64"/>
          <p:cNvCxnSpPr/>
          <p:nvPr/>
        </p:nvCxnSpPr>
        <p:spPr>
          <a:xfrm>
            <a:off x="9820867" y="2135667"/>
            <a:ext cx="0" cy="485600"/>
          </a:xfrm>
          <a:prstGeom prst="straightConnector1">
            <a:avLst/>
          </a:prstGeom>
          <a:noFill/>
          <a:ln w="19050" cap="flat" cmpd="sng">
            <a:solidFill>
              <a:srgbClr val="990000"/>
            </a:solidFill>
            <a:prstDash val="solid"/>
            <a:round/>
            <a:headEnd type="none" w="med" len="med"/>
            <a:tailEnd type="none" w="med" len="med"/>
          </a:ln>
        </p:spPr>
      </p:cxnSp>
      <p:cxnSp>
        <p:nvCxnSpPr>
          <p:cNvPr id="463" name="Google Shape;463;p64"/>
          <p:cNvCxnSpPr/>
          <p:nvPr/>
        </p:nvCxnSpPr>
        <p:spPr>
          <a:xfrm>
            <a:off x="10328867" y="2135667"/>
            <a:ext cx="0" cy="485600"/>
          </a:xfrm>
          <a:prstGeom prst="straightConnector1">
            <a:avLst/>
          </a:prstGeom>
          <a:noFill/>
          <a:ln w="19050" cap="flat" cmpd="sng">
            <a:solidFill>
              <a:srgbClr val="990000"/>
            </a:solidFill>
            <a:prstDash val="solid"/>
            <a:round/>
            <a:headEnd type="none" w="med" len="med"/>
            <a:tailEnd type="none" w="med" len="med"/>
          </a:ln>
        </p:spPr>
      </p:cxnSp>
      <p:pic>
        <p:nvPicPr>
          <p:cNvPr id="464" name="Google Shape;464;p64" descr="t^{1}" title="MathEquation,#000000"/>
          <p:cNvPicPr preferRelativeResize="0"/>
          <p:nvPr/>
        </p:nvPicPr>
        <p:blipFill>
          <a:blip r:embed="rId8">
            <a:alphaModFix/>
          </a:blip>
          <a:stretch>
            <a:fillRect/>
          </a:stretch>
        </p:blipFill>
        <p:spPr>
          <a:xfrm>
            <a:off x="8440175" y="2664301"/>
            <a:ext cx="259760" cy="325999"/>
          </a:xfrm>
          <a:prstGeom prst="rect">
            <a:avLst/>
          </a:prstGeom>
          <a:noFill/>
          <a:ln>
            <a:noFill/>
          </a:ln>
        </p:spPr>
      </p:pic>
      <p:pic>
        <p:nvPicPr>
          <p:cNvPr id="465" name="Google Shape;465;p64" descr="t^{2}" title="MathEquation,#000000"/>
          <p:cNvPicPr preferRelativeResize="0"/>
          <p:nvPr/>
        </p:nvPicPr>
        <p:blipFill>
          <a:blip r:embed="rId9">
            <a:alphaModFix/>
          </a:blip>
          <a:stretch>
            <a:fillRect/>
          </a:stretch>
        </p:blipFill>
        <p:spPr>
          <a:xfrm>
            <a:off x="8846575" y="2664301"/>
            <a:ext cx="256360" cy="321732"/>
          </a:xfrm>
          <a:prstGeom prst="rect">
            <a:avLst/>
          </a:prstGeom>
          <a:noFill/>
          <a:ln>
            <a:noFill/>
          </a:ln>
        </p:spPr>
      </p:pic>
      <p:pic>
        <p:nvPicPr>
          <p:cNvPr id="466" name="Google Shape;466;p64" descr="t^{3}" title="MathEquation,#000000"/>
          <p:cNvPicPr preferRelativeResize="0"/>
          <p:nvPr/>
        </p:nvPicPr>
        <p:blipFill>
          <a:blip r:embed="rId10">
            <a:alphaModFix/>
          </a:blip>
          <a:stretch>
            <a:fillRect/>
          </a:stretch>
        </p:blipFill>
        <p:spPr>
          <a:xfrm>
            <a:off x="9151375" y="2664301"/>
            <a:ext cx="256360" cy="321732"/>
          </a:xfrm>
          <a:prstGeom prst="rect">
            <a:avLst/>
          </a:prstGeom>
          <a:noFill/>
          <a:ln>
            <a:noFill/>
          </a:ln>
        </p:spPr>
      </p:pic>
      <p:pic>
        <p:nvPicPr>
          <p:cNvPr id="467" name="Google Shape;467;p64" descr="t^{4}" title="MathEquation,#000000"/>
          <p:cNvPicPr preferRelativeResize="0"/>
          <p:nvPr/>
        </p:nvPicPr>
        <p:blipFill>
          <a:blip r:embed="rId11">
            <a:alphaModFix/>
          </a:blip>
          <a:stretch>
            <a:fillRect/>
          </a:stretch>
        </p:blipFill>
        <p:spPr>
          <a:xfrm>
            <a:off x="9666469" y="2664300"/>
            <a:ext cx="242360" cy="321733"/>
          </a:xfrm>
          <a:prstGeom prst="rect">
            <a:avLst/>
          </a:prstGeom>
          <a:noFill/>
          <a:ln>
            <a:noFill/>
          </a:ln>
        </p:spPr>
      </p:pic>
      <p:pic>
        <p:nvPicPr>
          <p:cNvPr id="468" name="Google Shape;468;p64" descr="t^{5}" title="MathEquation,#000000"/>
          <p:cNvPicPr preferRelativeResize="0"/>
          <p:nvPr/>
        </p:nvPicPr>
        <p:blipFill>
          <a:blip r:embed="rId12">
            <a:alphaModFix/>
          </a:blip>
          <a:stretch>
            <a:fillRect/>
          </a:stretch>
        </p:blipFill>
        <p:spPr>
          <a:xfrm>
            <a:off x="10268975" y="2664301"/>
            <a:ext cx="256360" cy="321732"/>
          </a:xfrm>
          <a:prstGeom prst="rect">
            <a:avLst/>
          </a:prstGeom>
          <a:noFill/>
          <a:ln>
            <a:noFill/>
          </a:ln>
        </p:spPr>
      </p:pic>
      <p:pic>
        <p:nvPicPr>
          <p:cNvPr id="469" name="Google Shape;469;p64" descr="t" title="MathEquation,#000000"/>
          <p:cNvPicPr preferRelativeResize="0"/>
          <p:nvPr/>
        </p:nvPicPr>
        <p:blipFill>
          <a:blip r:embed="rId13">
            <a:alphaModFix/>
          </a:blip>
          <a:stretch>
            <a:fillRect/>
          </a:stretch>
        </p:blipFill>
        <p:spPr>
          <a:xfrm>
            <a:off x="10938536" y="2664300"/>
            <a:ext cx="138008" cy="321731"/>
          </a:xfrm>
          <a:prstGeom prst="rect">
            <a:avLst/>
          </a:prstGeom>
          <a:noFill/>
          <a:ln>
            <a:noFill/>
          </a:ln>
        </p:spPr>
      </p:pic>
      <p:sp>
        <p:nvSpPr>
          <p:cNvPr id="31" name="Title 5">
            <a:extLst>
              <a:ext uri="{FF2B5EF4-FFF2-40B4-BE49-F238E27FC236}">
                <a16:creationId xmlns:a16="http://schemas.microsoft.com/office/drawing/2014/main" id="{DAEB9737-BD8E-0F46-B90A-C43942065E77}"/>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Spiking Neurons</a:t>
            </a:r>
          </a:p>
        </p:txBody>
      </p:sp>
      <p:sp>
        <p:nvSpPr>
          <p:cNvPr id="28" name="Google Shape;243;p47">
            <a:extLst>
              <a:ext uri="{FF2B5EF4-FFF2-40B4-BE49-F238E27FC236}">
                <a16:creationId xmlns:a16="http://schemas.microsoft.com/office/drawing/2014/main" id="{A7878032-B518-1543-B0F3-FC789721BEFA}"/>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32" name="Google Shape;244;p47">
            <a:extLst>
              <a:ext uri="{FF2B5EF4-FFF2-40B4-BE49-F238E27FC236}">
                <a16:creationId xmlns:a16="http://schemas.microsoft.com/office/drawing/2014/main" id="{8ED52C0F-DCD0-6043-B1B8-0ABADB65AEC2}"/>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12</a:t>
            </a:fld>
            <a:endParaRPr sz="2000">
              <a:solidFill>
                <a:srgbClr val="00B0F0"/>
              </a:solidFill>
              <a:latin typeface="Times New Roman"/>
              <a:ea typeface="Times New Roman"/>
              <a:cs typeface="Times New Roman"/>
              <a:sym typeface="Times New Roman"/>
            </a:endParaRPr>
          </a:p>
        </p:txBody>
      </p:sp>
      <p:pic>
        <p:nvPicPr>
          <p:cNvPr id="4" name="Audio 3">
            <a:hlinkClick r:id="" action="ppaction://media"/>
            <a:extLst>
              <a:ext uri="{FF2B5EF4-FFF2-40B4-BE49-F238E27FC236}">
                <a16:creationId xmlns:a16="http://schemas.microsoft.com/office/drawing/2014/main" id="{4B9F9FB5-42B1-E24C-8B64-1A7418DDE81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63878091"/>
      </p:ext>
    </p:extLst>
  </p:cSld>
  <p:clrMapOvr>
    <a:masterClrMapping/>
  </p:clrMapOvr>
  <mc:AlternateContent xmlns:mc="http://schemas.openxmlformats.org/markup-compatibility/2006" xmlns:p14="http://schemas.microsoft.com/office/powerpoint/2010/main">
    <mc:Choice Requires="p14">
      <p:transition spd="slow" p14:dur="2000" advTm="67890"/>
    </mc:Choice>
    <mc:Fallback xmlns="">
      <p:transition spd="slow" advTm="6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49"/>
                                        </p:tgtEl>
                                        <p:attrNameLst>
                                          <p:attrName>style.visibility</p:attrName>
                                        </p:attrNameLst>
                                      </p:cBhvr>
                                      <p:to>
                                        <p:strVal val="visible"/>
                                      </p:to>
                                    </p:set>
                                    <p:anim calcmode="lin" valueType="num">
                                      <p:cBhvr additive="base">
                                        <p:cTn id="11" dur="1000"/>
                                        <p:tgtEl>
                                          <p:spTgt spid="449"/>
                                        </p:tgtEl>
                                        <p:attrNameLst>
                                          <p:attrName>ppt_w</p:attrName>
                                        </p:attrNameLst>
                                      </p:cBhvr>
                                      <p:tavLst>
                                        <p:tav tm="0">
                                          <p:val>
                                            <p:strVal val="0"/>
                                          </p:val>
                                        </p:tav>
                                        <p:tav tm="100000">
                                          <p:val>
                                            <p:strVal val="#ppt_w"/>
                                          </p:val>
                                        </p:tav>
                                      </p:tavLst>
                                    </p:anim>
                                    <p:anim calcmode="lin" valueType="num">
                                      <p:cBhvr additive="base">
                                        <p:cTn id="12" dur="1000"/>
                                        <p:tgtEl>
                                          <p:spTgt spid="44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1000"/>
                                        <p:tgtEl>
                                          <p:spTgt spid="452"/>
                                        </p:tgtEl>
                                      </p:cBhvr>
                                    </p:animEffect>
                                  </p:childTnLst>
                                </p:cTn>
                              </p:par>
                              <p:par>
                                <p:cTn id="18" presetID="10" presetClass="entr" presetSubtype="0" fill="hold" nodeType="withEffect">
                                  <p:stCondLst>
                                    <p:cond delay="0"/>
                                  </p:stCondLst>
                                  <p:childTnLst>
                                    <p:set>
                                      <p:cBhvr>
                                        <p:cTn id="19" dur="1" fill="hold">
                                          <p:stCondLst>
                                            <p:cond delay="0"/>
                                          </p:stCondLst>
                                        </p:cTn>
                                        <p:tgtEl>
                                          <p:spTgt spid="450"/>
                                        </p:tgtEl>
                                        <p:attrNameLst>
                                          <p:attrName>style.visibility</p:attrName>
                                        </p:attrNameLst>
                                      </p:cBhvr>
                                      <p:to>
                                        <p:strVal val="visible"/>
                                      </p:to>
                                    </p:set>
                                    <p:animEffect transition="in" filter="fade">
                                      <p:cBhvr>
                                        <p:cTn id="20" dur="1000"/>
                                        <p:tgtEl>
                                          <p:spTgt spid="450"/>
                                        </p:tgtEl>
                                      </p:cBhvr>
                                    </p:animEffect>
                                  </p:childTnLst>
                                </p:cTn>
                              </p:par>
                              <p:par>
                                <p:cTn id="21" presetID="10" presetClass="entr" presetSubtype="0" fill="hold" nodeType="withEffect">
                                  <p:stCondLst>
                                    <p:cond delay="0"/>
                                  </p:stCondLst>
                                  <p:childTnLst>
                                    <p:set>
                                      <p:cBhvr>
                                        <p:cTn id="22" dur="1" fill="hold">
                                          <p:stCondLst>
                                            <p:cond delay="0"/>
                                          </p:stCondLst>
                                        </p:cTn>
                                        <p:tgtEl>
                                          <p:spTgt spid="451"/>
                                        </p:tgtEl>
                                        <p:attrNameLst>
                                          <p:attrName>style.visibility</p:attrName>
                                        </p:attrNameLst>
                                      </p:cBhvr>
                                      <p:to>
                                        <p:strVal val="visible"/>
                                      </p:to>
                                    </p:set>
                                    <p:animEffect transition="in" filter="fade">
                                      <p:cBhvr>
                                        <p:cTn id="23" dur="1000"/>
                                        <p:tgtEl>
                                          <p:spTgt spid="45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50"/>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5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52"/>
                                        </p:tgtEl>
                                        <p:attrNameLst>
                                          <p:attrName>style.visibility</p:attrName>
                                        </p:attrNameLst>
                                      </p:cBhvr>
                                      <p:to>
                                        <p:strVal val="hidden"/>
                                      </p:to>
                                    </p:set>
                                  </p:childTnLst>
                                </p:cTn>
                              </p:par>
                              <p:par>
                                <p:cTn id="32" presetID="2" presetClass="entr" presetSubtype="1" fill="hold" nodeType="withEffect">
                                  <p:stCondLst>
                                    <p:cond delay="0"/>
                                  </p:stCondLst>
                                  <p:childTnLst>
                                    <p:set>
                                      <p:cBhvr>
                                        <p:cTn id="33" dur="1" fill="hold">
                                          <p:stCondLst>
                                            <p:cond delay="0"/>
                                          </p:stCondLst>
                                        </p:cTn>
                                        <p:tgtEl>
                                          <p:spTgt spid="447"/>
                                        </p:tgtEl>
                                        <p:attrNameLst>
                                          <p:attrName>style.visibility</p:attrName>
                                        </p:attrNameLst>
                                      </p:cBhvr>
                                      <p:to>
                                        <p:strVal val="visible"/>
                                      </p:to>
                                    </p:set>
                                    <p:anim calcmode="lin" valueType="num">
                                      <p:cBhvr additive="base">
                                        <p:cTn id="34" dur="1400"/>
                                        <p:tgtEl>
                                          <p:spTgt spid="447"/>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54"/>
                                        </p:tgtEl>
                                        <p:attrNameLst>
                                          <p:attrName>style.visibility</p:attrName>
                                        </p:attrNameLst>
                                      </p:cBhvr>
                                      <p:to>
                                        <p:strVal val="visible"/>
                                      </p:to>
                                    </p:set>
                                    <p:anim calcmode="lin" valueType="num">
                                      <p:cBhvr additive="base">
                                        <p:cTn id="37" dur="2000"/>
                                        <p:tgtEl>
                                          <p:spTgt spid="45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3"/>
                                        </p:tgtEl>
                                        <p:attrNameLst>
                                          <p:attrName>style.visibility</p:attrName>
                                        </p:attrNameLst>
                                      </p:cBhvr>
                                      <p:to>
                                        <p:strVal val="visible"/>
                                      </p:to>
                                    </p:set>
                                    <p:animEffect transition="in" filter="fade">
                                      <p:cBhvr>
                                        <p:cTn id="42" dur="1000"/>
                                        <p:tgtEl>
                                          <p:spTgt spid="453"/>
                                        </p:tgtEl>
                                      </p:cBhvr>
                                    </p:animEffect>
                                  </p:childTnLst>
                                </p:cTn>
                              </p:par>
                              <p:par>
                                <p:cTn id="43" presetID="10" presetClass="entr" presetSubtype="0" fill="hold" nodeType="withEffect">
                                  <p:stCondLst>
                                    <p:cond delay="0"/>
                                  </p:stCondLst>
                                  <p:childTnLst>
                                    <p:set>
                                      <p:cBhvr>
                                        <p:cTn id="44" dur="1" fill="hold">
                                          <p:stCondLst>
                                            <p:cond delay="0"/>
                                          </p:stCondLst>
                                        </p:cTn>
                                        <p:tgtEl>
                                          <p:spTgt spid="455"/>
                                        </p:tgtEl>
                                        <p:attrNameLst>
                                          <p:attrName>style.visibility</p:attrName>
                                        </p:attrNameLst>
                                      </p:cBhvr>
                                      <p:to>
                                        <p:strVal val="visible"/>
                                      </p:to>
                                    </p:set>
                                    <p:animEffect transition="in" filter="fade">
                                      <p:cBhvr>
                                        <p:cTn id="45" dur="1000"/>
                                        <p:tgtEl>
                                          <p:spTgt spid="455"/>
                                        </p:tgtEl>
                                      </p:cBhvr>
                                    </p:animEffect>
                                  </p:childTnLst>
                                </p:cTn>
                              </p:par>
                              <p:par>
                                <p:cTn id="46" presetID="10" presetClass="entr" presetSubtype="0" fill="hold" nodeType="withEffect">
                                  <p:stCondLst>
                                    <p:cond delay="0"/>
                                  </p:stCondLst>
                                  <p:childTnLst>
                                    <p:set>
                                      <p:cBhvr>
                                        <p:cTn id="47" dur="1" fill="hold">
                                          <p:stCondLst>
                                            <p:cond delay="0"/>
                                          </p:stCondLst>
                                        </p:cTn>
                                        <p:tgtEl>
                                          <p:spTgt spid="456"/>
                                        </p:tgtEl>
                                        <p:attrNameLst>
                                          <p:attrName>style.visibility</p:attrName>
                                        </p:attrNameLst>
                                      </p:cBhvr>
                                      <p:to>
                                        <p:strVal val="visible"/>
                                      </p:to>
                                    </p:set>
                                    <p:animEffect transition="in" filter="fade">
                                      <p:cBhvr>
                                        <p:cTn id="48" dur="1000"/>
                                        <p:tgtEl>
                                          <p:spTgt spid="456"/>
                                        </p:tgtEl>
                                      </p:cBhvr>
                                    </p:animEffect>
                                  </p:childTnLst>
                                </p:cTn>
                              </p:par>
                              <p:par>
                                <p:cTn id="49" presetID="10" presetClass="entr" presetSubtype="0" fill="hold" nodeType="withEffect">
                                  <p:stCondLst>
                                    <p:cond delay="0"/>
                                  </p:stCondLst>
                                  <p:childTnLst>
                                    <p:set>
                                      <p:cBhvr>
                                        <p:cTn id="50" dur="1" fill="hold">
                                          <p:stCondLst>
                                            <p:cond delay="0"/>
                                          </p:stCondLst>
                                        </p:cTn>
                                        <p:tgtEl>
                                          <p:spTgt spid="457"/>
                                        </p:tgtEl>
                                        <p:attrNameLst>
                                          <p:attrName>style.visibility</p:attrName>
                                        </p:attrNameLst>
                                      </p:cBhvr>
                                      <p:to>
                                        <p:strVal val="visible"/>
                                      </p:to>
                                    </p:set>
                                    <p:animEffect transition="in" filter="fade">
                                      <p:cBhvr>
                                        <p:cTn id="51" dur="1000"/>
                                        <p:tgtEl>
                                          <p:spTgt spid="45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58"/>
                                        </p:tgtEl>
                                        <p:attrNameLst>
                                          <p:attrName>style.visibility</p:attrName>
                                        </p:attrNameLst>
                                      </p:cBhvr>
                                      <p:to>
                                        <p:strVal val="visible"/>
                                      </p:to>
                                    </p:set>
                                    <p:animEffect transition="in" filter="fade">
                                      <p:cBhvr>
                                        <p:cTn id="56" dur="1000"/>
                                        <p:tgtEl>
                                          <p:spTgt spid="458"/>
                                        </p:tgtEl>
                                      </p:cBhvr>
                                    </p:animEffect>
                                  </p:childTnLst>
                                </p:cTn>
                              </p:par>
                              <p:par>
                                <p:cTn id="57" presetID="10" presetClass="entr" presetSubtype="0" fill="hold" nodeType="withEffect">
                                  <p:stCondLst>
                                    <p:cond delay="0"/>
                                  </p:stCondLst>
                                  <p:childTnLst>
                                    <p:set>
                                      <p:cBhvr>
                                        <p:cTn id="58" dur="1" fill="hold">
                                          <p:stCondLst>
                                            <p:cond delay="0"/>
                                          </p:stCondLst>
                                        </p:cTn>
                                        <p:tgtEl>
                                          <p:spTgt spid="459"/>
                                        </p:tgtEl>
                                        <p:attrNameLst>
                                          <p:attrName>style.visibility</p:attrName>
                                        </p:attrNameLst>
                                      </p:cBhvr>
                                      <p:to>
                                        <p:strVal val="visible"/>
                                      </p:to>
                                    </p:set>
                                    <p:animEffect transition="in" filter="fade">
                                      <p:cBhvr>
                                        <p:cTn id="59" dur="1"/>
                                        <p:tgtEl>
                                          <p:spTgt spid="459"/>
                                        </p:tgtEl>
                                      </p:cBhvr>
                                    </p:animEffect>
                                  </p:childTnLst>
                                </p:cTn>
                              </p:par>
                              <p:par>
                                <p:cTn id="60" presetID="10" presetClass="entr" presetSubtype="0" fill="hold" nodeType="withEffect">
                                  <p:stCondLst>
                                    <p:cond delay="0"/>
                                  </p:stCondLst>
                                  <p:childTnLst>
                                    <p:set>
                                      <p:cBhvr>
                                        <p:cTn id="61" dur="1" fill="hold">
                                          <p:stCondLst>
                                            <p:cond delay="0"/>
                                          </p:stCondLst>
                                        </p:cTn>
                                        <p:tgtEl>
                                          <p:spTgt spid="460"/>
                                        </p:tgtEl>
                                        <p:attrNameLst>
                                          <p:attrName>style.visibility</p:attrName>
                                        </p:attrNameLst>
                                      </p:cBhvr>
                                      <p:to>
                                        <p:strVal val="visible"/>
                                      </p:to>
                                    </p:set>
                                    <p:animEffect transition="in" filter="fade">
                                      <p:cBhvr>
                                        <p:cTn id="62" dur="1"/>
                                        <p:tgtEl>
                                          <p:spTgt spid="460"/>
                                        </p:tgtEl>
                                      </p:cBhvr>
                                    </p:animEffect>
                                  </p:childTnLst>
                                </p:cTn>
                              </p:par>
                              <p:par>
                                <p:cTn id="63" presetID="10" presetClass="entr" presetSubtype="0" fill="hold" nodeType="withEffect">
                                  <p:stCondLst>
                                    <p:cond delay="0"/>
                                  </p:stCondLst>
                                  <p:childTnLst>
                                    <p:set>
                                      <p:cBhvr>
                                        <p:cTn id="64" dur="1" fill="hold">
                                          <p:stCondLst>
                                            <p:cond delay="0"/>
                                          </p:stCondLst>
                                        </p:cTn>
                                        <p:tgtEl>
                                          <p:spTgt spid="461"/>
                                        </p:tgtEl>
                                        <p:attrNameLst>
                                          <p:attrName>style.visibility</p:attrName>
                                        </p:attrNameLst>
                                      </p:cBhvr>
                                      <p:to>
                                        <p:strVal val="visible"/>
                                      </p:to>
                                    </p:set>
                                    <p:animEffect transition="in" filter="fade">
                                      <p:cBhvr>
                                        <p:cTn id="65" dur="1"/>
                                        <p:tgtEl>
                                          <p:spTgt spid="461"/>
                                        </p:tgtEl>
                                      </p:cBhvr>
                                    </p:animEffect>
                                  </p:childTnLst>
                                </p:cTn>
                              </p:par>
                              <p:par>
                                <p:cTn id="66" presetID="10" presetClass="entr" presetSubtype="0" fill="hold" nodeType="withEffect">
                                  <p:stCondLst>
                                    <p:cond delay="0"/>
                                  </p:stCondLst>
                                  <p:childTnLst>
                                    <p:set>
                                      <p:cBhvr>
                                        <p:cTn id="67" dur="1" fill="hold">
                                          <p:stCondLst>
                                            <p:cond delay="0"/>
                                          </p:stCondLst>
                                        </p:cTn>
                                        <p:tgtEl>
                                          <p:spTgt spid="462"/>
                                        </p:tgtEl>
                                        <p:attrNameLst>
                                          <p:attrName>style.visibility</p:attrName>
                                        </p:attrNameLst>
                                      </p:cBhvr>
                                      <p:to>
                                        <p:strVal val="visible"/>
                                      </p:to>
                                    </p:set>
                                    <p:animEffect transition="in" filter="fade">
                                      <p:cBhvr>
                                        <p:cTn id="68" dur="1"/>
                                        <p:tgtEl>
                                          <p:spTgt spid="462"/>
                                        </p:tgtEl>
                                      </p:cBhvr>
                                    </p:animEffect>
                                  </p:childTnLst>
                                </p:cTn>
                              </p:par>
                              <p:par>
                                <p:cTn id="69" presetID="10" presetClass="entr" presetSubtype="0" fill="hold" nodeType="withEffect">
                                  <p:stCondLst>
                                    <p:cond delay="0"/>
                                  </p:stCondLst>
                                  <p:childTnLst>
                                    <p:set>
                                      <p:cBhvr>
                                        <p:cTn id="70" dur="1" fill="hold">
                                          <p:stCondLst>
                                            <p:cond delay="0"/>
                                          </p:stCondLst>
                                        </p:cTn>
                                        <p:tgtEl>
                                          <p:spTgt spid="463"/>
                                        </p:tgtEl>
                                        <p:attrNameLst>
                                          <p:attrName>style.visibility</p:attrName>
                                        </p:attrNameLst>
                                      </p:cBhvr>
                                      <p:to>
                                        <p:strVal val="visible"/>
                                      </p:to>
                                    </p:set>
                                    <p:animEffect transition="in" filter="fade">
                                      <p:cBhvr>
                                        <p:cTn id="71" dur="1"/>
                                        <p:tgtEl>
                                          <p:spTgt spid="463"/>
                                        </p:tgtEl>
                                      </p:cBhvr>
                                    </p:animEffect>
                                  </p:childTnLst>
                                </p:cTn>
                              </p:par>
                              <p:par>
                                <p:cTn id="72" presetID="10" presetClass="entr" presetSubtype="0" fill="hold" nodeType="withEffect">
                                  <p:stCondLst>
                                    <p:cond delay="0"/>
                                  </p:stCondLst>
                                  <p:childTnLst>
                                    <p:set>
                                      <p:cBhvr>
                                        <p:cTn id="73" dur="1" fill="hold">
                                          <p:stCondLst>
                                            <p:cond delay="0"/>
                                          </p:stCondLst>
                                        </p:cTn>
                                        <p:tgtEl>
                                          <p:spTgt spid="464"/>
                                        </p:tgtEl>
                                        <p:attrNameLst>
                                          <p:attrName>style.visibility</p:attrName>
                                        </p:attrNameLst>
                                      </p:cBhvr>
                                      <p:to>
                                        <p:strVal val="visible"/>
                                      </p:to>
                                    </p:set>
                                    <p:animEffect transition="in" filter="fade">
                                      <p:cBhvr>
                                        <p:cTn id="74" dur="1"/>
                                        <p:tgtEl>
                                          <p:spTgt spid="464"/>
                                        </p:tgtEl>
                                      </p:cBhvr>
                                    </p:animEffect>
                                  </p:childTnLst>
                                </p:cTn>
                              </p:par>
                              <p:par>
                                <p:cTn id="75" presetID="10" presetClass="entr" presetSubtype="0" fill="hold" nodeType="withEffect">
                                  <p:stCondLst>
                                    <p:cond delay="0"/>
                                  </p:stCondLst>
                                  <p:childTnLst>
                                    <p:set>
                                      <p:cBhvr>
                                        <p:cTn id="76" dur="1" fill="hold">
                                          <p:stCondLst>
                                            <p:cond delay="0"/>
                                          </p:stCondLst>
                                        </p:cTn>
                                        <p:tgtEl>
                                          <p:spTgt spid="465"/>
                                        </p:tgtEl>
                                        <p:attrNameLst>
                                          <p:attrName>style.visibility</p:attrName>
                                        </p:attrNameLst>
                                      </p:cBhvr>
                                      <p:to>
                                        <p:strVal val="visible"/>
                                      </p:to>
                                    </p:set>
                                    <p:animEffect transition="in" filter="fade">
                                      <p:cBhvr>
                                        <p:cTn id="77" dur="1"/>
                                        <p:tgtEl>
                                          <p:spTgt spid="465"/>
                                        </p:tgtEl>
                                      </p:cBhvr>
                                    </p:animEffect>
                                  </p:childTnLst>
                                </p:cTn>
                              </p:par>
                              <p:par>
                                <p:cTn id="78" presetID="10" presetClass="entr" presetSubtype="0" fill="hold" nodeType="withEffect">
                                  <p:stCondLst>
                                    <p:cond delay="0"/>
                                  </p:stCondLst>
                                  <p:childTnLst>
                                    <p:set>
                                      <p:cBhvr>
                                        <p:cTn id="79" dur="1" fill="hold">
                                          <p:stCondLst>
                                            <p:cond delay="0"/>
                                          </p:stCondLst>
                                        </p:cTn>
                                        <p:tgtEl>
                                          <p:spTgt spid="466"/>
                                        </p:tgtEl>
                                        <p:attrNameLst>
                                          <p:attrName>style.visibility</p:attrName>
                                        </p:attrNameLst>
                                      </p:cBhvr>
                                      <p:to>
                                        <p:strVal val="visible"/>
                                      </p:to>
                                    </p:set>
                                    <p:animEffect transition="in" filter="fade">
                                      <p:cBhvr>
                                        <p:cTn id="80" dur="1"/>
                                        <p:tgtEl>
                                          <p:spTgt spid="466"/>
                                        </p:tgtEl>
                                      </p:cBhvr>
                                    </p:animEffect>
                                  </p:childTnLst>
                                </p:cTn>
                              </p:par>
                              <p:par>
                                <p:cTn id="81" presetID="10" presetClass="entr" presetSubtype="0" fill="hold" nodeType="withEffect">
                                  <p:stCondLst>
                                    <p:cond delay="0"/>
                                  </p:stCondLst>
                                  <p:childTnLst>
                                    <p:set>
                                      <p:cBhvr>
                                        <p:cTn id="82" dur="1" fill="hold">
                                          <p:stCondLst>
                                            <p:cond delay="0"/>
                                          </p:stCondLst>
                                        </p:cTn>
                                        <p:tgtEl>
                                          <p:spTgt spid="467"/>
                                        </p:tgtEl>
                                        <p:attrNameLst>
                                          <p:attrName>style.visibility</p:attrName>
                                        </p:attrNameLst>
                                      </p:cBhvr>
                                      <p:to>
                                        <p:strVal val="visible"/>
                                      </p:to>
                                    </p:set>
                                    <p:animEffect transition="in" filter="fade">
                                      <p:cBhvr>
                                        <p:cTn id="83" dur="1"/>
                                        <p:tgtEl>
                                          <p:spTgt spid="467"/>
                                        </p:tgtEl>
                                      </p:cBhvr>
                                    </p:animEffect>
                                  </p:childTnLst>
                                </p:cTn>
                              </p:par>
                              <p:par>
                                <p:cTn id="84" presetID="10" presetClass="entr" presetSubtype="0" fill="hold" nodeType="withEffect">
                                  <p:stCondLst>
                                    <p:cond delay="0"/>
                                  </p:stCondLst>
                                  <p:childTnLst>
                                    <p:set>
                                      <p:cBhvr>
                                        <p:cTn id="85" dur="1" fill="hold">
                                          <p:stCondLst>
                                            <p:cond delay="0"/>
                                          </p:stCondLst>
                                        </p:cTn>
                                        <p:tgtEl>
                                          <p:spTgt spid="468"/>
                                        </p:tgtEl>
                                        <p:attrNameLst>
                                          <p:attrName>style.visibility</p:attrName>
                                        </p:attrNameLst>
                                      </p:cBhvr>
                                      <p:to>
                                        <p:strVal val="visible"/>
                                      </p:to>
                                    </p:set>
                                    <p:animEffect transition="in" filter="fade">
                                      <p:cBhvr>
                                        <p:cTn id="86" dur="1"/>
                                        <p:tgtEl>
                                          <p:spTgt spid="468"/>
                                        </p:tgtEl>
                                      </p:cBhvr>
                                    </p:animEffect>
                                  </p:childTnLst>
                                </p:cTn>
                              </p:par>
                              <p:par>
                                <p:cTn id="87" presetID="10" presetClass="entr" presetSubtype="0" fill="hold" nodeType="withEffect">
                                  <p:stCondLst>
                                    <p:cond delay="0"/>
                                  </p:stCondLst>
                                  <p:childTnLst>
                                    <p:set>
                                      <p:cBhvr>
                                        <p:cTn id="88" dur="1" fill="hold">
                                          <p:stCondLst>
                                            <p:cond delay="0"/>
                                          </p:stCondLst>
                                        </p:cTn>
                                        <p:tgtEl>
                                          <p:spTgt spid="469"/>
                                        </p:tgtEl>
                                        <p:attrNameLst>
                                          <p:attrName>style.visibility</p:attrName>
                                        </p:attrNameLst>
                                      </p:cBhvr>
                                      <p:to>
                                        <p:strVal val="visible"/>
                                      </p:to>
                                    </p:set>
                                    <p:animEffect transition="in" filter="fade">
                                      <p:cBhvr>
                                        <p:cTn id="89" dur="1"/>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5"/>
          <p:cNvSpPr txBox="1"/>
          <p:nvPr/>
        </p:nvSpPr>
        <p:spPr>
          <a:xfrm>
            <a:off x="5244935" y="4857400"/>
            <a:ext cx="6068000" cy="1974400"/>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1155CC"/>
              </a:buClr>
              <a:buSzPts val="1800"/>
              <a:buFont typeface="Times New Roman"/>
              <a:buChar char="❖"/>
            </a:pPr>
            <a:r>
              <a:rPr lang="en-GB" sz="2400" dirty="0">
                <a:solidFill>
                  <a:srgbClr val="1155CC"/>
                </a:solidFill>
                <a:latin typeface="Times New Roman"/>
                <a:ea typeface="Times New Roman"/>
                <a:cs typeface="Times New Roman"/>
                <a:sym typeface="Times New Roman"/>
              </a:rPr>
              <a:t>The moment of threshold crossing defines the firing time</a:t>
            </a:r>
            <a:endParaRPr sz="2400" dirty="0">
              <a:solidFill>
                <a:srgbClr val="1155CC"/>
              </a:solidFill>
              <a:latin typeface="Times New Roman"/>
              <a:ea typeface="Times New Roman"/>
              <a:cs typeface="Times New Roman"/>
              <a:sym typeface="Times New Roman"/>
            </a:endParaRPr>
          </a:p>
        </p:txBody>
      </p:sp>
      <p:sp>
        <p:nvSpPr>
          <p:cNvPr id="479" name="Google Shape;479;p65"/>
          <p:cNvSpPr txBox="1"/>
          <p:nvPr/>
        </p:nvSpPr>
        <p:spPr>
          <a:xfrm>
            <a:off x="5244933" y="3527417"/>
            <a:ext cx="5968800" cy="1464800"/>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1155CC"/>
              </a:buClr>
              <a:buSzPts val="1800"/>
              <a:buFont typeface="Times New Roman"/>
              <a:buChar char="❖"/>
            </a:pPr>
            <a:r>
              <a:rPr lang="en-GB" sz="2400" dirty="0">
                <a:solidFill>
                  <a:srgbClr val="1155CC"/>
                </a:solidFill>
                <a:latin typeface="Times New Roman"/>
                <a:ea typeface="Times New Roman"/>
                <a:cs typeface="Times New Roman"/>
                <a:sym typeface="Times New Roman"/>
              </a:rPr>
              <a:t>A neuron spikes when its membrane </a:t>
            </a:r>
            <a:r>
              <a:rPr lang="en-GB" sz="2400" dirty="0" err="1">
                <a:solidFill>
                  <a:srgbClr val="1155CC"/>
                </a:solidFill>
                <a:latin typeface="Times New Roman"/>
                <a:ea typeface="Times New Roman"/>
                <a:cs typeface="Times New Roman"/>
                <a:sym typeface="Times New Roman"/>
              </a:rPr>
              <a:t>po</a:t>
            </a:r>
            <a:r>
              <a:rPr lang="en-GB" sz="2400" dirty="0">
                <a:solidFill>
                  <a:srgbClr val="1155CC"/>
                </a:solidFill>
                <a:latin typeface="Times New Roman"/>
                <a:ea typeface="Times New Roman"/>
                <a:cs typeface="Times New Roman"/>
                <a:sym typeface="Times New Roman"/>
              </a:rPr>
              <a:t>-</a:t>
            </a:r>
            <a:endParaRPr sz="2400" dirty="0">
              <a:solidFill>
                <a:srgbClr val="1155CC"/>
              </a:solidFill>
              <a:latin typeface="Times New Roman"/>
              <a:ea typeface="Times New Roman"/>
              <a:cs typeface="Times New Roman"/>
              <a:sym typeface="Times New Roman"/>
            </a:endParaRPr>
          </a:p>
          <a:p>
            <a:pPr indent="609585">
              <a:lnSpc>
                <a:spcPct val="115000"/>
              </a:lnSpc>
            </a:pPr>
            <a:r>
              <a:rPr lang="en-GB" sz="2400" dirty="0" err="1">
                <a:solidFill>
                  <a:srgbClr val="1155CC"/>
                </a:solidFill>
                <a:latin typeface="Times New Roman"/>
                <a:ea typeface="Times New Roman"/>
                <a:cs typeface="Times New Roman"/>
                <a:sym typeface="Times New Roman"/>
              </a:rPr>
              <a:t>tential</a:t>
            </a:r>
            <a:r>
              <a:rPr lang="en-GB" sz="2400" dirty="0">
                <a:solidFill>
                  <a:srgbClr val="1155CC"/>
                </a:solidFill>
                <a:latin typeface="Times New Roman"/>
                <a:ea typeface="Times New Roman"/>
                <a:cs typeface="Times New Roman"/>
                <a:sym typeface="Times New Roman"/>
              </a:rPr>
              <a:t>               crosses some threshold    .</a:t>
            </a:r>
            <a:endParaRPr sz="2400" dirty="0">
              <a:solidFill>
                <a:srgbClr val="1155CC"/>
              </a:solidFill>
              <a:latin typeface="Times New Roman"/>
              <a:ea typeface="Times New Roman"/>
              <a:cs typeface="Times New Roman"/>
              <a:sym typeface="Times New Roman"/>
            </a:endParaRPr>
          </a:p>
          <a:p>
            <a:pPr marL="1219170">
              <a:lnSpc>
                <a:spcPct val="115000"/>
              </a:lnSpc>
            </a:pPr>
            <a:endParaRPr sz="2400" dirty="0">
              <a:solidFill>
                <a:srgbClr val="1155CC"/>
              </a:solidFill>
              <a:latin typeface="Times New Roman"/>
              <a:ea typeface="Times New Roman"/>
              <a:cs typeface="Times New Roman"/>
              <a:sym typeface="Times New Roman"/>
            </a:endParaRPr>
          </a:p>
        </p:txBody>
      </p:sp>
      <p:sp>
        <p:nvSpPr>
          <p:cNvPr id="480" name="Google Shape;480;p65"/>
          <p:cNvSpPr txBox="1"/>
          <p:nvPr/>
        </p:nvSpPr>
        <p:spPr>
          <a:xfrm>
            <a:off x="2419767" y="1140633"/>
            <a:ext cx="990000" cy="442400"/>
          </a:xfrm>
          <a:prstGeom prst="rect">
            <a:avLst/>
          </a:prstGeom>
          <a:noFill/>
          <a:ln>
            <a:noFill/>
          </a:ln>
        </p:spPr>
        <p:txBody>
          <a:bodyPr spcFirstLastPara="1" wrap="square" lIns="121900" tIns="121900" rIns="121900" bIns="121900" anchor="t" anchorCtr="0">
            <a:noAutofit/>
          </a:bodyPr>
          <a:lstStyle/>
          <a:p>
            <a:endParaRPr sz="2400"/>
          </a:p>
        </p:txBody>
      </p:sp>
      <p:pic>
        <p:nvPicPr>
          <p:cNvPr id="481" name="Google Shape;481;p65"/>
          <p:cNvPicPr preferRelativeResize="0"/>
          <p:nvPr/>
        </p:nvPicPr>
        <p:blipFill rotWithShape="1">
          <a:blip r:embed="rId6">
            <a:alphaModFix/>
          </a:blip>
          <a:srcRect l="50330" t="49062"/>
          <a:stretch/>
        </p:blipFill>
        <p:spPr>
          <a:xfrm>
            <a:off x="1073900" y="2131234"/>
            <a:ext cx="3994800" cy="3311665"/>
          </a:xfrm>
          <a:prstGeom prst="rect">
            <a:avLst/>
          </a:prstGeom>
          <a:noFill/>
          <a:ln w="9525" cap="flat" cmpd="sng">
            <a:solidFill>
              <a:srgbClr val="FFFFFF"/>
            </a:solidFill>
            <a:prstDash val="solid"/>
            <a:round/>
            <a:headEnd type="none" w="sm" len="sm"/>
            <a:tailEnd type="none" w="sm" len="sm"/>
          </a:ln>
        </p:spPr>
      </p:pic>
      <p:sp>
        <p:nvSpPr>
          <p:cNvPr id="482" name="Google Shape;482;p65"/>
          <p:cNvSpPr/>
          <p:nvPr/>
        </p:nvSpPr>
        <p:spPr>
          <a:xfrm>
            <a:off x="4387043" y="2436032"/>
            <a:ext cx="950800" cy="326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83" name="Google Shape;483;p65"/>
          <p:cNvSpPr txBox="1"/>
          <p:nvPr/>
        </p:nvSpPr>
        <p:spPr>
          <a:xfrm>
            <a:off x="5244933" y="1379833"/>
            <a:ext cx="5836800" cy="2235200"/>
          </a:xfrm>
          <a:prstGeom prst="rect">
            <a:avLst/>
          </a:prstGeom>
          <a:noFill/>
          <a:ln>
            <a:noFill/>
          </a:ln>
        </p:spPr>
        <p:txBody>
          <a:bodyPr spcFirstLastPara="1" wrap="square" lIns="121900" tIns="121900" rIns="121900" bIns="121900" anchor="t" anchorCtr="0">
            <a:noAutofit/>
          </a:bodyPr>
          <a:lstStyle/>
          <a:p>
            <a:pPr marL="609585" indent="-457189" algn="just">
              <a:lnSpc>
                <a:spcPct val="115000"/>
              </a:lnSpc>
              <a:buClr>
                <a:srgbClr val="1155CC"/>
              </a:buClr>
              <a:buSzPts val="1800"/>
              <a:buFont typeface="Times New Roman"/>
              <a:buChar char="❖"/>
            </a:pPr>
            <a:r>
              <a:rPr lang="en-GB" sz="2400" dirty="0">
                <a:solidFill>
                  <a:srgbClr val="1155CC"/>
                </a:solidFill>
                <a:latin typeface="Times New Roman"/>
                <a:ea typeface="Times New Roman"/>
                <a:cs typeface="Times New Roman"/>
                <a:sym typeface="Times New Roman"/>
              </a:rPr>
              <a:t>Neurons are approximated by an electrical circuit that consists of a capacitor       in parallel with a resistor </a:t>
            </a:r>
            <a:endParaRPr sz="2400" dirty="0">
              <a:solidFill>
                <a:srgbClr val="1155CC"/>
              </a:solidFill>
              <a:latin typeface="Times New Roman"/>
              <a:ea typeface="Times New Roman"/>
              <a:cs typeface="Times New Roman"/>
              <a:sym typeface="Times New Roman"/>
            </a:endParaRPr>
          </a:p>
          <a:p>
            <a:pPr marL="609585" algn="just">
              <a:lnSpc>
                <a:spcPct val="115000"/>
              </a:lnSpc>
            </a:pPr>
            <a:r>
              <a:rPr lang="en-GB" sz="2400" dirty="0">
                <a:solidFill>
                  <a:srgbClr val="1155CC"/>
                </a:solidFill>
                <a:latin typeface="Times New Roman"/>
                <a:ea typeface="Times New Roman"/>
                <a:cs typeface="Times New Roman"/>
                <a:sym typeface="Times New Roman"/>
              </a:rPr>
              <a:t>        driven by an input current             . </a:t>
            </a:r>
            <a:endParaRPr sz="2400" dirty="0">
              <a:solidFill>
                <a:srgbClr val="1155CC"/>
              </a:solidFill>
              <a:latin typeface="Times New Roman"/>
              <a:ea typeface="Times New Roman"/>
              <a:cs typeface="Times New Roman"/>
              <a:sym typeface="Times New Roman"/>
            </a:endParaRPr>
          </a:p>
        </p:txBody>
      </p:sp>
      <p:pic>
        <p:nvPicPr>
          <p:cNvPr id="484" name="Google Shape;484;p65" descr="R" title="MathEquation,#000000"/>
          <p:cNvPicPr preferRelativeResize="0"/>
          <p:nvPr/>
        </p:nvPicPr>
        <p:blipFill>
          <a:blip r:embed="rId7">
            <a:alphaModFix/>
          </a:blip>
          <a:stretch>
            <a:fillRect/>
          </a:stretch>
        </p:blipFill>
        <p:spPr>
          <a:xfrm>
            <a:off x="6033935" y="2762017"/>
            <a:ext cx="339245" cy="382144"/>
          </a:xfrm>
          <a:prstGeom prst="rect">
            <a:avLst/>
          </a:prstGeom>
          <a:noFill/>
          <a:ln>
            <a:noFill/>
          </a:ln>
        </p:spPr>
      </p:pic>
      <p:pic>
        <p:nvPicPr>
          <p:cNvPr id="485" name="Google Shape;485;p65" descr="C" title="MathEquation,#000000"/>
          <p:cNvPicPr preferRelativeResize="0"/>
          <p:nvPr/>
        </p:nvPicPr>
        <p:blipFill>
          <a:blip r:embed="rId8">
            <a:alphaModFix/>
          </a:blip>
          <a:stretch>
            <a:fillRect/>
          </a:stretch>
        </p:blipFill>
        <p:spPr>
          <a:xfrm>
            <a:off x="7249915" y="2342968"/>
            <a:ext cx="300963" cy="338665"/>
          </a:xfrm>
          <a:prstGeom prst="rect">
            <a:avLst/>
          </a:prstGeom>
          <a:noFill/>
          <a:ln>
            <a:noFill/>
          </a:ln>
        </p:spPr>
      </p:pic>
      <p:pic>
        <p:nvPicPr>
          <p:cNvPr id="486" name="Google Shape;486;p65" descr="I(t)" title="MathEquation,#000000"/>
          <p:cNvPicPr preferRelativeResize="0"/>
          <p:nvPr/>
        </p:nvPicPr>
        <p:blipFill>
          <a:blip r:embed="rId9">
            <a:alphaModFix/>
          </a:blip>
          <a:stretch>
            <a:fillRect/>
          </a:stretch>
        </p:blipFill>
        <p:spPr>
          <a:xfrm>
            <a:off x="9999836" y="2731900"/>
            <a:ext cx="638451" cy="442400"/>
          </a:xfrm>
          <a:prstGeom prst="rect">
            <a:avLst/>
          </a:prstGeom>
          <a:noFill/>
          <a:ln>
            <a:noFill/>
          </a:ln>
        </p:spPr>
      </p:pic>
      <p:pic>
        <p:nvPicPr>
          <p:cNvPr id="487" name="Google Shape;487;p65" descr="t^{f}:  V(t^{f}) = \theta." title="MathEquation,#000000"/>
          <p:cNvPicPr preferRelativeResize="0"/>
          <p:nvPr/>
        </p:nvPicPr>
        <p:blipFill>
          <a:blip r:embed="rId10">
            <a:alphaModFix/>
          </a:blip>
          <a:stretch>
            <a:fillRect/>
          </a:stretch>
        </p:blipFill>
        <p:spPr>
          <a:xfrm>
            <a:off x="6968827" y="5837984"/>
            <a:ext cx="2825920" cy="575733"/>
          </a:xfrm>
          <a:prstGeom prst="rect">
            <a:avLst/>
          </a:prstGeom>
          <a:noFill/>
          <a:ln>
            <a:noFill/>
          </a:ln>
        </p:spPr>
      </p:pic>
      <p:pic>
        <p:nvPicPr>
          <p:cNvPr id="488" name="Google Shape;488;p65" descr="\theta" title="MathEquation,#000000"/>
          <p:cNvPicPr preferRelativeResize="0"/>
          <p:nvPr/>
        </p:nvPicPr>
        <p:blipFill>
          <a:blip r:embed="rId11">
            <a:alphaModFix/>
          </a:blip>
          <a:stretch>
            <a:fillRect/>
          </a:stretch>
        </p:blipFill>
        <p:spPr>
          <a:xfrm>
            <a:off x="10832126" y="4066884"/>
            <a:ext cx="185781" cy="338667"/>
          </a:xfrm>
          <a:prstGeom prst="rect">
            <a:avLst/>
          </a:prstGeom>
          <a:noFill/>
          <a:ln>
            <a:noFill/>
          </a:ln>
        </p:spPr>
      </p:pic>
      <p:pic>
        <p:nvPicPr>
          <p:cNvPr id="489" name="Google Shape;489;p65" descr="V(t)" title="MathEquation,#000000"/>
          <p:cNvPicPr preferRelativeResize="0"/>
          <p:nvPr/>
        </p:nvPicPr>
        <p:blipFill>
          <a:blip r:embed="rId12">
            <a:alphaModFix/>
          </a:blip>
          <a:stretch>
            <a:fillRect/>
          </a:stretch>
        </p:blipFill>
        <p:spPr>
          <a:xfrm>
            <a:off x="6937943" y="4038617"/>
            <a:ext cx="741045" cy="442400"/>
          </a:xfrm>
          <a:prstGeom prst="rect">
            <a:avLst/>
          </a:prstGeom>
          <a:noFill/>
          <a:ln>
            <a:noFill/>
          </a:ln>
        </p:spPr>
      </p:pic>
      <p:sp>
        <p:nvSpPr>
          <p:cNvPr id="18" name="Title 5">
            <a:extLst>
              <a:ext uri="{FF2B5EF4-FFF2-40B4-BE49-F238E27FC236}">
                <a16:creationId xmlns:a16="http://schemas.microsoft.com/office/drawing/2014/main" id="{44D658F9-13AC-DC4F-BEDD-CA8214AB68C1}"/>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Leaky Integrate-and-Fire (LIF) Model</a:t>
            </a:r>
            <a:r>
              <a:rPr lang="en-GB" sz="3600" baseline="30000" dirty="0">
                <a:solidFill>
                  <a:srgbClr val="00B0F0"/>
                </a:solidFill>
                <a:latin typeface="Open Sans" panose="020B0606030504020204" pitchFamily="34" charset="0"/>
                <a:sym typeface="Times New Roman"/>
              </a:rPr>
              <a:t>[2]</a:t>
            </a:r>
            <a:r>
              <a:rPr lang="en-GB" sz="3600" dirty="0">
                <a:solidFill>
                  <a:srgbClr val="00B0F0"/>
                </a:solidFill>
                <a:latin typeface="Open Sans" panose="020B0606030504020204" pitchFamily="34" charset="0"/>
                <a:sym typeface="Times New Roman"/>
              </a:rPr>
              <a:t> </a:t>
            </a:r>
          </a:p>
        </p:txBody>
      </p:sp>
      <p:sp>
        <p:nvSpPr>
          <p:cNvPr id="19" name="Google Shape;243;p47">
            <a:extLst>
              <a:ext uri="{FF2B5EF4-FFF2-40B4-BE49-F238E27FC236}">
                <a16:creationId xmlns:a16="http://schemas.microsoft.com/office/drawing/2014/main" id="{562D7783-3D8A-514F-86BA-802B5F5880FC}"/>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1700" baseline="30000" dirty="0">
                <a:solidFill>
                  <a:srgbClr val="00B0F0"/>
                </a:solidFill>
                <a:latin typeface="Times New Roman"/>
                <a:ea typeface="Times New Roman"/>
                <a:cs typeface="Times New Roman"/>
                <a:sym typeface="Times New Roman"/>
              </a:rPr>
              <a:t>[2]</a:t>
            </a:r>
            <a:r>
              <a:rPr lang="en-GB" sz="1700" dirty="0">
                <a:solidFill>
                  <a:srgbClr val="00B0F0"/>
                </a:solidFill>
                <a:latin typeface="Times New Roman"/>
                <a:ea typeface="Times New Roman"/>
                <a:cs typeface="Times New Roman"/>
                <a:sym typeface="Times New Roman"/>
              </a:rPr>
              <a:t>W. Gerstner and W. Kistler, “</a:t>
            </a:r>
            <a:r>
              <a:rPr lang="en-GB" sz="1700" i="1" dirty="0">
                <a:solidFill>
                  <a:srgbClr val="00B0F0"/>
                </a:solidFill>
                <a:latin typeface="Times New Roman"/>
                <a:ea typeface="Times New Roman"/>
                <a:cs typeface="Times New Roman"/>
                <a:sym typeface="Times New Roman"/>
              </a:rPr>
              <a:t>Spiking neuron models: Single Neurons, Populations, Plasticity,”</a:t>
            </a:r>
            <a:r>
              <a:rPr lang="en-GB" sz="1700" dirty="0">
                <a:solidFill>
                  <a:srgbClr val="00B0F0"/>
                </a:solidFill>
                <a:latin typeface="Times New Roman"/>
                <a:ea typeface="Times New Roman"/>
                <a:cs typeface="Times New Roman"/>
                <a:sym typeface="Times New Roman"/>
              </a:rPr>
              <a:t> Cambridge University Press, 2002</a:t>
            </a:r>
            <a:endParaRPr sz="1700" dirty="0">
              <a:solidFill>
                <a:srgbClr val="00B0F0"/>
              </a:solidFill>
              <a:latin typeface="Times New Roman"/>
              <a:ea typeface="Times New Roman"/>
              <a:cs typeface="Times New Roman"/>
              <a:sym typeface="Times New Roman"/>
            </a:endParaRPr>
          </a:p>
        </p:txBody>
      </p:sp>
      <p:sp>
        <p:nvSpPr>
          <p:cNvPr id="20" name="Google Shape;244;p47">
            <a:extLst>
              <a:ext uri="{FF2B5EF4-FFF2-40B4-BE49-F238E27FC236}">
                <a16:creationId xmlns:a16="http://schemas.microsoft.com/office/drawing/2014/main" id="{20102671-1635-794F-B83F-CBA1B82716CF}"/>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13</a:t>
            </a:fld>
            <a:endParaRPr sz="2000">
              <a:solidFill>
                <a:srgbClr val="00B0F0"/>
              </a:solidFill>
              <a:latin typeface="Times New Roman"/>
              <a:ea typeface="Times New Roman"/>
              <a:cs typeface="Times New Roman"/>
              <a:sym typeface="Times New Roman"/>
            </a:endParaRPr>
          </a:p>
        </p:txBody>
      </p:sp>
      <p:pic>
        <p:nvPicPr>
          <p:cNvPr id="4" name="Audio 3">
            <a:hlinkClick r:id="" action="ppaction://media"/>
            <a:extLst>
              <a:ext uri="{FF2B5EF4-FFF2-40B4-BE49-F238E27FC236}">
                <a16:creationId xmlns:a16="http://schemas.microsoft.com/office/drawing/2014/main" id="{94A88716-134B-8A4F-A149-435BC4BC66B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81361366"/>
      </p:ext>
    </p:extLst>
  </p:cSld>
  <p:clrMapOvr>
    <a:masterClrMapping/>
  </p:clrMapOvr>
  <mc:AlternateContent xmlns:mc="http://schemas.openxmlformats.org/markup-compatibility/2006" xmlns:p14="http://schemas.microsoft.com/office/powerpoint/2010/main">
    <mc:Choice Requires="p14">
      <p:transition spd="slow" p14:dur="2000" advTm="2700"/>
    </mc:Choice>
    <mc:Fallback xmlns="">
      <p:transition spd="slow" advTm="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9"/>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488"/>
                                        </p:tgtEl>
                                        <p:attrNameLst>
                                          <p:attrName>style.visibility</p:attrName>
                                        </p:attrNameLst>
                                      </p:cBhvr>
                                      <p:to>
                                        <p:strVal val="visible"/>
                                      </p:to>
                                    </p:set>
                                    <p:animEffect transition="in" filter="fade">
                                      <p:cBhvr>
                                        <p:cTn id="31" dur="1"/>
                                        <p:tgtEl>
                                          <p:spTgt spid="48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7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7"/>
          <p:cNvSpPr txBox="1"/>
          <p:nvPr/>
        </p:nvSpPr>
        <p:spPr>
          <a:xfrm>
            <a:off x="6298016" y="1624307"/>
            <a:ext cx="5240032" cy="1656608"/>
          </a:xfrm>
          <a:prstGeom prst="rect">
            <a:avLst/>
          </a:prstGeom>
          <a:noFill/>
          <a:ln>
            <a:noFill/>
          </a:ln>
        </p:spPr>
        <p:txBody>
          <a:bodyPr spcFirstLastPara="1" wrap="square" lIns="121900" tIns="121900" rIns="121900" bIns="121900" anchor="t" anchorCtr="0">
            <a:noAutofit/>
          </a:bodyPr>
          <a:lstStyle/>
          <a:p>
            <a:pPr marL="609585" indent="-457189">
              <a:lnSpc>
                <a:spcPct val="200000"/>
              </a:lnSpc>
              <a:buClr>
                <a:srgbClr val="1155CC"/>
              </a:buClr>
              <a:buSzPts val="1800"/>
              <a:buFont typeface="Times New Roman"/>
              <a:buChar char="❖"/>
            </a:pPr>
            <a:r>
              <a:rPr lang="en-GB" sz="2400" dirty="0">
                <a:solidFill>
                  <a:srgbClr val="1155CC"/>
                </a:solidFill>
                <a:latin typeface="Times New Roman"/>
                <a:ea typeface="Times New Roman"/>
                <a:cs typeface="Times New Roman"/>
                <a:sym typeface="Times New Roman"/>
              </a:rPr>
              <a:t>Assumption</a:t>
            </a:r>
            <a:endParaRPr sz="2400" dirty="0">
              <a:solidFill>
                <a:srgbClr val="1155CC"/>
              </a:solidFill>
              <a:latin typeface="Times New Roman"/>
              <a:ea typeface="Times New Roman"/>
              <a:cs typeface="Times New Roman"/>
              <a:sym typeface="Times New Roman"/>
            </a:endParaRPr>
          </a:p>
          <a:p>
            <a:pPr marL="609585" indent="-457189">
              <a:buClr>
                <a:srgbClr val="1155CC"/>
              </a:buClr>
              <a:buSzPts val="1800"/>
              <a:buFont typeface="Times New Roman"/>
              <a:buChar char="❖"/>
            </a:pPr>
            <a:r>
              <a:rPr lang="en-GB" sz="2400" dirty="0">
                <a:solidFill>
                  <a:srgbClr val="1155CC"/>
                </a:solidFill>
                <a:latin typeface="Times New Roman"/>
                <a:ea typeface="Times New Roman"/>
                <a:cs typeface="Times New Roman"/>
                <a:sym typeface="Times New Roman"/>
              </a:rPr>
              <a:t>The exact spike arrival time is given by:</a:t>
            </a:r>
            <a:endParaRPr sz="2400" dirty="0">
              <a:solidFill>
                <a:srgbClr val="1155CC"/>
              </a:solidFill>
              <a:latin typeface="Times New Roman"/>
              <a:ea typeface="Times New Roman"/>
              <a:cs typeface="Times New Roman"/>
              <a:sym typeface="Times New Roman"/>
            </a:endParaRPr>
          </a:p>
          <a:p>
            <a:pPr marL="609585"/>
            <a:endParaRPr sz="2400" dirty="0">
              <a:solidFill>
                <a:srgbClr val="1155CC"/>
              </a:solidFill>
              <a:latin typeface="Times New Roman"/>
              <a:ea typeface="Times New Roman"/>
              <a:cs typeface="Times New Roman"/>
              <a:sym typeface="Times New Roman"/>
            </a:endParaRPr>
          </a:p>
        </p:txBody>
      </p:sp>
      <p:pic>
        <p:nvPicPr>
          <p:cNvPr id="513" name="Google Shape;513;p67" descr="f(x,t) = f(x)\mathbb{1}_{[0,T]}(t)" title="MathEquation,#000000"/>
          <p:cNvPicPr preferRelativeResize="0"/>
          <p:nvPr/>
        </p:nvPicPr>
        <p:blipFill>
          <a:blip r:embed="rId6">
            <a:alphaModFix/>
          </a:blip>
          <a:stretch>
            <a:fillRect/>
          </a:stretch>
        </p:blipFill>
        <p:spPr>
          <a:xfrm>
            <a:off x="8665034" y="2027506"/>
            <a:ext cx="2291393" cy="378685"/>
          </a:xfrm>
          <a:prstGeom prst="rect">
            <a:avLst/>
          </a:prstGeom>
          <a:noFill/>
          <a:ln>
            <a:noFill/>
          </a:ln>
        </p:spPr>
      </p:pic>
      <p:pic>
        <p:nvPicPr>
          <p:cNvPr id="514" name="Google Shape;514;p67" descr="d = " title="MathEquation,#000000"/>
          <p:cNvPicPr preferRelativeResize="0"/>
          <p:nvPr/>
        </p:nvPicPr>
        <p:blipFill>
          <a:blip r:embed="rId7">
            <a:alphaModFix/>
          </a:blip>
          <a:stretch>
            <a:fillRect/>
          </a:stretch>
        </p:blipFill>
        <p:spPr>
          <a:xfrm>
            <a:off x="6788639" y="4244547"/>
            <a:ext cx="488355" cy="312484"/>
          </a:xfrm>
          <a:prstGeom prst="rect">
            <a:avLst/>
          </a:prstGeom>
          <a:noFill/>
          <a:ln>
            <a:noFill/>
          </a:ln>
        </p:spPr>
      </p:pic>
      <p:pic>
        <p:nvPicPr>
          <p:cNvPr id="515" name="Google Shape;515;p67" descr="+\infty ," title="MathEquation,#000000"/>
          <p:cNvPicPr preferRelativeResize="0"/>
          <p:nvPr/>
        </p:nvPicPr>
        <p:blipFill>
          <a:blip r:embed="rId8">
            <a:alphaModFix/>
          </a:blip>
          <a:stretch>
            <a:fillRect/>
          </a:stretch>
        </p:blipFill>
        <p:spPr>
          <a:xfrm>
            <a:off x="7461557" y="3820028"/>
            <a:ext cx="488355" cy="251153"/>
          </a:xfrm>
          <a:prstGeom prst="rect">
            <a:avLst/>
          </a:prstGeom>
          <a:noFill/>
          <a:ln>
            <a:noFill/>
          </a:ln>
        </p:spPr>
      </p:pic>
      <p:pic>
        <p:nvPicPr>
          <p:cNvPr id="516" name="Google Shape;516;p67" descr="h(RI;\theta) = -\tau_{m} ln[1 -\frac{\theta}{RI}], " title="MathEquation,#000000"/>
          <p:cNvPicPr preferRelativeResize="0"/>
          <p:nvPr/>
        </p:nvPicPr>
        <p:blipFill>
          <a:blip r:embed="rId9">
            <a:alphaModFix/>
          </a:blip>
          <a:stretch>
            <a:fillRect/>
          </a:stretch>
        </p:blipFill>
        <p:spPr>
          <a:xfrm>
            <a:off x="7466583" y="4557030"/>
            <a:ext cx="2418901" cy="572577"/>
          </a:xfrm>
          <a:prstGeom prst="rect">
            <a:avLst/>
          </a:prstGeom>
          <a:noFill/>
          <a:ln>
            <a:noFill/>
          </a:ln>
        </p:spPr>
      </p:pic>
      <p:sp>
        <p:nvSpPr>
          <p:cNvPr id="517" name="Google Shape;517;p67"/>
          <p:cNvSpPr/>
          <p:nvPr/>
        </p:nvSpPr>
        <p:spPr>
          <a:xfrm>
            <a:off x="7301659" y="3575663"/>
            <a:ext cx="149600" cy="1612000"/>
          </a:xfrm>
          <a:prstGeom prst="leftBrace">
            <a:avLst>
              <a:gd name="adj1" fmla="val 81292"/>
              <a:gd name="adj2" fmla="val 50000"/>
            </a:avLst>
          </a:prstGeom>
          <a:no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18" name="Google Shape;518;p67" descr="RI &lt; \theta" title="MathEquation,#000000"/>
          <p:cNvPicPr preferRelativeResize="0"/>
          <p:nvPr/>
        </p:nvPicPr>
        <p:blipFill>
          <a:blip r:embed="rId10">
            <a:alphaModFix/>
          </a:blip>
          <a:stretch>
            <a:fillRect/>
          </a:stretch>
        </p:blipFill>
        <p:spPr>
          <a:xfrm>
            <a:off x="9972015" y="3746635"/>
            <a:ext cx="795733" cy="251179"/>
          </a:xfrm>
          <a:prstGeom prst="rect">
            <a:avLst/>
          </a:prstGeom>
          <a:noFill/>
          <a:ln>
            <a:noFill/>
          </a:ln>
        </p:spPr>
      </p:pic>
      <p:pic>
        <p:nvPicPr>
          <p:cNvPr id="519" name="Google Shape;519;p67" descr="RI &gt; \theta" title="MathEquation,#000000"/>
          <p:cNvPicPr preferRelativeResize="0"/>
          <p:nvPr/>
        </p:nvPicPr>
        <p:blipFill>
          <a:blip r:embed="rId11">
            <a:alphaModFix/>
          </a:blip>
          <a:stretch>
            <a:fillRect/>
          </a:stretch>
        </p:blipFill>
        <p:spPr>
          <a:xfrm>
            <a:off x="9972007" y="4718244"/>
            <a:ext cx="795733" cy="251179"/>
          </a:xfrm>
          <a:prstGeom prst="rect">
            <a:avLst/>
          </a:prstGeom>
          <a:noFill/>
          <a:ln>
            <a:noFill/>
          </a:ln>
        </p:spPr>
      </p:pic>
      <p:sp>
        <p:nvSpPr>
          <p:cNvPr id="31" name="Left-Up Arrow 30">
            <a:extLst>
              <a:ext uri="{FF2B5EF4-FFF2-40B4-BE49-F238E27FC236}">
                <a16:creationId xmlns:a16="http://schemas.microsoft.com/office/drawing/2014/main" id="{22CFE382-2B66-854A-96C8-6AE6CBC1945F}"/>
              </a:ext>
            </a:extLst>
          </p:cNvPr>
          <p:cNvSpPr/>
          <p:nvPr/>
        </p:nvSpPr>
        <p:spPr>
          <a:xfrm flipH="1">
            <a:off x="609582" y="1964266"/>
            <a:ext cx="5080001" cy="3905956"/>
          </a:xfrm>
          <a:prstGeom prst="leftUpArrow">
            <a:avLst>
              <a:gd name="adj1" fmla="val 0"/>
              <a:gd name="adj2" fmla="val 853"/>
              <a:gd name="adj3" fmla="val 207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Straight Connector 31">
            <a:extLst>
              <a:ext uri="{FF2B5EF4-FFF2-40B4-BE49-F238E27FC236}">
                <a16:creationId xmlns:a16="http://schemas.microsoft.com/office/drawing/2014/main" id="{DB040293-BE54-9A49-A7B1-F38473727E40}"/>
              </a:ext>
            </a:extLst>
          </p:cNvPr>
          <p:cNvCxnSpPr>
            <a:cxnSpLocks/>
          </p:cNvCxnSpPr>
          <p:nvPr/>
        </p:nvCxnSpPr>
        <p:spPr>
          <a:xfrm>
            <a:off x="666030" y="3499555"/>
            <a:ext cx="4571997" cy="0"/>
          </a:xfrm>
          <a:prstGeom prst="line">
            <a:avLst/>
          </a:prstGeom>
          <a:ln w="19050" cmpd="sng">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516D9486-54F8-A546-9C6F-0DC1C9EB9080}"/>
              </a:ext>
            </a:extLst>
          </p:cNvPr>
          <p:cNvSpPr/>
          <p:nvPr/>
        </p:nvSpPr>
        <p:spPr>
          <a:xfrm>
            <a:off x="666030" y="5712178"/>
            <a:ext cx="124177" cy="15804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Freeform 33">
            <a:extLst>
              <a:ext uri="{FF2B5EF4-FFF2-40B4-BE49-F238E27FC236}">
                <a16:creationId xmlns:a16="http://schemas.microsoft.com/office/drawing/2014/main" id="{41AA12DD-F06A-8C4A-890B-166D5FB9832C}"/>
              </a:ext>
            </a:extLst>
          </p:cNvPr>
          <p:cNvSpPr/>
          <p:nvPr/>
        </p:nvSpPr>
        <p:spPr>
          <a:xfrm>
            <a:off x="666028" y="2262064"/>
            <a:ext cx="2190045"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Freeform 34">
            <a:extLst>
              <a:ext uri="{FF2B5EF4-FFF2-40B4-BE49-F238E27FC236}">
                <a16:creationId xmlns:a16="http://schemas.microsoft.com/office/drawing/2014/main" id="{B9363E0F-E564-0B49-ACBF-1FF869F7E258}"/>
              </a:ext>
            </a:extLst>
          </p:cNvPr>
          <p:cNvSpPr/>
          <p:nvPr/>
        </p:nvSpPr>
        <p:spPr>
          <a:xfrm>
            <a:off x="2856074" y="2250774"/>
            <a:ext cx="2190045"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15B02118-73C0-E046-8AC9-C2D148A6E724}"/>
              </a:ext>
            </a:extLst>
          </p:cNvPr>
          <p:cNvSpPr txBox="1"/>
          <p:nvPr/>
        </p:nvSpPr>
        <p:spPr>
          <a:xfrm>
            <a:off x="2517407" y="5980553"/>
            <a:ext cx="1215151" cy="461665"/>
          </a:xfrm>
          <a:prstGeom prst="rect">
            <a:avLst/>
          </a:prstGeom>
          <a:noFill/>
        </p:spPr>
        <p:txBody>
          <a:bodyPr wrap="square" rtlCol="0">
            <a:spAutoFit/>
          </a:bodyPr>
          <a:lstStyle/>
          <a:p>
            <a:r>
              <a:rPr lang="en-US" sz="2400" dirty="0"/>
              <a:t>time</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174BEE0-6AC7-CB4F-B57C-F5405A93BDCB}"/>
                  </a:ext>
                </a:extLst>
              </p:cNvPr>
              <p:cNvSpPr txBox="1"/>
              <p:nvPr/>
            </p:nvSpPr>
            <p:spPr>
              <a:xfrm>
                <a:off x="333928" y="3355925"/>
                <a:ext cx="2372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i="1">
                          <a:latin typeface="Cambria Math" panose="02040503050406030204" pitchFamily="18" charset="0"/>
                        </a:rPr>
                        <m:t>θ</m:t>
                      </m:r>
                    </m:oMath>
                  </m:oMathPara>
                </a14:m>
                <a:endParaRPr lang="en-US" sz="2400" dirty="0"/>
              </a:p>
            </p:txBody>
          </p:sp>
        </mc:Choice>
        <mc:Fallback xmlns="">
          <p:sp>
            <p:nvSpPr>
              <p:cNvPr id="37" name="TextBox 36">
                <a:extLst>
                  <a:ext uri="{FF2B5EF4-FFF2-40B4-BE49-F238E27FC236}">
                    <a16:creationId xmlns:a16="http://schemas.microsoft.com/office/drawing/2014/main" id="{E174BEE0-6AC7-CB4F-B57C-F5405A93BDCB}"/>
                  </a:ext>
                </a:extLst>
              </p:cNvPr>
              <p:cNvSpPr txBox="1">
                <a:spLocks noRot="1" noChangeAspect="1" noMove="1" noResize="1" noEditPoints="1" noAdjustHandles="1" noChangeArrowheads="1" noChangeShapeType="1" noTextEdit="1"/>
              </p:cNvSpPr>
              <p:nvPr/>
            </p:nvSpPr>
            <p:spPr>
              <a:xfrm>
                <a:off x="333928" y="3355925"/>
                <a:ext cx="237244" cy="369332"/>
              </a:xfrm>
              <a:prstGeom prst="rect">
                <a:avLst/>
              </a:prstGeom>
              <a:blipFill>
                <a:blip r:embed="rId12"/>
                <a:stretch>
                  <a:fillRect l="-25000" r="-25000" b="-10345"/>
                </a:stretch>
              </a:blipFill>
            </p:spPr>
            <p:txBody>
              <a:bodyPr/>
              <a:lstStyle/>
              <a:p>
                <a:r>
                  <a:rPr lang="en-US">
                    <a:noFill/>
                  </a:rPr>
                  <a:t> </a:t>
                </a:r>
              </a:p>
            </p:txBody>
          </p:sp>
        </mc:Fallback>
      </mc:AlternateContent>
      <p:sp>
        <p:nvSpPr>
          <p:cNvPr id="38" name="Freeform 37">
            <a:extLst>
              <a:ext uri="{FF2B5EF4-FFF2-40B4-BE49-F238E27FC236}">
                <a16:creationId xmlns:a16="http://schemas.microsoft.com/office/drawing/2014/main" id="{F91F0837-349F-0D4C-B346-509A57E9763F}"/>
              </a:ext>
            </a:extLst>
          </p:cNvPr>
          <p:cNvSpPr/>
          <p:nvPr/>
        </p:nvSpPr>
        <p:spPr>
          <a:xfrm>
            <a:off x="676642" y="2284642"/>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Freeform 38">
            <a:extLst>
              <a:ext uri="{FF2B5EF4-FFF2-40B4-BE49-F238E27FC236}">
                <a16:creationId xmlns:a16="http://schemas.microsoft.com/office/drawing/2014/main" id="{EB5E7F1A-DD14-7F45-BACB-579542A5033B}"/>
              </a:ext>
            </a:extLst>
          </p:cNvPr>
          <p:cNvSpPr/>
          <p:nvPr/>
        </p:nvSpPr>
        <p:spPr>
          <a:xfrm>
            <a:off x="1432323" y="2250773"/>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39">
            <a:extLst>
              <a:ext uri="{FF2B5EF4-FFF2-40B4-BE49-F238E27FC236}">
                <a16:creationId xmlns:a16="http://schemas.microsoft.com/office/drawing/2014/main" id="{D8682EC4-D70A-B844-B894-29586262384E}"/>
              </a:ext>
            </a:extLst>
          </p:cNvPr>
          <p:cNvSpPr/>
          <p:nvPr/>
        </p:nvSpPr>
        <p:spPr>
          <a:xfrm>
            <a:off x="2198618" y="2250773"/>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40">
            <a:extLst>
              <a:ext uri="{FF2B5EF4-FFF2-40B4-BE49-F238E27FC236}">
                <a16:creationId xmlns:a16="http://schemas.microsoft.com/office/drawing/2014/main" id="{FA4EB048-932B-4844-93D4-29FAF1104697}"/>
              </a:ext>
            </a:extLst>
          </p:cNvPr>
          <p:cNvSpPr/>
          <p:nvPr/>
        </p:nvSpPr>
        <p:spPr>
          <a:xfrm>
            <a:off x="2964913" y="2250773"/>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41">
            <a:extLst>
              <a:ext uri="{FF2B5EF4-FFF2-40B4-BE49-F238E27FC236}">
                <a16:creationId xmlns:a16="http://schemas.microsoft.com/office/drawing/2014/main" id="{0CB5166E-D180-7F4A-B6B6-430353FD653B}"/>
              </a:ext>
            </a:extLst>
          </p:cNvPr>
          <p:cNvSpPr/>
          <p:nvPr/>
        </p:nvSpPr>
        <p:spPr>
          <a:xfrm>
            <a:off x="3732559" y="2272072"/>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Freeform 42">
            <a:extLst>
              <a:ext uri="{FF2B5EF4-FFF2-40B4-BE49-F238E27FC236}">
                <a16:creationId xmlns:a16="http://schemas.microsoft.com/office/drawing/2014/main" id="{29A5F634-1A9E-D847-AAF4-D5A76D1DC3EC}"/>
              </a:ext>
            </a:extLst>
          </p:cNvPr>
          <p:cNvSpPr/>
          <p:nvPr/>
        </p:nvSpPr>
        <p:spPr>
          <a:xfrm>
            <a:off x="4477627" y="2239485"/>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BDE90B5-5FFF-0747-A2A1-8F7BDBD990DB}"/>
                  </a:ext>
                </a:extLst>
              </p:cNvPr>
              <p:cNvSpPr txBox="1"/>
              <p:nvPr/>
            </p:nvSpPr>
            <p:spPr>
              <a:xfrm>
                <a:off x="5469172" y="2284641"/>
                <a:ext cx="3034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𝐼</m:t>
                          </m:r>
                        </m:e>
                        <m:sub>
                          <m:r>
                            <a:rPr lang="en-US" sz="2400" i="1">
                              <a:solidFill>
                                <a:srgbClr val="00B050"/>
                              </a:solidFill>
                              <a:latin typeface="Cambria Math" panose="02040503050406030204" pitchFamily="18" charset="0"/>
                            </a:rPr>
                            <m:t>1</m:t>
                          </m:r>
                        </m:sub>
                      </m:sSub>
                    </m:oMath>
                  </m:oMathPara>
                </a14:m>
                <a:endParaRPr lang="en-US" sz="2400" dirty="0"/>
              </a:p>
            </p:txBody>
          </p:sp>
        </mc:Choice>
        <mc:Fallback xmlns="">
          <p:sp>
            <p:nvSpPr>
              <p:cNvPr id="44" name="TextBox 43">
                <a:extLst>
                  <a:ext uri="{FF2B5EF4-FFF2-40B4-BE49-F238E27FC236}">
                    <a16:creationId xmlns:a16="http://schemas.microsoft.com/office/drawing/2014/main" id="{0BDE90B5-5FFF-0747-A2A1-8F7BDBD990DB}"/>
                  </a:ext>
                </a:extLst>
              </p:cNvPr>
              <p:cNvSpPr txBox="1">
                <a:spLocks noRot="1" noChangeAspect="1" noMove="1" noResize="1" noEditPoints="1" noAdjustHandles="1" noChangeArrowheads="1" noChangeShapeType="1" noTextEdit="1"/>
              </p:cNvSpPr>
              <p:nvPr/>
            </p:nvSpPr>
            <p:spPr>
              <a:xfrm>
                <a:off x="5469172" y="2284641"/>
                <a:ext cx="303416" cy="369332"/>
              </a:xfrm>
              <a:prstGeom prst="rect">
                <a:avLst/>
              </a:prstGeom>
              <a:blipFill>
                <a:blip r:embed="rId13"/>
                <a:stretch>
                  <a:fillRect l="-20000" r="-4000"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03F6572-BC75-4A41-B93C-1EC44F9A2E84}"/>
                  </a:ext>
                </a:extLst>
              </p:cNvPr>
              <p:cNvSpPr txBox="1"/>
              <p:nvPr/>
            </p:nvSpPr>
            <p:spPr>
              <a:xfrm>
                <a:off x="5469172" y="2284641"/>
                <a:ext cx="9467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𝐼</m:t>
                          </m:r>
                        </m:e>
                        <m:sub>
                          <m:r>
                            <a:rPr lang="en-US" sz="2400" i="1">
                              <a:solidFill>
                                <a:srgbClr val="00B050"/>
                              </a:solidFill>
                              <a:latin typeface="Cambria Math" panose="02040503050406030204" pitchFamily="18" charset="0"/>
                            </a:rPr>
                            <m:t>1</m:t>
                          </m:r>
                        </m:sub>
                      </m:sSub>
                      <m:r>
                        <a:rPr lang="en-US" sz="2400" i="1">
                          <a:latin typeface="Cambria Math" panose="02040503050406030204" pitchFamily="18" charset="0"/>
                        </a:rPr>
                        <m:t>&lt;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𝐼</m:t>
                          </m:r>
                        </m:e>
                        <m:sub>
                          <m:r>
                            <a:rPr lang="en-US" sz="2400" i="1">
                              <a:solidFill>
                                <a:srgbClr val="C00000"/>
                              </a:solidFill>
                              <a:latin typeface="Cambria Math" panose="02040503050406030204" pitchFamily="18" charset="0"/>
                            </a:rPr>
                            <m:t>2</m:t>
                          </m:r>
                        </m:sub>
                      </m:sSub>
                    </m:oMath>
                  </m:oMathPara>
                </a14:m>
                <a:endParaRPr lang="en-US" sz="2400" dirty="0"/>
              </a:p>
            </p:txBody>
          </p:sp>
        </mc:Choice>
        <mc:Fallback xmlns="">
          <p:sp>
            <p:nvSpPr>
              <p:cNvPr id="45" name="TextBox 44">
                <a:extLst>
                  <a:ext uri="{FF2B5EF4-FFF2-40B4-BE49-F238E27FC236}">
                    <a16:creationId xmlns:a16="http://schemas.microsoft.com/office/drawing/2014/main" id="{303F6572-BC75-4A41-B93C-1EC44F9A2E84}"/>
                  </a:ext>
                </a:extLst>
              </p:cNvPr>
              <p:cNvSpPr txBox="1">
                <a:spLocks noRot="1" noChangeAspect="1" noMove="1" noResize="1" noEditPoints="1" noAdjustHandles="1" noChangeArrowheads="1" noChangeShapeType="1" noTextEdit="1"/>
              </p:cNvSpPr>
              <p:nvPr/>
            </p:nvSpPr>
            <p:spPr>
              <a:xfrm>
                <a:off x="5469172" y="2284641"/>
                <a:ext cx="946798" cy="369332"/>
              </a:xfrm>
              <a:prstGeom prst="rect">
                <a:avLst/>
              </a:prstGeom>
              <a:blipFill>
                <a:blip r:embed="rId14"/>
                <a:stretch>
                  <a:fillRect l="-6667" r="-1333" b="-13793"/>
                </a:stretch>
              </a:blipFill>
            </p:spPr>
            <p:txBody>
              <a:bodyPr/>
              <a:lstStyle/>
              <a:p>
                <a:r>
                  <a:rPr lang="en-US">
                    <a:noFill/>
                  </a:rPr>
                  <a:t> </a:t>
                </a:r>
              </a:p>
            </p:txBody>
          </p:sp>
        </mc:Fallback>
      </mc:AlternateContent>
      <p:sp>
        <p:nvSpPr>
          <p:cNvPr id="46" name="Oval 45">
            <a:extLst>
              <a:ext uri="{FF2B5EF4-FFF2-40B4-BE49-F238E27FC236}">
                <a16:creationId xmlns:a16="http://schemas.microsoft.com/office/drawing/2014/main" id="{4DBCB8AE-EC8D-5E47-B2B7-366130B48B9F}"/>
              </a:ext>
            </a:extLst>
          </p:cNvPr>
          <p:cNvSpPr/>
          <p:nvPr/>
        </p:nvSpPr>
        <p:spPr>
          <a:xfrm>
            <a:off x="625166" y="5700889"/>
            <a:ext cx="124177" cy="15804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7" name="Straight Arrow Connector 46">
            <a:extLst>
              <a:ext uri="{FF2B5EF4-FFF2-40B4-BE49-F238E27FC236}">
                <a16:creationId xmlns:a16="http://schemas.microsoft.com/office/drawing/2014/main" id="{FB13A985-5414-9A48-AB56-237C72118027}"/>
              </a:ext>
            </a:extLst>
          </p:cNvPr>
          <p:cNvCxnSpPr/>
          <p:nvPr/>
        </p:nvCxnSpPr>
        <p:spPr>
          <a:xfrm>
            <a:off x="749343" y="2239484"/>
            <a:ext cx="54886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25AE30-3606-C44A-B921-4E818228E5EB}"/>
              </a:ext>
            </a:extLst>
          </p:cNvPr>
          <p:cNvCxnSpPr>
            <a:cxnSpLocks/>
          </p:cNvCxnSpPr>
          <p:nvPr/>
        </p:nvCxnSpPr>
        <p:spPr>
          <a:xfrm>
            <a:off x="676641" y="2178775"/>
            <a:ext cx="2106731"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1DF2877-0A98-4548-B362-5F4591EE0BA6}"/>
                  </a:ext>
                </a:extLst>
              </p:cNvPr>
              <p:cNvSpPr txBox="1"/>
              <p:nvPr/>
            </p:nvSpPr>
            <p:spPr>
              <a:xfrm>
                <a:off x="728118" y="1795248"/>
                <a:ext cx="57413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𝑑</m:t>
                          </m:r>
                        </m:e>
                        <m:sub>
                          <m:r>
                            <a:rPr lang="en-US" sz="2400" b="0" i="1" smtClean="0">
                              <a:solidFill>
                                <a:srgbClr val="C00000"/>
                              </a:solidFill>
                              <a:latin typeface="Cambria Math" panose="02040503050406030204" pitchFamily="18" charset="0"/>
                            </a:rPr>
                            <m:t>2</m:t>
                          </m:r>
                        </m:sub>
                      </m:sSub>
                    </m:oMath>
                  </m:oMathPara>
                </a14:m>
                <a:endParaRPr lang="en-US" sz="2400" dirty="0">
                  <a:solidFill>
                    <a:srgbClr val="C00000"/>
                  </a:solidFill>
                </a:endParaRPr>
              </a:p>
            </p:txBody>
          </p:sp>
        </mc:Choice>
        <mc:Fallback xmlns="">
          <p:sp>
            <p:nvSpPr>
              <p:cNvPr id="49" name="TextBox 48">
                <a:extLst>
                  <a:ext uri="{FF2B5EF4-FFF2-40B4-BE49-F238E27FC236}">
                    <a16:creationId xmlns:a16="http://schemas.microsoft.com/office/drawing/2014/main" id="{41DF2877-0A98-4548-B362-5F4591EE0BA6}"/>
                  </a:ext>
                </a:extLst>
              </p:cNvPr>
              <p:cNvSpPr txBox="1">
                <a:spLocks noRot="1" noChangeAspect="1" noMove="1" noResize="1" noEditPoints="1" noAdjustHandles="1" noChangeArrowheads="1" noChangeShapeType="1" noTextEdit="1"/>
              </p:cNvSpPr>
              <p:nvPr/>
            </p:nvSpPr>
            <p:spPr>
              <a:xfrm>
                <a:off x="728118" y="1795248"/>
                <a:ext cx="574132" cy="46166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22D8C88-20F0-8D46-808F-4EFC9E82EEA1}"/>
                  </a:ext>
                </a:extLst>
              </p:cNvPr>
              <p:cNvSpPr txBox="1"/>
              <p:nvPr/>
            </p:nvSpPr>
            <p:spPr>
              <a:xfrm>
                <a:off x="1572228" y="1817532"/>
                <a:ext cx="3823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𝑑</m:t>
                          </m:r>
                        </m:e>
                        <m:sub>
                          <m:r>
                            <a:rPr lang="en-US" sz="2400" b="0" i="1" smtClean="0">
                              <a:solidFill>
                                <a:srgbClr val="00B050"/>
                              </a:solidFill>
                              <a:latin typeface="Cambria Math" panose="02040503050406030204" pitchFamily="18" charset="0"/>
                            </a:rPr>
                            <m:t>1</m:t>
                          </m:r>
                        </m:sub>
                      </m:sSub>
                    </m:oMath>
                  </m:oMathPara>
                </a14:m>
                <a:endParaRPr lang="en-US" sz="2400" dirty="0">
                  <a:solidFill>
                    <a:srgbClr val="00B050"/>
                  </a:solidFill>
                </a:endParaRPr>
              </a:p>
            </p:txBody>
          </p:sp>
        </mc:Choice>
        <mc:Fallback xmlns="">
          <p:sp>
            <p:nvSpPr>
              <p:cNvPr id="50" name="TextBox 49">
                <a:extLst>
                  <a:ext uri="{FF2B5EF4-FFF2-40B4-BE49-F238E27FC236}">
                    <a16:creationId xmlns:a16="http://schemas.microsoft.com/office/drawing/2014/main" id="{A22D8C88-20F0-8D46-808F-4EFC9E82EEA1}"/>
                  </a:ext>
                </a:extLst>
              </p:cNvPr>
              <p:cNvSpPr txBox="1">
                <a:spLocks noRot="1" noChangeAspect="1" noMove="1" noResize="1" noEditPoints="1" noAdjustHandles="1" noChangeArrowheads="1" noChangeShapeType="1" noTextEdit="1"/>
              </p:cNvSpPr>
              <p:nvPr/>
            </p:nvSpPr>
            <p:spPr>
              <a:xfrm>
                <a:off x="1572228" y="1817532"/>
                <a:ext cx="382349" cy="369332"/>
              </a:xfrm>
              <a:prstGeom prst="rect">
                <a:avLst/>
              </a:prstGeom>
              <a:blipFill>
                <a:blip r:embed="rId16"/>
                <a:stretch>
                  <a:fillRect l="-19355" r="-645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136C84F-DE1D-8340-B216-F1399A5173FA}"/>
                  </a:ext>
                </a:extLst>
              </p:cNvPr>
              <p:cNvSpPr txBox="1"/>
              <p:nvPr/>
            </p:nvSpPr>
            <p:spPr>
              <a:xfrm>
                <a:off x="5396358" y="2835052"/>
                <a:ext cx="110466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𝑑</m:t>
                          </m:r>
                        </m:e>
                        <m:sub>
                          <m:r>
                            <a:rPr lang="en-US" sz="2400" i="1">
                              <a:solidFill>
                                <a:srgbClr val="00B050"/>
                              </a:solidFill>
                              <a:latin typeface="Cambria Math" panose="02040503050406030204" pitchFamily="18" charset="0"/>
                            </a:rPr>
                            <m:t>1</m:t>
                          </m:r>
                        </m:sub>
                      </m:sSub>
                      <m:r>
                        <a:rPr lang="en-US" sz="2400" i="1">
                          <a:latin typeface="Cambria Math" panose="02040503050406030204" pitchFamily="18" charset="0"/>
                        </a:rPr>
                        <m:t>&gt;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𝑑</m:t>
                          </m:r>
                        </m:e>
                        <m:sub>
                          <m:r>
                            <a:rPr lang="en-US" sz="2400" i="1">
                              <a:solidFill>
                                <a:srgbClr val="C00000"/>
                              </a:solidFill>
                              <a:latin typeface="Cambria Math" panose="02040503050406030204" pitchFamily="18" charset="0"/>
                            </a:rPr>
                            <m:t>2</m:t>
                          </m:r>
                        </m:sub>
                      </m:sSub>
                    </m:oMath>
                  </m:oMathPara>
                </a14:m>
                <a:endParaRPr lang="en-US" sz="2400" dirty="0"/>
              </a:p>
            </p:txBody>
          </p:sp>
        </mc:Choice>
        <mc:Fallback xmlns="">
          <p:sp>
            <p:nvSpPr>
              <p:cNvPr id="51" name="TextBox 50">
                <a:extLst>
                  <a:ext uri="{FF2B5EF4-FFF2-40B4-BE49-F238E27FC236}">
                    <a16:creationId xmlns:a16="http://schemas.microsoft.com/office/drawing/2014/main" id="{5136C84F-DE1D-8340-B216-F1399A5173FA}"/>
                  </a:ext>
                </a:extLst>
              </p:cNvPr>
              <p:cNvSpPr txBox="1">
                <a:spLocks noRot="1" noChangeAspect="1" noMove="1" noResize="1" noEditPoints="1" noAdjustHandles="1" noChangeArrowheads="1" noChangeShapeType="1" noTextEdit="1"/>
              </p:cNvSpPr>
              <p:nvPr/>
            </p:nvSpPr>
            <p:spPr>
              <a:xfrm>
                <a:off x="5396358" y="2835052"/>
                <a:ext cx="1104661" cy="369332"/>
              </a:xfrm>
              <a:prstGeom prst="rect">
                <a:avLst/>
              </a:prstGeom>
              <a:blipFill>
                <a:blip r:embed="rId17"/>
                <a:stretch>
                  <a:fillRect l="-5682" r="-1136" b="-13333"/>
                </a:stretch>
              </a:blipFill>
            </p:spPr>
            <p:txBody>
              <a:bodyPr/>
              <a:lstStyle/>
              <a:p>
                <a:r>
                  <a:rPr lang="en-US">
                    <a:noFill/>
                  </a:rPr>
                  <a:t> </a:t>
                </a:r>
              </a:p>
            </p:txBody>
          </p:sp>
        </mc:Fallback>
      </mc:AlternateContent>
      <p:sp>
        <p:nvSpPr>
          <p:cNvPr id="52" name="Title 5">
            <a:extLst>
              <a:ext uri="{FF2B5EF4-FFF2-40B4-BE49-F238E27FC236}">
                <a16:creationId xmlns:a16="http://schemas.microsoft.com/office/drawing/2014/main" id="{2A50A354-B24C-0445-B96D-E7B690E2477F}"/>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Spike Arrival Delay</a:t>
            </a:r>
          </a:p>
        </p:txBody>
      </p:sp>
      <p:sp>
        <p:nvSpPr>
          <p:cNvPr id="53" name="Google Shape;243;p47">
            <a:extLst>
              <a:ext uri="{FF2B5EF4-FFF2-40B4-BE49-F238E27FC236}">
                <a16:creationId xmlns:a16="http://schemas.microsoft.com/office/drawing/2014/main" id="{4AD014F5-1EF4-794D-A9EC-8D99F88356CA}"/>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54" name="Google Shape;244;p47">
            <a:extLst>
              <a:ext uri="{FF2B5EF4-FFF2-40B4-BE49-F238E27FC236}">
                <a16:creationId xmlns:a16="http://schemas.microsoft.com/office/drawing/2014/main" id="{31365E4A-43A5-D64F-A99E-1B9569166FC8}"/>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14</a:t>
            </a:fld>
            <a:endParaRPr sz="2000">
              <a:solidFill>
                <a:srgbClr val="00B0F0"/>
              </a:solidFill>
              <a:latin typeface="Times New Roman"/>
              <a:ea typeface="Times New Roman"/>
              <a:cs typeface="Times New Roman"/>
              <a:sym typeface="Times New Roman"/>
            </a:endParaRPr>
          </a:p>
        </p:txBody>
      </p:sp>
      <p:pic>
        <p:nvPicPr>
          <p:cNvPr id="2" name="Audio 1">
            <a:hlinkClick r:id="" action="ppaction://media"/>
            <a:extLst>
              <a:ext uri="{FF2B5EF4-FFF2-40B4-BE49-F238E27FC236}">
                <a16:creationId xmlns:a16="http://schemas.microsoft.com/office/drawing/2014/main" id="{F33C1D80-7321-0143-BD08-8FF1A7E03823}"/>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907079896"/>
      </p:ext>
    </p:extLst>
  </p:cSld>
  <p:clrMapOvr>
    <a:masterClrMapping/>
  </p:clrMapOvr>
  <mc:AlternateContent xmlns:mc="http://schemas.openxmlformats.org/markup-compatibility/2006" xmlns:p14="http://schemas.microsoft.com/office/powerpoint/2010/main">
    <mc:Choice Requires="p14">
      <p:transition spd="slow" p14:dur="2000" advTm="69987"/>
    </mc:Choice>
    <mc:Fallback xmlns="">
      <p:transition spd="slow" advTm="6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ppt_x</p:attrName>
                                        </p:attrNameLst>
                                      </p:cBhvr>
                                      <p:tavLst>
                                        <p:tav tm="0">
                                          <p:val>
                                            <p:strVal val="#ppt_x-#ppt_w*1.125000"/>
                                          </p:val>
                                        </p:tav>
                                        <p:tav tm="100000">
                                          <p:val>
                                            <p:strVal val="#ppt_x"/>
                                          </p:val>
                                        </p:tav>
                                      </p:tavLst>
                                    </p:anim>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linds(horizontal)">
                                      <p:cBhvr>
                                        <p:cTn id="21" dur="500"/>
                                        <p:tgtEl>
                                          <p:spTgt spid="44"/>
                                        </p:tgtEl>
                                      </p:cBhvr>
                                    </p:animEffect>
                                  </p:childTnLst>
                                </p:cTn>
                              </p:par>
                              <p:par>
                                <p:cTn id="22" presetID="0" presetClass="path" presetSubtype="0" accel="50000" decel="50000" fill="hold" grpId="0" nodeType="withEffect">
                                  <p:stCondLst>
                                    <p:cond delay="0"/>
                                  </p:stCondLst>
                                  <p:childTnLst>
                                    <p:animMotion origin="layout" path="M -2.22222E-6 -4.44444E-6 C 0.00104 -0.01388 0.00226 -0.02777 0.00434 -0.04228 C 0.00643 -0.05709 0.00816 -0.06882 0.01163 -0.08765 C 0.01511 -0.10709 0.02049 -0.13703 0.02535 -0.15771 C 0.03038 -0.17839 0.03542 -0.1966 0.04184 -0.21172 C 0.04844 -0.22654 0.05729 -0.23703 0.06476 -0.24691 C 0.0724 -0.25771 0.07743 -0.26481 0.08681 -0.27314 C 0.09636 -0.28209 0.11163 -0.29259 0.12188 -0.29938 C 0.13177 -0.30555 0.14045 -0.30895 0.14722 -0.31203 C 0.15417 -0.31543 0.15955 -0.31111 0.16302 -0.31697 C 0.1665 -0.32284 0.16754 -0.33518 0.16841 -0.34814 C 0.16962 -0.36049 0.16927 -0.37561 0.16945 -0.39321 C 0.16962 -0.41111 0.16927 -0.43642 0.16945 -0.45493 C 0.16979 -0.47376 0.17049 -0.50864 0.17118 -0.50586 C 0.17205 -0.50246 0.17257 -0.45771 0.17309 -0.43765 C 0.17361 -0.41635 0.17466 -0.41111 0.17483 -0.3824 C 0.17535 -0.35277 0.1757 -0.30061 0.17587 -0.26358 C 0.17604 -0.22654 0.1757 -0.18981 0.17587 -0.15925 C 0.17604 -0.12901 0.17622 -0.11018 0.17674 -0.08271 C 0.17726 -0.05617 0.17778 -0.00463 0.17847 0.00278 C 0.17917 0.01081 0.17986 -0.02037 0.18143 -0.0358 C 0.18299 -0.05154 0.1842 -0.0716 0.18785 -0.09104 C 0.19097 -0.11049 0.19775 -0.13395 0.20243 -0.15308 C 0.20712 -0.1716 0.21077 -0.18858 0.21615 -0.20308 C 0.22118 -0.21851 0.22778 -0.23148 0.23455 -0.24228 C 0.24132 -0.25339 0.24966 -0.26142 0.25643 -0.26821 C 0.26337 -0.275 0.26858 -0.27777 0.27587 -0.28271 C 0.28299 -0.28796 0.29167 -0.29413 0.29966 -0.29938 C 0.30781 -0.30432 0.31719 -0.3074 0.32431 -0.31203 C 0.3316 -0.31666 0.33993 -0.32067 0.34375 -0.32654 C 0.3474 -0.33271 0.34601 -0.33858 0.34653 -0.34814 C 0.34688 -0.35802 0.34531 -0.37345 0.34531 -0.38518 C 0.34531 -0.39722 0.34584 -0.40648 0.34653 -0.41944 C 0.34688 -0.43302 0.34757 -0.44938 0.34809 -0.46481 C 0.34896 -0.48055 0.34966 -0.52469 0.35 -0.51203 C 0.3507 -0.49907 0.35156 -0.43425 0.35209 -0.38858 C 0.35226 -0.34259 0.35226 -0.28024 0.35278 -0.23734 C 0.3533 -0.19444 0.35417 -0.17037 0.35469 -0.13024 C 0.35521 -0.08981 0.35677 0.00494 0.35677 0.00556 L 0.35677 0.00494 " pathEditMode="relative" rAng="0" ptsTypes="AAAAAAAAAAAAAAAAAAAAAAAAAAAAAAAAAAAAAAAA">
                                      <p:cBhvr>
                                        <p:cTn id="23" dur="5000" fill="hold"/>
                                        <p:tgtEl>
                                          <p:spTgt spid="33"/>
                                        </p:tgtEl>
                                        <p:attrNameLst>
                                          <p:attrName>ppt_x</p:attrName>
                                          <p:attrName>ppt_y</p:attrName>
                                        </p:attrNameLst>
                                      </p:cBhvr>
                                      <p:rCtr x="17830" y="-25463"/>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19"/>
                                        </p:tgtEl>
                                        <p:attrNameLst>
                                          <p:attrName>style.visibility</p:attrName>
                                        </p:attrNameLst>
                                      </p:cBhvr>
                                      <p:to>
                                        <p:strVal val="visible"/>
                                      </p:to>
                                    </p:set>
                                  </p:childTnLst>
                                </p:cTn>
                              </p:par>
                              <p:par>
                                <p:cTn id="38" presetID="3" presetClass="entr" presetSubtype="10" fill="hold" nodeType="withEffect">
                                  <p:stCondLst>
                                    <p:cond delay="0"/>
                                  </p:stCondLst>
                                  <p:childTnLst>
                                    <p:set>
                                      <p:cBhvr>
                                        <p:cTn id="39" dur="1" fill="hold">
                                          <p:stCondLst>
                                            <p:cond delay="0"/>
                                          </p:stCondLst>
                                        </p:cTn>
                                        <p:tgtEl>
                                          <p:spTgt spid="509">
                                            <p:txEl>
                                              <p:pRg st="1" end="1"/>
                                            </p:txEl>
                                          </p:spTgt>
                                        </p:tgtEl>
                                        <p:attrNameLst>
                                          <p:attrName>style.visibility</p:attrName>
                                        </p:attrNameLst>
                                      </p:cBhvr>
                                      <p:to>
                                        <p:strVal val="visible"/>
                                      </p:to>
                                    </p:set>
                                    <p:animEffect transition="in" filter="blinds(horizontal)">
                                      <p:cBhvr>
                                        <p:cTn id="40" dur="500"/>
                                        <p:tgtEl>
                                          <p:spTgt spid="50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linds(horizontal)">
                                      <p:cBhvr>
                                        <p:cTn id="48" dur="500"/>
                                        <p:tgtEl>
                                          <p:spTgt spid="5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3" presetClass="entr" presetSubtype="1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linds(horizontal)">
                                      <p:cBhvr>
                                        <p:cTn id="77" dur="500"/>
                                        <p:tgtEl>
                                          <p:spTgt spid="45"/>
                                        </p:tgtEl>
                                      </p:cBhvr>
                                    </p:animEffect>
                                  </p:childTnLst>
                                </p:cTn>
                              </p:par>
                              <p:par>
                                <p:cTn id="78" presetID="0" presetClass="path" presetSubtype="0" accel="50000" decel="50000" fill="hold" grpId="0" nodeType="withEffect">
                                  <p:stCondLst>
                                    <p:cond delay="0"/>
                                  </p:stCondLst>
                                  <p:childTnLst>
                                    <p:animMotion origin="layout" path="M -0.00069 -0.01173 C -0.00017 -0.0216 0.00035 -0.03179 0.00104 -0.04938 C 0.00191 -0.06728 0.00139 -0.08889 0.00382 -0.11852 C 0.00625 -0.14815 0.01094 -0.2 0.0158 -0.22716 C 0.02083 -0.25432 0.02691 -0.26697 0.03351 -0.28148 C 0.0401 -0.29629 0.05156 -0.27716 0.05573 -0.3145 C 0.0599 -0.35185 0.05764 -0.55802 0.05851 -0.50555 C 0.0592 -0.45278 0.05885 -0.06265 0.06024 0.00155 C 0.06163 0.06574 0.06424 -0.08364 0.06684 -0.12037 C 0.06944 -0.1571 0.0724 -0.19413 0.07604 -0.21913 C 0.07969 -0.24413 0.08455 -0.25648 0.08906 -0.27006 C 0.09358 -0.28395 0.09792 -0.2929 0.10278 -0.30123 C 0.10781 -0.30987 0.1158 -0.3071 0.11858 -0.32099 C 0.12135 -0.33518 0.1191 -0.3537 0.11962 -0.38518 C 0.11997 -0.41697 0.12101 -0.57592 0.12135 -0.51049 C 0.12188 -0.44475 0.12118 -0.05895 0.1224 0.00803 C 0.12361 0.075 0.12604 -0.07006 0.12882 -0.10864 C 0.1316 -0.14753 0.13385 -0.19444 0.13906 -0.22407 C 0.1441 -0.2537 0.1526 -0.27099 0.15938 -0.28642 C 0.16615 -0.30216 0.17552 -0.28117 0.17969 -0.3179 C 0.18385 -0.35463 0.18333 -0.55 0.18438 -0.5071 C 0.18542 -0.46419 0.18611 -0.14475 0.18628 -0.06111 C 0.18628 0.02253 0.1842 -2.59259E-6 0.18524 -0.00494 C 0.18628 -0.00987 0.19045 -0.06111 0.19271 -0.09074 C 0.19497 -0.12037 0.19618 -0.15494 0.19913 -0.18271 C 0.20208 -0.2108 0.20451 -0.23796 0.21024 -0.25864 C 0.21615 -0.27901 0.22882 -0.29506 0.23438 -0.30617 C 0.23993 -0.31759 0.24167 -0.29136 0.24358 -0.32592 C 0.24566 -0.3608 0.24566 -0.57037 0.24635 -0.51543 C 0.24722 -0.46018 0.24722 -0.07068 0.24826 0.00494 C 0.24931 0.08025 0.25052 -0.0321 0.25295 -0.06265 C 0.25521 -0.09352 0.25833 -0.14568 0.26215 -0.17963 C 0.26597 -0.21358 0.26962 -0.24537 0.27604 -0.26666 C 0.28229 -0.28827 0.29462 -0.29907 0.30017 -0.30802 C 0.30556 -0.31666 0.30712 -0.28549 0.30851 -0.31944 C 0.3099 -0.35339 0.30781 -0.56574 0.30851 -0.51203 C 0.30903 -0.45833 0.31094 -0.0645 0.31215 0.00309 C 0.31337 0.07099 0.31319 -0.06666 0.3158 -0.10555 C 0.3184 -0.14413 0.32222 -0.1966 0.32795 -0.22901 C 0.33351 -0.26142 0.3434 -0.28395 0.35017 -0.29969 C 0.35677 -0.31574 0.36424 -0.28889 0.36771 -0.32438 C 0.37101 -0.36018 0.36962 -0.5679 0.37049 -0.51358 C 0.37118 -0.45926 0.3717 -0.22901 0.37222 0.00155 " pathEditMode="relative" rAng="0" ptsTypes="AAAAAAAAAAAAAAAAAAAAAAAAAAAAAAAAAAAAAAAAAAA">
                                      <p:cBhvr>
                                        <p:cTn id="79" dur="2000" fill="hold"/>
                                        <p:tgtEl>
                                          <p:spTgt spid="46"/>
                                        </p:tgtEl>
                                        <p:attrNameLst>
                                          <p:attrName>ppt_x</p:attrName>
                                          <p:attrName>ppt_y</p:attrName>
                                        </p:attrNameLst>
                                      </p:cBhvr>
                                      <p:rCtr x="18646" y="-23642"/>
                                    </p:animMotion>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4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blinds(horizontal)">
                                      <p:cBhvr>
                                        <p:cTn id="88" dur="500"/>
                                        <p:tgtEl>
                                          <p:spTgt spid="47"/>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blinds(horizontal)">
                                      <p:cBhvr>
                                        <p:cTn id="91" dur="500"/>
                                        <p:tgtEl>
                                          <p:spTgt spid="49"/>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blinds(horizontal)">
                                      <p:cBhvr>
                                        <p:cTn id="9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2"/>
                </p:tgtEl>
              </p:cMediaNode>
            </p:audio>
          </p:childTnLst>
        </p:cTn>
      </p:par>
    </p:tnLst>
    <p:bldLst>
      <p:bldP spid="517" grpId="0" animBg="1"/>
      <p:bldP spid="33" grpId="0" animBg="1"/>
      <p:bldP spid="33" grpId="1" animBg="1"/>
      <p:bldP spid="34" grpId="0" animBg="1"/>
      <p:bldP spid="34" grpId="1" animBg="1"/>
      <p:bldP spid="35" grpId="0" animBg="1"/>
      <p:bldP spid="35" grpId="1" animBg="1"/>
      <p:bldP spid="38" grpId="0" animBg="1"/>
      <p:bldP spid="39" grpId="0" animBg="1"/>
      <p:bldP spid="40" grpId="0" animBg="1"/>
      <p:bldP spid="41" grpId="0" animBg="1"/>
      <p:bldP spid="42" grpId="0" animBg="1"/>
      <p:bldP spid="43" grpId="0" animBg="1"/>
      <p:bldP spid="44" grpId="0"/>
      <p:bldP spid="45" grpId="0"/>
      <p:bldP spid="46" grpId="0" animBg="1"/>
      <p:bldP spid="46" grpId="1" animBg="1"/>
      <p:bldP spid="49" grpId="0"/>
      <p:bldP spid="50" grpId="0"/>
      <p:bldP spid="50" grpId="1"/>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3" name="Google Shape;633;p72"/>
          <p:cNvSpPr/>
          <p:nvPr/>
        </p:nvSpPr>
        <p:spPr>
          <a:xfrm>
            <a:off x="167" y="6418100"/>
            <a:ext cx="12192000" cy="440000"/>
          </a:xfrm>
          <a:prstGeom prst="rect">
            <a:avLst/>
          </a:prstGeom>
          <a:solidFill>
            <a:srgbClr val="B6D7A8"/>
          </a:solidFill>
          <a:ln>
            <a:noFill/>
          </a:ln>
        </p:spPr>
        <p:txBody>
          <a:bodyPr spcFirstLastPara="1" wrap="square" lIns="121900" tIns="121900" rIns="121900" bIns="121900" anchor="ctr" anchorCtr="0">
            <a:noAutofit/>
          </a:bodyPr>
          <a:lstStyle/>
          <a:p>
            <a:pPr marR="124464" algn="just">
              <a:spcAft>
                <a:spcPts val="400"/>
              </a:spcAft>
            </a:pPr>
            <a:r>
              <a:rPr lang="en-GB" sz="1600" dirty="0">
                <a:solidFill>
                  <a:srgbClr val="00B0F0"/>
                </a:solidFill>
                <a:latin typeface="Times New Roman"/>
                <a:ea typeface="Times New Roman"/>
                <a:cs typeface="Times New Roman"/>
                <a:sym typeface="Times New Roman"/>
              </a:rPr>
              <a:t>[3] E. Doutsi, </a:t>
            </a:r>
            <a:r>
              <a:rPr lang="en-GB" sz="1600" i="1" dirty="0">
                <a:solidFill>
                  <a:srgbClr val="00B0F0"/>
                </a:solidFill>
                <a:latin typeface="Times New Roman"/>
                <a:ea typeface="Times New Roman"/>
                <a:cs typeface="Times New Roman"/>
                <a:sym typeface="Times New Roman"/>
              </a:rPr>
              <a:t>et. al. </a:t>
            </a:r>
            <a:r>
              <a:rPr lang="en-GB" sz="1600" dirty="0">
                <a:solidFill>
                  <a:srgbClr val="00B0F0"/>
                </a:solidFill>
                <a:latin typeface="Times New Roman"/>
                <a:ea typeface="Times New Roman"/>
                <a:cs typeface="Times New Roman"/>
                <a:sym typeface="Times New Roman"/>
              </a:rPr>
              <a:t> “Efficiency of the bio-inspired Leaky Integrate-and-Fire neuron for signal coding,” </a:t>
            </a:r>
            <a:r>
              <a:rPr lang="en-GB" sz="1600" i="1" dirty="0">
                <a:solidFill>
                  <a:srgbClr val="00B0F0"/>
                </a:solidFill>
                <a:latin typeface="Times New Roman"/>
                <a:ea typeface="Times New Roman"/>
                <a:cs typeface="Times New Roman"/>
                <a:sym typeface="Times New Roman"/>
              </a:rPr>
              <a:t>IEEE EUSIPCO</a:t>
            </a:r>
            <a:r>
              <a:rPr lang="en-GB" sz="1600" dirty="0">
                <a:solidFill>
                  <a:srgbClr val="00B0F0"/>
                </a:solidFill>
                <a:latin typeface="Times New Roman"/>
                <a:ea typeface="Times New Roman"/>
                <a:cs typeface="Times New Roman"/>
                <a:sym typeface="Times New Roman"/>
              </a:rPr>
              <a:t>, 2019.</a:t>
            </a:r>
            <a:endParaRPr sz="1600" dirty="0">
              <a:solidFill>
                <a:srgbClr val="00B0F0"/>
              </a:solidFill>
              <a:latin typeface="Times New Roman"/>
              <a:ea typeface="Times New Roman"/>
              <a:cs typeface="Times New Roman"/>
              <a:sym typeface="Times New Roman"/>
            </a:endParaRPr>
          </a:p>
        </p:txBody>
      </p:sp>
      <p:sp>
        <p:nvSpPr>
          <p:cNvPr id="634" name="Google Shape;634;p72"/>
          <p:cNvSpPr txBox="1">
            <a:spLocks noGrp="1"/>
          </p:cNvSpPr>
          <p:nvPr>
            <p:ph type="sldNum" idx="12"/>
          </p:nvPr>
        </p:nvSpPr>
        <p:spPr>
          <a:xfrm>
            <a:off x="11296600" y="6420831"/>
            <a:ext cx="731600" cy="440000"/>
          </a:xfrm>
          <a:prstGeom prst="rect">
            <a:avLst/>
          </a:prstGeom>
        </p:spPr>
        <p:txBody>
          <a:bodyPr spcFirstLastPara="1" vert="horz" wrap="square" lIns="121900" tIns="121900" rIns="121900" bIns="121900" rtlCol="0" anchor="ctr" anchorCtr="0">
            <a:noAutofit/>
          </a:bodyPr>
          <a:lstStyle/>
          <a:p>
            <a:fld id="{00000000-1234-1234-1234-123412341234}" type="slidenum">
              <a:rPr lang="en-GB" sz="1867">
                <a:solidFill>
                  <a:srgbClr val="00B0F0"/>
                </a:solidFill>
                <a:latin typeface="Times New Roman"/>
                <a:ea typeface="Times New Roman"/>
                <a:cs typeface="Times New Roman"/>
                <a:sym typeface="Times New Roman"/>
              </a:rPr>
              <a:pPr/>
              <a:t>15</a:t>
            </a:fld>
            <a:endParaRPr sz="1867" dirty="0">
              <a:solidFill>
                <a:srgbClr val="00B0F0"/>
              </a:solidFill>
              <a:latin typeface="Times New Roman"/>
              <a:ea typeface="Times New Roman"/>
              <a:cs typeface="Times New Roman"/>
              <a:sym typeface="Times New Roman"/>
            </a:endParaRPr>
          </a:p>
        </p:txBody>
      </p:sp>
      <p:sp>
        <p:nvSpPr>
          <p:cNvPr id="635" name="Google Shape;635;p72"/>
          <p:cNvSpPr/>
          <p:nvPr/>
        </p:nvSpPr>
        <p:spPr>
          <a:xfrm>
            <a:off x="423570" y="1584479"/>
            <a:ext cx="4727937" cy="4268921"/>
          </a:xfrm>
          <a:prstGeom prst="roundRect">
            <a:avLst>
              <a:gd name="adj" fmla="val 16667"/>
            </a:avLst>
          </a:prstGeom>
          <a:solidFill>
            <a:srgbClr val="D9D2E9"/>
          </a:solidFill>
          <a:ln>
            <a:noFill/>
          </a:ln>
          <a:effectLst>
            <a:outerShdw blurRad="57150" dist="95250" dir="216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636" name="Google Shape;636;p72"/>
          <p:cNvSpPr txBox="1"/>
          <p:nvPr/>
        </p:nvSpPr>
        <p:spPr>
          <a:xfrm>
            <a:off x="692303" y="1680882"/>
            <a:ext cx="4229268" cy="2123601"/>
          </a:xfrm>
          <a:prstGeom prst="rect">
            <a:avLst/>
          </a:prstGeom>
          <a:noFill/>
          <a:ln>
            <a:noFill/>
          </a:ln>
        </p:spPr>
        <p:txBody>
          <a:bodyPr spcFirstLastPara="1" wrap="square" lIns="121900" tIns="121900" rIns="121900" bIns="121900" anchor="t" anchorCtr="0">
            <a:noAutofit/>
          </a:bodyPr>
          <a:lstStyle/>
          <a:p>
            <a:pPr algn="just">
              <a:lnSpc>
                <a:spcPct val="115000"/>
              </a:lnSpc>
            </a:pPr>
            <a:r>
              <a:rPr lang="en-GB" sz="2133" dirty="0">
                <a:solidFill>
                  <a:srgbClr val="1155CC"/>
                </a:solidFill>
                <a:latin typeface="Times New Roman"/>
                <a:ea typeface="Times New Roman"/>
                <a:cs typeface="Times New Roman"/>
                <a:sym typeface="Times New Roman"/>
              </a:rPr>
              <a:t>To reduce the range of the delays and produce a more efficient code we have decided to count the number of spikes            within the time interval             when the input signal exists:</a:t>
            </a:r>
          </a:p>
          <a:p>
            <a:pPr>
              <a:lnSpc>
                <a:spcPct val="150000"/>
              </a:lnSpc>
            </a:pPr>
            <a:endParaRPr lang="en-US" sz="2400" dirty="0">
              <a:latin typeface="Times New Roman"/>
              <a:ea typeface="Times New Roman"/>
              <a:cs typeface="Times New Roman"/>
              <a:sym typeface="Times New Roman"/>
            </a:endParaRPr>
          </a:p>
        </p:txBody>
      </p:sp>
      <p:pic>
        <p:nvPicPr>
          <p:cNvPr id="637" name="Google Shape;637;p72" descr="[0,T]" title="MathEquation,#000000"/>
          <p:cNvPicPr preferRelativeResize="0"/>
          <p:nvPr/>
        </p:nvPicPr>
        <p:blipFill>
          <a:blip r:embed="rId6">
            <a:alphaModFix/>
          </a:blip>
          <a:stretch>
            <a:fillRect/>
          </a:stretch>
        </p:blipFill>
        <p:spPr>
          <a:xfrm>
            <a:off x="2349645" y="3341515"/>
            <a:ext cx="598705" cy="378727"/>
          </a:xfrm>
          <a:prstGeom prst="rect">
            <a:avLst/>
          </a:prstGeom>
          <a:noFill/>
          <a:ln>
            <a:noFill/>
          </a:ln>
        </p:spPr>
      </p:pic>
      <p:pic>
        <p:nvPicPr>
          <p:cNvPr id="638" name="Google Shape;638;p72" descr=" N" title="MathEquation,#000000"/>
          <p:cNvPicPr preferRelativeResize="0"/>
          <p:nvPr/>
        </p:nvPicPr>
        <p:blipFill>
          <a:blip r:embed="rId7">
            <a:alphaModFix/>
          </a:blip>
          <a:stretch>
            <a:fillRect/>
          </a:stretch>
        </p:blipFill>
        <p:spPr>
          <a:xfrm>
            <a:off x="3136029" y="2905137"/>
            <a:ext cx="284177" cy="341640"/>
          </a:xfrm>
          <a:prstGeom prst="rect">
            <a:avLst/>
          </a:prstGeom>
          <a:noFill/>
          <a:ln>
            <a:noFill/>
          </a:ln>
        </p:spPr>
      </p:pic>
      <p:pic>
        <p:nvPicPr>
          <p:cNvPr id="639" name="Google Shape;639;p72" descr="N = N(I)" title="MathEquation,#000000"/>
          <p:cNvPicPr preferRelativeResize="0"/>
          <p:nvPr/>
        </p:nvPicPr>
        <p:blipFill>
          <a:blip r:embed="rId8">
            <a:alphaModFix/>
          </a:blip>
          <a:stretch>
            <a:fillRect/>
          </a:stretch>
        </p:blipFill>
        <p:spPr>
          <a:xfrm>
            <a:off x="1037765" y="4805560"/>
            <a:ext cx="1121979" cy="358111"/>
          </a:xfrm>
          <a:prstGeom prst="rect">
            <a:avLst/>
          </a:prstGeom>
          <a:noFill/>
          <a:ln>
            <a:noFill/>
          </a:ln>
        </p:spPr>
      </p:pic>
      <p:sp>
        <p:nvSpPr>
          <p:cNvPr id="640" name="Google Shape;640;p72"/>
          <p:cNvSpPr/>
          <p:nvPr/>
        </p:nvSpPr>
        <p:spPr>
          <a:xfrm>
            <a:off x="2361866" y="4284829"/>
            <a:ext cx="125340" cy="1434787"/>
          </a:xfrm>
          <a:prstGeom prst="leftBrace">
            <a:avLst>
              <a:gd name="adj1" fmla="val 81292"/>
              <a:gd name="adj2" fmla="val 50000"/>
            </a:avLst>
          </a:prstGeom>
          <a:no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641" name="Google Shape;641;p72" descr=" RI\leq\lambda" title="MathEquation,#000000"/>
          <p:cNvPicPr preferRelativeResize="0"/>
          <p:nvPr/>
        </p:nvPicPr>
        <p:blipFill>
          <a:blip r:embed="rId9">
            <a:alphaModFix/>
          </a:blip>
          <a:stretch>
            <a:fillRect/>
          </a:stretch>
        </p:blipFill>
        <p:spPr>
          <a:xfrm>
            <a:off x="3800749" y="4465080"/>
            <a:ext cx="955923" cy="358109"/>
          </a:xfrm>
          <a:prstGeom prst="rect">
            <a:avLst/>
          </a:prstGeom>
          <a:noFill/>
          <a:ln>
            <a:noFill/>
          </a:ln>
        </p:spPr>
      </p:pic>
      <p:sp>
        <p:nvSpPr>
          <p:cNvPr id="642" name="Google Shape;642;p72"/>
          <p:cNvSpPr txBox="1"/>
          <p:nvPr/>
        </p:nvSpPr>
        <p:spPr>
          <a:xfrm>
            <a:off x="3172004" y="4406463"/>
            <a:ext cx="502513" cy="358157"/>
          </a:xfrm>
          <a:prstGeom prst="rect">
            <a:avLst/>
          </a:prstGeom>
          <a:noFill/>
          <a:ln>
            <a:noFill/>
          </a:ln>
        </p:spPr>
        <p:txBody>
          <a:bodyPr spcFirstLastPara="1" wrap="square" lIns="121900" tIns="121900" rIns="121900" bIns="121900" anchor="t" anchorCtr="0">
            <a:noAutofit/>
          </a:bodyPr>
          <a:lstStyle/>
          <a:p>
            <a:r>
              <a:rPr lang="en-GB" sz="2400"/>
              <a:t> if</a:t>
            </a:r>
            <a:endParaRPr sz="2400"/>
          </a:p>
        </p:txBody>
      </p:sp>
      <p:pic>
        <p:nvPicPr>
          <p:cNvPr id="643" name="Google Shape;643;p72" descr="0" title="MathEquation,#000000"/>
          <p:cNvPicPr preferRelativeResize="0"/>
          <p:nvPr/>
        </p:nvPicPr>
        <p:blipFill>
          <a:blip r:embed="rId10">
            <a:alphaModFix/>
          </a:blip>
          <a:stretch>
            <a:fillRect/>
          </a:stretch>
        </p:blipFill>
        <p:spPr>
          <a:xfrm>
            <a:off x="2688744" y="4465075"/>
            <a:ext cx="170457" cy="358109"/>
          </a:xfrm>
          <a:prstGeom prst="rect">
            <a:avLst/>
          </a:prstGeom>
          <a:noFill/>
          <a:ln>
            <a:noFill/>
          </a:ln>
        </p:spPr>
      </p:pic>
      <p:pic>
        <p:nvPicPr>
          <p:cNvPr id="644" name="Google Shape;644;p72" descr="\lfloor \frac{T}{d} \rfloor" title="MathEquation,#000000"/>
          <p:cNvPicPr preferRelativeResize="0"/>
          <p:nvPr/>
        </p:nvPicPr>
        <p:blipFill>
          <a:blip r:embed="rId11">
            <a:alphaModFix/>
          </a:blip>
          <a:stretch>
            <a:fillRect/>
          </a:stretch>
        </p:blipFill>
        <p:spPr>
          <a:xfrm>
            <a:off x="2487108" y="5046953"/>
            <a:ext cx="628696" cy="654768"/>
          </a:xfrm>
          <a:prstGeom prst="rect">
            <a:avLst/>
          </a:prstGeom>
          <a:noFill/>
          <a:ln>
            <a:noFill/>
          </a:ln>
        </p:spPr>
      </p:pic>
      <p:sp>
        <p:nvSpPr>
          <p:cNvPr id="645" name="Google Shape;645;p72"/>
          <p:cNvSpPr txBox="1"/>
          <p:nvPr/>
        </p:nvSpPr>
        <p:spPr>
          <a:xfrm>
            <a:off x="3142339" y="5099229"/>
            <a:ext cx="628621" cy="358157"/>
          </a:xfrm>
          <a:prstGeom prst="rect">
            <a:avLst/>
          </a:prstGeom>
          <a:noFill/>
          <a:ln>
            <a:noFill/>
          </a:ln>
        </p:spPr>
        <p:txBody>
          <a:bodyPr spcFirstLastPara="1" wrap="square" lIns="121900" tIns="121900" rIns="121900" bIns="121900" anchor="t" anchorCtr="0">
            <a:noAutofit/>
          </a:bodyPr>
          <a:lstStyle/>
          <a:p>
            <a:r>
              <a:rPr lang="en-GB" sz="2400"/>
              <a:t> if</a:t>
            </a:r>
            <a:endParaRPr sz="2400"/>
          </a:p>
        </p:txBody>
      </p:sp>
      <p:pic>
        <p:nvPicPr>
          <p:cNvPr id="646" name="Google Shape;646;p72" descr="RI&gt;\lambda" title="MathEquation,#000000"/>
          <p:cNvPicPr preferRelativeResize="0"/>
          <p:nvPr/>
        </p:nvPicPr>
        <p:blipFill>
          <a:blip r:embed="rId12">
            <a:alphaModFix/>
          </a:blip>
          <a:stretch>
            <a:fillRect/>
          </a:stretch>
        </p:blipFill>
        <p:spPr>
          <a:xfrm>
            <a:off x="3787477" y="5192762"/>
            <a:ext cx="955928" cy="315140"/>
          </a:xfrm>
          <a:prstGeom prst="rect">
            <a:avLst/>
          </a:prstGeom>
          <a:noFill/>
          <a:ln>
            <a:noFill/>
          </a:ln>
        </p:spPr>
      </p:pic>
      <p:sp>
        <p:nvSpPr>
          <p:cNvPr id="34" name="Left-Up Arrow 33">
            <a:extLst>
              <a:ext uri="{FF2B5EF4-FFF2-40B4-BE49-F238E27FC236}">
                <a16:creationId xmlns:a16="http://schemas.microsoft.com/office/drawing/2014/main" id="{A79EB149-723B-2E4F-87E9-201AD039A48E}"/>
              </a:ext>
            </a:extLst>
          </p:cNvPr>
          <p:cNvSpPr/>
          <p:nvPr/>
        </p:nvSpPr>
        <p:spPr>
          <a:xfrm flipH="1">
            <a:off x="5994594" y="1964266"/>
            <a:ext cx="5080001" cy="3905956"/>
          </a:xfrm>
          <a:prstGeom prst="leftUpArrow">
            <a:avLst>
              <a:gd name="adj1" fmla="val 0"/>
              <a:gd name="adj2" fmla="val 853"/>
              <a:gd name="adj3" fmla="val 207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883D3C4A-FF6A-A149-BF2F-0765148E0DBB}"/>
              </a:ext>
            </a:extLst>
          </p:cNvPr>
          <p:cNvCxnSpPr>
            <a:cxnSpLocks/>
          </p:cNvCxnSpPr>
          <p:nvPr/>
        </p:nvCxnSpPr>
        <p:spPr>
          <a:xfrm>
            <a:off x="6051042" y="3499555"/>
            <a:ext cx="4571997" cy="0"/>
          </a:xfrm>
          <a:prstGeom prst="line">
            <a:avLst/>
          </a:prstGeom>
          <a:ln w="19050" cmpd="sng">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A783093-585D-1146-95AA-E5767F02545F}"/>
              </a:ext>
            </a:extLst>
          </p:cNvPr>
          <p:cNvSpPr/>
          <p:nvPr/>
        </p:nvSpPr>
        <p:spPr>
          <a:xfrm>
            <a:off x="6051042" y="5712178"/>
            <a:ext cx="124177" cy="15804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Freeform 36">
            <a:extLst>
              <a:ext uri="{FF2B5EF4-FFF2-40B4-BE49-F238E27FC236}">
                <a16:creationId xmlns:a16="http://schemas.microsoft.com/office/drawing/2014/main" id="{C2C93597-C6D1-2D4E-893D-377370D6FDE6}"/>
              </a:ext>
            </a:extLst>
          </p:cNvPr>
          <p:cNvSpPr/>
          <p:nvPr/>
        </p:nvSpPr>
        <p:spPr>
          <a:xfrm>
            <a:off x="6051040" y="2262064"/>
            <a:ext cx="2190045"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eform 37">
            <a:extLst>
              <a:ext uri="{FF2B5EF4-FFF2-40B4-BE49-F238E27FC236}">
                <a16:creationId xmlns:a16="http://schemas.microsoft.com/office/drawing/2014/main" id="{D7073212-50F7-5F4F-A8DD-1566452C5C80}"/>
              </a:ext>
            </a:extLst>
          </p:cNvPr>
          <p:cNvSpPr/>
          <p:nvPr/>
        </p:nvSpPr>
        <p:spPr>
          <a:xfrm>
            <a:off x="8241086" y="2250774"/>
            <a:ext cx="2190045"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57F08C51-4D87-DA41-8984-39C7F1874617}"/>
              </a:ext>
            </a:extLst>
          </p:cNvPr>
          <p:cNvSpPr txBox="1"/>
          <p:nvPr/>
        </p:nvSpPr>
        <p:spPr>
          <a:xfrm>
            <a:off x="7902419" y="5980553"/>
            <a:ext cx="1512513" cy="461665"/>
          </a:xfrm>
          <a:prstGeom prst="rect">
            <a:avLst/>
          </a:prstGeom>
          <a:noFill/>
        </p:spPr>
        <p:txBody>
          <a:bodyPr wrap="square" rtlCol="0">
            <a:spAutoFit/>
          </a:bodyPr>
          <a:lstStyle/>
          <a:p>
            <a:r>
              <a:rPr lang="en-US" sz="2400" dirty="0"/>
              <a:t>time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B44D19E-844F-9645-A234-550B1A3FE74C}"/>
                  </a:ext>
                </a:extLst>
              </p:cNvPr>
              <p:cNvSpPr txBox="1"/>
              <p:nvPr/>
            </p:nvSpPr>
            <p:spPr>
              <a:xfrm>
                <a:off x="5718940" y="3355925"/>
                <a:ext cx="2372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i="1">
                          <a:latin typeface="Cambria Math" panose="02040503050406030204" pitchFamily="18" charset="0"/>
                        </a:rPr>
                        <m:t>θ</m:t>
                      </m:r>
                    </m:oMath>
                  </m:oMathPara>
                </a14:m>
                <a:endParaRPr lang="en-US" sz="2400" dirty="0"/>
              </a:p>
            </p:txBody>
          </p:sp>
        </mc:Choice>
        <mc:Fallback xmlns="">
          <p:sp>
            <p:nvSpPr>
              <p:cNvPr id="40" name="TextBox 39">
                <a:extLst>
                  <a:ext uri="{FF2B5EF4-FFF2-40B4-BE49-F238E27FC236}">
                    <a16:creationId xmlns:a16="http://schemas.microsoft.com/office/drawing/2014/main" id="{1B44D19E-844F-9645-A234-550B1A3FE74C}"/>
                  </a:ext>
                </a:extLst>
              </p:cNvPr>
              <p:cNvSpPr txBox="1">
                <a:spLocks noRot="1" noChangeAspect="1" noMove="1" noResize="1" noEditPoints="1" noAdjustHandles="1" noChangeArrowheads="1" noChangeShapeType="1" noTextEdit="1"/>
              </p:cNvSpPr>
              <p:nvPr/>
            </p:nvSpPr>
            <p:spPr>
              <a:xfrm>
                <a:off x="5718940" y="3355925"/>
                <a:ext cx="237244" cy="369332"/>
              </a:xfrm>
              <a:prstGeom prst="rect">
                <a:avLst/>
              </a:prstGeom>
              <a:blipFill>
                <a:blip r:embed="rId13"/>
                <a:stretch>
                  <a:fillRect l="-25000" r="-25000" b="-10345"/>
                </a:stretch>
              </a:blipFill>
            </p:spPr>
            <p:txBody>
              <a:bodyPr/>
              <a:lstStyle/>
              <a:p>
                <a:r>
                  <a:rPr lang="en-US">
                    <a:noFill/>
                  </a:rPr>
                  <a:t> </a:t>
                </a:r>
              </a:p>
            </p:txBody>
          </p:sp>
        </mc:Fallback>
      </mc:AlternateContent>
      <p:sp>
        <p:nvSpPr>
          <p:cNvPr id="41" name="Freeform 40">
            <a:extLst>
              <a:ext uri="{FF2B5EF4-FFF2-40B4-BE49-F238E27FC236}">
                <a16:creationId xmlns:a16="http://schemas.microsoft.com/office/drawing/2014/main" id="{CE1542BD-C907-8E4D-8830-2EF040CDEFA2}"/>
              </a:ext>
            </a:extLst>
          </p:cNvPr>
          <p:cNvSpPr/>
          <p:nvPr/>
        </p:nvSpPr>
        <p:spPr>
          <a:xfrm>
            <a:off x="6061654" y="2284642"/>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41">
            <a:extLst>
              <a:ext uri="{FF2B5EF4-FFF2-40B4-BE49-F238E27FC236}">
                <a16:creationId xmlns:a16="http://schemas.microsoft.com/office/drawing/2014/main" id="{FA569B00-9C81-924A-863D-DD548D411A85}"/>
              </a:ext>
            </a:extLst>
          </p:cNvPr>
          <p:cNvSpPr/>
          <p:nvPr/>
        </p:nvSpPr>
        <p:spPr>
          <a:xfrm>
            <a:off x="6817335" y="2250773"/>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Freeform 42">
            <a:extLst>
              <a:ext uri="{FF2B5EF4-FFF2-40B4-BE49-F238E27FC236}">
                <a16:creationId xmlns:a16="http://schemas.microsoft.com/office/drawing/2014/main" id="{B82D2FB4-8ABB-014F-8D09-E6CD80B8ED51}"/>
              </a:ext>
            </a:extLst>
          </p:cNvPr>
          <p:cNvSpPr/>
          <p:nvPr/>
        </p:nvSpPr>
        <p:spPr>
          <a:xfrm>
            <a:off x="7583630" y="2250773"/>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4" name="Freeform 43">
            <a:extLst>
              <a:ext uri="{FF2B5EF4-FFF2-40B4-BE49-F238E27FC236}">
                <a16:creationId xmlns:a16="http://schemas.microsoft.com/office/drawing/2014/main" id="{669D4278-97F6-CB4C-AD38-B5D2A016AE43}"/>
              </a:ext>
            </a:extLst>
          </p:cNvPr>
          <p:cNvSpPr/>
          <p:nvPr/>
        </p:nvSpPr>
        <p:spPr>
          <a:xfrm>
            <a:off x="8349925" y="2250773"/>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 name="Freeform 44">
            <a:extLst>
              <a:ext uri="{FF2B5EF4-FFF2-40B4-BE49-F238E27FC236}">
                <a16:creationId xmlns:a16="http://schemas.microsoft.com/office/drawing/2014/main" id="{78515801-0572-AA43-8AED-BD22A444F6BA}"/>
              </a:ext>
            </a:extLst>
          </p:cNvPr>
          <p:cNvSpPr/>
          <p:nvPr/>
        </p:nvSpPr>
        <p:spPr>
          <a:xfrm>
            <a:off x="9117571" y="2272072"/>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 name="Freeform 45">
            <a:extLst>
              <a:ext uri="{FF2B5EF4-FFF2-40B4-BE49-F238E27FC236}">
                <a16:creationId xmlns:a16="http://schemas.microsoft.com/office/drawing/2014/main" id="{28838527-D8C9-5547-8F44-04ACA8B95CA6}"/>
              </a:ext>
            </a:extLst>
          </p:cNvPr>
          <p:cNvSpPr/>
          <p:nvPr/>
        </p:nvSpPr>
        <p:spPr>
          <a:xfrm>
            <a:off x="9862639" y="2239485"/>
            <a:ext cx="745068" cy="3563001"/>
          </a:xfrm>
          <a:custGeom>
            <a:avLst/>
            <a:gdLst>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36134 w 1656961"/>
              <a:gd name="connsiteY7" fmla="*/ 10934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6716 h 2998450"/>
              <a:gd name="connsiteX1" fmla="*/ 33867 w 1656961"/>
              <a:gd name="connsiteY1" fmla="*/ 2397316 h 2998450"/>
              <a:gd name="connsiteX2" fmla="*/ 118534 w 1656961"/>
              <a:gd name="connsiteY2" fmla="*/ 2100983 h 2998450"/>
              <a:gd name="connsiteX3" fmla="*/ 220134 w 1656961"/>
              <a:gd name="connsiteY3" fmla="*/ 1846983 h 2998450"/>
              <a:gd name="connsiteX4" fmla="*/ 381000 w 1656961"/>
              <a:gd name="connsiteY4" fmla="*/ 1559116 h 2998450"/>
              <a:gd name="connsiteX5" fmla="*/ 626534 w 1656961"/>
              <a:gd name="connsiteY5" fmla="*/ 1330516 h 2998450"/>
              <a:gd name="connsiteX6" fmla="*/ 889000 w 1656961"/>
              <a:gd name="connsiteY6" fmla="*/ 1186583 h 2998450"/>
              <a:gd name="connsiteX7" fmla="*/ 1227667 w 1656961"/>
              <a:gd name="connsiteY7" fmla="*/ 1068050 h 2998450"/>
              <a:gd name="connsiteX8" fmla="*/ 1498600 w 1656961"/>
              <a:gd name="connsiteY8" fmla="*/ 991850 h 2998450"/>
              <a:gd name="connsiteX9" fmla="*/ 1574800 w 1656961"/>
              <a:gd name="connsiteY9" fmla="*/ 932583 h 2998450"/>
              <a:gd name="connsiteX10" fmla="*/ 1583267 w 1656961"/>
              <a:gd name="connsiteY10" fmla="*/ 52050 h 2998450"/>
              <a:gd name="connsiteX11" fmla="*/ 1642534 w 1656961"/>
              <a:gd name="connsiteY11" fmla="*/ 2676716 h 2998450"/>
              <a:gd name="connsiteX12" fmla="*/ 1642534 w 1656961"/>
              <a:gd name="connsiteY12" fmla="*/ 2795250 h 2998450"/>
              <a:gd name="connsiteX13" fmla="*/ 1481667 w 1656961"/>
              <a:gd name="connsiteY13" fmla="*/ 2998450 h 2998450"/>
              <a:gd name="connsiteX0" fmla="*/ 0 w 1656961"/>
              <a:gd name="connsiteY0" fmla="*/ 2677235 h 2998969"/>
              <a:gd name="connsiteX1" fmla="*/ 33867 w 1656961"/>
              <a:gd name="connsiteY1" fmla="*/ 2397835 h 2998969"/>
              <a:gd name="connsiteX2" fmla="*/ 118534 w 1656961"/>
              <a:gd name="connsiteY2" fmla="*/ 2101502 h 2998969"/>
              <a:gd name="connsiteX3" fmla="*/ 220134 w 1656961"/>
              <a:gd name="connsiteY3" fmla="*/ 1847502 h 2998969"/>
              <a:gd name="connsiteX4" fmla="*/ 381000 w 1656961"/>
              <a:gd name="connsiteY4" fmla="*/ 1559635 h 2998969"/>
              <a:gd name="connsiteX5" fmla="*/ 626534 w 1656961"/>
              <a:gd name="connsiteY5" fmla="*/ 1331035 h 2998969"/>
              <a:gd name="connsiteX6" fmla="*/ 889000 w 1656961"/>
              <a:gd name="connsiteY6" fmla="*/ 1187102 h 2998969"/>
              <a:gd name="connsiteX7" fmla="*/ 1227667 w 1656961"/>
              <a:gd name="connsiteY7" fmla="*/ 1068569 h 2998969"/>
              <a:gd name="connsiteX8" fmla="*/ 1574800 w 1656961"/>
              <a:gd name="connsiteY8" fmla="*/ 933102 h 2998969"/>
              <a:gd name="connsiteX9" fmla="*/ 1583267 w 1656961"/>
              <a:gd name="connsiteY9" fmla="*/ 52569 h 2998969"/>
              <a:gd name="connsiteX10" fmla="*/ 1642534 w 1656961"/>
              <a:gd name="connsiteY10" fmla="*/ 2677235 h 2998969"/>
              <a:gd name="connsiteX11" fmla="*/ 1642534 w 1656961"/>
              <a:gd name="connsiteY11" fmla="*/ 2795769 h 2998969"/>
              <a:gd name="connsiteX12" fmla="*/ 1481667 w 1656961"/>
              <a:gd name="connsiteY12" fmla="*/ 2998969 h 2998969"/>
              <a:gd name="connsiteX0" fmla="*/ 0 w 1656961"/>
              <a:gd name="connsiteY0" fmla="*/ 2674261 h 2995995"/>
              <a:gd name="connsiteX1" fmla="*/ 33867 w 1656961"/>
              <a:gd name="connsiteY1" fmla="*/ 2394861 h 2995995"/>
              <a:gd name="connsiteX2" fmla="*/ 118534 w 1656961"/>
              <a:gd name="connsiteY2" fmla="*/ 2098528 h 2995995"/>
              <a:gd name="connsiteX3" fmla="*/ 220134 w 1656961"/>
              <a:gd name="connsiteY3" fmla="*/ 1844528 h 2995995"/>
              <a:gd name="connsiteX4" fmla="*/ 381000 w 1656961"/>
              <a:gd name="connsiteY4" fmla="*/ 1556661 h 2995995"/>
              <a:gd name="connsiteX5" fmla="*/ 626534 w 1656961"/>
              <a:gd name="connsiteY5" fmla="*/ 1328061 h 2995995"/>
              <a:gd name="connsiteX6" fmla="*/ 889000 w 1656961"/>
              <a:gd name="connsiteY6" fmla="*/ 1184128 h 2995995"/>
              <a:gd name="connsiteX7" fmla="*/ 1227667 w 1656961"/>
              <a:gd name="connsiteY7" fmla="*/ 1065595 h 2995995"/>
              <a:gd name="connsiteX8" fmla="*/ 1574800 w 1656961"/>
              <a:gd name="connsiteY8" fmla="*/ 930128 h 2995995"/>
              <a:gd name="connsiteX9" fmla="*/ 1583267 w 1656961"/>
              <a:gd name="connsiteY9" fmla="*/ 49595 h 2995995"/>
              <a:gd name="connsiteX10" fmla="*/ 1642534 w 1656961"/>
              <a:gd name="connsiteY10" fmla="*/ 2674261 h 2995995"/>
              <a:gd name="connsiteX11" fmla="*/ 1642534 w 1656961"/>
              <a:gd name="connsiteY11" fmla="*/ 2792795 h 2995995"/>
              <a:gd name="connsiteX12" fmla="*/ 1481667 w 1656961"/>
              <a:gd name="connsiteY12" fmla="*/ 2995995 h 2995995"/>
              <a:gd name="connsiteX0" fmla="*/ 0 w 1656961"/>
              <a:gd name="connsiteY0" fmla="*/ 2677942 h 2999676"/>
              <a:gd name="connsiteX1" fmla="*/ 33867 w 1656961"/>
              <a:gd name="connsiteY1" fmla="*/ 2398542 h 2999676"/>
              <a:gd name="connsiteX2" fmla="*/ 118534 w 1656961"/>
              <a:gd name="connsiteY2" fmla="*/ 2102209 h 2999676"/>
              <a:gd name="connsiteX3" fmla="*/ 220134 w 1656961"/>
              <a:gd name="connsiteY3" fmla="*/ 1848209 h 2999676"/>
              <a:gd name="connsiteX4" fmla="*/ 381000 w 1656961"/>
              <a:gd name="connsiteY4" fmla="*/ 1560342 h 2999676"/>
              <a:gd name="connsiteX5" fmla="*/ 626534 w 1656961"/>
              <a:gd name="connsiteY5" fmla="*/ 1331742 h 2999676"/>
              <a:gd name="connsiteX6" fmla="*/ 889000 w 1656961"/>
              <a:gd name="connsiteY6" fmla="*/ 1187809 h 2999676"/>
              <a:gd name="connsiteX7" fmla="*/ 1227667 w 1656961"/>
              <a:gd name="connsiteY7" fmla="*/ 1069276 h 2999676"/>
              <a:gd name="connsiteX8" fmla="*/ 1574800 w 1656961"/>
              <a:gd name="connsiteY8" fmla="*/ 933809 h 2999676"/>
              <a:gd name="connsiteX9" fmla="*/ 1583267 w 1656961"/>
              <a:gd name="connsiteY9" fmla="*/ 53276 h 2999676"/>
              <a:gd name="connsiteX10" fmla="*/ 1642534 w 1656961"/>
              <a:gd name="connsiteY10" fmla="*/ 2677942 h 2999676"/>
              <a:gd name="connsiteX11" fmla="*/ 1642534 w 1656961"/>
              <a:gd name="connsiteY11" fmla="*/ 2796476 h 2999676"/>
              <a:gd name="connsiteX12" fmla="*/ 1481667 w 1656961"/>
              <a:gd name="connsiteY12" fmla="*/ 2999676 h 2999676"/>
              <a:gd name="connsiteX0" fmla="*/ 0 w 1656961"/>
              <a:gd name="connsiteY0" fmla="*/ 2673643 h 2995377"/>
              <a:gd name="connsiteX1" fmla="*/ 33867 w 1656961"/>
              <a:gd name="connsiteY1" fmla="*/ 2394243 h 2995377"/>
              <a:gd name="connsiteX2" fmla="*/ 118534 w 1656961"/>
              <a:gd name="connsiteY2" fmla="*/ 2097910 h 2995377"/>
              <a:gd name="connsiteX3" fmla="*/ 220134 w 1656961"/>
              <a:gd name="connsiteY3" fmla="*/ 1843910 h 2995377"/>
              <a:gd name="connsiteX4" fmla="*/ 381000 w 1656961"/>
              <a:gd name="connsiteY4" fmla="*/ 1556043 h 2995377"/>
              <a:gd name="connsiteX5" fmla="*/ 626534 w 1656961"/>
              <a:gd name="connsiteY5" fmla="*/ 1327443 h 2995377"/>
              <a:gd name="connsiteX6" fmla="*/ 889000 w 1656961"/>
              <a:gd name="connsiteY6" fmla="*/ 1183510 h 2995377"/>
              <a:gd name="connsiteX7" fmla="*/ 1227667 w 1656961"/>
              <a:gd name="connsiteY7" fmla="*/ 1064977 h 2995377"/>
              <a:gd name="connsiteX8" fmla="*/ 1574800 w 1656961"/>
              <a:gd name="connsiteY8" fmla="*/ 929510 h 2995377"/>
              <a:gd name="connsiteX9" fmla="*/ 1583267 w 1656961"/>
              <a:gd name="connsiteY9" fmla="*/ 48977 h 2995377"/>
              <a:gd name="connsiteX10" fmla="*/ 1642534 w 1656961"/>
              <a:gd name="connsiteY10" fmla="*/ 2673643 h 2995377"/>
              <a:gd name="connsiteX11" fmla="*/ 1642534 w 1656961"/>
              <a:gd name="connsiteY11" fmla="*/ 2792177 h 2995377"/>
              <a:gd name="connsiteX12" fmla="*/ 1481667 w 1656961"/>
              <a:gd name="connsiteY12" fmla="*/ 2995377 h 2995377"/>
              <a:gd name="connsiteX0" fmla="*/ 0 w 1656961"/>
              <a:gd name="connsiteY0" fmla="*/ 2672251 h 2993985"/>
              <a:gd name="connsiteX1" fmla="*/ 33867 w 1656961"/>
              <a:gd name="connsiteY1" fmla="*/ 2392851 h 2993985"/>
              <a:gd name="connsiteX2" fmla="*/ 118534 w 1656961"/>
              <a:gd name="connsiteY2" fmla="*/ 2096518 h 2993985"/>
              <a:gd name="connsiteX3" fmla="*/ 220134 w 1656961"/>
              <a:gd name="connsiteY3" fmla="*/ 1842518 h 2993985"/>
              <a:gd name="connsiteX4" fmla="*/ 381000 w 1656961"/>
              <a:gd name="connsiteY4" fmla="*/ 1554651 h 2993985"/>
              <a:gd name="connsiteX5" fmla="*/ 626534 w 1656961"/>
              <a:gd name="connsiteY5" fmla="*/ 1326051 h 2993985"/>
              <a:gd name="connsiteX6" fmla="*/ 889000 w 1656961"/>
              <a:gd name="connsiteY6" fmla="*/ 1182118 h 2993985"/>
              <a:gd name="connsiteX7" fmla="*/ 1227667 w 1656961"/>
              <a:gd name="connsiteY7" fmla="*/ 1063585 h 2993985"/>
              <a:gd name="connsiteX8" fmla="*/ 1540933 w 1656961"/>
              <a:gd name="connsiteY8" fmla="*/ 945051 h 2993985"/>
              <a:gd name="connsiteX9" fmla="*/ 1583267 w 1656961"/>
              <a:gd name="connsiteY9" fmla="*/ 47585 h 2993985"/>
              <a:gd name="connsiteX10" fmla="*/ 1642534 w 1656961"/>
              <a:gd name="connsiteY10" fmla="*/ 2672251 h 2993985"/>
              <a:gd name="connsiteX11" fmla="*/ 1642534 w 1656961"/>
              <a:gd name="connsiteY11" fmla="*/ 2790785 h 2993985"/>
              <a:gd name="connsiteX12" fmla="*/ 1481667 w 1656961"/>
              <a:gd name="connsiteY12" fmla="*/ 2993985 h 2993985"/>
              <a:gd name="connsiteX0" fmla="*/ 0 w 1656961"/>
              <a:gd name="connsiteY0" fmla="*/ 2672251 h 2896545"/>
              <a:gd name="connsiteX1" fmla="*/ 33867 w 1656961"/>
              <a:gd name="connsiteY1" fmla="*/ 2392851 h 2896545"/>
              <a:gd name="connsiteX2" fmla="*/ 118534 w 1656961"/>
              <a:gd name="connsiteY2" fmla="*/ 2096518 h 2896545"/>
              <a:gd name="connsiteX3" fmla="*/ 220134 w 1656961"/>
              <a:gd name="connsiteY3" fmla="*/ 1842518 h 2896545"/>
              <a:gd name="connsiteX4" fmla="*/ 381000 w 1656961"/>
              <a:gd name="connsiteY4" fmla="*/ 1554651 h 2896545"/>
              <a:gd name="connsiteX5" fmla="*/ 626534 w 1656961"/>
              <a:gd name="connsiteY5" fmla="*/ 1326051 h 2896545"/>
              <a:gd name="connsiteX6" fmla="*/ 889000 w 1656961"/>
              <a:gd name="connsiteY6" fmla="*/ 1182118 h 2896545"/>
              <a:gd name="connsiteX7" fmla="*/ 1227667 w 1656961"/>
              <a:gd name="connsiteY7" fmla="*/ 1063585 h 2896545"/>
              <a:gd name="connsiteX8" fmla="*/ 1540933 w 1656961"/>
              <a:gd name="connsiteY8" fmla="*/ 945051 h 2896545"/>
              <a:gd name="connsiteX9" fmla="*/ 1583267 w 1656961"/>
              <a:gd name="connsiteY9" fmla="*/ 47585 h 2896545"/>
              <a:gd name="connsiteX10" fmla="*/ 1642534 w 1656961"/>
              <a:gd name="connsiteY10" fmla="*/ 2672251 h 2896545"/>
              <a:gd name="connsiteX11" fmla="*/ 1642534 w 1656961"/>
              <a:gd name="connsiteY11" fmla="*/ 2790785 h 2896545"/>
              <a:gd name="connsiteX0" fmla="*/ 0 w 1642534"/>
              <a:gd name="connsiteY0" fmla="*/ 2672251 h 2672251"/>
              <a:gd name="connsiteX1" fmla="*/ 33867 w 1642534"/>
              <a:gd name="connsiteY1" fmla="*/ 2392851 h 2672251"/>
              <a:gd name="connsiteX2" fmla="*/ 118534 w 1642534"/>
              <a:gd name="connsiteY2" fmla="*/ 2096518 h 2672251"/>
              <a:gd name="connsiteX3" fmla="*/ 220134 w 1642534"/>
              <a:gd name="connsiteY3" fmla="*/ 1842518 h 2672251"/>
              <a:gd name="connsiteX4" fmla="*/ 381000 w 1642534"/>
              <a:gd name="connsiteY4" fmla="*/ 1554651 h 2672251"/>
              <a:gd name="connsiteX5" fmla="*/ 626534 w 1642534"/>
              <a:gd name="connsiteY5" fmla="*/ 1326051 h 2672251"/>
              <a:gd name="connsiteX6" fmla="*/ 889000 w 1642534"/>
              <a:gd name="connsiteY6" fmla="*/ 1182118 h 2672251"/>
              <a:gd name="connsiteX7" fmla="*/ 1227667 w 1642534"/>
              <a:gd name="connsiteY7" fmla="*/ 1063585 h 2672251"/>
              <a:gd name="connsiteX8" fmla="*/ 1540933 w 1642534"/>
              <a:gd name="connsiteY8" fmla="*/ 945051 h 2672251"/>
              <a:gd name="connsiteX9" fmla="*/ 1583267 w 1642534"/>
              <a:gd name="connsiteY9" fmla="*/ 47585 h 2672251"/>
              <a:gd name="connsiteX10" fmla="*/ 1642534 w 1642534"/>
              <a:gd name="connsiteY10" fmla="*/ 2672251 h 267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534" h="2672251">
                <a:moveTo>
                  <a:pt x="0" y="2672251"/>
                </a:moveTo>
                <a:cubicBezTo>
                  <a:pt x="7055" y="2580528"/>
                  <a:pt x="14111" y="2488806"/>
                  <a:pt x="33867" y="2392851"/>
                </a:cubicBezTo>
                <a:cubicBezTo>
                  <a:pt x="53623" y="2296895"/>
                  <a:pt x="87490" y="2188240"/>
                  <a:pt x="118534" y="2096518"/>
                </a:cubicBezTo>
                <a:cubicBezTo>
                  <a:pt x="149579" y="2004796"/>
                  <a:pt x="176390" y="1932829"/>
                  <a:pt x="220134" y="1842518"/>
                </a:cubicBezTo>
                <a:cubicBezTo>
                  <a:pt x="263878" y="1752207"/>
                  <a:pt x="313267" y="1640729"/>
                  <a:pt x="381000" y="1554651"/>
                </a:cubicBezTo>
                <a:cubicBezTo>
                  <a:pt x="448733" y="1468573"/>
                  <a:pt x="541867" y="1388140"/>
                  <a:pt x="626534" y="1326051"/>
                </a:cubicBezTo>
                <a:cubicBezTo>
                  <a:pt x="711201" y="1263962"/>
                  <a:pt x="788811" y="1225862"/>
                  <a:pt x="889000" y="1182118"/>
                </a:cubicBezTo>
                <a:cubicBezTo>
                  <a:pt x="989189" y="1138374"/>
                  <a:pt x="1119012" y="1103096"/>
                  <a:pt x="1227667" y="1063585"/>
                </a:cubicBezTo>
                <a:cubicBezTo>
                  <a:pt x="1336322" y="1024074"/>
                  <a:pt x="1532467" y="1021252"/>
                  <a:pt x="1540933" y="945051"/>
                </a:cubicBezTo>
                <a:cubicBezTo>
                  <a:pt x="1549399" y="868850"/>
                  <a:pt x="1566334" y="-240282"/>
                  <a:pt x="1583267" y="47585"/>
                </a:cubicBezTo>
                <a:cubicBezTo>
                  <a:pt x="1600200" y="335452"/>
                  <a:pt x="1632656" y="2215051"/>
                  <a:pt x="1642534" y="26722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75E6936-08BB-7745-9C97-A50312E700AC}"/>
                  </a:ext>
                </a:extLst>
              </p:cNvPr>
              <p:cNvSpPr txBox="1"/>
              <p:nvPr/>
            </p:nvSpPr>
            <p:spPr>
              <a:xfrm>
                <a:off x="10854184" y="2284641"/>
                <a:ext cx="3034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𝐼</m:t>
                          </m:r>
                        </m:e>
                        <m:sub>
                          <m:r>
                            <a:rPr lang="en-US" sz="2400" i="1">
                              <a:solidFill>
                                <a:srgbClr val="00B050"/>
                              </a:solidFill>
                              <a:latin typeface="Cambria Math" panose="02040503050406030204" pitchFamily="18" charset="0"/>
                            </a:rPr>
                            <m:t>1</m:t>
                          </m:r>
                        </m:sub>
                      </m:sSub>
                    </m:oMath>
                  </m:oMathPara>
                </a14:m>
                <a:endParaRPr lang="en-US" sz="2400" dirty="0"/>
              </a:p>
            </p:txBody>
          </p:sp>
        </mc:Choice>
        <mc:Fallback xmlns="">
          <p:sp>
            <p:nvSpPr>
              <p:cNvPr id="47" name="TextBox 46">
                <a:extLst>
                  <a:ext uri="{FF2B5EF4-FFF2-40B4-BE49-F238E27FC236}">
                    <a16:creationId xmlns:a16="http://schemas.microsoft.com/office/drawing/2014/main" id="{575E6936-08BB-7745-9C97-A50312E700AC}"/>
                  </a:ext>
                </a:extLst>
              </p:cNvPr>
              <p:cNvSpPr txBox="1">
                <a:spLocks noRot="1" noChangeAspect="1" noMove="1" noResize="1" noEditPoints="1" noAdjustHandles="1" noChangeArrowheads="1" noChangeShapeType="1" noTextEdit="1"/>
              </p:cNvSpPr>
              <p:nvPr/>
            </p:nvSpPr>
            <p:spPr>
              <a:xfrm>
                <a:off x="10854184" y="2284641"/>
                <a:ext cx="303416" cy="369332"/>
              </a:xfrm>
              <a:prstGeom prst="rect">
                <a:avLst/>
              </a:prstGeom>
              <a:blipFill>
                <a:blip r:embed="rId14"/>
                <a:stretch>
                  <a:fillRect l="-20000" r="-4000"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B366EDF-75CB-2E42-AF0A-E36EFE6D71D1}"/>
                  </a:ext>
                </a:extLst>
              </p:cNvPr>
              <p:cNvSpPr txBox="1"/>
              <p:nvPr/>
            </p:nvSpPr>
            <p:spPr>
              <a:xfrm>
                <a:off x="10854184" y="2284641"/>
                <a:ext cx="9467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𝐼</m:t>
                          </m:r>
                        </m:e>
                        <m:sub>
                          <m:r>
                            <a:rPr lang="en-US" sz="2400" i="1">
                              <a:solidFill>
                                <a:srgbClr val="00B050"/>
                              </a:solidFill>
                              <a:latin typeface="Cambria Math" panose="02040503050406030204" pitchFamily="18" charset="0"/>
                            </a:rPr>
                            <m:t>1</m:t>
                          </m:r>
                        </m:sub>
                      </m:sSub>
                      <m:r>
                        <a:rPr lang="en-US" sz="2400" i="1">
                          <a:latin typeface="Cambria Math" panose="02040503050406030204" pitchFamily="18" charset="0"/>
                        </a:rPr>
                        <m:t>&lt;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𝐼</m:t>
                          </m:r>
                        </m:e>
                        <m:sub>
                          <m:r>
                            <a:rPr lang="en-US" sz="2400" i="1">
                              <a:solidFill>
                                <a:srgbClr val="C00000"/>
                              </a:solidFill>
                              <a:latin typeface="Cambria Math" panose="02040503050406030204" pitchFamily="18" charset="0"/>
                            </a:rPr>
                            <m:t>2</m:t>
                          </m:r>
                        </m:sub>
                      </m:sSub>
                    </m:oMath>
                  </m:oMathPara>
                </a14:m>
                <a:endParaRPr lang="en-US" sz="2400" dirty="0"/>
              </a:p>
            </p:txBody>
          </p:sp>
        </mc:Choice>
        <mc:Fallback xmlns="">
          <p:sp>
            <p:nvSpPr>
              <p:cNvPr id="48" name="TextBox 47">
                <a:extLst>
                  <a:ext uri="{FF2B5EF4-FFF2-40B4-BE49-F238E27FC236}">
                    <a16:creationId xmlns:a16="http://schemas.microsoft.com/office/drawing/2014/main" id="{8B366EDF-75CB-2E42-AF0A-E36EFE6D71D1}"/>
                  </a:ext>
                </a:extLst>
              </p:cNvPr>
              <p:cNvSpPr txBox="1">
                <a:spLocks noRot="1" noChangeAspect="1" noMove="1" noResize="1" noEditPoints="1" noAdjustHandles="1" noChangeArrowheads="1" noChangeShapeType="1" noTextEdit="1"/>
              </p:cNvSpPr>
              <p:nvPr/>
            </p:nvSpPr>
            <p:spPr>
              <a:xfrm>
                <a:off x="10854184" y="2284641"/>
                <a:ext cx="946798" cy="369332"/>
              </a:xfrm>
              <a:prstGeom prst="rect">
                <a:avLst/>
              </a:prstGeom>
              <a:blipFill>
                <a:blip r:embed="rId15"/>
                <a:stretch>
                  <a:fillRect l="-6667" r="-1333" b="-13793"/>
                </a:stretch>
              </a:blipFill>
            </p:spPr>
            <p:txBody>
              <a:bodyPr/>
              <a:lstStyle/>
              <a:p>
                <a:r>
                  <a:rPr lang="en-US">
                    <a:noFill/>
                  </a:rPr>
                  <a:t> </a:t>
                </a:r>
              </a:p>
            </p:txBody>
          </p:sp>
        </mc:Fallback>
      </mc:AlternateContent>
      <p:sp>
        <p:nvSpPr>
          <p:cNvPr id="49" name="Oval 48">
            <a:extLst>
              <a:ext uri="{FF2B5EF4-FFF2-40B4-BE49-F238E27FC236}">
                <a16:creationId xmlns:a16="http://schemas.microsoft.com/office/drawing/2014/main" id="{0E55C8A1-6F18-784B-946B-A3C82958C774}"/>
              </a:ext>
            </a:extLst>
          </p:cNvPr>
          <p:cNvSpPr/>
          <p:nvPr/>
        </p:nvSpPr>
        <p:spPr>
          <a:xfrm>
            <a:off x="6010178" y="5700889"/>
            <a:ext cx="124177" cy="15804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0" name="Straight Arrow Connector 49">
            <a:extLst>
              <a:ext uri="{FF2B5EF4-FFF2-40B4-BE49-F238E27FC236}">
                <a16:creationId xmlns:a16="http://schemas.microsoft.com/office/drawing/2014/main" id="{390D8774-8348-3544-A87E-93F95B10E654}"/>
              </a:ext>
            </a:extLst>
          </p:cNvPr>
          <p:cNvCxnSpPr/>
          <p:nvPr/>
        </p:nvCxnSpPr>
        <p:spPr>
          <a:xfrm>
            <a:off x="6134355" y="2239484"/>
            <a:ext cx="54886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682F700-193B-9949-AFCB-28BCD5B9628F}"/>
              </a:ext>
            </a:extLst>
          </p:cNvPr>
          <p:cNvCxnSpPr>
            <a:cxnSpLocks/>
          </p:cNvCxnSpPr>
          <p:nvPr/>
        </p:nvCxnSpPr>
        <p:spPr>
          <a:xfrm>
            <a:off x="6061653" y="1659465"/>
            <a:ext cx="2106731"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7B92BAD-444E-F144-8F4C-BA4DE454FB58}"/>
                  </a:ext>
                </a:extLst>
              </p:cNvPr>
              <p:cNvSpPr txBox="1"/>
              <p:nvPr/>
            </p:nvSpPr>
            <p:spPr>
              <a:xfrm>
                <a:off x="6113130" y="1795248"/>
                <a:ext cx="5670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𝑑</m:t>
                          </m:r>
                        </m:e>
                        <m:sub>
                          <m:r>
                            <a:rPr lang="en-US" sz="2400" i="1">
                              <a:solidFill>
                                <a:srgbClr val="C00000"/>
                              </a:solidFill>
                              <a:latin typeface="Cambria Math" panose="02040503050406030204" pitchFamily="18" charset="0"/>
                            </a:rPr>
                            <m:t>1</m:t>
                          </m:r>
                        </m:sub>
                      </m:sSub>
                    </m:oMath>
                  </m:oMathPara>
                </a14:m>
                <a:endParaRPr lang="en-US" sz="2400" dirty="0">
                  <a:solidFill>
                    <a:srgbClr val="C00000"/>
                  </a:solidFill>
                </a:endParaRPr>
              </a:p>
            </p:txBody>
          </p:sp>
        </mc:Choice>
        <mc:Fallback xmlns="">
          <p:sp>
            <p:nvSpPr>
              <p:cNvPr id="52" name="TextBox 51">
                <a:extLst>
                  <a:ext uri="{FF2B5EF4-FFF2-40B4-BE49-F238E27FC236}">
                    <a16:creationId xmlns:a16="http://schemas.microsoft.com/office/drawing/2014/main" id="{E7B92BAD-444E-F144-8F4C-BA4DE454FB58}"/>
                  </a:ext>
                </a:extLst>
              </p:cNvPr>
              <p:cNvSpPr txBox="1">
                <a:spLocks noRot="1" noChangeAspect="1" noMove="1" noResize="1" noEditPoints="1" noAdjustHandles="1" noChangeArrowheads="1" noChangeShapeType="1" noTextEdit="1"/>
              </p:cNvSpPr>
              <p:nvPr/>
            </p:nvSpPr>
            <p:spPr>
              <a:xfrm>
                <a:off x="6113130" y="1795248"/>
                <a:ext cx="567015" cy="46166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D95D983-0969-EF44-B520-9AD3FEEAE184}"/>
                  </a:ext>
                </a:extLst>
              </p:cNvPr>
              <p:cNvSpPr txBox="1"/>
              <p:nvPr/>
            </p:nvSpPr>
            <p:spPr>
              <a:xfrm>
                <a:off x="6957240" y="1298223"/>
                <a:ext cx="3894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𝑑</m:t>
                          </m:r>
                        </m:e>
                        <m:sub>
                          <m:r>
                            <a:rPr lang="en-US" sz="2400" i="1">
                              <a:solidFill>
                                <a:srgbClr val="00B050"/>
                              </a:solidFill>
                              <a:latin typeface="Cambria Math" panose="02040503050406030204" pitchFamily="18" charset="0"/>
                            </a:rPr>
                            <m:t>2</m:t>
                          </m:r>
                        </m:sub>
                      </m:sSub>
                    </m:oMath>
                  </m:oMathPara>
                </a14:m>
                <a:endParaRPr lang="en-US" sz="2400" dirty="0">
                  <a:solidFill>
                    <a:srgbClr val="00B050"/>
                  </a:solidFill>
                </a:endParaRPr>
              </a:p>
            </p:txBody>
          </p:sp>
        </mc:Choice>
        <mc:Fallback xmlns="">
          <p:sp>
            <p:nvSpPr>
              <p:cNvPr id="53" name="TextBox 52">
                <a:extLst>
                  <a:ext uri="{FF2B5EF4-FFF2-40B4-BE49-F238E27FC236}">
                    <a16:creationId xmlns:a16="http://schemas.microsoft.com/office/drawing/2014/main" id="{7D95D983-0969-EF44-B520-9AD3FEEAE184}"/>
                  </a:ext>
                </a:extLst>
              </p:cNvPr>
              <p:cNvSpPr txBox="1">
                <a:spLocks noRot="1" noChangeAspect="1" noMove="1" noResize="1" noEditPoints="1" noAdjustHandles="1" noChangeArrowheads="1" noChangeShapeType="1" noTextEdit="1"/>
              </p:cNvSpPr>
              <p:nvPr/>
            </p:nvSpPr>
            <p:spPr>
              <a:xfrm>
                <a:off x="6957240" y="1298223"/>
                <a:ext cx="389466" cy="369332"/>
              </a:xfrm>
              <a:prstGeom prst="rect">
                <a:avLst/>
              </a:prstGeom>
              <a:blipFill>
                <a:blip r:embed="rId17"/>
                <a:stretch>
                  <a:fillRect l="-19355" r="-645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14FDD8F-062D-AD4B-9A83-9EDA46FBF308}"/>
                  </a:ext>
                </a:extLst>
              </p:cNvPr>
              <p:cNvSpPr txBox="1"/>
              <p:nvPr/>
            </p:nvSpPr>
            <p:spPr>
              <a:xfrm>
                <a:off x="10781370" y="2835052"/>
                <a:ext cx="110466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𝑑</m:t>
                          </m:r>
                        </m:e>
                        <m:sub>
                          <m:r>
                            <a:rPr lang="en-US" sz="2400" i="1">
                              <a:solidFill>
                                <a:srgbClr val="00B050"/>
                              </a:solidFill>
                              <a:latin typeface="Cambria Math" panose="02040503050406030204" pitchFamily="18" charset="0"/>
                            </a:rPr>
                            <m:t>1</m:t>
                          </m:r>
                        </m:sub>
                      </m:sSub>
                      <m:r>
                        <a:rPr lang="en-US" sz="2400" i="1">
                          <a:latin typeface="Cambria Math" panose="02040503050406030204" pitchFamily="18" charset="0"/>
                        </a:rPr>
                        <m:t>&gt;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𝑑</m:t>
                          </m:r>
                        </m:e>
                        <m:sub>
                          <m:r>
                            <a:rPr lang="en-US" sz="2400" i="1">
                              <a:solidFill>
                                <a:srgbClr val="C00000"/>
                              </a:solidFill>
                              <a:latin typeface="Cambria Math" panose="02040503050406030204" pitchFamily="18" charset="0"/>
                            </a:rPr>
                            <m:t>2</m:t>
                          </m:r>
                        </m:sub>
                      </m:sSub>
                    </m:oMath>
                  </m:oMathPara>
                </a14:m>
                <a:endParaRPr lang="en-US" sz="2400" dirty="0"/>
              </a:p>
            </p:txBody>
          </p:sp>
        </mc:Choice>
        <mc:Fallback xmlns="">
          <p:sp>
            <p:nvSpPr>
              <p:cNvPr id="54" name="TextBox 53">
                <a:extLst>
                  <a:ext uri="{FF2B5EF4-FFF2-40B4-BE49-F238E27FC236}">
                    <a16:creationId xmlns:a16="http://schemas.microsoft.com/office/drawing/2014/main" id="{314FDD8F-062D-AD4B-9A83-9EDA46FBF308}"/>
                  </a:ext>
                </a:extLst>
              </p:cNvPr>
              <p:cNvSpPr txBox="1">
                <a:spLocks noRot="1" noChangeAspect="1" noMove="1" noResize="1" noEditPoints="1" noAdjustHandles="1" noChangeArrowheads="1" noChangeShapeType="1" noTextEdit="1"/>
              </p:cNvSpPr>
              <p:nvPr/>
            </p:nvSpPr>
            <p:spPr>
              <a:xfrm>
                <a:off x="10781370" y="2835052"/>
                <a:ext cx="1104661" cy="369332"/>
              </a:xfrm>
              <a:prstGeom prst="rect">
                <a:avLst/>
              </a:prstGeom>
              <a:blipFill>
                <a:blip r:embed="rId18"/>
                <a:stretch>
                  <a:fillRect l="-5682" r="-1136"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822D086-8CDD-8946-90C6-EC44ACBD8C25}"/>
                  </a:ext>
                </a:extLst>
              </p:cNvPr>
              <p:cNvSpPr txBox="1"/>
              <p:nvPr/>
            </p:nvSpPr>
            <p:spPr>
              <a:xfrm>
                <a:off x="10800907" y="3385463"/>
                <a:ext cx="11498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𝑁</m:t>
                          </m:r>
                        </m:e>
                        <m:sub>
                          <m:r>
                            <a:rPr lang="en-US" sz="2400" i="1">
                              <a:solidFill>
                                <a:srgbClr val="00B050"/>
                              </a:solidFill>
                              <a:latin typeface="Cambria Math" panose="02040503050406030204" pitchFamily="18" charset="0"/>
                            </a:rPr>
                            <m:t>1</m:t>
                          </m:r>
                        </m:sub>
                      </m:sSub>
                      <m:r>
                        <a:rPr lang="en-US" sz="2400" i="1">
                          <a:latin typeface="Cambria Math" panose="02040503050406030204" pitchFamily="18" charset="0"/>
                        </a:rPr>
                        <m:t>&lt;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𝑁</m:t>
                          </m:r>
                        </m:e>
                        <m:sub>
                          <m:r>
                            <a:rPr lang="en-US" sz="2400" i="1">
                              <a:solidFill>
                                <a:srgbClr val="C00000"/>
                              </a:solidFill>
                              <a:latin typeface="Cambria Math" panose="02040503050406030204" pitchFamily="18" charset="0"/>
                            </a:rPr>
                            <m:t>2</m:t>
                          </m:r>
                        </m:sub>
                      </m:sSub>
                    </m:oMath>
                  </m:oMathPara>
                </a14:m>
                <a:endParaRPr lang="en-US" sz="2400" dirty="0"/>
              </a:p>
            </p:txBody>
          </p:sp>
        </mc:Choice>
        <mc:Fallback xmlns="">
          <p:sp>
            <p:nvSpPr>
              <p:cNvPr id="2" name="TextBox 1">
                <a:extLst>
                  <a:ext uri="{FF2B5EF4-FFF2-40B4-BE49-F238E27FC236}">
                    <a16:creationId xmlns:a16="http://schemas.microsoft.com/office/drawing/2014/main" id="{C822D086-8CDD-8946-90C6-EC44ACBD8C25}"/>
                  </a:ext>
                </a:extLst>
              </p:cNvPr>
              <p:cNvSpPr txBox="1">
                <a:spLocks noRot="1" noChangeAspect="1" noMove="1" noResize="1" noEditPoints="1" noAdjustHandles="1" noChangeArrowheads="1" noChangeShapeType="1" noTextEdit="1"/>
              </p:cNvSpPr>
              <p:nvPr/>
            </p:nvSpPr>
            <p:spPr>
              <a:xfrm>
                <a:off x="10800907" y="3385463"/>
                <a:ext cx="1149802" cy="369332"/>
              </a:xfrm>
              <a:prstGeom prst="rect">
                <a:avLst/>
              </a:prstGeom>
              <a:blipFill>
                <a:blip r:embed="rId19"/>
                <a:stretch>
                  <a:fillRect l="-4348" r="-1087" b="-13333"/>
                </a:stretch>
              </a:blipFill>
            </p:spPr>
            <p:txBody>
              <a:bodyPr/>
              <a:lstStyle/>
              <a:p>
                <a:r>
                  <a:rPr lang="en-US">
                    <a:noFill/>
                  </a:rPr>
                  <a:t> </a:t>
                </a:r>
              </a:p>
            </p:txBody>
          </p:sp>
        </mc:Fallback>
      </mc:AlternateContent>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Spike Count</a:t>
            </a:r>
            <a:r>
              <a:rPr lang="en-GB" sz="3600" baseline="30000" dirty="0">
                <a:solidFill>
                  <a:srgbClr val="00B0F0"/>
                </a:solidFill>
                <a:latin typeface="Open Sans" panose="020B0606030504020204" pitchFamily="34" charset="0"/>
                <a:sym typeface="Times New Roman"/>
              </a:rPr>
              <a:t>[3]</a:t>
            </a:r>
          </a:p>
        </p:txBody>
      </p:sp>
      <p:pic>
        <p:nvPicPr>
          <p:cNvPr id="4" name="Audio 3">
            <a:hlinkClick r:id="" action="ppaction://media"/>
            <a:extLst>
              <a:ext uri="{FF2B5EF4-FFF2-40B4-BE49-F238E27FC236}">
                <a16:creationId xmlns:a16="http://schemas.microsoft.com/office/drawing/2014/main" id="{DFF5A439-2E0C-FB46-A285-7296A2093FDD}"/>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49600292"/>
      </p:ext>
    </p:extLst>
  </p:cSld>
  <p:clrMapOvr>
    <a:masterClrMapping/>
  </p:clrMapOvr>
  <mc:AlternateContent xmlns:mc="http://schemas.openxmlformats.org/markup-compatibility/2006" xmlns:p14="http://schemas.microsoft.com/office/powerpoint/2010/main">
    <mc:Choice Requires="p14">
      <p:transition spd="slow" p14:dur="2000" advTm="72105"/>
    </mc:Choice>
    <mc:Fallback xmlns="">
      <p:transition spd="slow" advTm="7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1+#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bldLst>
      <p:bldP spid="34" grpId="0" animBg="1"/>
      <p:bldP spid="36" grpId="0" animBg="1"/>
      <p:bldP spid="37" grpId="0" animBg="1"/>
      <p:bldP spid="38" grpId="0" animBg="1"/>
      <p:bldP spid="39" grpId="0"/>
      <p:bldP spid="40" grpId="0"/>
      <p:bldP spid="41" grpId="0" animBg="1"/>
      <p:bldP spid="42" grpId="0" animBg="1"/>
      <p:bldP spid="43" grpId="0" animBg="1"/>
      <p:bldP spid="44" grpId="0" animBg="1"/>
      <p:bldP spid="45" grpId="0" animBg="1"/>
      <p:bldP spid="46" grpId="0" animBg="1"/>
      <p:bldP spid="47" grpId="0"/>
      <p:bldP spid="48" grpId="0"/>
      <p:bldP spid="49" grpId="0" animBg="1"/>
      <p:bldP spid="52" grpId="0"/>
      <p:bldP spid="53" grpId="0"/>
      <p:bldP spid="5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Neuro-inspired Architecture </a:t>
            </a:r>
          </a:p>
        </p:txBody>
      </p:sp>
      <p:sp>
        <p:nvSpPr>
          <p:cNvPr id="9" name="Rounded Rectangle 8">
            <a:extLst>
              <a:ext uri="{FF2B5EF4-FFF2-40B4-BE49-F238E27FC236}">
                <a16:creationId xmlns:a16="http://schemas.microsoft.com/office/drawing/2014/main" id="{BB4CA18F-0BBA-7F42-BBEE-C8DAB8FEF3DA}"/>
              </a:ext>
            </a:extLst>
          </p:cNvPr>
          <p:cNvSpPr/>
          <p:nvPr/>
        </p:nvSpPr>
        <p:spPr>
          <a:xfrm>
            <a:off x="437333" y="2703444"/>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D352BE0C-2268-E041-A1BC-F8A451C23ABA}"/>
              </a:ext>
            </a:extLst>
          </p:cNvPr>
          <p:cNvSpPr/>
          <p:nvPr/>
        </p:nvSpPr>
        <p:spPr>
          <a:xfrm>
            <a:off x="212046" y="2921705"/>
            <a:ext cx="834887" cy="934279"/>
          </a:xfrm>
          <a:prstGeom prst="roundRect">
            <a:avLst>
              <a:gd name="adj" fmla="val 31482"/>
            </a:avLst>
          </a:prstGeom>
          <a:solidFill>
            <a:schemeClr val="accent6">
              <a:lumMod val="75000"/>
            </a:schemeClr>
          </a:solidFill>
          <a:ln>
            <a:solidFill>
              <a:schemeClr val="accent6">
                <a:lumMod val="50000"/>
              </a:schemeClr>
            </a:solidFill>
          </a:ln>
          <a:effectLst>
            <a:softEdge rad="31750"/>
          </a:effectLst>
          <a:scene3d>
            <a:camera prst="perspectiveHeroicExtremeLeftFacing"/>
            <a:lightRig rig="threePt" dir="t"/>
          </a:scene3d>
          <a:sp3d extrusionH="133350" prstMaterial="plastic">
            <a:extrusionClr>
              <a:schemeClr val="accent6">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591AF3BA-E139-1C4D-9ABC-303D0A2063B0}"/>
              </a:ext>
            </a:extLst>
          </p:cNvPr>
          <p:cNvSpPr/>
          <p:nvPr/>
        </p:nvSpPr>
        <p:spPr>
          <a:xfrm>
            <a:off x="-13241" y="3139966"/>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7592B40-B775-D54F-BB9A-7F8EF1C1262A}"/>
              </a:ext>
            </a:extLst>
          </p:cNvPr>
          <p:cNvCxnSpPr>
            <a:cxnSpLocks/>
          </p:cNvCxnSpPr>
          <p:nvPr/>
        </p:nvCxnSpPr>
        <p:spPr>
          <a:xfrm>
            <a:off x="1311964" y="3358864"/>
            <a:ext cx="636117"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F5B6F422-F7BB-2141-BD25-9511E099697F}"/>
              </a:ext>
            </a:extLst>
          </p:cNvPr>
          <p:cNvSpPr/>
          <p:nvPr/>
        </p:nvSpPr>
        <p:spPr>
          <a:xfrm>
            <a:off x="2027595" y="785881"/>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FB8630F6-CE27-A84C-A5F9-682481157B52}"/>
              </a:ext>
            </a:extLst>
          </p:cNvPr>
          <p:cNvSpPr/>
          <p:nvPr/>
        </p:nvSpPr>
        <p:spPr>
          <a:xfrm>
            <a:off x="2027595" y="2871214"/>
            <a:ext cx="834887" cy="934279"/>
          </a:xfrm>
          <a:prstGeom prst="roundRect">
            <a:avLst>
              <a:gd name="adj" fmla="val 31482"/>
            </a:avLst>
          </a:prstGeom>
          <a:solidFill>
            <a:schemeClr val="accent6">
              <a:lumMod val="75000"/>
            </a:schemeClr>
          </a:solidFill>
          <a:ln>
            <a:solidFill>
              <a:schemeClr val="accent6">
                <a:lumMod val="50000"/>
              </a:schemeClr>
            </a:solidFill>
          </a:ln>
          <a:effectLst>
            <a:softEdge rad="31750"/>
          </a:effectLst>
          <a:scene3d>
            <a:camera prst="perspectiveHeroicExtremeLeftFacing"/>
            <a:lightRig rig="threePt" dir="t"/>
          </a:scene3d>
          <a:sp3d extrusionH="133350" prstMaterial="plastic">
            <a:extrusionClr>
              <a:schemeClr val="accent6">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5A211211-BE13-E245-8C7E-327A0ADF710C}"/>
              </a:ext>
            </a:extLst>
          </p:cNvPr>
          <p:cNvSpPr/>
          <p:nvPr/>
        </p:nvSpPr>
        <p:spPr>
          <a:xfrm>
            <a:off x="2027595" y="4958931"/>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mming Junction 12">
            <a:extLst>
              <a:ext uri="{FF2B5EF4-FFF2-40B4-BE49-F238E27FC236}">
                <a16:creationId xmlns:a16="http://schemas.microsoft.com/office/drawing/2014/main" id="{BD29DB68-6134-1046-976F-24DD531094D2}"/>
              </a:ext>
            </a:extLst>
          </p:cNvPr>
          <p:cNvSpPr/>
          <p:nvPr/>
        </p:nvSpPr>
        <p:spPr>
          <a:xfrm>
            <a:off x="3538344" y="1094338"/>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61" name="Summing Junction 60">
            <a:extLst>
              <a:ext uri="{FF2B5EF4-FFF2-40B4-BE49-F238E27FC236}">
                <a16:creationId xmlns:a16="http://schemas.microsoft.com/office/drawing/2014/main" id="{C82E8694-27BB-EF43-AA1A-08225B01A586}"/>
              </a:ext>
            </a:extLst>
          </p:cNvPr>
          <p:cNvSpPr/>
          <p:nvPr/>
        </p:nvSpPr>
        <p:spPr>
          <a:xfrm>
            <a:off x="3538344" y="3300083"/>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63" name="Summing Junction 62">
            <a:extLst>
              <a:ext uri="{FF2B5EF4-FFF2-40B4-BE49-F238E27FC236}">
                <a16:creationId xmlns:a16="http://schemas.microsoft.com/office/drawing/2014/main" id="{07BB8CEC-7A7B-AE4B-9977-9F7518126421}"/>
              </a:ext>
            </a:extLst>
          </p:cNvPr>
          <p:cNvSpPr/>
          <p:nvPr/>
        </p:nvSpPr>
        <p:spPr>
          <a:xfrm>
            <a:off x="3538344" y="5221471"/>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cxnSp>
        <p:nvCxnSpPr>
          <p:cNvPr id="18" name="Straight Arrow Connector 17">
            <a:extLst>
              <a:ext uri="{FF2B5EF4-FFF2-40B4-BE49-F238E27FC236}">
                <a16:creationId xmlns:a16="http://schemas.microsoft.com/office/drawing/2014/main" id="{B795F096-6DB9-7348-AC20-E9742EE0BABC}"/>
              </a:ext>
            </a:extLst>
          </p:cNvPr>
          <p:cNvCxnSpPr>
            <a:cxnSpLocks/>
          </p:cNvCxnSpPr>
          <p:nvPr/>
        </p:nvCxnSpPr>
        <p:spPr>
          <a:xfrm flipV="1">
            <a:off x="3677492" y="1402106"/>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350E54F-D114-0D45-9ACE-3B3D738F4B7E}"/>
              </a:ext>
            </a:extLst>
          </p:cNvPr>
          <p:cNvCxnSpPr>
            <a:cxnSpLocks/>
          </p:cNvCxnSpPr>
          <p:nvPr/>
        </p:nvCxnSpPr>
        <p:spPr>
          <a:xfrm flipV="1">
            <a:off x="3690744" y="3617446"/>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77D8757-C4A0-D04B-8847-EF141070B19F}"/>
              </a:ext>
            </a:extLst>
          </p:cNvPr>
          <p:cNvCxnSpPr>
            <a:cxnSpLocks/>
          </p:cNvCxnSpPr>
          <p:nvPr/>
        </p:nvCxnSpPr>
        <p:spPr>
          <a:xfrm flipV="1">
            <a:off x="3694057" y="5538834"/>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ADEEE1F0-D4AC-994D-AA95-4B70C0490D64}"/>
                  </a:ext>
                </a:extLst>
              </p:cNvPr>
              <p:cNvSpPr/>
              <p:nvPr/>
            </p:nvSpPr>
            <p:spPr>
              <a:xfrm>
                <a:off x="2882362" y="2048148"/>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19" name="Oval 18">
                <a:extLst>
                  <a:ext uri="{FF2B5EF4-FFF2-40B4-BE49-F238E27FC236}">
                    <a16:creationId xmlns:a16="http://schemas.microsoft.com/office/drawing/2014/main" id="{ADEEE1F0-D4AC-994D-AA95-4B70C0490D64}"/>
                  </a:ext>
                </a:extLst>
              </p:cNvPr>
              <p:cNvSpPr>
                <a:spLocks noRot="1" noChangeAspect="1" noMove="1" noResize="1" noEditPoints="1" noAdjustHandles="1" noChangeArrowheads="1" noChangeShapeType="1" noTextEdit="1"/>
              </p:cNvSpPr>
              <p:nvPr/>
            </p:nvSpPr>
            <p:spPr>
              <a:xfrm>
                <a:off x="2882362" y="2048148"/>
                <a:ext cx="1630018" cy="635704"/>
              </a:xfrm>
              <a:prstGeom prst="ellipse">
                <a:avLst/>
              </a:prstGeom>
              <a:blipFill>
                <a:blip r:embed="rId6"/>
                <a:stretch>
                  <a:fillRect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09F72687-1B73-AC49-A162-6A1A63495C73}"/>
                  </a:ext>
                </a:extLst>
              </p:cNvPr>
              <p:cNvSpPr/>
              <p:nvPr/>
            </p:nvSpPr>
            <p:spPr>
              <a:xfrm>
                <a:off x="2882362" y="4251046"/>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66" name="Oval 65">
                <a:extLst>
                  <a:ext uri="{FF2B5EF4-FFF2-40B4-BE49-F238E27FC236}">
                    <a16:creationId xmlns:a16="http://schemas.microsoft.com/office/drawing/2014/main" id="{09F72687-1B73-AC49-A162-6A1A63495C73}"/>
                  </a:ext>
                </a:extLst>
              </p:cNvPr>
              <p:cNvSpPr>
                <a:spLocks noRot="1" noChangeAspect="1" noMove="1" noResize="1" noEditPoints="1" noAdjustHandles="1" noChangeArrowheads="1" noChangeShapeType="1" noTextEdit="1"/>
              </p:cNvSpPr>
              <p:nvPr/>
            </p:nvSpPr>
            <p:spPr>
              <a:xfrm>
                <a:off x="2882362" y="4251046"/>
                <a:ext cx="1630018" cy="635704"/>
              </a:xfrm>
              <a:prstGeom prst="ellipse">
                <a:avLst/>
              </a:prstGeom>
              <a:blipFill>
                <a:blip r:embed="rId7"/>
                <a:stretch>
                  <a:fillRect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D64185D3-084B-8344-BD4E-52BF2FB24960}"/>
                  </a:ext>
                </a:extLst>
              </p:cNvPr>
              <p:cNvSpPr/>
              <p:nvPr/>
            </p:nvSpPr>
            <p:spPr>
              <a:xfrm>
                <a:off x="2882362" y="6174453"/>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67" name="Oval 66">
                <a:extLst>
                  <a:ext uri="{FF2B5EF4-FFF2-40B4-BE49-F238E27FC236}">
                    <a16:creationId xmlns:a16="http://schemas.microsoft.com/office/drawing/2014/main" id="{D64185D3-084B-8344-BD4E-52BF2FB24960}"/>
                  </a:ext>
                </a:extLst>
              </p:cNvPr>
              <p:cNvSpPr>
                <a:spLocks noRot="1" noChangeAspect="1" noMove="1" noResize="1" noEditPoints="1" noAdjustHandles="1" noChangeArrowheads="1" noChangeShapeType="1" noTextEdit="1"/>
              </p:cNvSpPr>
              <p:nvPr/>
            </p:nvSpPr>
            <p:spPr>
              <a:xfrm>
                <a:off x="2882362" y="6174453"/>
                <a:ext cx="1630018" cy="635704"/>
              </a:xfrm>
              <a:prstGeom prst="ellipse">
                <a:avLst/>
              </a:prstGeom>
              <a:blipFill>
                <a:blip r:embed="rId8"/>
                <a:stretch>
                  <a:fillRect b="-3846"/>
                </a:stretch>
              </a:blipFill>
              <a:ln>
                <a:solidFill>
                  <a:schemeClr val="bg1">
                    <a:lumMod val="65000"/>
                  </a:schemeClr>
                </a:solidFill>
              </a:ln>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D0140E73-62E6-4E45-B682-67589DE03C78}"/>
              </a:ext>
            </a:extLst>
          </p:cNvPr>
          <p:cNvCxnSpPr>
            <a:cxnSpLocks/>
          </p:cNvCxnSpPr>
          <p:nvPr/>
        </p:nvCxnSpPr>
        <p:spPr>
          <a:xfrm>
            <a:off x="2902238" y="125301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83F9618-BD98-0443-B7DD-98216FB1900D}"/>
              </a:ext>
            </a:extLst>
          </p:cNvPr>
          <p:cNvCxnSpPr>
            <a:cxnSpLocks/>
          </p:cNvCxnSpPr>
          <p:nvPr/>
        </p:nvCxnSpPr>
        <p:spPr>
          <a:xfrm>
            <a:off x="2902238" y="3413070"/>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6D65600-C7E2-0749-B4F5-18945C52B257}"/>
              </a:ext>
            </a:extLst>
          </p:cNvPr>
          <p:cNvCxnSpPr>
            <a:cxnSpLocks/>
          </p:cNvCxnSpPr>
          <p:nvPr/>
        </p:nvCxnSpPr>
        <p:spPr>
          <a:xfrm>
            <a:off x="2902238" y="538015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B4AA8D2-5827-3A47-BDE3-77D508F341D7}"/>
              </a:ext>
            </a:extLst>
          </p:cNvPr>
          <p:cNvCxnSpPr>
            <a:cxnSpLocks/>
          </p:cNvCxnSpPr>
          <p:nvPr/>
        </p:nvCxnSpPr>
        <p:spPr>
          <a:xfrm>
            <a:off x="3869649" y="5393405"/>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D05817D-A0E0-3743-BEF4-E8200A414B56}"/>
              </a:ext>
            </a:extLst>
          </p:cNvPr>
          <p:cNvCxnSpPr>
            <a:cxnSpLocks/>
          </p:cNvCxnSpPr>
          <p:nvPr/>
        </p:nvCxnSpPr>
        <p:spPr>
          <a:xfrm>
            <a:off x="3876277" y="3432718"/>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095970C-24A0-3741-A42C-0EBDC234D230}"/>
              </a:ext>
            </a:extLst>
          </p:cNvPr>
          <p:cNvCxnSpPr>
            <a:cxnSpLocks/>
          </p:cNvCxnSpPr>
          <p:nvPr/>
        </p:nvCxnSpPr>
        <p:spPr>
          <a:xfrm>
            <a:off x="3856397" y="125301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ube 20">
                <a:extLst>
                  <a:ext uri="{FF2B5EF4-FFF2-40B4-BE49-F238E27FC236}">
                    <a16:creationId xmlns:a16="http://schemas.microsoft.com/office/drawing/2014/main" id="{17ED68EE-B260-3849-ACDD-F56E468F9A17}"/>
                  </a:ext>
                </a:extLst>
              </p:cNvPr>
              <p:cNvSpPr/>
              <p:nvPr/>
            </p:nvSpPr>
            <p:spPr>
              <a:xfrm>
                <a:off x="4480491" y="588472"/>
                <a:ext cx="1489626" cy="1211887"/>
              </a:xfrm>
              <a:prstGeom prst="cube">
                <a:avLst>
                  <a:gd name="adj" fmla="val 28446"/>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21" name="Cube 20">
                <a:extLst>
                  <a:ext uri="{FF2B5EF4-FFF2-40B4-BE49-F238E27FC236}">
                    <a16:creationId xmlns:a16="http://schemas.microsoft.com/office/drawing/2014/main" id="{17ED68EE-B260-3849-ACDD-F56E468F9A17}"/>
                  </a:ext>
                </a:extLst>
              </p:cNvPr>
              <p:cNvSpPr>
                <a:spLocks noRot="1" noChangeAspect="1" noMove="1" noResize="1" noEditPoints="1" noAdjustHandles="1" noChangeArrowheads="1" noChangeShapeType="1" noTextEdit="1"/>
              </p:cNvSpPr>
              <p:nvPr/>
            </p:nvSpPr>
            <p:spPr>
              <a:xfrm>
                <a:off x="4480491" y="588472"/>
                <a:ext cx="1489626" cy="1211887"/>
              </a:xfrm>
              <a:prstGeom prst="cube">
                <a:avLst>
                  <a:gd name="adj" fmla="val 28446"/>
                </a:avLst>
              </a:prstGeom>
              <a:blipFill>
                <a:blip r:embed="rId9"/>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Cube 75">
                <a:extLst>
                  <a:ext uri="{FF2B5EF4-FFF2-40B4-BE49-F238E27FC236}">
                    <a16:creationId xmlns:a16="http://schemas.microsoft.com/office/drawing/2014/main" id="{BB0C3BB7-DA41-DB4E-96A8-CF68B5D48F41}"/>
                  </a:ext>
                </a:extLst>
              </p:cNvPr>
              <p:cNvSpPr/>
              <p:nvPr/>
            </p:nvSpPr>
            <p:spPr>
              <a:xfrm>
                <a:off x="4512071" y="2743088"/>
                <a:ext cx="1477927" cy="1211887"/>
              </a:xfrm>
              <a:prstGeom prst="cube">
                <a:avLst>
                  <a:gd name="adj" fmla="val 28446"/>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Cube 75">
                <a:extLst>
                  <a:ext uri="{FF2B5EF4-FFF2-40B4-BE49-F238E27FC236}">
                    <a16:creationId xmlns:a16="http://schemas.microsoft.com/office/drawing/2014/main" id="{BB0C3BB7-DA41-DB4E-96A8-CF68B5D48F41}"/>
                  </a:ext>
                </a:extLst>
              </p:cNvPr>
              <p:cNvSpPr>
                <a:spLocks noRot="1" noChangeAspect="1" noMove="1" noResize="1" noEditPoints="1" noAdjustHandles="1" noChangeArrowheads="1" noChangeShapeType="1" noTextEdit="1"/>
              </p:cNvSpPr>
              <p:nvPr/>
            </p:nvSpPr>
            <p:spPr>
              <a:xfrm>
                <a:off x="4512071" y="2743088"/>
                <a:ext cx="1477927" cy="1211887"/>
              </a:xfrm>
              <a:prstGeom prst="cube">
                <a:avLst>
                  <a:gd name="adj" fmla="val 28446"/>
                </a:avLst>
              </a:prstGeom>
              <a:blipFill>
                <a:blip r:embed="rId10"/>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Cube 76">
                <a:extLst>
                  <a:ext uri="{FF2B5EF4-FFF2-40B4-BE49-F238E27FC236}">
                    <a16:creationId xmlns:a16="http://schemas.microsoft.com/office/drawing/2014/main" id="{F0B7903E-5CCF-AF46-830B-DE7D1F3AB5DE}"/>
                  </a:ext>
                </a:extLst>
              </p:cNvPr>
              <p:cNvSpPr/>
              <p:nvPr/>
            </p:nvSpPr>
            <p:spPr>
              <a:xfrm>
                <a:off x="4525638" y="4739367"/>
                <a:ext cx="1484237" cy="1211887"/>
              </a:xfrm>
              <a:prstGeom prst="cube">
                <a:avLst>
                  <a:gd name="adj" fmla="val 28446"/>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77" name="Cube 76">
                <a:extLst>
                  <a:ext uri="{FF2B5EF4-FFF2-40B4-BE49-F238E27FC236}">
                    <a16:creationId xmlns:a16="http://schemas.microsoft.com/office/drawing/2014/main" id="{F0B7903E-5CCF-AF46-830B-DE7D1F3AB5DE}"/>
                  </a:ext>
                </a:extLst>
              </p:cNvPr>
              <p:cNvSpPr>
                <a:spLocks noRot="1" noChangeAspect="1" noMove="1" noResize="1" noEditPoints="1" noAdjustHandles="1" noChangeArrowheads="1" noChangeShapeType="1" noTextEdit="1"/>
              </p:cNvSpPr>
              <p:nvPr/>
            </p:nvSpPr>
            <p:spPr>
              <a:xfrm>
                <a:off x="4525638" y="4739367"/>
                <a:ext cx="1484237" cy="1211887"/>
              </a:xfrm>
              <a:prstGeom prst="cube">
                <a:avLst>
                  <a:gd name="adj" fmla="val 28446"/>
                </a:avLst>
              </a:prstGeom>
              <a:blipFill>
                <a:blip r:embed="rId11"/>
                <a:stretch>
                  <a:fillRect/>
                </a:stretch>
              </a:blipFill>
              <a:ln>
                <a:solidFill>
                  <a:schemeClr val="accent1">
                    <a:lumMod val="60000"/>
                    <a:lumOff val="40000"/>
                  </a:schemeClr>
                </a:solidFill>
              </a:ln>
            </p:spPr>
            <p:txBody>
              <a:bodyPr/>
              <a:lstStyle/>
              <a:p>
                <a:r>
                  <a:rPr lang="en-US">
                    <a:noFill/>
                  </a:rPr>
                  <a:t> </a:t>
                </a:r>
              </a:p>
            </p:txBody>
          </p:sp>
        </mc:Fallback>
      </mc:AlternateContent>
      <p:cxnSp>
        <p:nvCxnSpPr>
          <p:cNvPr id="79" name="Straight Arrow Connector 78">
            <a:extLst>
              <a:ext uri="{FF2B5EF4-FFF2-40B4-BE49-F238E27FC236}">
                <a16:creationId xmlns:a16="http://schemas.microsoft.com/office/drawing/2014/main" id="{DF883ECD-B215-DB43-90A8-3BEC2E82E809}"/>
              </a:ext>
            </a:extLst>
          </p:cNvPr>
          <p:cNvCxnSpPr>
            <a:cxnSpLocks/>
          </p:cNvCxnSpPr>
          <p:nvPr/>
        </p:nvCxnSpPr>
        <p:spPr>
          <a:xfrm>
            <a:off x="5870726" y="5366903"/>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D38332F-FB0C-294E-AFDC-38B05B3C8D8A}"/>
              </a:ext>
            </a:extLst>
          </p:cNvPr>
          <p:cNvCxnSpPr>
            <a:cxnSpLocks/>
          </p:cNvCxnSpPr>
          <p:nvPr/>
        </p:nvCxnSpPr>
        <p:spPr>
          <a:xfrm>
            <a:off x="5877354" y="3406216"/>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305E720-F271-644F-B163-0F780AA142B7}"/>
              </a:ext>
            </a:extLst>
          </p:cNvPr>
          <p:cNvCxnSpPr>
            <a:cxnSpLocks/>
          </p:cNvCxnSpPr>
          <p:nvPr/>
        </p:nvCxnSpPr>
        <p:spPr>
          <a:xfrm>
            <a:off x="5837596" y="1186761"/>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Oval 86">
                <a:extLst>
                  <a:ext uri="{FF2B5EF4-FFF2-40B4-BE49-F238E27FC236}">
                    <a16:creationId xmlns:a16="http://schemas.microsoft.com/office/drawing/2014/main" id="{332DD99F-7E04-7440-8753-ACFB5B4E135C}"/>
                  </a:ext>
                </a:extLst>
              </p:cNvPr>
              <p:cNvSpPr/>
              <p:nvPr/>
            </p:nvSpPr>
            <p:spPr>
              <a:xfrm>
                <a:off x="6529271" y="913095"/>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d>
                        <m:dPr>
                          <m:begChr m:val="|"/>
                          <m:endChr m:val="|"/>
                          <m:ctrlPr>
                            <a:rPr lang="en-US" sz="2400" b="1" i="1" smtClean="0">
                              <a:solidFill>
                                <a:schemeClr val="tx1"/>
                              </a:solidFill>
                              <a:latin typeface="Cambria Math" panose="02040503050406030204" pitchFamily="18" charset="0"/>
                            </a:rPr>
                          </m:ctrlPr>
                        </m:dPr>
                        <m:e>
                          <m:r>
                            <a:rPr lang="en-US" sz="2400" b="1" i="1" smtClean="0">
                              <a:solidFill>
                                <a:schemeClr val="tx1"/>
                              </a:solidFill>
                              <a:latin typeface="Cambria Math" panose="02040503050406030204" pitchFamily="18" charset="0"/>
                            </a:rPr>
                            <m:t>.</m:t>
                          </m:r>
                        </m:e>
                      </m:d>
                    </m:oMath>
                  </m:oMathPara>
                </a14:m>
                <a:endParaRPr lang="en-US" sz="2400" b="1" dirty="0">
                  <a:solidFill>
                    <a:schemeClr val="tx1"/>
                  </a:solidFill>
                </a:endParaRPr>
              </a:p>
            </p:txBody>
          </p:sp>
        </mc:Choice>
        <mc:Fallback xmlns="">
          <p:sp>
            <p:nvSpPr>
              <p:cNvPr id="87" name="Oval 86">
                <a:extLst>
                  <a:ext uri="{FF2B5EF4-FFF2-40B4-BE49-F238E27FC236}">
                    <a16:creationId xmlns:a16="http://schemas.microsoft.com/office/drawing/2014/main" id="{332DD99F-7E04-7440-8753-ACFB5B4E135C}"/>
                  </a:ext>
                </a:extLst>
              </p:cNvPr>
              <p:cNvSpPr>
                <a:spLocks noRot="1" noChangeAspect="1" noMove="1" noResize="1" noEditPoints="1" noAdjustHandles="1" noChangeArrowheads="1" noChangeShapeType="1" noTextEdit="1"/>
              </p:cNvSpPr>
              <p:nvPr/>
            </p:nvSpPr>
            <p:spPr>
              <a:xfrm>
                <a:off x="6529271" y="913095"/>
                <a:ext cx="577977" cy="524517"/>
              </a:xfrm>
              <a:prstGeom prst="ellipse">
                <a:avLst/>
              </a:prstGeom>
              <a:blipFill>
                <a:blip r:embed="rId1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A9E34915-FF6E-D947-8B94-D7FE9728F736}"/>
                  </a:ext>
                </a:extLst>
              </p:cNvPr>
              <p:cNvSpPr/>
              <p:nvPr/>
            </p:nvSpPr>
            <p:spPr>
              <a:xfrm>
                <a:off x="6542525" y="3132839"/>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d>
                        <m:dPr>
                          <m:begChr m:val="|"/>
                          <m:endChr m:val="|"/>
                          <m:ctrlPr>
                            <a:rPr lang="en-US" sz="2400" b="1" i="1" smtClean="0">
                              <a:solidFill>
                                <a:schemeClr val="tx1"/>
                              </a:solidFill>
                              <a:latin typeface="Cambria Math" panose="02040503050406030204" pitchFamily="18" charset="0"/>
                            </a:rPr>
                          </m:ctrlPr>
                        </m:dPr>
                        <m:e>
                          <m:r>
                            <a:rPr lang="en-US" sz="2400" b="1" i="1" smtClean="0">
                              <a:solidFill>
                                <a:schemeClr val="tx1"/>
                              </a:solidFill>
                              <a:latin typeface="Cambria Math" panose="02040503050406030204" pitchFamily="18" charset="0"/>
                            </a:rPr>
                            <m:t>.</m:t>
                          </m:r>
                        </m:e>
                      </m:d>
                    </m:oMath>
                  </m:oMathPara>
                </a14:m>
                <a:endParaRPr lang="en-US" sz="2400" b="1" dirty="0">
                  <a:solidFill>
                    <a:schemeClr val="tx1"/>
                  </a:solidFill>
                </a:endParaRPr>
              </a:p>
            </p:txBody>
          </p:sp>
        </mc:Choice>
        <mc:Fallback xmlns="">
          <p:sp>
            <p:nvSpPr>
              <p:cNvPr id="97" name="Oval 96">
                <a:extLst>
                  <a:ext uri="{FF2B5EF4-FFF2-40B4-BE49-F238E27FC236}">
                    <a16:creationId xmlns:a16="http://schemas.microsoft.com/office/drawing/2014/main" id="{A9E34915-FF6E-D947-8B94-D7FE9728F736}"/>
                  </a:ext>
                </a:extLst>
              </p:cNvPr>
              <p:cNvSpPr>
                <a:spLocks noRot="1" noChangeAspect="1" noMove="1" noResize="1" noEditPoints="1" noAdjustHandles="1" noChangeArrowheads="1" noChangeShapeType="1" noTextEdit="1"/>
              </p:cNvSpPr>
              <p:nvPr/>
            </p:nvSpPr>
            <p:spPr>
              <a:xfrm>
                <a:off x="6542525" y="3132839"/>
                <a:ext cx="577977" cy="524517"/>
              </a:xfrm>
              <a:prstGeom prst="ellipse">
                <a:avLst/>
              </a:prstGeom>
              <a:blipFill>
                <a:blip r:embed="rId1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68F9CCA3-177D-AD4A-B9FD-3A4FB789E987}"/>
                  </a:ext>
                </a:extLst>
              </p:cNvPr>
              <p:cNvSpPr/>
              <p:nvPr/>
            </p:nvSpPr>
            <p:spPr>
              <a:xfrm>
                <a:off x="6535899" y="5133917"/>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d>
                        <m:dPr>
                          <m:begChr m:val="|"/>
                          <m:endChr m:val="|"/>
                          <m:ctrlPr>
                            <a:rPr lang="en-US" sz="2400" b="1" i="1" smtClean="0">
                              <a:solidFill>
                                <a:schemeClr val="tx1"/>
                              </a:solidFill>
                              <a:latin typeface="Cambria Math" panose="02040503050406030204" pitchFamily="18" charset="0"/>
                            </a:rPr>
                          </m:ctrlPr>
                        </m:dPr>
                        <m:e>
                          <m:r>
                            <a:rPr lang="en-US" sz="2400" b="1" i="1" smtClean="0">
                              <a:solidFill>
                                <a:schemeClr val="tx1"/>
                              </a:solidFill>
                              <a:latin typeface="Cambria Math" panose="02040503050406030204" pitchFamily="18" charset="0"/>
                            </a:rPr>
                            <m:t>.</m:t>
                          </m:r>
                        </m:e>
                      </m:d>
                    </m:oMath>
                  </m:oMathPara>
                </a14:m>
                <a:endParaRPr lang="en-US" sz="2400" b="1" dirty="0">
                  <a:solidFill>
                    <a:schemeClr val="tx1"/>
                  </a:solidFill>
                </a:endParaRPr>
              </a:p>
            </p:txBody>
          </p:sp>
        </mc:Choice>
        <mc:Fallback xmlns="">
          <p:sp>
            <p:nvSpPr>
              <p:cNvPr id="100" name="Oval 99">
                <a:extLst>
                  <a:ext uri="{FF2B5EF4-FFF2-40B4-BE49-F238E27FC236}">
                    <a16:creationId xmlns:a16="http://schemas.microsoft.com/office/drawing/2014/main" id="{68F9CCA3-177D-AD4A-B9FD-3A4FB789E987}"/>
                  </a:ext>
                </a:extLst>
              </p:cNvPr>
              <p:cNvSpPr>
                <a:spLocks noRot="1" noChangeAspect="1" noMove="1" noResize="1" noEditPoints="1" noAdjustHandles="1" noChangeArrowheads="1" noChangeShapeType="1" noTextEdit="1"/>
              </p:cNvSpPr>
              <p:nvPr/>
            </p:nvSpPr>
            <p:spPr>
              <a:xfrm>
                <a:off x="6535899" y="5133917"/>
                <a:ext cx="577977" cy="524517"/>
              </a:xfrm>
              <a:prstGeom prst="ellipse">
                <a:avLst/>
              </a:prstGeom>
              <a:blipFill>
                <a:blip r:embed="rId1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9D99146-7912-384D-8379-D026476BBCEB}"/>
                  </a:ext>
                </a:extLst>
              </p:cNvPr>
              <p:cNvSpPr/>
              <p:nvPr/>
            </p:nvSpPr>
            <p:spPr>
              <a:xfrm>
                <a:off x="7818196" y="825638"/>
                <a:ext cx="1008966" cy="80938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27" name="Rectangle 26">
                <a:extLst>
                  <a:ext uri="{FF2B5EF4-FFF2-40B4-BE49-F238E27FC236}">
                    <a16:creationId xmlns:a16="http://schemas.microsoft.com/office/drawing/2014/main" id="{29D99146-7912-384D-8379-D026476BBCEB}"/>
                  </a:ext>
                </a:extLst>
              </p:cNvPr>
              <p:cNvSpPr>
                <a:spLocks noRot="1" noChangeAspect="1" noMove="1" noResize="1" noEditPoints="1" noAdjustHandles="1" noChangeArrowheads="1" noChangeShapeType="1" noTextEdit="1"/>
              </p:cNvSpPr>
              <p:nvPr/>
            </p:nvSpPr>
            <p:spPr>
              <a:xfrm>
                <a:off x="7818196" y="825638"/>
                <a:ext cx="1008966" cy="809384"/>
              </a:xfrm>
              <a:prstGeom prst="rect">
                <a:avLst/>
              </a:prstGeom>
              <a:blipFill>
                <a:blip r:embed="rId15"/>
                <a:stretch>
                  <a:fillRect l="-6173" r="-1235"/>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53189A4D-ED53-1C4D-909C-63D309C87754}"/>
                  </a:ext>
                </a:extLst>
              </p:cNvPr>
              <p:cNvSpPr/>
              <p:nvPr/>
            </p:nvSpPr>
            <p:spPr>
              <a:xfrm>
                <a:off x="7818196" y="2974904"/>
                <a:ext cx="1008966" cy="809384"/>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04" name="Rectangle 103">
                <a:extLst>
                  <a:ext uri="{FF2B5EF4-FFF2-40B4-BE49-F238E27FC236}">
                    <a16:creationId xmlns:a16="http://schemas.microsoft.com/office/drawing/2014/main" id="{53189A4D-ED53-1C4D-909C-63D309C87754}"/>
                  </a:ext>
                </a:extLst>
              </p:cNvPr>
              <p:cNvSpPr>
                <a:spLocks noRot="1" noChangeAspect="1" noMove="1" noResize="1" noEditPoints="1" noAdjustHandles="1" noChangeArrowheads="1" noChangeShapeType="1" noTextEdit="1"/>
              </p:cNvSpPr>
              <p:nvPr/>
            </p:nvSpPr>
            <p:spPr>
              <a:xfrm>
                <a:off x="7818196" y="2974904"/>
                <a:ext cx="1008966" cy="809384"/>
              </a:xfrm>
              <a:prstGeom prst="rect">
                <a:avLst/>
              </a:prstGeom>
              <a:blipFill>
                <a:blip r:embed="rId16"/>
                <a:stretch>
                  <a:fillRect l="-6173" r="-1235"/>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568ED3A7-7FC5-D04F-A5FC-0F2F48D5E111}"/>
                  </a:ext>
                </a:extLst>
              </p:cNvPr>
              <p:cNvSpPr/>
              <p:nvPr/>
            </p:nvSpPr>
            <p:spPr>
              <a:xfrm>
                <a:off x="7808261" y="4986200"/>
                <a:ext cx="1008966" cy="809384"/>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05" name="Rectangle 104">
                <a:extLst>
                  <a:ext uri="{FF2B5EF4-FFF2-40B4-BE49-F238E27FC236}">
                    <a16:creationId xmlns:a16="http://schemas.microsoft.com/office/drawing/2014/main" id="{568ED3A7-7FC5-D04F-A5FC-0F2F48D5E111}"/>
                  </a:ext>
                </a:extLst>
              </p:cNvPr>
              <p:cNvSpPr>
                <a:spLocks noRot="1" noChangeAspect="1" noMove="1" noResize="1" noEditPoints="1" noAdjustHandles="1" noChangeArrowheads="1" noChangeShapeType="1" noTextEdit="1"/>
              </p:cNvSpPr>
              <p:nvPr/>
            </p:nvSpPr>
            <p:spPr>
              <a:xfrm>
                <a:off x="7808261" y="4986200"/>
                <a:ext cx="1008966" cy="809384"/>
              </a:xfrm>
              <a:prstGeom prst="rect">
                <a:avLst/>
              </a:prstGeom>
              <a:blipFill>
                <a:blip r:embed="rId17"/>
                <a:stretch>
                  <a:fillRect l="-6173" r="-1235"/>
                </a:stretch>
              </a:blipFill>
              <a:ln>
                <a:solidFill>
                  <a:schemeClr val="accent1">
                    <a:lumMod val="60000"/>
                    <a:lumOff val="40000"/>
                  </a:schemeClr>
                </a:solidFill>
              </a:ln>
            </p:spPr>
            <p:txBody>
              <a:bodyPr/>
              <a:lstStyle/>
              <a:p>
                <a:r>
                  <a:rPr lang="en-US">
                    <a:noFill/>
                  </a:rPr>
                  <a:t> </a:t>
                </a:r>
              </a:p>
            </p:txBody>
          </p:sp>
        </mc:Fallback>
      </mc:AlternateContent>
      <p:cxnSp>
        <p:nvCxnSpPr>
          <p:cNvPr id="106" name="Straight Arrow Connector 105">
            <a:extLst>
              <a:ext uri="{FF2B5EF4-FFF2-40B4-BE49-F238E27FC236}">
                <a16:creationId xmlns:a16="http://schemas.microsoft.com/office/drawing/2014/main" id="{60D52DD3-897C-444E-99FB-77CEFC86A51A}"/>
              </a:ext>
            </a:extLst>
          </p:cNvPr>
          <p:cNvCxnSpPr>
            <a:cxnSpLocks/>
          </p:cNvCxnSpPr>
          <p:nvPr/>
        </p:nvCxnSpPr>
        <p:spPr>
          <a:xfrm>
            <a:off x="7202572" y="1219891"/>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3CF670C-EE6B-0544-B6EC-D5482E8F28D0}"/>
              </a:ext>
            </a:extLst>
          </p:cNvPr>
          <p:cNvCxnSpPr>
            <a:cxnSpLocks/>
          </p:cNvCxnSpPr>
          <p:nvPr/>
        </p:nvCxnSpPr>
        <p:spPr>
          <a:xfrm>
            <a:off x="7176067" y="3399877"/>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C6BDEC6-ABB2-9345-8B5A-71D843200AE2}"/>
              </a:ext>
            </a:extLst>
          </p:cNvPr>
          <p:cNvCxnSpPr>
            <a:cxnSpLocks/>
          </p:cNvCxnSpPr>
          <p:nvPr/>
        </p:nvCxnSpPr>
        <p:spPr>
          <a:xfrm>
            <a:off x="7169443" y="5420834"/>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AF35028-4969-A74D-8C9E-A925ABBA1F3F}"/>
              </a:ext>
            </a:extLst>
          </p:cNvPr>
          <p:cNvCxnSpPr>
            <a:cxnSpLocks/>
          </p:cNvCxnSpPr>
          <p:nvPr/>
        </p:nvCxnSpPr>
        <p:spPr>
          <a:xfrm>
            <a:off x="8845842" y="1213266"/>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C58435F-5A12-3E41-8BA3-EAD6336588AA}"/>
              </a:ext>
            </a:extLst>
          </p:cNvPr>
          <p:cNvCxnSpPr>
            <a:cxnSpLocks/>
          </p:cNvCxnSpPr>
          <p:nvPr/>
        </p:nvCxnSpPr>
        <p:spPr>
          <a:xfrm>
            <a:off x="8819337" y="339325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3F08F77-F1F6-C74F-8EC3-43A007B0D4AA}"/>
              </a:ext>
            </a:extLst>
          </p:cNvPr>
          <p:cNvCxnSpPr>
            <a:cxnSpLocks/>
          </p:cNvCxnSpPr>
          <p:nvPr/>
        </p:nvCxnSpPr>
        <p:spPr>
          <a:xfrm>
            <a:off x="8832591" y="541420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23AEB0D5-BA57-714E-A916-BCB7A31D9B63}"/>
                  </a:ext>
                </a:extLst>
              </p:cNvPr>
              <p:cNvSpPr/>
              <p:nvPr/>
            </p:nvSpPr>
            <p:spPr>
              <a:xfrm>
                <a:off x="9473384" y="916577"/>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5" name="Rectangle 114">
                <a:extLst>
                  <a:ext uri="{FF2B5EF4-FFF2-40B4-BE49-F238E27FC236}">
                    <a16:creationId xmlns:a16="http://schemas.microsoft.com/office/drawing/2014/main" id="{23AEB0D5-BA57-714E-A916-BCB7A31D9B63}"/>
                  </a:ext>
                </a:extLst>
              </p:cNvPr>
              <p:cNvSpPr>
                <a:spLocks noRot="1" noChangeAspect="1" noMove="1" noResize="1" noEditPoints="1" noAdjustHandles="1" noChangeArrowheads="1" noChangeShapeType="1" noTextEdit="1"/>
              </p:cNvSpPr>
              <p:nvPr/>
            </p:nvSpPr>
            <p:spPr>
              <a:xfrm>
                <a:off x="9473384" y="916577"/>
                <a:ext cx="365168" cy="671785"/>
              </a:xfrm>
              <a:prstGeom prst="rect">
                <a:avLst/>
              </a:prstGeom>
              <a:blipFill>
                <a:blip r:embed="rId18"/>
                <a:stretch>
                  <a:fillRect l="-12903"/>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8BD9430A-37E4-CE4A-82D7-C189090D6E54}"/>
                  </a:ext>
                </a:extLst>
              </p:cNvPr>
              <p:cNvSpPr/>
              <p:nvPr/>
            </p:nvSpPr>
            <p:spPr>
              <a:xfrm>
                <a:off x="9473384" y="3040575"/>
                <a:ext cx="338668" cy="655749"/>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6" name="Rectangle 115">
                <a:extLst>
                  <a:ext uri="{FF2B5EF4-FFF2-40B4-BE49-F238E27FC236}">
                    <a16:creationId xmlns:a16="http://schemas.microsoft.com/office/drawing/2014/main" id="{8BD9430A-37E4-CE4A-82D7-C189090D6E54}"/>
                  </a:ext>
                </a:extLst>
              </p:cNvPr>
              <p:cNvSpPr>
                <a:spLocks noRot="1" noChangeAspect="1" noMove="1" noResize="1" noEditPoints="1" noAdjustHandles="1" noChangeArrowheads="1" noChangeShapeType="1" noTextEdit="1"/>
              </p:cNvSpPr>
              <p:nvPr/>
            </p:nvSpPr>
            <p:spPr>
              <a:xfrm>
                <a:off x="9473384" y="3040575"/>
                <a:ext cx="338668" cy="655749"/>
              </a:xfrm>
              <a:prstGeom prst="rect">
                <a:avLst/>
              </a:prstGeom>
              <a:blipFill>
                <a:blip r:embed="rId19"/>
                <a:stretch>
                  <a:fillRect l="-17241"/>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EBEA21C3-C585-0541-BF0B-2ECE8901B882}"/>
                  </a:ext>
                </a:extLst>
              </p:cNvPr>
              <p:cNvSpPr/>
              <p:nvPr/>
            </p:nvSpPr>
            <p:spPr>
              <a:xfrm>
                <a:off x="9463450" y="5133917"/>
                <a:ext cx="332038" cy="673094"/>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7" name="Rectangle 116">
                <a:extLst>
                  <a:ext uri="{FF2B5EF4-FFF2-40B4-BE49-F238E27FC236}">
                    <a16:creationId xmlns:a16="http://schemas.microsoft.com/office/drawing/2014/main" id="{EBEA21C3-C585-0541-BF0B-2ECE8901B882}"/>
                  </a:ext>
                </a:extLst>
              </p:cNvPr>
              <p:cNvSpPr>
                <a:spLocks noRot="1" noChangeAspect="1" noMove="1" noResize="1" noEditPoints="1" noAdjustHandles="1" noChangeArrowheads="1" noChangeShapeType="1" noTextEdit="1"/>
              </p:cNvSpPr>
              <p:nvPr/>
            </p:nvSpPr>
            <p:spPr>
              <a:xfrm>
                <a:off x="9463450" y="5133917"/>
                <a:ext cx="332038" cy="673094"/>
              </a:xfrm>
              <a:prstGeom prst="rect">
                <a:avLst/>
              </a:prstGeom>
              <a:blipFill>
                <a:blip r:embed="rId20"/>
                <a:stretch>
                  <a:fillRect l="-17857"/>
                </a:stretch>
              </a:blipFill>
              <a:ln>
                <a:solidFill>
                  <a:schemeClr val="accent1">
                    <a:lumMod val="60000"/>
                    <a:lumOff val="40000"/>
                  </a:schemeClr>
                </a:solidFill>
              </a:ln>
            </p:spPr>
            <p:txBody>
              <a:bodyPr/>
              <a:lstStyle/>
              <a:p>
                <a:r>
                  <a:rPr lang="en-US">
                    <a:noFill/>
                  </a:rPr>
                  <a:t> </a:t>
                </a:r>
              </a:p>
            </p:txBody>
          </p:sp>
        </mc:Fallback>
      </mc:AlternateContent>
      <p:cxnSp>
        <p:nvCxnSpPr>
          <p:cNvPr id="118" name="Straight Arrow Connector 117">
            <a:extLst>
              <a:ext uri="{FF2B5EF4-FFF2-40B4-BE49-F238E27FC236}">
                <a16:creationId xmlns:a16="http://schemas.microsoft.com/office/drawing/2014/main" id="{1CA22A2A-5BF8-604E-9455-838F97816072}"/>
              </a:ext>
            </a:extLst>
          </p:cNvPr>
          <p:cNvCxnSpPr>
            <a:cxnSpLocks/>
          </p:cNvCxnSpPr>
          <p:nvPr/>
        </p:nvCxnSpPr>
        <p:spPr>
          <a:xfrm>
            <a:off x="9912643" y="1226518"/>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C571D33-2F9C-9D40-B9B8-49863CCA2752}"/>
              </a:ext>
            </a:extLst>
          </p:cNvPr>
          <p:cNvCxnSpPr>
            <a:cxnSpLocks/>
          </p:cNvCxnSpPr>
          <p:nvPr/>
        </p:nvCxnSpPr>
        <p:spPr>
          <a:xfrm>
            <a:off x="9886138" y="3406504"/>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32B7A048-D96E-424E-8B1F-FFF58792DF2B}"/>
              </a:ext>
            </a:extLst>
          </p:cNvPr>
          <p:cNvCxnSpPr>
            <a:cxnSpLocks/>
          </p:cNvCxnSpPr>
          <p:nvPr/>
        </p:nvCxnSpPr>
        <p:spPr>
          <a:xfrm>
            <a:off x="9899392" y="5427461"/>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4E92ED44-D633-7040-9AD9-0E1FB4AC3F11}"/>
              </a:ext>
            </a:extLst>
          </p:cNvPr>
          <p:cNvCxnSpPr>
            <a:cxnSpLocks/>
          </p:cNvCxnSpPr>
          <p:nvPr/>
        </p:nvCxnSpPr>
        <p:spPr>
          <a:xfrm>
            <a:off x="10899930" y="123977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341DBCE-C447-0A40-A1D3-77C42F0A4183}"/>
              </a:ext>
            </a:extLst>
          </p:cNvPr>
          <p:cNvCxnSpPr>
            <a:cxnSpLocks/>
          </p:cNvCxnSpPr>
          <p:nvPr/>
        </p:nvCxnSpPr>
        <p:spPr>
          <a:xfrm>
            <a:off x="10873425" y="3419758"/>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FA494D67-CA26-A34E-B2F3-17F6A20FC476}"/>
              </a:ext>
            </a:extLst>
          </p:cNvPr>
          <p:cNvCxnSpPr>
            <a:cxnSpLocks/>
          </p:cNvCxnSpPr>
          <p:nvPr/>
        </p:nvCxnSpPr>
        <p:spPr>
          <a:xfrm>
            <a:off x="10886679" y="5440715"/>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Oval 123">
                <a:extLst>
                  <a:ext uri="{FF2B5EF4-FFF2-40B4-BE49-F238E27FC236}">
                    <a16:creationId xmlns:a16="http://schemas.microsoft.com/office/drawing/2014/main" id="{22C0A96C-1D3D-4A4F-858B-412BA619F470}"/>
                  </a:ext>
                </a:extLst>
              </p:cNvPr>
              <p:cNvSpPr/>
              <p:nvPr/>
            </p:nvSpPr>
            <p:spPr>
              <a:xfrm>
                <a:off x="10538059" y="906471"/>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4" name="Oval 123">
                <a:extLst>
                  <a:ext uri="{FF2B5EF4-FFF2-40B4-BE49-F238E27FC236}">
                    <a16:creationId xmlns:a16="http://schemas.microsoft.com/office/drawing/2014/main" id="{22C0A96C-1D3D-4A4F-858B-412BA619F470}"/>
                  </a:ext>
                </a:extLst>
              </p:cNvPr>
              <p:cNvSpPr>
                <a:spLocks noRot="1" noChangeAspect="1" noMove="1" noResize="1" noEditPoints="1" noAdjustHandles="1" noChangeArrowheads="1" noChangeShapeType="1" noTextEdit="1"/>
              </p:cNvSpPr>
              <p:nvPr/>
            </p:nvSpPr>
            <p:spPr>
              <a:xfrm>
                <a:off x="10538059" y="906471"/>
                <a:ext cx="295609" cy="524517"/>
              </a:xfrm>
              <a:prstGeom prst="ellipse">
                <a:avLst/>
              </a:prstGeom>
              <a:blipFill>
                <a:blip r:embed="rId21"/>
                <a:stretch>
                  <a:fillRect l="-24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Oval 124">
                <a:extLst>
                  <a:ext uri="{FF2B5EF4-FFF2-40B4-BE49-F238E27FC236}">
                    <a16:creationId xmlns:a16="http://schemas.microsoft.com/office/drawing/2014/main" id="{65286626-8AEA-CA47-8B89-F987C27AE217}"/>
                  </a:ext>
                </a:extLst>
              </p:cNvPr>
              <p:cNvSpPr/>
              <p:nvPr/>
            </p:nvSpPr>
            <p:spPr>
              <a:xfrm>
                <a:off x="10531435" y="3126215"/>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5" name="Oval 124">
                <a:extLst>
                  <a:ext uri="{FF2B5EF4-FFF2-40B4-BE49-F238E27FC236}">
                    <a16:creationId xmlns:a16="http://schemas.microsoft.com/office/drawing/2014/main" id="{65286626-8AEA-CA47-8B89-F987C27AE217}"/>
                  </a:ext>
                </a:extLst>
              </p:cNvPr>
              <p:cNvSpPr>
                <a:spLocks noRot="1" noChangeAspect="1" noMove="1" noResize="1" noEditPoints="1" noAdjustHandles="1" noChangeArrowheads="1" noChangeShapeType="1" noTextEdit="1"/>
              </p:cNvSpPr>
              <p:nvPr/>
            </p:nvSpPr>
            <p:spPr>
              <a:xfrm>
                <a:off x="10531435" y="3126215"/>
                <a:ext cx="295609" cy="524517"/>
              </a:xfrm>
              <a:prstGeom prst="ellipse">
                <a:avLst/>
              </a:prstGeom>
              <a:blipFill>
                <a:blip r:embed="rId22"/>
                <a:stretch>
                  <a:fillRect l="-1923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Oval 125">
                <a:extLst>
                  <a:ext uri="{FF2B5EF4-FFF2-40B4-BE49-F238E27FC236}">
                    <a16:creationId xmlns:a16="http://schemas.microsoft.com/office/drawing/2014/main" id="{3E33A02B-6225-FA4D-823D-4A2924EF3734}"/>
                  </a:ext>
                </a:extLst>
              </p:cNvPr>
              <p:cNvSpPr/>
              <p:nvPr/>
            </p:nvSpPr>
            <p:spPr>
              <a:xfrm>
                <a:off x="10544687" y="5127293"/>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6" name="Oval 125">
                <a:extLst>
                  <a:ext uri="{FF2B5EF4-FFF2-40B4-BE49-F238E27FC236}">
                    <a16:creationId xmlns:a16="http://schemas.microsoft.com/office/drawing/2014/main" id="{3E33A02B-6225-FA4D-823D-4A2924EF3734}"/>
                  </a:ext>
                </a:extLst>
              </p:cNvPr>
              <p:cNvSpPr>
                <a:spLocks noRot="1" noChangeAspect="1" noMove="1" noResize="1" noEditPoints="1" noAdjustHandles="1" noChangeArrowheads="1" noChangeShapeType="1" noTextEdit="1"/>
              </p:cNvSpPr>
              <p:nvPr/>
            </p:nvSpPr>
            <p:spPr>
              <a:xfrm>
                <a:off x="10544687" y="5127293"/>
                <a:ext cx="295609" cy="524517"/>
              </a:xfrm>
              <a:prstGeom prst="ellipse">
                <a:avLst/>
              </a:prstGeom>
              <a:blipFill>
                <a:blip r:embed="rId23"/>
                <a:stretch>
                  <a:fillRect l="-1923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Oval 126">
                <a:extLst>
                  <a:ext uri="{FF2B5EF4-FFF2-40B4-BE49-F238E27FC236}">
                    <a16:creationId xmlns:a16="http://schemas.microsoft.com/office/drawing/2014/main" id="{16E927F0-3D1C-4D4E-99C5-E553BF45F0B8}"/>
                  </a:ext>
                </a:extLst>
              </p:cNvPr>
              <p:cNvSpPr/>
              <p:nvPr/>
            </p:nvSpPr>
            <p:spPr>
              <a:xfrm>
                <a:off x="10474284" y="1916314"/>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27" name="Oval 126">
                <a:extLst>
                  <a:ext uri="{FF2B5EF4-FFF2-40B4-BE49-F238E27FC236}">
                    <a16:creationId xmlns:a16="http://schemas.microsoft.com/office/drawing/2014/main" id="{16E927F0-3D1C-4D4E-99C5-E553BF45F0B8}"/>
                  </a:ext>
                </a:extLst>
              </p:cNvPr>
              <p:cNvSpPr>
                <a:spLocks noRot="1" noChangeAspect="1" noMove="1" noResize="1" noEditPoints="1" noAdjustHandles="1" noChangeArrowheads="1" noChangeShapeType="1" noTextEdit="1"/>
              </p:cNvSpPr>
              <p:nvPr/>
            </p:nvSpPr>
            <p:spPr>
              <a:xfrm>
                <a:off x="10474284" y="1916314"/>
                <a:ext cx="417413" cy="635704"/>
              </a:xfrm>
              <a:prstGeom prst="ellipse">
                <a:avLst/>
              </a:prstGeom>
              <a:blipFill>
                <a:blip r:embed="rId24"/>
                <a:stretch>
                  <a:fillRect l="-14286"/>
                </a:stretch>
              </a:blipFill>
              <a:ln>
                <a:solidFill>
                  <a:schemeClr val="bg1">
                    <a:lumMod val="65000"/>
                  </a:schemeClr>
                </a:solidFill>
              </a:ln>
            </p:spPr>
            <p:txBody>
              <a:bodyPr/>
              <a:lstStyle/>
              <a:p>
                <a:r>
                  <a:rPr lang="en-US">
                    <a:noFill/>
                  </a:rPr>
                  <a:t> </a:t>
                </a:r>
              </a:p>
            </p:txBody>
          </p:sp>
        </mc:Fallback>
      </mc:AlternateContent>
      <p:cxnSp>
        <p:nvCxnSpPr>
          <p:cNvPr id="128" name="Straight Arrow Connector 127">
            <a:extLst>
              <a:ext uri="{FF2B5EF4-FFF2-40B4-BE49-F238E27FC236}">
                <a16:creationId xmlns:a16="http://schemas.microsoft.com/office/drawing/2014/main" id="{A4DB751D-B15B-6943-A075-EF39F213AE88}"/>
              </a:ext>
            </a:extLst>
          </p:cNvPr>
          <p:cNvCxnSpPr>
            <a:cxnSpLocks/>
          </p:cNvCxnSpPr>
          <p:nvPr/>
        </p:nvCxnSpPr>
        <p:spPr>
          <a:xfrm flipV="1">
            <a:off x="10700810" y="141536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Oval 129">
                <a:extLst>
                  <a:ext uri="{FF2B5EF4-FFF2-40B4-BE49-F238E27FC236}">
                    <a16:creationId xmlns:a16="http://schemas.microsoft.com/office/drawing/2014/main" id="{AA7E1CE4-619D-0C4B-A6A7-7721F09E36A6}"/>
                  </a:ext>
                </a:extLst>
              </p:cNvPr>
              <p:cNvSpPr/>
              <p:nvPr/>
            </p:nvSpPr>
            <p:spPr>
              <a:xfrm>
                <a:off x="10498463" y="4162560"/>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30" name="Oval 129">
                <a:extLst>
                  <a:ext uri="{FF2B5EF4-FFF2-40B4-BE49-F238E27FC236}">
                    <a16:creationId xmlns:a16="http://schemas.microsoft.com/office/drawing/2014/main" id="{AA7E1CE4-619D-0C4B-A6A7-7721F09E36A6}"/>
                  </a:ext>
                </a:extLst>
              </p:cNvPr>
              <p:cNvSpPr>
                <a:spLocks noRot="1" noChangeAspect="1" noMove="1" noResize="1" noEditPoints="1" noAdjustHandles="1" noChangeArrowheads="1" noChangeShapeType="1" noTextEdit="1"/>
              </p:cNvSpPr>
              <p:nvPr/>
            </p:nvSpPr>
            <p:spPr>
              <a:xfrm>
                <a:off x="10498463" y="4162560"/>
                <a:ext cx="417413" cy="635704"/>
              </a:xfrm>
              <a:prstGeom prst="ellipse">
                <a:avLst/>
              </a:prstGeom>
              <a:blipFill>
                <a:blip r:embed="rId25"/>
                <a:stretch>
                  <a:fillRect l="-14286"/>
                </a:stretch>
              </a:blipFill>
              <a:ln>
                <a:solidFill>
                  <a:schemeClr val="bg1">
                    <a:lumMod val="65000"/>
                  </a:schemeClr>
                </a:solidFill>
              </a:ln>
            </p:spPr>
            <p:txBody>
              <a:bodyPr/>
              <a:lstStyle/>
              <a:p>
                <a:r>
                  <a:rPr lang="en-US">
                    <a:noFill/>
                  </a:rPr>
                  <a:t> </a:t>
                </a:r>
              </a:p>
            </p:txBody>
          </p:sp>
        </mc:Fallback>
      </mc:AlternateContent>
      <p:cxnSp>
        <p:nvCxnSpPr>
          <p:cNvPr id="131" name="Straight Arrow Connector 130">
            <a:extLst>
              <a:ext uri="{FF2B5EF4-FFF2-40B4-BE49-F238E27FC236}">
                <a16:creationId xmlns:a16="http://schemas.microsoft.com/office/drawing/2014/main" id="{5135C307-501D-3E45-80FF-26B9F112E2B9}"/>
              </a:ext>
            </a:extLst>
          </p:cNvPr>
          <p:cNvCxnSpPr>
            <a:cxnSpLocks/>
          </p:cNvCxnSpPr>
          <p:nvPr/>
        </p:nvCxnSpPr>
        <p:spPr>
          <a:xfrm flipV="1">
            <a:off x="10706701" y="3661606"/>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69EF07C6-28EB-8043-8539-399346614C59}"/>
                  </a:ext>
                </a:extLst>
              </p:cNvPr>
              <p:cNvSpPr/>
              <p:nvPr/>
            </p:nvSpPr>
            <p:spPr>
              <a:xfrm>
                <a:off x="10514042" y="6183516"/>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32" name="Oval 131">
                <a:extLst>
                  <a:ext uri="{FF2B5EF4-FFF2-40B4-BE49-F238E27FC236}">
                    <a16:creationId xmlns:a16="http://schemas.microsoft.com/office/drawing/2014/main" id="{69EF07C6-28EB-8043-8539-399346614C59}"/>
                  </a:ext>
                </a:extLst>
              </p:cNvPr>
              <p:cNvSpPr>
                <a:spLocks noRot="1" noChangeAspect="1" noMove="1" noResize="1" noEditPoints="1" noAdjustHandles="1" noChangeArrowheads="1" noChangeShapeType="1" noTextEdit="1"/>
              </p:cNvSpPr>
              <p:nvPr/>
            </p:nvSpPr>
            <p:spPr>
              <a:xfrm>
                <a:off x="10514042" y="6183516"/>
                <a:ext cx="417413" cy="635704"/>
              </a:xfrm>
              <a:prstGeom prst="ellipse">
                <a:avLst/>
              </a:prstGeom>
              <a:blipFill>
                <a:blip r:embed="rId25"/>
                <a:stretch>
                  <a:fillRect l="-17647"/>
                </a:stretch>
              </a:blipFill>
              <a:ln>
                <a:solidFill>
                  <a:schemeClr val="bg1">
                    <a:lumMod val="65000"/>
                  </a:schemeClr>
                </a:solidFill>
              </a:ln>
            </p:spPr>
            <p:txBody>
              <a:bodyPr/>
              <a:lstStyle/>
              <a:p>
                <a:r>
                  <a:rPr lang="en-US">
                    <a:noFill/>
                  </a:rPr>
                  <a:t> </a:t>
                </a:r>
              </a:p>
            </p:txBody>
          </p:sp>
        </mc:Fallback>
      </mc:AlternateContent>
      <p:cxnSp>
        <p:nvCxnSpPr>
          <p:cNvPr id="133" name="Straight Arrow Connector 132">
            <a:extLst>
              <a:ext uri="{FF2B5EF4-FFF2-40B4-BE49-F238E27FC236}">
                <a16:creationId xmlns:a16="http://schemas.microsoft.com/office/drawing/2014/main" id="{382CD5DB-D778-5348-956A-C1685E18E8FF}"/>
              </a:ext>
            </a:extLst>
          </p:cNvPr>
          <p:cNvCxnSpPr>
            <a:cxnSpLocks/>
          </p:cNvCxnSpPr>
          <p:nvPr/>
        </p:nvCxnSpPr>
        <p:spPr>
          <a:xfrm flipV="1">
            <a:off x="10702402" y="5682562"/>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102592A1-9BF9-F248-8154-FD582BADE554}"/>
                  </a:ext>
                </a:extLst>
              </p:cNvPr>
              <p:cNvSpPr/>
              <p:nvPr/>
            </p:nvSpPr>
            <p:spPr>
              <a:xfrm>
                <a:off x="11553528" y="910108"/>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4" name="Rectangle 133">
                <a:extLst>
                  <a:ext uri="{FF2B5EF4-FFF2-40B4-BE49-F238E27FC236}">
                    <a16:creationId xmlns:a16="http://schemas.microsoft.com/office/drawing/2014/main" id="{102592A1-9BF9-F248-8154-FD582BADE554}"/>
                  </a:ext>
                </a:extLst>
              </p:cNvPr>
              <p:cNvSpPr>
                <a:spLocks noRot="1" noChangeAspect="1" noMove="1" noResize="1" noEditPoints="1" noAdjustHandles="1" noChangeArrowheads="1" noChangeShapeType="1" noTextEdit="1"/>
              </p:cNvSpPr>
              <p:nvPr/>
            </p:nvSpPr>
            <p:spPr>
              <a:xfrm>
                <a:off x="11553528" y="910108"/>
                <a:ext cx="365168" cy="671785"/>
              </a:xfrm>
              <a:prstGeom prst="rect">
                <a:avLst/>
              </a:prstGeom>
              <a:blipFill>
                <a:blip r:embed="rId26"/>
                <a:stretch>
                  <a:fillRect l="-20000"/>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8383016E-0433-DB40-B875-38D270283CC3}"/>
                  </a:ext>
                </a:extLst>
              </p:cNvPr>
              <p:cNvSpPr/>
              <p:nvPr/>
            </p:nvSpPr>
            <p:spPr>
              <a:xfrm>
                <a:off x="11559695" y="3070323"/>
                <a:ext cx="365168" cy="671785"/>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5" name="Rectangle 134">
                <a:extLst>
                  <a:ext uri="{FF2B5EF4-FFF2-40B4-BE49-F238E27FC236}">
                    <a16:creationId xmlns:a16="http://schemas.microsoft.com/office/drawing/2014/main" id="{8383016E-0433-DB40-B875-38D270283CC3}"/>
                  </a:ext>
                </a:extLst>
              </p:cNvPr>
              <p:cNvSpPr>
                <a:spLocks noRot="1" noChangeAspect="1" noMove="1" noResize="1" noEditPoints="1" noAdjustHandles="1" noChangeArrowheads="1" noChangeShapeType="1" noTextEdit="1"/>
              </p:cNvSpPr>
              <p:nvPr/>
            </p:nvSpPr>
            <p:spPr>
              <a:xfrm>
                <a:off x="11559695" y="3070323"/>
                <a:ext cx="365168" cy="671785"/>
              </a:xfrm>
              <a:prstGeom prst="rect">
                <a:avLst/>
              </a:prstGeom>
              <a:blipFill>
                <a:blip r:embed="rId27"/>
                <a:stretch>
                  <a:fillRect l="-16129"/>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A1882732-3ED8-2B4B-928F-67B0E1014995}"/>
                  </a:ext>
                </a:extLst>
              </p:cNvPr>
              <p:cNvSpPr/>
              <p:nvPr/>
            </p:nvSpPr>
            <p:spPr>
              <a:xfrm>
                <a:off x="11553528" y="5103551"/>
                <a:ext cx="365168" cy="67178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6" name="Rectangle 135">
                <a:extLst>
                  <a:ext uri="{FF2B5EF4-FFF2-40B4-BE49-F238E27FC236}">
                    <a16:creationId xmlns:a16="http://schemas.microsoft.com/office/drawing/2014/main" id="{A1882732-3ED8-2B4B-928F-67B0E1014995}"/>
                  </a:ext>
                </a:extLst>
              </p:cNvPr>
              <p:cNvSpPr>
                <a:spLocks noRot="1" noChangeAspect="1" noMove="1" noResize="1" noEditPoints="1" noAdjustHandles="1" noChangeArrowheads="1" noChangeShapeType="1" noTextEdit="1"/>
              </p:cNvSpPr>
              <p:nvPr/>
            </p:nvSpPr>
            <p:spPr>
              <a:xfrm>
                <a:off x="11553528" y="5103551"/>
                <a:ext cx="365168" cy="671785"/>
              </a:xfrm>
              <a:prstGeom prst="rect">
                <a:avLst/>
              </a:prstGeom>
              <a:blipFill>
                <a:blip r:embed="rId28"/>
                <a:stretch>
                  <a:fillRect l="-20000"/>
                </a:stretch>
              </a:blipFill>
              <a:ln>
                <a:solidFill>
                  <a:schemeClr val="accent1">
                    <a:lumMod val="60000"/>
                    <a:lumOff val="40000"/>
                  </a:schemeClr>
                </a:solidFill>
              </a:ln>
            </p:spPr>
            <p:txBody>
              <a:bodyPr/>
              <a:lstStyle/>
              <a:p>
                <a:r>
                  <a:rPr lang="en-US">
                    <a:noFill/>
                  </a:rPr>
                  <a:t> </a:t>
                </a:r>
              </a:p>
            </p:txBody>
          </p:sp>
        </mc:Fallback>
      </mc:AlternateContent>
      <p:pic>
        <p:nvPicPr>
          <p:cNvPr id="75" name="Audio 74">
            <a:hlinkClick r:id="" action="ppaction://media"/>
            <a:extLst>
              <a:ext uri="{FF2B5EF4-FFF2-40B4-BE49-F238E27FC236}">
                <a16:creationId xmlns:a16="http://schemas.microsoft.com/office/drawing/2014/main" id="{333F2BD3-B875-9D4F-B571-F60BEDDB8099}"/>
              </a:ext>
            </a:extLst>
          </p:cNvPr>
          <p:cNvPicPr>
            <a:picLocks noChangeAspect="1"/>
          </p:cNvPicPr>
          <p:nvPr>
            <a:audioFile r:link="rId3"/>
            <p:extLst>
              <p:ext uri="{DAA4B4D4-6D71-4841-9C94-3DE7FCFB9230}">
                <p14:media xmlns:p14="http://schemas.microsoft.com/office/powerpoint/2010/main" r:embed="rId2"/>
              </p:ext>
            </p:extLst>
          </p:nvPr>
        </p:nvPicPr>
        <p:blipFill>
          <a:blip r:embed="rId2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24697400"/>
      </p:ext>
    </p:extLst>
  </p:cSld>
  <p:clrMapOvr>
    <a:masterClrMapping/>
  </p:clrMapOvr>
  <mc:AlternateContent xmlns:mc="http://schemas.openxmlformats.org/markup-compatibility/2006" xmlns:p14="http://schemas.microsoft.com/office/powerpoint/2010/main">
    <mc:Choice Requires="p14">
      <p:transition spd="slow" p14:dur="2000" advTm="66376"/>
    </mc:Choice>
    <mc:Fallback xmlns="">
      <p:transition spd="slow" advTm="6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vertical)">
                                      <p:cBhvr>
                                        <p:cTn id="11" dur="500"/>
                                        <p:tgtEl>
                                          <p:spTgt spid="13"/>
                                        </p:tgtEl>
                                      </p:cBhvr>
                                    </p:animEffect>
                                  </p:childTnLst>
                                </p:cTn>
                              </p:par>
                              <p:par>
                                <p:cTn id="12" presetID="3" presetClass="entr" presetSubtype="5"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vertical)">
                                      <p:cBhvr>
                                        <p:cTn id="14" dur="500"/>
                                        <p:tgtEl>
                                          <p:spTgt spid="18"/>
                                        </p:tgtEl>
                                      </p:cBhvr>
                                    </p:animEffect>
                                  </p:childTnLst>
                                </p:cTn>
                              </p:par>
                              <p:par>
                                <p:cTn id="15" presetID="3" presetClass="entr" presetSubtype="5"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vertical)">
                                      <p:cBhvr>
                                        <p:cTn id="17" dur="500"/>
                                        <p:tgtEl>
                                          <p:spTgt spid="19"/>
                                        </p:tgtEl>
                                      </p:cBhvr>
                                    </p:animEffect>
                                  </p:childTnLst>
                                </p:cTn>
                              </p:par>
                              <p:par>
                                <p:cTn id="18" presetID="3" presetClass="entr" presetSubtype="5"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blinds(vertical)">
                                      <p:cBhvr>
                                        <p:cTn id="20" dur="500"/>
                                        <p:tgtEl>
                                          <p:spTgt spid="68"/>
                                        </p:tgtEl>
                                      </p:cBhvr>
                                    </p:animEffect>
                                  </p:childTnLst>
                                </p:cTn>
                              </p:par>
                              <p:par>
                                <p:cTn id="21" presetID="3" presetClass="entr" presetSubtype="5"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blinds(vertical)">
                                      <p:cBhvr>
                                        <p:cTn id="23" dur="500"/>
                                        <p:tgtEl>
                                          <p:spTgt spid="74"/>
                                        </p:tgtEl>
                                      </p:cBhvr>
                                    </p:animEffect>
                                  </p:childTnLst>
                                </p:cTn>
                              </p:par>
                              <p:par>
                                <p:cTn id="24" presetID="3" presetClass="entr" presetSubtype="5"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vertical)">
                                      <p:cBhvr>
                                        <p:cTn id="26" dur="500"/>
                                        <p:tgtEl>
                                          <p:spTgt spid="21"/>
                                        </p:tgtEl>
                                      </p:cBhvr>
                                    </p:animEffect>
                                  </p:childTnLst>
                                </p:cTn>
                              </p:par>
                              <p:par>
                                <p:cTn id="27" presetID="3" presetClass="entr" presetSubtype="5"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linds(vertical)">
                                      <p:cBhvr>
                                        <p:cTn id="29" dur="500"/>
                                        <p:tgtEl>
                                          <p:spTgt spid="81"/>
                                        </p:tgtEl>
                                      </p:cBhvr>
                                    </p:animEffect>
                                  </p:childTnLst>
                                </p:cTn>
                              </p:par>
                              <p:par>
                                <p:cTn id="30" presetID="3" presetClass="entr" presetSubtype="5" fill="hold" grpId="0" nodeType="with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linds(vertical)">
                                      <p:cBhvr>
                                        <p:cTn id="32" dur="500"/>
                                        <p:tgtEl>
                                          <p:spTgt spid="87"/>
                                        </p:tgtEl>
                                      </p:cBhvr>
                                    </p:animEffect>
                                  </p:childTnLst>
                                </p:cTn>
                              </p:par>
                              <p:par>
                                <p:cTn id="33" presetID="3" presetClass="entr" presetSubtype="5"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vertical)">
                                      <p:cBhvr>
                                        <p:cTn id="35" dur="500"/>
                                        <p:tgtEl>
                                          <p:spTgt spid="27"/>
                                        </p:tgtEl>
                                      </p:cBhvr>
                                    </p:animEffect>
                                  </p:childTnLst>
                                </p:cTn>
                              </p:par>
                              <p:par>
                                <p:cTn id="36" presetID="3" presetClass="entr" presetSubtype="5" fill="hold"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blinds(vertical)">
                                      <p:cBhvr>
                                        <p:cTn id="38" dur="500"/>
                                        <p:tgtEl>
                                          <p:spTgt spid="106"/>
                                        </p:tgtEl>
                                      </p:cBhvr>
                                    </p:animEffect>
                                  </p:childTnLst>
                                </p:cTn>
                              </p:par>
                              <p:par>
                                <p:cTn id="39" presetID="3" presetClass="entr" presetSubtype="5"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blinds(vertical)">
                                      <p:cBhvr>
                                        <p:cTn id="41" dur="500"/>
                                        <p:tgtEl>
                                          <p:spTgt spid="109"/>
                                        </p:tgtEl>
                                      </p:cBhvr>
                                    </p:animEffect>
                                  </p:childTnLst>
                                </p:cTn>
                              </p:par>
                              <p:par>
                                <p:cTn id="42" presetID="3" presetClass="entr" presetSubtype="5" fill="hold" grpId="0" nodeType="withEffect">
                                  <p:stCondLst>
                                    <p:cond delay="0"/>
                                  </p:stCondLst>
                                  <p:childTnLst>
                                    <p:set>
                                      <p:cBhvr>
                                        <p:cTn id="43" dur="1" fill="hold">
                                          <p:stCondLst>
                                            <p:cond delay="0"/>
                                          </p:stCondLst>
                                        </p:cTn>
                                        <p:tgtEl>
                                          <p:spTgt spid="115"/>
                                        </p:tgtEl>
                                        <p:attrNameLst>
                                          <p:attrName>style.visibility</p:attrName>
                                        </p:attrNameLst>
                                      </p:cBhvr>
                                      <p:to>
                                        <p:strVal val="visible"/>
                                      </p:to>
                                    </p:set>
                                    <p:animEffect transition="in" filter="blinds(vertical)">
                                      <p:cBhvr>
                                        <p:cTn id="44" dur="500"/>
                                        <p:tgtEl>
                                          <p:spTgt spid="115"/>
                                        </p:tgtEl>
                                      </p:cBhvr>
                                    </p:animEffect>
                                  </p:childTnLst>
                                </p:cTn>
                              </p:par>
                              <p:par>
                                <p:cTn id="45" presetID="3" presetClass="entr" presetSubtype="5"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blinds(vertical)">
                                      <p:cBhvr>
                                        <p:cTn id="47" dur="500"/>
                                        <p:tgtEl>
                                          <p:spTgt spid="118"/>
                                        </p:tgtEl>
                                      </p:cBhvr>
                                    </p:animEffect>
                                  </p:childTnLst>
                                </p:cTn>
                              </p:par>
                              <p:par>
                                <p:cTn id="48" presetID="3" presetClass="entr" presetSubtype="5" fill="hold" nodeType="with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blinds(vertical)">
                                      <p:cBhvr>
                                        <p:cTn id="50" dur="500"/>
                                        <p:tgtEl>
                                          <p:spTgt spid="121"/>
                                        </p:tgtEl>
                                      </p:cBhvr>
                                    </p:animEffect>
                                  </p:childTnLst>
                                </p:cTn>
                              </p:par>
                              <p:par>
                                <p:cTn id="51" presetID="3" presetClass="entr" presetSubtype="5" fill="hold" grpId="0" nodeType="withEffect">
                                  <p:stCondLst>
                                    <p:cond delay="0"/>
                                  </p:stCondLst>
                                  <p:childTnLst>
                                    <p:set>
                                      <p:cBhvr>
                                        <p:cTn id="52" dur="1" fill="hold">
                                          <p:stCondLst>
                                            <p:cond delay="0"/>
                                          </p:stCondLst>
                                        </p:cTn>
                                        <p:tgtEl>
                                          <p:spTgt spid="124"/>
                                        </p:tgtEl>
                                        <p:attrNameLst>
                                          <p:attrName>style.visibility</p:attrName>
                                        </p:attrNameLst>
                                      </p:cBhvr>
                                      <p:to>
                                        <p:strVal val="visible"/>
                                      </p:to>
                                    </p:set>
                                    <p:animEffect transition="in" filter="blinds(vertical)">
                                      <p:cBhvr>
                                        <p:cTn id="53" dur="500"/>
                                        <p:tgtEl>
                                          <p:spTgt spid="124"/>
                                        </p:tgtEl>
                                      </p:cBhvr>
                                    </p:animEffect>
                                  </p:childTnLst>
                                </p:cTn>
                              </p:par>
                              <p:par>
                                <p:cTn id="54" presetID="3" presetClass="entr" presetSubtype="5" fill="hold" grpId="0" nodeType="withEffect">
                                  <p:stCondLst>
                                    <p:cond delay="0"/>
                                  </p:stCondLst>
                                  <p:childTnLst>
                                    <p:set>
                                      <p:cBhvr>
                                        <p:cTn id="55" dur="1" fill="hold">
                                          <p:stCondLst>
                                            <p:cond delay="0"/>
                                          </p:stCondLst>
                                        </p:cTn>
                                        <p:tgtEl>
                                          <p:spTgt spid="127"/>
                                        </p:tgtEl>
                                        <p:attrNameLst>
                                          <p:attrName>style.visibility</p:attrName>
                                        </p:attrNameLst>
                                      </p:cBhvr>
                                      <p:to>
                                        <p:strVal val="visible"/>
                                      </p:to>
                                    </p:set>
                                    <p:animEffect transition="in" filter="blinds(vertical)">
                                      <p:cBhvr>
                                        <p:cTn id="56" dur="500"/>
                                        <p:tgtEl>
                                          <p:spTgt spid="127"/>
                                        </p:tgtEl>
                                      </p:cBhvr>
                                    </p:animEffect>
                                  </p:childTnLst>
                                </p:cTn>
                              </p:par>
                              <p:par>
                                <p:cTn id="57" presetID="3" presetClass="entr" presetSubtype="5" fill="hold" nodeType="with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blinds(vertical)">
                                      <p:cBhvr>
                                        <p:cTn id="59" dur="500"/>
                                        <p:tgtEl>
                                          <p:spTgt spid="128"/>
                                        </p:tgtEl>
                                      </p:cBhvr>
                                    </p:animEffect>
                                  </p:childTnLst>
                                </p:cTn>
                              </p:par>
                              <p:par>
                                <p:cTn id="60" presetID="3" presetClass="entr" presetSubtype="5" fill="hold" grpId="0" nodeType="with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blinds(vertical)">
                                      <p:cBhvr>
                                        <p:cTn id="62" dur="500"/>
                                        <p:tgtEl>
                                          <p:spTgt spid="13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0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0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3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7" fill="hold" display="0">
                  <p:stCondLst>
                    <p:cond delay="indefinite"/>
                  </p:stCondLst>
                  <p:endCondLst>
                    <p:cond evt="onStopAudio" delay="0">
                      <p:tgtEl>
                        <p:sldTgt/>
                      </p:tgtEl>
                    </p:cond>
                  </p:endCondLst>
                </p:cTn>
                <p:tgtEl>
                  <p:spTgt spid="75"/>
                </p:tgtEl>
              </p:cMediaNode>
            </p:audio>
          </p:childTnLst>
        </p:cTn>
      </p:par>
    </p:tnLst>
    <p:bldLst>
      <p:bldP spid="13" grpId="0" animBg="1"/>
      <p:bldP spid="61" grpId="0" animBg="1"/>
      <p:bldP spid="63" grpId="0" animBg="1"/>
      <p:bldP spid="19" grpId="0" animBg="1"/>
      <p:bldP spid="66" grpId="0" animBg="1"/>
      <p:bldP spid="67" grpId="0" animBg="1"/>
      <p:bldP spid="21" grpId="0" animBg="1"/>
      <p:bldP spid="76" grpId="0" animBg="1"/>
      <p:bldP spid="77" grpId="0" animBg="1"/>
      <p:bldP spid="87" grpId="0" animBg="1"/>
      <p:bldP spid="97" grpId="0" animBg="1"/>
      <p:bldP spid="100" grpId="0" animBg="1"/>
      <p:bldP spid="27" grpId="0" animBg="1"/>
      <p:bldP spid="104" grpId="0" animBg="1"/>
      <p:bldP spid="105" grpId="0" animBg="1"/>
      <p:bldP spid="115" grpId="0" animBg="1"/>
      <p:bldP spid="116" grpId="0" animBg="1"/>
      <p:bldP spid="117" grpId="0" animBg="1"/>
      <p:bldP spid="124" grpId="0" animBg="1"/>
      <p:bldP spid="125" grpId="0" animBg="1"/>
      <p:bldP spid="126" grpId="0" animBg="1"/>
      <p:bldP spid="127" grpId="0" animBg="1"/>
      <p:bldP spid="130" grpId="0" animBg="1"/>
      <p:bldP spid="132" grpId="0" animBg="1"/>
      <p:bldP spid="134" grpId="0" animBg="1"/>
      <p:bldP spid="135" grpId="0"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Architecture 1</a:t>
            </a:r>
          </a:p>
        </p:txBody>
      </p:sp>
      <p:sp>
        <p:nvSpPr>
          <p:cNvPr id="9" name="Rounded Rectangle 8">
            <a:extLst>
              <a:ext uri="{FF2B5EF4-FFF2-40B4-BE49-F238E27FC236}">
                <a16:creationId xmlns:a16="http://schemas.microsoft.com/office/drawing/2014/main" id="{BB4CA18F-0BBA-7F42-BBEE-C8DAB8FEF3DA}"/>
              </a:ext>
            </a:extLst>
          </p:cNvPr>
          <p:cNvSpPr/>
          <p:nvPr/>
        </p:nvSpPr>
        <p:spPr>
          <a:xfrm>
            <a:off x="2284421" y="2703444"/>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D352BE0C-2268-E041-A1BC-F8A451C23ABA}"/>
              </a:ext>
            </a:extLst>
          </p:cNvPr>
          <p:cNvSpPr/>
          <p:nvPr/>
        </p:nvSpPr>
        <p:spPr>
          <a:xfrm>
            <a:off x="2022558" y="2921705"/>
            <a:ext cx="834887" cy="934279"/>
          </a:xfrm>
          <a:prstGeom prst="roundRect">
            <a:avLst>
              <a:gd name="adj" fmla="val 31482"/>
            </a:avLst>
          </a:prstGeom>
          <a:solidFill>
            <a:schemeClr val="accent6">
              <a:lumMod val="75000"/>
            </a:schemeClr>
          </a:solidFill>
          <a:ln>
            <a:solidFill>
              <a:schemeClr val="accent6">
                <a:lumMod val="50000"/>
              </a:schemeClr>
            </a:solidFill>
          </a:ln>
          <a:effectLst>
            <a:softEdge rad="31750"/>
          </a:effectLst>
          <a:scene3d>
            <a:camera prst="perspectiveHeroicExtremeLeftFacing"/>
            <a:lightRig rig="threePt" dir="t"/>
          </a:scene3d>
          <a:sp3d extrusionH="133350" prstMaterial="plastic">
            <a:extrusionClr>
              <a:schemeClr val="accent6">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591AF3BA-E139-1C4D-9ABC-303D0A2063B0}"/>
              </a:ext>
            </a:extLst>
          </p:cNvPr>
          <p:cNvSpPr/>
          <p:nvPr/>
        </p:nvSpPr>
        <p:spPr>
          <a:xfrm>
            <a:off x="1797271" y="3139966"/>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mming Junction 12">
            <a:extLst>
              <a:ext uri="{FF2B5EF4-FFF2-40B4-BE49-F238E27FC236}">
                <a16:creationId xmlns:a16="http://schemas.microsoft.com/office/drawing/2014/main" id="{BD29DB68-6134-1046-976F-24DD531094D2}"/>
              </a:ext>
            </a:extLst>
          </p:cNvPr>
          <p:cNvSpPr/>
          <p:nvPr/>
        </p:nvSpPr>
        <p:spPr>
          <a:xfrm>
            <a:off x="3885816" y="3160882"/>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cxnSp>
        <p:nvCxnSpPr>
          <p:cNvPr id="18" name="Straight Arrow Connector 17">
            <a:extLst>
              <a:ext uri="{FF2B5EF4-FFF2-40B4-BE49-F238E27FC236}">
                <a16:creationId xmlns:a16="http://schemas.microsoft.com/office/drawing/2014/main" id="{B795F096-6DB9-7348-AC20-E9742EE0BABC}"/>
              </a:ext>
            </a:extLst>
          </p:cNvPr>
          <p:cNvCxnSpPr/>
          <p:nvPr/>
        </p:nvCxnSpPr>
        <p:spPr>
          <a:xfrm flipV="1">
            <a:off x="4024964" y="3468650"/>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ADEEE1F0-D4AC-994D-AA95-4B70C0490D64}"/>
                  </a:ext>
                </a:extLst>
              </p:cNvPr>
              <p:cNvSpPr/>
              <p:nvPr/>
            </p:nvSpPr>
            <p:spPr>
              <a:xfrm>
                <a:off x="3229834" y="411469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19" name="Oval 18">
                <a:extLst>
                  <a:ext uri="{FF2B5EF4-FFF2-40B4-BE49-F238E27FC236}">
                    <a16:creationId xmlns:a16="http://schemas.microsoft.com/office/drawing/2014/main" id="{ADEEE1F0-D4AC-994D-AA95-4B70C0490D64}"/>
                  </a:ext>
                </a:extLst>
              </p:cNvPr>
              <p:cNvSpPr>
                <a:spLocks noRot="1" noChangeAspect="1" noMove="1" noResize="1" noEditPoints="1" noAdjustHandles="1" noChangeArrowheads="1" noChangeShapeType="1" noTextEdit="1"/>
              </p:cNvSpPr>
              <p:nvPr/>
            </p:nvSpPr>
            <p:spPr>
              <a:xfrm>
                <a:off x="3229834" y="4114692"/>
                <a:ext cx="1630018" cy="635704"/>
              </a:xfrm>
              <a:prstGeom prst="ellipse">
                <a:avLst/>
              </a:prstGeom>
              <a:blipFill>
                <a:blip r:embed="rId6"/>
                <a:stretch>
                  <a:fillRect b="-3922"/>
                </a:stretch>
              </a:blipFill>
              <a:ln>
                <a:solidFill>
                  <a:schemeClr val="bg1">
                    <a:lumMod val="65000"/>
                  </a:schemeClr>
                </a:solidFill>
              </a:ln>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D0140E73-62E6-4E45-B682-67589DE03C78}"/>
              </a:ext>
            </a:extLst>
          </p:cNvPr>
          <p:cNvCxnSpPr>
            <a:cxnSpLocks/>
          </p:cNvCxnSpPr>
          <p:nvPr/>
        </p:nvCxnSpPr>
        <p:spPr>
          <a:xfrm>
            <a:off x="3287937" y="3319563"/>
            <a:ext cx="539833"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095970C-24A0-3741-A42C-0EBDC234D230}"/>
              </a:ext>
            </a:extLst>
          </p:cNvPr>
          <p:cNvCxnSpPr>
            <a:cxnSpLocks/>
          </p:cNvCxnSpPr>
          <p:nvPr/>
        </p:nvCxnSpPr>
        <p:spPr>
          <a:xfrm>
            <a:off x="4224528" y="3319563"/>
            <a:ext cx="429385"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ube 20">
                <a:extLst>
                  <a:ext uri="{FF2B5EF4-FFF2-40B4-BE49-F238E27FC236}">
                    <a16:creationId xmlns:a16="http://schemas.microsoft.com/office/drawing/2014/main" id="{17ED68EE-B260-3849-ACDD-F56E468F9A17}"/>
                  </a:ext>
                </a:extLst>
              </p:cNvPr>
              <p:cNvSpPr/>
              <p:nvPr/>
            </p:nvSpPr>
            <p:spPr>
              <a:xfrm>
                <a:off x="4645083" y="2673304"/>
                <a:ext cx="1489626" cy="1211887"/>
              </a:xfrm>
              <a:prstGeom prst="cube">
                <a:avLst>
                  <a:gd name="adj" fmla="val 28446"/>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21" name="Cube 20">
                <a:extLst>
                  <a:ext uri="{FF2B5EF4-FFF2-40B4-BE49-F238E27FC236}">
                    <a16:creationId xmlns:a16="http://schemas.microsoft.com/office/drawing/2014/main" id="{17ED68EE-B260-3849-ACDD-F56E468F9A17}"/>
                  </a:ext>
                </a:extLst>
              </p:cNvPr>
              <p:cNvSpPr>
                <a:spLocks noRot="1" noChangeAspect="1" noMove="1" noResize="1" noEditPoints="1" noAdjustHandles="1" noChangeArrowheads="1" noChangeShapeType="1" noTextEdit="1"/>
              </p:cNvSpPr>
              <p:nvPr/>
            </p:nvSpPr>
            <p:spPr>
              <a:xfrm>
                <a:off x="4645083" y="2673304"/>
                <a:ext cx="1489626" cy="1211887"/>
              </a:xfrm>
              <a:prstGeom prst="cube">
                <a:avLst>
                  <a:gd name="adj" fmla="val 28446"/>
                </a:avLst>
              </a:prstGeom>
              <a:blipFill>
                <a:blip r:embed="rId7"/>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81" name="Straight Arrow Connector 80">
            <a:extLst>
              <a:ext uri="{FF2B5EF4-FFF2-40B4-BE49-F238E27FC236}">
                <a16:creationId xmlns:a16="http://schemas.microsoft.com/office/drawing/2014/main" id="{B305E720-F271-644F-B163-0F780AA142B7}"/>
              </a:ext>
            </a:extLst>
          </p:cNvPr>
          <p:cNvCxnSpPr>
            <a:cxnSpLocks/>
          </p:cNvCxnSpPr>
          <p:nvPr/>
        </p:nvCxnSpPr>
        <p:spPr>
          <a:xfrm>
            <a:off x="6002188" y="3271593"/>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332DD99F-7E04-7440-8753-ACFB5B4E135C}"/>
              </a:ext>
            </a:extLst>
          </p:cNvPr>
          <p:cNvSpPr/>
          <p:nvPr/>
        </p:nvSpPr>
        <p:spPr>
          <a:xfrm>
            <a:off x="6693863" y="2979639"/>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1D46619D-F99D-D544-BD10-9A2D161F38B1}"/>
                  </a:ext>
                </a:extLst>
              </p:cNvPr>
              <p:cNvSpPr/>
              <p:nvPr/>
            </p:nvSpPr>
            <p:spPr>
              <a:xfrm>
                <a:off x="6136315" y="407933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89" name="Oval 88">
                <a:extLst>
                  <a:ext uri="{FF2B5EF4-FFF2-40B4-BE49-F238E27FC236}">
                    <a16:creationId xmlns:a16="http://schemas.microsoft.com/office/drawing/2014/main" id="{1D46619D-F99D-D544-BD10-9A2D161F38B1}"/>
                  </a:ext>
                </a:extLst>
              </p:cNvPr>
              <p:cNvSpPr>
                <a:spLocks noRot="1" noChangeAspect="1" noMove="1" noResize="1" noEditPoints="1" noAdjustHandles="1" noChangeArrowheads="1" noChangeShapeType="1" noTextEdit="1"/>
              </p:cNvSpPr>
              <p:nvPr/>
            </p:nvSpPr>
            <p:spPr>
              <a:xfrm>
                <a:off x="6136315" y="4079332"/>
                <a:ext cx="1630018" cy="635704"/>
              </a:xfrm>
              <a:prstGeom prst="ellipse">
                <a:avLst/>
              </a:prstGeom>
              <a:blipFill>
                <a:blip r:embed="rId8"/>
                <a:stretch>
                  <a:fillRect l="-3053" b="-3846"/>
                </a:stretch>
              </a:blipFill>
              <a:ln>
                <a:solidFill>
                  <a:schemeClr val="bg1">
                    <a:lumMod val="65000"/>
                  </a:schemeClr>
                </a:solidFill>
              </a:ln>
            </p:spPr>
            <p:txBody>
              <a:bodyPr/>
              <a:lstStyle/>
              <a:p>
                <a:r>
                  <a:rPr lang="en-US">
                    <a:noFill/>
                  </a:rPr>
                  <a:t> </a:t>
                </a:r>
              </a:p>
            </p:txBody>
          </p:sp>
        </mc:Fallback>
      </mc:AlternateContent>
      <p:cxnSp>
        <p:nvCxnSpPr>
          <p:cNvPr id="90" name="Straight Arrow Connector 89">
            <a:extLst>
              <a:ext uri="{FF2B5EF4-FFF2-40B4-BE49-F238E27FC236}">
                <a16:creationId xmlns:a16="http://schemas.microsoft.com/office/drawing/2014/main" id="{99010E08-8CEB-AB4C-87BF-DD55F9174425}"/>
              </a:ext>
            </a:extLst>
          </p:cNvPr>
          <p:cNvCxnSpPr>
            <a:cxnSpLocks/>
          </p:cNvCxnSpPr>
          <p:nvPr/>
        </p:nvCxnSpPr>
        <p:spPr>
          <a:xfrm flipV="1">
            <a:off x="6985428" y="356009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9D99146-7912-384D-8379-D026476BBCEB}"/>
                  </a:ext>
                </a:extLst>
              </p:cNvPr>
              <p:cNvSpPr/>
              <p:nvPr/>
            </p:nvSpPr>
            <p:spPr>
              <a:xfrm>
                <a:off x="7982788" y="2892182"/>
                <a:ext cx="1008966" cy="80938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27" name="Rectangle 26">
                <a:extLst>
                  <a:ext uri="{FF2B5EF4-FFF2-40B4-BE49-F238E27FC236}">
                    <a16:creationId xmlns:a16="http://schemas.microsoft.com/office/drawing/2014/main" id="{29D99146-7912-384D-8379-D026476BBCEB}"/>
                  </a:ext>
                </a:extLst>
              </p:cNvPr>
              <p:cNvSpPr>
                <a:spLocks noRot="1" noChangeAspect="1" noMove="1" noResize="1" noEditPoints="1" noAdjustHandles="1" noChangeArrowheads="1" noChangeShapeType="1" noTextEdit="1"/>
              </p:cNvSpPr>
              <p:nvPr/>
            </p:nvSpPr>
            <p:spPr>
              <a:xfrm>
                <a:off x="7982788" y="2892182"/>
                <a:ext cx="1008966" cy="809384"/>
              </a:xfrm>
              <a:prstGeom prst="rect">
                <a:avLst/>
              </a:prstGeom>
              <a:blipFill>
                <a:blip r:embed="rId10"/>
                <a:stretch>
                  <a:fillRect l="-6173" r="-1235"/>
                </a:stretch>
              </a:blipFill>
              <a:ln>
                <a:solidFill>
                  <a:schemeClr val="accent2">
                    <a:lumMod val="60000"/>
                    <a:lumOff val="40000"/>
                  </a:schemeClr>
                </a:solidFill>
              </a:ln>
            </p:spPr>
            <p:txBody>
              <a:bodyPr/>
              <a:lstStyle/>
              <a:p>
                <a:r>
                  <a:rPr lang="en-US">
                    <a:noFill/>
                  </a:rPr>
                  <a:t> </a:t>
                </a:r>
              </a:p>
            </p:txBody>
          </p:sp>
        </mc:Fallback>
      </mc:AlternateContent>
      <p:cxnSp>
        <p:nvCxnSpPr>
          <p:cNvPr id="106" name="Straight Arrow Connector 105">
            <a:extLst>
              <a:ext uri="{FF2B5EF4-FFF2-40B4-BE49-F238E27FC236}">
                <a16:creationId xmlns:a16="http://schemas.microsoft.com/office/drawing/2014/main" id="{60D52DD3-897C-444E-99FB-77CEFC86A51A}"/>
              </a:ext>
            </a:extLst>
          </p:cNvPr>
          <p:cNvCxnSpPr>
            <a:cxnSpLocks/>
          </p:cNvCxnSpPr>
          <p:nvPr/>
        </p:nvCxnSpPr>
        <p:spPr>
          <a:xfrm>
            <a:off x="7367164" y="3286435"/>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AF35028-4969-A74D-8C9E-A925ABBA1F3F}"/>
              </a:ext>
            </a:extLst>
          </p:cNvPr>
          <p:cNvCxnSpPr>
            <a:cxnSpLocks/>
          </p:cNvCxnSpPr>
          <p:nvPr/>
        </p:nvCxnSpPr>
        <p:spPr>
          <a:xfrm>
            <a:off x="9010434" y="3279810"/>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23AEB0D5-BA57-714E-A916-BCB7A31D9B63}"/>
                  </a:ext>
                </a:extLst>
              </p:cNvPr>
              <p:cNvSpPr/>
              <p:nvPr/>
            </p:nvSpPr>
            <p:spPr>
              <a:xfrm>
                <a:off x="9637976" y="2983121"/>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5" name="Rectangle 114">
                <a:extLst>
                  <a:ext uri="{FF2B5EF4-FFF2-40B4-BE49-F238E27FC236}">
                    <a16:creationId xmlns:a16="http://schemas.microsoft.com/office/drawing/2014/main" id="{23AEB0D5-BA57-714E-A916-BCB7A31D9B63}"/>
                  </a:ext>
                </a:extLst>
              </p:cNvPr>
              <p:cNvSpPr>
                <a:spLocks noRot="1" noChangeAspect="1" noMove="1" noResize="1" noEditPoints="1" noAdjustHandles="1" noChangeArrowheads="1" noChangeShapeType="1" noTextEdit="1"/>
              </p:cNvSpPr>
              <p:nvPr/>
            </p:nvSpPr>
            <p:spPr>
              <a:xfrm>
                <a:off x="9637976" y="2983121"/>
                <a:ext cx="365168" cy="671785"/>
              </a:xfrm>
              <a:prstGeom prst="rect">
                <a:avLst/>
              </a:prstGeom>
              <a:blipFill>
                <a:blip r:embed="rId11"/>
                <a:stretch>
                  <a:fillRect l="-12903"/>
                </a:stretch>
              </a:blipFill>
              <a:ln>
                <a:solidFill>
                  <a:schemeClr val="accent2">
                    <a:lumMod val="60000"/>
                    <a:lumOff val="40000"/>
                  </a:schemeClr>
                </a:solidFill>
              </a:ln>
            </p:spPr>
            <p:txBody>
              <a:bodyPr/>
              <a:lstStyle/>
              <a:p>
                <a:r>
                  <a:rPr lang="en-US">
                    <a:noFill/>
                  </a:rPr>
                  <a:t> </a:t>
                </a:r>
              </a:p>
            </p:txBody>
          </p:sp>
        </mc:Fallback>
      </mc:AlternateContent>
      <p:cxnSp>
        <p:nvCxnSpPr>
          <p:cNvPr id="118" name="Straight Arrow Connector 117">
            <a:extLst>
              <a:ext uri="{FF2B5EF4-FFF2-40B4-BE49-F238E27FC236}">
                <a16:creationId xmlns:a16="http://schemas.microsoft.com/office/drawing/2014/main" id="{1CA22A2A-5BF8-604E-9455-838F97816072}"/>
              </a:ext>
            </a:extLst>
          </p:cNvPr>
          <p:cNvCxnSpPr>
            <a:cxnSpLocks/>
          </p:cNvCxnSpPr>
          <p:nvPr/>
        </p:nvCxnSpPr>
        <p:spPr>
          <a:xfrm>
            <a:off x="10077235" y="329306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4E92ED44-D633-7040-9AD9-0E1FB4AC3F11}"/>
              </a:ext>
            </a:extLst>
          </p:cNvPr>
          <p:cNvCxnSpPr>
            <a:cxnSpLocks/>
          </p:cNvCxnSpPr>
          <p:nvPr/>
        </p:nvCxnSpPr>
        <p:spPr>
          <a:xfrm>
            <a:off x="11064522" y="3306316"/>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Oval 123">
                <a:extLst>
                  <a:ext uri="{FF2B5EF4-FFF2-40B4-BE49-F238E27FC236}">
                    <a16:creationId xmlns:a16="http://schemas.microsoft.com/office/drawing/2014/main" id="{22C0A96C-1D3D-4A4F-858B-412BA619F470}"/>
                  </a:ext>
                </a:extLst>
              </p:cNvPr>
              <p:cNvSpPr/>
              <p:nvPr/>
            </p:nvSpPr>
            <p:spPr>
              <a:xfrm>
                <a:off x="10702651" y="2973015"/>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4" name="Oval 123">
                <a:extLst>
                  <a:ext uri="{FF2B5EF4-FFF2-40B4-BE49-F238E27FC236}">
                    <a16:creationId xmlns:a16="http://schemas.microsoft.com/office/drawing/2014/main" id="{22C0A96C-1D3D-4A4F-858B-412BA619F470}"/>
                  </a:ext>
                </a:extLst>
              </p:cNvPr>
              <p:cNvSpPr>
                <a:spLocks noRot="1" noChangeAspect="1" noMove="1" noResize="1" noEditPoints="1" noAdjustHandles="1" noChangeArrowheads="1" noChangeShapeType="1" noTextEdit="1"/>
              </p:cNvSpPr>
              <p:nvPr/>
            </p:nvSpPr>
            <p:spPr>
              <a:xfrm>
                <a:off x="10702651" y="2973015"/>
                <a:ext cx="295609" cy="524517"/>
              </a:xfrm>
              <a:prstGeom prst="ellipse">
                <a:avLst/>
              </a:prstGeom>
              <a:blipFill>
                <a:blip r:embed="rId12"/>
                <a:stretch>
                  <a:fillRect l="-24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Oval 126">
                <a:extLst>
                  <a:ext uri="{FF2B5EF4-FFF2-40B4-BE49-F238E27FC236}">
                    <a16:creationId xmlns:a16="http://schemas.microsoft.com/office/drawing/2014/main" id="{16E927F0-3D1C-4D4E-99C5-E553BF45F0B8}"/>
                  </a:ext>
                </a:extLst>
              </p:cNvPr>
              <p:cNvSpPr/>
              <p:nvPr/>
            </p:nvSpPr>
            <p:spPr>
              <a:xfrm>
                <a:off x="10620588" y="4037722"/>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27" name="Oval 126">
                <a:extLst>
                  <a:ext uri="{FF2B5EF4-FFF2-40B4-BE49-F238E27FC236}">
                    <a16:creationId xmlns:a16="http://schemas.microsoft.com/office/drawing/2014/main" id="{16E927F0-3D1C-4D4E-99C5-E553BF45F0B8}"/>
                  </a:ext>
                </a:extLst>
              </p:cNvPr>
              <p:cNvSpPr>
                <a:spLocks noRot="1" noChangeAspect="1" noMove="1" noResize="1" noEditPoints="1" noAdjustHandles="1" noChangeArrowheads="1" noChangeShapeType="1" noTextEdit="1"/>
              </p:cNvSpPr>
              <p:nvPr/>
            </p:nvSpPr>
            <p:spPr>
              <a:xfrm>
                <a:off x="10620588" y="4037722"/>
                <a:ext cx="417413" cy="635704"/>
              </a:xfrm>
              <a:prstGeom prst="ellipse">
                <a:avLst/>
              </a:prstGeom>
              <a:blipFill>
                <a:blip r:embed="rId13"/>
                <a:stretch>
                  <a:fillRect l="-11429"/>
                </a:stretch>
              </a:blipFill>
              <a:ln>
                <a:solidFill>
                  <a:schemeClr val="bg1">
                    <a:lumMod val="65000"/>
                  </a:schemeClr>
                </a:solidFill>
              </a:ln>
            </p:spPr>
            <p:txBody>
              <a:bodyPr/>
              <a:lstStyle/>
              <a:p>
                <a:r>
                  <a:rPr lang="en-US">
                    <a:noFill/>
                  </a:rPr>
                  <a:t> </a:t>
                </a:r>
              </a:p>
            </p:txBody>
          </p:sp>
        </mc:Fallback>
      </mc:AlternateContent>
      <p:cxnSp>
        <p:nvCxnSpPr>
          <p:cNvPr id="128" name="Straight Arrow Connector 127">
            <a:extLst>
              <a:ext uri="{FF2B5EF4-FFF2-40B4-BE49-F238E27FC236}">
                <a16:creationId xmlns:a16="http://schemas.microsoft.com/office/drawing/2014/main" id="{A4DB751D-B15B-6943-A075-EF39F213AE88}"/>
              </a:ext>
            </a:extLst>
          </p:cNvPr>
          <p:cNvCxnSpPr>
            <a:cxnSpLocks/>
          </p:cNvCxnSpPr>
          <p:nvPr/>
        </p:nvCxnSpPr>
        <p:spPr>
          <a:xfrm flipV="1">
            <a:off x="10828826" y="351848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102592A1-9BF9-F248-8154-FD582BADE554}"/>
                  </a:ext>
                </a:extLst>
              </p:cNvPr>
              <p:cNvSpPr/>
              <p:nvPr/>
            </p:nvSpPr>
            <p:spPr>
              <a:xfrm>
                <a:off x="11718120" y="2976652"/>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4" name="Rectangle 133">
                <a:extLst>
                  <a:ext uri="{FF2B5EF4-FFF2-40B4-BE49-F238E27FC236}">
                    <a16:creationId xmlns:a16="http://schemas.microsoft.com/office/drawing/2014/main" id="{102592A1-9BF9-F248-8154-FD582BADE554}"/>
                  </a:ext>
                </a:extLst>
              </p:cNvPr>
              <p:cNvSpPr>
                <a:spLocks noRot="1" noChangeAspect="1" noMove="1" noResize="1" noEditPoints="1" noAdjustHandles="1" noChangeArrowheads="1" noChangeShapeType="1" noTextEdit="1"/>
              </p:cNvSpPr>
              <p:nvPr/>
            </p:nvSpPr>
            <p:spPr>
              <a:xfrm>
                <a:off x="11718120" y="2976652"/>
                <a:ext cx="365168" cy="671785"/>
              </a:xfrm>
              <a:prstGeom prst="rect">
                <a:avLst/>
              </a:prstGeom>
              <a:blipFill>
                <a:blip r:embed="rId14"/>
                <a:stretch>
                  <a:fillRect l="-20000"/>
                </a:stretch>
              </a:blipFill>
              <a:ln>
                <a:solidFill>
                  <a:schemeClr val="accent2">
                    <a:lumMod val="60000"/>
                    <a:lumOff val="40000"/>
                  </a:schemeClr>
                </a:solidFill>
              </a:ln>
            </p:spPr>
            <p:txBody>
              <a:bodyPr/>
              <a:lstStyle/>
              <a:p>
                <a:r>
                  <a:rPr lang="en-US">
                    <a:noFill/>
                  </a:rPr>
                  <a:t> </a:t>
                </a:r>
              </a:p>
            </p:txBody>
          </p:sp>
        </mc:Fallback>
      </mc:AlternateContent>
      <p:pic>
        <p:nvPicPr>
          <p:cNvPr id="2" name="Audio 1">
            <a:hlinkClick r:id="" action="ppaction://media"/>
            <a:extLst>
              <a:ext uri="{FF2B5EF4-FFF2-40B4-BE49-F238E27FC236}">
                <a16:creationId xmlns:a16="http://schemas.microsoft.com/office/drawing/2014/main" id="{4D88B534-FE22-F24C-81B6-849472D4583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67214334"/>
      </p:ext>
    </p:extLst>
  </p:cSld>
  <p:clrMapOvr>
    <a:masterClrMapping/>
  </p:clrMapOvr>
  <mc:AlternateContent xmlns:mc="http://schemas.openxmlformats.org/markup-compatibility/2006" xmlns:p14="http://schemas.microsoft.com/office/powerpoint/2010/main">
    <mc:Choice Requires="p14">
      <p:transition spd="slow" p14:dur="2000" advTm="47929"/>
    </mc:Choice>
    <mc:Fallback xmlns="">
      <p:transition spd="slow" advTm="4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ppt_x"/>
                                          </p:val>
                                        </p:tav>
                                        <p:tav tm="100000">
                                          <p:val>
                                            <p:strVal val="#ppt_x"/>
                                          </p:val>
                                        </p:tav>
                                      </p:tavLst>
                                    </p:anim>
                                    <p:anim calcmode="lin" valueType="num">
                                      <p:cBhvr additive="base">
                                        <p:cTn id="1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2" fill="hold" grpId="0" nodeType="click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0-ppt_w/2"/>
                                          </p:val>
                                        </p:tav>
                                      </p:tavLst>
                                    </p:anim>
                                    <p:anim calcmode="lin" valueType="num">
                                      <p:cBhvr additive="base">
                                        <p:cTn id="21" dur="500"/>
                                        <p:tgtEl>
                                          <p:spTgt spid="9"/>
                                        </p:tgtEl>
                                        <p:attrNameLst>
                                          <p:attrName>ppt_y</p:attrName>
                                        </p:attrNameLst>
                                      </p:cBhvr>
                                      <p:tavLst>
                                        <p:tav tm="0">
                                          <p:val>
                                            <p:strVal val="ppt_y"/>
                                          </p:val>
                                        </p:tav>
                                        <p:tav tm="100000">
                                          <p:val>
                                            <p:strVal val="1+ppt_h/2"/>
                                          </p:val>
                                        </p:tav>
                                      </p:tavLst>
                                    </p:anim>
                                    <p:set>
                                      <p:cBhvr>
                                        <p:cTn id="22" dur="1" fill="hold">
                                          <p:stCondLst>
                                            <p:cond delay="499"/>
                                          </p:stCondLst>
                                        </p:cTn>
                                        <p:tgtEl>
                                          <p:spTgt spid="9"/>
                                        </p:tgtEl>
                                        <p:attrNameLst>
                                          <p:attrName>style.visibility</p:attrName>
                                        </p:attrNameLst>
                                      </p:cBhvr>
                                      <p:to>
                                        <p:strVal val="hidden"/>
                                      </p:to>
                                    </p:set>
                                  </p:childTnLst>
                                </p:cTn>
                              </p:par>
                              <p:par>
                                <p:cTn id="23" presetID="2" presetClass="exit" presetSubtype="12" fill="hold" grpId="0" nodeType="withEffect">
                                  <p:stCondLst>
                                    <p:cond delay="0"/>
                                  </p:stCondLst>
                                  <p:childTnLst>
                                    <p:anim calcmode="lin" valueType="num">
                                      <p:cBhvr additive="base">
                                        <p:cTn id="24" dur="500"/>
                                        <p:tgtEl>
                                          <p:spTgt spid="56"/>
                                        </p:tgtEl>
                                        <p:attrNameLst>
                                          <p:attrName>ppt_x</p:attrName>
                                        </p:attrNameLst>
                                      </p:cBhvr>
                                      <p:tavLst>
                                        <p:tav tm="0">
                                          <p:val>
                                            <p:strVal val="ppt_x"/>
                                          </p:val>
                                        </p:tav>
                                        <p:tav tm="100000">
                                          <p:val>
                                            <p:strVal val="0-ppt_w/2"/>
                                          </p:val>
                                        </p:tav>
                                      </p:tavLst>
                                    </p:anim>
                                    <p:anim calcmode="lin" valueType="num">
                                      <p:cBhvr additive="base">
                                        <p:cTn id="25" dur="500"/>
                                        <p:tgtEl>
                                          <p:spTgt spid="56"/>
                                        </p:tgtEl>
                                        <p:attrNameLst>
                                          <p:attrName>ppt_y</p:attrName>
                                        </p:attrNameLst>
                                      </p:cBhvr>
                                      <p:tavLst>
                                        <p:tav tm="0">
                                          <p:val>
                                            <p:strVal val="ppt_y"/>
                                          </p:val>
                                        </p:tav>
                                        <p:tav tm="100000">
                                          <p:val>
                                            <p:strVal val="1+ppt_h/2"/>
                                          </p:val>
                                        </p:tav>
                                      </p:tavLst>
                                    </p:anim>
                                    <p:set>
                                      <p:cBhvr>
                                        <p:cTn id="26" dur="1" fill="hold">
                                          <p:stCondLst>
                                            <p:cond delay="499"/>
                                          </p:stCondLst>
                                        </p:cTn>
                                        <p:tgtEl>
                                          <p:spTgt spid="56"/>
                                        </p:tgtEl>
                                        <p:attrNameLst>
                                          <p:attrName>style.visibility</p:attrName>
                                        </p:attrNameLst>
                                      </p:cBhvr>
                                      <p:to>
                                        <p:strVal val="hidden"/>
                                      </p:to>
                                    </p:set>
                                  </p:childTnLst>
                                </p:cTn>
                              </p:par>
                              <p:par>
                                <p:cTn id="27" presetID="2" presetClass="exit" presetSubtype="12" fill="hold" grpId="0" nodeType="withEffect">
                                  <p:stCondLst>
                                    <p:cond delay="0"/>
                                  </p:stCondLst>
                                  <p:childTnLst>
                                    <p:anim calcmode="lin" valueType="num">
                                      <p:cBhvr additive="base">
                                        <p:cTn id="28" dur="500"/>
                                        <p:tgtEl>
                                          <p:spTgt spid="57"/>
                                        </p:tgtEl>
                                        <p:attrNameLst>
                                          <p:attrName>ppt_x</p:attrName>
                                        </p:attrNameLst>
                                      </p:cBhvr>
                                      <p:tavLst>
                                        <p:tav tm="0">
                                          <p:val>
                                            <p:strVal val="ppt_x"/>
                                          </p:val>
                                        </p:tav>
                                        <p:tav tm="100000">
                                          <p:val>
                                            <p:strVal val="0-ppt_w/2"/>
                                          </p:val>
                                        </p:tav>
                                      </p:tavLst>
                                    </p:anim>
                                    <p:anim calcmode="lin" valueType="num">
                                      <p:cBhvr additive="base">
                                        <p:cTn id="29" dur="500"/>
                                        <p:tgtEl>
                                          <p:spTgt spid="57"/>
                                        </p:tgtEl>
                                        <p:attrNameLst>
                                          <p:attrName>ppt_y</p:attrName>
                                        </p:attrNameLst>
                                      </p:cBhvr>
                                      <p:tavLst>
                                        <p:tav tm="0">
                                          <p:val>
                                            <p:strVal val="ppt_y"/>
                                          </p:val>
                                        </p:tav>
                                        <p:tav tm="100000">
                                          <p:val>
                                            <p:strVal val="1+ppt_h/2"/>
                                          </p:val>
                                        </p:tav>
                                      </p:tavLst>
                                    </p:anim>
                                    <p:set>
                                      <p:cBhvr>
                                        <p:cTn id="3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9" grpId="0" animBg="1"/>
      <p:bldP spid="56" grpId="0" animBg="1"/>
      <p:bldP spid="57" grpId="0" animBg="1"/>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Architecture 2</a:t>
            </a:r>
          </a:p>
        </p:txBody>
      </p:sp>
      <p:sp>
        <p:nvSpPr>
          <p:cNvPr id="9" name="Rounded Rectangle 8">
            <a:extLst>
              <a:ext uri="{FF2B5EF4-FFF2-40B4-BE49-F238E27FC236}">
                <a16:creationId xmlns:a16="http://schemas.microsoft.com/office/drawing/2014/main" id="{BB4CA18F-0BBA-7F42-BBEE-C8DAB8FEF3DA}"/>
              </a:ext>
            </a:extLst>
          </p:cNvPr>
          <p:cNvSpPr/>
          <p:nvPr/>
        </p:nvSpPr>
        <p:spPr>
          <a:xfrm>
            <a:off x="2284421" y="2703444"/>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D352BE0C-2268-E041-A1BC-F8A451C23ABA}"/>
              </a:ext>
            </a:extLst>
          </p:cNvPr>
          <p:cNvSpPr/>
          <p:nvPr/>
        </p:nvSpPr>
        <p:spPr>
          <a:xfrm>
            <a:off x="2022558" y="2921705"/>
            <a:ext cx="834887" cy="934279"/>
          </a:xfrm>
          <a:prstGeom prst="roundRect">
            <a:avLst>
              <a:gd name="adj" fmla="val 31482"/>
            </a:avLst>
          </a:prstGeom>
          <a:solidFill>
            <a:schemeClr val="accent6">
              <a:lumMod val="75000"/>
            </a:schemeClr>
          </a:solidFill>
          <a:ln>
            <a:solidFill>
              <a:schemeClr val="accent6">
                <a:lumMod val="50000"/>
              </a:schemeClr>
            </a:solidFill>
          </a:ln>
          <a:effectLst>
            <a:softEdge rad="31750"/>
          </a:effectLst>
          <a:scene3d>
            <a:camera prst="perspectiveHeroicExtremeLeftFacing"/>
            <a:lightRig rig="threePt" dir="t"/>
          </a:scene3d>
          <a:sp3d extrusionH="133350" prstMaterial="plastic">
            <a:extrusionClr>
              <a:schemeClr val="accent6">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591AF3BA-E139-1C4D-9ABC-303D0A2063B0}"/>
              </a:ext>
            </a:extLst>
          </p:cNvPr>
          <p:cNvSpPr/>
          <p:nvPr/>
        </p:nvSpPr>
        <p:spPr>
          <a:xfrm>
            <a:off x="1797271" y="3139966"/>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mming Junction 12">
            <a:extLst>
              <a:ext uri="{FF2B5EF4-FFF2-40B4-BE49-F238E27FC236}">
                <a16:creationId xmlns:a16="http://schemas.microsoft.com/office/drawing/2014/main" id="{BD29DB68-6134-1046-976F-24DD531094D2}"/>
              </a:ext>
            </a:extLst>
          </p:cNvPr>
          <p:cNvSpPr/>
          <p:nvPr/>
        </p:nvSpPr>
        <p:spPr>
          <a:xfrm>
            <a:off x="3885816" y="3160882"/>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cxnSp>
        <p:nvCxnSpPr>
          <p:cNvPr id="18" name="Straight Arrow Connector 17">
            <a:extLst>
              <a:ext uri="{FF2B5EF4-FFF2-40B4-BE49-F238E27FC236}">
                <a16:creationId xmlns:a16="http://schemas.microsoft.com/office/drawing/2014/main" id="{B795F096-6DB9-7348-AC20-E9742EE0BABC}"/>
              </a:ext>
            </a:extLst>
          </p:cNvPr>
          <p:cNvCxnSpPr/>
          <p:nvPr/>
        </p:nvCxnSpPr>
        <p:spPr>
          <a:xfrm flipV="1">
            <a:off x="4024964" y="3468650"/>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ADEEE1F0-D4AC-994D-AA95-4B70C0490D64}"/>
                  </a:ext>
                </a:extLst>
              </p:cNvPr>
              <p:cNvSpPr/>
              <p:nvPr/>
            </p:nvSpPr>
            <p:spPr>
              <a:xfrm>
                <a:off x="3229834" y="411469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19" name="Oval 18">
                <a:extLst>
                  <a:ext uri="{FF2B5EF4-FFF2-40B4-BE49-F238E27FC236}">
                    <a16:creationId xmlns:a16="http://schemas.microsoft.com/office/drawing/2014/main" id="{ADEEE1F0-D4AC-994D-AA95-4B70C0490D64}"/>
                  </a:ext>
                </a:extLst>
              </p:cNvPr>
              <p:cNvSpPr>
                <a:spLocks noRot="1" noChangeAspect="1" noMove="1" noResize="1" noEditPoints="1" noAdjustHandles="1" noChangeArrowheads="1" noChangeShapeType="1" noTextEdit="1"/>
              </p:cNvSpPr>
              <p:nvPr/>
            </p:nvSpPr>
            <p:spPr>
              <a:xfrm>
                <a:off x="3229834" y="4114692"/>
                <a:ext cx="1630018" cy="635704"/>
              </a:xfrm>
              <a:prstGeom prst="ellipse">
                <a:avLst/>
              </a:prstGeom>
              <a:blipFill>
                <a:blip r:embed="rId6"/>
                <a:stretch>
                  <a:fillRect b="-3922"/>
                </a:stretch>
              </a:blipFill>
              <a:ln>
                <a:solidFill>
                  <a:schemeClr val="bg1">
                    <a:lumMod val="65000"/>
                  </a:schemeClr>
                </a:solidFill>
              </a:ln>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D0140E73-62E6-4E45-B682-67589DE03C78}"/>
              </a:ext>
            </a:extLst>
          </p:cNvPr>
          <p:cNvCxnSpPr>
            <a:cxnSpLocks/>
          </p:cNvCxnSpPr>
          <p:nvPr/>
        </p:nvCxnSpPr>
        <p:spPr>
          <a:xfrm>
            <a:off x="3287937" y="3319563"/>
            <a:ext cx="539833"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095970C-24A0-3741-A42C-0EBDC234D230}"/>
              </a:ext>
            </a:extLst>
          </p:cNvPr>
          <p:cNvCxnSpPr>
            <a:cxnSpLocks/>
          </p:cNvCxnSpPr>
          <p:nvPr/>
        </p:nvCxnSpPr>
        <p:spPr>
          <a:xfrm>
            <a:off x="4224528" y="3319563"/>
            <a:ext cx="429385"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ube 20">
                <a:extLst>
                  <a:ext uri="{FF2B5EF4-FFF2-40B4-BE49-F238E27FC236}">
                    <a16:creationId xmlns:a16="http://schemas.microsoft.com/office/drawing/2014/main" id="{17ED68EE-B260-3849-ACDD-F56E468F9A17}"/>
                  </a:ext>
                </a:extLst>
              </p:cNvPr>
              <p:cNvSpPr/>
              <p:nvPr/>
            </p:nvSpPr>
            <p:spPr>
              <a:xfrm>
                <a:off x="4645083" y="2673304"/>
                <a:ext cx="1489626" cy="1211887"/>
              </a:xfrm>
              <a:prstGeom prst="cube">
                <a:avLst>
                  <a:gd name="adj" fmla="val 28446"/>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21" name="Cube 20">
                <a:extLst>
                  <a:ext uri="{FF2B5EF4-FFF2-40B4-BE49-F238E27FC236}">
                    <a16:creationId xmlns:a16="http://schemas.microsoft.com/office/drawing/2014/main" id="{17ED68EE-B260-3849-ACDD-F56E468F9A17}"/>
                  </a:ext>
                </a:extLst>
              </p:cNvPr>
              <p:cNvSpPr>
                <a:spLocks noRot="1" noChangeAspect="1" noMove="1" noResize="1" noEditPoints="1" noAdjustHandles="1" noChangeArrowheads="1" noChangeShapeType="1" noTextEdit="1"/>
              </p:cNvSpPr>
              <p:nvPr/>
            </p:nvSpPr>
            <p:spPr>
              <a:xfrm>
                <a:off x="4645083" y="2673304"/>
                <a:ext cx="1489626" cy="1211887"/>
              </a:xfrm>
              <a:prstGeom prst="cube">
                <a:avLst>
                  <a:gd name="adj" fmla="val 28446"/>
                </a:avLst>
              </a:prstGeom>
              <a:blipFill>
                <a:blip r:embed="rId7"/>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81" name="Straight Arrow Connector 80">
            <a:extLst>
              <a:ext uri="{FF2B5EF4-FFF2-40B4-BE49-F238E27FC236}">
                <a16:creationId xmlns:a16="http://schemas.microsoft.com/office/drawing/2014/main" id="{B305E720-F271-644F-B163-0F780AA142B7}"/>
              </a:ext>
            </a:extLst>
          </p:cNvPr>
          <p:cNvCxnSpPr>
            <a:cxnSpLocks/>
          </p:cNvCxnSpPr>
          <p:nvPr/>
        </p:nvCxnSpPr>
        <p:spPr>
          <a:xfrm>
            <a:off x="6002188" y="3271593"/>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332DD99F-7E04-7440-8753-ACFB5B4E135C}"/>
              </a:ext>
            </a:extLst>
          </p:cNvPr>
          <p:cNvSpPr/>
          <p:nvPr/>
        </p:nvSpPr>
        <p:spPr>
          <a:xfrm>
            <a:off x="6693863" y="2979639"/>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p:cxnSp>
        <p:nvCxnSpPr>
          <p:cNvPr id="90" name="Straight Arrow Connector 89">
            <a:extLst>
              <a:ext uri="{FF2B5EF4-FFF2-40B4-BE49-F238E27FC236}">
                <a16:creationId xmlns:a16="http://schemas.microsoft.com/office/drawing/2014/main" id="{99010E08-8CEB-AB4C-87BF-DD55F9174425}"/>
              </a:ext>
            </a:extLst>
          </p:cNvPr>
          <p:cNvCxnSpPr>
            <a:cxnSpLocks/>
          </p:cNvCxnSpPr>
          <p:nvPr/>
        </p:nvCxnSpPr>
        <p:spPr>
          <a:xfrm flipV="1">
            <a:off x="6985428" y="356009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9D99146-7912-384D-8379-D026476BBCEB}"/>
                  </a:ext>
                </a:extLst>
              </p:cNvPr>
              <p:cNvSpPr/>
              <p:nvPr/>
            </p:nvSpPr>
            <p:spPr>
              <a:xfrm>
                <a:off x="7982788" y="2892182"/>
                <a:ext cx="1008966" cy="80938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27" name="Rectangle 26">
                <a:extLst>
                  <a:ext uri="{FF2B5EF4-FFF2-40B4-BE49-F238E27FC236}">
                    <a16:creationId xmlns:a16="http://schemas.microsoft.com/office/drawing/2014/main" id="{29D99146-7912-384D-8379-D026476BBCEB}"/>
                  </a:ext>
                </a:extLst>
              </p:cNvPr>
              <p:cNvSpPr>
                <a:spLocks noRot="1" noChangeAspect="1" noMove="1" noResize="1" noEditPoints="1" noAdjustHandles="1" noChangeArrowheads="1" noChangeShapeType="1" noTextEdit="1"/>
              </p:cNvSpPr>
              <p:nvPr/>
            </p:nvSpPr>
            <p:spPr>
              <a:xfrm>
                <a:off x="7982788" y="2892182"/>
                <a:ext cx="1008966" cy="809384"/>
              </a:xfrm>
              <a:prstGeom prst="rect">
                <a:avLst/>
              </a:prstGeom>
              <a:blipFill>
                <a:blip r:embed="rId10"/>
                <a:stretch>
                  <a:fillRect l="-6173" r="-1235"/>
                </a:stretch>
              </a:blipFill>
              <a:ln>
                <a:solidFill>
                  <a:schemeClr val="accent2">
                    <a:lumMod val="60000"/>
                    <a:lumOff val="40000"/>
                  </a:schemeClr>
                </a:solidFill>
              </a:ln>
            </p:spPr>
            <p:txBody>
              <a:bodyPr/>
              <a:lstStyle/>
              <a:p>
                <a:r>
                  <a:rPr lang="en-US">
                    <a:noFill/>
                  </a:rPr>
                  <a:t> </a:t>
                </a:r>
              </a:p>
            </p:txBody>
          </p:sp>
        </mc:Fallback>
      </mc:AlternateContent>
      <p:cxnSp>
        <p:nvCxnSpPr>
          <p:cNvPr id="106" name="Straight Arrow Connector 105">
            <a:extLst>
              <a:ext uri="{FF2B5EF4-FFF2-40B4-BE49-F238E27FC236}">
                <a16:creationId xmlns:a16="http://schemas.microsoft.com/office/drawing/2014/main" id="{60D52DD3-897C-444E-99FB-77CEFC86A51A}"/>
              </a:ext>
            </a:extLst>
          </p:cNvPr>
          <p:cNvCxnSpPr>
            <a:cxnSpLocks/>
          </p:cNvCxnSpPr>
          <p:nvPr/>
        </p:nvCxnSpPr>
        <p:spPr>
          <a:xfrm>
            <a:off x="7367164" y="3286435"/>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AF35028-4969-A74D-8C9E-A925ABBA1F3F}"/>
              </a:ext>
            </a:extLst>
          </p:cNvPr>
          <p:cNvCxnSpPr>
            <a:cxnSpLocks/>
          </p:cNvCxnSpPr>
          <p:nvPr/>
        </p:nvCxnSpPr>
        <p:spPr>
          <a:xfrm>
            <a:off x="9010434" y="3279810"/>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23AEB0D5-BA57-714E-A916-BCB7A31D9B63}"/>
                  </a:ext>
                </a:extLst>
              </p:cNvPr>
              <p:cNvSpPr/>
              <p:nvPr/>
            </p:nvSpPr>
            <p:spPr>
              <a:xfrm>
                <a:off x="9637976" y="2983121"/>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5" name="Rectangle 114">
                <a:extLst>
                  <a:ext uri="{FF2B5EF4-FFF2-40B4-BE49-F238E27FC236}">
                    <a16:creationId xmlns:a16="http://schemas.microsoft.com/office/drawing/2014/main" id="{23AEB0D5-BA57-714E-A916-BCB7A31D9B63}"/>
                  </a:ext>
                </a:extLst>
              </p:cNvPr>
              <p:cNvSpPr>
                <a:spLocks noRot="1" noChangeAspect="1" noMove="1" noResize="1" noEditPoints="1" noAdjustHandles="1" noChangeArrowheads="1" noChangeShapeType="1" noTextEdit="1"/>
              </p:cNvSpPr>
              <p:nvPr/>
            </p:nvSpPr>
            <p:spPr>
              <a:xfrm>
                <a:off x="9637976" y="2983121"/>
                <a:ext cx="365168" cy="671785"/>
              </a:xfrm>
              <a:prstGeom prst="rect">
                <a:avLst/>
              </a:prstGeom>
              <a:blipFill>
                <a:blip r:embed="rId11"/>
                <a:stretch>
                  <a:fillRect l="-12903"/>
                </a:stretch>
              </a:blipFill>
              <a:ln>
                <a:solidFill>
                  <a:schemeClr val="accent2">
                    <a:lumMod val="60000"/>
                    <a:lumOff val="40000"/>
                  </a:schemeClr>
                </a:solidFill>
              </a:ln>
            </p:spPr>
            <p:txBody>
              <a:bodyPr/>
              <a:lstStyle/>
              <a:p>
                <a:r>
                  <a:rPr lang="en-US">
                    <a:noFill/>
                  </a:rPr>
                  <a:t> </a:t>
                </a:r>
              </a:p>
            </p:txBody>
          </p:sp>
        </mc:Fallback>
      </mc:AlternateContent>
      <p:cxnSp>
        <p:nvCxnSpPr>
          <p:cNvPr id="118" name="Straight Arrow Connector 117">
            <a:extLst>
              <a:ext uri="{FF2B5EF4-FFF2-40B4-BE49-F238E27FC236}">
                <a16:creationId xmlns:a16="http://schemas.microsoft.com/office/drawing/2014/main" id="{1CA22A2A-5BF8-604E-9455-838F97816072}"/>
              </a:ext>
            </a:extLst>
          </p:cNvPr>
          <p:cNvCxnSpPr>
            <a:cxnSpLocks/>
          </p:cNvCxnSpPr>
          <p:nvPr/>
        </p:nvCxnSpPr>
        <p:spPr>
          <a:xfrm>
            <a:off x="10077235" y="329306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4E92ED44-D633-7040-9AD9-0E1FB4AC3F11}"/>
              </a:ext>
            </a:extLst>
          </p:cNvPr>
          <p:cNvCxnSpPr>
            <a:cxnSpLocks/>
          </p:cNvCxnSpPr>
          <p:nvPr/>
        </p:nvCxnSpPr>
        <p:spPr>
          <a:xfrm>
            <a:off x="11064522" y="3306316"/>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Oval 123">
                <a:extLst>
                  <a:ext uri="{FF2B5EF4-FFF2-40B4-BE49-F238E27FC236}">
                    <a16:creationId xmlns:a16="http://schemas.microsoft.com/office/drawing/2014/main" id="{22C0A96C-1D3D-4A4F-858B-412BA619F470}"/>
                  </a:ext>
                </a:extLst>
              </p:cNvPr>
              <p:cNvSpPr/>
              <p:nvPr/>
            </p:nvSpPr>
            <p:spPr>
              <a:xfrm>
                <a:off x="10702651" y="2973015"/>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4" name="Oval 123">
                <a:extLst>
                  <a:ext uri="{FF2B5EF4-FFF2-40B4-BE49-F238E27FC236}">
                    <a16:creationId xmlns:a16="http://schemas.microsoft.com/office/drawing/2014/main" id="{22C0A96C-1D3D-4A4F-858B-412BA619F470}"/>
                  </a:ext>
                </a:extLst>
              </p:cNvPr>
              <p:cNvSpPr>
                <a:spLocks noRot="1" noChangeAspect="1" noMove="1" noResize="1" noEditPoints="1" noAdjustHandles="1" noChangeArrowheads="1" noChangeShapeType="1" noTextEdit="1"/>
              </p:cNvSpPr>
              <p:nvPr/>
            </p:nvSpPr>
            <p:spPr>
              <a:xfrm>
                <a:off x="10702651" y="2973015"/>
                <a:ext cx="295609" cy="524517"/>
              </a:xfrm>
              <a:prstGeom prst="ellipse">
                <a:avLst/>
              </a:prstGeom>
              <a:blipFill>
                <a:blip r:embed="rId12"/>
                <a:stretch>
                  <a:fillRect l="-24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Oval 126">
                <a:extLst>
                  <a:ext uri="{FF2B5EF4-FFF2-40B4-BE49-F238E27FC236}">
                    <a16:creationId xmlns:a16="http://schemas.microsoft.com/office/drawing/2014/main" id="{16E927F0-3D1C-4D4E-99C5-E553BF45F0B8}"/>
                  </a:ext>
                </a:extLst>
              </p:cNvPr>
              <p:cNvSpPr/>
              <p:nvPr/>
            </p:nvSpPr>
            <p:spPr>
              <a:xfrm>
                <a:off x="10620588" y="4037722"/>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27" name="Oval 126">
                <a:extLst>
                  <a:ext uri="{FF2B5EF4-FFF2-40B4-BE49-F238E27FC236}">
                    <a16:creationId xmlns:a16="http://schemas.microsoft.com/office/drawing/2014/main" id="{16E927F0-3D1C-4D4E-99C5-E553BF45F0B8}"/>
                  </a:ext>
                </a:extLst>
              </p:cNvPr>
              <p:cNvSpPr>
                <a:spLocks noRot="1" noChangeAspect="1" noMove="1" noResize="1" noEditPoints="1" noAdjustHandles="1" noChangeArrowheads="1" noChangeShapeType="1" noTextEdit="1"/>
              </p:cNvSpPr>
              <p:nvPr/>
            </p:nvSpPr>
            <p:spPr>
              <a:xfrm>
                <a:off x="10620588" y="4037722"/>
                <a:ext cx="417413" cy="635704"/>
              </a:xfrm>
              <a:prstGeom prst="ellipse">
                <a:avLst/>
              </a:prstGeom>
              <a:blipFill>
                <a:blip r:embed="rId13"/>
                <a:stretch>
                  <a:fillRect l="-11429"/>
                </a:stretch>
              </a:blipFill>
              <a:ln>
                <a:solidFill>
                  <a:schemeClr val="bg1">
                    <a:lumMod val="65000"/>
                  </a:schemeClr>
                </a:solidFill>
              </a:ln>
            </p:spPr>
            <p:txBody>
              <a:bodyPr/>
              <a:lstStyle/>
              <a:p>
                <a:r>
                  <a:rPr lang="en-US">
                    <a:noFill/>
                  </a:rPr>
                  <a:t> </a:t>
                </a:r>
              </a:p>
            </p:txBody>
          </p:sp>
        </mc:Fallback>
      </mc:AlternateContent>
      <p:cxnSp>
        <p:nvCxnSpPr>
          <p:cNvPr id="128" name="Straight Arrow Connector 127">
            <a:extLst>
              <a:ext uri="{FF2B5EF4-FFF2-40B4-BE49-F238E27FC236}">
                <a16:creationId xmlns:a16="http://schemas.microsoft.com/office/drawing/2014/main" id="{A4DB751D-B15B-6943-A075-EF39F213AE88}"/>
              </a:ext>
            </a:extLst>
          </p:cNvPr>
          <p:cNvCxnSpPr>
            <a:cxnSpLocks/>
          </p:cNvCxnSpPr>
          <p:nvPr/>
        </p:nvCxnSpPr>
        <p:spPr>
          <a:xfrm flipV="1">
            <a:off x="10828826" y="351848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102592A1-9BF9-F248-8154-FD582BADE554}"/>
                  </a:ext>
                </a:extLst>
              </p:cNvPr>
              <p:cNvSpPr/>
              <p:nvPr/>
            </p:nvSpPr>
            <p:spPr>
              <a:xfrm>
                <a:off x="11718120" y="2976652"/>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4" name="Rectangle 133">
                <a:extLst>
                  <a:ext uri="{FF2B5EF4-FFF2-40B4-BE49-F238E27FC236}">
                    <a16:creationId xmlns:a16="http://schemas.microsoft.com/office/drawing/2014/main" id="{102592A1-9BF9-F248-8154-FD582BADE554}"/>
                  </a:ext>
                </a:extLst>
              </p:cNvPr>
              <p:cNvSpPr>
                <a:spLocks noRot="1" noChangeAspect="1" noMove="1" noResize="1" noEditPoints="1" noAdjustHandles="1" noChangeArrowheads="1" noChangeShapeType="1" noTextEdit="1"/>
              </p:cNvSpPr>
              <p:nvPr/>
            </p:nvSpPr>
            <p:spPr>
              <a:xfrm>
                <a:off x="11718120" y="2976652"/>
                <a:ext cx="365168" cy="671785"/>
              </a:xfrm>
              <a:prstGeom prst="rect">
                <a:avLst/>
              </a:prstGeom>
              <a:blipFill>
                <a:blip r:embed="rId14"/>
                <a:stretch>
                  <a:fillRect l="-20000"/>
                </a:stretch>
              </a:blipFill>
              <a:ln>
                <a:solidFill>
                  <a:schemeClr val="accent2">
                    <a:lumMod val="60000"/>
                    <a:lumOff val="40000"/>
                  </a:schemeClr>
                </a:solidFill>
              </a:ln>
            </p:spPr>
            <p:txBody>
              <a:bodyPr/>
              <a:lstStyle/>
              <a:p>
                <a:r>
                  <a:rPr lang="en-US">
                    <a:noFill/>
                  </a:rPr>
                  <a:t> </a:t>
                </a:r>
              </a:p>
            </p:txBody>
          </p:sp>
        </mc:Fallback>
      </mc:AlternateContent>
      <p:sp>
        <p:nvSpPr>
          <p:cNvPr id="75" name="Rounded Rectangle 74">
            <a:extLst>
              <a:ext uri="{FF2B5EF4-FFF2-40B4-BE49-F238E27FC236}">
                <a16:creationId xmlns:a16="http://schemas.microsoft.com/office/drawing/2014/main" id="{202D2102-8A48-0F4C-8F54-3C48FCFD87F9}"/>
              </a:ext>
            </a:extLst>
          </p:cNvPr>
          <p:cNvSpPr/>
          <p:nvPr/>
        </p:nvSpPr>
        <p:spPr>
          <a:xfrm>
            <a:off x="406853" y="2709540"/>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209D4335-525E-724B-8631-6197F09C9791}"/>
              </a:ext>
            </a:extLst>
          </p:cNvPr>
          <p:cNvSpPr/>
          <p:nvPr/>
        </p:nvSpPr>
        <p:spPr>
          <a:xfrm>
            <a:off x="181566" y="2927801"/>
            <a:ext cx="834887" cy="934279"/>
          </a:xfrm>
          <a:prstGeom prst="roundRect">
            <a:avLst>
              <a:gd name="adj" fmla="val 31482"/>
            </a:avLst>
          </a:prstGeom>
          <a:solidFill>
            <a:schemeClr val="accent6">
              <a:lumMod val="75000"/>
            </a:schemeClr>
          </a:solidFill>
          <a:ln>
            <a:solidFill>
              <a:schemeClr val="accent6">
                <a:lumMod val="50000"/>
              </a:schemeClr>
            </a:solidFill>
          </a:ln>
          <a:effectLst>
            <a:softEdge rad="31750"/>
          </a:effectLst>
          <a:scene3d>
            <a:camera prst="perspectiveHeroicExtremeLeftFacing"/>
            <a:lightRig rig="threePt" dir="t"/>
          </a:scene3d>
          <a:sp3d extrusionH="133350" prstMaterial="plastic">
            <a:extrusionClr>
              <a:schemeClr val="accent6">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6B6B763F-0128-EE49-B544-85F60D9A817F}"/>
              </a:ext>
            </a:extLst>
          </p:cNvPr>
          <p:cNvSpPr/>
          <p:nvPr/>
        </p:nvSpPr>
        <p:spPr>
          <a:xfrm>
            <a:off x="-43721" y="3146062"/>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C423089B-D7C8-B747-A1B6-35D29C8400C1}"/>
              </a:ext>
            </a:extLst>
          </p:cNvPr>
          <p:cNvCxnSpPr>
            <a:cxnSpLocks/>
          </p:cNvCxnSpPr>
          <p:nvPr/>
        </p:nvCxnSpPr>
        <p:spPr>
          <a:xfrm>
            <a:off x="1280702" y="341709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a:extLst>
              <a:ext uri="{FF2B5EF4-FFF2-40B4-BE49-F238E27FC236}">
                <a16:creationId xmlns:a16="http://schemas.microsoft.com/office/drawing/2014/main" id="{B381D7D6-2444-254B-BD0C-C35F7CC538C8}"/>
              </a:ext>
            </a:extLst>
          </p:cNvPr>
          <p:cNvSpPr/>
          <p:nvPr/>
        </p:nvSpPr>
        <p:spPr>
          <a:xfrm>
            <a:off x="2453050" y="2735524"/>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a:extLst>
              <a:ext uri="{FF2B5EF4-FFF2-40B4-BE49-F238E27FC236}">
                <a16:creationId xmlns:a16="http://schemas.microsoft.com/office/drawing/2014/main" id="{476FA89A-4692-E64A-A99E-6720B6FEBE3C}"/>
              </a:ext>
            </a:extLst>
          </p:cNvPr>
          <p:cNvSpPr/>
          <p:nvPr/>
        </p:nvSpPr>
        <p:spPr>
          <a:xfrm>
            <a:off x="2113300" y="2932624"/>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a:extLst>
              <a:ext uri="{FF2B5EF4-FFF2-40B4-BE49-F238E27FC236}">
                <a16:creationId xmlns:a16="http://schemas.microsoft.com/office/drawing/2014/main" id="{90A48B78-9114-B440-BDD6-C44B6CB2F8D7}"/>
              </a:ext>
            </a:extLst>
          </p:cNvPr>
          <p:cNvSpPr/>
          <p:nvPr/>
        </p:nvSpPr>
        <p:spPr>
          <a:xfrm>
            <a:off x="1809077" y="3149778"/>
            <a:ext cx="834887" cy="934279"/>
          </a:xfrm>
          <a:prstGeom prst="roundRect">
            <a:avLst>
              <a:gd name="adj" fmla="val 31482"/>
            </a:avLst>
          </a:prstGeom>
          <a:solidFill>
            <a:schemeClr val="bg2"/>
          </a:solidFill>
          <a:ln>
            <a:solidFill>
              <a:schemeClr val="bg1">
                <a:lumMod val="65000"/>
              </a:schemeClr>
            </a:solidFill>
          </a:ln>
          <a:effectLst>
            <a:softEdge rad="31750"/>
          </a:effectLst>
          <a:scene3d>
            <a:camera prst="perspectiveHeroicExtremeLeftFacing"/>
            <a:lightRig rig="threePt" dir="t"/>
          </a:scene3d>
          <a:sp3d extrusionH="13335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A428316-1A04-744E-B715-A008BFAA44D6}"/>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226800" y="5892800"/>
            <a:ext cx="812800" cy="812800"/>
          </a:xfrm>
          <a:prstGeom prst="rect">
            <a:avLst/>
          </a:prstGeom>
        </p:spPr>
      </p:pic>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D26DA35B-19AC-3545-A452-C15415838A40}"/>
                  </a:ext>
                </a:extLst>
              </p:cNvPr>
              <p:cNvSpPr/>
              <p:nvPr/>
            </p:nvSpPr>
            <p:spPr>
              <a:xfrm>
                <a:off x="6136315" y="407933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34" name="Oval 33">
                <a:extLst>
                  <a:ext uri="{FF2B5EF4-FFF2-40B4-BE49-F238E27FC236}">
                    <a16:creationId xmlns:a16="http://schemas.microsoft.com/office/drawing/2014/main" id="{D26DA35B-19AC-3545-A452-C15415838A40}"/>
                  </a:ext>
                </a:extLst>
              </p:cNvPr>
              <p:cNvSpPr>
                <a:spLocks noRot="1" noChangeAspect="1" noMove="1" noResize="1" noEditPoints="1" noAdjustHandles="1" noChangeArrowheads="1" noChangeShapeType="1" noTextEdit="1"/>
              </p:cNvSpPr>
              <p:nvPr/>
            </p:nvSpPr>
            <p:spPr>
              <a:xfrm>
                <a:off x="6136315" y="4079332"/>
                <a:ext cx="1630018" cy="635704"/>
              </a:xfrm>
              <a:prstGeom prst="ellipse">
                <a:avLst/>
              </a:prstGeom>
              <a:blipFill>
                <a:blip r:embed="rId16"/>
                <a:stretch>
                  <a:fillRect l="-3053" b="-3846"/>
                </a:stretch>
              </a:blipFill>
              <a:ln>
                <a:solidFill>
                  <a:schemeClr val="bg1">
                    <a:lumMod val="65000"/>
                  </a:schemeClr>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545970706"/>
      </p:ext>
    </p:extLst>
  </p:cSld>
  <p:clrMapOvr>
    <a:masterClrMapping/>
  </p:clrMapOvr>
  <mc:AlternateContent xmlns:mc="http://schemas.openxmlformats.org/markup-compatibility/2006" xmlns:p14="http://schemas.microsoft.com/office/powerpoint/2010/main">
    <mc:Choice Requires="p14">
      <p:transition spd="slow" p14:dur="2000" advTm="46126"/>
    </mc:Choice>
    <mc:Fallback xmlns="">
      <p:transition spd="slow" advTm="4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12" fill="hold" grpId="0"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0-ppt_w/2"/>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par>
                                <p:cTn id="19" presetID="2" presetClass="exit" presetSubtype="12" fill="hold" grpId="0" nodeType="withEffect">
                                  <p:stCondLst>
                                    <p:cond delay="0"/>
                                  </p:stCondLst>
                                  <p:childTnLst>
                                    <p:anim calcmode="lin" valueType="num">
                                      <p:cBhvr additive="base">
                                        <p:cTn id="20" dur="500"/>
                                        <p:tgtEl>
                                          <p:spTgt spid="56"/>
                                        </p:tgtEl>
                                        <p:attrNameLst>
                                          <p:attrName>ppt_x</p:attrName>
                                        </p:attrNameLst>
                                      </p:cBhvr>
                                      <p:tavLst>
                                        <p:tav tm="0">
                                          <p:val>
                                            <p:strVal val="ppt_x"/>
                                          </p:val>
                                        </p:tav>
                                        <p:tav tm="100000">
                                          <p:val>
                                            <p:strVal val="0-ppt_w/2"/>
                                          </p:val>
                                        </p:tav>
                                      </p:tavLst>
                                    </p:anim>
                                    <p:anim calcmode="lin" valueType="num">
                                      <p:cBhvr additive="base">
                                        <p:cTn id="21" dur="500"/>
                                        <p:tgtEl>
                                          <p:spTgt spid="56"/>
                                        </p:tgtEl>
                                        <p:attrNameLst>
                                          <p:attrName>ppt_y</p:attrName>
                                        </p:attrNameLst>
                                      </p:cBhvr>
                                      <p:tavLst>
                                        <p:tav tm="0">
                                          <p:val>
                                            <p:strVal val="ppt_y"/>
                                          </p:val>
                                        </p:tav>
                                        <p:tav tm="100000">
                                          <p:val>
                                            <p:strVal val="1+ppt_h/2"/>
                                          </p:val>
                                        </p:tav>
                                      </p:tavLst>
                                    </p:anim>
                                    <p:set>
                                      <p:cBhvr>
                                        <p:cTn id="22" dur="1" fill="hold">
                                          <p:stCondLst>
                                            <p:cond delay="499"/>
                                          </p:stCondLst>
                                        </p:cTn>
                                        <p:tgtEl>
                                          <p:spTgt spid="56"/>
                                        </p:tgtEl>
                                        <p:attrNameLst>
                                          <p:attrName>style.visibility</p:attrName>
                                        </p:attrNameLst>
                                      </p:cBhvr>
                                      <p:to>
                                        <p:strVal val="hidden"/>
                                      </p:to>
                                    </p:set>
                                  </p:childTnLst>
                                </p:cTn>
                              </p:par>
                              <p:par>
                                <p:cTn id="23" presetID="2" presetClass="exit" presetSubtype="12" fill="hold" grpId="0" nodeType="withEffect">
                                  <p:stCondLst>
                                    <p:cond delay="0"/>
                                  </p:stCondLst>
                                  <p:childTnLst>
                                    <p:anim calcmode="lin" valueType="num">
                                      <p:cBhvr additive="base">
                                        <p:cTn id="24" dur="500"/>
                                        <p:tgtEl>
                                          <p:spTgt spid="57"/>
                                        </p:tgtEl>
                                        <p:attrNameLst>
                                          <p:attrName>ppt_x</p:attrName>
                                        </p:attrNameLst>
                                      </p:cBhvr>
                                      <p:tavLst>
                                        <p:tav tm="0">
                                          <p:val>
                                            <p:strVal val="ppt_x"/>
                                          </p:val>
                                        </p:tav>
                                        <p:tav tm="100000">
                                          <p:val>
                                            <p:strVal val="0-ppt_w/2"/>
                                          </p:val>
                                        </p:tav>
                                      </p:tavLst>
                                    </p:anim>
                                    <p:anim calcmode="lin" valueType="num">
                                      <p:cBhvr additive="base">
                                        <p:cTn id="25" dur="500"/>
                                        <p:tgtEl>
                                          <p:spTgt spid="57"/>
                                        </p:tgtEl>
                                        <p:attrNameLst>
                                          <p:attrName>ppt_y</p:attrName>
                                        </p:attrNameLst>
                                      </p:cBhvr>
                                      <p:tavLst>
                                        <p:tav tm="0">
                                          <p:val>
                                            <p:strVal val="ppt_y"/>
                                          </p:val>
                                        </p:tav>
                                        <p:tav tm="100000">
                                          <p:val>
                                            <p:strVal val="1+ppt_h/2"/>
                                          </p:val>
                                        </p:tav>
                                      </p:tavLst>
                                    </p:anim>
                                    <p:set>
                                      <p:cBhvr>
                                        <p:cTn id="26" dur="1" fill="hold">
                                          <p:stCondLst>
                                            <p:cond delay="499"/>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0-#ppt_w/2"/>
                                          </p:val>
                                        </p:tav>
                                        <p:tav tm="100000">
                                          <p:val>
                                            <p:strVal val="#ppt_x"/>
                                          </p:val>
                                        </p:tav>
                                      </p:tavLst>
                                    </p:anim>
                                    <p:anim calcmode="lin" valueType="num">
                                      <p:cBhvr additive="base">
                                        <p:cTn id="32" dur="500" fill="hold"/>
                                        <p:tgtEl>
                                          <p:spTgt spid="75"/>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anim calcmode="lin" valueType="num">
                                      <p:cBhvr additive="base">
                                        <p:cTn id="35" dur="500" fill="hold"/>
                                        <p:tgtEl>
                                          <p:spTgt spid="78"/>
                                        </p:tgtEl>
                                        <p:attrNameLst>
                                          <p:attrName>ppt_x</p:attrName>
                                        </p:attrNameLst>
                                      </p:cBhvr>
                                      <p:tavLst>
                                        <p:tav tm="0">
                                          <p:val>
                                            <p:strVal val="0-#ppt_w/2"/>
                                          </p:val>
                                        </p:tav>
                                        <p:tav tm="100000">
                                          <p:val>
                                            <p:strVal val="#ppt_x"/>
                                          </p:val>
                                        </p:tav>
                                      </p:tavLst>
                                    </p:anim>
                                    <p:anim calcmode="lin" valueType="num">
                                      <p:cBhvr additive="base">
                                        <p:cTn id="36" dur="500" fill="hold"/>
                                        <p:tgtEl>
                                          <p:spTgt spid="78"/>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0-#ppt_w/2"/>
                                          </p:val>
                                        </p:tav>
                                        <p:tav tm="100000">
                                          <p:val>
                                            <p:strVal val="#ppt_x"/>
                                          </p:val>
                                        </p:tav>
                                      </p:tavLst>
                                    </p:anim>
                                    <p:anim calcmode="lin" valueType="num">
                                      <p:cBhvr additive="base">
                                        <p:cTn id="40" dur="500" fill="hold"/>
                                        <p:tgtEl>
                                          <p:spTgt spid="82"/>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0-#ppt_w/2"/>
                                          </p:val>
                                        </p:tav>
                                        <p:tav tm="100000">
                                          <p:val>
                                            <p:strVal val="#ppt_x"/>
                                          </p:val>
                                        </p:tav>
                                      </p:tavLst>
                                    </p:anim>
                                    <p:anim calcmode="lin" valueType="num">
                                      <p:cBhvr additive="base">
                                        <p:cTn id="44" dur="500" fill="hold"/>
                                        <p:tgtEl>
                                          <p:spTgt spid="83"/>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0-#ppt_w/2"/>
                                          </p:val>
                                        </p:tav>
                                        <p:tav tm="100000">
                                          <p:val>
                                            <p:strVal val="#ppt_x"/>
                                          </p:val>
                                        </p:tav>
                                      </p:tavLst>
                                    </p:anim>
                                    <p:anim calcmode="lin" valueType="num">
                                      <p:cBhvr additive="base">
                                        <p:cTn id="48" dur="500" fill="hold"/>
                                        <p:tgtEl>
                                          <p:spTgt spid="85"/>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anim calcmode="lin" valueType="num">
                                      <p:cBhvr additive="base">
                                        <p:cTn id="51" dur="500" fill="hold"/>
                                        <p:tgtEl>
                                          <p:spTgt spid="91"/>
                                        </p:tgtEl>
                                        <p:attrNameLst>
                                          <p:attrName>ppt_x</p:attrName>
                                        </p:attrNameLst>
                                      </p:cBhvr>
                                      <p:tavLst>
                                        <p:tav tm="0">
                                          <p:val>
                                            <p:strVal val="0-#ppt_w/2"/>
                                          </p:val>
                                        </p:tav>
                                        <p:tav tm="100000">
                                          <p:val>
                                            <p:strVal val="#ppt_x"/>
                                          </p:val>
                                        </p:tav>
                                      </p:tavLst>
                                    </p:anim>
                                    <p:anim calcmode="lin" valueType="num">
                                      <p:cBhvr additive="base">
                                        <p:cTn id="52" dur="500" fill="hold"/>
                                        <p:tgtEl>
                                          <p:spTgt spid="91"/>
                                        </p:tgtEl>
                                        <p:attrNameLst>
                                          <p:attrName>ppt_y</p:attrName>
                                        </p:attrNameLst>
                                      </p:cBhvr>
                                      <p:tavLst>
                                        <p:tav tm="0">
                                          <p:val>
                                            <p:strVal val="0-#ppt_h/2"/>
                                          </p:val>
                                        </p:tav>
                                        <p:tav tm="100000">
                                          <p:val>
                                            <p:strVal val="#ppt_y"/>
                                          </p:val>
                                        </p:tav>
                                      </p:tavLst>
                                    </p:anim>
                                  </p:childTnLst>
                                </p:cTn>
                              </p:par>
                              <p:par>
                                <p:cTn id="53" presetID="2" presetClass="entr" presetSubtype="9"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500" fill="hold"/>
                                        <p:tgtEl>
                                          <p:spTgt spid="86"/>
                                        </p:tgtEl>
                                        <p:attrNameLst>
                                          <p:attrName>ppt_x</p:attrName>
                                        </p:attrNameLst>
                                      </p:cBhvr>
                                      <p:tavLst>
                                        <p:tav tm="0">
                                          <p:val>
                                            <p:strVal val="0-#ppt_w/2"/>
                                          </p:val>
                                        </p:tav>
                                        <p:tav tm="100000">
                                          <p:val>
                                            <p:strVal val="#ppt_x"/>
                                          </p:val>
                                        </p:tav>
                                      </p:tavLst>
                                    </p:anim>
                                    <p:anim calcmode="lin" valueType="num">
                                      <p:cBhvr additive="base">
                                        <p:cTn id="56" dur="500" fill="hold"/>
                                        <p:tgtEl>
                                          <p:spTgt spid="86"/>
                                        </p:tgtEl>
                                        <p:attrNameLst>
                                          <p:attrName>ppt_y</p:attrName>
                                        </p:attrNameLst>
                                      </p:cBhvr>
                                      <p:tavLst>
                                        <p:tav tm="0">
                                          <p:val>
                                            <p:strVal val="0-#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9" grpId="0" animBg="1"/>
      <p:bldP spid="56" grpId="0" animBg="1"/>
      <p:bldP spid="57" grpId="0" animBg="1"/>
      <p:bldP spid="75" grpId="0" animBg="1"/>
      <p:bldP spid="78" grpId="0" animBg="1"/>
      <p:bldP spid="82" grpId="0" animBg="1"/>
      <p:bldP spid="91" grpId="0" animBg="1"/>
      <p:bldP spid="83" grpId="0" animBg="1"/>
      <p:bldP spid="85"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Architecture 3</a:t>
            </a:r>
          </a:p>
        </p:txBody>
      </p:sp>
      <p:cxnSp>
        <p:nvCxnSpPr>
          <p:cNvPr id="11" name="Straight Arrow Connector 10">
            <a:extLst>
              <a:ext uri="{FF2B5EF4-FFF2-40B4-BE49-F238E27FC236}">
                <a16:creationId xmlns:a16="http://schemas.microsoft.com/office/drawing/2014/main" id="{97592B40-B775-D54F-BB9A-7F8EF1C1262A}"/>
              </a:ext>
            </a:extLst>
          </p:cNvPr>
          <p:cNvCxnSpPr>
            <a:cxnSpLocks/>
          </p:cNvCxnSpPr>
          <p:nvPr/>
        </p:nvCxnSpPr>
        <p:spPr>
          <a:xfrm>
            <a:off x="1311964" y="3358864"/>
            <a:ext cx="636117"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umming Junction 12">
            <a:extLst>
              <a:ext uri="{FF2B5EF4-FFF2-40B4-BE49-F238E27FC236}">
                <a16:creationId xmlns:a16="http://schemas.microsoft.com/office/drawing/2014/main" id="{BD29DB68-6134-1046-976F-24DD531094D2}"/>
              </a:ext>
            </a:extLst>
          </p:cNvPr>
          <p:cNvSpPr/>
          <p:nvPr/>
        </p:nvSpPr>
        <p:spPr>
          <a:xfrm>
            <a:off x="3538344" y="1094338"/>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61" name="Summing Junction 60">
            <a:extLst>
              <a:ext uri="{FF2B5EF4-FFF2-40B4-BE49-F238E27FC236}">
                <a16:creationId xmlns:a16="http://schemas.microsoft.com/office/drawing/2014/main" id="{C82E8694-27BB-EF43-AA1A-08225B01A586}"/>
              </a:ext>
            </a:extLst>
          </p:cNvPr>
          <p:cNvSpPr/>
          <p:nvPr/>
        </p:nvSpPr>
        <p:spPr>
          <a:xfrm>
            <a:off x="3538344" y="3300083"/>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63" name="Summing Junction 62">
            <a:extLst>
              <a:ext uri="{FF2B5EF4-FFF2-40B4-BE49-F238E27FC236}">
                <a16:creationId xmlns:a16="http://schemas.microsoft.com/office/drawing/2014/main" id="{07BB8CEC-7A7B-AE4B-9977-9F7518126421}"/>
              </a:ext>
            </a:extLst>
          </p:cNvPr>
          <p:cNvSpPr/>
          <p:nvPr/>
        </p:nvSpPr>
        <p:spPr>
          <a:xfrm>
            <a:off x="3538344" y="5221471"/>
            <a:ext cx="298174" cy="317363"/>
          </a:xfrm>
          <a:prstGeom prst="flowChartSummingJunction">
            <a:avLst/>
          </a:prstGeom>
          <a:solidFill>
            <a:schemeClr val="accent4">
              <a:lumMod val="40000"/>
              <a:lumOff val="6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cxnSp>
        <p:nvCxnSpPr>
          <p:cNvPr id="18" name="Straight Arrow Connector 17">
            <a:extLst>
              <a:ext uri="{FF2B5EF4-FFF2-40B4-BE49-F238E27FC236}">
                <a16:creationId xmlns:a16="http://schemas.microsoft.com/office/drawing/2014/main" id="{B795F096-6DB9-7348-AC20-E9742EE0BABC}"/>
              </a:ext>
            </a:extLst>
          </p:cNvPr>
          <p:cNvCxnSpPr>
            <a:cxnSpLocks/>
          </p:cNvCxnSpPr>
          <p:nvPr/>
        </p:nvCxnSpPr>
        <p:spPr>
          <a:xfrm flipV="1">
            <a:off x="3677492" y="1402106"/>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350E54F-D114-0D45-9ACE-3B3D738F4B7E}"/>
              </a:ext>
            </a:extLst>
          </p:cNvPr>
          <p:cNvCxnSpPr>
            <a:cxnSpLocks/>
          </p:cNvCxnSpPr>
          <p:nvPr/>
        </p:nvCxnSpPr>
        <p:spPr>
          <a:xfrm flipV="1">
            <a:off x="3690744" y="3617446"/>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77D8757-C4A0-D04B-8847-EF141070B19F}"/>
              </a:ext>
            </a:extLst>
          </p:cNvPr>
          <p:cNvCxnSpPr>
            <a:cxnSpLocks/>
          </p:cNvCxnSpPr>
          <p:nvPr/>
        </p:nvCxnSpPr>
        <p:spPr>
          <a:xfrm flipV="1">
            <a:off x="3694057" y="5538834"/>
            <a:ext cx="0" cy="636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ADEEE1F0-D4AC-994D-AA95-4B70C0490D64}"/>
                  </a:ext>
                </a:extLst>
              </p:cNvPr>
              <p:cNvSpPr/>
              <p:nvPr/>
            </p:nvSpPr>
            <p:spPr>
              <a:xfrm>
                <a:off x="2882362" y="2048148"/>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19" name="Oval 18">
                <a:extLst>
                  <a:ext uri="{FF2B5EF4-FFF2-40B4-BE49-F238E27FC236}">
                    <a16:creationId xmlns:a16="http://schemas.microsoft.com/office/drawing/2014/main" id="{ADEEE1F0-D4AC-994D-AA95-4B70C0490D64}"/>
                  </a:ext>
                </a:extLst>
              </p:cNvPr>
              <p:cNvSpPr>
                <a:spLocks noRot="1" noChangeAspect="1" noMove="1" noResize="1" noEditPoints="1" noAdjustHandles="1" noChangeArrowheads="1" noChangeShapeType="1" noTextEdit="1"/>
              </p:cNvSpPr>
              <p:nvPr/>
            </p:nvSpPr>
            <p:spPr>
              <a:xfrm>
                <a:off x="2882362" y="2048148"/>
                <a:ext cx="1630018" cy="635704"/>
              </a:xfrm>
              <a:prstGeom prst="ellipse">
                <a:avLst/>
              </a:prstGeom>
              <a:blipFill>
                <a:blip r:embed="rId6"/>
                <a:stretch>
                  <a:fillRect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09F72687-1B73-AC49-A162-6A1A63495C73}"/>
                  </a:ext>
                </a:extLst>
              </p:cNvPr>
              <p:cNvSpPr/>
              <p:nvPr/>
            </p:nvSpPr>
            <p:spPr>
              <a:xfrm>
                <a:off x="2882362" y="4251046"/>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66" name="Oval 65">
                <a:extLst>
                  <a:ext uri="{FF2B5EF4-FFF2-40B4-BE49-F238E27FC236}">
                    <a16:creationId xmlns:a16="http://schemas.microsoft.com/office/drawing/2014/main" id="{09F72687-1B73-AC49-A162-6A1A63495C73}"/>
                  </a:ext>
                </a:extLst>
              </p:cNvPr>
              <p:cNvSpPr>
                <a:spLocks noRot="1" noChangeAspect="1" noMove="1" noResize="1" noEditPoints="1" noAdjustHandles="1" noChangeArrowheads="1" noChangeShapeType="1" noTextEdit="1"/>
              </p:cNvSpPr>
              <p:nvPr/>
            </p:nvSpPr>
            <p:spPr>
              <a:xfrm>
                <a:off x="2882362" y="4251046"/>
                <a:ext cx="1630018" cy="635704"/>
              </a:xfrm>
              <a:prstGeom prst="ellipse">
                <a:avLst/>
              </a:prstGeom>
              <a:blipFill>
                <a:blip r:embed="rId7"/>
                <a:stretch>
                  <a:fillRect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D64185D3-084B-8344-BD4E-52BF2FB24960}"/>
                  </a:ext>
                </a:extLst>
              </p:cNvPr>
              <p:cNvSpPr/>
              <p:nvPr/>
            </p:nvSpPr>
            <p:spPr>
              <a:xfrm>
                <a:off x="2882362" y="6174453"/>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800" b="0" i="1" smtClean="0">
                          <a:latin typeface="Cambria Math" panose="02040503050406030204" pitchFamily="18" charset="0"/>
                        </a:rPr>
                        <m:t>𝜑</m:t>
                      </m:r>
                      <m:r>
                        <a:rPr lang="el-GR"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l-GR" sz="2800" b="0" i="1" smtClean="0">
                          <a:latin typeface="Cambria Math" panose="02040503050406030204" pitchFamily="18" charset="0"/>
                        </a:rPr>
                        <m:t>)</m:t>
                      </m:r>
                    </m:oMath>
                  </m:oMathPara>
                </a14:m>
                <a:endParaRPr lang="en-US" sz="2800" dirty="0"/>
              </a:p>
            </p:txBody>
          </p:sp>
        </mc:Choice>
        <mc:Fallback xmlns="">
          <p:sp>
            <p:nvSpPr>
              <p:cNvPr id="67" name="Oval 66">
                <a:extLst>
                  <a:ext uri="{FF2B5EF4-FFF2-40B4-BE49-F238E27FC236}">
                    <a16:creationId xmlns:a16="http://schemas.microsoft.com/office/drawing/2014/main" id="{D64185D3-084B-8344-BD4E-52BF2FB24960}"/>
                  </a:ext>
                </a:extLst>
              </p:cNvPr>
              <p:cNvSpPr>
                <a:spLocks noRot="1" noChangeAspect="1" noMove="1" noResize="1" noEditPoints="1" noAdjustHandles="1" noChangeArrowheads="1" noChangeShapeType="1" noTextEdit="1"/>
              </p:cNvSpPr>
              <p:nvPr/>
            </p:nvSpPr>
            <p:spPr>
              <a:xfrm>
                <a:off x="2882362" y="6174453"/>
                <a:ext cx="1630018" cy="635704"/>
              </a:xfrm>
              <a:prstGeom prst="ellipse">
                <a:avLst/>
              </a:prstGeom>
              <a:blipFill>
                <a:blip r:embed="rId8"/>
                <a:stretch>
                  <a:fillRect b="-3846"/>
                </a:stretch>
              </a:blipFill>
              <a:ln>
                <a:solidFill>
                  <a:schemeClr val="bg1">
                    <a:lumMod val="65000"/>
                  </a:schemeClr>
                </a:solidFill>
              </a:ln>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D0140E73-62E6-4E45-B682-67589DE03C78}"/>
              </a:ext>
            </a:extLst>
          </p:cNvPr>
          <p:cNvCxnSpPr>
            <a:cxnSpLocks/>
          </p:cNvCxnSpPr>
          <p:nvPr/>
        </p:nvCxnSpPr>
        <p:spPr>
          <a:xfrm>
            <a:off x="2902238" y="125301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83F9618-BD98-0443-B7DD-98216FB1900D}"/>
              </a:ext>
            </a:extLst>
          </p:cNvPr>
          <p:cNvCxnSpPr>
            <a:cxnSpLocks/>
          </p:cNvCxnSpPr>
          <p:nvPr/>
        </p:nvCxnSpPr>
        <p:spPr>
          <a:xfrm>
            <a:off x="2902238" y="3413070"/>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6D65600-C7E2-0749-B4F5-18945C52B257}"/>
              </a:ext>
            </a:extLst>
          </p:cNvPr>
          <p:cNvCxnSpPr>
            <a:cxnSpLocks/>
          </p:cNvCxnSpPr>
          <p:nvPr/>
        </p:nvCxnSpPr>
        <p:spPr>
          <a:xfrm>
            <a:off x="2902238" y="538015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B4AA8D2-5827-3A47-BDE3-77D508F341D7}"/>
              </a:ext>
            </a:extLst>
          </p:cNvPr>
          <p:cNvCxnSpPr>
            <a:cxnSpLocks/>
          </p:cNvCxnSpPr>
          <p:nvPr/>
        </p:nvCxnSpPr>
        <p:spPr>
          <a:xfrm>
            <a:off x="3869649" y="5393405"/>
            <a:ext cx="446319" cy="277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D05817D-A0E0-3743-BEF4-E8200A414B56}"/>
              </a:ext>
            </a:extLst>
          </p:cNvPr>
          <p:cNvCxnSpPr>
            <a:cxnSpLocks/>
          </p:cNvCxnSpPr>
          <p:nvPr/>
        </p:nvCxnSpPr>
        <p:spPr>
          <a:xfrm>
            <a:off x="3876277" y="3432718"/>
            <a:ext cx="439691" cy="9325"/>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095970C-24A0-3741-A42C-0EBDC234D230}"/>
              </a:ext>
            </a:extLst>
          </p:cNvPr>
          <p:cNvCxnSpPr>
            <a:cxnSpLocks/>
          </p:cNvCxnSpPr>
          <p:nvPr/>
        </p:nvCxnSpPr>
        <p:spPr>
          <a:xfrm>
            <a:off x="3856397" y="125301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ube 20">
                <a:extLst>
                  <a:ext uri="{FF2B5EF4-FFF2-40B4-BE49-F238E27FC236}">
                    <a16:creationId xmlns:a16="http://schemas.microsoft.com/office/drawing/2014/main" id="{17ED68EE-B260-3849-ACDD-F56E468F9A17}"/>
                  </a:ext>
                </a:extLst>
              </p:cNvPr>
              <p:cNvSpPr/>
              <p:nvPr/>
            </p:nvSpPr>
            <p:spPr>
              <a:xfrm>
                <a:off x="4480492" y="588472"/>
                <a:ext cx="1319734" cy="1211887"/>
              </a:xfrm>
              <a:prstGeom prst="cube">
                <a:avLst>
                  <a:gd name="adj" fmla="val 28446"/>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21" name="Cube 20">
                <a:extLst>
                  <a:ext uri="{FF2B5EF4-FFF2-40B4-BE49-F238E27FC236}">
                    <a16:creationId xmlns:a16="http://schemas.microsoft.com/office/drawing/2014/main" id="{17ED68EE-B260-3849-ACDD-F56E468F9A17}"/>
                  </a:ext>
                </a:extLst>
              </p:cNvPr>
              <p:cNvSpPr>
                <a:spLocks noRot="1" noChangeAspect="1" noMove="1" noResize="1" noEditPoints="1" noAdjustHandles="1" noChangeArrowheads="1" noChangeShapeType="1" noTextEdit="1"/>
              </p:cNvSpPr>
              <p:nvPr/>
            </p:nvSpPr>
            <p:spPr>
              <a:xfrm>
                <a:off x="4480492" y="588472"/>
                <a:ext cx="1319734" cy="1211887"/>
              </a:xfrm>
              <a:prstGeom prst="cube">
                <a:avLst>
                  <a:gd name="adj" fmla="val 28446"/>
                </a:avLst>
              </a:prstGeom>
              <a:blipFill>
                <a:blip r:embed="rId9"/>
                <a:stretch>
                  <a:fillRect l="-5660"/>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Cube 75">
                <a:extLst>
                  <a:ext uri="{FF2B5EF4-FFF2-40B4-BE49-F238E27FC236}">
                    <a16:creationId xmlns:a16="http://schemas.microsoft.com/office/drawing/2014/main" id="{BB0C3BB7-DA41-DB4E-96A8-CF68B5D48F41}"/>
                  </a:ext>
                </a:extLst>
              </p:cNvPr>
              <p:cNvSpPr/>
              <p:nvPr/>
            </p:nvSpPr>
            <p:spPr>
              <a:xfrm>
                <a:off x="4365767" y="2743088"/>
                <a:ext cx="1275361" cy="1211887"/>
              </a:xfrm>
              <a:prstGeom prst="cube">
                <a:avLst>
                  <a:gd name="adj" fmla="val 28446"/>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Cube 75">
                <a:extLst>
                  <a:ext uri="{FF2B5EF4-FFF2-40B4-BE49-F238E27FC236}">
                    <a16:creationId xmlns:a16="http://schemas.microsoft.com/office/drawing/2014/main" id="{BB0C3BB7-DA41-DB4E-96A8-CF68B5D48F41}"/>
                  </a:ext>
                </a:extLst>
              </p:cNvPr>
              <p:cNvSpPr>
                <a:spLocks noRot="1" noChangeAspect="1" noMove="1" noResize="1" noEditPoints="1" noAdjustHandles="1" noChangeArrowheads="1" noChangeShapeType="1" noTextEdit="1"/>
              </p:cNvSpPr>
              <p:nvPr/>
            </p:nvSpPr>
            <p:spPr>
              <a:xfrm>
                <a:off x="4365767" y="2743088"/>
                <a:ext cx="1275361" cy="1211887"/>
              </a:xfrm>
              <a:prstGeom prst="cube">
                <a:avLst>
                  <a:gd name="adj" fmla="val 28446"/>
                </a:avLst>
              </a:prstGeom>
              <a:blipFill>
                <a:blip r:embed="rId10"/>
                <a:stretch>
                  <a:fillRect l="-7843"/>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Cube 76">
                <a:extLst>
                  <a:ext uri="{FF2B5EF4-FFF2-40B4-BE49-F238E27FC236}">
                    <a16:creationId xmlns:a16="http://schemas.microsoft.com/office/drawing/2014/main" id="{F0B7903E-5CCF-AF46-830B-DE7D1F3AB5DE}"/>
                  </a:ext>
                </a:extLst>
              </p:cNvPr>
              <p:cNvSpPr/>
              <p:nvPr/>
            </p:nvSpPr>
            <p:spPr>
              <a:xfrm>
                <a:off x="4342758" y="4739367"/>
                <a:ext cx="1274587" cy="1211887"/>
              </a:xfrm>
              <a:prstGeom prst="cube">
                <a:avLst>
                  <a:gd name="adj" fmla="val 28446"/>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77" name="Cube 76">
                <a:extLst>
                  <a:ext uri="{FF2B5EF4-FFF2-40B4-BE49-F238E27FC236}">
                    <a16:creationId xmlns:a16="http://schemas.microsoft.com/office/drawing/2014/main" id="{F0B7903E-5CCF-AF46-830B-DE7D1F3AB5DE}"/>
                  </a:ext>
                </a:extLst>
              </p:cNvPr>
              <p:cNvSpPr>
                <a:spLocks noRot="1" noChangeAspect="1" noMove="1" noResize="1" noEditPoints="1" noAdjustHandles="1" noChangeArrowheads="1" noChangeShapeType="1" noTextEdit="1"/>
              </p:cNvSpPr>
              <p:nvPr/>
            </p:nvSpPr>
            <p:spPr>
              <a:xfrm>
                <a:off x="4342758" y="4739367"/>
                <a:ext cx="1274587" cy="1211887"/>
              </a:xfrm>
              <a:prstGeom prst="cube">
                <a:avLst>
                  <a:gd name="adj" fmla="val 28446"/>
                </a:avLst>
              </a:prstGeom>
              <a:blipFill>
                <a:blip r:embed="rId11"/>
                <a:stretch>
                  <a:fillRect l="-7843"/>
                </a:stretch>
              </a:blipFill>
              <a:ln>
                <a:solidFill>
                  <a:schemeClr val="accent2">
                    <a:lumMod val="60000"/>
                    <a:lumOff val="40000"/>
                  </a:schemeClr>
                </a:solidFill>
              </a:ln>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7D38332F-FB0C-294E-AFDC-38B05B3C8D8A}"/>
              </a:ext>
            </a:extLst>
          </p:cNvPr>
          <p:cNvCxnSpPr>
            <a:cxnSpLocks/>
          </p:cNvCxnSpPr>
          <p:nvPr/>
        </p:nvCxnSpPr>
        <p:spPr>
          <a:xfrm flipV="1">
            <a:off x="5420154" y="3406215"/>
            <a:ext cx="463639" cy="1"/>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305E720-F271-644F-B163-0F780AA142B7}"/>
              </a:ext>
            </a:extLst>
          </p:cNvPr>
          <p:cNvCxnSpPr>
            <a:cxnSpLocks/>
          </p:cNvCxnSpPr>
          <p:nvPr/>
        </p:nvCxnSpPr>
        <p:spPr>
          <a:xfrm>
            <a:off x="5837596" y="1186761"/>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332DD99F-7E04-7440-8753-ACFB5B4E135C}"/>
              </a:ext>
            </a:extLst>
          </p:cNvPr>
          <p:cNvSpPr/>
          <p:nvPr/>
        </p:nvSpPr>
        <p:spPr>
          <a:xfrm>
            <a:off x="6529271" y="913095"/>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p:sp>
        <p:nvSpPr>
          <p:cNvPr id="97" name="Oval 96">
            <a:extLst>
              <a:ext uri="{FF2B5EF4-FFF2-40B4-BE49-F238E27FC236}">
                <a16:creationId xmlns:a16="http://schemas.microsoft.com/office/drawing/2014/main" id="{A9E34915-FF6E-D947-8B94-D7FE9728F736}"/>
              </a:ext>
            </a:extLst>
          </p:cNvPr>
          <p:cNvSpPr/>
          <p:nvPr/>
        </p:nvSpPr>
        <p:spPr>
          <a:xfrm>
            <a:off x="6965203" y="3132839"/>
            <a:ext cx="44790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p:sp>
        <p:nvSpPr>
          <p:cNvPr id="100" name="Oval 99">
            <a:extLst>
              <a:ext uri="{FF2B5EF4-FFF2-40B4-BE49-F238E27FC236}">
                <a16:creationId xmlns:a16="http://schemas.microsoft.com/office/drawing/2014/main" id="{68F9CCA3-177D-AD4A-B9FD-3A4FB789E987}"/>
              </a:ext>
            </a:extLst>
          </p:cNvPr>
          <p:cNvSpPr/>
          <p:nvPr/>
        </p:nvSpPr>
        <p:spPr>
          <a:xfrm>
            <a:off x="6988063" y="5133917"/>
            <a:ext cx="422993"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9D99146-7912-384D-8379-D026476BBCEB}"/>
                  </a:ext>
                </a:extLst>
              </p:cNvPr>
              <p:cNvSpPr/>
              <p:nvPr/>
            </p:nvSpPr>
            <p:spPr>
              <a:xfrm>
                <a:off x="7818196" y="825638"/>
                <a:ext cx="1008966" cy="809384"/>
              </a:xfrm>
              <a:prstGeom prst="rect">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27" name="Rectangle 26">
                <a:extLst>
                  <a:ext uri="{FF2B5EF4-FFF2-40B4-BE49-F238E27FC236}">
                    <a16:creationId xmlns:a16="http://schemas.microsoft.com/office/drawing/2014/main" id="{29D99146-7912-384D-8379-D026476BBCEB}"/>
                  </a:ext>
                </a:extLst>
              </p:cNvPr>
              <p:cNvSpPr>
                <a:spLocks noRot="1" noChangeAspect="1" noMove="1" noResize="1" noEditPoints="1" noAdjustHandles="1" noChangeArrowheads="1" noChangeShapeType="1" noTextEdit="1"/>
              </p:cNvSpPr>
              <p:nvPr/>
            </p:nvSpPr>
            <p:spPr>
              <a:xfrm>
                <a:off x="7818196" y="825638"/>
                <a:ext cx="1008966" cy="809384"/>
              </a:xfrm>
              <a:prstGeom prst="rect">
                <a:avLst/>
              </a:prstGeom>
              <a:blipFill>
                <a:blip r:embed="rId15"/>
                <a:stretch>
                  <a:fillRect l="-6173" r="-1235"/>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53189A4D-ED53-1C4D-909C-63D309C87754}"/>
                  </a:ext>
                </a:extLst>
              </p:cNvPr>
              <p:cNvSpPr/>
              <p:nvPr/>
            </p:nvSpPr>
            <p:spPr>
              <a:xfrm>
                <a:off x="7818196" y="2974904"/>
                <a:ext cx="1008966" cy="809384"/>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04" name="Rectangle 103">
                <a:extLst>
                  <a:ext uri="{FF2B5EF4-FFF2-40B4-BE49-F238E27FC236}">
                    <a16:creationId xmlns:a16="http://schemas.microsoft.com/office/drawing/2014/main" id="{53189A4D-ED53-1C4D-909C-63D309C87754}"/>
                  </a:ext>
                </a:extLst>
              </p:cNvPr>
              <p:cNvSpPr>
                <a:spLocks noRot="1" noChangeAspect="1" noMove="1" noResize="1" noEditPoints="1" noAdjustHandles="1" noChangeArrowheads="1" noChangeShapeType="1" noTextEdit="1"/>
              </p:cNvSpPr>
              <p:nvPr/>
            </p:nvSpPr>
            <p:spPr>
              <a:xfrm>
                <a:off x="7818196" y="2974904"/>
                <a:ext cx="1008966" cy="809384"/>
              </a:xfrm>
              <a:prstGeom prst="rect">
                <a:avLst/>
              </a:prstGeom>
              <a:blipFill>
                <a:blip r:embed="rId16"/>
                <a:stretch>
                  <a:fillRect l="-6173" r="-1235"/>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568ED3A7-7FC5-D04F-A5FC-0F2F48D5E111}"/>
                  </a:ext>
                </a:extLst>
              </p:cNvPr>
              <p:cNvSpPr/>
              <p:nvPr/>
            </p:nvSpPr>
            <p:spPr>
              <a:xfrm>
                <a:off x="7808261" y="4986200"/>
                <a:ext cx="1008966" cy="80938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l-GR" sz="2400" b="0" i="1" smtClean="0">
                          <a:latin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05" name="Rectangle 104">
                <a:extLst>
                  <a:ext uri="{FF2B5EF4-FFF2-40B4-BE49-F238E27FC236}">
                    <a16:creationId xmlns:a16="http://schemas.microsoft.com/office/drawing/2014/main" id="{568ED3A7-7FC5-D04F-A5FC-0F2F48D5E111}"/>
                  </a:ext>
                </a:extLst>
              </p:cNvPr>
              <p:cNvSpPr>
                <a:spLocks noRot="1" noChangeAspect="1" noMove="1" noResize="1" noEditPoints="1" noAdjustHandles="1" noChangeArrowheads="1" noChangeShapeType="1" noTextEdit="1"/>
              </p:cNvSpPr>
              <p:nvPr/>
            </p:nvSpPr>
            <p:spPr>
              <a:xfrm>
                <a:off x="7808261" y="4986200"/>
                <a:ext cx="1008966" cy="809384"/>
              </a:xfrm>
              <a:prstGeom prst="rect">
                <a:avLst/>
              </a:prstGeom>
              <a:blipFill>
                <a:blip r:embed="rId17"/>
                <a:stretch>
                  <a:fillRect l="-6173" r="-1235"/>
                </a:stretch>
              </a:blipFill>
              <a:ln>
                <a:solidFill>
                  <a:schemeClr val="accent2">
                    <a:lumMod val="60000"/>
                    <a:lumOff val="40000"/>
                  </a:schemeClr>
                </a:solidFill>
              </a:ln>
            </p:spPr>
            <p:txBody>
              <a:bodyPr/>
              <a:lstStyle/>
              <a:p>
                <a:r>
                  <a:rPr lang="en-US">
                    <a:noFill/>
                  </a:rPr>
                  <a:t> </a:t>
                </a:r>
              </a:p>
            </p:txBody>
          </p:sp>
        </mc:Fallback>
      </mc:AlternateContent>
      <p:cxnSp>
        <p:nvCxnSpPr>
          <p:cNvPr id="106" name="Straight Arrow Connector 105">
            <a:extLst>
              <a:ext uri="{FF2B5EF4-FFF2-40B4-BE49-F238E27FC236}">
                <a16:creationId xmlns:a16="http://schemas.microsoft.com/office/drawing/2014/main" id="{60D52DD3-897C-444E-99FB-77CEFC86A51A}"/>
              </a:ext>
            </a:extLst>
          </p:cNvPr>
          <p:cNvCxnSpPr>
            <a:cxnSpLocks/>
          </p:cNvCxnSpPr>
          <p:nvPr/>
        </p:nvCxnSpPr>
        <p:spPr>
          <a:xfrm>
            <a:off x="7202572" y="1219891"/>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3CF670C-EE6B-0544-B6EC-D5482E8F28D0}"/>
              </a:ext>
            </a:extLst>
          </p:cNvPr>
          <p:cNvCxnSpPr>
            <a:cxnSpLocks/>
          </p:cNvCxnSpPr>
          <p:nvPr/>
        </p:nvCxnSpPr>
        <p:spPr>
          <a:xfrm>
            <a:off x="7370064" y="3399877"/>
            <a:ext cx="402351"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AF35028-4969-A74D-8C9E-A925ABBA1F3F}"/>
              </a:ext>
            </a:extLst>
          </p:cNvPr>
          <p:cNvCxnSpPr>
            <a:cxnSpLocks/>
          </p:cNvCxnSpPr>
          <p:nvPr/>
        </p:nvCxnSpPr>
        <p:spPr>
          <a:xfrm>
            <a:off x="8845842" y="1213266"/>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C58435F-5A12-3E41-8BA3-EAD6336588AA}"/>
              </a:ext>
            </a:extLst>
          </p:cNvPr>
          <p:cNvCxnSpPr>
            <a:cxnSpLocks/>
          </p:cNvCxnSpPr>
          <p:nvPr/>
        </p:nvCxnSpPr>
        <p:spPr>
          <a:xfrm>
            <a:off x="8819337" y="339325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3F08F77-F1F6-C74F-8EC3-43A007B0D4AA}"/>
              </a:ext>
            </a:extLst>
          </p:cNvPr>
          <p:cNvCxnSpPr>
            <a:cxnSpLocks/>
          </p:cNvCxnSpPr>
          <p:nvPr/>
        </p:nvCxnSpPr>
        <p:spPr>
          <a:xfrm>
            <a:off x="8832591" y="541420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23AEB0D5-BA57-714E-A916-BCB7A31D9B63}"/>
                  </a:ext>
                </a:extLst>
              </p:cNvPr>
              <p:cNvSpPr/>
              <p:nvPr/>
            </p:nvSpPr>
            <p:spPr>
              <a:xfrm>
                <a:off x="9473384" y="916577"/>
                <a:ext cx="365168" cy="671785"/>
              </a:xfrm>
              <a:prstGeom prst="rect">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5" name="Rectangle 114">
                <a:extLst>
                  <a:ext uri="{FF2B5EF4-FFF2-40B4-BE49-F238E27FC236}">
                    <a16:creationId xmlns:a16="http://schemas.microsoft.com/office/drawing/2014/main" id="{23AEB0D5-BA57-714E-A916-BCB7A31D9B63}"/>
                  </a:ext>
                </a:extLst>
              </p:cNvPr>
              <p:cNvSpPr>
                <a:spLocks noRot="1" noChangeAspect="1" noMove="1" noResize="1" noEditPoints="1" noAdjustHandles="1" noChangeArrowheads="1" noChangeShapeType="1" noTextEdit="1"/>
              </p:cNvSpPr>
              <p:nvPr/>
            </p:nvSpPr>
            <p:spPr>
              <a:xfrm>
                <a:off x="9473384" y="916577"/>
                <a:ext cx="365168" cy="671785"/>
              </a:xfrm>
              <a:prstGeom prst="rect">
                <a:avLst/>
              </a:prstGeom>
              <a:blipFill>
                <a:blip r:embed="rId18"/>
                <a:stretch>
                  <a:fillRect l="-12903"/>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8BD9430A-37E4-CE4A-82D7-C189090D6E54}"/>
                  </a:ext>
                </a:extLst>
              </p:cNvPr>
              <p:cNvSpPr/>
              <p:nvPr/>
            </p:nvSpPr>
            <p:spPr>
              <a:xfrm>
                <a:off x="9473384" y="3040575"/>
                <a:ext cx="338668" cy="655749"/>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6" name="Rectangle 115">
                <a:extLst>
                  <a:ext uri="{FF2B5EF4-FFF2-40B4-BE49-F238E27FC236}">
                    <a16:creationId xmlns:a16="http://schemas.microsoft.com/office/drawing/2014/main" id="{8BD9430A-37E4-CE4A-82D7-C189090D6E54}"/>
                  </a:ext>
                </a:extLst>
              </p:cNvPr>
              <p:cNvSpPr>
                <a:spLocks noRot="1" noChangeAspect="1" noMove="1" noResize="1" noEditPoints="1" noAdjustHandles="1" noChangeArrowheads="1" noChangeShapeType="1" noTextEdit="1"/>
              </p:cNvSpPr>
              <p:nvPr/>
            </p:nvSpPr>
            <p:spPr>
              <a:xfrm>
                <a:off x="9473384" y="3040575"/>
                <a:ext cx="338668" cy="655749"/>
              </a:xfrm>
              <a:prstGeom prst="rect">
                <a:avLst/>
              </a:prstGeom>
              <a:blipFill>
                <a:blip r:embed="rId19"/>
                <a:stretch>
                  <a:fillRect l="-17241"/>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EBEA21C3-C585-0541-BF0B-2ECE8901B882}"/>
                  </a:ext>
                </a:extLst>
              </p:cNvPr>
              <p:cNvSpPr/>
              <p:nvPr/>
            </p:nvSpPr>
            <p:spPr>
              <a:xfrm>
                <a:off x="9463450" y="5133917"/>
                <a:ext cx="332038" cy="67309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oMath>
                  </m:oMathPara>
                </a14:m>
                <a:endParaRPr lang="en-US" sz="2400" dirty="0"/>
              </a:p>
            </p:txBody>
          </p:sp>
        </mc:Choice>
        <mc:Fallback xmlns="">
          <p:sp>
            <p:nvSpPr>
              <p:cNvPr id="117" name="Rectangle 116">
                <a:extLst>
                  <a:ext uri="{FF2B5EF4-FFF2-40B4-BE49-F238E27FC236}">
                    <a16:creationId xmlns:a16="http://schemas.microsoft.com/office/drawing/2014/main" id="{EBEA21C3-C585-0541-BF0B-2ECE8901B882}"/>
                  </a:ext>
                </a:extLst>
              </p:cNvPr>
              <p:cNvSpPr>
                <a:spLocks noRot="1" noChangeAspect="1" noMove="1" noResize="1" noEditPoints="1" noAdjustHandles="1" noChangeArrowheads="1" noChangeShapeType="1" noTextEdit="1"/>
              </p:cNvSpPr>
              <p:nvPr/>
            </p:nvSpPr>
            <p:spPr>
              <a:xfrm>
                <a:off x="9463450" y="5133917"/>
                <a:ext cx="332038" cy="673094"/>
              </a:xfrm>
              <a:prstGeom prst="rect">
                <a:avLst/>
              </a:prstGeom>
              <a:blipFill>
                <a:blip r:embed="rId20"/>
                <a:stretch>
                  <a:fillRect l="-17857"/>
                </a:stretch>
              </a:blipFill>
              <a:ln>
                <a:solidFill>
                  <a:schemeClr val="accent2">
                    <a:lumMod val="60000"/>
                    <a:lumOff val="40000"/>
                  </a:schemeClr>
                </a:solidFill>
              </a:ln>
            </p:spPr>
            <p:txBody>
              <a:bodyPr/>
              <a:lstStyle/>
              <a:p>
                <a:r>
                  <a:rPr lang="en-US">
                    <a:noFill/>
                  </a:rPr>
                  <a:t> </a:t>
                </a:r>
              </a:p>
            </p:txBody>
          </p:sp>
        </mc:Fallback>
      </mc:AlternateContent>
      <p:cxnSp>
        <p:nvCxnSpPr>
          <p:cNvPr id="118" name="Straight Arrow Connector 117">
            <a:extLst>
              <a:ext uri="{FF2B5EF4-FFF2-40B4-BE49-F238E27FC236}">
                <a16:creationId xmlns:a16="http://schemas.microsoft.com/office/drawing/2014/main" id="{1CA22A2A-5BF8-604E-9455-838F97816072}"/>
              </a:ext>
            </a:extLst>
          </p:cNvPr>
          <p:cNvCxnSpPr>
            <a:cxnSpLocks/>
          </p:cNvCxnSpPr>
          <p:nvPr/>
        </p:nvCxnSpPr>
        <p:spPr>
          <a:xfrm>
            <a:off x="9912643" y="1226518"/>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C571D33-2F9C-9D40-B9B8-49863CCA2752}"/>
              </a:ext>
            </a:extLst>
          </p:cNvPr>
          <p:cNvCxnSpPr>
            <a:cxnSpLocks/>
          </p:cNvCxnSpPr>
          <p:nvPr/>
        </p:nvCxnSpPr>
        <p:spPr>
          <a:xfrm>
            <a:off x="9886138" y="3406504"/>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32B7A048-D96E-424E-8B1F-FFF58792DF2B}"/>
              </a:ext>
            </a:extLst>
          </p:cNvPr>
          <p:cNvCxnSpPr>
            <a:cxnSpLocks/>
          </p:cNvCxnSpPr>
          <p:nvPr/>
        </p:nvCxnSpPr>
        <p:spPr>
          <a:xfrm>
            <a:off x="9899392" y="5427461"/>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4E92ED44-D633-7040-9AD9-0E1FB4AC3F11}"/>
              </a:ext>
            </a:extLst>
          </p:cNvPr>
          <p:cNvCxnSpPr>
            <a:cxnSpLocks/>
          </p:cNvCxnSpPr>
          <p:nvPr/>
        </p:nvCxnSpPr>
        <p:spPr>
          <a:xfrm>
            <a:off x="10899930" y="1239772"/>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341DBCE-C447-0A40-A1D3-77C42F0A4183}"/>
              </a:ext>
            </a:extLst>
          </p:cNvPr>
          <p:cNvCxnSpPr>
            <a:cxnSpLocks/>
          </p:cNvCxnSpPr>
          <p:nvPr/>
        </p:nvCxnSpPr>
        <p:spPr>
          <a:xfrm>
            <a:off x="10873425" y="3419758"/>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FA494D67-CA26-A34E-B2F3-17F6A20FC476}"/>
              </a:ext>
            </a:extLst>
          </p:cNvPr>
          <p:cNvCxnSpPr>
            <a:cxnSpLocks/>
          </p:cNvCxnSpPr>
          <p:nvPr/>
        </p:nvCxnSpPr>
        <p:spPr>
          <a:xfrm>
            <a:off x="10886679" y="5440715"/>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Oval 123">
                <a:extLst>
                  <a:ext uri="{FF2B5EF4-FFF2-40B4-BE49-F238E27FC236}">
                    <a16:creationId xmlns:a16="http://schemas.microsoft.com/office/drawing/2014/main" id="{22C0A96C-1D3D-4A4F-858B-412BA619F470}"/>
                  </a:ext>
                </a:extLst>
              </p:cNvPr>
              <p:cNvSpPr/>
              <p:nvPr/>
            </p:nvSpPr>
            <p:spPr>
              <a:xfrm>
                <a:off x="10538059" y="906471"/>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4" name="Oval 123">
                <a:extLst>
                  <a:ext uri="{FF2B5EF4-FFF2-40B4-BE49-F238E27FC236}">
                    <a16:creationId xmlns:a16="http://schemas.microsoft.com/office/drawing/2014/main" id="{22C0A96C-1D3D-4A4F-858B-412BA619F470}"/>
                  </a:ext>
                </a:extLst>
              </p:cNvPr>
              <p:cNvSpPr>
                <a:spLocks noRot="1" noChangeAspect="1" noMove="1" noResize="1" noEditPoints="1" noAdjustHandles="1" noChangeArrowheads="1" noChangeShapeType="1" noTextEdit="1"/>
              </p:cNvSpPr>
              <p:nvPr/>
            </p:nvSpPr>
            <p:spPr>
              <a:xfrm>
                <a:off x="10538059" y="906471"/>
                <a:ext cx="295609" cy="524517"/>
              </a:xfrm>
              <a:prstGeom prst="ellipse">
                <a:avLst/>
              </a:prstGeom>
              <a:blipFill>
                <a:blip r:embed="rId21"/>
                <a:stretch>
                  <a:fillRect l="-24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Oval 124">
                <a:extLst>
                  <a:ext uri="{FF2B5EF4-FFF2-40B4-BE49-F238E27FC236}">
                    <a16:creationId xmlns:a16="http://schemas.microsoft.com/office/drawing/2014/main" id="{65286626-8AEA-CA47-8B89-F987C27AE217}"/>
                  </a:ext>
                </a:extLst>
              </p:cNvPr>
              <p:cNvSpPr/>
              <p:nvPr/>
            </p:nvSpPr>
            <p:spPr>
              <a:xfrm>
                <a:off x="10531435" y="3126215"/>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5" name="Oval 124">
                <a:extLst>
                  <a:ext uri="{FF2B5EF4-FFF2-40B4-BE49-F238E27FC236}">
                    <a16:creationId xmlns:a16="http://schemas.microsoft.com/office/drawing/2014/main" id="{65286626-8AEA-CA47-8B89-F987C27AE217}"/>
                  </a:ext>
                </a:extLst>
              </p:cNvPr>
              <p:cNvSpPr>
                <a:spLocks noRot="1" noChangeAspect="1" noMove="1" noResize="1" noEditPoints="1" noAdjustHandles="1" noChangeArrowheads="1" noChangeShapeType="1" noTextEdit="1"/>
              </p:cNvSpPr>
              <p:nvPr/>
            </p:nvSpPr>
            <p:spPr>
              <a:xfrm>
                <a:off x="10531435" y="3126215"/>
                <a:ext cx="295609" cy="524517"/>
              </a:xfrm>
              <a:prstGeom prst="ellipse">
                <a:avLst/>
              </a:prstGeom>
              <a:blipFill>
                <a:blip r:embed="rId22"/>
                <a:stretch>
                  <a:fillRect l="-1923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Oval 125">
                <a:extLst>
                  <a:ext uri="{FF2B5EF4-FFF2-40B4-BE49-F238E27FC236}">
                    <a16:creationId xmlns:a16="http://schemas.microsoft.com/office/drawing/2014/main" id="{3E33A02B-6225-FA4D-823D-4A2924EF3734}"/>
                  </a:ext>
                </a:extLst>
              </p:cNvPr>
              <p:cNvSpPr/>
              <p:nvPr/>
            </p:nvSpPr>
            <p:spPr>
              <a:xfrm>
                <a:off x="10544687" y="5127293"/>
                <a:ext cx="295609"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rPr>
                        <m:t>÷</m:t>
                      </m:r>
                    </m:oMath>
                  </m:oMathPara>
                </a14:m>
                <a:endParaRPr lang="en-US" sz="2400" b="1" dirty="0">
                  <a:solidFill>
                    <a:schemeClr val="tx1"/>
                  </a:solidFill>
                </a:endParaRPr>
              </a:p>
            </p:txBody>
          </p:sp>
        </mc:Choice>
        <mc:Fallback xmlns="">
          <p:sp>
            <p:nvSpPr>
              <p:cNvPr id="126" name="Oval 125">
                <a:extLst>
                  <a:ext uri="{FF2B5EF4-FFF2-40B4-BE49-F238E27FC236}">
                    <a16:creationId xmlns:a16="http://schemas.microsoft.com/office/drawing/2014/main" id="{3E33A02B-6225-FA4D-823D-4A2924EF3734}"/>
                  </a:ext>
                </a:extLst>
              </p:cNvPr>
              <p:cNvSpPr>
                <a:spLocks noRot="1" noChangeAspect="1" noMove="1" noResize="1" noEditPoints="1" noAdjustHandles="1" noChangeArrowheads="1" noChangeShapeType="1" noTextEdit="1"/>
              </p:cNvSpPr>
              <p:nvPr/>
            </p:nvSpPr>
            <p:spPr>
              <a:xfrm>
                <a:off x="10544687" y="5127293"/>
                <a:ext cx="295609" cy="524517"/>
              </a:xfrm>
              <a:prstGeom prst="ellipse">
                <a:avLst/>
              </a:prstGeom>
              <a:blipFill>
                <a:blip r:embed="rId23"/>
                <a:stretch>
                  <a:fillRect l="-1923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Oval 126">
                <a:extLst>
                  <a:ext uri="{FF2B5EF4-FFF2-40B4-BE49-F238E27FC236}">
                    <a16:creationId xmlns:a16="http://schemas.microsoft.com/office/drawing/2014/main" id="{16E927F0-3D1C-4D4E-99C5-E553BF45F0B8}"/>
                  </a:ext>
                </a:extLst>
              </p:cNvPr>
              <p:cNvSpPr/>
              <p:nvPr/>
            </p:nvSpPr>
            <p:spPr>
              <a:xfrm>
                <a:off x="10474284" y="1916314"/>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27" name="Oval 126">
                <a:extLst>
                  <a:ext uri="{FF2B5EF4-FFF2-40B4-BE49-F238E27FC236}">
                    <a16:creationId xmlns:a16="http://schemas.microsoft.com/office/drawing/2014/main" id="{16E927F0-3D1C-4D4E-99C5-E553BF45F0B8}"/>
                  </a:ext>
                </a:extLst>
              </p:cNvPr>
              <p:cNvSpPr>
                <a:spLocks noRot="1" noChangeAspect="1" noMove="1" noResize="1" noEditPoints="1" noAdjustHandles="1" noChangeArrowheads="1" noChangeShapeType="1" noTextEdit="1"/>
              </p:cNvSpPr>
              <p:nvPr/>
            </p:nvSpPr>
            <p:spPr>
              <a:xfrm>
                <a:off x="10474284" y="1916314"/>
                <a:ext cx="417413" cy="635704"/>
              </a:xfrm>
              <a:prstGeom prst="ellipse">
                <a:avLst/>
              </a:prstGeom>
              <a:blipFill>
                <a:blip r:embed="rId24"/>
                <a:stretch>
                  <a:fillRect l="-14286"/>
                </a:stretch>
              </a:blipFill>
              <a:ln>
                <a:solidFill>
                  <a:schemeClr val="bg1">
                    <a:lumMod val="65000"/>
                  </a:schemeClr>
                </a:solidFill>
              </a:ln>
            </p:spPr>
            <p:txBody>
              <a:bodyPr/>
              <a:lstStyle/>
              <a:p>
                <a:r>
                  <a:rPr lang="en-US">
                    <a:noFill/>
                  </a:rPr>
                  <a:t> </a:t>
                </a:r>
              </a:p>
            </p:txBody>
          </p:sp>
        </mc:Fallback>
      </mc:AlternateContent>
      <p:cxnSp>
        <p:nvCxnSpPr>
          <p:cNvPr id="128" name="Straight Arrow Connector 127">
            <a:extLst>
              <a:ext uri="{FF2B5EF4-FFF2-40B4-BE49-F238E27FC236}">
                <a16:creationId xmlns:a16="http://schemas.microsoft.com/office/drawing/2014/main" id="{A4DB751D-B15B-6943-A075-EF39F213AE88}"/>
              </a:ext>
            </a:extLst>
          </p:cNvPr>
          <p:cNvCxnSpPr>
            <a:cxnSpLocks/>
          </p:cNvCxnSpPr>
          <p:nvPr/>
        </p:nvCxnSpPr>
        <p:spPr>
          <a:xfrm flipV="1">
            <a:off x="10700810" y="141536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Oval 129">
                <a:extLst>
                  <a:ext uri="{FF2B5EF4-FFF2-40B4-BE49-F238E27FC236}">
                    <a16:creationId xmlns:a16="http://schemas.microsoft.com/office/drawing/2014/main" id="{AA7E1CE4-619D-0C4B-A6A7-7721F09E36A6}"/>
                  </a:ext>
                </a:extLst>
              </p:cNvPr>
              <p:cNvSpPr/>
              <p:nvPr/>
            </p:nvSpPr>
            <p:spPr>
              <a:xfrm>
                <a:off x="10498463" y="4162560"/>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30" name="Oval 129">
                <a:extLst>
                  <a:ext uri="{FF2B5EF4-FFF2-40B4-BE49-F238E27FC236}">
                    <a16:creationId xmlns:a16="http://schemas.microsoft.com/office/drawing/2014/main" id="{AA7E1CE4-619D-0C4B-A6A7-7721F09E36A6}"/>
                  </a:ext>
                </a:extLst>
              </p:cNvPr>
              <p:cNvSpPr>
                <a:spLocks noRot="1" noChangeAspect="1" noMove="1" noResize="1" noEditPoints="1" noAdjustHandles="1" noChangeArrowheads="1" noChangeShapeType="1" noTextEdit="1"/>
              </p:cNvSpPr>
              <p:nvPr/>
            </p:nvSpPr>
            <p:spPr>
              <a:xfrm>
                <a:off x="10498463" y="4162560"/>
                <a:ext cx="417413" cy="635704"/>
              </a:xfrm>
              <a:prstGeom prst="ellipse">
                <a:avLst/>
              </a:prstGeom>
              <a:blipFill>
                <a:blip r:embed="rId25"/>
                <a:stretch>
                  <a:fillRect l="-14286"/>
                </a:stretch>
              </a:blipFill>
              <a:ln>
                <a:solidFill>
                  <a:schemeClr val="bg1">
                    <a:lumMod val="65000"/>
                  </a:schemeClr>
                </a:solidFill>
              </a:ln>
            </p:spPr>
            <p:txBody>
              <a:bodyPr/>
              <a:lstStyle/>
              <a:p>
                <a:r>
                  <a:rPr lang="en-US">
                    <a:noFill/>
                  </a:rPr>
                  <a:t> </a:t>
                </a:r>
              </a:p>
            </p:txBody>
          </p:sp>
        </mc:Fallback>
      </mc:AlternateContent>
      <p:cxnSp>
        <p:nvCxnSpPr>
          <p:cNvPr id="131" name="Straight Arrow Connector 130">
            <a:extLst>
              <a:ext uri="{FF2B5EF4-FFF2-40B4-BE49-F238E27FC236}">
                <a16:creationId xmlns:a16="http://schemas.microsoft.com/office/drawing/2014/main" id="{5135C307-501D-3E45-80FF-26B9F112E2B9}"/>
              </a:ext>
            </a:extLst>
          </p:cNvPr>
          <p:cNvCxnSpPr>
            <a:cxnSpLocks/>
          </p:cNvCxnSpPr>
          <p:nvPr/>
        </p:nvCxnSpPr>
        <p:spPr>
          <a:xfrm flipV="1">
            <a:off x="10706701" y="3661606"/>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69EF07C6-28EB-8043-8539-399346614C59}"/>
                  </a:ext>
                </a:extLst>
              </p:cNvPr>
              <p:cNvSpPr/>
              <p:nvPr/>
            </p:nvSpPr>
            <p:spPr>
              <a:xfrm>
                <a:off x="10514042" y="6183516"/>
                <a:ext cx="417413"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𝑇</m:t>
                      </m:r>
                    </m:oMath>
                  </m:oMathPara>
                </a14:m>
                <a:endParaRPr lang="en-US" sz="2800" dirty="0"/>
              </a:p>
            </p:txBody>
          </p:sp>
        </mc:Choice>
        <mc:Fallback xmlns="">
          <p:sp>
            <p:nvSpPr>
              <p:cNvPr id="132" name="Oval 131">
                <a:extLst>
                  <a:ext uri="{FF2B5EF4-FFF2-40B4-BE49-F238E27FC236}">
                    <a16:creationId xmlns:a16="http://schemas.microsoft.com/office/drawing/2014/main" id="{69EF07C6-28EB-8043-8539-399346614C59}"/>
                  </a:ext>
                </a:extLst>
              </p:cNvPr>
              <p:cNvSpPr>
                <a:spLocks noRot="1" noChangeAspect="1" noMove="1" noResize="1" noEditPoints="1" noAdjustHandles="1" noChangeArrowheads="1" noChangeShapeType="1" noTextEdit="1"/>
              </p:cNvSpPr>
              <p:nvPr/>
            </p:nvSpPr>
            <p:spPr>
              <a:xfrm>
                <a:off x="10514042" y="6183516"/>
                <a:ext cx="417413" cy="635704"/>
              </a:xfrm>
              <a:prstGeom prst="ellipse">
                <a:avLst/>
              </a:prstGeom>
              <a:blipFill>
                <a:blip r:embed="rId25"/>
                <a:stretch>
                  <a:fillRect l="-17647"/>
                </a:stretch>
              </a:blipFill>
              <a:ln>
                <a:solidFill>
                  <a:schemeClr val="bg1">
                    <a:lumMod val="65000"/>
                  </a:schemeClr>
                </a:solidFill>
              </a:ln>
            </p:spPr>
            <p:txBody>
              <a:bodyPr/>
              <a:lstStyle/>
              <a:p>
                <a:r>
                  <a:rPr lang="en-US">
                    <a:noFill/>
                  </a:rPr>
                  <a:t> </a:t>
                </a:r>
              </a:p>
            </p:txBody>
          </p:sp>
        </mc:Fallback>
      </mc:AlternateContent>
      <p:cxnSp>
        <p:nvCxnSpPr>
          <p:cNvPr id="133" name="Straight Arrow Connector 132">
            <a:extLst>
              <a:ext uri="{FF2B5EF4-FFF2-40B4-BE49-F238E27FC236}">
                <a16:creationId xmlns:a16="http://schemas.microsoft.com/office/drawing/2014/main" id="{382CD5DB-D778-5348-956A-C1685E18E8FF}"/>
              </a:ext>
            </a:extLst>
          </p:cNvPr>
          <p:cNvCxnSpPr>
            <a:cxnSpLocks/>
          </p:cNvCxnSpPr>
          <p:nvPr/>
        </p:nvCxnSpPr>
        <p:spPr>
          <a:xfrm flipV="1">
            <a:off x="10702402" y="5682562"/>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102592A1-9BF9-F248-8154-FD582BADE554}"/>
                  </a:ext>
                </a:extLst>
              </p:cNvPr>
              <p:cNvSpPr/>
              <p:nvPr/>
            </p:nvSpPr>
            <p:spPr>
              <a:xfrm>
                <a:off x="11553528" y="910108"/>
                <a:ext cx="365168" cy="671785"/>
              </a:xfrm>
              <a:prstGeom prst="rect">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4" name="Rectangle 133">
                <a:extLst>
                  <a:ext uri="{FF2B5EF4-FFF2-40B4-BE49-F238E27FC236}">
                    <a16:creationId xmlns:a16="http://schemas.microsoft.com/office/drawing/2014/main" id="{102592A1-9BF9-F248-8154-FD582BADE554}"/>
                  </a:ext>
                </a:extLst>
              </p:cNvPr>
              <p:cNvSpPr>
                <a:spLocks noRot="1" noChangeAspect="1" noMove="1" noResize="1" noEditPoints="1" noAdjustHandles="1" noChangeArrowheads="1" noChangeShapeType="1" noTextEdit="1"/>
              </p:cNvSpPr>
              <p:nvPr/>
            </p:nvSpPr>
            <p:spPr>
              <a:xfrm>
                <a:off x="11553528" y="910108"/>
                <a:ext cx="365168" cy="671785"/>
              </a:xfrm>
              <a:prstGeom prst="rect">
                <a:avLst/>
              </a:prstGeom>
              <a:blipFill>
                <a:blip r:embed="rId26"/>
                <a:stretch>
                  <a:fillRect l="-20000"/>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8383016E-0433-DB40-B875-38D270283CC3}"/>
                  </a:ext>
                </a:extLst>
              </p:cNvPr>
              <p:cNvSpPr/>
              <p:nvPr/>
            </p:nvSpPr>
            <p:spPr>
              <a:xfrm>
                <a:off x="11559695" y="3070323"/>
                <a:ext cx="365168" cy="67178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5" name="Rectangle 134">
                <a:extLst>
                  <a:ext uri="{FF2B5EF4-FFF2-40B4-BE49-F238E27FC236}">
                    <a16:creationId xmlns:a16="http://schemas.microsoft.com/office/drawing/2014/main" id="{8383016E-0433-DB40-B875-38D270283CC3}"/>
                  </a:ext>
                </a:extLst>
              </p:cNvPr>
              <p:cNvSpPr>
                <a:spLocks noRot="1" noChangeAspect="1" noMove="1" noResize="1" noEditPoints="1" noAdjustHandles="1" noChangeArrowheads="1" noChangeShapeType="1" noTextEdit="1"/>
              </p:cNvSpPr>
              <p:nvPr/>
            </p:nvSpPr>
            <p:spPr>
              <a:xfrm>
                <a:off x="11559695" y="3070323"/>
                <a:ext cx="365168" cy="671785"/>
              </a:xfrm>
              <a:prstGeom prst="rect">
                <a:avLst/>
              </a:prstGeom>
              <a:blipFill>
                <a:blip r:embed="rId27"/>
                <a:stretch>
                  <a:fillRect l="-16129"/>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A1882732-3ED8-2B4B-928F-67B0E1014995}"/>
                  </a:ext>
                </a:extLst>
              </p:cNvPr>
              <p:cNvSpPr/>
              <p:nvPr/>
            </p:nvSpPr>
            <p:spPr>
              <a:xfrm>
                <a:off x="11553528" y="5103551"/>
                <a:ext cx="365168" cy="67178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oMath>
                  </m:oMathPara>
                </a14:m>
                <a:endParaRPr lang="en-US" sz="2400" dirty="0"/>
              </a:p>
            </p:txBody>
          </p:sp>
        </mc:Choice>
        <mc:Fallback xmlns="">
          <p:sp>
            <p:nvSpPr>
              <p:cNvPr id="136" name="Rectangle 135">
                <a:extLst>
                  <a:ext uri="{FF2B5EF4-FFF2-40B4-BE49-F238E27FC236}">
                    <a16:creationId xmlns:a16="http://schemas.microsoft.com/office/drawing/2014/main" id="{A1882732-3ED8-2B4B-928F-67B0E1014995}"/>
                  </a:ext>
                </a:extLst>
              </p:cNvPr>
              <p:cNvSpPr>
                <a:spLocks noRot="1" noChangeAspect="1" noMove="1" noResize="1" noEditPoints="1" noAdjustHandles="1" noChangeArrowheads="1" noChangeShapeType="1" noTextEdit="1"/>
              </p:cNvSpPr>
              <p:nvPr/>
            </p:nvSpPr>
            <p:spPr>
              <a:xfrm>
                <a:off x="11553528" y="5103551"/>
                <a:ext cx="365168" cy="671785"/>
              </a:xfrm>
              <a:prstGeom prst="rect">
                <a:avLst/>
              </a:prstGeom>
              <a:blipFill>
                <a:blip r:embed="rId28"/>
                <a:stretch>
                  <a:fillRect l="-20000"/>
                </a:stretch>
              </a:blipFill>
              <a:ln>
                <a:solidFill>
                  <a:schemeClr val="accent2">
                    <a:lumMod val="60000"/>
                    <a:lumOff val="40000"/>
                  </a:schemeClr>
                </a:solidFill>
              </a:ln>
            </p:spPr>
            <p:txBody>
              <a:bodyPr/>
              <a:lstStyle/>
              <a:p>
                <a:r>
                  <a:rPr lang="en-US">
                    <a:noFill/>
                  </a:rPr>
                  <a:t> </a:t>
                </a:r>
              </a:p>
            </p:txBody>
          </p:sp>
        </mc:Fallback>
      </mc:AlternateContent>
      <p:sp>
        <p:nvSpPr>
          <p:cNvPr id="69" name="Rounded Rectangle 68">
            <a:extLst>
              <a:ext uri="{FF2B5EF4-FFF2-40B4-BE49-F238E27FC236}">
                <a16:creationId xmlns:a16="http://schemas.microsoft.com/office/drawing/2014/main" id="{F14FFD6E-B517-1D4A-94B5-E345DB2FB1A6}"/>
              </a:ext>
            </a:extLst>
          </p:cNvPr>
          <p:cNvSpPr/>
          <p:nvPr/>
        </p:nvSpPr>
        <p:spPr>
          <a:xfrm>
            <a:off x="605962" y="2735524"/>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9D00DD40-22C2-F14E-B74B-4C9EB2681570}"/>
              </a:ext>
            </a:extLst>
          </p:cNvPr>
          <p:cNvSpPr/>
          <p:nvPr/>
        </p:nvSpPr>
        <p:spPr>
          <a:xfrm>
            <a:off x="266212" y="2932624"/>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949D9893-53B2-CE47-AE2B-76AE19288D94}"/>
              </a:ext>
            </a:extLst>
          </p:cNvPr>
          <p:cNvSpPr/>
          <p:nvPr/>
        </p:nvSpPr>
        <p:spPr>
          <a:xfrm>
            <a:off x="-38011" y="3149778"/>
            <a:ext cx="834887" cy="934279"/>
          </a:xfrm>
          <a:prstGeom prst="roundRect">
            <a:avLst>
              <a:gd name="adj" fmla="val 31482"/>
            </a:avLst>
          </a:prstGeom>
          <a:solidFill>
            <a:schemeClr val="bg2"/>
          </a:solidFill>
          <a:ln>
            <a:solidFill>
              <a:schemeClr val="bg1">
                <a:lumMod val="65000"/>
              </a:schemeClr>
            </a:solidFill>
          </a:ln>
          <a:effectLst>
            <a:softEdge rad="31750"/>
          </a:effectLst>
          <a:scene3d>
            <a:camera prst="perspectiveHeroicExtremeLeftFacing"/>
            <a:lightRig rig="threePt" dir="t"/>
          </a:scene3d>
          <a:sp3d extrusionH="13335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3A169F79-AEA2-0445-BC8F-468D21463055}"/>
              </a:ext>
            </a:extLst>
          </p:cNvPr>
          <p:cNvSpPr/>
          <p:nvPr/>
        </p:nvSpPr>
        <p:spPr>
          <a:xfrm>
            <a:off x="2034220" y="759378"/>
            <a:ext cx="834887" cy="934279"/>
          </a:xfrm>
          <a:prstGeom prst="roundRect">
            <a:avLst>
              <a:gd name="adj" fmla="val 31482"/>
            </a:avLst>
          </a:prstGeom>
          <a:solidFill>
            <a:schemeClr val="bg2"/>
          </a:solidFill>
          <a:ln>
            <a:solidFill>
              <a:schemeClr val="bg1">
                <a:lumMod val="65000"/>
              </a:schemeClr>
            </a:solidFill>
          </a:ln>
          <a:effectLst>
            <a:softEdge rad="31750"/>
          </a:effectLst>
          <a:scene3d>
            <a:camera prst="perspectiveHeroicExtremeLeftFacing"/>
            <a:lightRig rig="threePt" dir="t"/>
          </a:scene3d>
          <a:sp3d extrusionH="133350" prstMaterial="plastic">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a:extLst>
              <a:ext uri="{FF2B5EF4-FFF2-40B4-BE49-F238E27FC236}">
                <a16:creationId xmlns:a16="http://schemas.microsoft.com/office/drawing/2014/main" id="{8499BF80-DB66-6B47-BA9A-73B7DEC12815}"/>
              </a:ext>
            </a:extLst>
          </p:cNvPr>
          <p:cNvSpPr/>
          <p:nvPr/>
        </p:nvSpPr>
        <p:spPr>
          <a:xfrm>
            <a:off x="2027592" y="2974904"/>
            <a:ext cx="834887" cy="934279"/>
          </a:xfrm>
          <a:prstGeom prst="roundRect">
            <a:avLst>
              <a:gd name="adj" fmla="val 31482"/>
            </a:avLst>
          </a:prstGeom>
          <a:solidFill>
            <a:schemeClr val="accent5">
              <a:lumMod val="75000"/>
            </a:schemeClr>
          </a:solidFill>
          <a:ln>
            <a:solidFill>
              <a:schemeClr val="accent5">
                <a:lumMod val="50000"/>
              </a:schemeClr>
            </a:solidFill>
          </a:ln>
          <a:effectLst>
            <a:softEdge rad="31750"/>
          </a:effectLst>
          <a:scene3d>
            <a:camera prst="perspectiveHeroicExtremeLeftFacing"/>
            <a:lightRig rig="threePt" dir="t"/>
          </a:scene3d>
          <a:sp3d extrusionH="133350" prstMaterial="plastic">
            <a:extrusionClr>
              <a:srgbClr val="00206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a:extLst>
              <a:ext uri="{FF2B5EF4-FFF2-40B4-BE49-F238E27FC236}">
                <a16:creationId xmlns:a16="http://schemas.microsoft.com/office/drawing/2014/main" id="{DF939664-0232-E04D-8AE6-105179BAAA7A}"/>
              </a:ext>
            </a:extLst>
          </p:cNvPr>
          <p:cNvSpPr/>
          <p:nvPr/>
        </p:nvSpPr>
        <p:spPr>
          <a:xfrm>
            <a:off x="2020525" y="4922411"/>
            <a:ext cx="834887" cy="934279"/>
          </a:xfrm>
          <a:prstGeom prst="roundRect">
            <a:avLst>
              <a:gd name="adj" fmla="val 31482"/>
            </a:avLst>
          </a:prstGeom>
          <a:solidFill>
            <a:srgbClr val="FF0000"/>
          </a:solidFill>
          <a:ln>
            <a:solidFill>
              <a:srgbClr val="FF0000"/>
            </a:solidFill>
          </a:ln>
          <a:effectLst>
            <a:softEdge rad="31750"/>
          </a:effectLst>
          <a:scene3d>
            <a:camera prst="perspectiveHeroicExtremeLeftFacing"/>
            <a:lightRig rig="threePt" dir="t"/>
          </a:scene3d>
          <a:sp3d extrusionH="133350" prstMaterial="plastic">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A47CF4FD-7AFD-9D47-A03B-AAAA62BC66DA}"/>
              </a:ext>
            </a:extLst>
          </p:cNvPr>
          <p:cNvCxnSpPr>
            <a:cxnSpLocks/>
          </p:cNvCxnSpPr>
          <p:nvPr/>
        </p:nvCxnSpPr>
        <p:spPr>
          <a:xfrm>
            <a:off x="7370064" y="5416098"/>
            <a:ext cx="402351"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E006FBC-3047-B949-A6B2-2E78D49D5F4A}"/>
              </a:ext>
            </a:extLst>
          </p:cNvPr>
          <p:cNvCxnSpPr>
            <a:cxnSpLocks/>
          </p:cNvCxnSpPr>
          <p:nvPr/>
        </p:nvCxnSpPr>
        <p:spPr>
          <a:xfrm>
            <a:off x="5429435" y="5421474"/>
            <a:ext cx="420200"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D47DE62-3F6C-C444-A399-4DC6419DC470}"/>
              </a:ext>
            </a:extLst>
          </p:cNvPr>
          <p:cNvCxnSpPr>
            <a:cxnSpLocks/>
          </p:cNvCxnSpPr>
          <p:nvPr/>
        </p:nvCxnSpPr>
        <p:spPr>
          <a:xfrm flipV="1">
            <a:off x="6410273" y="3395096"/>
            <a:ext cx="463639" cy="1"/>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B6D875E-02FE-BD4B-9CA4-4BF0934EA712}"/>
              </a:ext>
            </a:extLst>
          </p:cNvPr>
          <p:cNvCxnSpPr>
            <a:cxnSpLocks/>
          </p:cNvCxnSpPr>
          <p:nvPr/>
        </p:nvCxnSpPr>
        <p:spPr>
          <a:xfrm flipV="1">
            <a:off x="6410273" y="5324495"/>
            <a:ext cx="463639" cy="1"/>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40852D49-D0C3-4749-8201-1DA654009E57}"/>
              </a:ext>
            </a:extLst>
          </p:cNvPr>
          <p:cNvSpPr/>
          <p:nvPr/>
        </p:nvSpPr>
        <p:spPr>
          <a:xfrm>
            <a:off x="5944318" y="5173180"/>
            <a:ext cx="422993"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91" name="Oval 90">
            <a:extLst>
              <a:ext uri="{FF2B5EF4-FFF2-40B4-BE49-F238E27FC236}">
                <a16:creationId xmlns:a16="http://schemas.microsoft.com/office/drawing/2014/main" id="{EBE43072-DB19-944B-83AB-8952E5D379D7}"/>
              </a:ext>
            </a:extLst>
          </p:cNvPr>
          <p:cNvSpPr/>
          <p:nvPr/>
        </p:nvSpPr>
        <p:spPr>
          <a:xfrm>
            <a:off x="5950285" y="3132837"/>
            <a:ext cx="422993"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10" name="Straight Arrow Connector 9">
            <a:extLst>
              <a:ext uri="{FF2B5EF4-FFF2-40B4-BE49-F238E27FC236}">
                <a16:creationId xmlns:a16="http://schemas.microsoft.com/office/drawing/2014/main" id="{CCF9F2F7-8883-5148-81E3-904146076A77}"/>
              </a:ext>
            </a:extLst>
          </p:cNvPr>
          <p:cNvCxnSpPr>
            <a:cxnSpLocks/>
          </p:cNvCxnSpPr>
          <p:nvPr/>
        </p:nvCxnSpPr>
        <p:spPr>
          <a:xfrm>
            <a:off x="6154058" y="3278319"/>
            <a:ext cx="0" cy="29607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2224A8E-B86F-994A-A731-A83718B72250}"/>
              </a:ext>
            </a:extLst>
          </p:cNvPr>
          <p:cNvCxnSpPr>
            <a:cxnSpLocks/>
          </p:cNvCxnSpPr>
          <p:nvPr/>
        </p:nvCxnSpPr>
        <p:spPr>
          <a:xfrm>
            <a:off x="6161781" y="5291407"/>
            <a:ext cx="0" cy="29607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0F6BECD-7E10-6C46-913C-68948A4D4DCE}"/>
              </a:ext>
            </a:extLst>
          </p:cNvPr>
          <p:cNvCxnSpPr>
            <a:cxnSpLocks/>
          </p:cNvCxnSpPr>
          <p:nvPr/>
        </p:nvCxnSpPr>
        <p:spPr>
          <a:xfrm>
            <a:off x="5752252" y="336912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21BA59AE-72B3-D04E-A4B4-AB533863722D}"/>
              </a:ext>
            </a:extLst>
          </p:cNvPr>
          <p:cNvSpPr/>
          <p:nvPr/>
        </p:nvSpPr>
        <p:spPr>
          <a:xfrm>
            <a:off x="6443927" y="3095463"/>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p:cxnSp>
        <p:nvCxnSpPr>
          <p:cNvPr id="95" name="Straight Arrow Connector 94">
            <a:extLst>
              <a:ext uri="{FF2B5EF4-FFF2-40B4-BE49-F238E27FC236}">
                <a16:creationId xmlns:a16="http://schemas.microsoft.com/office/drawing/2014/main" id="{4DA277C1-61CC-2F4C-B158-95088C2EAAAB}"/>
              </a:ext>
            </a:extLst>
          </p:cNvPr>
          <p:cNvCxnSpPr>
            <a:cxnSpLocks/>
          </p:cNvCxnSpPr>
          <p:nvPr/>
        </p:nvCxnSpPr>
        <p:spPr>
          <a:xfrm>
            <a:off x="7117228" y="3402259"/>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CAEEAE02-FB8A-B54C-A46B-FB8500525EEA}"/>
              </a:ext>
            </a:extLst>
          </p:cNvPr>
          <p:cNvCxnSpPr>
            <a:cxnSpLocks/>
          </p:cNvCxnSpPr>
          <p:nvPr/>
        </p:nvCxnSpPr>
        <p:spPr>
          <a:xfrm>
            <a:off x="5825404" y="5417385"/>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9A44058D-A776-174C-8666-551161CA1DA2}"/>
              </a:ext>
            </a:extLst>
          </p:cNvPr>
          <p:cNvSpPr/>
          <p:nvPr/>
        </p:nvSpPr>
        <p:spPr>
          <a:xfrm>
            <a:off x="6517079" y="5125431"/>
            <a:ext cx="577977" cy="52451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t>
            </a:r>
          </a:p>
        </p:txBody>
      </p:sp>
      <p:cxnSp>
        <p:nvCxnSpPr>
          <p:cNvPr id="99" name="Straight Arrow Connector 98">
            <a:extLst>
              <a:ext uri="{FF2B5EF4-FFF2-40B4-BE49-F238E27FC236}">
                <a16:creationId xmlns:a16="http://schemas.microsoft.com/office/drawing/2014/main" id="{594680BE-EB12-D649-8E2A-0E351BFAD4A1}"/>
              </a:ext>
            </a:extLst>
          </p:cNvPr>
          <p:cNvCxnSpPr>
            <a:cxnSpLocks/>
          </p:cNvCxnSpPr>
          <p:nvPr/>
        </p:nvCxnSpPr>
        <p:spPr>
          <a:xfrm>
            <a:off x="7190380" y="5432227"/>
            <a:ext cx="59634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40609F3D-CC3A-1C45-85C0-7BC6977EED44}"/>
              </a:ext>
            </a:extLst>
          </p:cNvPr>
          <p:cNvPicPr>
            <a:picLocks noChangeAspect="1"/>
          </p:cNvPicPr>
          <p:nvPr>
            <a:audioFile r:link="rId3"/>
            <p:extLst>
              <p:ext uri="{DAA4B4D4-6D71-4841-9C94-3DE7FCFB9230}">
                <p14:media xmlns:p14="http://schemas.microsoft.com/office/powerpoint/2010/main" r:embed="rId2"/>
              </p:ext>
            </p:extLst>
          </p:nvPr>
        </p:nvPicPr>
        <p:blipFill>
          <a:blip r:embed="rId29"/>
          <a:stretch>
            <a:fillRect/>
          </a:stretch>
        </p:blipFill>
        <p:spPr>
          <a:xfrm>
            <a:off x="11226800" y="5892800"/>
            <a:ext cx="812800" cy="812800"/>
          </a:xfrm>
          <a:prstGeom prst="rect">
            <a:avLst/>
          </a:prstGeom>
        </p:spPr>
      </p:pic>
      <p:cxnSp>
        <p:nvCxnSpPr>
          <p:cNvPr id="101" name="Straight Arrow Connector 100">
            <a:extLst>
              <a:ext uri="{FF2B5EF4-FFF2-40B4-BE49-F238E27FC236}">
                <a16:creationId xmlns:a16="http://schemas.microsoft.com/office/drawing/2014/main" id="{413B0551-784A-4E41-B11C-90CD355FC486}"/>
              </a:ext>
            </a:extLst>
          </p:cNvPr>
          <p:cNvCxnSpPr>
            <a:cxnSpLocks/>
          </p:cNvCxnSpPr>
          <p:nvPr/>
        </p:nvCxnSpPr>
        <p:spPr>
          <a:xfrm flipV="1">
            <a:off x="7145448" y="372011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2612C844-2EBC-D645-A15D-F6B54937871D}"/>
              </a:ext>
            </a:extLst>
          </p:cNvPr>
          <p:cNvCxnSpPr>
            <a:cxnSpLocks/>
          </p:cNvCxnSpPr>
          <p:nvPr/>
        </p:nvCxnSpPr>
        <p:spPr>
          <a:xfrm flipV="1">
            <a:off x="6840648" y="149507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9822B3EB-2099-7340-A11D-9AF1385A112D}"/>
              </a:ext>
            </a:extLst>
          </p:cNvPr>
          <p:cNvCxnSpPr>
            <a:cxnSpLocks/>
          </p:cNvCxnSpPr>
          <p:nvPr/>
        </p:nvCxnSpPr>
        <p:spPr>
          <a:xfrm flipV="1">
            <a:off x="7198788" y="571655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017AD1E-1A1F-3E46-B56B-3834E53332F9}"/>
              </a:ext>
            </a:extLst>
          </p:cNvPr>
          <p:cNvCxnSpPr>
            <a:cxnSpLocks/>
          </p:cNvCxnSpPr>
          <p:nvPr/>
        </p:nvCxnSpPr>
        <p:spPr>
          <a:xfrm flipV="1">
            <a:off x="6848268" y="568607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10DF68A6-8F6E-754F-A0B5-D3EABD3A01FF}"/>
              </a:ext>
            </a:extLst>
          </p:cNvPr>
          <p:cNvCxnSpPr>
            <a:cxnSpLocks/>
          </p:cNvCxnSpPr>
          <p:nvPr/>
        </p:nvCxnSpPr>
        <p:spPr>
          <a:xfrm flipV="1">
            <a:off x="6772068" y="3666770"/>
            <a:ext cx="0" cy="4817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Oval 138">
                <a:extLst>
                  <a:ext uri="{FF2B5EF4-FFF2-40B4-BE49-F238E27FC236}">
                    <a16:creationId xmlns:a16="http://schemas.microsoft.com/office/drawing/2014/main" id="{90F0D3A6-88B3-BE41-88A4-4DFCD1F2207B}"/>
                  </a:ext>
                </a:extLst>
              </p:cNvPr>
              <p:cNvSpPr/>
              <p:nvPr/>
            </p:nvSpPr>
            <p:spPr>
              <a:xfrm>
                <a:off x="6288715" y="423173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139" name="Oval 138">
                <a:extLst>
                  <a:ext uri="{FF2B5EF4-FFF2-40B4-BE49-F238E27FC236}">
                    <a16:creationId xmlns:a16="http://schemas.microsoft.com/office/drawing/2014/main" id="{90F0D3A6-88B3-BE41-88A4-4DFCD1F2207B}"/>
                  </a:ext>
                </a:extLst>
              </p:cNvPr>
              <p:cNvSpPr>
                <a:spLocks noRot="1" noChangeAspect="1" noMove="1" noResize="1" noEditPoints="1" noAdjustHandles="1" noChangeArrowheads="1" noChangeShapeType="1" noTextEdit="1"/>
              </p:cNvSpPr>
              <p:nvPr/>
            </p:nvSpPr>
            <p:spPr>
              <a:xfrm>
                <a:off x="6288715" y="4231732"/>
                <a:ext cx="1630018" cy="635704"/>
              </a:xfrm>
              <a:prstGeom prst="ellipse">
                <a:avLst/>
              </a:prstGeom>
              <a:blipFill>
                <a:blip r:embed="rId30"/>
                <a:stretch>
                  <a:fillRect l="-3053"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Oval 139">
                <a:extLst>
                  <a:ext uri="{FF2B5EF4-FFF2-40B4-BE49-F238E27FC236}">
                    <a16:creationId xmlns:a16="http://schemas.microsoft.com/office/drawing/2014/main" id="{8923DFAC-9515-6F43-B20E-04533FE3D4E5}"/>
                  </a:ext>
                </a:extLst>
              </p:cNvPr>
              <p:cNvSpPr/>
              <p:nvPr/>
            </p:nvSpPr>
            <p:spPr>
              <a:xfrm>
                <a:off x="6258235" y="614435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140" name="Oval 139">
                <a:extLst>
                  <a:ext uri="{FF2B5EF4-FFF2-40B4-BE49-F238E27FC236}">
                    <a16:creationId xmlns:a16="http://schemas.microsoft.com/office/drawing/2014/main" id="{8923DFAC-9515-6F43-B20E-04533FE3D4E5}"/>
                  </a:ext>
                </a:extLst>
              </p:cNvPr>
              <p:cNvSpPr>
                <a:spLocks noRot="1" noChangeAspect="1" noMove="1" noResize="1" noEditPoints="1" noAdjustHandles="1" noChangeArrowheads="1" noChangeShapeType="1" noTextEdit="1"/>
              </p:cNvSpPr>
              <p:nvPr/>
            </p:nvSpPr>
            <p:spPr>
              <a:xfrm>
                <a:off x="6258235" y="6144352"/>
                <a:ext cx="1630018" cy="635704"/>
              </a:xfrm>
              <a:prstGeom prst="ellipse">
                <a:avLst/>
              </a:prstGeom>
              <a:blipFill>
                <a:blip r:embed="rId31"/>
                <a:stretch>
                  <a:fillRect l="-3846"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Oval 140">
                <a:extLst>
                  <a:ext uri="{FF2B5EF4-FFF2-40B4-BE49-F238E27FC236}">
                    <a16:creationId xmlns:a16="http://schemas.microsoft.com/office/drawing/2014/main" id="{01208FB1-522E-1949-8F36-23AC3DEB4A01}"/>
                  </a:ext>
                </a:extLst>
              </p:cNvPr>
              <p:cNvSpPr/>
              <p:nvPr/>
            </p:nvSpPr>
            <p:spPr>
              <a:xfrm>
                <a:off x="5937221" y="6167845"/>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141" name="Oval 140">
                <a:extLst>
                  <a:ext uri="{FF2B5EF4-FFF2-40B4-BE49-F238E27FC236}">
                    <a16:creationId xmlns:a16="http://schemas.microsoft.com/office/drawing/2014/main" id="{01208FB1-522E-1949-8F36-23AC3DEB4A01}"/>
                  </a:ext>
                </a:extLst>
              </p:cNvPr>
              <p:cNvSpPr>
                <a:spLocks noRot="1" noChangeAspect="1" noMove="1" noResize="1" noEditPoints="1" noAdjustHandles="1" noChangeArrowheads="1" noChangeShapeType="1" noTextEdit="1"/>
              </p:cNvSpPr>
              <p:nvPr/>
            </p:nvSpPr>
            <p:spPr>
              <a:xfrm>
                <a:off x="5937221" y="6167845"/>
                <a:ext cx="1630018" cy="635704"/>
              </a:xfrm>
              <a:prstGeom prst="ellipse">
                <a:avLst/>
              </a:prstGeom>
              <a:blipFill>
                <a:blip r:embed="rId32"/>
                <a:stretch>
                  <a:fillRect l="-3053"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Oval 141">
                <a:extLst>
                  <a:ext uri="{FF2B5EF4-FFF2-40B4-BE49-F238E27FC236}">
                    <a16:creationId xmlns:a16="http://schemas.microsoft.com/office/drawing/2014/main" id="{8215AB68-C118-9F4C-A435-8CB48771A626}"/>
                  </a:ext>
                </a:extLst>
              </p:cNvPr>
              <p:cNvSpPr/>
              <p:nvPr/>
            </p:nvSpPr>
            <p:spPr>
              <a:xfrm>
                <a:off x="5929829" y="4147539"/>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142" name="Oval 141">
                <a:extLst>
                  <a:ext uri="{FF2B5EF4-FFF2-40B4-BE49-F238E27FC236}">
                    <a16:creationId xmlns:a16="http://schemas.microsoft.com/office/drawing/2014/main" id="{8215AB68-C118-9F4C-A435-8CB48771A626}"/>
                  </a:ext>
                </a:extLst>
              </p:cNvPr>
              <p:cNvSpPr>
                <a:spLocks noRot="1" noChangeAspect="1" noMove="1" noResize="1" noEditPoints="1" noAdjustHandles="1" noChangeArrowheads="1" noChangeShapeType="1" noTextEdit="1"/>
              </p:cNvSpPr>
              <p:nvPr/>
            </p:nvSpPr>
            <p:spPr>
              <a:xfrm>
                <a:off x="5929829" y="4147539"/>
                <a:ext cx="1630018" cy="635704"/>
              </a:xfrm>
              <a:prstGeom prst="ellipse">
                <a:avLst/>
              </a:prstGeom>
              <a:blipFill>
                <a:blip r:embed="rId33"/>
                <a:stretch>
                  <a:fillRect l="-3846" b="-3846"/>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Oval 142">
                <a:extLst>
                  <a:ext uri="{FF2B5EF4-FFF2-40B4-BE49-F238E27FC236}">
                    <a16:creationId xmlns:a16="http://schemas.microsoft.com/office/drawing/2014/main" id="{7AD912D6-0E9B-644A-BA22-5BB10B7B6344}"/>
                  </a:ext>
                </a:extLst>
              </p:cNvPr>
              <p:cNvSpPr/>
              <p:nvPr/>
            </p:nvSpPr>
            <p:spPr>
              <a:xfrm>
                <a:off x="6003250" y="1976262"/>
                <a:ext cx="1630018" cy="635704"/>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0" smtClean="0">
                              <a:latin typeface="Cambria Math" panose="02040503050406030204" pitchFamily="18" charset="0"/>
                            </a:rPr>
                            <m:t>|</m:t>
                          </m:r>
                          <m:r>
                            <m:rPr>
                              <m:sty m:val="p"/>
                            </m:rPr>
                            <a:rPr lang="en-US" sz="2800" b="0" i="0" smtClean="0">
                              <a:latin typeface="Cambria Math" panose="02040503050406030204" pitchFamily="18" charset="0"/>
                            </a:rPr>
                            <m:t>min</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e>
                          </m:d>
                          <m:r>
                            <a:rPr lang="en-US" sz="2800" b="0" i="1" smtClean="0">
                              <a:latin typeface="Cambria Math" panose="02040503050406030204" pitchFamily="18" charset="0"/>
                            </a:rPr>
                            <m:t>|</m:t>
                          </m:r>
                        </m:e>
                      </m:func>
                    </m:oMath>
                  </m:oMathPara>
                </a14:m>
                <a:endParaRPr lang="en-US" sz="2800" dirty="0"/>
              </a:p>
            </p:txBody>
          </p:sp>
        </mc:Choice>
        <mc:Fallback xmlns="">
          <p:sp>
            <p:nvSpPr>
              <p:cNvPr id="143" name="Oval 142">
                <a:extLst>
                  <a:ext uri="{FF2B5EF4-FFF2-40B4-BE49-F238E27FC236}">
                    <a16:creationId xmlns:a16="http://schemas.microsoft.com/office/drawing/2014/main" id="{7AD912D6-0E9B-644A-BA22-5BB10B7B6344}"/>
                  </a:ext>
                </a:extLst>
              </p:cNvPr>
              <p:cNvSpPr>
                <a:spLocks noRot="1" noChangeAspect="1" noMove="1" noResize="1" noEditPoints="1" noAdjustHandles="1" noChangeArrowheads="1" noChangeShapeType="1" noTextEdit="1"/>
              </p:cNvSpPr>
              <p:nvPr/>
            </p:nvSpPr>
            <p:spPr>
              <a:xfrm>
                <a:off x="6003250" y="1976262"/>
                <a:ext cx="1630018" cy="635704"/>
              </a:xfrm>
              <a:prstGeom prst="ellipse">
                <a:avLst/>
              </a:prstGeom>
              <a:blipFill>
                <a:blip r:embed="rId34"/>
                <a:stretch>
                  <a:fillRect l="-3846" b="-3922"/>
                </a:stretch>
              </a:blipFill>
              <a:ln>
                <a:solidFill>
                  <a:schemeClr val="bg1">
                    <a:lumMod val="65000"/>
                  </a:schemeClr>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490379738"/>
      </p:ext>
    </p:extLst>
  </p:cSld>
  <p:clrMapOvr>
    <a:masterClrMapping/>
  </p:clrMapOvr>
  <mc:AlternateContent xmlns:mc="http://schemas.openxmlformats.org/markup-compatibility/2006" xmlns:p14="http://schemas.microsoft.com/office/powerpoint/2010/main">
    <mc:Choice Requires="p14">
      <p:transition spd="slow" p14:dur="2000" advTm="70243"/>
    </mc:Choice>
    <mc:Fallback xmlns="">
      <p:transition spd="slow" advTm="7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2" presetClass="entr" presetSubtype="4" fill="hold" grpId="0" nodeType="withEffect">
                                  <p:stCondLst>
                                    <p:cond delay="0"/>
                                  </p:stCondLst>
                                  <p:childTnLst>
                                    <p:set>
                                      <p:cBhvr>
                                        <p:cTn id="56" dur="1" fill="hold">
                                          <p:stCondLst>
                                            <p:cond delay="0"/>
                                          </p:stCondLst>
                                        </p:cTn>
                                        <p:tgtEl>
                                          <p:spTgt spid="139"/>
                                        </p:tgtEl>
                                        <p:attrNameLst>
                                          <p:attrName>style.visibility</p:attrName>
                                        </p:attrNameLst>
                                      </p:cBhvr>
                                      <p:to>
                                        <p:strVal val="visible"/>
                                      </p:to>
                                    </p:set>
                                    <p:anim calcmode="lin" valueType="num">
                                      <p:cBhvr additive="base">
                                        <p:cTn id="57" dur="500" fill="hold"/>
                                        <p:tgtEl>
                                          <p:spTgt spid="139"/>
                                        </p:tgtEl>
                                        <p:attrNameLst>
                                          <p:attrName>ppt_x</p:attrName>
                                        </p:attrNameLst>
                                      </p:cBhvr>
                                      <p:tavLst>
                                        <p:tav tm="0">
                                          <p:val>
                                            <p:strVal val="#ppt_x"/>
                                          </p:val>
                                        </p:tav>
                                        <p:tav tm="100000">
                                          <p:val>
                                            <p:strVal val="#ppt_x"/>
                                          </p:val>
                                        </p:tav>
                                      </p:tavLst>
                                    </p:anim>
                                    <p:anim calcmode="lin" valueType="num">
                                      <p:cBhvr additive="base">
                                        <p:cTn id="58" dur="500" fill="hold"/>
                                        <p:tgtEl>
                                          <p:spTgt spid="13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0"/>
                                        </p:tgtEl>
                                        <p:attrNameLst>
                                          <p:attrName>style.visibility</p:attrName>
                                        </p:attrNameLst>
                                      </p:cBhvr>
                                      <p:to>
                                        <p:strVal val="visible"/>
                                      </p:to>
                                    </p:set>
                                    <p:anim calcmode="lin" valueType="num">
                                      <p:cBhvr additive="base">
                                        <p:cTn id="61" dur="500" fill="hold"/>
                                        <p:tgtEl>
                                          <p:spTgt spid="140"/>
                                        </p:tgtEl>
                                        <p:attrNameLst>
                                          <p:attrName>ppt_x</p:attrName>
                                        </p:attrNameLst>
                                      </p:cBhvr>
                                      <p:tavLst>
                                        <p:tav tm="0">
                                          <p:val>
                                            <p:strVal val="#ppt_x"/>
                                          </p:val>
                                        </p:tav>
                                        <p:tav tm="100000">
                                          <p:val>
                                            <p:strVal val="#ppt_x"/>
                                          </p:val>
                                        </p:tav>
                                      </p:tavLst>
                                    </p:anim>
                                    <p:anim calcmode="lin" valueType="num">
                                      <p:cBhvr additive="base">
                                        <p:cTn id="62" dur="500" fill="hold"/>
                                        <p:tgtEl>
                                          <p:spTgt spid="140"/>
                                        </p:tgtEl>
                                        <p:attrNameLst>
                                          <p:attrName>ppt_y</p:attrName>
                                        </p:attrNameLst>
                                      </p:cBhvr>
                                      <p:tavLst>
                                        <p:tav tm="0">
                                          <p:val>
                                            <p:strVal val="1+#ppt_h/2"/>
                                          </p:val>
                                        </p:tav>
                                        <p:tav tm="100000">
                                          <p:val>
                                            <p:strVal val="#ppt_y"/>
                                          </p:val>
                                        </p:tav>
                                      </p:tavLst>
                                    </p:anim>
                                  </p:childTnLst>
                                </p:cTn>
                              </p:par>
                              <p:par>
                                <p:cTn id="63" presetID="1" presetClass="entr" presetSubtype="0" fill="hold"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97" grpId="0" animBg="1"/>
      <p:bldP spid="100" grpId="0" animBg="1"/>
      <p:bldP spid="90" grpId="0" animBg="1"/>
      <p:bldP spid="91" grpId="0" animBg="1"/>
      <p:bldP spid="94" grpId="0" animBg="1"/>
      <p:bldP spid="98" grpId="0" animBg="1"/>
      <p:bldP spid="139" grpId="0" animBg="1"/>
      <p:bldP spid="140" grpId="0" animBg="1"/>
      <p:bldP spid="141" grpId="0" animBg="1"/>
      <p:bldP spid="1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7" name="Title 5">
            <a:extLst>
              <a:ext uri="{FF2B5EF4-FFF2-40B4-BE49-F238E27FC236}">
                <a16:creationId xmlns:a16="http://schemas.microsoft.com/office/drawing/2014/main" id="{56771EF5-84EB-D446-A025-9FD5418D6FDA}"/>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GB" sz="3600" dirty="0">
                <a:solidFill>
                  <a:srgbClr val="00B0F0"/>
                </a:solidFill>
                <a:latin typeface="Open Sans" panose="020B0606030504020204" pitchFamily="34" charset="0"/>
                <a:sym typeface="Times New Roman"/>
              </a:rPr>
              <a:t>Outline</a:t>
            </a:r>
          </a:p>
        </p:txBody>
      </p:sp>
      <p:sp>
        <p:nvSpPr>
          <p:cNvPr id="13" name="Google Shape;257;p48">
            <a:extLst>
              <a:ext uri="{FF2B5EF4-FFF2-40B4-BE49-F238E27FC236}">
                <a16:creationId xmlns:a16="http://schemas.microsoft.com/office/drawing/2014/main" id="{118D0811-94C1-B545-B2E3-7F337B6B7415}"/>
              </a:ext>
            </a:extLst>
          </p:cNvPr>
          <p:cNvSpPr txBox="1"/>
          <p:nvPr/>
        </p:nvSpPr>
        <p:spPr>
          <a:xfrm>
            <a:off x="292653" y="1376079"/>
            <a:ext cx="6432237" cy="4777071"/>
          </a:xfrm>
          <a:prstGeom prst="rect">
            <a:avLst/>
          </a:prstGeom>
          <a:noFill/>
          <a:ln>
            <a:noFill/>
          </a:ln>
        </p:spPr>
        <p:txBody>
          <a:bodyPr spcFirstLastPara="1" wrap="square" lIns="121900" tIns="121900" rIns="121900" bIns="121900" anchor="b" anchorCtr="0">
            <a:noAutofit/>
          </a:bodyPr>
          <a:lstStyle/>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Problem Statement </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Basics of Neuro-inspired Compression</a:t>
            </a:r>
          </a:p>
          <a:p>
            <a:pPr marL="974725" lvl="1"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Retina-inspired Filter (RIF)</a:t>
            </a:r>
          </a:p>
          <a:p>
            <a:pPr marL="974725" lvl="1"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Neuro-inspired Quantization</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Proposed Architecture</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Experimental Results</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Conclusion</a:t>
            </a:r>
          </a:p>
        </p:txBody>
      </p:sp>
      <p:sp>
        <p:nvSpPr>
          <p:cNvPr id="14" name="Google Shape;244;p47">
            <a:extLst>
              <a:ext uri="{FF2B5EF4-FFF2-40B4-BE49-F238E27FC236}">
                <a16:creationId xmlns:a16="http://schemas.microsoft.com/office/drawing/2014/main" id="{95CF9014-57D9-5141-9F2E-4B5565D7C8F8}"/>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1600">
                <a:solidFill>
                  <a:srgbClr val="00B0F0"/>
                </a:solidFill>
                <a:latin typeface="Times New Roman"/>
                <a:ea typeface="Times New Roman"/>
                <a:cs typeface="Times New Roman"/>
                <a:sym typeface="Times New Roman"/>
              </a:rPr>
              <a:pPr/>
              <a:t>2</a:t>
            </a:fld>
            <a:endParaRPr sz="1600" dirty="0">
              <a:solidFill>
                <a:srgbClr val="00B0F0"/>
              </a:solidFill>
              <a:latin typeface="Times New Roman"/>
              <a:ea typeface="Times New Roman"/>
              <a:cs typeface="Times New Roman"/>
              <a:sym typeface="Times New Roman"/>
            </a:endParaRPr>
          </a:p>
        </p:txBody>
      </p:sp>
      <p:pic>
        <p:nvPicPr>
          <p:cNvPr id="8" name="Audio 7">
            <a:hlinkClick r:id="" action="ppaction://media"/>
            <a:extLst>
              <a:ext uri="{FF2B5EF4-FFF2-40B4-BE49-F238E27FC236}">
                <a16:creationId xmlns:a16="http://schemas.microsoft.com/office/drawing/2014/main" id="{607C525A-8BAE-E444-90D9-A58283A1F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27993746"/>
      </p:ext>
    </p:extLst>
  </p:cSld>
  <p:clrMapOvr>
    <a:masterClrMapping/>
  </p:clrMapOvr>
  <mc:AlternateContent xmlns:mc="http://schemas.openxmlformats.org/markup-compatibility/2006" xmlns:p14="http://schemas.microsoft.com/office/powerpoint/2010/main">
    <mc:Choice Requires="p14">
      <p:transition spd="slow" p14:dur="2000" advTm="46487"/>
    </mc:Choice>
    <mc:Fallback xmlns="">
      <p:transition spd="slow" advTm="4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 presetClass="entr" presetSubtype="1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blinds(horizontal)">
                                      <p:cBhvr>
                                        <p:cTn id="9" dur="500"/>
                                        <p:tgtEl>
                                          <p:spTgt spid="13">
                                            <p:txEl>
                                              <p:pRg st="0" end="0"/>
                                            </p:txEl>
                                          </p:spTgt>
                                        </p:tgtEl>
                                      </p:cBhvr>
                                    </p:animEffect>
                                  </p:childTnLst>
                                </p:cTn>
                              </p:par>
                              <p:par>
                                <p:cTn id="10" presetID="3" presetClass="entr" presetSubtype="1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linds(horizontal)">
                                      <p:cBhvr>
                                        <p:cTn id="12" dur="500"/>
                                        <p:tgtEl>
                                          <p:spTgt spid="1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linds(horizontal)">
                                      <p:cBhvr>
                                        <p:cTn id="15" dur="500"/>
                                        <p:tgtEl>
                                          <p:spTgt spid="1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blinds(horizontal)">
                                      <p:cBhvr>
                                        <p:cTn id="18" dur="500"/>
                                        <p:tgtEl>
                                          <p:spTgt spid="1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blinds(horizontal)">
                                      <p:cBhvr>
                                        <p:cTn id="21" dur="500"/>
                                        <p:tgtEl>
                                          <p:spTgt spid="1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blinds(horizontal)">
                                      <p:cBhvr>
                                        <p:cTn id="24" dur="500"/>
                                        <p:tgtEl>
                                          <p:spTgt spid="1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blinds(horizontal)">
                                      <p:cBhvr>
                                        <p:cTn id="2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Experimental Results</a:t>
            </a:r>
          </a:p>
        </p:txBody>
      </p:sp>
      <p:pic>
        <p:nvPicPr>
          <p:cNvPr id="2" name="Picture 1">
            <a:extLst>
              <a:ext uri="{FF2B5EF4-FFF2-40B4-BE49-F238E27FC236}">
                <a16:creationId xmlns:a16="http://schemas.microsoft.com/office/drawing/2014/main" id="{25AE3927-7F8D-A848-A7AB-7C787D20A44F}"/>
              </a:ext>
            </a:extLst>
          </p:cNvPr>
          <p:cNvPicPr>
            <a:picLocks noChangeAspect="1"/>
          </p:cNvPicPr>
          <p:nvPr/>
        </p:nvPicPr>
        <p:blipFill>
          <a:blip r:embed="rId5"/>
          <a:stretch>
            <a:fillRect/>
          </a:stretch>
        </p:blipFill>
        <p:spPr>
          <a:xfrm>
            <a:off x="571066" y="1070649"/>
            <a:ext cx="11091334" cy="5113867"/>
          </a:xfrm>
          <a:prstGeom prst="rect">
            <a:avLst/>
          </a:prstGeom>
        </p:spPr>
      </p:pic>
      <p:sp>
        <p:nvSpPr>
          <p:cNvPr id="7" name="Google Shape;243;p47">
            <a:extLst>
              <a:ext uri="{FF2B5EF4-FFF2-40B4-BE49-F238E27FC236}">
                <a16:creationId xmlns:a16="http://schemas.microsoft.com/office/drawing/2014/main" id="{64EB7813-F2F2-E440-8EF9-9866A063D687}"/>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8" name="Google Shape;244;p47">
            <a:extLst>
              <a:ext uri="{FF2B5EF4-FFF2-40B4-BE49-F238E27FC236}">
                <a16:creationId xmlns:a16="http://schemas.microsoft.com/office/drawing/2014/main" id="{579477BD-8C39-3C4E-B3C9-787845FF19EF}"/>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20</a:t>
            </a:fld>
            <a:endParaRPr sz="2000">
              <a:solidFill>
                <a:srgbClr val="00B0F0"/>
              </a:solidFill>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E808DD87-53CD-F04A-BC5A-8AC5CCAF5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9118947"/>
      </p:ext>
    </p:extLst>
  </p:cSld>
  <p:clrMapOvr>
    <a:masterClrMapping/>
  </p:clrMapOvr>
  <mc:AlternateContent xmlns:mc="http://schemas.openxmlformats.org/markup-compatibility/2006" xmlns:p14="http://schemas.microsoft.com/office/powerpoint/2010/main">
    <mc:Choice Requires="p14">
      <p:transition spd="slow" p14:dur="2000" advTm="122532"/>
    </mc:Choice>
    <mc:Fallback xmlns="">
      <p:transition spd="slow" advTm="12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5" name="Title 5">
            <a:extLst>
              <a:ext uri="{FF2B5EF4-FFF2-40B4-BE49-F238E27FC236}">
                <a16:creationId xmlns:a16="http://schemas.microsoft.com/office/drawing/2014/main" id="{853ADECA-EEA4-DE40-876B-6E2CCA149D00}"/>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Conclusion</a:t>
            </a:r>
          </a:p>
        </p:txBody>
      </p:sp>
      <p:sp>
        <p:nvSpPr>
          <p:cNvPr id="7" name="Google Shape;243;p47">
            <a:extLst>
              <a:ext uri="{FF2B5EF4-FFF2-40B4-BE49-F238E27FC236}">
                <a16:creationId xmlns:a16="http://schemas.microsoft.com/office/drawing/2014/main" id="{64EB7813-F2F2-E440-8EF9-9866A063D687}"/>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8" name="Google Shape;244;p47">
            <a:extLst>
              <a:ext uri="{FF2B5EF4-FFF2-40B4-BE49-F238E27FC236}">
                <a16:creationId xmlns:a16="http://schemas.microsoft.com/office/drawing/2014/main" id="{579477BD-8C39-3C4E-B3C9-787845FF19EF}"/>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21</a:t>
            </a:fld>
            <a:endParaRPr sz="2000">
              <a:solidFill>
                <a:srgbClr val="00B0F0"/>
              </a:solidFill>
              <a:latin typeface="Times New Roman"/>
              <a:ea typeface="Times New Roman"/>
              <a:cs typeface="Times New Roman"/>
              <a:sym typeface="Times New Roman"/>
            </a:endParaRPr>
          </a:p>
        </p:txBody>
      </p:sp>
      <p:sp>
        <p:nvSpPr>
          <p:cNvPr id="9" name="Google Shape;257;p48">
            <a:extLst>
              <a:ext uri="{FF2B5EF4-FFF2-40B4-BE49-F238E27FC236}">
                <a16:creationId xmlns:a16="http://schemas.microsoft.com/office/drawing/2014/main" id="{4A09165A-60B9-8B41-BE8E-7AC0091C4160}"/>
              </a:ext>
            </a:extLst>
          </p:cNvPr>
          <p:cNvSpPr txBox="1"/>
          <p:nvPr/>
        </p:nvSpPr>
        <p:spPr>
          <a:xfrm>
            <a:off x="292653" y="1193199"/>
            <a:ext cx="11223486" cy="4777071"/>
          </a:xfrm>
          <a:prstGeom prst="rect">
            <a:avLst/>
          </a:prstGeom>
          <a:noFill/>
          <a:ln>
            <a:noFill/>
          </a:ln>
        </p:spPr>
        <p:txBody>
          <a:bodyPr spcFirstLastPara="1" wrap="square" lIns="121900" tIns="121900" rIns="121900" bIns="121900" anchor="b" anchorCtr="0">
            <a:noAutofit/>
          </a:bodyPr>
          <a:lstStyle/>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Neuroscience models can be successfully used for compression purposes </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The neuro-inspired compression algorithm approximates (i) the retinal transform that convert the luminance of light into current and (ii) the spike generation mechanism of a neuron</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When applied to RGB images the performance of the neuro-inspired compression algorithm can be substantially improved by following the proposed extension measures. </a:t>
            </a:r>
          </a:p>
          <a:p>
            <a:pPr marL="517525" indent="-285750">
              <a:lnSpc>
                <a:spcPct val="150000"/>
              </a:lnSpc>
              <a:spcBef>
                <a:spcPts val="1000"/>
              </a:spcBef>
              <a:buClr>
                <a:schemeClr val="tx1"/>
              </a:buClr>
              <a:buSzPts val="1800"/>
              <a:buFont typeface="Wingdings" panose="05000000000000000000" pitchFamily="2" charset="2"/>
              <a:buChar char="ü"/>
            </a:pPr>
            <a:r>
              <a:rPr lang="en-GB" sz="2400" dirty="0">
                <a:latin typeface="Open Sans" panose="020B0606030504020204" pitchFamily="34" charset="0"/>
                <a:ea typeface="Open Sans" panose="020B0606030504020204" pitchFamily="34" charset="0"/>
                <a:cs typeface="Open Sans" panose="020B0606030504020204" pitchFamily="34" charset="0"/>
                <a:sym typeface="Times New Roman"/>
              </a:rPr>
              <a:t>The extended neuro-inspired compression algorithm outperforms the JPEG standard</a:t>
            </a:r>
          </a:p>
        </p:txBody>
      </p:sp>
      <p:pic>
        <p:nvPicPr>
          <p:cNvPr id="3" name="Audio 2">
            <a:hlinkClick r:id="" action="ppaction://media"/>
            <a:extLst>
              <a:ext uri="{FF2B5EF4-FFF2-40B4-BE49-F238E27FC236}">
                <a16:creationId xmlns:a16="http://schemas.microsoft.com/office/drawing/2014/main" id="{20EF9C01-21ED-6D45-9FAE-F0BEBCEC75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63351621"/>
      </p:ext>
    </p:extLst>
  </p:cSld>
  <p:clrMapOvr>
    <a:masterClrMapping/>
  </p:clrMapOvr>
  <mc:AlternateContent xmlns:mc="http://schemas.openxmlformats.org/markup-compatibility/2006" xmlns:p14="http://schemas.microsoft.com/office/powerpoint/2010/main">
    <mc:Choice Requires="p14">
      <p:transition spd="slow" p14:dur="2000" advTm="69482"/>
    </mc:Choice>
    <mc:Fallback xmlns="">
      <p:transition spd="slow" advTm="6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linds(horizontal)">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linds(horizontal)">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linds(horizontal)">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blinds(horizontal)">
                                      <p:cBhvr>
                                        <p:cTn id="2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5"/>
          <p:cNvSpPr txBox="1">
            <a:spLocks/>
          </p:cNvSpPr>
          <p:nvPr/>
        </p:nvSpPr>
        <p:spPr bwMode="auto">
          <a:xfrm>
            <a:off x="409575" y="87765"/>
            <a:ext cx="704088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US" altLang="en-US" sz="3600" dirty="0">
                <a:solidFill>
                  <a:srgbClr val="00B0F0"/>
                </a:solidFill>
                <a:latin typeface="Open Sans" panose="020B0606030504020204" pitchFamily="34" charset="0"/>
                <a:ea typeface="Open Sans" panose="020B0606030504020204" pitchFamily="34" charset="0"/>
                <a:cs typeface="Open Sans" panose="020B0606030504020204" pitchFamily="34" charset="0"/>
              </a:rPr>
              <a:t>Contact</a:t>
            </a:r>
            <a:endParaRPr lang="en-GB" altLang="en-US" sz="3600" kern="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Slide Number Placeholder 32"/>
          <p:cNvSpPr>
            <a:spLocks noGrp="1"/>
          </p:cNvSpPr>
          <p:nvPr>
            <p:ph type="sldNum" sz="quarter" idx="12"/>
          </p:nvPr>
        </p:nvSpPr>
        <p:spPr/>
        <p:txBody>
          <a:bodyPr/>
          <a:lstStyle/>
          <a:p>
            <a:fld id="{20C04BF8-582E-41D0-9879-47471AE8FD05}" type="slidenum">
              <a:rPr lang="en-US" smtClean="0"/>
              <a:t>22</a:t>
            </a:fld>
            <a:endParaRPr lang="en-US" dirty="0"/>
          </a:p>
        </p:txBody>
      </p:sp>
      <p:grpSp>
        <p:nvGrpSpPr>
          <p:cNvPr id="4" name="Group 3"/>
          <p:cNvGrpSpPr/>
          <p:nvPr/>
        </p:nvGrpSpPr>
        <p:grpSpPr>
          <a:xfrm>
            <a:off x="6384148" y="1813407"/>
            <a:ext cx="4969652" cy="2200265"/>
            <a:chOff x="467124" y="1162586"/>
            <a:chExt cx="4438250" cy="1399700"/>
          </a:xfrm>
        </p:grpSpPr>
        <p:pic>
          <p:nvPicPr>
            <p:cNvPr id="4098" name="Picture 2" descr="panagiotis_tsakalide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24" y="1162587"/>
              <a:ext cx="1152127" cy="13996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38325" y="1162586"/>
              <a:ext cx="3067049" cy="139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Prof. Panagiotis Tsakalides</a:t>
              </a:r>
            </a:p>
            <a:p>
              <a:r>
                <a:rPr lang="en-US" sz="16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SPL’s Head</a:t>
              </a:r>
            </a:p>
            <a:p>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a:solidFill>
                    <a:srgbClr val="3333FF"/>
                  </a:solidFill>
                  <a:latin typeface="Open Sans" panose="020B0606030504020204" pitchFamily="34" charset="0"/>
                  <a:ea typeface="Open Sans" panose="020B0606030504020204" pitchFamily="34" charset="0"/>
                  <a:cs typeface="Open Sans" panose="020B0606030504020204" pitchFamily="34" charset="0"/>
                </a:rPr>
                <a:t>tsakalid@ics.forth.gr</a:t>
              </a:r>
            </a:p>
          </p:txBody>
        </p:sp>
        <p:pic>
          <p:nvPicPr>
            <p:cNvPr id="4104" name="Picture 8" descr="Image result for email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6233" y="1979652"/>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7996032" y="5224575"/>
            <a:ext cx="3070226" cy="806253"/>
            <a:chOff x="8283575" y="5369122"/>
            <a:chExt cx="3070226" cy="806253"/>
          </a:xfrm>
        </p:grpSpPr>
        <p:pic>
          <p:nvPicPr>
            <p:cNvPr id="7" name="Picture 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0125" y="5768317"/>
              <a:ext cx="407058" cy="4070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27183" y="5787180"/>
              <a:ext cx="2126592"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hlinkClick r:id="rId8"/>
                </a:rPr>
                <a:t>http://spl.edu.gr/</a:t>
              </a:r>
              <a:endParaRPr lang="en-US"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itle 5"/>
            <p:cNvSpPr txBox="1">
              <a:spLocks/>
            </p:cNvSpPr>
            <p:nvPr/>
          </p:nvSpPr>
          <p:spPr>
            <a:xfrm>
              <a:off x="8283575" y="5369122"/>
              <a:ext cx="3070226" cy="4257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dirty="0">
                  <a:ln w="0"/>
                  <a:gradFill>
                    <a:gsLst>
                      <a:gs pos="21000">
                        <a:srgbClr val="53575C"/>
                      </a:gs>
                      <a:gs pos="88000">
                        <a:srgbClr val="C5C7CA"/>
                      </a:gs>
                    </a:gsLst>
                    <a:lin ang="5400000"/>
                  </a:gradFill>
                  <a:latin typeface="Open Sans" panose="020B0606030504020204" pitchFamily="34" charset="0"/>
                  <a:ea typeface="Open Sans" panose="020B0606030504020204" pitchFamily="34" charset="0"/>
                  <a:cs typeface="Open Sans" panose="020B0606030504020204" pitchFamily="34" charset="0"/>
                </a:rPr>
                <a:t>Signal Processing Lab</a:t>
              </a:r>
              <a:endParaRPr lang="en-US" altLang="en-US" sz="1800" dirty="0">
                <a:ln w="0"/>
                <a:gradFill>
                  <a:gsLst>
                    <a:gs pos="21000">
                      <a:srgbClr val="53575C"/>
                    </a:gs>
                    <a:gs pos="88000">
                      <a:srgbClr val="C5C7CA"/>
                    </a:gs>
                  </a:gsLst>
                  <a:lin ang="5400000"/>
                </a:gra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9" name="Rectangle 28">
            <a:extLst>
              <a:ext uri="{FF2B5EF4-FFF2-40B4-BE49-F238E27FC236}">
                <a16:creationId xmlns:a16="http://schemas.microsoft.com/office/drawing/2014/main" id="{00D76769-09B3-9B49-96B1-61957E1D34B7}"/>
              </a:ext>
            </a:extLst>
          </p:cNvPr>
          <p:cNvSpPr/>
          <p:nvPr/>
        </p:nvSpPr>
        <p:spPr>
          <a:xfrm>
            <a:off x="2949874" y="2073775"/>
            <a:ext cx="3434273" cy="171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 Effrosyni Doutsi</a:t>
            </a:r>
          </a:p>
          <a:p>
            <a:r>
              <a:rPr lang="en-US" sz="16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Post-doctoral Researcher</a:t>
            </a:r>
          </a:p>
          <a:p>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3333FF"/>
                </a:solidFill>
                <a:latin typeface="Open Sans" panose="020B0606030504020204" pitchFamily="34" charset="0"/>
                <a:ea typeface="Open Sans" panose="020B0606030504020204" pitchFamily="34" charset="0"/>
                <a:cs typeface="Open Sans" panose="020B0606030504020204" pitchFamily="34" charset="0"/>
              </a:rPr>
              <a:t>edoutsi@ics.forth.gr</a:t>
            </a:r>
            <a:endParaRPr lang="en-US" sz="1600" dirty="0">
              <a:solidFill>
                <a:srgbClr val="3333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5236538A-1B4D-E943-96D8-E33623EBB5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2960" y="1813408"/>
            <a:ext cx="1411257" cy="2179484"/>
          </a:xfrm>
          <a:prstGeom prst="rect">
            <a:avLst/>
          </a:prstGeom>
        </p:spPr>
      </p:pic>
      <p:pic>
        <p:nvPicPr>
          <p:cNvPr id="34" name="Picture 8" descr="Image result for email icon">
            <a:extLst>
              <a:ext uri="{FF2B5EF4-FFF2-40B4-BE49-F238E27FC236}">
                <a16:creationId xmlns:a16="http://schemas.microsoft.com/office/drawing/2014/main" id="{9EB3B35B-8CA5-F841-BA08-CDC18733F6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69" y="3071574"/>
            <a:ext cx="409553" cy="581361"/>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34AB396E-95D8-2940-8C86-7FE7679AC6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03524583"/>
      </p:ext>
    </p:extLst>
  </p:cSld>
  <p:clrMapOvr>
    <a:masterClrMapping/>
  </p:clrMapOvr>
  <mc:AlternateContent xmlns:mc="http://schemas.openxmlformats.org/markup-compatibility/2006" xmlns:p14="http://schemas.microsoft.com/office/powerpoint/2010/main">
    <mc:Choice Requires="p14">
      <p:transition spd="slow" p14:dur="2000" advTm="8028"/>
    </mc:Choice>
    <mc:Fallback xmlns="">
      <p:transition spd="slow" advTm="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2"/>
          <p:cNvSpPr>
            <a:spLocks noGrp="1"/>
          </p:cNvSpPr>
          <p:nvPr>
            <p:ph type="sldNum" sz="quarter" idx="12"/>
          </p:nvPr>
        </p:nvSpPr>
        <p:spPr/>
        <p:txBody>
          <a:bodyPr/>
          <a:lstStyle/>
          <a:p>
            <a:fld id="{20C04BF8-582E-41D0-9879-47471AE8FD05}" type="slidenum">
              <a:rPr lang="en-US" smtClean="0"/>
              <a:t>23</a:t>
            </a:fld>
            <a:endParaRPr lang="en-US" dirty="0"/>
          </a:p>
        </p:txBody>
      </p:sp>
      <p:pic>
        <p:nvPicPr>
          <p:cNvPr id="307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462" y="1733754"/>
            <a:ext cx="4791076" cy="339049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47E06E1-7EA2-D741-BCFB-1B3F8630C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7408253"/>
      </p:ext>
    </p:extLst>
  </p:cSld>
  <p:clrMapOvr>
    <a:masterClrMapping/>
  </p:clrMapOvr>
  <mc:AlternateContent xmlns:mc="http://schemas.openxmlformats.org/markup-compatibility/2006" xmlns:p14="http://schemas.microsoft.com/office/powerpoint/2010/main">
    <mc:Choice Requires="p14">
      <p:transition spd="slow" p14:dur="2000" advTm="2393"/>
    </mc:Choice>
    <mc:Fallback xmlns="">
      <p:transition spd="slow" advTm="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5"/>
          <p:cNvPicPr preferRelativeResize="0"/>
          <p:nvPr/>
        </p:nvPicPr>
        <p:blipFill>
          <a:blip r:embed="rId6">
            <a:alphaModFix/>
          </a:blip>
          <a:stretch>
            <a:fillRect/>
          </a:stretch>
        </p:blipFill>
        <p:spPr>
          <a:xfrm>
            <a:off x="1488648" y="1492424"/>
            <a:ext cx="4306989" cy="3931289"/>
          </a:xfrm>
          <a:prstGeom prst="rect">
            <a:avLst/>
          </a:prstGeom>
          <a:noFill/>
          <a:ln>
            <a:noFill/>
          </a:ln>
          <a:effectLst>
            <a:outerShdw blurRad="71438" dist="152400" dir="2940000" algn="bl" rotWithShape="0">
              <a:srgbClr val="CCCCCC">
                <a:alpha val="71000"/>
              </a:srgbClr>
            </a:outerShdw>
          </a:effectLst>
        </p:spPr>
      </p:pic>
      <p:pic>
        <p:nvPicPr>
          <p:cNvPr id="223" name="Google Shape;223;p45"/>
          <p:cNvPicPr preferRelativeResize="0"/>
          <p:nvPr/>
        </p:nvPicPr>
        <p:blipFill>
          <a:blip r:embed="rId7">
            <a:alphaModFix/>
          </a:blip>
          <a:stretch>
            <a:fillRect/>
          </a:stretch>
        </p:blipFill>
        <p:spPr>
          <a:xfrm>
            <a:off x="6613799" y="1492424"/>
            <a:ext cx="3894047" cy="3931289"/>
          </a:xfrm>
          <a:prstGeom prst="rect">
            <a:avLst/>
          </a:prstGeom>
          <a:noFill/>
          <a:ln>
            <a:noFill/>
          </a:ln>
          <a:effectLst>
            <a:outerShdw blurRad="71438" dist="152400" dir="2940000" algn="bl" rotWithShape="0">
              <a:srgbClr val="CCCCCC">
                <a:alpha val="71000"/>
              </a:srgbClr>
            </a:outerShdw>
          </a:effectLst>
        </p:spPr>
      </p:pic>
      <p:sp>
        <p:nvSpPr>
          <p:cNvPr id="8" name="Title 5">
            <a:extLst>
              <a:ext uri="{FF2B5EF4-FFF2-40B4-BE49-F238E27FC236}">
                <a16:creationId xmlns:a16="http://schemas.microsoft.com/office/drawing/2014/main" id="{DEE1DE28-0924-0B40-B77C-CF2F1AD0A327}"/>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GB" sz="3600" dirty="0">
                <a:solidFill>
                  <a:srgbClr val="00B0F0"/>
                </a:solidFill>
                <a:latin typeface="Open Sans" panose="020B0606030504020204" pitchFamily="34" charset="0"/>
                <a:sym typeface="Times New Roman"/>
              </a:rPr>
              <a:t>Big Data Era</a:t>
            </a:r>
          </a:p>
        </p:txBody>
      </p:sp>
      <p:sp>
        <p:nvSpPr>
          <p:cNvPr id="7" name="Google Shape;243;p47">
            <a:extLst>
              <a:ext uri="{FF2B5EF4-FFF2-40B4-BE49-F238E27FC236}">
                <a16:creationId xmlns:a16="http://schemas.microsoft.com/office/drawing/2014/main" id="{070494CC-1925-7249-BF3E-EE067C27A380}"/>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11" name="Google Shape;244;p47">
            <a:extLst>
              <a:ext uri="{FF2B5EF4-FFF2-40B4-BE49-F238E27FC236}">
                <a16:creationId xmlns:a16="http://schemas.microsoft.com/office/drawing/2014/main" id="{667AB47A-1DDB-1249-8948-D94606FE4E3E}"/>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3</a:t>
            </a:fld>
            <a:endParaRPr sz="2000">
              <a:solidFill>
                <a:srgbClr val="00B0F0"/>
              </a:solidFill>
              <a:latin typeface="Times New Roman"/>
              <a:ea typeface="Times New Roman"/>
              <a:cs typeface="Times New Roman"/>
              <a:sym typeface="Times New Roman"/>
            </a:endParaRPr>
          </a:p>
        </p:txBody>
      </p:sp>
      <p:pic>
        <p:nvPicPr>
          <p:cNvPr id="12" name="Audio 11">
            <a:hlinkClick r:id="" action="ppaction://media"/>
            <a:extLst>
              <a:ext uri="{FF2B5EF4-FFF2-40B4-BE49-F238E27FC236}">
                <a16:creationId xmlns:a16="http://schemas.microsoft.com/office/drawing/2014/main" id="{841D8C70-9CF1-2D41-8096-A47B7B01AE9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54572671"/>
      </p:ext>
    </p:extLst>
  </p:cSld>
  <p:clrMapOvr>
    <a:masterClrMapping/>
  </p:clrMapOvr>
  <mc:AlternateContent xmlns:mc="http://schemas.openxmlformats.org/markup-compatibility/2006" xmlns:p14="http://schemas.microsoft.com/office/powerpoint/2010/main">
    <mc:Choice Requires="p14">
      <p:transition spd="slow" p14:dur="2000" advTm="45267"/>
    </mc:Choice>
    <mc:Fallback xmlns="">
      <p:transition spd="slow" advTm="4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animEffect transition="in" filter="blinds(horizontal)">
                                      <p:cBhvr>
                                        <p:cTn id="11" dur="500"/>
                                        <p:tgtEl>
                                          <p:spTgt spid="222"/>
                                        </p:tgtEl>
                                      </p:cBhvr>
                                    </p:animEffect>
                                  </p:childTnLst>
                                </p:cTn>
                              </p:par>
                              <p:par>
                                <p:cTn id="12" presetID="3" presetClass="entr" presetSubtype="10" fill="hold" nodeType="withEffect">
                                  <p:stCondLst>
                                    <p:cond delay="0"/>
                                  </p:stCondLst>
                                  <p:childTnLst>
                                    <p:set>
                                      <p:cBhvr>
                                        <p:cTn id="13" dur="1" fill="hold">
                                          <p:stCondLst>
                                            <p:cond delay="0"/>
                                          </p:stCondLst>
                                        </p:cTn>
                                        <p:tgtEl>
                                          <p:spTgt spid="223"/>
                                        </p:tgtEl>
                                        <p:attrNameLst>
                                          <p:attrName>style.visibility</p:attrName>
                                        </p:attrNameLst>
                                      </p:cBhvr>
                                      <p:to>
                                        <p:strVal val="visible"/>
                                      </p:to>
                                    </p:set>
                                    <p:animEffect transition="in" filter="blinds(horizontal)">
                                      <p:cBhvr>
                                        <p:cTn id="14"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30"/>
        <p:cNvGrpSpPr/>
        <p:nvPr/>
      </p:nvGrpSpPr>
      <p:grpSpPr>
        <a:xfrm>
          <a:off x="0" y="0"/>
          <a:ext cx="0" cy="0"/>
          <a:chOff x="0" y="0"/>
          <a:chExt cx="0" cy="0"/>
        </a:xfrm>
      </p:grpSpPr>
      <p:sp>
        <p:nvSpPr>
          <p:cNvPr id="11" name="Title 5">
            <a:extLst>
              <a:ext uri="{FF2B5EF4-FFF2-40B4-BE49-F238E27FC236}">
                <a16:creationId xmlns:a16="http://schemas.microsoft.com/office/drawing/2014/main" id="{012181D0-89B5-A948-AF52-7AB57B85C16A}"/>
              </a:ext>
            </a:extLst>
          </p:cNvPr>
          <p:cNvSpPr txBox="1">
            <a:spLocks/>
          </p:cNvSpPr>
          <p:nvPr/>
        </p:nvSpPr>
        <p:spPr bwMode="auto">
          <a:xfrm>
            <a:off x="190036" y="61628"/>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GB" sz="3600" dirty="0">
                <a:solidFill>
                  <a:srgbClr val="00B0F0"/>
                </a:solidFill>
                <a:latin typeface="Open Sans" panose="020B0606030504020204" pitchFamily="34" charset="0"/>
                <a:sym typeface="Times New Roman"/>
              </a:rPr>
              <a:t>The 5 Vs of Big Data</a:t>
            </a:r>
          </a:p>
        </p:txBody>
      </p:sp>
      <p:graphicFrame>
        <p:nvGraphicFramePr>
          <p:cNvPr id="13" name="Diagram 12">
            <a:extLst>
              <a:ext uri="{FF2B5EF4-FFF2-40B4-BE49-F238E27FC236}">
                <a16:creationId xmlns:a16="http://schemas.microsoft.com/office/drawing/2014/main" id="{EB950B58-086A-C547-B4A1-B3FFCC7D4884}"/>
              </a:ext>
            </a:extLst>
          </p:cNvPr>
          <p:cNvGraphicFramePr/>
          <p:nvPr>
            <p:extLst>
              <p:ext uri="{D42A27DB-BD31-4B8C-83A1-F6EECF244321}">
                <p14:modId xmlns:p14="http://schemas.microsoft.com/office/powerpoint/2010/main" val="2404450466"/>
              </p:ext>
            </p:extLst>
          </p:nvPr>
        </p:nvGraphicFramePr>
        <p:xfrm>
          <a:off x="702644" y="810928"/>
          <a:ext cx="10830915" cy="5793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409D668-A2B9-B24F-8479-649904A188DF}"/>
              </a:ext>
            </a:extLst>
          </p:cNvPr>
          <p:cNvSpPr txBox="1"/>
          <p:nvPr/>
        </p:nvSpPr>
        <p:spPr>
          <a:xfrm>
            <a:off x="10501163" y="5332396"/>
            <a:ext cx="904774"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6000" dirty="0">
                <a:ln w="0">
                  <a:solidFill>
                    <a:srgbClr val="FF0000"/>
                  </a:solidFill>
                </a:ln>
                <a:solidFill>
                  <a:srgbClr val="FF0000"/>
                </a:solidFill>
                <a:effectLst>
                  <a:reflection blurRad="6350" stA="53000" endA="300" endPos="35500" dir="5400000" sy="-90000" algn="bl" rotWithShape="0"/>
                </a:effectLst>
              </a:rPr>
              <a:t>‼️</a:t>
            </a:r>
          </a:p>
        </p:txBody>
      </p:sp>
      <p:sp>
        <p:nvSpPr>
          <p:cNvPr id="10" name="Google Shape;243;p47">
            <a:extLst>
              <a:ext uri="{FF2B5EF4-FFF2-40B4-BE49-F238E27FC236}">
                <a16:creationId xmlns:a16="http://schemas.microsoft.com/office/drawing/2014/main" id="{FD94FE72-D094-194E-B5DB-E4A2577179E4}"/>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12" name="Google Shape;244;p47">
            <a:extLst>
              <a:ext uri="{FF2B5EF4-FFF2-40B4-BE49-F238E27FC236}">
                <a16:creationId xmlns:a16="http://schemas.microsoft.com/office/drawing/2014/main" id="{0FD5C737-D464-7E4B-932E-AEDE15F10A7E}"/>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4</a:t>
            </a:fld>
            <a:endParaRPr sz="2000">
              <a:solidFill>
                <a:srgbClr val="00B0F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56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5" name="Google Shape;245;p47"/>
          <p:cNvPicPr preferRelativeResize="0"/>
          <p:nvPr/>
        </p:nvPicPr>
        <p:blipFill>
          <a:blip r:embed="rId6">
            <a:alphaModFix/>
          </a:blip>
          <a:stretch>
            <a:fillRect/>
          </a:stretch>
        </p:blipFill>
        <p:spPr>
          <a:xfrm>
            <a:off x="2514468" y="2646567"/>
            <a:ext cx="3931065" cy="3183367"/>
          </a:xfrm>
          <a:prstGeom prst="rect">
            <a:avLst/>
          </a:prstGeom>
          <a:noFill/>
          <a:ln>
            <a:noFill/>
          </a:ln>
        </p:spPr>
      </p:pic>
      <p:pic>
        <p:nvPicPr>
          <p:cNvPr id="246" name="Google Shape;246;p47"/>
          <p:cNvPicPr preferRelativeResize="0"/>
          <p:nvPr/>
        </p:nvPicPr>
        <p:blipFill rotWithShape="1">
          <a:blip r:embed="rId7">
            <a:alphaModFix/>
          </a:blip>
          <a:srcRect l="40608" t="7570" r="3869" b="7468"/>
          <a:stretch/>
        </p:blipFill>
        <p:spPr>
          <a:xfrm>
            <a:off x="2708167" y="1668934"/>
            <a:ext cx="3635767" cy="4041765"/>
          </a:xfrm>
          <a:prstGeom prst="rect">
            <a:avLst/>
          </a:prstGeom>
          <a:noFill/>
          <a:ln>
            <a:noFill/>
          </a:ln>
        </p:spPr>
      </p:pic>
      <p:sp>
        <p:nvSpPr>
          <p:cNvPr id="247" name="Google Shape;247;p47"/>
          <p:cNvSpPr txBox="1"/>
          <p:nvPr/>
        </p:nvSpPr>
        <p:spPr>
          <a:xfrm>
            <a:off x="6048633" y="2726333"/>
            <a:ext cx="5628800" cy="2214800"/>
          </a:xfrm>
          <a:prstGeom prst="rect">
            <a:avLst/>
          </a:prstGeom>
          <a:noFill/>
          <a:ln>
            <a:noFill/>
          </a:ln>
        </p:spPr>
        <p:txBody>
          <a:bodyPr spcFirstLastPara="1" wrap="square" lIns="121900" tIns="121900" rIns="121900" bIns="121900" anchor="t" anchorCtr="0">
            <a:noAutofit/>
          </a:bodyPr>
          <a:lstStyle/>
          <a:p>
            <a:r>
              <a:rPr lang="en-GB" sz="6400">
                <a:solidFill>
                  <a:srgbClr val="CC0000"/>
                </a:solidFill>
                <a:latin typeface="Times New Roman"/>
                <a:ea typeface="Times New Roman"/>
                <a:cs typeface="Times New Roman"/>
                <a:sym typeface="Times New Roman"/>
              </a:rPr>
              <a:t>Compression</a:t>
            </a:r>
            <a:endParaRPr sz="6400">
              <a:solidFill>
                <a:srgbClr val="CC0000"/>
              </a:solidFill>
              <a:latin typeface="Times New Roman"/>
              <a:ea typeface="Times New Roman"/>
              <a:cs typeface="Times New Roman"/>
              <a:sym typeface="Times New Roman"/>
            </a:endParaRPr>
          </a:p>
        </p:txBody>
      </p:sp>
      <p:sp>
        <p:nvSpPr>
          <p:cNvPr id="10" name="Title 5">
            <a:extLst>
              <a:ext uri="{FF2B5EF4-FFF2-40B4-BE49-F238E27FC236}">
                <a16:creationId xmlns:a16="http://schemas.microsoft.com/office/drawing/2014/main" id="{AA571FB0-06B9-0C4C-9D76-4BEB80472403}"/>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r>
              <a:rPr lang="en-GB" sz="3600" dirty="0">
                <a:solidFill>
                  <a:srgbClr val="00B0F0"/>
                </a:solidFill>
                <a:latin typeface="Open Sans" panose="020B0606030504020204" pitchFamily="34" charset="0"/>
                <a:sym typeface="Times New Roman"/>
              </a:rPr>
              <a:t>How to deal with Volume?</a:t>
            </a:r>
          </a:p>
        </p:txBody>
      </p:sp>
      <p:sp>
        <p:nvSpPr>
          <p:cNvPr id="8" name="Google Shape;243;p47">
            <a:extLst>
              <a:ext uri="{FF2B5EF4-FFF2-40B4-BE49-F238E27FC236}">
                <a16:creationId xmlns:a16="http://schemas.microsoft.com/office/drawing/2014/main" id="{3D05954F-346E-D146-92C8-03EDDF19A18D}"/>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9" name="Google Shape;244;p47">
            <a:extLst>
              <a:ext uri="{FF2B5EF4-FFF2-40B4-BE49-F238E27FC236}">
                <a16:creationId xmlns:a16="http://schemas.microsoft.com/office/drawing/2014/main" id="{BDD71FDF-B9A3-3441-A5F0-C937AE2A2F9A}"/>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5</a:t>
            </a:fld>
            <a:endParaRPr sz="2000">
              <a:solidFill>
                <a:srgbClr val="00B0F0"/>
              </a:solidFill>
              <a:latin typeface="Times New Roman"/>
              <a:ea typeface="Times New Roman"/>
              <a:cs typeface="Times New Roman"/>
              <a:sym typeface="Times New Roman"/>
            </a:endParaRPr>
          </a:p>
        </p:txBody>
      </p:sp>
      <p:pic>
        <p:nvPicPr>
          <p:cNvPr id="14" name="Audio 13">
            <a:hlinkClick r:id="" action="ppaction://media"/>
            <a:extLst>
              <a:ext uri="{FF2B5EF4-FFF2-40B4-BE49-F238E27FC236}">
                <a16:creationId xmlns:a16="http://schemas.microsoft.com/office/drawing/2014/main" id="{6A6FB279-682E-0745-983B-32F475E248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21100863"/>
      </p:ext>
    </p:extLst>
  </p:cSld>
  <p:clrMapOvr>
    <a:masterClrMapping/>
  </p:clrMapOvr>
  <mc:AlternateContent xmlns:mc="http://schemas.openxmlformats.org/markup-compatibility/2006" xmlns:p14="http://schemas.microsoft.com/office/powerpoint/2010/main">
    <mc:Choice Requires="p14">
      <p:transition spd="slow" p14:dur="2000" advTm="23448"/>
    </mc:Choice>
    <mc:Fallback xmlns="">
      <p:transition spd="slow" advTm="2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par>
                                <p:cTn id="11" presetID="23" presetClass="entr" presetSubtype="16" fill="hold" nodeType="withEffect">
                                  <p:stCondLst>
                                    <p:cond delay="0"/>
                                  </p:stCondLst>
                                  <p:childTnLst>
                                    <p:set>
                                      <p:cBhvr>
                                        <p:cTn id="12" dur="1" fill="hold">
                                          <p:stCondLst>
                                            <p:cond delay="0"/>
                                          </p:stCondLst>
                                        </p:cTn>
                                        <p:tgtEl>
                                          <p:spTgt spid="247"/>
                                        </p:tgtEl>
                                        <p:attrNameLst>
                                          <p:attrName>style.visibility</p:attrName>
                                        </p:attrNameLst>
                                      </p:cBhvr>
                                      <p:to>
                                        <p:strVal val="visible"/>
                                      </p:to>
                                    </p:set>
                                    <p:anim calcmode="lin" valueType="num">
                                      <p:cBhvr additive="base">
                                        <p:cTn id="13" dur="1000"/>
                                        <p:tgtEl>
                                          <p:spTgt spid="247"/>
                                        </p:tgtEl>
                                        <p:attrNameLst>
                                          <p:attrName>ppt_w</p:attrName>
                                        </p:attrNameLst>
                                      </p:cBhvr>
                                      <p:tavLst>
                                        <p:tav tm="0">
                                          <p:val>
                                            <p:strVal val="0"/>
                                          </p:val>
                                        </p:tav>
                                        <p:tav tm="100000">
                                          <p:val>
                                            <p:strVal val="#ppt_w"/>
                                          </p:val>
                                        </p:tav>
                                      </p:tavLst>
                                    </p:anim>
                                    <p:anim calcmode="lin" valueType="num">
                                      <p:cBhvr additive="base">
                                        <p:cTn id="14" dur="1000"/>
                                        <p:tgtEl>
                                          <p:spTgt spid="24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7" name="Picture 26">
            <a:extLst>
              <a:ext uri="{FF2B5EF4-FFF2-40B4-BE49-F238E27FC236}">
                <a16:creationId xmlns:a16="http://schemas.microsoft.com/office/drawing/2014/main" id="{D78B26B9-B7D6-064E-A75F-8244910D8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8118" y="2679783"/>
            <a:ext cx="2080813" cy="1621141"/>
          </a:xfrm>
          <a:prstGeom prst="rect">
            <a:avLst/>
          </a:prstGeom>
        </p:spPr>
      </p:pic>
      <p:sp>
        <p:nvSpPr>
          <p:cNvPr id="256" name="Google Shape;256;p48"/>
          <p:cNvSpPr txBox="1"/>
          <p:nvPr/>
        </p:nvSpPr>
        <p:spPr>
          <a:xfrm>
            <a:off x="224901" y="787713"/>
            <a:ext cx="4876284" cy="5368907"/>
          </a:xfrm>
          <a:prstGeom prst="rect">
            <a:avLst/>
          </a:prstGeom>
          <a:noFill/>
          <a:ln>
            <a:noFill/>
          </a:ln>
        </p:spPr>
        <p:txBody>
          <a:bodyPr spcFirstLastPara="1" wrap="square" lIns="121900" tIns="121900" rIns="121900" bIns="121900" anchor="b" anchorCtr="0">
            <a:noAutofit/>
          </a:bodyPr>
          <a:lstStyle/>
          <a:p>
            <a:pPr marL="517525" indent="-285750">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The amount of images and videos is exponentially increasing over time.</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The progress of compression standards is too slow.</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The complexity and power consumption of the state-of-the-art compression algorithms are too high.</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Most of the latest multimedia devices have short battery-life.</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There is a need of new energy-efficient technologies that take under consideration the human visual perception.</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p:txBody>
      </p:sp>
      <p:sp>
        <p:nvSpPr>
          <p:cNvPr id="11" name="Title 5">
            <a:extLst>
              <a:ext uri="{FF2B5EF4-FFF2-40B4-BE49-F238E27FC236}">
                <a16:creationId xmlns:a16="http://schemas.microsoft.com/office/drawing/2014/main" id="{1213CBAB-503F-9D4C-8ADD-FCB8091A30A9}"/>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Compression Challenges</a:t>
            </a:r>
          </a:p>
        </p:txBody>
      </p:sp>
      <p:sp>
        <p:nvSpPr>
          <p:cNvPr id="14" name="Google Shape;243;p47">
            <a:extLst>
              <a:ext uri="{FF2B5EF4-FFF2-40B4-BE49-F238E27FC236}">
                <a16:creationId xmlns:a16="http://schemas.microsoft.com/office/drawing/2014/main" id="{1DF4DA01-F89D-9C41-B2A6-03153B0F81CE}"/>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15" name="Google Shape;244;p47">
            <a:extLst>
              <a:ext uri="{FF2B5EF4-FFF2-40B4-BE49-F238E27FC236}">
                <a16:creationId xmlns:a16="http://schemas.microsoft.com/office/drawing/2014/main" id="{F6AE18F0-EDC4-5C48-88A4-5BAA15AA8CB5}"/>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6</a:t>
            </a:fld>
            <a:endParaRPr sz="2000">
              <a:solidFill>
                <a:srgbClr val="00B0F0"/>
              </a:solidFill>
              <a:latin typeface="Times New Roman"/>
              <a:ea typeface="Times New Roman"/>
              <a:cs typeface="Times New Roman"/>
              <a:sym typeface="Times New Roman"/>
            </a:endParaRPr>
          </a:p>
        </p:txBody>
      </p:sp>
      <p:pic>
        <p:nvPicPr>
          <p:cNvPr id="7" name="Picture 6">
            <a:extLst>
              <a:ext uri="{FF2B5EF4-FFF2-40B4-BE49-F238E27FC236}">
                <a16:creationId xmlns:a16="http://schemas.microsoft.com/office/drawing/2014/main" id="{217DCDA5-DC71-2D41-9666-CF6FA1A85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7355" y="1048187"/>
            <a:ext cx="2100764" cy="1631596"/>
          </a:xfrm>
          <a:prstGeom prst="rect">
            <a:avLst/>
          </a:prstGeom>
        </p:spPr>
      </p:pic>
      <p:pic>
        <p:nvPicPr>
          <p:cNvPr id="12" name="Picture 11">
            <a:extLst>
              <a:ext uri="{FF2B5EF4-FFF2-40B4-BE49-F238E27FC236}">
                <a16:creationId xmlns:a16="http://schemas.microsoft.com/office/drawing/2014/main" id="{B8C2B356-E356-DF47-9074-C33987C59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8930" y="1047526"/>
            <a:ext cx="2014449" cy="1645743"/>
          </a:xfrm>
          <a:prstGeom prst="rect">
            <a:avLst/>
          </a:prstGeom>
        </p:spPr>
      </p:pic>
      <p:pic>
        <p:nvPicPr>
          <p:cNvPr id="19" name="Picture 18">
            <a:extLst>
              <a:ext uri="{FF2B5EF4-FFF2-40B4-BE49-F238E27FC236}">
                <a16:creationId xmlns:a16="http://schemas.microsoft.com/office/drawing/2014/main" id="{D7D28A3A-B916-744E-A2DB-28CF9FD549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7356" y="2682514"/>
            <a:ext cx="2029737" cy="1599851"/>
          </a:xfrm>
          <a:prstGeom prst="rect">
            <a:avLst/>
          </a:prstGeom>
        </p:spPr>
      </p:pic>
      <p:pic>
        <p:nvPicPr>
          <p:cNvPr id="21" name="Picture 20">
            <a:extLst>
              <a:ext uri="{FF2B5EF4-FFF2-40B4-BE49-F238E27FC236}">
                <a16:creationId xmlns:a16="http://schemas.microsoft.com/office/drawing/2014/main" id="{8620F90E-F4DB-9F47-9A46-0E90E43E9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8931" y="2685925"/>
            <a:ext cx="2014449" cy="1600325"/>
          </a:xfrm>
          <a:prstGeom prst="rect">
            <a:avLst/>
          </a:prstGeom>
        </p:spPr>
      </p:pic>
      <p:pic>
        <p:nvPicPr>
          <p:cNvPr id="25" name="Picture 24">
            <a:extLst>
              <a:ext uri="{FF2B5EF4-FFF2-40B4-BE49-F238E27FC236}">
                <a16:creationId xmlns:a16="http://schemas.microsoft.com/office/drawing/2014/main" id="{3660DBBF-3DD5-3646-A9B0-35C1AAFADD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8169" y="4254673"/>
            <a:ext cx="2142880" cy="1507043"/>
          </a:xfrm>
          <a:prstGeom prst="rect">
            <a:avLst/>
          </a:prstGeom>
        </p:spPr>
      </p:pic>
      <p:pic>
        <p:nvPicPr>
          <p:cNvPr id="29" name="Picture 28">
            <a:extLst>
              <a:ext uri="{FF2B5EF4-FFF2-40B4-BE49-F238E27FC236}">
                <a16:creationId xmlns:a16="http://schemas.microsoft.com/office/drawing/2014/main" id="{C16A408D-09ED-C947-9385-CCDC98015B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8883" y="4282365"/>
            <a:ext cx="1994497" cy="1479351"/>
          </a:xfrm>
          <a:prstGeom prst="rect">
            <a:avLst/>
          </a:prstGeom>
        </p:spPr>
      </p:pic>
      <p:pic>
        <p:nvPicPr>
          <p:cNvPr id="4" name="Picture 3">
            <a:extLst>
              <a:ext uri="{FF2B5EF4-FFF2-40B4-BE49-F238E27FC236}">
                <a16:creationId xmlns:a16="http://schemas.microsoft.com/office/drawing/2014/main" id="{4F1B9BC1-836C-AE43-A942-D7BC32A4F237}"/>
              </a:ext>
            </a:extLst>
          </p:cNvPr>
          <p:cNvPicPr>
            <a:picLocks noChangeAspect="1"/>
          </p:cNvPicPr>
          <p:nvPr/>
        </p:nvPicPr>
        <p:blipFill rotWithShape="1">
          <a:blip r:embed="rId13">
            <a:extLst>
              <a:ext uri="{28A0092B-C50C-407E-A947-70E740481C1C}">
                <a14:useLocalDpi xmlns:a14="http://schemas.microsoft.com/office/drawing/2010/main" val="0"/>
              </a:ext>
            </a:extLst>
          </a:blip>
          <a:srcRect l="13264"/>
          <a:stretch/>
        </p:blipFill>
        <p:spPr>
          <a:xfrm>
            <a:off x="5694080" y="4254673"/>
            <a:ext cx="2033013" cy="1507043"/>
          </a:xfrm>
          <a:prstGeom prst="rect">
            <a:avLst/>
          </a:prstGeom>
        </p:spPr>
      </p:pic>
      <p:pic>
        <p:nvPicPr>
          <p:cNvPr id="8" name="Picture 7">
            <a:extLst>
              <a:ext uri="{FF2B5EF4-FFF2-40B4-BE49-F238E27FC236}">
                <a16:creationId xmlns:a16="http://schemas.microsoft.com/office/drawing/2014/main" id="{4C38EAD5-57D8-6F48-871E-A7F1CA1854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97382" y="1047526"/>
            <a:ext cx="2101497" cy="1638399"/>
          </a:xfrm>
          <a:prstGeom prst="rect">
            <a:avLst/>
          </a:prstGeom>
        </p:spPr>
      </p:pic>
      <p:pic>
        <p:nvPicPr>
          <p:cNvPr id="18" name="Picture 17">
            <a:extLst>
              <a:ext uri="{FF2B5EF4-FFF2-40B4-BE49-F238E27FC236}">
                <a16:creationId xmlns:a16="http://schemas.microsoft.com/office/drawing/2014/main" id="{38C225BB-7F49-2A42-859C-6D259121A53C}"/>
              </a:ext>
            </a:extLst>
          </p:cNvPr>
          <p:cNvPicPr>
            <a:picLocks noChangeAspect="1"/>
          </p:cNvPicPr>
          <p:nvPr/>
        </p:nvPicPr>
        <p:blipFill>
          <a:blip r:embed="rId15">
            <a:extLst>
              <a:ext uri="{BEBA8EAE-BF5A-486C-A8C5-ECC9F3942E4B}">
                <a14:imgProps xmlns:a14="http://schemas.microsoft.com/office/drawing/2010/main">
                  <a14:imgLayer>
                    <a14:imgEffect>
                      <a14:sharpenSoften amount="16000"/>
                    </a14:imgEffect>
                    <a14:imgEffect>
                      <a14:saturation sat="97000"/>
                    </a14:imgEffect>
                    <a14:imgEffect>
                      <a14:brightnessContrast contrast="70000"/>
                    </a14:imgEffect>
                  </a14:imgLayer>
                </a14:imgProps>
              </a:ext>
            </a:extLst>
          </a:blip>
          <a:stretch>
            <a:fillRect/>
          </a:stretch>
        </p:blipFill>
        <p:spPr>
          <a:xfrm>
            <a:off x="5236006" y="787713"/>
            <a:ext cx="6657373" cy="5114026"/>
          </a:xfrm>
          <a:prstGeom prst="rect">
            <a:avLst/>
          </a:prstGeom>
          <a:scene3d>
            <a:camera prst="perspectiveHeroicExtremeLeftFacing" fov="2400000">
              <a:rot lat="0" lon="0" rev="21594000"/>
            </a:camera>
            <a:lightRig rig="chilly" dir="t"/>
          </a:scene3d>
          <a:sp3d z="-69850"/>
        </p:spPr>
      </p:pic>
      <p:sp>
        <p:nvSpPr>
          <p:cNvPr id="9" name="Oval 8">
            <a:extLst>
              <a:ext uri="{FF2B5EF4-FFF2-40B4-BE49-F238E27FC236}">
                <a16:creationId xmlns:a16="http://schemas.microsoft.com/office/drawing/2014/main" id="{C4412663-E162-764D-AE68-A558258293F7}"/>
              </a:ext>
            </a:extLst>
          </p:cNvPr>
          <p:cNvSpPr/>
          <p:nvPr/>
        </p:nvSpPr>
        <p:spPr>
          <a:xfrm>
            <a:off x="8191500" y="818777"/>
            <a:ext cx="3836700" cy="2668135"/>
          </a:xfrm>
          <a:prstGeom prst="ellipse">
            <a:avLst/>
          </a:prstGeom>
          <a:noFill/>
          <a:ln w="984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oogle Shape;432;p18">
            <a:extLst>
              <a:ext uri="{FF2B5EF4-FFF2-40B4-BE49-F238E27FC236}">
                <a16:creationId xmlns:a16="http://schemas.microsoft.com/office/drawing/2014/main" id="{C029EC95-03FC-CC47-B640-5A50011071D3}"/>
              </a:ext>
            </a:extLst>
          </p:cNvPr>
          <p:cNvPicPr preferRelativeResize="0"/>
          <p:nvPr/>
        </p:nvPicPr>
        <p:blipFill rotWithShape="1">
          <a:blip r:embed="rId16">
            <a:alphaModFix/>
          </a:blip>
          <a:srcRect/>
          <a:stretch/>
        </p:blipFill>
        <p:spPr>
          <a:xfrm>
            <a:off x="6191250" y="1047527"/>
            <a:ext cx="5609551" cy="3601754"/>
          </a:xfrm>
          <a:prstGeom prst="rect">
            <a:avLst/>
          </a:prstGeom>
          <a:noFill/>
          <a:ln>
            <a:noFill/>
          </a:ln>
        </p:spPr>
      </p:pic>
      <p:pic>
        <p:nvPicPr>
          <p:cNvPr id="23" name="Audio 22">
            <a:hlinkClick r:id="" action="ppaction://media"/>
            <a:extLst>
              <a:ext uri="{FF2B5EF4-FFF2-40B4-BE49-F238E27FC236}">
                <a16:creationId xmlns:a16="http://schemas.microsoft.com/office/drawing/2014/main" id="{F690A50D-B18B-864D-A9E3-D3A4A61069A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46873330"/>
      </p:ext>
    </p:extLst>
  </p:cSld>
  <p:clrMapOvr>
    <a:masterClrMapping/>
  </p:clrMapOvr>
  <mc:AlternateContent xmlns:mc="http://schemas.openxmlformats.org/markup-compatibility/2006" xmlns:p14="http://schemas.microsoft.com/office/powerpoint/2010/main">
    <mc:Choice Requires="p14">
      <p:transition spd="slow" p14:dur="2000" advTm="132525"/>
    </mc:Choice>
    <mc:Fallback xmlns="">
      <p:transition spd="slow" advTm="13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56">
                                            <p:txEl>
                                              <p:pRg st="0" end="0"/>
                                            </p:txEl>
                                          </p:spTgt>
                                        </p:tgtEl>
                                        <p:attrNameLst>
                                          <p:attrName>style.visibility</p:attrName>
                                        </p:attrNameLst>
                                      </p:cBhvr>
                                      <p:to>
                                        <p:strVal val="visible"/>
                                      </p:to>
                                    </p:set>
                                    <p:animEffect transition="in" filter="blinds(horizontal)">
                                      <p:cBhvr>
                                        <p:cTn id="11" dur="500"/>
                                        <p:tgtEl>
                                          <p:spTgt spid="25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7"/>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9"/>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56">
                                            <p:txEl>
                                              <p:pRg st="1" end="1"/>
                                            </p:txEl>
                                          </p:spTgt>
                                        </p:tgtEl>
                                        <p:attrNameLst>
                                          <p:attrName>style.visibility</p:attrName>
                                        </p:attrNameLst>
                                      </p:cBhvr>
                                      <p:to>
                                        <p:strVal val="visible"/>
                                      </p:to>
                                    </p:set>
                                    <p:animEffect transition="in" filter="blinds(horizontal)">
                                      <p:cBhvr>
                                        <p:cTn id="56" dur="500"/>
                                        <p:tgtEl>
                                          <p:spTgt spid="25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heel(1)">
                                      <p:cBhvr>
                                        <p:cTn id="61" dur="20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256">
                                            <p:txEl>
                                              <p:pRg st="2" end="2"/>
                                            </p:txEl>
                                          </p:spTgt>
                                        </p:tgtEl>
                                        <p:attrNameLst>
                                          <p:attrName>style.visibility</p:attrName>
                                        </p:attrNameLst>
                                      </p:cBhvr>
                                      <p:to>
                                        <p:strVal val="visible"/>
                                      </p:to>
                                    </p:set>
                                    <p:animEffect transition="in" filter="blinds(horizontal)">
                                      <p:cBhvr>
                                        <p:cTn id="66" dur="500"/>
                                        <p:tgtEl>
                                          <p:spTgt spid="256">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2"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20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256">
                                            <p:txEl>
                                              <p:pRg st="3" end="3"/>
                                            </p:txEl>
                                          </p:spTgt>
                                        </p:tgtEl>
                                        <p:attrNameLst>
                                          <p:attrName>style.visibility</p:attrName>
                                        </p:attrNameLst>
                                      </p:cBhvr>
                                      <p:to>
                                        <p:strVal val="visible"/>
                                      </p:to>
                                    </p:set>
                                    <p:animEffect transition="in" filter="blinds(horizontal)">
                                      <p:cBhvr>
                                        <p:cTn id="76" dur="500"/>
                                        <p:tgtEl>
                                          <p:spTgt spid="256">
                                            <p:txEl>
                                              <p:pRg st="3" end="3"/>
                                            </p:txEl>
                                          </p:spTgt>
                                        </p:tgtEl>
                                      </p:cBhvr>
                                    </p:animEffect>
                                  </p:childTnLst>
                                </p:cTn>
                              </p:par>
                              <p:par>
                                <p:cTn id="77" presetID="1" presetClass="exit" presetSubtype="0" fill="hold" grpId="1"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256">
                                            <p:txEl>
                                              <p:pRg st="4" end="4"/>
                                            </p:txEl>
                                          </p:spTgt>
                                        </p:tgtEl>
                                        <p:attrNameLst>
                                          <p:attrName>style.visibility</p:attrName>
                                        </p:attrNameLst>
                                      </p:cBhvr>
                                      <p:to>
                                        <p:strVal val="visible"/>
                                      </p:to>
                                    </p:set>
                                    <p:animEffect transition="in" filter="blinds(horizontal)">
                                      <p:cBhvr>
                                        <p:cTn id="85" dur="500"/>
                                        <p:tgtEl>
                                          <p:spTgt spid="256">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23"/>
                </p:tgtEl>
              </p:cMediaNode>
            </p:audio>
          </p:childTnLst>
        </p:cTn>
      </p:par>
    </p:tnLst>
    <p:bldLst>
      <p:bldP spid="9" grpId="1" animBg="1"/>
      <p:bldP spid="9"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8" name="Google Shape;278;p50"/>
          <p:cNvSpPr txBox="1"/>
          <p:nvPr/>
        </p:nvSpPr>
        <p:spPr>
          <a:xfrm>
            <a:off x="881215" y="1771350"/>
            <a:ext cx="5180800" cy="2925778"/>
          </a:xfrm>
          <a:prstGeom prst="rect">
            <a:avLst/>
          </a:prstGeom>
          <a:noFill/>
          <a:ln>
            <a:noFill/>
          </a:ln>
        </p:spPr>
        <p:txBody>
          <a:bodyPr spcFirstLastPara="1" wrap="square" lIns="121900" tIns="121900" rIns="121900" bIns="121900" anchor="t" anchorCtr="0">
            <a:noAutofit/>
          </a:bodyPr>
          <a:lstStyle/>
          <a:p>
            <a:pPr algn="ctr">
              <a:lnSpc>
                <a:spcPct val="115000"/>
              </a:lnSpc>
            </a:pPr>
            <a:r>
              <a:rPr lang="en-GB" sz="2000" b="1" u="sng" dirty="0">
                <a:latin typeface="Times New Roman" panose="02020603050405020304" pitchFamily="18" charset="0"/>
                <a:ea typeface="Open Sans" panose="020B0606030504020204" pitchFamily="34" charset="0"/>
                <a:cs typeface="Times New Roman" panose="02020603050405020304" pitchFamily="18" charset="0"/>
                <a:sym typeface="Times New Roman"/>
              </a:rPr>
              <a:t>VISION </a:t>
            </a:r>
            <a:endParaRPr sz="2000" b="1" u="sng"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lnSpc>
                <a:spcPct val="115000"/>
              </a:lnSpc>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Begins in the eye which receives the inputs, in the form of light.</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lnSpc>
                <a:spcPct val="115000"/>
              </a:lnSpc>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Finishes in the brain which interprets those inputs and gives us the information we need from the data we receive.</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p:txBody>
      </p:sp>
      <p:pic>
        <p:nvPicPr>
          <p:cNvPr id="279" name="Google Shape;279;p50"/>
          <p:cNvPicPr preferRelativeResize="0"/>
          <p:nvPr/>
        </p:nvPicPr>
        <p:blipFill>
          <a:blip r:embed="rId6">
            <a:alphaModFix/>
          </a:blip>
          <a:stretch>
            <a:fillRect/>
          </a:stretch>
        </p:blipFill>
        <p:spPr>
          <a:xfrm>
            <a:off x="7002813" y="1406751"/>
            <a:ext cx="3591889" cy="3765740"/>
          </a:xfrm>
          <a:prstGeom prst="rect">
            <a:avLst/>
          </a:prstGeom>
          <a:noFill/>
          <a:ln>
            <a:noFill/>
          </a:ln>
        </p:spPr>
      </p:pic>
      <p:sp>
        <p:nvSpPr>
          <p:cNvPr id="8" name="Title 5">
            <a:extLst>
              <a:ext uri="{FF2B5EF4-FFF2-40B4-BE49-F238E27FC236}">
                <a16:creationId xmlns:a16="http://schemas.microsoft.com/office/drawing/2014/main" id="{F36961E2-670A-FA4A-82B2-C38CF303DD92}"/>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Motivation</a:t>
            </a:r>
          </a:p>
        </p:txBody>
      </p:sp>
      <p:sp>
        <p:nvSpPr>
          <p:cNvPr id="7" name="Google Shape;243;p47">
            <a:extLst>
              <a:ext uri="{FF2B5EF4-FFF2-40B4-BE49-F238E27FC236}">
                <a16:creationId xmlns:a16="http://schemas.microsoft.com/office/drawing/2014/main" id="{AD6ED0A1-A3DF-FA48-989C-B66920B1B7D2}"/>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9" name="Google Shape;244;p47">
            <a:extLst>
              <a:ext uri="{FF2B5EF4-FFF2-40B4-BE49-F238E27FC236}">
                <a16:creationId xmlns:a16="http://schemas.microsoft.com/office/drawing/2014/main" id="{D34B9E48-ADBA-8B42-8212-57EC8D0A5715}"/>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7</a:t>
            </a:fld>
            <a:endParaRPr sz="2000">
              <a:solidFill>
                <a:srgbClr val="00B0F0"/>
              </a:solidFill>
              <a:latin typeface="Times New Roman"/>
              <a:ea typeface="Times New Roman"/>
              <a:cs typeface="Times New Roman"/>
              <a:sym typeface="Times New Roman"/>
            </a:endParaRPr>
          </a:p>
        </p:txBody>
      </p:sp>
      <p:pic>
        <p:nvPicPr>
          <p:cNvPr id="4" name="Audio 3">
            <a:hlinkClick r:id="" action="ppaction://media"/>
            <a:extLst>
              <a:ext uri="{FF2B5EF4-FFF2-40B4-BE49-F238E27FC236}">
                <a16:creationId xmlns:a16="http://schemas.microsoft.com/office/drawing/2014/main" id="{6155F990-F77D-6E45-AB4C-880238F416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67632839"/>
      </p:ext>
    </p:extLst>
  </p:cSld>
  <p:clrMapOvr>
    <a:masterClrMapping/>
  </p:clrMapOvr>
  <mc:AlternateContent xmlns:mc="http://schemas.openxmlformats.org/markup-compatibility/2006" xmlns:p14="http://schemas.microsoft.com/office/powerpoint/2010/main">
    <mc:Choice Requires="p14">
      <p:transition spd="slow" p14:dur="2000" advTm="34304"/>
    </mc:Choice>
    <mc:Fallback xmlns="">
      <p:transition spd="slow" advTm="34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78">
                                            <p:txEl>
                                              <p:pRg st="1" end="1"/>
                                            </p:txEl>
                                          </p:spTgt>
                                        </p:tgtEl>
                                        <p:attrNameLst>
                                          <p:attrName>style.visibility</p:attrName>
                                        </p:attrNameLst>
                                      </p:cBhvr>
                                      <p:to>
                                        <p:strVal val="visible"/>
                                      </p:to>
                                    </p:set>
                                    <p:animEffect transition="in" filter="blinds(horizontal)">
                                      <p:cBhvr>
                                        <p:cTn id="11" dur="500"/>
                                        <p:tgtEl>
                                          <p:spTgt spid="27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78">
                                            <p:txEl>
                                              <p:pRg st="2" end="2"/>
                                            </p:txEl>
                                          </p:spTgt>
                                        </p:tgtEl>
                                        <p:attrNameLst>
                                          <p:attrName>style.visibility</p:attrName>
                                        </p:attrNameLst>
                                      </p:cBhvr>
                                      <p:to>
                                        <p:strVal val="visible"/>
                                      </p:to>
                                    </p:set>
                                    <p:animEffect transition="in" filter="blinds(horizontal)">
                                      <p:cBhvr>
                                        <p:cTn id="16" dur="500"/>
                                        <p:tgtEl>
                                          <p:spTgt spid="2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7" name="Google Shape;307;p53"/>
          <p:cNvSpPr txBox="1"/>
          <p:nvPr/>
        </p:nvSpPr>
        <p:spPr>
          <a:xfrm>
            <a:off x="1218097" y="1578469"/>
            <a:ext cx="4470433" cy="3821305"/>
          </a:xfrm>
          <a:prstGeom prst="rect">
            <a:avLst/>
          </a:prstGeom>
          <a:noFill/>
          <a:ln>
            <a:noFill/>
          </a:ln>
        </p:spPr>
        <p:txBody>
          <a:bodyPr spcFirstLastPara="1" wrap="square" lIns="121900" tIns="121900" rIns="121900" bIns="121900" anchor="b" anchorCtr="0">
            <a:noAutofit/>
          </a:bodyPr>
          <a:lstStyle/>
          <a:p>
            <a:pPr marL="231775" algn="ctr">
              <a:lnSpc>
                <a:spcPct val="115000"/>
              </a:lnSpc>
              <a:spcBef>
                <a:spcPts val="1000"/>
              </a:spcBef>
              <a:spcAft>
                <a:spcPts val="600"/>
              </a:spcAft>
              <a:buClr>
                <a:schemeClr val="tx1"/>
              </a:buClr>
              <a:buSzPts val="1800"/>
            </a:pPr>
            <a:r>
              <a:rPr lang="en-GB" sz="2000" b="1" u="sng" dirty="0">
                <a:latin typeface="Times New Roman" panose="02020603050405020304" pitchFamily="18" charset="0"/>
                <a:ea typeface="Open Sans" panose="020B0606030504020204" pitchFamily="34" charset="0"/>
                <a:cs typeface="Times New Roman" panose="02020603050405020304" pitchFamily="18" charset="0"/>
                <a:sym typeface="Times New Roman"/>
              </a:rPr>
              <a:t>SYSTEM DEMANDS</a:t>
            </a:r>
            <a:endParaRPr sz="2000" b="1" u="sng"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lnSpc>
                <a:spcPct val="115000"/>
              </a:lnSpc>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Enormous storage capacity.</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lnSpc>
                <a:spcPct val="115000"/>
              </a:lnSpc>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Consists of over a trillion of neurons (10</a:t>
            </a:r>
            <a:r>
              <a:rPr lang="en-GB" sz="2000" baseline="30000" dirty="0">
                <a:latin typeface="Times New Roman" panose="02020603050405020304" pitchFamily="18" charset="0"/>
                <a:ea typeface="Open Sans" panose="020B0606030504020204" pitchFamily="34" charset="0"/>
                <a:cs typeface="Times New Roman" panose="02020603050405020304" pitchFamily="18" charset="0"/>
                <a:sym typeface="Times New Roman"/>
              </a:rPr>
              <a:t>12</a:t>
            </a: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 neurons).</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lnSpc>
                <a:spcPct val="115000"/>
              </a:lnSpc>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Low power consumption.</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a:p>
            <a:pPr marL="517525" indent="-285750">
              <a:lnSpc>
                <a:spcPct val="115000"/>
              </a:lnSpc>
              <a:spcBef>
                <a:spcPts val="1000"/>
              </a:spcBef>
              <a:spcAft>
                <a:spcPts val="600"/>
              </a:spcAft>
              <a:buClr>
                <a:schemeClr val="tx1"/>
              </a:buClr>
              <a:buSzPts val="1800"/>
              <a:buFont typeface="Wingdings" panose="05000000000000000000" pitchFamily="2" charset="2"/>
              <a:buChar char="ü"/>
            </a:pP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Deals with high resolution dynamic signals (10</a:t>
            </a:r>
            <a:r>
              <a:rPr lang="en-GB" sz="2000" baseline="30000" dirty="0">
                <a:latin typeface="Times New Roman" panose="02020603050405020304" pitchFamily="18" charset="0"/>
                <a:ea typeface="Open Sans" panose="020B0606030504020204" pitchFamily="34" charset="0"/>
                <a:cs typeface="Times New Roman" panose="02020603050405020304" pitchFamily="18" charset="0"/>
                <a:sym typeface="Times New Roman"/>
              </a:rPr>
              <a:t>9</a:t>
            </a:r>
            <a:r>
              <a:rPr lang="en-GB" sz="2000" dirty="0">
                <a:latin typeface="Times New Roman" panose="02020603050405020304" pitchFamily="18" charset="0"/>
                <a:ea typeface="Open Sans" panose="020B0606030504020204" pitchFamily="34" charset="0"/>
                <a:cs typeface="Times New Roman" panose="02020603050405020304" pitchFamily="18" charset="0"/>
                <a:sym typeface="Times New Roman"/>
              </a:rPr>
              <a:t> bits per second).</a:t>
            </a:r>
            <a:endParaRPr sz="2000" dirty="0">
              <a:latin typeface="Times New Roman" panose="02020603050405020304" pitchFamily="18" charset="0"/>
              <a:ea typeface="Open Sans" panose="020B0606030504020204" pitchFamily="34" charset="0"/>
              <a:cs typeface="Times New Roman" panose="02020603050405020304" pitchFamily="18" charset="0"/>
              <a:sym typeface="Times New Roman"/>
            </a:endParaRPr>
          </a:p>
        </p:txBody>
      </p:sp>
      <p:pic>
        <p:nvPicPr>
          <p:cNvPr id="309" name="Google Shape;309;p53"/>
          <p:cNvPicPr preferRelativeResize="0"/>
          <p:nvPr/>
        </p:nvPicPr>
        <p:blipFill>
          <a:blip r:embed="rId6">
            <a:alphaModFix/>
          </a:blip>
          <a:stretch>
            <a:fillRect/>
          </a:stretch>
        </p:blipFill>
        <p:spPr>
          <a:xfrm>
            <a:off x="6741296" y="1551384"/>
            <a:ext cx="3752849" cy="3848390"/>
          </a:xfrm>
          <a:prstGeom prst="rect">
            <a:avLst/>
          </a:prstGeom>
          <a:noFill/>
          <a:ln>
            <a:noFill/>
          </a:ln>
        </p:spPr>
      </p:pic>
      <p:sp>
        <p:nvSpPr>
          <p:cNvPr id="8" name="Title 5">
            <a:extLst>
              <a:ext uri="{FF2B5EF4-FFF2-40B4-BE49-F238E27FC236}">
                <a16:creationId xmlns:a16="http://schemas.microsoft.com/office/drawing/2014/main" id="{3D2E5763-AEEA-E648-972B-9EB82A3C3649}"/>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GB" sz="3600" dirty="0">
                <a:solidFill>
                  <a:srgbClr val="00B0F0"/>
                </a:solidFill>
                <a:latin typeface="Open Sans" panose="020B0606030504020204" pitchFamily="34" charset="0"/>
                <a:sym typeface="Times New Roman"/>
              </a:rPr>
              <a:t>Visual Perception</a:t>
            </a:r>
          </a:p>
        </p:txBody>
      </p:sp>
      <p:sp>
        <p:nvSpPr>
          <p:cNvPr id="7" name="Google Shape;243;p47">
            <a:extLst>
              <a:ext uri="{FF2B5EF4-FFF2-40B4-BE49-F238E27FC236}">
                <a16:creationId xmlns:a16="http://schemas.microsoft.com/office/drawing/2014/main" id="{C52274FA-A444-6A4C-818A-C63B347FC66F}"/>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11" name="Google Shape;244;p47">
            <a:extLst>
              <a:ext uri="{FF2B5EF4-FFF2-40B4-BE49-F238E27FC236}">
                <a16:creationId xmlns:a16="http://schemas.microsoft.com/office/drawing/2014/main" id="{BCA4F653-AD0A-DD47-B7E0-367C77FBA210}"/>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8</a:t>
            </a:fld>
            <a:endParaRPr sz="2000">
              <a:solidFill>
                <a:srgbClr val="00B0F0"/>
              </a:solidFill>
              <a:latin typeface="Times New Roman"/>
              <a:ea typeface="Times New Roman"/>
              <a:cs typeface="Times New Roman"/>
              <a:sym typeface="Times New Roman"/>
            </a:endParaRPr>
          </a:p>
        </p:txBody>
      </p:sp>
      <p:pic>
        <p:nvPicPr>
          <p:cNvPr id="4" name="Audio 3">
            <a:hlinkClick r:id="" action="ppaction://media"/>
            <a:extLst>
              <a:ext uri="{FF2B5EF4-FFF2-40B4-BE49-F238E27FC236}">
                <a16:creationId xmlns:a16="http://schemas.microsoft.com/office/drawing/2014/main" id="{0E0FD3E5-6914-E643-8D84-4C403795FE6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945567662"/>
      </p:ext>
    </p:extLst>
  </p:cSld>
  <p:clrMapOvr>
    <a:masterClrMapping/>
  </p:clrMapOvr>
  <mc:AlternateContent xmlns:mc="http://schemas.openxmlformats.org/markup-compatibility/2006" xmlns:p14="http://schemas.microsoft.com/office/powerpoint/2010/main">
    <mc:Choice Requires="p14">
      <p:transition spd="slow" p14:dur="2000" advTm="52336"/>
    </mc:Choice>
    <mc:Fallback xmlns="">
      <p:transition spd="slow" advTm="5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animEffect transition="in" filter="blinds(horizontal)">
                                      <p:cBhvr>
                                        <p:cTn id="11" dur="500"/>
                                        <p:tgtEl>
                                          <p:spTgt spid="30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07">
                                            <p:txEl>
                                              <p:pRg st="2" end="2"/>
                                            </p:txEl>
                                          </p:spTgt>
                                        </p:tgtEl>
                                        <p:attrNameLst>
                                          <p:attrName>style.visibility</p:attrName>
                                        </p:attrNameLst>
                                      </p:cBhvr>
                                      <p:to>
                                        <p:strVal val="visible"/>
                                      </p:to>
                                    </p:set>
                                    <p:animEffect transition="in" filter="blinds(horizontal)">
                                      <p:cBhvr>
                                        <p:cTn id="16" dur="500"/>
                                        <p:tgtEl>
                                          <p:spTgt spid="30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07">
                                            <p:txEl>
                                              <p:pRg st="3" end="3"/>
                                            </p:txEl>
                                          </p:spTgt>
                                        </p:tgtEl>
                                        <p:attrNameLst>
                                          <p:attrName>style.visibility</p:attrName>
                                        </p:attrNameLst>
                                      </p:cBhvr>
                                      <p:to>
                                        <p:strVal val="visible"/>
                                      </p:to>
                                    </p:set>
                                    <p:animEffect transition="in" filter="blinds(horizontal)">
                                      <p:cBhvr>
                                        <p:cTn id="21" dur="500"/>
                                        <p:tgtEl>
                                          <p:spTgt spid="30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07">
                                            <p:txEl>
                                              <p:pRg st="4" end="4"/>
                                            </p:txEl>
                                          </p:spTgt>
                                        </p:tgtEl>
                                        <p:attrNameLst>
                                          <p:attrName>style.visibility</p:attrName>
                                        </p:attrNameLst>
                                      </p:cBhvr>
                                      <p:to>
                                        <p:strVal val="visible"/>
                                      </p:to>
                                    </p:set>
                                    <p:animEffect transition="in" filter="blinds(horizontal)">
                                      <p:cBhvr>
                                        <p:cTn id="26" dur="500"/>
                                        <p:tgtEl>
                                          <p:spTgt spid="3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8" name="Title 5">
            <a:extLst>
              <a:ext uri="{FF2B5EF4-FFF2-40B4-BE49-F238E27FC236}">
                <a16:creationId xmlns:a16="http://schemas.microsoft.com/office/drawing/2014/main" id="{3D2E5763-AEEA-E648-972B-9EB82A3C3649}"/>
              </a:ext>
            </a:extLst>
          </p:cNvPr>
          <p:cNvSpPr txBox="1">
            <a:spLocks/>
          </p:cNvSpPr>
          <p:nvPr/>
        </p:nvSpPr>
        <p:spPr bwMode="auto">
          <a:xfrm>
            <a:off x="409575" y="87765"/>
            <a:ext cx="111065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5696"/>
                </a:solidFill>
                <a:latin typeface="+mj-lt"/>
                <a:ea typeface="+mj-ea"/>
                <a:cs typeface="+mj-cs"/>
              </a:defRPr>
            </a:lvl1pPr>
            <a:lvl2pPr algn="l" rtl="0" eaLnBrk="0" fontAlgn="base" hangingPunct="0">
              <a:spcBef>
                <a:spcPct val="0"/>
              </a:spcBef>
              <a:spcAft>
                <a:spcPct val="0"/>
              </a:spcAft>
              <a:defRPr sz="3200">
                <a:solidFill>
                  <a:srgbClr val="005696"/>
                </a:solidFill>
                <a:latin typeface="Tahoma" pitchFamily="34" charset="0"/>
              </a:defRPr>
            </a:lvl2pPr>
            <a:lvl3pPr algn="l" rtl="0" eaLnBrk="0" fontAlgn="base" hangingPunct="0">
              <a:spcBef>
                <a:spcPct val="0"/>
              </a:spcBef>
              <a:spcAft>
                <a:spcPct val="0"/>
              </a:spcAft>
              <a:defRPr sz="3200">
                <a:solidFill>
                  <a:srgbClr val="005696"/>
                </a:solidFill>
                <a:latin typeface="Tahoma" pitchFamily="34" charset="0"/>
              </a:defRPr>
            </a:lvl3pPr>
            <a:lvl4pPr algn="l" rtl="0" eaLnBrk="0" fontAlgn="base" hangingPunct="0">
              <a:spcBef>
                <a:spcPct val="0"/>
              </a:spcBef>
              <a:spcAft>
                <a:spcPct val="0"/>
              </a:spcAft>
              <a:defRPr sz="3200">
                <a:solidFill>
                  <a:srgbClr val="005696"/>
                </a:solidFill>
                <a:latin typeface="Tahoma" pitchFamily="34" charset="0"/>
              </a:defRPr>
            </a:lvl4pPr>
            <a:lvl5pPr algn="l" rtl="0" eaLnBrk="0" fontAlgn="base" hangingPunct="0">
              <a:spcBef>
                <a:spcPct val="0"/>
              </a:spcBef>
              <a:spcAft>
                <a:spcPct val="0"/>
              </a:spcAft>
              <a:defRPr sz="3200">
                <a:solidFill>
                  <a:srgbClr val="005696"/>
                </a:solidFill>
                <a:latin typeface="Tahoma" pitchFamily="34" charset="0"/>
              </a:defRPr>
            </a:lvl5pPr>
            <a:lvl6pPr marL="457200" algn="l" rtl="0" fontAlgn="base">
              <a:spcBef>
                <a:spcPct val="0"/>
              </a:spcBef>
              <a:spcAft>
                <a:spcPct val="0"/>
              </a:spcAft>
              <a:defRPr sz="3200">
                <a:solidFill>
                  <a:srgbClr val="00005C"/>
                </a:solidFill>
                <a:latin typeface="Tahoma" pitchFamily="34" charset="0"/>
              </a:defRPr>
            </a:lvl6pPr>
            <a:lvl7pPr marL="914400" algn="l" rtl="0" fontAlgn="base">
              <a:spcBef>
                <a:spcPct val="0"/>
              </a:spcBef>
              <a:spcAft>
                <a:spcPct val="0"/>
              </a:spcAft>
              <a:defRPr sz="3200">
                <a:solidFill>
                  <a:srgbClr val="00005C"/>
                </a:solidFill>
                <a:latin typeface="Tahoma" pitchFamily="34" charset="0"/>
              </a:defRPr>
            </a:lvl7pPr>
            <a:lvl8pPr marL="1371600" algn="l" rtl="0" fontAlgn="base">
              <a:spcBef>
                <a:spcPct val="0"/>
              </a:spcBef>
              <a:spcAft>
                <a:spcPct val="0"/>
              </a:spcAft>
              <a:defRPr sz="3200">
                <a:solidFill>
                  <a:srgbClr val="00005C"/>
                </a:solidFill>
                <a:latin typeface="Tahoma" pitchFamily="34" charset="0"/>
              </a:defRPr>
            </a:lvl8pPr>
            <a:lvl9pPr marL="1828800" algn="l" rtl="0" fontAlgn="base">
              <a:spcBef>
                <a:spcPct val="0"/>
              </a:spcBef>
              <a:spcAft>
                <a:spcPct val="0"/>
              </a:spcAft>
              <a:defRPr sz="3200">
                <a:solidFill>
                  <a:srgbClr val="00005C"/>
                </a:solidFill>
                <a:latin typeface="Tahoma" pitchFamily="34" charset="0"/>
              </a:defRPr>
            </a:lvl9pPr>
          </a:lstStyle>
          <a:p>
            <a:pPr algn="just"/>
            <a:r>
              <a:rPr lang="en-US" sz="3600" dirty="0">
                <a:solidFill>
                  <a:srgbClr val="00B0F0"/>
                </a:solidFill>
                <a:latin typeface="Open Sans" panose="020B0606030504020204" pitchFamily="34" charset="0"/>
                <a:sym typeface="Times New Roman"/>
              </a:rPr>
              <a:t>Neuro-inspired Compression Scheme</a:t>
            </a:r>
            <a:endParaRPr lang="en-GB" sz="3600" dirty="0">
              <a:solidFill>
                <a:srgbClr val="00B0F0"/>
              </a:solidFill>
              <a:latin typeface="Open Sans" panose="020B0606030504020204" pitchFamily="34" charset="0"/>
              <a:sym typeface="Times New Roman"/>
            </a:endParaRPr>
          </a:p>
        </p:txBody>
      </p:sp>
      <p:sp>
        <p:nvSpPr>
          <p:cNvPr id="7" name="Google Shape;243;p47">
            <a:extLst>
              <a:ext uri="{FF2B5EF4-FFF2-40B4-BE49-F238E27FC236}">
                <a16:creationId xmlns:a16="http://schemas.microsoft.com/office/drawing/2014/main" id="{C52274FA-A444-6A4C-818A-C63B347FC66F}"/>
              </a:ext>
            </a:extLst>
          </p:cNvPr>
          <p:cNvSpPr/>
          <p:nvPr/>
        </p:nvSpPr>
        <p:spPr>
          <a:xfrm>
            <a:off x="167" y="6593304"/>
            <a:ext cx="12192000" cy="264795"/>
          </a:xfrm>
          <a:prstGeom prst="rect">
            <a:avLst/>
          </a:prstGeom>
          <a:solidFill>
            <a:srgbClr val="FFDFC1"/>
          </a:solidFill>
          <a:ln>
            <a:noFill/>
          </a:ln>
        </p:spPr>
        <p:txBody>
          <a:bodyPr spcFirstLastPara="1" wrap="square" lIns="121900" tIns="121900" rIns="121900" bIns="121900" anchor="ctr" anchorCtr="0">
            <a:noAutofit/>
          </a:bodyPr>
          <a:lstStyle/>
          <a:p>
            <a:r>
              <a:rPr lang="en-GB" sz="2000" dirty="0">
                <a:solidFill>
                  <a:srgbClr val="00B0F0"/>
                </a:solidFill>
                <a:latin typeface="Times New Roman"/>
                <a:ea typeface="Times New Roman"/>
                <a:cs typeface="Times New Roman"/>
                <a:sym typeface="Times New Roman"/>
              </a:rPr>
              <a:t>Doutsi </a:t>
            </a:r>
            <a:r>
              <a:rPr lang="en-GB" sz="2000" i="1" dirty="0">
                <a:solidFill>
                  <a:srgbClr val="00B0F0"/>
                </a:solidFill>
                <a:latin typeface="Times New Roman"/>
                <a:ea typeface="Times New Roman"/>
                <a:cs typeface="Times New Roman"/>
                <a:sym typeface="Times New Roman"/>
              </a:rPr>
              <a:t>et al.</a:t>
            </a:r>
            <a:r>
              <a:rPr lang="en-GB" sz="2000" dirty="0">
                <a:solidFill>
                  <a:srgbClr val="00B0F0"/>
                </a:solidFill>
                <a:latin typeface="Times New Roman"/>
                <a:ea typeface="Times New Roman"/>
                <a:cs typeface="Times New Roman"/>
                <a:sym typeface="Times New Roman"/>
              </a:rPr>
              <a:t> | DCC 2020</a:t>
            </a:r>
            <a:r>
              <a:rPr lang="en-GB" sz="2000" baseline="30000" dirty="0">
                <a:solidFill>
                  <a:srgbClr val="00B0F0"/>
                </a:solidFill>
                <a:latin typeface="Times New Roman"/>
                <a:ea typeface="Times New Roman"/>
                <a:cs typeface="Times New Roman"/>
                <a:sym typeface="Times New Roman"/>
              </a:rPr>
              <a:t> </a:t>
            </a:r>
            <a:r>
              <a:rPr lang="en-GB" sz="2000" dirty="0">
                <a:solidFill>
                  <a:srgbClr val="00B0F0"/>
                </a:solidFill>
                <a:latin typeface="Times New Roman"/>
                <a:ea typeface="Times New Roman"/>
                <a:cs typeface="Times New Roman"/>
                <a:sym typeface="Times New Roman"/>
              </a:rPr>
              <a:t>  </a:t>
            </a:r>
            <a:endParaRPr sz="2000" dirty="0">
              <a:solidFill>
                <a:srgbClr val="00B0F0"/>
              </a:solidFill>
              <a:latin typeface="Times New Roman"/>
              <a:ea typeface="Times New Roman"/>
              <a:cs typeface="Times New Roman"/>
              <a:sym typeface="Times New Roman"/>
            </a:endParaRPr>
          </a:p>
        </p:txBody>
      </p:sp>
      <p:sp>
        <p:nvSpPr>
          <p:cNvPr id="11" name="Google Shape;244;p47">
            <a:extLst>
              <a:ext uri="{FF2B5EF4-FFF2-40B4-BE49-F238E27FC236}">
                <a16:creationId xmlns:a16="http://schemas.microsoft.com/office/drawing/2014/main" id="{BCA4F653-AD0A-DD47-B7E0-367C77FBA210}"/>
              </a:ext>
            </a:extLst>
          </p:cNvPr>
          <p:cNvSpPr txBox="1">
            <a:spLocks noGrp="1"/>
          </p:cNvSpPr>
          <p:nvPr>
            <p:ph type="sldNum" idx="12"/>
          </p:nvPr>
        </p:nvSpPr>
        <p:spPr>
          <a:xfrm>
            <a:off x="11296600" y="6596035"/>
            <a:ext cx="731600" cy="264795"/>
          </a:xfrm>
          <a:prstGeom prst="rect">
            <a:avLst/>
          </a:prstGeom>
        </p:spPr>
        <p:txBody>
          <a:bodyPr spcFirstLastPara="1" vert="horz" wrap="square" lIns="121900" tIns="121900" rIns="121900" bIns="121900" rtlCol="0" anchor="ctr" anchorCtr="0">
            <a:noAutofit/>
          </a:bodyPr>
          <a:lstStyle/>
          <a:p>
            <a:fld id="{00000000-1234-1234-1234-123412341234}" type="slidenum">
              <a:rPr lang="en-GB" sz="2000">
                <a:solidFill>
                  <a:srgbClr val="00B0F0"/>
                </a:solidFill>
                <a:latin typeface="Times New Roman"/>
                <a:ea typeface="Times New Roman"/>
                <a:cs typeface="Times New Roman"/>
                <a:sym typeface="Times New Roman"/>
              </a:rPr>
              <a:pPr/>
              <a:t>9</a:t>
            </a:fld>
            <a:endParaRPr sz="2000">
              <a:solidFill>
                <a:srgbClr val="00B0F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060665B3-DDF8-E241-8F53-8CD921695B64}"/>
              </a:ext>
            </a:extLst>
          </p:cNvPr>
          <p:cNvPicPr>
            <a:picLocks noChangeAspect="1"/>
          </p:cNvPicPr>
          <p:nvPr/>
        </p:nvPicPr>
        <p:blipFill>
          <a:blip r:embed="rId5"/>
          <a:stretch>
            <a:fillRect/>
          </a:stretch>
        </p:blipFill>
        <p:spPr>
          <a:xfrm>
            <a:off x="190178" y="1091913"/>
            <a:ext cx="11545358" cy="5246542"/>
          </a:xfrm>
          <a:prstGeom prst="rect">
            <a:avLst/>
          </a:prstGeom>
        </p:spPr>
      </p:pic>
      <p:pic>
        <p:nvPicPr>
          <p:cNvPr id="6" name="Audio 5">
            <a:hlinkClick r:id="" action="ppaction://media"/>
            <a:extLst>
              <a:ext uri="{FF2B5EF4-FFF2-40B4-BE49-F238E27FC236}">
                <a16:creationId xmlns:a16="http://schemas.microsoft.com/office/drawing/2014/main" id="{FBA23888-856B-824E-A509-95AF15FB11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6264662"/>
      </p:ext>
    </p:extLst>
  </p:cSld>
  <p:clrMapOvr>
    <a:masterClrMapping/>
  </p:clrMapOvr>
  <mc:AlternateContent xmlns:mc="http://schemas.openxmlformats.org/markup-compatibility/2006" xmlns:p14="http://schemas.microsoft.com/office/powerpoint/2010/main">
    <mc:Choice Requires="p14">
      <p:transition spd="slow" p14:dur="2000" advTm="101149"/>
    </mc:Choice>
    <mc:Fallback xmlns="">
      <p:transition spd="slow" advTm="10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
</p:tagLst>
</file>

<file path=ppt/tags/tag10.xml><?xml version="1.0" encoding="utf-8"?>
<p:tagLst xmlns:a="http://schemas.openxmlformats.org/drawingml/2006/main" xmlns:r="http://schemas.openxmlformats.org/officeDocument/2006/relationships" xmlns:p="http://schemas.openxmlformats.org/presentationml/2006/main">
  <p:tag name="TIMING" val="|11.2|6.4|5.2|13.4|9.2|1.2|8.8|3.2|2.3"/>
</p:tagLst>
</file>

<file path=ppt/tags/tag11.xml><?xml version="1.0" encoding="utf-8"?>
<p:tagLst xmlns:a="http://schemas.openxmlformats.org/drawingml/2006/main" xmlns:r="http://schemas.openxmlformats.org/officeDocument/2006/relationships" xmlns:p="http://schemas.openxmlformats.org/presentationml/2006/main">
  <p:tag name="TIMING" val="|10.8|11.6"/>
</p:tagLst>
</file>

<file path=ppt/tags/tag12.xml><?xml version="1.0" encoding="utf-8"?>
<p:tagLst xmlns:a="http://schemas.openxmlformats.org/drawingml/2006/main" xmlns:r="http://schemas.openxmlformats.org/officeDocument/2006/relationships" xmlns:p="http://schemas.openxmlformats.org/presentationml/2006/main">
  <p:tag name="TIMING" val="|13.4|44.8"/>
</p:tagLst>
</file>

<file path=ppt/tags/tag13.xml><?xml version="1.0" encoding="utf-8"?>
<p:tagLst xmlns:a="http://schemas.openxmlformats.org/drawingml/2006/main" xmlns:r="http://schemas.openxmlformats.org/officeDocument/2006/relationships" xmlns:p="http://schemas.openxmlformats.org/presentationml/2006/main">
  <p:tag name="TIMING" val="|20.6"/>
</p:tagLst>
</file>

<file path=ppt/tags/tag14.xml><?xml version="1.0" encoding="utf-8"?>
<p:tagLst xmlns:a="http://schemas.openxmlformats.org/drawingml/2006/main" xmlns:r="http://schemas.openxmlformats.org/officeDocument/2006/relationships" xmlns:p="http://schemas.openxmlformats.org/presentationml/2006/main">
  <p:tag name="TIMING" val="|4.1|4.6|2.4"/>
</p:tagLst>
</file>

<file path=ppt/tags/tag15.xml><?xml version="1.0" encoding="utf-8"?>
<p:tagLst xmlns:a="http://schemas.openxmlformats.org/drawingml/2006/main" xmlns:r="http://schemas.openxmlformats.org/officeDocument/2006/relationships" xmlns:p="http://schemas.openxmlformats.org/presentationml/2006/main">
  <p:tag name="TIMING" val="|30.4|3.1"/>
</p:tagLst>
</file>

<file path=ppt/tags/tag16.xml><?xml version="1.0" encoding="utf-8"?>
<p:tagLst xmlns:a="http://schemas.openxmlformats.org/drawingml/2006/main" xmlns:r="http://schemas.openxmlformats.org/officeDocument/2006/relationships" xmlns:p="http://schemas.openxmlformats.org/presentationml/2006/main">
  <p:tag name="TIMING" val="|2.8|5.4|26.7|20.7"/>
</p:tagLst>
</file>

<file path=ppt/tags/tag2.xml><?xml version="1.0" encoding="utf-8"?>
<p:tagLst xmlns:a="http://schemas.openxmlformats.org/drawingml/2006/main" xmlns:r="http://schemas.openxmlformats.org/officeDocument/2006/relationships" xmlns:p="http://schemas.openxmlformats.org/presentationml/2006/main">
  <p:tag name="TIMING" val="|18.4"/>
</p:tagLst>
</file>

<file path=ppt/tags/tag3.xml><?xml version="1.0" encoding="utf-8"?>
<p:tagLst xmlns:a="http://schemas.openxmlformats.org/drawingml/2006/main" xmlns:r="http://schemas.openxmlformats.org/officeDocument/2006/relationships" xmlns:p="http://schemas.openxmlformats.org/presentationml/2006/main">
  <p:tag name="TIMING" val="|5.2|15.2|17.2|0.6|4.8|3.2|29.3|20|10.9|9.4"/>
</p:tagLst>
</file>

<file path=ppt/tags/tag4.xml><?xml version="1.0" encoding="utf-8"?>
<p:tagLst xmlns:a="http://schemas.openxmlformats.org/drawingml/2006/main" xmlns:r="http://schemas.openxmlformats.org/officeDocument/2006/relationships" xmlns:p="http://schemas.openxmlformats.org/presentationml/2006/main">
  <p:tag name="TIMING" val="|4.3|15.8"/>
</p:tagLst>
</file>

<file path=ppt/tags/tag5.xml><?xml version="1.0" encoding="utf-8"?>
<p:tagLst xmlns:a="http://schemas.openxmlformats.org/drawingml/2006/main" xmlns:r="http://schemas.openxmlformats.org/officeDocument/2006/relationships" xmlns:p="http://schemas.openxmlformats.org/presentationml/2006/main">
  <p:tag name="TIMING" val="|10.3|5.3|21|3"/>
</p:tagLst>
</file>

<file path=ppt/tags/tag6.xml><?xml version="1.0" encoding="utf-8"?>
<p:tagLst xmlns:a="http://schemas.openxmlformats.org/drawingml/2006/main" xmlns:r="http://schemas.openxmlformats.org/officeDocument/2006/relationships" xmlns:p="http://schemas.openxmlformats.org/presentationml/2006/main">
  <p:tag name="TIMING" val="|4.6|3.9|38.3|0.4|2.2|0.5|14.8|12.8|8.6|0.7|3"/>
</p:tagLst>
</file>

<file path=ppt/tags/tag7.xml><?xml version="1.0" encoding="utf-8"?>
<p:tagLst xmlns:a="http://schemas.openxmlformats.org/drawingml/2006/main" xmlns:r="http://schemas.openxmlformats.org/officeDocument/2006/relationships" xmlns:p="http://schemas.openxmlformats.org/presentationml/2006/main">
  <p:tag name="TIMING" val="|22|27.4|1.7|18.6"/>
</p:tagLst>
</file>

<file path=ppt/tags/tag8.xml><?xml version="1.0" encoding="utf-8"?>
<p:tagLst xmlns:a="http://schemas.openxmlformats.org/drawingml/2006/main" xmlns:r="http://schemas.openxmlformats.org/officeDocument/2006/relationships" xmlns:p="http://schemas.openxmlformats.org/presentationml/2006/main">
  <p:tag name="TIMING" val="|12.1|2|4.2|4.9|19.8"/>
</p:tagLst>
</file>

<file path=ppt/tags/tag9.xml><?xml version="1.0" encoding="utf-8"?>
<p:tagLst xmlns:a="http://schemas.openxmlformats.org/drawingml/2006/main" xmlns:r="http://schemas.openxmlformats.org/officeDocument/2006/relationships" xmlns:p="http://schemas.openxmlformats.org/presentationml/2006/main">
  <p:tag name="TIMING" val="|0.8|0.6|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33267</TotalTime>
  <Words>1661</Words>
  <Application>Microsoft Macintosh PowerPoint</Application>
  <PresentationFormat>Widescreen</PresentationFormat>
  <Paragraphs>255</Paragraphs>
  <Slides>23</Slides>
  <Notes>23</Notes>
  <HiddenSlides>1</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Tzagkarakis</dc:creator>
  <cp:lastModifiedBy>Effrosyni Doutsi</cp:lastModifiedBy>
  <cp:revision>1059</cp:revision>
  <cp:lastPrinted>2020-03-23T21:30:06Z</cp:lastPrinted>
  <dcterms:created xsi:type="dcterms:W3CDTF">2017-03-03T09:42:21Z</dcterms:created>
  <dcterms:modified xsi:type="dcterms:W3CDTF">2020-03-25T18:40:00Z</dcterms:modified>
</cp:coreProperties>
</file>