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0E8C"/>
    <a:srgbClr val="00A4EF"/>
    <a:srgbClr val="F25022"/>
    <a:srgbClr val="7FBA00"/>
    <a:srgbClr val="FF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27" d="100"/>
          <a:sy n="27" d="100"/>
        </p:scale>
        <p:origin x="978" y="144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499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09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97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82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65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197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6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06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45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680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D16DC-63EC-4FB3-99E3-E7BE0C82FEEC}" type="datetimeFigureOut">
              <a:rPr lang="en-GB" smtClean="0"/>
              <a:t>22/04/2019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E0B90-AE3F-4D09-B0BF-61B2AD248B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15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png"/><Relationship Id="rId5" Type="http://schemas.openxmlformats.org/officeDocument/2006/relationships/image" Target="../media/image4.emf"/><Relationship Id="rId10" Type="http://schemas.openxmlformats.org/officeDocument/2006/relationships/image" Target="../media/image9.png"/><Relationship Id="rId4" Type="http://schemas.openxmlformats.org/officeDocument/2006/relationships/image" Target="../media/image3.e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4ABF08B-8ECD-4FD0-8F6B-9734707ACE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8" t="26165" r="9859" b="18643"/>
          <a:stretch/>
        </p:blipFill>
        <p:spPr>
          <a:xfrm>
            <a:off x="34446821" y="1198913"/>
            <a:ext cx="6269759" cy="194578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FA04640-92E6-41AF-9663-EDFF56813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28485"/>
            <a:ext cx="29738782" cy="1158500"/>
          </a:xfrm>
        </p:spPr>
        <p:txBody>
          <a:bodyPr anchor="t">
            <a:noAutofit/>
          </a:bodyPr>
          <a:lstStyle/>
          <a:p>
            <a:r>
              <a:rPr lang="en-US" sz="6100" b="1" dirty="0">
                <a:latin typeface="Segoe UI" panose="020B0502040204020203" pitchFamily="34" charset="0"/>
                <a:cs typeface="Segoe UI" panose="020B0502040204020203" pitchFamily="34" charset="0"/>
              </a:rPr>
              <a:t>BLIND ROOM VOLUME ESTIMATION FROM SINGLE-CHANNEL NOISY SPEECH</a:t>
            </a:r>
            <a:endParaRPr lang="en-US" sz="61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FE7313-212E-4BDA-B5F4-19B12C392444}"/>
              </a:ext>
            </a:extLst>
          </p:cNvPr>
          <p:cNvSpPr txBox="1"/>
          <p:nvPr/>
        </p:nvSpPr>
        <p:spPr>
          <a:xfrm>
            <a:off x="4437825" y="2335241"/>
            <a:ext cx="2194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Segoe UI" panose="020B0502040204020203" pitchFamily="34" charset="0"/>
                <a:cs typeface="Segoe UI" panose="020B0502040204020203" pitchFamily="34" charset="0"/>
              </a:rPr>
              <a:t>A. Genovese, H. Gamper, V. Pulkki, N. Raghuvanshi, I. J. Tashev</a:t>
            </a:r>
            <a:endParaRPr lang="en-US" sz="5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96E5711-7893-4AAB-B94C-650C1E1C44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3669" y="1248183"/>
            <a:ext cx="4348954" cy="153247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A063950-7A14-4CFC-B19E-104A5A7B47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71267" y="5850169"/>
            <a:ext cx="20253960" cy="399942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0681ED9-0485-4C46-A251-7F546A9A34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8679" y="22087786"/>
            <a:ext cx="10149223" cy="381509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329FA38-966B-4E21-A7C7-1469CFB3AA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7162" y="12567216"/>
            <a:ext cx="9363003" cy="442915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BA66FB0-4A5D-4311-A7C4-D6A8CD0F9B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4736" y="10774073"/>
            <a:ext cx="7229615" cy="314279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7EFC04F-03CA-4302-8880-AE498D8029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2083" y="27330073"/>
            <a:ext cx="9936472" cy="286425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9219D1D-1D5F-4BB1-AFEA-A045FD4A0DB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2805" y="10774074"/>
            <a:ext cx="10551916" cy="314279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74EB480-E72C-4506-925E-79FE5D8574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6128" y="19910350"/>
            <a:ext cx="7403265" cy="81176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77A97D7-3DDD-43B1-995E-DF20F53645A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352" y="18877339"/>
            <a:ext cx="9120618" cy="2060304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B2F818F8-EE23-493F-A9FA-CA8E859F28FC}"/>
              </a:ext>
            </a:extLst>
          </p:cNvPr>
          <p:cNvSpPr/>
          <p:nvPr/>
        </p:nvSpPr>
        <p:spPr>
          <a:xfrm>
            <a:off x="22331238" y="4116788"/>
            <a:ext cx="20734019" cy="1158500"/>
          </a:xfrm>
          <a:prstGeom prst="rect">
            <a:avLst/>
          </a:prstGeom>
          <a:solidFill>
            <a:srgbClr val="7FBA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latin typeface="Segoe UI" panose="020B0502040204020203" pitchFamily="34" charset="0"/>
                <a:cs typeface="Segoe UI" panose="020B0502040204020203" pitchFamily="34" charset="0"/>
              </a:rPr>
              <a:t>CONVOLUTIONAL NEURAL NETWORK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17FCC2D-7449-47AA-BF45-216275B6D8A6}"/>
              </a:ext>
            </a:extLst>
          </p:cNvPr>
          <p:cNvSpPr/>
          <p:nvPr/>
        </p:nvSpPr>
        <p:spPr>
          <a:xfrm>
            <a:off x="865698" y="4116788"/>
            <a:ext cx="20734019" cy="1158500"/>
          </a:xfrm>
          <a:prstGeom prst="rect">
            <a:avLst/>
          </a:prstGeom>
          <a:solidFill>
            <a:srgbClr val="F2502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latin typeface="Segoe UI" panose="020B0502040204020203" pitchFamily="34" charset="0"/>
                <a:cs typeface="Segoe UI" panose="020B0502040204020203" pitchFamily="34" charset="0"/>
              </a:rPr>
              <a:t>ABSTRACT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78D5FBD-EAFA-41FE-BE1A-F1349D0DDB72}"/>
              </a:ext>
            </a:extLst>
          </p:cNvPr>
          <p:cNvSpPr/>
          <p:nvPr/>
        </p:nvSpPr>
        <p:spPr>
          <a:xfrm>
            <a:off x="865683" y="10821217"/>
            <a:ext cx="20734019" cy="1158500"/>
          </a:xfrm>
          <a:prstGeom prst="rect">
            <a:avLst/>
          </a:prstGeom>
          <a:solidFill>
            <a:srgbClr val="00A4E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latin typeface="Segoe UI" panose="020B0502040204020203" pitchFamily="34" charset="0"/>
                <a:cs typeface="Segoe UI" panose="020B0502040204020203" pitchFamily="34" charset="0"/>
              </a:rPr>
              <a:t>DATASET CREATION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ABDB5FF-C8D0-4C7B-9387-1BF480959A5C}"/>
              </a:ext>
            </a:extLst>
          </p:cNvPr>
          <p:cNvSpPr/>
          <p:nvPr/>
        </p:nvSpPr>
        <p:spPr>
          <a:xfrm>
            <a:off x="22331236" y="18535244"/>
            <a:ext cx="20734019" cy="1158500"/>
          </a:xfrm>
          <a:prstGeom prst="rect">
            <a:avLst/>
          </a:prstGeom>
          <a:solidFill>
            <a:srgbClr val="FFB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E8CBE5E6-AE9F-4E3D-BB9D-91CC0D93A1BC}"/>
              </a:ext>
            </a:extLst>
          </p:cNvPr>
          <p:cNvSpPr/>
          <p:nvPr/>
        </p:nvSpPr>
        <p:spPr>
          <a:xfrm>
            <a:off x="865685" y="26071945"/>
            <a:ext cx="20734019" cy="1158500"/>
          </a:xfrm>
          <a:prstGeom prst="rect">
            <a:avLst/>
          </a:prstGeom>
          <a:solidFill>
            <a:srgbClr val="5C0E8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latin typeface="Segoe UI" panose="020B0502040204020203" pitchFamily="34" charset="0"/>
                <a:cs typeface="Segoe UI" panose="020B0502040204020203" pitchFamily="34" charset="0"/>
              </a:rPr>
              <a:t>REFERENCES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5460B6A-7CCB-4816-8BAD-7A900A97D2F7}"/>
              </a:ext>
            </a:extLst>
          </p:cNvPr>
          <p:cNvSpPr txBox="1"/>
          <p:nvPr/>
        </p:nvSpPr>
        <p:spPr>
          <a:xfrm>
            <a:off x="865697" y="5531473"/>
            <a:ext cx="2073400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It is possible to adaptively model the response of a room for which measured Room Impulse Responses (</a:t>
            </a:r>
            <a:r>
              <a:rPr lang="en-US" sz="3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RIRs</a:t>
            </a: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) are not available using acoustic parameters such as T60 or DRR, passively estimated from a local environment.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The correct estimation of these parameters in “blind” conditions is a difficult task for complex acoustic scenes. Recent work on T60 estimation [1] showed promising results using Convolutional Neural Networks (</a:t>
            </a:r>
            <a:r>
              <a:rPr lang="en-US" sz="3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CNN</a:t>
            </a: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).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Here we propose using CNNs to blindly estimate the </a:t>
            </a:r>
            <a:r>
              <a:rPr lang="en-US" sz="3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room volume </a:t>
            </a: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from noisy speech signals in different rooms.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Room Volume is a useful parameter for the computation of the </a:t>
            </a:r>
            <a:r>
              <a:rPr lang="en-US" sz="36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Energy Decay Relief </a:t>
            </a: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[2].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20FFE92-8BA7-4E27-B988-3E89148ACE1D}"/>
              </a:ext>
            </a:extLst>
          </p:cNvPr>
          <p:cNvSpPr txBox="1"/>
          <p:nvPr/>
        </p:nvSpPr>
        <p:spPr>
          <a:xfrm>
            <a:off x="894126" y="27474895"/>
            <a:ext cx="207055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[1] 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Hannes </a:t>
            </a:r>
            <a:r>
              <a:rPr lang="en-US" sz="32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Gamper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 and Ivan J </a:t>
            </a:r>
            <a:r>
              <a:rPr lang="en-US" sz="32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Tashev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 “Blind reverberation time estimation  using  a  convolutional  neural  network,”   in </a:t>
            </a:r>
            <a:r>
              <a:rPr lang="en-US" sz="32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2018 16th International Workshop on Acoustic Signal Enhancement (IWAENC). 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IEEE, 2018, pp. 136–140.</a:t>
            </a:r>
          </a:p>
          <a:p>
            <a:pPr algn="just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[2] 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Jean-Marc Jot and </a:t>
            </a:r>
            <a:r>
              <a:rPr lang="en-US" sz="32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Keun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 Sup Lee,  “Augmented reality head-phone  environment  rendering,”    in Audio  Engineering  Society Conference: </a:t>
            </a:r>
            <a:r>
              <a:rPr lang="en-US" sz="32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2016 AES International Conference on Audio for Virtual and Augmented Reality. Audio Engineering Society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2016.</a:t>
            </a:r>
          </a:p>
          <a:p>
            <a:pPr algn="just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[3] 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Nikunj Raghuvanshi, Rahul </a:t>
            </a:r>
            <a:r>
              <a:rPr lang="en-US" sz="32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Narain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and Ming C. Lin,  “Efficient and Accurate Sound Propagation Using Adaptive Rectangular Decomposition,” </a:t>
            </a:r>
            <a:r>
              <a:rPr lang="en-US" sz="32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IEEE Transactions on Visualization and Computer Graphics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vol. 15, no. 5, pp. 789–801, 2009.</a:t>
            </a:r>
          </a:p>
          <a:p>
            <a:pPr algn="just"/>
            <a:r>
              <a:rPr lang="en-US" sz="3200" dirty="0">
                <a:latin typeface="Segoe UI" panose="020B0502040204020203" pitchFamily="34" charset="0"/>
                <a:cs typeface="Segoe UI" panose="020B0502040204020203" pitchFamily="34" charset="0"/>
              </a:rPr>
              <a:t>[4] 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James  Eaton,  Nikolay  D.  </a:t>
            </a:r>
            <a:r>
              <a:rPr lang="en-US" sz="32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Gaubitch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 Alastair  H.  Moore,  and Patrick A. Naylor,   “The ACE challenge:  Corpus description and performance evaluation,”   in </a:t>
            </a:r>
            <a:r>
              <a:rPr lang="en-US" sz="32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Applications of Signal Processing to Audio and Acoustics (WASPAA), 2015 IEEE Work-shop on. IEEE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, 2015, pp. 1–5.</a:t>
            </a: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66FCFD1F-EF8D-44C3-BE0C-06B1D060FCE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2064" y="22741736"/>
            <a:ext cx="6197627" cy="842068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AC8E5F1E-4ABE-4F03-9885-3DFA198DE161}"/>
              </a:ext>
            </a:extLst>
          </p:cNvPr>
          <p:cNvSpPr txBox="1"/>
          <p:nvPr/>
        </p:nvSpPr>
        <p:spPr>
          <a:xfrm>
            <a:off x="11467161" y="17190035"/>
            <a:ext cx="9362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Fig. 1): Log distribution of room volumes in the compiled dataset of RIRs.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C28D142-C963-4209-B00F-C665B479AA5C}"/>
              </a:ext>
            </a:extLst>
          </p:cNvPr>
          <p:cNvSpPr txBox="1"/>
          <p:nvPr/>
        </p:nvSpPr>
        <p:spPr>
          <a:xfrm>
            <a:off x="11467162" y="21254189"/>
            <a:ext cx="9362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Table. 1): Data split, simulated rooms were not used in the Test set. 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EE7A84B-8B6B-4AC9-A8DE-9C4738489F90}"/>
              </a:ext>
            </a:extLst>
          </p:cNvPr>
          <p:cNvSpPr txBox="1"/>
          <p:nvPr/>
        </p:nvSpPr>
        <p:spPr>
          <a:xfrm>
            <a:off x="11399377" y="23924741"/>
            <a:ext cx="9362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Eq. 1): Stimuli generation general formula. Where </a:t>
            </a:r>
            <a:r>
              <a:rPr lang="en-US" sz="32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x[n]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 is the speech vector, </a:t>
            </a:r>
            <a:r>
              <a:rPr lang="en-US" sz="32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v[n]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 is the noise vector and </a:t>
            </a:r>
            <a:r>
              <a:rPr lang="el-GR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ξ</a:t>
            </a:r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 is the desired SNR.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40167B3-8ED0-4004-BBC5-BC30A4BA606E}"/>
              </a:ext>
            </a:extLst>
          </p:cNvPr>
          <p:cNvSpPr txBox="1"/>
          <p:nvPr/>
        </p:nvSpPr>
        <p:spPr>
          <a:xfrm>
            <a:off x="22146799" y="14841144"/>
            <a:ext cx="11023483" cy="39703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Large room volumes pointed to higher low-frequency energy and cepstral energy.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ERB gammatone filterbank to compute </a:t>
            </a:r>
            <a:r>
              <a:rPr lang="en-US" sz="360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spectro</a:t>
            </a: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-temporal features in 20 bands from 50 Hz to 2 kHz.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CNN designed to have a low number of trainable parameters.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61AD01A-3A68-41BB-A860-46F335934FCA}"/>
              </a:ext>
            </a:extLst>
          </p:cNvPr>
          <p:cNvSpPr txBox="1"/>
          <p:nvPr/>
        </p:nvSpPr>
        <p:spPr>
          <a:xfrm>
            <a:off x="21965477" y="9904251"/>
            <a:ext cx="21099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Fig. 2): CNN Architecture.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272EB47-91A9-42C8-A9E0-6B1AE69A4B13}"/>
              </a:ext>
            </a:extLst>
          </p:cNvPr>
          <p:cNvSpPr txBox="1"/>
          <p:nvPr/>
        </p:nvSpPr>
        <p:spPr>
          <a:xfrm>
            <a:off x="22802804" y="14047609"/>
            <a:ext cx="106751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Table. 2): CNN Layer details.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D7B6F17-6426-4D54-B450-BEE6FE455553}"/>
              </a:ext>
            </a:extLst>
          </p:cNvPr>
          <p:cNvSpPr txBox="1"/>
          <p:nvPr/>
        </p:nvSpPr>
        <p:spPr>
          <a:xfrm>
            <a:off x="35124735" y="14034028"/>
            <a:ext cx="72296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Table. 3): Features Stack.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2680B90-4B22-4FA7-BDAB-8B070482F11C}"/>
              </a:ext>
            </a:extLst>
          </p:cNvPr>
          <p:cNvSpPr txBox="1"/>
          <p:nvPr/>
        </p:nvSpPr>
        <p:spPr>
          <a:xfrm>
            <a:off x="22331238" y="20849624"/>
            <a:ext cx="99850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Eq. 2): Evaluation metric for the average multiple of the error between estimated and real volume in cubic meters.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482DB4E-6DF6-47A0-809B-8E31AECC282F}"/>
              </a:ext>
            </a:extLst>
          </p:cNvPr>
          <p:cNvSpPr txBox="1"/>
          <p:nvPr/>
        </p:nvSpPr>
        <p:spPr>
          <a:xfrm>
            <a:off x="22146799" y="26017301"/>
            <a:ext cx="106070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Fig. 3): Confusion matrices for the training set (left), test set (center),and the ACE corpus (right).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877B494-6464-45AB-8D4C-2D08FCDD7809}"/>
              </a:ext>
            </a:extLst>
          </p:cNvPr>
          <p:cNvSpPr txBox="1"/>
          <p:nvPr/>
        </p:nvSpPr>
        <p:spPr>
          <a:xfrm>
            <a:off x="22482083" y="30467980"/>
            <a:ext cx="99364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Segoe UI Light" panose="020B0502040204020203" pitchFamily="34" charset="0"/>
                <a:cs typeface="Segoe UI Light" panose="020B0502040204020203" pitchFamily="34" charset="0"/>
              </a:rPr>
              <a:t>Table. 4): Results with respect to log-10 of the volume. For comparison, the performance of the test set considering only RIRs contained in the ACE corpus is provided.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DDE7849-2B3C-40B4-8499-20E26EF918CC}"/>
              </a:ext>
            </a:extLst>
          </p:cNvPr>
          <p:cNvSpPr txBox="1"/>
          <p:nvPr/>
        </p:nvSpPr>
        <p:spPr>
          <a:xfrm>
            <a:off x="32753838" y="19808164"/>
            <a:ext cx="10311417" cy="12834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The estimation was formulated as a regression problem in the logarithmic domain. The CNN used stochastic optimization and a squared error loss function.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To further validate the results against non-simulated noise recordings, the model was also directly tested on the training and evaluation sets used for the ACE challenge [4].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Results show that room volume can be estimated </a:t>
            </a:r>
            <a:r>
              <a:rPr lang="en-US" sz="36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within approximately a factor of two </a:t>
            </a: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from truth.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In the range with synthetic data, around 1000m3, the error shows a lower variance, indicating  a  mismatch  between  the simulated RIRs and the complexity of real measurements.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Performance deteriorates on the ACE challenge set. However, when excluding rooms with low SNR, results improved and were comparable to the test corpus simulated with the same rooms.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Encouraging initial results, increasing size and quality of training data should improve generalization ability.  Future work will address the uneven distribution of real rooms and the </a:t>
            </a:r>
            <a:r>
              <a:rPr lang="en-US" sz="3600">
                <a:latin typeface="Segoe UI Light" panose="020B0502040204020203" pitchFamily="34" charset="0"/>
                <a:cs typeface="Segoe UI Light" panose="020B0502040204020203" pitchFamily="34" charset="0"/>
              </a:rPr>
              <a:t>limited set </a:t>
            </a: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of noise scenarios.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AB8E3E-E471-498F-9722-0A11F55B111F}"/>
              </a:ext>
            </a:extLst>
          </p:cNvPr>
          <p:cNvSpPr txBox="1"/>
          <p:nvPr/>
        </p:nvSpPr>
        <p:spPr>
          <a:xfrm>
            <a:off x="825944" y="12224167"/>
            <a:ext cx="10163896" cy="1338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Using data from public and proprietary databases, measured RIRs for 83 real rooms were collected (mostly rectangular offices and concert halls).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To mitigate the lack of data for real rooms of about 1000m3, synthetic RIRs of irregular rooms were added using adaptive rectangular composition (ARD) [3] </a:t>
            </a:r>
            <a:r>
              <a:rPr lang="en-US" sz="36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(bandlimited to 2 kHz)</a:t>
            </a: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All RIRs were resampled at </a:t>
            </a:r>
            <a:r>
              <a:rPr lang="en-US" sz="36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16 kHz.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To create training and test examples, randomly drawn semi-anechoic speech samples were convolved with the RIRs.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Spectrally shaped Gaussian noise was added to each sample using a different RIR from the same room, at a desired SNR level.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Four SNR levels computed: </a:t>
            </a:r>
            <a:b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en-US" sz="36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0dB, 10dB, 20dB, Inf (no noise).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To balance the data set, each unique room was capped to a maximum of 100 examples.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Noisy speech examples were then split into frames with a fixed duration of 4 seconds.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The splitting procedure took care that no room would appear in both the development and evaluation sets.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Total number of examples: </a:t>
            </a:r>
            <a:r>
              <a:rPr lang="en-US" sz="36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23072.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1175362-BB41-48EE-9654-36AE5EE48FEF}"/>
              </a:ext>
            </a:extLst>
          </p:cNvPr>
          <p:cNvSpPr txBox="1"/>
          <p:nvPr/>
        </p:nvSpPr>
        <p:spPr>
          <a:xfrm>
            <a:off x="33262500" y="14779747"/>
            <a:ext cx="9987192" cy="39703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Aim was to capture 2-dimensional time-frequency signal patterns.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Filters designed to convolve across time bins in one dimension, and then combine spectral features in the last two layers.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Segoe UI Light" panose="020B0502040204020203" pitchFamily="34" charset="0"/>
                <a:cs typeface="Segoe UI Light" panose="020B0502040204020203" pitchFamily="34" charset="0"/>
              </a:rPr>
              <a:t>Dropout rate </a:t>
            </a:r>
            <a:r>
              <a:rPr lang="en-US" sz="3600" i="1" dirty="0">
                <a:latin typeface="Segoe UI Light" panose="020B0502040204020203" pitchFamily="34" charset="0"/>
                <a:cs typeface="Segoe UI Light" panose="020B0502040204020203" pitchFamily="34" charset="0"/>
              </a:rPr>
              <a:t>50%.</a:t>
            </a:r>
            <a:endParaRPr lang="en-US" sz="3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3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03C859-8171-43CC-AA0C-05BECBCDA2D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6580" y="1116366"/>
            <a:ext cx="2348675" cy="209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044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3829</TotalTime>
  <Words>866</Words>
  <Application>Microsoft Office PowerPoint</Application>
  <PresentationFormat>Custom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Light</vt:lpstr>
      <vt:lpstr>Office Theme</vt:lpstr>
      <vt:lpstr>BLIND ROOM VOLUME ESTIMATION FROM SINGLE-CHANNEL NOISY SPEECH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BLIND ROOM VOLUME ESTIMATION FROM SINGLE-CHANNEL NOISY SPEECH</dc:title>
  <dc:creator>Hannes Gamper</dc:creator>
  <cp:lastModifiedBy>Hannes Gamper</cp:lastModifiedBy>
  <cp:revision>51</cp:revision>
  <dcterms:created xsi:type="dcterms:W3CDTF">2019-04-13T00:12:53Z</dcterms:created>
  <dcterms:modified xsi:type="dcterms:W3CDTF">2019-04-23T04:06:13Z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hagamper@microsoft.com</vt:lpwstr>
  </property>
  <property fmtid="{D5CDD505-2E9C-101B-9397-08002B2CF9AE}" pid="5" name="MSIP_Label_f42aa342-8706-4288-bd11-ebb85995028c_SetDate">
    <vt:lpwstr>2019-04-22T20:37:16.2562861Z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b1c83f04-f392-4c8f-91f7-d839d837a1b5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