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5"/>
  </p:handoutMasterIdLst>
  <p:sldIdLst>
    <p:sldId id="256" r:id="rId4"/>
    <p:sldId id="257" r:id="rId6"/>
    <p:sldId id="258" r:id="rId7"/>
    <p:sldId id="260" r:id="rId8"/>
    <p:sldId id="287" r:id="rId9"/>
    <p:sldId id="259" r:id="rId10"/>
    <p:sldId id="291" r:id="rId11"/>
    <p:sldId id="290" r:id="rId12"/>
    <p:sldId id="283" r:id="rId13"/>
    <p:sldId id="276" r:id="rId14"/>
    <p:sldId id="277" r:id="rId15"/>
    <p:sldId id="278" r:id="rId16"/>
    <p:sldId id="279" r:id="rId17"/>
    <p:sldId id="280" r:id="rId18"/>
    <p:sldId id="293" r:id="rId19"/>
    <p:sldId id="262" r:id="rId20"/>
    <p:sldId id="281" r:id="rId21"/>
    <p:sldId id="292" r:id="rId22"/>
    <p:sldId id="263" r:id="rId23"/>
    <p:sldId id="282" r:id="rId24"/>
  </p:sldIdLst>
  <p:sldSz cx="10801350" cy="6480175"/>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2" userDrawn="1">
          <p15:clr>
            <a:srgbClr val="A4A3A4"/>
          </p15:clr>
        </p15:guide>
        <p15:guide id="2" pos="34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康" initials="李康"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70" autoAdjust="0"/>
  </p:normalViewPr>
  <p:slideViewPr>
    <p:cSldViewPr showGuides="1">
      <p:cViewPr>
        <p:scale>
          <a:sx n="100" d="100"/>
          <a:sy n="100" d="100"/>
        </p:scale>
        <p:origin x="1392" y="72"/>
      </p:cViewPr>
      <p:guideLst>
        <p:guide orient="horz" pos="2062"/>
        <p:guide pos="3411"/>
      </p:guideLst>
    </p:cSldViewPr>
  </p:slideViewPr>
  <p:notesTextViewPr>
    <p:cViewPr>
      <p:scale>
        <a:sx n="1" d="1"/>
        <a:sy n="1" d="1"/>
      </p:scale>
      <p:origin x="0" y="0"/>
    </p:cViewPr>
  </p:notesTextViewPr>
  <p:notesViewPr>
    <p:cSldViewPr>
      <p:cViewPr varScale="1">
        <p:scale>
          <a:sx n="66" d="100"/>
          <a:sy n="66" d="100"/>
        </p:scale>
        <p:origin x="-3187" y="-82"/>
      </p:cViewPr>
      <p:guideLst>
        <p:guide orient="horz" pos="2910"/>
        <p:guide pos="216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9.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BDCE2F-F0EE-4E9E-96C0-EC828CD181F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E775CE-80FB-46C8-9D36-4D1BB3EF31A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856998" y="1143000"/>
            <a:ext cx="5144004"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ym typeface="+mn-ea"/>
              </a:rPr>
              <a:t>Hi everyone, I am </a:t>
            </a: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sym typeface="+mn-ea"/>
              </a:rPr>
              <a:t>Jian-Tao  Zhang</a:t>
            </a:r>
            <a:r>
              <a:rPr lang="en-US" altLang="zh-CN" dirty="0">
                <a:sym typeface="+mn-ea"/>
              </a:rPr>
              <a:t>, from university of science and technology of China.</a:t>
            </a:r>
            <a:endParaRPr lang="en-US" altLang="zh-CN" dirty="0"/>
          </a:p>
          <a:p>
            <a:r>
              <a:rPr lang="en-US" altLang="zh-CN" dirty="0">
                <a:sym typeface="+mn-ea"/>
              </a:rPr>
              <a:t>It’s my pleasure to share our paper</a:t>
            </a:r>
            <a:r>
              <a:rPr lang="zh-CN" altLang="en-US" dirty="0">
                <a:sym typeface="+mn-ea"/>
              </a:rPr>
              <a:t>：</a:t>
            </a:r>
            <a:r>
              <a:rPr dirty="0">
                <a:sym typeface="+mn-ea"/>
              </a:rPr>
              <a:t>M</a:t>
            </a:r>
            <a:r>
              <a:rPr lang="en-US" dirty="0">
                <a:sym typeface="+mn-ea"/>
              </a:rPr>
              <a:t>eta</a:t>
            </a:r>
            <a:r>
              <a:rPr dirty="0">
                <a:sym typeface="+mn-ea"/>
              </a:rPr>
              <a:t> R</a:t>
            </a:r>
            <a:r>
              <a:rPr lang="en-US" dirty="0">
                <a:sym typeface="+mn-ea"/>
              </a:rPr>
              <a:t>epresentation</a:t>
            </a:r>
            <a:r>
              <a:rPr dirty="0">
                <a:sym typeface="+mn-ea"/>
              </a:rPr>
              <a:t> </a:t>
            </a:r>
            <a:r>
              <a:rPr lang="en-US" dirty="0">
                <a:sym typeface="+mn-ea"/>
              </a:rPr>
              <a:t>Learning Method for Robust Speaker Verification in Unseen Domains.</a:t>
            </a:r>
            <a:endParaRPr lang="zh-CN" altLang="en-US" dirty="0"/>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en-US" altLang="zh-CN" dirty="0"/>
              <a:t>Firstly, allow me to present an overview of Meta-Representation Learning (MRL).</a:t>
            </a:r>
            <a:endParaRPr lang="en-US" altLang="zh-CN" dirty="0"/>
          </a:p>
          <a:p>
            <a:r>
              <a:rPr lang="en-US" altLang="zh-CN" dirty="0"/>
              <a:t>We use domain balanced episodic sampling  to decouple the  unconstrained generalization task into a series of domain adaptation tasks, as depicted in the diagram as "episodic training".</a:t>
            </a:r>
            <a:endParaRPr lang="en-US" altLang="zh-CN" dirty="0"/>
          </a:p>
          <a:p>
            <a:r>
              <a:rPr lang="en-US" altLang="zh-CN" dirty="0"/>
              <a:t>Episodic training is further refined into two stages: "Episodic training for the DA module" (depicted by the black line) and "Episodic training for the FE module" (represented by the red line).</a:t>
            </a:r>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mc:AlternateContent xmlns:mc="http://schemas.openxmlformats.org/markup-compatibility/2006">
        <mc:Choice xmlns:a14="http://schemas.microsoft.com/office/drawing/2010/main" Requires="a14">
          <p:sp>
            <p:nvSpPr>
              <p:cNvPr id="3" name="文本占位符 2"/>
              <p:cNvSpPr>
                <a:spLocks noGrp="1"/>
              </p:cNvSpPr>
              <p:nvPr>
                <p:ph type="body" idx="3"/>
              </p:nvPr>
            </p:nvSpPr>
            <p:spPr/>
            <p:txBody>
              <a:bodyPr/>
              <a:lstStyle/>
              <a:p>
                <a:r>
                  <a:rPr lang="zh-CN" altLang="en-US" dirty="0"/>
                  <a:t>Within the Domain Alignment (DA) module, we conduct domain-related speaker analysis in both frame-level and </a:t>
                </a:r>
                <a:r>
                  <a:rPr lang="en-US" altLang="zh-CN" sz="1800" kern="100" dirty="0">
                    <a:effectLst/>
                    <a:latin typeface="微软雅黑" panose="020B0503020204020204" charset="-122"/>
                    <a:cs typeface="微软雅黑" panose="020B0503020204020204" charset="-122"/>
                  </a:rPr>
                  <a:t>utterance </a:t>
                </a:r>
                <a:r>
                  <a:rPr lang="zh-CN" altLang="en-US" dirty="0"/>
                  <a:t>-level feature spaces.</a:t>
                </a:r>
                <a:endParaRPr lang="zh-CN" altLang="en-US" dirty="0"/>
              </a:p>
              <a:p>
                <a:r>
                  <a:rPr lang="zh-CN" altLang="en-US" dirty="0"/>
                  <a:t>We construct frame-level prototypes that effectively describe the domain-related distributions. These prototypes</a:t>
                </a:r>
                <a:r>
                  <a:rPr lang="en-US" altLang="zh-CN" dirty="0"/>
                  <a:t> a</a:t>
                </a:r>
                <a:r>
                  <a:rPr lang="zh-CN" altLang="en-US" dirty="0"/>
                  <a:t>llow us to adjust frame-level features by computing attention weights in relation to the frame-level inputs。</a:t>
                </a:r>
                <a:endParaRPr lang="zh-CN" altLang="en-US" dirty="0"/>
              </a:p>
              <a:p>
                <a:r>
                  <a:rPr dirty="0"/>
                  <a:t>The attention weights </a:t>
                </a:r>
                <a:r>
                  <a:rPr dirty="0" err="1"/>
                  <a:t>S_ij</a:t>
                </a:r>
                <a:r>
                  <a:rPr dirty="0"/>
                  <a:t> between each frame-level prototype </a:t>
                </a:r>
                <a:r>
                  <a:rPr dirty="0" err="1"/>
                  <a:t>p_i</a:t>
                </a:r>
                <a:r>
                  <a:rPr dirty="0"/>
                  <a:t> and the extracted feature </a:t>
                </a:r>
                <a:r>
                  <a:rPr dirty="0" err="1"/>
                  <a:t>x_j</a:t>
                </a:r>
                <a:r>
                  <a:rPr dirty="0"/>
                  <a:t> can be calculated as follows:</a:t>
                </a:r>
                <a:endParaRPr dirty="0"/>
              </a:p>
              <a:p>
                <a:pPr marL="0" lvl="1"/>
                <a:r>
                  <a:rPr lang="en-US" altLang="zh-CN" dirty="0">
                    <a:sym typeface="+mn-ea"/>
                  </a:rPr>
                  <a:t>In details, we use a point-wise convolution and a </a:t>
                </a:r>
                <a:r>
                  <a:rPr lang="en-US" altLang="zh-CN" dirty="0" err="1">
                    <a:sym typeface="+mn-ea"/>
                  </a:rPr>
                  <a:t>softmax</a:t>
                </a:r>
                <a:r>
                  <a:rPr lang="en-US" altLang="zh-CN" dirty="0">
                    <a:sym typeface="+mn-ea"/>
                  </a:rPr>
                  <a:t> non-linear activation along the temporal axis effectively to calculated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sym typeface="+mn-ea"/>
                          </a:rPr>
                        </m:ctrlPr>
                      </m:sSubPr>
                      <m:e>
                        <m:r>
                          <a:rPr lang="en-US" altLang="zh-CN" i="1">
                            <a:latin typeface="Cambria Math" panose="02040503050406030204" pitchFamily="18" charset="0"/>
                            <a:cs typeface="Cambria Math" panose="02040503050406030204" pitchFamily="18" charset="0"/>
                            <a:sym typeface="+mn-ea"/>
                          </a:rPr>
                          <m:t>𝑆</m:t>
                        </m:r>
                      </m:e>
                      <m:sub>
                        <m:r>
                          <a:rPr lang="en-US" altLang="zh-CN" i="1">
                            <a:latin typeface="Cambria Math" panose="02040503050406030204" pitchFamily="18" charset="0"/>
                            <a:cs typeface="Cambria Math" panose="02040503050406030204" pitchFamily="18" charset="0"/>
                            <a:sym typeface="+mn-ea"/>
                          </a:rPr>
                          <m:t>𝑖𝑗</m:t>
                        </m:r>
                      </m:sub>
                    </m:sSub>
                  </m:oMath>
                </a14:m>
                <a:endParaRPr lang="en-US" altLang="zh-CN" dirty="0">
                  <a:sym typeface="+mn-ea"/>
                </a:endParaRPr>
              </a:p>
              <a:p>
                <a:endParaRPr lang="en-US" altLang="zh-CN" dirty="0">
                  <a:sym typeface="+mn-ea"/>
                </a:endParaRPr>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en-US" dirty="0">
                <a:sym typeface="+mn-ea"/>
              </a:rPr>
              <a:t>Considering that the speaker category and domain spaces are</a:t>
            </a:r>
            <a:r>
              <a:rPr lang="en-US" dirty="0">
                <a:solidFill>
                  <a:srgbClr val="FF0000"/>
                </a:solidFill>
                <a:sym typeface="+mn-ea"/>
              </a:rPr>
              <a:t> partly overlapped</a:t>
            </a:r>
            <a:r>
              <a:rPr lang="en-US" dirty="0">
                <a:sym typeface="+mn-ea"/>
              </a:rPr>
              <a:t> in </a:t>
            </a:r>
            <a:r>
              <a:rPr lang="en-US" dirty="0" err="1">
                <a:sym typeface="+mn-ea"/>
              </a:rPr>
              <a:t>CNCeleb</a:t>
            </a:r>
            <a:r>
              <a:rPr lang="en-US" dirty="0">
                <a:sym typeface="+mn-ea"/>
              </a:rPr>
              <a:t> , we build an episode with two subsets: </a:t>
            </a:r>
            <a:r>
              <a:rPr lang="en-US" dirty="0">
                <a:solidFill>
                  <a:srgbClr val="FF0000"/>
                </a:solidFill>
                <a:sym typeface="+mn-ea"/>
              </a:rPr>
              <a:t>cross domains data with overlapped</a:t>
            </a:r>
            <a:r>
              <a:rPr lang="en-US" dirty="0">
                <a:sym typeface="+mn-ea"/>
              </a:rPr>
              <a:t> and </a:t>
            </a:r>
            <a:r>
              <a:rPr lang="en-US" dirty="0">
                <a:solidFill>
                  <a:srgbClr val="FF0000"/>
                </a:solidFill>
                <a:sym typeface="+mn-ea"/>
              </a:rPr>
              <a:t>non-overlapped labels.</a:t>
            </a:r>
            <a:endParaRPr lang="en-US" dirty="0">
              <a:solidFill>
                <a:srgbClr val="FF0000"/>
              </a:solidFill>
              <a:sym typeface="+mn-ea"/>
            </a:endParaRPr>
          </a:p>
          <a:p>
            <a:r>
              <a:rPr lang="en-US" dirty="0">
                <a:solidFill>
                  <a:srgbClr val="FF0000"/>
                </a:solidFill>
                <a:sym typeface="+mn-ea"/>
              </a:rPr>
              <a:t>T</a:t>
            </a:r>
            <a:r>
              <a:rPr lang="en-US" altLang="zh-CN" dirty="0">
                <a:solidFill>
                  <a:srgbClr val="FF0000"/>
                </a:solidFill>
                <a:sym typeface="+mn-ea"/>
              </a:rPr>
              <a:t>herefore </a:t>
            </a:r>
            <a:r>
              <a:rPr lang="en-US" dirty="0">
                <a:solidFill>
                  <a:srgbClr val="FF0000"/>
                </a:solidFill>
                <a:sym typeface="+mn-ea"/>
              </a:rPr>
              <a:t>,we divide the training procedure of an episode into two stages.</a:t>
            </a:r>
            <a:endParaRPr lang="en-US" dirty="0">
              <a:solidFill>
                <a:srgbClr val="FF0000"/>
              </a:solidFill>
              <a:sym typeface="+mn-ea"/>
            </a:endParaRPr>
          </a:p>
          <a:p>
            <a:endParaRPr lang="en-US" dirty="0">
              <a:solidFill>
                <a:srgbClr val="FF0000"/>
              </a:solidFill>
            </a:endParaRPr>
          </a:p>
          <a:p>
            <a:endParaRPr lang="en-US" dirty="0">
              <a:solidFill>
                <a:srgbClr val="FF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dirty="0"/>
              <a:t>In </a:t>
            </a:r>
            <a:r>
              <a:rPr lang="en-US" dirty="0"/>
              <a:t>Episodic training for the DA module</a:t>
            </a:r>
            <a:r>
              <a:rPr dirty="0"/>
              <a:t>, we introduce the Cross-Domain Inter-Class Alignment Loss (L_CDICA) </a:t>
            </a:r>
            <a:r>
              <a:rPr lang="en-US" dirty="0"/>
              <a:t>as </a:t>
            </a:r>
            <a:r>
              <a:rPr lang="en-US" altLang="zh-CN" sz="1800" kern="100" dirty="0">
                <a:effectLst/>
                <a:latin typeface="微软雅黑" panose="020B0503020204020204" charset="-122"/>
                <a:cs typeface="微软雅黑" panose="020B0503020204020204" charset="-122"/>
              </a:rPr>
              <a:t>our optimization loss</a:t>
            </a:r>
            <a:r>
              <a:rPr dirty="0"/>
              <a:t>. </a:t>
            </a:r>
            <a:endParaRPr dirty="0"/>
          </a:p>
          <a:p>
            <a:r>
              <a:rPr dirty="0"/>
              <a:t>The optimization goal is to align the inter-class covariance matrices of two distinct domains. </a:t>
            </a:r>
            <a:endParaRPr dirty="0"/>
          </a:p>
          <a:p>
            <a:r>
              <a:rPr dirty="0"/>
              <a:t>Throughout the training process, we solely utilize the </a:t>
            </a:r>
            <a:r>
              <a:rPr lang="en-US" dirty="0"/>
              <a:t>CDICA </a:t>
            </a:r>
            <a:r>
              <a:rPr dirty="0"/>
              <a:t>loss to optimize the DA module. </a:t>
            </a:r>
            <a:endParaRPr dirty="0"/>
          </a:p>
          <a:p>
            <a:r>
              <a:rPr dirty="0"/>
              <a:t>As a result, we successfully transform the unconstrained task into </a:t>
            </a:r>
            <a:r>
              <a:rPr lang="en-US" dirty="0"/>
              <a:t>the </a:t>
            </a:r>
            <a:r>
              <a:rPr dirty="0"/>
              <a:t>constrained </a:t>
            </a:r>
            <a:r>
              <a:rPr lang="en-US" dirty="0"/>
              <a:t>task</a:t>
            </a:r>
            <a:r>
              <a:rPr dirty="0"/>
              <a: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dirty="0"/>
              <a:t>In </a:t>
            </a:r>
            <a:r>
              <a:rPr lang="en-US" dirty="0"/>
              <a:t>Episodic training for the FE module</a:t>
            </a:r>
            <a:r>
              <a:rPr dirty="0"/>
              <a:t>,</a:t>
            </a:r>
            <a:endParaRPr dirty="0"/>
          </a:p>
          <a:p>
            <a:r>
              <a:rPr dirty="0"/>
              <a:t>we utilize the utterance-level feature outputs of the DA module to construct utterance-level prototypes that describe speaker identity information.</a:t>
            </a:r>
            <a:endParaRPr dirty="0"/>
          </a:p>
          <a:p>
            <a:r>
              <a:rPr dirty="0"/>
              <a:t>By combining the prototype loss and the cross-entropy loss, we perform domain-robust training on cross-domain data with non-overlapping speaker labels, thereby enhancing the model's generalization capability.</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en-US" altLang="zh-CN" dirty="0"/>
              <a:t>Next</a:t>
            </a:r>
            <a:r>
              <a:rPr lang="zh-CN" altLang="en-US" dirty="0"/>
              <a:t>，</a:t>
            </a:r>
            <a:r>
              <a:rPr lang="en-US" altLang="zh-CN" dirty="0"/>
              <a:t>we will analyze the experiments results.</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zh-CN" altLang="en-US"/>
              <a:t>We compare our baseline and the designed MRL with other SOTA methods, as shown in the Tabel 1, it can be seen that MRL outperforms our baseline by a large margin, and even achieves competitive results with other SOTA methods on cross-genres and cross-datasets DG tasks.</a:t>
            </a:r>
            <a:endParaRPr lang="zh-CN" altLang="en-US"/>
          </a:p>
          <a:p>
            <a:r>
              <a:rPr lang="zh-CN" altLang="en-US"/>
              <a:t>In Tabel2, we make an ablation study, and shows that both Domain balanced episodic sampling and CDICA loss are helpful. </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zh-CN" altLang="en-US"/>
              <a:t>We also consider the influence of pre-training in Table 3</a:t>
            </a:r>
            <a:r>
              <a:rPr lang="en-US" altLang="zh-CN"/>
              <a:t>.</a:t>
            </a:r>
            <a:endParaRPr lang="en-US" altLang="zh-CN"/>
          </a:p>
          <a:p>
            <a:r>
              <a:rPr lang="en-US" altLang="zh-CN" dirty="0">
                <a:sym typeface="+mn-ea"/>
              </a:rPr>
              <a:t>After pre-training the FE, the average relative improvement of EER is higher than theimprovement without pre-training.</a:t>
            </a:r>
            <a:endParaRPr lang="en-US" altLang="zh-CN" dirty="0">
              <a:sym typeface="+mn-ea"/>
            </a:endParaRPr>
          </a:p>
          <a:p>
            <a:r>
              <a:rPr lang="en-US" altLang="zh-CN" dirty="0"/>
              <a:t>It shows our proposed method with pre-training has better domain generalization potential.</a:t>
            </a:r>
            <a:endParaRPr lang="en-US" altLang="zh-CN" dirty="0"/>
          </a:p>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en-US" altLang="zh-CN" dirty="0" err="1">
                <a:sym typeface="+mn-ea"/>
              </a:rPr>
              <a:t>Finally,we</a:t>
            </a:r>
            <a:r>
              <a:rPr lang="en-US" altLang="zh-CN" dirty="0">
                <a:sym typeface="+mn-ea"/>
              </a:rPr>
              <a:t> make a conclusion.</a:t>
            </a:r>
            <a:endParaRPr lang="zh-CN" altLang="en-US" dirty="0"/>
          </a:p>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en-US" altLang="zh-CN" dirty="0"/>
              <a:t>In this paper ,we analyze the unconstrained conditions explicitly during the training process.</a:t>
            </a:r>
            <a:endParaRPr lang="en-US" altLang="zh-CN" dirty="0"/>
          </a:p>
          <a:p>
            <a:r>
              <a:rPr lang="en-US" altLang="zh-CN" dirty="0">
                <a:sym typeface="+mn-ea"/>
              </a:rPr>
              <a:t>We decompose MRL  into a series of </a:t>
            </a:r>
            <a:r>
              <a:rPr lang="en-US" altLang="zh-CN" sz="1200" dirty="0"/>
              <a:t>domain-adaptation</a:t>
            </a:r>
            <a:r>
              <a:rPr lang="en-US" altLang="zh-CN" dirty="0">
                <a:sym typeface="+mn-ea"/>
              </a:rPr>
              <a:t> tasks on c</a:t>
            </a:r>
            <a:r>
              <a:rPr lang="en-US" dirty="0">
                <a:sym typeface="+mn-ea"/>
              </a:rPr>
              <a:t>onstrained</a:t>
            </a:r>
            <a:r>
              <a:rPr lang="en-US" altLang="zh-CN" dirty="0">
                <a:sym typeface="+mn-ea"/>
              </a:rPr>
              <a:t> conditions</a:t>
            </a:r>
            <a:r>
              <a:rPr lang="zh-CN" altLang="en-US" dirty="0">
                <a:sym typeface="+mn-ea"/>
              </a:rPr>
              <a:t>，known as episodic training.</a:t>
            </a:r>
            <a:endParaRPr lang="zh-CN" altLang="en-US" dirty="0">
              <a:sym typeface="+mn-ea"/>
            </a:endParaRPr>
          </a:p>
          <a:p>
            <a:r>
              <a:rPr lang="en-US" altLang="zh-CN" dirty="0">
                <a:sym typeface="+mn-ea"/>
              </a:rPr>
              <a:t>Besides, we propose a strategy for aligning cross-domain category distributions.</a:t>
            </a:r>
            <a:endParaRPr lang="en-US" altLang="zh-CN" dirty="0">
              <a:sym typeface="+mn-ea"/>
            </a:endParaRPr>
          </a:p>
          <a:p>
            <a:r>
              <a:rPr lang="en-US" altLang="zh-CN" dirty="0">
                <a:sym typeface="+mn-ea"/>
              </a:rPr>
              <a:t>Finally, SOTA results are achieved.</a:t>
            </a:r>
            <a:endParaRPr lang="en-US" altLang="zh-CN" baseline="0" dirty="0"/>
          </a:p>
          <a:p>
            <a:r>
              <a:rPr lang="en-US" altLang="zh-CN" dirty="0">
                <a:sym typeface="+mn-ea"/>
              </a:rPr>
              <a:t>In the future, we will devote ourselves to utilize cross-domain data augmentation to further enhance generalization capabilities and research how to simplify the training process.</a:t>
            </a:r>
            <a:endParaRPr lang="en-US" altLang="zh-CN" dirty="0"/>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en-US" altLang="zh-CN">
                <a:sym typeface="+mn-ea"/>
              </a:rPr>
              <a:t>We will introduce this paper from four parts: the </a:t>
            </a:r>
            <a:r>
              <a:rPr lang="en-US" altLang="zh-CN" sz="1200">
                <a:solidFill>
                  <a:srgbClr val="FF0000"/>
                </a:solidFill>
              </a:rPr>
              <a:t>introduction</a:t>
            </a:r>
            <a:r>
              <a:rPr lang="en-US" altLang="zh-CN">
                <a:sym typeface="+mn-ea"/>
              </a:rPr>
              <a:t>, our proposed methods, experiment results and finally, the conclusion.</a:t>
            </a:r>
            <a:endParaRPr lang="en-US" altLang="zh-CN">
              <a:sym typeface="+mn-ea"/>
            </a:endParaRPr>
          </a:p>
          <a:p>
            <a:r>
              <a:rPr lang="en-US" altLang="zh-CN">
                <a:sym typeface="+mn-ea"/>
              </a:rPr>
              <a:t>Firstly</a:t>
            </a:r>
            <a:r>
              <a:rPr lang="zh-CN" altLang="en-US">
                <a:sym typeface="+mn-ea"/>
              </a:rPr>
              <a:t>，</a:t>
            </a:r>
            <a:r>
              <a:rPr lang="en-US" altLang="zh-CN">
                <a:sym typeface="+mn-ea"/>
              </a:rPr>
              <a:t>we will introduce the related work.</a:t>
            </a:r>
            <a:endParaRPr lang="zh-CN" altLang="en-US"/>
          </a:p>
          <a:p>
            <a:r>
              <a:rPr lang="en-US" altLang="zh-CN"/>
              <a:t>We </a:t>
            </a:r>
            <a:r>
              <a:rPr lang="en-US" altLang="zh-CN" dirty="0"/>
              <a:t>present an introduction to </a:t>
            </a:r>
            <a:r>
              <a:rPr lang="en-US" altLang="zh-CN" dirty="0">
                <a:sym typeface="+mn-ea"/>
              </a:rPr>
              <a:t>related work</a:t>
            </a:r>
            <a:r>
              <a:rPr lang="en-US" altLang="zh-CN" dirty="0"/>
              <a:t> as the first aspect of our discussion.</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dirty="0">
                <a:solidFill>
                  <a:srgbClr val="121212"/>
                </a:solidFill>
                <a:effectLst/>
                <a:latin typeface="-apple-system"/>
              </a:rPr>
              <a:t>Thank you</a:t>
            </a:r>
            <a:endParaRPr lang="zh-CN" altLang="en-US" sz="2000" dirty="0"/>
          </a:p>
          <a:p>
            <a:endParaRPr lang="zh-CN" altLang="en-US" dirty="0"/>
          </a:p>
        </p:txBody>
      </p:sp>
      <p:sp>
        <p:nvSpPr>
          <p:cNvPr id="4" name="灯片编号占位符 3"/>
          <p:cNvSpPr>
            <a:spLocks noGrp="1"/>
          </p:cNvSpPr>
          <p:nvPr>
            <p:ph type="sldNum" sz="quarter" idx="10"/>
          </p:nvPr>
        </p:nvSpPr>
        <p:spPr/>
        <p:txBody>
          <a:bodyPr/>
          <a:lstStyle/>
          <a:p>
            <a:fld id="{5CB3B72A-E3C6-4138-A399-C25BFDF6818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en-US" dirty="0"/>
              <a:t>Speaker verification utilizes speaker verification systems to extract feature vectors from speech data, which accurately capture unique characteristics of individual speakers. </a:t>
            </a:r>
            <a:endParaRPr lang="en-US" dirty="0"/>
          </a:p>
          <a:p>
            <a:r>
              <a:rPr lang="en-US" dirty="0"/>
              <a:t>Subsequently, similarity measurement techniques are employed to analyze these feature vectors and determine whether the compared speech samples belong to the same speaker. </a:t>
            </a:r>
            <a:endParaRPr lang="en-US" dirty="0"/>
          </a:p>
          <a:p>
            <a:r>
              <a:rPr lang="en-US" dirty="0"/>
              <a:t>Therefore, speaker verification is an open-set task.</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en-US" altLang="zh-CN" dirty="0"/>
              <a:t>In practical applications, the performance of speaker verification (SV) systems often deteriorates due to the influence of intrinsic physiological factors, such as aging, speaking style, and emotional state of the speakers themselves, as well as external factors like background noise and channel variations. These factors prevent the SV system from ensuring the assumption of independent and identically distributed (</a:t>
            </a:r>
            <a:r>
              <a:rPr lang="en-US" altLang="zh-CN" dirty="0" err="1"/>
              <a:t>i.i.d</a:t>
            </a:r>
            <a:r>
              <a:rPr lang="en-US" altLang="zh-CN" dirty="0"/>
              <a:t>) training and testing data, leading to a decrease in performance. This phenomenon is commonly referred to as the domain shift problem.</a:t>
            </a:r>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zh-CN" altLang="en-US" dirty="0"/>
              <a:t>Based on whether the data from the target domain is known, the domain shift problem can be </a:t>
            </a:r>
            <a:r>
              <a:rPr lang="en-US" altLang="zh-CN" dirty="0"/>
              <a:t>divided</a:t>
            </a:r>
            <a:r>
              <a:rPr lang="zh-CN" altLang="en-US" dirty="0"/>
              <a:t> into domain adaptation and domain generalization problems.</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In common DA methods ,Deep Coral learned a nonlinear transformation that aligns correlations of layer activations in deep neural networks</a:t>
            </a:r>
            <a:endParaRPr lang="en-US" altLang="zh-CN" dirty="0"/>
          </a:p>
          <a:p>
            <a:r>
              <a:rPr lang="en-US" altLang="zh-CN" dirty="0"/>
              <a:t>Besides, </a:t>
            </a:r>
            <a:r>
              <a:rPr lang="en-US" altLang="zh-CN" dirty="0" err="1"/>
              <a:t>StarGAN</a:t>
            </a:r>
            <a:r>
              <a:rPr lang="en-US" altLang="zh-CN" dirty="0"/>
              <a:t>-Aug </a:t>
            </a:r>
            <a:r>
              <a:rPr lang="en-US" altLang="zh-CN" sz="1200" dirty="0"/>
              <a:t>generated single-speaker multi-condition (SSMC) data </a:t>
            </a:r>
            <a:r>
              <a:rPr lang="en-US" altLang="zh-CN" dirty="0"/>
              <a:t>to enhance the cross-domain consistency of the speaker verification systems.</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In DG methods , Robust MAML simulated the train/test domain shift during training and realized the meta-learning based generalization method.</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endParaRPr lang="en-US" altLang="zh-CN" dirty="0"/>
          </a:p>
          <a:p>
            <a:r>
              <a:rPr lang="en-US" altLang="zh-CN" b="0" i="0" dirty="0">
                <a:solidFill>
                  <a:srgbClr val="24292F"/>
                </a:solidFill>
                <a:effectLst/>
                <a:latin typeface="Noto Sans" panose="020B0502040204020203" pitchFamily="34" charset="0"/>
              </a:rPr>
              <a:t>In DG tasks, ensuring that the test data originates from the same underlying distribution is challenging. </a:t>
            </a:r>
            <a:endParaRPr lang="en-US" altLang="zh-CN" b="0" i="0" dirty="0">
              <a:solidFill>
                <a:srgbClr val="24292F"/>
              </a:solidFill>
              <a:effectLst/>
              <a:latin typeface="Noto Sans" panose="020B0502040204020203" pitchFamily="34" charset="0"/>
            </a:endParaRPr>
          </a:p>
          <a:p>
            <a:r>
              <a:rPr lang="en-US" altLang="zh-CN" b="0" i="0" dirty="0">
                <a:solidFill>
                  <a:srgbClr val="24292F"/>
                </a:solidFill>
                <a:effectLst/>
                <a:latin typeface="Noto Sans" panose="020B0502040204020203" pitchFamily="34" charset="0"/>
              </a:rPr>
              <a:t>We refer to the situation where the test data exhibits varying distributions as the unconstrained testing condition. </a:t>
            </a:r>
            <a:endParaRPr lang="en-US" altLang="zh-CN" b="0" i="0" dirty="0">
              <a:solidFill>
                <a:srgbClr val="24292F"/>
              </a:solidFill>
              <a:effectLst/>
              <a:latin typeface="Noto Sans" panose="020B0502040204020203" pitchFamily="34" charset="0"/>
            </a:endParaRPr>
          </a:p>
          <a:p>
            <a:r>
              <a:rPr lang="en-US" altLang="zh-CN" b="0" i="0" dirty="0">
                <a:solidFill>
                  <a:srgbClr val="24292F"/>
                </a:solidFill>
                <a:effectLst/>
                <a:latin typeface="Noto Sans" panose="020B0502040204020203" pitchFamily="34" charset="0"/>
              </a:rPr>
              <a:t>However, previous studies did not explicitly account for these unconstrained conditions during the training process. </a:t>
            </a:r>
            <a:endParaRPr lang="en-US" altLang="zh-CN" b="0" i="0" dirty="0">
              <a:solidFill>
                <a:srgbClr val="24292F"/>
              </a:solidFill>
              <a:effectLst/>
              <a:latin typeface="Noto Sans" panose="020B0502040204020203" pitchFamily="34" charset="0"/>
            </a:endParaRPr>
          </a:p>
          <a:p>
            <a:r>
              <a:rPr lang="en-US" altLang="zh-CN" b="0" i="0" dirty="0">
                <a:solidFill>
                  <a:srgbClr val="24292F"/>
                </a:solidFill>
                <a:effectLst/>
                <a:latin typeface="Noto Sans" panose="020B0502040204020203" pitchFamily="34" charset="0"/>
              </a:rPr>
              <a:t>We addressed the unconstrained conditions explicitly during the training process and introduced a novel approach called Meta representation learning (MRL).</a:t>
            </a:r>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57250" y="1143000"/>
            <a:ext cx="5143500" cy="3086100"/>
          </a:xfrm>
        </p:spPr>
      </p:sp>
      <p:sp>
        <p:nvSpPr>
          <p:cNvPr id="3" name="文本占位符 2"/>
          <p:cNvSpPr>
            <a:spLocks noGrp="1"/>
          </p:cNvSpPr>
          <p:nvPr>
            <p:ph type="body" idx="3"/>
          </p:nvPr>
        </p:nvSpPr>
        <p:spPr/>
        <p:txBody>
          <a:bodyPr/>
          <a:lstStyle/>
          <a:p>
            <a:r>
              <a:rPr lang="en-US" altLang="zh-CN" dirty="0" err="1"/>
              <a:t>Scondly</a:t>
            </a:r>
            <a:r>
              <a:rPr lang="zh-CN" altLang="en-US" dirty="0"/>
              <a:t>，</a:t>
            </a:r>
            <a:r>
              <a:rPr lang="en-US" altLang="zh-CN" dirty="0"/>
              <a:t>we introduce the proposed methods.</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784F6BE-5131-4B3B-8716-BFC53BF46C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FF13B2-0001-454A-9657-2B7E0986A79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784F6BE-5131-4B3B-8716-BFC53BF46C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FF13B2-0001-454A-9657-2B7E0986A79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784F6BE-5131-4B3B-8716-BFC53BF46C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FF13B2-0001-454A-9657-2B7E0986A79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9625" y="2012950"/>
            <a:ext cx="9182100" cy="1389063"/>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620838" y="3671888"/>
            <a:ext cx="7559675"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50B8158-BFD0-4016-BAB2-09A463EF2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3C44C-191F-4AF9-B332-99DCF587C153}"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50B8158-BFD0-4016-BAB2-09A463EF2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3C44C-191F-4AF9-B332-99DCF587C153}"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2488" y="4164013"/>
            <a:ext cx="9182100" cy="128746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52488" y="2746375"/>
            <a:ext cx="9182100"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50B8158-BFD0-4016-BAB2-09A463EF2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3C44C-191F-4AF9-B332-99DCF587C153}"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39750" y="1511300"/>
            <a:ext cx="478472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476875" y="1511300"/>
            <a:ext cx="478472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50B8158-BFD0-4016-BAB2-09A463EF2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3C44C-191F-4AF9-B332-99DCF587C153}"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39750" y="1450975"/>
            <a:ext cx="47720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39750" y="2055813"/>
            <a:ext cx="47720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486400" y="1450975"/>
            <a:ext cx="4775200"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486400" y="2055813"/>
            <a:ext cx="4775200"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50B8158-BFD0-4016-BAB2-09A463EF28E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53C44C-191F-4AF9-B332-99DCF587C153}"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50B8158-BFD0-4016-BAB2-09A463EF28E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53C44C-191F-4AF9-B332-99DCF587C153}"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0B8158-BFD0-4016-BAB2-09A463EF28E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53C44C-191F-4AF9-B332-99DCF587C153}"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9750" y="258763"/>
            <a:ext cx="3554413" cy="1096962"/>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222750" y="258763"/>
            <a:ext cx="60388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39750" y="1355725"/>
            <a:ext cx="35544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50B8158-BFD0-4016-BAB2-09A463EF2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3C44C-191F-4AF9-B332-99DCF587C15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784F6BE-5131-4B3B-8716-BFC53BF46C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FF13B2-0001-454A-9657-2B7E0986A79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725" y="4535488"/>
            <a:ext cx="6480175" cy="53657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117725" y="579438"/>
            <a:ext cx="64801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725" y="5072063"/>
            <a:ext cx="64801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50B8158-BFD0-4016-BAB2-09A463EF2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3C44C-191F-4AF9-B332-99DCF587C153}"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50B8158-BFD0-4016-BAB2-09A463EF2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3C44C-191F-4AF9-B332-99DCF587C153}"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1138" y="258763"/>
            <a:ext cx="2430462" cy="552926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39750" y="258763"/>
            <a:ext cx="7138988" cy="552926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50B8158-BFD0-4016-BAB2-09A463EF2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3C44C-191F-4AF9-B332-99DCF587C15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784F6BE-5131-4B3B-8716-BFC53BF46C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FF13B2-0001-454A-9657-2B7E0986A79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784F6BE-5131-4B3B-8716-BFC53BF46C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FF13B2-0001-454A-9657-2B7E0986A79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784F6BE-5131-4B3B-8716-BFC53BF46C8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FF13B2-0001-454A-9657-2B7E0986A79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784F6BE-5131-4B3B-8716-BFC53BF46C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FF13B2-0001-454A-9657-2B7E0986A79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84F6BE-5131-4B3B-8716-BFC53BF46C8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FF13B2-0001-454A-9657-2B7E0986A79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84F6BE-5131-4B3B-8716-BFC53BF46C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FF13B2-0001-454A-9657-2B7E0986A79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84F6BE-5131-4B3B-8716-BFC53BF46C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FF13B2-0001-454A-9657-2B7E0986A79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40068" y="6006163"/>
            <a:ext cx="2520315" cy="345009"/>
          </a:xfrm>
          <a:prstGeom prst="rect">
            <a:avLst/>
          </a:prstGeom>
        </p:spPr>
        <p:txBody>
          <a:bodyPr vert="horz" lIns="91440" tIns="45720" rIns="91440" bIns="45720" rtlCol="0" anchor="ctr"/>
          <a:lstStyle>
            <a:lvl1pPr algn="l">
              <a:defRPr sz="1200">
                <a:solidFill>
                  <a:schemeClr val="tx1">
                    <a:tint val="75000"/>
                  </a:schemeClr>
                </a:solidFill>
              </a:defRPr>
            </a:lvl1pPr>
          </a:lstStyle>
          <a:p>
            <a:fld id="{4784F6BE-5131-4B3B-8716-BFC53BF46C86}" type="datetimeFigureOut">
              <a:rPr lang="zh-CN" altLang="en-US" smtClean="0"/>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defRPr>
            </a:lvl1pPr>
          </a:lstStyle>
          <a:p>
            <a:fld id="{E1FF13B2-0001-454A-9657-2B7E0986A79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39750" y="258763"/>
            <a:ext cx="9721850" cy="108108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39750" y="1511300"/>
            <a:ext cx="9721850" cy="427672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39750" y="6005513"/>
            <a:ext cx="2520950" cy="346075"/>
          </a:xfrm>
          <a:prstGeom prst="rect">
            <a:avLst/>
          </a:prstGeom>
        </p:spPr>
        <p:txBody>
          <a:bodyPr vert="horz" lIns="91440" tIns="45720" rIns="91440" bIns="45720" rtlCol="0" anchor="ctr"/>
          <a:lstStyle>
            <a:lvl1pPr algn="l">
              <a:defRPr sz="1200">
                <a:solidFill>
                  <a:schemeClr val="tx1">
                    <a:tint val="75000"/>
                  </a:schemeClr>
                </a:solidFill>
              </a:defRPr>
            </a:lvl1pPr>
          </a:lstStyle>
          <a:p>
            <a:fld id="{950B8158-BFD0-4016-BAB2-09A463EF28E7}" type="datetimeFigureOut">
              <a:rPr lang="zh-CN" altLang="en-US" smtClean="0"/>
            </a:fld>
            <a:endParaRPr lang="zh-CN" altLang="en-US"/>
          </a:p>
        </p:txBody>
      </p:sp>
      <p:sp>
        <p:nvSpPr>
          <p:cNvPr id="5" name="页脚占位符 4"/>
          <p:cNvSpPr>
            <a:spLocks noGrp="1"/>
          </p:cNvSpPr>
          <p:nvPr>
            <p:ph type="ftr" sz="quarter" idx="3"/>
          </p:nvPr>
        </p:nvSpPr>
        <p:spPr>
          <a:xfrm>
            <a:off x="3690938" y="6005513"/>
            <a:ext cx="3419475"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740650" y="6005513"/>
            <a:ext cx="2520950"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0453C44C-191F-4AF9-B332-99DCF587C15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xml"/><Relationship Id="rId7" Type="http://schemas.openxmlformats.org/officeDocument/2006/relationships/image" Target="../media/image21.png"/><Relationship Id="rId6"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3.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tags" Target="../tags/tag6.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tags" Target="../tags/tag5.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tags" Target="../tags/tag8.xml"/><Relationship Id="rId2" Type="http://schemas.openxmlformats.org/officeDocument/2006/relationships/image" Target="../media/image26.png"/><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1026" name="Picture 2" descr="C:\Users\Administrator\Desktop\7e7f327af48a532b0ee445652282e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01350" cy="648017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00050" y="1541145"/>
            <a:ext cx="9489440" cy="953135"/>
          </a:xfrm>
          <a:prstGeom prst="rect">
            <a:avLst/>
          </a:prstGeom>
          <a:noFill/>
        </p:spPr>
        <p:txBody>
          <a:bodyPr wrap="square" rtlCol="0">
            <a:spAutoFit/>
          </a:bodyPr>
          <a:lstStyle/>
          <a:p>
            <a:pPr algn="ctr"/>
            <a:r>
              <a:rPr sz="2800"/>
              <a:t>META REPRESENTATION LEARNING METHOD FOR ROBUST SPEAKER VERIFICATION</a:t>
            </a:r>
            <a:r>
              <a:rPr lang="en-US" sz="2800"/>
              <a:t> </a:t>
            </a:r>
            <a:r>
              <a:rPr sz="2800"/>
              <a:t>IN UNSEEN DOMAINS</a:t>
            </a:r>
            <a:endParaRPr sz="2800"/>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1755" y="2663825"/>
            <a:ext cx="10560050" cy="2214245"/>
          </a:xfrm>
          <a:prstGeom prst="rect">
            <a:avLst/>
          </a:prstGeom>
        </p:spPr>
      </p:pic>
      <p:sp>
        <p:nvSpPr>
          <p:cNvPr id="6" name="文本框 5"/>
          <p:cNvSpPr txBox="1"/>
          <p:nvPr/>
        </p:nvSpPr>
        <p:spPr>
          <a:xfrm>
            <a:off x="2016299" y="5047615"/>
            <a:ext cx="6840760" cy="830997"/>
          </a:xfrm>
          <a:prstGeom prst="rect">
            <a:avLst/>
          </a:prstGeom>
          <a:noFill/>
        </p:spPr>
        <p:txBody>
          <a:bodyPr wrap="square">
            <a:spAutoFit/>
          </a:bodyPr>
          <a:lstStyle/>
          <a:p>
            <a:pPr algn="ct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rPr>
              <a:t>Video Presentation for ICASSP 2024</a:t>
            </a:r>
            <a:endPar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rPr>
              <a:t>Paper Code: SLP-L9.3   Presenter: Jian-Tao  Zhang</a:t>
            </a:r>
            <a:endPar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3565"/>
          </a:xfrm>
          <a:prstGeom prst="rect">
            <a:avLst/>
          </a:prstGeom>
          <a:noFill/>
        </p:spPr>
        <p:txBody>
          <a:bodyPr wrap="square" rtlCol="0">
            <a:spAutoFit/>
          </a:bodyPr>
          <a:lstStyle/>
          <a:p>
            <a:r>
              <a:rPr lang="en-US" altLang="zh-CN" sz="3200" dirty="0">
                <a:solidFill>
                  <a:schemeClr val="bg1"/>
                </a:solidFill>
                <a:sym typeface="+mn-ea"/>
              </a:rPr>
              <a:t>METHOD</a:t>
            </a:r>
            <a:endParaRPr lang="en-US" altLang="zh-CN" sz="3200" dirty="0">
              <a:solidFill>
                <a:schemeClr val="bg1"/>
              </a:solidFill>
              <a:sym typeface="+mn-ea"/>
            </a:endParaRPr>
          </a:p>
        </p:txBody>
      </p:sp>
      <p:sp>
        <p:nvSpPr>
          <p:cNvPr id="2" name="文本框 1"/>
          <p:cNvSpPr txBox="1"/>
          <p:nvPr/>
        </p:nvSpPr>
        <p:spPr>
          <a:xfrm>
            <a:off x="360045" y="1080135"/>
            <a:ext cx="9253220" cy="460375"/>
          </a:xfrm>
          <a:prstGeom prst="rect">
            <a:avLst/>
          </a:prstGeom>
          <a:noFill/>
        </p:spPr>
        <p:txBody>
          <a:bodyPr wrap="square" rtlCol="0">
            <a:spAutoFit/>
          </a:bodyPr>
          <a:lstStyle/>
          <a:p>
            <a:pPr marL="285750" indent="-285750">
              <a:buFont typeface="Arial" panose="020B0604020202020204" pitchFamily="34" charset="0"/>
              <a:buChar char="•"/>
            </a:pPr>
            <a:r>
              <a:rPr lang="en-US" sz="2400" dirty="0">
                <a:sym typeface="+mn-ea"/>
              </a:rPr>
              <a:t>Overview of our proposed meta representation learning (MRL) method</a:t>
            </a:r>
            <a:endParaRPr lang="en-US" altLang="zh-CN" sz="2400" dirty="0"/>
          </a:p>
        </p:txBody>
      </p:sp>
      <p:pic>
        <p:nvPicPr>
          <p:cNvPr id="3" name="图片 2"/>
          <p:cNvPicPr>
            <a:picLocks noChangeAspect="1"/>
          </p:cNvPicPr>
          <p:nvPr/>
        </p:nvPicPr>
        <p:blipFill>
          <a:blip r:embed="rId1"/>
          <a:stretch>
            <a:fillRect/>
          </a:stretch>
        </p:blipFill>
        <p:spPr>
          <a:xfrm>
            <a:off x="66499" y="1518484"/>
            <a:ext cx="6990360" cy="3162880"/>
          </a:xfrm>
          <a:prstGeom prst="rect">
            <a:avLst/>
          </a:prstGeom>
        </p:spPr>
      </p:pic>
      <p:sp>
        <p:nvSpPr>
          <p:cNvPr id="6" name="文本框 5"/>
          <p:cNvSpPr txBox="1"/>
          <p:nvPr/>
        </p:nvSpPr>
        <p:spPr>
          <a:xfrm>
            <a:off x="7056859" y="1731119"/>
            <a:ext cx="3600475" cy="3970318"/>
          </a:xfrm>
          <a:prstGeom prst="rect">
            <a:avLst/>
          </a:prstGeom>
          <a:noFill/>
        </p:spPr>
        <p:txBody>
          <a:bodyPr wrap="square">
            <a:spAutoFit/>
          </a:bodyPr>
          <a:lstStyle/>
          <a:p>
            <a:pPr marL="285750" indent="-285750">
              <a:buFont typeface="Arial" panose="020B0604020202020204" pitchFamily="34" charset="0"/>
              <a:buChar char="•"/>
            </a:pPr>
            <a:r>
              <a:rPr lang="en-US" altLang="zh-CN" dirty="0"/>
              <a:t>We  </a:t>
            </a:r>
            <a:r>
              <a:rPr lang="en-US" altLang="zh-CN" b="0" i="0" dirty="0">
                <a:solidFill>
                  <a:srgbClr val="24292F"/>
                </a:solidFill>
                <a:effectLst/>
                <a:latin typeface="Noto Sans" panose="020B0502040204020203" pitchFamily="34" charset="0"/>
              </a:rPr>
              <a:t>employ  </a:t>
            </a:r>
            <a:r>
              <a:rPr lang="en-US" altLang="zh-CN" b="1" dirty="0">
                <a:solidFill>
                  <a:srgbClr val="000000"/>
                </a:solidFill>
                <a:latin typeface="CIDFont+F6"/>
              </a:rPr>
              <a:t>d</a:t>
            </a:r>
            <a:r>
              <a:rPr lang="en-US" altLang="zh-CN" sz="1800" b="1" i="0" dirty="0">
                <a:solidFill>
                  <a:srgbClr val="000000"/>
                </a:solidFill>
                <a:effectLst/>
                <a:latin typeface="CIDFont+F6"/>
              </a:rPr>
              <a:t>omain balanced episodic sampling</a:t>
            </a:r>
            <a:r>
              <a:rPr lang="en-US" altLang="zh-CN" dirty="0"/>
              <a:t> to</a:t>
            </a:r>
            <a:br>
              <a:rPr lang="en-US" altLang="zh-CN" dirty="0"/>
            </a:br>
            <a:r>
              <a:rPr lang="en-US" altLang="zh-CN" b="1" dirty="0"/>
              <a:t>decouple</a:t>
            </a:r>
            <a:r>
              <a:rPr lang="en-US" altLang="zh-CN" dirty="0"/>
              <a:t> the  unconstrained generalization task into a series of "</a:t>
            </a:r>
            <a:r>
              <a:rPr lang="en-US" altLang="zh-CN" b="1" dirty="0"/>
              <a:t>episodic training</a:t>
            </a:r>
            <a:r>
              <a:rPr lang="en-US" altLang="zh-CN" dirty="0"/>
              <a:t>"  tasks.</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b="1" dirty="0"/>
              <a:t>Episodic training </a:t>
            </a:r>
            <a:r>
              <a:rPr lang="en-US" altLang="zh-CN" dirty="0"/>
              <a:t>is further refined into </a:t>
            </a:r>
            <a:r>
              <a:rPr lang="en-US" altLang="zh-CN" b="1" dirty="0"/>
              <a:t>two stages</a:t>
            </a:r>
            <a:r>
              <a:rPr lang="en-US" altLang="zh-CN" dirty="0"/>
              <a:t>: "</a:t>
            </a:r>
            <a:r>
              <a:rPr lang="en-US" altLang="zh-CN" b="1" dirty="0"/>
              <a:t>Episodic training for the DA module</a:t>
            </a:r>
            <a:r>
              <a:rPr lang="en-US" altLang="zh-CN" dirty="0"/>
              <a:t>" (depicted by the black line) and "</a:t>
            </a:r>
            <a:r>
              <a:rPr lang="en-US" altLang="zh-CN" b="1" dirty="0"/>
              <a:t>Episodic training for the FE module</a:t>
            </a:r>
            <a:r>
              <a:rPr lang="en-US" altLang="zh-CN" dirty="0"/>
              <a:t>" (depicted by the red line).</a:t>
            </a:r>
            <a:endParaRPr lang="en-US" altLang="zh-CN" dirty="0"/>
          </a:p>
          <a:p>
            <a:pPr marL="285750" indent="-285750">
              <a:buFont typeface="Arial" panose="020B0604020202020204" pitchFamily="34" charset="0"/>
              <a:buChar char="•"/>
            </a:pP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3565"/>
          </a:xfrm>
          <a:prstGeom prst="rect">
            <a:avLst/>
          </a:prstGeom>
          <a:noFill/>
        </p:spPr>
        <p:txBody>
          <a:bodyPr wrap="square" rtlCol="0">
            <a:spAutoFit/>
          </a:bodyPr>
          <a:lstStyle/>
          <a:p>
            <a:r>
              <a:rPr lang="en-US" altLang="zh-CN" sz="3200" dirty="0">
                <a:solidFill>
                  <a:schemeClr val="bg1"/>
                </a:solidFill>
                <a:sym typeface="+mn-ea"/>
              </a:rPr>
              <a:t>METHOD</a:t>
            </a:r>
            <a:endParaRPr lang="en-US" altLang="zh-CN" sz="3200" dirty="0">
              <a:solidFill>
                <a:schemeClr val="bg1"/>
              </a:solidFill>
              <a:sym typeface="+mn-ea"/>
            </a:endParaRPr>
          </a:p>
        </p:txBody>
      </p:sp>
      <p:sp>
        <p:nvSpPr>
          <p:cNvPr id="2" name="文本框 1"/>
          <p:cNvSpPr txBox="1"/>
          <p:nvPr/>
        </p:nvSpPr>
        <p:spPr>
          <a:xfrm>
            <a:off x="360045" y="1080135"/>
            <a:ext cx="9253220" cy="527050"/>
          </a:xfrm>
          <a:prstGeom prst="rect">
            <a:avLst/>
          </a:prstGeom>
          <a:noFill/>
        </p:spPr>
        <p:txBody>
          <a:bodyPr wrap="square" rtlCol="0">
            <a:noAutofit/>
          </a:bodyPr>
          <a:lstStyle/>
          <a:p>
            <a:pPr marL="285750" indent="-285750">
              <a:buFont typeface="Arial" panose="020B0604020202020204" pitchFamily="34" charset="0"/>
              <a:buChar char="•"/>
            </a:pPr>
            <a:r>
              <a:rPr lang="en-US" sz="2400" dirty="0">
                <a:sym typeface="+mn-ea"/>
              </a:rPr>
              <a:t>Domain alignment(DA) module</a:t>
            </a:r>
            <a:endParaRPr lang="en-US" sz="2400" dirty="0"/>
          </a:p>
          <a:p>
            <a:pPr marL="285750" indent="-285750">
              <a:buFont typeface="Arial" panose="020B0604020202020204" pitchFamily="34" charset="0"/>
              <a:buChar char="•"/>
            </a:pPr>
            <a:endParaRPr lang="en-US" altLang="zh-CN" sz="2400" dirty="0"/>
          </a:p>
        </p:txBody>
      </p:sp>
      <p:pic>
        <p:nvPicPr>
          <p:cNvPr id="5" name="图片 4"/>
          <p:cNvPicPr>
            <a:picLocks noChangeAspect="1"/>
          </p:cNvPicPr>
          <p:nvPr>
            <p:custDataLst>
              <p:tags r:id="rId1"/>
            </p:custDataLst>
          </p:nvPr>
        </p:nvPicPr>
        <p:blipFill>
          <a:blip r:embed="rId2"/>
          <a:stretch>
            <a:fillRect/>
          </a:stretch>
        </p:blipFill>
        <p:spPr>
          <a:xfrm>
            <a:off x="288290" y="1800225"/>
            <a:ext cx="2775585" cy="4248150"/>
          </a:xfrm>
          <a:prstGeom prst="rect">
            <a:avLst/>
          </a:prstGeom>
        </p:spPr>
      </p:pic>
      <p:pic>
        <p:nvPicPr>
          <p:cNvPr id="6" name="图片 5"/>
          <p:cNvPicPr>
            <a:picLocks noChangeAspect="1"/>
          </p:cNvPicPr>
          <p:nvPr/>
        </p:nvPicPr>
        <p:blipFill>
          <a:blip r:embed="rId3"/>
          <a:stretch>
            <a:fillRect/>
          </a:stretch>
        </p:blipFill>
        <p:spPr>
          <a:xfrm>
            <a:off x="4176395" y="2952115"/>
            <a:ext cx="2620010" cy="842010"/>
          </a:xfrm>
          <a:prstGeom prst="rect">
            <a:avLst/>
          </a:prstGeom>
        </p:spPr>
      </p:pic>
      <mc:AlternateContent xmlns:mc="http://schemas.openxmlformats.org/markup-compatibility/2006">
        <mc:Choice xmlns:a14="http://schemas.microsoft.com/office/drawing/2010/main" Requires="a14">
          <p:sp>
            <p:nvSpPr>
              <p:cNvPr id="7" name="文本框 6"/>
              <p:cNvSpPr txBox="1"/>
              <p:nvPr/>
            </p:nvSpPr>
            <p:spPr>
              <a:xfrm>
                <a:off x="3456305" y="2232025"/>
                <a:ext cx="6710680" cy="616585"/>
              </a:xfrm>
              <a:prstGeom prst="rect">
                <a:avLst/>
              </a:prstGeom>
              <a:noFill/>
            </p:spPr>
            <p:txBody>
              <a:bodyPr wrap="square" rtlCol="0" anchor="t">
                <a:spAutoFit/>
              </a:bodyPr>
              <a:lstStyle/>
              <a:p>
                <a:pPr marL="800100" lvl="1" indent="-342900">
                  <a:buFont typeface="Wingdings" panose="05000000000000000000" charset="0"/>
                  <a:buChar char="p"/>
                </a:pPr>
                <a:r>
                  <a:rPr lang="en-US" altLang="zh-CN" sz="1600">
                    <a:sym typeface="+mn-ea"/>
                  </a:rPr>
                  <a:t>The </a:t>
                </a:r>
                <a:r>
                  <a:rPr lang="zh-CN" altLang="en-US" sz="1600">
                    <a:sym typeface="+mn-ea"/>
                  </a:rPr>
                  <a:t>attention weights</a:t>
                </a:r>
                <a:r>
                  <a:rPr lang="en-US" altLang="zh-CN" sz="1600">
                    <a:sym typeface="+mn-ea"/>
                  </a:rPr>
                  <a:t> </a:t>
                </a:r>
                <a14:m>
                  <m:oMath xmlns:m="http://schemas.openxmlformats.org/officeDocument/2006/math">
                    <m:sSub>
                      <m:sSubPr>
                        <m:ctrlPr>
                          <a:rPr lang="en-US" altLang="zh-CN" sz="1600" i="1">
                            <a:latin typeface="Cambria Math" panose="02040503050406030204" pitchFamily="18" charset="0"/>
                            <a:cs typeface="Cambria Math" panose="02040503050406030204" pitchFamily="18" charset="0"/>
                            <a:sym typeface="+mn-ea"/>
                          </a:rPr>
                        </m:ctrlPr>
                      </m:sSubPr>
                      <m:e>
                        <m:r>
                          <a:rPr lang="en-US" altLang="zh-CN" sz="1600" i="1">
                            <a:latin typeface="Cambria Math" panose="02040503050406030204" pitchFamily="18" charset="0"/>
                            <a:cs typeface="Cambria Math" panose="02040503050406030204" pitchFamily="18" charset="0"/>
                            <a:sym typeface="+mn-ea"/>
                          </a:rPr>
                          <m:t>𝑆</m:t>
                        </m:r>
                      </m:e>
                      <m:sub>
                        <m:r>
                          <a:rPr lang="en-US" altLang="zh-CN" sz="1600" i="1">
                            <a:latin typeface="Cambria Math" panose="02040503050406030204" pitchFamily="18" charset="0"/>
                            <a:cs typeface="Cambria Math" panose="02040503050406030204" pitchFamily="18" charset="0"/>
                            <a:sym typeface="+mn-ea"/>
                          </a:rPr>
                          <m:t>𝑖𝑗</m:t>
                        </m:r>
                      </m:sub>
                    </m:sSub>
                  </m:oMath>
                </a14:m>
                <a:r>
                  <a:rPr lang="en-US" altLang="zh-CN" sz="1600">
                    <a:sym typeface="+mn-ea"/>
                  </a:rPr>
                  <a:t> between each frame-level prototype </a:t>
                </a:r>
                <a14:m>
                  <m:oMath xmlns:m="http://schemas.openxmlformats.org/officeDocument/2006/math">
                    <m:sSub>
                      <m:sSubPr>
                        <m:ctrlPr>
                          <a:rPr lang="en-US" altLang="zh-CN" sz="1600" i="1">
                            <a:latin typeface="Cambria Math" panose="02040503050406030204" pitchFamily="18" charset="0"/>
                            <a:cs typeface="Cambria Math" panose="02040503050406030204" pitchFamily="18" charset="0"/>
                            <a:sym typeface="+mn-ea"/>
                          </a:rPr>
                        </m:ctrlPr>
                      </m:sSubPr>
                      <m:e>
                        <m:r>
                          <a:rPr lang="en-US" altLang="zh-CN" sz="1600" i="1">
                            <a:latin typeface="Cambria Math" panose="02040503050406030204" pitchFamily="18" charset="0"/>
                            <a:cs typeface="Cambria Math" panose="02040503050406030204" pitchFamily="18" charset="0"/>
                            <a:sym typeface="+mn-ea"/>
                          </a:rPr>
                          <m:t>𝑝</m:t>
                        </m:r>
                      </m:e>
                      <m:sub>
                        <m:r>
                          <a:rPr lang="en-US" altLang="zh-CN" sz="1600" i="1">
                            <a:latin typeface="Cambria Math" panose="02040503050406030204" pitchFamily="18" charset="0"/>
                            <a:cs typeface="Cambria Math" panose="02040503050406030204" pitchFamily="18" charset="0"/>
                            <a:sym typeface="+mn-ea"/>
                          </a:rPr>
                          <m:t>𝑖</m:t>
                        </m:r>
                      </m:sub>
                    </m:sSub>
                  </m:oMath>
                </a14:m>
                <a:r>
                  <a:rPr lang="en-US" altLang="zh-CN" sz="1600">
                    <a:sym typeface="+mn-ea"/>
                  </a:rPr>
                  <a:t> and the extracted feature </a:t>
                </a:r>
                <a14:m>
                  <m:oMath xmlns:m="http://schemas.openxmlformats.org/officeDocument/2006/math">
                    <m:sSub>
                      <m:sSubPr>
                        <m:ctrlPr>
                          <a:rPr lang="en-US" altLang="zh-CN" sz="1600" i="1">
                            <a:latin typeface="Cambria Math" panose="02040503050406030204" pitchFamily="18" charset="0"/>
                            <a:cs typeface="Cambria Math" panose="02040503050406030204" pitchFamily="18" charset="0"/>
                            <a:sym typeface="+mn-ea"/>
                          </a:rPr>
                        </m:ctrlPr>
                      </m:sSubPr>
                      <m:e>
                        <m:r>
                          <a:rPr lang="en-US" altLang="zh-CN" sz="1600" i="1">
                            <a:latin typeface="Cambria Math" panose="02040503050406030204" pitchFamily="18" charset="0"/>
                            <a:cs typeface="Cambria Math" panose="02040503050406030204" pitchFamily="18" charset="0"/>
                            <a:sym typeface="+mn-ea"/>
                          </a:rPr>
                          <m:t>𝑥</m:t>
                        </m:r>
                      </m:e>
                      <m:sub>
                        <m:r>
                          <a:rPr lang="en-US" altLang="zh-CN" sz="1600" i="1">
                            <a:latin typeface="Cambria Math" panose="02040503050406030204" pitchFamily="18" charset="0"/>
                            <a:cs typeface="Cambria Math" panose="02040503050406030204" pitchFamily="18" charset="0"/>
                            <a:sym typeface="+mn-ea"/>
                          </a:rPr>
                          <m:t>𝑗</m:t>
                        </m:r>
                      </m:sub>
                    </m:sSub>
                  </m:oMath>
                </a14:m>
                <a:r>
                  <a:rPr lang="en-US" altLang="zh-CN" sz="1600">
                    <a:sym typeface="+mn-ea"/>
                  </a:rPr>
                  <a:t> can be calculated as follows:</a:t>
                </a:r>
                <a:endParaRPr lang="en-US" altLang="zh-CN" sz="1600">
                  <a:sym typeface="+mn-ea"/>
                </a:endParaRPr>
              </a:p>
            </p:txBody>
          </p:sp>
        </mc:Choice>
        <mc:Fallback>
          <p:sp>
            <p:nvSpPr>
              <p:cNvPr id="7" name="文本框 6"/>
              <p:cNvSpPr txBox="1">
                <a:spLocks noRot="1" noChangeAspect="1" noMove="1" noResize="1" noEditPoints="1" noAdjustHandles="1" noChangeArrowheads="1" noChangeShapeType="1" noTextEdit="1"/>
              </p:cNvSpPr>
              <p:nvPr/>
            </p:nvSpPr>
            <p:spPr>
              <a:xfrm>
                <a:off x="3456305" y="2232025"/>
                <a:ext cx="6710680" cy="616585"/>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3384550" y="3960495"/>
                <a:ext cx="6783070" cy="587375"/>
              </a:xfrm>
              <a:prstGeom prst="rect">
                <a:avLst/>
              </a:prstGeom>
              <a:noFill/>
            </p:spPr>
            <p:txBody>
              <a:bodyPr wrap="square" rtlCol="0" anchor="t">
                <a:spAutoFit/>
              </a:bodyPr>
              <a:lstStyle/>
              <a:p>
                <a:pPr marL="800100" lvl="1" indent="-342900">
                  <a:buFont typeface="Wingdings" panose="05000000000000000000" charset="0"/>
                  <a:buChar char="p"/>
                </a:pPr>
                <a:r>
                  <a:rPr lang="en-US" altLang="zh-CN" sz="1600">
                    <a:sym typeface="+mn-ea"/>
                  </a:rPr>
                  <a:t>In details, we use a point-wise convolution and a softmax non-linear activation along the temporal axis effectively to calculated </a:t>
                </a:r>
                <a14:m>
                  <m:oMath xmlns:m="http://schemas.openxmlformats.org/officeDocument/2006/math">
                    <m:sSub>
                      <m:sSubPr>
                        <m:ctrlPr>
                          <a:rPr lang="en-US" altLang="zh-CN" sz="1600" i="1">
                            <a:latin typeface="Cambria Math" panose="02040503050406030204" pitchFamily="18" charset="0"/>
                            <a:cs typeface="Cambria Math" panose="02040503050406030204" pitchFamily="18" charset="0"/>
                            <a:sym typeface="+mn-ea"/>
                          </a:rPr>
                        </m:ctrlPr>
                      </m:sSubPr>
                      <m:e>
                        <m:r>
                          <a:rPr lang="en-US" altLang="zh-CN" sz="1600" i="1">
                            <a:latin typeface="Cambria Math" panose="02040503050406030204" pitchFamily="18" charset="0"/>
                            <a:cs typeface="Cambria Math" panose="02040503050406030204" pitchFamily="18" charset="0"/>
                            <a:sym typeface="+mn-ea"/>
                          </a:rPr>
                          <m:t>𝑆</m:t>
                        </m:r>
                      </m:e>
                      <m:sub>
                        <m:r>
                          <a:rPr lang="en-US" altLang="zh-CN" sz="1600" i="1">
                            <a:latin typeface="Cambria Math" panose="02040503050406030204" pitchFamily="18" charset="0"/>
                            <a:cs typeface="Cambria Math" panose="02040503050406030204" pitchFamily="18" charset="0"/>
                            <a:sym typeface="+mn-ea"/>
                          </a:rPr>
                          <m:t>𝑖𝑗</m:t>
                        </m:r>
                      </m:sub>
                    </m:sSub>
                  </m:oMath>
                </a14:m>
                <a:endParaRPr lang="en-US" altLang="zh-CN" sz="1600" i="1">
                  <a:latin typeface="Cambria Math" panose="02040503050406030204" pitchFamily="18" charset="0"/>
                  <a:cs typeface="Cambria Math" panose="02040503050406030204" pitchFamily="18" charset="0"/>
                  <a:sym typeface="+mn-ea"/>
                </a:endParaRPr>
              </a:p>
            </p:txBody>
          </p:sp>
        </mc:Choice>
        <mc:Fallback>
          <p:sp>
            <p:nvSpPr>
              <p:cNvPr id="8" name="文本框 7"/>
              <p:cNvSpPr txBox="1">
                <a:spLocks noRot="1" noChangeAspect="1" noMove="1" noResize="1" noEditPoints="1" noAdjustHandles="1" noChangeArrowheads="1" noChangeShapeType="1" noTextEdit="1"/>
              </p:cNvSpPr>
              <p:nvPr/>
            </p:nvSpPr>
            <p:spPr>
              <a:xfrm>
                <a:off x="3384550" y="3960495"/>
                <a:ext cx="6783070" cy="587375"/>
              </a:xfrm>
              <a:prstGeom prst="rect">
                <a:avLst/>
              </a:prstGeom>
              <a:blipFill rotWithShape="1">
                <a:blip r:embed="rId5"/>
                <a:stretch>
                  <a:fillRect/>
                </a:stretch>
              </a:blipFill>
            </p:spPr>
            <p:txBody>
              <a:bodyPr/>
              <a:lstStyle/>
              <a:p>
                <a:r>
                  <a:rPr lang="zh-CN" altLang="en-US">
                    <a:noFill/>
                  </a:rPr>
                  <a:t> </a:t>
                </a:r>
              </a:p>
            </p:txBody>
          </p:sp>
        </mc:Fallback>
      </mc:AlternateContent>
      <p:sp>
        <p:nvSpPr>
          <p:cNvPr id="10" name="文本框 9"/>
          <p:cNvSpPr txBox="1"/>
          <p:nvPr/>
        </p:nvSpPr>
        <p:spPr>
          <a:xfrm>
            <a:off x="3384550" y="4824730"/>
            <a:ext cx="6955790" cy="583565"/>
          </a:xfrm>
          <a:prstGeom prst="rect">
            <a:avLst/>
          </a:prstGeom>
          <a:noFill/>
        </p:spPr>
        <p:txBody>
          <a:bodyPr wrap="square" rtlCol="0" anchor="t">
            <a:spAutoFit/>
          </a:bodyPr>
          <a:lstStyle/>
          <a:p>
            <a:pPr marL="800100" lvl="1" indent="-342900">
              <a:buFont typeface="Wingdings" panose="05000000000000000000" charset="0"/>
              <a:buChar char="p"/>
            </a:pPr>
            <a:r>
              <a:rPr lang="en-US" altLang="zh-CN" sz="1600">
                <a:sym typeface="+mn-ea"/>
              </a:rPr>
              <a:t>The </a:t>
            </a:r>
            <a:r>
              <a:rPr lang="zh-CN" altLang="en-US" sz="1600">
                <a:sym typeface="+mn-ea"/>
              </a:rPr>
              <a:t>utterance-level prototypes are</a:t>
            </a:r>
            <a:r>
              <a:rPr lang="en-US" altLang="zh-CN" sz="1600">
                <a:sym typeface="+mn-ea"/>
              </a:rPr>
              <a:t> </a:t>
            </a:r>
            <a:r>
              <a:rPr lang="zh-CN" altLang="en-US" sz="1600">
                <a:sym typeface="+mn-ea"/>
              </a:rPr>
              <a:t>used to characterize speaker identity information</a:t>
            </a:r>
            <a:endParaRPr lang="en-US" altLang="zh-CN" sz="1600" i="1">
              <a:latin typeface="Cambria Math" panose="02040503050406030204" pitchFamily="18" charset="0"/>
              <a:cs typeface="Cambria Math" panose="02040503050406030204" pitchFamily="18"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3565"/>
          </a:xfrm>
          <a:prstGeom prst="rect">
            <a:avLst/>
          </a:prstGeom>
          <a:noFill/>
        </p:spPr>
        <p:txBody>
          <a:bodyPr wrap="square" rtlCol="0">
            <a:spAutoFit/>
          </a:bodyPr>
          <a:lstStyle/>
          <a:p>
            <a:r>
              <a:rPr lang="en-US" altLang="zh-CN" sz="3200" dirty="0">
                <a:solidFill>
                  <a:schemeClr val="bg1"/>
                </a:solidFill>
                <a:sym typeface="+mn-ea"/>
              </a:rPr>
              <a:t>METHOD</a:t>
            </a:r>
            <a:endParaRPr lang="en-US" altLang="zh-CN" sz="3200" dirty="0">
              <a:solidFill>
                <a:schemeClr val="bg1"/>
              </a:solidFill>
              <a:sym typeface="+mn-ea"/>
            </a:endParaRPr>
          </a:p>
        </p:txBody>
      </p:sp>
      <p:sp>
        <p:nvSpPr>
          <p:cNvPr id="2" name="文本框 1"/>
          <p:cNvSpPr txBox="1"/>
          <p:nvPr/>
        </p:nvSpPr>
        <p:spPr>
          <a:xfrm>
            <a:off x="360045" y="1080135"/>
            <a:ext cx="9253220" cy="527050"/>
          </a:xfrm>
          <a:prstGeom prst="rect">
            <a:avLst/>
          </a:prstGeom>
          <a:noFill/>
        </p:spPr>
        <p:txBody>
          <a:bodyPr wrap="square" rtlCol="0">
            <a:noAutofit/>
          </a:bodyPr>
          <a:lstStyle/>
          <a:p>
            <a:pPr marL="285750" indent="-285750">
              <a:buFont typeface="Arial" panose="020B0604020202020204" pitchFamily="34" charset="0"/>
              <a:buChar char="•"/>
            </a:pPr>
            <a:r>
              <a:rPr lang="en-US" sz="2400" dirty="0">
                <a:sym typeface="+mn-ea"/>
              </a:rPr>
              <a:t>Domain balanced episodic sampling</a:t>
            </a:r>
            <a:endParaRPr lang="en-US" sz="2400" dirty="0"/>
          </a:p>
          <a:p>
            <a:pPr marL="285750" indent="-285750">
              <a:buFont typeface="Arial" panose="020B0604020202020204" pitchFamily="34" charset="0"/>
              <a:buChar char="•"/>
            </a:pPr>
            <a:endParaRPr lang="en-US" altLang="zh-CN" sz="2400" dirty="0"/>
          </a:p>
        </p:txBody>
      </p:sp>
      <p:pic>
        <p:nvPicPr>
          <p:cNvPr id="9" name="图片 8"/>
          <p:cNvPicPr>
            <a:picLocks noChangeAspect="1"/>
          </p:cNvPicPr>
          <p:nvPr/>
        </p:nvPicPr>
        <p:blipFill rotWithShape="1">
          <a:blip r:embed="rId1"/>
          <a:srcRect t="5522"/>
          <a:stretch>
            <a:fillRect/>
          </a:stretch>
        </p:blipFill>
        <p:spPr>
          <a:xfrm>
            <a:off x="0" y="1959610"/>
            <a:ext cx="4626610" cy="3954780"/>
          </a:xfrm>
          <a:prstGeom prst="rect">
            <a:avLst/>
          </a:prstGeom>
        </p:spPr>
      </p:pic>
      <p:sp>
        <p:nvSpPr>
          <p:cNvPr id="11" name="文本框 10"/>
          <p:cNvSpPr txBox="1"/>
          <p:nvPr/>
        </p:nvSpPr>
        <p:spPr>
          <a:xfrm>
            <a:off x="4680585" y="2952115"/>
            <a:ext cx="2404745" cy="645160"/>
          </a:xfrm>
          <a:prstGeom prst="rect">
            <a:avLst/>
          </a:prstGeom>
          <a:noFill/>
        </p:spPr>
        <p:txBody>
          <a:bodyPr wrap="square" rtlCol="0" anchor="t">
            <a:spAutoFit/>
          </a:bodyPr>
          <a:lstStyle/>
          <a:p>
            <a:r>
              <a:rPr lang="en-US">
                <a:solidFill>
                  <a:schemeClr val="tx1"/>
                </a:solidFill>
                <a:sym typeface="+mn-ea"/>
              </a:rPr>
              <a:t>Cross-domain data with overlapping labels</a:t>
            </a:r>
            <a:endParaRPr lang="en-US">
              <a:solidFill>
                <a:schemeClr val="tx1"/>
              </a:solidFill>
              <a:sym typeface="+mn-ea"/>
            </a:endParaRPr>
          </a:p>
        </p:txBody>
      </p:sp>
      <p:sp>
        <p:nvSpPr>
          <p:cNvPr id="12" name="文本框 11"/>
          <p:cNvSpPr txBox="1"/>
          <p:nvPr/>
        </p:nvSpPr>
        <p:spPr>
          <a:xfrm>
            <a:off x="4680585" y="4392295"/>
            <a:ext cx="2483485" cy="645160"/>
          </a:xfrm>
          <a:prstGeom prst="rect">
            <a:avLst/>
          </a:prstGeom>
          <a:noFill/>
        </p:spPr>
        <p:txBody>
          <a:bodyPr wrap="square" rtlCol="0" anchor="t">
            <a:spAutoFit/>
          </a:bodyPr>
          <a:lstStyle/>
          <a:p>
            <a:r>
              <a:rPr lang="en-US">
                <a:solidFill>
                  <a:srgbClr val="FF0000"/>
                </a:solidFill>
                <a:sym typeface="+mn-ea"/>
              </a:rPr>
              <a:t>Cross-domain data with non-overlapping labels</a:t>
            </a:r>
            <a:endParaRPr lang="en-US">
              <a:solidFill>
                <a:srgbClr val="FF0000"/>
              </a:solidFill>
              <a:sym typeface="+mn-ea"/>
            </a:endParaRPr>
          </a:p>
        </p:txBody>
      </p:sp>
      <p:sp>
        <p:nvSpPr>
          <p:cNvPr id="13" name="文本框 12"/>
          <p:cNvSpPr txBox="1"/>
          <p:nvPr/>
        </p:nvSpPr>
        <p:spPr>
          <a:xfrm>
            <a:off x="8073390" y="2952115"/>
            <a:ext cx="2872105" cy="923330"/>
          </a:xfrm>
          <a:prstGeom prst="rect">
            <a:avLst/>
          </a:prstGeom>
          <a:noFill/>
        </p:spPr>
        <p:txBody>
          <a:bodyPr wrap="square" rtlCol="0" anchor="t">
            <a:spAutoFit/>
          </a:bodyPr>
          <a:lstStyle/>
          <a:p>
            <a:r>
              <a:rPr lang="en-US" altLang="zh-CN" b="1" dirty="0"/>
              <a:t>Episodic training for the DA module</a:t>
            </a:r>
            <a:endParaRPr lang="en-US" altLang="zh-CN" b="1" dirty="0"/>
          </a:p>
          <a:p>
            <a:r>
              <a:rPr lang="en-US" dirty="0">
                <a:solidFill>
                  <a:schemeClr val="tx1"/>
                </a:solidFill>
                <a:sym typeface="+mn-ea"/>
              </a:rPr>
              <a:t>(Meta train)</a:t>
            </a:r>
            <a:endParaRPr lang="en-US" dirty="0">
              <a:solidFill>
                <a:schemeClr val="tx1"/>
              </a:solidFill>
              <a:sym typeface="+mn-ea"/>
            </a:endParaRPr>
          </a:p>
        </p:txBody>
      </p:sp>
      <p:sp>
        <p:nvSpPr>
          <p:cNvPr id="14" name="文本框 13"/>
          <p:cNvSpPr txBox="1"/>
          <p:nvPr/>
        </p:nvSpPr>
        <p:spPr>
          <a:xfrm>
            <a:off x="8065135" y="4392295"/>
            <a:ext cx="2785745" cy="923330"/>
          </a:xfrm>
          <a:prstGeom prst="rect">
            <a:avLst/>
          </a:prstGeom>
          <a:noFill/>
        </p:spPr>
        <p:txBody>
          <a:bodyPr wrap="square" rtlCol="0" anchor="t">
            <a:spAutoFit/>
          </a:bodyPr>
          <a:lstStyle/>
          <a:p>
            <a:r>
              <a:rPr lang="en-US" dirty="0">
                <a:solidFill>
                  <a:srgbClr val="FF0000"/>
                </a:solidFill>
                <a:sym typeface="+mn-ea"/>
              </a:rPr>
              <a:t>Episodic training for the FE module</a:t>
            </a:r>
            <a:endParaRPr lang="en-US" dirty="0">
              <a:solidFill>
                <a:srgbClr val="FF0000"/>
              </a:solidFill>
              <a:sym typeface="+mn-ea"/>
            </a:endParaRPr>
          </a:p>
          <a:p>
            <a:r>
              <a:rPr lang="en-US" altLang="en-US" dirty="0">
                <a:solidFill>
                  <a:srgbClr val="FF0000"/>
                </a:solidFill>
                <a:sym typeface="+mn-ea"/>
              </a:rPr>
              <a:t>(Meta test)</a:t>
            </a:r>
            <a:endParaRPr lang="en-US" altLang="en-US" dirty="0">
              <a:solidFill>
                <a:srgbClr val="FF0000"/>
              </a:solidFill>
              <a:sym typeface="+mn-ea"/>
            </a:endParaRPr>
          </a:p>
        </p:txBody>
      </p:sp>
      <p:cxnSp>
        <p:nvCxnSpPr>
          <p:cNvPr id="15" name="直接箭头连接符 14"/>
          <p:cNvCxnSpPr>
            <a:endCxn id="13" idx="1"/>
          </p:cNvCxnSpPr>
          <p:nvPr/>
        </p:nvCxnSpPr>
        <p:spPr>
          <a:xfrm>
            <a:off x="7141845" y="3413125"/>
            <a:ext cx="931545" cy="655"/>
          </a:xfrm>
          <a:prstGeom prst="straightConnector1">
            <a:avLst/>
          </a:prstGeom>
          <a:ln w="41275">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p:nvPr/>
        </p:nvCxnSpPr>
        <p:spPr>
          <a:xfrm>
            <a:off x="7129145" y="4752340"/>
            <a:ext cx="931545" cy="0"/>
          </a:xfrm>
          <a:prstGeom prst="straightConnector1">
            <a:avLst/>
          </a:prstGeom>
          <a:ln w="41275">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3565"/>
          </a:xfrm>
          <a:prstGeom prst="rect">
            <a:avLst/>
          </a:prstGeom>
          <a:noFill/>
        </p:spPr>
        <p:txBody>
          <a:bodyPr wrap="square" rtlCol="0">
            <a:spAutoFit/>
          </a:bodyPr>
          <a:lstStyle/>
          <a:p>
            <a:r>
              <a:rPr lang="en-US" altLang="zh-CN" sz="3200" dirty="0">
                <a:solidFill>
                  <a:schemeClr val="bg1"/>
                </a:solidFill>
                <a:sym typeface="+mn-ea"/>
              </a:rPr>
              <a:t>METHOD</a:t>
            </a:r>
            <a:endParaRPr lang="en-US" altLang="zh-CN" sz="3200" dirty="0">
              <a:solidFill>
                <a:schemeClr val="bg1"/>
              </a:solidFill>
              <a:sym typeface="+mn-ea"/>
            </a:endParaRPr>
          </a:p>
        </p:txBody>
      </p:sp>
      <p:sp>
        <p:nvSpPr>
          <p:cNvPr id="2" name="文本框 1"/>
          <p:cNvSpPr txBox="1"/>
          <p:nvPr/>
        </p:nvSpPr>
        <p:spPr>
          <a:xfrm>
            <a:off x="360045" y="1080135"/>
            <a:ext cx="9253220" cy="527050"/>
          </a:xfrm>
          <a:prstGeom prst="rect">
            <a:avLst/>
          </a:prstGeom>
          <a:noFill/>
        </p:spPr>
        <p:txBody>
          <a:bodyPr wrap="square" rtlCol="0">
            <a:noAutofit/>
          </a:bodyPr>
          <a:lstStyle/>
          <a:p>
            <a:pPr marL="285750" indent="-285750">
              <a:buFont typeface="Arial" panose="020B0604020202020204" pitchFamily="34" charset="0"/>
              <a:buChar char="•"/>
            </a:pPr>
            <a:r>
              <a:rPr lang="en-US" sz="2400" dirty="0">
                <a:sym typeface="+mn-ea"/>
              </a:rPr>
              <a:t>Episodic training for the DA module(Meta train)</a:t>
            </a:r>
            <a:endParaRPr lang="en-US" sz="2400" dirty="0">
              <a:sym typeface="+mn-ea"/>
            </a:endParaRPr>
          </a:p>
          <a:p>
            <a:pPr marL="285750" indent="-285750">
              <a:buFont typeface="Arial" panose="020B0604020202020204" pitchFamily="34" charset="0"/>
              <a:buChar char="•"/>
            </a:pPr>
            <a:endParaRPr lang="en-US" altLang="zh-CN" sz="2400" dirty="0"/>
          </a:p>
        </p:txBody>
      </p:sp>
      <p:pic>
        <p:nvPicPr>
          <p:cNvPr id="3" name="图片 2"/>
          <p:cNvPicPr>
            <a:picLocks noChangeAspect="1"/>
          </p:cNvPicPr>
          <p:nvPr/>
        </p:nvPicPr>
        <p:blipFill>
          <a:blip r:embed="rId1"/>
          <a:stretch>
            <a:fillRect/>
          </a:stretch>
        </p:blipFill>
        <p:spPr>
          <a:xfrm>
            <a:off x="0" y="1728470"/>
            <a:ext cx="7666990" cy="2596515"/>
          </a:xfrm>
          <a:prstGeom prst="rect">
            <a:avLst/>
          </a:prstGeom>
        </p:spPr>
      </p:pic>
      <p:pic>
        <p:nvPicPr>
          <p:cNvPr id="6" name="图片 5"/>
          <p:cNvPicPr>
            <a:picLocks noChangeAspect="1"/>
          </p:cNvPicPr>
          <p:nvPr>
            <p:custDataLst>
              <p:tags r:id="rId2"/>
            </p:custDataLst>
          </p:nvPr>
        </p:nvPicPr>
        <p:blipFill>
          <a:blip r:embed="rId3"/>
          <a:stretch>
            <a:fillRect/>
          </a:stretch>
        </p:blipFill>
        <p:spPr>
          <a:xfrm>
            <a:off x="7920990" y="2664460"/>
            <a:ext cx="2222500" cy="266700"/>
          </a:xfrm>
          <a:prstGeom prst="rect">
            <a:avLst/>
          </a:prstGeom>
        </p:spPr>
      </p:pic>
      <mc:AlternateContent xmlns:mc="http://schemas.openxmlformats.org/markup-compatibility/2006">
        <mc:Choice xmlns:a14="http://schemas.microsoft.com/office/drawing/2010/main" Requires="a14">
          <p:sp>
            <p:nvSpPr>
              <p:cNvPr id="7" name="文本框 6"/>
              <p:cNvSpPr txBox="1"/>
              <p:nvPr/>
            </p:nvSpPr>
            <p:spPr>
              <a:xfrm>
                <a:off x="7825740" y="2952115"/>
                <a:ext cx="2679065" cy="737235"/>
              </a:xfrm>
              <a:prstGeom prst="rect">
                <a:avLst/>
              </a:prstGeom>
              <a:noFill/>
            </p:spPr>
            <p:txBody>
              <a:bodyPr wrap="square" rtlCol="0" anchor="t">
                <a:spAutoFit/>
              </a:bodyPr>
              <a:lstStyle/>
              <a:p>
                <a:pPr marL="0" lvl="0" indent="0">
                  <a:buFont typeface="Wingdings" panose="05000000000000000000" charset="0"/>
                  <a:buNone/>
                </a:pPr>
                <a:r>
                  <a:rPr lang="en-US" altLang="zh-CN" sz="1400">
                    <a:sym typeface="+mn-ea"/>
                  </a:rPr>
                  <a:t> </a:t>
                </a:r>
                <a14:m>
                  <m:oMath xmlns:m="http://schemas.openxmlformats.org/officeDocument/2006/math">
                    <m:sSubSup>
                      <m:sSubSupPr>
                        <m:ctrlPr>
                          <a:rPr lang="en-US" altLang="zh-CN" sz="1400" i="1">
                            <a:latin typeface="Cambria Math" panose="02040503050406030204" pitchFamily="18" charset="0"/>
                            <a:cs typeface="Cambria Math" panose="02040503050406030204" pitchFamily="18" charset="0"/>
                          </a:rPr>
                        </m:ctrlPr>
                      </m:sSubSupPr>
                      <m:e>
                        <m:r>
                          <a:rPr lang="en-US" altLang="zh-CN" sz="1400" i="1">
                            <a:latin typeface="Cambria Math" panose="02040503050406030204" pitchFamily="18" charset="0"/>
                            <a:cs typeface="Cambria Math" panose="02040503050406030204" pitchFamily="18" charset="0"/>
                          </a:rPr>
                          <m:t>𝛴</m:t>
                        </m:r>
                      </m:e>
                      <m:sub>
                        <m:r>
                          <a:rPr lang="en-US" altLang="zh-CN" sz="1400" i="1">
                            <a:latin typeface="Cambria Math" panose="02040503050406030204" pitchFamily="18" charset="0"/>
                            <a:cs typeface="Cambria Math" panose="02040503050406030204" pitchFamily="18" charset="0"/>
                          </a:rPr>
                          <m:t>𝐷</m:t>
                        </m:r>
                        <m:r>
                          <a:rPr lang="en-US" altLang="zh-CN" sz="1400" i="1">
                            <a:latin typeface="Cambria Math" panose="02040503050406030204" pitchFamily="18" charset="0"/>
                            <a:cs typeface="Cambria Math" panose="02040503050406030204" pitchFamily="18" charset="0"/>
                          </a:rPr>
                          <m:t>1</m:t>
                        </m:r>
                      </m:sub>
                      <m:sup>
                        <m:r>
                          <a:rPr lang="en-US" altLang="zh-CN" sz="1400" i="1">
                            <a:latin typeface="Cambria Math" panose="02040503050406030204" pitchFamily="18" charset="0"/>
                            <a:cs typeface="Cambria Math" panose="02040503050406030204" pitchFamily="18" charset="0"/>
                          </a:rPr>
                          <m:t>−</m:t>
                        </m:r>
                      </m:sup>
                    </m:sSubSup>
                  </m:oMath>
                </a14:m>
                <a:r>
                  <a:rPr lang="en-US" altLang="zh-CN" sz="1400">
                    <a:sym typeface="+mn-ea"/>
                  </a:rPr>
                  <a:t> and </a:t>
                </a:r>
                <a14:m>
                  <m:oMath xmlns:m="http://schemas.openxmlformats.org/officeDocument/2006/math">
                    <m:sSubSup>
                      <m:sSubSupPr>
                        <m:ctrlPr>
                          <a:rPr lang="en-US" altLang="zh-CN" sz="1400" i="1">
                            <a:latin typeface="Cambria Math" panose="02040503050406030204" pitchFamily="18" charset="0"/>
                            <a:cs typeface="Cambria Math" panose="02040503050406030204" pitchFamily="18" charset="0"/>
                          </a:rPr>
                        </m:ctrlPr>
                      </m:sSubSupPr>
                      <m:e>
                        <m:r>
                          <a:rPr lang="en-US" altLang="zh-CN" sz="1400" i="1">
                            <a:latin typeface="Cambria Math" panose="02040503050406030204" pitchFamily="18" charset="0"/>
                            <a:cs typeface="Cambria Math" panose="02040503050406030204" pitchFamily="18" charset="0"/>
                          </a:rPr>
                          <m:t>𝛴</m:t>
                        </m:r>
                      </m:e>
                      <m:sub>
                        <m:r>
                          <a:rPr lang="en-US" altLang="zh-CN" sz="1400" i="1">
                            <a:latin typeface="Cambria Math" panose="02040503050406030204" pitchFamily="18" charset="0"/>
                            <a:cs typeface="Cambria Math" panose="02040503050406030204" pitchFamily="18" charset="0"/>
                          </a:rPr>
                          <m:t>𝐷</m:t>
                        </m:r>
                        <m:r>
                          <a:rPr lang="en-US" altLang="zh-CN" sz="1400" i="1">
                            <a:latin typeface="Cambria Math" panose="02040503050406030204" pitchFamily="18" charset="0"/>
                            <a:cs typeface="Cambria Math" panose="02040503050406030204" pitchFamily="18" charset="0"/>
                          </a:rPr>
                          <m:t>2</m:t>
                        </m:r>
                      </m:sub>
                      <m:sup>
                        <m:r>
                          <a:rPr lang="en-US" altLang="zh-CN" sz="1400" i="1">
                            <a:latin typeface="Cambria Math" panose="02040503050406030204" pitchFamily="18" charset="0"/>
                            <a:cs typeface="Cambria Math" panose="02040503050406030204" pitchFamily="18" charset="0"/>
                          </a:rPr>
                          <m:t>−</m:t>
                        </m:r>
                      </m:sup>
                    </m:sSubSup>
                  </m:oMath>
                </a14:m>
                <a:r>
                  <a:rPr lang="en-US" altLang="zh-CN" sz="1400">
                    <a:sym typeface="+mn-ea"/>
                  </a:rPr>
                  <a:t> </a:t>
                </a:r>
                <a:r>
                  <a:rPr lang="zh-CN" altLang="en-US" sz="1400">
                    <a:sym typeface="+mn-ea"/>
                  </a:rPr>
                  <a:t>denote the two statistics matrices of two different domains</a:t>
                </a:r>
                <a:endParaRPr lang="zh-CN" altLang="en-US" sz="1400">
                  <a:sym typeface="+mn-ea"/>
                </a:endParaRPr>
              </a:p>
            </p:txBody>
          </p:sp>
        </mc:Choice>
        <mc:Fallback>
          <p:sp>
            <p:nvSpPr>
              <p:cNvPr id="7" name="文本框 6"/>
              <p:cNvSpPr txBox="1">
                <a:spLocks noRot="1" noChangeAspect="1" noMove="1" noResize="1" noEditPoints="1" noAdjustHandles="1" noChangeArrowheads="1" noChangeShapeType="1" noTextEdit="1"/>
              </p:cNvSpPr>
              <p:nvPr/>
            </p:nvSpPr>
            <p:spPr>
              <a:xfrm>
                <a:off x="7825740" y="2952115"/>
                <a:ext cx="2679065" cy="737235"/>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144145" y="4608830"/>
                <a:ext cx="5725795" cy="337185"/>
              </a:xfrm>
              <a:prstGeom prst="rect">
                <a:avLst/>
              </a:prstGeom>
              <a:noFill/>
            </p:spPr>
            <p:txBody>
              <a:bodyPr wrap="square" rtlCol="0" anchor="t">
                <a:spAutoFit/>
              </a:bodyPr>
              <a:lstStyle/>
              <a:p>
                <a:pPr marL="285750" indent="-285750">
                  <a:buFont typeface="Wingdings" panose="05000000000000000000" charset="0"/>
                  <a:buChar char="Ø"/>
                </a:pPr>
                <a:r>
                  <a:rPr lang="en-US" altLang="zh-CN" sz="1600">
                    <a:sym typeface="+mn-ea"/>
                  </a:rPr>
                  <a:t>We only use the gradient of </a:t>
                </a:r>
                <a14:m>
                  <m:oMath xmlns:m="http://schemas.openxmlformats.org/officeDocument/2006/math">
                    <m:sSub>
                      <m:sSubPr>
                        <m:ctrlPr>
                          <a:rPr lang="en-US" altLang="zh-CN" sz="1600" i="1">
                            <a:latin typeface="Cambria Math" panose="02040503050406030204" pitchFamily="18" charset="0"/>
                            <a:cs typeface="Cambria Math" panose="02040503050406030204" pitchFamily="18" charset="0"/>
                            <a:sym typeface="+mn-ea"/>
                          </a:rPr>
                        </m:ctrlPr>
                      </m:sSubPr>
                      <m:e>
                        <m:r>
                          <a:rPr lang="en-US" altLang="zh-CN" sz="1600" i="1">
                            <a:latin typeface="Cambria Math" panose="02040503050406030204" pitchFamily="18" charset="0"/>
                            <a:cs typeface="Cambria Math" panose="02040503050406030204" pitchFamily="18" charset="0"/>
                            <a:sym typeface="+mn-ea"/>
                          </a:rPr>
                          <m:t>𝐿</m:t>
                        </m:r>
                      </m:e>
                      <m:sub>
                        <m:r>
                          <a:rPr lang="en-US" altLang="zh-CN" sz="1600" i="1">
                            <a:latin typeface="Cambria Math" panose="02040503050406030204" pitchFamily="18" charset="0"/>
                            <a:cs typeface="Cambria Math" panose="02040503050406030204" pitchFamily="18" charset="0"/>
                            <a:sym typeface="+mn-ea"/>
                          </a:rPr>
                          <m:t>𝐶𝐷𝐼𝐶𝐴</m:t>
                        </m:r>
                      </m:sub>
                    </m:sSub>
                  </m:oMath>
                </a14:m>
                <a:r>
                  <a:rPr lang="en-US" altLang="zh-CN" sz="1600">
                    <a:sym typeface="+mn-ea"/>
                  </a:rPr>
                  <a:t> to optimize the DA module:</a:t>
                </a:r>
                <a:endParaRPr lang="en-US" altLang="zh-CN" sz="1600">
                  <a:sym typeface="+mn-ea"/>
                </a:endParaRPr>
              </a:p>
            </p:txBody>
          </p:sp>
        </mc:Choice>
        <mc:Fallback>
          <p:sp>
            <p:nvSpPr>
              <p:cNvPr id="8" name="文本框 7"/>
              <p:cNvSpPr txBox="1">
                <a:spLocks noRot="1" noChangeAspect="1" noMove="1" noResize="1" noEditPoints="1" noAdjustHandles="1" noChangeArrowheads="1" noChangeShapeType="1" noTextEdit="1"/>
              </p:cNvSpPr>
              <p:nvPr/>
            </p:nvSpPr>
            <p:spPr>
              <a:xfrm>
                <a:off x="144145" y="4608830"/>
                <a:ext cx="5725795" cy="337185"/>
              </a:xfrm>
              <a:prstGeom prst="rect">
                <a:avLst/>
              </a:prstGeom>
              <a:blipFill rotWithShape="1">
                <a:blip r:embed="rId5"/>
                <a:stretch>
                  <a:fillRect/>
                </a:stretch>
              </a:blipFill>
            </p:spPr>
            <p:txBody>
              <a:bodyPr/>
              <a:lstStyle/>
              <a:p>
                <a:r>
                  <a:rPr lang="zh-CN" altLang="en-US">
                    <a:noFill/>
                  </a:rPr>
                  <a:t> </a:t>
                </a:r>
              </a:p>
            </p:txBody>
          </p:sp>
        </mc:Fallback>
      </mc:AlternateContent>
      <p:pic>
        <p:nvPicPr>
          <p:cNvPr id="10" name="图片 9"/>
          <p:cNvPicPr>
            <a:picLocks noChangeAspect="1"/>
          </p:cNvPicPr>
          <p:nvPr>
            <p:custDataLst>
              <p:tags r:id="rId6"/>
            </p:custDataLst>
          </p:nvPr>
        </p:nvPicPr>
        <p:blipFill>
          <a:blip r:embed="rId7"/>
          <a:stretch>
            <a:fillRect/>
          </a:stretch>
        </p:blipFill>
        <p:spPr>
          <a:xfrm>
            <a:off x="432435" y="5112385"/>
            <a:ext cx="2628900" cy="304800"/>
          </a:xfrm>
          <a:prstGeom prst="rect">
            <a:avLst/>
          </a:prstGeom>
        </p:spPr>
      </p:pic>
      <p:sp>
        <p:nvSpPr>
          <p:cNvPr id="17" name="文本框 16"/>
          <p:cNvSpPr txBox="1"/>
          <p:nvPr/>
        </p:nvSpPr>
        <p:spPr>
          <a:xfrm>
            <a:off x="72390" y="3741420"/>
            <a:ext cx="2086610" cy="521970"/>
          </a:xfrm>
          <a:prstGeom prst="rect">
            <a:avLst/>
          </a:prstGeom>
          <a:noFill/>
        </p:spPr>
        <p:txBody>
          <a:bodyPr wrap="square" rtlCol="0" anchor="t">
            <a:spAutoFit/>
          </a:bodyPr>
          <a:lstStyle/>
          <a:p>
            <a:r>
              <a:rPr lang="en-US" sz="1400" dirty="0">
                <a:solidFill>
                  <a:schemeClr val="tx1"/>
                </a:solidFill>
                <a:sym typeface="+mn-ea"/>
              </a:rPr>
              <a:t>Cross-domain data with overlapping labels</a:t>
            </a:r>
            <a:endParaRPr lang="en-US" sz="1400" dirty="0">
              <a:solidFill>
                <a:schemeClr val="tx1"/>
              </a:solidFill>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3565"/>
          </a:xfrm>
          <a:prstGeom prst="rect">
            <a:avLst/>
          </a:prstGeom>
          <a:noFill/>
        </p:spPr>
        <p:txBody>
          <a:bodyPr wrap="square" rtlCol="0">
            <a:spAutoFit/>
          </a:bodyPr>
          <a:lstStyle/>
          <a:p>
            <a:r>
              <a:rPr lang="en-US" altLang="zh-CN" sz="3200" dirty="0">
                <a:solidFill>
                  <a:schemeClr val="bg1"/>
                </a:solidFill>
                <a:sym typeface="+mn-ea"/>
              </a:rPr>
              <a:t>METHOD</a:t>
            </a:r>
            <a:endParaRPr lang="en-US" altLang="zh-CN" sz="3200" dirty="0">
              <a:solidFill>
                <a:schemeClr val="bg1"/>
              </a:solidFill>
              <a:sym typeface="+mn-ea"/>
            </a:endParaRPr>
          </a:p>
        </p:txBody>
      </p:sp>
      <p:sp>
        <p:nvSpPr>
          <p:cNvPr id="2" name="文本框 1"/>
          <p:cNvSpPr txBox="1"/>
          <p:nvPr/>
        </p:nvSpPr>
        <p:spPr>
          <a:xfrm>
            <a:off x="360045" y="1080135"/>
            <a:ext cx="9253220" cy="527050"/>
          </a:xfrm>
          <a:prstGeom prst="rect">
            <a:avLst/>
          </a:prstGeom>
          <a:noFill/>
        </p:spPr>
        <p:txBody>
          <a:bodyPr wrap="square" rtlCol="0">
            <a:noAutofit/>
          </a:bodyPr>
          <a:lstStyle/>
          <a:p>
            <a:pPr marL="285750" indent="-285750">
              <a:buFont typeface="Arial" panose="020B0604020202020204" pitchFamily="34" charset="0"/>
              <a:buChar char="•"/>
            </a:pPr>
            <a:r>
              <a:rPr lang="en-US" sz="2400" dirty="0">
                <a:sym typeface="+mn-ea"/>
              </a:rPr>
              <a:t>Episodic training for the FE module(Meta test)</a:t>
            </a:r>
            <a:endParaRPr lang="en-US" sz="2400" dirty="0">
              <a:sym typeface="+mn-ea"/>
            </a:endParaRPr>
          </a:p>
        </p:txBody>
      </p:sp>
      <p:pic>
        <p:nvPicPr>
          <p:cNvPr id="3" name="图片 2"/>
          <p:cNvPicPr>
            <a:picLocks noChangeAspect="1"/>
          </p:cNvPicPr>
          <p:nvPr/>
        </p:nvPicPr>
        <p:blipFill>
          <a:blip r:embed="rId1"/>
          <a:stretch>
            <a:fillRect/>
          </a:stretch>
        </p:blipFill>
        <p:spPr>
          <a:xfrm>
            <a:off x="94615" y="1820545"/>
            <a:ext cx="7374255" cy="1952625"/>
          </a:xfrm>
          <a:prstGeom prst="rect">
            <a:avLst/>
          </a:prstGeom>
        </p:spPr>
      </p:pic>
      <p:sp>
        <p:nvSpPr>
          <p:cNvPr id="5" name="文本框 4"/>
          <p:cNvSpPr txBox="1"/>
          <p:nvPr/>
        </p:nvSpPr>
        <p:spPr>
          <a:xfrm>
            <a:off x="0" y="3168650"/>
            <a:ext cx="2093595" cy="521970"/>
          </a:xfrm>
          <a:prstGeom prst="rect">
            <a:avLst/>
          </a:prstGeom>
          <a:noFill/>
        </p:spPr>
        <p:txBody>
          <a:bodyPr wrap="square" rtlCol="0" anchor="t">
            <a:spAutoFit/>
          </a:bodyPr>
          <a:lstStyle/>
          <a:p>
            <a:r>
              <a:rPr lang="en-US" sz="1400">
                <a:solidFill>
                  <a:srgbClr val="FF0000"/>
                </a:solidFill>
                <a:sym typeface="+mn-ea"/>
              </a:rPr>
              <a:t>Cross-domain data with non-overlapping labels</a:t>
            </a:r>
            <a:endParaRPr lang="en-US" sz="1400">
              <a:solidFill>
                <a:srgbClr val="FF0000"/>
              </a:solidFill>
              <a:sym typeface="+mn-ea"/>
            </a:endParaRPr>
          </a:p>
        </p:txBody>
      </p:sp>
      <p:pic>
        <p:nvPicPr>
          <p:cNvPr id="6" name="图片 5"/>
          <p:cNvPicPr>
            <a:picLocks noChangeAspect="1"/>
          </p:cNvPicPr>
          <p:nvPr>
            <p:custDataLst>
              <p:tags r:id="rId2"/>
            </p:custDataLst>
          </p:nvPr>
        </p:nvPicPr>
        <p:blipFill>
          <a:blip r:embed="rId3"/>
          <a:stretch>
            <a:fillRect/>
          </a:stretch>
        </p:blipFill>
        <p:spPr>
          <a:xfrm>
            <a:off x="7200900" y="2304415"/>
            <a:ext cx="3549650" cy="1149350"/>
          </a:xfrm>
          <a:prstGeom prst="rect">
            <a:avLst/>
          </a:prstGeom>
        </p:spPr>
      </p:pic>
      <mc:AlternateContent xmlns:mc="http://schemas.openxmlformats.org/markup-compatibility/2006">
        <mc:Choice xmlns:a14="http://schemas.microsoft.com/office/drawing/2010/main" Requires="a14">
          <p:sp>
            <p:nvSpPr>
              <p:cNvPr id="7" name="文本框 6"/>
              <p:cNvSpPr txBox="1"/>
              <p:nvPr/>
            </p:nvSpPr>
            <p:spPr>
              <a:xfrm>
                <a:off x="360045" y="4176395"/>
                <a:ext cx="9119870" cy="629920"/>
              </a:xfrm>
              <a:prstGeom prst="rect">
                <a:avLst/>
              </a:prstGeom>
              <a:noFill/>
            </p:spPr>
            <p:txBody>
              <a:bodyPr wrap="square" rtlCol="0" anchor="t">
                <a:spAutoFit/>
              </a:bodyPr>
              <a:lstStyle/>
              <a:p>
                <a:pPr marL="285750" lvl="1" indent="-285750">
                  <a:buFont typeface="Wingdings" panose="05000000000000000000" charset="0"/>
                  <a:buChar char="Ø"/>
                </a:pPr>
                <a:r>
                  <a:rPr lang="en-US" sz="1600">
                    <a:sym typeface="+mn-ea"/>
                  </a:rPr>
                  <a:t>We fix the parameters </a:t>
                </a:r>
                <a14:m>
                  <m:oMath xmlns:m="http://schemas.openxmlformats.org/officeDocument/2006/math">
                    <m:sSubSup>
                      <m:sSubSupPr>
                        <m:ctrlPr>
                          <a:rPr lang="en-US" sz="1600" i="1">
                            <a:latin typeface="Cambria Math" panose="02040503050406030204" pitchFamily="18" charset="0"/>
                            <a:cs typeface="Cambria Math" panose="02040503050406030204" pitchFamily="18" charset="0"/>
                          </a:rPr>
                        </m:ctrlPr>
                      </m:sSubSupPr>
                      <m:e>
                        <m:r>
                          <a:rPr lang="en-US" sz="1600" i="1">
                            <a:latin typeface="Cambria Math" panose="02040503050406030204" pitchFamily="18" charset="0"/>
                            <a:cs typeface="Cambria Math" panose="02040503050406030204" pitchFamily="18" charset="0"/>
                          </a:rPr>
                          <m:t>𝛼</m:t>
                        </m:r>
                      </m:e>
                      <m:sub>
                        <m:r>
                          <a:rPr lang="en-US" sz="1600" i="1">
                            <a:latin typeface="Cambria Math" panose="02040503050406030204" pitchFamily="18" charset="0"/>
                            <a:cs typeface="Cambria Math" panose="02040503050406030204" pitchFamily="18" charset="0"/>
                          </a:rPr>
                          <m:t>𝑡</m:t>
                        </m:r>
                      </m:sub>
                      <m:sup>
                        <m:r>
                          <a:rPr lang="en-US" sz="1600" i="1">
                            <a:latin typeface="Cambria Math" panose="02040503050406030204" pitchFamily="18" charset="0"/>
                            <a:cs typeface="Cambria Math" panose="02040503050406030204" pitchFamily="18" charset="0"/>
                          </a:rPr>
                          <m:t>’</m:t>
                        </m:r>
                      </m:sup>
                    </m:sSubSup>
                  </m:oMath>
                </a14:m>
                <a:r>
                  <a:rPr lang="en-US" sz="1600">
                    <a:sym typeface="+mn-ea"/>
                  </a:rPr>
                  <a:t> of the DA module, which are temporarily updated from the above stage, and update the FE module’s parameters </a:t>
                </a:r>
                <a14:m>
                  <m:oMath xmlns:m="http://schemas.openxmlformats.org/officeDocument/2006/math">
                    <m:sSub>
                      <m:sSubPr>
                        <m:ctrlPr>
                          <a:rPr lang="en-US" sz="1600" i="1">
                            <a:latin typeface="Cambria Math" panose="02040503050406030204" pitchFamily="18" charset="0"/>
                            <a:cs typeface="Cambria Math" panose="02040503050406030204" pitchFamily="18" charset="0"/>
                          </a:rPr>
                        </m:ctrlPr>
                      </m:sSubPr>
                      <m:e>
                        <m:r>
                          <a:rPr lang="en-US" sz="1600" i="1">
                            <a:latin typeface="Cambria Math" panose="02040503050406030204" pitchFamily="18" charset="0"/>
                            <a:cs typeface="Cambria Math" panose="02040503050406030204" pitchFamily="18" charset="0"/>
                          </a:rPr>
                          <m:t>𝜃</m:t>
                        </m:r>
                      </m:e>
                      <m:sub>
                        <m:r>
                          <a:rPr lang="en-US" sz="1600" i="1">
                            <a:latin typeface="Cambria Math" panose="02040503050406030204" pitchFamily="18" charset="0"/>
                            <a:cs typeface="Cambria Math" panose="02040503050406030204" pitchFamily="18" charset="0"/>
                          </a:rPr>
                          <m:t>𝑡</m:t>
                        </m:r>
                      </m:sub>
                    </m:sSub>
                  </m:oMath>
                </a14:m>
                <a:r>
                  <a:rPr lang="en-US" sz="1600">
                    <a:sym typeface="+mn-ea"/>
                  </a:rPr>
                  <a:t> to </a:t>
                </a:r>
                <a14:m>
                  <m:oMath xmlns:m="http://schemas.openxmlformats.org/officeDocument/2006/math">
                    <m:sSubSup>
                      <m:sSubSupPr>
                        <m:ctrlPr>
                          <a:rPr lang="en-US" sz="1600" i="1">
                            <a:latin typeface="Cambria Math" panose="02040503050406030204" pitchFamily="18" charset="0"/>
                            <a:cs typeface="Cambria Math" panose="02040503050406030204" pitchFamily="18" charset="0"/>
                          </a:rPr>
                        </m:ctrlPr>
                      </m:sSubSupPr>
                      <m:e>
                        <m:r>
                          <a:rPr lang="en-US" sz="1600" i="1">
                            <a:latin typeface="Cambria Math" panose="02040503050406030204" pitchFamily="18" charset="0"/>
                            <a:cs typeface="Cambria Math" panose="02040503050406030204" pitchFamily="18" charset="0"/>
                          </a:rPr>
                          <m:t>𝜃</m:t>
                        </m:r>
                      </m:e>
                      <m:sub>
                        <m:r>
                          <a:rPr lang="en-US" sz="1600" i="1">
                            <a:latin typeface="Cambria Math" panose="02040503050406030204" pitchFamily="18" charset="0"/>
                            <a:cs typeface="Cambria Math" panose="02040503050406030204" pitchFamily="18" charset="0"/>
                          </a:rPr>
                          <m:t>𝑡</m:t>
                        </m:r>
                      </m:sub>
                      <m:sup>
                        <m:r>
                          <a:rPr lang="en-US" sz="1600" i="1">
                            <a:latin typeface="Cambria Math" panose="02040503050406030204" pitchFamily="18" charset="0"/>
                            <a:cs typeface="Cambria Math" panose="02040503050406030204" pitchFamily="18" charset="0"/>
                          </a:rPr>
                          <m:t>’</m:t>
                        </m:r>
                      </m:sup>
                    </m:sSubSup>
                  </m:oMath>
                </a14:m>
                <a:r>
                  <a:rPr lang="en-US" sz="1600">
                    <a:sym typeface="+mn-ea"/>
                  </a:rPr>
                  <a:t> via backward gradients.</a:t>
                </a:r>
                <a:endParaRPr lang="en-US" altLang="en-US" sz="1600">
                  <a:sym typeface="+mn-ea"/>
                </a:endParaRPr>
              </a:p>
            </p:txBody>
          </p:sp>
        </mc:Choice>
        <mc:Fallback>
          <p:sp>
            <p:nvSpPr>
              <p:cNvPr id="7" name="文本框 6"/>
              <p:cNvSpPr txBox="1">
                <a:spLocks noRot="1" noChangeAspect="1" noMove="1" noResize="1" noEditPoints="1" noAdjustHandles="1" noChangeArrowheads="1" noChangeShapeType="1" noTextEdit="1"/>
              </p:cNvSpPr>
              <p:nvPr/>
            </p:nvSpPr>
            <p:spPr>
              <a:xfrm>
                <a:off x="360045" y="4176395"/>
                <a:ext cx="9119870" cy="629920"/>
              </a:xfrm>
              <a:prstGeom prst="rect">
                <a:avLst/>
              </a:prstGeom>
              <a:blipFill rotWithShape="1">
                <a:blip r:embed="rId4"/>
                <a:stretch>
                  <a:fillRect/>
                </a:stretch>
              </a:blipFill>
            </p:spPr>
            <p:txBody>
              <a:bodyPr/>
              <a:lstStyle/>
              <a:p>
                <a:r>
                  <a:rPr lang="zh-CN" altLang="en-US">
                    <a:noFill/>
                  </a:rPr>
                  <a:t> </a:t>
                </a:r>
              </a:p>
            </p:txBody>
          </p:sp>
        </mc:Fallback>
      </mc:AlternateContent>
      <p:pic>
        <p:nvPicPr>
          <p:cNvPr id="8" name="图片 7"/>
          <p:cNvPicPr>
            <a:picLocks noChangeAspect="1"/>
          </p:cNvPicPr>
          <p:nvPr>
            <p:custDataLst>
              <p:tags r:id="rId5"/>
            </p:custDataLst>
          </p:nvPr>
        </p:nvPicPr>
        <p:blipFill>
          <a:blip r:embed="rId6"/>
          <a:stretch>
            <a:fillRect/>
          </a:stretch>
        </p:blipFill>
        <p:spPr>
          <a:xfrm>
            <a:off x="648335" y="4866005"/>
            <a:ext cx="3371850" cy="901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4775"/>
          </a:xfrm>
          <a:prstGeom prst="rect">
            <a:avLst/>
          </a:prstGeom>
          <a:noFill/>
        </p:spPr>
        <p:txBody>
          <a:bodyPr wrap="square" rtlCol="0">
            <a:spAutoFit/>
          </a:bodyPr>
          <a:lstStyle/>
          <a:p>
            <a:r>
              <a:rPr lang="en-US" altLang="zh-CN" sz="3200" dirty="0">
                <a:solidFill>
                  <a:schemeClr val="bg1"/>
                </a:solidFill>
              </a:rPr>
              <a:t>OUTLINE</a:t>
            </a:r>
            <a:endParaRPr lang="en-US" altLang="zh-CN" sz="3200" dirty="0">
              <a:solidFill>
                <a:schemeClr val="bg1"/>
              </a:solidFill>
            </a:endParaRPr>
          </a:p>
        </p:txBody>
      </p:sp>
      <p:sp>
        <p:nvSpPr>
          <p:cNvPr id="5" name="文本框 4"/>
          <p:cNvSpPr txBox="1"/>
          <p:nvPr/>
        </p:nvSpPr>
        <p:spPr>
          <a:xfrm>
            <a:off x="496570" y="1343660"/>
            <a:ext cx="7496175" cy="3046988"/>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RELATED WORK</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sym typeface="+mn-ea"/>
              </a:rPr>
              <a:t>METHOD</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solidFill>
                  <a:srgbClr val="FF0000"/>
                </a:solidFill>
                <a:sym typeface="+mn-ea"/>
              </a:rPr>
              <a:t>EXPERIMENTS</a:t>
            </a:r>
            <a:endParaRPr lang="en-US" altLang="zh-CN" sz="2400" dirty="0">
              <a:solidFill>
                <a:srgbClr val="FF0000"/>
              </a:solidFill>
            </a:endParaRPr>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t>CONCLUSION</a:t>
            </a:r>
            <a:endParaRPr lang="en-US" altLang="zh-CN" sz="2400" dirty="0"/>
          </a:p>
          <a:p>
            <a:pPr marL="285750" indent="-285750">
              <a:buFont typeface="Arial" panose="020B0604020202020204" pitchFamily="34" charset="0"/>
              <a:buChar char="•"/>
            </a:pPr>
            <a:endParaRPr lang="en-US" altLang="zh-CN"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3565"/>
          </a:xfrm>
          <a:prstGeom prst="rect">
            <a:avLst/>
          </a:prstGeom>
          <a:noFill/>
        </p:spPr>
        <p:txBody>
          <a:bodyPr wrap="square" rtlCol="0">
            <a:spAutoFit/>
          </a:bodyPr>
          <a:lstStyle/>
          <a:p>
            <a:pPr indent="0">
              <a:buFont typeface="Arial" panose="020B0604020202020204" pitchFamily="34" charset="0"/>
              <a:buNone/>
            </a:pPr>
            <a:r>
              <a:rPr lang="en-US" altLang="zh-CN" sz="3200" dirty="0">
                <a:solidFill>
                  <a:schemeClr val="bg1"/>
                </a:solidFill>
                <a:sym typeface="+mn-ea"/>
              </a:rPr>
              <a:t>EXPERIMENTS</a:t>
            </a:r>
            <a:endParaRPr lang="en-US" altLang="zh-CN" sz="3200" dirty="0">
              <a:solidFill>
                <a:schemeClr val="bg1"/>
              </a:solidFill>
              <a:sym typeface="+mn-ea"/>
            </a:endParaRPr>
          </a:p>
        </p:txBody>
      </p:sp>
      <p:pic>
        <p:nvPicPr>
          <p:cNvPr id="3" name="图片 2"/>
          <p:cNvPicPr>
            <a:picLocks noChangeAspect="1"/>
          </p:cNvPicPr>
          <p:nvPr>
            <p:custDataLst>
              <p:tags r:id="rId1"/>
            </p:custDataLst>
          </p:nvPr>
        </p:nvPicPr>
        <p:blipFill>
          <a:blip r:embed="rId2"/>
          <a:stretch>
            <a:fillRect/>
          </a:stretch>
        </p:blipFill>
        <p:spPr>
          <a:xfrm>
            <a:off x="72390" y="727710"/>
            <a:ext cx="5035550" cy="361315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473065" y="727710"/>
            <a:ext cx="4978400" cy="2565400"/>
          </a:xfrm>
          <a:prstGeom prst="rect">
            <a:avLst/>
          </a:prstGeom>
        </p:spPr>
      </p:pic>
      <p:sp>
        <p:nvSpPr>
          <p:cNvPr id="7" name="文本框 6"/>
          <p:cNvSpPr txBox="1"/>
          <p:nvPr/>
        </p:nvSpPr>
        <p:spPr>
          <a:xfrm>
            <a:off x="144145" y="4255770"/>
            <a:ext cx="4963795" cy="1630045"/>
          </a:xfrm>
          <a:prstGeom prst="rect">
            <a:avLst/>
          </a:prstGeom>
          <a:noFill/>
        </p:spPr>
        <p:txBody>
          <a:bodyPr wrap="square" rtlCol="0">
            <a:spAutoFit/>
          </a:bodyPr>
          <a:lstStyle/>
          <a:p>
            <a:r>
              <a:rPr lang="en-US" altLang="zh-CN" sz="2000" dirty="0"/>
              <a:t>Comparation with other SOTA models:</a:t>
            </a:r>
            <a:endParaRPr lang="en-US" altLang="zh-CN" sz="2000" dirty="0"/>
          </a:p>
          <a:p>
            <a:pPr marL="342900" indent="-342900">
              <a:buFont typeface="Arial" panose="020B0604020202020204" pitchFamily="34" charset="0"/>
              <a:buChar char="•"/>
            </a:pPr>
            <a:r>
              <a:rPr lang="en-US" altLang="zh-CN" sz="2000" dirty="0"/>
              <a:t>Conducting experimental comparisons on  cross-genres and cross-datasets </a:t>
            </a:r>
            <a:r>
              <a:rPr lang="en-US" altLang="zh-CN" sz="2000" dirty="0">
                <a:sym typeface="+mn-ea"/>
              </a:rPr>
              <a:t>DG tasks</a:t>
            </a:r>
            <a:r>
              <a:rPr lang="en-US" altLang="zh-CN" sz="2000" dirty="0"/>
              <a:t>.</a:t>
            </a:r>
            <a:endParaRPr lang="en-US" altLang="zh-CN" sz="2000" dirty="0"/>
          </a:p>
          <a:p>
            <a:pPr marL="342900" indent="-342900">
              <a:buFont typeface="Arial" panose="020B0604020202020204" pitchFamily="34" charset="0"/>
              <a:buChar char="•"/>
            </a:pPr>
            <a:r>
              <a:rPr lang="en-US" altLang="zh-CN" sz="2000" dirty="0"/>
              <a:t>MRL demonstrates a significant improvement in performance.</a:t>
            </a:r>
            <a:endParaRPr lang="en-US" altLang="zh-CN" sz="2000" dirty="0"/>
          </a:p>
        </p:txBody>
      </p:sp>
      <p:sp>
        <p:nvSpPr>
          <p:cNvPr id="10" name="文本框 9"/>
          <p:cNvSpPr txBox="1"/>
          <p:nvPr/>
        </p:nvSpPr>
        <p:spPr>
          <a:xfrm>
            <a:off x="5401310" y="3528695"/>
            <a:ext cx="5344160" cy="1323439"/>
          </a:xfrm>
          <a:prstGeom prst="rect">
            <a:avLst/>
          </a:prstGeom>
          <a:noFill/>
        </p:spPr>
        <p:txBody>
          <a:bodyPr wrap="square" rtlCol="0">
            <a:spAutoFit/>
          </a:bodyPr>
          <a:lstStyle/>
          <a:p>
            <a:r>
              <a:rPr lang="en-US" altLang="zh-CN" sz="2000" dirty="0"/>
              <a:t>Ablation study:</a:t>
            </a:r>
            <a:endParaRPr lang="en-US" altLang="zh-CN" sz="2000" dirty="0"/>
          </a:p>
          <a:p>
            <a:pPr marL="342900" indent="-342900">
              <a:buFont typeface="Arial" panose="020B0604020202020204" pitchFamily="34" charset="0"/>
              <a:buChar char="•"/>
            </a:pPr>
            <a:r>
              <a:rPr lang="en-US" altLang="zh-CN" sz="2000" dirty="0"/>
              <a:t>Both </a:t>
            </a:r>
            <a:r>
              <a:rPr lang="en-US" altLang="zh-CN" sz="2000" dirty="0">
                <a:sym typeface="+mn-ea"/>
              </a:rPr>
              <a:t>domain balanced episodic sampling</a:t>
            </a:r>
            <a:endParaRPr lang="en-US" altLang="zh-CN" sz="2000" dirty="0"/>
          </a:p>
          <a:p>
            <a:pPr marL="342900" indent="-342900">
              <a:buFont typeface="Arial" panose="020B0604020202020204" pitchFamily="34" charset="0"/>
              <a:buChar char="•"/>
            </a:pPr>
            <a:r>
              <a:rPr lang="en-US" altLang="zh-CN" sz="2000" dirty="0"/>
              <a:t> and CDICA loss lead to improvement</a:t>
            </a:r>
            <a:endParaRPr lang="en-US" altLang="zh-CN" sz="2000" dirty="0"/>
          </a:p>
          <a:p>
            <a:pPr marL="342900" indent="-342900">
              <a:buFont typeface="Arial" panose="020B0604020202020204" pitchFamily="34" charset="0"/>
              <a:buChar char="•"/>
            </a:pPr>
            <a:endParaRPr lang="en-US" altLang="zh-CN"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3565"/>
          </a:xfrm>
          <a:prstGeom prst="rect">
            <a:avLst/>
          </a:prstGeom>
          <a:noFill/>
        </p:spPr>
        <p:txBody>
          <a:bodyPr wrap="square" rtlCol="0">
            <a:spAutoFit/>
          </a:bodyPr>
          <a:lstStyle/>
          <a:p>
            <a:pPr indent="0">
              <a:buFont typeface="Arial" panose="020B0604020202020204" pitchFamily="34" charset="0"/>
              <a:buNone/>
            </a:pPr>
            <a:r>
              <a:rPr lang="en-US" altLang="zh-CN" sz="3200" dirty="0">
                <a:solidFill>
                  <a:schemeClr val="bg1"/>
                </a:solidFill>
                <a:sym typeface="+mn-ea"/>
              </a:rPr>
              <a:t>EXPERIMENTS</a:t>
            </a:r>
            <a:endParaRPr lang="en-US" altLang="zh-CN" sz="3200" dirty="0">
              <a:solidFill>
                <a:schemeClr val="bg1"/>
              </a:solidFill>
              <a:sym typeface="+mn-ea"/>
            </a:endParaRPr>
          </a:p>
        </p:txBody>
      </p:sp>
      <p:sp>
        <p:nvSpPr>
          <p:cNvPr id="7" name="文本框 6"/>
          <p:cNvSpPr txBox="1"/>
          <p:nvPr/>
        </p:nvSpPr>
        <p:spPr>
          <a:xfrm>
            <a:off x="360045" y="4032250"/>
            <a:ext cx="9652635" cy="1014730"/>
          </a:xfrm>
          <a:prstGeom prst="rect">
            <a:avLst/>
          </a:prstGeom>
          <a:noFill/>
        </p:spPr>
        <p:txBody>
          <a:bodyPr wrap="square" rtlCol="0">
            <a:spAutoFit/>
          </a:bodyPr>
          <a:lstStyle/>
          <a:p>
            <a:r>
              <a:rPr lang="en-US" altLang="zh-CN" sz="2000" dirty="0"/>
              <a:t>Analyzing the impact of pre-training on the FE :</a:t>
            </a:r>
            <a:endParaRPr lang="en-US" altLang="zh-CN" sz="2000" dirty="0"/>
          </a:p>
          <a:p>
            <a:pPr marL="342900" indent="-342900">
              <a:buFont typeface="Arial" panose="020B0604020202020204" pitchFamily="34" charset="0"/>
              <a:buChar char="•"/>
            </a:pPr>
            <a:r>
              <a:rPr lang="en-US" altLang="zh-CN" sz="2000" dirty="0"/>
              <a:t>After pre-training the FE, the average relative improvement of EER is higher than the improvement without pre-training.</a:t>
            </a:r>
            <a:endParaRPr lang="en-US" altLang="zh-CN" sz="2000" dirty="0"/>
          </a:p>
        </p:txBody>
      </p:sp>
      <p:pic>
        <p:nvPicPr>
          <p:cNvPr id="2" name="图片 1"/>
          <p:cNvPicPr>
            <a:picLocks noChangeAspect="1"/>
          </p:cNvPicPr>
          <p:nvPr/>
        </p:nvPicPr>
        <p:blipFill>
          <a:blip r:embed="rId1"/>
          <a:stretch>
            <a:fillRect/>
          </a:stretch>
        </p:blipFill>
        <p:spPr>
          <a:xfrm>
            <a:off x="215900" y="1463040"/>
            <a:ext cx="6296660" cy="24364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3565"/>
          </a:xfrm>
          <a:prstGeom prst="rect">
            <a:avLst/>
          </a:prstGeom>
          <a:noFill/>
        </p:spPr>
        <p:txBody>
          <a:bodyPr wrap="square" rtlCol="0">
            <a:spAutoFit/>
          </a:bodyPr>
          <a:lstStyle/>
          <a:p>
            <a:r>
              <a:rPr lang="en-US" altLang="zh-CN" sz="3200" dirty="0">
                <a:solidFill>
                  <a:schemeClr val="bg1"/>
                </a:solidFill>
              </a:rPr>
              <a:t>outline</a:t>
            </a:r>
            <a:endParaRPr lang="en-US" altLang="zh-CN" sz="3200" dirty="0">
              <a:solidFill>
                <a:schemeClr val="bg1"/>
              </a:solidFill>
            </a:endParaRPr>
          </a:p>
        </p:txBody>
      </p:sp>
      <p:sp>
        <p:nvSpPr>
          <p:cNvPr id="5" name="文本框 4"/>
          <p:cNvSpPr txBox="1"/>
          <p:nvPr/>
        </p:nvSpPr>
        <p:spPr>
          <a:xfrm>
            <a:off x="496570" y="1343660"/>
            <a:ext cx="7496175" cy="3046988"/>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RELATED WORK</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sym typeface="+mn-ea"/>
              </a:rPr>
              <a:t>METHOD</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sym typeface="+mn-ea"/>
              </a:rPr>
              <a:t>EXPERIMENTS</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solidFill>
                  <a:srgbClr val="FF0000"/>
                </a:solidFill>
              </a:rPr>
              <a:t>CONCLUSION</a:t>
            </a:r>
            <a:endParaRPr lang="en-US" altLang="zh-CN" sz="2400" dirty="0">
              <a:solidFill>
                <a:srgbClr val="FF0000"/>
              </a:solidFill>
            </a:endParaRPr>
          </a:p>
          <a:p>
            <a:pPr marL="285750" indent="-285750">
              <a:buFont typeface="Arial" panose="020B0604020202020204" pitchFamily="34" charset="0"/>
              <a:buChar char="•"/>
            </a:pPr>
            <a:endParaRPr lang="en-US" altLang="zh-CN"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3565"/>
          </a:xfrm>
          <a:prstGeom prst="rect">
            <a:avLst/>
          </a:prstGeom>
          <a:noFill/>
        </p:spPr>
        <p:txBody>
          <a:bodyPr wrap="square" rtlCol="0">
            <a:spAutoFit/>
          </a:bodyPr>
          <a:lstStyle/>
          <a:p>
            <a:pPr indent="0">
              <a:buFont typeface="Arial" panose="020B0604020202020204" pitchFamily="34" charset="0"/>
              <a:buNone/>
            </a:pPr>
            <a:r>
              <a:rPr lang="en-US" altLang="zh-CN" sz="3200" dirty="0">
                <a:solidFill>
                  <a:schemeClr val="bg1"/>
                </a:solidFill>
                <a:sym typeface="+mn-ea"/>
              </a:rPr>
              <a:t>Conclusion</a:t>
            </a:r>
            <a:endParaRPr lang="en-US" altLang="zh-CN" sz="3200">
              <a:solidFill>
                <a:schemeClr val="bg1"/>
              </a:solidFill>
              <a:sym typeface="+mn-ea"/>
            </a:endParaRPr>
          </a:p>
        </p:txBody>
      </p:sp>
      <p:sp>
        <p:nvSpPr>
          <p:cNvPr id="3" name="文本框 2"/>
          <p:cNvSpPr txBox="1"/>
          <p:nvPr/>
        </p:nvSpPr>
        <p:spPr>
          <a:xfrm>
            <a:off x="195436" y="1086812"/>
            <a:ext cx="10441235" cy="2000548"/>
          </a:xfrm>
          <a:prstGeom prst="rect">
            <a:avLst/>
          </a:prstGeom>
          <a:noFill/>
        </p:spPr>
        <p:txBody>
          <a:bodyPr wrap="square" rtlCol="0">
            <a:spAutoFit/>
          </a:bodyPr>
          <a:lstStyle/>
          <a:p>
            <a:r>
              <a:rPr lang="en-US" altLang="zh-CN" sz="2400" dirty="0"/>
              <a:t>The work in this paper:</a:t>
            </a:r>
            <a:endParaRPr lang="en-US" altLang="zh-CN" sz="2400" dirty="0"/>
          </a:p>
          <a:p>
            <a:pPr marL="285750" indent="-285750">
              <a:buFont typeface="Arial" panose="020B0604020202020204" pitchFamily="34" charset="0"/>
              <a:buChar char="•"/>
            </a:pPr>
            <a:r>
              <a:rPr lang="en-US" altLang="zh-CN" sz="2000" dirty="0"/>
              <a:t>Analyze the unconstrained conditions explicitly during the training process.</a:t>
            </a:r>
            <a:endParaRPr lang="en-US" altLang="zh-CN" sz="2000" dirty="0"/>
          </a:p>
          <a:p>
            <a:pPr marL="285750" indent="-285750">
              <a:buFont typeface="Arial" panose="020B0604020202020204" pitchFamily="34" charset="0"/>
              <a:buChar char="•"/>
            </a:pPr>
            <a:r>
              <a:rPr lang="en-US" altLang="zh-CN" sz="2000" dirty="0"/>
              <a:t>Decompose MRL  into a series of domain-adaptation tasks on </a:t>
            </a:r>
            <a:r>
              <a:rPr lang="en-US" altLang="zh-CN" sz="2000" dirty="0">
                <a:sym typeface="+mn-ea"/>
              </a:rPr>
              <a:t>c</a:t>
            </a:r>
            <a:r>
              <a:rPr lang="en-US" sz="2000" dirty="0">
                <a:sym typeface="+mn-ea"/>
              </a:rPr>
              <a:t>onstrained</a:t>
            </a:r>
            <a:r>
              <a:rPr lang="en-US" altLang="zh-CN" sz="2000" dirty="0"/>
              <a:t> conditions (Episodic training).</a:t>
            </a:r>
            <a:endParaRPr lang="en-US" altLang="zh-CN" sz="2000" dirty="0"/>
          </a:p>
          <a:p>
            <a:pPr marL="285750" indent="-285750">
              <a:buFont typeface="Arial" panose="020B0604020202020204" pitchFamily="34" charset="0"/>
              <a:buChar char="•"/>
            </a:pPr>
            <a:r>
              <a:rPr lang="en-US" altLang="zh-CN" sz="2000" dirty="0"/>
              <a:t>Propose a strategy for aligning cross-domain category distributions.</a:t>
            </a:r>
            <a:endParaRPr lang="en-US" altLang="zh-CN" sz="2000" dirty="0"/>
          </a:p>
          <a:p>
            <a:pPr marL="285750" indent="-285750">
              <a:buFont typeface="Arial" panose="020B0604020202020204" pitchFamily="34" charset="0"/>
              <a:buChar char="•"/>
            </a:pPr>
            <a:endParaRPr lang="en-US" altLang="zh-CN" sz="2000" dirty="0"/>
          </a:p>
        </p:txBody>
      </p:sp>
      <p:sp>
        <p:nvSpPr>
          <p:cNvPr id="2" name="文本框 2"/>
          <p:cNvSpPr txBox="1"/>
          <p:nvPr/>
        </p:nvSpPr>
        <p:spPr>
          <a:xfrm>
            <a:off x="195436" y="4176191"/>
            <a:ext cx="10441235" cy="1383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a:t>Future work:</a:t>
            </a:r>
            <a:endParaRPr lang="en-US" altLang="zh-CN" sz="2400"/>
          </a:p>
          <a:p>
            <a:pPr marL="342900" indent="-342900">
              <a:buFont typeface="Arial" panose="020B0604020202020204" pitchFamily="34" charset="0"/>
              <a:buChar char="•"/>
            </a:pPr>
            <a:r>
              <a:rPr lang="en-US" altLang="zh-CN" sz="2000"/>
              <a:t>Utilizing cross-domain data augmentation to further enhance generalization capabilities.</a:t>
            </a:r>
            <a:endParaRPr lang="en-US" altLang="zh-CN" sz="2000"/>
          </a:p>
          <a:p>
            <a:pPr marL="342900" indent="-342900">
              <a:buFont typeface="Arial" panose="020B0604020202020204" pitchFamily="34" charset="0"/>
              <a:buChar char="•"/>
            </a:pPr>
            <a:r>
              <a:rPr lang="en-US" altLang="zh-CN" sz="2000"/>
              <a:t>Simplify the training process.</a:t>
            </a:r>
            <a:endParaRPr lang="en-US" altLang="zh-CN" sz="2000"/>
          </a:p>
          <a:p>
            <a:pPr marL="285750" indent="-285750">
              <a:buFont typeface="Arial" panose="020B0604020202020204" pitchFamily="34" charset="0"/>
              <a:buChar char="•"/>
            </a:pPr>
            <a:endParaRPr lang="en-US" altLang="zh-CN"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3565"/>
          </a:xfrm>
          <a:prstGeom prst="rect">
            <a:avLst/>
          </a:prstGeom>
          <a:noFill/>
        </p:spPr>
        <p:txBody>
          <a:bodyPr wrap="square" rtlCol="0">
            <a:spAutoFit/>
          </a:bodyPr>
          <a:lstStyle/>
          <a:p>
            <a:r>
              <a:rPr lang="en-US" altLang="zh-CN" sz="3200" dirty="0">
                <a:solidFill>
                  <a:schemeClr val="bg1"/>
                </a:solidFill>
              </a:rPr>
              <a:t>OUTLINE</a:t>
            </a:r>
            <a:endParaRPr lang="en-US" altLang="zh-CN" sz="3200" dirty="0">
              <a:solidFill>
                <a:schemeClr val="bg1"/>
              </a:solidFill>
            </a:endParaRPr>
          </a:p>
        </p:txBody>
      </p:sp>
      <p:sp>
        <p:nvSpPr>
          <p:cNvPr id="5" name="文本框 4"/>
          <p:cNvSpPr txBox="1"/>
          <p:nvPr/>
        </p:nvSpPr>
        <p:spPr>
          <a:xfrm>
            <a:off x="496570" y="1343660"/>
            <a:ext cx="7496175" cy="3046988"/>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rgbClr val="FF0000"/>
                </a:solidFill>
              </a:rPr>
              <a:t>RELATED WORK</a:t>
            </a:r>
            <a:endParaRPr lang="en-US" altLang="zh-CN" sz="2400" dirty="0">
              <a:solidFill>
                <a:srgbClr val="FF0000"/>
              </a:solidFill>
            </a:endParaRPr>
          </a:p>
          <a:p>
            <a:pPr marL="285750" indent="-285750">
              <a:buFont typeface="Arial" panose="020B0604020202020204" pitchFamily="34" charset="0"/>
              <a:buChar char="•"/>
            </a:pPr>
            <a:endParaRPr lang="en-US" altLang="zh-CN" sz="2400" dirty="0">
              <a:solidFill>
                <a:srgbClr val="FF0000"/>
              </a:solidFill>
            </a:endParaRPr>
          </a:p>
          <a:p>
            <a:pPr marL="285750" indent="-285750">
              <a:buFont typeface="Arial" panose="020B0604020202020204" pitchFamily="34" charset="0"/>
              <a:buChar char="•"/>
            </a:pPr>
            <a:r>
              <a:rPr lang="en-US" altLang="zh-CN" sz="2400" dirty="0">
                <a:sym typeface="+mn-ea"/>
              </a:rPr>
              <a:t>METHOD</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sym typeface="+mn-ea"/>
              </a:rPr>
              <a:t>EXPERIMENTS</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t>CONCLUSION</a:t>
            </a:r>
            <a:endParaRPr lang="en-US" altLang="zh-CN" sz="2400" dirty="0"/>
          </a:p>
          <a:p>
            <a:pPr marL="285750" indent="-285750">
              <a:buFont typeface="Arial" panose="020B0604020202020204" pitchFamily="34" charset="0"/>
              <a:buChar char="•"/>
            </a:pPr>
            <a:endParaRPr lang="en-US" altLang="zh-CN"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1944291" y="2736031"/>
            <a:ext cx="6912768" cy="1008112"/>
          </a:xfrm>
        </p:spPr>
        <p:txBody>
          <a:bodyPr/>
          <a:lstStyle/>
          <a:p>
            <a:pPr marL="0" indent="0" algn="ctr">
              <a:buNone/>
            </a:pPr>
            <a:r>
              <a:rPr lang="en-US" altLang="zh-CN" sz="4000" b="0" i="0" dirty="0">
                <a:solidFill>
                  <a:srgbClr val="121212"/>
                </a:solidFill>
                <a:effectLst/>
                <a:latin typeface="-apple-system"/>
              </a:rPr>
              <a:t>Thank you</a:t>
            </a:r>
            <a:endParaRPr lang="zh-CN" altLang="en-US" sz="6000" dirty="0"/>
          </a:p>
        </p:txBody>
      </p:sp>
    </p:spTree>
  </p:cSld>
  <p:clrMapOvr>
    <a:masterClrMapping/>
  </p:clrMapOvr>
  <mc:AlternateContent xmlns:mc="http://schemas.openxmlformats.org/markup-compatibility/2006">
    <mc:Choice xmlns:p14="http://schemas.microsoft.com/office/powerpoint/2010/main" Requires="p14">
      <p:transition spd="slow" p14:dur="2000" advTm="1240"/>
    </mc:Choice>
    <mc:Fallback>
      <p:transition spd="slow" advTm="12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4119880" cy="584775"/>
          </a:xfrm>
          <a:prstGeom prst="rect">
            <a:avLst/>
          </a:prstGeom>
          <a:noFill/>
        </p:spPr>
        <p:txBody>
          <a:bodyPr wrap="square" rtlCol="0">
            <a:spAutoFit/>
          </a:bodyPr>
          <a:lstStyle/>
          <a:p>
            <a:r>
              <a:rPr lang="en-US" altLang="zh-CN" sz="3200" dirty="0">
                <a:solidFill>
                  <a:schemeClr val="bg1"/>
                </a:solidFill>
                <a:sym typeface="+mn-ea"/>
              </a:rPr>
              <a:t>RELATED WORK</a:t>
            </a:r>
            <a:endParaRPr lang="en-US" altLang="zh-CN" sz="3200" dirty="0">
              <a:solidFill>
                <a:schemeClr val="bg1"/>
              </a:solidFill>
              <a:sym typeface="+mn-ea"/>
            </a:endParaRPr>
          </a:p>
        </p:txBody>
      </p:sp>
      <p:pic>
        <p:nvPicPr>
          <p:cNvPr id="14" name="图片 13"/>
          <p:cNvPicPr>
            <a:picLocks noChangeAspect="1"/>
          </p:cNvPicPr>
          <p:nvPr/>
        </p:nvPicPr>
        <p:blipFill>
          <a:blip r:embed="rId1"/>
          <a:stretch>
            <a:fillRect/>
          </a:stretch>
        </p:blipFill>
        <p:spPr>
          <a:xfrm>
            <a:off x="0" y="935990"/>
            <a:ext cx="5816600" cy="5084445"/>
          </a:xfrm>
          <a:prstGeom prst="rect">
            <a:avLst/>
          </a:prstGeom>
        </p:spPr>
      </p:pic>
      <p:sp>
        <p:nvSpPr>
          <p:cNvPr id="15" name="文本框 14"/>
          <p:cNvSpPr txBox="1"/>
          <p:nvPr/>
        </p:nvSpPr>
        <p:spPr>
          <a:xfrm>
            <a:off x="6038215" y="2520315"/>
            <a:ext cx="4766310" cy="1198880"/>
          </a:xfrm>
          <a:prstGeom prst="rect">
            <a:avLst/>
          </a:prstGeom>
          <a:noFill/>
        </p:spPr>
        <p:txBody>
          <a:bodyPr wrap="square" rtlCol="0">
            <a:spAutoFit/>
          </a:bodyPr>
          <a:lstStyle/>
          <a:p>
            <a:r>
              <a:rPr lang="en-US" altLang="zh-CN" sz="2400" dirty="0">
                <a:sym typeface="+mn-ea"/>
              </a:rPr>
              <a:t>S</a:t>
            </a:r>
            <a:r>
              <a:rPr lang="zh-CN" altLang="en-US" sz="2400" dirty="0">
                <a:sym typeface="+mn-ea"/>
              </a:rPr>
              <a:t>peaker </a:t>
            </a:r>
            <a:r>
              <a:rPr lang="en-US" altLang="zh-CN" sz="2400" dirty="0">
                <a:sym typeface="+mn-ea"/>
              </a:rPr>
              <a:t>V</a:t>
            </a:r>
            <a:r>
              <a:rPr lang="zh-CN" altLang="en-US" sz="2400" dirty="0">
                <a:sym typeface="+mn-ea"/>
              </a:rPr>
              <a:t>erification (SV)</a:t>
            </a:r>
            <a:r>
              <a:rPr lang="en-US" altLang="zh-CN" sz="2400" dirty="0">
                <a:sym typeface="+mn-ea"/>
              </a:rPr>
              <a:t>:</a:t>
            </a:r>
            <a:endParaRPr lang="zh-CN" altLang="en-US" sz="2400" dirty="0"/>
          </a:p>
          <a:p>
            <a:r>
              <a:rPr lang="en-US" altLang="zh-CN" sz="2400" dirty="0"/>
              <a:t>Verify whether speech samples belong to the</a:t>
            </a:r>
            <a:r>
              <a:rPr sz="2400" dirty="0">
                <a:sym typeface="+mn-ea"/>
              </a:rPr>
              <a:t> same speaker</a:t>
            </a:r>
            <a:r>
              <a:rPr lang="en-US" altLang="zh-CN" sz="2400" dirty="0"/>
              <a:t>.</a:t>
            </a:r>
            <a:endParaRPr lang="en-US" altLang="zh-CN" sz="2400" dirty="0"/>
          </a:p>
        </p:txBody>
      </p:sp>
      <p:sp>
        <p:nvSpPr>
          <p:cNvPr id="16" name="文本框 15"/>
          <p:cNvSpPr txBox="1"/>
          <p:nvPr/>
        </p:nvSpPr>
        <p:spPr>
          <a:xfrm>
            <a:off x="6120765" y="4968240"/>
            <a:ext cx="3744406" cy="460375"/>
          </a:xfrm>
          <a:prstGeom prst="rect">
            <a:avLst/>
          </a:prstGeom>
          <a:noFill/>
        </p:spPr>
        <p:txBody>
          <a:bodyPr wrap="square" rtlCol="0">
            <a:spAutoFit/>
          </a:bodyPr>
          <a:lstStyle/>
          <a:p>
            <a:r>
              <a:rPr lang="en-US" altLang="zh-CN" sz="2400" dirty="0"/>
              <a:t>SV is an open-set task.</a:t>
            </a:r>
            <a:endParaRPr lang="en-US" altLang="zh-C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4048125" cy="584775"/>
          </a:xfrm>
          <a:prstGeom prst="rect">
            <a:avLst/>
          </a:prstGeom>
          <a:noFill/>
        </p:spPr>
        <p:txBody>
          <a:bodyPr wrap="square" rtlCol="0">
            <a:spAutoFit/>
          </a:bodyPr>
          <a:lstStyle/>
          <a:p>
            <a:r>
              <a:rPr lang="en-US" altLang="zh-CN" sz="3200" dirty="0">
                <a:solidFill>
                  <a:schemeClr val="bg1"/>
                </a:solidFill>
                <a:sym typeface="+mn-ea"/>
              </a:rPr>
              <a:t>RELATED WORK</a:t>
            </a:r>
            <a:endParaRPr lang="en-US" altLang="zh-CN" sz="3200" dirty="0">
              <a:solidFill>
                <a:schemeClr val="bg1"/>
              </a:solidFill>
              <a:sym typeface="+mn-ea"/>
            </a:endParaRPr>
          </a:p>
        </p:txBody>
      </p:sp>
      <p:sp>
        <p:nvSpPr>
          <p:cNvPr id="5" name="文本框 4"/>
          <p:cNvSpPr txBox="1"/>
          <p:nvPr/>
        </p:nvSpPr>
        <p:spPr>
          <a:xfrm>
            <a:off x="360045" y="1080135"/>
            <a:ext cx="7496175" cy="46037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a:t>Domain shift problem</a:t>
            </a:r>
            <a:endParaRPr lang="en-US" altLang="zh-CN" sz="2400"/>
          </a:p>
        </p:txBody>
      </p:sp>
      <p:sp>
        <p:nvSpPr>
          <p:cNvPr id="2" name="椭圆 1"/>
          <p:cNvSpPr/>
          <p:nvPr/>
        </p:nvSpPr>
        <p:spPr>
          <a:xfrm>
            <a:off x="2219960" y="3124200"/>
            <a:ext cx="1438910" cy="1080135"/>
          </a:xfrm>
          <a:prstGeom prst="ellipse">
            <a:avLst/>
          </a:prstGeom>
        </p:spPr>
        <p:style>
          <a:lnRef idx="2">
            <a:schemeClr val="lt1"/>
          </a:lnRef>
          <a:fillRef idx="1">
            <a:schemeClr val="accent6"/>
          </a:fillRef>
          <a:effectRef idx="1">
            <a:schemeClr val="accent6"/>
          </a:effectRef>
          <a:fontRef idx="minor">
            <a:schemeClr val="dk1"/>
          </a:fontRef>
        </p:style>
        <p:txBody>
          <a:bodyPr rtlCol="0" anchor="ctr"/>
          <a:lstStyle/>
          <a:p>
            <a:pPr algn="ctr"/>
            <a:r>
              <a:rPr lang="en-US" altLang="zh-CN" dirty="0"/>
              <a:t>Domain</a:t>
            </a:r>
            <a:endParaRPr lang="en-US" altLang="zh-CN" dirty="0"/>
          </a:p>
          <a:p>
            <a:pPr algn="ctr"/>
            <a:r>
              <a:rPr lang="en-US" altLang="zh-CN" dirty="0"/>
              <a:t>Shift</a:t>
            </a:r>
            <a:endParaRPr lang="en-US" altLang="zh-CN" dirty="0"/>
          </a:p>
        </p:txBody>
      </p:sp>
      <p:sp>
        <p:nvSpPr>
          <p:cNvPr id="7" name="文本框 6"/>
          <p:cNvSpPr txBox="1"/>
          <p:nvPr/>
        </p:nvSpPr>
        <p:spPr>
          <a:xfrm>
            <a:off x="3817620" y="2393315"/>
            <a:ext cx="1225550" cy="368300"/>
          </a:xfrm>
          <a:prstGeom prst="rect">
            <a:avLst/>
          </a:prstGeom>
          <a:noFill/>
        </p:spPr>
        <p:txBody>
          <a:bodyPr wrap="square" rtlCol="0">
            <a:spAutoFit/>
          </a:bodyPr>
          <a:lstStyle/>
          <a:p>
            <a:r>
              <a:rPr lang="en-US" altLang="zh-CN"/>
              <a:t> </a:t>
            </a:r>
            <a:endParaRPr lang="en-US" altLang="zh-CN"/>
          </a:p>
        </p:txBody>
      </p:sp>
      <p:sp>
        <p:nvSpPr>
          <p:cNvPr id="8" name="椭圆 7"/>
          <p:cNvSpPr/>
          <p:nvPr/>
        </p:nvSpPr>
        <p:spPr>
          <a:xfrm>
            <a:off x="3923665" y="1910715"/>
            <a:ext cx="1395095" cy="793115"/>
          </a:xfrm>
          <a:prstGeom prst="ellipse">
            <a:avLst/>
          </a:prstGeom>
        </p:spPr>
        <p:style>
          <a:lnRef idx="2">
            <a:schemeClr val="lt1"/>
          </a:lnRef>
          <a:fillRef idx="1">
            <a:schemeClr val="accent3"/>
          </a:fillRef>
          <a:effectRef idx="1">
            <a:schemeClr val="accent3"/>
          </a:effectRef>
          <a:fontRef idx="minor">
            <a:schemeClr val="dk1"/>
          </a:fontRef>
        </p:style>
        <p:txBody>
          <a:bodyPr rtlCol="0" anchor="ctr"/>
          <a:lstStyle/>
          <a:p>
            <a:pPr algn="ctr"/>
            <a:r>
              <a:rPr lang="en-US" altLang="zh-CN" sz="1600" dirty="0">
                <a:sym typeface="+mn-ea"/>
              </a:rPr>
              <a:t>Speaking Style</a:t>
            </a:r>
            <a:endParaRPr lang="en-US" altLang="zh-CN" sz="1600" dirty="0">
              <a:sym typeface="+mn-ea"/>
            </a:endParaRPr>
          </a:p>
        </p:txBody>
      </p:sp>
      <p:sp>
        <p:nvSpPr>
          <p:cNvPr id="9" name="椭圆 8"/>
          <p:cNvSpPr/>
          <p:nvPr/>
        </p:nvSpPr>
        <p:spPr>
          <a:xfrm>
            <a:off x="4335145" y="3124200"/>
            <a:ext cx="1514475" cy="748030"/>
          </a:xfrm>
          <a:prstGeom prst="ellipse">
            <a:avLst/>
          </a:prstGeom>
        </p:spPr>
        <p:style>
          <a:lnRef idx="2">
            <a:schemeClr val="lt1"/>
          </a:lnRef>
          <a:fillRef idx="1">
            <a:schemeClr val="accent3"/>
          </a:fillRef>
          <a:effectRef idx="1">
            <a:schemeClr val="accent3"/>
          </a:effectRef>
          <a:fontRef idx="minor">
            <a:schemeClr val="dk1"/>
          </a:fontRef>
        </p:style>
        <p:txBody>
          <a:bodyPr rtlCol="0" anchor="ctr"/>
          <a:lstStyle/>
          <a:p>
            <a:pPr algn="ctr"/>
            <a:r>
              <a:rPr lang="en-US" altLang="zh-CN" sz="1600" dirty="0">
                <a:sym typeface="+mn-ea"/>
              </a:rPr>
              <a:t>Emotional State</a:t>
            </a:r>
            <a:endParaRPr lang="en-US" altLang="zh-CN" sz="1600" dirty="0"/>
          </a:p>
        </p:txBody>
      </p:sp>
      <p:sp>
        <p:nvSpPr>
          <p:cNvPr id="10" name="椭圆 9"/>
          <p:cNvSpPr/>
          <p:nvPr/>
        </p:nvSpPr>
        <p:spPr>
          <a:xfrm>
            <a:off x="4046855" y="4117975"/>
            <a:ext cx="1337945" cy="748030"/>
          </a:xfrm>
          <a:prstGeom prst="ellipse">
            <a:avLst/>
          </a:prstGeom>
        </p:spPr>
        <p:style>
          <a:lnRef idx="2">
            <a:schemeClr val="lt1"/>
          </a:lnRef>
          <a:fillRef idx="1">
            <a:schemeClr val="accent3"/>
          </a:fillRef>
          <a:effectRef idx="1">
            <a:schemeClr val="accent3"/>
          </a:effectRef>
          <a:fontRef idx="minor">
            <a:schemeClr val="dk1"/>
          </a:fontRef>
        </p:style>
        <p:txBody>
          <a:bodyPr rtlCol="0" anchor="ctr"/>
          <a:lstStyle/>
          <a:p>
            <a:pPr algn="ctr"/>
            <a:r>
              <a:rPr lang="en-US" altLang="zh-CN" sz="1600" dirty="0"/>
              <a:t>Age</a:t>
            </a:r>
            <a:endParaRPr lang="en-US" altLang="zh-CN" sz="1600" dirty="0"/>
          </a:p>
        </p:txBody>
      </p:sp>
      <p:sp>
        <p:nvSpPr>
          <p:cNvPr id="11" name="椭圆 10"/>
          <p:cNvSpPr/>
          <p:nvPr/>
        </p:nvSpPr>
        <p:spPr>
          <a:xfrm>
            <a:off x="216535" y="3843655"/>
            <a:ext cx="1685925" cy="748030"/>
          </a:xfrm>
          <a:prstGeom prst="ellipse">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en-US" altLang="zh-CN" sz="1600" dirty="0">
                <a:solidFill>
                  <a:schemeClr val="tx1"/>
                </a:solidFill>
                <a:sym typeface="+mn-ea"/>
              </a:rPr>
              <a:t>Channel Variations</a:t>
            </a:r>
            <a:endParaRPr lang="en-US" altLang="zh-CN" sz="1600" dirty="0">
              <a:solidFill>
                <a:schemeClr val="tx1"/>
              </a:solidFill>
              <a:sym typeface="+mn-ea"/>
            </a:endParaRPr>
          </a:p>
        </p:txBody>
      </p:sp>
      <p:sp>
        <p:nvSpPr>
          <p:cNvPr id="13" name="椭圆 12"/>
          <p:cNvSpPr/>
          <p:nvPr/>
        </p:nvSpPr>
        <p:spPr>
          <a:xfrm>
            <a:off x="216535" y="2376170"/>
            <a:ext cx="1709420" cy="748030"/>
          </a:xfrm>
          <a:prstGeom prst="ellipse">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en-US" altLang="zh-CN" sz="1600" dirty="0">
                <a:solidFill>
                  <a:schemeClr val="tx1"/>
                </a:solidFill>
                <a:sym typeface="+mn-ea"/>
              </a:rPr>
              <a:t>Background Noise</a:t>
            </a:r>
            <a:endParaRPr lang="en-US" altLang="zh-CN" sz="1600" dirty="0">
              <a:solidFill>
                <a:schemeClr val="tx1"/>
              </a:solidFill>
              <a:sym typeface="+mn-ea"/>
            </a:endParaRPr>
          </a:p>
        </p:txBody>
      </p:sp>
      <p:sp>
        <p:nvSpPr>
          <p:cNvPr id="16" name="椭圆 15"/>
          <p:cNvSpPr/>
          <p:nvPr/>
        </p:nvSpPr>
        <p:spPr>
          <a:xfrm>
            <a:off x="2402205" y="4636135"/>
            <a:ext cx="1337945" cy="74803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600"/>
              <a:t>...</a:t>
            </a:r>
            <a:endParaRPr lang="en-US" altLang="zh-CN" sz="1600"/>
          </a:p>
        </p:txBody>
      </p:sp>
      <p:sp>
        <p:nvSpPr>
          <p:cNvPr id="17" name="上箭头 16"/>
          <p:cNvSpPr/>
          <p:nvPr/>
        </p:nvSpPr>
        <p:spPr>
          <a:xfrm rot="13020000">
            <a:off x="3649980" y="2668270"/>
            <a:ext cx="224155" cy="431800"/>
          </a:xfrm>
          <a:prstGeom prst="upArrow">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9" name="上箭头 18"/>
          <p:cNvSpPr/>
          <p:nvPr/>
        </p:nvSpPr>
        <p:spPr>
          <a:xfrm rot="3180000">
            <a:off x="2030095" y="3947160"/>
            <a:ext cx="224155" cy="431800"/>
          </a:xfrm>
          <a:prstGeom prst="upArrow">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0" name="上箭头 19"/>
          <p:cNvSpPr/>
          <p:nvPr/>
        </p:nvSpPr>
        <p:spPr>
          <a:xfrm rot="16200000">
            <a:off x="3843655" y="3305810"/>
            <a:ext cx="224155" cy="431800"/>
          </a:xfrm>
          <a:prstGeom prst="upArrow">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1" name="上箭头 20"/>
          <p:cNvSpPr/>
          <p:nvPr/>
        </p:nvSpPr>
        <p:spPr>
          <a:xfrm rot="17100000">
            <a:off x="3740785" y="3891280"/>
            <a:ext cx="224155" cy="431800"/>
          </a:xfrm>
          <a:prstGeom prst="upArrow">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2" name="上箭头 11"/>
          <p:cNvSpPr/>
          <p:nvPr/>
        </p:nvSpPr>
        <p:spPr>
          <a:xfrm rot="7620000">
            <a:off x="2051685" y="2832100"/>
            <a:ext cx="224155" cy="431800"/>
          </a:xfrm>
          <a:prstGeom prst="upArrow">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14" name="图片 13"/>
          <p:cNvPicPr>
            <a:picLocks noChangeAspect="1"/>
          </p:cNvPicPr>
          <p:nvPr>
            <p:custDataLst>
              <p:tags r:id="rId1"/>
            </p:custDataLst>
          </p:nvPr>
        </p:nvPicPr>
        <p:blipFill>
          <a:blip r:embed="rId2"/>
          <a:stretch>
            <a:fillRect/>
          </a:stretch>
        </p:blipFill>
        <p:spPr>
          <a:xfrm>
            <a:off x="7056755" y="2520315"/>
            <a:ext cx="3409950" cy="2216150"/>
          </a:xfrm>
          <a:prstGeom prst="rect">
            <a:avLst/>
          </a:prstGeom>
        </p:spPr>
      </p:pic>
      <p:sp>
        <p:nvSpPr>
          <p:cNvPr id="22" name="右箭头 21"/>
          <p:cNvSpPr/>
          <p:nvPr/>
        </p:nvSpPr>
        <p:spPr>
          <a:xfrm>
            <a:off x="6193155" y="3528695"/>
            <a:ext cx="791845" cy="5759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4192270" cy="584775"/>
          </a:xfrm>
          <a:prstGeom prst="rect">
            <a:avLst/>
          </a:prstGeom>
          <a:noFill/>
        </p:spPr>
        <p:txBody>
          <a:bodyPr wrap="square" rtlCol="0">
            <a:spAutoFit/>
          </a:bodyPr>
          <a:lstStyle/>
          <a:p>
            <a:r>
              <a:rPr lang="en-US" altLang="zh-CN" sz="3200" dirty="0">
                <a:solidFill>
                  <a:schemeClr val="bg1"/>
                </a:solidFill>
                <a:sym typeface="+mn-ea"/>
              </a:rPr>
              <a:t>RELATED WORK </a:t>
            </a:r>
            <a:endParaRPr lang="en-US" altLang="zh-CN" sz="3200" dirty="0">
              <a:solidFill>
                <a:schemeClr val="bg1"/>
              </a:solidFill>
              <a:sym typeface="+mn-ea"/>
            </a:endParaRPr>
          </a:p>
        </p:txBody>
      </p:sp>
      <p:sp>
        <p:nvSpPr>
          <p:cNvPr id="7" name="文本框 6"/>
          <p:cNvSpPr txBox="1"/>
          <p:nvPr/>
        </p:nvSpPr>
        <p:spPr>
          <a:xfrm>
            <a:off x="360115" y="2447999"/>
            <a:ext cx="1413510" cy="645160"/>
          </a:xfrm>
          <a:prstGeom prst="rect">
            <a:avLst/>
          </a:prstGeom>
          <a:noFill/>
        </p:spPr>
        <p:txBody>
          <a:bodyPr wrap="square" rtlCol="0">
            <a:spAutoFit/>
          </a:bodyPr>
          <a:lstStyle/>
          <a:p>
            <a:pPr algn="ctr"/>
            <a:r>
              <a:rPr lang="en-US" altLang="zh-CN" b="1"/>
              <a:t>Domian shift </a:t>
            </a:r>
            <a:endParaRPr lang="en-US" altLang="zh-CN" b="1"/>
          </a:p>
          <a:p>
            <a:pPr algn="ctr"/>
            <a:r>
              <a:rPr lang="en-US" altLang="zh-CN" b="1"/>
              <a:t>problem</a:t>
            </a:r>
            <a:endParaRPr lang="en-US" altLang="zh-CN" b="1"/>
          </a:p>
        </p:txBody>
      </p:sp>
      <p:sp>
        <p:nvSpPr>
          <p:cNvPr id="8" name="文本框 7"/>
          <p:cNvSpPr txBox="1"/>
          <p:nvPr/>
        </p:nvSpPr>
        <p:spPr>
          <a:xfrm>
            <a:off x="2331155" y="1520264"/>
            <a:ext cx="1846580" cy="645160"/>
          </a:xfrm>
          <a:prstGeom prst="rect">
            <a:avLst/>
          </a:prstGeom>
          <a:noFill/>
        </p:spPr>
        <p:txBody>
          <a:bodyPr wrap="square" rtlCol="0">
            <a:spAutoFit/>
          </a:bodyPr>
          <a:lstStyle/>
          <a:p>
            <a:pPr algn="ctr"/>
            <a:r>
              <a:rPr lang="en-US" altLang="zh-CN" b="1"/>
              <a:t>Target domain is </a:t>
            </a:r>
            <a:endParaRPr lang="en-US" altLang="zh-CN" b="1"/>
          </a:p>
          <a:p>
            <a:pPr algn="ctr"/>
            <a:r>
              <a:rPr lang="en-US" altLang="zh-CN" b="1"/>
              <a:t>known</a:t>
            </a:r>
            <a:endParaRPr lang="en-US" altLang="zh-CN" b="1"/>
          </a:p>
        </p:txBody>
      </p:sp>
      <p:sp>
        <p:nvSpPr>
          <p:cNvPr id="9" name="文本框 8"/>
          <p:cNvSpPr txBox="1"/>
          <p:nvPr/>
        </p:nvSpPr>
        <p:spPr>
          <a:xfrm>
            <a:off x="2331155" y="3496384"/>
            <a:ext cx="1774825" cy="645160"/>
          </a:xfrm>
          <a:prstGeom prst="rect">
            <a:avLst/>
          </a:prstGeom>
          <a:noFill/>
        </p:spPr>
        <p:txBody>
          <a:bodyPr wrap="square" rtlCol="0">
            <a:spAutoFit/>
          </a:bodyPr>
          <a:lstStyle/>
          <a:p>
            <a:pPr algn="ctr"/>
            <a:r>
              <a:rPr lang="en-US" altLang="zh-CN" b="1"/>
              <a:t>Target domain is </a:t>
            </a:r>
            <a:endParaRPr lang="en-US" altLang="zh-CN" b="1"/>
          </a:p>
          <a:p>
            <a:pPr algn="ctr"/>
            <a:r>
              <a:rPr lang="en-US" altLang="zh-CN" b="1"/>
              <a:t>unknown</a:t>
            </a:r>
            <a:endParaRPr lang="en-US" altLang="zh-CN" b="1"/>
          </a:p>
        </p:txBody>
      </p:sp>
      <p:sp>
        <p:nvSpPr>
          <p:cNvPr id="10" name="文本框 9"/>
          <p:cNvSpPr txBox="1"/>
          <p:nvPr/>
        </p:nvSpPr>
        <p:spPr>
          <a:xfrm>
            <a:off x="5132646" y="1520264"/>
            <a:ext cx="2658110" cy="645160"/>
          </a:xfrm>
          <a:prstGeom prst="rect">
            <a:avLst/>
          </a:prstGeom>
          <a:noFill/>
        </p:spPr>
        <p:txBody>
          <a:bodyPr wrap="square" rtlCol="0">
            <a:spAutoFit/>
          </a:bodyPr>
          <a:lstStyle/>
          <a:p>
            <a:r>
              <a:rPr lang="en-US" altLang="zh-CN" b="1" dirty="0"/>
              <a:t>Domain adaptation methods</a:t>
            </a:r>
            <a:endParaRPr lang="en-US" altLang="zh-CN" b="1" dirty="0"/>
          </a:p>
        </p:txBody>
      </p:sp>
      <p:sp>
        <p:nvSpPr>
          <p:cNvPr id="11" name="文本框 10"/>
          <p:cNvSpPr txBox="1"/>
          <p:nvPr/>
        </p:nvSpPr>
        <p:spPr>
          <a:xfrm>
            <a:off x="5123121" y="3506618"/>
            <a:ext cx="2369820" cy="645160"/>
          </a:xfrm>
          <a:prstGeom prst="rect">
            <a:avLst/>
          </a:prstGeom>
          <a:noFill/>
        </p:spPr>
        <p:txBody>
          <a:bodyPr wrap="square" rtlCol="0">
            <a:spAutoFit/>
          </a:bodyPr>
          <a:lstStyle/>
          <a:p>
            <a:pPr algn="ctr"/>
            <a:r>
              <a:rPr lang="en-US" altLang="zh-CN" b="1" dirty="0"/>
              <a:t>Domain generalization methods</a:t>
            </a:r>
            <a:endParaRPr lang="en-US" altLang="zh-CN" b="1" dirty="0"/>
          </a:p>
        </p:txBody>
      </p:sp>
      <p:cxnSp>
        <p:nvCxnSpPr>
          <p:cNvPr id="13" name="直接箭头连接符 12"/>
          <p:cNvCxnSpPr/>
          <p:nvPr/>
        </p:nvCxnSpPr>
        <p:spPr>
          <a:xfrm flipV="1">
            <a:off x="1800295" y="1664409"/>
            <a:ext cx="504190" cy="1074420"/>
          </a:xfrm>
          <a:prstGeom prst="straightConnector1">
            <a:avLst/>
          </a:prstGeom>
          <a:ln>
            <a:solidFill>
              <a:schemeClr val="tx1"/>
            </a:solidFill>
            <a:tailEnd type="arrow" w="med" len="med"/>
          </a:ln>
        </p:spPr>
        <p:style>
          <a:lnRef idx="3">
            <a:schemeClr val="accent1"/>
          </a:lnRef>
          <a:fillRef idx="0">
            <a:srgbClr val="FFFFFF"/>
          </a:fillRef>
          <a:effectRef idx="0">
            <a:srgbClr val="FFFFFF"/>
          </a:effectRef>
          <a:fontRef idx="minor">
            <a:schemeClr val="tx1"/>
          </a:fontRef>
        </p:style>
      </p:cxnSp>
      <p:cxnSp>
        <p:nvCxnSpPr>
          <p:cNvPr id="16" name="直接箭头连接符 15"/>
          <p:cNvCxnSpPr>
            <a:endCxn id="9" idx="1"/>
          </p:cNvCxnSpPr>
          <p:nvPr/>
        </p:nvCxnSpPr>
        <p:spPr>
          <a:xfrm>
            <a:off x="1800295" y="2877259"/>
            <a:ext cx="530860" cy="941705"/>
          </a:xfrm>
          <a:prstGeom prst="straightConnector1">
            <a:avLst/>
          </a:prstGeom>
          <a:ln>
            <a:solidFill>
              <a:schemeClr val="accent3">
                <a:lumMod val="60000"/>
                <a:lumOff val="40000"/>
              </a:schemeClr>
            </a:solidFill>
            <a:tailEnd type="arrow" w="med" len="med"/>
          </a:ln>
        </p:spPr>
        <p:style>
          <a:lnRef idx="3">
            <a:schemeClr val="accent1"/>
          </a:lnRef>
          <a:fillRef idx="0">
            <a:srgbClr val="FFFFFF"/>
          </a:fillRef>
          <a:effectRef idx="0">
            <a:srgbClr val="FFFFFF"/>
          </a:effectRef>
          <a:fontRef idx="minor">
            <a:schemeClr val="tx1"/>
          </a:fontRef>
        </p:style>
      </p:cxnSp>
      <p:cxnSp>
        <p:nvCxnSpPr>
          <p:cNvPr id="17" name="直接箭头连接符 16"/>
          <p:cNvCxnSpPr/>
          <p:nvPr/>
        </p:nvCxnSpPr>
        <p:spPr>
          <a:xfrm>
            <a:off x="4177100" y="1736164"/>
            <a:ext cx="864235" cy="0"/>
          </a:xfrm>
          <a:prstGeom prst="straightConnector1">
            <a:avLst/>
          </a:prstGeom>
          <a:ln>
            <a:solidFill>
              <a:schemeClr val="tx1"/>
            </a:solidFill>
            <a:tailEnd type="arrow" w="med" len="med"/>
          </a:ln>
        </p:spPr>
        <p:style>
          <a:lnRef idx="3">
            <a:schemeClr val="accent1"/>
          </a:lnRef>
          <a:fillRef idx="0">
            <a:srgbClr val="FFFFFF"/>
          </a:fillRef>
          <a:effectRef idx="0">
            <a:srgbClr val="FFFFFF"/>
          </a:effectRef>
          <a:fontRef idx="minor">
            <a:schemeClr val="tx1"/>
          </a:fontRef>
        </p:style>
      </p:cxnSp>
      <p:cxnSp>
        <p:nvCxnSpPr>
          <p:cNvPr id="19" name="直接箭头连接符 18"/>
          <p:cNvCxnSpPr/>
          <p:nvPr/>
        </p:nvCxnSpPr>
        <p:spPr>
          <a:xfrm>
            <a:off x="4177100" y="3679899"/>
            <a:ext cx="864235" cy="0"/>
          </a:xfrm>
          <a:prstGeom prst="straightConnector1">
            <a:avLst/>
          </a:prstGeom>
          <a:ln>
            <a:solidFill>
              <a:schemeClr val="accent3">
                <a:lumMod val="60000"/>
                <a:lumOff val="40000"/>
              </a:schemeClr>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4192270" cy="584775"/>
          </a:xfrm>
          <a:prstGeom prst="rect">
            <a:avLst/>
          </a:prstGeom>
          <a:noFill/>
        </p:spPr>
        <p:txBody>
          <a:bodyPr wrap="square" rtlCol="0">
            <a:spAutoFit/>
          </a:bodyPr>
          <a:lstStyle/>
          <a:p>
            <a:r>
              <a:rPr lang="en-US" altLang="zh-CN" sz="3200" dirty="0">
                <a:solidFill>
                  <a:schemeClr val="bg1"/>
                </a:solidFill>
                <a:sym typeface="+mn-ea"/>
              </a:rPr>
              <a:t>RELATED WORK </a:t>
            </a:r>
            <a:endParaRPr lang="en-US" altLang="zh-CN" sz="3200" dirty="0">
              <a:solidFill>
                <a:schemeClr val="bg1"/>
              </a:solidFill>
              <a:sym typeface="+mn-ea"/>
            </a:endParaRPr>
          </a:p>
        </p:txBody>
      </p:sp>
      <p:sp>
        <p:nvSpPr>
          <p:cNvPr id="10" name="文本框 9"/>
          <p:cNvSpPr txBox="1"/>
          <p:nvPr/>
        </p:nvSpPr>
        <p:spPr>
          <a:xfrm>
            <a:off x="35868" y="945633"/>
            <a:ext cx="4851734" cy="923330"/>
          </a:xfrm>
          <a:prstGeom prst="rect">
            <a:avLst/>
          </a:prstGeom>
          <a:noFill/>
        </p:spPr>
        <p:txBody>
          <a:bodyPr wrap="square" rtlCol="0">
            <a:spAutoFit/>
          </a:bodyPr>
          <a:lstStyle/>
          <a:p>
            <a:r>
              <a:rPr lang="en-US" altLang="zh-CN" b="1" dirty="0"/>
              <a:t>Domain Adaptation Methods</a:t>
            </a:r>
            <a:endParaRPr lang="en-US" altLang="zh-CN" b="1" dirty="0"/>
          </a:p>
          <a:p>
            <a:endParaRPr lang="en-US" altLang="zh-CN" b="1" dirty="0"/>
          </a:p>
          <a:p>
            <a:pPr marL="285750" indent="-285750">
              <a:buFont typeface="Arial" panose="020B0604020202020204" pitchFamily="34" charset="0"/>
              <a:buChar char="•"/>
            </a:pPr>
            <a:r>
              <a:rPr lang="en-US" altLang="zh-CN" b="1" dirty="0"/>
              <a:t>Statistical Features Alignment(Deep CORAL[1])</a:t>
            </a:r>
            <a:endParaRPr lang="en-US" altLang="zh-CN" b="1" dirty="0"/>
          </a:p>
        </p:txBody>
      </p:sp>
      <p:pic>
        <p:nvPicPr>
          <p:cNvPr id="30" name="图片 29"/>
          <p:cNvPicPr>
            <a:picLocks noChangeAspect="1"/>
          </p:cNvPicPr>
          <p:nvPr/>
        </p:nvPicPr>
        <p:blipFill>
          <a:blip r:embed="rId1"/>
          <a:stretch>
            <a:fillRect/>
          </a:stretch>
        </p:blipFill>
        <p:spPr>
          <a:xfrm>
            <a:off x="19937" y="1900638"/>
            <a:ext cx="4851734" cy="2520280"/>
          </a:xfrm>
          <a:prstGeom prst="rect">
            <a:avLst/>
          </a:prstGeom>
        </p:spPr>
      </p:pic>
      <p:sp>
        <p:nvSpPr>
          <p:cNvPr id="31" name="文本框 30"/>
          <p:cNvSpPr txBox="1"/>
          <p:nvPr/>
        </p:nvSpPr>
        <p:spPr>
          <a:xfrm>
            <a:off x="5399881" y="945633"/>
            <a:ext cx="5225480" cy="923330"/>
          </a:xfrm>
          <a:prstGeom prst="rect">
            <a:avLst/>
          </a:prstGeom>
          <a:noFill/>
        </p:spPr>
        <p:txBody>
          <a:bodyPr wrap="square" rtlCol="0">
            <a:spAutoFit/>
          </a:bodyPr>
          <a:lstStyle/>
          <a:p>
            <a:endParaRPr lang="en-US" altLang="zh-CN" b="1" dirty="0"/>
          </a:p>
          <a:p>
            <a:endParaRPr lang="en-US" altLang="zh-CN" b="1" dirty="0"/>
          </a:p>
          <a:p>
            <a:pPr marL="285750" indent="-285750">
              <a:buFont typeface="Arial" panose="020B0604020202020204" pitchFamily="34" charset="0"/>
              <a:buChar char="•"/>
            </a:pPr>
            <a:r>
              <a:rPr lang="en-US" altLang="zh-CN" b="1" dirty="0"/>
              <a:t>Data Augmentation(</a:t>
            </a:r>
            <a:r>
              <a:rPr lang="en-US" altLang="zh-CN" b="1" dirty="0" err="1"/>
              <a:t>eg</a:t>
            </a:r>
            <a:r>
              <a:rPr lang="en-US" altLang="zh-CN" b="1" dirty="0"/>
              <a:t>: </a:t>
            </a:r>
            <a:r>
              <a:rPr lang="en-US" altLang="zh-CN" b="1" dirty="0" err="1"/>
              <a:t>StarGAN</a:t>
            </a:r>
            <a:r>
              <a:rPr lang="en-US" altLang="zh-CN" b="1" dirty="0"/>
              <a:t>-Aug [2])</a:t>
            </a:r>
            <a:endParaRPr lang="en-US" altLang="zh-CN" b="1" dirty="0"/>
          </a:p>
        </p:txBody>
      </p:sp>
      <p:pic>
        <p:nvPicPr>
          <p:cNvPr id="33" name="图片 32"/>
          <p:cNvPicPr>
            <a:picLocks noChangeAspect="1"/>
          </p:cNvPicPr>
          <p:nvPr/>
        </p:nvPicPr>
        <p:blipFill>
          <a:blip r:embed="rId2"/>
          <a:stretch>
            <a:fillRect/>
          </a:stretch>
        </p:blipFill>
        <p:spPr>
          <a:xfrm>
            <a:off x="5406330" y="2015951"/>
            <a:ext cx="5328667" cy="1818856"/>
          </a:xfrm>
          <a:prstGeom prst="rect">
            <a:avLst/>
          </a:prstGeom>
        </p:spPr>
      </p:pic>
      <p:sp>
        <p:nvSpPr>
          <p:cNvPr id="35" name="文本框 34"/>
          <p:cNvSpPr txBox="1"/>
          <p:nvPr/>
        </p:nvSpPr>
        <p:spPr>
          <a:xfrm>
            <a:off x="2704" y="4417196"/>
            <a:ext cx="5020698" cy="584775"/>
          </a:xfrm>
          <a:prstGeom prst="rect">
            <a:avLst/>
          </a:prstGeom>
          <a:noFill/>
        </p:spPr>
        <p:txBody>
          <a:bodyPr wrap="square">
            <a:spAutoFit/>
          </a:bodyPr>
          <a:lstStyle/>
          <a:p>
            <a:r>
              <a:rPr lang="en-US" altLang="zh-CN" sz="1600" dirty="0"/>
              <a:t>Learn a nonlinear transformation that aligns correlations of layer activations in deep neural networks.</a:t>
            </a:r>
            <a:endParaRPr lang="zh-CN" altLang="en-US" sz="1600" dirty="0"/>
          </a:p>
        </p:txBody>
      </p:sp>
      <p:sp>
        <p:nvSpPr>
          <p:cNvPr id="37" name="文本框 36"/>
          <p:cNvSpPr txBox="1"/>
          <p:nvPr/>
        </p:nvSpPr>
        <p:spPr>
          <a:xfrm>
            <a:off x="5544691" y="4417196"/>
            <a:ext cx="5410200" cy="338554"/>
          </a:xfrm>
          <a:prstGeom prst="rect">
            <a:avLst/>
          </a:prstGeom>
          <a:noFill/>
        </p:spPr>
        <p:txBody>
          <a:bodyPr wrap="square">
            <a:spAutoFit/>
          </a:bodyPr>
          <a:lstStyle/>
          <a:p>
            <a:r>
              <a:rPr lang="en-US" altLang="zh-CN" sz="1600" dirty="0"/>
              <a:t>Generate single-speaker multi-condition (SSMC) data. </a:t>
            </a:r>
            <a:endParaRPr lang="zh-CN" altLang="en-US" sz="1600" dirty="0"/>
          </a:p>
        </p:txBody>
      </p:sp>
      <p:sp>
        <p:nvSpPr>
          <p:cNvPr id="41" name="文本框 40"/>
          <p:cNvSpPr txBox="1"/>
          <p:nvPr/>
        </p:nvSpPr>
        <p:spPr>
          <a:xfrm>
            <a:off x="-9357" y="5256311"/>
            <a:ext cx="10758819" cy="830997"/>
          </a:xfrm>
          <a:prstGeom prst="rect">
            <a:avLst/>
          </a:prstGeom>
          <a:noFill/>
        </p:spPr>
        <p:txBody>
          <a:bodyPr wrap="square">
            <a:spAutoFit/>
          </a:bodyPr>
          <a:lstStyle/>
          <a:p>
            <a:r>
              <a:rPr lang="en-US" altLang="zh-CN" sz="1200" dirty="0"/>
              <a:t>[1] Sun B, </a:t>
            </a:r>
            <a:r>
              <a:rPr lang="en-US" altLang="zh-CN" sz="1200" dirty="0" err="1"/>
              <a:t>Saenko</a:t>
            </a:r>
            <a:r>
              <a:rPr lang="en-US" altLang="zh-CN" sz="1200" dirty="0"/>
              <a:t> K. Deep coral: Correlation alignment for deep domain adaptation[C]//Computer Vision–ECCV 2016 Workshops: Amsterdam, The Netherlands, October 8-10 and 15-16, 2016, Proceedings, Part III 14. Springer International Publishing, 2016: 443-450.</a:t>
            </a:r>
            <a:endParaRPr lang="en-US" altLang="zh-CN" sz="1200" dirty="0"/>
          </a:p>
          <a:p>
            <a:r>
              <a:rPr lang="en-US" altLang="zh-CN" sz="1200" dirty="0"/>
              <a:t>[2] Hu H R, Song Y, Zhang J T, et al. </a:t>
            </a:r>
            <a:r>
              <a:rPr lang="en-US" altLang="zh-CN" sz="1200" dirty="0" err="1"/>
              <a:t>Stargan-vc</a:t>
            </a:r>
            <a:r>
              <a:rPr lang="en-US" altLang="zh-CN" sz="1200" dirty="0"/>
              <a:t> Based Cross-Domain Data Augmentation for Speaker Verification[C]//ICASSP 2023-2023 IEEE International Conference on Acoustics, Speech and Signal Processing (ICASSP). IEEE, 2023: 1-5.</a:t>
            </a:r>
            <a:endParaRPr lang="zh-CN" alt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4192270" cy="584775"/>
          </a:xfrm>
          <a:prstGeom prst="rect">
            <a:avLst/>
          </a:prstGeom>
          <a:noFill/>
        </p:spPr>
        <p:txBody>
          <a:bodyPr wrap="square" rtlCol="0">
            <a:spAutoFit/>
          </a:bodyPr>
          <a:lstStyle/>
          <a:p>
            <a:r>
              <a:rPr lang="en-US" altLang="zh-CN" sz="3200" dirty="0">
                <a:solidFill>
                  <a:schemeClr val="bg1"/>
                </a:solidFill>
                <a:sym typeface="+mn-ea"/>
              </a:rPr>
              <a:t>RELATED WORK </a:t>
            </a:r>
            <a:endParaRPr lang="en-US" altLang="zh-CN" sz="3200" dirty="0">
              <a:solidFill>
                <a:schemeClr val="bg1"/>
              </a:solidFill>
              <a:sym typeface="+mn-ea"/>
            </a:endParaRPr>
          </a:p>
        </p:txBody>
      </p:sp>
      <p:sp>
        <p:nvSpPr>
          <p:cNvPr id="10" name="文本框 9"/>
          <p:cNvSpPr txBox="1"/>
          <p:nvPr/>
        </p:nvSpPr>
        <p:spPr>
          <a:xfrm>
            <a:off x="35868" y="945633"/>
            <a:ext cx="4851734" cy="923330"/>
          </a:xfrm>
          <a:prstGeom prst="rect">
            <a:avLst/>
          </a:prstGeom>
          <a:noFill/>
        </p:spPr>
        <p:txBody>
          <a:bodyPr wrap="square" rtlCol="0">
            <a:spAutoFit/>
          </a:bodyPr>
          <a:lstStyle/>
          <a:p>
            <a:r>
              <a:rPr lang="en-US" altLang="zh-CN" b="1" dirty="0"/>
              <a:t>Domain Generalization Methods</a:t>
            </a:r>
            <a:endParaRPr lang="en-US" altLang="zh-CN" b="1" dirty="0"/>
          </a:p>
          <a:p>
            <a:endParaRPr lang="en-US" altLang="zh-CN" b="1" dirty="0"/>
          </a:p>
          <a:p>
            <a:pPr marL="285750" indent="-285750">
              <a:buFont typeface="Arial" panose="020B0604020202020204" pitchFamily="34" charset="0"/>
              <a:buChar char="•"/>
            </a:pPr>
            <a:r>
              <a:rPr lang="en-US" altLang="zh-CN" b="1" dirty="0"/>
              <a:t>Based</a:t>
            </a:r>
            <a:r>
              <a:rPr lang="zh-CN" altLang="en-US" b="1" dirty="0"/>
              <a:t> </a:t>
            </a:r>
            <a:r>
              <a:rPr lang="en-US" altLang="zh-CN" b="1" dirty="0"/>
              <a:t>on</a:t>
            </a:r>
            <a:r>
              <a:rPr lang="zh-CN" altLang="en-US" b="1" dirty="0"/>
              <a:t> </a:t>
            </a:r>
            <a:r>
              <a:rPr lang="en-US" altLang="zh-CN" b="1" dirty="0"/>
              <a:t>Meta Learning(Robust MAML[3])</a:t>
            </a:r>
            <a:endParaRPr lang="en-US" altLang="zh-CN" b="1" dirty="0"/>
          </a:p>
        </p:txBody>
      </p:sp>
      <p:sp>
        <p:nvSpPr>
          <p:cNvPr id="35" name="文本框 34"/>
          <p:cNvSpPr txBox="1"/>
          <p:nvPr/>
        </p:nvSpPr>
        <p:spPr>
          <a:xfrm>
            <a:off x="144091" y="4181652"/>
            <a:ext cx="4851734" cy="584775"/>
          </a:xfrm>
          <a:prstGeom prst="rect">
            <a:avLst/>
          </a:prstGeom>
          <a:noFill/>
        </p:spPr>
        <p:txBody>
          <a:bodyPr wrap="square">
            <a:spAutoFit/>
          </a:bodyPr>
          <a:lstStyle/>
          <a:p>
            <a:r>
              <a:rPr lang="en-US" altLang="zh-CN" sz="1600" dirty="0"/>
              <a:t>Simulate the train/test domain shift during training and </a:t>
            </a:r>
            <a:endParaRPr lang="en-US" altLang="zh-CN" sz="1600" dirty="0"/>
          </a:p>
          <a:p>
            <a:r>
              <a:rPr lang="en-US" altLang="zh-CN" sz="1600" dirty="0"/>
              <a:t>realized the meta-learning based generalization method.</a:t>
            </a:r>
            <a:endParaRPr lang="zh-CN" altLang="en-US" sz="1600" dirty="0"/>
          </a:p>
        </p:txBody>
      </p:sp>
      <p:sp>
        <p:nvSpPr>
          <p:cNvPr id="41" name="文本框 40"/>
          <p:cNvSpPr txBox="1"/>
          <p:nvPr/>
        </p:nvSpPr>
        <p:spPr>
          <a:xfrm>
            <a:off x="-9357" y="5256311"/>
            <a:ext cx="10758819" cy="461665"/>
          </a:xfrm>
          <a:prstGeom prst="rect">
            <a:avLst/>
          </a:prstGeom>
          <a:noFill/>
        </p:spPr>
        <p:txBody>
          <a:bodyPr wrap="square">
            <a:spAutoFit/>
          </a:bodyPr>
          <a:lstStyle/>
          <a:p>
            <a:r>
              <a:rPr lang="en-US" altLang="zh-CN" sz="1200" dirty="0"/>
              <a:t>[3] KANG J, LIU R, LI L, et al. Domain-Invariant Speaker Vector Projection by Model-Agnostic Meta-Learning[C/OL]//Proc. </a:t>
            </a:r>
            <a:r>
              <a:rPr lang="en-US" altLang="zh-CN" sz="1200" dirty="0" err="1"/>
              <a:t>Interspeech</a:t>
            </a:r>
            <a:r>
              <a:rPr lang="en-US" altLang="zh-CN" sz="1200" dirty="0"/>
              <a:t> 2020. 2020: 3825-3829. DOI: 10.21437/</a:t>
            </a:r>
            <a:r>
              <a:rPr lang="en-US" altLang="zh-CN" sz="1200" dirty="0" err="1"/>
              <a:t>Interspee</a:t>
            </a:r>
            <a:r>
              <a:rPr lang="en-US" altLang="zh-CN" sz="1200" dirty="0"/>
              <a:t> ch.2020-2562</a:t>
            </a:r>
            <a:endParaRPr lang="zh-CN" altLang="en-US" sz="1200" dirty="0"/>
          </a:p>
        </p:txBody>
      </p:sp>
      <p:pic>
        <p:nvPicPr>
          <p:cNvPr id="8" name="图片 7"/>
          <p:cNvPicPr>
            <a:picLocks noChangeAspect="1"/>
          </p:cNvPicPr>
          <p:nvPr/>
        </p:nvPicPr>
        <p:blipFill>
          <a:blip r:embed="rId1"/>
          <a:stretch>
            <a:fillRect/>
          </a:stretch>
        </p:blipFill>
        <p:spPr>
          <a:xfrm>
            <a:off x="144091" y="2086563"/>
            <a:ext cx="4545936" cy="1924856"/>
          </a:xfrm>
          <a:prstGeom prst="rect">
            <a:avLst/>
          </a:prstGeom>
        </p:spPr>
      </p:pic>
      <p:pic>
        <p:nvPicPr>
          <p:cNvPr id="11" name="图片 10"/>
          <p:cNvPicPr>
            <a:picLocks noChangeAspect="1"/>
          </p:cNvPicPr>
          <p:nvPr/>
        </p:nvPicPr>
        <p:blipFill>
          <a:blip r:embed="rId2"/>
          <a:stretch>
            <a:fillRect/>
          </a:stretch>
        </p:blipFill>
        <p:spPr>
          <a:xfrm>
            <a:off x="4889115" y="2001370"/>
            <a:ext cx="5895001" cy="25068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4192270" cy="584775"/>
          </a:xfrm>
          <a:prstGeom prst="rect">
            <a:avLst/>
          </a:prstGeom>
          <a:noFill/>
        </p:spPr>
        <p:txBody>
          <a:bodyPr wrap="square" rtlCol="0">
            <a:spAutoFit/>
          </a:bodyPr>
          <a:lstStyle/>
          <a:p>
            <a:r>
              <a:rPr lang="en-US" altLang="zh-CN" sz="3200" dirty="0">
                <a:solidFill>
                  <a:schemeClr val="bg1"/>
                </a:solidFill>
                <a:sym typeface="+mn-ea"/>
              </a:rPr>
              <a:t>RELATED WORK </a:t>
            </a:r>
            <a:endParaRPr lang="en-US" altLang="zh-CN" sz="3200" dirty="0">
              <a:solidFill>
                <a:schemeClr val="bg1"/>
              </a:solidFill>
              <a:sym typeface="+mn-ea"/>
            </a:endParaRPr>
          </a:p>
        </p:txBody>
      </p:sp>
      <p:sp>
        <p:nvSpPr>
          <p:cNvPr id="18" name="文本框 17"/>
          <p:cNvSpPr txBox="1"/>
          <p:nvPr/>
        </p:nvSpPr>
        <p:spPr>
          <a:xfrm>
            <a:off x="938272" y="1154767"/>
            <a:ext cx="2369820" cy="645160"/>
          </a:xfrm>
          <a:prstGeom prst="rect">
            <a:avLst/>
          </a:prstGeom>
          <a:noFill/>
        </p:spPr>
        <p:txBody>
          <a:bodyPr wrap="square" rtlCol="0">
            <a:spAutoFit/>
          </a:bodyPr>
          <a:lstStyle/>
          <a:p>
            <a:pPr algn="ctr"/>
            <a:r>
              <a:rPr lang="en-US" altLang="zh-CN" b="1" dirty="0"/>
              <a:t>Domain generalization methods</a:t>
            </a:r>
            <a:endParaRPr lang="en-US" altLang="zh-CN" b="1" dirty="0"/>
          </a:p>
        </p:txBody>
      </p:sp>
      <p:sp>
        <p:nvSpPr>
          <p:cNvPr id="25" name="文本框 24"/>
          <p:cNvSpPr txBox="1"/>
          <p:nvPr/>
        </p:nvSpPr>
        <p:spPr>
          <a:xfrm>
            <a:off x="30857" y="3026112"/>
            <a:ext cx="1986915" cy="645160"/>
          </a:xfrm>
          <a:prstGeom prst="rect">
            <a:avLst/>
          </a:prstGeom>
          <a:noFill/>
        </p:spPr>
        <p:txBody>
          <a:bodyPr wrap="square" rtlCol="0">
            <a:spAutoFit/>
          </a:bodyPr>
          <a:lstStyle/>
          <a:p>
            <a:pPr algn="ctr"/>
            <a:r>
              <a:rPr lang="en-US" altLang="zh-CN" b="1" dirty="0"/>
              <a:t>Constrained testing conditions</a:t>
            </a:r>
            <a:endParaRPr lang="en-US" altLang="zh-CN" b="1" dirty="0"/>
          </a:p>
        </p:txBody>
      </p:sp>
      <p:sp>
        <p:nvSpPr>
          <p:cNvPr id="26" name="文本框 25"/>
          <p:cNvSpPr txBox="1"/>
          <p:nvPr/>
        </p:nvSpPr>
        <p:spPr>
          <a:xfrm>
            <a:off x="2263517" y="3024207"/>
            <a:ext cx="2201053" cy="923330"/>
          </a:xfrm>
          <a:prstGeom prst="rect">
            <a:avLst/>
          </a:prstGeom>
          <a:noFill/>
        </p:spPr>
        <p:txBody>
          <a:bodyPr wrap="square" rtlCol="0" anchor="t">
            <a:spAutoFit/>
          </a:bodyPr>
          <a:lstStyle/>
          <a:p>
            <a:pPr algn="ctr"/>
            <a:r>
              <a:rPr lang="en-US" altLang="zh-CN" b="1" dirty="0">
                <a:sym typeface="+mn-ea"/>
              </a:rPr>
              <a:t>Unconstrained </a:t>
            </a:r>
            <a:endParaRPr lang="en-US" altLang="zh-CN" b="1" dirty="0">
              <a:sym typeface="+mn-ea"/>
            </a:endParaRPr>
          </a:p>
          <a:p>
            <a:pPr algn="ctr"/>
            <a:r>
              <a:rPr lang="en-US" altLang="zh-CN" b="1" dirty="0">
                <a:sym typeface="+mn-ea"/>
              </a:rPr>
              <a:t>testing  conditions</a:t>
            </a:r>
            <a:endParaRPr lang="en-US" altLang="zh-CN" b="1" dirty="0">
              <a:sym typeface="+mn-ea"/>
            </a:endParaRPr>
          </a:p>
          <a:p>
            <a:pPr algn="ctr"/>
            <a:r>
              <a:rPr lang="en-US" altLang="zh-CN" b="1" dirty="0">
                <a:sym typeface="+mn-ea"/>
              </a:rPr>
              <a:t>(</a:t>
            </a:r>
            <a:r>
              <a:rPr lang="en-US" altLang="zh-CN" b="1" dirty="0">
                <a:solidFill>
                  <a:srgbClr val="FF0000"/>
                </a:solidFill>
                <a:sym typeface="+mn-ea"/>
              </a:rPr>
              <a:t>Our research</a:t>
            </a:r>
            <a:r>
              <a:rPr lang="zh-CN" altLang="en-US" b="1" dirty="0">
                <a:solidFill>
                  <a:srgbClr val="FF0000"/>
                </a:solidFill>
                <a:sym typeface="+mn-ea"/>
              </a:rPr>
              <a:t>：</a:t>
            </a:r>
            <a:r>
              <a:rPr lang="en-US" altLang="zh-CN" b="1" dirty="0">
                <a:solidFill>
                  <a:srgbClr val="FF0000"/>
                </a:solidFill>
                <a:sym typeface="+mn-ea"/>
              </a:rPr>
              <a:t>MRL</a:t>
            </a:r>
            <a:r>
              <a:rPr lang="en-US" altLang="zh-CN" b="1" dirty="0">
                <a:sym typeface="+mn-ea"/>
              </a:rPr>
              <a:t>)</a:t>
            </a:r>
            <a:endParaRPr lang="en-US" altLang="zh-CN" b="1" dirty="0">
              <a:sym typeface="+mn-ea"/>
            </a:endParaRPr>
          </a:p>
        </p:txBody>
      </p:sp>
      <p:cxnSp>
        <p:nvCxnSpPr>
          <p:cNvPr id="27" name="直接箭头连接符 26"/>
          <p:cNvCxnSpPr>
            <a:endCxn id="25" idx="0"/>
          </p:cNvCxnSpPr>
          <p:nvPr/>
        </p:nvCxnSpPr>
        <p:spPr>
          <a:xfrm flipH="1">
            <a:off x="1024632" y="1799927"/>
            <a:ext cx="878840" cy="1226185"/>
          </a:xfrm>
          <a:prstGeom prst="straightConnector1">
            <a:avLst/>
          </a:prstGeom>
          <a:ln>
            <a:solidFill>
              <a:schemeClr val="tx1"/>
            </a:solidFill>
            <a:tailEnd type="arrow" w="med" len="med"/>
          </a:ln>
        </p:spPr>
        <p:style>
          <a:lnRef idx="3">
            <a:schemeClr val="accent1"/>
          </a:lnRef>
          <a:fillRef idx="0">
            <a:srgbClr val="FFFFFF"/>
          </a:fillRef>
          <a:effectRef idx="0">
            <a:srgbClr val="FFFFFF"/>
          </a:effectRef>
          <a:fontRef idx="minor">
            <a:schemeClr val="tx1"/>
          </a:fontRef>
        </p:style>
      </p:cxnSp>
      <p:cxnSp>
        <p:nvCxnSpPr>
          <p:cNvPr id="28" name="直接箭头连接符 27"/>
          <p:cNvCxnSpPr/>
          <p:nvPr/>
        </p:nvCxnSpPr>
        <p:spPr>
          <a:xfrm>
            <a:off x="2263517" y="1799927"/>
            <a:ext cx="935990" cy="1224280"/>
          </a:xfrm>
          <a:prstGeom prst="straightConnector1">
            <a:avLst/>
          </a:prstGeom>
          <a:ln>
            <a:solidFill>
              <a:schemeClr val="accent3">
                <a:lumMod val="60000"/>
                <a:lumOff val="40000"/>
              </a:schemeClr>
            </a:solidFill>
            <a:tailEnd type="arrow" w="med" len="med"/>
          </a:ln>
        </p:spPr>
        <p:style>
          <a:lnRef idx="3">
            <a:schemeClr val="accent1"/>
          </a:lnRef>
          <a:fillRef idx="0">
            <a:srgbClr val="FFFFFF"/>
          </a:fillRef>
          <a:effectRef idx="0">
            <a:srgbClr val="FFFFFF"/>
          </a:effectRef>
          <a:fontRef idx="minor">
            <a:schemeClr val="tx1"/>
          </a:fontRef>
        </p:style>
      </p:cxnSp>
      <p:sp>
        <p:nvSpPr>
          <p:cNvPr id="30" name="文本框 29"/>
          <p:cNvSpPr txBox="1"/>
          <p:nvPr/>
        </p:nvSpPr>
        <p:spPr>
          <a:xfrm>
            <a:off x="5040635" y="1119405"/>
            <a:ext cx="5519736" cy="3970318"/>
          </a:xfrm>
          <a:prstGeom prst="rect">
            <a:avLst/>
          </a:prstGeom>
          <a:noFill/>
        </p:spPr>
        <p:txBody>
          <a:bodyPr wrap="square">
            <a:spAutoFit/>
          </a:bodyPr>
          <a:lstStyle/>
          <a:p>
            <a:pPr marL="285750" indent="-285750">
              <a:buFont typeface="Arial" panose="020B0604020202020204" pitchFamily="34" charset="0"/>
              <a:buChar char="•"/>
            </a:pPr>
            <a:r>
              <a:rPr lang="zh-CN" altLang="en-US" dirty="0"/>
              <a:t>In </a:t>
            </a:r>
            <a:r>
              <a:rPr lang="zh-CN" altLang="en-US" b="1" dirty="0"/>
              <a:t>DG</a:t>
            </a:r>
            <a:r>
              <a:rPr lang="zh-CN" altLang="en-US" dirty="0"/>
              <a:t> tasks, </a:t>
            </a:r>
            <a:r>
              <a:rPr lang="en-US" altLang="zh-CN" dirty="0"/>
              <a:t>ensuring that the test data originates from the </a:t>
            </a:r>
            <a:r>
              <a:rPr lang="en-US" altLang="zh-CN" b="1" dirty="0"/>
              <a:t>same underlying distribution is challenging</a:t>
            </a:r>
            <a:r>
              <a:rPr lang="zh-CN" altLang="en-US" dirty="0"/>
              <a:t>. </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We refer to the situation where the </a:t>
            </a:r>
            <a:r>
              <a:rPr lang="zh-CN" altLang="en-US" b="1" dirty="0"/>
              <a:t>test data exhibits varying distributions</a:t>
            </a:r>
            <a:r>
              <a:rPr lang="zh-CN" altLang="en-US" dirty="0"/>
              <a:t> as the </a:t>
            </a:r>
            <a:r>
              <a:rPr lang="zh-CN" altLang="en-US" b="1" dirty="0"/>
              <a:t>unconstrained testing condition.</a:t>
            </a:r>
            <a:endParaRPr lang="en-US" altLang="zh-CN" b="1" dirty="0"/>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r>
              <a:rPr lang="zh-CN" altLang="en-US" dirty="0"/>
              <a:t>However, previous studies </a:t>
            </a:r>
            <a:r>
              <a:rPr lang="zh-CN" altLang="en-US" b="1" dirty="0"/>
              <a:t>did not explicitly account for these unconstrained conditions </a:t>
            </a:r>
            <a:r>
              <a:rPr lang="zh-CN" altLang="en-US" dirty="0"/>
              <a:t>during the </a:t>
            </a:r>
            <a:r>
              <a:rPr lang="zh-CN" altLang="en-US" b="1" dirty="0"/>
              <a:t>training process</a:t>
            </a:r>
            <a:r>
              <a:rPr lang="zh-CN" altLang="en-US" dirty="0"/>
              <a:t>.</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We addressed the </a:t>
            </a:r>
            <a:r>
              <a:rPr lang="en-US" altLang="zh-CN" b="1" dirty="0"/>
              <a:t>unconstrained conditions explicitly during the training process</a:t>
            </a:r>
            <a:r>
              <a:rPr lang="en-US" altLang="zh-CN" dirty="0"/>
              <a:t> and introduced a novel approach called </a:t>
            </a:r>
            <a:r>
              <a:rPr lang="en-US" altLang="zh-CN" b="1" dirty="0"/>
              <a:t>Meta representation learning </a:t>
            </a:r>
            <a:r>
              <a:rPr lang="en-US" altLang="zh-CN" dirty="0"/>
              <a:t>(MRL).</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0" y="144145"/>
            <a:ext cx="3600450" cy="584775"/>
          </a:xfrm>
          <a:prstGeom prst="rect">
            <a:avLst/>
          </a:prstGeom>
          <a:noFill/>
        </p:spPr>
        <p:txBody>
          <a:bodyPr wrap="square" rtlCol="0">
            <a:spAutoFit/>
          </a:bodyPr>
          <a:lstStyle/>
          <a:p>
            <a:r>
              <a:rPr lang="en-US" altLang="zh-CN" sz="3200" dirty="0">
                <a:solidFill>
                  <a:schemeClr val="bg1"/>
                </a:solidFill>
              </a:rPr>
              <a:t>OUTLINE</a:t>
            </a:r>
            <a:endParaRPr lang="en-US" altLang="zh-CN" sz="3200" dirty="0">
              <a:solidFill>
                <a:schemeClr val="bg1"/>
              </a:solidFill>
            </a:endParaRPr>
          </a:p>
        </p:txBody>
      </p:sp>
      <p:sp>
        <p:nvSpPr>
          <p:cNvPr id="5" name="文本框 4"/>
          <p:cNvSpPr txBox="1"/>
          <p:nvPr/>
        </p:nvSpPr>
        <p:spPr>
          <a:xfrm>
            <a:off x="496570" y="1343660"/>
            <a:ext cx="7496175" cy="3046988"/>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RELATED WORK</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solidFill>
                  <a:srgbClr val="FF0000"/>
                </a:solidFill>
                <a:sym typeface="+mn-ea"/>
              </a:rPr>
              <a:t>METHOD</a:t>
            </a:r>
            <a:endParaRPr lang="en-US" altLang="zh-CN" sz="2400" dirty="0">
              <a:solidFill>
                <a:srgbClr val="FF0000"/>
              </a:solidFill>
            </a:endParaRPr>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sym typeface="+mn-ea"/>
              </a:rPr>
              <a:t>EXPERIMENTS</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t>CONCLUSION</a:t>
            </a:r>
            <a:endParaRPr lang="en-US" altLang="zh-CN" sz="2400" dirty="0"/>
          </a:p>
          <a:p>
            <a:pPr marL="285750" indent="-285750">
              <a:buFont typeface="Arial" panose="020B0604020202020204" pitchFamily="34" charset="0"/>
              <a:buChar char="•"/>
            </a:pPr>
            <a:endParaRPr lang="en-US" altLang="zh-CN" sz="2400" dirty="0"/>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COMMONDATA" val="eyJoZGlkIjoiNTEzYzMzZGE0MmJhNDNjMmE4NTQxODgwZTJiZDc1MWMifQ=="/>
  <p:tag name="commondata" val="eyJoZGlkIjoiNWI0NzhiZDc4YzlhZTgzNTNmODlhODE3YmEyZTY3Mj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4895</Words>
  <Application>WPS 演示</Application>
  <PresentationFormat>自定义</PresentationFormat>
  <Paragraphs>222</Paragraphs>
  <Slides>20</Slides>
  <Notes>20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20</vt:i4>
      </vt:variant>
    </vt:vector>
  </HeadingPairs>
  <TitlesOfParts>
    <vt:vector size="36" baseType="lpstr">
      <vt:lpstr>Arial</vt:lpstr>
      <vt:lpstr>宋体</vt:lpstr>
      <vt:lpstr>Wingdings</vt:lpstr>
      <vt:lpstr>Times New Roman</vt:lpstr>
      <vt:lpstr>Noto Sans</vt:lpstr>
      <vt:lpstr>Segoe UI Symbol</vt:lpstr>
      <vt:lpstr>CIDFont+F6</vt:lpstr>
      <vt:lpstr>Calibri</vt:lpstr>
      <vt:lpstr>微软雅黑</vt:lpstr>
      <vt:lpstr>Arial Unicode MS</vt:lpstr>
      <vt:lpstr>Wingdings</vt:lpstr>
      <vt:lpstr>Cambria Math</vt:lpstr>
      <vt:lpstr>-apple-system</vt:lpstr>
      <vt:lpstr>Segoe Print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雨中晴天</cp:lastModifiedBy>
  <cp:revision>43</cp:revision>
  <dcterms:created xsi:type="dcterms:W3CDTF">2022-01-10T04:45:00Z</dcterms:created>
  <dcterms:modified xsi:type="dcterms:W3CDTF">2024-04-01T17:34:03Z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BBC5E58B2B4A4A19965646CE789039CF</vt:lpwstr>
  </property>
  <property fmtid="{D5CDD505-2E9C-101B-9397-08002B2CF9AE}" pid="3" name="KSOProductBuildVer">
    <vt:lpwstr>2052-12.1.0.16417</vt:lpwstr>
  </property>
</Properties>
</file>