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70" r:id="rId3"/>
    <p:sldId id="471" r:id="rId4"/>
    <p:sldId id="473" r:id="rId5"/>
    <p:sldId id="460" r:id="rId6"/>
    <p:sldId id="447" r:id="rId7"/>
    <p:sldId id="461" r:id="rId8"/>
    <p:sldId id="472" r:id="rId9"/>
    <p:sldId id="464" r:id="rId10"/>
    <p:sldId id="462" r:id="rId11"/>
    <p:sldId id="474" r:id="rId12"/>
    <p:sldId id="463" r:id="rId13"/>
    <p:sldId id="450" r:id="rId14"/>
    <p:sldId id="466" r:id="rId15"/>
    <p:sldId id="467" r:id="rId16"/>
    <p:sldId id="469" r:id="rId17"/>
    <p:sldId id="468" r:id="rId18"/>
    <p:sldId id="283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FF"/>
    <a:srgbClr val="F86CE7"/>
    <a:srgbClr val="FFFFFF"/>
    <a:srgbClr val="FFCC00"/>
    <a:srgbClr val="FF8585"/>
    <a:srgbClr val="0066FF"/>
    <a:srgbClr val="FF3300"/>
    <a:srgbClr val="AB7BF1"/>
    <a:srgbClr val="996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0E4E9"/>
          </a:solidFill>
        </a:fill>
      </a:tcStyle>
    </a:wholeTbl>
    <a:band2H>
      <a:tcTxStyle/>
      <a:tcStyle>
        <a:tcBdr/>
        <a:fill>
          <a:solidFill>
            <a:srgbClr val="F0F2F4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6CACA"/>
          </a:solidFill>
        </a:fill>
      </a:tcStyle>
    </a:wholeTbl>
    <a:band2H>
      <a:tcTxStyle/>
      <a:tcStyle>
        <a:tcBdr/>
        <a:fill>
          <a:solidFill>
            <a:srgbClr val="F3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F008B-EF0C-469B-AE2C-CE36674F96A0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9CDF0A09-506D-40DE-A2E8-4C1C1F2DA41B}">
      <dgm:prSet phldrT="[文本]" custT="1"/>
      <dgm:spPr>
        <a:solidFill>
          <a:schemeClr val="accent5">
            <a:lumMod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altLang="zh-CN" sz="1800" dirty="0">
              <a:solidFill>
                <a:srgbClr val="FFFFFF"/>
              </a:solidFill>
              <a:latin typeface="+mj-lt"/>
            </a:rPr>
            <a:t>Variable bit-rate coding</a:t>
          </a:r>
          <a:endParaRPr lang="zh-CN" altLang="en-US" sz="1800" dirty="0">
            <a:solidFill>
              <a:srgbClr val="FFFFFF"/>
            </a:solidFill>
            <a:latin typeface="+mj-lt"/>
          </a:endParaRPr>
        </a:p>
      </dgm:t>
    </dgm:pt>
    <dgm:pt modelId="{636439B6-9D41-4B44-AA6A-E1DDF56D9509}" type="parTrans" cxnId="{096F2850-6F4F-4DFD-933B-C229684FC175}">
      <dgm:prSet/>
      <dgm:spPr/>
      <dgm:t>
        <a:bodyPr/>
        <a:lstStyle/>
        <a:p>
          <a:endParaRPr lang="zh-CN" altLang="en-US"/>
        </a:p>
      </dgm:t>
    </dgm:pt>
    <dgm:pt modelId="{A5A27CFF-5D17-4018-A1AF-75057014F53C}" type="sibTrans" cxnId="{096F2850-6F4F-4DFD-933B-C229684FC175}">
      <dgm:prSet/>
      <dgm:spPr/>
      <dgm:t>
        <a:bodyPr/>
        <a:lstStyle/>
        <a:p>
          <a:endParaRPr lang="zh-CN" altLang="en-US"/>
        </a:p>
      </dgm:t>
    </dgm:pt>
    <dgm:pt modelId="{37418DBB-02B6-4318-B6F9-D1D1F42C3790}">
      <dgm:prSet phldrT="[文本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altLang="zh-CN" sz="1800" dirty="0">
              <a:solidFill>
                <a:schemeClr val="tx1"/>
              </a:solidFill>
              <a:latin typeface="+mj-lt"/>
            </a:rPr>
            <a:t>Binary modulator (BM)</a:t>
          </a:r>
          <a:endParaRPr lang="zh-CN" altLang="en-US" sz="1800" dirty="0">
            <a:solidFill>
              <a:schemeClr val="tx1"/>
            </a:solidFill>
            <a:latin typeface="+mj-lt"/>
          </a:endParaRPr>
        </a:p>
      </dgm:t>
    </dgm:pt>
    <dgm:pt modelId="{B1594381-F9E1-4301-B028-C62944DE5A7A}" type="sibTrans" cxnId="{35E01719-7B3C-48AE-B7D6-94C9F79978A8}">
      <dgm:prSet/>
      <dgm:spPr/>
      <dgm:t>
        <a:bodyPr/>
        <a:lstStyle/>
        <a:p>
          <a:endParaRPr lang="zh-CN" altLang="en-US"/>
        </a:p>
      </dgm:t>
    </dgm:pt>
    <dgm:pt modelId="{60DF841F-C3F5-4CE3-8ACF-F558A854DA93}" type="parTrans" cxnId="{35E01719-7B3C-48AE-B7D6-94C9F79978A8}">
      <dgm:prSet/>
      <dgm:spPr/>
      <dgm:t>
        <a:bodyPr/>
        <a:lstStyle/>
        <a:p>
          <a:endParaRPr lang="zh-CN" altLang="en-US"/>
        </a:p>
      </dgm:t>
    </dgm:pt>
    <dgm:pt modelId="{8A9010B9-B107-4663-8F64-EA2D970304E7}">
      <dgm:prSet phldrT="[文本]" custT="1"/>
      <dgm:spPr>
        <a:solidFill>
          <a:schemeClr val="bg2">
            <a:lumMod val="20000"/>
            <a:lumOff val="80000"/>
          </a:schemeClr>
        </a:solidFill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altLang="zh-CN" sz="1800" dirty="0">
              <a:solidFill>
                <a:srgbClr val="FFFFFF"/>
              </a:solidFill>
              <a:latin typeface="+mj-lt"/>
            </a:rPr>
            <a:t>R-λ model for NIC</a:t>
          </a:r>
          <a:endParaRPr lang="zh-CN" altLang="en-US" sz="1800" dirty="0">
            <a:solidFill>
              <a:srgbClr val="FFFFFF"/>
            </a:solidFill>
            <a:latin typeface="+mj-lt"/>
          </a:endParaRPr>
        </a:p>
      </dgm:t>
    </dgm:pt>
    <dgm:pt modelId="{A456E058-2412-4E13-BAA1-2AE47524C204}" type="sibTrans" cxnId="{FA6EBFFD-B656-4D35-A114-C3B2A544B0BD}">
      <dgm:prSet/>
      <dgm:spPr/>
      <dgm:t>
        <a:bodyPr/>
        <a:lstStyle/>
        <a:p>
          <a:endParaRPr lang="zh-CN" altLang="en-US"/>
        </a:p>
      </dgm:t>
    </dgm:pt>
    <dgm:pt modelId="{95908332-EFAB-466B-9BB8-F817C68CC399}" type="parTrans" cxnId="{FA6EBFFD-B656-4D35-A114-C3B2A544B0BD}">
      <dgm:prSet/>
      <dgm:spPr/>
      <dgm:t>
        <a:bodyPr/>
        <a:lstStyle/>
        <a:p>
          <a:endParaRPr lang="zh-CN" altLang="en-US"/>
        </a:p>
      </dgm:t>
    </dgm:pt>
    <dgm:pt modelId="{63F98A11-53F8-4EB9-9FE6-1BDEFDCCFCFD}">
      <dgm:prSet phldrT="[文本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altLang="zh-CN" sz="1800" dirty="0" err="1">
              <a:solidFill>
                <a:schemeClr val="tx1"/>
              </a:solidFill>
              <a:latin typeface="+mj-lt"/>
            </a:rPr>
            <a:t>Modnet</a:t>
          </a:r>
          <a:endParaRPr lang="zh-CN" altLang="en-US" sz="1800" dirty="0">
            <a:solidFill>
              <a:schemeClr val="tx1"/>
            </a:solidFill>
            <a:latin typeface="+mj-lt"/>
          </a:endParaRPr>
        </a:p>
      </dgm:t>
    </dgm:pt>
    <dgm:pt modelId="{5E2FE2E7-E138-4F9E-BED3-C56EB2028527}" type="parTrans" cxnId="{C0026FEA-1016-4451-AF5D-E0CBCC98AC36}">
      <dgm:prSet/>
      <dgm:spPr/>
      <dgm:t>
        <a:bodyPr/>
        <a:lstStyle/>
        <a:p>
          <a:endParaRPr lang="zh-CN" altLang="en-US"/>
        </a:p>
      </dgm:t>
    </dgm:pt>
    <dgm:pt modelId="{6EA74938-CD2C-486D-BDF9-076E0C788D74}" type="sibTrans" cxnId="{C0026FEA-1016-4451-AF5D-E0CBCC98AC36}">
      <dgm:prSet/>
      <dgm:spPr/>
      <dgm:t>
        <a:bodyPr/>
        <a:lstStyle/>
        <a:p>
          <a:endParaRPr lang="zh-CN" altLang="en-US"/>
        </a:p>
      </dgm:t>
    </dgm:pt>
    <dgm:pt modelId="{98BD9401-5602-4EEE-BF39-FBCED301BB97}">
      <dgm:prSet phldrT="[文本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altLang="zh-CN" sz="18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rPr>
            <a:t>Theoretical analysis</a:t>
          </a:r>
          <a:endParaRPr lang="zh-CN" altLang="en-US" sz="1800" dirty="0">
            <a:solidFill>
              <a:schemeClr val="bg2">
                <a:lumMod val="60000"/>
                <a:lumOff val="40000"/>
              </a:schemeClr>
            </a:solidFill>
            <a:latin typeface="+mj-lt"/>
          </a:endParaRPr>
        </a:p>
      </dgm:t>
    </dgm:pt>
    <dgm:pt modelId="{E9E6313F-33E6-4F5D-8EFC-CA9C06FEC9E0}" type="parTrans" cxnId="{F422B700-50D5-460F-803A-903E7C6D93F1}">
      <dgm:prSet/>
      <dgm:spPr/>
      <dgm:t>
        <a:bodyPr/>
        <a:lstStyle/>
        <a:p>
          <a:endParaRPr lang="zh-CN" altLang="en-US"/>
        </a:p>
      </dgm:t>
    </dgm:pt>
    <dgm:pt modelId="{482C32F6-0A49-4FB8-A78B-6AB55D6547F0}" type="sibTrans" cxnId="{F422B700-50D5-460F-803A-903E7C6D93F1}">
      <dgm:prSet/>
      <dgm:spPr/>
      <dgm:t>
        <a:bodyPr/>
        <a:lstStyle/>
        <a:p>
          <a:endParaRPr lang="zh-CN" altLang="en-US"/>
        </a:p>
      </dgm:t>
    </dgm:pt>
    <dgm:pt modelId="{EB6B1283-4C16-4C99-A423-24A32CA4E613}">
      <dgm:prSet phldrT="[文本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altLang="zh-CN" sz="18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rPr>
            <a:t>Experiments</a:t>
          </a:r>
          <a:endParaRPr lang="zh-CN" altLang="en-US" sz="1800" dirty="0">
            <a:solidFill>
              <a:schemeClr val="bg2">
                <a:lumMod val="60000"/>
                <a:lumOff val="40000"/>
              </a:schemeClr>
            </a:solidFill>
            <a:latin typeface="+mj-lt"/>
          </a:endParaRPr>
        </a:p>
      </dgm:t>
    </dgm:pt>
    <dgm:pt modelId="{31EE7BD1-197A-4C43-AF36-6FA5272F93F7}" type="parTrans" cxnId="{EE17FC16-F056-4D64-854D-996396FA9B71}">
      <dgm:prSet/>
      <dgm:spPr/>
      <dgm:t>
        <a:bodyPr/>
        <a:lstStyle/>
        <a:p>
          <a:endParaRPr lang="zh-CN" altLang="en-US"/>
        </a:p>
      </dgm:t>
    </dgm:pt>
    <dgm:pt modelId="{84E78988-2C28-401D-B259-4703B5C7106A}" type="sibTrans" cxnId="{EE17FC16-F056-4D64-854D-996396FA9B71}">
      <dgm:prSet/>
      <dgm:spPr/>
      <dgm:t>
        <a:bodyPr/>
        <a:lstStyle/>
        <a:p>
          <a:endParaRPr lang="zh-CN" altLang="en-US"/>
        </a:p>
      </dgm:t>
    </dgm:pt>
    <dgm:pt modelId="{793CF425-A768-4C54-B50C-C88248C60F8C}" type="pres">
      <dgm:prSet presAssocID="{DACF008B-EF0C-469B-AE2C-CE36674F96A0}" presName="linear" presStyleCnt="0">
        <dgm:presLayoutVars>
          <dgm:dir/>
          <dgm:animLvl val="lvl"/>
          <dgm:resizeHandles val="exact"/>
        </dgm:presLayoutVars>
      </dgm:prSet>
      <dgm:spPr/>
    </dgm:pt>
    <dgm:pt modelId="{8CD55AC1-EEF5-4070-8AFA-B809C2891986}" type="pres">
      <dgm:prSet presAssocID="{9CDF0A09-506D-40DE-A2E8-4C1C1F2DA41B}" presName="parentLin" presStyleCnt="0"/>
      <dgm:spPr/>
    </dgm:pt>
    <dgm:pt modelId="{0CCE9606-B8BD-4816-AC30-232A7875E336}" type="pres">
      <dgm:prSet presAssocID="{9CDF0A09-506D-40DE-A2E8-4C1C1F2DA41B}" presName="parentLeftMargin" presStyleLbl="node1" presStyleIdx="0" presStyleCnt="2"/>
      <dgm:spPr/>
    </dgm:pt>
    <dgm:pt modelId="{09371FDD-8670-4E76-A9ED-810C0DC1DD53}" type="pres">
      <dgm:prSet presAssocID="{9CDF0A09-506D-40DE-A2E8-4C1C1F2DA41B}" presName="parentText" presStyleLbl="node1" presStyleIdx="0" presStyleCnt="2" custLinFactNeighborX="-44403" custLinFactNeighborY="-5295">
        <dgm:presLayoutVars>
          <dgm:chMax val="0"/>
          <dgm:bulletEnabled val="1"/>
        </dgm:presLayoutVars>
      </dgm:prSet>
      <dgm:spPr/>
    </dgm:pt>
    <dgm:pt modelId="{956FE2F5-D6D3-4C15-BF5C-AA6B47FD11BF}" type="pres">
      <dgm:prSet presAssocID="{9CDF0A09-506D-40DE-A2E8-4C1C1F2DA41B}" presName="negativeSpace" presStyleCnt="0"/>
      <dgm:spPr/>
    </dgm:pt>
    <dgm:pt modelId="{1AAB30B3-EA2A-4531-9FB8-36F2EC3693A0}" type="pres">
      <dgm:prSet presAssocID="{9CDF0A09-506D-40DE-A2E8-4C1C1F2DA41B}" presName="childText" presStyleLbl="conFgAcc1" presStyleIdx="0" presStyleCnt="2" custLinFactNeighborX="-296" custLinFactNeighborY="-57892">
        <dgm:presLayoutVars>
          <dgm:bulletEnabled val="1"/>
        </dgm:presLayoutVars>
      </dgm:prSet>
      <dgm:spPr/>
    </dgm:pt>
    <dgm:pt modelId="{968A9681-4190-4D80-B3DC-FCC4919FB349}" type="pres">
      <dgm:prSet presAssocID="{A5A27CFF-5D17-4018-A1AF-75057014F53C}" presName="spaceBetweenRectangles" presStyleCnt="0"/>
      <dgm:spPr/>
    </dgm:pt>
    <dgm:pt modelId="{C5B44DC5-EDB9-440D-B00A-D037597ECD06}" type="pres">
      <dgm:prSet presAssocID="{8A9010B9-B107-4663-8F64-EA2D970304E7}" presName="parentLin" presStyleCnt="0"/>
      <dgm:spPr/>
    </dgm:pt>
    <dgm:pt modelId="{090C2410-0A1E-4ECA-B008-7FDDB9CB6758}" type="pres">
      <dgm:prSet presAssocID="{8A9010B9-B107-4663-8F64-EA2D970304E7}" presName="parentLeftMargin" presStyleLbl="node1" presStyleIdx="0" presStyleCnt="2"/>
      <dgm:spPr/>
    </dgm:pt>
    <dgm:pt modelId="{06D50A5A-C432-44DF-B729-0FDEE1F81157}" type="pres">
      <dgm:prSet presAssocID="{8A9010B9-B107-4663-8F64-EA2D970304E7}" presName="parentText" presStyleLbl="node1" presStyleIdx="1" presStyleCnt="2" custLinFactNeighborX="-41442" custLinFactNeighborY="3824">
        <dgm:presLayoutVars>
          <dgm:chMax val="0"/>
          <dgm:bulletEnabled val="1"/>
        </dgm:presLayoutVars>
      </dgm:prSet>
      <dgm:spPr/>
    </dgm:pt>
    <dgm:pt modelId="{C5C4EC75-B02C-46A8-BBDF-AB710516CE09}" type="pres">
      <dgm:prSet presAssocID="{8A9010B9-B107-4663-8F64-EA2D970304E7}" presName="negativeSpace" presStyleCnt="0"/>
      <dgm:spPr/>
    </dgm:pt>
    <dgm:pt modelId="{5552661E-C34F-4A04-9AD7-0160819449B9}" type="pres">
      <dgm:prSet presAssocID="{8A9010B9-B107-4663-8F64-EA2D970304E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422B700-50D5-460F-803A-903E7C6D93F1}" srcId="{8A9010B9-B107-4663-8F64-EA2D970304E7}" destId="{98BD9401-5602-4EEE-BF39-FBCED301BB97}" srcOrd="0" destOrd="0" parTransId="{E9E6313F-33E6-4F5D-8EFC-CA9C06FEC9E0}" sibTransId="{482C32F6-0A49-4FB8-A78B-6AB55D6547F0}"/>
    <dgm:cxn modelId="{0C0C9C0F-B51D-4BC2-B3D1-B579BAF24AA5}" type="presOf" srcId="{9CDF0A09-506D-40DE-A2E8-4C1C1F2DA41B}" destId="{0CCE9606-B8BD-4816-AC30-232A7875E336}" srcOrd="0" destOrd="0" presId="urn:microsoft.com/office/officeart/2005/8/layout/list1"/>
    <dgm:cxn modelId="{EE17FC16-F056-4D64-854D-996396FA9B71}" srcId="{8A9010B9-B107-4663-8F64-EA2D970304E7}" destId="{EB6B1283-4C16-4C99-A423-24A32CA4E613}" srcOrd="1" destOrd="0" parTransId="{31EE7BD1-197A-4C43-AF36-6FA5272F93F7}" sibTransId="{84E78988-2C28-401D-B259-4703B5C7106A}"/>
    <dgm:cxn modelId="{35E01719-7B3C-48AE-B7D6-94C9F79978A8}" srcId="{9CDF0A09-506D-40DE-A2E8-4C1C1F2DA41B}" destId="{37418DBB-02B6-4318-B6F9-D1D1F42C3790}" srcOrd="0" destOrd="0" parTransId="{60DF841F-C3F5-4CE3-8ACF-F558A854DA93}" sibTransId="{B1594381-F9E1-4301-B028-C62944DE5A7A}"/>
    <dgm:cxn modelId="{096F2850-6F4F-4DFD-933B-C229684FC175}" srcId="{DACF008B-EF0C-469B-AE2C-CE36674F96A0}" destId="{9CDF0A09-506D-40DE-A2E8-4C1C1F2DA41B}" srcOrd="0" destOrd="0" parTransId="{636439B6-9D41-4B44-AA6A-E1DDF56D9509}" sibTransId="{A5A27CFF-5D17-4018-A1AF-75057014F53C}"/>
    <dgm:cxn modelId="{48CFEC54-75A5-4E4F-B595-F2373A38486C}" type="presOf" srcId="{9CDF0A09-506D-40DE-A2E8-4C1C1F2DA41B}" destId="{09371FDD-8670-4E76-A9ED-810C0DC1DD53}" srcOrd="1" destOrd="0" presId="urn:microsoft.com/office/officeart/2005/8/layout/list1"/>
    <dgm:cxn modelId="{EB9EAB91-C4C0-42A7-8FA7-F1362AA40A35}" type="presOf" srcId="{8A9010B9-B107-4663-8F64-EA2D970304E7}" destId="{06D50A5A-C432-44DF-B729-0FDEE1F81157}" srcOrd="1" destOrd="0" presId="urn:microsoft.com/office/officeart/2005/8/layout/list1"/>
    <dgm:cxn modelId="{AC68CD9C-A02F-46C1-B1B7-A1C248EFD447}" type="presOf" srcId="{63F98A11-53F8-4EB9-9FE6-1BDEFDCCFCFD}" destId="{1AAB30B3-EA2A-4531-9FB8-36F2EC3693A0}" srcOrd="0" destOrd="1" presId="urn:microsoft.com/office/officeart/2005/8/layout/list1"/>
    <dgm:cxn modelId="{EF997EC7-71F9-42B7-BD44-2C7A55382162}" type="presOf" srcId="{DACF008B-EF0C-469B-AE2C-CE36674F96A0}" destId="{793CF425-A768-4C54-B50C-C88248C60F8C}" srcOrd="0" destOrd="0" presId="urn:microsoft.com/office/officeart/2005/8/layout/list1"/>
    <dgm:cxn modelId="{C2ADAEDA-9774-4A80-927D-896FEEFF303B}" type="presOf" srcId="{EB6B1283-4C16-4C99-A423-24A32CA4E613}" destId="{5552661E-C34F-4A04-9AD7-0160819449B9}" srcOrd="0" destOrd="1" presId="urn:microsoft.com/office/officeart/2005/8/layout/list1"/>
    <dgm:cxn modelId="{6D75E8E2-A7AE-4E5A-B43A-EC8602B79AAC}" type="presOf" srcId="{37418DBB-02B6-4318-B6F9-D1D1F42C3790}" destId="{1AAB30B3-EA2A-4531-9FB8-36F2EC3693A0}" srcOrd="0" destOrd="0" presId="urn:microsoft.com/office/officeart/2005/8/layout/list1"/>
    <dgm:cxn modelId="{CD4019E7-9FDE-44D1-A424-D5577A8A4F25}" type="presOf" srcId="{98BD9401-5602-4EEE-BF39-FBCED301BB97}" destId="{5552661E-C34F-4A04-9AD7-0160819449B9}" srcOrd="0" destOrd="0" presId="urn:microsoft.com/office/officeart/2005/8/layout/list1"/>
    <dgm:cxn modelId="{C0026FEA-1016-4451-AF5D-E0CBCC98AC36}" srcId="{9CDF0A09-506D-40DE-A2E8-4C1C1F2DA41B}" destId="{63F98A11-53F8-4EB9-9FE6-1BDEFDCCFCFD}" srcOrd="1" destOrd="0" parTransId="{5E2FE2E7-E138-4F9E-BED3-C56EB2028527}" sibTransId="{6EA74938-CD2C-486D-BDF9-076E0C788D74}"/>
    <dgm:cxn modelId="{2EAED4EA-ABC5-4F9E-A320-F7E93A2BBA39}" type="presOf" srcId="{8A9010B9-B107-4663-8F64-EA2D970304E7}" destId="{090C2410-0A1E-4ECA-B008-7FDDB9CB6758}" srcOrd="0" destOrd="0" presId="urn:microsoft.com/office/officeart/2005/8/layout/list1"/>
    <dgm:cxn modelId="{FA6EBFFD-B656-4D35-A114-C3B2A544B0BD}" srcId="{DACF008B-EF0C-469B-AE2C-CE36674F96A0}" destId="{8A9010B9-B107-4663-8F64-EA2D970304E7}" srcOrd="1" destOrd="0" parTransId="{95908332-EFAB-466B-9BB8-F817C68CC399}" sibTransId="{A456E058-2412-4E13-BAA1-2AE47524C204}"/>
    <dgm:cxn modelId="{3B0D056D-8215-4467-8D62-3B0DB4AF8B0A}" type="presParOf" srcId="{793CF425-A768-4C54-B50C-C88248C60F8C}" destId="{8CD55AC1-EEF5-4070-8AFA-B809C2891986}" srcOrd="0" destOrd="0" presId="urn:microsoft.com/office/officeart/2005/8/layout/list1"/>
    <dgm:cxn modelId="{4D6C166A-4AC2-450D-9F32-8CAFD61E346C}" type="presParOf" srcId="{8CD55AC1-EEF5-4070-8AFA-B809C2891986}" destId="{0CCE9606-B8BD-4816-AC30-232A7875E336}" srcOrd="0" destOrd="0" presId="urn:microsoft.com/office/officeart/2005/8/layout/list1"/>
    <dgm:cxn modelId="{B11B23D4-532F-4639-9FA3-1967A52EEE2D}" type="presParOf" srcId="{8CD55AC1-EEF5-4070-8AFA-B809C2891986}" destId="{09371FDD-8670-4E76-A9ED-810C0DC1DD53}" srcOrd="1" destOrd="0" presId="urn:microsoft.com/office/officeart/2005/8/layout/list1"/>
    <dgm:cxn modelId="{C2797307-EBCF-4C79-8944-2BBD5DBA6639}" type="presParOf" srcId="{793CF425-A768-4C54-B50C-C88248C60F8C}" destId="{956FE2F5-D6D3-4C15-BF5C-AA6B47FD11BF}" srcOrd="1" destOrd="0" presId="urn:microsoft.com/office/officeart/2005/8/layout/list1"/>
    <dgm:cxn modelId="{7210A706-F45C-48EB-9A2F-99CE829F9F74}" type="presParOf" srcId="{793CF425-A768-4C54-B50C-C88248C60F8C}" destId="{1AAB30B3-EA2A-4531-9FB8-36F2EC3693A0}" srcOrd="2" destOrd="0" presId="urn:microsoft.com/office/officeart/2005/8/layout/list1"/>
    <dgm:cxn modelId="{08CB4DBE-1F02-487E-9961-F056EA3F6D6D}" type="presParOf" srcId="{793CF425-A768-4C54-B50C-C88248C60F8C}" destId="{968A9681-4190-4D80-B3DC-FCC4919FB349}" srcOrd="3" destOrd="0" presId="urn:microsoft.com/office/officeart/2005/8/layout/list1"/>
    <dgm:cxn modelId="{7F9C4833-26F9-43DD-9D9A-1AF70992086F}" type="presParOf" srcId="{793CF425-A768-4C54-B50C-C88248C60F8C}" destId="{C5B44DC5-EDB9-440D-B00A-D037597ECD06}" srcOrd="4" destOrd="0" presId="urn:microsoft.com/office/officeart/2005/8/layout/list1"/>
    <dgm:cxn modelId="{77B32463-3BC8-4928-9C08-833F66B26DDE}" type="presParOf" srcId="{C5B44DC5-EDB9-440D-B00A-D037597ECD06}" destId="{090C2410-0A1E-4ECA-B008-7FDDB9CB6758}" srcOrd="0" destOrd="0" presId="urn:microsoft.com/office/officeart/2005/8/layout/list1"/>
    <dgm:cxn modelId="{8D7069DD-4C03-4A7F-9503-1E2BD94271C0}" type="presParOf" srcId="{C5B44DC5-EDB9-440D-B00A-D037597ECD06}" destId="{06D50A5A-C432-44DF-B729-0FDEE1F81157}" srcOrd="1" destOrd="0" presId="urn:microsoft.com/office/officeart/2005/8/layout/list1"/>
    <dgm:cxn modelId="{EDB8EB53-20E9-40D1-A421-BADE1E7F51C3}" type="presParOf" srcId="{793CF425-A768-4C54-B50C-C88248C60F8C}" destId="{C5C4EC75-B02C-46A8-BBDF-AB710516CE09}" srcOrd="5" destOrd="0" presId="urn:microsoft.com/office/officeart/2005/8/layout/list1"/>
    <dgm:cxn modelId="{7861D519-D495-4A62-98B6-E60F1EEE1884}" type="presParOf" srcId="{793CF425-A768-4C54-B50C-C88248C60F8C}" destId="{5552661E-C34F-4A04-9AD7-0160819449B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F008B-EF0C-469B-AE2C-CE36674F96A0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9CDF0A09-506D-40DE-A2E8-4C1C1F2DA41B}">
      <dgm:prSet phldrT="[文本]" custT="1"/>
      <dgm:spPr>
        <a:solidFill>
          <a:schemeClr val="tx2"/>
        </a:solidFill>
      </dgm:spPr>
      <dgm:t>
        <a:bodyPr/>
        <a:lstStyle/>
        <a:p>
          <a:r>
            <a:rPr lang="en-US" altLang="zh-CN" sz="1800" dirty="0">
              <a:solidFill>
                <a:srgbClr val="FFFFFF"/>
              </a:solidFill>
              <a:latin typeface="+mj-lt"/>
            </a:rPr>
            <a:t>Variable bit-rate coding</a:t>
          </a:r>
          <a:endParaRPr lang="zh-CN" altLang="en-US" sz="1800" dirty="0">
            <a:solidFill>
              <a:srgbClr val="FFFFFF"/>
            </a:solidFill>
            <a:latin typeface="+mj-lt"/>
          </a:endParaRPr>
        </a:p>
      </dgm:t>
    </dgm:pt>
    <dgm:pt modelId="{636439B6-9D41-4B44-AA6A-E1DDF56D9509}" type="parTrans" cxnId="{096F2850-6F4F-4DFD-933B-C229684FC175}">
      <dgm:prSet/>
      <dgm:spPr/>
      <dgm:t>
        <a:bodyPr/>
        <a:lstStyle/>
        <a:p>
          <a:endParaRPr lang="zh-CN" altLang="en-US"/>
        </a:p>
      </dgm:t>
    </dgm:pt>
    <dgm:pt modelId="{A5A27CFF-5D17-4018-A1AF-75057014F53C}" type="sibTrans" cxnId="{096F2850-6F4F-4DFD-933B-C229684FC175}">
      <dgm:prSet/>
      <dgm:spPr/>
      <dgm:t>
        <a:bodyPr/>
        <a:lstStyle/>
        <a:p>
          <a:endParaRPr lang="zh-CN" altLang="en-US"/>
        </a:p>
      </dgm:t>
    </dgm:pt>
    <dgm:pt modelId="{37418DBB-02B6-4318-B6F9-D1D1F42C3790}">
      <dgm:prSet phldrT="[文本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altLang="zh-CN" sz="1800" dirty="0">
              <a:solidFill>
                <a:schemeClr val="tx2"/>
              </a:solidFill>
              <a:latin typeface="+mj-lt"/>
            </a:rPr>
            <a:t>Binary modulator (BM)</a:t>
          </a:r>
          <a:endParaRPr lang="zh-CN" altLang="en-US" sz="1800" dirty="0">
            <a:solidFill>
              <a:schemeClr val="tx2"/>
            </a:solidFill>
            <a:latin typeface="+mj-lt"/>
          </a:endParaRPr>
        </a:p>
      </dgm:t>
    </dgm:pt>
    <dgm:pt modelId="{B1594381-F9E1-4301-B028-C62944DE5A7A}" type="sibTrans" cxnId="{35E01719-7B3C-48AE-B7D6-94C9F79978A8}">
      <dgm:prSet/>
      <dgm:spPr/>
      <dgm:t>
        <a:bodyPr/>
        <a:lstStyle/>
        <a:p>
          <a:endParaRPr lang="zh-CN" altLang="en-US"/>
        </a:p>
      </dgm:t>
    </dgm:pt>
    <dgm:pt modelId="{60DF841F-C3F5-4CE3-8ACF-F558A854DA93}" type="parTrans" cxnId="{35E01719-7B3C-48AE-B7D6-94C9F79978A8}">
      <dgm:prSet/>
      <dgm:spPr/>
      <dgm:t>
        <a:bodyPr/>
        <a:lstStyle/>
        <a:p>
          <a:endParaRPr lang="zh-CN" altLang="en-US"/>
        </a:p>
      </dgm:t>
    </dgm:pt>
    <dgm:pt modelId="{8A9010B9-B107-4663-8F64-EA2D970304E7}">
      <dgm:prSet phldrT="[文本]" custT="1"/>
      <dgm:spPr>
        <a:solidFill>
          <a:schemeClr val="accent5">
            <a:lumMod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altLang="zh-CN" sz="1800" dirty="0">
              <a:solidFill>
                <a:srgbClr val="FFFFFF"/>
              </a:solidFill>
              <a:latin typeface="+mj-lt"/>
            </a:rPr>
            <a:t>R-λ model for NIC</a:t>
          </a:r>
          <a:endParaRPr lang="zh-CN" altLang="en-US" sz="1800" dirty="0">
            <a:solidFill>
              <a:srgbClr val="FFFFFF"/>
            </a:solidFill>
            <a:latin typeface="+mj-lt"/>
          </a:endParaRPr>
        </a:p>
      </dgm:t>
    </dgm:pt>
    <dgm:pt modelId="{A456E058-2412-4E13-BAA1-2AE47524C204}" type="sibTrans" cxnId="{FA6EBFFD-B656-4D35-A114-C3B2A544B0BD}">
      <dgm:prSet/>
      <dgm:spPr/>
      <dgm:t>
        <a:bodyPr/>
        <a:lstStyle/>
        <a:p>
          <a:endParaRPr lang="zh-CN" altLang="en-US"/>
        </a:p>
      </dgm:t>
    </dgm:pt>
    <dgm:pt modelId="{95908332-EFAB-466B-9BB8-F817C68CC399}" type="parTrans" cxnId="{FA6EBFFD-B656-4D35-A114-C3B2A544B0BD}">
      <dgm:prSet/>
      <dgm:spPr/>
      <dgm:t>
        <a:bodyPr/>
        <a:lstStyle/>
        <a:p>
          <a:endParaRPr lang="zh-CN" altLang="en-US"/>
        </a:p>
      </dgm:t>
    </dgm:pt>
    <dgm:pt modelId="{63F98A11-53F8-4EB9-9FE6-1BDEFDCCFCFD}">
      <dgm:prSet phldrT="[文本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altLang="zh-CN" sz="1800" dirty="0" err="1">
              <a:solidFill>
                <a:schemeClr val="tx2"/>
              </a:solidFill>
              <a:latin typeface="+mj-lt"/>
            </a:rPr>
            <a:t>Modnet</a:t>
          </a:r>
          <a:endParaRPr lang="zh-CN" altLang="en-US" sz="1800" dirty="0">
            <a:solidFill>
              <a:schemeClr val="tx2"/>
            </a:solidFill>
            <a:latin typeface="+mj-lt"/>
          </a:endParaRPr>
        </a:p>
      </dgm:t>
    </dgm:pt>
    <dgm:pt modelId="{5E2FE2E7-E138-4F9E-BED3-C56EB2028527}" type="parTrans" cxnId="{C0026FEA-1016-4451-AF5D-E0CBCC98AC36}">
      <dgm:prSet/>
      <dgm:spPr/>
      <dgm:t>
        <a:bodyPr/>
        <a:lstStyle/>
        <a:p>
          <a:endParaRPr lang="zh-CN" altLang="en-US"/>
        </a:p>
      </dgm:t>
    </dgm:pt>
    <dgm:pt modelId="{6EA74938-CD2C-486D-BDF9-076E0C788D74}" type="sibTrans" cxnId="{C0026FEA-1016-4451-AF5D-E0CBCC98AC36}">
      <dgm:prSet/>
      <dgm:spPr/>
      <dgm:t>
        <a:bodyPr/>
        <a:lstStyle/>
        <a:p>
          <a:endParaRPr lang="zh-CN" altLang="en-US"/>
        </a:p>
      </dgm:t>
    </dgm:pt>
    <dgm:pt modelId="{98BD9401-5602-4EEE-BF39-FBCED301BB97}">
      <dgm:prSet phldrT="[文本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altLang="zh-CN" sz="1800" dirty="0">
              <a:solidFill>
                <a:schemeClr val="tx1"/>
              </a:solidFill>
              <a:latin typeface="+mj-lt"/>
            </a:rPr>
            <a:t>Theoretical analysis</a:t>
          </a:r>
          <a:endParaRPr lang="zh-CN" altLang="en-US" sz="1800" dirty="0">
            <a:solidFill>
              <a:schemeClr val="tx1"/>
            </a:solidFill>
            <a:latin typeface="+mj-lt"/>
          </a:endParaRPr>
        </a:p>
      </dgm:t>
    </dgm:pt>
    <dgm:pt modelId="{E9E6313F-33E6-4F5D-8EFC-CA9C06FEC9E0}" type="parTrans" cxnId="{F422B700-50D5-460F-803A-903E7C6D93F1}">
      <dgm:prSet/>
      <dgm:spPr/>
      <dgm:t>
        <a:bodyPr/>
        <a:lstStyle/>
        <a:p>
          <a:endParaRPr lang="zh-CN" altLang="en-US"/>
        </a:p>
      </dgm:t>
    </dgm:pt>
    <dgm:pt modelId="{482C32F6-0A49-4FB8-A78B-6AB55D6547F0}" type="sibTrans" cxnId="{F422B700-50D5-460F-803A-903E7C6D93F1}">
      <dgm:prSet/>
      <dgm:spPr/>
      <dgm:t>
        <a:bodyPr/>
        <a:lstStyle/>
        <a:p>
          <a:endParaRPr lang="zh-CN" altLang="en-US"/>
        </a:p>
      </dgm:t>
    </dgm:pt>
    <dgm:pt modelId="{EB6B1283-4C16-4C99-A423-24A32CA4E613}">
      <dgm:prSet phldrT="[文本]" custT="1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altLang="zh-CN" sz="1800" dirty="0">
              <a:solidFill>
                <a:schemeClr val="tx1"/>
              </a:solidFill>
              <a:latin typeface="+mj-lt"/>
            </a:rPr>
            <a:t>Experiments</a:t>
          </a:r>
          <a:endParaRPr lang="zh-CN" altLang="en-US" sz="1800" dirty="0">
            <a:solidFill>
              <a:schemeClr val="tx1"/>
            </a:solidFill>
            <a:latin typeface="+mj-lt"/>
          </a:endParaRPr>
        </a:p>
      </dgm:t>
    </dgm:pt>
    <dgm:pt modelId="{31EE7BD1-197A-4C43-AF36-6FA5272F93F7}" type="parTrans" cxnId="{EE17FC16-F056-4D64-854D-996396FA9B71}">
      <dgm:prSet/>
      <dgm:spPr/>
      <dgm:t>
        <a:bodyPr/>
        <a:lstStyle/>
        <a:p>
          <a:endParaRPr lang="zh-CN" altLang="en-US"/>
        </a:p>
      </dgm:t>
    </dgm:pt>
    <dgm:pt modelId="{84E78988-2C28-401D-B259-4703B5C7106A}" type="sibTrans" cxnId="{EE17FC16-F056-4D64-854D-996396FA9B71}">
      <dgm:prSet/>
      <dgm:spPr/>
      <dgm:t>
        <a:bodyPr/>
        <a:lstStyle/>
        <a:p>
          <a:endParaRPr lang="zh-CN" altLang="en-US"/>
        </a:p>
      </dgm:t>
    </dgm:pt>
    <dgm:pt modelId="{793CF425-A768-4C54-B50C-C88248C60F8C}" type="pres">
      <dgm:prSet presAssocID="{DACF008B-EF0C-469B-AE2C-CE36674F96A0}" presName="linear" presStyleCnt="0">
        <dgm:presLayoutVars>
          <dgm:dir/>
          <dgm:animLvl val="lvl"/>
          <dgm:resizeHandles val="exact"/>
        </dgm:presLayoutVars>
      </dgm:prSet>
      <dgm:spPr/>
    </dgm:pt>
    <dgm:pt modelId="{8CD55AC1-EEF5-4070-8AFA-B809C2891986}" type="pres">
      <dgm:prSet presAssocID="{9CDF0A09-506D-40DE-A2E8-4C1C1F2DA41B}" presName="parentLin" presStyleCnt="0"/>
      <dgm:spPr/>
    </dgm:pt>
    <dgm:pt modelId="{0CCE9606-B8BD-4816-AC30-232A7875E336}" type="pres">
      <dgm:prSet presAssocID="{9CDF0A09-506D-40DE-A2E8-4C1C1F2DA41B}" presName="parentLeftMargin" presStyleLbl="node1" presStyleIdx="0" presStyleCnt="2"/>
      <dgm:spPr/>
    </dgm:pt>
    <dgm:pt modelId="{09371FDD-8670-4E76-A9ED-810C0DC1DD53}" type="pres">
      <dgm:prSet presAssocID="{9CDF0A09-506D-40DE-A2E8-4C1C1F2DA41B}" presName="parentText" presStyleLbl="node1" presStyleIdx="0" presStyleCnt="2" custLinFactNeighborX="-44403" custLinFactNeighborY="-5295">
        <dgm:presLayoutVars>
          <dgm:chMax val="0"/>
          <dgm:bulletEnabled val="1"/>
        </dgm:presLayoutVars>
      </dgm:prSet>
      <dgm:spPr/>
    </dgm:pt>
    <dgm:pt modelId="{956FE2F5-D6D3-4C15-BF5C-AA6B47FD11BF}" type="pres">
      <dgm:prSet presAssocID="{9CDF0A09-506D-40DE-A2E8-4C1C1F2DA41B}" presName="negativeSpace" presStyleCnt="0"/>
      <dgm:spPr/>
    </dgm:pt>
    <dgm:pt modelId="{1AAB30B3-EA2A-4531-9FB8-36F2EC3693A0}" type="pres">
      <dgm:prSet presAssocID="{9CDF0A09-506D-40DE-A2E8-4C1C1F2DA41B}" presName="childText" presStyleLbl="conFgAcc1" presStyleIdx="0" presStyleCnt="2" custLinFactNeighborX="-296" custLinFactNeighborY="-57892">
        <dgm:presLayoutVars>
          <dgm:bulletEnabled val="1"/>
        </dgm:presLayoutVars>
      </dgm:prSet>
      <dgm:spPr/>
    </dgm:pt>
    <dgm:pt modelId="{968A9681-4190-4D80-B3DC-FCC4919FB349}" type="pres">
      <dgm:prSet presAssocID="{A5A27CFF-5D17-4018-A1AF-75057014F53C}" presName="spaceBetweenRectangles" presStyleCnt="0"/>
      <dgm:spPr/>
    </dgm:pt>
    <dgm:pt modelId="{C5B44DC5-EDB9-440D-B00A-D037597ECD06}" type="pres">
      <dgm:prSet presAssocID="{8A9010B9-B107-4663-8F64-EA2D970304E7}" presName="parentLin" presStyleCnt="0"/>
      <dgm:spPr/>
    </dgm:pt>
    <dgm:pt modelId="{090C2410-0A1E-4ECA-B008-7FDDB9CB6758}" type="pres">
      <dgm:prSet presAssocID="{8A9010B9-B107-4663-8F64-EA2D970304E7}" presName="parentLeftMargin" presStyleLbl="node1" presStyleIdx="0" presStyleCnt="2"/>
      <dgm:spPr/>
    </dgm:pt>
    <dgm:pt modelId="{06D50A5A-C432-44DF-B729-0FDEE1F81157}" type="pres">
      <dgm:prSet presAssocID="{8A9010B9-B107-4663-8F64-EA2D970304E7}" presName="parentText" presStyleLbl="node1" presStyleIdx="1" presStyleCnt="2" custLinFactNeighborX="-41442" custLinFactNeighborY="3824">
        <dgm:presLayoutVars>
          <dgm:chMax val="0"/>
          <dgm:bulletEnabled val="1"/>
        </dgm:presLayoutVars>
      </dgm:prSet>
      <dgm:spPr/>
    </dgm:pt>
    <dgm:pt modelId="{C5C4EC75-B02C-46A8-BBDF-AB710516CE09}" type="pres">
      <dgm:prSet presAssocID="{8A9010B9-B107-4663-8F64-EA2D970304E7}" presName="negativeSpace" presStyleCnt="0"/>
      <dgm:spPr/>
    </dgm:pt>
    <dgm:pt modelId="{5552661E-C34F-4A04-9AD7-0160819449B9}" type="pres">
      <dgm:prSet presAssocID="{8A9010B9-B107-4663-8F64-EA2D970304E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422B700-50D5-460F-803A-903E7C6D93F1}" srcId="{8A9010B9-B107-4663-8F64-EA2D970304E7}" destId="{98BD9401-5602-4EEE-BF39-FBCED301BB97}" srcOrd="0" destOrd="0" parTransId="{E9E6313F-33E6-4F5D-8EFC-CA9C06FEC9E0}" sibTransId="{482C32F6-0A49-4FB8-A78B-6AB55D6547F0}"/>
    <dgm:cxn modelId="{0C0C9C0F-B51D-4BC2-B3D1-B579BAF24AA5}" type="presOf" srcId="{9CDF0A09-506D-40DE-A2E8-4C1C1F2DA41B}" destId="{0CCE9606-B8BD-4816-AC30-232A7875E336}" srcOrd="0" destOrd="0" presId="urn:microsoft.com/office/officeart/2005/8/layout/list1"/>
    <dgm:cxn modelId="{EE17FC16-F056-4D64-854D-996396FA9B71}" srcId="{8A9010B9-B107-4663-8F64-EA2D970304E7}" destId="{EB6B1283-4C16-4C99-A423-24A32CA4E613}" srcOrd="1" destOrd="0" parTransId="{31EE7BD1-197A-4C43-AF36-6FA5272F93F7}" sibTransId="{84E78988-2C28-401D-B259-4703B5C7106A}"/>
    <dgm:cxn modelId="{35E01719-7B3C-48AE-B7D6-94C9F79978A8}" srcId="{9CDF0A09-506D-40DE-A2E8-4C1C1F2DA41B}" destId="{37418DBB-02B6-4318-B6F9-D1D1F42C3790}" srcOrd="0" destOrd="0" parTransId="{60DF841F-C3F5-4CE3-8ACF-F558A854DA93}" sibTransId="{B1594381-F9E1-4301-B028-C62944DE5A7A}"/>
    <dgm:cxn modelId="{096F2850-6F4F-4DFD-933B-C229684FC175}" srcId="{DACF008B-EF0C-469B-AE2C-CE36674F96A0}" destId="{9CDF0A09-506D-40DE-A2E8-4C1C1F2DA41B}" srcOrd="0" destOrd="0" parTransId="{636439B6-9D41-4B44-AA6A-E1DDF56D9509}" sibTransId="{A5A27CFF-5D17-4018-A1AF-75057014F53C}"/>
    <dgm:cxn modelId="{48CFEC54-75A5-4E4F-B595-F2373A38486C}" type="presOf" srcId="{9CDF0A09-506D-40DE-A2E8-4C1C1F2DA41B}" destId="{09371FDD-8670-4E76-A9ED-810C0DC1DD53}" srcOrd="1" destOrd="0" presId="urn:microsoft.com/office/officeart/2005/8/layout/list1"/>
    <dgm:cxn modelId="{EB9EAB91-C4C0-42A7-8FA7-F1362AA40A35}" type="presOf" srcId="{8A9010B9-B107-4663-8F64-EA2D970304E7}" destId="{06D50A5A-C432-44DF-B729-0FDEE1F81157}" srcOrd="1" destOrd="0" presId="urn:microsoft.com/office/officeart/2005/8/layout/list1"/>
    <dgm:cxn modelId="{AC68CD9C-A02F-46C1-B1B7-A1C248EFD447}" type="presOf" srcId="{63F98A11-53F8-4EB9-9FE6-1BDEFDCCFCFD}" destId="{1AAB30B3-EA2A-4531-9FB8-36F2EC3693A0}" srcOrd="0" destOrd="1" presId="urn:microsoft.com/office/officeart/2005/8/layout/list1"/>
    <dgm:cxn modelId="{EF997EC7-71F9-42B7-BD44-2C7A55382162}" type="presOf" srcId="{DACF008B-EF0C-469B-AE2C-CE36674F96A0}" destId="{793CF425-A768-4C54-B50C-C88248C60F8C}" srcOrd="0" destOrd="0" presId="urn:microsoft.com/office/officeart/2005/8/layout/list1"/>
    <dgm:cxn modelId="{C2ADAEDA-9774-4A80-927D-896FEEFF303B}" type="presOf" srcId="{EB6B1283-4C16-4C99-A423-24A32CA4E613}" destId="{5552661E-C34F-4A04-9AD7-0160819449B9}" srcOrd="0" destOrd="1" presId="urn:microsoft.com/office/officeart/2005/8/layout/list1"/>
    <dgm:cxn modelId="{6D75E8E2-A7AE-4E5A-B43A-EC8602B79AAC}" type="presOf" srcId="{37418DBB-02B6-4318-B6F9-D1D1F42C3790}" destId="{1AAB30B3-EA2A-4531-9FB8-36F2EC3693A0}" srcOrd="0" destOrd="0" presId="urn:microsoft.com/office/officeart/2005/8/layout/list1"/>
    <dgm:cxn modelId="{CD4019E7-9FDE-44D1-A424-D5577A8A4F25}" type="presOf" srcId="{98BD9401-5602-4EEE-BF39-FBCED301BB97}" destId="{5552661E-C34F-4A04-9AD7-0160819449B9}" srcOrd="0" destOrd="0" presId="urn:microsoft.com/office/officeart/2005/8/layout/list1"/>
    <dgm:cxn modelId="{C0026FEA-1016-4451-AF5D-E0CBCC98AC36}" srcId="{9CDF0A09-506D-40DE-A2E8-4C1C1F2DA41B}" destId="{63F98A11-53F8-4EB9-9FE6-1BDEFDCCFCFD}" srcOrd="1" destOrd="0" parTransId="{5E2FE2E7-E138-4F9E-BED3-C56EB2028527}" sibTransId="{6EA74938-CD2C-486D-BDF9-076E0C788D74}"/>
    <dgm:cxn modelId="{2EAED4EA-ABC5-4F9E-A320-F7E93A2BBA39}" type="presOf" srcId="{8A9010B9-B107-4663-8F64-EA2D970304E7}" destId="{090C2410-0A1E-4ECA-B008-7FDDB9CB6758}" srcOrd="0" destOrd="0" presId="urn:microsoft.com/office/officeart/2005/8/layout/list1"/>
    <dgm:cxn modelId="{FA6EBFFD-B656-4D35-A114-C3B2A544B0BD}" srcId="{DACF008B-EF0C-469B-AE2C-CE36674F96A0}" destId="{8A9010B9-B107-4663-8F64-EA2D970304E7}" srcOrd="1" destOrd="0" parTransId="{95908332-EFAB-466B-9BB8-F817C68CC399}" sibTransId="{A456E058-2412-4E13-BAA1-2AE47524C204}"/>
    <dgm:cxn modelId="{3B0D056D-8215-4467-8D62-3B0DB4AF8B0A}" type="presParOf" srcId="{793CF425-A768-4C54-B50C-C88248C60F8C}" destId="{8CD55AC1-EEF5-4070-8AFA-B809C2891986}" srcOrd="0" destOrd="0" presId="urn:microsoft.com/office/officeart/2005/8/layout/list1"/>
    <dgm:cxn modelId="{4D6C166A-4AC2-450D-9F32-8CAFD61E346C}" type="presParOf" srcId="{8CD55AC1-EEF5-4070-8AFA-B809C2891986}" destId="{0CCE9606-B8BD-4816-AC30-232A7875E336}" srcOrd="0" destOrd="0" presId="urn:microsoft.com/office/officeart/2005/8/layout/list1"/>
    <dgm:cxn modelId="{B11B23D4-532F-4639-9FA3-1967A52EEE2D}" type="presParOf" srcId="{8CD55AC1-EEF5-4070-8AFA-B809C2891986}" destId="{09371FDD-8670-4E76-A9ED-810C0DC1DD53}" srcOrd="1" destOrd="0" presId="urn:microsoft.com/office/officeart/2005/8/layout/list1"/>
    <dgm:cxn modelId="{C2797307-EBCF-4C79-8944-2BBD5DBA6639}" type="presParOf" srcId="{793CF425-A768-4C54-B50C-C88248C60F8C}" destId="{956FE2F5-D6D3-4C15-BF5C-AA6B47FD11BF}" srcOrd="1" destOrd="0" presId="urn:microsoft.com/office/officeart/2005/8/layout/list1"/>
    <dgm:cxn modelId="{7210A706-F45C-48EB-9A2F-99CE829F9F74}" type="presParOf" srcId="{793CF425-A768-4C54-B50C-C88248C60F8C}" destId="{1AAB30B3-EA2A-4531-9FB8-36F2EC3693A0}" srcOrd="2" destOrd="0" presId="urn:microsoft.com/office/officeart/2005/8/layout/list1"/>
    <dgm:cxn modelId="{08CB4DBE-1F02-487E-9961-F056EA3F6D6D}" type="presParOf" srcId="{793CF425-A768-4C54-B50C-C88248C60F8C}" destId="{968A9681-4190-4D80-B3DC-FCC4919FB349}" srcOrd="3" destOrd="0" presId="urn:microsoft.com/office/officeart/2005/8/layout/list1"/>
    <dgm:cxn modelId="{7F9C4833-26F9-43DD-9D9A-1AF70992086F}" type="presParOf" srcId="{793CF425-A768-4C54-B50C-C88248C60F8C}" destId="{C5B44DC5-EDB9-440D-B00A-D037597ECD06}" srcOrd="4" destOrd="0" presId="urn:microsoft.com/office/officeart/2005/8/layout/list1"/>
    <dgm:cxn modelId="{77B32463-3BC8-4928-9C08-833F66B26DDE}" type="presParOf" srcId="{C5B44DC5-EDB9-440D-B00A-D037597ECD06}" destId="{090C2410-0A1E-4ECA-B008-7FDDB9CB6758}" srcOrd="0" destOrd="0" presId="urn:microsoft.com/office/officeart/2005/8/layout/list1"/>
    <dgm:cxn modelId="{8D7069DD-4C03-4A7F-9503-1E2BD94271C0}" type="presParOf" srcId="{C5B44DC5-EDB9-440D-B00A-D037597ECD06}" destId="{06D50A5A-C432-44DF-B729-0FDEE1F81157}" srcOrd="1" destOrd="0" presId="urn:microsoft.com/office/officeart/2005/8/layout/list1"/>
    <dgm:cxn modelId="{EDB8EB53-20E9-40D1-A421-BADE1E7F51C3}" type="presParOf" srcId="{793CF425-A768-4C54-B50C-C88248C60F8C}" destId="{C5C4EC75-B02C-46A8-BBDF-AB710516CE09}" srcOrd="5" destOrd="0" presId="urn:microsoft.com/office/officeart/2005/8/layout/list1"/>
    <dgm:cxn modelId="{7861D519-D495-4A62-98B6-E60F1EEE1884}" type="presParOf" srcId="{793CF425-A768-4C54-B50C-C88248C60F8C}" destId="{5552661E-C34F-4A04-9AD7-0160819449B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B30B3-EA2A-4531-9FB8-36F2EC3693A0}">
      <dsp:nvSpPr>
        <dsp:cNvPr id="0" name=""/>
        <dsp:cNvSpPr/>
      </dsp:nvSpPr>
      <dsp:spPr>
        <a:xfrm>
          <a:off x="0" y="527286"/>
          <a:ext cx="6864424" cy="1594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756" tIns="937260" rIns="5327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solidFill>
                <a:schemeClr val="tx1"/>
              </a:solidFill>
              <a:latin typeface="+mj-lt"/>
            </a:rPr>
            <a:t>Binary modulator (BM)</a:t>
          </a:r>
          <a:endParaRPr lang="zh-CN" altLang="en-US" sz="1800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 err="1">
              <a:solidFill>
                <a:schemeClr val="tx1"/>
              </a:solidFill>
              <a:latin typeface="+mj-lt"/>
            </a:rPr>
            <a:t>Modnet</a:t>
          </a:r>
          <a:endParaRPr lang="zh-CN" altLang="en-US" sz="1800" kern="1200" dirty="0">
            <a:solidFill>
              <a:schemeClr val="tx1"/>
            </a:solidFill>
            <a:latin typeface="+mj-lt"/>
          </a:endParaRPr>
        </a:p>
      </dsp:txBody>
      <dsp:txXfrm>
        <a:off x="0" y="527286"/>
        <a:ext cx="6864424" cy="1594687"/>
      </dsp:txXfrm>
    </dsp:sp>
    <dsp:sp modelId="{09371FDD-8670-4E76-A9ED-810C0DC1DD53}">
      <dsp:nvSpPr>
        <dsp:cNvPr id="0" name=""/>
        <dsp:cNvSpPr/>
      </dsp:nvSpPr>
      <dsp:spPr>
        <a:xfrm>
          <a:off x="190820" y="0"/>
          <a:ext cx="4805096" cy="1328400"/>
        </a:xfrm>
        <a:prstGeom prst="roundRect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rgbClr val="FFFFFF"/>
              </a:solidFill>
              <a:latin typeface="+mj-lt"/>
            </a:rPr>
            <a:t>Variable bit-rate coding</a:t>
          </a:r>
          <a:endParaRPr lang="zh-CN" altLang="en-US" sz="1800" kern="1200" dirty="0">
            <a:solidFill>
              <a:srgbClr val="FFFFFF"/>
            </a:solidFill>
            <a:latin typeface="+mj-lt"/>
          </a:endParaRPr>
        </a:p>
      </dsp:txBody>
      <dsp:txXfrm>
        <a:off x="255667" y="64847"/>
        <a:ext cx="4675402" cy="1198706"/>
      </dsp:txXfrm>
    </dsp:sp>
    <dsp:sp modelId="{5552661E-C34F-4A04-9AD7-0160819449B9}">
      <dsp:nvSpPr>
        <dsp:cNvPr id="0" name=""/>
        <dsp:cNvSpPr/>
      </dsp:nvSpPr>
      <dsp:spPr>
        <a:xfrm>
          <a:off x="0" y="3169852"/>
          <a:ext cx="6864424" cy="1594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756" tIns="937260" rIns="5327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rPr>
            <a:t>Theoretical analysis</a:t>
          </a:r>
          <a:endParaRPr lang="zh-CN" altLang="en-US" sz="1800" kern="1200" dirty="0">
            <a:solidFill>
              <a:schemeClr val="bg2">
                <a:lumMod val="60000"/>
                <a:lumOff val="40000"/>
              </a:schemeClr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rPr>
            <a:t>Experiments</a:t>
          </a:r>
          <a:endParaRPr lang="zh-CN" altLang="en-US" sz="1800" kern="1200" dirty="0">
            <a:solidFill>
              <a:schemeClr val="bg2">
                <a:lumMod val="60000"/>
                <a:lumOff val="40000"/>
              </a:schemeClr>
            </a:solidFill>
            <a:latin typeface="+mj-lt"/>
          </a:endParaRPr>
        </a:p>
      </dsp:txBody>
      <dsp:txXfrm>
        <a:off x="0" y="3169852"/>
        <a:ext cx="6864424" cy="1594687"/>
      </dsp:txXfrm>
    </dsp:sp>
    <dsp:sp modelId="{06D50A5A-C432-44DF-B729-0FDEE1F81157}">
      <dsp:nvSpPr>
        <dsp:cNvPr id="0" name=""/>
        <dsp:cNvSpPr/>
      </dsp:nvSpPr>
      <dsp:spPr>
        <a:xfrm>
          <a:off x="200983" y="2556450"/>
          <a:ext cx="4805096" cy="132840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rgbClr val="FFFFFF"/>
              </a:solidFill>
              <a:latin typeface="+mj-lt"/>
            </a:rPr>
            <a:t>R-λ model for NIC</a:t>
          </a:r>
          <a:endParaRPr lang="zh-CN" altLang="en-US" sz="1800" kern="1200" dirty="0">
            <a:solidFill>
              <a:srgbClr val="FFFFFF"/>
            </a:solidFill>
            <a:latin typeface="+mj-lt"/>
          </a:endParaRPr>
        </a:p>
      </dsp:txBody>
      <dsp:txXfrm>
        <a:off x="265830" y="2621297"/>
        <a:ext cx="4675402" cy="1198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B30B3-EA2A-4531-9FB8-36F2EC3693A0}">
      <dsp:nvSpPr>
        <dsp:cNvPr id="0" name=""/>
        <dsp:cNvSpPr/>
      </dsp:nvSpPr>
      <dsp:spPr>
        <a:xfrm>
          <a:off x="0" y="527286"/>
          <a:ext cx="6864424" cy="1594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756" tIns="937260" rIns="5327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solidFill>
                <a:schemeClr val="tx2"/>
              </a:solidFill>
              <a:latin typeface="+mj-lt"/>
            </a:rPr>
            <a:t>Binary modulator (BM)</a:t>
          </a:r>
          <a:endParaRPr lang="zh-CN" altLang="en-US" sz="1800" kern="1200" dirty="0">
            <a:solidFill>
              <a:schemeClr val="tx2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 err="1">
              <a:solidFill>
                <a:schemeClr val="tx2"/>
              </a:solidFill>
              <a:latin typeface="+mj-lt"/>
            </a:rPr>
            <a:t>Modnet</a:t>
          </a:r>
          <a:endParaRPr lang="zh-CN" altLang="en-US" sz="1800" kern="1200" dirty="0">
            <a:solidFill>
              <a:schemeClr val="tx2"/>
            </a:solidFill>
            <a:latin typeface="+mj-lt"/>
          </a:endParaRPr>
        </a:p>
      </dsp:txBody>
      <dsp:txXfrm>
        <a:off x="0" y="527286"/>
        <a:ext cx="6864424" cy="1594687"/>
      </dsp:txXfrm>
    </dsp:sp>
    <dsp:sp modelId="{09371FDD-8670-4E76-A9ED-810C0DC1DD53}">
      <dsp:nvSpPr>
        <dsp:cNvPr id="0" name=""/>
        <dsp:cNvSpPr/>
      </dsp:nvSpPr>
      <dsp:spPr>
        <a:xfrm>
          <a:off x="190820" y="0"/>
          <a:ext cx="4805096" cy="132840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rgbClr val="FFFFFF"/>
              </a:solidFill>
              <a:latin typeface="+mj-lt"/>
            </a:rPr>
            <a:t>Variable bit-rate coding</a:t>
          </a:r>
          <a:endParaRPr lang="zh-CN" altLang="en-US" sz="1800" kern="1200" dirty="0">
            <a:solidFill>
              <a:srgbClr val="FFFFFF"/>
            </a:solidFill>
            <a:latin typeface="+mj-lt"/>
          </a:endParaRPr>
        </a:p>
      </dsp:txBody>
      <dsp:txXfrm>
        <a:off x="255667" y="64847"/>
        <a:ext cx="4675402" cy="1198706"/>
      </dsp:txXfrm>
    </dsp:sp>
    <dsp:sp modelId="{5552661E-C34F-4A04-9AD7-0160819449B9}">
      <dsp:nvSpPr>
        <dsp:cNvPr id="0" name=""/>
        <dsp:cNvSpPr/>
      </dsp:nvSpPr>
      <dsp:spPr>
        <a:xfrm>
          <a:off x="0" y="3169852"/>
          <a:ext cx="6864424" cy="1594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756" tIns="937260" rIns="5327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solidFill>
                <a:schemeClr val="tx1"/>
              </a:solidFill>
              <a:latin typeface="+mj-lt"/>
            </a:rPr>
            <a:t>Theoretical analysis</a:t>
          </a:r>
          <a:endParaRPr lang="zh-CN" altLang="en-US" sz="1800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solidFill>
                <a:schemeClr val="tx1"/>
              </a:solidFill>
              <a:latin typeface="+mj-lt"/>
            </a:rPr>
            <a:t>Experiments</a:t>
          </a:r>
          <a:endParaRPr lang="zh-CN" altLang="en-US" sz="1800" kern="1200" dirty="0">
            <a:solidFill>
              <a:schemeClr val="tx1"/>
            </a:solidFill>
            <a:latin typeface="+mj-lt"/>
          </a:endParaRPr>
        </a:p>
      </dsp:txBody>
      <dsp:txXfrm>
        <a:off x="0" y="3169852"/>
        <a:ext cx="6864424" cy="1594687"/>
      </dsp:txXfrm>
    </dsp:sp>
    <dsp:sp modelId="{06D50A5A-C432-44DF-B729-0FDEE1F81157}">
      <dsp:nvSpPr>
        <dsp:cNvPr id="0" name=""/>
        <dsp:cNvSpPr/>
      </dsp:nvSpPr>
      <dsp:spPr>
        <a:xfrm>
          <a:off x="200983" y="2556450"/>
          <a:ext cx="4805096" cy="1328400"/>
        </a:xfrm>
        <a:prstGeom prst="roundRect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rgbClr val="FFFFFF"/>
              </a:solidFill>
              <a:latin typeface="+mj-lt"/>
            </a:rPr>
            <a:t>R-λ model for NIC</a:t>
          </a:r>
          <a:endParaRPr lang="zh-CN" altLang="en-US" sz="1800" kern="1200" dirty="0">
            <a:solidFill>
              <a:srgbClr val="FFFFFF"/>
            </a:solidFill>
            <a:latin typeface="+mj-lt"/>
          </a:endParaRPr>
        </a:p>
      </dsp:txBody>
      <dsp:txXfrm>
        <a:off x="265830" y="2621297"/>
        <a:ext cx="4675402" cy="119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FFEF4-D1FA-4AE8-9466-64F2DD2322C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DDAC-E127-4F52-B26B-1A48F4BA67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954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6AFCD-C1B8-46D9-82F4-F773813E8FF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06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814917" y="1125538"/>
            <a:ext cx="10610851" cy="109538"/>
            <a:chOff x="0" y="0"/>
            <a:chExt cx="10610850" cy="109537"/>
          </a:xfrm>
        </p:grpSpPr>
        <p:sp>
          <p:nvSpPr>
            <p:cNvPr id="15" name="Shape 15"/>
            <p:cNvSpPr/>
            <p:nvPr/>
          </p:nvSpPr>
          <p:spPr>
            <a:xfrm>
              <a:off x="-1" y="-1"/>
              <a:ext cx="6207349" cy="10953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-1" y="-1"/>
              <a:ext cx="10610851" cy="1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8" name="logo" descr="logo"/>
          <p:cNvPicPr>
            <a:picLocks noChangeAspect="1"/>
          </p:cNvPicPr>
          <p:nvPr/>
        </p:nvPicPr>
        <p:blipFill>
          <a:blip r:embed="rId2"/>
          <a:srcRect t="23236" b="16057"/>
          <a:stretch>
            <a:fillRect/>
          </a:stretch>
        </p:blipFill>
        <p:spPr>
          <a:xfrm>
            <a:off x="1" y="6381751"/>
            <a:ext cx="2914651" cy="475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u=2191948381,322786610&amp;gp=40" descr="u=2191948381,322786610&amp;gp=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0" y="87000"/>
            <a:ext cx="966571" cy="94995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914400" y="1133475"/>
            <a:ext cx="10363200" cy="2339976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sz="quarter" idx="1"/>
          </p:nvPr>
        </p:nvSpPr>
        <p:spPr>
          <a:xfrm>
            <a:off x="912285" y="4076700"/>
            <a:ext cx="10342034" cy="16002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6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742553" indent="-386953" algn="ctr">
              <a:buClrTx/>
              <a:defRPr sz="2600">
                <a:latin typeface="Book Antiqua"/>
                <a:ea typeface="Book Antiqua"/>
                <a:cs typeface="Book Antiqua"/>
                <a:sym typeface="Book Antiqua"/>
              </a:defRPr>
            </a:lvl2pPr>
            <a:lvl3pPr marL="1092994" indent="-464344" algn="ctr">
              <a:buClrTx/>
              <a:defRPr sz="2600"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80243" indent="-394405" algn="ctr">
              <a:buClrTx/>
              <a:defRPr sz="2600">
                <a:latin typeface="Book Antiqua"/>
                <a:ea typeface="Book Antiqua"/>
                <a:cs typeface="Book Antiqua"/>
                <a:sym typeface="Book Antiqua"/>
              </a:defRPr>
            </a:lvl4pPr>
            <a:lvl5pPr marL="1785144" indent="-443706" algn="ctr">
              <a:buClrTx/>
              <a:defRPr sz="2600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ldNum" sz="quarter" idx="2"/>
          </p:nvPr>
        </p:nvSpPr>
        <p:spPr>
          <a:xfrm>
            <a:off x="10979685" y="6248400"/>
            <a:ext cx="297916" cy="2819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2"/>
          <p:cNvGrpSpPr/>
          <p:nvPr/>
        </p:nvGrpSpPr>
        <p:grpSpPr>
          <a:xfrm>
            <a:off x="814917" y="1125538"/>
            <a:ext cx="10610851" cy="109538"/>
            <a:chOff x="0" y="0"/>
            <a:chExt cx="10610850" cy="109537"/>
          </a:xfrm>
        </p:grpSpPr>
        <p:sp>
          <p:nvSpPr>
            <p:cNvPr id="130" name="Shape 130"/>
            <p:cNvSpPr/>
            <p:nvPr/>
          </p:nvSpPr>
          <p:spPr>
            <a:xfrm>
              <a:off x="-1" y="-1"/>
              <a:ext cx="6207349" cy="10953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-1" y="-1"/>
              <a:ext cx="10610851" cy="1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33" name="logo" descr="logo"/>
          <p:cNvPicPr>
            <a:picLocks noChangeAspect="1"/>
          </p:cNvPicPr>
          <p:nvPr/>
        </p:nvPicPr>
        <p:blipFill>
          <a:blip r:embed="rId2"/>
          <a:srcRect t="23236" b="16057"/>
          <a:stretch>
            <a:fillRect/>
          </a:stretch>
        </p:blipFill>
        <p:spPr>
          <a:xfrm>
            <a:off x="1" y="6381751"/>
            <a:ext cx="2914651" cy="47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5"/>
          <p:cNvGrpSpPr/>
          <p:nvPr/>
        </p:nvGrpSpPr>
        <p:grpSpPr>
          <a:xfrm>
            <a:off x="814917" y="1125538"/>
            <a:ext cx="10610851" cy="109538"/>
            <a:chOff x="0" y="0"/>
            <a:chExt cx="10610850" cy="109537"/>
          </a:xfrm>
        </p:grpSpPr>
        <p:sp>
          <p:nvSpPr>
            <p:cNvPr id="143" name="Shape 143"/>
            <p:cNvSpPr/>
            <p:nvPr/>
          </p:nvSpPr>
          <p:spPr>
            <a:xfrm>
              <a:off x="-1" y="-1"/>
              <a:ext cx="6207349" cy="10953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-1" y="-1"/>
              <a:ext cx="10610851" cy="1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46" name="logo" descr="logo"/>
          <p:cNvPicPr>
            <a:picLocks noChangeAspect="1"/>
          </p:cNvPicPr>
          <p:nvPr/>
        </p:nvPicPr>
        <p:blipFill>
          <a:blip r:embed="rId2"/>
          <a:srcRect t="23236" b="16057"/>
          <a:stretch>
            <a:fillRect/>
          </a:stretch>
        </p:blipFill>
        <p:spPr>
          <a:xfrm>
            <a:off x="1" y="6381751"/>
            <a:ext cx="2914651" cy="47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8765117" y="304800"/>
            <a:ext cx="2669117" cy="60039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55651" y="304800"/>
            <a:ext cx="7806267" cy="60039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8"/>
          <p:cNvGrpSpPr/>
          <p:nvPr/>
        </p:nvGrpSpPr>
        <p:grpSpPr>
          <a:xfrm>
            <a:off x="814917" y="1125538"/>
            <a:ext cx="10610851" cy="109538"/>
            <a:chOff x="0" y="0"/>
            <a:chExt cx="10610850" cy="109537"/>
          </a:xfrm>
        </p:grpSpPr>
        <p:sp>
          <p:nvSpPr>
            <p:cNvPr id="156" name="Shape 156"/>
            <p:cNvSpPr/>
            <p:nvPr/>
          </p:nvSpPr>
          <p:spPr>
            <a:xfrm>
              <a:off x="-1" y="-1"/>
              <a:ext cx="6207349" cy="10953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-1" y="-1"/>
              <a:ext cx="10610851" cy="1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59" name="logo" descr="logo"/>
          <p:cNvPicPr>
            <a:picLocks noChangeAspect="1"/>
          </p:cNvPicPr>
          <p:nvPr/>
        </p:nvPicPr>
        <p:blipFill>
          <a:blip r:embed="rId2"/>
          <a:srcRect t="23236" b="16057"/>
          <a:stretch>
            <a:fillRect/>
          </a:stretch>
        </p:blipFill>
        <p:spPr>
          <a:xfrm>
            <a:off x="1" y="6381751"/>
            <a:ext cx="2914651" cy="47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sz="half" idx="1"/>
          </p:nvPr>
        </p:nvSpPr>
        <p:spPr>
          <a:xfrm>
            <a:off x="755651" y="1341438"/>
            <a:ext cx="5232401" cy="49672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71"/>
          <p:cNvGrpSpPr/>
          <p:nvPr/>
        </p:nvGrpSpPr>
        <p:grpSpPr>
          <a:xfrm>
            <a:off x="814917" y="1125538"/>
            <a:ext cx="10610851" cy="109538"/>
            <a:chOff x="0" y="0"/>
            <a:chExt cx="10610850" cy="109537"/>
          </a:xfrm>
        </p:grpSpPr>
        <p:sp>
          <p:nvSpPr>
            <p:cNvPr id="169" name="Shape 169"/>
            <p:cNvSpPr/>
            <p:nvPr/>
          </p:nvSpPr>
          <p:spPr>
            <a:xfrm>
              <a:off x="-1" y="-1"/>
              <a:ext cx="6207349" cy="10953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-1" y="-1"/>
              <a:ext cx="10610851" cy="1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72" name="logo" descr="logo"/>
          <p:cNvPicPr>
            <a:picLocks noChangeAspect="1"/>
          </p:cNvPicPr>
          <p:nvPr/>
        </p:nvPicPr>
        <p:blipFill>
          <a:blip r:embed="rId2"/>
          <a:srcRect t="23236" b="16057"/>
          <a:stretch>
            <a:fillRect/>
          </a:stretch>
        </p:blipFill>
        <p:spPr>
          <a:xfrm>
            <a:off x="1" y="6381751"/>
            <a:ext cx="2914651" cy="47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0"/>
            <a:ext cx="10613901" cy="990600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5889500" y="6486173"/>
            <a:ext cx="5190177" cy="269875"/>
          </a:xfrm>
        </p:spPr>
        <p:txBody>
          <a:bodyPr/>
          <a:lstStyle>
            <a:lvl1pPr>
              <a:defRPr sz="1900" smtClean="0">
                <a:latin typeface="+mn-lt"/>
              </a:defRPr>
            </a:lvl1pPr>
          </a:lstStyle>
          <a:p>
            <a:pPr algn="r"/>
            <a:r>
              <a:rPr lang="en-US"/>
              <a:t>‹#›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0375" y="6478564"/>
            <a:ext cx="5371618" cy="277484"/>
          </a:xfrm>
        </p:spPr>
        <p:txBody>
          <a:bodyPr/>
          <a:lstStyle>
            <a:lvl1pPr>
              <a:defRPr sz="1800" baseline="0">
                <a:latin typeface="+mn-lt"/>
              </a:defRPr>
            </a:lvl1pPr>
          </a:lstStyle>
          <a:p>
            <a:pPr algn="l">
              <a:defRPr/>
            </a:pPr>
            <a:r>
              <a:rPr lang="en-US" dirty="0"/>
              <a:t>March 2017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5AF6A98-B63E-4A4A-979A-04A4D12354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7814" y="6474957"/>
            <a:ext cx="484186" cy="2698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fld id="{EEE27BF2-9C52-4C1B-9142-B4F1BB9821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866E9C7-FEA5-A844-AD12-211811F4938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87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814917" y="1125538"/>
            <a:ext cx="10610851" cy="109538"/>
            <a:chOff x="0" y="0"/>
            <a:chExt cx="10610850" cy="109537"/>
          </a:xfrm>
        </p:grpSpPr>
        <p:sp>
          <p:nvSpPr>
            <p:cNvPr id="39" name="Shape 39"/>
            <p:cNvSpPr/>
            <p:nvPr/>
          </p:nvSpPr>
          <p:spPr>
            <a:xfrm>
              <a:off x="-1" y="-1"/>
              <a:ext cx="6207349" cy="10953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-1" y="-1"/>
              <a:ext cx="10610851" cy="1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42" name="logo" descr="logo"/>
          <p:cNvPicPr>
            <a:picLocks noChangeAspect="1"/>
          </p:cNvPicPr>
          <p:nvPr/>
        </p:nvPicPr>
        <p:blipFill>
          <a:blip r:embed="rId2"/>
          <a:srcRect t="23236" b="16057"/>
          <a:stretch>
            <a:fillRect/>
          </a:stretch>
        </p:blipFill>
        <p:spPr>
          <a:xfrm>
            <a:off x="1" y="6381751"/>
            <a:ext cx="2914651" cy="475302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ClrTx/>
              <a:buSzTx/>
              <a:buNone/>
              <a:defRPr sz="2000"/>
            </a:lvl1pPr>
            <a:lvl2pPr marL="0" indent="457200">
              <a:spcBef>
                <a:spcPts val="200"/>
              </a:spcBef>
              <a:buClrTx/>
              <a:buSzTx/>
              <a:buNone/>
              <a:defRPr sz="2000"/>
            </a:lvl2pPr>
            <a:lvl3pPr marL="0" indent="914400">
              <a:spcBef>
                <a:spcPts val="200"/>
              </a:spcBef>
              <a:buClrTx/>
              <a:buSzTx/>
              <a:buNone/>
              <a:defRPr sz="2000"/>
            </a:lvl3pPr>
            <a:lvl4pPr marL="0" indent="1371600">
              <a:spcBef>
                <a:spcPts val="200"/>
              </a:spcBef>
              <a:buClrTx/>
              <a:buSzTx/>
              <a:buNone/>
              <a:defRPr sz="2000"/>
            </a:lvl4pPr>
            <a:lvl5pPr marL="0" indent="1828800">
              <a:spcBef>
                <a:spcPts val="200"/>
              </a:spcBef>
              <a:buClrTx/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4"/>
          <p:cNvGrpSpPr/>
          <p:nvPr/>
        </p:nvGrpSpPr>
        <p:grpSpPr>
          <a:xfrm>
            <a:off x="814917" y="1125538"/>
            <a:ext cx="10610851" cy="109538"/>
            <a:chOff x="0" y="0"/>
            <a:chExt cx="10610850" cy="109537"/>
          </a:xfrm>
        </p:grpSpPr>
        <p:sp>
          <p:nvSpPr>
            <p:cNvPr id="52" name="Shape 52"/>
            <p:cNvSpPr/>
            <p:nvPr/>
          </p:nvSpPr>
          <p:spPr>
            <a:xfrm>
              <a:off x="-1" y="-1"/>
              <a:ext cx="6207349" cy="10953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-1" y="-1"/>
              <a:ext cx="10610851" cy="1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55" name="logo" descr="logo"/>
          <p:cNvPicPr>
            <a:picLocks noChangeAspect="1"/>
          </p:cNvPicPr>
          <p:nvPr/>
        </p:nvPicPr>
        <p:blipFill>
          <a:blip r:embed="rId2"/>
          <a:srcRect t="23236" b="16057"/>
          <a:stretch>
            <a:fillRect/>
          </a:stretch>
        </p:blipFill>
        <p:spPr>
          <a:xfrm>
            <a:off x="1" y="6381751"/>
            <a:ext cx="2914651" cy="475302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sz="half" idx="1"/>
          </p:nvPr>
        </p:nvSpPr>
        <p:spPr>
          <a:xfrm>
            <a:off x="755651" y="1341438"/>
            <a:ext cx="5232401" cy="4967289"/>
          </a:xfrm>
          <a:prstGeom prst="rect">
            <a:avLst/>
          </a:prstGeom>
        </p:spPr>
        <p:txBody>
          <a:bodyPr/>
          <a:lstStyle>
            <a:lvl5pPr marL="1766182" indent="-424744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7"/>
          <p:cNvGrpSpPr/>
          <p:nvPr/>
        </p:nvGrpSpPr>
        <p:grpSpPr>
          <a:xfrm>
            <a:off x="814917" y="1125538"/>
            <a:ext cx="10610851" cy="109538"/>
            <a:chOff x="0" y="0"/>
            <a:chExt cx="10610850" cy="109537"/>
          </a:xfrm>
        </p:grpSpPr>
        <p:sp>
          <p:nvSpPr>
            <p:cNvPr id="65" name="Shape 65"/>
            <p:cNvSpPr/>
            <p:nvPr/>
          </p:nvSpPr>
          <p:spPr>
            <a:xfrm>
              <a:off x="-1" y="-1"/>
              <a:ext cx="6207349" cy="10953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-1" y="-1"/>
              <a:ext cx="10610851" cy="1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68" name="logo" descr="logo"/>
          <p:cNvPicPr>
            <a:picLocks noChangeAspect="1"/>
          </p:cNvPicPr>
          <p:nvPr/>
        </p:nvPicPr>
        <p:blipFill>
          <a:blip r:embed="rId2"/>
          <a:srcRect t="23236" b="16057"/>
          <a:stretch>
            <a:fillRect/>
          </a:stretch>
        </p:blipFill>
        <p:spPr>
          <a:xfrm>
            <a:off x="1" y="6381751"/>
            <a:ext cx="2914651" cy="475302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ClrTx/>
              <a:buSzTx/>
              <a:buNone/>
              <a:defRPr sz="2400" b="1"/>
            </a:lvl1pPr>
            <a:lvl2pPr marL="0" indent="457200">
              <a:spcBef>
                <a:spcPts val="200"/>
              </a:spcBef>
              <a:buClrTx/>
              <a:buSzTx/>
              <a:buNone/>
              <a:defRPr sz="2400" b="1"/>
            </a:lvl2pPr>
            <a:lvl3pPr marL="0" indent="914400">
              <a:spcBef>
                <a:spcPts val="200"/>
              </a:spcBef>
              <a:buClrTx/>
              <a:buSzTx/>
              <a:buNone/>
              <a:defRPr sz="2400" b="1"/>
            </a:lvl3pPr>
            <a:lvl4pPr marL="0" indent="1371600">
              <a:spcBef>
                <a:spcPts val="200"/>
              </a:spcBef>
              <a:buClrTx/>
              <a:buSzTx/>
              <a:buNone/>
              <a:defRPr sz="2400" b="1"/>
            </a:lvl4pPr>
            <a:lvl5pPr marL="0" indent="1828800">
              <a:spcBef>
                <a:spcPts val="200"/>
              </a:spcBef>
              <a:buClrTx/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200"/>
              </a:spcBef>
              <a:buClrTx/>
              <a:buSzTx/>
              <a:buNone/>
              <a:defRPr sz="2400" b="1"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1"/>
          <p:cNvGrpSpPr/>
          <p:nvPr/>
        </p:nvGrpSpPr>
        <p:grpSpPr>
          <a:xfrm>
            <a:off x="814917" y="1125538"/>
            <a:ext cx="10610851" cy="109538"/>
            <a:chOff x="0" y="0"/>
            <a:chExt cx="10610850" cy="109537"/>
          </a:xfrm>
        </p:grpSpPr>
        <p:sp>
          <p:nvSpPr>
            <p:cNvPr id="79" name="Shape 79"/>
            <p:cNvSpPr/>
            <p:nvPr/>
          </p:nvSpPr>
          <p:spPr>
            <a:xfrm>
              <a:off x="-1" y="-1"/>
              <a:ext cx="6207349" cy="10953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-1" y="-1"/>
              <a:ext cx="10610851" cy="1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82" name="logo" descr="logo"/>
          <p:cNvPicPr>
            <a:picLocks noChangeAspect="1"/>
          </p:cNvPicPr>
          <p:nvPr/>
        </p:nvPicPr>
        <p:blipFill>
          <a:blip r:embed="rId2"/>
          <a:srcRect t="23236" b="16057"/>
          <a:stretch>
            <a:fillRect/>
          </a:stretch>
        </p:blipFill>
        <p:spPr>
          <a:xfrm>
            <a:off x="1" y="6381751"/>
            <a:ext cx="2914651" cy="475302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3"/>
          <p:cNvGrpSpPr/>
          <p:nvPr/>
        </p:nvGrpSpPr>
        <p:grpSpPr>
          <a:xfrm>
            <a:off x="814917" y="1125538"/>
            <a:ext cx="10610851" cy="109538"/>
            <a:chOff x="0" y="0"/>
            <a:chExt cx="10610850" cy="109537"/>
          </a:xfrm>
        </p:grpSpPr>
        <p:sp>
          <p:nvSpPr>
            <p:cNvPr id="91" name="Shape 91"/>
            <p:cNvSpPr/>
            <p:nvPr/>
          </p:nvSpPr>
          <p:spPr>
            <a:xfrm>
              <a:off x="-1" y="-1"/>
              <a:ext cx="6207349" cy="10953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-1" y="-1"/>
              <a:ext cx="10610851" cy="1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94" name="logo" descr="logo"/>
          <p:cNvPicPr>
            <a:picLocks noChangeAspect="1"/>
          </p:cNvPicPr>
          <p:nvPr/>
        </p:nvPicPr>
        <p:blipFill>
          <a:blip r:embed="rId2"/>
          <a:srcRect t="23236" b="16057"/>
          <a:stretch>
            <a:fillRect/>
          </a:stretch>
        </p:blipFill>
        <p:spPr>
          <a:xfrm>
            <a:off x="1" y="6381751"/>
            <a:ext cx="2914651" cy="475302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814917" y="1125538"/>
            <a:ext cx="10610851" cy="109538"/>
            <a:chOff x="0" y="0"/>
            <a:chExt cx="10610850" cy="109537"/>
          </a:xfrm>
        </p:grpSpPr>
        <p:sp>
          <p:nvSpPr>
            <p:cNvPr id="102" name="Shape 102"/>
            <p:cNvSpPr/>
            <p:nvPr/>
          </p:nvSpPr>
          <p:spPr>
            <a:xfrm>
              <a:off x="-1" y="-1"/>
              <a:ext cx="6207349" cy="10953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-1" y="-1"/>
              <a:ext cx="10610851" cy="1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logo" descr="logo"/>
          <p:cNvPicPr>
            <a:picLocks noChangeAspect="1"/>
          </p:cNvPicPr>
          <p:nvPr/>
        </p:nvPicPr>
        <p:blipFill>
          <a:blip r:embed="rId2"/>
          <a:srcRect t="23236" b="16057"/>
          <a:stretch>
            <a:fillRect/>
          </a:stretch>
        </p:blipFill>
        <p:spPr>
          <a:xfrm>
            <a:off x="1" y="6381751"/>
            <a:ext cx="2914651" cy="47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63814" indent="-408214">
              <a:defRPr sz="3200"/>
            </a:lvl2pPr>
            <a:lvl3pPr marL="1104900" indent="-476250">
              <a:defRPr sz="3200"/>
            </a:lvl3pPr>
            <a:lvl4pPr marL="1422718" indent="-436880">
              <a:defRPr sz="3200"/>
            </a:lvl4pPr>
            <a:lvl5pPr marL="1778318" indent="-43688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ClrTx/>
              <a:buSzTx/>
              <a:buNone/>
              <a:defRPr sz="1400"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8"/>
          <p:cNvGrpSpPr/>
          <p:nvPr/>
        </p:nvGrpSpPr>
        <p:grpSpPr>
          <a:xfrm>
            <a:off x="814917" y="1125538"/>
            <a:ext cx="10610851" cy="109538"/>
            <a:chOff x="0" y="0"/>
            <a:chExt cx="10610850" cy="109537"/>
          </a:xfrm>
        </p:grpSpPr>
        <p:sp>
          <p:nvSpPr>
            <p:cNvPr id="116" name="Shape 116"/>
            <p:cNvSpPr/>
            <p:nvPr/>
          </p:nvSpPr>
          <p:spPr>
            <a:xfrm>
              <a:off x="-1" y="-1"/>
              <a:ext cx="6207349" cy="10953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-1" y="-1"/>
              <a:ext cx="10610851" cy="1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9" name="logo" descr="logo"/>
          <p:cNvPicPr>
            <a:picLocks noChangeAspect="1"/>
          </p:cNvPicPr>
          <p:nvPr/>
        </p:nvPicPr>
        <p:blipFill>
          <a:blip r:embed="rId2"/>
          <a:srcRect t="23236" b="16057"/>
          <a:stretch>
            <a:fillRect/>
          </a:stretch>
        </p:blipFill>
        <p:spPr>
          <a:xfrm>
            <a:off x="1" y="6381751"/>
            <a:ext cx="2914651" cy="47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ClrTx/>
              <a:buSzTx/>
              <a:buNone/>
              <a:defRPr sz="1400"/>
            </a:lvl1pPr>
            <a:lvl2pPr marL="0" indent="457200">
              <a:spcBef>
                <a:spcPts val="100"/>
              </a:spcBef>
              <a:buClrTx/>
              <a:buSzTx/>
              <a:buNone/>
              <a:defRPr sz="1400"/>
            </a:lvl2pPr>
            <a:lvl3pPr marL="0" indent="914400">
              <a:spcBef>
                <a:spcPts val="100"/>
              </a:spcBef>
              <a:buClrTx/>
              <a:buSzTx/>
              <a:buNone/>
              <a:defRPr sz="1400"/>
            </a:lvl3pPr>
            <a:lvl4pPr marL="0" indent="1371600">
              <a:spcBef>
                <a:spcPts val="100"/>
              </a:spcBef>
              <a:buClrTx/>
              <a:buSzTx/>
              <a:buNone/>
              <a:defRPr sz="1400"/>
            </a:lvl4pPr>
            <a:lvl5pPr marL="0" indent="1828800">
              <a:spcBef>
                <a:spcPts val="1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14917" y="1125538"/>
            <a:ext cx="10610851" cy="109538"/>
            <a:chOff x="0" y="0"/>
            <a:chExt cx="10610850" cy="109537"/>
          </a:xfrm>
        </p:grpSpPr>
        <p:sp>
          <p:nvSpPr>
            <p:cNvPr id="2" name="Shape 2"/>
            <p:cNvSpPr/>
            <p:nvPr/>
          </p:nvSpPr>
          <p:spPr>
            <a:xfrm>
              <a:off x="-1" y="-1"/>
              <a:ext cx="6207349" cy="10953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-1" y="-1"/>
              <a:ext cx="10610851" cy="1"/>
            </a:xfrm>
            <a:prstGeom prst="line">
              <a:avLst/>
            </a:prstGeom>
            <a:noFill/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5" name="logo" descr="logo"/>
          <p:cNvPicPr>
            <a:picLocks noChangeAspect="1"/>
          </p:cNvPicPr>
          <p:nvPr/>
        </p:nvPicPr>
        <p:blipFill>
          <a:blip r:embed="rId16"/>
          <a:srcRect t="23236" b="16057"/>
          <a:stretch>
            <a:fillRect/>
          </a:stretch>
        </p:blipFill>
        <p:spPr>
          <a:xfrm>
            <a:off x="1" y="6381751"/>
            <a:ext cx="2914651" cy="47530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66232" y="304800"/>
            <a:ext cx="10668001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55651" y="1341438"/>
            <a:ext cx="10668001" cy="496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 txBox="1">
            <a:spLocks noGrp="1"/>
          </p:cNvSpPr>
          <p:nvPr>
            <p:ph type="sldNum" sz="quarter" idx="2"/>
          </p:nvPr>
        </p:nvSpPr>
        <p:spPr>
          <a:xfrm>
            <a:off x="11894085" y="6360583"/>
            <a:ext cx="297916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9pPr>
    </p:titleStyle>
    <p:bodyStyle>
      <a:lvl1pPr marL="469900" marR="0" indent="-4699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Tx/>
        <a:buChar char="□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72319" marR="0" indent="-41671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Tx/>
        <a:buChar char="■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128713" marR="0" indent="-500063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Tx/>
        <a:buChar char="p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410582" marR="0" indent="-424744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Tx/>
        <a:buChar char="■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1819275" marR="0" indent="-477837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772481" marR="0" indent="-619831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229681" marR="0" indent="-619831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686881" marR="0" indent="-619831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144081" marR="0" indent="-619831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Off val="44000"/>
              </a:schemeClr>
            </a:gs>
            <a:gs pos="35000">
              <a:schemeClr val="accent3">
                <a:lumOff val="44000"/>
              </a:schemeClr>
            </a:gs>
            <a:gs pos="100000">
              <a:schemeClr val="accent3">
                <a:lumOff val="44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984F2F1-2577-40C9-A04C-54531DEA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20007"/>
            <a:ext cx="10363200" cy="1916724"/>
          </a:xfrm>
        </p:spPr>
        <p:txBody>
          <a:bodyPr>
            <a:no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Distortion Characteristic Modeling for Neural Image Compression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"/>
          </p:nvPr>
        </p:nvSpPr>
        <p:spPr>
          <a:xfrm>
            <a:off x="2551428" y="4076700"/>
            <a:ext cx="7063748" cy="1916724"/>
          </a:xfrm>
        </p:spPr>
        <p:txBody>
          <a:bodyPr>
            <a:noAutofit/>
          </a:bodyPr>
          <a:lstStyle/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Chuanmin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en-US" altLang="zh-CN" sz="1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Ziqing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altLang="zh-CN" sz="1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en-US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Shanshe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sz="1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Siwei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altLang="zh-CN" sz="1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1,4,5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Wen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Gao</a:t>
            </a:r>
            <a:r>
              <a:rPr lang="en-US" altLang="zh-CN" sz="1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Computer Science, Peking University</a:t>
            </a:r>
          </a:p>
          <a:p>
            <a:r>
              <a:rPr lang="en-US" altLang="zh-CN" sz="1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Computer Science and Technology, University of Chinese Academy of Sciences</a:t>
            </a:r>
          </a:p>
          <a:p>
            <a:r>
              <a:rPr lang="en-US" altLang="zh-CN" sz="1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Computing Technology, Chinese Academy of Sciences</a:t>
            </a:r>
          </a:p>
          <a:p>
            <a:r>
              <a:rPr lang="en-US" altLang="zh-CN" sz="1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400" dirty="0" err="1"/>
              <a:t>Peng</a:t>
            </a:r>
            <a:r>
              <a:rPr lang="en-US" altLang="zh-CN" sz="1400" dirty="0"/>
              <a:t> Cheng Laboratory</a:t>
            </a:r>
          </a:p>
          <a:p>
            <a:r>
              <a:rPr lang="en-US" altLang="zh-CN" sz="1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1400" dirty="0" err="1"/>
              <a:t>Information</a:t>
            </a:r>
            <a:r>
              <a:rPr lang="en-US" altLang="zh-CN" sz="1400" dirty="0"/>
              <a:t> Technology R&amp;D Innovation Center of Peking University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Equal contribution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66" y="218702"/>
            <a:ext cx="5017862" cy="7584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19" y="145953"/>
            <a:ext cx="3475706" cy="831147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23" y="129010"/>
            <a:ext cx="891753" cy="84809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CE2B34A-4714-4ED8-93D6-69BD82637B6C}"/>
              </a:ext>
            </a:extLst>
          </p:cNvPr>
          <p:cNvSpPr/>
          <p:nvPr/>
        </p:nvSpPr>
        <p:spPr>
          <a:xfrm>
            <a:off x="10655587" y="6359658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ID: 129</a:t>
            </a:r>
            <a:endParaRPr lang="zh-CN" alt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318"/>
            </a:lvl1pPr>
          </a:lstStyle>
          <a:p>
            <a:r>
              <a:rPr lang="en-US" b="1" dirty="0"/>
              <a:t>Operation diagram</a:t>
            </a:r>
            <a:endParaRPr b="1" dirty="0"/>
          </a:p>
        </p:txBody>
      </p:sp>
      <p:sp>
        <p:nvSpPr>
          <p:cNvPr id="215" name="Shape 215"/>
          <p:cNvSpPr txBox="1">
            <a:spLocks noGrp="1"/>
          </p:cNvSpPr>
          <p:nvPr>
            <p:ph type="sldNum" sz="quarter" idx="2"/>
          </p:nvPr>
        </p:nvSpPr>
        <p:spPr>
          <a:xfrm>
            <a:off x="11990972" y="6360583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37F3A6-CCFD-41E2-B1E6-D9BF6387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73" y="1534645"/>
            <a:ext cx="10696575" cy="397192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22F01B9-A4F8-4B09-85FB-33F735BA833A}"/>
              </a:ext>
            </a:extLst>
          </p:cNvPr>
          <p:cNvSpPr/>
          <p:nvPr/>
        </p:nvSpPr>
        <p:spPr>
          <a:xfrm>
            <a:off x="1095935" y="5664804"/>
            <a:ext cx="2783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Variational auto-encoder with scaled hyper-prior 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B51C9D-606E-4861-BF86-0D5AB8E0D2B8}"/>
              </a:ext>
            </a:extLst>
          </p:cNvPr>
          <p:cNvSpPr/>
          <p:nvPr/>
        </p:nvSpPr>
        <p:spPr>
          <a:xfrm>
            <a:off x="4643152" y="5664803"/>
            <a:ext cx="2905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zh-CN" dirty="0"/>
              <a:t>Joint auto-regressive context model plus hyper-prior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837A7CC-E904-4B28-A56A-B83F124E74EB}"/>
              </a:ext>
            </a:extLst>
          </p:cNvPr>
          <p:cNvSpPr/>
          <p:nvPr/>
        </p:nvSpPr>
        <p:spPr>
          <a:xfrm>
            <a:off x="9073010" y="5803302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Our scheme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63500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F2593C-C05D-4872-9F66-BC2C5C36F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989" y="1274203"/>
            <a:ext cx="4724983" cy="5463798"/>
          </a:xfrm>
          <a:prstGeom prst="rect">
            <a:avLst/>
          </a:prstGeom>
        </p:spPr>
      </p:pic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318"/>
            </a:lvl1pPr>
          </a:lstStyle>
          <a:p>
            <a:r>
              <a:rPr lang="en-US" b="1" dirty="0"/>
              <a:t>Binary Modulator (BM)</a:t>
            </a:r>
            <a:endParaRPr b="1" dirty="0"/>
          </a:p>
        </p:txBody>
      </p:sp>
      <p:sp>
        <p:nvSpPr>
          <p:cNvPr id="215" name="Shape 215"/>
          <p:cNvSpPr txBox="1">
            <a:spLocks noGrp="1"/>
          </p:cNvSpPr>
          <p:nvPr>
            <p:ph type="sldNum" sz="quarter" idx="2"/>
          </p:nvPr>
        </p:nvSpPr>
        <p:spPr>
          <a:xfrm>
            <a:off x="11990972" y="6360583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30B7A8-6169-4A30-A3E2-A3F0670E9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An element-wise 0-1 mask</a:t>
            </a:r>
          </a:p>
          <a:p>
            <a:pPr lvl="1"/>
            <a:r>
              <a:rPr lang="en-US" altLang="zh-CN" sz="2400" dirty="0">
                <a:solidFill>
                  <a:schemeClr val="tx1"/>
                </a:solidFill>
              </a:rPr>
              <a:t>The essence of the binary modulator is a   </a:t>
            </a:r>
          </a:p>
          <a:p>
            <a:pPr marL="628650" lvl="2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measurement of R-D tradeoff for each element. </a:t>
            </a:r>
          </a:p>
          <a:p>
            <a:pPr marL="628650" lvl="2" indent="0">
              <a:buNone/>
            </a:pPr>
            <a:endParaRPr lang="en-US" altLang="zh-CN" sz="2400" dirty="0">
              <a:solidFill>
                <a:schemeClr val="tx1"/>
              </a:solidFill>
            </a:endParaRPr>
          </a:p>
          <a:p>
            <a:pPr marL="628650" lvl="2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                                                                              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26170D-5F91-470F-BA4E-E2B7314A9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18" y="3300902"/>
            <a:ext cx="60769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001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318"/>
            </a:lvl1pPr>
          </a:lstStyle>
          <a:p>
            <a:r>
              <a:rPr lang="en-US" b="1" dirty="0"/>
              <a:t>How to Train Binary Modulator (BM)</a:t>
            </a:r>
            <a:endParaRPr b="1" dirty="0"/>
          </a:p>
        </p:txBody>
      </p:sp>
      <p:sp>
        <p:nvSpPr>
          <p:cNvPr id="215" name="Shape 215"/>
          <p:cNvSpPr txBox="1">
            <a:spLocks noGrp="1"/>
          </p:cNvSpPr>
          <p:nvPr>
            <p:ph type="sldNum" sz="quarter" idx="2"/>
          </p:nvPr>
        </p:nvSpPr>
        <p:spPr>
          <a:xfrm>
            <a:off x="11990972" y="6360583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30B7A8-6169-4A30-A3E2-A3F0670E9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An element-wise pass-or-mask threshold</a:t>
            </a:r>
          </a:p>
          <a:p>
            <a:pPr lvl="1"/>
            <a:r>
              <a:rPr lang="en-US" altLang="zh-CN" sz="2400" dirty="0">
                <a:solidFill>
                  <a:schemeClr val="tx1"/>
                </a:solidFill>
              </a:rPr>
              <a:t>The essence of the binary modulator is a   </a:t>
            </a:r>
          </a:p>
          <a:p>
            <a:pPr marL="628650" lvl="2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measurement of R-D tradeoff for each pixel. </a:t>
            </a:r>
          </a:p>
          <a:p>
            <a:pPr marL="628650" lvl="2" indent="0">
              <a:buNone/>
            </a:pPr>
            <a:endParaRPr lang="en-US" altLang="zh-CN" sz="2400" dirty="0">
              <a:solidFill>
                <a:schemeClr val="tx1"/>
              </a:solidFill>
            </a:endParaRPr>
          </a:p>
          <a:p>
            <a:pPr marL="628650" lvl="2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                                                                              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B0C0EA-6CAF-44CC-B8C0-291411AFE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38" y="3093098"/>
            <a:ext cx="4930625" cy="4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8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3DE88639-700D-4DD5-8851-3FF7707DB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736075"/>
              </p:ext>
            </p:extLst>
          </p:nvPr>
        </p:nvGraphicFramePr>
        <p:xfrm>
          <a:off x="2265680" y="1254760"/>
          <a:ext cx="686442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77B39498-F775-4A84-953B-1545122B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Table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26902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318"/>
            </a:lvl1pPr>
          </a:lstStyle>
          <a:p>
            <a:r>
              <a:rPr lang="en-US" b="1" dirty="0"/>
              <a:t>R-</a:t>
            </a:r>
            <a:r>
              <a:rPr lang="en-US" altLang="zh-CN" b="1" dirty="0"/>
              <a:t>λ</a:t>
            </a:r>
            <a:r>
              <a:rPr lang="zh-CN" altLang="en-US" b="1" dirty="0"/>
              <a:t> </a:t>
            </a:r>
            <a:r>
              <a:rPr lang="en-US" altLang="zh-CN" b="1" dirty="0"/>
              <a:t>Model</a:t>
            </a:r>
            <a:r>
              <a:rPr lang="zh-CN" altLang="en-US" b="1" dirty="0"/>
              <a:t> </a:t>
            </a:r>
            <a:r>
              <a:rPr lang="en-US" altLang="zh-CN" b="1" dirty="0"/>
              <a:t>for</a:t>
            </a:r>
            <a:r>
              <a:rPr lang="zh-CN" altLang="en-US" b="1" dirty="0"/>
              <a:t> </a:t>
            </a:r>
            <a:r>
              <a:rPr lang="en-US" altLang="zh-CN" b="1" dirty="0"/>
              <a:t>NIC</a:t>
            </a:r>
            <a:endParaRPr b="1" dirty="0"/>
          </a:p>
        </p:txBody>
      </p:sp>
      <p:sp>
        <p:nvSpPr>
          <p:cNvPr id="215" name="Shape 215"/>
          <p:cNvSpPr txBox="1">
            <a:spLocks noGrp="1"/>
          </p:cNvSpPr>
          <p:nvPr>
            <p:ph type="sldNum" sz="quarter" idx="2"/>
          </p:nvPr>
        </p:nvSpPr>
        <p:spPr>
          <a:xfrm>
            <a:off x="11990972" y="6360583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30B7A8-6169-4A30-A3E2-A3F0670E9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Theoretical analysis</a:t>
            </a:r>
          </a:p>
          <a:p>
            <a:pPr lvl="1"/>
            <a:r>
              <a:rPr lang="en-US" altLang="zh-CN" sz="2400" dirty="0">
                <a:solidFill>
                  <a:srgbClr val="0000FF"/>
                </a:solidFill>
              </a:rPr>
              <a:t>The training of neural network minimizes the loss function </a:t>
            </a:r>
            <a:r>
              <a:rPr lang="en-US" altLang="zh-CN" sz="2400" dirty="0" err="1">
                <a:solidFill>
                  <a:srgbClr val="0000FF"/>
                </a:solidFill>
              </a:rPr>
              <a:t>R+λD</a:t>
            </a:r>
            <a:endParaRPr lang="en-US" altLang="zh-CN" sz="2400" dirty="0">
              <a:solidFill>
                <a:srgbClr val="0000FF"/>
              </a:solidFill>
            </a:endParaRPr>
          </a:p>
          <a:p>
            <a:pPr lvl="1"/>
            <a:endParaRPr lang="en-US" altLang="zh-CN" sz="2400" dirty="0">
              <a:solidFill>
                <a:srgbClr val="0000FF"/>
              </a:solidFill>
            </a:endParaRPr>
          </a:p>
          <a:p>
            <a:pPr lvl="1"/>
            <a:endParaRPr lang="en-US" altLang="zh-CN" sz="2400" dirty="0">
              <a:solidFill>
                <a:srgbClr val="0000FF"/>
              </a:solidFill>
            </a:endParaRPr>
          </a:p>
          <a:p>
            <a:pPr marL="355600" lvl="1" indent="0">
              <a:buNone/>
            </a:pPr>
            <a:endParaRPr lang="en-US" altLang="zh-CN" sz="2400" dirty="0">
              <a:solidFill>
                <a:srgbClr val="0000FF"/>
              </a:solidFill>
            </a:endParaRPr>
          </a:p>
          <a:p>
            <a:pPr lvl="1"/>
            <a:r>
              <a:rPr lang="en-US" altLang="zh-CN" sz="2400" dirty="0">
                <a:solidFill>
                  <a:srgbClr val="0000FF"/>
                </a:solidFill>
              </a:rPr>
              <a:t>Hypothesize R-λ obeys the exponential law</a:t>
            </a:r>
          </a:p>
          <a:p>
            <a:pPr lvl="1"/>
            <a:endParaRPr lang="en-US" altLang="zh-CN" sz="2400" dirty="0">
              <a:solidFill>
                <a:srgbClr val="0000FF"/>
              </a:solidFill>
            </a:endParaRPr>
          </a:p>
          <a:p>
            <a:pPr lvl="1"/>
            <a:endParaRPr lang="en-US" altLang="zh-CN" sz="2400" dirty="0">
              <a:solidFill>
                <a:srgbClr val="0000FF"/>
              </a:solidFill>
            </a:endParaRPr>
          </a:p>
          <a:p>
            <a:pPr lvl="1"/>
            <a:r>
              <a:rPr lang="en-US" altLang="zh-CN" sz="2400" dirty="0">
                <a:solidFill>
                  <a:srgbClr val="0000FF"/>
                </a:solidFill>
              </a:rPr>
              <a:t>Solve the PDE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55A734-6C94-4EA7-B651-1B21E2284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415" y="3917167"/>
            <a:ext cx="4223831" cy="6249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986851D-AA75-41C0-9B2B-40048E052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439" y="2245771"/>
            <a:ext cx="1634754" cy="924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5176AD-7039-4023-A07F-DF0B42B29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117" y="5162607"/>
            <a:ext cx="3732485" cy="10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721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318"/>
            </a:lvl1pPr>
          </a:lstStyle>
          <a:p>
            <a:r>
              <a:rPr lang="en-US" b="1" dirty="0"/>
              <a:t>R-</a:t>
            </a:r>
            <a:r>
              <a:rPr lang="en-US" altLang="zh-CN" b="1" dirty="0"/>
              <a:t>λ</a:t>
            </a:r>
            <a:r>
              <a:rPr lang="zh-CN" altLang="en-US" b="1" dirty="0"/>
              <a:t> </a:t>
            </a:r>
            <a:r>
              <a:rPr lang="en-US" altLang="zh-CN" b="1" dirty="0"/>
              <a:t>Model</a:t>
            </a:r>
            <a:r>
              <a:rPr lang="zh-CN" altLang="en-US" b="1" dirty="0"/>
              <a:t> </a:t>
            </a:r>
            <a:r>
              <a:rPr lang="en-US" altLang="zh-CN" b="1" dirty="0"/>
              <a:t>for</a:t>
            </a:r>
            <a:r>
              <a:rPr lang="zh-CN" altLang="en-US" b="1" dirty="0"/>
              <a:t> </a:t>
            </a:r>
            <a:r>
              <a:rPr lang="en-US" altLang="zh-CN" b="1" dirty="0"/>
              <a:t>NIC</a:t>
            </a:r>
            <a:endParaRPr b="1" dirty="0"/>
          </a:p>
        </p:txBody>
      </p:sp>
      <p:sp>
        <p:nvSpPr>
          <p:cNvPr id="215" name="Shape 215"/>
          <p:cNvSpPr txBox="1">
            <a:spLocks noGrp="1"/>
          </p:cNvSpPr>
          <p:nvPr>
            <p:ph type="sldNum" sz="quarter" idx="2"/>
          </p:nvPr>
        </p:nvSpPr>
        <p:spPr>
          <a:xfrm>
            <a:off x="11990972" y="6360583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30B7A8-6169-4A30-A3E2-A3F0670E9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Experimental verification of our hypothesis</a:t>
            </a:r>
          </a:p>
          <a:p>
            <a:pPr lvl="1"/>
            <a:endParaRPr lang="zh-CN" altLang="en-US" sz="2400" dirty="0">
              <a:solidFill>
                <a:srgbClr val="0000FF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75176AD-7039-4023-A07F-DF0B42B2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019" y="2563202"/>
            <a:ext cx="3732485" cy="104009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64A47C2-D719-44AA-9BA8-0A047A40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669" y="2261679"/>
            <a:ext cx="4725332" cy="387000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007E2DB-BCD5-44F2-8761-0BCE17925815}"/>
              </a:ext>
            </a:extLst>
          </p:cNvPr>
          <p:cNvSpPr txBox="1"/>
          <p:nvPr/>
        </p:nvSpPr>
        <p:spPr>
          <a:xfrm>
            <a:off x="7312226" y="4196681"/>
            <a:ext cx="344299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Well Fitted!</a:t>
            </a:r>
            <a:endParaRPr kumimoji="0" lang="zh-CN" altLang="en-US" sz="3200" b="1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563560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318"/>
            </a:lvl1pPr>
          </a:lstStyle>
          <a:p>
            <a:r>
              <a:rPr lang="en-US" b="1" dirty="0"/>
              <a:t>Performance of Variable Bit-rate Coding</a:t>
            </a:r>
            <a:endParaRPr b="1" dirty="0"/>
          </a:p>
        </p:txBody>
      </p:sp>
      <p:sp>
        <p:nvSpPr>
          <p:cNvPr id="215" name="Shape 215"/>
          <p:cNvSpPr txBox="1">
            <a:spLocks noGrp="1"/>
          </p:cNvSpPr>
          <p:nvPr>
            <p:ph type="sldNum" sz="quarter" idx="2"/>
          </p:nvPr>
        </p:nvSpPr>
        <p:spPr>
          <a:xfrm>
            <a:off x="11990972" y="6360583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30B7A8-6169-4A30-A3E2-A3F0670E9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Through the proposed BM and </a:t>
            </a:r>
            <a:r>
              <a:rPr lang="en-US" altLang="zh-CN" sz="2400" dirty="0" err="1">
                <a:solidFill>
                  <a:schemeClr val="tx1"/>
                </a:solidFill>
              </a:rPr>
              <a:t>Modnet</a:t>
            </a:r>
            <a:r>
              <a:rPr lang="en-US" altLang="zh-CN" sz="2400" dirty="0">
                <a:solidFill>
                  <a:schemeClr val="tx1"/>
                </a:solidFill>
              </a:rPr>
              <a:t>, we realize variable bit-rate coding with minor rate-distortion (RD) loss.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64E721-9830-4A20-80F0-6BA55AF9E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510256"/>
            <a:ext cx="5262465" cy="37984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6E6D231-DAD9-4480-BBB5-6B103EB18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1" y="2510255"/>
            <a:ext cx="5205497" cy="37984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250459D-E51A-416B-8BC5-055963C238FF}"/>
              </a:ext>
            </a:extLst>
          </p:cNvPr>
          <p:cNvSpPr txBox="1"/>
          <p:nvPr/>
        </p:nvSpPr>
        <p:spPr>
          <a:xfrm>
            <a:off x="4250091" y="6360583"/>
            <a:ext cx="344299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Kodak dataset</a:t>
            </a:r>
            <a:endParaRPr kumimoji="0" lang="zh-CN" altLang="en-US" sz="2000" b="1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832548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318"/>
            </a:lvl1pPr>
          </a:lstStyle>
          <a:p>
            <a:r>
              <a:rPr lang="en-US" b="1" dirty="0"/>
              <a:t>Some Visualizations of Our Variable Bit-rate Coding</a:t>
            </a:r>
            <a:endParaRPr b="1" dirty="0"/>
          </a:p>
        </p:txBody>
      </p:sp>
      <p:sp>
        <p:nvSpPr>
          <p:cNvPr id="215" name="Shape 215"/>
          <p:cNvSpPr txBox="1">
            <a:spLocks noGrp="1"/>
          </p:cNvSpPr>
          <p:nvPr>
            <p:ph type="sldNum" sz="quarter" idx="2"/>
          </p:nvPr>
        </p:nvSpPr>
        <p:spPr>
          <a:xfrm>
            <a:off x="11990972" y="6360583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30B7A8-6169-4A30-A3E2-A3F0670E9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1" y="1341438"/>
            <a:ext cx="10668001" cy="496728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Experimental verification of our hypothesis</a:t>
            </a:r>
          </a:p>
          <a:p>
            <a:pPr lvl="1"/>
            <a:endParaRPr lang="zh-CN" altLang="en-US" sz="2400" dirty="0">
              <a:solidFill>
                <a:srgbClr val="0000F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A2170A-473B-458A-BEB9-240494C53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513" y="1916349"/>
            <a:ext cx="7830975" cy="408936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00E5CD7-9DA5-4E30-B5B9-355D38A2E53A}"/>
              </a:ext>
            </a:extLst>
          </p:cNvPr>
          <p:cNvSpPr txBox="1"/>
          <p:nvPr/>
        </p:nvSpPr>
        <p:spPr>
          <a:xfrm>
            <a:off x="5553078" y="5960475"/>
            <a:ext cx="120764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solidFill>
                  <a:schemeClr val="tx1"/>
                </a:solidFill>
              </a:rPr>
              <a:t>Fixed rate</a:t>
            </a:r>
            <a:endParaRPr kumimoji="0" lang="zh-CN" altLang="en-US" sz="200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Times New Roman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0B29E7A-25C6-49A8-BB05-73F19D069905}"/>
              </a:ext>
            </a:extLst>
          </p:cNvPr>
          <p:cNvSpPr txBox="1"/>
          <p:nvPr/>
        </p:nvSpPr>
        <p:spPr>
          <a:xfrm>
            <a:off x="8029937" y="5976623"/>
            <a:ext cx="154207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solidFill>
                  <a:schemeClr val="tx1"/>
                </a:solidFill>
              </a:rPr>
              <a:t>Variable rate</a:t>
            </a:r>
            <a:endParaRPr kumimoji="0" lang="zh-CN" altLang="en-US" sz="200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92804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/>
              <a:t> </a:t>
            </a:r>
            <a:endParaRPr lang="zh-CN" altLang="zh-CN" dirty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CN" sz="47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sz="7700" dirty="0"/>
              <a:t>Thanks!</a:t>
            </a:r>
          </a:p>
        </p:txBody>
      </p:sp>
      <p:pic>
        <p:nvPicPr>
          <p:cNvPr id="36869" name="Picture 5" descr="u=2191948381,322786610&amp;gp=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3500439"/>
            <a:ext cx="8858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 bwMode="auto">
          <a:xfrm>
            <a:off x="9652000" y="6360583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spcBef>
                <a:spcPct val="0"/>
              </a:spcBef>
              <a:defRPr sz="1200" b="0" i="0" kern="120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7210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&amp; Related Work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r>
              <a:rPr lang="en-US" sz="2800" dirty="0"/>
              <a:t>Existing image coding standards are </a:t>
            </a:r>
            <a:r>
              <a:rPr lang="en-US" sz="2800" b="1" dirty="0"/>
              <a:t>locally</a:t>
            </a:r>
            <a:r>
              <a:rPr lang="en-US" sz="2800" dirty="0"/>
              <a:t> optimized.</a:t>
            </a:r>
          </a:p>
          <a:p>
            <a:r>
              <a:rPr lang="en-US" altLang="zh-CN" sz="2800" dirty="0"/>
              <a:t>Hybrid framework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EEE27BF2-9C52-4C1B-9142-B4F1BB9821F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73" y="2842480"/>
            <a:ext cx="4013167" cy="200438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50481" y="5193593"/>
            <a:ext cx="942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JPEG</a:t>
            </a:r>
            <a:r>
              <a:rPr lang="en-US" altLang="zh-CN" sz="2400" baseline="30000" dirty="0"/>
              <a:t>1</a:t>
            </a:r>
            <a:endParaRPr lang="zh-CN" altLang="en-US" sz="2000" baseline="30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276" y="3027446"/>
            <a:ext cx="4861875" cy="163905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907146" y="5193593"/>
            <a:ext cx="160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JPEG2000</a:t>
            </a:r>
            <a:r>
              <a:rPr lang="en-US" altLang="zh-CN" sz="2000" baseline="30000" dirty="0"/>
              <a:t>2</a:t>
            </a:r>
            <a:endParaRPr lang="zh-CN" alt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0887" y="2748176"/>
            <a:ext cx="2177518" cy="219759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035932" y="5193593"/>
            <a:ext cx="1608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HEVC Intra</a:t>
            </a:r>
            <a:r>
              <a:rPr lang="en-US" altLang="zh-CN" sz="2000" baseline="30000" dirty="0"/>
              <a:t>3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624254" y="5646174"/>
            <a:ext cx="111253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222222"/>
                </a:solidFill>
                <a:latin typeface="Arial" panose="020B0604020202020204" pitchFamily="34" charset="0"/>
              </a:rPr>
              <a:t>[1] Wallace G K. The JPEG still picture compression standard[J]. IEEE transactions on consumer electronics, 1992, 38(1): xviii-xxxiv.</a:t>
            </a:r>
          </a:p>
          <a:p>
            <a:r>
              <a:rPr lang="en-US" altLang="zh-CN" sz="1100" dirty="0">
                <a:solidFill>
                  <a:srgbClr val="222222"/>
                </a:solidFill>
                <a:latin typeface="Arial" panose="020B0604020202020204" pitchFamily="34" charset="0"/>
              </a:rPr>
              <a:t>[2] </a:t>
            </a:r>
            <a:r>
              <a:rPr lang="en-US" altLang="zh-CN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Lian</a:t>
            </a:r>
            <a:r>
              <a:rPr lang="en-US" altLang="zh-CN" sz="1100" dirty="0">
                <a:solidFill>
                  <a:srgbClr val="222222"/>
                </a:solidFill>
                <a:latin typeface="Arial" panose="020B0604020202020204" pitchFamily="34" charset="0"/>
              </a:rPr>
              <a:t> C J, Chen K F, Chen H </a:t>
            </a:r>
            <a:r>
              <a:rPr lang="en-US" altLang="zh-CN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H</a:t>
            </a:r>
            <a:r>
              <a:rPr lang="en-US" altLang="zh-CN" sz="1100" dirty="0">
                <a:solidFill>
                  <a:srgbClr val="222222"/>
                </a:solidFill>
                <a:latin typeface="Arial" panose="020B0604020202020204" pitchFamily="34" charset="0"/>
              </a:rPr>
              <a:t>, et al. Analysis and architecture design of block-coding engine for EBCOT in JPEG 2000[J]. IEEE Transactions on circuits and systems for video technology, 2003, 13(3): 219-230.</a:t>
            </a:r>
          </a:p>
          <a:p>
            <a:r>
              <a:rPr lang="en-US" altLang="zh-CN" sz="1100" dirty="0">
                <a:solidFill>
                  <a:srgbClr val="222222"/>
                </a:solidFill>
                <a:latin typeface="Arial" panose="020B0604020202020204" pitchFamily="34" charset="0"/>
              </a:rPr>
              <a:t>[3] </a:t>
            </a:r>
            <a:r>
              <a:rPr lang="en-US" altLang="zh-CN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Lainema</a:t>
            </a:r>
            <a:r>
              <a:rPr lang="en-US" altLang="zh-CN" sz="1100" dirty="0">
                <a:solidFill>
                  <a:srgbClr val="222222"/>
                </a:solidFill>
                <a:latin typeface="Arial" panose="020B0604020202020204" pitchFamily="34" charset="0"/>
              </a:rPr>
              <a:t> J, </a:t>
            </a:r>
            <a:r>
              <a:rPr lang="en-US" altLang="zh-CN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Bossen</a:t>
            </a:r>
            <a:r>
              <a:rPr lang="en-US" altLang="zh-CN" sz="1100" dirty="0">
                <a:solidFill>
                  <a:srgbClr val="222222"/>
                </a:solidFill>
                <a:latin typeface="Arial" panose="020B0604020202020204" pitchFamily="34" charset="0"/>
              </a:rPr>
              <a:t> F, Han W J, et al. Intra coding of the HEVC standard[J]. IEEE Transactions on Circuits and Systems for Video Technology, 2012, 22(12): 1792-1801.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4277645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&amp; Related Work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EE27BF2-9C52-4C1B-9142-B4F1BB9821F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60230" y="1299418"/>
            <a:ext cx="10871200" cy="2159462"/>
          </a:xfrm>
        </p:spPr>
        <p:txBody>
          <a:bodyPr/>
          <a:lstStyle/>
          <a:p>
            <a:r>
              <a:rPr lang="en-US" altLang="zh-CN" sz="2800" dirty="0"/>
              <a:t>Learned image coding</a:t>
            </a:r>
          </a:p>
          <a:p>
            <a:pPr lvl="1"/>
            <a:r>
              <a:rPr lang="en-US" altLang="zh-CN" sz="2400" dirty="0"/>
              <a:t>Using an auto-encoder structure to generate features that describes the entire image</a:t>
            </a:r>
          </a:p>
          <a:p>
            <a:pPr lvl="1"/>
            <a:r>
              <a:rPr lang="en-US" altLang="zh-CN" sz="2400" dirty="0"/>
              <a:t>Features are quantized and entropy coded</a:t>
            </a:r>
          </a:p>
          <a:p>
            <a:pPr lvl="1"/>
            <a:r>
              <a:rPr lang="en-US" altLang="zh-CN" sz="2400" dirty="0"/>
              <a:t>Consider both image reconstruction error and rate during training </a:t>
            </a:r>
          </a:p>
          <a:p>
            <a:pPr lvl="1"/>
            <a:endParaRPr lang="en-US" altLang="zh-CN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97" y="3467672"/>
            <a:ext cx="5468462" cy="2534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830" y="3467672"/>
            <a:ext cx="5738871" cy="253427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987411" y="6096679"/>
            <a:ext cx="233429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Balle</a:t>
            </a:r>
            <a:r>
              <a:rPr lang="en-US" altLang="zh-CN" dirty="0"/>
              <a:t> et al, ICLR-2018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182807" y="6096678"/>
            <a:ext cx="238879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Theis</a:t>
            </a:r>
            <a:r>
              <a:rPr lang="en-US" altLang="zh-CN" dirty="0"/>
              <a:t> et al, ICLR-2017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206332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内容占位符 20"/>
          <p:cNvSpPr>
            <a:spLocks noGrp="1"/>
          </p:cNvSpPr>
          <p:nvPr>
            <p:ph type="body" idx="1"/>
          </p:nvPr>
        </p:nvSpPr>
        <p:spPr>
          <a:xfrm>
            <a:off x="711689" y="1453373"/>
            <a:ext cx="10032511" cy="657987"/>
          </a:xfrm>
        </p:spPr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Key Problem: Entropy Model</a:t>
            </a:r>
            <a:endParaRPr kumimoji="1" lang="zh-CN" altLang="en-US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575B8668-1C8C-9843-AF6B-2FA17AB7A693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3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12001500" y="6361113"/>
            <a:ext cx="190500" cy="276225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565066" y="5876157"/>
            <a:ext cx="3311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Balle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J, </a:t>
            </a:r>
            <a:r>
              <a:rPr lang="en-US" altLang="zh-CN" sz="1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Laparra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V, </a:t>
            </a:r>
            <a:r>
              <a:rPr lang="en-US" altLang="zh-CN" sz="1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Simoncelli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 P. </a:t>
            </a:r>
            <a:r>
              <a:rPr lang="zh-CN" altLang="en-US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End-to-end optimized image compression.</a:t>
            </a:r>
            <a:r>
              <a:rPr lang="zh-CN" altLang="en-US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arXiv:1611.01704, 2016. </a:t>
            </a:r>
            <a:endParaRPr lang="zh-CN" altLang="en-US" sz="1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53283" y="5326918"/>
            <a:ext cx="1891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0432FF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Interpolation </a:t>
            </a:r>
            <a:endParaRPr kumimoji="1" lang="zh-CN" altLang="en-US" sz="1600" dirty="0">
              <a:solidFill>
                <a:srgbClr val="0432FF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74" y="3379269"/>
            <a:ext cx="2252995" cy="193672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 bwMode="auto">
          <a:xfrm>
            <a:off x="4181305" y="5873118"/>
            <a:ext cx="36438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Minnen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D, </a:t>
            </a:r>
            <a:r>
              <a:rPr lang="en-US" altLang="zh-CN" sz="1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Balle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J, </a:t>
            </a:r>
            <a:r>
              <a:rPr lang="en-US" altLang="zh-CN" sz="1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Toderici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D, </a:t>
            </a:r>
            <a:r>
              <a:rPr lang="zh-CN" altLang="en-US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Joint autoregressive and hierarchical priors for learned image compression.</a:t>
            </a:r>
            <a:r>
              <a:rPr lang="zh-CN" altLang="en-US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NIPS, 2018:</a:t>
            </a:r>
            <a:endParaRPr lang="zh-CN" altLang="en-US" sz="1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62384" y="5298417"/>
            <a:ext cx="342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kumimoji="1" sz="1600">
                <a:solidFill>
                  <a:srgbClr val="0432FF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Auto-regressive model + Hyper-prior</a:t>
            </a:r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569" y="4721297"/>
            <a:ext cx="1860409" cy="32580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791" y="3515281"/>
            <a:ext cx="3572592" cy="105663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714" y="4668816"/>
            <a:ext cx="1417053" cy="37828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 bwMode="auto">
          <a:xfrm>
            <a:off x="8607002" y="5719230"/>
            <a:ext cx="33603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Cheng Z, Sun H, Takeuchi M, et al. “Learned image compression with discretized gaussian mixture likelihoods and attention modules.”</a:t>
            </a:r>
            <a:r>
              <a:rPr lang="zh-CN" altLang="en-US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CVPR. 2020:</a:t>
            </a:r>
            <a:endParaRPr lang="zh-CN" altLang="en-US" sz="1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4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895741" y="3484523"/>
            <a:ext cx="2292593" cy="116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8"/>
          <p:cNvSpPr txBox="1"/>
          <p:nvPr/>
        </p:nvSpPr>
        <p:spPr>
          <a:xfrm>
            <a:off x="8458601" y="5326918"/>
            <a:ext cx="36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kumimoji="1" sz="1600">
                <a:solidFill>
                  <a:srgbClr val="0432FF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Channel attention + Mixture of Gaussian</a:t>
            </a:r>
            <a:endParaRPr lang="zh-CN" altLang="en-US" dirty="0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8593" y="4687057"/>
            <a:ext cx="2066887" cy="442411"/>
          </a:xfrm>
          <a:prstGeom prst="rect">
            <a:avLst/>
          </a:prstGeom>
        </p:spPr>
      </p:pic>
      <p:sp>
        <p:nvSpPr>
          <p:cNvPr id="44" name="右箭头 43"/>
          <p:cNvSpPr/>
          <p:nvPr/>
        </p:nvSpPr>
        <p:spPr>
          <a:xfrm>
            <a:off x="3408609" y="4172458"/>
            <a:ext cx="452965" cy="350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2"/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1320800" y="0"/>
            <a:ext cx="1061390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rgbClr val="000000"/>
                </a:solidFill>
                <a:uFillTx/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hangingPunct="1"/>
            <a:r>
              <a:rPr lang="en-US" altLang="zh-CN" dirty="0"/>
              <a:t>Non-linear Transform Coding</a:t>
            </a:r>
            <a:endParaRPr lang="zh-CN" altLang="en-US" dirty="0"/>
          </a:p>
        </p:txBody>
      </p:sp>
      <p:sp>
        <p:nvSpPr>
          <p:cNvPr id="25" name="右箭头 24"/>
          <p:cNvSpPr/>
          <p:nvPr/>
        </p:nvSpPr>
        <p:spPr>
          <a:xfrm>
            <a:off x="7993740" y="4166518"/>
            <a:ext cx="452965" cy="350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2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5154" y="2076550"/>
            <a:ext cx="1832561" cy="902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253283" y="2287534"/>
                <a:ext cx="5995248" cy="688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func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=||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83" y="2287534"/>
                <a:ext cx="5995248" cy="6885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1534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318"/>
            </a:lvl1pPr>
          </a:lstStyle>
          <a:p>
            <a:r>
              <a:rPr lang="en-US" altLang="zh-CN" b="1" dirty="0"/>
              <a:t>Background of Neural Image Compression (NIC)</a:t>
            </a:r>
            <a:endParaRPr b="1" dirty="0"/>
          </a:p>
        </p:txBody>
      </p:sp>
      <p:sp>
        <p:nvSpPr>
          <p:cNvPr id="215" name="Shape 215"/>
          <p:cNvSpPr txBox="1">
            <a:spLocks noGrp="1"/>
          </p:cNvSpPr>
          <p:nvPr>
            <p:ph type="sldNum" sz="quarter" idx="2"/>
          </p:nvPr>
        </p:nvSpPr>
        <p:spPr>
          <a:xfrm>
            <a:off x="11990972" y="6360583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B908EC-4ADE-4A25-AE48-9C2490009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5" y="1566555"/>
            <a:ext cx="11222914" cy="439503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A870DC8-DEBC-41D8-8014-50E13AF2F6A8}"/>
              </a:ext>
            </a:extLst>
          </p:cNvPr>
          <p:cNvSpPr/>
          <p:nvPr/>
        </p:nvSpPr>
        <p:spPr>
          <a:xfrm>
            <a:off x="2906580" y="6334780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Ma, X. Zhang, C. Jia, Z. Zhao, S. Wang, and S. Wang, “Image and video compression with neural networks: A review,” IEEE Transactions on Circuits and Systems for Video Technology, DOI: 10.1109/TCSVT.2019.2910119, 2019.</a:t>
            </a:r>
          </a:p>
        </p:txBody>
      </p:sp>
    </p:spTree>
    <p:extLst>
      <p:ext uri="{BB962C8B-B14F-4D97-AF65-F5344CB8AC3E}">
        <p14:creationId xmlns:p14="http://schemas.microsoft.com/office/powerpoint/2010/main" val="26299945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318"/>
            </a:lvl1pPr>
          </a:lstStyle>
          <a:p>
            <a:r>
              <a:rPr lang="en-US" b="1" dirty="0"/>
              <a:t>Drawback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Current</a:t>
            </a:r>
            <a:r>
              <a:rPr lang="zh-CN" altLang="en-US" b="1" dirty="0"/>
              <a:t> </a:t>
            </a:r>
            <a:r>
              <a:rPr lang="en-US" altLang="zh-CN" b="1" dirty="0"/>
              <a:t>NIC Approaches</a:t>
            </a:r>
            <a:endParaRPr b="1" dirty="0"/>
          </a:p>
        </p:txBody>
      </p:sp>
      <p:sp>
        <p:nvSpPr>
          <p:cNvPr id="215" name="Shape 215"/>
          <p:cNvSpPr txBox="1">
            <a:spLocks noGrp="1"/>
          </p:cNvSpPr>
          <p:nvPr>
            <p:ph type="sldNum" sz="quarter" idx="2"/>
          </p:nvPr>
        </p:nvSpPr>
        <p:spPr>
          <a:xfrm>
            <a:off x="11990972" y="6360583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30B7A8-6169-4A30-A3E2-A3F0670E9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Require one model for each bit-rate point.</a:t>
            </a:r>
          </a:p>
          <a:p>
            <a:pPr lvl="1"/>
            <a:r>
              <a:rPr lang="en-US" altLang="zh-CN" sz="2400" dirty="0">
                <a:solidFill>
                  <a:srgbClr val="0000FF"/>
                </a:solidFill>
              </a:rPr>
              <a:t>High restoration burden</a:t>
            </a:r>
          </a:p>
          <a:p>
            <a:pPr lvl="1"/>
            <a:r>
              <a:rPr lang="en-US" altLang="zh-CN" sz="2400" dirty="0">
                <a:solidFill>
                  <a:srgbClr val="0000FF"/>
                </a:solidFill>
              </a:rPr>
              <a:t>Limited</a:t>
            </a:r>
            <a:r>
              <a:rPr lang="zh-CN" altLang="en-US" sz="2400" dirty="0">
                <a:solidFill>
                  <a:srgbClr val="0000FF"/>
                </a:solidFill>
              </a:rPr>
              <a:t> </a:t>
            </a:r>
            <a:r>
              <a:rPr lang="en-US" altLang="zh-CN" sz="2400" dirty="0">
                <a:solidFill>
                  <a:srgbClr val="0000FF"/>
                </a:solidFill>
              </a:rPr>
              <a:t>bit-rate options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40E0F25-FF24-4DF4-8D04-0FD034E6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09" y="2856628"/>
            <a:ext cx="99726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142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318"/>
            </a:lvl1pPr>
          </a:lstStyle>
          <a:p>
            <a:r>
              <a:rPr lang="en-US" b="1" dirty="0"/>
              <a:t>Contributions of This Paper</a:t>
            </a:r>
            <a:endParaRPr b="1" dirty="0"/>
          </a:p>
        </p:txBody>
      </p:sp>
      <p:sp>
        <p:nvSpPr>
          <p:cNvPr id="215" name="Shape 215"/>
          <p:cNvSpPr txBox="1">
            <a:spLocks noGrp="1"/>
          </p:cNvSpPr>
          <p:nvPr>
            <p:ph type="sldNum" sz="quarter" idx="2"/>
          </p:nvPr>
        </p:nvSpPr>
        <p:spPr>
          <a:xfrm>
            <a:off x="11990972" y="6360583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30B7A8-6169-4A30-A3E2-A3F0670E9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We address the issue of one-model-per-rate </a:t>
            </a:r>
          </a:p>
          <a:p>
            <a:pPr lvl="1"/>
            <a:r>
              <a:rPr lang="en-US" altLang="zh-CN" sz="2400" dirty="0">
                <a:solidFill>
                  <a:srgbClr val="0000FF"/>
                </a:solidFill>
              </a:rPr>
              <a:t>Propose </a:t>
            </a:r>
            <a:r>
              <a:rPr lang="en-US" altLang="zh-CN" sz="2400" dirty="0">
                <a:solidFill>
                  <a:srgbClr val="FF0000"/>
                </a:solidFill>
              </a:rPr>
              <a:t>Binary Modulator </a:t>
            </a:r>
            <a:r>
              <a:rPr lang="en-US" altLang="zh-CN" sz="2400" dirty="0">
                <a:solidFill>
                  <a:srgbClr val="0000FF"/>
                </a:solidFill>
              </a:rPr>
              <a:t>and </a:t>
            </a:r>
            <a:r>
              <a:rPr lang="en-US" altLang="zh-CN" sz="2400" dirty="0" err="1">
                <a:solidFill>
                  <a:srgbClr val="FF0000"/>
                </a:solidFill>
              </a:rPr>
              <a:t>Modnet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altLang="zh-CN" sz="2400" dirty="0">
                <a:solidFill>
                  <a:srgbClr val="0000FF"/>
                </a:solidFill>
              </a:rPr>
              <a:t>Realize variable bit-rate coding</a:t>
            </a:r>
          </a:p>
          <a:p>
            <a:endParaRPr lang="en-US" altLang="zh-CN" sz="2400" dirty="0">
              <a:solidFill>
                <a:srgbClr val="0000FF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We study the R-λ model of NIC</a:t>
            </a:r>
          </a:p>
          <a:p>
            <a:pPr lvl="1"/>
            <a:r>
              <a:rPr lang="en-US" altLang="zh-CN" sz="2400" dirty="0">
                <a:solidFill>
                  <a:srgbClr val="0000FF"/>
                </a:solidFill>
              </a:rPr>
              <a:t>Propose the exponential law </a:t>
            </a:r>
          </a:p>
          <a:p>
            <a:pPr lvl="1"/>
            <a:r>
              <a:rPr lang="en-US" altLang="zh-CN" sz="2400" dirty="0">
                <a:solidFill>
                  <a:srgbClr val="0000FF"/>
                </a:solidFill>
              </a:rPr>
              <a:t>Verify our R-λ model by experiments</a:t>
            </a:r>
          </a:p>
          <a:p>
            <a:pPr lvl="1"/>
            <a:endParaRPr lang="zh-CN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696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3DE88639-700D-4DD5-8851-3FF7707DB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941654"/>
              </p:ext>
            </p:extLst>
          </p:nvPr>
        </p:nvGraphicFramePr>
        <p:xfrm>
          <a:off x="2265680" y="1254760"/>
          <a:ext cx="686442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77B39498-F775-4A84-953B-1545122B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Table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79147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318"/>
            </a:lvl1pPr>
          </a:lstStyle>
          <a:p>
            <a:r>
              <a:rPr lang="en-US" b="1" dirty="0" err="1"/>
              <a:t>Modnet</a:t>
            </a:r>
            <a:endParaRPr b="1" dirty="0"/>
          </a:p>
        </p:txBody>
      </p:sp>
      <p:sp>
        <p:nvSpPr>
          <p:cNvPr id="215" name="Shape 215"/>
          <p:cNvSpPr txBox="1">
            <a:spLocks noGrp="1"/>
          </p:cNvSpPr>
          <p:nvPr>
            <p:ph type="sldNum" sz="quarter" idx="2"/>
          </p:nvPr>
        </p:nvSpPr>
        <p:spPr>
          <a:xfrm>
            <a:off x="11990972" y="6360583"/>
            <a:ext cx="201029" cy="2819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30B7A8-6169-4A30-A3E2-A3F0670E9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 err="1">
                <a:solidFill>
                  <a:schemeClr val="tx1"/>
                </a:solidFill>
              </a:rPr>
              <a:t>Modnet</a:t>
            </a:r>
            <a:r>
              <a:rPr lang="en-US" altLang="zh-CN" sz="2400" dirty="0">
                <a:solidFill>
                  <a:schemeClr val="tx1"/>
                </a:solidFill>
              </a:rPr>
              <a:t> is a sequence of several binary modulators and convolution layers.</a:t>
            </a:r>
          </a:p>
          <a:p>
            <a:pPr lvl="1"/>
            <a:r>
              <a:rPr lang="en-US" altLang="zh-CN" sz="2400" dirty="0">
                <a:solidFill>
                  <a:srgbClr val="0000FF"/>
                </a:solidFill>
              </a:rPr>
              <a:t>Input: latent features of  main transform</a:t>
            </a:r>
          </a:p>
          <a:p>
            <a:pPr lvl="1"/>
            <a:r>
              <a:rPr lang="en-US" altLang="zh-CN" sz="2400" dirty="0">
                <a:solidFill>
                  <a:srgbClr val="0000FF"/>
                </a:solidFill>
              </a:rPr>
              <a:t>Output: masked latent features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0187D18-BA77-44F3-A459-78555A05C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84" y="2931728"/>
            <a:ext cx="8015026" cy="32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847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主题1">
  <a:themeElements>
    <a:clrScheme name="主题1">
      <a:dk1>
        <a:srgbClr val="000000"/>
      </a:dk1>
      <a:lt1>
        <a:srgbClr val="FFFFFF">
          <a:alpha val="0"/>
        </a:srgbClr>
      </a:lt1>
      <a:dk2>
        <a:srgbClr val="A7A7A7"/>
      </a:dk2>
      <a:lt2>
        <a:srgbClr val="535353"/>
      </a:lt2>
      <a:accent1>
        <a:srgbClr val="A3B2C1"/>
      </a:accent1>
      <a:accent2>
        <a:srgbClr val="CC0000"/>
      </a:accent2>
      <a:accent3>
        <a:srgbClr val="8F8F8F"/>
      </a:accent3>
      <a:accent4>
        <a:srgbClr val="707070"/>
      </a:accent4>
      <a:accent5>
        <a:srgbClr val="CED5DD"/>
      </a:accent5>
      <a:accent6>
        <a:srgbClr val="B90000"/>
      </a:accent6>
      <a:hlink>
        <a:srgbClr val="0000FF"/>
      </a:hlink>
      <a:folHlink>
        <a:srgbClr val="FF00FF"/>
      </a:folHlink>
    </a:clrScheme>
    <a:fontScheme name="主题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主题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主题1">
  <a:themeElements>
    <a:clrScheme name="主题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3B2C1"/>
      </a:accent1>
      <a:accent2>
        <a:srgbClr val="CC0000"/>
      </a:accent2>
      <a:accent3>
        <a:srgbClr val="8F8F8F"/>
      </a:accent3>
      <a:accent4>
        <a:srgbClr val="707070"/>
      </a:accent4>
      <a:accent5>
        <a:srgbClr val="CED5DD"/>
      </a:accent5>
      <a:accent6>
        <a:srgbClr val="B90000"/>
      </a:accent6>
      <a:hlink>
        <a:srgbClr val="0000FF"/>
      </a:hlink>
      <a:folHlink>
        <a:srgbClr val="FF00FF"/>
      </a:folHlink>
    </a:clrScheme>
    <a:fontScheme name="主题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主题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8410</TotalTime>
  <Words>724</Words>
  <Application>Microsoft Office PowerPoint</Application>
  <PresentationFormat>宽屏</PresentationFormat>
  <Paragraphs>122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SimHei</vt:lpstr>
      <vt:lpstr>宋体</vt:lpstr>
      <vt:lpstr>Arial</vt:lpstr>
      <vt:lpstr>Book Antiqua</vt:lpstr>
      <vt:lpstr>Calibri</vt:lpstr>
      <vt:lpstr>Cambria Math</vt:lpstr>
      <vt:lpstr>Times New Roman</vt:lpstr>
      <vt:lpstr>Verdana</vt:lpstr>
      <vt:lpstr>Wingdings</vt:lpstr>
      <vt:lpstr>主题1</vt:lpstr>
      <vt:lpstr>Rate Distortion Characteristic Modeling for Neural Image Compression</vt:lpstr>
      <vt:lpstr>Background &amp; Related Work</vt:lpstr>
      <vt:lpstr>Background &amp; Related Work</vt:lpstr>
      <vt:lpstr>PowerPoint 演示文稿</vt:lpstr>
      <vt:lpstr>Background of Neural Image Compression (NIC)</vt:lpstr>
      <vt:lpstr>Drawback of Current NIC Approaches</vt:lpstr>
      <vt:lpstr>Contributions of This Paper</vt:lpstr>
      <vt:lpstr>Table of Contents</vt:lpstr>
      <vt:lpstr>Modnet</vt:lpstr>
      <vt:lpstr>Operation diagram</vt:lpstr>
      <vt:lpstr>Binary Modulator (BM)</vt:lpstr>
      <vt:lpstr>How to Train Binary Modulator (BM)</vt:lpstr>
      <vt:lpstr>Table of Contents</vt:lpstr>
      <vt:lpstr>R-λ Model for NIC</vt:lpstr>
      <vt:lpstr>R-λ Model for NIC</vt:lpstr>
      <vt:lpstr>Performance of Variable Bit-rate Coding</vt:lpstr>
      <vt:lpstr>Some Visualizations of Our Variable Bit-rate Coding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 with PCA(KLT)</dc:title>
  <dc:creator>cmjia</dc:creator>
  <cp:lastModifiedBy>cmjia</cp:lastModifiedBy>
  <cp:revision>284</cp:revision>
  <dcterms:modified xsi:type="dcterms:W3CDTF">2022-03-04T03:05:39Z</dcterms:modified>
</cp:coreProperties>
</file>