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0" r:id="rId3"/>
    <p:sldId id="257" r:id="rId4"/>
    <p:sldId id="274" r:id="rId5"/>
    <p:sldId id="260" r:id="rId6"/>
    <p:sldId id="314" r:id="rId7"/>
    <p:sldId id="297" r:id="rId8"/>
    <p:sldId id="258" r:id="rId9"/>
    <p:sldId id="311" r:id="rId10"/>
    <p:sldId id="303" r:id="rId11"/>
    <p:sldId id="276" r:id="rId12"/>
    <p:sldId id="280" r:id="rId13"/>
    <p:sldId id="308" r:id="rId14"/>
    <p:sldId id="312" r:id="rId15"/>
    <p:sldId id="263" r:id="rId16"/>
    <p:sldId id="315" r:id="rId17"/>
    <p:sldId id="265" r:id="rId18"/>
    <p:sldId id="266" r:id="rId19"/>
    <p:sldId id="305" r:id="rId20"/>
    <p:sldId id="306" r:id="rId21"/>
    <p:sldId id="313" r:id="rId22"/>
    <p:sldId id="307" r:id="rId23"/>
    <p:sldId id="283" r:id="rId24"/>
    <p:sldId id="285"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周 骁" initials="周" lastIdx="1" clrIdx="0">
    <p:extLst>
      <p:ext uri="{19B8F6BF-5375-455C-9EA6-DF929625EA0E}">
        <p15:presenceInfo xmlns:p15="http://schemas.microsoft.com/office/powerpoint/2012/main" userId="周 骁"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2"/>
    <p:restoredTop sz="73352" autoAdjust="0"/>
  </p:normalViewPr>
  <p:slideViewPr>
    <p:cSldViewPr snapToGrid="0">
      <p:cViewPr varScale="1">
        <p:scale>
          <a:sx n="87" d="100"/>
          <a:sy n="87" d="100"/>
        </p:scale>
        <p:origin x="1280" y="184"/>
      </p:cViewPr>
      <p:guideLst/>
    </p:cSldViewPr>
  </p:slideViewPr>
  <p:outlineViewPr>
    <p:cViewPr>
      <p:scale>
        <a:sx n="33" d="100"/>
        <a:sy n="33" d="100"/>
      </p:scale>
      <p:origin x="0" y="0"/>
    </p:cViewPr>
  </p:outlineViewPr>
  <p:notesTextViewPr>
    <p:cViewPr>
      <p:scale>
        <a:sx n="145" d="100"/>
        <a:sy n="14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15CC2-8E08-444A-9D1A-3A97690DE338}" type="datetimeFigureOut">
              <a:rPr lang="zh-CN" altLang="en-US" smtClean="0"/>
              <a:t>2020/5/14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DB34C-822A-459C-B41E-FB50F9002762}" type="slidenum">
              <a:rPr lang="zh-CN" altLang="en-US" smtClean="0"/>
              <a:t>‹#›</a:t>
            </a:fld>
            <a:endParaRPr lang="zh-CN" altLang="en-US"/>
          </a:p>
        </p:txBody>
      </p:sp>
    </p:spTree>
    <p:extLst>
      <p:ext uri="{BB962C8B-B14F-4D97-AF65-F5344CB8AC3E}">
        <p14:creationId xmlns:p14="http://schemas.microsoft.com/office/powerpoint/2010/main" val="38599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Hello every one. </a:t>
            </a:r>
          </a:p>
          <a:p>
            <a:r>
              <a:rPr lang="en-US" altLang="zh-CN" baseline="0" dirty="0"/>
              <a:t>I</a:t>
            </a:r>
            <a:r>
              <a:rPr lang="zh-CN" altLang="en-US" baseline="0" dirty="0"/>
              <a:t> </a:t>
            </a:r>
            <a:r>
              <a:rPr lang="en-US" altLang="zh-CN" baseline="0" dirty="0"/>
              <a:t>am</a:t>
            </a:r>
            <a:r>
              <a:rPr lang="zh-CN" altLang="en-US" baseline="0" dirty="0"/>
              <a:t> </a:t>
            </a:r>
            <a:r>
              <a:rPr lang="en-US" altLang="zh-CN" baseline="0" dirty="0"/>
              <a:t>Xiao</a:t>
            </a:r>
            <a:r>
              <a:rPr lang="zh-CN" altLang="en-US" baseline="0" dirty="0"/>
              <a:t> </a:t>
            </a:r>
            <a:r>
              <a:rPr lang="en-US" altLang="zh-CN" baseline="0" dirty="0"/>
              <a:t>Zhou</a:t>
            </a:r>
            <a:r>
              <a:rPr lang="zh-CN" altLang="en-US" baseline="0" dirty="0"/>
              <a:t> </a:t>
            </a:r>
            <a:r>
              <a:rPr lang="en-US" altLang="zh-CN" baseline="0" dirty="0"/>
              <a:t>From</a:t>
            </a:r>
            <a:r>
              <a:rPr lang="zh-CN" altLang="en-US" baseline="0" dirty="0"/>
              <a:t> </a:t>
            </a:r>
            <a:r>
              <a:rPr lang="en-US" altLang="zh-CN" baseline="0" dirty="0"/>
              <a:t>…</a:t>
            </a:r>
            <a:r>
              <a:rPr lang="zh-CN" altLang="en-US" baseline="0" dirty="0"/>
              <a:t>  </a:t>
            </a:r>
            <a:endParaRPr lang="en-US" altLang="zh-CN" baseline="0" dirty="0"/>
          </a:p>
          <a:p>
            <a:r>
              <a:rPr lang="en-US" altLang="zh-CN" baseline="0" dirty="0"/>
              <a:t>The title my paper is …</a:t>
            </a:r>
          </a:p>
          <a:p>
            <a:endParaRPr lang="zh-CN" altLang="en-US" dirty="0"/>
          </a:p>
        </p:txBody>
      </p:sp>
      <p:sp>
        <p:nvSpPr>
          <p:cNvPr id="4" name="灯片编号占位符 3"/>
          <p:cNvSpPr>
            <a:spLocks noGrp="1"/>
          </p:cNvSpPr>
          <p:nvPr>
            <p:ph type="sldNum" sz="quarter" idx="5"/>
          </p:nvPr>
        </p:nvSpPr>
        <p:spPr/>
        <p:txBody>
          <a:bodyPr/>
          <a:lstStyle/>
          <a:p>
            <a:fld id="{062DB34C-822A-459C-B41E-FB50F9002762}" type="slidenum">
              <a:rPr lang="zh-CN" altLang="en-US" smtClean="0"/>
              <a:t>1</a:t>
            </a:fld>
            <a:endParaRPr lang="zh-CN" altLang="en-US"/>
          </a:p>
        </p:txBody>
      </p:sp>
    </p:spTree>
    <p:extLst>
      <p:ext uri="{BB962C8B-B14F-4D97-AF65-F5344CB8AC3E}">
        <p14:creationId xmlns:p14="http://schemas.microsoft.com/office/powerpoint/2010/main" val="308569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flowchart shows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unit selection method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unit embeddings extracted by Tacotron.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a:t>
            </a:r>
            <a:r>
              <a:rPr lang="zh-CN" altLang="en-US" dirty="0"/>
              <a:t> </a:t>
            </a:r>
            <a:r>
              <a:rPr lang="en-US" altLang="zh-CN" dirty="0"/>
              <a:t>we</a:t>
            </a:r>
            <a:r>
              <a:rPr lang="zh-CN" altLang="en-US" dirty="0"/>
              <a:t> </a:t>
            </a:r>
            <a:r>
              <a:rPr lang="en-US" altLang="zh-CN" dirty="0"/>
              <a:t>use</a:t>
            </a:r>
            <a:r>
              <a:rPr lang="zh-CN" altLang="en-US" dirty="0"/>
              <a:t> </a:t>
            </a:r>
            <a:r>
              <a:rPr lang="en-US" altLang="zh-CN" dirty="0"/>
              <a:t>pair</a:t>
            </a:r>
            <a:r>
              <a:rPr lang="zh-CN" altLang="en-US" dirty="0"/>
              <a:t> </a:t>
            </a:r>
            <a:r>
              <a:rPr lang="en-US" altLang="zh-CN" dirty="0"/>
              <a:t>of</a:t>
            </a:r>
            <a:r>
              <a:rPr lang="zh-CN" altLang="en-US" dirty="0"/>
              <a:t> </a:t>
            </a:r>
            <a:r>
              <a:rPr lang="en-US" altLang="zh-CN" dirty="0"/>
              <a:t>speech</a:t>
            </a:r>
            <a:r>
              <a:rPr lang="zh-CN" altLang="en-US" dirty="0"/>
              <a:t> </a:t>
            </a:r>
            <a:r>
              <a:rPr lang="en-US" altLang="zh-CN" dirty="0"/>
              <a:t>and</a:t>
            </a:r>
            <a:r>
              <a:rPr lang="zh-CN" altLang="en-US" dirty="0"/>
              <a:t> </a:t>
            </a:r>
            <a:r>
              <a:rPr lang="en-US" altLang="zh-CN" dirty="0"/>
              <a:t>labels</a:t>
            </a:r>
            <a:r>
              <a:rPr lang="zh-CN" altLang="en-US" dirty="0"/>
              <a:t> </a:t>
            </a:r>
            <a:r>
              <a:rPr lang="en-US" altLang="zh-CN" dirty="0"/>
              <a:t>to</a:t>
            </a:r>
            <a:r>
              <a:rPr lang="zh-CN" altLang="en-US" dirty="0"/>
              <a:t> </a:t>
            </a:r>
            <a:r>
              <a:rPr lang="en-US" altLang="zh-CN" dirty="0"/>
              <a:t>train</a:t>
            </a:r>
            <a:r>
              <a:rPr lang="zh-CN" altLang="en-US" dirty="0"/>
              <a:t> </a:t>
            </a:r>
            <a:r>
              <a:rPr lang="en-US" altLang="zh-CN" dirty="0"/>
              <a:t>Tacotron.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a:t>
            </a:r>
            <a:r>
              <a:rPr lang="zh-CN" altLang="en-US" dirty="0"/>
              <a:t> </a:t>
            </a:r>
            <a:r>
              <a:rPr lang="en-US" altLang="zh-CN" dirty="0"/>
              <a:t>given</a:t>
            </a:r>
            <a:r>
              <a:rPr lang="zh-CN" altLang="en-US" dirty="0"/>
              <a:t> </a:t>
            </a:r>
            <a:r>
              <a:rPr lang="en-US" altLang="zh-CN" dirty="0"/>
              <a:t>labels</a:t>
            </a:r>
            <a:r>
              <a:rPr lang="zh-CN" altLang="en-US" dirty="0"/>
              <a:t> </a:t>
            </a:r>
            <a:r>
              <a:rPr lang="en-US" altLang="zh-CN" dirty="0"/>
              <a:t>for</a:t>
            </a:r>
            <a:r>
              <a:rPr lang="zh-CN" altLang="en-US" dirty="0"/>
              <a:t> </a:t>
            </a:r>
            <a:r>
              <a:rPr lang="en-US" altLang="zh-CN" dirty="0"/>
              <a:t>Tacotron,</a:t>
            </a:r>
            <a:r>
              <a:rPr lang="zh-CN" altLang="en-US" dirty="0"/>
              <a:t> </a:t>
            </a:r>
            <a:r>
              <a:rPr lang="en-US" altLang="zh-CN" sz="1200" kern="1200" dirty="0">
                <a:solidFill>
                  <a:schemeClr val="tx1"/>
                </a:solidFill>
                <a:effectLst/>
                <a:latin typeface="+mn-lt"/>
                <a:ea typeface="+mn-ea"/>
                <a:cs typeface="+mn-cs"/>
              </a:rPr>
              <a:t>each candidate unit in the corpus is represented by 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unit embedding.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Therefore,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representational matrix was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train</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gc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model</a:t>
            </a:r>
            <a:r>
              <a:rPr lang="zh-CN" altLang="en-US" sz="1200" kern="120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to</a:t>
            </a:r>
            <a:r>
              <a:rPr kumimoji="1" lang="zh-CN" altLang="en-US" sz="1200" kern="1200" noProof="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measure the long-term dependencies among consecutive phone candidates.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kern="1200" noProof="0" dirty="0">
                <a:solidFill>
                  <a:schemeClr val="tx1"/>
                </a:solidFill>
                <a:effectLst/>
                <a:latin typeface="+mn-lt"/>
                <a:ea typeface="+mn-ea"/>
                <a:cs typeface="+mn-cs"/>
              </a:rPr>
              <a:t>Finally,</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the</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Tacotron</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model</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and</a:t>
            </a:r>
            <a:r>
              <a:rPr kumimoji="1" lang="zh-CN" altLang="en-US" sz="1200" kern="1200" noProof="0" dirty="0">
                <a:solidFill>
                  <a:schemeClr val="tx1"/>
                </a:solidFill>
                <a:effectLst/>
                <a:latin typeface="+mn-lt"/>
                <a:ea typeface="+mn-ea"/>
                <a:cs typeface="+mn-cs"/>
              </a:rPr>
              <a:t> </a:t>
            </a:r>
            <a:r>
              <a:rPr kumimoji="1" lang="en-US" altLang="zh-CN" sz="1200" kern="1200" noProof="0" dirty="0" err="1">
                <a:solidFill>
                  <a:schemeClr val="tx1"/>
                </a:solidFill>
                <a:effectLst/>
                <a:latin typeface="+mn-lt"/>
                <a:ea typeface="+mn-ea"/>
                <a:cs typeface="+mn-cs"/>
              </a:rPr>
              <a:t>gc</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are</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utilized</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in</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unit</a:t>
            </a:r>
            <a:r>
              <a:rPr kumimoji="1" lang="zh-CN" altLang="en-US" sz="1200" kern="1200" noProof="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selection.</a:t>
            </a:r>
            <a:endParaRPr kumimoji="1" lang="en-US" altLang="zh-CN" noProof="0" dirty="0"/>
          </a:p>
        </p:txBody>
      </p:sp>
      <p:sp>
        <p:nvSpPr>
          <p:cNvPr id="4" name="灯片编号占位符 3"/>
          <p:cNvSpPr>
            <a:spLocks noGrp="1"/>
          </p:cNvSpPr>
          <p:nvPr>
            <p:ph type="sldNum" sz="quarter" idx="5"/>
          </p:nvPr>
        </p:nvSpPr>
        <p:spPr/>
        <p:txBody>
          <a:bodyPr/>
          <a:lstStyle/>
          <a:p>
            <a:fld id="{062DB34C-822A-459C-B41E-FB50F9002762}" type="slidenum">
              <a:rPr lang="zh-CN" altLang="en-US" smtClean="0"/>
              <a:t>10</a:t>
            </a:fld>
            <a:endParaRPr lang="zh-CN" altLang="en-US"/>
          </a:p>
        </p:txBody>
      </p:sp>
    </p:spTree>
    <p:extLst>
      <p:ext uri="{BB962C8B-B14F-4D97-AF65-F5344CB8AC3E}">
        <p14:creationId xmlns:p14="http://schemas.microsoft.com/office/powerpoint/2010/main" val="248762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Tacotron2 encoder, the phone sequences are represented by the embedding vectors and then are passed through a stack of 3 convolutional layers, then passed into a single </a:t>
            </a:r>
            <a:r>
              <a:rPr lang="en-US" altLang="zh-CN" sz="1200" kern="1200" dirty="0" err="1">
                <a:solidFill>
                  <a:schemeClr val="tx1"/>
                </a:solidFill>
                <a:effectLst/>
                <a:latin typeface="+mn-lt"/>
                <a:ea typeface="+mn-ea"/>
                <a:cs typeface="+mn-cs"/>
              </a:rPr>
              <a:t>BiLSTM</a:t>
            </a:r>
            <a:r>
              <a:rPr lang="en-US" altLang="zh-CN"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two directional hidden state vectors of the </a:t>
            </a:r>
            <a:r>
              <a:rPr lang="en-US" altLang="zh-CN" sz="1200" kern="1200" dirty="0" err="1">
                <a:solidFill>
                  <a:schemeClr val="tx1"/>
                </a:solidFill>
                <a:effectLst/>
                <a:latin typeface="+mn-lt"/>
                <a:ea typeface="+mn-ea"/>
                <a:cs typeface="+mn-cs"/>
              </a:rPr>
              <a:t>BiLSTM</a:t>
            </a:r>
            <a:r>
              <a:rPr lang="en-US" altLang="zh-CN" sz="1200" kern="1200" dirty="0">
                <a:solidFill>
                  <a:schemeClr val="tx1"/>
                </a:solidFill>
                <a:effectLst/>
                <a:latin typeface="+mn-lt"/>
                <a:ea typeface="+mn-ea"/>
                <a:cs typeface="+mn-cs"/>
              </a:rPr>
              <a:t> are concatenated to obtain the hidden vector </a:t>
            </a:r>
            <a:r>
              <a:rPr lang="en-US" altLang="zh-CN" sz="1200" kern="1200" dirty="0" err="1">
                <a:solidFill>
                  <a:schemeClr val="tx1"/>
                </a:solidFill>
                <a:effectLst/>
                <a:latin typeface="+mn-lt"/>
                <a:ea typeface="+mn-ea"/>
                <a:cs typeface="+mn-cs"/>
              </a:rPr>
              <a:t>ht</a:t>
            </a:r>
            <a:r>
              <a:rPr lang="en-US" altLang="zh-CN" sz="1200" kern="1200" dirty="0">
                <a:solidFill>
                  <a:schemeClr val="tx1"/>
                </a:solidFill>
                <a:effectLst/>
                <a:latin typeface="+mn-lt"/>
                <a:ea typeface="+mn-ea"/>
                <a:cs typeface="+mn-cs"/>
              </a:rPr>
              <a:t> at the t-</a:t>
            </a:r>
            <a:r>
              <a:rPr lang="en-US" altLang="zh-CN" sz="1200" kern="1200" dirty="0" err="1">
                <a:solidFill>
                  <a:schemeClr val="tx1"/>
                </a:solidFill>
                <a:effectLst/>
                <a:latin typeface="+mn-lt"/>
                <a:ea typeface="+mn-ea"/>
                <a:cs typeface="+mn-cs"/>
              </a:rPr>
              <a:t>th</a:t>
            </a:r>
            <a:r>
              <a:rPr lang="en-US" altLang="zh-CN" sz="1200" kern="1200" dirty="0">
                <a:solidFill>
                  <a:schemeClr val="tx1"/>
                </a:solidFill>
                <a:effectLst/>
                <a:latin typeface="+mn-lt"/>
                <a:ea typeface="+mn-ea"/>
                <a:cs typeface="+mn-cs"/>
              </a:rPr>
              <a:t> phone.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Investigating the calculation formula of LSTM, the range of </a:t>
            </a:r>
            <a:r>
              <a:rPr lang="en-US" altLang="zh-CN" dirty="0" err="1"/>
              <a:t>ht</a:t>
            </a:r>
            <a:r>
              <a:rPr lang="en-US" altLang="zh-CN" dirty="0"/>
              <a:t> is -1 to 1.</a:t>
            </a: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After a Tacotron model is estimated, each phone-sized candidate unit in the corpus is represented by a fixed-length unit embedding.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Similarly, each target unit to be synthesized is also converted into a unit embedding of the same dimension by encoding the input phone sequence.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noProof="0" dirty="0"/>
              <a:t>Compare</a:t>
            </a:r>
            <a:r>
              <a:rPr kumimoji="1" lang="zh-CN" altLang="en-US" noProof="0" dirty="0"/>
              <a:t> </a:t>
            </a:r>
            <a:r>
              <a:rPr kumimoji="1" lang="en-US" altLang="zh-CN" noProof="0" dirty="0"/>
              <a:t>with</a:t>
            </a:r>
            <a:r>
              <a:rPr kumimoji="1" lang="zh-CN" altLang="en-US" noProof="0" dirty="0"/>
              <a:t> </a:t>
            </a:r>
            <a:r>
              <a:rPr kumimoji="1" lang="en-US" altLang="zh-CN" noProof="0" dirty="0"/>
              <a:t>our</a:t>
            </a:r>
            <a:r>
              <a:rPr kumimoji="1" lang="zh-CN" altLang="en-US" noProof="0" dirty="0"/>
              <a:t> </a:t>
            </a:r>
            <a:r>
              <a:rPr kumimoji="1" lang="en-US" altLang="zh-CN" noProof="0" dirty="0"/>
              <a:t>previous</a:t>
            </a:r>
            <a:r>
              <a:rPr kumimoji="1" lang="zh-CN" altLang="en-US" noProof="0" dirty="0"/>
              <a:t> </a:t>
            </a:r>
            <a:r>
              <a:rPr kumimoji="1" lang="en-US" altLang="zh-CN" noProof="0" dirty="0"/>
              <a:t>work,</a:t>
            </a:r>
            <a:r>
              <a:rPr kumimoji="1" lang="zh-CN" altLang="en-US" noProof="0" dirty="0"/>
              <a:t> </a:t>
            </a:r>
            <a:r>
              <a:rPr kumimoji="1" lang="en-US" altLang="zh-CN" noProof="0" dirty="0"/>
              <a:t>ft</a:t>
            </a:r>
            <a:r>
              <a:rPr kumimoji="1" lang="zh-CN" altLang="en-US" noProof="0" dirty="0"/>
              <a:t> </a:t>
            </a:r>
            <a:r>
              <a:rPr kumimoji="1" lang="en-US" altLang="zh-CN" noProof="0" dirty="0"/>
              <a:t>is</a:t>
            </a:r>
            <a:r>
              <a:rPr kumimoji="1" lang="zh-CN" altLang="en-US" noProof="0" dirty="0"/>
              <a:t> </a:t>
            </a:r>
            <a:r>
              <a:rPr kumimoji="1" lang="en-US" altLang="zh-CN" noProof="0" dirty="0"/>
              <a:t>not</a:t>
            </a:r>
            <a:r>
              <a:rPr kumimoji="1" lang="zh-CN" altLang="en-US" noProof="0" dirty="0"/>
              <a:t> </a:t>
            </a:r>
            <a:r>
              <a:rPr kumimoji="1" lang="en-US" altLang="zh-CN" noProof="0" dirty="0"/>
              <a:t>needed</a:t>
            </a:r>
            <a:r>
              <a:rPr kumimoji="1" lang="zh-CN" altLang="en-US" noProof="0" dirty="0"/>
              <a:t> </a:t>
            </a:r>
            <a:r>
              <a:rPr kumimoji="1" lang="en-US" altLang="zh-CN" noProof="0" dirty="0"/>
              <a:t>any</a:t>
            </a:r>
            <a:r>
              <a:rPr kumimoji="1" lang="zh-CN" altLang="en-US" noProof="0" dirty="0"/>
              <a:t> </a:t>
            </a:r>
            <a:r>
              <a:rPr kumimoji="1" lang="en-US" altLang="zh-CN" noProof="0" dirty="0"/>
              <a:t>more.</a:t>
            </a:r>
          </a:p>
        </p:txBody>
      </p:sp>
      <p:sp>
        <p:nvSpPr>
          <p:cNvPr id="4" name="灯片编号占位符 3"/>
          <p:cNvSpPr>
            <a:spLocks noGrp="1"/>
          </p:cNvSpPr>
          <p:nvPr>
            <p:ph type="sldNum" sz="quarter" idx="10"/>
          </p:nvPr>
        </p:nvSpPr>
        <p:spPr/>
        <p:txBody>
          <a:bodyPr/>
          <a:lstStyle/>
          <a:p>
            <a:fld id="{062DB34C-822A-459C-B41E-FB50F9002762}" type="slidenum">
              <a:rPr lang="zh-CN" altLang="en-US" smtClean="0"/>
              <a:t>11</a:t>
            </a:fld>
            <a:endParaRPr lang="zh-CN" altLang="en-US"/>
          </a:p>
        </p:txBody>
      </p:sp>
    </p:spTree>
    <p:extLst>
      <p:ext uri="{BB962C8B-B14F-4D97-AF65-F5344CB8AC3E}">
        <p14:creationId xmlns:p14="http://schemas.microsoft.com/office/powerpoint/2010/main" val="867893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addition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model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embeddings,</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phone-level DNN model </a:t>
            </a:r>
            <a:r>
              <a:rPr lang="en-US" altLang="zh-CN" sz="1200" kern="1200" dirty="0" err="1">
                <a:solidFill>
                  <a:schemeClr val="tx1"/>
                </a:solidFill>
                <a:effectLst/>
                <a:latin typeface="+mn-lt"/>
                <a:ea typeface="+mn-ea"/>
                <a:cs typeface="+mn-cs"/>
              </a:rPr>
              <a:t>gc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needed</a:t>
            </a:r>
            <a:r>
              <a:rPr lang="zh-CN" altLang="en-US" sz="1200" kern="1200" dirty="0">
                <a:solidFill>
                  <a:schemeClr val="tx1"/>
                </a:solidFill>
                <a:effectLst/>
                <a:latin typeface="+mn-lt"/>
                <a:ea typeface="+mn-ea"/>
                <a:cs typeface="+mn-cs"/>
              </a:rPr>
              <a:t> </a:t>
            </a:r>
            <a:r>
              <a:rPr kumimoji="1" lang="en-US" altLang="zh-CN" sz="1200" kern="1200" noProof="0" dirty="0">
                <a:solidFill>
                  <a:schemeClr val="tx1"/>
                </a:solidFill>
                <a:effectLst/>
                <a:latin typeface="+mn-lt"/>
                <a:ea typeface="+mn-ea"/>
                <a:cs typeface="+mn-cs"/>
              </a:rPr>
              <a:t>to</a:t>
            </a:r>
            <a:r>
              <a:rPr kumimoji="1" lang="zh-CN" altLang="en-US" sz="1200" kern="1200" noProof="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measure the long-term dependencies among consecutive phone candidates.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Its architecture is the same as fc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shown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preceding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slide</a:t>
            </a:r>
            <a:r>
              <a:rPr kumimoji="0" lang="en-US" altLang="zh-CN"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gc</a:t>
            </a:r>
            <a:r>
              <a:rPr lang="en-US" altLang="zh-CN" sz="1200" kern="1200" dirty="0">
                <a:solidFill>
                  <a:schemeClr val="tx1"/>
                </a:solidFill>
                <a:effectLst/>
                <a:latin typeface="+mn-lt"/>
                <a:ea typeface="+mn-ea"/>
                <a:cs typeface="+mn-cs"/>
              </a:rPr>
              <a:t> model predicts the unit embedding of current phone given the unit embeddings of preceding phones and the context features of current target.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12</a:t>
            </a:fld>
            <a:endParaRPr lang="zh-CN" altLang="en-US"/>
          </a:p>
        </p:txBody>
      </p:sp>
    </p:spTree>
    <p:extLst>
      <p:ext uri="{BB962C8B-B14F-4D97-AF65-F5344CB8AC3E}">
        <p14:creationId xmlns:p14="http://schemas.microsoft.com/office/powerpoint/2010/main" val="160431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a:t>
            </a:r>
            <a:r>
              <a:rPr lang="zh-CN" altLang="en-US" dirty="0"/>
              <a:t> </a:t>
            </a:r>
            <a:r>
              <a:rPr lang="en-US" altLang="zh-CN" dirty="0"/>
              <a:t>is</a:t>
            </a:r>
            <a:r>
              <a:rPr lang="zh-CN" altLang="en-US" dirty="0"/>
              <a:t> </a:t>
            </a:r>
            <a:r>
              <a:rPr lang="en-US" altLang="zh-CN" dirty="0"/>
              <a:t>how</a:t>
            </a:r>
            <a:r>
              <a:rPr lang="zh-CN" altLang="en-US" dirty="0"/>
              <a:t> </a:t>
            </a:r>
            <a:r>
              <a:rPr lang="en-US" altLang="zh-CN" dirty="0"/>
              <a:t>to</a:t>
            </a:r>
            <a:r>
              <a:rPr lang="zh-CN" altLang="en-US" dirty="0"/>
              <a:t> </a:t>
            </a:r>
            <a:r>
              <a:rPr lang="en-US" altLang="zh-CN" dirty="0"/>
              <a:t>calculate</a:t>
            </a:r>
            <a:r>
              <a:rPr lang="zh-CN" altLang="en-US" dirty="0"/>
              <a:t> </a:t>
            </a:r>
            <a:r>
              <a:rPr lang="en-US" altLang="zh-CN" dirty="0"/>
              <a:t>the</a:t>
            </a:r>
            <a:r>
              <a:rPr lang="zh-CN" altLang="en-US" dirty="0"/>
              <a:t> </a:t>
            </a:r>
            <a:r>
              <a:rPr lang="en-US" altLang="zh-CN" sz="1200" kern="1200" dirty="0">
                <a:solidFill>
                  <a:schemeClr val="tx1"/>
                </a:solidFill>
                <a:effectLst/>
                <a:latin typeface="+mn-lt"/>
                <a:ea typeface="+mn-ea"/>
                <a:cs typeface="+mn-cs"/>
              </a:rPr>
              <a:t>target cost and concatenation cost using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Tacotron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encoder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 </a:t>
            </a:r>
            <a:r>
              <a:rPr lang="en-US" altLang="zh-CN" sz="1200" kern="1200" dirty="0" err="1">
                <a:solidFill>
                  <a:schemeClr val="tx1"/>
                </a:solidFill>
                <a:effectLst/>
                <a:latin typeface="+mn-lt"/>
                <a:ea typeface="+mn-ea"/>
                <a:cs typeface="+mn-cs"/>
              </a:rPr>
              <a:t>tn</a:t>
            </a:r>
            <a:r>
              <a:rPr lang="en-US" altLang="zh-CN" sz="1200" kern="1200" dirty="0">
                <a:solidFill>
                  <a:schemeClr val="tx1"/>
                </a:solidFill>
                <a:effectLst/>
                <a:latin typeface="+mn-lt"/>
                <a:ea typeface="+mn-ea"/>
                <a:cs typeface="+mn-cs"/>
              </a:rPr>
              <a:t> denote the unit embedding of the n-</a:t>
            </a:r>
            <a:r>
              <a:rPr lang="en-US" altLang="zh-CN" sz="1200" kern="1200" dirty="0" err="1">
                <a:solidFill>
                  <a:schemeClr val="tx1"/>
                </a:solidFill>
                <a:effectLst/>
                <a:latin typeface="+mn-lt"/>
                <a:ea typeface="+mn-ea"/>
                <a:cs typeface="+mn-cs"/>
              </a:rPr>
              <a:t>th</a:t>
            </a:r>
            <a:r>
              <a:rPr lang="en-US" altLang="zh-CN" sz="1200" kern="1200" dirty="0">
                <a:solidFill>
                  <a:schemeClr val="tx1"/>
                </a:solidFill>
                <a:effectLst/>
                <a:latin typeface="+mn-lt"/>
                <a:ea typeface="+mn-ea"/>
                <a:cs typeface="+mn-cs"/>
              </a:rPr>
              <a:t> unit in the target sentence to be synthesized, and </a:t>
            </a:r>
            <a:r>
              <a:rPr lang="en-US" altLang="zh-CN" sz="1200" kern="1200" dirty="0" err="1">
                <a:solidFill>
                  <a:schemeClr val="tx1"/>
                </a:solidFill>
                <a:effectLst/>
                <a:latin typeface="+mn-lt"/>
                <a:ea typeface="+mn-ea"/>
                <a:cs typeface="+mn-cs"/>
              </a:rPr>
              <a:t>dn</a:t>
            </a:r>
            <a:r>
              <a:rPr lang="en-US" altLang="zh-CN" sz="1200" kern="1200" dirty="0">
                <a:solidFill>
                  <a:schemeClr val="tx1"/>
                </a:solidFill>
                <a:effectLst/>
                <a:latin typeface="+mn-lt"/>
                <a:ea typeface="+mn-ea"/>
                <a:cs typeface="+mn-cs"/>
              </a:rPr>
              <a:t> denote the unit embedding 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a:t>
            </a:r>
            <a:r>
              <a:rPr lang="en-US" altLang="zh-CN" sz="1200" kern="1200" dirty="0" err="1">
                <a:solidFill>
                  <a:schemeClr val="tx1"/>
                </a:solidFill>
                <a:effectLst/>
                <a:latin typeface="+mn-lt"/>
                <a:ea typeface="+mn-ea"/>
                <a:cs typeface="+mn-cs"/>
              </a:rPr>
              <a:t>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candidate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units.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sz="1200" kern="1200" dirty="0">
                <a:solidFill>
                  <a:schemeClr val="tx1"/>
                </a:solidFill>
                <a:effectLst/>
                <a:latin typeface="+mn-lt"/>
                <a:ea typeface="+mn-ea"/>
                <a:cs typeface="+mn-cs"/>
              </a:rPr>
              <a:t>The function </a:t>
            </a:r>
            <a:r>
              <a:rPr lang="en-US" altLang="zh-CN" sz="1200" kern="1200" dirty="0" err="1">
                <a:solidFill>
                  <a:schemeClr val="tx1"/>
                </a:solidFill>
                <a:effectLst/>
                <a:latin typeface="+mn-lt"/>
                <a:ea typeface="+mn-ea"/>
                <a:cs typeface="+mn-cs"/>
              </a:rPr>
              <a:t>Dtarg</a:t>
            </a:r>
            <a:r>
              <a:rPr lang="en-US" altLang="zh-CN" sz="1200" kern="1200" dirty="0">
                <a:solidFill>
                  <a:schemeClr val="tx1"/>
                </a:solidFill>
                <a:effectLst/>
                <a:latin typeface="+mn-lt"/>
                <a:ea typeface="+mn-ea"/>
                <a:cs typeface="+mn-cs"/>
              </a:rPr>
              <a:t> is adopted to get 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candidate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units for dynamic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programming search.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final target cost function for unit selection include </a:t>
            </a:r>
            <a:r>
              <a:rPr lang="en-US" altLang="zh-CN" sz="1200" kern="1200" dirty="0" err="1">
                <a:solidFill>
                  <a:schemeClr val="tx1"/>
                </a:solidFill>
                <a:effectLst/>
                <a:latin typeface="+mn-lt"/>
                <a:ea typeface="+mn-ea"/>
                <a:cs typeface="+mn-cs"/>
              </a:rPr>
              <a:t>Dtarg</a:t>
            </a:r>
            <a:r>
              <a:rPr lang="en-US" altLang="zh-CN" sz="1200" kern="1200" dirty="0">
                <a:solidFill>
                  <a:schemeClr val="tx1"/>
                </a:solidFill>
                <a:effectLst/>
                <a:latin typeface="+mn-lt"/>
                <a:ea typeface="+mn-ea"/>
                <a:cs typeface="+mn-cs"/>
              </a:rPr>
              <a:t>, the negative log-likelihood of phone duration, and the </a:t>
            </a:r>
            <a:r>
              <a:rPr lang="en-US" altLang="zh-CN" sz="1200" kern="1200" dirty="0" err="1">
                <a:solidFill>
                  <a:schemeClr val="tx1"/>
                </a:solidFill>
                <a:effectLst/>
                <a:latin typeface="+mn-lt"/>
                <a:ea typeface="+mn-ea"/>
                <a:cs typeface="+mn-cs"/>
              </a:rPr>
              <a:t>Kullback-Leibler</a:t>
            </a:r>
            <a:r>
              <a:rPr lang="en-US" altLang="zh-CN" sz="1200" kern="1200" dirty="0">
                <a:solidFill>
                  <a:schemeClr val="tx1"/>
                </a:solidFill>
                <a:effectLst/>
                <a:latin typeface="+mn-lt"/>
                <a:ea typeface="+mn-ea"/>
                <a:cs typeface="+mn-cs"/>
              </a:rPr>
              <a:t> divergences (KLDs) of the context-dependent distributions corresponding to the </a:t>
            </a:r>
            <a:r>
              <a:rPr lang="en-US" altLang="zh-CN" sz="1200" kern="1200" dirty="0" err="1">
                <a:solidFill>
                  <a:schemeClr val="tx1"/>
                </a:solidFill>
                <a:effectLst/>
                <a:latin typeface="+mn-lt"/>
                <a:ea typeface="+mn-ea"/>
                <a:cs typeface="+mn-cs"/>
              </a:rPr>
              <a:t>mel</a:t>
            </a:r>
            <a:r>
              <a:rPr lang="en-US" altLang="zh-CN" sz="1200" kern="1200" dirty="0">
                <a:solidFill>
                  <a:schemeClr val="tx1"/>
                </a:solidFill>
                <a:effectLst/>
                <a:latin typeface="+mn-lt"/>
                <a:ea typeface="+mn-ea"/>
                <a:cs typeface="+mn-cs"/>
              </a:rPr>
              <a:t>-cepstral coefficients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(MCCs)</a:t>
            </a:r>
            <a:r>
              <a:rPr lang="en-US" altLang="zh-CN" sz="1200" dirty="0"/>
              <a:t>,</a:t>
            </a:r>
            <a:r>
              <a:rPr lang="zh-CN" altLang="en-US" sz="1200" dirty="0"/>
              <a:t> </a:t>
            </a:r>
            <a:r>
              <a:rPr lang="en-US" altLang="zh-CN" sz="1200" dirty="0"/>
              <a:t>F0s</a:t>
            </a:r>
            <a:r>
              <a:rPr lang="zh-CN" altLang="en-US" sz="1200" dirty="0"/>
              <a:t> </a:t>
            </a:r>
            <a:r>
              <a:rPr lang="en-US" altLang="zh-CN" sz="1200" dirty="0"/>
              <a:t>and</a:t>
            </a:r>
            <a:r>
              <a:rPr lang="zh-CN" altLang="en-US" sz="1200" dirty="0"/>
              <a:t> </a:t>
            </a:r>
            <a:r>
              <a:rPr lang="en-US" altLang="zh-CN" sz="1200" dirty="0"/>
              <a:t>the</a:t>
            </a:r>
            <a:r>
              <a:rPr lang="zh-CN" altLang="en-US" sz="1200" dirty="0"/>
              <a:t>  </a:t>
            </a:r>
            <a:r>
              <a:rPr lang="en-US" altLang="zh-CN" sz="1200" dirty="0"/>
              <a:t>phone</a:t>
            </a:r>
            <a:r>
              <a:rPr lang="zh-CN" altLang="en-US" sz="1200" dirty="0"/>
              <a:t> </a:t>
            </a:r>
            <a:r>
              <a:rPr lang="en-US" altLang="zh-CN" sz="1200" dirty="0"/>
              <a:t>durations</a:t>
            </a:r>
            <a:r>
              <a:rPr lang="en-US" altLang="zh-CN" sz="1200" kern="1200" dirty="0">
                <a:solidFill>
                  <a:schemeClr val="tx1"/>
                </a:solidFill>
                <a:effectLst/>
                <a:latin typeface="+mn-lt"/>
                <a:ea typeface="+mn-ea"/>
                <a:cs typeface="+mn-cs"/>
              </a:rPr>
              <a:t>.</a:t>
            </a:r>
          </a:p>
          <a:p>
            <a:r>
              <a:rPr lang="en-US" altLang="zh-CN" sz="1200" kern="1200" dirty="0">
                <a:solidFill>
                  <a:schemeClr val="tx1"/>
                </a:solidFill>
                <a:effectLst/>
                <a:latin typeface="+mn-lt"/>
                <a:ea typeface="+mn-ea"/>
                <a:cs typeface="+mn-cs"/>
              </a:rPr>
              <a:t>The final concatenation cost function is the weighted sum of </a:t>
            </a:r>
            <a:r>
              <a:rPr lang="en-US" altLang="zh-CN" sz="1200" kern="1200" dirty="0" err="1">
                <a:solidFill>
                  <a:schemeClr val="tx1"/>
                </a:solidFill>
                <a:effectLst/>
                <a:latin typeface="+mn-lt"/>
                <a:ea typeface="+mn-ea"/>
                <a:cs typeface="+mn-cs"/>
              </a:rPr>
              <a:t>Dcon</a:t>
            </a:r>
            <a:r>
              <a:rPr lang="en-US" altLang="zh-CN" sz="1200" kern="1200" dirty="0">
                <a:solidFill>
                  <a:schemeClr val="tx1"/>
                </a:solidFill>
                <a:effectLst/>
                <a:latin typeface="+mn-lt"/>
                <a:ea typeface="+mn-ea"/>
                <a:cs typeface="+mn-cs"/>
              </a:rPr>
              <a:t> and the negative log-likelihoods of the</a:t>
            </a:r>
            <a:r>
              <a:rPr lang="zh-CN" altLang="en-US" sz="1200" kern="1200" dirty="0">
                <a:solidFill>
                  <a:schemeClr val="tx1"/>
                </a:solidFill>
                <a:effectLst/>
                <a:latin typeface="+mn-lt"/>
                <a:ea typeface="+mn-ea"/>
                <a:cs typeface="+mn-cs"/>
              </a:rPr>
              <a:t> </a:t>
            </a:r>
            <a:r>
              <a:rPr lang="en-US" altLang="zh-CN" sz="1200" dirty="0"/>
              <a:t>differentials of MCCs</a:t>
            </a:r>
            <a:r>
              <a:rPr lang="zh-CN" altLang="en-US" sz="1200" dirty="0"/>
              <a:t> </a:t>
            </a:r>
            <a:r>
              <a:rPr lang="en-US" altLang="zh-CN" sz="1200" dirty="0"/>
              <a:t>and</a:t>
            </a:r>
            <a:r>
              <a:rPr lang="zh-CN" altLang="en-US" sz="1200" dirty="0"/>
              <a:t> </a:t>
            </a:r>
            <a:r>
              <a:rPr lang="en-US" altLang="zh-CN" sz="1200" dirty="0"/>
              <a:t>F0s.</a:t>
            </a:r>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13</a:t>
            </a:fld>
            <a:endParaRPr lang="zh-CN" altLang="en-US"/>
          </a:p>
        </p:txBody>
      </p:sp>
    </p:spTree>
    <p:extLst>
      <p:ext uri="{BB962C8B-B14F-4D97-AF65-F5344CB8AC3E}">
        <p14:creationId xmlns:p14="http://schemas.microsoft.com/office/powerpoint/2010/main" val="3525294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a:t>
            </a:r>
            <a:r>
              <a:rPr lang="zh-CN" altLang="en-US" dirty="0"/>
              <a:t> </a:t>
            </a:r>
            <a:r>
              <a:rPr lang="en-US" altLang="zh-CN" dirty="0"/>
              <a:t>look</a:t>
            </a:r>
            <a:r>
              <a:rPr lang="zh-CN" altLang="en-US" dirty="0"/>
              <a:t> </a:t>
            </a:r>
            <a:r>
              <a:rPr lang="en-US" altLang="zh-CN" dirty="0"/>
              <a:t>at</a:t>
            </a:r>
            <a:r>
              <a:rPr lang="zh-CN" altLang="en-US" dirty="0"/>
              <a:t> </a:t>
            </a:r>
            <a:r>
              <a:rPr lang="en-US" altLang="zh-CN" dirty="0"/>
              <a:t>the</a:t>
            </a:r>
            <a:r>
              <a:rPr lang="zh-CN" altLang="en-US" dirty="0"/>
              <a:t> </a:t>
            </a:r>
            <a:r>
              <a:rPr lang="en-US" altLang="zh-CN" dirty="0"/>
              <a:t>experiments</a:t>
            </a:r>
            <a:r>
              <a:rPr lang="zh-CN" altLang="en-US" dirty="0"/>
              <a:t> </a:t>
            </a:r>
            <a:r>
              <a:rPr lang="en-US" altLang="zh-CN" dirty="0"/>
              <a:t>of</a:t>
            </a:r>
            <a:r>
              <a:rPr lang="zh-CN" altLang="en-US" dirty="0"/>
              <a:t> </a:t>
            </a:r>
            <a:r>
              <a:rPr lang="en-US" altLang="zh-CN" dirty="0"/>
              <a:t>our</a:t>
            </a:r>
            <a:r>
              <a:rPr lang="zh-CN" altLang="en-US" dirty="0"/>
              <a:t> </a:t>
            </a:r>
            <a:r>
              <a:rPr lang="en-US" altLang="zh-CN" dirty="0"/>
              <a:t>paper</a:t>
            </a:r>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14</a:t>
            </a:fld>
            <a:endParaRPr lang="zh-CN" altLang="en-US"/>
          </a:p>
        </p:txBody>
      </p:sp>
    </p:spTree>
    <p:extLst>
      <p:ext uri="{BB962C8B-B14F-4D97-AF65-F5344CB8AC3E}">
        <p14:creationId xmlns:p14="http://schemas.microsoft.com/office/powerpoint/2010/main" val="159134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Dataset is about 17.51 hours Mandarin</a:t>
            </a:r>
            <a:r>
              <a:rPr lang="en-US" altLang="zh-CN" baseline="0" dirty="0"/>
              <a:t> speech. </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were split into a training set of 11,608 utterances, a validation set of 611 utterances and a test set of 100 utterances. The training set was used to train Tacotron and </a:t>
            </a:r>
            <a:r>
              <a:rPr lang="en-US" altLang="zh-CN" sz="1200" kern="1200" dirty="0" err="1">
                <a:solidFill>
                  <a:schemeClr val="tx1"/>
                </a:solidFill>
                <a:effectLst/>
                <a:latin typeface="+mn-lt"/>
                <a:ea typeface="+mn-ea"/>
                <a:cs typeface="+mn-cs"/>
              </a:rPr>
              <a:t>gc</a:t>
            </a:r>
            <a:r>
              <a:rPr lang="en-US" altLang="zh-CN" sz="1200" kern="1200" dirty="0">
                <a:solidFill>
                  <a:schemeClr val="tx1"/>
                </a:solidFill>
                <a:effectLst/>
                <a:latin typeface="+mn-lt"/>
                <a:ea typeface="+mn-ea"/>
                <a:cs typeface="+mn-cs"/>
              </a:rPr>
              <a:t> for cost function calculation. The training set and the validation set were merged to provide candidate units for unit selection, and the total number of phone instances was 459750.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When training the Tacotron2 model in our proposed 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Instead of using Chinese character sequences directly, phoneme sequences were adopted as input.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 phoneme embedding vector, a tone embedding vector and a prosodic position embedding vector were concatenated to represent each phoneme.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a:t>
            </a:r>
            <a:r>
              <a:rPr lang="zh-CN" altLang="en-US" dirty="0"/>
              <a:t> </a:t>
            </a:r>
            <a:r>
              <a:rPr lang="en-US" altLang="zh-CN" dirty="0"/>
              <a:t>dimension</a:t>
            </a:r>
            <a:r>
              <a:rPr lang="zh-CN" altLang="en-US" dirty="0"/>
              <a:t> </a:t>
            </a:r>
            <a:r>
              <a:rPr lang="en-US" altLang="zh-CN" dirty="0"/>
              <a:t>of</a:t>
            </a:r>
            <a:r>
              <a:rPr lang="zh-CN" altLang="en-US" dirty="0"/>
              <a:t> </a:t>
            </a:r>
            <a:r>
              <a:rPr lang="en-US" altLang="zh-CN" dirty="0"/>
              <a:t>unit embedding</a:t>
            </a:r>
            <a:r>
              <a:rPr lang="zh-CN" altLang="en-US" dirty="0"/>
              <a:t> </a:t>
            </a:r>
            <a:r>
              <a:rPr lang="en-US" altLang="zh-CN" dirty="0"/>
              <a:t>was</a:t>
            </a:r>
            <a:r>
              <a:rPr lang="zh-CN" altLang="en-US" dirty="0"/>
              <a:t> </a:t>
            </a:r>
            <a:r>
              <a:rPr lang="en-US" altLang="zh-CN" dirty="0"/>
              <a:t>256</a:t>
            </a:r>
          </a:p>
          <a:p>
            <a:endParaRPr lang="en-US" altLang="zh-CN" baseline="0"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15</a:t>
            </a:fld>
            <a:endParaRPr lang="zh-CN" altLang="en-US"/>
          </a:p>
        </p:txBody>
      </p:sp>
    </p:spTree>
    <p:extLst>
      <p:ext uri="{BB962C8B-B14F-4D97-AF65-F5344CB8AC3E}">
        <p14:creationId xmlns:p14="http://schemas.microsoft.com/office/powerpoint/2010/main" val="1606564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Finally, three systems using our purposed methods were built as follows. </a:t>
            </a:r>
            <a:endParaRPr lang="en-US" altLang="zh-CN" dirty="0"/>
          </a:p>
          <a:p>
            <a:r>
              <a:rPr lang="en-US" altLang="zh-CN" sz="1200" b="0" kern="1200" dirty="0" err="1">
                <a:solidFill>
                  <a:schemeClr val="tx1"/>
                </a:solidFill>
                <a:effectLst/>
                <a:latin typeface="+mn-lt"/>
                <a:ea typeface="+mn-ea"/>
                <a:cs typeface="+mn-cs"/>
              </a:rPr>
              <a:t>Prop_All</a:t>
            </a:r>
            <a:r>
              <a:rPr lang="en-US" altLang="zh-CN" sz="1200" b="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 system </a:t>
            </a:r>
            <a:r>
              <a:rPr lang="en-US" altLang="zh-CN" sz="1200" dirty="0"/>
              <a:t>was introduced in</a:t>
            </a:r>
            <a:r>
              <a:rPr lang="zh-CN" altLang="en-US" sz="1200" dirty="0"/>
              <a:t> </a:t>
            </a:r>
            <a:r>
              <a:rPr lang="en-US" altLang="zh-CN" sz="1200" dirty="0"/>
              <a:t>the</a:t>
            </a:r>
            <a:r>
              <a:rPr lang="zh-CN" altLang="en-US" sz="1200" dirty="0"/>
              <a:t> </a:t>
            </a:r>
            <a:r>
              <a:rPr lang="en-US" altLang="zh-CN" sz="1200" dirty="0"/>
              <a:t>preceding</a:t>
            </a:r>
            <a:r>
              <a:rPr lang="zh-CN" altLang="en-US" sz="1200" dirty="0"/>
              <a:t> </a:t>
            </a:r>
            <a:r>
              <a:rPr lang="en-US" altLang="zh-CN" sz="1200" dirty="0"/>
              <a:t>slide.</a:t>
            </a:r>
            <a:r>
              <a:rPr lang="en-US" altLang="zh-CN" sz="1200" kern="1200" dirty="0">
                <a:solidFill>
                  <a:schemeClr val="tx1"/>
                </a:solidFill>
                <a:effectLst/>
                <a:latin typeface="+mn-lt"/>
                <a:ea typeface="+mn-ea"/>
                <a:cs typeface="+mn-cs"/>
              </a:rPr>
              <a:t> </a:t>
            </a:r>
          </a:p>
          <a:p>
            <a:r>
              <a:rPr lang="en-US" altLang="zh-CN" sz="1200" b="0" kern="1200" dirty="0" err="1">
                <a:solidFill>
                  <a:schemeClr val="tx1"/>
                </a:solidFill>
                <a:effectLst/>
                <a:latin typeface="+mn-lt"/>
                <a:ea typeface="+mn-ea"/>
                <a:cs typeface="+mn-cs"/>
              </a:rPr>
              <a:t>Prop_TC</a:t>
            </a:r>
            <a:r>
              <a:rPr lang="en-US" altLang="zh-CN" sz="1200" b="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unit pre-selection, and the target cost calculation were the same as </a:t>
            </a:r>
            <a:r>
              <a:rPr lang="en-US" altLang="zh-CN" sz="1200" kern="1200" dirty="0" err="1">
                <a:solidFill>
                  <a:schemeClr val="tx1"/>
                </a:solidFill>
                <a:effectLst/>
                <a:latin typeface="+mn-lt"/>
                <a:ea typeface="+mn-ea"/>
                <a:cs typeface="+mn-cs"/>
              </a:rPr>
              <a:t>Prop_All</a:t>
            </a:r>
            <a:r>
              <a:rPr lang="en-US" altLang="zh-CN" sz="1200" kern="1200" dirty="0">
                <a:solidFill>
                  <a:schemeClr val="tx1"/>
                </a:solidFill>
                <a:effectLst/>
                <a:latin typeface="+mn-lt"/>
                <a:ea typeface="+mn-ea"/>
                <a:cs typeface="+mn-cs"/>
              </a:rPr>
              <a:t>, and the concatenation cost calculation was the same as the baseline system. </a:t>
            </a:r>
            <a:endParaRPr lang="en-US" altLang="zh-CN" dirty="0"/>
          </a:p>
          <a:p>
            <a:r>
              <a:rPr lang="en-US" altLang="zh-CN" sz="1200" b="0" kern="1200" dirty="0" err="1">
                <a:solidFill>
                  <a:schemeClr val="tx1"/>
                </a:solidFill>
                <a:effectLst/>
                <a:latin typeface="+mn-lt"/>
                <a:ea typeface="+mn-ea"/>
                <a:cs typeface="+mn-cs"/>
              </a:rPr>
              <a:t>Prop_PS</a:t>
            </a:r>
            <a:r>
              <a:rPr lang="en-US" altLang="zh-CN" sz="1200" b="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unit pre-selection was the same as </a:t>
            </a:r>
            <a:r>
              <a:rPr lang="en-US" altLang="zh-CN" sz="1200" kern="1200" dirty="0" err="1">
                <a:solidFill>
                  <a:schemeClr val="tx1"/>
                </a:solidFill>
                <a:effectLst/>
                <a:latin typeface="+mn-lt"/>
                <a:ea typeface="+mn-ea"/>
                <a:cs typeface="+mn-cs"/>
              </a:rPr>
              <a:t>Prop_All</a:t>
            </a:r>
            <a:r>
              <a:rPr lang="en-US" altLang="zh-CN" sz="1200" kern="1200" dirty="0">
                <a:solidFill>
                  <a:schemeClr val="tx1"/>
                </a:solidFill>
                <a:effectLst/>
                <a:latin typeface="+mn-lt"/>
                <a:ea typeface="+mn-ea"/>
                <a:cs typeface="+mn-cs"/>
              </a:rPr>
              <a:t>, while the target cost and concatenation cost calculations were the same as the baseline system. </a:t>
            </a:r>
            <a:endParaRPr lang="en-US" altLang="zh-CN"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16</a:t>
            </a:fld>
            <a:endParaRPr lang="zh-CN" altLang="en-US"/>
          </a:p>
        </p:txBody>
      </p:sp>
    </p:spTree>
    <p:extLst>
      <p:ext uri="{BB962C8B-B14F-4D97-AF65-F5344CB8AC3E}">
        <p14:creationId xmlns:p14="http://schemas.microsoft.com/office/powerpoint/2010/main" val="334520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figure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shows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phone-dependent distributions of the unit embeddings extracted from Tacotron encoder and Unit2Vec using t-SNE. From this figure, we can see the Tacotron encoder generated more unit embedding clusters for each phone type than the Unit2Vec model. One possible reason is that the Tacotron model was estimated using not only frame-level acoustic features but also linguistic features in a sequence-to-sequence manner. Thus, the unit embeddings extracted from the Tacotron encoder have </a:t>
            </a:r>
            <a:r>
              <a:rPr lang="en-US" altLang="zh-CN" sz="1200" kern="1200">
                <a:solidFill>
                  <a:schemeClr val="tx1"/>
                </a:solidFill>
                <a:effectLst/>
                <a:latin typeface="+mn-lt"/>
                <a:ea typeface="+mn-ea"/>
                <a:cs typeface="+mn-cs"/>
              </a:rPr>
              <a:t>stronger context-dependency </a:t>
            </a:r>
            <a:r>
              <a:rPr lang="en-US" altLang="zh-CN" sz="1200" kern="1200" dirty="0">
                <a:solidFill>
                  <a:schemeClr val="tx1"/>
                </a:solidFill>
                <a:effectLst/>
                <a:latin typeface="+mn-lt"/>
                <a:ea typeface="+mn-ea"/>
                <a:cs typeface="+mn-cs"/>
              </a:rPr>
              <a:t>than the ones from Unit2Vec.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17</a:t>
            </a:fld>
            <a:endParaRPr lang="zh-CN" altLang="en-US"/>
          </a:p>
        </p:txBody>
      </p:sp>
    </p:spTree>
    <p:extLst>
      <p:ext uri="{BB962C8B-B14F-4D97-AF65-F5344CB8AC3E}">
        <p14:creationId xmlns:p14="http://schemas.microsoft.com/office/powerpoint/2010/main" val="1602006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order to investigate the performance of the learned unit embeddings on carrying duration information, a duration prediction experiment was conducted. Three DNN models were constructed, which adopted the unit embeddings learned by Unit2Vec, the unit embeddings learned by Tacotron, and the phone-level 913-dimension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linguistic features as input respectively.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output of these models was represented by a 6-dimensional vector, which was composed of the durations of one phone and its 5 HMM states.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can see that the phone duration RMSE of using the unit embeddings learned from Tacotron was much smaller than the one using Unit2Vec, which was close to the accuracy of predicting durations from linguistic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terms of predicting state durations, these two unit embeddings achieved similar accuracy. One possible reason is that states are hidden units and the Tacotron model paid more attention to the transitions between phonemes than between states.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18</a:t>
            </a:fld>
            <a:endParaRPr lang="zh-CN" altLang="en-US"/>
          </a:p>
        </p:txBody>
      </p:sp>
    </p:spTree>
    <p:extLst>
      <p:ext uri="{BB962C8B-B14F-4D97-AF65-F5344CB8AC3E}">
        <p14:creationId xmlns:p14="http://schemas.microsoft.com/office/powerpoint/2010/main" val="3075937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order to investigate the performance of the learned unit embeddings on carrying acoustic information, we randomly selected 300 pairs of candidate units for each phone type and calculated the acoustic distance together with the unit embedding distance for each pair. Here, the acoustic distance was calculated as the Euclidean distance between the averaged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mel-spectrograms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 pair of units.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From this figure, we can see that the distances among the unit embeddings learned from Tacotron demonstrated a better correlation with acoustic distances than the ones learned from Unit2Vec.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19</a:t>
            </a:fld>
            <a:endParaRPr lang="zh-CN" altLang="en-US"/>
          </a:p>
        </p:txBody>
      </p:sp>
    </p:spTree>
    <p:extLst>
      <p:ext uri="{BB962C8B-B14F-4D97-AF65-F5344CB8AC3E}">
        <p14:creationId xmlns:p14="http://schemas.microsoft.com/office/powerpoint/2010/main" val="3983656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a:t>
            </a:r>
            <a:r>
              <a:rPr lang="zh-CN" altLang="en-US" dirty="0"/>
              <a:t> </a:t>
            </a:r>
            <a:r>
              <a:rPr lang="en-US" altLang="zh-CN" dirty="0"/>
              <a:t>let’s</a:t>
            </a:r>
            <a:r>
              <a:rPr lang="zh-CN" altLang="en-US" dirty="0"/>
              <a:t> </a:t>
            </a:r>
            <a:r>
              <a:rPr lang="en-US" altLang="zh-CN" dirty="0"/>
              <a:t>take</a:t>
            </a:r>
            <a:r>
              <a:rPr lang="zh-CN" altLang="en-US" dirty="0"/>
              <a:t> </a:t>
            </a:r>
            <a:r>
              <a:rPr lang="en-US" altLang="zh-CN" dirty="0"/>
              <a:t>a</a:t>
            </a:r>
            <a:r>
              <a:rPr lang="zh-CN" altLang="en-US" dirty="0"/>
              <a:t> </a:t>
            </a:r>
            <a:r>
              <a:rPr lang="en-US" altLang="zh-CN" dirty="0"/>
              <a:t>look</a:t>
            </a:r>
            <a:r>
              <a:rPr lang="zh-CN" altLang="en-US" dirty="0"/>
              <a:t> </a:t>
            </a:r>
            <a:r>
              <a:rPr lang="en-US" altLang="zh-CN" dirty="0"/>
              <a:t>at</a:t>
            </a:r>
            <a:r>
              <a:rPr lang="zh-CN" altLang="en-US" dirty="0"/>
              <a:t> </a:t>
            </a:r>
            <a:r>
              <a:rPr lang="en-US" altLang="zh-CN" dirty="0"/>
              <a:t>the</a:t>
            </a:r>
            <a:r>
              <a:rPr lang="zh-CN" altLang="en-US" dirty="0"/>
              <a:t> </a:t>
            </a:r>
            <a:r>
              <a:rPr lang="en-US" altLang="zh-CN" dirty="0"/>
              <a:t>introduction</a:t>
            </a:r>
            <a:r>
              <a:rPr lang="zh-CN" altLang="en-US" dirty="0"/>
              <a:t> </a:t>
            </a:r>
            <a:r>
              <a:rPr lang="en-US" altLang="zh-CN" dirty="0"/>
              <a:t>of</a:t>
            </a:r>
            <a:r>
              <a:rPr lang="zh-CN" altLang="en-US" dirty="0"/>
              <a:t> </a:t>
            </a:r>
            <a:r>
              <a:rPr lang="en-US" altLang="zh-CN" dirty="0"/>
              <a:t>the</a:t>
            </a:r>
            <a:r>
              <a:rPr lang="zh-CN" altLang="en-US" dirty="0"/>
              <a:t> </a:t>
            </a:r>
            <a:r>
              <a:rPr lang="en-US" altLang="zh-CN" dirty="0"/>
              <a:t>paper.</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2</a:t>
            </a:fld>
            <a:endParaRPr lang="zh-CN" altLang="en-US"/>
          </a:p>
        </p:txBody>
      </p:sp>
    </p:spTree>
    <p:extLst>
      <p:ext uri="{BB962C8B-B14F-4D97-AF65-F5344CB8AC3E}">
        <p14:creationId xmlns:p14="http://schemas.microsoft.com/office/powerpoint/2010/main" val="2859917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subjective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evaluation,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 can see that the Prop_All system outperformed the baseline system significantly. However, there was no significant preference among the two systems in other three tests. These results indicate that modifying single module among unit pre-selection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cost calculations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using the unit embeddings learned from Tacotron may not improve the naturalness of synthetic speech. However, significant improvement can be achieved if the three modules are modified using the proposed unit embeddings simultaneously.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demos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website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shown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code.</a:t>
            </a:r>
            <a:endParaRPr lang="en-US" altLang="zh-CN" dirty="0"/>
          </a:p>
        </p:txBody>
      </p:sp>
      <p:sp>
        <p:nvSpPr>
          <p:cNvPr id="4" name="灯片编号占位符 3"/>
          <p:cNvSpPr>
            <a:spLocks noGrp="1"/>
          </p:cNvSpPr>
          <p:nvPr>
            <p:ph type="sldNum" sz="quarter" idx="5"/>
          </p:nvPr>
        </p:nvSpPr>
        <p:spPr/>
        <p:txBody>
          <a:bodyPr/>
          <a:lstStyle/>
          <a:p>
            <a:fld id="{062DB34C-822A-459C-B41E-FB50F9002762}" type="slidenum">
              <a:rPr lang="zh-CN" altLang="en-US" smtClean="0"/>
              <a:t>20</a:t>
            </a:fld>
            <a:endParaRPr lang="zh-CN" altLang="en-US"/>
          </a:p>
        </p:txBody>
      </p:sp>
    </p:spTree>
    <p:extLst>
      <p:ext uri="{BB962C8B-B14F-4D97-AF65-F5344CB8AC3E}">
        <p14:creationId xmlns:p14="http://schemas.microsoft.com/office/powerpoint/2010/main" val="2572024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21</a:t>
            </a:fld>
            <a:endParaRPr lang="zh-CN" altLang="en-US"/>
          </a:p>
        </p:txBody>
      </p:sp>
    </p:spTree>
    <p:extLst>
      <p:ext uri="{BB962C8B-B14F-4D97-AF65-F5344CB8AC3E}">
        <p14:creationId xmlns:p14="http://schemas.microsoft.com/office/powerpoint/2010/main" val="211900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 paper proposes to utilize the output vectors of Tacotron encoder as unit embeddings for unit selection speech synthesis. The learned unit embeddings are further applied to unit pre-selection, target cost calculation and concatenation cost calculation. Subjective evaluation results demonstrate the effectiveness of our proposed methods and show that the unit embeddings extracted from Tacotron contain acoustic, duration and context information of phone units. </a:t>
            </a:r>
            <a:endParaRPr lang="en-US" altLang="zh-CN" dirty="0"/>
          </a:p>
        </p:txBody>
      </p:sp>
      <p:sp>
        <p:nvSpPr>
          <p:cNvPr id="4" name="灯片编号占位符 3"/>
          <p:cNvSpPr>
            <a:spLocks noGrp="1"/>
          </p:cNvSpPr>
          <p:nvPr>
            <p:ph type="sldNum" sz="quarter" idx="5"/>
          </p:nvPr>
        </p:nvSpPr>
        <p:spPr/>
        <p:txBody>
          <a:bodyPr/>
          <a:lstStyle/>
          <a:p>
            <a:fld id="{062DB34C-822A-459C-B41E-FB50F9002762}" type="slidenum">
              <a:rPr lang="zh-CN" altLang="en-US" smtClean="0"/>
              <a:t>22</a:t>
            </a:fld>
            <a:endParaRPr lang="zh-CN" altLang="en-US"/>
          </a:p>
        </p:txBody>
      </p:sp>
    </p:spTree>
    <p:extLst>
      <p:ext uri="{BB962C8B-B14F-4D97-AF65-F5344CB8AC3E}">
        <p14:creationId xmlns:p14="http://schemas.microsoft.com/office/powerpoint/2010/main" val="3096465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Thanks for your attention, do you have any questions?</a:t>
            </a:r>
          </a:p>
          <a:p>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23</a:t>
            </a:fld>
            <a:endParaRPr lang="zh-CN" altLang="en-US"/>
          </a:p>
        </p:txBody>
      </p:sp>
    </p:spTree>
    <p:extLst>
      <p:ext uri="{BB962C8B-B14F-4D97-AF65-F5344CB8AC3E}">
        <p14:creationId xmlns:p14="http://schemas.microsoft.com/office/powerpoint/2010/main" val="3095575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62DB34C-822A-459C-B41E-FB50F9002762}" type="slidenum">
              <a:rPr lang="zh-CN" altLang="en-US" smtClean="0"/>
              <a:t>24</a:t>
            </a:fld>
            <a:endParaRPr lang="zh-CN" altLang="en-US"/>
          </a:p>
        </p:txBody>
      </p:sp>
    </p:spTree>
    <p:extLst>
      <p:ext uri="{BB962C8B-B14F-4D97-AF65-F5344CB8AC3E}">
        <p14:creationId xmlns:p14="http://schemas.microsoft.com/office/powerpoint/2010/main" val="2052735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aseline="0" dirty="0"/>
              <a:t>  </a:t>
            </a:r>
            <a:r>
              <a:rPr lang="en-US" altLang="zh-CN" sz="1800" baseline="0" dirty="0"/>
              <a:t>Recently,</a:t>
            </a:r>
            <a:r>
              <a:rPr lang="zh-CN" altLang="en-US" sz="1800" baseline="0" dirty="0"/>
              <a:t> </a:t>
            </a:r>
            <a:r>
              <a:rPr lang="en-US" altLang="zh-CN" sz="1200" kern="1200" baseline="0" dirty="0">
                <a:solidFill>
                  <a:schemeClr val="tx1"/>
                </a:solidFill>
                <a:effectLst/>
                <a:latin typeface="+mn-lt"/>
                <a:ea typeface="+mn-ea"/>
                <a:cs typeface="+mn-cs"/>
              </a:rPr>
              <a:t>t</a:t>
            </a:r>
            <a:r>
              <a:rPr lang="en-US" altLang="zh-CN" sz="1200" kern="1200" dirty="0">
                <a:solidFill>
                  <a:schemeClr val="tx1"/>
                </a:solidFill>
                <a:effectLst/>
                <a:latin typeface="+mn-lt"/>
                <a:ea typeface="+mn-ea"/>
                <a:cs typeface="+mn-cs"/>
              </a:rPr>
              <a:t>he idea of deriving unit embedding for unit selection speech synthesis has been investigated very recently.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The</a:t>
            </a:r>
            <a:r>
              <a:rPr lang="zh-CN" altLang="en-US" sz="1200" dirty="0"/>
              <a:t> </a:t>
            </a:r>
            <a:r>
              <a:rPr lang="en-US" altLang="zh-CN" sz="1200" dirty="0"/>
              <a:t>unit</a:t>
            </a:r>
            <a:r>
              <a:rPr lang="zh-CN" altLang="en-US" sz="1200" dirty="0"/>
              <a:t> </a:t>
            </a:r>
            <a:r>
              <a:rPr lang="en-US" altLang="zh-CN" sz="1200" dirty="0"/>
              <a:t>embedding</a:t>
            </a:r>
            <a:r>
              <a:rPr lang="zh-CN" altLang="en-US" sz="1200" dirty="0"/>
              <a:t> </a:t>
            </a:r>
            <a:r>
              <a:rPr lang="en-US" altLang="zh-CN" sz="1200" dirty="0"/>
              <a:t>is defined as a fixed-length vector for a phone-sized unit with variable-length in a corpus.</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Its purpose is to model the relationship among the units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 calculating cost functions.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Some methods extracted the unit embeddings from the intermediate layer in </a:t>
            </a:r>
            <a:r>
              <a:rPr lang="en-US" altLang="zh-CN" sz="1200" kern="1200" dirty="0" err="1">
                <a:solidFill>
                  <a:schemeClr val="tx1"/>
                </a:solidFill>
                <a:effectLst/>
                <a:latin typeface="+mn-lt"/>
                <a:ea typeface="+mn-ea"/>
                <a:cs typeface="+mn-cs"/>
              </a:rPr>
              <a:t>BiLSTM</a:t>
            </a:r>
            <a:r>
              <a:rPr lang="en-US" altLang="zh-CN" sz="1200" kern="1200" dirty="0">
                <a:solidFill>
                  <a:schemeClr val="tx1"/>
                </a:solidFill>
                <a:effectLst/>
                <a:latin typeface="+mn-lt"/>
                <a:ea typeface="+mn-ea"/>
                <a:cs typeface="+mn-cs"/>
              </a:rPr>
              <a:t> or as the switch-controlled input features shared between acoustic and context prediction branches, or using a simple SPSS model. </a:t>
            </a:r>
            <a:endParaRPr lang="en-US" altLang="zh-CN"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3</a:t>
            </a:fld>
            <a:endParaRPr lang="zh-CN" altLang="en-US"/>
          </a:p>
        </p:txBody>
      </p:sp>
    </p:spTree>
    <p:extLst>
      <p:ext uri="{BB962C8B-B14F-4D97-AF65-F5344CB8AC3E}">
        <p14:creationId xmlns:p14="http://schemas.microsoft.com/office/powerpoint/2010/main" val="12380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Our previous work proposed an Unit2Vec model to learn the phone-level acoustic unit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from scratch.</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After</a:t>
            </a:r>
            <a:r>
              <a:rPr lang="zh-CN" altLang="en-US" dirty="0"/>
              <a:t> </a:t>
            </a:r>
            <a:r>
              <a:rPr lang="en-US" altLang="zh-CN" dirty="0"/>
              <a:t>training,</a:t>
            </a:r>
            <a:r>
              <a:rPr lang="zh-CN" altLang="en-US" dirty="0"/>
              <a:t> Unit2Vec</a:t>
            </a:r>
            <a:r>
              <a:rPr lang="en-US" altLang="zh-CN" dirty="0"/>
              <a:t> </a:t>
            </a:r>
            <a:r>
              <a:rPr lang="en-US" altLang="zh-CN" sz="1200" kern="1200" dirty="0">
                <a:solidFill>
                  <a:schemeClr val="tx1"/>
                </a:solidFill>
                <a:effectLst/>
                <a:latin typeface="+mn-lt"/>
                <a:ea typeface="+mn-ea"/>
                <a:cs typeface="+mn-cs"/>
              </a:rPr>
              <a:t>learns a representational matrix of R × D of all units in a corpus, where R is the total number of unit candidates in the corpus, and D is the length of the unit embedding.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4</a:t>
            </a:fld>
            <a:endParaRPr lang="zh-CN" altLang="en-US"/>
          </a:p>
        </p:txBody>
      </p:sp>
    </p:spTree>
    <p:extLst>
      <p:ext uri="{BB962C8B-B14F-4D97-AF65-F5344CB8AC3E}">
        <p14:creationId xmlns:p14="http://schemas.microsoft.com/office/powerpoint/2010/main" val="2070512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representational matrix was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calculation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ft and fc are other two phone-level DNN models which modeling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The ft model simply</a:t>
            </a:r>
            <a:r>
              <a:rPr lang="en-US" altLang="zh-CN" dirty="0" err="1"/>
              <a:t>ly</a:t>
            </a:r>
            <a:r>
              <a:rPr lang="zh-CN" altLang="en-US" dirty="0"/>
              <a:t> map the linguistic features to </a:t>
            </a:r>
            <a:r>
              <a:rPr lang="en-US" altLang="zh-CN" dirty="0"/>
              <a:t>unit embedding</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Thus </a:t>
            </a:r>
            <a:r>
              <a:rPr lang="en-US" altLang="zh-CN" sz="1200" kern="1200" dirty="0" err="1">
                <a:solidFill>
                  <a:schemeClr val="tx1"/>
                </a:solidFill>
                <a:effectLst/>
                <a:latin typeface="+mn-lt"/>
                <a:ea typeface="+mn-ea"/>
                <a:cs typeface="+mn-cs"/>
              </a:rPr>
              <a:t>Ctarg</a:t>
            </a:r>
            <a:r>
              <a:rPr lang="en-US" altLang="zh-CN" sz="1200" kern="1200" dirty="0">
                <a:solidFill>
                  <a:schemeClr val="tx1"/>
                </a:solidFill>
                <a:effectLst/>
                <a:latin typeface="+mn-lt"/>
                <a:ea typeface="+mn-ea"/>
                <a:cs typeface="+mn-cs"/>
              </a:rPr>
              <a:t> function measures the overall acoustic difference between a candidate unit and a target unit, which can be used as a part of the target cost for unit selection.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The fc model map the linguistic features and preceding </a:t>
            </a:r>
            <a:r>
              <a:rPr lang="en-US" altLang="zh-CN" dirty="0"/>
              <a:t>unit embedding</a:t>
            </a:r>
            <a:r>
              <a:rPr lang="zh-CN" altLang="en-US" dirty="0"/>
              <a:t> to </a:t>
            </a:r>
            <a:r>
              <a:rPr lang="en-US" altLang="zh-CN" dirty="0"/>
              <a:t>unit embedding</a:t>
            </a:r>
            <a:r>
              <a:rPr lang="zh-CN" altLang="en-US" dirty="0"/>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Thus </a:t>
            </a:r>
            <a:r>
              <a:rPr lang="en-US" altLang="zh-CN" sz="1200" kern="1200" dirty="0" err="1">
                <a:solidFill>
                  <a:schemeClr val="tx1"/>
                </a:solidFill>
                <a:effectLst/>
                <a:latin typeface="+mn-lt"/>
                <a:ea typeface="+mn-ea"/>
                <a:cs typeface="+mn-cs"/>
              </a:rPr>
              <a:t>Ccon</a:t>
            </a:r>
            <a:r>
              <a:rPr lang="en-US" altLang="zh-CN" sz="1200" kern="1200" dirty="0">
                <a:solidFill>
                  <a:schemeClr val="tx1"/>
                </a:solidFill>
                <a:effectLst/>
                <a:latin typeface="+mn-lt"/>
                <a:ea typeface="+mn-ea"/>
                <a:cs typeface="+mn-cs"/>
              </a:rPr>
              <a:t> is calculated to measure the long-term dependencies among consecutive phone candidates.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5</a:t>
            </a:fld>
            <a:endParaRPr lang="zh-CN" altLang="en-US"/>
          </a:p>
        </p:txBody>
      </p:sp>
    </p:spTree>
    <p:extLst>
      <p:ext uri="{BB962C8B-B14F-4D97-AF65-F5344CB8AC3E}">
        <p14:creationId xmlns:p14="http://schemas.microsoft.com/office/powerpoint/2010/main" val="372600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However, 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method still has two deficiencies.  </a:t>
            </a: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First, the embedding vectors are only learned from frame-level acoustic features,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duration and context characteristics of units are ignored.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Second, separate DNN model is required to model the unit embeddings for target cost calculation. </a:t>
            </a:r>
            <a:endParaRPr lang="en-US" altLang="zh-CN" sz="1800" dirty="0"/>
          </a:p>
          <a:p>
            <a:endParaRPr kumimoji="1" lang="zh-CN" altLang="en-US" dirty="0"/>
          </a:p>
        </p:txBody>
      </p:sp>
      <p:sp>
        <p:nvSpPr>
          <p:cNvPr id="4" name="灯片编号占位符 3"/>
          <p:cNvSpPr>
            <a:spLocks noGrp="1"/>
          </p:cNvSpPr>
          <p:nvPr>
            <p:ph type="sldNum" sz="quarter" idx="5"/>
          </p:nvPr>
        </p:nvSpPr>
        <p:spPr/>
        <p:txBody>
          <a:bodyPr/>
          <a:lstStyle/>
          <a:p>
            <a:fld id="{062DB34C-822A-459C-B41E-FB50F9002762}" type="slidenum">
              <a:rPr lang="zh-CN" altLang="en-US" smtClean="0"/>
              <a:t>6</a:t>
            </a:fld>
            <a:endParaRPr lang="zh-CN" altLang="en-US"/>
          </a:p>
        </p:txBody>
      </p:sp>
    </p:spTree>
    <p:extLst>
      <p:ext uri="{BB962C8B-B14F-4D97-AF65-F5344CB8AC3E}">
        <p14:creationId xmlns:p14="http://schemas.microsoft.com/office/powerpoint/2010/main" val="80198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With the development of neural network-based statistical parametric speech synthesis </a:t>
            </a:r>
            <a:endParaRPr lang="en-US" altLang="zh-CN" dirty="0"/>
          </a:p>
          <a:p>
            <a:r>
              <a:rPr lang="en-US" altLang="zh-CN" sz="1200" kern="1200" dirty="0">
                <a:solidFill>
                  <a:schemeClr val="tx1"/>
                </a:solidFill>
                <a:effectLst/>
                <a:latin typeface="+mn-lt"/>
                <a:ea typeface="+mn-ea"/>
                <a:cs typeface="+mn-cs"/>
              </a:rPr>
              <a:t>, end-to-end models have been proposed, such as Tacotron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 the right, which adopts the sequence-to-sequence framework to combine front-end text analysis, duration modeling and acoustic modeling.</a:t>
            </a:r>
          </a:p>
          <a:p>
            <a:endParaRPr lang="en-US" altLang="zh-CN" sz="1200" kern="1200" dirty="0">
              <a:solidFill>
                <a:schemeClr val="tx1"/>
              </a:solidFill>
              <a:effectLst/>
              <a:latin typeface="+mn-lt"/>
              <a:ea typeface="+mn-ea"/>
              <a:cs typeface="+mn-cs"/>
            </a:endParaRPr>
          </a:p>
          <a:p>
            <a:endParaRPr lang="en-US" altLang="zh-CN"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7</a:t>
            </a:fld>
            <a:endParaRPr lang="zh-CN" altLang="en-US"/>
          </a:p>
        </p:txBody>
      </p:sp>
    </p:spTree>
    <p:extLst>
      <p:ext uri="{BB962C8B-B14F-4D97-AF65-F5344CB8AC3E}">
        <p14:creationId xmlns:p14="http://schemas.microsoft.com/office/powerpoint/2010/main" val="220234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Its encoder maps input </a:t>
            </a:r>
            <a:r>
              <a:rPr kumimoji="1" lang="en-US" altLang="zh-CN" sz="1200" dirty="0"/>
              <a:t>phone</a:t>
            </a:r>
            <a:r>
              <a:rPr kumimoji="1" lang="zh-CN" altLang="en-US" sz="1200" dirty="0"/>
              <a:t> </a:t>
            </a:r>
            <a:r>
              <a:rPr lang="en-US" altLang="zh-CN" sz="1200" kern="1200" dirty="0">
                <a:solidFill>
                  <a:schemeClr val="tx1"/>
                </a:solidFill>
                <a:effectLst/>
                <a:latin typeface="+mn-lt"/>
                <a:ea typeface="+mn-ea"/>
                <a:cs typeface="+mn-cs"/>
              </a:rPr>
              <a:t>sequence into fixed-length hidden representations, which are then sent into an attention-based decoder to predict acoustic features frame-by-frame. Therefore, this paper proposes to utilize the output vectors of Tacotron encoder as unit embeddings for unit selection speech synthesis.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This proposed method has three advantages.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First, the output vectors of Tacotron encoder contain not only acoustic, but also duration and context information of phone units.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Second, the unit embeddings are derived in a context-dependent way, according to the mapping relationship between whole linguistic feature sequences and whole acoustic feature sequences.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Third, the unit embeddings are derived from linguistic features using the encoder, which means that Tacotron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capable to directly map the text into unit embeddings as ft doing</a:t>
            </a:r>
          </a:p>
          <a:p>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8</a:t>
            </a:fld>
            <a:endParaRPr lang="zh-CN" altLang="en-US"/>
          </a:p>
        </p:txBody>
      </p:sp>
    </p:spTree>
    <p:extLst>
      <p:ext uri="{BB962C8B-B14F-4D97-AF65-F5344CB8AC3E}">
        <p14:creationId xmlns:p14="http://schemas.microsoft.com/office/powerpoint/2010/main" val="427980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a:t>
            </a:r>
            <a:r>
              <a:rPr lang="zh-CN" altLang="en-US" dirty="0"/>
              <a:t> </a:t>
            </a:r>
            <a:r>
              <a:rPr lang="en-US" altLang="zh-CN" dirty="0"/>
              <a:t>we</a:t>
            </a:r>
            <a:r>
              <a:rPr lang="zh-CN" altLang="en-US" dirty="0"/>
              <a:t> </a:t>
            </a:r>
            <a:r>
              <a:rPr lang="en-US" altLang="zh-CN" dirty="0"/>
              <a:t>talk</a:t>
            </a:r>
            <a:r>
              <a:rPr lang="zh-CN" altLang="en-US" dirty="0"/>
              <a:t> </a:t>
            </a:r>
            <a:r>
              <a:rPr lang="en-US" altLang="zh-CN" dirty="0"/>
              <a:t>about</a:t>
            </a:r>
            <a:r>
              <a:rPr lang="zh-CN" altLang="en-US" dirty="0"/>
              <a:t> </a:t>
            </a:r>
            <a:r>
              <a:rPr lang="en-US" altLang="zh-CN" dirty="0"/>
              <a:t>our</a:t>
            </a:r>
            <a:r>
              <a:rPr lang="zh-CN" altLang="en-US" dirty="0"/>
              <a:t> </a:t>
            </a:r>
            <a:r>
              <a:rPr lang="en-US" altLang="zh-CN" dirty="0"/>
              <a:t>proposed</a:t>
            </a:r>
            <a:r>
              <a:rPr lang="zh-CN" altLang="en-US" dirty="0"/>
              <a:t> </a:t>
            </a:r>
            <a:r>
              <a:rPr lang="en-US" altLang="zh-CN" dirty="0"/>
              <a:t>methods.</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62DB34C-822A-459C-B41E-FB50F9002762}" type="slidenum">
              <a:rPr lang="zh-CN" altLang="en-US" smtClean="0"/>
              <a:t>9</a:t>
            </a:fld>
            <a:endParaRPr lang="zh-CN" altLang="en-US"/>
          </a:p>
        </p:txBody>
      </p:sp>
    </p:spTree>
    <p:extLst>
      <p:ext uri="{BB962C8B-B14F-4D97-AF65-F5344CB8AC3E}">
        <p14:creationId xmlns:p14="http://schemas.microsoft.com/office/powerpoint/2010/main" val="359040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42261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296275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3186366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39009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193801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64847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74222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33487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3389845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1221635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528250D-0DE4-4EDB-A030-C54D714A768E}" type="datetimeFigureOut">
              <a:rPr lang="zh-CN" altLang="en-US" smtClean="0"/>
              <a:t>2020/5/14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340841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8250D-0DE4-4EDB-A030-C54D714A768E}" type="datetimeFigureOut">
              <a:rPr lang="zh-CN" altLang="en-US" smtClean="0"/>
              <a:t>2020/5/14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6E951-A3E7-4BFD-AB1E-C1C2873E3957}" type="slidenum">
              <a:rPr lang="zh-CN" altLang="en-US" smtClean="0"/>
              <a:t>‹#›</a:t>
            </a:fld>
            <a:endParaRPr lang="zh-CN" altLang="en-US"/>
          </a:p>
        </p:txBody>
      </p:sp>
    </p:spTree>
    <p:extLst>
      <p:ext uri="{BB962C8B-B14F-4D97-AF65-F5344CB8AC3E}">
        <p14:creationId xmlns:p14="http://schemas.microsoft.com/office/powerpoint/2010/main" val="748083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2.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0.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6.emf"/><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90133" y="673545"/>
            <a:ext cx="9144000" cy="1840503"/>
          </a:xfrm>
        </p:spPr>
        <p:txBody>
          <a:bodyPr>
            <a:normAutofit fontScale="90000"/>
          </a:bodyPr>
          <a:lstStyle/>
          <a:p>
            <a:r>
              <a:rPr lang="en-US" altLang="zh-CN" sz="4800" b="1" dirty="0"/>
              <a:t>Extracting Unit Embeddings Using Sequence-to-Sequence Acoustic Models For Unit Selection Speech Synthesis</a:t>
            </a:r>
            <a:endParaRPr lang="zh-CN" altLang="en-US" sz="4800" b="1" dirty="0"/>
          </a:p>
        </p:txBody>
      </p:sp>
      <p:sp>
        <p:nvSpPr>
          <p:cNvPr id="3" name="副标题 2"/>
          <p:cNvSpPr>
            <a:spLocks noGrp="1"/>
          </p:cNvSpPr>
          <p:nvPr>
            <p:ph type="subTitle" idx="1"/>
          </p:nvPr>
        </p:nvSpPr>
        <p:spPr>
          <a:xfrm>
            <a:off x="1490133" y="2880014"/>
            <a:ext cx="9144000" cy="1365256"/>
          </a:xfrm>
        </p:spPr>
        <p:txBody>
          <a:bodyPr/>
          <a:lstStyle/>
          <a:p>
            <a:r>
              <a:rPr lang="en-US" altLang="zh-CN" i="1" dirty="0"/>
              <a:t>Xiao Zhou, Zhen-Hua Ling, Li-</a:t>
            </a:r>
            <a:r>
              <a:rPr lang="en-US" altLang="zh-CN" i="1" dirty="0" err="1"/>
              <a:t>Rong</a:t>
            </a:r>
            <a:r>
              <a:rPr lang="en-US" altLang="zh-CN" i="1" dirty="0"/>
              <a:t> Dai</a:t>
            </a:r>
          </a:p>
          <a:p>
            <a:r>
              <a:rPr lang="en-US" altLang="zh-CN" i="1" dirty="0"/>
              <a:t>NELSLIP, University of Science and Technology of China</a:t>
            </a:r>
          </a:p>
          <a:p>
            <a:r>
              <a:rPr lang="en-US" altLang="zh-CN" i="1" dirty="0"/>
              <a:t>Presented by Xiao Zhou</a:t>
            </a:r>
          </a:p>
        </p:txBody>
      </p:sp>
      <p:grpSp>
        <p:nvGrpSpPr>
          <p:cNvPr id="8" name="组合 7">
            <a:extLst>
              <a:ext uri="{FF2B5EF4-FFF2-40B4-BE49-F238E27FC236}">
                <a16:creationId xmlns:a16="http://schemas.microsoft.com/office/drawing/2014/main" id="{251346A2-9B64-B043-B13A-AEFE17011577}"/>
              </a:ext>
            </a:extLst>
          </p:cNvPr>
          <p:cNvGrpSpPr/>
          <p:nvPr/>
        </p:nvGrpSpPr>
        <p:grpSpPr>
          <a:xfrm>
            <a:off x="4617721" y="4547265"/>
            <a:ext cx="7247613" cy="1626500"/>
            <a:chOff x="5360479" y="4734469"/>
            <a:chExt cx="7247613" cy="1626500"/>
          </a:xfrm>
        </p:grpSpPr>
        <p:pic>
          <p:nvPicPr>
            <p:cNvPr id="6" name="图片 5">
              <a:extLst>
                <a:ext uri="{FF2B5EF4-FFF2-40B4-BE49-F238E27FC236}">
                  <a16:creationId xmlns:a16="http://schemas.microsoft.com/office/drawing/2014/main" id="{47028FDE-CA7C-5F4D-B013-540C8FBC357F}"/>
                </a:ext>
              </a:extLst>
            </p:cNvPr>
            <p:cNvPicPr>
              <a:picLocks noChangeAspect="1"/>
            </p:cNvPicPr>
            <p:nvPr/>
          </p:nvPicPr>
          <p:blipFill>
            <a:blip r:embed="rId4"/>
            <a:stretch>
              <a:fillRect/>
            </a:stretch>
          </p:blipFill>
          <p:spPr>
            <a:xfrm>
              <a:off x="5360479" y="4734469"/>
              <a:ext cx="3006282" cy="162650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2977" y="4798440"/>
              <a:ext cx="1485115" cy="1485115"/>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r="47842"/>
            <a:stretch/>
          </p:blipFill>
          <p:spPr>
            <a:xfrm>
              <a:off x="9588698" y="4798440"/>
              <a:ext cx="1534279" cy="1562529"/>
            </a:xfrm>
            <a:prstGeom prst="rect">
              <a:avLst/>
            </a:prstGeom>
          </p:spPr>
        </p:pic>
      </p:grpSp>
    </p:spTree>
    <p:custDataLst>
      <p:tags r:id="rId1"/>
    </p:custDataLst>
    <p:extLst>
      <p:ext uri="{BB962C8B-B14F-4D97-AF65-F5344CB8AC3E}">
        <p14:creationId xmlns:p14="http://schemas.microsoft.com/office/powerpoint/2010/main" val="1830930468"/>
      </p:ext>
    </p:extLst>
  </p:cSld>
  <p:clrMapOvr>
    <a:masterClrMapping/>
  </p:clrMapOvr>
  <mc:AlternateContent xmlns:mc="http://schemas.openxmlformats.org/markup-compatibility/2006" xmlns:p14="http://schemas.microsoft.com/office/powerpoint/2010/main">
    <mc:Choice Requires="p14">
      <p:transition spd="slow" p14:dur="2000" advTm="15798"/>
    </mc:Choice>
    <mc:Fallback xmlns="">
      <p:transition spd="slow" advTm="157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D6EA0C6-3B43-824F-A45E-AE032918C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895" y="1491443"/>
            <a:ext cx="7145965" cy="5006633"/>
          </a:xfrm>
          <a:prstGeom prst="rect">
            <a:avLst/>
          </a:prstGeom>
        </p:spPr>
      </p:pic>
      <p:sp>
        <p:nvSpPr>
          <p:cNvPr id="2" name="标题 1">
            <a:extLst>
              <a:ext uri="{FF2B5EF4-FFF2-40B4-BE49-F238E27FC236}">
                <a16:creationId xmlns:a16="http://schemas.microsoft.com/office/drawing/2014/main" id="{66E0DA63-4306-BC4A-8984-3961E1AE58BC}"/>
              </a:ext>
            </a:extLst>
          </p:cNvPr>
          <p:cNvSpPr>
            <a:spLocks noGrp="1"/>
          </p:cNvSpPr>
          <p:nvPr>
            <p:ph type="title"/>
          </p:nvPr>
        </p:nvSpPr>
        <p:spPr/>
        <p:txBody>
          <a:bodyPr/>
          <a:lstStyle/>
          <a:p>
            <a:r>
              <a:rPr lang="en-US" altLang="zh-CN" dirty="0"/>
              <a:t>Unit Selection with</a:t>
            </a:r>
            <a:r>
              <a:rPr lang="zh-CN" altLang="en-US" dirty="0"/>
              <a:t> </a:t>
            </a:r>
            <a:r>
              <a:rPr lang="en-US" altLang="zh-CN" dirty="0"/>
              <a:t>Unit</a:t>
            </a:r>
            <a:r>
              <a:rPr lang="zh-CN" altLang="en-US" dirty="0"/>
              <a:t> </a:t>
            </a:r>
            <a:r>
              <a:rPr lang="en-US" altLang="zh-CN" dirty="0"/>
              <a:t>Embeddings</a:t>
            </a:r>
            <a:endParaRPr kumimoji="1" lang="zh-CN" altLang="en-US" dirty="0"/>
          </a:p>
        </p:txBody>
      </p:sp>
      <p:sp>
        <p:nvSpPr>
          <p:cNvPr id="9" name="矩形 8">
            <a:extLst>
              <a:ext uri="{FF2B5EF4-FFF2-40B4-BE49-F238E27FC236}">
                <a16:creationId xmlns:a16="http://schemas.microsoft.com/office/drawing/2014/main" id="{5F1E28F7-A566-2246-8A90-0B7824135222}"/>
              </a:ext>
            </a:extLst>
          </p:cNvPr>
          <p:cNvSpPr/>
          <p:nvPr/>
        </p:nvSpPr>
        <p:spPr>
          <a:xfrm>
            <a:off x="8286077" y="3473951"/>
            <a:ext cx="1240213" cy="47240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C7FEA9C9-AEBA-A144-947F-DABF4CB404F1}"/>
              </a:ext>
            </a:extLst>
          </p:cNvPr>
          <p:cNvSpPr/>
          <p:nvPr/>
        </p:nvSpPr>
        <p:spPr>
          <a:xfrm>
            <a:off x="5544350" y="3479591"/>
            <a:ext cx="929278" cy="466766"/>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肘形连接符 5">
            <a:extLst>
              <a:ext uri="{FF2B5EF4-FFF2-40B4-BE49-F238E27FC236}">
                <a16:creationId xmlns:a16="http://schemas.microsoft.com/office/drawing/2014/main" id="{35681780-D063-F94B-B858-A3B082B6C151}"/>
              </a:ext>
            </a:extLst>
          </p:cNvPr>
          <p:cNvCxnSpPr>
            <a:cxnSpLocks/>
          </p:cNvCxnSpPr>
          <p:nvPr/>
        </p:nvCxnSpPr>
        <p:spPr>
          <a:xfrm>
            <a:off x="7140388" y="1690688"/>
            <a:ext cx="1957892" cy="1783263"/>
          </a:xfrm>
          <a:prstGeom prst="bentConnector3">
            <a:avLst>
              <a:gd name="adj1" fmla="val 99738"/>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肘形连接符 18">
            <a:extLst>
              <a:ext uri="{FF2B5EF4-FFF2-40B4-BE49-F238E27FC236}">
                <a16:creationId xmlns:a16="http://schemas.microsoft.com/office/drawing/2014/main" id="{7AB1DB6B-9D39-F94B-942E-01EA8149EBFB}"/>
              </a:ext>
            </a:extLst>
          </p:cNvPr>
          <p:cNvCxnSpPr>
            <a:cxnSpLocks/>
            <a:endCxn id="9" idx="0"/>
          </p:cNvCxnSpPr>
          <p:nvPr/>
        </p:nvCxnSpPr>
        <p:spPr>
          <a:xfrm>
            <a:off x="7140388" y="1813475"/>
            <a:ext cx="1765796" cy="1660476"/>
          </a:xfrm>
          <a:prstGeom prst="bentConnector2">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肘形连接符 21">
            <a:extLst>
              <a:ext uri="{FF2B5EF4-FFF2-40B4-BE49-F238E27FC236}">
                <a16:creationId xmlns:a16="http://schemas.microsoft.com/office/drawing/2014/main" id="{25D840ED-D453-8B49-8582-0DD7BD6C15B1}"/>
              </a:ext>
            </a:extLst>
          </p:cNvPr>
          <p:cNvCxnSpPr>
            <a:cxnSpLocks/>
          </p:cNvCxnSpPr>
          <p:nvPr/>
        </p:nvCxnSpPr>
        <p:spPr>
          <a:xfrm rot="16200000" flipV="1">
            <a:off x="7984950" y="2744503"/>
            <a:ext cx="788471" cy="638382"/>
          </a:xfrm>
          <a:prstGeom prst="bentConnector3">
            <a:avLst>
              <a:gd name="adj1" fmla="val 99568"/>
            </a:avLst>
          </a:prstGeom>
          <a:ln w="3175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肘形连接符 28">
            <a:extLst>
              <a:ext uri="{FF2B5EF4-FFF2-40B4-BE49-F238E27FC236}">
                <a16:creationId xmlns:a16="http://schemas.microsoft.com/office/drawing/2014/main" id="{CC20D27C-6251-0940-A05B-D8E94F19E8FD}"/>
              </a:ext>
            </a:extLst>
          </p:cNvPr>
          <p:cNvCxnSpPr>
            <a:cxnSpLocks/>
          </p:cNvCxnSpPr>
          <p:nvPr/>
        </p:nvCxnSpPr>
        <p:spPr>
          <a:xfrm rot="5400000">
            <a:off x="6042364" y="2717621"/>
            <a:ext cx="807865" cy="694306"/>
          </a:xfrm>
          <a:prstGeom prst="bentConnector3">
            <a:avLst>
              <a:gd name="adj1" fmla="val 1574"/>
            </a:avLst>
          </a:prstGeom>
          <a:ln w="317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2" name="组合 61">
            <a:extLst>
              <a:ext uri="{FF2B5EF4-FFF2-40B4-BE49-F238E27FC236}">
                <a16:creationId xmlns:a16="http://schemas.microsoft.com/office/drawing/2014/main" id="{547FEAF6-9161-3444-B5F3-C113215A06C2}"/>
              </a:ext>
            </a:extLst>
          </p:cNvPr>
          <p:cNvGrpSpPr/>
          <p:nvPr/>
        </p:nvGrpSpPr>
        <p:grpSpPr>
          <a:xfrm>
            <a:off x="5897742" y="1996587"/>
            <a:ext cx="742950" cy="1470868"/>
            <a:chOff x="5897742" y="1996587"/>
            <a:chExt cx="742950" cy="1470868"/>
          </a:xfrm>
        </p:grpSpPr>
        <p:cxnSp>
          <p:nvCxnSpPr>
            <p:cNvPr id="56" name="直线连接符 55">
              <a:extLst>
                <a:ext uri="{FF2B5EF4-FFF2-40B4-BE49-F238E27FC236}">
                  <a16:creationId xmlns:a16="http://schemas.microsoft.com/office/drawing/2014/main" id="{B12E2260-29CC-F44B-9910-9B9E982EE2F5}"/>
                </a:ext>
              </a:extLst>
            </p:cNvPr>
            <p:cNvCxnSpPr/>
            <p:nvPr/>
          </p:nvCxnSpPr>
          <p:spPr>
            <a:xfrm flipH="1">
              <a:off x="5897742" y="1996587"/>
              <a:ext cx="742950" cy="682396"/>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直线箭头连接符 57">
              <a:extLst>
                <a:ext uri="{FF2B5EF4-FFF2-40B4-BE49-F238E27FC236}">
                  <a16:creationId xmlns:a16="http://schemas.microsoft.com/office/drawing/2014/main" id="{370ED834-524D-2141-824B-E837FF0EAC79}"/>
                </a:ext>
              </a:extLst>
            </p:cNvPr>
            <p:cNvCxnSpPr>
              <a:cxnSpLocks/>
            </p:cNvCxnSpPr>
            <p:nvPr/>
          </p:nvCxnSpPr>
          <p:spPr>
            <a:xfrm>
              <a:off x="5904123" y="2669458"/>
              <a:ext cx="3087" cy="797997"/>
            </a:xfrm>
            <a:prstGeom prst="straightConnector1">
              <a:avLst/>
            </a:prstGeom>
            <a:ln w="317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矩形 64">
            <a:extLst>
              <a:ext uri="{FF2B5EF4-FFF2-40B4-BE49-F238E27FC236}">
                <a16:creationId xmlns:a16="http://schemas.microsoft.com/office/drawing/2014/main" id="{9B9F20FD-B240-974D-BE96-75733BCB8CD9}"/>
              </a:ext>
            </a:extLst>
          </p:cNvPr>
          <p:cNvSpPr/>
          <p:nvPr/>
        </p:nvSpPr>
        <p:spPr>
          <a:xfrm>
            <a:off x="5400262" y="4398042"/>
            <a:ext cx="3823252" cy="1500734"/>
          </a:xfrm>
          <a:prstGeom prst="rect">
            <a:avLst/>
          </a:prstGeom>
          <a:solidFill>
            <a:schemeClr val="accent5">
              <a:lumMod val="60000"/>
              <a:lumOff val="4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7" name="组合 86">
            <a:extLst>
              <a:ext uri="{FF2B5EF4-FFF2-40B4-BE49-F238E27FC236}">
                <a16:creationId xmlns:a16="http://schemas.microsoft.com/office/drawing/2014/main" id="{AF244948-18EC-2F4A-B65D-6062DC5DD886}"/>
              </a:ext>
            </a:extLst>
          </p:cNvPr>
          <p:cNvGrpSpPr/>
          <p:nvPr/>
        </p:nvGrpSpPr>
        <p:grpSpPr>
          <a:xfrm>
            <a:off x="6631167" y="1987062"/>
            <a:ext cx="799392" cy="447590"/>
            <a:chOff x="6631167" y="1987062"/>
            <a:chExt cx="799392" cy="447590"/>
          </a:xfrm>
        </p:grpSpPr>
        <p:cxnSp>
          <p:nvCxnSpPr>
            <p:cNvPr id="67" name="直线连接符 66">
              <a:extLst>
                <a:ext uri="{FF2B5EF4-FFF2-40B4-BE49-F238E27FC236}">
                  <a16:creationId xmlns:a16="http://schemas.microsoft.com/office/drawing/2014/main" id="{C7A43FC8-4FD6-3B4F-831C-AD79A2FD2529}"/>
                </a:ext>
              </a:extLst>
            </p:cNvPr>
            <p:cNvCxnSpPr>
              <a:cxnSpLocks/>
            </p:cNvCxnSpPr>
            <p:nvPr/>
          </p:nvCxnSpPr>
          <p:spPr>
            <a:xfrm>
              <a:off x="6643867" y="1987062"/>
              <a:ext cx="0" cy="218293"/>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直线连接符 69">
              <a:extLst>
                <a:ext uri="{FF2B5EF4-FFF2-40B4-BE49-F238E27FC236}">
                  <a16:creationId xmlns:a16="http://schemas.microsoft.com/office/drawing/2014/main" id="{6F41A0B3-B28A-A942-9261-FCEBD2C3257F}"/>
                </a:ext>
              </a:extLst>
            </p:cNvPr>
            <p:cNvCxnSpPr>
              <a:cxnSpLocks/>
            </p:cNvCxnSpPr>
            <p:nvPr/>
          </p:nvCxnSpPr>
          <p:spPr>
            <a:xfrm>
              <a:off x="6631167" y="2211917"/>
              <a:ext cx="799392"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直线箭头连接符 71">
              <a:extLst>
                <a:ext uri="{FF2B5EF4-FFF2-40B4-BE49-F238E27FC236}">
                  <a16:creationId xmlns:a16="http://schemas.microsoft.com/office/drawing/2014/main" id="{E9FA17ED-0CBF-0049-A05A-2E7B72F3EB38}"/>
                </a:ext>
              </a:extLst>
            </p:cNvPr>
            <p:cNvCxnSpPr>
              <a:cxnSpLocks/>
            </p:cNvCxnSpPr>
            <p:nvPr/>
          </p:nvCxnSpPr>
          <p:spPr>
            <a:xfrm>
              <a:off x="7430559" y="2195257"/>
              <a:ext cx="0" cy="239395"/>
            </a:xfrm>
            <a:prstGeom prst="straightConnector1">
              <a:avLst/>
            </a:prstGeom>
            <a:ln w="3175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8" name="矩形 87">
            <a:extLst>
              <a:ext uri="{FF2B5EF4-FFF2-40B4-BE49-F238E27FC236}">
                <a16:creationId xmlns:a16="http://schemas.microsoft.com/office/drawing/2014/main" id="{7E8A74E6-13C6-CB40-8A81-659567B6D702}"/>
              </a:ext>
            </a:extLst>
          </p:cNvPr>
          <p:cNvSpPr/>
          <p:nvPr/>
        </p:nvSpPr>
        <p:spPr>
          <a:xfrm>
            <a:off x="6797336" y="2451204"/>
            <a:ext cx="1262658" cy="460271"/>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ustDataLst>
      <p:tags r:id="rId1"/>
    </p:custDataLst>
    <p:extLst>
      <p:ext uri="{BB962C8B-B14F-4D97-AF65-F5344CB8AC3E}">
        <p14:creationId xmlns:p14="http://schemas.microsoft.com/office/powerpoint/2010/main" val="1436114404"/>
      </p:ext>
    </p:extLst>
  </p:cSld>
  <p:clrMapOvr>
    <a:masterClrMapping/>
  </p:clrMapOvr>
  <mc:AlternateContent xmlns:mc="http://schemas.openxmlformats.org/markup-compatibility/2006" xmlns:p14="http://schemas.microsoft.com/office/powerpoint/2010/main">
    <mc:Choice Requires="p14">
      <p:transition spd="med" p14:dur="700" advTm="32166">
        <p:fade/>
      </p:transition>
    </mc:Choice>
    <mc:Fallback xmlns="">
      <p:transition spd="med" advTm="321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88"/>
                                        </p:tgtEl>
                                      </p:cBhvr>
                                    </p:animEffect>
                                    <p:set>
                                      <p:cBhvr>
                                        <p:cTn id="37" dur="1" fill="hold">
                                          <p:stCondLst>
                                            <p:cond delay="499"/>
                                          </p:stCondLst>
                                        </p:cTn>
                                        <p:tgtEl>
                                          <p:spTgt spid="88"/>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87"/>
                                        </p:tgtEl>
                                      </p:cBhvr>
                                    </p:animEffect>
                                    <p:set>
                                      <p:cBhvr>
                                        <p:cTn id="40" dur="1" fill="hold">
                                          <p:stCondLst>
                                            <p:cond delay="499"/>
                                          </p:stCondLst>
                                        </p:cTn>
                                        <p:tgtEl>
                                          <p:spTgt spid="8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nodeType="clickEffect">
                                  <p:stCondLst>
                                    <p:cond delay="0"/>
                                  </p:stCondLst>
                                  <p:childTnLst>
                                    <p:animEffect transition="out" filter="blinds(horizontal)">
                                      <p:cBhvr>
                                        <p:cTn id="52" dur="500"/>
                                        <p:tgtEl>
                                          <p:spTgt spid="62"/>
                                        </p:tgtEl>
                                      </p:cBhvr>
                                    </p:animEffect>
                                    <p:set>
                                      <p:cBhvr>
                                        <p:cTn id="53" dur="1" fill="hold">
                                          <p:stCondLst>
                                            <p:cond delay="499"/>
                                          </p:stCondLst>
                                        </p:cTn>
                                        <p:tgtEl>
                                          <p:spTgt spid="62"/>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 calcmode="lin" valueType="num">
                                      <p:cBhvr additive="base">
                                        <p:cTn id="64" dur="500" fill="hold"/>
                                        <p:tgtEl>
                                          <p:spTgt spid="65"/>
                                        </p:tgtEl>
                                        <p:attrNameLst>
                                          <p:attrName>ppt_x</p:attrName>
                                        </p:attrNameLst>
                                      </p:cBhvr>
                                      <p:tavLst>
                                        <p:tav tm="0">
                                          <p:val>
                                            <p:strVal val="#ppt_x"/>
                                          </p:val>
                                        </p:tav>
                                        <p:tav tm="100000">
                                          <p:val>
                                            <p:strVal val="#ppt_x"/>
                                          </p:val>
                                        </p:tav>
                                      </p:tavLst>
                                    </p:anim>
                                    <p:anim calcmode="lin" valueType="num">
                                      <p:cBhvr additive="base">
                                        <p:cTn id="65"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65" grpId="0" animBg="1"/>
      <p:bldP spid="88" grpId="0" animBg="1"/>
      <p:bldP spid="8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en-US" altLang="zh-CN" dirty="0"/>
              <a:t>Learning</a:t>
            </a:r>
            <a:r>
              <a:rPr lang="zh-CN" altLang="en-US" dirty="0"/>
              <a:t> </a:t>
            </a:r>
            <a:r>
              <a:rPr lang="en-US" altLang="zh-CN" dirty="0"/>
              <a:t>Unit</a:t>
            </a:r>
            <a:r>
              <a:rPr lang="zh-CN" altLang="en-US" dirty="0"/>
              <a:t> </a:t>
            </a:r>
            <a:r>
              <a:rPr lang="en-US" altLang="zh-CN" dirty="0"/>
              <a:t>Embeddings</a:t>
            </a:r>
            <a:endParaRPr lang="zh-CN" altLang="en-US" sz="3200" dirty="0"/>
          </a:p>
        </p:txBody>
      </p:sp>
      <p:grpSp>
        <p:nvGrpSpPr>
          <p:cNvPr id="21" name="组合 20">
            <a:extLst>
              <a:ext uri="{FF2B5EF4-FFF2-40B4-BE49-F238E27FC236}">
                <a16:creationId xmlns:a16="http://schemas.microsoft.com/office/drawing/2014/main" id="{D9642AD0-D1D0-5C4B-8C74-70DB2CC13197}"/>
              </a:ext>
            </a:extLst>
          </p:cNvPr>
          <p:cNvGrpSpPr/>
          <p:nvPr/>
        </p:nvGrpSpPr>
        <p:grpSpPr>
          <a:xfrm>
            <a:off x="3568149" y="1754452"/>
            <a:ext cx="2698831" cy="517514"/>
            <a:chOff x="5720861" y="2839384"/>
            <a:chExt cx="2698831" cy="517514"/>
          </a:xfrm>
        </p:grpSpPr>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68B6D0AE-CE92-504A-9F95-6F98B1EB96B3}"/>
                    </a:ext>
                  </a:extLst>
                </p:cNvPr>
                <p:cNvSpPr txBox="1"/>
                <p:nvPr/>
              </p:nvSpPr>
              <p:spPr>
                <a:xfrm>
                  <a:off x="5720861" y="2971800"/>
                  <a:ext cx="17040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1" i="1" smtClean="0">
                                <a:latin typeface="Cambria Math" panose="02040503050406030204" pitchFamily="18" charset="0"/>
                              </a:rPr>
                              <m:t>𝒉</m:t>
                            </m:r>
                          </m:e>
                          <m:sub>
                            <m:r>
                              <a:rPr kumimoji="1" lang="en-US" altLang="zh-CN" sz="2400" b="0" i="1" smtClean="0">
                                <a:latin typeface="Cambria Math" panose="02040503050406030204" pitchFamily="18" charset="0"/>
                              </a:rPr>
                              <m:t>𝑡</m:t>
                            </m:r>
                          </m:sub>
                        </m:sSub>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𝑐𝑜𝑛𝑐𝑎𝑡</m:t>
                        </m:r>
                      </m:oMath>
                    </m:oMathPara>
                  </a14:m>
                  <a:endParaRPr kumimoji="1" lang="zh-CN" altLang="en-US" sz="2400" dirty="0"/>
                </a:p>
              </p:txBody>
            </p:sp>
          </mc:Choice>
          <mc:Fallback xmlns="">
            <p:sp>
              <p:nvSpPr>
                <p:cNvPr id="20" name="文本框 19">
                  <a:extLst>
                    <a:ext uri="{FF2B5EF4-FFF2-40B4-BE49-F238E27FC236}">
                      <a16:creationId xmlns:a16="http://schemas.microsoft.com/office/drawing/2014/main" id="{68B6D0AE-CE92-504A-9F95-6F98B1EB96B3}"/>
                    </a:ext>
                  </a:extLst>
                </p:cNvPr>
                <p:cNvSpPr txBox="1">
                  <a:spLocks noRot="1" noChangeAspect="1" noMove="1" noResize="1" noEditPoints="1" noAdjustHandles="1" noChangeArrowheads="1" noChangeShapeType="1" noTextEdit="1"/>
                </p:cNvSpPr>
                <p:nvPr/>
              </p:nvSpPr>
              <p:spPr>
                <a:xfrm>
                  <a:off x="5720861" y="2971800"/>
                  <a:ext cx="1704056" cy="369332"/>
                </a:xfrm>
                <a:prstGeom prst="rect">
                  <a:avLst/>
                </a:prstGeom>
                <a:blipFill>
                  <a:blip r:embed="rId5"/>
                  <a:stretch>
                    <a:fillRect l="-3704" r="-2222"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73B00246-CC02-024C-AEE3-A1C6EB5C528A}"/>
                    </a:ext>
                  </a:extLst>
                </p:cNvPr>
                <p:cNvSpPr txBox="1"/>
                <p:nvPr/>
              </p:nvSpPr>
              <p:spPr>
                <a:xfrm>
                  <a:off x="7393385" y="2839384"/>
                  <a:ext cx="1026307" cy="5175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CN" sz="2400" b="0" i="1" smtClean="0">
                                <a:latin typeface="Cambria Math" panose="02040503050406030204" pitchFamily="18" charset="0"/>
                              </a:rPr>
                            </m:ctrlPr>
                          </m:dPr>
                          <m:e>
                            <m:groupChr>
                              <m:groupChrPr>
                                <m:chr m:val="→"/>
                                <m:pos m:val="top"/>
                                <m:ctrlPr>
                                  <a:rPr kumimoji="1" lang="en-US" altLang="zh-CN" sz="2400" b="0" i="1" smtClean="0">
                                    <a:latin typeface="Cambria Math" panose="02040503050406030204" pitchFamily="18" charset="0"/>
                                  </a:rPr>
                                </m:ctrlPr>
                              </m:groupChrPr>
                              <m:e>
                                <m:sSub>
                                  <m:sSubPr>
                                    <m:ctrlPr>
                                      <a:rPr kumimoji="1" lang="en-US" altLang="zh-CN" sz="2400" b="0" i="1" smtClean="0">
                                        <a:latin typeface="Cambria Math" panose="02040503050406030204" pitchFamily="18" charset="0"/>
                                      </a:rPr>
                                    </m:ctrlPr>
                                  </m:sSubPr>
                                  <m:e>
                                    <m:r>
                                      <a:rPr kumimoji="1" lang="en-US" altLang="zh-CN" sz="2400" b="1" i="1" smtClean="0">
                                        <a:latin typeface="Cambria Math" panose="02040503050406030204" pitchFamily="18" charset="0"/>
                                      </a:rPr>
                                      <m:t>𝒉</m:t>
                                    </m:r>
                                  </m:e>
                                  <m:sub>
                                    <m:r>
                                      <a:rPr kumimoji="1" lang="en-US" altLang="zh-CN" sz="2400" b="0" i="1" smtClean="0">
                                        <a:latin typeface="Cambria Math" panose="02040503050406030204" pitchFamily="18" charset="0"/>
                                      </a:rPr>
                                      <m:t>𝑡</m:t>
                                    </m:r>
                                  </m:sub>
                                </m:sSub>
                              </m:e>
                            </m:groupChr>
                            <m:r>
                              <a:rPr kumimoji="1" lang="en-US" altLang="zh-CN" sz="2400" b="0" i="1" smtClean="0">
                                <a:latin typeface="Cambria Math" panose="02040503050406030204" pitchFamily="18" charset="0"/>
                              </a:rPr>
                              <m:t>,</m:t>
                            </m:r>
                            <m:groupChr>
                              <m:groupChrPr>
                                <m:chr m:val="←"/>
                                <m:pos m:val="top"/>
                                <m:ctrlPr>
                                  <a:rPr kumimoji="1" lang="en-US" altLang="zh-CN" sz="2400" b="0" i="1" smtClean="0">
                                    <a:latin typeface="Cambria Math" panose="02040503050406030204" pitchFamily="18" charset="0"/>
                                  </a:rPr>
                                </m:ctrlPr>
                              </m:groupChrPr>
                              <m:e>
                                <m:sSub>
                                  <m:sSubPr>
                                    <m:ctrlPr>
                                      <a:rPr kumimoji="1" lang="en-US" altLang="zh-CN" sz="2400" b="0" i="1" smtClean="0">
                                        <a:latin typeface="Cambria Math" panose="02040503050406030204" pitchFamily="18" charset="0"/>
                                      </a:rPr>
                                    </m:ctrlPr>
                                  </m:sSubPr>
                                  <m:e>
                                    <m:r>
                                      <a:rPr kumimoji="1" lang="en-US" altLang="zh-CN" sz="2400" b="1" i="1" smtClean="0">
                                        <a:latin typeface="Cambria Math" panose="02040503050406030204" pitchFamily="18" charset="0"/>
                                      </a:rPr>
                                      <m:t>𝒉</m:t>
                                    </m:r>
                                  </m:e>
                                  <m:sub>
                                    <m:r>
                                      <a:rPr kumimoji="1" lang="en-US" altLang="zh-CN" sz="2400" b="0" i="1" smtClean="0">
                                        <a:latin typeface="Cambria Math" panose="02040503050406030204" pitchFamily="18" charset="0"/>
                                      </a:rPr>
                                      <m:t>𝑡</m:t>
                                    </m:r>
                                  </m:sub>
                                </m:sSub>
                              </m:e>
                            </m:groupChr>
                          </m:e>
                        </m:d>
                      </m:oMath>
                    </m:oMathPara>
                  </a14:m>
                  <a:endParaRPr kumimoji="1" lang="zh-CN" altLang="en-US" sz="2400" dirty="0"/>
                </a:p>
              </p:txBody>
            </p:sp>
          </mc:Choice>
          <mc:Fallback xmlns="">
            <p:sp>
              <p:nvSpPr>
                <p:cNvPr id="57" name="文本框 56">
                  <a:extLst>
                    <a:ext uri="{FF2B5EF4-FFF2-40B4-BE49-F238E27FC236}">
                      <a16:creationId xmlns:a16="http://schemas.microsoft.com/office/drawing/2014/main" id="{73B00246-CC02-024C-AEE3-A1C6EB5C528A}"/>
                    </a:ext>
                  </a:extLst>
                </p:cNvPr>
                <p:cNvSpPr txBox="1">
                  <a:spLocks noRot="1" noChangeAspect="1" noMove="1" noResize="1" noEditPoints="1" noAdjustHandles="1" noChangeArrowheads="1" noChangeShapeType="1" noTextEdit="1"/>
                </p:cNvSpPr>
                <p:nvPr/>
              </p:nvSpPr>
              <p:spPr>
                <a:xfrm>
                  <a:off x="7393385" y="2839384"/>
                  <a:ext cx="1026307" cy="517514"/>
                </a:xfrm>
                <a:prstGeom prst="rect">
                  <a:avLst/>
                </a:prstGeom>
                <a:blipFill>
                  <a:blip r:embed="rId6"/>
                  <a:stretch>
                    <a:fillRect l="-7317" t="-34146" b="-36585"/>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0CD2D8F-757D-0641-8F3F-4B265C7DC321}"/>
                  </a:ext>
                </a:extLst>
              </p:cNvPr>
              <p:cNvSpPr/>
              <p:nvPr/>
            </p:nvSpPr>
            <p:spPr>
              <a:xfrm>
                <a:off x="3539581" y="2453640"/>
                <a:ext cx="1730602" cy="461665"/>
              </a:xfrm>
              <a:prstGeom prst="rect">
                <a:avLst/>
              </a:prstGeom>
            </p:spPr>
            <p:txBody>
              <a:bodyPr wrap="none">
                <a:spAutoFit/>
              </a:bodyPr>
              <a:lstStyle/>
              <a:p>
                <a14:m>
                  <m:oMath xmlns:m="http://schemas.openxmlformats.org/officeDocument/2006/math">
                    <m:sSub>
                      <m:sSubPr>
                        <m:ctrlPr>
                          <a:rPr kumimoji="1" lang="en-US" altLang="zh-CN" sz="2400" i="1">
                            <a:latin typeface="Cambria Math" panose="02040503050406030204" pitchFamily="18" charset="0"/>
                          </a:rPr>
                        </m:ctrlPr>
                      </m:sSubPr>
                      <m:e>
                        <m:r>
                          <a:rPr kumimoji="1" lang="en-US" altLang="zh-CN" sz="2400" b="1" i="1">
                            <a:latin typeface="Cambria Math" panose="02040503050406030204" pitchFamily="18" charset="0"/>
                          </a:rPr>
                          <m:t>𝒉</m:t>
                        </m:r>
                      </m:e>
                      <m:sub>
                        <m:r>
                          <a:rPr kumimoji="1" lang="en-US" altLang="zh-CN" sz="2400" i="1">
                            <a:latin typeface="Cambria Math" panose="02040503050406030204" pitchFamily="18" charset="0"/>
                          </a:rPr>
                          <m:t>𝑡</m:t>
                        </m:r>
                      </m:sub>
                    </m:sSub>
                    <m:r>
                      <a:rPr kumimoji="1" lang="zh-CN" altLang="en-US" sz="2400" i="1">
                        <a:latin typeface="Cambria Math" panose="02040503050406030204" pitchFamily="18" charset="0"/>
                      </a:rPr>
                      <m:t>∈</m:t>
                    </m:r>
                  </m:oMath>
                </a14:m>
                <a:r>
                  <a:rPr kumimoji="1" lang="en-US" altLang="zh-CN" sz="2400" dirty="0"/>
                  <a:t> </a:t>
                </a:r>
                <a14:m>
                  <m:oMath xmlns:m="http://schemas.openxmlformats.org/officeDocument/2006/math">
                    <m:d>
                      <m:dPr>
                        <m:ctrlPr>
                          <a:rPr kumimoji="1" lang="en-US" altLang="zh-CN" sz="2400" i="1">
                            <a:latin typeface="Cambria Math" panose="02040503050406030204" pitchFamily="18" charset="0"/>
                          </a:rPr>
                        </m:ctrlPr>
                      </m:dPr>
                      <m:e>
                        <m:r>
                          <a:rPr kumimoji="1" lang="en-US" altLang="zh-CN" sz="2400" i="1">
                            <a:latin typeface="Cambria Math" panose="02040503050406030204" pitchFamily="18" charset="0"/>
                          </a:rPr>
                          <m:t>−1,1</m:t>
                        </m:r>
                      </m:e>
                    </m:d>
                  </m:oMath>
                </a14:m>
                <a:endParaRPr lang="zh-CN" altLang="en-US" sz="2400" dirty="0"/>
              </a:p>
            </p:txBody>
          </p:sp>
        </mc:Choice>
        <mc:Fallback xmlns="">
          <p:sp>
            <p:nvSpPr>
              <p:cNvPr id="4" name="矩形 3">
                <a:extLst>
                  <a:ext uri="{FF2B5EF4-FFF2-40B4-BE49-F238E27FC236}">
                    <a16:creationId xmlns="" xmlns:a16="http://schemas.microsoft.com/office/drawing/2014/main" xmlns:a14="http://schemas.microsoft.com/office/drawing/2010/main" id="{10CD2D8F-757D-0641-8F3F-4B265C7DC321}"/>
                  </a:ext>
                </a:extLst>
              </p:cNvPr>
              <p:cNvSpPr>
                <a:spLocks noRot="1" noChangeAspect="1" noMove="1" noResize="1" noEditPoints="1" noAdjustHandles="1" noChangeArrowheads="1" noChangeShapeType="1" noTextEdit="1"/>
              </p:cNvSpPr>
              <p:nvPr/>
            </p:nvSpPr>
            <p:spPr>
              <a:xfrm>
                <a:off x="3539581" y="2453640"/>
                <a:ext cx="1730602" cy="461665"/>
              </a:xfrm>
              <a:prstGeom prst="rect">
                <a:avLst/>
              </a:prstGeom>
              <a:blipFill rotWithShape="0">
                <a:blip r:embed="rId7"/>
                <a:stretch>
                  <a:fillRect l="-1408" b="-1333"/>
                </a:stretch>
              </a:blipFill>
            </p:spPr>
            <p:txBody>
              <a:bodyPr/>
              <a:lstStyle/>
              <a:p>
                <a:r>
                  <a:rPr lang="zh-CN" altLang="en-US">
                    <a:noFill/>
                  </a:rPr>
                  <a:t> </a:t>
                </a:r>
              </a:p>
            </p:txBody>
          </p:sp>
        </mc:Fallback>
      </mc:AlternateContent>
      <p:grpSp>
        <p:nvGrpSpPr>
          <p:cNvPr id="18" name="组合 17">
            <a:extLst>
              <a:ext uri="{FF2B5EF4-FFF2-40B4-BE49-F238E27FC236}">
                <a16:creationId xmlns:a16="http://schemas.microsoft.com/office/drawing/2014/main" id="{98BC227B-0625-FF40-9AF7-B7B9E0653D2B}"/>
              </a:ext>
            </a:extLst>
          </p:cNvPr>
          <p:cNvGrpSpPr/>
          <p:nvPr/>
        </p:nvGrpSpPr>
        <p:grpSpPr>
          <a:xfrm>
            <a:off x="302436" y="1886868"/>
            <a:ext cx="3139843" cy="3996017"/>
            <a:chOff x="486508" y="2064238"/>
            <a:chExt cx="3708380" cy="4514714"/>
          </a:xfrm>
        </p:grpSpPr>
        <p:grpSp>
          <p:nvGrpSpPr>
            <p:cNvPr id="16" name="组合 15">
              <a:extLst>
                <a:ext uri="{FF2B5EF4-FFF2-40B4-BE49-F238E27FC236}">
                  <a16:creationId xmlns:a16="http://schemas.microsoft.com/office/drawing/2014/main" id="{B2106706-0324-7841-8D72-6D2FC217D0F3}"/>
                </a:ext>
              </a:extLst>
            </p:cNvPr>
            <p:cNvGrpSpPr/>
            <p:nvPr/>
          </p:nvGrpSpPr>
          <p:grpSpPr>
            <a:xfrm>
              <a:off x="486508" y="2495126"/>
              <a:ext cx="3708380" cy="4083826"/>
              <a:chOff x="838200" y="2452668"/>
              <a:chExt cx="3708380" cy="4083826"/>
            </a:xfrm>
          </p:grpSpPr>
          <p:pic>
            <p:nvPicPr>
              <p:cNvPr id="8" name="图片 7">
                <a:extLst>
                  <a:ext uri="{FF2B5EF4-FFF2-40B4-BE49-F238E27FC236}">
                    <a16:creationId xmlns:a16="http://schemas.microsoft.com/office/drawing/2014/main" id="{50B3D0BA-721E-DB45-B2D5-E5BF46FB9D9F}"/>
                  </a:ext>
                </a:extLst>
              </p:cNvPr>
              <p:cNvPicPr>
                <a:picLocks noChangeAspect="1"/>
              </p:cNvPicPr>
              <p:nvPr/>
            </p:nvPicPr>
            <p:blipFill rotWithShape="1">
              <a:blip r:embed="rId8"/>
              <a:srcRect t="3644"/>
              <a:stretch/>
            </p:blipFill>
            <p:spPr>
              <a:xfrm>
                <a:off x="838200" y="3024812"/>
                <a:ext cx="3708380" cy="3511682"/>
              </a:xfrm>
              <a:prstGeom prst="rect">
                <a:avLst/>
              </a:prstGeom>
            </p:spPr>
          </p:pic>
          <p:pic>
            <p:nvPicPr>
              <p:cNvPr id="50" name="图片 49">
                <a:extLst>
                  <a:ext uri="{FF2B5EF4-FFF2-40B4-BE49-F238E27FC236}">
                    <a16:creationId xmlns:a16="http://schemas.microsoft.com/office/drawing/2014/main" id="{7E9D28E1-B2B7-DC4C-ADEB-1A9467F58486}"/>
                  </a:ext>
                </a:extLst>
              </p:cNvPr>
              <p:cNvPicPr>
                <a:picLocks noChangeAspect="1"/>
              </p:cNvPicPr>
              <p:nvPr/>
            </p:nvPicPr>
            <p:blipFill rotWithShape="1">
              <a:blip r:embed="rId8"/>
              <a:srcRect t="22991" b="58956"/>
              <a:stretch/>
            </p:blipFill>
            <p:spPr>
              <a:xfrm>
                <a:off x="838200" y="2452668"/>
                <a:ext cx="3708380" cy="572144"/>
              </a:xfrm>
              <a:prstGeom prst="rect">
                <a:avLst/>
              </a:prstGeom>
            </p:spPr>
          </p:pic>
        </p:gr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5572BEE5-25FD-9444-A8ED-752229440C1E}"/>
                    </a:ext>
                  </a:extLst>
                </p:cNvPr>
                <p:cNvSpPr txBox="1"/>
                <p:nvPr/>
              </p:nvSpPr>
              <p:spPr>
                <a:xfrm>
                  <a:off x="896713" y="2064238"/>
                  <a:ext cx="2887971" cy="430887"/>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begChr m:val="{"/>
                            <m:endChr m:val="}"/>
                            <m:ctrlPr>
                              <a:rPr kumimoji="1" lang="en-US" altLang="zh-CN" sz="2400" i="1" smtClean="0">
                                <a:latin typeface="Cambria Math" panose="02040503050406030204" pitchFamily="18" charset="0"/>
                              </a:rPr>
                            </m:ctrlPr>
                          </m:dPr>
                          <m:e>
                            <m:sSub>
                              <m:sSubPr>
                                <m:ctrlPr>
                                  <a:rPr kumimoji="1" lang="en-US" altLang="zh-CN" sz="2400" i="1" smtClean="0">
                                    <a:latin typeface="Cambria Math" panose="02040503050406030204" pitchFamily="18" charset="0"/>
                                  </a:rPr>
                                </m:ctrlPr>
                              </m:sSubPr>
                              <m:e>
                                <m:r>
                                  <a:rPr kumimoji="1" lang="en-US" altLang="zh-CN" sz="2400" b="1" i="1" smtClean="0">
                                    <a:latin typeface="Cambria Math" panose="02040503050406030204" pitchFamily="18" charset="0"/>
                                  </a:rPr>
                                  <m:t>𝒉</m:t>
                                </m:r>
                              </m:e>
                              <m:sub>
                                <m:r>
                                  <a:rPr kumimoji="1" lang="en-US" altLang="zh-CN" sz="2400" b="0" i="1" smtClean="0">
                                    <a:latin typeface="Cambria Math" panose="02040503050406030204" pitchFamily="18" charset="0"/>
                                  </a:rPr>
                                  <m:t>1</m:t>
                                </m:r>
                              </m:sub>
                            </m:sSub>
                            <m:r>
                              <a:rPr kumimoji="1" lang="en-US" altLang="zh-CN" sz="2400" b="0" i="1" smtClean="0">
                                <a:latin typeface="Cambria Math" panose="02040503050406030204" pitchFamily="18" charset="0"/>
                              </a:rPr>
                              <m:t>,⋯</m:t>
                            </m:r>
                            <m:sSub>
                              <m:sSubPr>
                                <m:ctrlPr>
                                  <a:rPr kumimoji="1" lang="en-US" altLang="zh-CN" sz="2400" b="0" i="1" smtClean="0">
                                    <a:latin typeface="Cambria Math" panose="02040503050406030204" pitchFamily="18" charset="0"/>
                                  </a:rPr>
                                </m:ctrlPr>
                              </m:sSubPr>
                              <m:e>
                                <m:r>
                                  <a:rPr kumimoji="1" lang="en-US" altLang="zh-CN" sz="2400" b="0" i="1" smtClean="0">
                                    <a:latin typeface="Cambria Math" panose="02040503050406030204" pitchFamily="18" charset="0"/>
                                  </a:rPr>
                                  <m:t>,</m:t>
                                </m:r>
                                <m:r>
                                  <a:rPr kumimoji="1" lang="en-US" altLang="zh-CN" sz="2400" b="1" i="1" smtClean="0">
                                    <a:latin typeface="Cambria Math" panose="02040503050406030204" pitchFamily="18" charset="0"/>
                                  </a:rPr>
                                  <m:t>𝒉</m:t>
                                </m:r>
                              </m:e>
                              <m:sub>
                                <m:r>
                                  <a:rPr kumimoji="1" lang="en-US" altLang="zh-CN" sz="2400" b="0" i="1" smtClean="0">
                                    <a:latin typeface="Cambria Math" panose="02040503050406030204" pitchFamily="18" charset="0"/>
                                  </a:rPr>
                                  <m:t>𝑡</m:t>
                                </m:r>
                              </m:sub>
                            </m:sSub>
                            <m:r>
                              <a:rPr kumimoji="1" lang="en-US" altLang="zh-CN" sz="2400" b="0" i="1" smtClean="0">
                                <a:latin typeface="Cambria Math" panose="02040503050406030204" pitchFamily="18" charset="0"/>
                              </a:rPr>
                              <m:t>,⋯,</m:t>
                            </m:r>
                            <m:sSub>
                              <m:sSubPr>
                                <m:ctrlPr>
                                  <a:rPr kumimoji="1" lang="en-US" altLang="zh-CN" sz="2400" b="0" i="1" smtClean="0">
                                    <a:latin typeface="Cambria Math" panose="02040503050406030204" pitchFamily="18" charset="0"/>
                                  </a:rPr>
                                </m:ctrlPr>
                              </m:sSubPr>
                              <m:e>
                                <m:r>
                                  <a:rPr kumimoji="1" lang="en-US" altLang="zh-CN" sz="2400" b="1" i="1" smtClean="0">
                                    <a:latin typeface="Cambria Math" panose="02040503050406030204" pitchFamily="18" charset="0"/>
                                  </a:rPr>
                                  <m:t>𝒉</m:t>
                                </m:r>
                              </m:e>
                              <m:sub>
                                <m:r>
                                  <a:rPr kumimoji="1" lang="en-US" altLang="zh-CN" sz="2400" b="0" i="1" smtClean="0">
                                    <a:latin typeface="Cambria Math" panose="02040503050406030204" pitchFamily="18" charset="0"/>
                                  </a:rPr>
                                  <m:t>𝑁</m:t>
                                </m:r>
                              </m:sub>
                            </m:sSub>
                          </m:e>
                        </m:d>
                      </m:oMath>
                    </m:oMathPara>
                  </a14:m>
                  <a:endParaRPr kumimoji="1" lang="zh-CN" altLang="en-US" sz="2400" dirty="0"/>
                </a:p>
              </p:txBody>
            </p:sp>
          </mc:Choice>
          <mc:Fallback xmlns="">
            <p:sp>
              <p:nvSpPr>
                <p:cNvPr id="17" name="文本框 16">
                  <a:extLst>
                    <a:ext uri="{FF2B5EF4-FFF2-40B4-BE49-F238E27FC236}">
                      <a16:creationId xmlns:a16="http://schemas.microsoft.com/office/drawing/2014/main" id="{5572BEE5-25FD-9444-A8ED-752229440C1E}"/>
                    </a:ext>
                  </a:extLst>
                </p:cNvPr>
                <p:cNvSpPr txBox="1">
                  <a:spLocks noRot="1" noChangeAspect="1" noMove="1" noResize="1" noEditPoints="1" noAdjustHandles="1" noChangeArrowheads="1" noChangeShapeType="1" noTextEdit="1"/>
                </p:cNvSpPr>
                <p:nvPr/>
              </p:nvSpPr>
              <p:spPr>
                <a:xfrm>
                  <a:off x="896713" y="2064238"/>
                  <a:ext cx="2887971" cy="430887"/>
                </a:xfrm>
                <a:prstGeom prst="rect">
                  <a:avLst/>
                </a:prstGeom>
                <a:blipFill>
                  <a:blip r:embed="rId9"/>
                  <a:stretch>
                    <a:fillRect b="-6250"/>
                  </a:stretch>
                </a:blipFill>
              </p:spPr>
              <p:txBody>
                <a:bodyPr/>
                <a:lstStyle/>
                <a:p>
                  <a:r>
                    <a:rPr lang="zh-CN" altLang="en-US">
                      <a:noFill/>
                    </a:rPr>
                    <a:t> </a:t>
                  </a:r>
                </a:p>
              </p:txBody>
            </p:sp>
          </mc:Fallback>
        </mc:AlternateContent>
      </p:grpSp>
      <p:sp>
        <p:nvSpPr>
          <p:cNvPr id="5" name="文本框 4">
            <a:extLst>
              <a:ext uri="{FF2B5EF4-FFF2-40B4-BE49-F238E27FC236}">
                <a16:creationId xmlns:a16="http://schemas.microsoft.com/office/drawing/2014/main" id="{8FCE3606-C1F3-9949-965D-5F210C91FF1C}"/>
              </a:ext>
            </a:extLst>
          </p:cNvPr>
          <p:cNvSpPr txBox="1"/>
          <p:nvPr/>
        </p:nvSpPr>
        <p:spPr>
          <a:xfrm>
            <a:off x="866889" y="5903607"/>
            <a:ext cx="2010935" cy="400110"/>
          </a:xfrm>
          <a:prstGeom prst="rect">
            <a:avLst/>
          </a:prstGeom>
          <a:noFill/>
        </p:spPr>
        <p:txBody>
          <a:bodyPr wrap="none" rtlCol="0">
            <a:spAutoFit/>
          </a:bodyPr>
          <a:lstStyle/>
          <a:p>
            <a:r>
              <a:rPr kumimoji="1" lang="en-US" altLang="zh-CN" sz="2000" dirty="0"/>
              <a:t>Tacotron</a:t>
            </a:r>
            <a:r>
              <a:rPr kumimoji="1" lang="zh-CN" altLang="en-US" sz="2000" dirty="0"/>
              <a:t> </a:t>
            </a:r>
            <a:r>
              <a:rPr kumimoji="1" lang="en-US" altLang="zh-CN" sz="2000" dirty="0"/>
              <a:t>encoder</a:t>
            </a:r>
            <a:endParaRPr kumimoji="1" lang="zh-CN" altLang="en-US" sz="2000"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F6F71A6-84D5-0548-9ED8-8B15CB5DC2F4}"/>
                  </a:ext>
                </a:extLst>
              </p:cNvPr>
              <p:cNvSpPr txBox="1"/>
              <p:nvPr/>
            </p:nvSpPr>
            <p:spPr>
              <a:xfrm>
                <a:off x="6461583" y="1748376"/>
                <a:ext cx="5595738" cy="4524315"/>
              </a:xfrm>
              <a:prstGeom prst="rect">
                <a:avLst/>
              </a:prstGeom>
              <a:noFill/>
            </p:spPr>
            <p:txBody>
              <a:bodyPr wrap="square" rtlCol="0">
                <a:spAutoFit/>
              </a:bodyPr>
              <a:lstStyle/>
              <a:p>
                <a:r>
                  <a:rPr lang="en-US" altLang="zh-CN" sz="2800" dirty="0"/>
                  <a:t>Tacotron encoder</a:t>
                </a:r>
                <a:endParaRPr kumimoji="1" lang="en-US" altLang="zh-CN" sz="2800" dirty="0"/>
              </a:p>
              <a:p>
                <a:pPr marL="285750" indent="-285750">
                  <a:buFont typeface="Arial" panose="020B0604020202020204" pitchFamily="34" charset="0"/>
                  <a:buChar char="•"/>
                </a:pPr>
                <a:r>
                  <a:rPr kumimoji="1" lang="en-US" altLang="zh-CN" sz="2600" dirty="0"/>
                  <a:t>Input:</a:t>
                </a:r>
                <a:r>
                  <a:rPr kumimoji="1" lang="zh-CN" altLang="en-US" sz="2600" dirty="0"/>
                  <a:t> </a:t>
                </a:r>
                <a:r>
                  <a:rPr kumimoji="1" lang="en-US" altLang="zh-CN" sz="2600" dirty="0"/>
                  <a:t>linguistic</a:t>
                </a:r>
                <a:r>
                  <a:rPr kumimoji="1" lang="zh-CN" altLang="en-US" sz="2600" dirty="0"/>
                  <a:t> </a:t>
                </a:r>
                <a:r>
                  <a:rPr kumimoji="1" lang="en-US" altLang="zh-CN" sz="2600" dirty="0"/>
                  <a:t>features</a:t>
                </a:r>
              </a:p>
              <a:p>
                <a:pPr marL="285750" indent="-285750">
                  <a:buFont typeface="Arial" panose="020B0604020202020204" pitchFamily="34" charset="0"/>
                  <a:buChar char="•"/>
                </a:pPr>
                <a:r>
                  <a:rPr kumimoji="1" lang="en-US" altLang="zh-CN" sz="2600" dirty="0"/>
                  <a:t>Output:</a:t>
                </a:r>
                <a:r>
                  <a:rPr kumimoji="1" lang="zh-CN" altLang="en-US" sz="2600" dirty="0"/>
                  <a:t> </a:t>
                </a:r>
                <a:r>
                  <a:rPr kumimoji="1" lang="en-US" altLang="zh-CN" sz="2600" dirty="0"/>
                  <a:t>unit embeddings</a:t>
                </a:r>
              </a:p>
              <a:p>
                <a:endParaRPr lang="en-US" altLang="zh-CN" sz="2600" dirty="0"/>
              </a:p>
              <a:p>
                <a:r>
                  <a:rPr lang="en-US" altLang="zh-CN" sz="2600" dirty="0"/>
                  <a:t>As a unit embedding extractor</a:t>
                </a:r>
              </a:p>
              <a:p>
                <a:pPr marL="285750" indent="-285750">
                  <a:buFont typeface="Arial" panose="020B0604020202020204" pitchFamily="34" charset="0"/>
                  <a:buChar char="•"/>
                </a:pPr>
                <a:r>
                  <a:rPr lang="en-US" altLang="zh-CN" sz="2600" dirty="0"/>
                  <a:t>For</a:t>
                </a:r>
                <a:r>
                  <a:rPr lang="zh-CN" altLang="en-US" sz="2600" dirty="0"/>
                  <a:t> </a:t>
                </a:r>
                <a:r>
                  <a:rPr lang="en-US" altLang="zh-CN" sz="2600" dirty="0"/>
                  <a:t>each phone-sized </a:t>
                </a:r>
                <a:r>
                  <a:rPr lang="en-US" altLang="zh-CN" sz="2600" dirty="0">
                    <a:solidFill>
                      <a:srgbClr val="FF0000"/>
                    </a:solidFill>
                  </a:rPr>
                  <a:t>candidate</a:t>
                </a:r>
                <a:r>
                  <a:rPr lang="en-US" altLang="zh-CN" sz="2600" dirty="0"/>
                  <a:t> unit in the corpus </a:t>
                </a:r>
              </a:p>
              <a:p>
                <a:pPr marL="285750" indent="-285750">
                  <a:buFont typeface="Arial" panose="020B0604020202020204" pitchFamily="34" charset="0"/>
                  <a:buChar char="•"/>
                </a:pPr>
                <a:r>
                  <a:rPr lang="en-US" altLang="zh-CN" sz="2600" dirty="0"/>
                  <a:t>For</a:t>
                </a:r>
                <a:r>
                  <a:rPr lang="zh-CN" altLang="en-US" sz="2600" dirty="0"/>
                  <a:t> </a:t>
                </a:r>
                <a:r>
                  <a:rPr lang="en-US" altLang="zh-CN" sz="2600" dirty="0"/>
                  <a:t>each </a:t>
                </a:r>
                <a:r>
                  <a:rPr lang="en-US" altLang="zh-CN" sz="2600" dirty="0">
                    <a:solidFill>
                      <a:srgbClr val="FF0000"/>
                    </a:solidFill>
                  </a:rPr>
                  <a:t>target</a:t>
                </a:r>
                <a:r>
                  <a:rPr lang="en-US" altLang="zh-CN" sz="2600" dirty="0"/>
                  <a:t> unit to be synthesized</a:t>
                </a:r>
              </a:p>
              <a:p>
                <a:pPr marL="285750" indent="-285750">
                  <a:buFont typeface="Arial" panose="020B0604020202020204" pitchFamily="34" charset="0"/>
                  <a:buChar char="•"/>
                </a:pPr>
                <a:endParaRPr lang="en-US" altLang="zh-CN" sz="2600" dirty="0">
                  <a:solidFill>
                    <a:srgbClr val="FF0000"/>
                  </a:solidFill>
                </a:endParaRPr>
              </a:p>
              <a:p>
                <a:pPr marL="285750" indent="-285750">
                  <a:buFont typeface="Arial" panose="020B0604020202020204" pitchFamily="34" charset="0"/>
                  <a:buChar char="•"/>
                </a:pPr>
                <a:r>
                  <a:rPr lang="en-US" altLang="zh-CN" sz="2600" dirty="0">
                    <a:solidFill>
                      <a:srgbClr val="FF0000"/>
                    </a:solidFill>
                  </a:rPr>
                  <a:t>The </a:t>
                </a:r>
                <a14:m>
                  <m:oMath xmlns:m="http://schemas.openxmlformats.org/officeDocument/2006/math">
                    <m:sSub>
                      <m:sSubPr>
                        <m:ctrlPr>
                          <a:rPr lang="en-US" altLang="zh-CN" sz="2600" i="1">
                            <a:solidFill>
                              <a:srgbClr val="FF0000"/>
                            </a:solidFill>
                            <a:latin typeface="Cambria Math" panose="02040503050406030204" pitchFamily="18" charset="0"/>
                          </a:rPr>
                        </m:ctrlPr>
                      </m:sSubPr>
                      <m:e>
                        <m:r>
                          <a:rPr lang="en-US" altLang="zh-CN" sz="2600" i="1">
                            <a:solidFill>
                              <a:srgbClr val="FF0000"/>
                            </a:solidFill>
                            <a:latin typeface="Cambria Math" panose="02040503050406030204" pitchFamily="18" charset="0"/>
                          </a:rPr>
                          <m:t>𝑓</m:t>
                        </m:r>
                      </m:e>
                      <m:sub>
                        <m:r>
                          <a:rPr lang="en-US" altLang="zh-CN" sz="2600" i="1">
                            <a:solidFill>
                              <a:srgbClr val="FF0000"/>
                            </a:solidFill>
                            <a:latin typeface="Cambria Math" panose="02040503050406030204" pitchFamily="18" charset="0"/>
                          </a:rPr>
                          <m:t>𝑡</m:t>
                        </m:r>
                      </m:sub>
                    </m:sSub>
                    <m:r>
                      <a:rPr lang="zh-CN" altLang="en-US" sz="2600" i="1">
                        <a:solidFill>
                          <a:srgbClr val="FF0000"/>
                        </a:solidFill>
                        <a:latin typeface="Cambria Math" panose="02040503050406030204" pitchFamily="18" charset="0"/>
                      </a:rPr>
                      <m:t> </m:t>
                    </m:r>
                  </m:oMath>
                </a14:m>
                <a:r>
                  <a:rPr lang="en-US" altLang="zh-CN" sz="2600" dirty="0">
                    <a:solidFill>
                      <a:srgbClr val="FF0000"/>
                    </a:solidFill>
                  </a:rPr>
                  <a:t>model for Unit2Vec is not necessary</a:t>
                </a:r>
              </a:p>
            </p:txBody>
          </p:sp>
        </mc:Choice>
        <mc:Fallback xmlns="">
          <p:sp>
            <p:nvSpPr>
              <p:cNvPr id="7" name="文本框 6">
                <a:extLst>
                  <a:ext uri="{FF2B5EF4-FFF2-40B4-BE49-F238E27FC236}">
                    <a16:creationId xmlns="" xmlns:a16="http://schemas.microsoft.com/office/drawing/2014/main" xmlns:a14="http://schemas.microsoft.com/office/drawing/2010/main" id="{5F6F71A6-84D5-0548-9ED8-8B15CB5DC2F4}"/>
                  </a:ext>
                </a:extLst>
              </p:cNvPr>
              <p:cNvSpPr txBox="1">
                <a:spLocks noRot="1" noChangeAspect="1" noMove="1" noResize="1" noEditPoints="1" noAdjustHandles="1" noChangeArrowheads="1" noChangeShapeType="1" noTextEdit="1"/>
              </p:cNvSpPr>
              <p:nvPr/>
            </p:nvSpPr>
            <p:spPr>
              <a:xfrm>
                <a:off x="6461583" y="1748376"/>
                <a:ext cx="5595738" cy="4524315"/>
              </a:xfrm>
              <a:prstGeom prst="rect">
                <a:avLst/>
              </a:prstGeom>
              <a:blipFill rotWithShape="0">
                <a:blip r:embed="rId10"/>
                <a:stretch>
                  <a:fillRect l="-2288" t="-1348" b="-25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72387213"/>
      </p:ext>
    </p:extLst>
  </p:cSld>
  <p:clrMapOvr>
    <a:masterClrMapping/>
  </p:clrMapOvr>
  <mc:AlternateContent xmlns:mc="http://schemas.openxmlformats.org/markup-compatibility/2006" xmlns:p14="http://schemas.microsoft.com/office/powerpoint/2010/main">
    <mc:Choice Requires="p14">
      <p:transition spd="slow" p14:dur="2000" advTm="52205"/>
    </mc:Choice>
    <mc:Fallback xmlns="">
      <p:transition spd="slow" advTm="5220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365125"/>
            <a:ext cx="11183911" cy="1325563"/>
          </a:xfrm>
        </p:spPr>
        <p:txBody>
          <a:bodyPr>
            <a:normAutofit/>
          </a:bodyPr>
          <a:lstStyle/>
          <a:p>
            <a:r>
              <a:rPr lang="en-US" altLang="zh-CN" dirty="0"/>
              <a:t>Modeling</a:t>
            </a:r>
            <a:r>
              <a:rPr lang="zh-CN" altLang="en-US" dirty="0"/>
              <a:t> </a:t>
            </a:r>
            <a:r>
              <a:rPr lang="en-US" altLang="zh-CN" dirty="0"/>
              <a:t>Unit</a:t>
            </a:r>
            <a:r>
              <a:rPr lang="zh-CN" altLang="en-US" dirty="0"/>
              <a:t> </a:t>
            </a:r>
            <a:r>
              <a:rPr lang="en-US" altLang="zh-CN" dirty="0"/>
              <a:t>Embeddings</a:t>
            </a:r>
            <a:r>
              <a:rPr lang="zh-CN" altLang="en-US" dirty="0"/>
              <a:t> </a:t>
            </a:r>
            <a:r>
              <a:rPr lang="en-US" altLang="zh-CN" dirty="0"/>
              <a:t>For</a:t>
            </a:r>
            <a:r>
              <a:rPr lang="zh-CN" altLang="en-US" dirty="0"/>
              <a:t> </a:t>
            </a:r>
            <a:r>
              <a:rPr lang="en-US" altLang="zh-CN" dirty="0"/>
              <a:t>Cost</a:t>
            </a:r>
            <a:r>
              <a:rPr lang="zh-CN" altLang="en-US" dirty="0"/>
              <a:t> </a:t>
            </a:r>
            <a:r>
              <a:rPr lang="en-US" altLang="zh-CN" dirty="0"/>
              <a:t>Calculation</a:t>
            </a:r>
            <a:endParaRPr lang="zh-CN" altLang="en-US" dirty="0"/>
          </a:p>
        </p:txBody>
      </p:sp>
      <p:cxnSp>
        <p:nvCxnSpPr>
          <p:cNvPr id="89" name="直线箭头连接符 88">
            <a:extLst>
              <a:ext uri="{FF2B5EF4-FFF2-40B4-BE49-F238E27FC236}">
                <a16:creationId xmlns:a16="http://schemas.microsoft.com/office/drawing/2014/main" id="{2C0B46F7-806B-424E-B485-7B9211299496}"/>
              </a:ext>
            </a:extLst>
          </p:cNvPr>
          <p:cNvCxnSpPr>
            <a:cxnSpLocks/>
            <a:stCxn id="90" idx="3"/>
          </p:cNvCxnSpPr>
          <p:nvPr/>
        </p:nvCxnSpPr>
        <p:spPr>
          <a:xfrm flipV="1">
            <a:off x="4083072" y="2169042"/>
            <a:ext cx="737115" cy="154929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170142E4-08D1-C844-8E6F-A7471E434993}"/>
              </a:ext>
            </a:extLst>
          </p:cNvPr>
          <p:cNvGrpSpPr/>
          <p:nvPr/>
        </p:nvGrpSpPr>
        <p:grpSpPr>
          <a:xfrm>
            <a:off x="-106614" y="2475975"/>
            <a:ext cx="4253537" cy="2484714"/>
            <a:chOff x="8541347" y="4324244"/>
            <a:chExt cx="3388514" cy="1746380"/>
          </a:xfrm>
        </p:grpSpPr>
        <p:pic>
          <p:nvPicPr>
            <p:cNvPr id="86" name="图片 85">
              <a:extLst>
                <a:ext uri="{FF2B5EF4-FFF2-40B4-BE49-F238E27FC236}">
                  <a16:creationId xmlns:a16="http://schemas.microsoft.com/office/drawing/2014/main" id="{F6BBB601-6DC3-EE43-9386-D9F8F6BC3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347" y="4455432"/>
              <a:ext cx="3388514" cy="1615191"/>
            </a:xfrm>
            <a:prstGeom prst="rect">
              <a:avLst/>
            </a:prstGeom>
          </p:spPr>
        </p:pic>
        <p:sp>
          <p:nvSpPr>
            <p:cNvPr id="90" name="矩形 89">
              <a:extLst>
                <a:ext uri="{FF2B5EF4-FFF2-40B4-BE49-F238E27FC236}">
                  <a16:creationId xmlns:a16="http://schemas.microsoft.com/office/drawing/2014/main" id="{88D13652-BB20-BD42-AC78-E91D56AA6C19}"/>
                </a:ext>
              </a:extLst>
            </p:cNvPr>
            <p:cNvSpPr/>
            <p:nvPr/>
          </p:nvSpPr>
          <p:spPr>
            <a:xfrm>
              <a:off x="8781189" y="4324244"/>
              <a:ext cx="3097806" cy="1746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 name="文本框 3">
            <a:extLst>
              <a:ext uri="{FF2B5EF4-FFF2-40B4-BE49-F238E27FC236}">
                <a16:creationId xmlns:a16="http://schemas.microsoft.com/office/drawing/2014/main" id="{2BD02ACE-51F4-7542-92B3-C5B519B94F15}"/>
              </a:ext>
            </a:extLst>
          </p:cNvPr>
          <p:cNvSpPr txBox="1"/>
          <p:nvPr/>
        </p:nvSpPr>
        <p:spPr>
          <a:xfrm>
            <a:off x="5638800" y="2971800"/>
            <a:ext cx="65" cy="276999"/>
          </a:xfrm>
          <a:prstGeom prst="rect">
            <a:avLst/>
          </a:prstGeom>
          <a:noFill/>
        </p:spPr>
        <p:txBody>
          <a:bodyPr wrap="none" lIns="0" tIns="0" rIns="0" bIns="0" rtlCol="0">
            <a:spAutoFit/>
          </a:bodyPr>
          <a:lstStyle/>
          <a:p>
            <a:endParaRPr kumimoji="1" lang="zh-CN" altLang="en-US"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7E9289F-B857-034F-940D-C107CBC6D14D}"/>
                  </a:ext>
                </a:extLst>
              </p:cNvPr>
              <p:cNvSpPr txBox="1"/>
              <p:nvPr/>
            </p:nvSpPr>
            <p:spPr>
              <a:xfrm>
                <a:off x="4756336" y="1690688"/>
                <a:ext cx="6890573" cy="3539430"/>
              </a:xfrm>
              <a:prstGeom prst="rect">
                <a:avLst/>
              </a:prstGeom>
              <a:noFill/>
            </p:spPr>
            <p:txBody>
              <a:bodyPr wrap="square" rtlCol="0">
                <a:spAutoFit/>
              </a:bodyPr>
              <a:lstStyle/>
              <a:p>
                <a14:m>
                  <m:oMath xmlns:m="http://schemas.openxmlformats.org/officeDocument/2006/math">
                    <m:sSub>
                      <m:sSubPr>
                        <m:ctrlPr>
                          <a:rPr kumimoji="1" lang="en-US" altLang="zh-CN" sz="2800" i="1" smtClean="0">
                            <a:latin typeface="Cambria Math" panose="02040503050406030204" pitchFamily="18" charset="0"/>
                          </a:rPr>
                        </m:ctrlPr>
                      </m:sSubPr>
                      <m:e>
                        <m:r>
                          <a:rPr kumimoji="1" lang="en-US" altLang="zh-CN" sz="2800" b="0" i="1" smtClean="0">
                            <a:latin typeface="Cambria Math" panose="02040503050406030204" pitchFamily="18" charset="0"/>
                          </a:rPr>
                          <m:t>𝑔</m:t>
                        </m:r>
                      </m:e>
                      <m:sub>
                        <m:r>
                          <a:rPr kumimoji="1" lang="en-US" altLang="zh-CN" sz="2800" b="0" i="1" smtClean="0">
                            <a:latin typeface="Cambria Math" panose="02040503050406030204" pitchFamily="18" charset="0"/>
                          </a:rPr>
                          <m:t>𝑐</m:t>
                        </m:r>
                      </m:sub>
                    </m:sSub>
                  </m:oMath>
                </a14:m>
                <a:r>
                  <a:rPr kumimoji="1" lang="zh-CN" altLang="en-US" sz="2800" dirty="0"/>
                  <a:t> </a:t>
                </a:r>
                <a:r>
                  <a:rPr kumimoji="1" lang="en-US" altLang="zh-CN" sz="2800" dirty="0"/>
                  <a:t>model for concatenation cost</a:t>
                </a:r>
              </a:p>
              <a:p>
                <a:pPr marL="742950" lvl="1" indent="-285750">
                  <a:buFont typeface="Arial" panose="020B0604020202020204" pitchFamily="34" charset="0"/>
                  <a:buChar char="•"/>
                </a:pPr>
                <a:r>
                  <a:rPr kumimoji="1" lang="en-US" altLang="zh-CN" sz="2800" dirty="0"/>
                  <a:t>to</a:t>
                </a:r>
                <a:r>
                  <a:rPr kumimoji="1" lang="zh-CN" altLang="en-US" sz="2800" dirty="0"/>
                  <a:t> </a:t>
                </a:r>
                <a:r>
                  <a:rPr kumimoji="1" lang="en-US" altLang="zh-CN" sz="2800" dirty="0"/>
                  <a:t>capture</a:t>
                </a:r>
                <a:r>
                  <a:rPr kumimoji="1" lang="zh-CN" altLang="en-US" sz="2800" dirty="0"/>
                  <a:t> </a:t>
                </a:r>
                <a:r>
                  <a:rPr kumimoji="1" lang="en-US" altLang="zh-CN" sz="2800" dirty="0"/>
                  <a:t>the</a:t>
                </a:r>
                <a:r>
                  <a:rPr kumimoji="1" lang="zh-CN" altLang="en-US" sz="2800" dirty="0"/>
                  <a:t> </a:t>
                </a:r>
                <a:r>
                  <a:rPr kumimoji="1" lang="en-US" altLang="zh-CN" sz="2800" dirty="0"/>
                  <a:t>long-term</a:t>
                </a:r>
                <a:r>
                  <a:rPr kumimoji="1" lang="zh-CN" altLang="en-US" sz="2800" dirty="0"/>
                  <a:t> </a:t>
                </a:r>
                <a:r>
                  <a:rPr kumimoji="1" lang="en-US" altLang="zh-CN" sz="2800" dirty="0"/>
                  <a:t>dependencies</a:t>
                </a:r>
                <a:r>
                  <a:rPr kumimoji="1" lang="zh-CN" altLang="en-US" sz="2800" dirty="0"/>
                  <a:t> </a:t>
                </a:r>
                <a:r>
                  <a:rPr kumimoji="1" lang="en-US" altLang="zh-CN" sz="2800" dirty="0"/>
                  <a:t>of</a:t>
                </a:r>
                <a:r>
                  <a:rPr kumimoji="1" lang="zh-CN" altLang="en-US" sz="2800" dirty="0"/>
                  <a:t> </a:t>
                </a:r>
                <a:r>
                  <a:rPr kumimoji="1" lang="en-US" altLang="zh-CN" sz="2800" dirty="0"/>
                  <a:t>consecutive</a:t>
                </a:r>
                <a:r>
                  <a:rPr kumimoji="1" lang="zh-CN" altLang="en-US" sz="2800" dirty="0"/>
                  <a:t> </a:t>
                </a:r>
                <a:r>
                  <a:rPr kumimoji="1" lang="en-US" altLang="zh-CN" sz="2800" dirty="0"/>
                  <a:t>units</a:t>
                </a:r>
              </a:p>
              <a:p>
                <a:pPr marL="742950" lvl="1" indent="-285750">
                  <a:buFont typeface="Arial" panose="020B0604020202020204" pitchFamily="34" charset="0"/>
                  <a:buChar char="•"/>
                </a:pPr>
                <a:r>
                  <a:rPr kumimoji="1" lang="en-US" altLang="zh-CN" sz="2800" dirty="0"/>
                  <a:t>DNN</a:t>
                </a:r>
              </a:p>
              <a:p>
                <a:pPr marL="742950" lvl="1" indent="-285750">
                  <a:buFont typeface="Arial" panose="020B0604020202020204" pitchFamily="34" charset="0"/>
                  <a:buChar char="•"/>
                </a:pPr>
                <a:r>
                  <a:rPr kumimoji="1" lang="en-US" altLang="zh-CN" sz="2800" dirty="0"/>
                  <a:t>Input</a:t>
                </a:r>
              </a:p>
              <a:p>
                <a:pPr marL="1200150" lvl="2" indent="-285750">
                  <a:buFont typeface="Arial" panose="020B0604020202020204" pitchFamily="34" charset="0"/>
                  <a:buChar char="•"/>
                </a:pPr>
                <a:r>
                  <a:rPr kumimoji="1" lang="en-US" altLang="zh-CN" sz="2800" dirty="0"/>
                  <a:t>linguistic</a:t>
                </a:r>
                <a:r>
                  <a:rPr kumimoji="1" lang="zh-CN" altLang="en-US" sz="2800" dirty="0"/>
                  <a:t> </a:t>
                </a:r>
                <a:r>
                  <a:rPr kumimoji="1" lang="en-US" altLang="zh-CN" sz="2800" dirty="0"/>
                  <a:t>features</a:t>
                </a:r>
              </a:p>
              <a:p>
                <a:pPr marL="1200150" lvl="2" indent="-285750">
                  <a:buFont typeface="Arial" panose="020B0604020202020204" pitchFamily="34" charset="0"/>
                  <a:buChar char="•"/>
                </a:pPr>
                <a:r>
                  <a:rPr kumimoji="1" lang="en-US" altLang="zh-CN" sz="2800" dirty="0"/>
                  <a:t>unit embeddings</a:t>
                </a:r>
                <a:r>
                  <a:rPr kumimoji="1" lang="zh-CN" altLang="en-US" sz="2800" dirty="0"/>
                  <a:t> </a:t>
                </a:r>
                <a:r>
                  <a:rPr kumimoji="1" lang="en-US" altLang="zh-CN" sz="2800" dirty="0"/>
                  <a:t>of</a:t>
                </a:r>
                <a:r>
                  <a:rPr kumimoji="1" lang="zh-CN" altLang="en-US" sz="2800" dirty="0"/>
                  <a:t> </a:t>
                </a:r>
                <a:r>
                  <a:rPr kumimoji="1" lang="en-US" altLang="zh-CN" sz="2800" dirty="0"/>
                  <a:t>4</a:t>
                </a:r>
                <a:r>
                  <a:rPr kumimoji="1" lang="zh-CN" altLang="en-US" sz="2800" dirty="0"/>
                  <a:t> </a:t>
                </a:r>
                <a:r>
                  <a:rPr kumimoji="1" lang="en-US" altLang="zh-CN" sz="2800" dirty="0"/>
                  <a:t>preceding</a:t>
                </a:r>
                <a:r>
                  <a:rPr kumimoji="1" lang="zh-CN" altLang="en-US" sz="2800" dirty="0"/>
                  <a:t> </a:t>
                </a:r>
                <a:r>
                  <a:rPr kumimoji="1" lang="en-US" altLang="zh-CN" sz="2800" dirty="0"/>
                  <a:t>units</a:t>
                </a:r>
              </a:p>
              <a:p>
                <a:pPr marL="742950" lvl="1" indent="-285750">
                  <a:buFont typeface="Arial" panose="020B0604020202020204" pitchFamily="34" charset="0"/>
                  <a:buChar char="•"/>
                </a:pPr>
                <a:r>
                  <a:rPr kumimoji="1" lang="en-US" altLang="zh-CN" sz="2800" dirty="0"/>
                  <a:t>Output:</a:t>
                </a:r>
                <a:r>
                  <a:rPr kumimoji="1" lang="zh-CN" altLang="en-US" sz="2800" dirty="0"/>
                  <a:t> </a:t>
                </a:r>
                <a:r>
                  <a:rPr kumimoji="1" lang="en-US" altLang="zh-CN" sz="2800" dirty="0"/>
                  <a:t>unit embedding</a:t>
                </a:r>
                <a:r>
                  <a:rPr kumimoji="1" lang="zh-CN" altLang="en-US" sz="2800" dirty="0"/>
                  <a:t> </a:t>
                </a:r>
                <a:r>
                  <a:rPr kumimoji="1" lang="en-US" altLang="zh-CN" sz="2800" dirty="0"/>
                  <a:t>of</a:t>
                </a:r>
                <a:r>
                  <a:rPr kumimoji="1" lang="zh-CN" altLang="en-US" sz="2800" dirty="0"/>
                  <a:t> </a:t>
                </a:r>
                <a:r>
                  <a:rPr kumimoji="1" lang="en-US" altLang="zh-CN" sz="2800" dirty="0"/>
                  <a:t>current</a:t>
                </a:r>
                <a:r>
                  <a:rPr kumimoji="1" lang="zh-CN" altLang="en-US" sz="2800" dirty="0"/>
                  <a:t> </a:t>
                </a:r>
                <a:r>
                  <a:rPr kumimoji="1" lang="en-US" altLang="zh-CN" sz="2800" dirty="0"/>
                  <a:t>units</a:t>
                </a:r>
              </a:p>
            </p:txBody>
          </p:sp>
        </mc:Choice>
        <mc:Fallback xmlns="">
          <p:sp>
            <p:nvSpPr>
              <p:cNvPr id="5" name="文本框 4">
                <a:extLst>
                  <a:ext uri="{FF2B5EF4-FFF2-40B4-BE49-F238E27FC236}">
                    <a16:creationId xmlns="" xmlns:a16="http://schemas.microsoft.com/office/drawing/2014/main" xmlns:a14="http://schemas.microsoft.com/office/drawing/2010/main" id="{57E9289F-B857-034F-940D-C107CBC6D14D}"/>
                  </a:ext>
                </a:extLst>
              </p:cNvPr>
              <p:cNvSpPr txBox="1">
                <a:spLocks noRot="1" noChangeAspect="1" noMove="1" noResize="1" noEditPoints="1" noAdjustHandles="1" noChangeArrowheads="1" noChangeShapeType="1" noTextEdit="1"/>
              </p:cNvSpPr>
              <p:nvPr/>
            </p:nvSpPr>
            <p:spPr>
              <a:xfrm>
                <a:off x="4756336" y="1690688"/>
                <a:ext cx="6890573" cy="3539430"/>
              </a:xfrm>
              <a:prstGeom prst="rect">
                <a:avLst/>
              </a:prstGeom>
              <a:blipFill rotWithShape="0">
                <a:blip r:embed="rId6"/>
                <a:stretch>
                  <a:fillRect t="-1549" b="-39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B412D69E-DC1B-2148-9C97-7F8D2B94E2B2}"/>
                  </a:ext>
                </a:extLst>
              </p:cNvPr>
              <p:cNvSpPr/>
              <p:nvPr/>
            </p:nvSpPr>
            <p:spPr>
              <a:xfrm>
                <a:off x="1856602" y="2510135"/>
                <a:ext cx="5643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i="1" smtClean="0">
                              <a:solidFill>
                                <a:srgbClr val="FF0000"/>
                              </a:solidFill>
                              <a:latin typeface="Cambria Math" panose="02040503050406030204" pitchFamily="18" charset="0"/>
                            </a:rPr>
                          </m:ctrlPr>
                        </m:sSubPr>
                        <m:e>
                          <m:r>
                            <a:rPr kumimoji="1" lang="en-US" altLang="zh-CN" sz="2400" i="1">
                              <a:solidFill>
                                <a:srgbClr val="FF0000"/>
                              </a:solidFill>
                              <a:latin typeface="Cambria Math" panose="02040503050406030204" pitchFamily="18" charset="0"/>
                            </a:rPr>
                            <m:t>𝑔</m:t>
                          </m:r>
                        </m:e>
                        <m:sub>
                          <m:r>
                            <a:rPr kumimoji="1" lang="en-US" altLang="zh-CN" sz="2400" i="1">
                              <a:solidFill>
                                <a:srgbClr val="FF0000"/>
                              </a:solidFill>
                              <a:latin typeface="Cambria Math" panose="02040503050406030204" pitchFamily="18" charset="0"/>
                            </a:rPr>
                            <m:t>𝑐</m:t>
                          </m:r>
                        </m:sub>
                      </m:sSub>
                    </m:oMath>
                  </m:oMathPara>
                </a14:m>
                <a:endParaRPr lang="zh-CN" altLang="en-US" sz="2400" dirty="0">
                  <a:solidFill>
                    <a:srgbClr val="FF0000"/>
                  </a:solidFill>
                </a:endParaRPr>
              </a:p>
            </p:txBody>
          </p:sp>
        </mc:Choice>
        <mc:Fallback xmlns="">
          <p:sp>
            <p:nvSpPr>
              <p:cNvPr id="13" name="矩形 12">
                <a:extLst>
                  <a:ext uri="{FF2B5EF4-FFF2-40B4-BE49-F238E27FC236}">
                    <a16:creationId xmlns:a16="http://schemas.microsoft.com/office/drawing/2014/main" id="{B412D69E-DC1B-2148-9C97-7F8D2B94E2B2}"/>
                  </a:ext>
                </a:extLst>
              </p:cNvPr>
              <p:cNvSpPr>
                <a:spLocks noRot="1" noChangeAspect="1" noMove="1" noResize="1" noEditPoints="1" noAdjustHandles="1" noChangeArrowheads="1" noChangeShapeType="1" noTextEdit="1"/>
              </p:cNvSpPr>
              <p:nvPr/>
            </p:nvSpPr>
            <p:spPr>
              <a:xfrm>
                <a:off x="1856602" y="2510135"/>
                <a:ext cx="564321" cy="461665"/>
              </a:xfrm>
              <a:prstGeom prst="rect">
                <a:avLst/>
              </a:prstGeom>
              <a:blipFill>
                <a:blip r:embed="rId7"/>
                <a:stretch>
                  <a:fillRect b="-810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90517504"/>
      </p:ext>
    </p:extLst>
  </p:cSld>
  <p:clrMapOvr>
    <a:masterClrMapping/>
  </p:clrMapOvr>
  <mc:AlternateContent xmlns:mc="http://schemas.openxmlformats.org/markup-compatibility/2006" xmlns:p14="http://schemas.microsoft.com/office/powerpoint/2010/main">
    <mc:Choice Requires="p14">
      <p:transition spd="slow" p14:dur="2000" advTm="24777"/>
    </mc:Choice>
    <mc:Fallback xmlns="">
      <p:transition spd="slow" advTm="2477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365125"/>
            <a:ext cx="11183911" cy="1325563"/>
          </a:xfrm>
        </p:spPr>
        <p:txBody>
          <a:bodyPr>
            <a:normAutofit/>
          </a:bodyPr>
          <a:lstStyle/>
          <a:p>
            <a:r>
              <a:rPr lang="en-US" altLang="zh-CN" dirty="0"/>
              <a:t>Utilizing</a:t>
            </a:r>
            <a:r>
              <a:rPr lang="zh-CN" altLang="en-US" dirty="0"/>
              <a:t> </a:t>
            </a:r>
            <a:r>
              <a:rPr lang="en-US" altLang="zh-CN" dirty="0"/>
              <a:t>Unit</a:t>
            </a:r>
            <a:r>
              <a:rPr lang="zh-CN" altLang="en-US" dirty="0"/>
              <a:t> </a:t>
            </a:r>
            <a:r>
              <a:rPr lang="en-US" altLang="zh-CN" dirty="0"/>
              <a:t>Embeddings</a:t>
            </a:r>
            <a:r>
              <a:rPr lang="zh-CN" altLang="en-US" dirty="0"/>
              <a:t> </a:t>
            </a:r>
            <a:r>
              <a:rPr lang="en-US" altLang="zh-CN" dirty="0"/>
              <a:t>For</a:t>
            </a:r>
            <a:r>
              <a:rPr lang="zh-CN" altLang="en-US" dirty="0"/>
              <a:t> </a:t>
            </a:r>
            <a:r>
              <a:rPr lang="en-US" altLang="zh-CN" dirty="0"/>
              <a:t>Cost</a:t>
            </a:r>
            <a:r>
              <a:rPr lang="zh-CN" altLang="en-US" dirty="0"/>
              <a:t> </a:t>
            </a:r>
            <a:r>
              <a:rPr lang="en-US" altLang="zh-CN" dirty="0"/>
              <a:t>Calculation</a:t>
            </a:r>
            <a:endParaRPr lang="zh-CN" altLang="en-US" dirty="0"/>
          </a:p>
        </p:txBody>
      </p:sp>
      <p:grpSp>
        <p:nvGrpSpPr>
          <p:cNvPr id="81" name="组合 80">
            <a:extLst>
              <a:ext uri="{FF2B5EF4-FFF2-40B4-BE49-F238E27FC236}">
                <a16:creationId xmlns:a16="http://schemas.microsoft.com/office/drawing/2014/main" id="{16185AFC-F007-344B-965A-3390C9D6F805}"/>
              </a:ext>
            </a:extLst>
          </p:cNvPr>
          <p:cNvGrpSpPr/>
          <p:nvPr/>
        </p:nvGrpSpPr>
        <p:grpSpPr>
          <a:xfrm>
            <a:off x="842931" y="4066525"/>
            <a:ext cx="5087143" cy="1748713"/>
            <a:chOff x="4377258" y="993229"/>
            <a:chExt cx="4507644" cy="1748713"/>
          </a:xfrm>
        </p:grpSpPr>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E6CEF959-8B75-EB48-95A2-3DC6899BC941}"/>
                    </a:ext>
                  </a:extLst>
                </p:cNvPr>
                <p:cNvSpPr txBox="1"/>
                <p:nvPr/>
              </p:nvSpPr>
              <p:spPr>
                <a:xfrm>
                  <a:off x="4377258" y="993229"/>
                  <a:ext cx="4507644" cy="7515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𝐷</m:t>
                            </m:r>
                          </m:e>
                          <m:sub>
                            <m:r>
                              <m:rPr>
                                <m:sty m:val="p"/>
                              </m:rPr>
                              <a:rPr kumimoji="1" lang="en-US" altLang="zh-CN" sz="2400" b="0" i="0" smtClean="0">
                                <a:latin typeface="Cambria Math" panose="02040503050406030204" pitchFamily="18" charset="0"/>
                              </a:rPr>
                              <m:t>targ</m:t>
                            </m:r>
                          </m:sub>
                        </m:sSub>
                        <m:d>
                          <m:dPr>
                            <m:ctrlPr>
                              <a:rPr kumimoji="1" lang="en-US" altLang="zh-CN" sz="2400" i="1" smtClean="0">
                                <a:latin typeface="Cambria Math" panose="02040503050406030204" pitchFamily="18" charset="0"/>
                              </a:rPr>
                            </m:ctrlPr>
                          </m:dPr>
                          <m:e>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𝑢</m:t>
                                </m:r>
                              </m:e>
                              <m:sub>
                                <m:r>
                                  <a:rPr kumimoji="1" lang="en-US" altLang="zh-CN" sz="2400" b="0" i="1" smtClean="0">
                                    <a:latin typeface="Cambria Math" panose="02040503050406030204" pitchFamily="18" charset="0"/>
                                  </a:rPr>
                                  <m:t>𝑛</m:t>
                                </m:r>
                              </m:sub>
                            </m:sSub>
                            <m:r>
                              <a:rPr kumimoji="1" lang="en-US" altLang="zh-CN" sz="2400" b="0" i="1" smtClean="0">
                                <a:latin typeface="Cambria Math" panose="02040503050406030204" pitchFamily="18" charset="0"/>
                              </a:rPr>
                              <m:t>,</m:t>
                            </m:r>
                            <m:sSub>
                              <m:sSubPr>
                                <m:ctrlPr>
                                  <a:rPr kumimoji="1" lang="en-US" altLang="zh-CN" sz="2400" b="0" i="1" smtClean="0">
                                    <a:latin typeface="Cambria Math" panose="02040503050406030204" pitchFamily="18" charset="0"/>
                                  </a:rPr>
                                </m:ctrlPr>
                              </m:sSubPr>
                              <m:e>
                                <m:r>
                                  <a:rPr kumimoji="1" lang="en-US" altLang="zh-CN" sz="2400" b="1" i="1" smtClean="0">
                                    <a:latin typeface="Cambria Math" panose="02040503050406030204" pitchFamily="18" charset="0"/>
                                  </a:rPr>
                                  <m:t>𝒄</m:t>
                                </m:r>
                              </m:e>
                              <m:sub>
                                <m:r>
                                  <a:rPr kumimoji="1" lang="en-US" altLang="zh-CN" sz="2400" b="0" i="1" smtClean="0">
                                    <a:latin typeface="Cambria Math" panose="02040503050406030204" pitchFamily="18" charset="0"/>
                                  </a:rPr>
                                  <m:t>𝑛</m:t>
                                </m:r>
                              </m:sub>
                            </m:sSub>
                          </m:e>
                        </m:d>
                        <m:r>
                          <a:rPr kumimoji="1" lang="en-US" altLang="zh-CN" sz="2400" b="0" i="1" smtClean="0">
                            <a:latin typeface="Cambria Math" panose="02040503050406030204" pitchFamily="18" charset="0"/>
                          </a:rPr>
                          <m:t>=</m:t>
                        </m:r>
                        <m:rad>
                          <m:radPr>
                            <m:degHide m:val="on"/>
                            <m:ctrlPr>
                              <a:rPr kumimoji="1" lang="en-US" altLang="zh-CN" sz="2400" b="0" i="1" smtClean="0">
                                <a:latin typeface="Cambria Math" panose="02040503050406030204" pitchFamily="18" charset="0"/>
                              </a:rPr>
                            </m:ctrlPr>
                          </m:radPr>
                          <m:deg/>
                          <m:e>
                            <m:d>
                              <m:dPr>
                                <m:begChr m:val="‖"/>
                                <m:endChr m:val="‖"/>
                                <m:ctrlPr>
                                  <a:rPr kumimoji="1" lang="en-US" altLang="zh-CN" sz="2400" b="0" i="1" smtClean="0">
                                    <a:latin typeface="Cambria Math" panose="02040503050406030204" pitchFamily="18" charset="0"/>
                                  </a:rPr>
                                </m:ctrlPr>
                              </m:dPr>
                              <m:e>
                                <m:sSup>
                                  <m:sSupPr>
                                    <m:ctrlPr>
                                      <a:rPr kumimoji="1" lang="en-US" altLang="zh-CN" sz="2400" i="1">
                                        <a:latin typeface="Cambria Math" panose="02040503050406030204" pitchFamily="18" charset="0"/>
                                      </a:rPr>
                                    </m:ctrlPr>
                                  </m:sSupPr>
                                  <m:e>
                                    <m:sSub>
                                      <m:sSubPr>
                                        <m:ctrlPr>
                                          <a:rPr kumimoji="1" lang="en-US" altLang="zh-CN" sz="2400" i="1">
                                            <a:latin typeface="Cambria Math" panose="02040503050406030204" pitchFamily="18" charset="0"/>
                                          </a:rPr>
                                        </m:ctrlPr>
                                      </m:sSubPr>
                                      <m:e>
                                        <m:r>
                                          <a:rPr kumimoji="1" lang="en-US" altLang="zh-CN" sz="2400" b="1" i="1">
                                            <a:latin typeface="Cambria Math" panose="02040503050406030204" pitchFamily="18" charset="0"/>
                                          </a:rPr>
                                          <m:t>𝒅</m:t>
                                        </m:r>
                                      </m:e>
                                      <m:sub>
                                        <m:r>
                                          <a:rPr kumimoji="1" lang="en-US" altLang="zh-CN" sz="2400" i="1">
                                            <a:latin typeface="Cambria Math" panose="02040503050406030204" pitchFamily="18" charset="0"/>
                                          </a:rPr>
                                          <m:t>𝑛</m:t>
                                        </m:r>
                                      </m:sub>
                                    </m:sSub>
                                    <m:r>
                                      <a:rPr kumimoji="1" lang="en-US" altLang="zh-CN" sz="2400" i="1">
                                        <a:latin typeface="Cambria Math" panose="02040503050406030204" pitchFamily="18" charset="0"/>
                                      </a:rPr>
                                      <m:t>−</m:t>
                                    </m:r>
                                    <m:sSub>
                                      <m:sSubPr>
                                        <m:ctrlPr>
                                          <a:rPr kumimoji="1" lang="en-US" altLang="zh-CN" sz="2400" i="1">
                                            <a:latin typeface="Cambria Math" panose="02040503050406030204" pitchFamily="18" charset="0"/>
                                          </a:rPr>
                                        </m:ctrlPr>
                                      </m:sSubPr>
                                      <m:e>
                                        <m:r>
                                          <a:rPr kumimoji="1" lang="en-US" altLang="zh-CN" sz="2400" b="1" i="1">
                                            <a:latin typeface="Cambria Math" panose="02040503050406030204" pitchFamily="18" charset="0"/>
                                          </a:rPr>
                                          <m:t>𝒕</m:t>
                                        </m:r>
                                      </m:e>
                                      <m:sub>
                                        <m:r>
                                          <a:rPr kumimoji="1" lang="en-US" altLang="zh-CN" sz="2400" i="1">
                                            <a:latin typeface="Cambria Math" panose="02040503050406030204" pitchFamily="18" charset="0"/>
                                          </a:rPr>
                                          <m:t>𝑛</m:t>
                                        </m:r>
                                      </m:sub>
                                    </m:sSub>
                                  </m:e>
                                  <m:sup>
                                    <m:r>
                                      <a:rPr kumimoji="1" lang="en-US" altLang="zh-CN" sz="2400" i="1">
                                        <a:latin typeface="Cambria Math" panose="02040503050406030204" pitchFamily="18" charset="0"/>
                                      </a:rPr>
                                      <m:t>2</m:t>
                                    </m:r>
                                  </m:sup>
                                </m:sSup>
                              </m:e>
                            </m:d>
                          </m:e>
                        </m:rad>
                      </m:oMath>
                    </m:oMathPara>
                  </a14:m>
                  <a:endParaRPr kumimoji="1" lang="zh-CN" altLang="en-US" sz="2400" dirty="0"/>
                </a:p>
              </p:txBody>
            </p:sp>
          </mc:Choice>
          <mc:Fallback xmlns="">
            <p:sp>
              <p:nvSpPr>
                <p:cNvPr id="79" name="文本框 78">
                  <a:extLst>
                    <a:ext uri="{FF2B5EF4-FFF2-40B4-BE49-F238E27FC236}">
                      <a16:creationId xmlns:a16="http://schemas.microsoft.com/office/drawing/2014/main" id="{E6CEF959-8B75-EB48-95A2-3DC6899BC941}"/>
                    </a:ext>
                  </a:extLst>
                </p:cNvPr>
                <p:cNvSpPr txBox="1">
                  <a:spLocks noRot="1" noChangeAspect="1" noMove="1" noResize="1" noEditPoints="1" noAdjustHandles="1" noChangeArrowheads="1" noChangeShapeType="1" noTextEdit="1"/>
                </p:cNvSpPr>
                <p:nvPr/>
              </p:nvSpPr>
              <p:spPr>
                <a:xfrm>
                  <a:off x="4377258" y="993229"/>
                  <a:ext cx="4507644" cy="75155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D355340C-3595-0B44-A322-AF5B658915AD}"/>
                    </a:ext>
                  </a:extLst>
                </p:cNvPr>
                <p:cNvSpPr txBox="1"/>
                <p:nvPr/>
              </p:nvSpPr>
              <p:spPr>
                <a:xfrm>
                  <a:off x="4769862" y="1925372"/>
                  <a:ext cx="3841949" cy="8165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𝐷</m:t>
                            </m:r>
                          </m:e>
                          <m:sub>
                            <m:r>
                              <m:rPr>
                                <m:sty m:val="p"/>
                              </m:rPr>
                              <a:rPr kumimoji="1" lang="en-US" altLang="zh-CN" sz="2400" b="0" i="0" smtClean="0">
                                <a:latin typeface="Cambria Math" panose="02040503050406030204" pitchFamily="18" charset="0"/>
                              </a:rPr>
                              <m:t>con</m:t>
                            </m:r>
                          </m:sub>
                        </m:sSub>
                        <m:d>
                          <m:dPr>
                            <m:ctrlPr>
                              <a:rPr kumimoji="1" lang="en-US" altLang="zh-CN" sz="2400" i="1" smtClean="0">
                                <a:latin typeface="Cambria Math" panose="02040503050406030204" pitchFamily="18" charset="0"/>
                              </a:rPr>
                            </m:ctrlPr>
                          </m:dPr>
                          <m:e>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𝑢</m:t>
                                </m:r>
                              </m:e>
                              <m:sub>
                                <m:r>
                                  <a:rPr kumimoji="1" lang="en-US" altLang="zh-CN" sz="2400" b="0" i="1" smtClean="0">
                                    <a:latin typeface="Cambria Math" panose="02040503050406030204" pitchFamily="18" charset="0"/>
                                  </a:rPr>
                                  <m:t>𝑛</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𝑇</m:t>
                                </m:r>
                              </m:sub>
                            </m:sSub>
                            <m:r>
                              <a:rPr kumimoji="1" lang="en-US" altLang="zh-CN" sz="2400" b="0" i="1" smtClean="0">
                                <a:latin typeface="Cambria Math" panose="02040503050406030204" pitchFamily="18" charset="0"/>
                              </a:rPr>
                              <m:t>,⋯,</m:t>
                            </m:r>
                            <m:sSub>
                              <m:sSubPr>
                                <m:ctrlPr>
                                  <a:rPr kumimoji="1" lang="en-US" altLang="zh-CN" sz="2400" b="0" i="1" smtClean="0">
                                    <a:latin typeface="Cambria Math" panose="02040503050406030204" pitchFamily="18" charset="0"/>
                                  </a:rPr>
                                </m:ctrlPr>
                              </m:sSubPr>
                              <m:e>
                                <m:r>
                                  <a:rPr kumimoji="1" lang="en-US" altLang="zh-CN" sz="2400" b="0" i="1" smtClean="0">
                                    <a:latin typeface="Cambria Math" panose="02040503050406030204" pitchFamily="18" charset="0"/>
                                  </a:rPr>
                                  <m:t>𝑢</m:t>
                                </m:r>
                              </m:e>
                              <m:sub>
                                <m:r>
                                  <a:rPr kumimoji="1" lang="en-US" altLang="zh-CN" sz="2400" b="0" i="1" smtClean="0">
                                    <a:latin typeface="Cambria Math" panose="02040503050406030204" pitchFamily="18" charset="0"/>
                                  </a:rPr>
                                  <m:t>𝑛</m:t>
                                </m:r>
                                <m:r>
                                  <a:rPr kumimoji="1" lang="en-US" altLang="zh-CN" sz="2400" b="0" i="1" smtClean="0">
                                    <a:latin typeface="Cambria Math" panose="02040503050406030204" pitchFamily="18" charset="0"/>
                                  </a:rPr>
                                  <m:t>−1</m:t>
                                </m:r>
                              </m:sub>
                            </m:sSub>
                            <m:r>
                              <a:rPr kumimoji="1" lang="en-US" altLang="zh-CN" sz="2400" b="0" i="1" smtClean="0">
                                <a:latin typeface="Cambria Math" panose="02040503050406030204" pitchFamily="18" charset="0"/>
                              </a:rPr>
                              <m:t>,</m:t>
                            </m:r>
                            <m:sSub>
                              <m:sSubPr>
                                <m:ctrlPr>
                                  <a:rPr kumimoji="1" lang="en-US" altLang="zh-CN" sz="2400" b="0" i="1" smtClean="0">
                                    <a:latin typeface="Cambria Math" panose="02040503050406030204" pitchFamily="18" charset="0"/>
                                  </a:rPr>
                                </m:ctrlPr>
                              </m:sSubPr>
                              <m:e>
                                <m:r>
                                  <a:rPr kumimoji="1" lang="en-US" altLang="zh-CN" sz="2400" b="0" i="1" smtClean="0">
                                    <a:latin typeface="Cambria Math" panose="02040503050406030204" pitchFamily="18" charset="0"/>
                                  </a:rPr>
                                  <m:t>𝑢</m:t>
                                </m:r>
                              </m:e>
                              <m:sub>
                                <m:r>
                                  <a:rPr kumimoji="1" lang="en-US" altLang="zh-CN" sz="2400" b="0" i="1" smtClean="0">
                                    <a:latin typeface="Cambria Math" panose="02040503050406030204" pitchFamily="18" charset="0"/>
                                  </a:rPr>
                                  <m:t>𝑛</m:t>
                                </m:r>
                              </m:sub>
                            </m:sSub>
                            <m:r>
                              <a:rPr kumimoji="1" lang="en-US" altLang="zh-CN" sz="2400" b="0" i="1" smtClean="0">
                                <a:latin typeface="Cambria Math" panose="02040503050406030204" pitchFamily="18" charset="0"/>
                              </a:rPr>
                              <m:t>,</m:t>
                            </m:r>
                            <m:sSub>
                              <m:sSubPr>
                                <m:ctrlPr>
                                  <a:rPr kumimoji="1" lang="en-US" altLang="zh-CN" sz="2400" b="0" i="1" smtClean="0">
                                    <a:latin typeface="Cambria Math" panose="02040503050406030204" pitchFamily="18" charset="0"/>
                                  </a:rPr>
                                </m:ctrlPr>
                              </m:sSubPr>
                              <m:e>
                                <m:r>
                                  <a:rPr kumimoji="1" lang="en-US" altLang="zh-CN" sz="2400" b="1" i="1" smtClean="0">
                                    <a:latin typeface="Cambria Math" panose="02040503050406030204" pitchFamily="18" charset="0"/>
                                  </a:rPr>
                                  <m:t>𝒄</m:t>
                                </m:r>
                              </m:e>
                              <m:sub>
                                <m:r>
                                  <a:rPr kumimoji="1" lang="en-US" altLang="zh-CN" sz="2400" b="0" i="1" smtClean="0">
                                    <a:latin typeface="Cambria Math" panose="02040503050406030204" pitchFamily="18" charset="0"/>
                                  </a:rPr>
                                  <m:t>𝑛</m:t>
                                </m:r>
                              </m:sub>
                            </m:sSub>
                          </m:e>
                        </m:d>
                        <m:r>
                          <a:rPr kumimoji="1" lang="en-US" altLang="zh-CN" sz="2400" b="0" i="1" smtClean="0">
                            <a:latin typeface="Cambria Math" panose="02040503050406030204" pitchFamily="18" charset="0"/>
                          </a:rPr>
                          <m:t>=</m:t>
                        </m:r>
                      </m:oMath>
                    </m:oMathPara>
                  </a14:m>
                  <a:endParaRPr kumimoji="1" lang="en-US" altLang="zh-CN"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ad>
                          <m:radPr>
                            <m:degHide m:val="on"/>
                            <m:ctrlPr>
                              <a:rPr kumimoji="1" lang="en-US" altLang="zh-CN" sz="2400" b="0" i="1" smtClean="0">
                                <a:latin typeface="Cambria Math" panose="02040503050406030204" pitchFamily="18" charset="0"/>
                              </a:rPr>
                            </m:ctrlPr>
                          </m:radPr>
                          <m:deg/>
                          <m:e>
                            <m:d>
                              <m:dPr>
                                <m:begChr m:val="‖"/>
                                <m:endChr m:val="‖"/>
                                <m:ctrlPr>
                                  <a:rPr kumimoji="1" lang="en-US" altLang="zh-CN" sz="2400" b="0" i="1" smtClean="0">
                                    <a:latin typeface="Cambria Math" panose="02040503050406030204" pitchFamily="18" charset="0"/>
                                  </a:rPr>
                                </m:ctrlPr>
                              </m:dPr>
                              <m:e>
                                <m:sSup>
                                  <m:sSupPr>
                                    <m:ctrlPr>
                                      <a:rPr kumimoji="1" lang="en-US" altLang="zh-CN" sz="2400" i="1">
                                        <a:latin typeface="Cambria Math" panose="02040503050406030204" pitchFamily="18" charset="0"/>
                                      </a:rPr>
                                    </m:ctrlPr>
                                  </m:sSupPr>
                                  <m:e>
                                    <m:sSub>
                                      <m:sSubPr>
                                        <m:ctrlPr>
                                          <a:rPr kumimoji="1" lang="en-US" altLang="zh-CN" sz="2400" i="1">
                                            <a:latin typeface="Cambria Math" panose="02040503050406030204" pitchFamily="18" charset="0"/>
                                          </a:rPr>
                                        </m:ctrlPr>
                                      </m:sSubPr>
                                      <m:e>
                                        <m:r>
                                          <a:rPr kumimoji="1" lang="en-US" altLang="zh-CN" sz="2400" i="1">
                                            <a:latin typeface="Cambria Math" panose="02040503050406030204" pitchFamily="18" charset="0"/>
                                          </a:rPr>
                                          <m:t>𝑑</m:t>
                                        </m:r>
                                      </m:e>
                                      <m:sub>
                                        <m:r>
                                          <a:rPr kumimoji="1" lang="en-US" altLang="zh-CN" sz="2400" i="1">
                                            <a:latin typeface="Cambria Math" panose="02040503050406030204" pitchFamily="18" charset="0"/>
                                          </a:rPr>
                                          <m:t>𝑛</m:t>
                                        </m:r>
                                      </m:sub>
                                    </m:sSub>
                                    <m:r>
                                      <a:rPr kumimoji="1" lang="en-US" altLang="zh-CN" sz="2400" i="1">
                                        <a:latin typeface="Cambria Math" panose="02040503050406030204" pitchFamily="18" charset="0"/>
                                      </a:rPr>
                                      <m:t>−</m:t>
                                    </m:r>
                                    <m:sSub>
                                      <m:sSubPr>
                                        <m:ctrlPr>
                                          <a:rPr kumimoji="1" lang="en-US" altLang="zh-CN" sz="2400" i="1">
                                            <a:latin typeface="Cambria Math" panose="02040503050406030204" pitchFamily="18" charset="0"/>
                                          </a:rPr>
                                        </m:ctrlPr>
                                      </m:sSubPr>
                                      <m:e>
                                        <m:r>
                                          <a:rPr kumimoji="1" lang="en-US" altLang="zh-CN" sz="2400" i="1">
                                            <a:latin typeface="Cambria Math" panose="02040503050406030204" pitchFamily="18" charset="0"/>
                                          </a:rPr>
                                          <m:t>𝑔</m:t>
                                        </m:r>
                                      </m:e>
                                      <m:sub>
                                        <m:r>
                                          <a:rPr kumimoji="1" lang="en-US" altLang="zh-CN" sz="2400" i="1">
                                            <a:latin typeface="Cambria Math" panose="02040503050406030204" pitchFamily="18" charset="0"/>
                                          </a:rPr>
                                          <m:t>𝑐</m:t>
                                        </m:r>
                                      </m:sub>
                                    </m:sSub>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b="1" i="1">
                                                <a:latin typeface="Cambria Math" panose="02040503050406030204" pitchFamily="18" charset="0"/>
                                              </a:rPr>
                                              <m:t>𝒅</m:t>
                                            </m:r>
                                          </m:e>
                                          <m:sub>
                                            <m:r>
                                              <a:rPr kumimoji="1" lang="en-US" altLang="zh-CN" sz="2400" i="1">
                                                <a:latin typeface="Cambria Math" panose="02040503050406030204" pitchFamily="18" charset="0"/>
                                              </a:rPr>
                                              <m:t>𝑛</m:t>
                                            </m:r>
                                            <m:r>
                                              <a:rPr kumimoji="1" lang="en-US" altLang="zh-CN" sz="2400" i="1">
                                                <a:latin typeface="Cambria Math" panose="02040503050406030204" pitchFamily="18" charset="0"/>
                                              </a:rPr>
                                              <m:t>−</m:t>
                                            </m:r>
                                            <m:r>
                                              <a:rPr kumimoji="1" lang="en-US" altLang="zh-CN" sz="2400" i="1">
                                                <a:latin typeface="Cambria Math" panose="02040503050406030204" pitchFamily="18" charset="0"/>
                                              </a:rPr>
                                              <m:t>𝑇</m:t>
                                            </m:r>
                                          </m:sub>
                                        </m:sSub>
                                        <m:r>
                                          <a:rPr kumimoji="1" lang="en-US" altLang="zh-CN" sz="2400" i="1">
                                            <a:latin typeface="Cambria Math" panose="02040503050406030204" pitchFamily="18" charset="0"/>
                                          </a:rPr>
                                          <m:t>,⋯,</m:t>
                                        </m:r>
                                        <m:sSub>
                                          <m:sSubPr>
                                            <m:ctrlPr>
                                              <a:rPr kumimoji="1" lang="en-US" altLang="zh-CN" sz="2400" i="1">
                                                <a:latin typeface="Cambria Math" panose="02040503050406030204" pitchFamily="18" charset="0"/>
                                              </a:rPr>
                                            </m:ctrlPr>
                                          </m:sSubPr>
                                          <m:e>
                                            <m:r>
                                              <a:rPr kumimoji="1" lang="en-US" altLang="zh-CN" sz="2400" b="1" i="1">
                                                <a:latin typeface="Cambria Math" panose="02040503050406030204" pitchFamily="18" charset="0"/>
                                              </a:rPr>
                                              <m:t>𝒅</m:t>
                                            </m:r>
                                          </m:e>
                                          <m:sub>
                                            <m:r>
                                              <a:rPr kumimoji="1" lang="en-US" altLang="zh-CN" sz="2400" i="1">
                                                <a:latin typeface="Cambria Math" panose="02040503050406030204" pitchFamily="18" charset="0"/>
                                              </a:rPr>
                                              <m:t>𝑛</m:t>
                                            </m:r>
                                            <m:r>
                                              <a:rPr kumimoji="1" lang="en-US" altLang="zh-CN" sz="2400" i="1">
                                                <a:latin typeface="Cambria Math" panose="02040503050406030204" pitchFamily="18" charset="0"/>
                                              </a:rPr>
                                              <m:t>−1</m:t>
                                            </m:r>
                                          </m:sub>
                                        </m:sSub>
                                        <m:r>
                                          <a:rPr kumimoji="1" lang="en-US" altLang="zh-CN" sz="2400" i="1">
                                            <a:latin typeface="Cambria Math" panose="02040503050406030204" pitchFamily="18" charset="0"/>
                                          </a:rPr>
                                          <m:t>,</m:t>
                                        </m:r>
                                        <m:sSub>
                                          <m:sSubPr>
                                            <m:ctrlPr>
                                              <a:rPr kumimoji="1" lang="en-US" altLang="zh-CN" sz="2400" i="1">
                                                <a:latin typeface="Cambria Math" panose="02040503050406030204" pitchFamily="18" charset="0"/>
                                              </a:rPr>
                                            </m:ctrlPr>
                                          </m:sSubPr>
                                          <m:e>
                                            <m:r>
                                              <a:rPr kumimoji="1" lang="en-US" altLang="zh-CN" sz="2400" b="1" i="1">
                                                <a:latin typeface="Cambria Math" panose="02040503050406030204" pitchFamily="18" charset="0"/>
                                              </a:rPr>
                                              <m:t>𝒄</m:t>
                                            </m:r>
                                          </m:e>
                                          <m:sub>
                                            <m:r>
                                              <a:rPr kumimoji="1" lang="en-US" altLang="zh-CN" sz="2400" i="1">
                                                <a:latin typeface="Cambria Math" panose="02040503050406030204" pitchFamily="18" charset="0"/>
                                              </a:rPr>
                                              <m:t>𝑛</m:t>
                                            </m:r>
                                          </m:sub>
                                        </m:sSub>
                                      </m:e>
                                    </m:d>
                                  </m:e>
                                  <m:sup>
                                    <m:r>
                                      <a:rPr kumimoji="1" lang="en-US" altLang="zh-CN" sz="2400" i="1">
                                        <a:latin typeface="Cambria Math" panose="02040503050406030204" pitchFamily="18" charset="0"/>
                                      </a:rPr>
                                      <m:t>2</m:t>
                                    </m:r>
                                  </m:sup>
                                </m:sSup>
                              </m:e>
                            </m:d>
                          </m:e>
                        </m:rad>
                      </m:oMath>
                    </m:oMathPara>
                  </a14:m>
                  <a:endParaRPr kumimoji="1" lang="zh-CN" altLang="en-US" sz="2400" dirty="0"/>
                </a:p>
              </p:txBody>
            </p:sp>
          </mc:Choice>
          <mc:Fallback xmlns="">
            <p:sp>
              <p:nvSpPr>
                <p:cNvPr id="80" name="文本框 79">
                  <a:extLst>
                    <a:ext uri="{FF2B5EF4-FFF2-40B4-BE49-F238E27FC236}">
                      <a16:creationId xmlns:a16="http://schemas.microsoft.com/office/drawing/2014/main" id="{D355340C-3595-0B44-A322-AF5B658915AD}"/>
                    </a:ext>
                  </a:extLst>
                </p:cNvPr>
                <p:cNvSpPr txBox="1">
                  <a:spLocks noRot="1" noChangeAspect="1" noMove="1" noResize="1" noEditPoints="1" noAdjustHandles="1" noChangeArrowheads="1" noChangeShapeType="1" noTextEdit="1"/>
                </p:cNvSpPr>
                <p:nvPr/>
              </p:nvSpPr>
              <p:spPr>
                <a:xfrm>
                  <a:off x="4769862" y="1925372"/>
                  <a:ext cx="3841949" cy="816570"/>
                </a:xfrm>
                <a:prstGeom prst="rect">
                  <a:avLst/>
                </a:prstGeom>
                <a:blipFill>
                  <a:blip r:embed="rId6"/>
                  <a:stretch>
                    <a:fillRect b="-7692"/>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18059E4E-E0CA-3B43-9B6F-6AC66EA010B1}"/>
                  </a:ext>
                </a:extLst>
              </p:cNvPr>
              <p:cNvSpPr txBox="1"/>
              <p:nvPr/>
            </p:nvSpPr>
            <p:spPr>
              <a:xfrm>
                <a:off x="6751042" y="1500564"/>
                <a:ext cx="5214709" cy="5153847"/>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800" dirty="0"/>
                  <a:t>pre-selection:</a:t>
                </a:r>
                <a:r>
                  <a:rPr kumimoji="1" lang="zh-CN" altLang="en-US" sz="2800" dirty="0"/>
                  <a:t> </a:t>
                </a:r>
                <a14:m>
                  <m:oMath xmlns:m="http://schemas.openxmlformats.org/officeDocument/2006/math">
                    <m:sSub>
                      <m:sSubPr>
                        <m:ctrlPr>
                          <a:rPr kumimoji="1" lang="en-US" altLang="zh-CN" sz="2800" i="1" smtClean="0">
                            <a:latin typeface="Cambria Math" panose="02040503050406030204" pitchFamily="18" charset="0"/>
                          </a:rPr>
                        </m:ctrlPr>
                      </m:sSubPr>
                      <m:e>
                        <m:r>
                          <a:rPr kumimoji="1" lang="en-US" altLang="zh-CN" sz="2800" b="0" i="1" smtClean="0">
                            <a:latin typeface="Cambria Math" panose="02040503050406030204" pitchFamily="18" charset="0"/>
                          </a:rPr>
                          <m:t>𝐷</m:t>
                        </m:r>
                      </m:e>
                      <m:sub>
                        <m:r>
                          <m:rPr>
                            <m:sty m:val="p"/>
                          </m:rPr>
                          <a:rPr kumimoji="1" lang="en-US" altLang="zh-CN" sz="2800" b="0" i="0" smtClean="0">
                            <a:latin typeface="Cambria Math" panose="02040503050406030204" pitchFamily="18" charset="0"/>
                          </a:rPr>
                          <m:t>targ</m:t>
                        </m:r>
                      </m:sub>
                    </m:sSub>
                  </m:oMath>
                </a14:m>
                <a:endParaRPr kumimoji="1" lang="en-US" altLang="zh-CN" sz="2800" dirty="0"/>
              </a:p>
              <a:p>
                <a:pPr marL="285750" indent="-285750">
                  <a:buFont typeface="Arial" panose="020B0604020202020204" pitchFamily="34" charset="0"/>
                  <a:buChar char="•"/>
                </a:pPr>
                <a:r>
                  <a:rPr kumimoji="1" lang="en-US" altLang="zh-CN" sz="2800" dirty="0"/>
                  <a:t>target</a:t>
                </a:r>
                <a:r>
                  <a:rPr kumimoji="1" lang="zh-CN" altLang="en-US" sz="2800" dirty="0"/>
                  <a:t> </a:t>
                </a:r>
                <a:r>
                  <a:rPr kumimoji="1" lang="en-US" altLang="zh-CN" sz="2800" dirty="0"/>
                  <a:t>cost</a:t>
                </a:r>
              </a:p>
              <a:p>
                <a:pPr marL="742950" lvl="1" indent="-285750">
                  <a:buFont typeface="Arial" panose="020B0604020202020204" pitchFamily="34" charset="0"/>
                  <a:buChar char="•"/>
                </a:pPr>
                <a14:m>
                  <m:oMath xmlns:m="http://schemas.openxmlformats.org/officeDocument/2006/math">
                    <m:sSub>
                      <m:sSubPr>
                        <m:ctrlPr>
                          <a:rPr kumimoji="1" lang="en-US" altLang="zh-CN" sz="2400" i="1">
                            <a:latin typeface="Cambria Math" panose="02040503050406030204" pitchFamily="18" charset="0"/>
                          </a:rPr>
                        </m:ctrlPr>
                      </m:sSubPr>
                      <m:e>
                        <m:r>
                          <a:rPr kumimoji="1" lang="en-US" altLang="zh-CN" sz="2400" b="0" i="1" smtClean="0">
                            <a:latin typeface="Cambria Math" panose="02040503050406030204" pitchFamily="18" charset="0"/>
                          </a:rPr>
                          <m:t>𝐷</m:t>
                        </m:r>
                      </m:e>
                      <m:sub>
                        <m:r>
                          <m:rPr>
                            <m:sty m:val="p"/>
                          </m:rPr>
                          <a:rPr kumimoji="1" lang="en-US" altLang="zh-CN" sz="2400" i="0">
                            <a:latin typeface="Cambria Math" panose="02040503050406030204" pitchFamily="18" charset="0"/>
                          </a:rPr>
                          <m:t>targ</m:t>
                        </m:r>
                      </m:sub>
                    </m:sSub>
                  </m:oMath>
                </a14:m>
                <a:endParaRPr kumimoji="1" lang="en-US" altLang="zh-CN" sz="2400" dirty="0"/>
              </a:p>
              <a:p>
                <a:pPr marL="742950" lvl="1" indent="-285750">
                  <a:buFont typeface="Arial" panose="020B0604020202020204" pitchFamily="34" charset="0"/>
                  <a:buChar char="•"/>
                </a:pPr>
                <a:r>
                  <a:rPr lang="en-US" altLang="zh-CN" sz="2400" dirty="0"/>
                  <a:t>the negative log-likelihood of phone duration </a:t>
                </a:r>
              </a:p>
              <a:p>
                <a:pPr marL="742950" lvl="1" indent="-285750">
                  <a:buFont typeface="Arial" panose="020B0604020202020204" pitchFamily="34" charset="0"/>
                  <a:buChar char="•"/>
                </a:pPr>
                <a:r>
                  <a:rPr kumimoji="1" lang="en-US" altLang="zh-CN" sz="2400" dirty="0"/>
                  <a:t>KLD</a:t>
                </a:r>
                <a:r>
                  <a:rPr kumimoji="1" lang="zh-CN" altLang="en-US" sz="2400" dirty="0"/>
                  <a:t> </a:t>
                </a:r>
                <a:r>
                  <a:rPr kumimoji="1" lang="en-US" altLang="zh-CN" sz="2400" dirty="0"/>
                  <a:t>of</a:t>
                </a:r>
                <a:r>
                  <a:rPr kumimoji="1" lang="zh-CN" altLang="en-US" sz="2400" dirty="0"/>
                  <a:t> </a:t>
                </a:r>
                <a:r>
                  <a:rPr lang="en-US" altLang="zh-CN" sz="2400" dirty="0"/>
                  <a:t>of the context-dependent distributions corresponding to the MCCs,</a:t>
                </a:r>
                <a:r>
                  <a:rPr lang="zh-CN" altLang="en-US" sz="2400" dirty="0"/>
                  <a:t> </a:t>
                </a:r>
                <a:r>
                  <a:rPr lang="en-US" altLang="zh-CN" sz="2400" dirty="0"/>
                  <a:t>F0s</a:t>
                </a:r>
                <a:r>
                  <a:rPr lang="zh-CN" altLang="en-US" sz="2400" dirty="0"/>
                  <a:t> </a:t>
                </a:r>
                <a:r>
                  <a:rPr lang="en-US" altLang="zh-CN" sz="2400" dirty="0"/>
                  <a:t>and</a:t>
                </a:r>
                <a:r>
                  <a:rPr lang="zh-CN" altLang="en-US" sz="2400" dirty="0"/>
                  <a:t> </a:t>
                </a:r>
                <a:r>
                  <a:rPr lang="en-US" altLang="zh-CN" sz="2400" dirty="0"/>
                  <a:t>the</a:t>
                </a:r>
                <a:r>
                  <a:rPr lang="zh-CN" altLang="en-US" sz="2400" dirty="0"/>
                  <a:t> </a:t>
                </a:r>
                <a:r>
                  <a:rPr lang="en-US" altLang="zh-CN" sz="2400" dirty="0"/>
                  <a:t>phone</a:t>
                </a:r>
                <a:r>
                  <a:rPr lang="zh-CN" altLang="en-US" sz="2400" dirty="0"/>
                  <a:t> </a:t>
                </a:r>
                <a:r>
                  <a:rPr lang="en-US" altLang="zh-CN" sz="2400" dirty="0"/>
                  <a:t>durations</a:t>
                </a:r>
                <a:endParaRPr kumimoji="1" lang="en-US" altLang="zh-CN" sz="2400" dirty="0"/>
              </a:p>
              <a:p>
                <a:pPr marL="285750" indent="-285750">
                  <a:buFont typeface="Arial" panose="020B0604020202020204" pitchFamily="34" charset="0"/>
                  <a:buChar char="•"/>
                </a:pPr>
                <a:r>
                  <a:rPr kumimoji="1" lang="en-US" altLang="zh-CN" sz="2800" dirty="0"/>
                  <a:t>concatenation</a:t>
                </a:r>
                <a:r>
                  <a:rPr kumimoji="1" lang="zh-CN" altLang="en-US" sz="2800" dirty="0"/>
                  <a:t> </a:t>
                </a:r>
                <a:r>
                  <a:rPr kumimoji="1" lang="en-US" altLang="zh-CN" sz="2800" dirty="0"/>
                  <a:t>cost</a:t>
                </a:r>
              </a:p>
              <a:p>
                <a:pPr marL="742950" lvl="1" indent="-285750">
                  <a:buFont typeface="Arial" panose="020B0604020202020204" pitchFamily="34" charset="0"/>
                  <a:buChar char="•"/>
                </a:pPr>
                <a14:m>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𝐷</m:t>
                        </m:r>
                      </m:e>
                      <m:sub>
                        <m:r>
                          <m:rPr>
                            <m:sty m:val="p"/>
                          </m:rPr>
                          <a:rPr kumimoji="1" lang="en-US" altLang="zh-CN" sz="2400" b="0" i="0" smtClean="0">
                            <a:latin typeface="Cambria Math" panose="02040503050406030204" pitchFamily="18" charset="0"/>
                          </a:rPr>
                          <m:t>con</m:t>
                        </m:r>
                      </m:sub>
                    </m:sSub>
                  </m:oMath>
                </a14:m>
                <a:endParaRPr kumimoji="1" lang="en-US" altLang="zh-CN" sz="2400" b="0" dirty="0"/>
              </a:p>
              <a:p>
                <a:pPr marL="742950" lvl="1" indent="-285750">
                  <a:buFont typeface="Arial" panose="020B0604020202020204" pitchFamily="34" charset="0"/>
                  <a:buChar char="•"/>
                </a:pPr>
                <a:r>
                  <a:rPr lang="en-US" altLang="zh-CN" sz="2400" dirty="0"/>
                  <a:t>the negative log-likelihoods of the differentials of MCCs</a:t>
                </a:r>
                <a:r>
                  <a:rPr lang="zh-CN" altLang="en-US" sz="2400" dirty="0"/>
                  <a:t> </a:t>
                </a:r>
                <a:r>
                  <a:rPr lang="en-US" altLang="zh-CN" sz="2400" dirty="0"/>
                  <a:t>and</a:t>
                </a:r>
                <a:r>
                  <a:rPr lang="zh-CN" altLang="en-US" sz="2400" dirty="0"/>
                  <a:t> </a:t>
                </a:r>
                <a:r>
                  <a:rPr lang="en-US" altLang="zh-CN" sz="2400" dirty="0"/>
                  <a:t>F0s</a:t>
                </a:r>
                <a:endParaRPr kumimoji="1" lang="en-US" altLang="zh-CN" sz="2400" b="0" dirty="0"/>
              </a:p>
            </p:txBody>
          </p:sp>
        </mc:Choice>
        <mc:Fallback xmlns="">
          <p:sp>
            <p:nvSpPr>
              <p:cNvPr id="4" name="文本框 3">
                <a:extLst>
                  <a:ext uri="{FF2B5EF4-FFF2-40B4-BE49-F238E27FC236}">
                    <a16:creationId xmlns:a16="http://schemas.microsoft.com/office/drawing/2014/main" id="{18059E4E-E0CA-3B43-9B6F-6AC66EA010B1}"/>
                  </a:ext>
                </a:extLst>
              </p:cNvPr>
              <p:cNvSpPr txBox="1">
                <a:spLocks noRot="1" noChangeAspect="1" noMove="1" noResize="1" noEditPoints="1" noAdjustHandles="1" noChangeArrowheads="1" noChangeShapeType="1" noTextEdit="1"/>
              </p:cNvSpPr>
              <p:nvPr/>
            </p:nvSpPr>
            <p:spPr>
              <a:xfrm>
                <a:off x="6751042" y="1500564"/>
                <a:ext cx="5214709" cy="5153847"/>
              </a:xfrm>
              <a:prstGeom prst="rect">
                <a:avLst/>
              </a:prstGeom>
              <a:blipFill>
                <a:blip r:embed="rId7"/>
                <a:stretch>
                  <a:fillRect l="-1946" t="-737" r="-1460" b="-1474"/>
                </a:stretch>
              </a:blipFill>
            </p:spPr>
            <p:txBody>
              <a:bodyPr/>
              <a:lstStyle/>
              <a:p>
                <a:r>
                  <a:rPr lang="zh-CN" altLang="en-US">
                    <a:noFill/>
                  </a:rPr>
                  <a:t> </a:t>
                </a:r>
              </a:p>
            </p:txBody>
          </p:sp>
        </mc:Fallback>
      </mc:AlternateContent>
      <p:grpSp>
        <p:nvGrpSpPr>
          <p:cNvPr id="23" name="组合 22">
            <a:extLst>
              <a:ext uri="{FF2B5EF4-FFF2-40B4-BE49-F238E27FC236}">
                <a16:creationId xmlns:a16="http://schemas.microsoft.com/office/drawing/2014/main" id="{536EFC34-E5AA-1D47-BF9F-AD6C2857D97F}"/>
              </a:ext>
            </a:extLst>
          </p:cNvPr>
          <p:cNvGrpSpPr/>
          <p:nvPr/>
        </p:nvGrpSpPr>
        <p:grpSpPr>
          <a:xfrm>
            <a:off x="838199" y="1417180"/>
            <a:ext cx="5382894" cy="2407010"/>
            <a:chOff x="1836727" y="4005907"/>
            <a:chExt cx="6483650" cy="2833278"/>
          </a:xfrm>
        </p:grpSpPr>
        <p:sp>
          <p:nvSpPr>
            <p:cNvPr id="24" name="矩形 23">
              <a:extLst>
                <a:ext uri="{FF2B5EF4-FFF2-40B4-BE49-F238E27FC236}">
                  <a16:creationId xmlns:a16="http://schemas.microsoft.com/office/drawing/2014/main" id="{6C77A1BD-76AF-F841-9C4F-5F666B101CF4}"/>
                </a:ext>
              </a:extLst>
            </p:cNvPr>
            <p:cNvSpPr/>
            <p:nvPr/>
          </p:nvSpPr>
          <p:spPr>
            <a:xfrm>
              <a:off x="4576381" y="4842142"/>
              <a:ext cx="720902" cy="3899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sil</a:t>
              </a:r>
              <a:endParaRPr lang="zh-CN" altLang="en-US" sz="2400" dirty="0">
                <a:solidFill>
                  <a:schemeClr val="tx1"/>
                </a:solidFill>
              </a:endParaRPr>
            </a:p>
          </p:txBody>
        </p:sp>
        <p:sp>
          <p:nvSpPr>
            <p:cNvPr id="25" name="矩形 24">
              <a:extLst>
                <a:ext uri="{FF2B5EF4-FFF2-40B4-BE49-F238E27FC236}">
                  <a16:creationId xmlns:a16="http://schemas.microsoft.com/office/drawing/2014/main" id="{9BC6DC61-C561-2E42-8028-962EE054BA7E}"/>
                </a:ext>
              </a:extLst>
            </p:cNvPr>
            <p:cNvSpPr/>
            <p:nvPr/>
          </p:nvSpPr>
          <p:spPr>
            <a:xfrm>
              <a:off x="5566224" y="4842142"/>
              <a:ext cx="738757" cy="3899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solidFill>
                    <a:schemeClr val="tx1"/>
                  </a:solidFill>
                </a:rPr>
                <a:t>ao</a:t>
              </a:r>
              <a:endParaRPr lang="zh-CN" altLang="en-US" sz="2400" dirty="0">
                <a:solidFill>
                  <a:schemeClr val="tx1"/>
                </a:solidFill>
              </a:endParaRPr>
            </a:p>
          </p:txBody>
        </p:sp>
        <p:sp>
          <p:nvSpPr>
            <p:cNvPr id="26" name="矩形 25">
              <a:extLst>
                <a:ext uri="{FF2B5EF4-FFF2-40B4-BE49-F238E27FC236}">
                  <a16:creationId xmlns:a16="http://schemas.microsoft.com/office/drawing/2014/main" id="{12CAE05C-8761-6643-9152-6CB8ACC0F34E}"/>
                </a:ext>
              </a:extLst>
            </p:cNvPr>
            <p:cNvSpPr/>
            <p:nvPr/>
          </p:nvSpPr>
          <p:spPr>
            <a:xfrm>
              <a:off x="6573922" y="4842142"/>
              <a:ext cx="738757" cy="3899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m</a:t>
              </a:r>
              <a:endParaRPr lang="zh-CN" altLang="en-US" sz="2400" dirty="0">
                <a:solidFill>
                  <a:schemeClr val="tx1"/>
                </a:solidFill>
              </a:endParaRPr>
            </a:p>
          </p:txBody>
        </p:sp>
        <p:sp>
          <p:nvSpPr>
            <p:cNvPr id="27" name="矩形 26">
              <a:extLst>
                <a:ext uri="{FF2B5EF4-FFF2-40B4-BE49-F238E27FC236}">
                  <a16:creationId xmlns:a16="http://schemas.microsoft.com/office/drawing/2014/main" id="{5CEFB165-E5BA-C142-9674-582DC1A52A33}"/>
                </a:ext>
              </a:extLst>
            </p:cNvPr>
            <p:cNvSpPr/>
            <p:nvPr/>
          </p:nvSpPr>
          <p:spPr>
            <a:xfrm>
              <a:off x="7581620" y="4842142"/>
              <a:ext cx="738757" cy="3899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sil</a:t>
              </a:r>
            </a:p>
          </p:txBody>
        </p:sp>
        <p:sp>
          <p:nvSpPr>
            <p:cNvPr id="28" name="矩形 27">
              <a:extLst>
                <a:ext uri="{FF2B5EF4-FFF2-40B4-BE49-F238E27FC236}">
                  <a16:creationId xmlns:a16="http://schemas.microsoft.com/office/drawing/2014/main" id="{68AF5DD3-D721-2847-BD8D-59CF8C9937D7}"/>
                </a:ext>
              </a:extLst>
            </p:cNvPr>
            <p:cNvSpPr/>
            <p:nvPr/>
          </p:nvSpPr>
          <p:spPr>
            <a:xfrm>
              <a:off x="4573157" y="5598652"/>
              <a:ext cx="724126" cy="38996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sil</a:t>
              </a:r>
              <a:endParaRPr lang="zh-CN" altLang="en-US" sz="2400" dirty="0">
                <a:solidFill>
                  <a:schemeClr val="tx1"/>
                </a:solidFill>
              </a:endParaRPr>
            </a:p>
          </p:txBody>
        </p:sp>
        <p:sp>
          <p:nvSpPr>
            <p:cNvPr id="29" name="矩形 28">
              <a:extLst>
                <a:ext uri="{FF2B5EF4-FFF2-40B4-BE49-F238E27FC236}">
                  <a16:creationId xmlns:a16="http://schemas.microsoft.com/office/drawing/2014/main" id="{E5731884-7F57-3844-B81E-D86313A78C81}"/>
                </a:ext>
              </a:extLst>
            </p:cNvPr>
            <p:cNvSpPr/>
            <p:nvPr/>
          </p:nvSpPr>
          <p:spPr>
            <a:xfrm>
              <a:off x="5566224" y="5598652"/>
              <a:ext cx="738757" cy="389964"/>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solidFill>
                    <a:schemeClr val="tx1"/>
                  </a:solidFill>
                </a:rPr>
                <a:t>ao</a:t>
              </a:r>
              <a:endParaRPr lang="zh-CN" altLang="en-US" sz="2400" dirty="0">
                <a:solidFill>
                  <a:schemeClr val="tx1"/>
                </a:solidFill>
              </a:endParaRPr>
            </a:p>
          </p:txBody>
        </p:sp>
        <p:sp>
          <p:nvSpPr>
            <p:cNvPr id="30" name="矩形 29">
              <a:extLst>
                <a:ext uri="{FF2B5EF4-FFF2-40B4-BE49-F238E27FC236}">
                  <a16:creationId xmlns:a16="http://schemas.microsoft.com/office/drawing/2014/main" id="{CFA46C6A-8A58-F840-8131-65AC7D242F80}"/>
                </a:ext>
              </a:extLst>
            </p:cNvPr>
            <p:cNvSpPr/>
            <p:nvPr/>
          </p:nvSpPr>
          <p:spPr>
            <a:xfrm>
              <a:off x="6573922" y="5598652"/>
              <a:ext cx="738757" cy="389964"/>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m</a:t>
              </a:r>
              <a:endParaRPr lang="zh-CN" altLang="en-US" sz="2400" dirty="0">
                <a:solidFill>
                  <a:schemeClr val="tx1"/>
                </a:solidFill>
              </a:endParaRPr>
            </a:p>
          </p:txBody>
        </p:sp>
        <p:sp>
          <p:nvSpPr>
            <p:cNvPr id="31" name="矩形 30">
              <a:extLst>
                <a:ext uri="{FF2B5EF4-FFF2-40B4-BE49-F238E27FC236}">
                  <a16:creationId xmlns:a16="http://schemas.microsoft.com/office/drawing/2014/main" id="{782464F7-C383-8D45-A340-326740D883E5}"/>
                </a:ext>
              </a:extLst>
            </p:cNvPr>
            <p:cNvSpPr/>
            <p:nvPr/>
          </p:nvSpPr>
          <p:spPr>
            <a:xfrm>
              <a:off x="7581620" y="5598652"/>
              <a:ext cx="738757" cy="389964"/>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sil</a:t>
              </a:r>
            </a:p>
          </p:txBody>
        </p:sp>
        <p:cxnSp>
          <p:nvCxnSpPr>
            <p:cNvPr id="32" name="直线连接符 31">
              <a:extLst>
                <a:ext uri="{FF2B5EF4-FFF2-40B4-BE49-F238E27FC236}">
                  <a16:creationId xmlns:a16="http://schemas.microsoft.com/office/drawing/2014/main" id="{8780B858-D925-D84B-A378-0B87647F372C}"/>
                </a:ext>
              </a:extLst>
            </p:cNvPr>
            <p:cNvCxnSpPr>
              <a:cxnSpLocks/>
            </p:cNvCxnSpPr>
            <p:nvPr/>
          </p:nvCxnSpPr>
          <p:spPr>
            <a:xfrm>
              <a:off x="2271440" y="5407720"/>
              <a:ext cx="6048937"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5396AED9-4C41-F14B-80F2-DFB720C6F7E6}"/>
                </a:ext>
              </a:extLst>
            </p:cNvPr>
            <p:cNvSpPr/>
            <p:nvPr/>
          </p:nvSpPr>
          <p:spPr>
            <a:xfrm>
              <a:off x="2368832" y="4750131"/>
              <a:ext cx="2008573" cy="575186"/>
            </a:xfrm>
            <a:prstGeom prst="rect">
              <a:avLst/>
            </a:prstGeom>
          </p:spPr>
          <p:txBody>
            <a:bodyPr wrap="none">
              <a:spAutoFit/>
            </a:bodyPr>
            <a:lstStyle/>
            <a:p>
              <a:r>
                <a:rPr lang="en-US" altLang="zh-CN" sz="2400" dirty="0"/>
                <a:t>target units </a:t>
              </a:r>
            </a:p>
          </p:txBody>
        </p:sp>
        <p:sp>
          <p:nvSpPr>
            <p:cNvPr id="34" name="矩形 33">
              <a:extLst>
                <a:ext uri="{FF2B5EF4-FFF2-40B4-BE49-F238E27FC236}">
                  <a16:creationId xmlns:a16="http://schemas.microsoft.com/office/drawing/2014/main" id="{CC2C6C9A-1B5B-F04E-B302-9A54DA23B9A9}"/>
                </a:ext>
              </a:extLst>
            </p:cNvPr>
            <p:cNvSpPr/>
            <p:nvPr/>
          </p:nvSpPr>
          <p:spPr>
            <a:xfrm>
              <a:off x="1836727" y="5538910"/>
              <a:ext cx="2583814" cy="575186"/>
            </a:xfrm>
            <a:prstGeom prst="rect">
              <a:avLst/>
            </a:prstGeom>
          </p:spPr>
          <p:txBody>
            <a:bodyPr wrap="none">
              <a:spAutoFit/>
            </a:bodyPr>
            <a:lstStyle/>
            <a:p>
              <a:r>
                <a:rPr lang="en-US" altLang="zh-CN" sz="2400" dirty="0"/>
                <a:t>candidate units </a:t>
              </a: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2733E0E1-C9BB-974F-9177-FD5BD2077047}"/>
                    </a:ext>
                  </a:extLst>
                </p:cNvPr>
                <p:cNvSpPr txBox="1"/>
                <p:nvPr/>
              </p:nvSpPr>
              <p:spPr>
                <a:xfrm>
                  <a:off x="5732180" y="4005907"/>
                  <a:ext cx="406843" cy="4601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𝑡</m:t>
                            </m:r>
                          </m:e>
                          <m:sub>
                            <m:r>
                              <a:rPr kumimoji="1" lang="en-US" altLang="zh-CN" sz="2400" b="0" i="1" smtClean="0">
                                <a:latin typeface="Cambria Math" panose="02040503050406030204" pitchFamily="18" charset="0"/>
                              </a:rPr>
                              <m:t>𝑛</m:t>
                            </m:r>
                          </m:sub>
                        </m:sSub>
                      </m:oMath>
                    </m:oMathPara>
                  </a14:m>
                  <a:endParaRPr kumimoji="1" lang="zh-CN" altLang="en-US" sz="2400" dirty="0"/>
                </a:p>
              </p:txBody>
            </p:sp>
          </mc:Choice>
          <mc:Fallback xmlns="">
            <p:sp>
              <p:nvSpPr>
                <p:cNvPr id="35" name="文本框 34">
                  <a:extLst>
                    <a:ext uri="{FF2B5EF4-FFF2-40B4-BE49-F238E27FC236}">
                      <a16:creationId xmlns:a16="http://schemas.microsoft.com/office/drawing/2014/main" id="{2733E0E1-C9BB-974F-9177-FD5BD2077047}"/>
                    </a:ext>
                  </a:extLst>
                </p:cNvPr>
                <p:cNvSpPr txBox="1">
                  <a:spLocks noRot="1" noChangeAspect="1" noMove="1" noResize="1" noEditPoints="1" noAdjustHandles="1" noChangeArrowheads="1" noChangeShapeType="1" noTextEdit="1"/>
                </p:cNvSpPr>
                <p:nvPr/>
              </p:nvSpPr>
              <p:spPr>
                <a:xfrm>
                  <a:off x="5732180" y="4005907"/>
                  <a:ext cx="406843" cy="460149"/>
                </a:xfrm>
                <a:prstGeom prst="rect">
                  <a:avLst/>
                </a:prstGeom>
                <a:blipFill>
                  <a:blip r:embed="rId8"/>
                  <a:stretch>
                    <a:fillRect l="-18519" r="-3704" b="-64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215C6D23-3342-2043-A9E9-65B4A476EE0D}"/>
                    </a:ext>
                  </a:extLst>
                </p:cNvPr>
                <p:cNvSpPr txBox="1"/>
                <p:nvPr/>
              </p:nvSpPr>
              <p:spPr>
                <a:xfrm>
                  <a:off x="5695889" y="6379036"/>
                  <a:ext cx="487760" cy="4601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𝑑</m:t>
                            </m:r>
                          </m:e>
                          <m:sub>
                            <m:r>
                              <a:rPr kumimoji="1" lang="en-US" altLang="zh-CN" sz="2400" b="0" i="1" smtClean="0">
                                <a:latin typeface="Cambria Math" panose="02040503050406030204" pitchFamily="18" charset="0"/>
                              </a:rPr>
                              <m:t>𝑛</m:t>
                            </m:r>
                          </m:sub>
                        </m:sSub>
                      </m:oMath>
                    </m:oMathPara>
                  </a14:m>
                  <a:endParaRPr kumimoji="1" lang="zh-CN" altLang="en-US" sz="2400" dirty="0"/>
                </a:p>
              </p:txBody>
            </p:sp>
          </mc:Choice>
          <mc:Fallback xmlns="">
            <p:sp>
              <p:nvSpPr>
                <p:cNvPr id="36" name="文本框 35">
                  <a:extLst>
                    <a:ext uri="{FF2B5EF4-FFF2-40B4-BE49-F238E27FC236}">
                      <a16:creationId xmlns:a16="http://schemas.microsoft.com/office/drawing/2014/main" id="{215C6D23-3342-2043-A9E9-65B4A476EE0D}"/>
                    </a:ext>
                  </a:extLst>
                </p:cNvPr>
                <p:cNvSpPr txBox="1">
                  <a:spLocks noRot="1" noChangeAspect="1" noMove="1" noResize="1" noEditPoints="1" noAdjustHandles="1" noChangeArrowheads="1" noChangeShapeType="1" noTextEdit="1"/>
                </p:cNvSpPr>
                <p:nvPr/>
              </p:nvSpPr>
              <p:spPr>
                <a:xfrm>
                  <a:off x="5695889" y="6379036"/>
                  <a:ext cx="487760" cy="460149"/>
                </a:xfrm>
                <a:prstGeom prst="rect">
                  <a:avLst/>
                </a:prstGeom>
                <a:blipFill>
                  <a:blip r:embed="rId9"/>
                  <a:stretch>
                    <a:fillRect l="-15152" b="-3125"/>
                  </a:stretch>
                </a:blipFill>
              </p:spPr>
              <p:txBody>
                <a:bodyPr/>
                <a:lstStyle/>
                <a:p>
                  <a:r>
                    <a:rPr lang="zh-CN" altLang="en-US">
                      <a:noFill/>
                    </a:rPr>
                    <a:t> </a:t>
                  </a:r>
                </a:p>
              </p:txBody>
            </p:sp>
          </mc:Fallback>
        </mc:AlternateContent>
        <p:cxnSp>
          <p:nvCxnSpPr>
            <p:cNvPr id="37" name="直线箭头连接符 36">
              <a:extLst>
                <a:ext uri="{FF2B5EF4-FFF2-40B4-BE49-F238E27FC236}">
                  <a16:creationId xmlns:a16="http://schemas.microsoft.com/office/drawing/2014/main" id="{DB1C2AD6-EDB1-0B41-B9D4-DED7E2585F38}"/>
                </a:ext>
              </a:extLst>
            </p:cNvPr>
            <p:cNvCxnSpPr>
              <a:cxnSpLocks/>
              <a:stCxn id="35" idx="2"/>
              <a:endCxn id="25" idx="0"/>
            </p:cNvCxnSpPr>
            <p:nvPr/>
          </p:nvCxnSpPr>
          <p:spPr>
            <a:xfrm>
              <a:off x="5935602" y="4466056"/>
              <a:ext cx="1" cy="376086"/>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38" name="直线箭头连接符 37">
              <a:extLst>
                <a:ext uri="{FF2B5EF4-FFF2-40B4-BE49-F238E27FC236}">
                  <a16:creationId xmlns:a16="http://schemas.microsoft.com/office/drawing/2014/main" id="{B0DC81AA-7FF7-BE49-866C-FF09FAEEEB9B}"/>
                </a:ext>
              </a:extLst>
            </p:cNvPr>
            <p:cNvCxnSpPr>
              <a:cxnSpLocks/>
              <a:stCxn id="36" idx="0"/>
              <a:endCxn id="29" idx="2"/>
            </p:cNvCxnSpPr>
            <p:nvPr/>
          </p:nvCxnSpPr>
          <p:spPr>
            <a:xfrm flipH="1" flipV="1">
              <a:off x="5935603" y="5988616"/>
              <a:ext cx="4167" cy="39042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0161592"/>
      </p:ext>
    </p:extLst>
  </p:cSld>
  <p:clrMapOvr>
    <a:masterClrMapping/>
  </p:clrMapOvr>
  <mc:AlternateContent xmlns:mc="http://schemas.openxmlformats.org/markup-compatibility/2006" xmlns:p14="http://schemas.microsoft.com/office/powerpoint/2010/main">
    <mc:Choice Requires="p14">
      <p:transition spd="slow" p14:dur="2000" advTm="50314"/>
    </mc:Choice>
    <mc:Fallback xmlns="">
      <p:transition spd="slow" advTm="5031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a:xfrm>
            <a:off x="838200" y="1690688"/>
            <a:ext cx="10515600" cy="4171269"/>
          </a:xfrm>
        </p:spPr>
        <p:txBody>
          <a:bodyPr>
            <a:normAutofit/>
          </a:bodyPr>
          <a:lstStyle/>
          <a:p>
            <a:r>
              <a:rPr lang="en-US" altLang="zh-CN" sz="3200" dirty="0"/>
              <a:t>Introduction</a:t>
            </a:r>
          </a:p>
          <a:p>
            <a:r>
              <a:rPr lang="en-US" altLang="zh-CN" sz="3200" dirty="0"/>
              <a:t>Proposed methods</a:t>
            </a:r>
          </a:p>
          <a:p>
            <a:r>
              <a:rPr lang="en-US" altLang="zh-CN" sz="3200" dirty="0">
                <a:solidFill>
                  <a:srgbClr val="FF0000"/>
                </a:solidFill>
              </a:rPr>
              <a:t>Experiments</a:t>
            </a:r>
          </a:p>
          <a:p>
            <a:r>
              <a:rPr lang="en-US" altLang="zh-CN" sz="3200" dirty="0"/>
              <a:t>Conclusion</a:t>
            </a:r>
          </a:p>
        </p:txBody>
      </p:sp>
    </p:spTree>
    <p:extLst>
      <p:ext uri="{BB962C8B-B14F-4D97-AF65-F5344CB8AC3E}">
        <p14:creationId xmlns:p14="http://schemas.microsoft.com/office/powerpoint/2010/main" val="377396728"/>
      </p:ext>
    </p:extLst>
  </p:cSld>
  <p:clrMapOvr>
    <a:masterClrMapping/>
  </p:clrMapOvr>
  <mc:AlternateContent xmlns:mc="http://schemas.openxmlformats.org/markup-compatibility/2006" xmlns:p14="http://schemas.microsoft.com/office/powerpoint/2010/main">
    <mc:Choice Requires="p14">
      <p:transition spd="slow" p14:dur="2000" advTm="3696"/>
    </mc:Choice>
    <mc:Fallback xmlns="">
      <p:transition spd="slow" advTm="369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 Conditions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838200" y="1690688"/>
                <a:ext cx="10655300" cy="4405312"/>
              </a:xfrm>
            </p:spPr>
            <p:txBody>
              <a:bodyPr>
                <a:normAutofit/>
              </a:bodyPr>
              <a:lstStyle/>
              <a:p>
                <a:r>
                  <a:rPr lang="en-US" altLang="zh-CN" sz="3000" dirty="0"/>
                  <a:t>Dataset</a:t>
                </a:r>
              </a:p>
              <a:p>
                <a:pPr lvl="1"/>
                <a:r>
                  <a:rPr lang="en-US" altLang="zh-CN" sz="2600" dirty="0"/>
                  <a:t>17.51h Mandarin speech</a:t>
                </a:r>
                <a:r>
                  <a:rPr lang="zh-CN" altLang="en-US" sz="2600" dirty="0"/>
                  <a:t> </a:t>
                </a:r>
                <a:r>
                  <a:rPr lang="en-US" altLang="zh-CN" sz="2600" dirty="0"/>
                  <a:t>from a female speaker</a:t>
                </a:r>
              </a:p>
              <a:p>
                <a:pPr lvl="1"/>
                <a:r>
                  <a:rPr lang="en-US" altLang="zh-CN" sz="2600" dirty="0"/>
                  <a:t>training/validation/test set: 11608/611/100</a:t>
                </a:r>
              </a:p>
              <a:p>
                <a:pPr lvl="1"/>
                <a:r>
                  <a:rPr lang="en-US" altLang="zh-CN" sz="2600" dirty="0"/>
                  <a:t>units</a:t>
                </a:r>
                <a:r>
                  <a:rPr lang="zh-CN" altLang="en-US" sz="2600" dirty="0"/>
                  <a:t> </a:t>
                </a:r>
                <a:r>
                  <a:rPr lang="en-US" altLang="zh-CN" sz="2600" dirty="0"/>
                  <a:t>number:</a:t>
                </a:r>
                <a:r>
                  <a:rPr lang="zh-CN" altLang="en-US" sz="2600" dirty="0"/>
                  <a:t> </a:t>
                </a:r>
                <a14:m>
                  <m:oMath xmlns:m="http://schemas.openxmlformats.org/officeDocument/2006/math">
                    <m:r>
                      <a:rPr lang="en-US" altLang="zh-CN" sz="2600" b="0" i="1" smtClean="0">
                        <a:latin typeface="Cambria Math" panose="02040503050406030204" pitchFamily="18" charset="0"/>
                      </a:rPr>
                      <m:t>𝑅</m:t>
                    </m:r>
                    <m:r>
                      <a:rPr lang="en-US" altLang="zh-CN" sz="2600" b="0" i="1" smtClean="0">
                        <a:latin typeface="Cambria Math" panose="02040503050406030204" pitchFamily="18" charset="0"/>
                      </a:rPr>
                      <m:t>=459750</m:t>
                    </m:r>
                  </m:oMath>
                </a14:m>
                <a:endParaRPr lang="en-US" altLang="zh-CN" sz="2600" dirty="0"/>
              </a:p>
              <a:p>
                <a:endParaRPr lang="en-US" altLang="zh-CN" sz="3200" dirty="0"/>
              </a:p>
              <a:p>
                <a:r>
                  <a:rPr lang="en-US" altLang="zh-CN" sz="3200" dirty="0"/>
                  <a:t>Tacotron2</a:t>
                </a:r>
                <a:r>
                  <a:rPr lang="en-US" altLang="zh-CN" sz="3000" dirty="0"/>
                  <a:t> </a:t>
                </a:r>
                <a:r>
                  <a:rPr lang="en-US" altLang="zh-CN" sz="3200" dirty="0"/>
                  <a:t>framework</a:t>
                </a:r>
              </a:p>
              <a:p>
                <a:pPr lvl="1"/>
                <a:r>
                  <a:rPr lang="en-US" altLang="zh-CN" sz="2600" dirty="0"/>
                  <a:t>input: phone + tone</a:t>
                </a:r>
                <a:r>
                  <a:rPr lang="zh-CN" altLang="en-US" sz="2600" dirty="0"/>
                  <a:t> </a:t>
                </a:r>
                <a:r>
                  <a:rPr lang="en-US" altLang="zh-CN" sz="2600" dirty="0"/>
                  <a:t>+</a:t>
                </a:r>
                <a:r>
                  <a:rPr lang="zh-CN" altLang="en-US" sz="2600" dirty="0"/>
                  <a:t> </a:t>
                </a:r>
                <a:r>
                  <a:rPr lang="en-US" altLang="zh-CN" dirty="0"/>
                  <a:t>prosodic position</a:t>
                </a:r>
              </a:p>
              <a:p>
                <a:pPr lvl="1"/>
                <a:r>
                  <a:rPr lang="en-US" altLang="zh-CN" dirty="0"/>
                  <a:t>unit embedding</a:t>
                </a:r>
                <a:r>
                  <a:rPr lang="zh-CN" altLang="en-US" dirty="0"/>
                  <a:t> </a:t>
                </a:r>
                <a:r>
                  <a:rPr lang="en-US" altLang="zh-CN" dirty="0"/>
                  <a:t>dimension</a:t>
                </a:r>
                <a:r>
                  <a:rPr lang="zh-CN" altLang="en-US" dirty="0"/>
                  <a:t> </a:t>
                </a:r>
                <a14:m>
                  <m:oMath xmlns:m="http://schemas.openxmlformats.org/officeDocument/2006/math">
                    <m:r>
                      <a:rPr lang="en-US" altLang="zh-CN" b="0" i="1" smtClean="0">
                        <a:latin typeface="Cambria Math" panose="02040503050406030204" pitchFamily="18" charset="0"/>
                      </a:rPr>
                      <m:t>𝐷</m:t>
                    </m:r>
                    <m:r>
                      <a:rPr lang="en-US" altLang="zh-CN" b="0" i="1" smtClean="0">
                        <a:latin typeface="Cambria Math" panose="02040503050406030204" pitchFamily="18" charset="0"/>
                      </a:rPr>
                      <m:t>=256</m:t>
                    </m:r>
                  </m:oMath>
                </a14:m>
                <a:endParaRPr lang="en-US" altLang="zh-CN" b="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838200" y="1690688"/>
                <a:ext cx="10655300" cy="4405312"/>
              </a:xfrm>
              <a:blipFill rotWithShape="0">
                <a:blip r:embed="rId5"/>
                <a:stretch>
                  <a:fillRect l="-1317" t="-276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49538615"/>
      </p:ext>
    </p:extLst>
  </p:cSld>
  <p:clrMapOvr>
    <a:masterClrMapping/>
  </p:clrMapOvr>
  <mc:AlternateContent xmlns:mc="http://schemas.openxmlformats.org/markup-compatibility/2006" xmlns:p14="http://schemas.microsoft.com/office/powerpoint/2010/main">
    <mc:Choice Requires="p14">
      <p:transition spd="slow" p14:dur="2000" advTm="59929"/>
    </mc:Choice>
    <mc:Fallback xmlns="">
      <p:transition spd="slow" advTm="5992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Unit</a:t>
            </a:r>
            <a:r>
              <a:rPr lang="zh-CN" altLang="en-US" dirty="0"/>
              <a:t> </a:t>
            </a:r>
            <a:r>
              <a:rPr lang="en-US" altLang="zh-CN" dirty="0"/>
              <a:t>Selection</a:t>
            </a:r>
            <a:r>
              <a:rPr lang="zh-CN" altLang="en-US" dirty="0"/>
              <a:t> </a:t>
            </a:r>
            <a:r>
              <a:rPr lang="en-US" altLang="zh-CN" dirty="0"/>
              <a:t>Systems</a:t>
            </a:r>
            <a:endParaRPr lang="zh-CN" altLang="en-US" dirty="0"/>
          </a:p>
        </p:txBody>
      </p:sp>
      <p:sp>
        <p:nvSpPr>
          <p:cNvPr id="6" name="内容占位符 5">
            <a:extLst>
              <a:ext uri="{FF2B5EF4-FFF2-40B4-BE49-F238E27FC236}">
                <a16:creationId xmlns:a16="http://schemas.microsoft.com/office/drawing/2014/main" id="{0E7F3FA0-AC19-7749-A661-911035CF9E35}"/>
              </a:ext>
            </a:extLst>
          </p:cNvPr>
          <p:cNvSpPr>
            <a:spLocks noGrp="1"/>
          </p:cNvSpPr>
          <p:nvPr>
            <p:ph idx="1"/>
          </p:nvPr>
        </p:nvSpPr>
        <p:spPr>
          <a:xfrm>
            <a:off x="838200" y="1825624"/>
            <a:ext cx="10515600" cy="4692133"/>
          </a:xfrm>
        </p:spPr>
        <p:txBody>
          <a:bodyPr>
            <a:normAutofit lnSpcReduction="10000"/>
          </a:bodyPr>
          <a:lstStyle/>
          <a:p>
            <a:pPr marL="457200" indent="-457200"/>
            <a:r>
              <a:rPr lang="en-US" altLang="zh-CN" sz="3200" dirty="0"/>
              <a:t>Baseline</a:t>
            </a:r>
          </a:p>
          <a:p>
            <a:pPr marL="914400" lvl="1" indent="-457200"/>
            <a:r>
              <a:rPr lang="en-US" altLang="zh-CN" dirty="0"/>
              <a:t>Unit2Vec</a:t>
            </a:r>
            <a:r>
              <a:rPr lang="zh-CN" altLang="en-US" dirty="0"/>
              <a:t> </a:t>
            </a:r>
            <a:r>
              <a:rPr lang="en-US" altLang="zh-CN" dirty="0"/>
              <a:t>based</a:t>
            </a:r>
            <a:r>
              <a:rPr lang="zh-CN" altLang="en-US" dirty="0"/>
              <a:t> </a:t>
            </a:r>
            <a:r>
              <a:rPr lang="en-US" altLang="zh-CN" dirty="0"/>
              <a:t>unit</a:t>
            </a:r>
            <a:r>
              <a:rPr lang="zh-CN" altLang="en-US" dirty="0"/>
              <a:t> </a:t>
            </a:r>
            <a:r>
              <a:rPr lang="en-US" altLang="zh-CN" dirty="0"/>
              <a:t>selection [Zhou,</a:t>
            </a:r>
            <a:r>
              <a:rPr lang="zh-CN" altLang="en-US" dirty="0"/>
              <a:t> </a:t>
            </a:r>
            <a:r>
              <a:rPr lang="en-US" altLang="zh-CN" dirty="0"/>
              <a:t>2018]</a:t>
            </a:r>
          </a:p>
          <a:p>
            <a:pPr marL="457200" indent="-457200"/>
            <a:r>
              <a:rPr lang="en-US" altLang="zh-CN" sz="3200" dirty="0" err="1"/>
              <a:t>Prop_All</a:t>
            </a:r>
            <a:endParaRPr lang="en-US" altLang="zh-CN" sz="3200" dirty="0"/>
          </a:p>
          <a:p>
            <a:pPr marL="914400" lvl="1" indent="-457200"/>
            <a:r>
              <a:rPr lang="en-US" altLang="zh-CN" sz="2600" dirty="0"/>
              <a:t>Proposed method</a:t>
            </a:r>
          </a:p>
          <a:p>
            <a:pPr marL="457200" indent="-457200"/>
            <a:r>
              <a:rPr lang="en-US" altLang="zh-CN" sz="3200" dirty="0" err="1"/>
              <a:t>Prop_TC</a:t>
            </a:r>
            <a:r>
              <a:rPr lang="en-US" altLang="zh-CN" sz="3200" dirty="0"/>
              <a:t> </a:t>
            </a:r>
          </a:p>
          <a:p>
            <a:pPr marL="914400" lvl="1" indent="-457200"/>
            <a:r>
              <a:rPr lang="en-US" altLang="zh-CN" sz="2600" i="1" u="sng" dirty="0"/>
              <a:t>unit pre-selection, target cost calculation</a:t>
            </a:r>
            <a:r>
              <a:rPr lang="en-US" altLang="zh-CN" sz="2600" dirty="0"/>
              <a:t>: the same as </a:t>
            </a:r>
            <a:r>
              <a:rPr lang="en-US" altLang="zh-CN" sz="2600" dirty="0" err="1"/>
              <a:t>Prop_All</a:t>
            </a:r>
            <a:endParaRPr lang="en-US" altLang="zh-CN" sz="2600" dirty="0"/>
          </a:p>
          <a:p>
            <a:pPr marL="914400" lvl="1" indent="-457200"/>
            <a:r>
              <a:rPr lang="en-US" altLang="zh-CN" sz="2600" i="1" u="sng" dirty="0"/>
              <a:t>concatenation cost calculation</a:t>
            </a:r>
            <a:r>
              <a:rPr lang="en-US" altLang="zh-CN" sz="2600" dirty="0"/>
              <a:t>:</a:t>
            </a:r>
            <a:r>
              <a:rPr lang="zh-CN" altLang="en-US" sz="2600" dirty="0"/>
              <a:t> </a:t>
            </a:r>
            <a:r>
              <a:rPr lang="en-US" altLang="zh-CN" sz="2600" dirty="0"/>
              <a:t>the same as Baseline </a:t>
            </a:r>
          </a:p>
          <a:p>
            <a:pPr marL="457200" indent="-457200"/>
            <a:r>
              <a:rPr lang="en-US" altLang="zh-CN" sz="3200" dirty="0" err="1"/>
              <a:t>Prop_PS</a:t>
            </a:r>
            <a:endParaRPr lang="en-US" altLang="zh-CN" sz="3200" dirty="0"/>
          </a:p>
          <a:p>
            <a:pPr marL="914400" lvl="1" indent="-457200"/>
            <a:r>
              <a:rPr lang="en-US" altLang="zh-CN" sz="2600" i="1" u="sng" dirty="0"/>
              <a:t>unit pre-selection</a:t>
            </a:r>
            <a:r>
              <a:rPr lang="en-US" altLang="zh-CN" sz="2600" dirty="0"/>
              <a:t>: the same as </a:t>
            </a:r>
            <a:r>
              <a:rPr lang="en-US" altLang="zh-CN" sz="2600" dirty="0" err="1"/>
              <a:t>Prop_All</a:t>
            </a:r>
            <a:endParaRPr lang="en-US" altLang="zh-CN" sz="2600" dirty="0"/>
          </a:p>
          <a:p>
            <a:pPr marL="914400" lvl="1" indent="-457200"/>
            <a:r>
              <a:rPr lang="en-US" altLang="zh-CN" sz="2600" i="1" u="sng" dirty="0"/>
              <a:t>target and concatenation cost calculation</a:t>
            </a:r>
            <a:r>
              <a:rPr lang="en-US" altLang="zh-CN" sz="2600" dirty="0"/>
              <a:t>:  the same as Baseline</a:t>
            </a:r>
          </a:p>
        </p:txBody>
      </p:sp>
    </p:spTree>
    <p:extLst>
      <p:ext uri="{BB962C8B-B14F-4D97-AF65-F5344CB8AC3E}">
        <p14:creationId xmlns:p14="http://schemas.microsoft.com/office/powerpoint/2010/main" val="3256494196"/>
      </p:ext>
    </p:extLst>
  </p:cSld>
  <p:clrMapOvr>
    <a:masterClrMapping/>
  </p:clrMapOvr>
  <mc:AlternateContent xmlns:mc="http://schemas.openxmlformats.org/markup-compatibility/2006" xmlns:p14="http://schemas.microsoft.com/office/powerpoint/2010/main">
    <mc:Choice Requires="p14">
      <p:transition spd="slow" p14:dur="2000" advTm="31889"/>
    </mc:Choice>
    <mc:Fallback xmlns="">
      <p:transition spd="slow" advTm="3188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Visualizations</a:t>
            </a:r>
            <a:r>
              <a:rPr lang="zh-CN" altLang="en-US" dirty="0"/>
              <a:t> </a:t>
            </a:r>
            <a:r>
              <a:rPr lang="en-US" altLang="zh-CN" dirty="0"/>
              <a:t>of</a:t>
            </a:r>
            <a:r>
              <a:rPr lang="zh-CN" altLang="en-US" dirty="0"/>
              <a:t> </a:t>
            </a:r>
            <a:r>
              <a:rPr lang="en-US" altLang="zh-CN" dirty="0"/>
              <a:t>unit embeddings</a:t>
            </a:r>
            <a:endParaRPr lang="zh-CN" altLang="en-US" dirty="0"/>
          </a:p>
        </p:txBody>
      </p:sp>
      <p:pic>
        <p:nvPicPr>
          <p:cNvPr id="10" name="图片 9">
            <a:extLst>
              <a:ext uri="{FF2B5EF4-FFF2-40B4-BE49-F238E27FC236}">
                <a16:creationId xmlns:a16="http://schemas.microsoft.com/office/drawing/2014/main" id="{4F610B04-65C4-E148-954C-ECA4FC765F60}"/>
              </a:ext>
            </a:extLst>
          </p:cNvPr>
          <p:cNvPicPr>
            <a:picLocks noChangeAspect="1"/>
          </p:cNvPicPr>
          <p:nvPr/>
        </p:nvPicPr>
        <p:blipFill>
          <a:blip r:embed="rId3"/>
          <a:stretch>
            <a:fillRect/>
          </a:stretch>
        </p:blipFill>
        <p:spPr>
          <a:xfrm>
            <a:off x="0" y="1690688"/>
            <a:ext cx="12192000" cy="2678545"/>
          </a:xfrm>
          <a:prstGeom prst="rect">
            <a:avLst/>
          </a:prstGeom>
        </p:spPr>
      </p:pic>
      <p:sp>
        <p:nvSpPr>
          <p:cNvPr id="11" name="文本框 10">
            <a:extLst>
              <a:ext uri="{FF2B5EF4-FFF2-40B4-BE49-F238E27FC236}">
                <a16:creationId xmlns:a16="http://schemas.microsoft.com/office/drawing/2014/main" id="{560D012F-6299-1049-91C5-19EDD987B119}"/>
              </a:ext>
            </a:extLst>
          </p:cNvPr>
          <p:cNvSpPr txBox="1"/>
          <p:nvPr/>
        </p:nvSpPr>
        <p:spPr>
          <a:xfrm>
            <a:off x="838200" y="4613299"/>
            <a:ext cx="2392680" cy="400110"/>
          </a:xfrm>
          <a:prstGeom prst="rect">
            <a:avLst/>
          </a:prstGeom>
          <a:noFill/>
        </p:spPr>
        <p:txBody>
          <a:bodyPr wrap="square" rtlCol="0">
            <a:spAutoFit/>
          </a:bodyPr>
          <a:lstStyle/>
          <a:p>
            <a:r>
              <a:rPr lang="en-US" altLang="zh-CN" sz="2000" dirty="0"/>
              <a:t>(a)</a:t>
            </a:r>
            <a:r>
              <a:rPr lang="zh-CN" altLang="en-US" sz="2000" dirty="0"/>
              <a:t> </a:t>
            </a:r>
            <a:r>
              <a:rPr lang="en-US" altLang="zh-CN" sz="2000" dirty="0"/>
              <a:t>Tacotron encoder</a:t>
            </a:r>
            <a:endParaRPr kumimoji="1" lang="zh-CN" altLang="en-US" sz="2000" dirty="0"/>
          </a:p>
        </p:txBody>
      </p:sp>
      <p:sp>
        <p:nvSpPr>
          <p:cNvPr id="3" name="文本框 2">
            <a:extLst>
              <a:ext uri="{FF2B5EF4-FFF2-40B4-BE49-F238E27FC236}">
                <a16:creationId xmlns:a16="http://schemas.microsoft.com/office/drawing/2014/main" id="{3F890464-855C-2545-8902-F6B1C5CFEE88}"/>
              </a:ext>
            </a:extLst>
          </p:cNvPr>
          <p:cNvSpPr txBox="1"/>
          <p:nvPr/>
        </p:nvSpPr>
        <p:spPr>
          <a:xfrm>
            <a:off x="241004" y="5694796"/>
            <a:ext cx="11720624"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Tacotron model was estimated using not only frame-level acoustic features but also linguistic features </a:t>
            </a:r>
          </a:p>
          <a:p>
            <a:pPr marL="285750" indent="-285750">
              <a:buFont typeface="Arial" panose="020B0604020202020204" pitchFamily="34" charset="0"/>
              <a:buChar char="•"/>
            </a:pPr>
            <a:r>
              <a:rPr lang="en-US" altLang="zh-CN" sz="2000" dirty="0"/>
              <a:t>The unit </a:t>
            </a:r>
            <a:r>
              <a:rPr lang="en-US" altLang="zh-CN" sz="2000" dirty="0" err="1"/>
              <a:t>embeddings</a:t>
            </a:r>
            <a:r>
              <a:rPr lang="en-US" altLang="zh-CN" sz="2000" dirty="0"/>
              <a:t> extracted from the </a:t>
            </a:r>
            <a:r>
              <a:rPr lang="en-US" altLang="zh-CN" sz="2000" dirty="0" err="1"/>
              <a:t>Tacotron</a:t>
            </a:r>
            <a:r>
              <a:rPr lang="en-US" altLang="zh-CN" sz="2000" dirty="0"/>
              <a:t> encoder have stronger context- dependency</a:t>
            </a:r>
          </a:p>
        </p:txBody>
      </p:sp>
      <p:sp>
        <p:nvSpPr>
          <p:cNvPr id="8" name="文本框 7">
            <a:extLst>
              <a:ext uri="{FF2B5EF4-FFF2-40B4-BE49-F238E27FC236}">
                <a16:creationId xmlns:a16="http://schemas.microsoft.com/office/drawing/2014/main" id="{9D05E4BF-A9A4-5740-8F30-F88B929C5073}"/>
              </a:ext>
            </a:extLst>
          </p:cNvPr>
          <p:cNvSpPr txBox="1"/>
          <p:nvPr/>
        </p:nvSpPr>
        <p:spPr>
          <a:xfrm>
            <a:off x="5943600" y="4613299"/>
            <a:ext cx="1524000" cy="400110"/>
          </a:xfrm>
          <a:prstGeom prst="rect">
            <a:avLst/>
          </a:prstGeom>
          <a:noFill/>
        </p:spPr>
        <p:txBody>
          <a:bodyPr wrap="square" rtlCol="0">
            <a:spAutoFit/>
          </a:bodyPr>
          <a:lstStyle/>
          <a:p>
            <a:r>
              <a:rPr lang="en-US" altLang="zh-CN" sz="2000" dirty="0"/>
              <a:t>(b)</a:t>
            </a:r>
            <a:r>
              <a:rPr lang="zh-CN" altLang="en-US" sz="2000" dirty="0"/>
              <a:t> </a:t>
            </a:r>
            <a:r>
              <a:rPr lang="en-US" altLang="zh-CN" sz="2000" dirty="0"/>
              <a:t>Unit2Vec</a:t>
            </a:r>
            <a:endParaRPr kumimoji="1" lang="zh-CN" altLang="en-US" sz="2000" dirty="0"/>
          </a:p>
        </p:txBody>
      </p:sp>
      <p:sp>
        <p:nvSpPr>
          <p:cNvPr id="4" name="矩形 3">
            <a:extLst>
              <a:ext uri="{FF2B5EF4-FFF2-40B4-BE49-F238E27FC236}">
                <a16:creationId xmlns:a16="http://schemas.microsoft.com/office/drawing/2014/main" id="{5B631E5D-EE94-E14E-96CB-71F7EFB4E136}"/>
              </a:ext>
            </a:extLst>
          </p:cNvPr>
          <p:cNvSpPr/>
          <p:nvPr/>
        </p:nvSpPr>
        <p:spPr>
          <a:xfrm>
            <a:off x="241004" y="5226697"/>
            <a:ext cx="11936819" cy="461665"/>
          </a:xfrm>
          <a:prstGeom prst="rect">
            <a:avLst/>
          </a:prstGeom>
        </p:spPr>
        <p:txBody>
          <a:bodyPr wrap="square">
            <a:spAutoFit/>
          </a:bodyPr>
          <a:lstStyle/>
          <a:p>
            <a:r>
              <a:rPr lang="en-US" altLang="zh-CN" sz="2400" dirty="0" err="1"/>
              <a:t>Tacotron</a:t>
            </a:r>
            <a:r>
              <a:rPr lang="en-US" altLang="zh-CN" sz="2400" dirty="0"/>
              <a:t> encoder generated </a:t>
            </a:r>
            <a:r>
              <a:rPr lang="en-US" altLang="zh-CN" sz="2400" dirty="0">
                <a:solidFill>
                  <a:srgbClr val="FF0000"/>
                </a:solidFill>
              </a:rPr>
              <a:t>more unit embedding clusters </a:t>
            </a:r>
            <a:r>
              <a:rPr lang="en-US" altLang="zh-CN" sz="2400" dirty="0"/>
              <a:t>for each phone type than Unit2Vec</a:t>
            </a:r>
            <a:endParaRPr lang="zh-CN" altLang="en-US" sz="2400" dirty="0"/>
          </a:p>
        </p:txBody>
      </p:sp>
    </p:spTree>
    <p:extLst>
      <p:ext uri="{BB962C8B-B14F-4D97-AF65-F5344CB8AC3E}">
        <p14:creationId xmlns:p14="http://schemas.microsoft.com/office/powerpoint/2010/main" val="2405083598"/>
      </p:ext>
    </p:extLst>
  </p:cSld>
  <p:clrMapOvr>
    <a:masterClrMapping/>
  </p:clrMapOvr>
  <mc:AlternateContent xmlns:mc="http://schemas.openxmlformats.org/markup-compatibility/2006" xmlns:p14="http://schemas.microsoft.com/office/powerpoint/2010/main">
    <mc:Choice Requires="p14">
      <p:transition spd="slow" p14:dur="2000" advTm="38525"/>
    </mc:Choice>
    <mc:Fallback xmlns="">
      <p:transition spd="slow" advTm="3852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Predict Durations from unit embeddings</a:t>
            </a:r>
            <a:endParaRPr lang="zh-CN" altLang="en-US" dirty="0"/>
          </a:p>
        </p:txBody>
      </p:sp>
      <p:pic>
        <p:nvPicPr>
          <p:cNvPr id="8" name="图片 7">
            <a:extLst>
              <a:ext uri="{FF2B5EF4-FFF2-40B4-BE49-F238E27FC236}">
                <a16:creationId xmlns:a16="http://schemas.microsoft.com/office/drawing/2014/main" id="{38A34DFF-FCCC-2D4C-B0ED-68E0456E2753}"/>
              </a:ext>
            </a:extLst>
          </p:cNvPr>
          <p:cNvPicPr>
            <a:picLocks noChangeAspect="1"/>
          </p:cNvPicPr>
          <p:nvPr/>
        </p:nvPicPr>
        <p:blipFill>
          <a:blip r:embed="rId3"/>
          <a:stretch>
            <a:fillRect/>
          </a:stretch>
        </p:blipFill>
        <p:spPr>
          <a:xfrm>
            <a:off x="2171700" y="1690688"/>
            <a:ext cx="7848600" cy="1739900"/>
          </a:xfrm>
          <a:prstGeom prst="rect">
            <a:avLst/>
          </a:prstGeom>
        </p:spPr>
      </p:pic>
      <p:sp>
        <p:nvSpPr>
          <p:cNvPr id="9" name="矩形 8">
            <a:extLst>
              <a:ext uri="{FF2B5EF4-FFF2-40B4-BE49-F238E27FC236}">
                <a16:creationId xmlns:a16="http://schemas.microsoft.com/office/drawing/2014/main" id="{0F47E3D2-D381-5B4C-8D38-C690AEC3A78C}"/>
              </a:ext>
            </a:extLst>
          </p:cNvPr>
          <p:cNvSpPr/>
          <p:nvPr/>
        </p:nvSpPr>
        <p:spPr>
          <a:xfrm>
            <a:off x="541520" y="3509656"/>
            <a:ext cx="11108960" cy="892552"/>
          </a:xfrm>
          <a:prstGeom prst="rect">
            <a:avLst/>
          </a:prstGeom>
        </p:spPr>
        <p:txBody>
          <a:bodyPr wrap="square">
            <a:spAutoFit/>
          </a:bodyPr>
          <a:lstStyle/>
          <a:p>
            <a:r>
              <a:rPr lang="en-US" altLang="zh-CN" sz="2600" dirty="0"/>
              <a:t>The RMSEs on the validation set of three DNNs with different input,</a:t>
            </a:r>
            <a:r>
              <a:rPr lang="zh-CN" altLang="en-US" sz="2600" dirty="0"/>
              <a:t> </a:t>
            </a:r>
            <a:r>
              <a:rPr lang="en-US" altLang="zh-CN" sz="2600" b="1" dirty="0"/>
              <a:t>S</a:t>
            </a:r>
            <a:r>
              <a:rPr lang="en-US" altLang="zh-CN" sz="2600" dirty="0"/>
              <a:t> stands for HMM state</a:t>
            </a:r>
          </a:p>
        </p:txBody>
      </p:sp>
      <p:sp>
        <p:nvSpPr>
          <p:cNvPr id="3" name="矩形 2">
            <a:extLst>
              <a:ext uri="{FF2B5EF4-FFF2-40B4-BE49-F238E27FC236}">
                <a16:creationId xmlns:a16="http://schemas.microsoft.com/office/drawing/2014/main" id="{183D04AC-DA81-9F41-AD3F-A468C3143127}"/>
              </a:ext>
            </a:extLst>
          </p:cNvPr>
          <p:cNvSpPr/>
          <p:nvPr/>
        </p:nvSpPr>
        <p:spPr>
          <a:xfrm>
            <a:off x="541520" y="2206695"/>
            <a:ext cx="1846080" cy="1015663"/>
          </a:xfrm>
          <a:prstGeom prst="rect">
            <a:avLst/>
          </a:prstGeom>
        </p:spPr>
        <p:txBody>
          <a:bodyPr wrap="square">
            <a:spAutoFit/>
          </a:bodyPr>
          <a:lstStyle/>
          <a:p>
            <a:r>
              <a:rPr lang="en-US" altLang="zh-CN" sz="2000" dirty="0"/>
              <a:t>913-dimension</a:t>
            </a:r>
          </a:p>
          <a:p>
            <a:r>
              <a:rPr lang="en-US" altLang="zh-CN" sz="2000" dirty="0"/>
              <a:t>phone-sized</a:t>
            </a:r>
          </a:p>
          <a:p>
            <a:r>
              <a:rPr lang="en-US" altLang="zh-CN" sz="2000" dirty="0"/>
              <a:t>features</a:t>
            </a:r>
          </a:p>
        </p:txBody>
      </p:sp>
      <p:sp>
        <p:nvSpPr>
          <p:cNvPr id="10" name="矩形 9">
            <a:extLst>
              <a:ext uri="{FF2B5EF4-FFF2-40B4-BE49-F238E27FC236}">
                <a16:creationId xmlns:a16="http://schemas.microsoft.com/office/drawing/2014/main" id="{F144876F-129C-DC47-A2F5-94C2199AEED8}"/>
              </a:ext>
            </a:extLst>
          </p:cNvPr>
          <p:cNvSpPr/>
          <p:nvPr/>
        </p:nvSpPr>
        <p:spPr>
          <a:xfrm>
            <a:off x="9101271" y="2643922"/>
            <a:ext cx="670845" cy="31350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2" name="直线箭头连接符 11">
            <a:extLst>
              <a:ext uri="{FF2B5EF4-FFF2-40B4-BE49-F238E27FC236}">
                <a16:creationId xmlns:a16="http://schemas.microsoft.com/office/drawing/2014/main" id="{944071B3-6B2C-BE44-B1C7-5F876AEDD48F}"/>
              </a:ext>
            </a:extLst>
          </p:cNvPr>
          <p:cNvCxnSpPr>
            <a:cxnSpLocks/>
          </p:cNvCxnSpPr>
          <p:nvPr/>
        </p:nvCxnSpPr>
        <p:spPr>
          <a:xfrm>
            <a:off x="1653702" y="2957431"/>
            <a:ext cx="632298" cy="179469"/>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9DF66118-2B24-DC48-ACEA-253346683113}"/>
                  </a:ext>
                </a:extLst>
              </p:cNvPr>
              <p:cNvSpPr txBox="1"/>
              <p:nvPr/>
            </p:nvSpPr>
            <p:spPr>
              <a:xfrm>
                <a:off x="838200" y="4402208"/>
                <a:ext cx="10515600" cy="2308324"/>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400" dirty="0"/>
                  <a:t>phone</a:t>
                </a:r>
                <a:r>
                  <a:rPr kumimoji="1" lang="zh-CN" altLang="en-US" sz="2400" dirty="0"/>
                  <a:t> </a:t>
                </a:r>
                <a:r>
                  <a:rPr kumimoji="1" lang="en-US" altLang="zh-CN" sz="2400" dirty="0"/>
                  <a:t>duration</a:t>
                </a:r>
                <a:r>
                  <a:rPr kumimoji="1" lang="zh-CN" altLang="en-US" sz="2400" dirty="0"/>
                  <a:t> </a:t>
                </a:r>
                <a:r>
                  <a:rPr kumimoji="1" lang="en-US" altLang="zh-CN" sz="2400" dirty="0"/>
                  <a:t>RMSE</a:t>
                </a:r>
              </a:p>
              <a:p>
                <a:pPr marL="742950" lvl="1" indent="-285750">
                  <a:buFont typeface="Arial" panose="020B0604020202020204" pitchFamily="34" charset="0"/>
                  <a:buChar char="•"/>
                </a:pPr>
                <a:r>
                  <a:rPr kumimoji="1" lang="en-US" altLang="zh-CN" sz="2400" dirty="0"/>
                  <a:t>Linguistic</a:t>
                </a:r>
                <a:r>
                  <a:rPr kumimoji="1" lang="zh-CN" altLang="en-US" sz="2400" dirty="0"/>
                  <a:t> </a:t>
                </a:r>
                <a:r>
                  <a:rPr kumimoji="1" lang="en-US" altLang="zh-CN" sz="2400" dirty="0"/>
                  <a:t>features</a:t>
                </a:r>
                <a:r>
                  <a:rPr kumimoji="1" lang="zh-CN" altLang="en-US" sz="2400" dirty="0"/>
                  <a:t> </a:t>
                </a:r>
                <a14:m>
                  <m:oMath xmlns:m="http://schemas.openxmlformats.org/officeDocument/2006/math">
                    <m:r>
                      <a:rPr kumimoji="1" lang="en-US" altLang="zh-CN" sz="2400" i="1" smtClean="0">
                        <a:latin typeface="Cambria Math" panose="02040503050406030204" pitchFamily="18" charset="0"/>
                        <a:ea typeface="Cambria Math" panose="02040503050406030204" pitchFamily="18" charset="0"/>
                      </a:rPr>
                      <m:t>&lt;</m:t>
                    </m:r>
                  </m:oMath>
                </a14:m>
                <a:r>
                  <a:rPr kumimoji="1" lang="zh-CN" altLang="en-US" sz="2400" dirty="0"/>
                  <a:t> </a:t>
                </a:r>
                <a:r>
                  <a:rPr kumimoji="1" lang="en-US" altLang="zh-CN" sz="2400" dirty="0"/>
                  <a:t>Tacotron</a:t>
                </a:r>
                <a:r>
                  <a:rPr kumimoji="1" lang="zh-CN" altLang="en-US" sz="2400" dirty="0"/>
                  <a:t> </a:t>
                </a:r>
                <a14:m>
                  <m:oMath xmlns:m="http://schemas.openxmlformats.org/officeDocument/2006/math">
                    <m:r>
                      <a:rPr kumimoji="1" lang="zh-CN" altLang="en-US" sz="2400" i="1" smtClean="0">
                        <a:latin typeface="Cambria Math" panose="02040503050406030204" pitchFamily="18" charset="0"/>
                      </a:rPr>
                      <m:t>≪</m:t>
                    </m:r>
                  </m:oMath>
                </a14:m>
                <a:r>
                  <a:rPr kumimoji="1" lang="zh-CN" altLang="en-US" sz="2400" dirty="0"/>
                  <a:t> </a:t>
                </a:r>
                <a:r>
                  <a:rPr kumimoji="1" lang="en-US" altLang="zh-CN" sz="2400" dirty="0"/>
                  <a:t>Unit2Vec</a:t>
                </a:r>
              </a:p>
              <a:p>
                <a:pPr marL="285750" indent="-285750">
                  <a:buFont typeface="Arial" panose="020B0604020202020204" pitchFamily="34" charset="0"/>
                  <a:buChar char="•"/>
                </a:pPr>
                <a:r>
                  <a:rPr kumimoji="1" lang="en-US" altLang="zh-CN" sz="2400" dirty="0"/>
                  <a:t>state</a:t>
                </a:r>
                <a:r>
                  <a:rPr kumimoji="1" lang="zh-CN" altLang="en-US" sz="2400" dirty="0"/>
                  <a:t> </a:t>
                </a:r>
                <a:r>
                  <a:rPr kumimoji="1" lang="en-US" altLang="zh-CN" sz="2400" dirty="0"/>
                  <a:t>duration</a:t>
                </a:r>
                <a:r>
                  <a:rPr kumimoji="1" lang="zh-CN" altLang="en-US" sz="2400" dirty="0"/>
                  <a:t> </a:t>
                </a:r>
                <a:r>
                  <a:rPr kumimoji="1" lang="en-US" altLang="zh-CN" sz="2400" dirty="0"/>
                  <a:t>RMSEs</a:t>
                </a:r>
              </a:p>
              <a:p>
                <a:pPr marL="742950" lvl="1" indent="-285750">
                  <a:buFont typeface="Arial" panose="020B0604020202020204" pitchFamily="34" charset="0"/>
                  <a:buChar char="•"/>
                </a:pPr>
                <a:r>
                  <a:rPr kumimoji="1" lang="en-US" altLang="zh-CN" sz="2400" dirty="0"/>
                  <a:t>Tacotron</a:t>
                </a:r>
                <a:r>
                  <a:rPr kumimoji="1" lang="zh-CN" altLang="en-US" sz="2400" dirty="0"/>
                  <a:t> </a:t>
                </a:r>
                <a14:m>
                  <m:oMath xmlns:m="http://schemas.openxmlformats.org/officeDocument/2006/math">
                    <m:r>
                      <a:rPr kumimoji="1" lang="zh-CN" altLang="en-US" sz="2400" i="1" smtClean="0">
                        <a:latin typeface="Cambria Math" panose="02040503050406030204" pitchFamily="18" charset="0"/>
                      </a:rPr>
                      <m:t>≈</m:t>
                    </m:r>
                  </m:oMath>
                </a14:m>
                <a:r>
                  <a:rPr kumimoji="1" lang="zh-CN" altLang="en-US" sz="2400" dirty="0"/>
                  <a:t> </a:t>
                </a:r>
                <a:r>
                  <a:rPr kumimoji="1" lang="en-US" altLang="zh-CN" sz="2400" dirty="0"/>
                  <a:t>Unit2Vec</a:t>
                </a:r>
              </a:p>
              <a:p>
                <a:pPr marL="742950" lvl="1" indent="-285750">
                  <a:buFont typeface="Arial" panose="020B0604020202020204" pitchFamily="34" charset="0"/>
                  <a:buChar char="•"/>
                </a:pPr>
                <a:r>
                  <a:rPr lang="en-US" altLang="zh-CN" sz="2400" dirty="0"/>
                  <a:t>Tacotron model paid more attention to the transitions between phonemes than between states. </a:t>
                </a:r>
              </a:p>
            </p:txBody>
          </p:sp>
        </mc:Choice>
        <mc:Fallback xmlns="">
          <p:sp>
            <p:nvSpPr>
              <p:cNvPr id="13" name="文本框 12">
                <a:extLst>
                  <a:ext uri="{FF2B5EF4-FFF2-40B4-BE49-F238E27FC236}">
                    <a16:creationId xmlns:a16="http://schemas.microsoft.com/office/drawing/2014/main" id="{9DF66118-2B24-DC48-ACEA-253346683113}"/>
                  </a:ext>
                </a:extLst>
              </p:cNvPr>
              <p:cNvSpPr txBox="1">
                <a:spLocks noRot="1" noChangeAspect="1" noMove="1" noResize="1" noEditPoints="1" noAdjustHandles="1" noChangeArrowheads="1" noChangeShapeType="1" noTextEdit="1"/>
              </p:cNvSpPr>
              <p:nvPr/>
            </p:nvSpPr>
            <p:spPr>
              <a:xfrm>
                <a:off x="838200" y="4402208"/>
                <a:ext cx="10515600" cy="2308324"/>
              </a:xfrm>
              <a:prstGeom prst="rect">
                <a:avLst/>
              </a:prstGeom>
              <a:blipFill>
                <a:blip r:embed="rId6"/>
                <a:stretch>
                  <a:fillRect l="-724" t="-2198" b="-494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2393171"/>
      </p:ext>
    </p:extLst>
  </p:cSld>
  <p:clrMapOvr>
    <a:masterClrMapping/>
  </p:clrMapOvr>
  <mc:AlternateContent xmlns:mc="http://schemas.openxmlformats.org/markup-compatibility/2006" xmlns:p14="http://schemas.microsoft.com/office/powerpoint/2010/main">
    <mc:Choice Requires="p14">
      <p:transition spd="slow" p14:dur="2000" advTm="63115"/>
    </mc:Choice>
    <mc:Fallback xmlns="">
      <p:transition spd="slow" advTm="6311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Correlation with Acoustic Distance</a:t>
            </a:r>
            <a:endParaRPr lang="zh-CN" altLang="en-US"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E3CEE780-A310-864E-A8CE-1A7B54FB8975}"/>
                  </a:ext>
                </a:extLst>
              </p:cNvPr>
              <p:cNvSpPr/>
              <p:nvPr/>
            </p:nvSpPr>
            <p:spPr>
              <a:xfrm>
                <a:off x="7335077" y="1532884"/>
                <a:ext cx="4691271" cy="4801314"/>
              </a:xfrm>
              <a:prstGeom prst="rect">
                <a:avLst/>
              </a:prstGeom>
            </p:spPr>
            <p:txBody>
              <a:bodyPr wrap="square">
                <a:spAutoFit/>
              </a:bodyPr>
              <a:lstStyle/>
              <a:p>
                <a:pPr marL="457200" indent="-457200">
                  <a:buFont typeface="Arial" panose="020B0604020202020204" pitchFamily="34" charset="0"/>
                  <a:buChar char="•"/>
                </a:pPr>
                <a:r>
                  <a:rPr lang="en-US" altLang="zh-CN" sz="2600" dirty="0"/>
                  <a:t>randomly selected 300 pairs of candidate units</a:t>
                </a:r>
                <a:r>
                  <a:rPr lang="zh-CN" altLang="en-US" sz="2600" dirty="0"/>
                  <a:t> </a:t>
                </a:r>
                <a:r>
                  <a:rPr lang="en-US" altLang="zh-CN" sz="2600" dirty="0"/>
                  <a:t>for</a:t>
                </a:r>
                <a:r>
                  <a:rPr lang="zh-CN" altLang="en-US" sz="2600" dirty="0"/>
                  <a:t> </a:t>
                </a:r>
                <a:r>
                  <a:rPr lang="en-US" altLang="zh-CN" sz="2600" dirty="0"/>
                  <a:t>each</a:t>
                </a:r>
                <a:r>
                  <a:rPr lang="zh-CN" altLang="en-US" sz="2600" dirty="0"/>
                  <a:t> </a:t>
                </a:r>
                <a:r>
                  <a:rPr lang="en-US" altLang="zh-CN" sz="2600" dirty="0"/>
                  <a:t>phone</a:t>
                </a:r>
                <a:r>
                  <a:rPr lang="zh-CN" altLang="en-US" sz="2600" dirty="0"/>
                  <a:t> </a:t>
                </a:r>
                <a:r>
                  <a:rPr lang="en-US" altLang="zh-CN" sz="2600" dirty="0"/>
                  <a:t>type</a:t>
                </a:r>
              </a:p>
              <a:p>
                <a:pPr marL="457200" indent="-457200">
                  <a:buFont typeface="Arial" panose="020B0604020202020204" pitchFamily="34" charset="0"/>
                  <a:buChar char="•"/>
                </a:pPr>
                <a:r>
                  <a:rPr lang="en-US" altLang="zh-CN" sz="2600" dirty="0"/>
                  <a:t>acoustic distance: the Euclidean distance between the averaged</a:t>
                </a:r>
                <a:r>
                  <a:rPr lang="zh-CN" altLang="en-US" sz="2600" dirty="0"/>
                  <a:t> </a:t>
                </a:r>
                <a:r>
                  <a:rPr lang="en-US" altLang="zh-CN" sz="2600" dirty="0"/>
                  <a:t>mel-spectrograms of a pair of units.</a:t>
                </a:r>
              </a:p>
              <a:p>
                <a:pPr marL="285750" indent="-285750">
                  <a:buFont typeface="Arial" panose="020B0604020202020204" pitchFamily="34" charset="0"/>
                  <a:buChar char="•"/>
                </a:pPr>
                <a:r>
                  <a:rPr lang="en-US" altLang="zh-CN" sz="2600" dirty="0"/>
                  <a:t>Correlation</a:t>
                </a:r>
              </a:p>
              <a:p>
                <a:pPr marL="742950" lvl="1" indent="-285750">
                  <a:buFont typeface="Arial" panose="020B0604020202020204" pitchFamily="34" charset="0"/>
                  <a:buChar char="•"/>
                </a:pPr>
                <a:r>
                  <a:rPr lang="en-US" altLang="zh-CN" sz="2400" dirty="0"/>
                  <a:t>CORR_Unit2Vec</a:t>
                </a:r>
                <a:r>
                  <a:rPr lang="zh-CN" altLang="en-US" sz="2400" dirty="0"/>
                  <a:t> </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zh-CN" altLang="en-US" sz="2400" dirty="0"/>
                  <a:t> </a:t>
                </a:r>
                <a:r>
                  <a:rPr lang="en-US" altLang="zh-CN" sz="2400" dirty="0"/>
                  <a:t>0.302</a:t>
                </a:r>
              </a:p>
              <a:p>
                <a:pPr marL="742950" lvl="1" indent="-285750">
                  <a:buFont typeface="Arial" panose="020B0604020202020204" pitchFamily="34" charset="0"/>
                  <a:buChar char="•"/>
                </a:pPr>
                <a:r>
                  <a:rPr lang="en-US" altLang="zh-CN" sz="2400" dirty="0"/>
                  <a:t>CORR_Tacotron2</a:t>
                </a:r>
                <a:r>
                  <a:rPr lang="zh-CN" altLang="en-US" sz="2400" dirty="0"/>
                  <a:t> </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zh-CN" altLang="en-US" sz="2400" dirty="0">
                    <a:solidFill>
                      <a:srgbClr val="FF0000"/>
                    </a:solidFill>
                  </a:rPr>
                  <a:t> </a:t>
                </a:r>
                <a:r>
                  <a:rPr lang="en-US" altLang="zh-CN" sz="2400" dirty="0">
                    <a:solidFill>
                      <a:srgbClr val="FF0000"/>
                    </a:solidFill>
                  </a:rPr>
                  <a:t>0.361</a:t>
                </a:r>
              </a:p>
              <a:p>
                <a:pPr marL="742950" lvl="1" indent="-285750">
                  <a:buFont typeface="Arial" panose="020B0604020202020204" pitchFamily="34" charset="0"/>
                  <a:buChar char="•"/>
                </a:pPr>
                <a:r>
                  <a:rPr lang="en-US" altLang="zh-CN" sz="2400" dirty="0">
                    <a:solidFill>
                      <a:srgbClr val="FF0000"/>
                    </a:solidFill>
                  </a:rPr>
                  <a:t>Tacotron</a:t>
                </a:r>
                <a:r>
                  <a:rPr lang="zh-CN" altLang="en-US" sz="2400" dirty="0">
                    <a:solidFill>
                      <a:srgbClr val="FF0000"/>
                    </a:solidFill>
                  </a:rPr>
                  <a:t> </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&gt;</m:t>
                    </m:r>
                  </m:oMath>
                </a14:m>
                <a:r>
                  <a:rPr lang="zh-CN" altLang="en-US" sz="2400" dirty="0"/>
                  <a:t> </a:t>
                </a:r>
                <a:r>
                  <a:rPr lang="en-US" altLang="zh-CN" sz="2400" dirty="0"/>
                  <a:t>Unit2Vec</a:t>
                </a:r>
              </a:p>
            </p:txBody>
          </p:sp>
        </mc:Choice>
        <mc:Fallback xmlns="">
          <p:sp>
            <p:nvSpPr>
              <p:cNvPr id="5" name="矩形 4">
                <a:extLst>
                  <a:ext uri="{FF2B5EF4-FFF2-40B4-BE49-F238E27FC236}">
                    <a16:creationId xmlns:a16="http://schemas.microsoft.com/office/drawing/2014/main" id="{E3CEE780-A310-864E-A8CE-1A7B54FB8975}"/>
                  </a:ext>
                </a:extLst>
              </p:cNvPr>
              <p:cNvSpPr>
                <a:spLocks noRot="1" noChangeAspect="1" noMove="1" noResize="1" noEditPoints="1" noAdjustHandles="1" noChangeArrowheads="1" noChangeShapeType="1" noTextEdit="1"/>
              </p:cNvSpPr>
              <p:nvPr/>
            </p:nvSpPr>
            <p:spPr>
              <a:xfrm>
                <a:off x="7335077" y="1532884"/>
                <a:ext cx="4691271" cy="4801314"/>
              </a:xfrm>
              <a:prstGeom prst="rect">
                <a:avLst/>
              </a:prstGeom>
              <a:blipFill>
                <a:blip r:embed="rId5"/>
                <a:stretch>
                  <a:fillRect l="-1892" t="-1055" b="-1583"/>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607B4903-6595-E741-A7F9-C7261B1B2B47}"/>
              </a:ext>
            </a:extLst>
          </p:cNvPr>
          <p:cNvPicPr>
            <a:picLocks noChangeAspect="1"/>
          </p:cNvPicPr>
          <p:nvPr/>
        </p:nvPicPr>
        <p:blipFill>
          <a:blip r:embed="rId6"/>
          <a:stretch>
            <a:fillRect/>
          </a:stretch>
        </p:blipFill>
        <p:spPr>
          <a:xfrm>
            <a:off x="417442" y="1985891"/>
            <a:ext cx="6657419" cy="3895299"/>
          </a:xfrm>
          <a:prstGeom prst="rect">
            <a:avLst/>
          </a:prstGeom>
        </p:spPr>
      </p:pic>
    </p:spTree>
    <p:extLst>
      <p:ext uri="{BB962C8B-B14F-4D97-AF65-F5344CB8AC3E}">
        <p14:creationId xmlns:p14="http://schemas.microsoft.com/office/powerpoint/2010/main" val="3422861020"/>
      </p:ext>
    </p:extLst>
  </p:cSld>
  <p:clrMapOvr>
    <a:masterClrMapping/>
  </p:clrMapOvr>
  <mc:AlternateContent xmlns:mc="http://schemas.openxmlformats.org/markup-compatibility/2006" xmlns:p14="http://schemas.microsoft.com/office/powerpoint/2010/main">
    <mc:Choice Requires="p14">
      <p:transition spd="slow" p14:dur="2000" advTm="41786"/>
    </mc:Choice>
    <mc:Fallback xmlns="">
      <p:transition spd="slow" advTm="4178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a:xfrm>
            <a:off x="838200" y="1690688"/>
            <a:ext cx="10515600" cy="4171269"/>
          </a:xfrm>
        </p:spPr>
        <p:txBody>
          <a:bodyPr>
            <a:normAutofit/>
          </a:bodyPr>
          <a:lstStyle/>
          <a:p>
            <a:r>
              <a:rPr lang="en-US" altLang="zh-CN" sz="3200" dirty="0">
                <a:solidFill>
                  <a:srgbClr val="FF0000"/>
                </a:solidFill>
              </a:rPr>
              <a:t>Introduction</a:t>
            </a:r>
            <a:endParaRPr lang="en-US" altLang="zh-CN" sz="3200" dirty="0"/>
          </a:p>
          <a:p>
            <a:r>
              <a:rPr lang="en-US" altLang="zh-CN" sz="3200" dirty="0"/>
              <a:t>Proposed methods</a:t>
            </a:r>
          </a:p>
          <a:p>
            <a:r>
              <a:rPr lang="en-US" altLang="zh-CN" sz="3200" dirty="0"/>
              <a:t>Experiments</a:t>
            </a:r>
          </a:p>
          <a:p>
            <a:r>
              <a:rPr lang="en-US" altLang="zh-CN" sz="3200" dirty="0"/>
              <a:t>Conclusion</a:t>
            </a:r>
          </a:p>
        </p:txBody>
      </p:sp>
    </p:spTree>
    <p:extLst>
      <p:ext uri="{BB962C8B-B14F-4D97-AF65-F5344CB8AC3E}">
        <p14:creationId xmlns:p14="http://schemas.microsoft.com/office/powerpoint/2010/main" val="2453118431"/>
      </p:ext>
    </p:extLst>
  </p:cSld>
  <p:clrMapOvr>
    <a:masterClrMapping/>
  </p:clrMapOvr>
  <mc:AlternateContent xmlns:mc="http://schemas.openxmlformats.org/markup-compatibility/2006" xmlns:p14="http://schemas.microsoft.com/office/powerpoint/2010/main">
    <mc:Choice Requires="p14">
      <p:transition spd="slow" p14:dur="2000" advTm="4336"/>
    </mc:Choice>
    <mc:Fallback xmlns="">
      <p:transition spd="slow" advTm="43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B4FDD8BF-EBE6-C44F-9BA5-CF38527A4D38}"/>
              </a:ext>
            </a:extLst>
          </p:cNvPr>
          <p:cNvSpPr>
            <a:spLocks noGrp="1"/>
          </p:cNvSpPr>
          <p:nvPr>
            <p:ph type="title"/>
          </p:nvPr>
        </p:nvSpPr>
        <p:spPr>
          <a:xfrm>
            <a:off x="838200" y="365125"/>
            <a:ext cx="10515600" cy="1325563"/>
          </a:xfrm>
        </p:spPr>
        <p:txBody>
          <a:bodyPr/>
          <a:lstStyle/>
          <a:p>
            <a:r>
              <a:rPr lang="en-US" altLang="zh-CN" dirty="0"/>
              <a:t>Subjective Evaluation</a:t>
            </a:r>
            <a:endParaRPr lang="zh-CN" altLang="en-US" dirty="0"/>
          </a:p>
        </p:txBody>
      </p:sp>
      <p:pic>
        <p:nvPicPr>
          <p:cNvPr id="5" name="图片 4">
            <a:extLst>
              <a:ext uri="{FF2B5EF4-FFF2-40B4-BE49-F238E27FC236}">
                <a16:creationId xmlns:a16="http://schemas.microsoft.com/office/drawing/2014/main" id="{2AE2E74C-B092-CD40-BEBB-448D791C1742}"/>
              </a:ext>
            </a:extLst>
          </p:cNvPr>
          <p:cNvPicPr>
            <a:picLocks noChangeAspect="1"/>
          </p:cNvPicPr>
          <p:nvPr/>
        </p:nvPicPr>
        <p:blipFill>
          <a:blip r:embed="rId3"/>
          <a:stretch>
            <a:fillRect/>
          </a:stretch>
        </p:blipFill>
        <p:spPr>
          <a:xfrm>
            <a:off x="2393950" y="1364938"/>
            <a:ext cx="7404100" cy="1879600"/>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05FD6F8-9DAD-0E4B-A5CF-1FE459C7C36A}"/>
                  </a:ext>
                </a:extLst>
              </p:cNvPr>
              <p:cNvSpPr txBox="1"/>
              <p:nvPr/>
            </p:nvSpPr>
            <p:spPr>
              <a:xfrm>
                <a:off x="838200" y="3413760"/>
                <a:ext cx="8316434" cy="3293209"/>
              </a:xfrm>
              <a:prstGeom prst="rect">
                <a:avLst/>
              </a:prstGeom>
              <a:noFill/>
            </p:spPr>
            <p:txBody>
              <a:bodyPr wrap="square" rtlCol="0">
                <a:spAutoFit/>
              </a:bodyPr>
              <a:lstStyle/>
              <a:p>
                <a:pPr marL="285750" indent="-285750">
                  <a:buFont typeface="Wingdings" pitchFamily="2" charset="2"/>
                  <a:buChar char="ü"/>
                </a:pPr>
                <a:r>
                  <a:rPr lang="en-US" altLang="zh-CN" sz="2600" dirty="0"/>
                  <a:t>N/P: no</a:t>
                </a:r>
                <a:r>
                  <a:rPr lang="zh-CN" altLang="en-US" sz="2600" dirty="0"/>
                  <a:t> </a:t>
                </a:r>
                <a:r>
                  <a:rPr lang="en-US" altLang="zh-CN" sz="2600" dirty="0"/>
                  <a:t>preference</a:t>
                </a:r>
              </a:p>
              <a:p>
                <a:pPr marL="285750" indent="-285750">
                  <a:buFont typeface="Wingdings" pitchFamily="2" charset="2"/>
                  <a:buChar char="ü"/>
                </a:pPr>
                <a:r>
                  <a:rPr lang="en-US" altLang="zh-CN" sz="2600" dirty="0" err="1">
                    <a:solidFill>
                      <a:srgbClr val="FF0000"/>
                    </a:solidFill>
                  </a:rPr>
                  <a:t>Prop_All</a:t>
                </a:r>
                <a:r>
                  <a:rPr lang="zh-CN" altLang="en-US" sz="2600" dirty="0">
                    <a:solidFill>
                      <a:srgbClr val="FF0000"/>
                    </a:solidFill>
                  </a:rPr>
                  <a:t> </a:t>
                </a:r>
                <a14:m>
                  <m:oMath xmlns:m="http://schemas.openxmlformats.org/officeDocument/2006/math">
                    <m:r>
                      <a:rPr lang="en-US" altLang="zh-CN" sz="2600" i="1" smtClean="0">
                        <a:solidFill>
                          <a:schemeClr val="tx1"/>
                        </a:solidFill>
                        <a:latin typeface="Cambria Math" panose="02040503050406030204" pitchFamily="18" charset="0"/>
                        <a:ea typeface="Cambria Math" panose="02040503050406030204" pitchFamily="18" charset="0"/>
                      </a:rPr>
                      <m:t>&gt;</m:t>
                    </m:r>
                  </m:oMath>
                </a14:m>
                <a:r>
                  <a:rPr lang="en-US" altLang="zh-CN" sz="2600" dirty="0"/>
                  <a:t> Baseline (p-values</a:t>
                </a:r>
                <a14:m>
                  <m:oMath xmlns:m="http://schemas.openxmlformats.org/officeDocument/2006/math">
                    <m:r>
                      <a:rPr lang="en-US" altLang="zh-CN" sz="2600" i="1" smtClean="0">
                        <a:latin typeface="Cambria Math" panose="02040503050406030204" pitchFamily="18" charset="0"/>
                        <a:ea typeface="Cambria Math" panose="02040503050406030204" pitchFamily="18" charset="0"/>
                      </a:rPr>
                      <m:t>&lt;</m:t>
                    </m:r>
                  </m:oMath>
                </a14:m>
                <a:r>
                  <a:rPr lang="en-US" altLang="zh-CN" sz="2600" dirty="0"/>
                  <a:t>0.001)</a:t>
                </a:r>
              </a:p>
              <a:p>
                <a:pPr marL="285750" indent="-285750">
                  <a:buFont typeface="Wingdings" pitchFamily="2" charset="2"/>
                  <a:buChar char="ü"/>
                </a:pPr>
                <a:r>
                  <a:rPr lang="en-US" altLang="zh-CN" sz="2600" dirty="0"/>
                  <a:t>two systems in other three tests</a:t>
                </a:r>
              </a:p>
              <a:p>
                <a:pPr marL="742950" lvl="1" indent="-285750">
                  <a:buFont typeface="Wingdings" pitchFamily="2" charset="2"/>
                  <a:buChar char="ü"/>
                </a:pPr>
                <a:r>
                  <a:rPr lang="en-US" altLang="zh-CN" sz="2600" dirty="0"/>
                  <a:t>no significant  preference</a:t>
                </a:r>
                <a:r>
                  <a:rPr lang="zh-CN" altLang="en-US" sz="2600" dirty="0"/>
                  <a:t> </a:t>
                </a:r>
                <a:r>
                  <a:rPr lang="en-US" altLang="zh-CN" sz="2600" dirty="0"/>
                  <a:t>(p</a:t>
                </a:r>
                <a14:m>
                  <m:oMath xmlns:m="http://schemas.openxmlformats.org/officeDocument/2006/math">
                    <m:r>
                      <a:rPr lang="en-US" altLang="zh-CN" sz="2600" i="1" smtClean="0">
                        <a:latin typeface="Cambria Math" panose="02040503050406030204" pitchFamily="18" charset="0"/>
                        <a:ea typeface="Cambria Math" panose="02040503050406030204" pitchFamily="18" charset="0"/>
                      </a:rPr>
                      <m:t>&gt;</m:t>
                    </m:r>
                  </m:oMath>
                </a14:m>
                <a:r>
                  <a:rPr lang="en-US" altLang="zh-CN" sz="2600" dirty="0"/>
                  <a:t>0.05)</a:t>
                </a:r>
              </a:p>
              <a:p>
                <a:pPr marL="285750" indent="-285750">
                  <a:buFont typeface="Wingdings" pitchFamily="2" charset="2"/>
                  <a:buChar char="ü"/>
                </a:pPr>
                <a:endParaRPr lang="en-US" altLang="zh-CN" sz="2600" dirty="0"/>
              </a:p>
              <a:p>
                <a:pPr marL="285750" indent="-285750">
                  <a:buFont typeface="Wingdings" pitchFamily="2" charset="2"/>
                  <a:buChar char="ü"/>
                </a:pPr>
                <a:r>
                  <a:rPr lang="en-US" altLang="zh-CN" sz="2600" dirty="0"/>
                  <a:t>modifying single module may not improve the naturalness</a:t>
                </a:r>
              </a:p>
              <a:p>
                <a:pPr marL="285750" indent="-285750">
                  <a:buFont typeface="Wingdings" pitchFamily="2" charset="2"/>
                  <a:buChar char="ü"/>
                </a:pPr>
                <a:r>
                  <a:rPr lang="en-US" altLang="zh-CN" sz="2600" dirty="0">
                    <a:solidFill>
                      <a:srgbClr val="FF0000"/>
                    </a:solidFill>
                  </a:rPr>
                  <a:t>modifying three modules simultaneously </a:t>
                </a:r>
                <a:r>
                  <a:rPr lang="en-US" altLang="zh-CN" sz="2600" dirty="0"/>
                  <a:t>improves the naturalness</a:t>
                </a:r>
              </a:p>
            </p:txBody>
          </p:sp>
        </mc:Choice>
        <mc:Fallback xmlns="">
          <p:sp>
            <p:nvSpPr>
              <p:cNvPr id="6" name="文本框 5">
                <a:extLst>
                  <a:ext uri="{FF2B5EF4-FFF2-40B4-BE49-F238E27FC236}">
                    <a16:creationId xmlns:a16="http://schemas.microsoft.com/office/drawing/2014/main" id="{105FD6F8-9DAD-0E4B-A5CF-1FE459C7C36A}"/>
                  </a:ext>
                </a:extLst>
              </p:cNvPr>
              <p:cNvSpPr txBox="1">
                <a:spLocks noRot="1" noChangeAspect="1" noMove="1" noResize="1" noEditPoints="1" noAdjustHandles="1" noChangeArrowheads="1" noChangeShapeType="1" noTextEdit="1"/>
              </p:cNvSpPr>
              <p:nvPr/>
            </p:nvSpPr>
            <p:spPr>
              <a:xfrm>
                <a:off x="838200" y="3413760"/>
                <a:ext cx="8316434" cy="3293209"/>
              </a:xfrm>
              <a:prstGeom prst="rect">
                <a:avLst/>
              </a:prstGeom>
              <a:blipFill>
                <a:blip r:embed="rId6"/>
                <a:stretch>
                  <a:fillRect l="-1067" t="-1538" r="-457" b="-3846"/>
                </a:stretch>
              </a:blipFill>
            </p:spPr>
            <p:txBody>
              <a:bodyPr/>
              <a:lstStyle/>
              <a:p>
                <a:r>
                  <a:rPr lang="zh-CN" altLang="en-US">
                    <a:noFill/>
                  </a:rPr>
                  <a:t> </a:t>
                </a:r>
              </a:p>
            </p:txBody>
          </p:sp>
        </mc:Fallback>
      </mc:AlternateContent>
      <p:pic>
        <p:nvPicPr>
          <p:cNvPr id="7" name="内容占位符 6">
            <a:extLst>
              <a:ext uri="{FF2B5EF4-FFF2-40B4-BE49-F238E27FC236}">
                <a16:creationId xmlns:a16="http://schemas.microsoft.com/office/drawing/2014/main" id="{54E78D2A-353A-CC4F-8461-0A0EF3EEB536}"/>
              </a:ext>
            </a:extLst>
          </p:cNvPr>
          <p:cNvPicPr>
            <a:picLocks noGrp="1" noChangeAspect="1"/>
          </p:cNvPicPr>
          <p:nvPr>
            <p:ph idx="1"/>
          </p:nvPr>
        </p:nvPicPr>
        <p:blipFill>
          <a:blip r:embed="rId7"/>
          <a:stretch>
            <a:fillRect/>
          </a:stretch>
        </p:blipFill>
        <p:spPr>
          <a:xfrm>
            <a:off x="9342119" y="4037969"/>
            <a:ext cx="2400529" cy="2400529"/>
          </a:xfrm>
          <a:prstGeom prst="rect">
            <a:avLst/>
          </a:prstGeom>
        </p:spPr>
      </p:pic>
      <p:sp>
        <p:nvSpPr>
          <p:cNvPr id="2" name="文本框 1">
            <a:extLst>
              <a:ext uri="{FF2B5EF4-FFF2-40B4-BE49-F238E27FC236}">
                <a16:creationId xmlns:a16="http://schemas.microsoft.com/office/drawing/2014/main" id="{594B0AA8-E752-2340-A7AD-D86DF3E86952}"/>
              </a:ext>
            </a:extLst>
          </p:cNvPr>
          <p:cNvSpPr txBox="1"/>
          <p:nvPr/>
        </p:nvSpPr>
        <p:spPr>
          <a:xfrm>
            <a:off x="9036647" y="3450548"/>
            <a:ext cx="3015313" cy="461665"/>
          </a:xfrm>
          <a:prstGeom prst="rect">
            <a:avLst/>
          </a:prstGeom>
          <a:noFill/>
        </p:spPr>
        <p:txBody>
          <a:bodyPr wrap="none" rtlCol="0">
            <a:spAutoFit/>
          </a:bodyPr>
          <a:lstStyle/>
          <a:p>
            <a:r>
              <a:rPr kumimoji="1" lang="en-US" altLang="zh-CN" sz="2400" dirty="0"/>
              <a:t>Link to demo webpage</a:t>
            </a:r>
            <a:endParaRPr kumimoji="1" lang="zh-CN" altLang="en-US" sz="2400" dirty="0"/>
          </a:p>
        </p:txBody>
      </p:sp>
    </p:spTree>
    <p:extLst>
      <p:ext uri="{BB962C8B-B14F-4D97-AF65-F5344CB8AC3E}">
        <p14:creationId xmlns:p14="http://schemas.microsoft.com/office/powerpoint/2010/main" val="2140697043"/>
      </p:ext>
    </p:extLst>
  </p:cSld>
  <p:clrMapOvr>
    <a:masterClrMapping/>
  </p:clrMapOvr>
  <mc:AlternateContent xmlns:mc="http://schemas.openxmlformats.org/markup-compatibility/2006" xmlns:p14="http://schemas.microsoft.com/office/powerpoint/2010/main">
    <mc:Choice Requires="p14">
      <p:transition spd="slow" p14:dur="2000" advTm="42889"/>
    </mc:Choice>
    <mc:Fallback xmlns="">
      <p:transition spd="slow" advTm="4288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a:xfrm>
            <a:off x="838200" y="1690688"/>
            <a:ext cx="10515600" cy="4171269"/>
          </a:xfrm>
        </p:spPr>
        <p:txBody>
          <a:bodyPr>
            <a:normAutofit/>
          </a:bodyPr>
          <a:lstStyle/>
          <a:p>
            <a:r>
              <a:rPr lang="en-US" altLang="zh-CN" sz="3200" dirty="0"/>
              <a:t>Introduction</a:t>
            </a:r>
          </a:p>
          <a:p>
            <a:r>
              <a:rPr lang="en-US" altLang="zh-CN" sz="3200" dirty="0"/>
              <a:t>Proposed methods</a:t>
            </a:r>
          </a:p>
          <a:p>
            <a:r>
              <a:rPr lang="en-US" altLang="zh-CN" sz="3200" dirty="0"/>
              <a:t>Experiments</a:t>
            </a:r>
          </a:p>
          <a:p>
            <a:r>
              <a:rPr lang="en-US" altLang="zh-CN" sz="3200" dirty="0">
                <a:solidFill>
                  <a:srgbClr val="FF0000"/>
                </a:solidFill>
              </a:rPr>
              <a:t>Conclusion</a:t>
            </a:r>
          </a:p>
        </p:txBody>
      </p:sp>
    </p:spTree>
    <p:extLst>
      <p:ext uri="{BB962C8B-B14F-4D97-AF65-F5344CB8AC3E}">
        <p14:creationId xmlns:p14="http://schemas.microsoft.com/office/powerpoint/2010/main" val="780196083"/>
      </p:ext>
    </p:extLst>
  </p:cSld>
  <p:clrMapOvr>
    <a:masterClrMapping/>
  </p:clrMapOvr>
  <mc:AlternateContent xmlns:mc="http://schemas.openxmlformats.org/markup-compatibility/2006" xmlns:p14="http://schemas.microsoft.com/office/powerpoint/2010/main">
    <mc:Choice Requires="p14">
      <p:transition spd="slow" p14:dur="2000" advTm="1222"/>
    </mc:Choice>
    <mc:Fallback xmlns="">
      <p:transition spd="slow" advTm="122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90598-B26D-464A-BFAD-5AD16E9DD138}"/>
              </a:ext>
            </a:extLst>
          </p:cNvPr>
          <p:cNvSpPr>
            <a:spLocks noGrp="1"/>
          </p:cNvSpPr>
          <p:nvPr>
            <p:ph type="title"/>
          </p:nvPr>
        </p:nvSpPr>
        <p:spPr/>
        <p:txBody>
          <a:bodyPr/>
          <a:lstStyle/>
          <a:p>
            <a:r>
              <a:rPr kumimoji="1" lang="en-US" altLang="zh-CN" dirty="0"/>
              <a:t>Conclusions</a:t>
            </a:r>
            <a:endParaRPr kumimoji="1" lang="zh-CN" altLang="en-US" dirty="0"/>
          </a:p>
        </p:txBody>
      </p:sp>
      <p:sp>
        <p:nvSpPr>
          <p:cNvPr id="3" name="内容占位符 2">
            <a:extLst>
              <a:ext uri="{FF2B5EF4-FFF2-40B4-BE49-F238E27FC236}">
                <a16:creationId xmlns:a16="http://schemas.microsoft.com/office/drawing/2014/main" id="{C8814EA2-8C34-B344-980A-6417CA99EAFC}"/>
              </a:ext>
            </a:extLst>
          </p:cNvPr>
          <p:cNvSpPr>
            <a:spLocks noGrp="1"/>
          </p:cNvSpPr>
          <p:nvPr>
            <p:ph idx="1"/>
          </p:nvPr>
        </p:nvSpPr>
        <p:spPr/>
        <p:txBody>
          <a:bodyPr>
            <a:normAutofit/>
          </a:bodyPr>
          <a:lstStyle/>
          <a:p>
            <a:r>
              <a:rPr lang="en-US" altLang="zh-CN" dirty="0"/>
              <a:t>utilize the output vectors of Tacotron encoder as </a:t>
            </a:r>
            <a:r>
              <a:rPr lang="en-US" altLang="zh-CN" dirty="0">
                <a:solidFill>
                  <a:srgbClr val="FF0000"/>
                </a:solidFill>
              </a:rPr>
              <a:t>unit embeddings </a:t>
            </a:r>
            <a:r>
              <a:rPr lang="en-US" altLang="zh-CN" dirty="0"/>
              <a:t>for unit selection speech synthesis.</a:t>
            </a:r>
          </a:p>
          <a:p>
            <a:r>
              <a:rPr kumimoji="1" lang="en-US" altLang="zh-CN" dirty="0"/>
              <a:t>unit embeddings </a:t>
            </a:r>
            <a:r>
              <a:rPr lang="en-US" altLang="zh-CN" dirty="0"/>
              <a:t>applied to unit selection</a:t>
            </a:r>
          </a:p>
          <a:p>
            <a:pPr lvl="1"/>
            <a:r>
              <a:rPr lang="en-US" altLang="zh-CN" dirty="0"/>
              <a:t>pre-selection</a:t>
            </a:r>
          </a:p>
          <a:p>
            <a:pPr lvl="1"/>
            <a:r>
              <a:rPr lang="en-US" altLang="zh-CN" dirty="0"/>
              <a:t>target cost</a:t>
            </a:r>
          </a:p>
          <a:p>
            <a:pPr lvl="1"/>
            <a:r>
              <a:rPr lang="en-US" altLang="zh-CN" dirty="0"/>
              <a:t>concatenation cost</a:t>
            </a:r>
          </a:p>
          <a:p>
            <a:r>
              <a:rPr lang="en-US" altLang="zh-CN" dirty="0"/>
              <a:t>unit embeddings contain multiple</a:t>
            </a:r>
            <a:r>
              <a:rPr lang="zh-CN" altLang="en-US" dirty="0"/>
              <a:t> </a:t>
            </a:r>
            <a:r>
              <a:rPr lang="en-US" altLang="zh-CN" dirty="0"/>
              <a:t>information</a:t>
            </a:r>
          </a:p>
          <a:p>
            <a:pPr lvl="1"/>
            <a:r>
              <a:rPr lang="en-US" altLang="zh-CN" dirty="0"/>
              <a:t>acoustic</a:t>
            </a:r>
          </a:p>
          <a:p>
            <a:pPr lvl="1"/>
            <a:r>
              <a:rPr lang="en-US" altLang="zh-CN" dirty="0"/>
              <a:t>context</a:t>
            </a:r>
          </a:p>
          <a:p>
            <a:pPr lvl="1"/>
            <a:r>
              <a:rPr lang="en-US" altLang="zh-CN" dirty="0"/>
              <a:t>duration</a:t>
            </a:r>
          </a:p>
          <a:p>
            <a:endParaRPr kumimoji="1" lang="en-US" altLang="zh-CN" dirty="0"/>
          </a:p>
        </p:txBody>
      </p:sp>
    </p:spTree>
    <p:extLst>
      <p:ext uri="{BB962C8B-B14F-4D97-AF65-F5344CB8AC3E}">
        <p14:creationId xmlns:p14="http://schemas.microsoft.com/office/powerpoint/2010/main" val="2690054436"/>
      </p:ext>
    </p:extLst>
  </p:cSld>
  <p:clrMapOvr>
    <a:masterClrMapping/>
  </p:clrMapOvr>
  <mc:AlternateContent xmlns:mc="http://schemas.openxmlformats.org/markup-compatibility/2006" xmlns:p14="http://schemas.microsoft.com/office/powerpoint/2010/main">
    <mc:Choice Requires="p14">
      <p:transition spd="slow" p14:dur="2000" advTm="32684"/>
    </mc:Choice>
    <mc:Fallback xmlns="">
      <p:transition spd="slow" advTm="3268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18153" y="3240907"/>
            <a:ext cx="6283048" cy="494021"/>
          </a:xfrm>
        </p:spPr>
        <p:txBody>
          <a:bodyPr>
            <a:noAutofit/>
          </a:bodyPr>
          <a:lstStyle/>
          <a:p>
            <a:pPr marL="0" indent="0">
              <a:buNone/>
            </a:pPr>
            <a:r>
              <a:rPr lang="en-US" altLang="zh-CN" sz="3600" i="1" dirty="0"/>
              <a:t> Thank you for your attention~</a:t>
            </a:r>
            <a:endParaRPr lang="zh-CN" altLang="en-US" sz="3600" i="1" dirty="0"/>
          </a:p>
        </p:txBody>
      </p:sp>
      <p:sp>
        <p:nvSpPr>
          <p:cNvPr id="4" name="标题 3"/>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335286019"/>
      </p:ext>
    </p:extLst>
  </p:cSld>
  <p:clrMapOvr>
    <a:masterClrMapping/>
  </p:clrMapOvr>
  <mc:AlternateContent xmlns:mc="http://schemas.openxmlformats.org/markup-compatibility/2006" xmlns:p14="http://schemas.microsoft.com/office/powerpoint/2010/main">
    <mc:Choice Requires="p14">
      <p:transition spd="slow" p14:dur="2000" advTm="4584"/>
    </mc:Choice>
    <mc:Fallback xmlns="">
      <p:transition spd="slow" advTm="458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References</a:t>
            </a:r>
            <a:endParaRPr lang="zh-CN" altLang="en-US" dirty="0"/>
          </a:p>
        </p:txBody>
      </p:sp>
      <p:sp>
        <p:nvSpPr>
          <p:cNvPr id="3" name="内容占位符 2"/>
          <p:cNvSpPr>
            <a:spLocks noGrp="1"/>
          </p:cNvSpPr>
          <p:nvPr>
            <p:ph idx="1"/>
          </p:nvPr>
        </p:nvSpPr>
        <p:spPr>
          <a:xfrm>
            <a:off x="391886" y="1460665"/>
            <a:ext cx="10961914" cy="5248893"/>
          </a:xfrm>
        </p:spPr>
        <p:txBody>
          <a:bodyPr>
            <a:normAutofit fontScale="92500" lnSpcReduction="10000"/>
          </a:bodyPr>
          <a:lstStyle/>
          <a:p>
            <a:pPr marL="457200" lvl="1" indent="0">
              <a:buNone/>
            </a:pPr>
            <a:r>
              <a:rPr lang="en-US" altLang="zh-CN" sz="2200" dirty="0"/>
              <a:t>[1] Vincent</a:t>
            </a:r>
            <a:r>
              <a:rPr lang="zh-CN" altLang="en-US" sz="2200" dirty="0"/>
              <a:t> </a:t>
            </a:r>
            <a:r>
              <a:rPr lang="en-US" altLang="zh-CN" sz="2200" dirty="0" err="1"/>
              <a:t>Pollet,Enrico</a:t>
            </a:r>
            <a:r>
              <a:rPr lang="zh-CN" altLang="en-US" sz="2200" dirty="0"/>
              <a:t> </a:t>
            </a:r>
            <a:r>
              <a:rPr lang="en-US" altLang="zh-CN" sz="2200" dirty="0" err="1"/>
              <a:t>Zovato,Sufian</a:t>
            </a:r>
            <a:r>
              <a:rPr lang="zh-CN" altLang="en-US" sz="2200" dirty="0"/>
              <a:t> </a:t>
            </a:r>
            <a:r>
              <a:rPr lang="en-US" altLang="zh-CN" sz="2200" dirty="0" err="1"/>
              <a:t>Irhimeh,and</a:t>
            </a:r>
            <a:r>
              <a:rPr lang="zh-CN" altLang="en-US" sz="2200" dirty="0"/>
              <a:t> </a:t>
            </a:r>
            <a:r>
              <a:rPr lang="en-US" altLang="zh-CN" sz="2200" dirty="0"/>
              <a:t>Pier</a:t>
            </a:r>
            <a:r>
              <a:rPr lang="zh-CN" altLang="en-US" sz="2200" dirty="0"/>
              <a:t> </a:t>
            </a:r>
            <a:r>
              <a:rPr lang="en-US" altLang="zh-CN" sz="2200" dirty="0" err="1"/>
              <a:t>Batzu</a:t>
            </a:r>
            <a:r>
              <a:rPr lang="en-US" altLang="zh-CN" sz="2200" dirty="0"/>
              <a:t>, “Unit selection with hierarchical cascaded long short term memory bidirectional recurrent neural nets,” </a:t>
            </a:r>
            <a:r>
              <a:rPr lang="en-US" altLang="zh-CN" sz="2200" i="1" dirty="0"/>
              <a:t>Proc. </a:t>
            </a:r>
            <a:r>
              <a:rPr lang="en-US" altLang="zh-CN" sz="2200" i="1" dirty="0" err="1"/>
              <a:t>Interspeech</a:t>
            </a:r>
            <a:r>
              <a:rPr lang="en-US" altLang="zh-CN" sz="2200" i="1" dirty="0"/>
              <a:t> 2017</a:t>
            </a:r>
            <a:r>
              <a:rPr lang="en-US" altLang="zh-CN" sz="2200" dirty="0"/>
              <a:t>, pp. 3966–3970, 2017. </a:t>
            </a:r>
          </a:p>
          <a:p>
            <a:pPr marL="457200" lvl="1" indent="0">
              <a:buNone/>
            </a:pPr>
            <a:endParaRPr lang="en-US" altLang="zh-CN" sz="1000" dirty="0"/>
          </a:p>
          <a:p>
            <a:pPr marL="457200" lvl="1" indent="0">
              <a:buNone/>
            </a:pPr>
            <a:r>
              <a:rPr lang="en-US" altLang="zh-CN" sz="2200" dirty="0"/>
              <a:t>[2] Vincent Wan, Yannis </a:t>
            </a:r>
            <a:r>
              <a:rPr lang="en-US" altLang="zh-CN" sz="2200" dirty="0" err="1"/>
              <a:t>Agiomyrgiannakis</a:t>
            </a:r>
            <a:r>
              <a:rPr lang="en-US" altLang="zh-CN" sz="2200" dirty="0"/>
              <a:t>, Hanna </a:t>
            </a:r>
            <a:r>
              <a:rPr lang="en-US" altLang="zh-CN" sz="2200" dirty="0" err="1"/>
              <a:t>Silen</a:t>
            </a:r>
            <a:r>
              <a:rPr lang="en-US" altLang="zh-CN" sz="2200" dirty="0"/>
              <a:t>, and Jakub </a:t>
            </a:r>
            <a:r>
              <a:rPr lang="en-US" altLang="zh-CN" sz="2200" dirty="0" err="1"/>
              <a:t>Vit</a:t>
            </a:r>
            <a:r>
              <a:rPr lang="en-US" altLang="zh-CN" sz="2200" dirty="0"/>
              <a:t>, “Google’s next-generation real-time unit- selection synthesizer using sequence-to-sequence </a:t>
            </a:r>
            <a:r>
              <a:rPr lang="en-US" altLang="zh-CN" sz="2200" dirty="0" err="1"/>
              <a:t>lstm</a:t>
            </a:r>
            <a:r>
              <a:rPr lang="en-US" altLang="zh-CN" sz="2200" dirty="0"/>
              <a:t>-based autoencoders,” in </a:t>
            </a:r>
            <a:r>
              <a:rPr lang="en-US" altLang="zh-CN" sz="2200" i="1" dirty="0"/>
              <a:t>Proc. </a:t>
            </a:r>
            <a:r>
              <a:rPr lang="en-US" altLang="zh-CN" sz="2200" i="1" dirty="0" err="1"/>
              <a:t>Interspeech</a:t>
            </a:r>
            <a:r>
              <a:rPr lang="en-US" altLang="zh-CN" sz="2200" dirty="0"/>
              <a:t>, 2017, pp. 1143–1147. </a:t>
            </a:r>
          </a:p>
          <a:p>
            <a:pPr marL="457200" lvl="1" indent="0">
              <a:buNone/>
            </a:pPr>
            <a:endParaRPr lang="en-US" altLang="zh-CN" sz="1000" dirty="0"/>
          </a:p>
          <a:p>
            <a:pPr marL="457200" lvl="1" indent="0">
              <a:buNone/>
            </a:pPr>
            <a:r>
              <a:rPr lang="en-US" altLang="zh-CN" sz="2200" dirty="0"/>
              <a:t>[3] Antoine Perquin, </a:t>
            </a:r>
            <a:r>
              <a:rPr lang="en-US" altLang="zh-CN" sz="2200" dirty="0" err="1"/>
              <a:t>Gwe</a:t>
            </a:r>
            <a:r>
              <a:rPr lang="en-US" altLang="zh-CN" sz="2200" dirty="0"/>
              <a:t> ́</a:t>
            </a:r>
            <a:r>
              <a:rPr lang="en-US" altLang="zh-CN" sz="2200" dirty="0" err="1"/>
              <a:t>nole</a:t>
            </a:r>
            <a:r>
              <a:rPr lang="en-US" altLang="zh-CN" sz="2200" dirty="0"/>
              <a:t> ́ </a:t>
            </a:r>
            <a:r>
              <a:rPr lang="en-US" altLang="zh-CN" sz="2200" dirty="0" err="1"/>
              <a:t>Lecorve</a:t>
            </a:r>
            <a:r>
              <a:rPr lang="en-US" altLang="zh-CN" sz="2200" dirty="0"/>
              <a:t> ́, Damien </a:t>
            </a:r>
            <a:r>
              <a:rPr lang="en-US" altLang="zh-CN" sz="2200" dirty="0" err="1"/>
              <a:t>Lolive</a:t>
            </a:r>
            <a:r>
              <a:rPr lang="en-US" altLang="zh-CN" sz="2200" dirty="0"/>
              <a:t>, and Laurent </a:t>
            </a:r>
            <a:r>
              <a:rPr lang="en-US" altLang="zh-CN" sz="2200" dirty="0" err="1"/>
              <a:t>Amsaleg</a:t>
            </a:r>
            <a:r>
              <a:rPr lang="en-US" altLang="zh-CN" sz="2200" dirty="0"/>
              <a:t>, “Phone-level Embeddings for unit selection speech synthesis,” in </a:t>
            </a:r>
            <a:r>
              <a:rPr lang="en-US" altLang="zh-CN" sz="2200" i="1" dirty="0"/>
              <a:t>International Conference on Statistical Language and Speech Processing</a:t>
            </a:r>
            <a:r>
              <a:rPr lang="en-US" altLang="zh-CN" sz="2200" dirty="0"/>
              <a:t>. Springer, 2018, pp. 21–31. </a:t>
            </a:r>
          </a:p>
          <a:p>
            <a:pPr marL="457200" lvl="1" indent="0">
              <a:buNone/>
            </a:pPr>
            <a:endParaRPr lang="en-US" altLang="zh-CN" sz="1000" dirty="0"/>
          </a:p>
          <a:p>
            <a:pPr marL="457200" lvl="1" indent="0">
              <a:buNone/>
            </a:pPr>
            <a:r>
              <a:rPr lang="en-US" altLang="zh-CN" sz="2200" dirty="0"/>
              <a:t>[4] Xiao Zhou, Zhen-Hua Ling, </a:t>
            </a:r>
            <a:r>
              <a:rPr lang="en-US" altLang="zh-CN" sz="2200" dirty="0" err="1"/>
              <a:t>Zhi</a:t>
            </a:r>
            <a:r>
              <a:rPr lang="en-US" altLang="zh-CN" sz="2200" dirty="0"/>
              <a:t>-Ping Zhou, and Li-</a:t>
            </a:r>
            <a:r>
              <a:rPr lang="en-US" altLang="zh-CN" sz="2200" dirty="0" err="1"/>
              <a:t>Rong</a:t>
            </a:r>
            <a:r>
              <a:rPr lang="en-US" altLang="zh-CN" sz="2200" dirty="0"/>
              <a:t> Dai, “Learning and modeling unit embeddings for improving HMM-based unit selection speech synthesis,” </a:t>
            </a:r>
            <a:r>
              <a:rPr lang="en-US" altLang="zh-CN" sz="2200" i="1" dirty="0"/>
              <a:t>Proc. </a:t>
            </a:r>
            <a:r>
              <a:rPr lang="en-US" altLang="zh-CN" sz="2200" i="1" dirty="0" err="1"/>
              <a:t>Interspeech</a:t>
            </a:r>
            <a:r>
              <a:rPr lang="en-US" altLang="zh-CN" sz="2200" i="1" dirty="0"/>
              <a:t> 2018</a:t>
            </a:r>
            <a:r>
              <a:rPr lang="en-US" altLang="zh-CN" sz="2200" dirty="0"/>
              <a:t>, pp. 2509–2513, 2018. </a:t>
            </a:r>
          </a:p>
          <a:p>
            <a:pPr marL="457200" lvl="1" indent="0">
              <a:buNone/>
            </a:pPr>
            <a:endParaRPr lang="en-US" altLang="zh-CN" sz="1100" dirty="0"/>
          </a:p>
          <a:p>
            <a:pPr marL="457200" lvl="1" indent="0">
              <a:buNone/>
            </a:pPr>
            <a:r>
              <a:rPr lang="en-US" altLang="zh-CN" sz="2200" dirty="0"/>
              <a:t>[5] Jonathan Shen, </a:t>
            </a:r>
            <a:r>
              <a:rPr lang="en-US" altLang="zh-CN" sz="2200" dirty="0" err="1"/>
              <a:t>Ruoming</a:t>
            </a:r>
            <a:r>
              <a:rPr lang="en-US" altLang="zh-CN" sz="2200" dirty="0"/>
              <a:t> Pang, Ron J Weiss, Mike Schuster, Navdeep </a:t>
            </a:r>
            <a:r>
              <a:rPr lang="en-US" altLang="zh-CN" sz="2200" dirty="0" err="1"/>
              <a:t>Jaitly</a:t>
            </a:r>
            <a:r>
              <a:rPr lang="en-US" altLang="zh-CN" sz="2200" dirty="0"/>
              <a:t>, </a:t>
            </a:r>
            <a:r>
              <a:rPr lang="en-US" altLang="zh-CN" sz="2200" dirty="0" err="1"/>
              <a:t>Zongheng</a:t>
            </a:r>
            <a:r>
              <a:rPr lang="en-US" altLang="zh-CN" sz="2200" dirty="0"/>
              <a:t> Yang, </a:t>
            </a:r>
            <a:r>
              <a:rPr lang="en-US" altLang="zh-CN" sz="2200" dirty="0" err="1"/>
              <a:t>Zhifeng</a:t>
            </a:r>
            <a:r>
              <a:rPr lang="en-US" altLang="zh-CN" sz="2200" dirty="0"/>
              <a:t> Chen, Yu Zhang, </a:t>
            </a:r>
            <a:r>
              <a:rPr lang="en-US" altLang="zh-CN" sz="2200" dirty="0" err="1"/>
              <a:t>Yuxuan</a:t>
            </a:r>
            <a:r>
              <a:rPr lang="en-US" altLang="zh-CN" sz="2200" dirty="0"/>
              <a:t> Wang, R J Skerry-Ryan, et al., “Natural TTS synthesis by conditioning </a:t>
            </a:r>
            <a:r>
              <a:rPr lang="en-US" altLang="zh-CN" sz="2200" dirty="0" err="1"/>
              <a:t>WaveNet</a:t>
            </a:r>
            <a:r>
              <a:rPr lang="en-US" altLang="zh-CN" sz="2200" dirty="0"/>
              <a:t> on mel spectrogram predictions,” in </a:t>
            </a:r>
            <a:r>
              <a:rPr lang="en-US" altLang="zh-CN" sz="2200" i="1" dirty="0"/>
              <a:t>IEEE International Conference on Acoustics, Speech and Signal Processing (ICASSP)</a:t>
            </a:r>
            <a:r>
              <a:rPr lang="en-US" altLang="zh-CN" sz="2200" dirty="0"/>
              <a:t>, 2018, pp. 4779–4783. </a:t>
            </a:r>
          </a:p>
        </p:txBody>
      </p:sp>
    </p:spTree>
    <p:extLst>
      <p:ext uri="{BB962C8B-B14F-4D97-AF65-F5344CB8AC3E}">
        <p14:creationId xmlns:p14="http://schemas.microsoft.com/office/powerpoint/2010/main" val="2716701660"/>
      </p:ext>
    </p:extLst>
  </p:cSld>
  <p:clrMapOvr>
    <a:masterClrMapping/>
  </p:clrMapOvr>
  <mc:AlternateContent xmlns:mc="http://schemas.openxmlformats.org/markup-compatibility/2006" xmlns:p14="http://schemas.microsoft.com/office/powerpoint/2010/main">
    <mc:Choice Requires="p14">
      <p:transition spd="slow" p14:dur="2000" advTm="1110"/>
    </mc:Choice>
    <mc:Fallback xmlns="">
      <p:transition spd="slow" advTm="11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Unit</a:t>
            </a:r>
            <a:r>
              <a:rPr lang="zh-CN" altLang="en-US" dirty="0"/>
              <a:t> </a:t>
            </a:r>
            <a:r>
              <a:rPr lang="en-US" altLang="zh-CN" dirty="0"/>
              <a:t>Embeddings for</a:t>
            </a:r>
            <a:r>
              <a:rPr lang="zh-CN" altLang="en-US" dirty="0"/>
              <a:t> </a:t>
            </a:r>
            <a:r>
              <a:rPr lang="en-US" altLang="zh-CN" dirty="0"/>
              <a:t>Unit</a:t>
            </a:r>
            <a:r>
              <a:rPr lang="zh-CN" altLang="en-US" dirty="0"/>
              <a:t> </a:t>
            </a:r>
            <a:r>
              <a:rPr lang="en-US" altLang="zh-CN" dirty="0"/>
              <a:t>Selection</a:t>
            </a:r>
            <a:endParaRPr lang="zh-CN" altLang="en-US" dirty="0"/>
          </a:p>
        </p:txBody>
      </p:sp>
      <p:sp>
        <p:nvSpPr>
          <p:cNvPr id="3" name="内容占位符 2"/>
          <p:cNvSpPr>
            <a:spLocks noGrp="1"/>
          </p:cNvSpPr>
          <p:nvPr>
            <p:ph idx="1"/>
          </p:nvPr>
        </p:nvSpPr>
        <p:spPr>
          <a:xfrm>
            <a:off x="838200" y="1690688"/>
            <a:ext cx="10515600" cy="5167312"/>
          </a:xfrm>
        </p:spPr>
        <p:txBody>
          <a:bodyPr>
            <a:normAutofit/>
          </a:bodyPr>
          <a:lstStyle/>
          <a:p>
            <a:r>
              <a:rPr lang="en-US" altLang="zh-CN" sz="3200" dirty="0"/>
              <a:t>Unit</a:t>
            </a:r>
            <a:r>
              <a:rPr lang="zh-CN" altLang="en-US" sz="3200" dirty="0"/>
              <a:t> </a:t>
            </a:r>
            <a:r>
              <a:rPr lang="en-US" altLang="zh-CN" sz="3200" dirty="0"/>
              <a:t>embedding</a:t>
            </a:r>
          </a:p>
          <a:p>
            <a:pPr lvl="1"/>
            <a:r>
              <a:rPr lang="en-US" altLang="zh-CN" sz="2800" dirty="0"/>
              <a:t>a fixed-length vector for a phone-sized unit with variable-length in a corpus</a:t>
            </a:r>
            <a:endParaRPr lang="en-US" altLang="zh-CN" sz="3200" dirty="0"/>
          </a:p>
          <a:p>
            <a:pPr lvl="1"/>
            <a:r>
              <a:rPr lang="en-US" altLang="zh-CN" sz="2800" dirty="0"/>
              <a:t>describe</a:t>
            </a:r>
            <a:r>
              <a:rPr lang="zh-CN" altLang="en-US" sz="2800" dirty="0"/>
              <a:t> </a:t>
            </a:r>
            <a:r>
              <a:rPr lang="en-US" altLang="zh-CN" sz="2800" dirty="0"/>
              <a:t>the</a:t>
            </a:r>
            <a:r>
              <a:rPr lang="zh-CN" altLang="en-US" sz="2800" dirty="0"/>
              <a:t> </a:t>
            </a:r>
            <a:r>
              <a:rPr lang="en-US" altLang="zh-CN" sz="2800" dirty="0"/>
              <a:t>acoustic/linguistic characteristics of units</a:t>
            </a:r>
          </a:p>
          <a:p>
            <a:pPr lvl="1"/>
            <a:r>
              <a:rPr lang="en-US" altLang="zh-CN" sz="2800" dirty="0"/>
              <a:t>adopted to design the cost functions for unit selection</a:t>
            </a:r>
          </a:p>
          <a:p>
            <a:pPr lvl="1"/>
            <a:endParaRPr lang="en-US" altLang="zh-CN" sz="2800" dirty="0"/>
          </a:p>
          <a:p>
            <a:r>
              <a:rPr lang="en-US" altLang="zh-CN" sz="3200" dirty="0"/>
              <a:t>Methods of  learning</a:t>
            </a:r>
            <a:r>
              <a:rPr lang="zh-CN" altLang="en-US" sz="3200" dirty="0"/>
              <a:t> </a:t>
            </a:r>
            <a:r>
              <a:rPr lang="en-US" altLang="zh-CN" sz="3200" dirty="0"/>
              <a:t>unit</a:t>
            </a:r>
            <a:r>
              <a:rPr lang="zh-CN" altLang="en-US" sz="3200" dirty="0"/>
              <a:t> </a:t>
            </a:r>
            <a:r>
              <a:rPr lang="en-US" altLang="zh-CN" sz="3200" dirty="0"/>
              <a:t>embeddings</a:t>
            </a:r>
          </a:p>
          <a:p>
            <a:pPr lvl="1"/>
            <a:r>
              <a:rPr lang="en-US" altLang="zh-CN" sz="2800" dirty="0"/>
              <a:t>bi-directional long short-term memories </a:t>
            </a:r>
            <a:r>
              <a:rPr lang="en-US" altLang="zh-CN" dirty="0">
                <a:latin typeface="+mj-lt"/>
              </a:rPr>
              <a:t>[</a:t>
            </a:r>
            <a:r>
              <a:rPr lang="en-US" altLang="zh-CN" dirty="0" err="1">
                <a:latin typeface="+mj-lt"/>
              </a:rPr>
              <a:t>Pollet</a:t>
            </a:r>
            <a:r>
              <a:rPr lang="en-US" altLang="zh-CN" dirty="0">
                <a:latin typeface="+mj-lt"/>
              </a:rPr>
              <a:t>,</a:t>
            </a:r>
            <a:r>
              <a:rPr lang="zh-CN" altLang="en-US" dirty="0">
                <a:latin typeface="+mj-lt"/>
              </a:rPr>
              <a:t> </a:t>
            </a:r>
            <a:r>
              <a:rPr lang="en-US" altLang="zh-CN" dirty="0">
                <a:latin typeface="+mj-lt"/>
              </a:rPr>
              <a:t>2017]</a:t>
            </a:r>
          </a:p>
          <a:p>
            <a:pPr lvl="1"/>
            <a:r>
              <a:rPr lang="en-US" altLang="zh-CN" sz="2800" dirty="0"/>
              <a:t>switch-controlled input features </a:t>
            </a:r>
            <a:r>
              <a:rPr lang="en-US" altLang="zh-CN" dirty="0">
                <a:latin typeface="+mj-lt"/>
              </a:rPr>
              <a:t>[Wan,</a:t>
            </a:r>
            <a:r>
              <a:rPr lang="zh-CN" altLang="en-US" dirty="0">
                <a:latin typeface="+mj-lt"/>
              </a:rPr>
              <a:t> </a:t>
            </a:r>
            <a:r>
              <a:rPr lang="en-US" altLang="zh-CN" dirty="0">
                <a:latin typeface="+mj-lt"/>
              </a:rPr>
              <a:t>2017]</a:t>
            </a:r>
          </a:p>
          <a:p>
            <a:pPr lvl="1"/>
            <a:r>
              <a:rPr lang="en-US" altLang="zh-CN" sz="2800" dirty="0"/>
              <a:t>simple SPSS model</a:t>
            </a:r>
            <a:r>
              <a:rPr lang="zh-CN" altLang="en-US" sz="2800" dirty="0"/>
              <a:t> </a:t>
            </a:r>
            <a:r>
              <a:rPr lang="en-US" altLang="zh-CN" dirty="0">
                <a:latin typeface="+mj-lt"/>
              </a:rPr>
              <a:t>[</a:t>
            </a:r>
            <a:r>
              <a:rPr lang="en-US" altLang="zh-CN" dirty="0" err="1">
                <a:latin typeface="+mj-lt"/>
              </a:rPr>
              <a:t>Perquin</a:t>
            </a:r>
            <a:r>
              <a:rPr lang="en-US" altLang="zh-CN" dirty="0">
                <a:latin typeface="+mj-lt"/>
              </a:rPr>
              <a:t>,</a:t>
            </a:r>
            <a:r>
              <a:rPr lang="zh-CN" altLang="en-US" dirty="0">
                <a:latin typeface="+mj-lt"/>
              </a:rPr>
              <a:t> </a:t>
            </a:r>
            <a:r>
              <a:rPr lang="en-US" altLang="zh-CN" dirty="0">
                <a:latin typeface="+mj-lt"/>
              </a:rPr>
              <a:t>2018]</a:t>
            </a:r>
            <a:r>
              <a:rPr lang="zh-CN" altLang="en-US" sz="2800" dirty="0">
                <a:latin typeface="+mj-lt"/>
              </a:rPr>
              <a:t> </a:t>
            </a:r>
            <a:r>
              <a:rPr lang="en-US" altLang="zh-CN" sz="2800" dirty="0"/>
              <a:t>…</a:t>
            </a:r>
          </a:p>
        </p:txBody>
      </p:sp>
    </p:spTree>
    <p:extLst>
      <p:ext uri="{BB962C8B-B14F-4D97-AF65-F5344CB8AC3E}">
        <p14:creationId xmlns:p14="http://schemas.microsoft.com/office/powerpoint/2010/main" val="564424915"/>
      </p:ext>
    </p:extLst>
  </p:cSld>
  <p:clrMapOvr>
    <a:masterClrMapping/>
  </p:clrMapOvr>
  <mc:AlternateContent xmlns:mc="http://schemas.openxmlformats.org/markup-compatibility/2006" xmlns:p14="http://schemas.microsoft.com/office/powerpoint/2010/main">
    <mc:Choice Requires="p14">
      <p:transition spd="slow" p14:dur="2000" advTm="37710"/>
    </mc:Choice>
    <mc:Fallback xmlns="">
      <p:transition spd="slow" advTm="377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内容占位符 2">
                <a:extLst>
                  <a:ext uri="{FF2B5EF4-FFF2-40B4-BE49-F238E27FC236}">
                    <a16:creationId xmlns:a16="http://schemas.microsoft.com/office/drawing/2014/main" id="{A01AF64A-D06E-5946-B4C8-6F49C40F9DEF}"/>
                  </a:ext>
                </a:extLst>
              </p:cNvPr>
              <p:cNvSpPr>
                <a:spLocks noGrp="1"/>
              </p:cNvSpPr>
              <p:nvPr>
                <p:ph idx="1"/>
              </p:nvPr>
            </p:nvSpPr>
            <p:spPr>
              <a:xfrm>
                <a:off x="636182" y="2175508"/>
                <a:ext cx="6136758" cy="4171269"/>
              </a:xfrm>
            </p:spPr>
            <p:txBody>
              <a:bodyPr>
                <a:normAutofit/>
              </a:bodyPr>
              <a:lstStyle/>
              <a:p>
                <a:r>
                  <a:rPr lang="en-US" altLang="zh-CN" sz="3200" dirty="0"/>
                  <a:t>Learn unit embeddings from acoustic features using a DNN</a:t>
                </a:r>
              </a:p>
              <a:p>
                <a:r>
                  <a:rPr lang="en-US" altLang="zh-CN" sz="3200" dirty="0"/>
                  <a:t>For</a:t>
                </a:r>
                <a:r>
                  <a:rPr lang="zh-CN" altLang="en-US" sz="3200" dirty="0"/>
                  <a:t> </a:t>
                </a:r>
                <a:r>
                  <a:rPr lang="en-US" altLang="zh-CN" sz="3200" dirty="0"/>
                  <a:t>all</a:t>
                </a:r>
                <a:r>
                  <a:rPr lang="zh-CN" altLang="en-US" sz="3200" dirty="0"/>
                  <a:t> </a:t>
                </a:r>
                <a:r>
                  <a:rPr lang="en-US" altLang="zh-CN" sz="3200" dirty="0"/>
                  <a:t>units</a:t>
                </a:r>
                <a:r>
                  <a:rPr lang="zh-CN" altLang="en-US" sz="3200" dirty="0"/>
                  <a:t> </a:t>
                </a:r>
                <a:r>
                  <a:rPr lang="en-US" altLang="zh-CN" sz="3200" dirty="0"/>
                  <a:t>in</a:t>
                </a:r>
                <a:r>
                  <a:rPr lang="zh-CN" altLang="en-US" sz="3200" dirty="0"/>
                  <a:t> </a:t>
                </a:r>
                <a:r>
                  <a:rPr lang="en-US" altLang="zh-CN" sz="3200" dirty="0"/>
                  <a:t>a</a:t>
                </a:r>
                <a:r>
                  <a:rPr lang="zh-CN" altLang="en-US" sz="3200" dirty="0"/>
                  <a:t> </a:t>
                </a:r>
                <a:r>
                  <a:rPr lang="en-US" altLang="zh-CN" sz="3200" dirty="0"/>
                  <a:t>corpus</a:t>
                </a:r>
              </a:p>
              <a:p>
                <a:pPr lvl="1"/>
                <a:r>
                  <a:rPr lang="en-US" altLang="zh-CN" sz="2800" dirty="0"/>
                  <a:t>a representational matrix of</a:t>
                </a:r>
                <a:r>
                  <a:rPr lang="zh-CN" altLang="en-US" sz="2800" dirty="0"/>
                  <a:t> </a:t>
                </a:r>
                <a14:m>
                  <m:oMath xmlns:m="http://schemas.openxmlformats.org/officeDocument/2006/math">
                    <m:r>
                      <a:rPr lang="en-US" altLang="zh-CN" sz="2800" b="0" i="1" smtClean="0">
                        <a:latin typeface="Cambria Math" panose="02040503050406030204" pitchFamily="18" charset="0"/>
                      </a:rPr>
                      <m:t>𝑅</m:t>
                    </m:r>
                    <m:r>
                      <a:rPr lang="zh-CN" altLang="en-US" sz="2800" b="0" i="1" smtClean="0">
                        <a:latin typeface="Cambria Math" panose="02040503050406030204" pitchFamily="18" charset="0"/>
                      </a:rPr>
                      <m:t> </m:t>
                    </m:r>
                    <m:r>
                      <a:rPr lang="en-US" altLang="zh-CN" sz="2800" b="0" i="1" smtClean="0">
                        <a:latin typeface="Cambria Math" panose="02040503050406030204" pitchFamily="18" charset="0"/>
                        <a:ea typeface="Cambria Math" panose="02040503050406030204" pitchFamily="18" charset="0"/>
                      </a:rPr>
                      <m:t>×</m:t>
                    </m:r>
                    <m:r>
                      <a:rPr lang="zh-CN" altLang="en-US" sz="2800" b="0" i="1" smtClean="0">
                        <a:latin typeface="Cambria Math" panose="02040503050406030204" pitchFamily="18" charset="0"/>
                        <a:ea typeface="Cambria Math" panose="02040503050406030204" pitchFamily="18" charset="0"/>
                      </a:rPr>
                      <m:t> </m:t>
                    </m:r>
                    <m:r>
                      <a:rPr lang="en-US" altLang="zh-CN" sz="2800" b="0" i="1" smtClean="0">
                        <a:latin typeface="Cambria Math" panose="02040503050406030204" pitchFamily="18" charset="0"/>
                        <a:ea typeface="Cambria Math" panose="02040503050406030204" pitchFamily="18" charset="0"/>
                      </a:rPr>
                      <m:t>𝐷</m:t>
                    </m:r>
                  </m:oMath>
                </a14:m>
                <a:endParaRPr lang="en-US" altLang="zh-CN" sz="2800" dirty="0"/>
              </a:p>
              <a:p>
                <a:pPr lvl="1"/>
                <a14:m>
                  <m:oMath xmlns:m="http://schemas.openxmlformats.org/officeDocument/2006/math">
                    <m:r>
                      <a:rPr lang="en-US" altLang="zh-CN" sz="2800" b="0" i="1" smtClean="0">
                        <a:latin typeface="Cambria Math" panose="02040503050406030204" pitchFamily="18" charset="0"/>
                      </a:rPr>
                      <m:t>𝑅</m:t>
                    </m:r>
                  </m:oMath>
                </a14:m>
                <a:r>
                  <a:rPr lang="en-US" altLang="zh-CN" sz="2800" dirty="0"/>
                  <a:t> is the total number of unit candidates in the corpus</a:t>
                </a:r>
              </a:p>
              <a:p>
                <a:pPr lvl="1"/>
                <a14:m>
                  <m:oMath xmlns:m="http://schemas.openxmlformats.org/officeDocument/2006/math">
                    <m:r>
                      <a:rPr lang="en-US" altLang="zh-CN" sz="2800" b="0" i="1" smtClean="0">
                        <a:latin typeface="Cambria Math" panose="02040503050406030204" pitchFamily="18" charset="0"/>
                      </a:rPr>
                      <m:t>𝐷</m:t>
                    </m:r>
                  </m:oMath>
                </a14:m>
                <a:r>
                  <a:rPr lang="en-US" altLang="zh-CN" sz="2800" dirty="0"/>
                  <a:t> is the length of the unit embedding</a:t>
                </a:r>
              </a:p>
              <a:p>
                <a:endParaRPr lang="en-US" altLang="zh-CN" sz="3200" dirty="0"/>
              </a:p>
              <a:p>
                <a:pPr marL="971550" lvl="1" indent="-514350">
                  <a:buFont typeface="+mj-lt"/>
                  <a:buAutoNum type="arabicPeriod"/>
                </a:pPr>
                <a:endParaRPr lang="en-US" altLang="zh-CN" sz="2800" dirty="0"/>
              </a:p>
              <a:p>
                <a:pPr lvl="1"/>
                <a:endParaRPr lang="en-US" altLang="zh-CN" sz="2800" dirty="0"/>
              </a:p>
              <a:p>
                <a:pPr marL="0" indent="0">
                  <a:buNone/>
                </a:pPr>
                <a:endParaRPr lang="en-US" altLang="zh-CN" sz="3200" dirty="0"/>
              </a:p>
              <a:p>
                <a:endParaRPr lang="en-US" altLang="zh-CN" sz="3200" dirty="0"/>
              </a:p>
            </p:txBody>
          </p:sp>
        </mc:Choice>
        <mc:Fallback xmlns="">
          <p:sp>
            <p:nvSpPr>
              <p:cNvPr id="42" name="内容占位符 2">
                <a:extLst>
                  <a:ext uri="{FF2B5EF4-FFF2-40B4-BE49-F238E27FC236}">
                    <a16:creationId xmlns="" xmlns:a16="http://schemas.microsoft.com/office/drawing/2014/main" xmlns:a14="http://schemas.microsoft.com/office/drawing/2010/main" id="{A01AF64A-D06E-5946-B4C8-6F49C40F9DEF}"/>
                  </a:ext>
                </a:extLst>
              </p:cNvPr>
              <p:cNvSpPr>
                <a:spLocks noGrp="1" noRot="1" noChangeAspect="1" noMove="1" noResize="1" noEditPoints="1" noAdjustHandles="1" noChangeArrowheads="1" noChangeShapeType="1" noTextEdit="1"/>
              </p:cNvSpPr>
              <p:nvPr>
                <p:ph idx="1"/>
              </p:nvPr>
            </p:nvSpPr>
            <p:spPr>
              <a:xfrm>
                <a:off x="636182" y="2175508"/>
                <a:ext cx="6136758" cy="4171269"/>
              </a:xfrm>
              <a:blipFill rotWithShape="0">
                <a:blip r:embed="rId5"/>
                <a:stretch>
                  <a:fillRect l="-2284" t="-3070"/>
                </a:stretch>
              </a:blipFill>
            </p:spPr>
            <p:txBody>
              <a:bodyPr/>
              <a:lstStyle/>
              <a:p>
                <a:r>
                  <a:rPr lang="zh-CN" altLang="en-US">
                    <a:noFill/>
                  </a:rPr>
                  <a:t> </a:t>
                </a:r>
              </a:p>
            </p:txBody>
          </p:sp>
        </mc:Fallback>
      </mc:AlternateContent>
      <p:sp>
        <p:nvSpPr>
          <p:cNvPr id="43" name="标题 1">
            <a:extLst>
              <a:ext uri="{FF2B5EF4-FFF2-40B4-BE49-F238E27FC236}">
                <a16:creationId xmlns:a16="http://schemas.microsoft.com/office/drawing/2014/main" id="{987516AA-3278-0C41-B9EE-D1356EB66B8F}"/>
              </a:ext>
            </a:extLst>
          </p:cNvPr>
          <p:cNvSpPr>
            <a:spLocks noGrp="1"/>
          </p:cNvSpPr>
          <p:nvPr>
            <p:ph type="title"/>
          </p:nvPr>
        </p:nvSpPr>
        <p:spPr>
          <a:xfrm>
            <a:off x="838200" y="365125"/>
            <a:ext cx="10515600" cy="1325563"/>
          </a:xfrm>
        </p:spPr>
        <p:txBody>
          <a:bodyPr/>
          <a:lstStyle/>
          <a:p>
            <a:r>
              <a:rPr lang="en-US" altLang="zh-CN" dirty="0"/>
              <a:t>Unit2Vec</a:t>
            </a:r>
            <a:br>
              <a:rPr lang="en-US" altLang="zh-CN" dirty="0"/>
            </a:br>
            <a:r>
              <a:rPr lang="en-US" altLang="zh-CN" dirty="0"/>
              <a:t>	</a:t>
            </a:r>
            <a:r>
              <a:rPr lang="en-US" altLang="zh-CN" sz="3600" dirty="0"/>
              <a:t>Learning</a:t>
            </a:r>
            <a:r>
              <a:rPr lang="zh-CN" altLang="en-US" sz="3600" dirty="0"/>
              <a:t> </a:t>
            </a:r>
            <a:r>
              <a:rPr lang="en-US" altLang="zh-CN" sz="3600" dirty="0"/>
              <a:t>Unit</a:t>
            </a:r>
            <a:r>
              <a:rPr lang="zh-CN" altLang="en-US" sz="3600" dirty="0"/>
              <a:t> </a:t>
            </a:r>
            <a:r>
              <a:rPr lang="en-US" altLang="zh-CN" sz="3600" dirty="0"/>
              <a:t>Embeddings</a:t>
            </a:r>
            <a:endParaRPr lang="zh-CN" altLang="en-US" baseline="30000" dirty="0"/>
          </a:p>
        </p:txBody>
      </p:sp>
      <p:pic>
        <p:nvPicPr>
          <p:cNvPr id="17" name="图片 16">
            <a:extLst>
              <a:ext uri="{FF2B5EF4-FFF2-40B4-BE49-F238E27FC236}">
                <a16:creationId xmlns:a16="http://schemas.microsoft.com/office/drawing/2014/main" id="{101FC794-D337-7046-B195-EB263C24D4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291" y="2360160"/>
            <a:ext cx="4857272" cy="2973840"/>
          </a:xfrm>
          <a:prstGeom prst="rect">
            <a:avLst/>
          </a:prstGeom>
        </p:spPr>
      </p:pic>
      <p:sp>
        <p:nvSpPr>
          <p:cNvPr id="2" name="矩形 1"/>
          <p:cNvSpPr/>
          <p:nvPr/>
        </p:nvSpPr>
        <p:spPr>
          <a:xfrm>
            <a:off x="3018627" y="566241"/>
            <a:ext cx="1564852" cy="400110"/>
          </a:xfrm>
          <a:prstGeom prst="rect">
            <a:avLst/>
          </a:prstGeom>
        </p:spPr>
        <p:txBody>
          <a:bodyPr wrap="none">
            <a:spAutoFit/>
          </a:bodyPr>
          <a:lstStyle/>
          <a:p>
            <a:r>
              <a:rPr lang="en-US" altLang="zh-CN" sz="2000" dirty="0"/>
              <a:t>[Zhou,</a:t>
            </a:r>
            <a:r>
              <a:rPr lang="zh-CN" altLang="en-US" sz="2000" dirty="0"/>
              <a:t> </a:t>
            </a:r>
            <a:r>
              <a:rPr lang="en-US" altLang="zh-CN" sz="2000" dirty="0"/>
              <a:t>2018]</a:t>
            </a:r>
            <a:r>
              <a:rPr lang="zh-CN" altLang="en-US" sz="2000" dirty="0"/>
              <a:t> </a:t>
            </a:r>
          </a:p>
        </p:txBody>
      </p:sp>
    </p:spTree>
    <p:extLst>
      <p:ext uri="{BB962C8B-B14F-4D97-AF65-F5344CB8AC3E}">
        <p14:creationId xmlns:p14="http://schemas.microsoft.com/office/powerpoint/2010/main" val="2330703043"/>
      </p:ext>
    </p:extLst>
  </p:cSld>
  <p:clrMapOvr>
    <a:masterClrMapping/>
  </p:clrMapOvr>
  <mc:AlternateContent xmlns:mc="http://schemas.openxmlformats.org/markup-compatibility/2006" xmlns:p14="http://schemas.microsoft.com/office/powerpoint/2010/main">
    <mc:Choice Requires="p14">
      <p:transition spd="slow" p14:dur="2000" advTm="21751"/>
    </mc:Choice>
    <mc:Fallback xmlns="">
      <p:transition spd="slow" advTm="2175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C8124AA5-B0AD-6C47-910C-DFFF96B5A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53" y="1652866"/>
            <a:ext cx="4556497" cy="2171930"/>
          </a:xfrm>
          <a:prstGeom prst="rect">
            <a:avLst/>
          </a:prstGeom>
        </p:spPr>
      </p:pic>
      <p:pic>
        <p:nvPicPr>
          <p:cNvPr id="32" name="图片 31">
            <a:extLst>
              <a:ext uri="{FF2B5EF4-FFF2-40B4-BE49-F238E27FC236}">
                <a16:creationId xmlns:a16="http://schemas.microsoft.com/office/drawing/2014/main" id="{39D45188-E470-CA42-93B6-D618E15DD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779" y="1690688"/>
            <a:ext cx="2816224" cy="2096287"/>
          </a:xfrm>
          <a:prstGeom prst="rect">
            <a:avLst/>
          </a:prstGeom>
        </p:spPr>
      </p:pic>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3FFC5ECA-7B76-1B41-98BB-F910023E9D3F}"/>
                  </a:ext>
                </a:extLst>
              </p:cNvPr>
              <p:cNvSpPr txBox="1"/>
              <p:nvPr/>
            </p:nvSpPr>
            <p:spPr>
              <a:xfrm>
                <a:off x="86221" y="4476493"/>
                <a:ext cx="5684813" cy="4458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600" i="1" smtClean="0">
                              <a:latin typeface="Cambria Math" panose="02040503050406030204" pitchFamily="18" charset="0"/>
                            </a:rPr>
                          </m:ctrlPr>
                        </m:sSubPr>
                        <m:e>
                          <m:r>
                            <a:rPr kumimoji="1" lang="en-US" altLang="zh-CN" sz="2600" b="0" i="1" smtClean="0">
                              <a:latin typeface="Cambria Math" panose="02040503050406030204" pitchFamily="18" charset="0"/>
                            </a:rPr>
                            <m:t>𝐶</m:t>
                          </m:r>
                        </m:e>
                        <m:sub>
                          <m:r>
                            <m:rPr>
                              <m:sty m:val="p"/>
                            </m:rPr>
                            <a:rPr kumimoji="1" lang="en-US" altLang="zh-CN" sz="2600" b="0" i="0" smtClean="0">
                              <a:latin typeface="Cambria Math" panose="02040503050406030204" pitchFamily="18" charset="0"/>
                            </a:rPr>
                            <m:t>targ</m:t>
                          </m:r>
                        </m:sub>
                      </m:sSub>
                      <m:d>
                        <m:dPr>
                          <m:ctrlPr>
                            <a:rPr kumimoji="1" lang="en-US" altLang="zh-CN" sz="2600" i="1" smtClean="0">
                              <a:latin typeface="Cambria Math" panose="02040503050406030204" pitchFamily="18" charset="0"/>
                            </a:rPr>
                          </m:ctrlPr>
                        </m:dPr>
                        <m:e>
                          <m:sSub>
                            <m:sSubPr>
                              <m:ctrlPr>
                                <a:rPr kumimoji="1" lang="en-US" altLang="zh-CN" sz="2600" i="1" smtClean="0">
                                  <a:latin typeface="Cambria Math" panose="02040503050406030204" pitchFamily="18" charset="0"/>
                                </a:rPr>
                              </m:ctrlPr>
                            </m:sSubPr>
                            <m:e>
                              <m:r>
                                <a:rPr kumimoji="1" lang="en-US" altLang="zh-CN" sz="2600" b="0" i="1" smtClean="0">
                                  <a:latin typeface="Cambria Math" panose="02040503050406030204" pitchFamily="18" charset="0"/>
                                </a:rPr>
                                <m:t>𝑢</m:t>
                              </m:r>
                            </m:e>
                            <m:sub>
                              <m:r>
                                <a:rPr kumimoji="1" lang="en-US" altLang="zh-CN" sz="2600" b="0" i="1" smtClean="0">
                                  <a:latin typeface="Cambria Math" panose="02040503050406030204" pitchFamily="18" charset="0"/>
                                </a:rPr>
                                <m:t>𝑛</m:t>
                              </m:r>
                            </m:sub>
                          </m:sSub>
                          <m:r>
                            <a:rPr kumimoji="1" lang="en-US" altLang="zh-CN" sz="2600" b="0" i="1" smtClean="0">
                              <a:latin typeface="Cambria Math" panose="02040503050406030204" pitchFamily="18" charset="0"/>
                            </a:rPr>
                            <m:t>,</m:t>
                          </m:r>
                          <m:sSub>
                            <m:sSubPr>
                              <m:ctrlPr>
                                <a:rPr kumimoji="1" lang="en-US" altLang="zh-CN" sz="2600" b="0" i="1" smtClean="0">
                                  <a:latin typeface="Cambria Math" panose="02040503050406030204" pitchFamily="18" charset="0"/>
                                </a:rPr>
                              </m:ctrlPr>
                            </m:sSubPr>
                            <m:e>
                              <m:r>
                                <a:rPr kumimoji="1" lang="en-US" altLang="zh-CN" sz="2600" b="1" i="1" smtClean="0">
                                  <a:latin typeface="Cambria Math" panose="02040503050406030204" pitchFamily="18" charset="0"/>
                                </a:rPr>
                                <m:t>𝒄</m:t>
                              </m:r>
                            </m:e>
                            <m:sub>
                              <m:r>
                                <a:rPr kumimoji="1" lang="en-US" altLang="zh-CN" sz="2600" b="0" i="1" smtClean="0">
                                  <a:latin typeface="Cambria Math" panose="02040503050406030204" pitchFamily="18" charset="0"/>
                                </a:rPr>
                                <m:t>𝑛</m:t>
                              </m:r>
                            </m:sub>
                          </m:sSub>
                        </m:e>
                      </m:d>
                      <m:r>
                        <a:rPr kumimoji="1" lang="en-US" altLang="zh-CN" sz="2600" b="0" i="1" smtClean="0">
                          <a:latin typeface="Cambria Math" panose="02040503050406030204" pitchFamily="18" charset="0"/>
                        </a:rPr>
                        <m:t>=</m:t>
                      </m:r>
                      <m:sSup>
                        <m:sSupPr>
                          <m:ctrlPr>
                            <a:rPr kumimoji="1" lang="en-US" altLang="zh-CN" sz="2600" b="0" i="1" smtClean="0">
                              <a:latin typeface="Cambria Math" panose="02040503050406030204" pitchFamily="18" charset="0"/>
                            </a:rPr>
                          </m:ctrlPr>
                        </m:sSupPr>
                        <m:e>
                          <m:d>
                            <m:dPr>
                              <m:begChr m:val="‖"/>
                              <m:endChr m:val="‖"/>
                              <m:ctrlPr>
                                <a:rPr kumimoji="1" lang="en-US" altLang="zh-CN" sz="2600" b="0" i="1" smtClean="0">
                                  <a:latin typeface="Cambria Math" panose="02040503050406030204" pitchFamily="18" charset="0"/>
                                </a:rPr>
                              </m:ctrlPr>
                            </m:dPr>
                            <m:e>
                              <m:sSub>
                                <m:sSubPr>
                                  <m:ctrlPr>
                                    <a:rPr kumimoji="1" lang="en-US" altLang="zh-CN" sz="2600" b="0" i="1" smtClean="0">
                                      <a:solidFill>
                                        <a:srgbClr val="FF0000"/>
                                      </a:solidFill>
                                      <a:latin typeface="Cambria Math" panose="02040503050406030204" pitchFamily="18" charset="0"/>
                                    </a:rPr>
                                  </m:ctrlPr>
                                </m:sSubPr>
                                <m:e>
                                  <m:r>
                                    <a:rPr kumimoji="1" lang="en-US" altLang="zh-CN" sz="2600" b="0" i="1" smtClean="0">
                                      <a:solidFill>
                                        <a:srgbClr val="FF0000"/>
                                      </a:solidFill>
                                      <a:latin typeface="Cambria Math" panose="02040503050406030204" pitchFamily="18" charset="0"/>
                                    </a:rPr>
                                    <m:t>𝑓</m:t>
                                  </m:r>
                                </m:e>
                                <m:sub>
                                  <m:r>
                                    <a:rPr kumimoji="1" lang="en-US" altLang="zh-CN" sz="2600" b="0" i="1" smtClean="0">
                                      <a:solidFill>
                                        <a:srgbClr val="FF0000"/>
                                      </a:solidFill>
                                      <a:latin typeface="Cambria Math" panose="02040503050406030204" pitchFamily="18" charset="0"/>
                                    </a:rPr>
                                    <m:t>𝑡</m:t>
                                  </m:r>
                                </m:sub>
                              </m:sSub>
                              <m:d>
                                <m:dPr>
                                  <m:ctrlPr>
                                    <a:rPr kumimoji="1" lang="en-US" altLang="zh-CN" sz="2600" b="0" i="1" smtClean="0">
                                      <a:latin typeface="Cambria Math" panose="02040503050406030204" pitchFamily="18" charset="0"/>
                                    </a:rPr>
                                  </m:ctrlPr>
                                </m:dPr>
                                <m:e>
                                  <m:sSub>
                                    <m:sSubPr>
                                      <m:ctrlPr>
                                        <a:rPr kumimoji="1" lang="en-US" altLang="zh-CN" sz="2600" b="0" i="1" smtClean="0">
                                          <a:latin typeface="Cambria Math" panose="02040503050406030204" pitchFamily="18" charset="0"/>
                                        </a:rPr>
                                      </m:ctrlPr>
                                    </m:sSubPr>
                                    <m:e>
                                      <m:r>
                                        <a:rPr kumimoji="1" lang="en-US" altLang="zh-CN" sz="2600" b="1" i="1" smtClean="0">
                                          <a:latin typeface="Cambria Math" panose="02040503050406030204" pitchFamily="18" charset="0"/>
                                          <a:ea typeface="Cambria Math" panose="02040503050406030204" pitchFamily="18" charset="0"/>
                                        </a:rPr>
                                        <m:t>𝝎</m:t>
                                      </m:r>
                                    </m:e>
                                    <m:sub>
                                      <m:r>
                                        <a:rPr kumimoji="1" lang="en-US" altLang="zh-CN" sz="2600" b="0" i="1" smtClean="0">
                                          <a:latin typeface="Cambria Math" panose="02040503050406030204" pitchFamily="18" charset="0"/>
                                        </a:rPr>
                                        <m:t>𝑛</m:t>
                                      </m:r>
                                    </m:sub>
                                  </m:sSub>
                                </m:e>
                              </m:d>
                              <m:r>
                                <a:rPr kumimoji="1" lang="en-US" altLang="zh-CN" sz="2600" b="0" i="1" smtClean="0">
                                  <a:latin typeface="Cambria Math" panose="02040503050406030204" pitchFamily="18" charset="0"/>
                                </a:rPr>
                                <m:t>−</m:t>
                              </m:r>
                              <m:sSub>
                                <m:sSubPr>
                                  <m:ctrlPr>
                                    <a:rPr kumimoji="1" lang="en-US" altLang="zh-CN" sz="2600" b="0" i="1" smtClean="0">
                                      <a:solidFill>
                                        <a:srgbClr val="FF0000"/>
                                      </a:solidFill>
                                      <a:latin typeface="Cambria Math" panose="02040503050406030204" pitchFamily="18" charset="0"/>
                                    </a:rPr>
                                  </m:ctrlPr>
                                </m:sSubPr>
                                <m:e>
                                  <m:r>
                                    <a:rPr kumimoji="1" lang="en-US" altLang="zh-CN" sz="2600" b="0" i="1" smtClean="0">
                                      <a:solidFill>
                                        <a:srgbClr val="FF0000"/>
                                      </a:solidFill>
                                      <a:latin typeface="Cambria Math" panose="02040503050406030204" pitchFamily="18" charset="0"/>
                                    </a:rPr>
                                    <m:t>𝑓</m:t>
                                  </m:r>
                                </m:e>
                                <m:sub>
                                  <m:r>
                                    <a:rPr kumimoji="1" lang="en-US" altLang="zh-CN" sz="2600" b="0" i="1" smtClean="0">
                                      <a:solidFill>
                                        <a:srgbClr val="FF0000"/>
                                      </a:solidFill>
                                      <a:latin typeface="Cambria Math" panose="02040503050406030204" pitchFamily="18" charset="0"/>
                                    </a:rPr>
                                    <m:t>𝑡</m:t>
                                  </m:r>
                                </m:sub>
                              </m:sSub>
                              <m:d>
                                <m:dPr>
                                  <m:ctrlPr>
                                    <a:rPr kumimoji="1" lang="en-US" altLang="zh-CN" sz="2600" b="0" i="1" smtClean="0">
                                      <a:latin typeface="Cambria Math" panose="02040503050406030204" pitchFamily="18" charset="0"/>
                                    </a:rPr>
                                  </m:ctrlPr>
                                </m:dPr>
                                <m:e>
                                  <m:sSub>
                                    <m:sSubPr>
                                      <m:ctrlPr>
                                        <a:rPr kumimoji="1" lang="en-US" altLang="zh-CN" sz="2600" b="0" i="1" smtClean="0">
                                          <a:latin typeface="Cambria Math" panose="02040503050406030204" pitchFamily="18" charset="0"/>
                                        </a:rPr>
                                      </m:ctrlPr>
                                    </m:sSubPr>
                                    <m:e>
                                      <m:r>
                                        <a:rPr kumimoji="1" lang="en-US" altLang="zh-CN" sz="2600" b="1" i="1" smtClean="0">
                                          <a:latin typeface="Cambria Math" panose="02040503050406030204" pitchFamily="18" charset="0"/>
                                        </a:rPr>
                                        <m:t>𝒄</m:t>
                                      </m:r>
                                    </m:e>
                                    <m:sub>
                                      <m:r>
                                        <a:rPr kumimoji="1" lang="en-US" altLang="zh-CN" sz="2600" b="0" i="1" smtClean="0">
                                          <a:latin typeface="Cambria Math" panose="02040503050406030204" pitchFamily="18" charset="0"/>
                                        </a:rPr>
                                        <m:t>𝑛</m:t>
                                      </m:r>
                                    </m:sub>
                                  </m:sSub>
                                </m:e>
                              </m:d>
                            </m:e>
                          </m:d>
                        </m:e>
                        <m:sup>
                          <m:r>
                            <a:rPr kumimoji="1" lang="en-US" altLang="zh-CN" sz="2600" b="0" i="1" smtClean="0">
                              <a:latin typeface="Cambria Math" panose="02040503050406030204" pitchFamily="18" charset="0"/>
                            </a:rPr>
                            <m:t>2</m:t>
                          </m:r>
                        </m:sup>
                      </m:sSup>
                    </m:oMath>
                  </m:oMathPara>
                </a14:m>
                <a:endParaRPr kumimoji="1" lang="zh-CN" altLang="en-US" sz="2600" dirty="0"/>
              </a:p>
            </p:txBody>
          </p:sp>
        </mc:Choice>
        <mc:Fallback xmlns="">
          <p:sp>
            <p:nvSpPr>
              <p:cNvPr id="42" name="文本框 41">
                <a:extLst>
                  <a:ext uri="{FF2B5EF4-FFF2-40B4-BE49-F238E27FC236}">
                    <a16:creationId xmlns:a16="http://schemas.microsoft.com/office/drawing/2014/main" id="{3FFC5ECA-7B76-1B41-98BB-F910023E9D3F}"/>
                  </a:ext>
                </a:extLst>
              </p:cNvPr>
              <p:cNvSpPr txBox="1">
                <a:spLocks noRot="1" noChangeAspect="1" noMove="1" noResize="1" noEditPoints="1" noAdjustHandles="1" noChangeArrowheads="1" noChangeShapeType="1" noTextEdit="1"/>
              </p:cNvSpPr>
              <p:nvPr/>
            </p:nvSpPr>
            <p:spPr>
              <a:xfrm>
                <a:off x="86221" y="4476493"/>
                <a:ext cx="5684813" cy="445891"/>
              </a:xfrm>
              <a:prstGeom prst="rect">
                <a:avLst/>
              </a:prstGeom>
              <a:blipFill>
                <a:blip r:embed="rId7"/>
                <a:stretch>
                  <a:fillRect b="-1891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D14F375D-0863-CC46-885B-86ACE8FEDA7F}"/>
                  </a:ext>
                </a:extLst>
              </p:cNvPr>
              <p:cNvSpPr txBox="1"/>
              <p:nvPr/>
            </p:nvSpPr>
            <p:spPr>
              <a:xfrm>
                <a:off x="6616078" y="4263885"/>
                <a:ext cx="4960845" cy="800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600" i="1" smtClean="0">
                              <a:latin typeface="Cambria Math" panose="02040503050406030204" pitchFamily="18" charset="0"/>
                            </a:rPr>
                          </m:ctrlPr>
                        </m:sSubPr>
                        <m:e>
                          <m:r>
                            <a:rPr kumimoji="1" lang="en-US" altLang="zh-CN" sz="2600" b="0" i="1" smtClean="0">
                              <a:latin typeface="Cambria Math" panose="02040503050406030204" pitchFamily="18" charset="0"/>
                            </a:rPr>
                            <m:t>𝐶</m:t>
                          </m:r>
                        </m:e>
                        <m:sub>
                          <m:r>
                            <m:rPr>
                              <m:sty m:val="p"/>
                            </m:rPr>
                            <a:rPr kumimoji="1" lang="en-US" altLang="zh-CN" sz="2600" b="0" i="0" smtClean="0">
                              <a:latin typeface="Cambria Math" panose="02040503050406030204" pitchFamily="18" charset="0"/>
                            </a:rPr>
                            <m:t>con</m:t>
                          </m:r>
                        </m:sub>
                      </m:sSub>
                      <m:d>
                        <m:dPr>
                          <m:ctrlPr>
                            <a:rPr kumimoji="1" lang="en-US" altLang="zh-CN" sz="2600" i="1" smtClean="0">
                              <a:latin typeface="Cambria Math" panose="02040503050406030204" pitchFamily="18" charset="0"/>
                            </a:rPr>
                          </m:ctrlPr>
                        </m:dPr>
                        <m:e>
                          <m:sSub>
                            <m:sSubPr>
                              <m:ctrlPr>
                                <a:rPr kumimoji="1" lang="en-US" altLang="zh-CN" sz="2600" i="1" smtClean="0">
                                  <a:latin typeface="Cambria Math" panose="02040503050406030204" pitchFamily="18" charset="0"/>
                                </a:rPr>
                              </m:ctrlPr>
                            </m:sSubPr>
                            <m:e>
                              <m:r>
                                <a:rPr kumimoji="1" lang="en-US" altLang="zh-CN" sz="2600" b="0" i="1" smtClean="0">
                                  <a:latin typeface="Cambria Math" panose="02040503050406030204" pitchFamily="18" charset="0"/>
                                </a:rPr>
                                <m:t>𝑢</m:t>
                              </m:r>
                            </m:e>
                            <m:sub>
                              <m:r>
                                <a:rPr kumimoji="1" lang="en-US" altLang="zh-CN" sz="2600" b="0" i="1" smtClean="0">
                                  <a:latin typeface="Cambria Math" panose="02040503050406030204" pitchFamily="18" charset="0"/>
                                </a:rPr>
                                <m:t>𝑛</m:t>
                              </m:r>
                              <m:r>
                                <a:rPr kumimoji="1" lang="en-US" altLang="zh-CN" sz="2600" b="0" i="1" smtClean="0">
                                  <a:latin typeface="Cambria Math" panose="02040503050406030204" pitchFamily="18" charset="0"/>
                                </a:rPr>
                                <m:t>−</m:t>
                              </m:r>
                              <m:r>
                                <a:rPr kumimoji="1" lang="en-US" altLang="zh-CN" sz="2600" b="0" i="1" smtClean="0">
                                  <a:latin typeface="Cambria Math" panose="02040503050406030204" pitchFamily="18" charset="0"/>
                                </a:rPr>
                                <m:t>𝑇</m:t>
                              </m:r>
                            </m:sub>
                          </m:sSub>
                          <m:r>
                            <a:rPr kumimoji="1" lang="en-US" altLang="zh-CN" sz="2600" b="0" i="1" smtClean="0">
                              <a:latin typeface="Cambria Math" panose="02040503050406030204" pitchFamily="18" charset="0"/>
                            </a:rPr>
                            <m:t>,⋯,</m:t>
                          </m:r>
                          <m:sSub>
                            <m:sSubPr>
                              <m:ctrlPr>
                                <a:rPr kumimoji="1" lang="en-US" altLang="zh-CN" sz="2600" b="0" i="1" smtClean="0">
                                  <a:latin typeface="Cambria Math" panose="02040503050406030204" pitchFamily="18" charset="0"/>
                                </a:rPr>
                              </m:ctrlPr>
                            </m:sSubPr>
                            <m:e>
                              <m:r>
                                <a:rPr kumimoji="1" lang="en-US" altLang="zh-CN" sz="2600" b="0" i="1" smtClean="0">
                                  <a:latin typeface="Cambria Math" panose="02040503050406030204" pitchFamily="18" charset="0"/>
                                </a:rPr>
                                <m:t>𝑢</m:t>
                              </m:r>
                            </m:e>
                            <m:sub>
                              <m:r>
                                <a:rPr kumimoji="1" lang="en-US" altLang="zh-CN" sz="2600" b="0" i="1" smtClean="0">
                                  <a:latin typeface="Cambria Math" panose="02040503050406030204" pitchFamily="18" charset="0"/>
                                </a:rPr>
                                <m:t>𝑛</m:t>
                              </m:r>
                              <m:r>
                                <a:rPr kumimoji="1" lang="en-US" altLang="zh-CN" sz="2600" b="0" i="1" smtClean="0">
                                  <a:latin typeface="Cambria Math" panose="02040503050406030204" pitchFamily="18" charset="0"/>
                                </a:rPr>
                                <m:t>−1</m:t>
                              </m:r>
                            </m:sub>
                          </m:sSub>
                          <m:r>
                            <a:rPr kumimoji="1" lang="en-US" altLang="zh-CN" sz="2600" b="0" i="1" smtClean="0">
                              <a:latin typeface="Cambria Math" panose="02040503050406030204" pitchFamily="18" charset="0"/>
                            </a:rPr>
                            <m:t>,</m:t>
                          </m:r>
                          <m:sSub>
                            <m:sSubPr>
                              <m:ctrlPr>
                                <a:rPr kumimoji="1" lang="en-US" altLang="zh-CN" sz="2600" b="0" i="1" smtClean="0">
                                  <a:latin typeface="Cambria Math" panose="02040503050406030204" pitchFamily="18" charset="0"/>
                                </a:rPr>
                              </m:ctrlPr>
                            </m:sSubPr>
                            <m:e>
                              <m:r>
                                <a:rPr kumimoji="1" lang="en-US" altLang="zh-CN" sz="2600" b="0" i="1" smtClean="0">
                                  <a:latin typeface="Cambria Math" panose="02040503050406030204" pitchFamily="18" charset="0"/>
                                </a:rPr>
                                <m:t>𝑢</m:t>
                              </m:r>
                            </m:e>
                            <m:sub>
                              <m:r>
                                <a:rPr kumimoji="1" lang="en-US" altLang="zh-CN" sz="2600" b="0" i="1" smtClean="0">
                                  <a:latin typeface="Cambria Math" panose="02040503050406030204" pitchFamily="18" charset="0"/>
                                </a:rPr>
                                <m:t>𝑛</m:t>
                              </m:r>
                            </m:sub>
                          </m:sSub>
                          <m:r>
                            <a:rPr kumimoji="1" lang="en-US" altLang="zh-CN" sz="2600" b="0" i="1" smtClean="0">
                              <a:latin typeface="Cambria Math" panose="02040503050406030204" pitchFamily="18" charset="0"/>
                            </a:rPr>
                            <m:t>,</m:t>
                          </m:r>
                          <m:sSub>
                            <m:sSubPr>
                              <m:ctrlPr>
                                <a:rPr kumimoji="1" lang="en-US" altLang="zh-CN" sz="2600" b="0" i="1" smtClean="0">
                                  <a:latin typeface="Cambria Math" panose="02040503050406030204" pitchFamily="18" charset="0"/>
                                </a:rPr>
                              </m:ctrlPr>
                            </m:sSubPr>
                            <m:e>
                              <m:r>
                                <a:rPr kumimoji="1" lang="en-US" altLang="zh-CN" sz="2600" b="1" i="1" smtClean="0">
                                  <a:latin typeface="Cambria Math" panose="02040503050406030204" pitchFamily="18" charset="0"/>
                                </a:rPr>
                                <m:t>𝒄</m:t>
                              </m:r>
                            </m:e>
                            <m:sub>
                              <m:r>
                                <a:rPr kumimoji="1" lang="en-US" altLang="zh-CN" sz="2600" b="0" i="1" smtClean="0">
                                  <a:latin typeface="Cambria Math" panose="02040503050406030204" pitchFamily="18" charset="0"/>
                                </a:rPr>
                                <m:t>𝑛</m:t>
                              </m:r>
                            </m:sub>
                          </m:sSub>
                          <m:r>
                            <a:rPr kumimoji="1" lang="en-US" altLang="zh-CN" sz="2600" b="0" i="1" smtClean="0">
                              <a:latin typeface="Cambria Math" panose="02040503050406030204" pitchFamily="18" charset="0"/>
                            </a:rPr>
                            <m:t> </m:t>
                          </m:r>
                        </m:e>
                      </m:d>
                      <m:r>
                        <a:rPr kumimoji="1" lang="en-US" altLang="zh-CN" sz="2600" b="0" i="1" smtClean="0">
                          <a:latin typeface="Cambria Math" panose="02040503050406030204" pitchFamily="18" charset="0"/>
                        </a:rPr>
                        <m:t>=</m:t>
                      </m:r>
                    </m:oMath>
                  </m:oMathPara>
                </a14:m>
                <a:endParaRPr kumimoji="1" lang="en-US" altLang="zh-CN"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kumimoji="1" lang="en-US" altLang="zh-CN" sz="2600" b="0" i="1" smtClean="0">
                              <a:latin typeface="Cambria Math" panose="02040503050406030204" pitchFamily="18" charset="0"/>
                            </a:rPr>
                          </m:ctrlPr>
                        </m:sSupPr>
                        <m:e>
                          <m:d>
                            <m:dPr>
                              <m:begChr m:val="‖"/>
                              <m:endChr m:val="‖"/>
                              <m:ctrlPr>
                                <a:rPr kumimoji="1" lang="en-US" altLang="zh-CN" sz="2600" b="0" i="1" smtClean="0">
                                  <a:latin typeface="Cambria Math" panose="02040503050406030204" pitchFamily="18" charset="0"/>
                                </a:rPr>
                              </m:ctrlPr>
                            </m:dPr>
                            <m:e>
                              <m:sSub>
                                <m:sSubPr>
                                  <m:ctrlPr>
                                    <a:rPr kumimoji="1" lang="en-US" altLang="zh-CN" sz="2600" b="0" i="1" smtClean="0">
                                      <a:solidFill>
                                        <a:srgbClr val="FF0000"/>
                                      </a:solidFill>
                                      <a:latin typeface="Cambria Math" panose="02040503050406030204" pitchFamily="18" charset="0"/>
                                    </a:rPr>
                                  </m:ctrlPr>
                                </m:sSubPr>
                                <m:e>
                                  <m:r>
                                    <a:rPr kumimoji="1" lang="en-US" altLang="zh-CN" sz="2600" b="0" i="1" smtClean="0">
                                      <a:solidFill>
                                        <a:srgbClr val="FF0000"/>
                                      </a:solidFill>
                                      <a:latin typeface="Cambria Math" panose="02040503050406030204" pitchFamily="18" charset="0"/>
                                    </a:rPr>
                                    <m:t>𝑓</m:t>
                                  </m:r>
                                </m:e>
                                <m:sub>
                                  <m:r>
                                    <a:rPr kumimoji="1" lang="en-US" altLang="zh-CN" sz="2600" b="0" i="1" smtClean="0">
                                      <a:solidFill>
                                        <a:srgbClr val="FF0000"/>
                                      </a:solidFill>
                                      <a:latin typeface="Cambria Math" panose="02040503050406030204" pitchFamily="18" charset="0"/>
                                    </a:rPr>
                                    <m:t>𝑡</m:t>
                                  </m:r>
                                </m:sub>
                              </m:sSub>
                              <m:d>
                                <m:dPr>
                                  <m:ctrlPr>
                                    <a:rPr kumimoji="1" lang="en-US" altLang="zh-CN" sz="2600" b="0" i="1" smtClean="0">
                                      <a:latin typeface="Cambria Math" panose="02040503050406030204" pitchFamily="18" charset="0"/>
                                    </a:rPr>
                                  </m:ctrlPr>
                                </m:dPr>
                                <m:e>
                                  <m:sSub>
                                    <m:sSubPr>
                                      <m:ctrlPr>
                                        <a:rPr kumimoji="1" lang="en-US" altLang="zh-CN" sz="2600" b="0" i="1" smtClean="0">
                                          <a:latin typeface="Cambria Math" panose="02040503050406030204" pitchFamily="18" charset="0"/>
                                        </a:rPr>
                                      </m:ctrlPr>
                                    </m:sSubPr>
                                    <m:e>
                                      <m:r>
                                        <a:rPr kumimoji="1" lang="en-US" altLang="zh-CN" sz="2600" b="1" i="1" smtClean="0">
                                          <a:latin typeface="Cambria Math" panose="02040503050406030204" pitchFamily="18" charset="0"/>
                                          <a:ea typeface="Cambria Math" panose="02040503050406030204" pitchFamily="18" charset="0"/>
                                        </a:rPr>
                                        <m:t>𝝎</m:t>
                                      </m:r>
                                    </m:e>
                                    <m:sub>
                                      <m:r>
                                        <a:rPr kumimoji="1" lang="en-US" altLang="zh-CN" sz="2600" b="0" i="1" smtClean="0">
                                          <a:latin typeface="Cambria Math" panose="02040503050406030204" pitchFamily="18" charset="0"/>
                                        </a:rPr>
                                        <m:t>𝑛</m:t>
                                      </m:r>
                                    </m:sub>
                                  </m:sSub>
                                </m:e>
                              </m:d>
                              <m:r>
                                <a:rPr kumimoji="1" lang="en-US" altLang="zh-CN" sz="2600" b="0" i="1" smtClean="0">
                                  <a:latin typeface="Cambria Math" panose="02040503050406030204" pitchFamily="18" charset="0"/>
                                </a:rPr>
                                <m:t>−</m:t>
                              </m:r>
                              <m:sSub>
                                <m:sSubPr>
                                  <m:ctrlPr>
                                    <a:rPr kumimoji="1" lang="en-US" altLang="zh-CN" sz="2600" b="0" i="1" smtClean="0">
                                      <a:solidFill>
                                        <a:srgbClr val="FF0000"/>
                                      </a:solidFill>
                                      <a:latin typeface="Cambria Math" panose="02040503050406030204" pitchFamily="18" charset="0"/>
                                    </a:rPr>
                                  </m:ctrlPr>
                                </m:sSubPr>
                                <m:e>
                                  <m:r>
                                    <a:rPr kumimoji="1" lang="en-US" altLang="zh-CN" sz="2600" b="0" i="1" smtClean="0">
                                      <a:solidFill>
                                        <a:srgbClr val="FF0000"/>
                                      </a:solidFill>
                                      <a:latin typeface="Cambria Math" panose="02040503050406030204" pitchFamily="18" charset="0"/>
                                    </a:rPr>
                                    <m:t>𝑓</m:t>
                                  </m:r>
                                </m:e>
                                <m:sub>
                                  <m:r>
                                    <a:rPr kumimoji="1" lang="en-US" altLang="zh-CN" sz="2600" b="0" i="1" smtClean="0">
                                      <a:solidFill>
                                        <a:srgbClr val="FF0000"/>
                                      </a:solidFill>
                                      <a:latin typeface="Cambria Math" panose="02040503050406030204" pitchFamily="18" charset="0"/>
                                    </a:rPr>
                                    <m:t>𝑐</m:t>
                                  </m:r>
                                </m:sub>
                              </m:sSub>
                              <m:d>
                                <m:dPr>
                                  <m:ctrlPr>
                                    <a:rPr kumimoji="1" lang="en-US" altLang="zh-CN" sz="2600" b="0" i="1" smtClean="0">
                                      <a:latin typeface="Cambria Math" panose="02040503050406030204" pitchFamily="18" charset="0"/>
                                    </a:rPr>
                                  </m:ctrlPr>
                                </m:dPr>
                                <m:e>
                                  <m:sSub>
                                    <m:sSubPr>
                                      <m:ctrlPr>
                                        <a:rPr kumimoji="1" lang="en-US" altLang="zh-CN" sz="2600" b="0" i="1" smtClean="0">
                                          <a:latin typeface="Cambria Math" panose="02040503050406030204" pitchFamily="18" charset="0"/>
                                        </a:rPr>
                                      </m:ctrlPr>
                                    </m:sSubPr>
                                    <m:e>
                                      <m:r>
                                        <a:rPr kumimoji="1" lang="en-US" altLang="zh-CN" sz="2600" b="1" i="1" smtClean="0">
                                          <a:latin typeface="Cambria Math" panose="02040503050406030204" pitchFamily="18" charset="0"/>
                                        </a:rPr>
                                        <m:t>𝒗</m:t>
                                      </m:r>
                                    </m:e>
                                    <m:sub>
                                      <m:r>
                                        <a:rPr kumimoji="1" lang="en-US" altLang="zh-CN" sz="2600" b="0" i="1" smtClean="0">
                                          <a:latin typeface="Cambria Math" panose="02040503050406030204" pitchFamily="18" charset="0"/>
                                        </a:rPr>
                                        <m:t>𝑛</m:t>
                                      </m:r>
                                      <m:r>
                                        <a:rPr kumimoji="1" lang="en-US" altLang="zh-CN" sz="2600" b="0" i="1" smtClean="0">
                                          <a:latin typeface="Cambria Math" panose="02040503050406030204" pitchFamily="18" charset="0"/>
                                        </a:rPr>
                                        <m:t>−</m:t>
                                      </m:r>
                                      <m:r>
                                        <a:rPr kumimoji="1" lang="en-US" altLang="zh-CN" sz="2600" b="0" i="1" smtClean="0">
                                          <a:latin typeface="Cambria Math" panose="02040503050406030204" pitchFamily="18" charset="0"/>
                                        </a:rPr>
                                        <m:t>𝑇</m:t>
                                      </m:r>
                                    </m:sub>
                                  </m:sSub>
                                  <m:r>
                                    <a:rPr kumimoji="1" lang="en-US" altLang="zh-CN" sz="2600" b="0" i="1" smtClean="0">
                                      <a:latin typeface="Cambria Math" panose="02040503050406030204" pitchFamily="18" charset="0"/>
                                    </a:rPr>
                                    <m:t>,⋯,</m:t>
                                  </m:r>
                                  <m:sSub>
                                    <m:sSubPr>
                                      <m:ctrlPr>
                                        <a:rPr kumimoji="1" lang="en-US" altLang="zh-CN" sz="2600" b="0" i="1" smtClean="0">
                                          <a:latin typeface="Cambria Math" panose="02040503050406030204" pitchFamily="18" charset="0"/>
                                        </a:rPr>
                                      </m:ctrlPr>
                                    </m:sSubPr>
                                    <m:e>
                                      <m:r>
                                        <a:rPr kumimoji="1" lang="en-US" altLang="zh-CN" sz="2600" b="1" i="1" smtClean="0">
                                          <a:latin typeface="Cambria Math" panose="02040503050406030204" pitchFamily="18" charset="0"/>
                                        </a:rPr>
                                        <m:t>𝒗</m:t>
                                      </m:r>
                                    </m:e>
                                    <m:sub>
                                      <m:r>
                                        <a:rPr kumimoji="1" lang="en-US" altLang="zh-CN" sz="2600" b="0" i="1" smtClean="0">
                                          <a:latin typeface="Cambria Math" panose="02040503050406030204" pitchFamily="18" charset="0"/>
                                        </a:rPr>
                                        <m:t>𝑛</m:t>
                                      </m:r>
                                      <m:r>
                                        <a:rPr kumimoji="1" lang="en-US" altLang="zh-CN" sz="2600" b="0" i="1" smtClean="0">
                                          <a:latin typeface="Cambria Math" panose="02040503050406030204" pitchFamily="18" charset="0"/>
                                        </a:rPr>
                                        <m:t>−1</m:t>
                                      </m:r>
                                    </m:sub>
                                  </m:sSub>
                                  <m:r>
                                    <a:rPr kumimoji="1" lang="en-US" altLang="zh-CN" sz="2600" b="0" i="1" smtClean="0">
                                      <a:latin typeface="Cambria Math" panose="02040503050406030204" pitchFamily="18" charset="0"/>
                                    </a:rPr>
                                    <m:t>,</m:t>
                                  </m:r>
                                  <m:sSub>
                                    <m:sSubPr>
                                      <m:ctrlPr>
                                        <a:rPr kumimoji="1" lang="en-US" altLang="zh-CN" sz="2600" b="0" i="1" smtClean="0">
                                          <a:latin typeface="Cambria Math" panose="02040503050406030204" pitchFamily="18" charset="0"/>
                                        </a:rPr>
                                      </m:ctrlPr>
                                    </m:sSubPr>
                                    <m:e>
                                      <m:r>
                                        <a:rPr kumimoji="1" lang="en-US" altLang="zh-CN" sz="2600" b="1" i="1" smtClean="0">
                                          <a:latin typeface="Cambria Math" panose="02040503050406030204" pitchFamily="18" charset="0"/>
                                        </a:rPr>
                                        <m:t>𝒄</m:t>
                                      </m:r>
                                    </m:e>
                                    <m:sub>
                                      <m:r>
                                        <a:rPr kumimoji="1" lang="en-US" altLang="zh-CN" sz="2600" b="0" i="1" smtClean="0">
                                          <a:latin typeface="Cambria Math" panose="02040503050406030204" pitchFamily="18" charset="0"/>
                                        </a:rPr>
                                        <m:t>𝑛</m:t>
                                      </m:r>
                                    </m:sub>
                                  </m:sSub>
                                </m:e>
                              </m:d>
                            </m:e>
                          </m:d>
                        </m:e>
                        <m:sup>
                          <m:r>
                            <a:rPr kumimoji="1" lang="en-US" altLang="zh-CN" sz="2600" b="0" i="1" smtClean="0">
                              <a:latin typeface="Cambria Math" panose="02040503050406030204" pitchFamily="18" charset="0"/>
                            </a:rPr>
                            <m:t>2</m:t>
                          </m:r>
                        </m:sup>
                      </m:sSup>
                    </m:oMath>
                  </m:oMathPara>
                </a14:m>
                <a:endParaRPr kumimoji="1" lang="zh-CN" altLang="en-US" sz="2600" dirty="0"/>
              </a:p>
            </p:txBody>
          </p:sp>
        </mc:Choice>
        <mc:Fallback xmlns="">
          <p:sp>
            <p:nvSpPr>
              <p:cNvPr id="43" name="文本框 42">
                <a:extLst>
                  <a:ext uri="{FF2B5EF4-FFF2-40B4-BE49-F238E27FC236}">
                    <a16:creationId xmlns="" xmlns:a16="http://schemas.microsoft.com/office/drawing/2014/main" xmlns:a14="http://schemas.microsoft.com/office/drawing/2010/main" id="{D14F375D-0863-CC46-885B-86ACE8FEDA7F}"/>
                  </a:ext>
                </a:extLst>
              </p:cNvPr>
              <p:cNvSpPr txBox="1">
                <a:spLocks noRot="1" noChangeAspect="1" noMove="1" noResize="1" noEditPoints="1" noAdjustHandles="1" noChangeArrowheads="1" noChangeShapeType="1" noTextEdit="1"/>
              </p:cNvSpPr>
              <p:nvPr/>
            </p:nvSpPr>
            <p:spPr>
              <a:xfrm>
                <a:off x="6616078" y="4263885"/>
                <a:ext cx="4960845" cy="800219"/>
              </a:xfrm>
              <a:prstGeom prst="rect">
                <a:avLst/>
              </a:prstGeom>
              <a:blipFill rotWithShape="0">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90E17113-2FDD-4D4B-B9BC-1E26CE07BAB9}"/>
                  </a:ext>
                </a:extLst>
              </p:cNvPr>
              <p:cNvSpPr txBox="1"/>
              <p:nvPr/>
            </p:nvSpPr>
            <p:spPr>
              <a:xfrm>
                <a:off x="1929318" y="3747294"/>
                <a:ext cx="2093685" cy="430887"/>
              </a:xfrm>
              <a:prstGeom prst="rect">
                <a:avLst/>
              </a:prstGeom>
              <a:noFill/>
            </p:spPr>
            <p:txBody>
              <a:bodyPr wrap="square" rtlCol="0">
                <a:spAutoFit/>
              </a:bodyPr>
              <a:lstStyle/>
              <a:p>
                <a:r>
                  <a:rPr kumimoji="1" lang="en-US" altLang="zh-CN" sz="2200" dirty="0">
                    <a:solidFill>
                      <a:schemeClr val="tx1"/>
                    </a:solidFill>
                  </a:rPr>
                  <a:t>(a)</a:t>
                </a:r>
                <a:r>
                  <a:rPr kumimoji="1" lang="zh-CN" altLang="en-US" sz="2200" dirty="0">
                    <a:solidFill>
                      <a:schemeClr val="tx1"/>
                    </a:solidFill>
                  </a:rPr>
                  <a:t> </a:t>
                </a:r>
                <a14:m>
                  <m:oMath xmlns:m="http://schemas.openxmlformats.org/officeDocument/2006/math">
                    <m:sSub>
                      <m:sSubPr>
                        <m:ctrlPr>
                          <a:rPr kumimoji="1" lang="en-US" altLang="zh-CN" sz="2200" i="1" smtClean="0">
                            <a:solidFill>
                              <a:srgbClr val="FF0000"/>
                            </a:solidFill>
                            <a:latin typeface="Cambria Math" panose="02040503050406030204" pitchFamily="18" charset="0"/>
                          </a:rPr>
                        </m:ctrlPr>
                      </m:sSubPr>
                      <m:e>
                        <m:r>
                          <a:rPr kumimoji="1" lang="en-US" altLang="zh-CN" sz="2200" b="0" i="1" smtClean="0">
                            <a:solidFill>
                              <a:srgbClr val="FF0000"/>
                            </a:solidFill>
                            <a:latin typeface="Cambria Math" panose="02040503050406030204" pitchFamily="18" charset="0"/>
                          </a:rPr>
                          <m:t>𝑓</m:t>
                        </m:r>
                      </m:e>
                      <m:sub>
                        <m:r>
                          <a:rPr kumimoji="1" lang="en-US" altLang="zh-CN" sz="2200" b="0" i="1" smtClean="0">
                            <a:solidFill>
                              <a:srgbClr val="FF0000"/>
                            </a:solidFill>
                            <a:latin typeface="Cambria Math" panose="02040503050406030204" pitchFamily="18" charset="0"/>
                          </a:rPr>
                          <m:t>𝑡</m:t>
                        </m:r>
                      </m:sub>
                    </m:sSub>
                  </m:oMath>
                </a14:m>
                <a:r>
                  <a:rPr kumimoji="1" lang="zh-CN" altLang="en-US" sz="2200" dirty="0">
                    <a:solidFill>
                      <a:schemeClr val="tx1"/>
                    </a:solidFill>
                  </a:rPr>
                  <a:t> </a:t>
                </a:r>
                <a:r>
                  <a:rPr kumimoji="1" lang="en-US" altLang="zh-CN" sz="2200" dirty="0">
                    <a:solidFill>
                      <a:schemeClr val="tx1"/>
                    </a:solidFill>
                  </a:rPr>
                  <a:t>model</a:t>
                </a:r>
                <a:endParaRPr kumimoji="1" lang="zh-CN" altLang="en-US" sz="2200" dirty="0">
                  <a:solidFill>
                    <a:schemeClr val="tx1"/>
                  </a:solidFill>
                </a:endParaRPr>
              </a:p>
            </p:txBody>
          </p:sp>
        </mc:Choice>
        <mc:Fallback xmlns="">
          <p:sp>
            <p:nvSpPr>
              <p:cNvPr id="44" name="文本框 43">
                <a:extLst>
                  <a:ext uri="{FF2B5EF4-FFF2-40B4-BE49-F238E27FC236}">
                    <a16:creationId xmlns:a16="http://schemas.microsoft.com/office/drawing/2014/main" id="{90E17113-2FDD-4D4B-B9BC-1E26CE07BAB9}"/>
                  </a:ext>
                </a:extLst>
              </p:cNvPr>
              <p:cNvSpPr txBox="1">
                <a:spLocks noRot="1" noChangeAspect="1" noMove="1" noResize="1" noEditPoints="1" noAdjustHandles="1" noChangeArrowheads="1" noChangeShapeType="1" noTextEdit="1"/>
              </p:cNvSpPr>
              <p:nvPr/>
            </p:nvSpPr>
            <p:spPr>
              <a:xfrm>
                <a:off x="1929318" y="3747294"/>
                <a:ext cx="2093685" cy="430887"/>
              </a:xfrm>
              <a:prstGeom prst="rect">
                <a:avLst/>
              </a:prstGeom>
              <a:blipFill>
                <a:blip r:embed="rId9"/>
                <a:stretch>
                  <a:fillRect l="-3614" t="-8571" b="-257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3E7023AB-A470-374D-9B47-5B0E60A90FB9}"/>
                  </a:ext>
                </a:extLst>
              </p:cNvPr>
              <p:cNvSpPr txBox="1"/>
              <p:nvPr/>
            </p:nvSpPr>
            <p:spPr>
              <a:xfrm>
                <a:off x="8472748" y="3747294"/>
                <a:ext cx="1640117" cy="430887"/>
              </a:xfrm>
              <a:prstGeom prst="rect">
                <a:avLst/>
              </a:prstGeom>
              <a:noFill/>
            </p:spPr>
            <p:txBody>
              <a:bodyPr wrap="square" rtlCol="0">
                <a:spAutoFit/>
              </a:bodyPr>
              <a:lstStyle/>
              <a:p>
                <a:r>
                  <a:rPr kumimoji="1" lang="en-US" altLang="zh-CN" sz="2200" dirty="0"/>
                  <a:t>(b)</a:t>
                </a:r>
                <a:r>
                  <a:rPr kumimoji="1" lang="zh-CN" altLang="en-US" sz="2200" dirty="0"/>
                  <a:t> </a:t>
                </a:r>
                <a14:m>
                  <m:oMath xmlns:m="http://schemas.openxmlformats.org/officeDocument/2006/math">
                    <m:sSub>
                      <m:sSubPr>
                        <m:ctrlPr>
                          <a:rPr kumimoji="1" lang="en-US" altLang="zh-CN" sz="2200" i="1" smtClean="0">
                            <a:solidFill>
                              <a:srgbClr val="FF0000"/>
                            </a:solidFill>
                            <a:latin typeface="Cambria Math" panose="02040503050406030204" pitchFamily="18" charset="0"/>
                          </a:rPr>
                        </m:ctrlPr>
                      </m:sSubPr>
                      <m:e>
                        <m:r>
                          <a:rPr kumimoji="1" lang="en-US" altLang="zh-CN" sz="2200" b="0" i="1" smtClean="0">
                            <a:solidFill>
                              <a:srgbClr val="FF0000"/>
                            </a:solidFill>
                            <a:latin typeface="Cambria Math" panose="02040503050406030204" pitchFamily="18" charset="0"/>
                          </a:rPr>
                          <m:t>𝑓</m:t>
                        </m:r>
                      </m:e>
                      <m:sub>
                        <m:r>
                          <a:rPr kumimoji="1" lang="en-US" altLang="zh-CN" sz="2200" b="0" i="1" smtClean="0">
                            <a:solidFill>
                              <a:srgbClr val="FF0000"/>
                            </a:solidFill>
                            <a:latin typeface="Cambria Math" panose="02040503050406030204" pitchFamily="18" charset="0"/>
                          </a:rPr>
                          <m:t>𝑐</m:t>
                        </m:r>
                      </m:sub>
                    </m:sSub>
                  </m:oMath>
                </a14:m>
                <a:r>
                  <a:rPr kumimoji="1" lang="zh-CN" altLang="en-US" sz="2200" dirty="0"/>
                  <a:t> </a:t>
                </a:r>
                <a:r>
                  <a:rPr kumimoji="1" lang="en-US" altLang="zh-CN" sz="2200" dirty="0"/>
                  <a:t>model</a:t>
                </a:r>
                <a:endParaRPr kumimoji="1" lang="zh-CN" altLang="en-US" sz="2200" dirty="0"/>
              </a:p>
            </p:txBody>
          </p:sp>
        </mc:Choice>
        <mc:Fallback xmlns="">
          <p:sp>
            <p:nvSpPr>
              <p:cNvPr id="45" name="文本框 44">
                <a:extLst>
                  <a:ext uri="{FF2B5EF4-FFF2-40B4-BE49-F238E27FC236}">
                    <a16:creationId xmlns="" xmlns:a16="http://schemas.microsoft.com/office/drawing/2014/main" xmlns:a14="http://schemas.microsoft.com/office/drawing/2010/main" id="{3E7023AB-A470-374D-9B47-5B0E60A90FB9}"/>
                  </a:ext>
                </a:extLst>
              </p:cNvPr>
              <p:cNvSpPr txBox="1">
                <a:spLocks noRot="1" noChangeAspect="1" noMove="1" noResize="1" noEditPoints="1" noAdjustHandles="1" noChangeArrowheads="1" noChangeShapeType="1" noTextEdit="1"/>
              </p:cNvSpPr>
              <p:nvPr/>
            </p:nvSpPr>
            <p:spPr>
              <a:xfrm>
                <a:off x="8472748" y="3747294"/>
                <a:ext cx="1640117" cy="430887"/>
              </a:xfrm>
              <a:prstGeom prst="rect">
                <a:avLst/>
              </a:prstGeom>
              <a:blipFill rotWithShape="0">
                <a:blip r:embed="rId10"/>
                <a:stretch>
                  <a:fillRect l="-4833" t="-10000" r="-372" b="-28571"/>
                </a:stretch>
              </a:blipFill>
            </p:spPr>
            <p:txBody>
              <a:bodyPr/>
              <a:lstStyle/>
              <a:p>
                <a:r>
                  <a:rPr lang="zh-CN" altLang="en-US">
                    <a:noFill/>
                  </a:rPr>
                  <a:t> </a:t>
                </a:r>
              </a:p>
            </p:txBody>
          </p:sp>
        </mc:Fallback>
      </mc:AlternateContent>
      <p:sp>
        <p:nvSpPr>
          <p:cNvPr id="57" name="文本框 56">
            <a:extLst>
              <a:ext uri="{FF2B5EF4-FFF2-40B4-BE49-F238E27FC236}">
                <a16:creationId xmlns:a16="http://schemas.microsoft.com/office/drawing/2014/main" id="{BB4A42F2-D3E6-9C42-A49F-D48883C5C9AA}"/>
              </a:ext>
            </a:extLst>
          </p:cNvPr>
          <p:cNvSpPr txBox="1"/>
          <p:nvPr/>
        </p:nvSpPr>
        <p:spPr>
          <a:xfrm>
            <a:off x="1596457" y="5369991"/>
            <a:ext cx="2720617" cy="369332"/>
          </a:xfrm>
          <a:prstGeom prst="rect">
            <a:avLst/>
          </a:prstGeom>
          <a:noFill/>
        </p:spPr>
        <p:txBody>
          <a:bodyPr wrap="none" rtlCol="0">
            <a:spAutoFit/>
          </a:bodyPr>
          <a:lstStyle/>
          <a:p>
            <a:r>
              <a:rPr kumimoji="1" lang="en-US" altLang="zh-CN" dirty="0"/>
              <a:t>candidate</a:t>
            </a:r>
            <a:r>
              <a:rPr kumimoji="1" lang="zh-CN" altLang="en-US" dirty="0"/>
              <a:t> </a:t>
            </a:r>
            <a:r>
              <a:rPr kumimoji="1" lang="en-US" altLang="zh-CN" dirty="0"/>
              <a:t>linguistic</a:t>
            </a:r>
            <a:r>
              <a:rPr kumimoji="1" lang="zh-CN" altLang="en-US" dirty="0"/>
              <a:t> </a:t>
            </a:r>
            <a:r>
              <a:rPr kumimoji="1" lang="en-US" altLang="zh-CN" dirty="0"/>
              <a:t>feature</a:t>
            </a:r>
            <a:endParaRPr kumimoji="1" lang="zh-CN" altLang="en-US" dirty="0"/>
          </a:p>
        </p:txBody>
      </p:sp>
      <p:cxnSp>
        <p:nvCxnSpPr>
          <p:cNvPr id="59" name="直线箭头连接符 58">
            <a:extLst>
              <a:ext uri="{FF2B5EF4-FFF2-40B4-BE49-F238E27FC236}">
                <a16:creationId xmlns:a16="http://schemas.microsoft.com/office/drawing/2014/main" id="{B28DD208-94D3-5146-B7E5-F498B6E9DA1B}"/>
              </a:ext>
            </a:extLst>
          </p:cNvPr>
          <p:cNvCxnSpPr>
            <a:cxnSpLocks/>
            <a:stCxn id="57" idx="0"/>
          </p:cNvCxnSpPr>
          <p:nvPr/>
        </p:nvCxnSpPr>
        <p:spPr>
          <a:xfrm flipV="1">
            <a:off x="2956766" y="4922141"/>
            <a:ext cx="428460" cy="447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39E810B3-3553-5641-AFAD-F1A202665029}"/>
              </a:ext>
            </a:extLst>
          </p:cNvPr>
          <p:cNvSpPr txBox="1"/>
          <p:nvPr/>
        </p:nvSpPr>
        <p:spPr>
          <a:xfrm>
            <a:off x="4317074" y="5369991"/>
            <a:ext cx="2356607" cy="369332"/>
          </a:xfrm>
          <a:prstGeom prst="rect">
            <a:avLst/>
          </a:prstGeom>
          <a:noFill/>
        </p:spPr>
        <p:txBody>
          <a:bodyPr wrap="none" rtlCol="0">
            <a:spAutoFit/>
          </a:bodyPr>
          <a:lstStyle/>
          <a:p>
            <a:r>
              <a:rPr kumimoji="1" lang="en-US" altLang="zh-CN" dirty="0"/>
              <a:t>target</a:t>
            </a:r>
            <a:r>
              <a:rPr kumimoji="1" lang="zh-CN" altLang="en-US" dirty="0"/>
              <a:t> </a:t>
            </a:r>
            <a:r>
              <a:rPr kumimoji="1" lang="en-US" altLang="zh-CN" dirty="0"/>
              <a:t>linguistic</a:t>
            </a:r>
            <a:r>
              <a:rPr kumimoji="1" lang="zh-CN" altLang="en-US" dirty="0"/>
              <a:t> </a:t>
            </a:r>
            <a:r>
              <a:rPr kumimoji="1" lang="en-US" altLang="zh-CN" dirty="0"/>
              <a:t>feature</a:t>
            </a:r>
            <a:endParaRPr kumimoji="1" lang="zh-CN" altLang="en-US" dirty="0"/>
          </a:p>
        </p:txBody>
      </p:sp>
      <p:cxnSp>
        <p:nvCxnSpPr>
          <p:cNvPr id="63" name="直线箭头连接符 62">
            <a:extLst>
              <a:ext uri="{FF2B5EF4-FFF2-40B4-BE49-F238E27FC236}">
                <a16:creationId xmlns:a16="http://schemas.microsoft.com/office/drawing/2014/main" id="{78A345EA-10AB-3C48-A6A9-A55D7A994AED}"/>
              </a:ext>
            </a:extLst>
          </p:cNvPr>
          <p:cNvCxnSpPr>
            <a:cxnSpLocks/>
          </p:cNvCxnSpPr>
          <p:nvPr/>
        </p:nvCxnSpPr>
        <p:spPr>
          <a:xfrm flipH="1" flipV="1">
            <a:off x="4750907" y="4922141"/>
            <a:ext cx="393587" cy="389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线连接符 75">
            <a:extLst>
              <a:ext uri="{FF2B5EF4-FFF2-40B4-BE49-F238E27FC236}">
                <a16:creationId xmlns:a16="http://schemas.microsoft.com/office/drawing/2014/main" id="{D37D2277-6C02-0F48-9A54-4260AD8C9DC5}"/>
              </a:ext>
            </a:extLst>
          </p:cNvPr>
          <p:cNvCxnSpPr/>
          <p:nvPr/>
        </p:nvCxnSpPr>
        <p:spPr>
          <a:xfrm>
            <a:off x="8463187" y="5139196"/>
            <a:ext cx="20936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462D8041-EDAD-9A43-B9F2-FA050FE209A1}"/>
              </a:ext>
            </a:extLst>
          </p:cNvPr>
          <p:cNvSpPr txBox="1"/>
          <p:nvPr/>
        </p:nvSpPr>
        <p:spPr>
          <a:xfrm>
            <a:off x="6673236" y="5370251"/>
            <a:ext cx="3727367" cy="369332"/>
          </a:xfrm>
          <a:prstGeom prst="rect">
            <a:avLst/>
          </a:prstGeom>
          <a:noFill/>
        </p:spPr>
        <p:txBody>
          <a:bodyPr wrap="none" rtlCol="0">
            <a:spAutoFit/>
          </a:bodyPr>
          <a:lstStyle/>
          <a:p>
            <a:r>
              <a:rPr kumimoji="1" lang="en-US" altLang="zh-CN" dirty="0"/>
              <a:t>preceding</a:t>
            </a:r>
            <a:r>
              <a:rPr kumimoji="1" lang="zh-CN" altLang="en-US" dirty="0"/>
              <a:t> </a:t>
            </a:r>
            <a:r>
              <a:rPr kumimoji="1" lang="en-US" altLang="zh-CN" dirty="0"/>
              <a:t>candidate</a:t>
            </a:r>
            <a:r>
              <a:rPr kumimoji="1" lang="zh-CN" altLang="en-US" dirty="0"/>
              <a:t> </a:t>
            </a:r>
            <a:r>
              <a:rPr kumimoji="1" lang="en-US" altLang="zh-CN" dirty="0"/>
              <a:t>unit embeddings</a:t>
            </a:r>
            <a:endParaRPr kumimoji="1" lang="zh-CN" altLang="en-US" dirty="0"/>
          </a:p>
        </p:txBody>
      </p:sp>
      <p:cxnSp>
        <p:nvCxnSpPr>
          <p:cNvPr id="78" name="直线箭头连接符 77">
            <a:extLst>
              <a:ext uri="{FF2B5EF4-FFF2-40B4-BE49-F238E27FC236}">
                <a16:creationId xmlns:a16="http://schemas.microsoft.com/office/drawing/2014/main" id="{3C604C5A-7B5B-9D4D-9FF0-CB741EE96507}"/>
              </a:ext>
            </a:extLst>
          </p:cNvPr>
          <p:cNvCxnSpPr>
            <a:cxnSpLocks/>
            <a:stCxn id="77" idx="0"/>
          </p:cNvCxnSpPr>
          <p:nvPr/>
        </p:nvCxnSpPr>
        <p:spPr>
          <a:xfrm flipV="1">
            <a:off x="8536920" y="5148529"/>
            <a:ext cx="973109" cy="2217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7634A637-EFBF-2B4A-A9ED-3AD9E4DBF3BF}"/>
                  </a:ext>
                </a:extLst>
              </p:cNvPr>
              <p:cNvSpPr txBox="1"/>
              <p:nvPr/>
            </p:nvSpPr>
            <p:spPr>
              <a:xfrm>
                <a:off x="838200" y="5843581"/>
                <a:ext cx="5279596" cy="496546"/>
              </a:xfrm>
              <a:prstGeom prst="rect">
                <a:avLst/>
              </a:prstGeom>
              <a:noFill/>
            </p:spPr>
            <p:txBody>
              <a:bodyPr wrap="square" rtlCol="0">
                <a:spAutoFit/>
              </a:bodyPr>
              <a:lstStyle/>
              <a:p>
                <a14:m>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𝐶</m:t>
                        </m:r>
                      </m:e>
                      <m:sub>
                        <m:r>
                          <m:rPr>
                            <m:sty m:val="p"/>
                          </m:rPr>
                          <a:rPr kumimoji="1" lang="en-US" altLang="zh-CN" sz="2400" b="0" i="0" smtClean="0">
                            <a:latin typeface="Cambria Math" panose="02040503050406030204" pitchFamily="18" charset="0"/>
                          </a:rPr>
                          <m:t>targ</m:t>
                        </m:r>
                      </m:sub>
                    </m:sSub>
                  </m:oMath>
                </a14:m>
                <a:r>
                  <a:rPr kumimoji="1" lang="zh-CN" altLang="en-US" sz="2400" dirty="0"/>
                  <a:t> </a:t>
                </a:r>
                <a:r>
                  <a:rPr kumimoji="1" lang="en-US" altLang="zh-CN" sz="2400" dirty="0"/>
                  <a:t>for target cost calculation</a:t>
                </a:r>
                <a:endParaRPr kumimoji="1" lang="zh-CN" altLang="en-US" sz="2400" dirty="0"/>
              </a:p>
            </p:txBody>
          </p:sp>
        </mc:Choice>
        <mc:Fallback xmlns="">
          <p:sp>
            <p:nvSpPr>
              <p:cNvPr id="91" name="文本框 90">
                <a:extLst>
                  <a:ext uri="{FF2B5EF4-FFF2-40B4-BE49-F238E27FC236}">
                    <a16:creationId xmlns="" xmlns:a16="http://schemas.microsoft.com/office/drawing/2014/main" xmlns:a14="http://schemas.microsoft.com/office/drawing/2010/main" id="{7634A637-EFBF-2B4A-A9ED-3AD9E4DBF3BF}"/>
                  </a:ext>
                </a:extLst>
              </p:cNvPr>
              <p:cNvSpPr txBox="1">
                <a:spLocks noRot="1" noChangeAspect="1" noMove="1" noResize="1" noEditPoints="1" noAdjustHandles="1" noChangeArrowheads="1" noChangeShapeType="1" noTextEdit="1"/>
              </p:cNvSpPr>
              <p:nvPr/>
            </p:nvSpPr>
            <p:spPr>
              <a:xfrm>
                <a:off x="838200" y="5843581"/>
                <a:ext cx="5279596" cy="496546"/>
              </a:xfrm>
              <a:prstGeom prst="rect">
                <a:avLst/>
              </a:prstGeom>
              <a:blipFill rotWithShape="0">
                <a:blip r:embed="rId11"/>
                <a:stretch>
                  <a:fillRect l="-346" t="-8642"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CB0436DA-3DA9-BE49-8BC7-F76A15E230EC}"/>
                  </a:ext>
                </a:extLst>
              </p:cNvPr>
              <p:cNvSpPr txBox="1"/>
              <p:nvPr/>
            </p:nvSpPr>
            <p:spPr>
              <a:xfrm>
                <a:off x="6616078" y="5843581"/>
                <a:ext cx="5294678" cy="461665"/>
              </a:xfrm>
              <a:prstGeom prst="rect">
                <a:avLst/>
              </a:prstGeom>
              <a:noFill/>
            </p:spPr>
            <p:txBody>
              <a:bodyPr wrap="square" rtlCol="0">
                <a:spAutoFit/>
              </a:bodyPr>
              <a:lstStyle/>
              <a:p>
                <a14:m>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𝐶</m:t>
                        </m:r>
                      </m:e>
                      <m:sub>
                        <m:r>
                          <m:rPr>
                            <m:sty m:val="p"/>
                          </m:rPr>
                          <a:rPr kumimoji="1" lang="en-US" altLang="zh-CN" sz="2400" b="0" i="0" smtClean="0">
                            <a:latin typeface="Cambria Math" panose="02040503050406030204" pitchFamily="18" charset="0"/>
                          </a:rPr>
                          <m:t>con</m:t>
                        </m:r>
                      </m:sub>
                    </m:sSub>
                  </m:oMath>
                </a14:m>
                <a:r>
                  <a:rPr kumimoji="1" lang="zh-CN" altLang="en-US" sz="2400" dirty="0"/>
                  <a:t> </a:t>
                </a:r>
                <a:r>
                  <a:rPr kumimoji="1" lang="en-US" altLang="zh-CN" sz="2400" dirty="0"/>
                  <a:t>for concatenation cost calculation</a:t>
                </a:r>
                <a:endParaRPr kumimoji="1" lang="zh-CN" altLang="en-US" sz="2400" dirty="0"/>
              </a:p>
            </p:txBody>
          </p:sp>
        </mc:Choice>
        <mc:Fallback xmlns="">
          <p:sp>
            <p:nvSpPr>
              <p:cNvPr id="92" name="文本框 91">
                <a:extLst>
                  <a:ext uri="{FF2B5EF4-FFF2-40B4-BE49-F238E27FC236}">
                    <a16:creationId xmlns="" xmlns:a16="http://schemas.microsoft.com/office/drawing/2014/main" xmlns:a14="http://schemas.microsoft.com/office/drawing/2010/main" id="{CB0436DA-3DA9-BE49-8BC7-F76A15E230EC}"/>
                  </a:ext>
                </a:extLst>
              </p:cNvPr>
              <p:cNvSpPr txBox="1">
                <a:spLocks noRot="1" noChangeAspect="1" noMove="1" noResize="1" noEditPoints="1" noAdjustHandles="1" noChangeArrowheads="1" noChangeShapeType="1" noTextEdit="1"/>
              </p:cNvSpPr>
              <p:nvPr/>
            </p:nvSpPr>
            <p:spPr>
              <a:xfrm>
                <a:off x="6616078" y="5843581"/>
                <a:ext cx="5294678" cy="461665"/>
              </a:xfrm>
              <a:prstGeom prst="rect">
                <a:avLst/>
              </a:prstGeom>
              <a:blipFill rotWithShape="0">
                <a:blip r:embed="rId12"/>
                <a:stretch>
                  <a:fillRect l="-230" t="-10667" b="-30667"/>
                </a:stretch>
              </a:blipFill>
            </p:spPr>
            <p:txBody>
              <a:bodyPr/>
              <a:lstStyle/>
              <a:p>
                <a:r>
                  <a:rPr lang="zh-CN" altLang="en-US">
                    <a:noFill/>
                  </a:rPr>
                  <a:t> </a:t>
                </a:r>
              </a:p>
            </p:txBody>
          </p:sp>
        </mc:Fallback>
      </mc:AlternateContent>
      <p:sp>
        <p:nvSpPr>
          <p:cNvPr id="20" name="标题 1">
            <a:extLst>
              <a:ext uri="{FF2B5EF4-FFF2-40B4-BE49-F238E27FC236}">
                <a16:creationId xmlns:a16="http://schemas.microsoft.com/office/drawing/2014/main" id="{987516AA-3278-0C41-B9EE-D1356EB66B8F}"/>
              </a:ext>
            </a:extLst>
          </p:cNvPr>
          <p:cNvSpPr>
            <a:spLocks noGrp="1"/>
          </p:cNvSpPr>
          <p:nvPr>
            <p:ph type="title"/>
          </p:nvPr>
        </p:nvSpPr>
        <p:spPr>
          <a:xfrm>
            <a:off x="838200" y="365125"/>
            <a:ext cx="10515600" cy="1325563"/>
          </a:xfrm>
        </p:spPr>
        <p:txBody>
          <a:bodyPr/>
          <a:lstStyle/>
          <a:p>
            <a:r>
              <a:rPr lang="en-US" altLang="zh-CN" dirty="0"/>
              <a:t>Unit2Vec</a:t>
            </a:r>
            <a:br>
              <a:rPr lang="en-US" altLang="zh-CN" dirty="0"/>
            </a:br>
            <a:r>
              <a:rPr lang="en-US" altLang="zh-CN" dirty="0"/>
              <a:t>	</a:t>
            </a:r>
            <a:r>
              <a:rPr lang="en-US" altLang="zh-CN" sz="3600" dirty="0"/>
              <a:t>Modeling Unit</a:t>
            </a:r>
            <a:r>
              <a:rPr lang="zh-CN" altLang="en-US" sz="3600" dirty="0"/>
              <a:t> </a:t>
            </a:r>
            <a:r>
              <a:rPr lang="en-US" altLang="zh-CN" sz="3600" dirty="0"/>
              <a:t>Embeddings</a:t>
            </a:r>
            <a:endParaRPr lang="zh-CN" altLang="en-US" baseline="30000" dirty="0"/>
          </a:p>
        </p:txBody>
      </p:sp>
      <p:sp>
        <p:nvSpPr>
          <p:cNvPr id="21" name="矩形 20"/>
          <p:cNvSpPr/>
          <p:nvPr/>
        </p:nvSpPr>
        <p:spPr>
          <a:xfrm>
            <a:off x="3018627" y="566241"/>
            <a:ext cx="1564852" cy="400110"/>
          </a:xfrm>
          <a:prstGeom prst="rect">
            <a:avLst/>
          </a:prstGeom>
        </p:spPr>
        <p:txBody>
          <a:bodyPr wrap="none">
            <a:spAutoFit/>
          </a:bodyPr>
          <a:lstStyle/>
          <a:p>
            <a:r>
              <a:rPr lang="en-US" altLang="zh-CN" sz="2000" dirty="0"/>
              <a:t>[Zhou,</a:t>
            </a:r>
            <a:r>
              <a:rPr lang="zh-CN" altLang="en-US" sz="2000" dirty="0"/>
              <a:t> </a:t>
            </a:r>
            <a:r>
              <a:rPr lang="en-US" altLang="zh-CN" sz="2000" dirty="0"/>
              <a:t>2018]</a:t>
            </a:r>
            <a:r>
              <a:rPr lang="zh-CN" altLang="en-US" sz="2000" dirty="0"/>
              <a:t> </a:t>
            </a:r>
          </a:p>
        </p:txBody>
      </p:sp>
    </p:spTree>
    <p:extLst>
      <p:ext uri="{BB962C8B-B14F-4D97-AF65-F5344CB8AC3E}">
        <p14:creationId xmlns:p14="http://schemas.microsoft.com/office/powerpoint/2010/main" val="666807607"/>
      </p:ext>
    </p:extLst>
  </p:cSld>
  <p:clrMapOvr>
    <a:masterClrMapping/>
  </p:clrMapOvr>
  <mc:AlternateContent xmlns:mc="http://schemas.openxmlformats.org/markup-compatibility/2006" xmlns:p14="http://schemas.microsoft.com/office/powerpoint/2010/main">
    <mc:Choice Requires="p14">
      <p:transition spd="slow" p14:dur="2000" advTm="37451"/>
    </mc:Choice>
    <mc:Fallback xmlns="">
      <p:transition spd="slow" advTm="3745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2B040A-62D8-D940-8787-B415D3E55D31}"/>
              </a:ext>
            </a:extLst>
          </p:cNvPr>
          <p:cNvSpPr>
            <a:spLocks noGrp="1"/>
          </p:cNvSpPr>
          <p:nvPr>
            <p:ph type="title"/>
          </p:nvPr>
        </p:nvSpPr>
        <p:spPr/>
        <p:txBody>
          <a:bodyPr/>
          <a:lstStyle/>
          <a:p>
            <a:r>
              <a:rPr kumimoji="1" lang="en-US" altLang="zh-CN" dirty="0"/>
              <a:t>Deficiencies of Unit2Vec</a:t>
            </a:r>
            <a:endParaRPr kumimoji="1" lang="zh-CN" altLang="en-US" dirty="0"/>
          </a:p>
        </p:txBody>
      </p:sp>
      <p:sp>
        <p:nvSpPr>
          <p:cNvPr id="3" name="内容占位符 2">
            <a:extLst>
              <a:ext uri="{FF2B5EF4-FFF2-40B4-BE49-F238E27FC236}">
                <a16:creationId xmlns:a16="http://schemas.microsoft.com/office/drawing/2014/main" id="{B4E1B69B-173D-714C-B512-5073346D914D}"/>
              </a:ext>
            </a:extLst>
          </p:cNvPr>
          <p:cNvSpPr>
            <a:spLocks noGrp="1"/>
          </p:cNvSpPr>
          <p:nvPr>
            <p:ph idx="1"/>
          </p:nvPr>
        </p:nvSpPr>
        <p:spPr/>
        <p:txBody>
          <a:bodyPr/>
          <a:lstStyle/>
          <a:p>
            <a:r>
              <a:rPr lang="en-US" altLang="zh-CN" sz="3200" dirty="0"/>
              <a:t>Only </a:t>
            </a:r>
            <a:r>
              <a:rPr lang="en-US" altLang="zh-CN" sz="3200" dirty="0">
                <a:solidFill>
                  <a:srgbClr val="FF0000"/>
                </a:solidFill>
              </a:rPr>
              <a:t>frame-level acoustic features </a:t>
            </a:r>
            <a:r>
              <a:rPr lang="en-US" altLang="zh-CN" sz="3200" dirty="0"/>
              <a:t>are utilized when learning unit embeddings</a:t>
            </a:r>
          </a:p>
          <a:p>
            <a:pPr lvl="1"/>
            <a:endParaRPr lang="en-US" altLang="zh-CN" sz="2800" dirty="0"/>
          </a:p>
          <a:p>
            <a:r>
              <a:rPr lang="en-US" altLang="zh-CN" sz="3200" dirty="0">
                <a:solidFill>
                  <a:srgbClr val="FF0000"/>
                </a:solidFill>
              </a:rPr>
              <a:t>Separate DNN models </a:t>
            </a:r>
            <a:r>
              <a:rPr lang="en-US" altLang="zh-CN" sz="3200" dirty="0"/>
              <a:t>are required for</a:t>
            </a:r>
            <a:r>
              <a:rPr lang="zh-CN" altLang="en-US" sz="3200" dirty="0"/>
              <a:t> </a:t>
            </a:r>
            <a:r>
              <a:rPr lang="en-US" altLang="zh-CN" sz="3200" dirty="0"/>
              <a:t>modeling unit embeddings and calculating cost functions</a:t>
            </a:r>
          </a:p>
        </p:txBody>
      </p:sp>
    </p:spTree>
    <p:extLst>
      <p:ext uri="{BB962C8B-B14F-4D97-AF65-F5344CB8AC3E}">
        <p14:creationId xmlns:p14="http://schemas.microsoft.com/office/powerpoint/2010/main" val="4278773923"/>
      </p:ext>
    </p:extLst>
  </p:cSld>
  <p:clrMapOvr>
    <a:masterClrMapping/>
  </p:clrMapOvr>
  <mc:AlternateContent xmlns:mc="http://schemas.openxmlformats.org/markup-compatibility/2006" xmlns:p14="http://schemas.microsoft.com/office/powerpoint/2010/main">
    <mc:Choice Requires="p14">
      <p:transition spd="slow" p14:dur="2000" advTm="19895"/>
    </mc:Choice>
    <mc:Fallback xmlns="">
      <p:transition spd="slow" advTm="198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E76274B-3414-B540-9810-ABDABFBF3493}"/>
              </a:ext>
            </a:extLst>
          </p:cNvPr>
          <p:cNvPicPr>
            <a:picLocks noChangeAspect="1"/>
          </p:cNvPicPr>
          <p:nvPr/>
        </p:nvPicPr>
        <p:blipFill>
          <a:blip r:embed="rId3"/>
          <a:stretch>
            <a:fillRect/>
          </a:stretch>
        </p:blipFill>
        <p:spPr>
          <a:xfrm>
            <a:off x="6743700" y="1690688"/>
            <a:ext cx="5181600" cy="4190021"/>
          </a:xfrm>
          <a:prstGeom prst="rect">
            <a:avLst/>
          </a:prstGeom>
        </p:spPr>
      </p:pic>
      <p:sp>
        <p:nvSpPr>
          <p:cNvPr id="2" name="标题 1"/>
          <p:cNvSpPr>
            <a:spLocks noGrp="1"/>
          </p:cNvSpPr>
          <p:nvPr>
            <p:ph type="title"/>
          </p:nvPr>
        </p:nvSpPr>
        <p:spPr/>
        <p:txBody>
          <a:bodyPr/>
          <a:lstStyle/>
          <a:p>
            <a:r>
              <a:rPr lang="en-US" altLang="zh-CN" dirty="0"/>
              <a:t>Sequence-to-Sequence Modeling in TTS</a:t>
            </a:r>
            <a:endParaRPr lang="zh-CN" altLang="en-US" dirty="0"/>
          </a:p>
        </p:txBody>
      </p:sp>
      <p:sp>
        <p:nvSpPr>
          <p:cNvPr id="3" name="内容占位符 2"/>
          <p:cNvSpPr>
            <a:spLocks noGrp="1"/>
          </p:cNvSpPr>
          <p:nvPr>
            <p:ph idx="1"/>
          </p:nvPr>
        </p:nvSpPr>
        <p:spPr>
          <a:xfrm>
            <a:off x="838200" y="1690688"/>
            <a:ext cx="6477000" cy="5053012"/>
          </a:xfrm>
        </p:spPr>
        <p:txBody>
          <a:bodyPr>
            <a:normAutofit/>
          </a:bodyPr>
          <a:lstStyle/>
          <a:p>
            <a:r>
              <a:rPr lang="en-US" altLang="zh-CN" sz="3200" dirty="0"/>
              <a:t>Sequence-to-sequence (Seq2Seq)</a:t>
            </a:r>
            <a:br>
              <a:rPr lang="en-US" altLang="zh-CN" sz="3200" dirty="0"/>
            </a:br>
            <a:r>
              <a:rPr lang="en-US" altLang="zh-CN" sz="3200" dirty="0"/>
              <a:t>neural networks</a:t>
            </a:r>
          </a:p>
          <a:p>
            <a:pPr lvl="1"/>
            <a:r>
              <a:rPr lang="en-US" altLang="zh-CN" sz="2800" dirty="0"/>
              <a:t>Tacotron2</a:t>
            </a:r>
            <a:r>
              <a:rPr lang="zh-CN" altLang="en-US" sz="2800" dirty="0"/>
              <a:t> </a:t>
            </a:r>
            <a:r>
              <a:rPr lang="en-US" altLang="zh-CN" dirty="0">
                <a:latin typeface="+mj-lt"/>
              </a:rPr>
              <a:t>[Shen,</a:t>
            </a:r>
            <a:r>
              <a:rPr lang="zh-CN" altLang="en-US" dirty="0">
                <a:latin typeface="+mj-lt"/>
              </a:rPr>
              <a:t> </a:t>
            </a:r>
            <a:r>
              <a:rPr lang="en-US" altLang="zh-CN" dirty="0">
                <a:latin typeface="+mj-lt"/>
              </a:rPr>
              <a:t>2018]</a:t>
            </a:r>
          </a:p>
          <a:p>
            <a:endParaRPr lang="en-US" altLang="zh-CN" sz="3200" dirty="0"/>
          </a:p>
          <a:p>
            <a:r>
              <a:rPr lang="en-US" altLang="zh-CN" sz="3200" dirty="0"/>
              <a:t>Integrating</a:t>
            </a:r>
            <a:r>
              <a:rPr lang="zh-CN" altLang="en-US" sz="3200" dirty="0"/>
              <a:t> </a:t>
            </a:r>
            <a:r>
              <a:rPr lang="en-US" altLang="zh-CN" sz="3200" dirty="0"/>
              <a:t>multiple</a:t>
            </a:r>
            <a:r>
              <a:rPr lang="zh-CN" altLang="en-US" sz="3200" dirty="0"/>
              <a:t> </a:t>
            </a:r>
            <a:r>
              <a:rPr lang="en-US" altLang="zh-CN" sz="3200" dirty="0"/>
              <a:t>components</a:t>
            </a:r>
          </a:p>
          <a:p>
            <a:pPr lvl="1"/>
            <a:r>
              <a:rPr lang="en-US" altLang="zh-CN" dirty="0"/>
              <a:t>front-end text analysis</a:t>
            </a:r>
          </a:p>
          <a:p>
            <a:pPr lvl="1"/>
            <a:r>
              <a:rPr lang="en-US" altLang="zh-CN" dirty="0"/>
              <a:t>duration modeling</a:t>
            </a:r>
          </a:p>
          <a:p>
            <a:pPr lvl="1"/>
            <a:r>
              <a:rPr lang="en-US" altLang="zh-CN" dirty="0"/>
              <a:t>acoustic modeling</a:t>
            </a:r>
          </a:p>
        </p:txBody>
      </p:sp>
      <p:sp>
        <p:nvSpPr>
          <p:cNvPr id="4" name="矩形 3">
            <a:extLst>
              <a:ext uri="{FF2B5EF4-FFF2-40B4-BE49-F238E27FC236}">
                <a16:creationId xmlns:a16="http://schemas.microsoft.com/office/drawing/2014/main" id="{6F600972-7743-7D44-BF67-424E549F0E8D}"/>
              </a:ext>
            </a:extLst>
          </p:cNvPr>
          <p:cNvSpPr/>
          <p:nvPr/>
        </p:nvSpPr>
        <p:spPr>
          <a:xfrm>
            <a:off x="9119360" y="6112149"/>
            <a:ext cx="1225977" cy="400110"/>
          </a:xfrm>
          <a:prstGeom prst="rect">
            <a:avLst/>
          </a:prstGeom>
        </p:spPr>
        <p:txBody>
          <a:bodyPr wrap="none">
            <a:spAutoFit/>
          </a:bodyPr>
          <a:lstStyle/>
          <a:p>
            <a:r>
              <a:rPr lang="en-US" altLang="zh-CN" sz="2000" dirty="0"/>
              <a:t>Tacotron2</a:t>
            </a:r>
            <a:endParaRPr lang="zh-CN" altLang="en-US" sz="2000" dirty="0"/>
          </a:p>
        </p:txBody>
      </p:sp>
      <p:sp>
        <p:nvSpPr>
          <p:cNvPr id="5" name="矩形 4">
            <a:extLst>
              <a:ext uri="{FF2B5EF4-FFF2-40B4-BE49-F238E27FC236}">
                <a16:creationId xmlns:a16="http://schemas.microsoft.com/office/drawing/2014/main" id="{D9A5598C-81D4-314E-9037-883CC56679E9}"/>
              </a:ext>
            </a:extLst>
          </p:cNvPr>
          <p:cNvSpPr/>
          <p:nvPr/>
        </p:nvSpPr>
        <p:spPr>
          <a:xfrm>
            <a:off x="6685335" y="3832698"/>
            <a:ext cx="1680453" cy="1828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866897041"/>
      </p:ext>
    </p:extLst>
  </p:cSld>
  <p:clrMapOvr>
    <a:masterClrMapping/>
  </p:clrMapOvr>
  <mc:AlternateContent xmlns:mc="http://schemas.openxmlformats.org/markup-compatibility/2006" xmlns:p14="http://schemas.microsoft.com/office/powerpoint/2010/main">
    <mc:Choice Requires="p14">
      <p:transition spd="slow" p14:dur="2000" advTm="18136"/>
    </mc:Choice>
    <mc:Fallback xmlns="">
      <p:transition spd="slow" advTm="181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en-US" altLang="zh-CN" dirty="0"/>
              <a:t>Proposed Methods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838199" y="1479813"/>
                <a:ext cx="11038367" cy="5057173"/>
              </a:xfrm>
            </p:spPr>
            <p:txBody>
              <a:bodyPr>
                <a:normAutofit/>
              </a:bodyPr>
              <a:lstStyle/>
              <a:p>
                <a:r>
                  <a:rPr lang="en-US" altLang="zh-CN" sz="3200" dirty="0"/>
                  <a:t>Extracting unit </a:t>
                </a:r>
                <a:r>
                  <a:rPr lang="en-US" altLang="zh-CN" sz="3200" dirty="0" err="1"/>
                  <a:t>embedings</a:t>
                </a:r>
                <a:r>
                  <a:rPr lang="en-US" altLang="zh-CN" sz="3200" dirty="0"/>
                  <a:t> using a </a:t>
                </a:r>
                <a:r>
                  <a:rPr lang="en-US" altLang="zh-CN" sz="3200" dirty="0" err="1"/>
                  <a:t>Tacotron</a:t>
                </a:r>
                <a:r>
                  <a:rPr lang="en-US" altLang="zh-CN" sz="3200" dirty="0"/>
                  <a:t> model</a:t>
                </a:r>
              </a:p>
              <a:p>
                <a:endParaRPr lang="en-US" altLang="zh-CN" sz="3200" dirty="0"/>
              </a:p>
              <a:p>
                <a:endParaRPr lang="en-US" altLang="zh-CN" sz="3200" dirty="0"/>
              </a:p>
              <a:p>
                <a:endParaRPr lang="en-US" altLang="zh-CN" sz="3200" dirty="0"/>
              </a:p>
              <a:p>
                <a:r>
                  <a:rPr lang="en-US" altLang="zh-CN" sz="3200" dirty="0"/>
                  <a:t>Advantages</a:t>
                </a:r>
              </a:p>
              <a:p>
                <a:pPr lvl="1"/>
                <a:r>
                  <a:rPr lang="en-US" altLang="zh-CN" sz="2800" dirty="0"/>
                  <a:t>unit</a:t>
                </a:r>
                <a:r>
                  <a:rPr lang="zh-CN" altLang="en-US" sz="2800" dirty="0"/>
                  <a:t> </a:t>
                </a:r>
                <a:r>
                  <a:rPr lang="en-US" altLang="zh-CN" sz="2800" dirty="0" err="1"/>
                  <a:t>embeddings</a:t>
                </a:r>
                <a:r>
                  <a:rPr lang="zh-CN" altLang="en-US" sz="2800" dirty="0"/>
                  <a:t> </a:t>
                </a:r>
                <a:r>
                  <a:rPr lang="en-US" altLang="zh-CN" sz="2800" dirty="0"/>
                  <a:t>are</a:t>
                </a:r>
                <a:r>
                  <a:rPr lang="zh-CN" altLang="en-US" sz="2800" dirty="0"/>
                  <a:t> </a:t>
                </a:r>
                <a:r>
                  <a:rPr lang="en-US" altLang="zh-CN" sz="2800" dirty="0"/>
                  <a:t>derived</a:t>
                </a:r>
                <a:r>
                  <a:rPr lang="zh-CN" altLang="en-US" sz="2800" dirty="0"/>
                  <a:t> </a:t>
                </a:r>
                <a:r>
                  <a:rPr lang="en-US" altLang="zh-CN" sz="2800" dirty="0"/>
                  <a:t>in</a:t>
                </a:r>
                <a:r>
                  <a:rPr lang="zh-CN" altLang="en-US" sz="2800" dirty="0"/>
                  <a:t> </a:t>
                </a:r>
                <a:r>
                  <a:rPr lang="en-US" altLang="zh-CN" sz="2800" dirty="0"/>
                  <a:t>a</a:t>
                </a:r>
                <a:r>
                  <a:rPr lang="zh-CN" altLang="en-US" sz="2800" dirty="0"/>
                  <a:t> </a:t>
                </a:r>
                <a:r>
                  <a:rPr lang="en-US" altLang="zh-CN" sz="2800" dirty="0">
                    <a:solidFill>
                      <a:srgbClr val="FF0000"/>
                    </a:solidFill>
                  </a:rPr>
                  <a:t>context-dependent</a:t>
                </a:r>
                <a:r>
                  <a:rPr lang="en-US" altLang="zh-CN" sz="2800" dirty="0"/>
                  <a:t> way</a:t>
                </a:r>
              </a:p>
              <a:p>
                <a:pPr lvl="1"/>
                <a:r>
                  <a:rPr lang="en-US" altLang="zh-CN" sz="2800" dirty="0"/>
                  <a:t>contain</a:t>
                </a:r>
                <a:r>
                  <a:rPr lang="zh-CN" altLang="en-US" sz="2800" dirty="0"/>
                  <a:t> </a:t>
                </a:r>
                <a:r>
                  <a:rPr lang="en-US" altLang="zh-CN" sz="2800" dirty="0"/>
                  <a:t>not only acoustic,</a:t>
                </a:r>
                <a:r>
                  <a:rPr lang="zh-CN" altLang="en-US" sz="2800" dirty="0"/>
                  <a:t> </a:t>
                </a:r>
                <a:r>
                  <a:rPr lang="en-US" altLang="zh-CN" sz="2800" dirty="0"/>
                  <a:t>but also </a:t>
                </a:r>
                <a:r>
                  <a:rPr lang="en-US" altLang="zh-CN" sz="2800" dirty="0">
                    <a:solidFill>
                      <a:srgbClr val="FF0000"/>
                    </a:solidFill>
                  </a:rPr>
                  <a:t>linguistic</a:t>
                </a:r>
                <a:r>
                  <a:rPr lang="zh-CN" altLang="en-US" sz="2800" dirty="0"/>
                  <a:t> </a:t>
                </a:r>
                <a:r>
                  <a:rPr lang="en-US" altLang="zh-CN" sz="2800" dirty="0"/>
                  <a:t>and</a:t>
                </a:r>
                <a:r>
                  <a:rPr lang="zh-CN" altLang="en-US" sz="2800" dirty="0"/>
                  <a:t> </a:t>
                </a:r>
                <a:r>
                  <a:rPr lang="en-US" altLang="zh-CN" sz="2800" dirty="0">
                    <a:solidFill>
                      <a:srgbClr val="FF0000"/>
                    </a:solidFill>
                  </a:rPr>
                  <a:t>duration</a:t>
                </a:r>
                <a:r>
                  <a:rPr lang="zh-CN" altLang="en-US" sz="2800" dirty="0"/>
                  <a:t> </a:t>
                </a:r>
                <a:r>
                  <a:rPr lang="en-US" altLang="zh-CN" sz="2800" dirty="0"/>
                  <a:t>information</a:t>
                </a:r>
              </a:p>
              <a:p>
                <a:pPr lvl="1"/>
                <a:r>
                  <a:rPr lang="en-US" altLang="zh-CN" sz="2800" dirty="0"/>
                  <a:t>the </a:t>
                </a:r>
                <a:r>
                  <a:rPr lang="en-US" altLang="zh-CN" sz="2800" dirty="0" err="1"/>
                  <a:t>Tacotron</a:t>
                </a:r>
                <a:r>
                  <a:rPr lang="en-US" altLang="zh-CN" sz="2800" dirty="0"/>
                  <a:t> encoder</a:t>
                </a:r>
                <a:r>
                  <a:rPr lang="zh-CN" altLang="en-US" sz="2800" dirty="0"/>
                  <a:t> </a:t>
                </a:r>
                <a:r>
                  <a:rPr lang="en-US" altLang="zh-CN" sz="2800" dirty="0"/>
                  <a:t>maps</a:t>
                </a:r>
                <a:r>
                  <a:rPr lang="zh-CN" altLang="en-US" sz="2800" dirty="0"/>
                  <a:t> </a:t>
                </a:r>
                <a:r>
                  <a:rPr lang="en-US" altLang="zh-CN" sz="2800" dirty="0"/>
                  <a:t>linguistic features</a:t>
                </a:r>
                <a:r>
                  <a:rPr lang="zh-CN" altLang="en-US" sz="2800" dirty="0"/>
                  <a:t> </a:t>
                </a:r>
                <a:r>
                  <a:rPr lang="en-US" altLang="zh-CN" sz="2800" dirty="0"/>
                  <a:t>to</a:t>
                </a:r>
                <a:r>
                  <a:rPr lang="zh-CN" altLang="en-US" sz="2800" dirty="0"/>
                  <a:t> </a:t>
                </a:r>
                <a:r>
                  <a:rPr lang="en-US" altLang="zh-CN" sz="2800" dirty="0"/>
                  <a:t>unit</a:t>
                </a:r>
                <a:r>
                  <a:rPr lang="zh-CN" altLang="en-US" sz="2800" dirty="0"/>
                  <a:t> </a:t>
                </a:r>
                <a:r>
                  <a:rPr lang="en-US" altLang="zh-CN" sz="2800" dirty="0" err="1"/>
                  <a:t>embeddings</a:t>
                </a:r>
                <a:endParaRPr lang="en-US" altLang="zh-CN" sz="2800" dirty="0"/>
              </a:p>
              <a:p>
                <a:pPr lvl="1"/>
                <a:r>
                  <a:rPr lang="en-US" altLang="zh-CN" sz="2800" dirty="0"/>
                  <a:t>the separate</a:t>
                </a:r>
                <a:r>
                  <a:rPr lang="zh-CN" altLang="en-US" sz="2800" dirty="0"/>
                  <a:t> </a:t>
                </a:r>
                <a:r>
                  <a:rPr lang="en-US" altLang="zh-CN" sz="2800" dirty="0">
                    <a:solidFill>
                      <a:srgbClr val="FF0000"/>
                    </a:solidFill>
                  </a:rPr>
                  <a:t>DNN</a:t>
                </a:r>
                <a:r>
                  <a:rPr lang="zh-CN" altLang="en-US" sz="2800" dirty="0">
                    <a:solidFill>
                      <a:srgbClr val="FF0000"/>
                    </a:solidFill>
                  </a:rPr>
                  <a:t> </a:t>
                </a:r>
                <a:r>
                  <a:rPr lang="en-US" altLang="zh-CN" sz="2800" dirty="0">
                    <a:solidFill>
                      <a:srgbClr val="FF0000"/>
                    </a:solidFill>
                  </a:rPr>
                  <a:t>model</a:t>
                </a:r>
                <a:r>
                  <a:rPr lang="zh-CN" altLang="en-US" sz="2800" dirty="0">
                    <a:solidFill>
                      <a:srgbClr val="FF0000"/>
                    </a:solidFill>
                  </a:rPr>
                  <a:t> </a:t>
                </a:r>
                <a14:m>
                  <m:oMath xmlns:m="http://schemas.openxmlformats.org/officeDocument/2006/math">
                    <m:sSub>
                      <m:sSubPr>
                        <m:ctrlPr>
                          <a:rPr lang="en-US" altLang="zh-CN" sz="2800" i="1">
                            <a:solidFill>
                              <a:srgbClr val="FF0000"/>
                            </a:solidFill>
                            <a:latin typeface="Cambria Math" panose="02040503050406030204" pitchFamily="18" charset="0"/>
                          </a:rPr>
                        </m:ctrlPr>
                      </m:sSubPr>
                      <m:e>
                        <m:r>
                          <a:rPr lang="en-US" altLang="zh-CN" sz="2800">
                            <a:solidFill>
                              <a:srgbClr val="FF0000"/>
                            </a:solidFill>
                            <a:latin typeface="Cambria Math" panose="02040503050406030204" pitchFamily="18" charset="0"/>
                          </a:rPr>
                          <m:t>𝑓</m:t>
                        </m:r>
                      </m:e>
                      <m:sub>
                        <m:r>
                          <a:rPr lang="en-US" altLang="zh-CN" sz="2800">
                            <a:solidFill>
                              <a:srgbClr val="FF0000"/>
                            </a:solidFill>
                            <a:latin typeface="Cambria Math" panose="02040503050406030204" pitchFamily="18" charset="0"/>
                          </a:rPr>
                          <m:t>𝑡</m:t>
                        </m:r>
                      </m:sub>
                    </m:sSub>
                  </m:oMath>
                </a14:m>
                <a:r>
                  <a:rPr lang="en-US" altLang="zh-CN" sz="2800" dirty="0">
                    <a:solidFill>
                      <a:srgbClr val="FF0000"/>
                    </a:solidFill>
                  </a:rPr>
                  <a:t> for</a:t>
                </a:r>
                <a:r>
                  <a:rPr lang="zh-CN" altLang="en-US" sz="2800" dirty="0">
                    <a:solidFill>
                      <a:srgbClr val="FF0000"/>
                    </a:solidFill>
                  </a:rPr>
                  <a:t> </a:t>
                </a:r>
                <a:r>
                  <a:rPr lang="en-US" altLang="zh-CN" sz="2800" dirty="0">
                    <a:solidFill>
                      <a:srgbClr val="FF0000"/>
                    </a:solidFill>
                  </a:rPr>
                  <a:t>target</a:t>
                </a:r>
                <a:r>
                  <a:rPr lang="zh-CN" altLang="en-US" sz="2800" dirty="0">
                    <a:solidFill>
                      <a:srgbClr val="FF0000"/>
                    </a:solidFill>
                  </a:rPr>
                  <a:t> </a:t>
                </a:r>
                <a:r>
                  <a:rPr lang="en-US" altLang="zh-CN" sz="2800" dirty="0">
                    <a:solidFill>
                      <a:srgbClr val="FF0000"/>
                    </a:solidFill>
                  </a:rPr>
                  <a:t>cost</a:t>
                </a:r>
                <a:r>
                  <a:rPr lang="zh-CN" altLang="en-US" sz="2800" dirty="0">
                    <a:solidFill>
                      <a:srgbClr val="FF0000"/>
                    </a:solidFill>
                  </a:rPr>
                  <a:t> </a:t>
                </a:r>
                <a:r>
                  <a:rPr lang="en-US" altLang="zh-CN" sz="2800" dirty="0">
                    <a:solidFill>
                      <a:srgbClr val="FF0000"/>
                    </a:solidFill>
                  </a:rPr>
                  <a:t>function is not necessary</a:t>
                </a:r>
              </a:p>
              <a:p>
                <a:pPr lvl="1"/>
                <a:endParaRPr lang="en-US" altLang="zh-CN" sz="28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838199" y="1479813"/>
                <a:ext cx="11038367" cy="5057173"/>
              </a:xfrm>
              <a:blipFill rotWithShape="0">
                <a:blip r:embed="rId5"/>
                <a:stretch>
                  <a:fillRect l="-1215" t="-2533"/>
                </a:stretch>
              </a:blipFill>
            </p:spPr>
            <p:txBody>
              <a:bodyPr/>
              <a:lstStyle/>
              <a:p>
                <a:r>
                  <a:rPr lang="zh-CN" altLang="en-US">
                    <a:noFill/>
                  </a:rPr>
                  <a:t> </a:t>
                </a:r>
              </a:p>
            </p:txBody>
          </p:sp>
        </mc:Fallback>
      </mc:AlternateContent>
      <p:grpSp>
        <p:nvGrpSpPr>
          <p:cNvPr id="27" name="组合 26">
            <a:extLst>
              <a:ext uri="{FF2B5EF4-FFF2-40B4-BE49-F238E27FC236}">
                <a16:creationId xmlns:a16="http://schemas.microsoft.com/office/drawing/2014/main" id="{4E0E8CD1-6506-BF4C-B4A4-6F5ED80E44A4}"/>
              </a:ext>
            </a:extLst>
          </p:cNvPr>
          <p:cNvGrpSpPr/>
          <p:nvPr/>
        </p:nvGrpSpPr>
        <p:grpSpPr>
          <a:xfrm>
            <a:off x="470455" y="1937013"/>
            <a:ext cx="10598847" cy="1507111"/>
            <a:chOff x="365500" y="3735124"/>
            <a:chExt cx="10111256" cy="1507111"/>
          </a:xfrm>
        </p:grpSpPr>
        <p:grpSp>
          <p:nvGrpSpPr>
            <p:cNvPr id="4" name="组合 3">
              <a:extLst>
                <a:ext uri="{FF2B5EF4-FFF2-40B4-BE49-F238E27FC236}">
                  <a16:creationId xmlns:a16="http://schemas.microsoft.com/office/drawing/2014/main" id="{9A784BD5-CAD5-2244-888A-A2ECBAE20DFB}"/>
                </a:ext>
              </a:extLst>
            </p:cNvPr>
            <p:cNvGrpSpPr/>
            <p:nvPr/>
          </p:nvGrpSpPr>
          <p:grpSpPr>
            <a:xfrm>
              <a:off x="365500" y="4459190"/>
              <a:ext cx="10111256" cy="783045"/>
              <a:chOff x="1213481" y="5825848"/>
              <a:chExt cx="10111256" cy="783045"/>
            </a:xfrm>
          </p:grpSpPr>
          <p:sp>
            <p:nvSpPr>
              <p:cNvPr id="5" name="矩形 4">
                <a:extLst>
                  <a:ext uri="{FF2B5EF4-FFF2-40B4-BE49-F238E27FC236}">
                    <a16:creationId xmlns:a16="http://schemas.microsoft.com/office/drawing/2014/main" id="{CE7E3598-84A8-974F-90E7-73D0D8882D63}"/>
                  </a:ext>
                </a:extLst>
              </p:cNvPr>
              <p:cNvSpPr/>
              <p:nvPr/>
            </p:nvSpPr>
            <p:spPr>
              <a:xfrm>
                <a:off x="3072384" y="5870448"/>
                <a:ext cx="1737360" cy="713232"/>
              </a:xfrm>
              <a:prstGeom prst="rect">
                <a:avLst/>
              </a:prstGeom>
              <a:solidFill>
                <a:schemeClr val="accent1">
                  <a:alpha val="8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200" dirty="0"/>
                  <a:t>Tacotron encoder</a:t>
                </a:r>
                <a:endParaRPr kumimoji="1" lang="zh-CN" altLang="en-US" sz="2200" dirty="0"/>
              </a:p>
            </p:txBody>
          </p:sp>
          <p:cxnSp>
            <p:nvCxnSpPr>
              <p:cNvPr id="6" name="直线箭头连接符 5">
                <a:extLst>
                  <a:ext uri="{FF2B5EF4-FFF2-40B4-BE49-F238E27FC236}">
                    <a16:creationId xmlns:a16="http://schemas.microsoft.com/office/drawing/2014/main" id="{C2EA32AF-0931-D743-8174-676130BCC2A1}"/>
                  </a:ext>
                </a:extLst>
              </p:cNvPr>
              <p:cNvCxnSpPr>
                <a:cxnSpLocks/>
                <a:endCxn id="5" idx="1"/>
              </p:cNvCxnSpPr>
              <p:nvPr/>
            </p:nvCxnSpPr>
            <p:spPr>
              <a:xfrm>
                <a:off x="2393879" y="6227064"/>
                <a:ext cx="678505"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7" name="直线箭头连接符 6">
                <a:extLst>
                  <a:ext uri="{FF2B5EF4-FFF2-40B4-BE49-F238E27FC236}">
                    <a16:creationId xmlns:a16="http://schemas.microsoft.com/office/drawing/2014/main" id="{2E401BA3-0549-7A48-9A8E-8D25E3B4310A}"/>
                  </a:ext>
                </a:extLst>
              </p:cNvPr>
              <p:cNvCxnSpPr>
                <a:cxnSpLocks/>
                <a:stCxn id="5" idx="3"/>
                <a:endCxn id="26" idx="1"/>
              </p:cNvCxnSpPr>
              <p:nvPr/>
            </p:nvCxnSpPr>
            <p:spPr>
              <a:xfrm>
                <a:off x="4809744" y="6227064"/>
                <a:ext cx="575072"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008086CF-42FE-514D-A633-BA6373DC54A2}"/>
                  </a:ext>
                </a:extLst>
              </p:cNvPr>
              <p:cNvSpPr txBox="1"/>
              <p:nvPr/>
            </p:nvSpPr>
            <p:spPr>
              <a:xfrm>
                <a:off x="5407245" y="5839452"/>
                <a:ext cx="1971386" cy="769441"/>
              </a:xfrm>
              <a:prstGeom prst="rect">
                <a:avLst/>
              </a:prstGeom>
              <a:noFill/>
            </p:spPr>
            <p:txBody>
              <a:bodyPr wrap="square" rtlCol="0">
                <a:spAutoFit/>
              </a:bodyPr>
              <a:lstStyle/>
              <a:p>
                <a:pPr algn="ctr"/>
                <a:r>
                  <a:rPr kumimoji="1" lang="en-US" altLang="zh-CN" sz="2200" dirty="0"/>
                  <a:t>hidden</a:t>
                </a:r>
              </a:p>
              <a:p>
                <a:pPr algn="ctr"/>
                <a:r>
                  <a:rPr kumimoji="1" lang="en-US" altLang="zh-CN" sz="2200" dirty="0"/>
                  <a:t>representations</a:t>
                </a:r>
                <a:endParaRPr kumimoji="1" lang="zh-CN" altLang="en-US" sz="2200" dirty="0"/>
              </a:p>
            </p:txBody>
          </p:sp>
          <p:sp>
            <p:nvSpPr>
              <p:cNvPr id="9" name="矩形 8">
                <a:extLst>
                  <a:ext uri="{FF2B5EF4-FFF2-40B4-BE49-F238E27FC236}">
                    <a16:creationId xmlns:a16="http://schemas.microsoft.com/office/drawing/2014/main" id="{138F2963-9F81-4045-B9F5-AAD219530DB0}"/>
                  </a:ext>
                </a:extLst>
              </p:cNvPr>
              <p:cNvSpPr/>
              <p:nvPr/>
            </p:nvSpPr>
            <p:spPr>
              <a:xfrm>
                <a:off x="7896173" y="5870447"/>
                <a:ext cx="1737360" cy="713233"/>
              </a:xfrm>
              <a:prstGeom prst="rect">
                <a:avLst/>
              </a:prstGeom>
              <a:solidFill>
                <a:schemeClr val="accent1">
                  <a:alpha val="8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200" dirty="0"/>
                  <a:t>Tacotron decoder</a:t>
                </a:r>
                <a:endParaRPr kumimoji="1" lang="zh-CN" altLang="en-US" sz="2200" dirty="0"/>
              </a:p>
            </p:txBody>
          </p:sp>
          <p:cxnSp>
            <p:nvCxnSpPr>
              <p:cNvPr id="10" name="直线箭头连接符 9">
                <a:extLst>
                  <a:ext uri="{FF2B5EF4-FFF2-40B4-BE49-F238E27FC236}">
                    <a16:creationId xmlns:a16="http://schemas.microsoft.com/office/drawing/2014/main" id="{BBF34F16-AF5A-684F-AD6C-7B9AD33D7F0E}"/>
                  </a:ext>
                </a:extLst>
              </p:cNvPr>
              <p:cNvCxnSpPr>
                <a:cxnSpLocks/>
                <a:stCxn id="9" idx="3"/>
              </p:cNvCxnSpPr>
              <p:nvPr/>
            </p:nvCxnSpPr>
            <p:spPr>
              <a:xfrm flipV="1">
                <a:off x="9633533" y="6216422"/>
                <a:ext cx="566152" cy="10642"/>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A6C42654-3810-9243-908E-CB591D1802EA}"/>
                  </a:ext>
                </a:extLst>
              </p:cNvPr>
              <p:cNvSpPr txBox="1"/>
              <p:nvPr/>
            </p:nvSpPr>
            <p:spPr>
              <a:xfrm>
                <a:off x="10199685" y="5825848"/>
                <a:ext cx="1125052" cy="769441"/>
              </a:xfrm>
              <a:prstGeom prst="rect">
                <a:avLst/>
              </a:prstGeom>
              <a:noFill/>
            </p:spPr>
            <p:txBody>
              <a:bodyPr wrap="none" rtlCol="0">
                <a:spAutoFit/>
              </a:bodyPr>
              <a:lstStyle/>
              <a:p>
                <a:r>
                  <a:rPr kumimoji="1" lang="en-US" altLang="zh-CN" sz="2200" dirty="0"/>
                  <a:t>acoustic</a:t>
                </a:r>
                <a:br>
                  <a:rPr kumimoji="1" lang="en-US" altLang="zh-CN" sz="2200" dirty="0"/>
                </a:br>
                <a:r>
                  <a:rPr kumimoji="1" lang="en-US" altLang="zh-CN" sz="2200" dirty="0"/>
                  <a:t>features</a:t>
                </a:r>
                <a:endParaRPr kumimoji="1" lang="zh-CN" altLang="en-US" sz="2200" dirty="0"/>
              </a:p>
            </p:txBody>
          </p:sp>
          <p:cxnSp>
            <p:nvCxnSpPr>
              <p:cNvPr id="12" name="直线箭头连接符 11">
                <a:extLst>
                  <a:ext uri="{FF2B5EF4-FFF2-40B4-BE49-F238E27FC236}">
                    <a16:creationId xmlns:a16="http://schemas.microsoft.com/office/drawing/2014/main" id="{0EBC1973-8277-A74D-850A-7101D40ED4BC}"/>
                  </a:ext>
                </a:extLst>
              </p:cNvPr>
              <p:cNvCxnSpPr>
                <a:cxnSpLocks/>
                <a:stCxn id="26" idx="3"/>
                <a:endCxn id="9" idx="1"/>
              </p:cNvCxnSpPr>
              <p:nvPr/>
            </p:nvCxnSpPr>
            <p:spPr>
              <a:xfrm>
                <a:off x="7332477" y="6227064"/>
                <a:ext cx="563696"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52967856-6760-484F-990D-1C4BEFAECC34}"/>
                  </a:ext>
                </a:extLst>
              </p:cNvPr>
              <p:cNvSpPr txBox="1"/>
              <p:nvPr/>
            </p:nvSpPr>
            <p:spPr>
              <a:xfrm>
                <a:off x="1213481" y="5839452"/>
                <a:ext cx="1293983" cy="769441"/>
              </a:xfrm>
              <a:prstGeom prst="rect">
                <a:avLst/>
              </a:prstGeom>
              <a:noFill/>
            </p:spPr>
            <p:txBody>
              <a:bodyPr wrap="square" rtlCol="0">
                <a:spAutoFit/>
              </a:bodyPr>
              <a:lstStyle/>
              <a:p>
                <a:r>
                  <a:rPr kumimoji="1" lang="en-US" altLang="zh-CN" sz="2200" dirty="0"/>
                  <a:t>phone</a:t>
                </a:r>
                <a:r>
                  <a:rPr kumimoji="1" lang="zh-CN" altLang="en-US" sz="2200" dirty="0"/>
                  <a:t> </a:t>
                </a:r>
                <a:r>
                  <a:rPr kumimoji="1" lang="en-US" altLang="zh-CN" sz="2200" dirty="0"/>
                  <a:t>sequence</a:t>
                </a:r>
                <a:endParaRPr kumimoji="1" lang="zh-CN" altLang="en-US" sz="2200" dirty="0"/>
              </a:p>
            </p:txBody>
          </p:sp>
        </p:grpSp>
        <p:sp>
          <p:nvSpPr>
            <p:cNvPr id="24" name="文本框 23">
              <a:extLst>
                <a:ext uri="{FF2B5EF4-FFF2-40B4-BE49-F238E27FC236}">
                  <a16:creationId xmlns:a16="http://schemas.microsoft.com/office/drawing/2014/main" id="{99A9D5D3-4381-1245-A17F-47C7A5E68F44}"/>
                </a:ext>
              </a:extLst>
            </p:cNvPr>
            <p:cNvSpPr txBox="1"/>
            <p:nvPr/>
          </p:nvSpPr>
          <p:spPr>
            <a:xfrm>
              <a:off x="6107847" y="3735124"/>
              <a:ext cx="2077039" cy="430887"/>
            </a:xfrm>
            <a:prstGeom prst="rect">
              <a:avLst/>
            </a:prstGeom>
            <a:noFill/>
          </p:spPr>
          <p:txBody>
            <a:bodyPr wrap="none" rtlCol="0">
              <a:spAutoFit/>
            </a:bodyPr>
            <a:lstStyle/>
            <a:p>
              <a:r>
                <a:rPr kumimoji="1" lang="en-US" altLang="zh-CN" sz="2200" b="1" dirty="0"/>
                <a:t>Unit </a:t>
              </a:r>
              <a:r>
                <a:rPr kumimoji="1" lang="en-US" altLang="zh-CN" sz="2200" b="1" dirty="0" err="1"/>
                <a:t>Embeddings</a:t>
              </a:r>
              <a:endParaRPr kumimoji="1" lang="zh-CN" altLang="en-US" sz="2200" b="1" dirty="0"/>
            </a:p>
          </p:txBody>
        </p:sp>
        <p:cxnSp>
          <p:nvCxnSpPr>
            <p:cNvPr id="25" name="直线箭头连接符 24">
              <a:extLst>
                <a:ext uri="{FF2B5EF4-FFF2-40B4-BE49-F238E27FC236}">
                  <a16:creationId xmlns:a16="http://schemas.microsoft.com/office/drawing/2014/main" id="{94B08FD3-13B7-A847-9FDE-3337B2D73159}"/>
                </a:ext>
              </a:extLst>
            </p:cNvPr>
            <p:cNvCxnSpPr>
              <a:cxnSpLocks/>
              <a:stCxn id="26" idx="0"/>
              <a:endCxn id="24" idx="1"/>
            </p:cNvCxnSpPr>
            <p:nvPr/>
          </p:nvCxnSpPr>
          <p:spPr>
            <a:xfrm flipV="1">
              <a:off x="5510666" y="3950568"/>
              <a:ext cx="597181" cy="553221"/>
            </a:xfrm>
            <a:prstGeom prst="straightConnector1">
              <a:avLst/>
            </a:prstGeom>
            <a:ln w="28575">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CD7FFBC-D3D4-064F-BCF1-2F0345527FB5}"/>
                </a:ext>
              </a:extLst>
            </p:cNvPr>
            <p:cNvSpPr/>
            <p:nvPr/>
          </p:nvSpPr>
          <p:spPr>
            <a:xfrm>
              <a:off x="4536834" y="4503789"/>
              <a:ext cx="1947662" cy="7132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Tree>
    <p:extLst>
      <p:ext uri="{BB962C8B-B14F-4D97-AF65-F5344CB8AC3E}">
        <p14:creationId xmlns:p14="http://schemas.microsoft.com/office/powerpoint/2010/main" val="560249811"/>
      </p:ext>
    </p:extLst>
  </p:cSld>
  <p:clrMapOvr>
    <a:masterClrMapping/>
  </p:clrMapOvr>
  <mc:AlternateContent xmlns:mc="http://schemas.openxmlformats.org/markup-compatibility/2006" xmlns:p14="http://schemas.microsoft.com/office/powerpoint/2010/main">
    <mc:Choice Requires="p14">
      <p:transition spd="slow" p14:dur="2000" advTm="52567"/>
    </mc:Choice>
    <mc:Fallback xmlns="">
      <p:transition spd="slow" advTm="5256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a:xfrm>
            <a:off x="838200" y="1690688"/>
            <a:ext cx="10515600" cy="4171269"/>
          </a:xfrm>
        </p:spPr>
        <p:txBody>
          <a:bodyPr>
            <a:normAutofit/>
          </a:bodyPr>
          <a:lstStyle/>
          <a:p>
            <a:r>
              <a:rPr lang="en-US" altLang="zh-CN" sz="3200" dirty="0"/>
              <a:t>Introduction</a:t>
            </a:r>
          </a:p>
          <a:p>
            <a:r>
              <a:rPr lang="en-US" altLang="zh-CN" sz="3200" dirty="0">
                <a:solidFill>
                  <a:srgbClr val="FF0000"/>
                </a:solidFill>
              </a:rPr>
              <a:t>Proposed methods</a:t>
            </a:r>
          </a:p>
          <a:p>
            <a:r>
              <a:rPr lang="en-US" altLang="zh-CN" sz="3200" dirty="0"/>
              <a:t>Experiments</a:t>
            </a:r>
          </a:p>
          <a:p>
            <a:r>
              <a:rPr lang="en-US" altLang="zh-CN" sz="3200" dirty="0"/>
              <a:t>Conclusion</a:t>
            </a:r>
          </a:p>
        </p:txBody>
      </p:sp>
    </p:spTree>
    <p:extLst>
      <p:ext uri="{BB962C8B-B14F-4D97-AF65-F5344CB8AC3E}">
        <p14:creationId xmlns:p14="http://schemas.microsoft.com/office/powerpoint/2010/main" val="2793619850"/>
      </p:ext>
    </p:extLst>
  </p:cSld>
  <p:clrMapOvr>
    <a:masterClrMapping/>
  </p:clrMapOvr>
  <mc:AlternateContent xmlns:mc="http://schemas.openxmlformats.org/markup-compatibility/2006" xmlns:p14="http://schemas.microsoft.com/office/powerpoint/2010/main">
    <mc:Choice Requires="p14">
      <p:transition spd="slow" p14:dur="2000" advTm="4378"/>
    </mc:Choice>
    <mc:Fallback xmlns="">
      <p:transition spd="slow" advTm="437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5.3|4.6|0.1|8.6|0.1|8.5|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12736</TotalTime>
  <Words>2776</Words>
  <Application>Microsoft Macintosh PowerPoint</Application>
  <PresentationFormat>宽屏</PresentationFormat>
  <Paragraphs>314</Paragraphs>
  <Slides>24</Slides>
  <Notes>24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24</vt:i4>
      </vt:variant>
    </vt:vector>
  </HeadingPairs>
  <TitlesOfParts>
    <vt:vector size="31" baseType="lpstr">
      <vt:lpstr>宋体</vt:lpstr>
      <vt:lpstr>Arial</vt:lpstr>
      <vt:lpstr>Calibri</vt:lpstr>
      <vt:lpstr>Calibri Light</vt:lpstr>
      <vt:lpstr>Cambria Math</vt:lpstr>
      <vt:lpstr>Wingdings</vt:lpstr>
      <vt:lpstr>Office 主题</vt:lpstr>
      <vt:lpstr>Extracting Unit Embeddings Using Sequence-to-Sequence Acoustic Models For Unit Selection Speech Synthesis</vt:lpstr>
      <vt:lpstr>Outline</vt:lpstr>
      <vt:lpstr>Unit Embeddings for Unit Selection</vt:lpstr>
      <vt:lpstr>Unit2Vec  Learning Unit Embeddings</vt:lpstr>
      <vt:lpstr>Unit2Vec  Modeling Unit Embeddings</vt:lpstr>
      <vt:lpstr>Deficiencies of Unit2Vec</vt:lpstr>
      <vt:lpstr>Sequence-to-Sequence Modeling in TTS</vt:lpstr>
      <vt:lpstr>Proposed Methods</vt:lpstr>
      <vt:lpstr>Outline</vt:lpstr>
      <vt:lpstr>Unit Selection with Unit Embeddings</vt:lpstr>
      <vt:lpstr>Learning Unit Embeddings</vt:lpstr>
      <vt:lpstr>Modeling Unit Embeddings For Cost Calculation</vt:lpstr>
      <vt:lpstr>Utilizing Unit Embeddings For Cost Calculation</vt:lpstr>
      <vt:lpstr>Outline</vt:lpstr>
      <vt:lpstr>Experiment Conditions</vt:lpstr>
      <vt:lpstr>Unit Selection Systems</vt:lpstr>
      <vt:lpstr>Visualizations of unit embeddings</vt:lpstr>
      <vt:lpstr>Predict Durations from unit embeddings</vt:lpstr>
      <vt:lpstr>Correlation with Acoustic Distance</vt:lpstr>
      <vt:lpstr>Subjective Evaluation</vt:lpstr>
      <vt:lpstr>Outline</vt:lpstr>
      <vt:lpstr>Conclusions</vt:lpstr>
      <vt:lpstr>PowerPoint 演示文稿</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Forward Attention in Sequence-to-sequence Acoustic Modeling for Speech Synthesis </dc:title>
  <dc:creator>张景宣</dc:creator>
  <cp:lastModifiedBy>周 骁</cp:lastModifiedBy>
  <cp:revision>967</cp:revision>
  <dcterms:created xsi:type="dcterms:W3CDTF">2018-03-18T04:13:35Z</dcterms:created>
  <dcterms:modified xsi:type="dcterms:W3CDTF">2020-05-14T00:32:50Z</dcterms:modified>
</cp:coreProperties>
</file>