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28" r:id="rId2"/>
    <p:sldId id="364" r:id="rId3"/>
    <p:sldId id="346" r:id="rId4"/>
    <p:sldId id="365" r:id="rId5"/>
    <p:sldId id="348" r:id="rId6"/>
    <p:sldId id="349" r:id="rId7"/>
    <p:sldId id="350" r:id="rId8"/>
    <p:sldId id="351" r:id="rId9"/>
    <p:sldId id="352" r:id="rId10"/>
    <p:sldId id="366" r:id="rId11"/>
    <p:sldId id="373" r:id="rId12"/>
    <p:sldId id="367" r:id="rId13"/>
    <p:sldId id="355" r:id="rId14"/>
    <p:sldId id="368" r:id="rId15"/>
    <p:sldId id="357" r:id="rId16"/>
    <p:sldId id="370" r:id="rId17"/>
    <p:sldId id="374" r:id="rId18"/>
    <p:sldId id="371" r:id="rId19"/>
    <p:sldId id="360" r:id="rId20"/>
    <p:sldId id="361" r:id="rId21"/>
    <p:sldId id="362"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8E"/>
    <a:srgbClr val="FF3C37"/>
    <a:srgbClr val="BABCBD"/>
    <a:srgbClr val="A6A6A6"/>
    <a:srgbClr val="1181B3"/>
    <a:srgbClr val="F0F6FB"/>
    <a:srgbClr val="B3B4B5"/>
    <a:srgbClr val="354B5E"/>
    <a:srgbClr val="159FDD"/>
    <a:srgbClr val="B4B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77288" autoAdjust="0"/>
  </p:normalViewPr>
  <p:slideViewPr>
    <p:cSldViewPr snapToGrid="0" showGuides="1">
      <p:cViewPr>
        <p:scale>
          <a:sx n="75" d="100"/>
          <a:sy n="75" d="100"/>
        </p:scale>
        <p:origin x="1464"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BBF06-C0F1-4EEA-9161-94E5AE50D86A}" type="datetimeFigureOut">
              <a:rPr lang="zh-CN" altLang="en-US" smtClean="0"/>
              <a:pPr/>
              <a:t>2019/9/17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358CC-A703-4029-B39F-0A33770C7D58}" type="slidenum">
              <a:rPr lang="zh-CN" altLang="en-US" smtClean="0"/>
              <a:pPr/>
              <a:t>‹#›</a:t>
            </a:fld>
            <a:endParaRPr lang="zh-CN" altLang="en-US"/>
          </a:p>
        </p:txBody>
      </p:sp>
    </p:spTree>
    <p:extLst>
      <p:ext uri="{BB962C8B-B14F-4D97-AF65-F5344CB8AC3E}">
        <p14:creationId xmlns:p14="http://schemas.microsoft.com/office/powerpoint/2010/main" val="3998302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1</a:t>
            </a:fld>
            <a:endParaRPr lang="zh-CN" altLang="en-US"/>
          </a:p>
        </p:txBody>
      </p:sp>
    </p:spTree>
    <p:extLst>
      <p:ext uri="{BB962C8B-B14F-4D97-AF65-F5344CB8AC3E}">
        <p14:creationId xmlns:p14="http://schemas.microsoft.com/office/powerpoint/2010/main" val="256197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kern="1200" dirty="0" smtClean="0">
                <a:solidFill>
                  <a:schemeClr val="tx1">
                    <a:lumMod val="75000"/>
                    <a:lumOff val="25000"/>
                  </a:schemeClr>
                </a:solidFill>
                <a:latin typeface="+mn-lt"/>
                <a:ea typeface="Times New Roman" charset="0"/>
                <a:cs typeface="Times New Roman" charset="0"/>
              </a:rPr>
              <a:t>We tackle the tumor detection task as the segmentation task which need not set the anchor size. Multi-scale features are fused together to realize scale-insensitive tumor detection </a:t>
            </a:r>
            <a:endParaRPr lang="zh-CN" altLang="en-US" sz="1200" kern="1200" dirty="0">
              <a:solidFill>
                <a:schemeClr val="tx1">
                  <a:lumMod val="75000"/>
                  <a:lumOff val="25000"/>
                </a:schemeClr>
              </a:solidFill>
              <a:latin typeface="+mn-lt"/>
              <a:ea typeface="Times New Roman" charset="0"/>
              <a:cs typeface="Times New Roman" charset="0"/>
            </a:endParaRPr>
          </a:p>
        </p:txBody>
      </p:sp>
      <p:sp>
        <p:nvSpPr>
          <p:cNvPr id="4" name="灯片编号占位符 3"/>
          <p:cNvSpPr>
            <a:spLocks noGrp="1"/>
          </p:cNvSpPr>
          <p:nvPr>
            <p:ph type="sldNum" sz="quarter" idx="10"/>
          </p:nvPr>
        </p:nvSpPr>
        <p:spPr/>
        <p:txBody>
          <a:bodyPr/>
          <a:lstStyle/>
          <a:p>
            <a:fld id="{B0A00AB8-3ED4-4EE4-9BC8-476788F339EB}" type="slidenum">
              <a:rPr lang="zh-CN" altLang="en-US" smtClean="0"/>
              <a:t>10</a:t>
            </a:fld>
            <a:endParaRPr lang="zh-CN" altLang="en-US"/>
          </a:p>
        </p:txBody>
      </p:sp>
    </p:spTree>
    <p:extLst>
      <p:ext uri="{BB962C8B-B14F-4D97-AF65-F5344CB8AC3E}">
        <p14:creationId xmlns:p14="http://schemas.microsoft.com/office/powerpoint/2010/main" val="50156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dirty="0" smtClean="0">
                <a:solidFill>
                  <a:schemeClr val="tx1">
                    <a:lumMod val="75000"/>
                    <a:lumOff val="25000"/>
                  </a:schemeClr>
                </a:solidFill>
                <a:ea typeface="Times New Roman" charset="0"/>
                <a:cs typeface="Times New Roman" charset="0"/>
                <a:sym typeface="+mn-lt"/>
              </a:rPr>
              <a:t>We use the grouped convolutional long short-term memory (GCLSTM) to extract the enhancement information from multi-phase CT images.</a:t>
            </a:r>
            <a:endParaRPr lang="en-US" altLang="zh-CN" sz="1200" dirty="0">
              <a:solidFill>
                <a:schemeClr val="tx1">
                  <a:lumMod val="75000"/>
                  <a:lumOff val="25000"/>
                </a:schemeClr>
              </a:solidFill>
              <a:ea typeface="Times New Roman" charset="0"/>
              <a:cs typeface="Times New Roman" charset="0"/>
              <a:sym typeface="+mn-lt"/>
            </a:endParaRPr>
          </a:p>
        </p:txBody>
      </p:sp>
      <p:sp>
        <p:nvSpPr>
          <p:cNvPr id="4" name="灯片编号占位符 3"/>
          <p:cNvSpPr>
            <a:spLocks noGrp="1"/>
          </p:cNvSpPr>
          <p:nvPr>
            <p:ph type="sldNum" sz="quarter" idx="10"/>
          </p:nvPr>
        </p:nvSpPr>
        <p:spPr/>
        <p:txBody>
          <a:bodyPr/>
          <a:lstStyle/>
          <a:p>
            <a:fld id="{B0A00AB8-3ED4-4EE4-9BC8-476788F339EB}" type="slidenum">
              <a:rPr lang="zh-CN" altLang="en-US" smtClean="0"/>
              <a:t>11</a:t>
            </a:fld>
            <a:endParaRPr lang="zh-CN" altLang="en-US"/>
          </a:p>
        </p:txBody>
      </p:sp>
    </p:spTree>
    <p:extLst>
      <p:ext uri="{BB962C8B-B14F-4D97-AF65-F5344CB8AC3E}">
        <p14:creationId xmlns:p14="http://schemas.microsoft.com/office/powerpoint/2010/main" val="100243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12</a:t>
            </a:fld>
            <a:endParaRPr lang="zh-CN" altLang="en-US"/>
          </a:p>
        </p:txBody>
      </p:sp>
    </p:spTree>
    <p:extLst>
      <p:ext uri="{BB962C8B-B14F-4D97-AF65-F5344CB8AC3E}">
        <p14:creationId xmlns:p14="http://schemas.microsoft.com/office/powerpoint/2010/main" val="104827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A00AB8-3ED4-4EE4-9BC8-476788F339EB}" type="slidenum">
              <a:rPr lang="zh-CN" altLang="en-US" smtClean="0"/>
              <a:t>13</a:t>
            </a:fld>
            <a:endParaRPr lang="zh-CN" altLang="en-US"/>
          </a:p>
        </p:txBody>
      </p:sp>
    </p:spTree>
    <p:extLst>
      <p:ext uri="{BB962C8B-B14F-4D97-AF65-F5344CB8AC3E}">
        <p14:creationId xmlns:p14="http://schemas.microsoft.com/office/powerpoint/2010/main" val="3491114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Times New Roman" charset="0"/>
                <a:cs typeface="Times New Roman" charset="0"/>
              </a:rPr>
              <a:t>A total of 847 CT liver slice images containing 1392 tumors are used, which are extracted from the 130 patients’ scans (volumes). In order to incorporate 3D context information, the slice image with its two neighboring slices (z-1 and z+1) are used as one data. Thus, our approach is a 2.5D method [5]. The distribution of our dataset is shown in Table 1.</a:t>
            </a:r>
            <a:endParaRPr lang="zh-CN" altLang="en-US" sz="1200" kern="1200" dirty="0" smtClean="0">
              <a:solidFill>
                <a:schemeClr val="tx1"/>
              </a:solidFill>
              <a:latin typeface="+mn-lt"/>
              <a:ea typeface="Times New Roman" charset="0"/>
              <a:cs typeface="Times New Roman" charset="0"/>
            </a:endParaRPr>
          </a:p>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14</a:t>
            </a:fld>
            <a:endParaRPr lang="zh-CN" altLang="en-US"/>
          </a:p>
        </p:txBody>
      </p:sp>
    </p:spTree>
    <p:extLst>
      <p:ext uri="{BB962C8B-B14F-4D97-AF65-F5344CB8AC3E}">
        <p14:creationId xmlns:p14="http://schemas.microsoft.com/office/powerpoint/2010/main" val="7330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ea typeface="Times New Roman" charset="0"/>
                <a:cs typeface="Times New Roman" charset="0"/>
              </a:rPr>
              <a:t>The results are shown in Table 2.</a:t>
            </a:r>
            <a:r>
              <a:rPr lang="zh-CN" altLang="en-US" sz="1200" dirty="0" smtClean="0">
                <a:ea typeface="Times New Roman" charset="0"/>
                <a:cs typeface="Times New Roman" charset="0"/>
              </a:rPr>
              <a:t> </a:t>
            </a:r>
            <a:r>
              <a:rPr lang="en-US" altLang="zh-CN" sz="1200" dirty="0" smtClean="0">
                <a:ea typeface="Times New Roman" charset="0"/>
                <a:cs typeface="Times New Roman" charset="0"/>
              </a:rPr>
              <a:t>It can be seen that the proposed model outperforms the other models. </a:t>
            </a:r>
            <a:r>
              <a:rPr lang="en-US" altLang="zh-CN" sz="1200" smtClean="0">
                <a:ea typeface="Times New Roman" charset="0"/>
                <a:cs typeface="Times New Roman" charset="0"/>
              </a:rPr>
              <a:t>That means both the GCLSTM and the multi-scale feature fusion block significantly improve the performance and they are effective for liver tumor detection in multi-phase CT images.</a:t>
            </a:r>
          </a:p>
          <a:p>
            <a:endParaRPr lang="zh-CN" altLang="en-US"/>
          </a:p>
        </p:txBody>
      </p:sp>
      <p:sp>
        <p:nvSpPr>
          <p:cNvPr id="4" name="灯片编号占位符 3"/>
          <p:cNvSpPr>
            <a:spLocks noGrp="1"/>
          </p:cNvSpPr>
          <p:nvPr>
            <p:ph type="sldNum" sz="quarter" idx="10"/>
          </p:nvPr>
        </p:nvSpPr>
        <p:spPr/>
        <p:txBody>
          <a:bodyPr/>
          <a:lstStyle/>
          <a:p>
            <a:fld id="{B0A00AB8-3ED4-4EE4-9BC8-476788F339EB}" type="slidenum">
              <a:rPr lang="zh-CN" altLang="en-US" smtClean="0"/>
              <a:t>15</a:t>
            </a:fld>
            <a:endParaRPr lang="zh-CN" altLang="en-US"/>
          </a:p>
        </p:txBody>
      </p:sp>
    </p:spTree>
    <p:extLst>
      <p:ext uri="{BB962C8B-B14F-4D97-AF65-F5344CB8AC3E}">
        <p14:creationId xmlns:p14="http://schemas.microsoft.com/office/powerpoint/2010/main" val="215015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Wingdings" charset="2"/>
              <a:buChar char="Ø"/>
            </a:pPr>
            <a:r>
              <a:rPr lang="zh-CN" altLang="en-US" sz="1200" kern="1200" dirty="0" smtClean="0">
                <a:solidFill>
                  <a:schemeClr val="tx1"/>
                </a:solidFill>
                <a:latin typeface="+mn-lt"/>
                <a:ea typeface="Times New Roman" charset="0"/>
                <a:cs typeface="Times New Roman" charset="0"/>
              </a:rPr>
              <a:t>SSD [3]: This approach utilizes several feature layers for the end of a base network (e.g. VGG16), which predict the offsets for default boxes of different scales and aspect ratios and their associated confidences.</a:t>
            </a:r>
            <a:endParaRPr lang="en-US" altLang="zh-CN" sz="1200" kern="1200" dirty="0" smtClean="0">
              <a:solidFill>
                <a:schemeClr val="tx1"/>
              </a:solidFill>
              <a:latin typeface="+mn-lt"/>
              <a:ea typeface="Times New Roman" charset="0"/>
              <a:cs typeface="Times New Roman" charset="0"/>
            </a:endParaRPr>
          </a:p>
          <a:p>
            <a:pPr marL="285750" indent="-285750">
              <a:buFont typeface="Wingdings" charset="2"/>
              <a:buChar char="Ø"/>
            </a:pPr>
            <a:r>
              <a:rPr lang="zh-CN" altLang="en-US" sz="1200" kern="1200" dirty="0" smtClean="0">
                <a:solidFill>
                  <a:schemeClr val="tx1"/>
                </a:solidFill>
                <a:latin typeface="+mn-lt"/>
                <a:ea typeface="Times New Roman" charset="0"/>
                <a:cs typeface="Times New Roman" charset="0"/>
              </a:rPr>
              <a:t>Faster RCNN [4]: This approach performs the detection via a two-stage method. In the first stage, the anchor size is set to (8, 16, 32). </a:t>
            </a:r>
            <a:endParaRPr lang="en-US" altLang="zh-CN" sz="1200" kern="1200" dirty="0" smtClean="0">
              <a:solidFill>
                <a:schemeClr val="tx1"/>
              </a:solidFill>
              <a:latin typeface="+mn-lt"/>
              <a:ea typeface="Times New Roman" charset="0"/>
              <a:cs typeface="Times New Roman" charset="0"/>
            </a:endParaRPr>
          </a:p>
          <a:p>
            <a:pPr marL="285750" indent="-285750">
              <a:buFont typeface="Wingdings" charset="2"/>
              <a:buChar char="Ø"/>
            </a:pPr>
            <a:r>
              <a:rPr lang="zh-CN" altLang="en-US" sz="1200" kern="1200" dirty="0" smtClean="0">
                <a:solidFill>
                  <a:schemeClr val="tx1"/>
                </a:solidFill>
                <a:latin typeface="+mn-lt"/>
                <a:ea typeface="Times New Roman" charset="0"/>
                <a:cs typeface="Times New Roman" charset="0"/>
              </a:rPr>
              <a:t>Lee. et al. [6]: As mentioned in the Section 1, this approach is based on multi-stream SSD to process multi- phase CT images.</a:t>
            </a:r>
            <a:endParaRPr lang="en-US" altLang="zh-CN" sz="1200" kern="1200" dirty="0" smtClean="0">
              <a:solidFill>
                <a:schemeClr val="tx1"/>
              </a:solidFill>
              <a:latin typeface="+mn-lt"/>
              <a:ea typeface="Times New Roman" charset="0"/>
              <a:cs typeface="Times New Roman" charset="0"/>
            </a:endParaRPr>
          </a:p>
          <a:p>
            <a:pPr marL="285750" indent="-285750">
              <a:buFont typeface="Wingdings" charset="2"/>
              <a:buChar char="Ø"/>
            </a:pPr>
            <a:r>
              <a:rPr lang="zh-CN" altLang="en-US" sz="1200" kern="1200" dirty="0" smtClean="0">
                <a:solidFill>
                  <a:schemeClr val="tx1"/>
                </a:solidFill>
                <a:latin typeface="+mn-lt"/>
                <a:ea typeface="Times New Roman" charset="0"/>
                <a:cs typeface="Times New Roman" charset="0"/>
              </a:rPr>
              <a:t>PixelLink [5]: In this method, the link concept is developed to resolve the overlap problem.</a:t>
            </a:r>
            <a:endParaRPr lang="zh-CN" altLang="en-US" sz="1200" kern="1200" dirty="0">
              <a:solidFill>
                <a:schemeClr val="tx1"/>
              </a:solidFill>
              <a:latin typeface="+mn-lt"/>
              <a:ea typeface="Times New Roman" charset="0"/>
              <a:cs typeface="Times New Roman" charset="0"/>
            </a:endParaRPr>
          </a:p>
        </p:txBody>
      </p:sp>
      <p:sp>
        <p:nvSpPr>
          <p:cNvPr id="4" name="灯片编号占位符 3"/>
          <p:cNvSpPr>
            <a:spLocks noGrp="1"/>
          </p:cNvSpPr>
          <p:nvPr>
            <p:ph type="sldNum" sz="quarter" idx="10"/>
          </p:nvPr>
        </p:nvSpPr>
        <p:spPr/>
        <p:txBody>
          <a:bodyPr/>
          <a:lstStyle/>
          <a:p>
            <a:fld id="{B0A00AB8-3ED4-4EE4-9BC8-476788F339EB}" type="slidenum">
              <a:rPr lang="zh-CN" altLang="en-US" smtClean="0"/>
              <a:t>16</a:t>
            </a:fld>
            <a:endParaRPr lang="zh-CN" altLang="en-US"/>
          </a:p>
        </p:txBody>
      </p:sp>
    </p:spTree>
    <p:extLst>
      <p:ext uri="{BB962C8B-B14F-4D97-AF65-F5344CB8AC3E}">
        <p14:creationId xmlns:p14="http://schemas.microsoft.com/office/powerpoint/2010/main" val="79787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17</a:t>
            </a:fld>
            <a:endParaRPr lang="zh-CN" altLang="en-US"/>
          </a:p>
        </p:txBody>
      </p:sp>
    </p:spTree>
    <p:extLst>
      <p:ext uri="{BB962C8B-B14F-4D97-AF65-F5344CB8AC3E}">
        <p14:creationId xmlns:p14="http://schemas.microsoft.com/office/powerpoint/2010/main" val="4240709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18</a:t>
            </a:fld>
            <a:endParaRPr lang="zh-CN" altLang="en-US"/>
          </a:p>
        </p:txBody>
      </p:sp>
    </p:spTree>
    <p:extLst>
      <p:ext uri="{BB962C8B-B14F-4D97-AF65-F5344CB8AC3E}">
        <p14:creationId xmlns:p14="http://schemas.microsoft.com/office/powerpoint/2010/main" val="2134910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A00AB8-3ED4-4EE4-9BC8-476788F339EB}" type="slidenum">
              <a:rPr lang="zh-CN" altLang="en-US" smtClean="0"/>
              <a:t>19</a:t>
            </a:fld>
            <a:endParaRPr lang="zh-CN" altLang="en-US"/>
          </a:p>
        </p:txBody>
      </p:sp>
    </p:spTree>
    <p:extLst>
      <p:ext uri="{BB962C8B-B14F-4D97-AF65-F5344CB8AC3E}">
        <p14:creationId xmlns:p14="http://schemas.microsoft.com/office/powerpoint/2010/main" val="390164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Introduction:</a:t>
            </a:r>
          </a:p>
          <a:p>
            <a:r>
              <a:rPr lang="en-US" altLang="zh-CN" dirty="0"/>
              <a:t>	background:</a:t>
            </a:r>
            <a:r>
              <a:rPr lang="zh-CN" altLang="en-US" dirty="0"/>
              <a:t> </a:t>
            </a:r>
            <a:r>
              <a:rPr lang="en-US" altLang="zh-CN" dirty="0"/>
              <a:t>describe</a:t>
            </a:r>
            <a:r>
              <a:rPr lang="zh-CN" altLang="en-US" dirty="0"/>
              <a:t> </a:t>
            </a:r>
            <a:r>
              <a:rPr lang="en-US" altLang="zh-CN" baseline="0" dirty="0"/>
              <a:t>the</a:t>
            </a:r>
            <a:r>
              <a:rPr lang="zh-CN" altLang="en-US" baseline="0" dirty="0"/>
              <a:t> </a:t>
            </a:r>
            <a:r>
              <a:rPr lang="en-US" altLang="zh-CN" baseline="0" dirty="0"/>
              <a:t>importance</a:t>
            </a:r>
            <a:r>
              <a:rPr lang="zh-CN" altLang="en-US" baseline="0" dirty="0"/>
              <a:t> </a:t>
            </a:r>
            <a:r>
              <a:rPr lang="en-US" altLang="zh-CN" baseline="0" dirty="0"/>
              <a:t>of</a:t>
            </a:r>
            <a:r>
              <a:rPr lang="zh-CN" altLang="en-US" baseline="0" dirty="0"/>
              <a:t> </a:t>
            </a:r>
            <a:r>
              <a:rPr lang="en-US" altLang="zh-CN" baseline="0" dirty="0"/>
              <a:t>liver</a:t>
            </a:r>
            <a:r>
              <a:rPr lang="zh-CN" altLang="en-US" baseline="0" dirty="0"/>
              <a:t> </a:t>
            </a:r>
            <a:r>
              <a:rPr lang="en-US" altLang="zh-CN" baseline="0" dirty="0"/>
              <a:t>cancer</a:t>
            </a:r>
            <a:r>
              <a:rPr lang="zh-CN" altLang="en-US" baseline="0" dirty="0"/>
              <a:t> </a:t>
            </a:r>
            <a:r>
              <a:rPr lang="en-US" altLang="zh-CN" baseline="0" dirty="0"/>
              <a:t>and</a:t>
            </a:r>
            <a:r>
              <a:rPr lang="zh-CN" altLang="en-US" baseline="0" dirty="0"/>
              <a:t> </a:t>
            </a:r>
            <a:r>
              <a:rPr lang="en-US" altLang="zh-CN" baseline="0" dirty="0"/>
              <a:t>its</a:t>
            </a:r>
            <a:r>
              <a:rPr lang="zh-CN" altLang="en-US" baseline="0" dirty="0"/>
              <a:t> </a:t>
            </a:r>
            <a:r>
              <a:rPr lang="en-US" altLang="zh-CN" baseline="0" dirty="0"/>
              <a:t>worth.</a:t>
            </a:r>
          </a:p>
          <a:p>
            <a:r>
              <a:rPr lang="en-US" altLang="zh-CN" baseline="0" dirty="0"/>
              <a:t>	what</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multi-phase:</a:t>
            </a:r>
            <a:r>
              <a:rPr lang="zh-CN" altLang="en-US" baseline="0" dirty="0"/>
              <a:t> </a:t>
            </a:r>
            <a:r>
              <a:rPr lang="en-US" altLang="zh-CN" baseline="0" dirty="0"/>
              <a:t>describe</a:t>
            </a:r>
            <a:r>
              <a:rPr lang="zh-CN" altLang="en-US" baseline="0" dirty="0"/>
              <a:t> </a:t>
            </a:r>
            <a:r>
              <a:rPr lang="en-US" altLang="zh-CN" baseline="0" dirty="0"/>
              <a:t>the</a:t>
            </a:r>
            <a:r>
              <a:rPr lang="zh-CN" altLang="en-US" baseline="0" dirty="0"/>
              <a:t> </a:t>
            </a:r>
            <a:r>
              <a:rPr lang="en-US" altLang="zh-CN" baseline="0" dirty="0"/>
              <a:t>detail</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multiphase</a:t>
            </a:r>
            <a:r>
              <a:rPr lang="zh-CN" altLang="en-US" baseline="0" dirty="0"/>
              <a:t> </a:t>
            </a:r>
            <a:r>
              <a:rPr lang="en-US" altLang="zh-CN" baseline="0" dirty="0"/>
              <a:t>CT</a:t>
            </a:r>
            <a:r>
              <a:rPr lang="zh-CN" altLang="en-US" baseline="0" dirty="0"/>
              <a:t> </a:t>
            </a:r>
            <a:r>
              <a:rPr lang="en-US" altLang="zh-CN" baseline="0" dirty="0"/>
              <a:t>liver</a:t>
            </a:r>
            <a:r>
              <a:rPr lang="zh-CN" altLang="en-US" baseline="0" dirty="0"/>
              <a:t> </a:t>
            </a:r>
            <a:r>
              <a:rPr lang="en-US" altLang="zh-CN" baseline="0" dirty="0"/>
              <a:t>image.</a:t>
            </a:r>
          </a:p>
          <a:p>
            <a:r>
              <a:rPr lang="en-US" altLang="zh-CN" baseline="0" dirty="0"/>
              <a:t>	The</a:t>
            </a:r>
            <a:r>
              <a:rPr lang="zh-CN" altLang="en-US" baseline="0" dirty="0"/>
              <a:t> </a:t>
            </a:r>
            <a:r>
              <a:rPr lang="en-US" altLang="zh-CN" baseline="0" dirty="0"/>
              <a:t>difficult</a:t>
            </a:r>
            <a:r>
              <a:rPr lang="zh-CN" altLang="en-US" baseline="0" dirty="0"/>
              <a:t> </a:t>
            </a:r>
            <a:r>
              <a:rPr lang="en-US" altLang="zh-CN" baseline="0" dirty="0"/>
              <a:t>of</a:t>
            </a:r>
            <a:r>
              <a:rPr lang="zh-CN" altLang="en-US" baseline="0" dirty="0"/>
              <a:t> </a:t>
            </a:r>
            <a:r>
              <a:rPr lang="en-US" altLang="zh-CN" baseline="0" dirty="0"/>
              <a:t>this</a:t>
            </a:r>
            <a:r>
              <a:rPr lang="zh-CN" altLang="en-US" baseline="0" dirty="0"/>
              <a:t> </a:t>
            </a:r>
            <a:r>
              <a:rPr lang="en-US" altLang="zh-CN" baseline="0" dirty="0"/>
              <a:t>problem.</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method.</a:t>
            </a:r>
          </a:p>
          <a:p>
            <a:r>
              <a:rPr lang="en-US" altLang="zh-CN" baseline="0" dirty="0"/>
              <a:t>	Our</a:t>
            </a:r>
            <a:r>
              <a:rPr lang="zh-CN" altLang="en-US" baseline="0" dirty="0"/>
              <a:t> </a:t>
            </a:r>
            <a:r>
              <a:rPr lang="en-US" altLang="zh-CN" baseline="0" dirty="0"/>
              <a:t>attribution.</a:t>
            </a:r>
          </a:p>
          <a:p>
            <a:r>
              <a:rPr lang="en-US" altLang="zh-CN" baseline="0" dirty="0"/>
              <a:t>Methodology:</a:t>
            </a:r>
          </a:p>
          <a:p>
            <a:r>
              <a:rPr lang="en-US" altLang="zh-CN" baseline="0" dirty="0" smtClean="0"/>
              <a:t>Experiments</a:t>
            </a:r>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2</a:t>
            </a:fld>
            <a:endParaRPr lang="zh-CN" altLang="en-US"/>
          </a:p>
        </p:txBody>
      </p:sp>
    </p:spTree>
    <p:extLst>
      <p:ext uri="{BB962C8B-B14F-4D97-AF65-F5344CB8AC3E}">
        <p14:creationId xmlns:p14="http://schemas.microsoft.com/office/powerpoint/2010/main" val="129039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Times New Roman" charset="0"/>
                <a:cs typeface="Times New Roman" charset="0"/>
                <a:sym typeface="+mn-lt"/>
              </a:rPr>
              <a:t>-</a:t>
            </a:r>
            <a:r>
              <a:rPr lang="zh-CN" altLang="en-US" sz="1200" kern="1200" dirty="0" smtClean="0">
                <a:solidFill>
                  <a:schemeClr val="tx1"/>
                </a:solidFill>
                <a:latin typeface="+mn-lt"/>
                <a:ea typeface="Times New Roman" charset="0"/>
                <a:cs typeface="Times New Roman" charset="0"/>
                <a:sym typeface="+mn-lt"/>
              </a:rPr>
              <a:t> </a:t>
            </a:r>
            <a:r>
              <a:rPr lang="en-US" altLang="zh-CN" sz="1200" kern="1200" dirty="0" smtClean="0">
                <a:solidFill>
                  <a:schemeClr val="tx1"/>
                </a:solidFill>
                <a:latin typeface="+mn-lt"/>
                <a:ea typeface="Times New Roman" charset="0"/>
                <a:cs typeface="Times New Roman" charset="0"/>
                <a:sym typeface="+mn-lt"/>
              </a:rPr>
              <a:t>We proposed a scale-insensitive method to perform liver tumor detection in multi-phase CT images. Moreover, we extract enhancement patterns among three phases via GCLSTM. We also proposed a feature-fusion block to fuse different features extracted from different stages.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Times New Roman" charset="0"/>
                <a:cs typeface="Times New Roman" charset="0"/>
              </a:rPr>
              <a:t>-</a:t>
            </a:r>
            <a:r>
              <a:rPr lang="zh-CN" altLang="en-US" sz="1200" kern="1200" dirty="0" smtClean="0">
                <a:solidFill>
                  <a:schemeClr val="tx1"/>
                </a:solidFill>
                <a:latin typeface="+mn-lt"/>
                <a:ea typeface="Times New Roman" charset="0"/>
                <a:cs typeface="Times New Roman" charset="0"/>
              </a:rPr>
              <a:t> </a:t>
            </a:r>
            <a:r>
              <a:rPr lang="en-US" altLang="zh-CN" sz="1200" kern="1200" smtClean="0">
                <a:solidFill>
                  <a:schemeClr val="tx1"/>
                </a:solidFill>
                <a:latin typeface="+mn-lt"/>
                <a:ea typeface="Times New Roman" charset="0"/>
                <a:cs typeface="Times New Roman" charset="0"/>
              </a:rPr>
              <a:t>The </a:t>
            </a:r>
            <a:r>
              <a:rPr lang="en-US" altLang="zh-CN" sz="1200" kern="1200" dirty="0" smtClean="0">
                <a:solidFill>
                  <a:schemeClr val="tx1"/>
                </a:solidFill>
                <a:latin typeface="+mn-lt"/>
                <a:ea typeface="Times New Roman" charset="0"/>
                <a:cs typeface="Times New Roman" charset="0"/>
              </a:rPr>
              <a:t>experimental results demonstrated that our framework outperforms other state-of-the-art methods.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smtClean="0">
                <a:solidFill>
                  <a:schemeClr val="tx1"/>
                </a:solidFill>
                <a:latin typeface="+mn-lt"/>
                <a:ea typeface="Times New Roman" charset="0"/>
                <a:cs typeface="Times New Roman" charset="0"/>
              </a:rPr>
              <a:t>-</a:t>
            </a:r>
            <a:r>
              <a:rPr lang="zh-CN" altLang="en-US" sz="1200" kern="1200" smtClean="0">
                <a:solidFill>
                  <a:schemeClr val="tx1"/>
                </a:solidFill>
                <a:latin typeface="+mn-lt"/>
                <a:ea typeface="Times New Roman" charset="0"/>
                <a:cs typeface="Times New Roman" charset="0"/>
              </a:rPr>
              <a:t> </a:t>
            </a:r>
            <a:r>
              <a:rPr lang="en-US" altLang="zh-CN" sz="1200" kern="1200" smtClean="0">
                <a:solidFill>
                  <a:schemeClr val="tx1"/>
                </a:solidFill>
                <a:latin typeface="+mn-lt"/>
                <a:ea typeface="Times New Roman" charset="0"/>
                <a:cs typeface="Times New Roman" charset="0"/>
              </a:rPr>
              <a:t>In </a:t>
            </a:r>
            <a:r>
              <a:rPr lang="en-US" altLang="zh-CN" sz="1200" kern="1200" dirty="0" smtClean="0">
                <a:solidFill>
                  <a:schemeClr val="tx1"/>
                </a:solidFill>
                <a:latin typeface="+mn-lt"/>
                <a:ea typeface="Times New Roman" charset="0"/>
                <a:cs typeface="Times New Roman" charset="0"/>
              </a:rPr>
              <a:t>the future work, we plan to build a larger-scale liver lesion dataset. We also aim to improve the proposed model by incorporating the ability to classify tumor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latin typeface="+mn-lt"/>
              <a:ea typeface="Times New Roman" charset="0"/>
              <a:cs typeface="Times New Roman" charset="0"/>
            </a:endParaRPr>
          </a:p>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20</a:t>
            </a:fld>
            <a:endParaRPr lang="zh-CN" altLang="en-US"/>
          </a:p>
        </p:txBody>
      </p:sp>
    </p:spTree>
    <p:extLst>
      <p:ext uri="{BB962C8B-B14F-4D97-AF65-F5344CB8AC3E}">
        <p14:creationId xmlns:p14="http://schemas.microsoft.com/office/powerpoint/2010/main" val="2125587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A00AB8-3ED4-4EE4-9BC8-476788F339EB}" type="slidenum">
              <a:rPr lang="zh-CN" altLang="en-US" smtClean="0"/>
              <a:t>21</a:t>
            </a:fld>
            <a:endParaRPr lang="zh-CN" altLang="en-US"/>
          </a:p>
        </p:txBody>
      </p:sp>
    </p:spTree>
    <p:extLst>
      <p:ext uri="{BB962C8B-B14F-4D97-AF65-F5344CB8AC3E}">
        <p14:creationId xmlns:p14="http://schemas.microsoft.com/office/powerpoint/2010/main" val="42814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smtClean="0"/>
              <a:t>、</a:t>
            </a:r>
            <a:r>
              <a:rPr lang="en-US" altLang="zh-CN" sz="1200" dirty="0" smtClean="0">
                <a:solidFill>
                  <a:schemeClr val="tx1">
                    <a:lumMod val="75000"/>
                    <a:lumOff val="25000"/>
                  </a:schemeClr>
                </a:solidFill>
                <a:cs typeface="+mn-ea"/>
                <a:sym typeface="+mn-lt"/>
              </a:rPr>
              <a:t>Liver</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cancer</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is</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the</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second</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most</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common</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cause</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of</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cancer-related</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deaths</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among</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men</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and</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sixty</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among</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women.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2</a:t>
            </a:r>
            <a:r>
              <a:rPr lang="zh-CN" altLang="en-US" dirty="0" smtClean="0"/>
              <a:t>、</a:t>
            </a:r>
            <a:r>
              <a:rPr lang="en-US" altLang="zh-CN" sz="1200" dirty="0" smtClean="0">
                <a:solidFill>
                  <a:schemeClr val="tx1">
                    <a:lumMod val="75000"/>
                    <a:lumOff val="25000"/>
                  </a:schemeClr>
                </a:solidFill>
                <a:cs typeface="+mn-ea"/>
                <a:sym typeface="+mn-lt"/>
              </a:rPr>
              <a:t>Ever-expanding patient data bring about burdens for clinical radiologists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3</a:t>
            </a:r>
            <a:r>
              <a:rPr lang="zh-CN" altLang="en-US" dirty="0" smtClean="0"/>
              <a:t>、</a:t>
            </a:r>
            <a:r>
              <a:rPr lang="en-US" altLang="zh-CN" sz="1200" dirty="0" smtClean="0">
                <a:solidFill>
                  <a:schemeClr val="tx1">
                    <a:lumMod val="75000"/>
                    <a:lumOff val="25000"/>
                  </a:schemeClr>
                </a:solidFill>
                <a:cs typeface="+mn-ea"/>
                <a:sym typeface="+mn-lt"/>
              </a:rPr>
              <a:t>A</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computer-aided</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diagnosis</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system</a:t>
            </a:r>
            <a:r>
              <a:rPr lang="zh-CN" altLang="en-US" sz="1200" dirty="0" smtClean="0">
                <a:solidFill>
                  <a:schemeClr val="tx1">
                    <a:lumMod val="75000"/>
                    <a:lumOff val="25000"/>
                  </a:schemeClr>
                </a:solidFill>
                <a:cs typeface="+mn-ea"/>
                <a:sym typeface="+mn-lt"/>
              </a:rPr>
              <a:t> </a:t>
            </a:r>
            <a:r>
              <a:rPr lang="en-US" altLang="zh-CN" sz="1200" dirty="0" smtClean="0">
                <a:solidFill>
                  <a:schemeClr val="tx1">
                    <a:lumMod val="75000"/>
                    <a:lumOff val="25000"/>
                  </a:schemeClr>
                </a:solidFill>
                <a:cs typeface="+mn-ea"/>
                <a:sym typeface="+mn-lt"/>
              </a:rPr>
              <a:t>has been verified to have the potential to assist radiologists in clinical diagnosis</a:t>
            </a:r>
          </a:p>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3</a:t>
            </a:fld>
            <a:endParaRPr lang="zh-CN" altLang="en-US"/>
          </a:p>
        </p:txBody>
      </p:sp>
    </p:spTree>
    <p:extLst>
      <p:ext uri="{BB962C8B-B14F-4D97-AF65-F5344CB8AC3E}">
        <p14:creationId xmlns:p14="http://schemas.microsoft.com/office/powerpoint/2010/main" val="296162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4</a:t>
            </a:fld>
            <a:endParaRPr lang="zh-CN" altLang="en-US"/>
          </a:p>
        </p:txBody>
      </p:sp>
    </p:spTree>
    <p:extLst>
      <p:ext uri="{BB962C8B-B14F-4D97-AF65-F5344CB8AC3E}">
        <p14:creationId xmlns:p14="http://schemas.microsoft.com/office/powerpoint/2010/main" val="132475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CT is the most important imaging modality</a:t>
            </a:r>
            <a:r>
              <a:rPr lang="en-US" altLang="zh-CN" baseline="0" dirty="0"/>
              <a:t> employed in detecting and characterizing focal liver lesions.</a:t>
            </a:r>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5</a:t>
            </a:fld>
            <a:endParaRPr lang="zh-CN" altLang="en-US"/>
          </a:p>
        </p:txBody>
      </p:sp>
    </p:spTree>
    <p:extLst>
      <p:ext uri="{BB962C8B-B14F-4D97-AF65-F5344CB8AC3E}">
        <p14:creationId xmlns:p14="http://schemas.microsoft.com/office/powerpoint/2010/main" val="401166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6</a:t>
            </a:fld>
            <a:endParaRPr lang="zh-CN" altLang="en-US"/>
          </a:p>
        </p:txBody>
      </p:sp>
    </p:spTree>
    <p:extLst>
      <p:ext uri="{BB962C8B-B14F-4D97-AF65-F5344CB8AC3E}">
        <p14:creationId xmlns:p14="http://schemas.microsoft.com/office/powerpoint/2010/main" val="855726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7</a:t>
            </a:fld>
            <a:endParaRPr lang="zh-CN" altLang="en-US"/>
          </a:p>
        </p:txBody>
      </p:sp>
    </p:spTree>
    <p:extLst>
      <p:ext uri="{BB962C8B-B14F-4D97-AF65-F5344CB8AC3E}">
        <p14:creationId xmlns:p14="http://schemas.microsoft.com/office/powerpoint/2010/main" val="410565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sz="1200" dirty="0" smtClean="0">
                <a:solidFill>
                  <a:schemeClr val="tx1">
                    <a:lumMod val="75000"/>
                    <a:lumOff val="25000"/>
                  </a:schemeClr>
                </a:solidFill>
                <a:ea typeface="Times New Roman" charset="0"/>
                <a:cs typeface="Times New Roman" charset="0"/>
                <a:sym typeface="+mn-lt"/>
              </a:rPr>
              <a:t>We propose the MSCR framework, which is insensitive to the size of liver tumors and can also effectively utilize 4D information.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sz="1200" dirty="0" smtClean="0">
                <a:solidFill>
                  <a:schemeClr val="tx1">
                    <a:lumMod val="75000"/>
                    <a:lumOff val="25000"/>
                  </a:schemeClr>
                </a:solidFill>
                <a:ea typeface="Times New Roman" charset="0"/>
                <a:cs typeface="Times New Roman" charset="0"/>
                <a:sym typeface="+mn-lt"/>
              </a:rPr>
              <a:t>We propose the use of grouped convolutional long short-term memory (GCLSTM) to extract the enhancement information from multi-phase CT images.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sz="1200" dirty="0" smtClean="0">
                <a:solidFill>
                  <a:schemeClr val="tx1">
                    <a:lumMod val="75000"/>
                    <a:lumOff val="25000"/>
                  </a:schemeClr>
                </a:solidFill>
                <a:ea typeface="Times New Roman" charset="0"/>
                <a:cs typeface="Times New Roman" charset="0"/>
                <a:sym typeface="+mn-lt"/>
              </a:rPr>
              <a:t>Experimental results show that the proposed method achieves superior performance compared to state-of-the-art approaches.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zh-CN" sz="1200" dirty="0" smtClean="0">
              <a:solidFill>
                <a:schemeClr val="tx1">
                  <a:lumMod val="75000"/>
                  <a:lumOff val="25000"/>
                </a:schemeClr>
              </a:solidFill>
              <a:ea typeface="Times New Roman" charset="0"/>
              <a:cs typeface="Times New Roman" charset="0"/>
              <a:sym typeface="+mn-lt"/>
            </a:endParaRPr>
          </a:p>
          <a:p>
            <a:endParaRPr lang="zh-CN" altLang="en-US" dirty="0"/>
          </a:p>
        </p:txBody>
      </p:sp>
      <p:sp>
        <p:nvSpPr>
          <p:cNvPr id="4" name="灯片编号占位符 3"/>
          <p:cNvSpPr>
            <a:spLocks noGrp="1"/>
          </p:cNvSpPr>
          <p:nvPr>
            <p:ph type="sldNum" sz="quarter" idx="10"/>
          </p:nvPr>
        </p:nvSpPr>
        <p:spPr/>
        <p:txBody>
          <a:bodyPr/>
          <a:lstStyle/>
          <a:p>
            <a:fld id="{B0A00AB8-3ED4-4EE4-9BC8-476788F339EB}" type="slidenum">
              <a:rPr lang="zh-CN" altLang="en-US" smtClean="0"/>
              <a:t>8</a:t>
            </a:fld>
            <a:endParaRPr lang="zh-CN" altLang="en-US"/>
          </a:p>
        </p:txBody>
      </p:sp>
    </p:spTree>
    <p:extLst>
      <p:ext uri="{BB962C8B-B14F-4D97-AF65-F5344CB8AC3E}">
        <p14:creationId xmlns:p14="http://schemas.microsoft.com/office/powerpoint/2010/main" val="370541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A00AB8-3ED4-4EE4-9BC8-476788F339EB}" type="slidenum">
              <a:rPr lang="zh-CN" altLang="en-US" smtClean="0"/>
              <a:t>9</a:t>
            </a:fld>
            <a:endParaRPr lang="zh-CN" altLang="en-US"/>
          </a:p>
        </p:txBody>
      </p:sp>
    </p:spTree>
    <p:extLst>
      <p:ext uri="{BB962C8B-B14F-4D97-AF65-F5344CB8AC3E}">
        <p14:creationId xmlns:p14="http://schemas.microsoft.com/office/powerpoint/2010/main" val="138177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6D2838C-BFF6-44EE-AD8D-5776E64BEE18}" type="datetime1">
              <a:rPr lang="zh-CN" altLang="en-US" smtClean="0"/>
              <a:pPr/>
              <a:t>2019/9/17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338376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AB19CA9-6F5A-421B-95A9-7871EC999B68}" type="datetime1">
              <a:rPr lang="zh-CN" altLang="en-US" smtClean="0"/>
              <a:pPr/>
              <a:t>2019/9/17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302508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2627A39-82AA-4E11-A7C9-5F620A269A31}" type="datetime1">
              <a:rPr lang="zh-CN" altLang="en-US" smtClean="0"/>
              <a:pPr/>
              <a:t>2019/9/17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1615194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86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BE1022-6ACA-4F55-B3A0-0BD25C3254E5}" type="datetime1">
              <a:rPr lang="zh-CN" altLang="en-US" smtClean="0"/>
              <a:pPr/>
              <a:t>2019/9/17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223282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F6879A-9CBE-4B28-AD8B-12F5DF23C6A9}" type="datetime1">
              <a:rPr lang="zh-CN" altLang="en-US" smtClean="0"/>
              <a:pPr/>
              <a:t>2019/9/17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257730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CA92DD-C6AF-4BE5-B518-78EF51980AF8}" type="datetime1">
              <a:rPr lang="zh-CN" altLang="en-US" smtClean="0"/>
              <a:pPr/>
              <a:t>2019/9/17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243779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C4D006E-3573-49D4-BEA0-7B5B64C8EDFE}" type="datetime1">
              <a:rPr lang="zh-CN" altLang="en-US" smtClean="0"/>
              <a:pPr/>
              <a:t>2019/9/17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291863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9D25F6B-40D9-4ED2-9306-49B62633A4C2}" type="datetime1">
              <a:rPr lang="zh-CN" altLang="en-US" smtClean="0"/>
              <a:pPr/>
              <a:t>2019/9/17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186180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36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BEFE52-2D3F-4BD5-AFD2-08925509856C}" type="datetime1">
              <a:rPr lang="zh-CN" altLang="en-US" smtClean="0"/>
              <a:pPr/>
              <a:t>2019/9/17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131648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84DC7CF-6A18-4EBB-9944-CC735FF06DA2}" type="datetime1">
              <a:rPr lang="zh-CN" altLang="en-US" smtClean="0"/>
              <a:pPr/>
              <a:t>2019/9/17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11481053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FC4C6-D029-4A02-8D8A-374C012F707B}" type="datetime1">
              <a:rPr lang="zh-CN" altLang="en-US" smtClean="0"/>
              <a:pPr/>
              <a:t>2019/9/17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DEA764-9A3F-4F6A-B636-243E8D961E5B}" type="slidenum">
              <a:rPr lang="zh-CN" altLang="en-US" smtClean="0"/>
              <a:pPr/>
              <a:t>‹#›</a:t>
            </a:fld>
            <a:endParaRPr lang="zh-CN" altLang="en-US"/>
          </a:p>
        </p:txBody>
      </p:sp>
    </p:spTree>
    <p:extLst>
      <p:ext uri="{BB962C8B-B14F-4D97-AF65-F5344CB8AC3E}">
        <p14:creationId xmlns:p14="http://schemas.microsoft.com/office/powerpoint/2010/main" val="337649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tif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8.xml"/><Relationship Id="rId5" Type="http://schemas.openxmlformats.org/officeDocument/2006/relationships/image" Target="../media/image4.png"/><Relationship Id="rId6" Type="http://schemas.openxmlformats.org/officeDocument/2006/relationships/image" Target="../media/image29.png"/><Relationship Id="rId1" Type="http://schemas.microsoft.com/office/2007/relationships/media" Target="../media/media1.mov"/><Relationship Id="rId2" Type="http://schemas.openxmlformats.org/officeDocument/2006/relationships/video" Target="../media/media1.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4360459" y="1466850"/>
            <a:ext cx="3471083" cy="136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743720" y="1734878"/>
            <a:ext cx="9136372" cy="1569660"/>
          </a:xfrm>
          <a:prstGeom prst="rect">
            <a:avLst/>
          </a:prstGeom>
          <a:noFill/>
        </p:spPr>
        <p:txBody>
          <a:bodyPr wrap="square" rtlCol="0">
            <a:spAutoFit/>
          </a:bodyPr>
          <a:lstStyle/>
          <a:p>
            <a:pPr algn="ctr"/>
            <a:r>
              <a:rPr lang="en-US" altLang="zh-CN" sz="3200" b="1" dirty="0">
                <a:latin typeface="Arial" charset="0"/>
                <a:ea typeface="Arial" charset="0"/>
                <a:cs typeface="Arial" charset="0"/>
              </a:rPr>
              <a:t>Multi-Stream</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Scale-Insensitive</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Convolutional</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and</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Recurrent</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Neural</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Networks</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for</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Liver</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Tumor</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Detection</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in</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Dynamic</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CT</a:t>
            </a:r>
            <a:r>
              <a:rPr lang="zh-CN" altLang="en-US" sz="3200" b="1" dirty="0">
                <a:latin typeface="Arial" charset="0"/>
                <a:ea typeface="Arial" charset="0"/>
                <a:cs typeface="Arial" charset="0"/>
              </a:rPr>
              <a:t> </a:t>
            </a:r>
            <a:r>
              <a:rPr lang="en-US" altLang="zh-CN" sz="3200" b="1" dirty="0">
                <a:latin typeface="Arial" charset="0"/>
                <a:ea typeface="Arial" charset="0"/>
                <a:cs typeface="Arial" charset="0"/>
              </a:rPr>
              <a:t>Images</a:t>
            </a:r>
            <a:endParaRPr lang="zh-CN" altLang="en-US" sz="3200" b="1" dirty="0">
              <a:latin typeface="Arial" charset="0"/>
              <a:ea typeface="Arial" charset="0"/>
              <a:cs typeface="Arial" charset="0"/>
            </a:endParaRPr>
          </a:p>
        </p:txBody>
      </p:sp>
      <p:cxnSp>
        <p:nvCxnSpPr>
          <p:cNvPr id="30" name="直接连接符 29"/>
          <p:cNvCxnSpPr/>
          <p:nvPr/>
        </p:nvCxnSpPr>
        <p:spPr>
          <a:xfrm>
            <a:off x="3835400" y="1802857"/>
            <a:ext cx="4521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5689416" y="4107457"/>
            <a:ext cx="813169" cy="555009"/>
            <a:chOff x="-1129498" y="1162050"/>
            <a:chExt cx="1400826" cy="956101"/>
          </a:xfrm>
        </p:grpSpPr>
        <p:sp>
          <p:nvSpPr>
            <p:cNvPr id="22" name="椭圆 21"/>
            <p:cNvSpPr/>
            <p:nvPr/>
          </p:nvSpPr>
          <p:spPr>
            <a:xfrm>
              <a:off x="-590550" y="116205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893604" y="1734909"/>
              <a:ext cx="1164932" cy="383242"/>
            </a:xfrm>
            <a:custGeom>
              <a:avLst/>
              <a:gdLst>
                <a:gd name="connsiteX0" fmla="*/ 582466 w 1164932"/>
                <a:gd name="connsiteY0" fmla="*/ 0 h 383242"/>
                <a:gd name="connsiteX1" fmla="*/ 1128199 w 1164932"/>
                <a:gd name="connsiteY1" fmla="*/ 310762 h 383242"/>
                <a:gd name="connsiteX2" fmla="*/ 1164932 w 1164932"/>
                <a:gd name="connsiteY2" fmla="*/ 383242 h 383242"/>
                <a:gd name="connsiteX3" fmla="*/ 0 w 1164932"/>
                <a:gd name="connsiteY3" fmla="*/ 383242 h 383242"/>
                <a:gd name="connsiteX4" fmla="*/ 36733 w 1164932"/>
                <a:gd name="connsiteY4" fmla="*/ 310762 h 383242"/>
                <a:gd name="connsiteX5" fmla="*/ 582466 w 1164932"/>
                <a:gd name="connsiteY5" fmla="*/ 0 h 38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932" h="383242">
                  <a:moveTo>
                    <a:pt x="582466" y="0"/>
                  </a:moveTo>
                  <a:cubicBezTo>
                    <a:pt x="809639" y="0"/>
                    <a:pt x="1009928" y="123270"/>
                    <a:pt x="1128199" y="310762"/>
                  </a:cubicBezTo>
                  <a:lnTo>
                    <a:pt x="1164932" y="383242"/>
                  </a:lnTo>
                  <a:lnTo>
                    <a:pt x="0" y="383242"/>
                  </a:lnTo>
                  <a:lnTo>
                    <a:pt x="36733" y="310762"/>
                  </a:lnTo>
                  <a:cubicBezTo>
                    <a:pt x="155004" y="123270"/>
                    <a:pt x="355294" y="0"/>
                    <a:pt x="5824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1129498" y="1191984"/>
              <a:ext cx="428625" cy="7143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34"/>
          <p:cNvSpPr txBox="1"/>
          <p:nvPr/>
        </p:nvSpPr>
        <p:spPr>
          <a:xfrm>
            <a:off x="868680" y="3379284"/>
            <a:ext cx="11323320" cy="1200329"/>
          </a:xfrm>
          <a:prstGeom prst="rect">
            <a:avLst/>
          </a:prstGeom>
        </p:spPr>
        <p:txBody>
          <a:bodyPr wrap="square">
            <a:spAutoFit/>
          </a:bodyPr>
          <a:lstStyle>
            <a:defPPr>
              <a:defRPr lang="zh-CN"/>
            </a:defPPr>
            <a:lvl1pPr>
              <a:lnSpc>
                <a:spcPct val="150000"/>
              </a:lnSpc>
              <a:defRPr sz="4000" b="0">
                <a:solidFill>
                  <a:schemeClr val="bg1">
                    <a:lumMod val="50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400" dirty="0">
                <a:solidFill>
                  <a:schemeClr val="tx1"/>
                </a:solidFill>
                <a:latin typeface="Arial" charset="0"/>
                <a:ea typeface="Arial" charset="0"/>
                <a:cs typeface="Arial" charset="0"/>
              </a:rPr>
              <a:t>Dong</a:t>
            </a:r>
            <a:r>
              <a:rPr lang="zh-CN" altLang="en-US" sz="2400" dirty="0">
                <a:solidFill>
                  <a:schemeClr val="tx1"/>
                </a:solidFill>
                <a:latin typeface="Arial" charset="0"/>
                <a:ea typeface="Arial" charset="0"/>
                <a:cs typeface="Arial" charset="0"/>
              </a:rPr>
              <a:t> </a:t>
            </a:r>
            <a:r>
              <a:rPr lang="en-US" altLang="zh-CN" sz="2400" dirty="0">
                <a:solidFill>
                  <a:schemeClr val="tx1"/>
                </a:solidFill>
                <a:latin typeface="Arial" charset="0"/>
                <a:ea typeface="Arial" charset="0"/>
                <a:cs typeface="Arial" charset="0"/>
              </a:rPr>
              <a:t>Liang, </a:t>
            </a:r>
            <a:r>
              <a:rPr lang="en-US" altLang="zh-CN" sz="2400" dirty="0" err="1">
                <a:solidFill>
                  <a:schemeClr val="tx1"/>
                </a:solidFill>
                <a:latin typeface="Arial" charset="0"/>
                <a:ea typeface="Arial" charset="0"/>
                <a:cs typeface="Arial" charset="0"/>
              </a:rPr>
              <a:t>Lanfen</a:t>
            </a:r>
            <a:r>
              <a:rPr lang="en-US" altLang="zh-CN" sz="2400" dirty="0">
                <a:solidFill>
                  <a:schemeClr val="tx1"/>
                </a:solidFill>
                <a:latin typeface="Arial" charset="0"/>
                <a:ea typeface="Arial" charset="0"/>
                <a:cs typeface="Arial" charset="0"/>
              </a:rPr>
              <a:t> Lin,</a:t>
            </a:r>
            <a:r>
              <a:rPr lang="zh-CN" altLang="en-US" sz="2400" dirty="0">
                <a:solidFill>
                  <a:schemeClr val="tx1"/>
                </a:solidFill>
                <a:latin typeface="Arial" charset="0"/>
                <a:ea typeface="Arial" charset="0"/>
                <a:cs typeface="Arial" charset="0"/>
              </a:rPr>
              <a:t> </a:t>
            </a:r>
            <a:r>
              <a:rPr lang="en-US" altLang="zh-CN" sz="2400" dirty="0">
                <a:solidFill>
                  <a:schemeClr val="tx1"/>
                </a:solidFill>
                <a:latin typeface="Arial" charset="0"/>
                <a:ea typeface="Arial" charset="0"/>
                <a:cs typeface="Arial" charset="0"/>
              </a:rPr>
              <a:t>Xiao</a:t>
            </a:r>
            <a:r>
              <a:rPr lang="zh-CN" altLang="en-US" sz="2400" dirty="0">
                <a:solidFill>
                  <a:schemeClr val="tx1"/>
                </a:solidFill>
                <a:latin typeface="Arial" charset="0"/>
                <a:ea typeface="Arial" charset="0"/>
                <a:cs typeface="Arial" charset="0"/>
              </a:rPr>
              <a:t> </a:t>
            </a:r>
            <a:r>
              <a:rPr lang="en-US" altLang="zh-CN" sz="2400" dirty="0">
                <a:solidFill>
                  <a:schemeClr val="tx1"/>
                </a:solidFill>
                <a:latin typeface="Arial" charset="0"/>
                <a:ea typeface="Arial" charset="0"/>
                <a:cs typeface="Arial" charset="0"/>
              </a:rPr>
              <a:t>Chen. Zhejiang University</a:t>
            </a:r>
          </a:p>
          <a:p>
            <a:pPr algn="ctr">
              <a:lnSpc>
                <a:spcPct val="100000"/>
              </a:lnSpc>
            </a:pPr>
            <a:r>
              <a:rPr lang="en-US" altLang="zh-CN" sz="2400" dirty="0" err="1">
                <a:solidFill>
                  <a:schemeClr val="tx1"/>
                </a:solidFill>
                <a:latin typeface="Arial" charset="0"/>
                <a:ea typeface="Arial" charset="0"/>
                <a:cs typeface="Arial" charset="0"/>
              </a:rPr>
              <a:t>Hongjie</a:t>
            </a:r>
            <a:r>
              <a:rPr lang="en-US" altLang="zh-CN" sz="2400" dirty="0">
                <a:solidFill>
                  <a:schemeClr val="tx1"/>
                </a:solidFill>
                <a:latin typeface="Arial" charset="0"/>
                <a:ea typeface="Arial" charset="0"/>
                <a:cs typeface="Arial" charset="0"/>
              </a:rPr>
              <a:t> Hu,</a:t>
            </a:r>
            <a:r>
              <a:rPr lang="zh-CN" altLang="en-US" sz="2400" dirty="0">
                <a:solidFill>
                  <a:schemeClr val="tx1"/>
                </a:solidFill>
                <a:latin typeface="Arial" charset="0"/>
                <a:ea typeface="Arial" charset="0"/>
                <a:cs typeface="Arial" charset="0"/>
              </a:rPr>
              <a:t> </a:t>
            </a:r>
            <a:r>
              <a:rPr lang="en-US" altLang="zh-CN" sz="2400" dirty="0" err="1">
                <a:solidFill>
                  <a:schemeClr val="tx1"/>
                </a:solidFill>
                <a:latin typeface="Arial" charset="0"/>
                <a:ea typeface="Arial" charset="0"/>
                <a:cs typeface="Arial" charset="0"/>
              </a:rPr>
              <a:t>Qiaowei</a:t>
            </a:r>
            <a:r>
              <a:rPr lang="zh-CN" altLang="en-US" sz="2400" dirty="0">
                <a:solidFill>
                  <a:schemeClr val="tx1"/>
                </a:solidFill>
                <a:latin typeface="Arial" charset="0"/>
                <a:ea typeface="Arial" charset="0"/>
                <a:cs typeface="Arial" charset="0"/>
              </a:rPr>
              <a:t> </a:t>
            </a:r>
            <a:r>
              <a:rPr lang="en-US" altLang="zh-CN" sz="2400" dirty="0">
                <a:solidFill>
                  <a:schemeClr val="tx1"/>
                </a:solidFill>
                <a:latin typeface="Arial" charset="0"/>
                <a:ea typeface="Arial" charset="0"/>
                <a:cs typeface="Arial" charset="0"/>
              </a:rPr>
              <a:t>Zhang,</a:t>
            </a:r>
            <a:r>
              <a:rPr lang="zh-CN" altLang="en-US" sz="2400" dirty="0">
                <a:solidFill>
                  <a:schemeClr val="tx1"/>
                </a:solidFill>
                <a:latin typeface="Arial" charset="0"/>
                <a:ea typeface="Arial" charset="0"/>
                <a:cs typeface="Arial" charset="0"/>
              </a:rPr>
              <a:t> </a:t>
            </a:r>
            <a:r>
              <a:rPr lang="en-US" altLang="zh-CN" sz="2400" dirty="0" err="1">
                <a:solidFill>
                  <a:schemeClr val="tx1"/>
                </a:solidFill>
                <a:latin typeface="Arial" charset="0"/>
                <a:ea typeface="Arial" charset="0"/>
                <a:cs typeface="Arial" charset="0"/>
              </a:rPr>
              <a:t>Qingqing</a:t>
            </a:r>
            <a:r>
              <a:rPr lang="zh-CN" altLang="en-US" sz="2400" dirty="0">
                <a:solidFill>
                  <a:schemeClr val="tx1"/>
                </a:solidFill>
                <a:latin typeface="Arial" charset="0"/>
                <a:ea typeface="Arial" charset="0"/>
                <a:cs typeface="Arial" charset="0"/>
              </a:rPr>
              <a:t> </a:t>
            </a:r>
            <a:r>
              <a:rPr lang="en-US" altLang="zh-CN" sz="2400" dirty="0">
                <a:solidFill>
                  <a:schemeClr val="tx1"/>
                </a:solidFill>
                <a:latin typeface="Arial" charset="0"/>
                <a:ea typeface="Arial" charset="0"/>
                <a:cs typeface="Arial" charset="0"/>
              </a:rPr>
              <a:t>Chen. Sir Run </a:t>
            </a:r>
            <a:r>
              <a:rPr lang="en-US" altLang="zh-CN" sz="2400" dirty="0" err="1">
                <a:solidFill>
                  <a:schemeClr val="tx1"/>
                </a:solidFill>
                <a:latin typeface="Arial" charset="0"/>
                <a:ea typeface="Arial" charset="0"/>
                <a:cs typeface="Arial" charset="0"/>
              </a:rPr>
              <a:t>Run</a:t>
            </a:r>
            <a:r>
              <a:rPr lang="en-US" altLang="zh-CN" sz="2400" dirty="0">
                <a:solidFill>
                  <a:schemeClr val="tx1"/>
                </a:solidFill>
                <a:latin typeface="Arial" charset="0"/>
                <a:ea typeface="Arial" charset="0"/>
                <a:cs typeface="Arial" charset="0"/>
              </a:rPr>
              <a:t> Shaw Hospital</a:t>
            </a:r>
          </a:p>
          <a:p>
            <a:pPr algn="ctr">
              <a:lnSpc>
                <a:spcPct val="100000"/>
              </a:lnSpc>
            </a:pPr>
            <a:r>
              <a:rPr lang="en-US" altLang="zh-CN" sz="2400" dirty="0" err="1">
                <a:solidFill>
                  <a:schemeClr val="tx1"/>
                </a:solidFill>
                <a:latin typeface="Arial" charset="0"/>
                <a:ea typeface="Arial" charset="0"/>
                <a:cs typeface="Arial" charset="0"/>
              </a:rPr>
              <a:t>Yutaro</a:t>
            </a:r>
            <a:r>
              <a:rPr lang="zh-CN" altLang="en-US" sz="2400" dirty="0">
                <a:solidFill>
                  <a:schemeClr val="tx1"/>
                </a:solidFill>
                <a:latin typeface="Arial" charset="0"/>
                <a:ea typeface="Arial" charset="0"/>
                <a:cs typeface="Arial" charset="0"/>
              </a:rPr>
              <a:t> </a:t>
            </a:r>
            <a:r>
              <a:rPr lang="en-US" altLang="zh-CN" sz="2400" dirty="0" err="1">
                <a:solidFill>
                  <a:schemeClr val="tx1"/>
                </a:solidFill>
                <a:latin typeface="Arial" charset="0"/>
                <a:ea typeface="Arial" charset="0"/>
                <a:cs typeface="Arial" charset="0"/>
              </a:rPr>
              <a:t>lwamoto</a:t>
            </a:r>
            <a:r>
              <a:rPr lang="en-US" altLang="zh-CN" sz="2400" dirty="0">
                <a:solidFill>
                  <a:schemeClr val="tx1"/>
                </a:solidFill>
                <a:latin typeface="Arial" charset="0"/>
                <a:ea typeface="Arial" charset="0"/>
                <a:cs typeface="Arial" charset="0"/>
              </a:rPr>
              <a:t>, </a:t>
            </a:r>
            <a:r>
              <a:rPr lang="en-US" altLang="zh-CN" sz="2400" dirty="0" err="1">
                <a:solidFill>
                  <a:schemeClr val="tx1"/>
                </a:solidFill>
                <a:latin typeface="Arial" charset="0"/>
                <a:ea typeface="Arial" charset="0"/>
                <a:cs typeface="Arial" charset="0"/>
              </a:rPr>
              <a:t>Xianhua</a:t>
            </a:r>
            <a:r>
              <a:rPr lang="en-US" altLang="zh-CN" sz="2400" dirty="0">
                <a:solidFill>
                  <a:schemeClr val="tx1"/>
                </a:solidFill>
                <a:latin typeface="Arial" charset="0"/>
                <a:ea typeface="Arial" charset="0"/>
                <a:cs typeface="Arial" charset="0"/>
              </a:rPr>
              <a:t> Han, Yen-Wei Chen. </a:t>
            </a:r>
            <a:r>
              <a:rPr lang="en-US" altLang="zh-CN" sz="2400" dirty="0" err="1">
                <a:solidFill>
                  <a:schemeClr val="tx1"/>
                </a:solidFill>
                <a:latin typeface="Arial" charset="0"/>
                <a:ea typeface="Arial" charset="0"/>
                <a:cs typeface="Arial" charset="0"/>
              </a:rPr>
              <a:t>Ritsumeikan</a:t>
            </a:r>
            <a:r>
              <a:rPr lang="en-US" altLang="zh-CN" sz="2400" dirty="0">
                <a:solidFill>
                  <a:schemeClr val="tx1"/>
                </a:solidFill>
                <a:latin typeface="Arial" charset="0"/>
                <a:ea typeface="Arial" charset="0"/>
                <a:cs typeface="Arial" charset="0"/>
              </a:rPr>
              <a:t> University</a:t>
            </a:r>
          </a:p>
        </p:txBody>
      </p:sp>
      <p:sp>
        <p:nvSpPr>
          <p:cNvPr id="4" name="矩形 3"/>
          <p:cNvSpPr/>
          <p:nvPr/>
        </p:nvSpPr>
        <p:spPr>
          <a:xfrm>
            <a:off x="3517409" y="4620342"/>
            <a:ext cx="5157181" cy="461665"/>
          </a:xfrm>
          <a:prstGeom prst="rect">
            <a:avLst/>
          </a:prstGeom>
        </p:spPr>
        <p:txBody>
          <a:bodyPr wrap="none">
            <a:spAutoFit/>
          </a:bodyPr>
          <a:lstStyle/>
          <a:p>
            <a:pPr algn="ctr">
              <a:lnSpc>
                <a:spcPct val="100000"/>
              </a:lnSpc>
            </a:pPr>
            <a:r>
              <a:rPr lang="en-US" altLang="zh-CN" sz="2400" dirty="0" err="1">
                <a:latin typeface="Arial" charset="0"/>
                <a:ea typeface="Arial" charset="0"/>
                <a:cs typeface="Arial" charset="0"/>
              </a:rPr>
              <a:t>E-mail:cs_cs_liangdong@zju.edu.cn</a:t>
            </a:r>
            <a:endParaRPr lang="en-US" altLang="zh-CN" sz="2400" dirty="0">
              <a:latin typeface="Arial" charset="0"/>
              <a:ea typeface="Arial" charset="0"/>
              <a:cs typeface="Arial" charset="0"/>
            </a:endParaRPr>
          </a:p>
        </p:txBody>
      </p:sp>
      <p:grpSp>
        <p:nvGrpSpPr>
          <p:cNvPr id="31" name="组合 30"/>
          <p:cNvGrpSpPr/>
          <p:nvPr/>
        </p:nvGrpSpPr>
        <p:grpSpPr>
          <a:xfrm>
            <a:off x="4204023" y="4975482"/>
            <a:ext cx="3783952" cy="1702959"/>
            <a:chOff x="219693" y="4872618"/>
            <a:chExt cx="3783952" cy="1702959"/>
          </a:xfrm>
        </p:grpSpPr>
        <p:grpSp>
          <p:nvGrpSpPr>
            <p:cNvPr id="35" name="组合 11"/>
            <p:cNvGrpSpPr>
              <a:grpSpLocks/>
            </p:cNvGrpSpPr>
            <p:nvPr/>
          </p:nvGrpSpPr>
          <p:grpSpPr bwMode="auto">
            <a:xfrm>
              <a:off x="219693" y="5184271"/>
              <a:ext cx="987248" cy="1014772"/>
              <a:chOff x="17175792" y="13699243"/>
              <a:chExt cx="6540662" cy="6516163"/>
            </a:xfrm>
          </p:grpSpPr>
          <p:sp>
            <p:nvSpPr>
              <p:cNvPr id="41" name="椭圆 40"/>
              <p:cNvSpPr/>
              <p:nvPr/>
            </p:nvSpPr>
            <p:spPr>
              <a:xfrm>
                <a:off x="17226745" y="13699243"/>
                <a:ext cx="6481663" cy="6516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2" name="图片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75792" y="13699243"/>
                <a:ext cx="6540662" cy="65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标题 1"/>
            <p:cNvSpPr txBox="1">
              <a:spLocks/>
            </p:cNvSpPr>
            <p:nvPr/>
          </p:nvSpPr>
          <p:spPr bwMode="auto">
            <a:xfrm>
              <a:off x="2333625" y="5497298"/>
              <a:ext cx="1670020" cy="1078279"/>
            </a:xfrm>
            <a:prstGeom prst="rect">
              <a:avLst/>
            </a:prstGeom>
            <a:noFill/>
            <a:ln w="9525">
              <a:noFill/>
              <a:miter lim="800000"/>
              <a:headEnd/>
              <a:tailEnd/>
            </a:ln>
          </p:spPr>
          <p:txBody>
            <a:bodyPr lIns="411440" tIns="205718" rIns="411440" bIns="205718" anchor="ctr"/>
            <a:lstStyle/>
            <a:p>
              <a:pPr algn="ctr">
                <a:lnSpc>
                  <a:spcPts val="1500"/>
                </a:lnSpc>
                <a:defRPr/>
              </a:pPr>
              <a:r>
                <a:rPr lang="en-US" altLang="zh-CN" sz="8000" dirty="0">
                  <a:solidFill>
                    <a:srgbClr val="C00000"/>
                  </a:solidFill>
                  <a:latin typeface="Arial Unicode MS" pitchFamily="34" charset="-122"/>
                  <a:ea typeface="Arial Unicode MS" pitchFamily="34" charset="-122"/>
                  <a:cs typeface="Arial Unicode MS" pitchFamily="34" charset="-122"/>
                </a:rPr>
                <a:t>R</a:t>
              </a:r>
              <a:r>
                <a:rPr lang="en-US" altLang="zh-CN" sz="8800" dirty="0">
                  <a:solidFill>
                    <a:srgbClr val="C00000"/>
                  </a:solidFill>
                  <a:latin typeface="+mj-lt"/>
                  <a:ea typeface="MS PGothic" pitchFamily="34" charset="-128"/>
                  <a:cs typeface="+mj-cs"/>
                </a:rPr>
                <a:t/>
              </a:r>
              <a:br>
                <a:rPr lang="en-US" altLang="zh-CN" sz="8800" dirty="0">
                  <a:solidFill>
                    <a:srgbClr val="C00000"/>
                  </a:solidFill>
                  <a:latin typeface="+mj-lt"/>
                  <a:ea typeface="MS PGothic" pitchFamily="34" charset="-128"/>
                  <a:cs typeface="+mj-cs"/>
                </a:rPr>
              </a:br>
              <a:r>
                <a:rPr lang="en-US" altLang="zh-CN" sz="1400" dirty="0">
                  <a:solidFill>
                    <a:srgbClr val="C00000"/>
                  </a:solidFill>
                  <a:latin typeface="+mj-lt"/>
                  <a:ea typeface="MS PGothic" pitchFamily="34" charset="-128"/>
                  <a:cs typeface="+mj-cs"/>
                </a:rPr>
                <a:t> </a:t>
              </a:r>
              <a:r>
                <a:rPr lang="en-US" altLang="zh-CN" sz="1200" dirty="0">
                  <a:solidFill>
                    <a:srgbClr val="C00000"/>
                  </a:solidFill>
                  <a:latin typeface="+mj-lt"/>
                  <a:ea typeface="MS PGothic" pitchFamily="34" charset="-128"/>
                  <a:cs typeface="+mj-cs"/>
                </a:rPr>
                <a:t> </a:t>
              </a:r>
              <a:r>
                <a:rPr lang="en-US" altLang="zh-CN" sz="900" dirty="0">
                  <a:solidFill>
                    <a:srgbClr val="C00000"/>
                  </a:solidFill>
                  <a:latin typeface="+mj-lt"/>
                  <a:ea typeface="MS PGothic" pitchFamily="34" charset="-128"/>
                  <a:cs typeface="+mj-cs"/>
                </a:rPr>
                <a:t>RITSUMEIKAN</a:t>
              </a:r>
              <a:endParaRPr lang="zh-CN" altLang="en-US" sz="1000" dirty="0">
                <a:solidFill>
                  <a:srgbClr val="C00000"/>
                </a:solidFill>
                <a:latin typeface="+mj-lt"/>
                <a:ea typeface="MS PGothic" pitchFamily="34" charset="-128"/>
                <a:cs typeface="+mj-cs"/>
              </a:endParaRPr>
            </a:p>
          </p:txBody>
        </p:sp>
        <p:pic>
          <p:nvPicPr>
            <p:cNvPr id="40" name="图片 8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212" y="4872618"/>
              <a:ext cx="1767904" cy="163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图片 1"/>
          <p:cNvPicPr>
            <a:picLocks noChangeAspect="1"/>
          </p:cNvPicPr>
          <p:nvPr/>
        </p:nvPicPr>
        <p:blipFill>
          <a:blip r:embed="rId5"/>
          <a:stretch>
            <a:fillRect/>
          </a:stretch>
        </p:blipFill>
        <p:spPr>
          <a:xfrm>
            <a:off x="0" y="-10921"/>
            <a:ext cx="12192000" cy="1549513"/>
          </a:xfrm>
          <a:prstGeom prst="rect">
            <a:avLst/>
          </a:prstGeom>
        </p:spPr>
      </p:pic>
    </p:spTree>
    <p:extLst>
      <p:ext uri="{BB962C8B-B14F-4D97-AF65-F5344CB8AC3E}">
        <p14:creationId xmlns:p14="http://schemas.microsoft.com/office/powerpoint/2010/main" val="3635500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Methodology</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836576" y="494060"/>
            <a:ext cx="4559261" cy="523220"/>
          </a:xfrm>
          <a:prstGeom prst="rect">
            <a:avLst/>
          </a:prstGeom>
        </p:spPr>
        <p:txBody>
          <a:bodyPr wrap="none">
            <a:spAutoFit/>
          </a:bodyPr>
          <a:lstStyle/>
          <a:p>
            <a:r>
              <a:rPr lang="en-US" altLang="zh-CN" sz="2800" dirty="0"/>
              <a:t>Flowchart</a:t>
            </a:r>
            <a:r>
              <a:rPr lang="zh-CN" altLang="en-US" sz="2800" dirty="0"/>
              <a:t> </a:t>
            </a:r>
            <a:r>
              <a:rPr lang="en-US" altLang="zh-CN" sz="2800" dirty="0"/>
              <a:t>of</a:t>
            </a:r>
            <a:r>
              <a:rPr lang="zh-CN" altLang="en-US" sz="2800" dirty="0"/>
              <a:t> </a:t>
            </a:r>
            <a:r>
              <a:rPr lang="en-US" altLang="zh-CN" sz="2800" dirty="0"/>
              <a:t>the</a:t>
            </a:r>
            <a:r>
              <a:rPr lang="zh-CN" altLang="en-US" sz="2800" dirty="0"/>
              <a:t> </a:t>
            </a:r>
            <a:r>
              <a:rPr lang="en-US" altLang="zh-CN" sz="2800" dirty="0"/>
              <a:t>MSCR</a:t>
            </a:r>
            <a:r>
              <a:rPr lang="zh-CN" altLang="en-US" sz="2800" dirty="0"/>
              <a:t> </a:t>
            </a:r>
            <a:r>
              <a:rPr lang="en-US" altLang="zh-CN" sz="2800" dirty="0"/>
              <a:t>Net</a:t>
            </a:r>
            <a:endParaRPr lang="zh-CN" altLang="en-US" sz="2800" dirty="0"/>
          </a:p>
        </p:txBody>
      </p:sp>
      <p:pic>
        <p:nvPicPr>
          <p:cNvPr id="18" name="图片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55" y="1348683"/>
            <a:ext cx="10757303" cy="52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972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Methodology</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836576" y="494060"/>
            <a:ext cx="5279009" cy="523220"/>
          </a:xfrm>
          <a:prstGeom prst="rect">
            <a:avLst/>
          </a:prstGeom>
        </p:spPr>
        <p:txBody>
          <a:bodyPr wrap="none">
            <a:spAutoFit/>
          </a:bodyPr>
          <a:lstStyle/>
          <a:p>
            <a:r>
              <a:rPr lang="en-US" altLang="zh-CN" sz="2800" dirty="0"/>
              <a:t>Flowchart</a:t>
            </a:r>
            <a:r>
              <a:rPr lang="zh-CN" altLang="en-US" sz="2800" dirty="0"/>
              <a:t> </a:t>
            </a:r>
            <a:r>
              <a:rPr lang="en-US" altLang="zh-CN" sz="2800" dirty="0"/>
              <a:t>of</a:t>
            </a:r>
            <a:r>
              <a:rPr lang="zh-CN" altLang="en-US" sz="2800" dirty="0"/>
              <a:t> </a:t>
            </a:r>
            <a:r>
              <a:rPr lang="en-US" altLang="zh-CN" sz="2800" dirty="0"/>
              <a:t>the</a:t>
            </a:r>
            <a:r>
              <a:rPr lang="zh-CN" altLang="en-US" sz="2800" dirty="0"/>
              <a:t> </a:t>
            </a:r>
            <a:r>
              <a:rPr lang="en-US" altLang="zh-CN" sz="2800" dirty="0"/>
              <a:t>GCLSTM</a:t>
            </a:r>
            <a:r>
              <a:rPr lang="zh-CN" altLang="en-US" sz="2800" dirty="0"/>
              <a:t> </a:t>
            </a:r>
            <a:r>
              <a:rPr lang="en-US" altLang="zh-CN" sz="2800" dirty="0"/>
              <a:t>block</a:t>
            </a:r>
            <a:endParaRPr lang="zh-CN" altLang="en-US" sz="2800" dirty="0"/>
          </a:p>
        </p:txBody>
      </p:sp>
      <p:pic>
        <p:nvPicPr>
          <p:cNvPr id="16" name="图片 15">
            <a:extLst>
              <a:ext uri="{FF2B5EF4-FFF2-40B4-BE49-F238E27FC236}">
                <a16:creationId xmlns:a16="http://schemas.microsoft.com/office/drawing/2014/main" xmlns="" id="{28039589-9772-EF4A-A80C-1B03C9BB0983}"/>
              </a:ext>
            </a:extLst>
          </p:cNvPr>
          <p:cNvPicPr>
            <a:picLocks noChangeAspect="1"/>
          </p:cNvPicPr>
          <p:nvPr/>
        </p:nvPicPr>
        <p:blipFill>
          <a:blip r:embed="rId4"/>
          <a:stretch>
            <a:fillRect/>
          </a:stretch>
        </p:blipFill>
        <p:spPr>
          <a:xfrm>
            <a:off x="4269542" y="2311304"/>
            <a:ext cx="4118099" cy="3100548"/>
          </a:xfrm>
          <a:prstGeom prst="rect">
            <a:avLst/>
          </a:prstGeom>
        </p:spPr>
      </p:pic>
    </p:spTree>
    <p:extLst>
      <p:ext uri="{BB962C8B-B14F-4D97-AF65-F5344CB8AC3E}">
        <p14:creationId xmlns:p14="http://schemas.microsoft.com/office/powerpoint/2010/main" val="198540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Methodology</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836576" y="494060"/>
            <a:ext cx="4003019" cy="523220"/>
          </a:xfrm>
          <a:prstGeom prst="rect">
            <a:avLst/>
          </a:prstGeom>
        </p:spPr>
        <p:txBody>
          <a:bodyPr wrap="none">
            <a:spAutoFit/>
          </a:bodyPr>
          <a:lstStyle/>
          <a:p>
            <a:r>
              <a:rPr lang="en-US" altLang="zh-CN" sz="2800" dirty="0"/>
              <a:t>The</a:t>
            </a:r>
            <a:r>
              <a:rPr lang="zh-CN" altLang="en-US" sz="2800" dirty="0"/>
              <a:t> </a:t>
            </a:r>
            <a:r>
              <a:rPr lang="en-US" altLang="zh-CN" sz="2800" dirty="0"/>
              <a:t>Joint</a:t>
            </a:r>
            <a:r>
              <a:rPr lang="zh-CN" altLang="en-US" sz="2800" dirty="0"/>
              <a:t> </a:t>
            </a:r>
            <a:r>
              <a:rPr lang="en-US" altLang="zh-CN" sz="2800" dirty="0"/>
              <a:t>Loss</a:t>
            </a:r>
            <a:r>
              <a:rPr lang="zh-CN" altLang="en-US" sz="2800" dirty="0"/>
              <a:t> </a:t>
            </a:r>
            <a:r>
              <a:rPr lang="en-US" altLang="zh-CN" sz="2800" dirty="0"/>
              <a:t>Function</a:t>
            </a:r>
            <a:endParaRPr lang="zh-CN" altLang="en-US" sz="2800" dirty="0"/>
          </a:p>
        </p:txBody>
      </p:sp>
      <p:sp>
        <p:nvSpPr>
          <p:cNvPr id="44" name="矩形 43">
            <a:extLst>
              <a:ext uri="{FF2B5EF4-FFF2-40B4-BE49-F238E27FC236}">
                <a16:creationId xmlns:a16="http://schemas.microsoft.com/office/drawing/2014/main" xmlns="" id="{138F4332-8BB9-7548-8807-6BA35F13B3FA}"/>
              </a:ext>
            </a:extLst>
          </p:cNvPr>
          <p:cNvSpPr>
            <a:spLocks noRot="1" noChangeAspect="1" noMove="1" noResize="1" noEditPoints="1" noAdjustHandles="1" noChangeArrowheads="1" noChangeShapeType="1" noTextEdit="1"/>
          </p:cNvSpPr>
          <p:nvPr/>
        </p:nvSpPr>
        <p:spPr>
          <a:xfrm>
            <a:off x="1173975" y="3371644"/>
            <a:ext cx="3285451" cy="424283"/>
          </a:xfrm>
          <a:prstGeom prst="rect">
            <a:avLst/>
          </a:prstGeom>
          <a:blipFill rotWithShape="0">
            <a:blip r:embed="rId4"/>
            <a:stretch>
              <a:fillRect b="-8571"/>
            </a:stretch>
          </a:blipFill>
        </p:spPr>
        <p:txBody>
          <a:bodyPr/>
          <a:lstStyle/>
          <a:p>
            <a:pPr>
              <a:defRPr/>
            </a:pPr>
            <a:r>
              <a:rPr lang="zh-CN" altLang="en-US" sz="2000" dirty="0">
                <a:noFill/>
                <a:latin typeface="Times New Roman" charset="0"/>
                <a:ea typeface="Times New Roman" charset="0"/>
                <a:cs typeface="Times New Roman" charset="0"/>
              </a:rPr>
              <a:t> </a:t>
            </a:r>
          </a:p>
        </p:txBody>
      </p:sp>
      <p:pic>
        <p:nvPicPr>
          <p:cNvPr id="45" name="矩形 6"/>
          <p:cNvPicPr>
            <a:picLocks noRot="1" noChangeAspect="1" noMove="1" noResize="1" noEditPoints="1" noAdjustHandles="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937000"/>
            <a:ext cx="42799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46" name="矩形 9"/>
          <p:cNvPicPr>
            <a:picLocks noRot="1" noChangeAspect="1" noMove="1" noResize="1" noEditPoints="1" noAdjustHandles="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0" y="4876800"/>
            <a:ext cx="51308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49" name="矩形 12"/>
          <p:cNvPicPr>
            <a:picLocks noRot="1" noChangeAspect="1" noMove="1" noResize="1" noEditPoints="1" noAdjustHandles="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1600" y="4648200"/>
            <a:ext cx="4572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矩形 14"/>
          <p:cNvPicPr>
            <a:picLocks noRot="1" noChangeAspect="1" noMove="1" noResize="1" noEditPoints="1" noAdjustHandles="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900" y="5638800"/>
            <a:ext cx="4457700" cy="469900"/>
          </a:xfrm>
          <a:prstGeom prst="rect">
            <a:avLst/>
          </a:prstGeom>
          <a:noFill/>
          <a:extLst>
            <a:ext uri="{909E8E84-426E-40DD-AFC4-6F175D3DCCD1}">
              <a14:hiddenFill xmlns:a14="http://schemas.microsoft.com/office/drawing/2010/main">
                <a:solidFill>
                  <a:srgbClr val="FFFFFF"/>
                </a:solidFill>
              </a14:hiddenFill>
            </a:ext>
          </a:extLst>
        </p:spPr>
      </p:pic>
      <p:sp>
        <p:nvSpPr>
          <p:cNvPr id="51" name="文本框 6"/>
          <p:cNvSpPr txBox="1">
            <a:spLocks noChangeArrowheads="1"/>
          </p:cNvSpPr>
          <p:nvPr/>
        </p:nvSpPr>
        <p:spPr bwMode="auto">
          <a:xfrm>
            <a:off x="266330" y="1197157"/>
            <a:ext cx="11925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b="1">
                <a:solidFill>
                  <a:srgbClr val="264C00"/>
                </a:solidFill>
                <a:latin typeface="华文新魏" charset="-122"/>
                <a:ea typeface="宋体" charset="-122"/>
              </a:defRPr>
            </a:lvl1pPr>
            <a:lvl2pPr marL="742950" indent="-285750">
              <a:defRPr sz="3200" b="1">
                <a:solidFill>
                  <a:srgbClr val="264C00"/>
                </a:solidFill>
                <a:latin typeface="华文新魏" charset="-122"/>
                <a:ea typeface="宋体" charset="-122"/>
              </a:defRPr>
            </a:lvl2pPr>
            <a:lvl3pPr marL="1143000" indent="-228600">
              <a:defRPr sz="3200" b="1">
                <a:solidFill>
                  <a:srgbClr val="264C00"/>
                </a:solidFill>
                <a:latin typeface="华文新魏" charset="-122"/>
                <a:ea typeface="宋体" charset="-122"/>
              </a:defRPr>
            </a:lvl3pPr>
            <a:lvl4pPr marL="1600200" indent="-228600">
              <a:defRPr sz="3200" b="1">
                <a:solidFill>
                  <a:srgbClr val="264C00"/>
                </a:solidFill>
                <a:latin typeface="华文新魏" charset="-122"/>
                <a:ea typeface="宋体" charset="-122"/>
              </a:defRPr>
            </a:lvl4pPr>
            <a:lvl5pPr marL="2057400" indent="-228600">
              <a:defRPr sz="3200" b="1">
                <a:solidFill>
                  <a:srgbClr val="264C00"/>
                </a:solidFill>
                <a:latin typeface="华文新魏" charset="-122"/>
                <a:ea typeface="宋体" charset="-122"/>
              </a:defRPr>
            </a:lvl5pPr>
            <a:lvl6pPr marL="2514600" indent="-228600" eaLnBrk="0" fontAlgn="base" hangingPunct="0">
              <a:spcBef>
                <a:spcPct val="0"/>
              </a:spcBef>
              <a:spcAft>
                <a:spcPct val="0"/>
              </a:spcAft>
              <a:defRPr sz="3200" b="1">
                <a:solidFill>
                  <a:srgbClr val="264C00"/>
                </a:solidFill>
                <a:latin typeface="华文新魏" charset="-122"/>
                <a:ea typeface="宋体" charset="-122"/>
              </a:defRPr>
            </a:lvl6pPr>
            <a:lvl7pPr marL="2971800" indent="-228600" eaLnBrk="0" fontAlgn="base" hangingPunct="0">
              <a:spcBef>
                <a:spcPct val="0"/>
              </a:spcBef>
              <a:spcAft>
                <a:spcPct val="0"/>
              </a:spcAft>
              <a:defRPr sz="3200" b="1">
                <a:solidFill>
                  <a:srgbClr val="264C00"/>
                </a:solidFill>
                <a:latin typeface="华文新魏" charset="-122"/>
                <a:ea typeface="宋体" charset="-122"/>
              </a:defRPr>
            </a:lvl7pPr>
            <a:lvl8pPr marL="3429000" indent="-228600" eaLnBrk="0" fontAlgn="base" hangingPunct="0">
              <a:spcBef>
                <a:spcPct val="0"/>
              </a:spcBef>
              <a:spcAft>
                <a:spcPct val="0"/>
              </a:spcAft>
              <a:defRPr sz="3200" b="1">
                <a:solidFill>
                  <a:srgbClr val="264C00"/>
                </a:solidFill>
                <a:latin typeface="华文新魏" charset="-122"/>
                <a:ea typeface="宋体" charset="-122"/>
              </a:defRPr>
            </a:lvl8pPr>
            <a:lvl9pPr marL="3886200" indent="-228600" eaLnBrk="0" fontAlgn="base" hangingPunct="0">
              <a:spcBef>
                <a:spcPct val="0"/>
              </a:spcBef>
              <a:spcAft>
                <a:spcPct val="0"/>
              </a:spcAft>
              <a:defRPr sz="3200" b="1">
                <a:solidFill>
                  <a:srgbClr val="264C00"/>
                </a:solidFill>
                <a:latin typeface="华文新魏" charset="-122"/>
                <a:ea typeface="宋体" charset="-122"/>
              </a:defRPr>
            </a:lvl9pPr>
          </a:lstStyle>
          <a:p>
            <a:pPr>
              <a:buFont typeface="Wingdings" charset="2"/>
              <a:buChar char="u"/>
            </a:pPr>
            <a:r>
              <a:rPr kumimoji="1" lang="en-US" altLang="zh-CN" sz="2400" b="0" dirty="0">
                <a:solidFill>
                  <a:srgbClr val="080808"/>
                </a:solidFill>
                <a:latin typeface="+mn-lt"/>
                <a:ea typeface="Times New Roman" charset="0"/>
                <a:cs typeface="Times New Roman" charset="0"/>
              </a:rPr>
              <a:t>instance-balanced</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weight</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is</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adopted</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to</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make</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the</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balance</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between</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tumors</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with</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different</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scale.</a:t>
            </a:r>
            <a:endParaRPr kumimoji="1" lang="zh-CN" altLang="en-US" sz="2400" b="0" dirty="0">
              <a:solidFill>
                <a:srgbClr val="080808"/>
              </a:solidFill>
              <a:latin typeface="+mn-lt"/>
              <a:ea typeface="Times New Roman" charset="0"/>
              <a:cs typeface="Times New Roman" charset="0"/>
            </a:endParaRPr>
          </a:p>
        </p:txBody>
      </p:sp>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9669" y="1681723"/>
            <a:ext cx="3669792" cy="1091184"/>
          </a:xfrm>
          <a:prstGeom prst="rect">
            <a:avLst/>
          </a:prstGeom>
        </p:spPr>
      </p:pic>
      <p:sp>
        <p:nvSpPr>
          <p:cNvPr id="52" name="文本框 6"/>
          <p:cNvSpPr txBox="1">
            <a:spLocks noChangeArrowheads="1"/>
          </p:cNvSpPr>
          <p:nvPr/>
        </p:nvSpPr>
        <p:spPr bwMode="auto">
          <a:xfrm>
            <a:off x="266330" y="2841443"/>
            <a:ext cx="11336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rgbClr val="264C00"/>
                </a:solidFill>
                <a:latin typeface="华文新魏" charset="-122"/>
                <a:ea typeface="宋体" charset="-122"/>
              </a:defRPr>
            </a:lvl1pPr>
            <a:lvl2pPr marL="742950" indent="-285750">
              <a:defRPr sz="3200" b="1">
                <a:solidFill>
                  <a:srgbClr val="264C00"/>
                </a:solidFill>
                <a:latin typeface="华文新魏" charset="-122"/>
                <a:ea typeface="宋体" charset="-122"/>
              </a:defRPr>
            </a:lvl2pPr>
            <a:lvl3pPr marL="1143000" indent="-228600">
              <a:defRPr sz="3200" b="1">
                <a:solidFill>
                  <a:srgbClr val="264C00"/>
                </a:solidFill>
                <a:latin typeface="华文新魏" charset="-122"/>
                <a:ea typeface="宋体" charset="-122"/>
              </a:defRPr>
            </a:lvl3pPr>
            <a:lvl4pPr marL="1600200" indent="-228600">
              <a:defRPr sz="3200" b="1">
                <a:solidFill>
                  <a:srgbClr val="264C00"/>
                </a:solidFill>
                <a:latin typeface="华文新魏" charset="-122"/>
                <a:ea typeface="宋体" charset="-122"/>
              </a:defRPr>
            </a:lvl4pPr>
            <a:lvl5pPr marL="2057400" indent="-228600">
              <a:defRPr sz="3200" b="1">
                <a:solidFill>
                  <a:srgbClr val="264C00"/>
                </a:solidFill>
                <a:latin typeface="华文新魏" charset="-122"/>
                <a:ea typeface="宋体" charset="-122"/>
              </a:defRPr>
            </a:lvl5pPr>
            <a:lvl6pPr marL="2514600" indent="-228600" eaLnBrk="0" fontAlgn="base" hangingPunct="0">
              <a:spcBef>
                <a:spcPct val="0"/>
              </a:spcBef>
              <a:spcAft>
                <a:spcPct val="0"/>
              </a:spcAft>
              <a:defRPr sz="3200" b="1">
                <a:solidFill>
                  <a:srgbClr val="264C00"/>
                </a:solidFill>
                <a:latin typeface="华文新魏" charset="-122"/>
                <a:ea typeface="宋体" charset="-122"/>
              </a:defRPr>
            </a:lvl6pPr>
            <a:lvl7pPr marL="2971800" indent="-228600" eaLnBrk="0" fontAlgn="base" hangingPunct="0">
              <a:spcBef>
                <a:spcPct val="0"/>
              </a:spcBef>
              <a:spcAft>
                <a:spcPct val="0"/>
              </a:spcAft>
              <a:defRPr sz="3200" b="1">
                <a:solidFill>
                  <a:srgbClr val="264C00"/>
                </a:solidFill>
                <a:latin typeface="华文新魏" charset="-122"/>
                <a:ea typeface="宋体" charset="-122"/>
              </a:defRPr>
            </a:lvl7pPr>
            <a:lvl8pPr marL="3429000" indent="-228600" eaLnBrk="0" fontAlgn="base" hangingPunct="0">
              <a:spcBef>
                <a:spcPct val="0"/>
              </a:spcBef>
              <a:spcAft>
                <a:spcPct val="0"/>
              </a:spcAft>
              <a:defRPr sz="3200" b="1">
                <a:solidFill>
                  <a:srgbClr val="264C00"/>
                </a:solidFill>
                <a:latin typeface="华文新魏" charset="-122"/>
                <a:ea typeface="宋体" charset="-122"/>
              </a:defRPr>
            </a:lvl8pPr>
            <a:lvl9pPr marL="3886200" indent="-228600" eaLnBrk="0" fontAlgn="base" hangingPunct="0">
              <a:spcBef>
                <a:spcPct val="0"/>
              </a:spcBef>
              <a:spcAft>
                <a:spcPct val="0"/>
              </a:spcAft>
              <a:defRPr sz="3200" b="1">
                <a:solidFill>
                  <a:srgbClr val="264C00"/>
                </a:solidFill>
                <a:latin typeface="华文新魏" charset="-122"/>
                <a:ea typeface="宋体" charset="-122"/>
              </a:defRPr>
            </a:lvl9pPr>
          </a:lstStyle>
          <a:p>
            <a:pPr>
              <a:buFont typeface="Wingdings" charset="2"/>
              <a:buChar char="u"/>
            </a:pPr>
            <a:r>
              <a:rPr kumimoji="1" lang="en-US" altLang="zh-CN" sz="2400" b="0" dirty="0">
                <a:solidFill>
                  <a:srgbClr val="080808"/>
                </a:solidFill>
                <a:latin typeface="+mn-lt"/>
                <a:ea typeface="Times New Roman" charset="0"/>
                <a:cs typeface="Times New Roman" charset="0"/>
              </a:rPr>
              <a:t>Multi-task</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training</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strategy</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is</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used</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to</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optimize</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the</a:t>
            </a:r>
            <a:r>
              <a:rPr kumimoji="1" lang="zh-CN" altLang="en-US" sz="2400" b="0" dirty="0">
                <a:solidFill>
                  <a:srgbClr val="080808"/>
                </a:solidFill>
                <a:latin typeface="+mn-lt"/>
                <a:ea typeface="Times New Roman" charset="0"/>
                <a:cs typeface="Times New Roman" charset="0"/>
              </a:rPr>
              <a:t> </a:t>
            </a:r>
            <a:r>
              <a:rPr kumimoji="1" lang="en-US" altLang="zh-CN" sz="2400" b="0" dirty="0">
                <a:solidFill>
                  <a:srgbClr val="080808"/>
                </a:solidFill>
                <a:latin typeface="+mn-lt"/>
                <a:ea typeface="Times New Roman" charset="0"/>
                <a:cs typeface="Times New Roman" charset="0"/>
              </a:rPr>
              <a:t>proposed</a:t>
            </a:r>
            <a:r>
              <a:rPr kumimoji="1" lang="zh-CN" altLang="en-US" sz="2400" b="0" dirty="0">
                <a:solidFill>
                  <a:srgbClr val="080808"/>
                </a:solidFill>
                <a:latin typeface="+mn-lt"/>
                <a:ea typeface="Times New Roman" charset="0"/>
                <a:cs typeface="Times New Roman" charset="0"/>
              </a:rPr>
              <a:t> </a:t>
            </a:r>
            <a:r>
              <a:rPr kumimoji="1" lang="en-US" altLang="zh-CN" sz="2400" b="0" dirty="0" err="1">
                <a:solidFill>
                  <a:srgbClr val="080808"/>
                </a:solidFill>
                <a:latin typeface="+mn-lt"/>
                <a:ea typeface="Times New Roman" charset="0"/>
                <a:cs typeface="Times New Roman" charset="0"/>
              </a:rPr>
              <a:t>netrowk</a:t>
            </a:r>
            <a:r>
              <a:rPr kumimoji="1" lang="en-US" altLang="zh-CN" sz="2400" b="0" dirty="0">
                <a:solidFill>
                  <a:srgbClr val="080808"/>
                </a:solidFill>
                <a:latin typeface="+mn-lt"/>
                <a:ea typeface="Times New Roman" charset="0"/>
                <a:cs typeface="Times New Roman" charset="0"/>
              </a:rPr>
              <a:t>.</a:t>
            </a:r>
            <a:endParaRPr kumimoji="1" lang="zh-CN" altLang="en-US" sz="2400" b="0" dirty="0">
              <a:solidFill>
                <a:srgbClr val="080808"/>
              </a:solidFill>
              <a:latin typeface="+mn-lt"/>
              <a:ea typeface="Times New Roman" charset="0"/>
              <a:cs typeface="Times New Roman" charset="0"/>
            </a:endParaRPr>
          </a:p>
        </p:txBody>
      </p:sp>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5900" y="1784822"/>
            <a:ext cx="3950208" cy="969264"/>
          </a:xfrm>
          <a:prstGeom prst="rect">
            <a:avLst/>
          </a:prstGeom>
        </p:spPr>
      </p:pic>
    </p:spTree>
    <p:extLst>
      <p:ext uri="{BB962C8B-B14F-4D97-AF65-F5344CB8AC3E}">
        <p14:creationId xmlns:p14="http://schemas.microsoft.com/office/powerpoint/2010/main" val="1964958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7401757" y="1890872"/>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1</a:t>
            </a:r>
            <a:endParaRPr lang="zh-CN" altLang="en-US" sz="2000" dirty="0">
              <a:latin typeface="汉仪细等线简" panose="02010609000101010101" pitchFamily="49" charset="-122"/>
              <a:ea typeface="汉仪细等线简" panose="02010609000101010101" pitchFamily="49" charset="-122"/>
            </a:endParaRPr>
          </a:p>
        </p:txBody>
      </p:sp>
      <p:sp>
        <p:nvSpPr>
          <p:cNvPr id="3" name="椭圆 2"/>
          <p:cNvSpPr/>
          <p:nvPr/>
        </p:nvSpPr>
        <p:spPr>
          <a:xfrm>
            <a:off x="7413632" y="2763139"/>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2</a:t>
            </a:r>
            <a:endParaRPr lang="zh-CN" altLang="en-US" sz="2000" dirty="0">
              <a:latin typeface="汉仪细等线简" panose="02010609000101010101" pitchFamily="49" charset="-122"/>
              <a:ea typeface="汉仪细等线简" panose="02010609000101010101" pitchFamily="49" charset="-122"/>
            </a:endParaRPr>
          </a:p>
        </p:txBody>
      </p:sp>
      <p:sp>
        <p:nvSpPr>
          <p:cNvPr id="4" name="文本框 3"/>
          <p:cNvSpPr txBox="1"/>
          <p:nvPr/>
        </p:nvSpPr>
        <p:spPr>
          <a:xfrm>
            <a:off x="8278461" y="1943606"/>
            <a:ext cx="2009396" cy="461665"/>
          </a:xfrm>
          <a:prstGeom prst="rect">
            <a:avLst/>
          </a:prstGeom>
          <a:noFill/>
        </p:spPr>
        <p:txBody>
          <a:bodyPr wrap="none" rtlCol="0">
            <a:spAutoFit/>
          </a:bodyPr>
          <a:lstStyle/>
          <a:p>
            <a:r>
              <a:rPr lang="en-US" altLang="zh-CN" sz="2400" dirty="0">
                <a:solidFill>
                  <a:srgbClr val="B1B1B2"/>
                </a:solidFill>
                <a:latin typeface="微软雅黑" panose="020B0503020204020204" pitchFamily="34" charset="-122"/>
                <a:ea typeface="微软雅黑" panose="020B0503020204020204" pitchFamily="34" charset="-122"/>
                <a:cs typeface="Khmer UI" panose="020B0502040204020203" pitchFamily="34" charset="0"/>
              </a:rPr>
              <a:t>Introduction</a:t>
            </a:r>
            <a:endParaRPr lang="zh-CN" altLang="en-US" sz="2400" dirty="0">
              <a:solidFill>
                <a:srgbClr val="B1B1B2"/>
              </a:solidFill>
              <a:latin typeface="微软雅黑" panose="020B0503020204020204" pitchFamily="34" charset="-122"/>
              <a:ea typeface="微软雅黑" panose="020B0503020204020204" pitchFamily="34" charset="-122"/>
              <a:cs typeface="Khmer UI" panose="020B0502040204020203" pitchFamily="34" charset="0"/>
            </a:endParaRPr>
          </a:p>
        </p:txBody>
      </p:sp>
      <p:sp>
        <p:nvSpPr>
          <p:cNvPr id="5" name="文本框 4"/>
          <p:cNvSpPr txBox="1"/>
          <p:nvPr/>
        </p:nvSpPr>
        <p:spPr>
          <a:xfrm>
            <a:off x="8278461" y="2924049"/>
            <a:ext cx="2191626" cy="461665"/>
          </a:xfrm>
          <a:prstGeom prst="rect">
            <a:avLst/>
          </a:prstGeom>
          <a:noFill/>
        </p:spPr>
        <p:txBody>
          <a:bodyPr wrap="none" rtlCol="0">
            <a:spAutoFit/>
          </a:bodyPr>
          <a:lstStyle/>
          <a:p>
            <a:r>
              <a:rPr lang="en-US" altLang="zh-CN" sz="2400" dirty="0">
                <a:solidFill>
                  <a:srgbClr val="B4B5B6"/>
                </a:solidFill>
                <a:latin typeface="微软雅黑" panose="020B0503020204020204" pitchFamily="34" charset="-122"/>
                <a:ea typeface="微软雅黑" panose="020B0503020204020204" pitchFamily="34" charset="-122"/>
                <a:cs typeface="Khmer UI" panose="020B0502040204020203" pitchFamily="34" charset="0"/>
              </a:rPr>
              <a:t>Methodology</a:t>
            </a:r>
            <a:endParaRPr lang="zh-CN" altLang="en-US" sz="2400" dirty="0">
              <a:solidFill>
                <a:srgbClr val="B4B5B6"/>
              </a:solidFill>
              <a:latin typeface="微软雅黑" panose="020B0503020204020204" pitchFamily="34" charset="-122"/>
              <a:ea typeface="微软雅黑" panose="020B0503020204020204" pitchFamily="34" charset="-122"/>
              <a:cs typeface="Khmer UI" panose="020B0502040204020203" pitchFamily="34" charset="0"/>
            </a:endParaRPr>
          </a:p>
        </p:txBody>
      </p:sp>
      <p:pic>
        <p:nvPicPr>
          <p:cNvPr id="6" name="图片 5"/>
          <p:cNvPicPr>
            <a:picLocks noChangeAspect="1"/>
          </p:cNvPicPr>
          <p:nvPr/>
        </p:nvPicPr>
        <p:blipFill>
          <a:blip r:embed="rId3"/>
          <a:stretch>
            <a:fillRect/>
          </a:stretch>
        </p:blipFill>
        <p:spPr>
          <a:xfrm>
            <a:off x="9963150" y="-79759"/>
            <a:ext cx="2409825" cy="1329950"/>
          </a:xfrm>
          <a:prstGeom prst="rect">
            <a:avLst/>
          </a:prstGeom>
        </p:spPr>
      </p:pic>
      <p:sp>
        <p:nvSpPr>
          <p:cNvPr id="7" name="椭圆 6"/>
          <p:cNvSpPr/>
          <p:nvPr/>
        </p:nvSpPr>
        <p:spPr>
          <a:xfrm>
            <a:off x="7427750" y="3694317"/>
            <a:ext cx="666750" cy="666750"/>
          </a:xfrm>
          <a:prstGeom prst="ellipse">
            <a:avLst/>
          </a:prstGeom>
          <a:solidFill>
            <a:srgbClr val="FF3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3</a:t>
            </a:r>
            <a:endParaRPr lang="zh-CN" altLang="en-US" sz="2000" dirty="0">
              <a:latin typeface="汉仪细等线简" panose="02010609000101010101" pitchFamily="49" charset="-122"/>
              <a:ea typeface="汉仪细等线简" panose="02010609000101010101" pitchFamily="49" charset="-122"/>
            </a:endParaRPr>
          </a:p>
        </p:txBody>
      </p:sp>
      <p:sp>
        <p:nvSpPr>
          <p:cNvPr id="8" name="文本框 7"/>
          <p:cNvSpPr txBox="1"/>
          <p:nvPr/>
        </p:nvSpPr>
        <p:spPr>
          <a:xfrm>
            <a:off x="8278461" y="3753182"/>
            <a:ext cx="2292615" cy="523220"/>
          </a:xfrm>
          <a:prstGeom prst="rect">
            <a:avLst/>
          </a:prstGeom>
          <a:noFill/>
        </p:spPr>
        <p:txBody>
          <a:bodyPr wrap="none" rtlCol="0">
            <a:spAutoFit/>
          </a:bodyPr>
          <a:lstStyle/>
          <a:p>
            <a:r>
              <a:rPr lang="en-US" altLang="zh-CN" sz="2800" dirty="0">
                <a:latin typeface="微软雅黑" panose="020B0503020204020204" pitchFamily="34" charset="-122"/>
                <a:ea typeface="微软雅黑" panose="020B0503020204020204" pitchFamily="34" charset="-122"/>
                <a:cs typeface="Khmer UI" panose="020B0502040204020203" pitchFamily="34" charset="0"/>
              </a:rPr>
              <a:t>Experiments</a:t>
            </a:r>
            <a:endParaRPr lang="zh-CN" altLang="en-US" sz="2800" dirty="0">
              <a:latin typeface="微软雅黑" panose="020B0503020204020204" pitchFamily="34" charset="-122"/>
              <a:ea typeface="微软雅黑" panose="020B0503020204020204" pitchFamily="34" charset="-122"/>
              <a:cs typeface="Khmer UI" panose="020B0502040204020203" pitchFamily="34" charset="0"/>
            </a:endParaRPr>
          </a:p>
        </p:txBody>
      </p:sp>
      <p:sp>
        <p:nvSpPr>
          <p:cNvPr id="9" name="椭圆 8"/>
          <p:cNvSpPr/>
          <p:nvPr/>
        </p:nvSpPr>
        <p:spPr>
          <a:xfrm>
            <a:off x="7432967" y="4577004"/>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4</a:t>
            </a:r>
            <a:endParaRPr lang="zh-CN" altLang="en-US" sz="2000" dirty="0">
              <a:latin typeface="汉仪细等线简" panose="02010609000101010101" pitchFamily="49" charset="-122"/>
              <a:ea typeface="汉仪细等线简" panose="02010609000101010101" pitchFamily="49" charset="-122"/>
            </a:endParaRPr>
          </a:p>
        </p:txBody>
      </p:sp>
      <p:sp>
        <p:nvSpPr>
          <p:cNvPr id="10" name="文本框 9"/>
          <p:cNvSpPr txBox="1"/>
          <p:nvPr/>
        </p:nvSpPr>
        <p:spPr>
          <a:xfrm>
            <a:off x="8278461" y="4669813"/>
            <a:ext cx="1808508" cy="461665"/>
          </a:xfrm>
          <a:prstGeom prst="rect">
            <a:avLst/>
          </a:prstGeom>
          <a:noFill/>
        </p:spPr>
        <p:txBody>
          <a:bodyPr wrap="none" rtlCol="0">
            <a:spAutoFit/>
          </a:bodyPr>
          <a:lstStyle/>
          <a:p>
            <a:r>
              <a:rPr lang="en-US" altLang="zh-CN"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rPr>
              <a:t>Conclusion</a:t>
            </a:r>
            <a:endParaRPr lang="zh-CN" altLang="en-US"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endParaRPr>
          </a:p>
        </p:txBody>
      </p:sp>
      <p:grpSp>
        <p:nvGrpSpPr>
          <p:cNvPr id="11" name="组合 10"/>
          <p:cNvGrpSpPr/>
          <p:nvPr/>
        </p:nvGrpSpPr>
        <p:grpSpPr>
          <a:xfrm>
            <a:off x="1044205" y="1470726"/>
            <a:ext cx="4998015" cy="4211752"/>
            <a:chOff x="1127577" y="1762826"/>
            <a:chExt cx="4998015" cy="4211752"/>
          </a:xfrm>
          <a:solidFill>
            <a:srgbClr val="1181B3"/>
          </a:solidFill>
        </p:grpSpPr>
        <p:sp>
          <p:nvSpPr>
            <p:cNvPr id="12" name="椭圆 11"/>
            <p:cNvSpPr/>
            <p:nvPr/>
          </p:nvSpPr>
          <p:spPr>
            <a:xfrm>
              <a:off x="2522194" y="1762826"/>
              <a:ext cx="3603398" cy="36033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圆角矩形 12"/>
            <p:cNvSpPr/>
            <p:nvPr/>
          </p:nvSpPr>
          <p:spPr>
            <a:xfrm rot="19041623">
              <a:off x="1127577" y="5336403"/>
              <a:ext cx="1900555" cy="63817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14" name="文本框 13"/>
          <p:cNvSpPr txBox="1"/>
          <p:nvPr/>
        </p:nvSpPr>
        <p:spPr>
          <a:xfrm>
            <a:off x="3122266" y="2918482"/>
            <a:ext cx="2242922" cy="707886"/>
          </a:xfrm>
          <a:prstGeom prst="rect">
            <a:avLst/>
          </a:prstGeom>
          <a:noFill/>
        </p:spPr>
        <p:txBody>
          <a:bodyPr wrap="none" rtlCol="0">
            <a:spAutoFit/>
          </a:bodyPr>
          <a:lstStyle/>
          <a:p>
            <a:r>
              <a:rPr lang="en-US" altLang="zh-CN" sz="4000" dirty="0">
                <a:solidFill>
                  <a:schemeClr val="bg2"/>
                </a:solidFill>
                <a:latin typeface="华文细黑" panose="02010600040101010101" pitchFamily="2" charset="-122"/>
                <a:ea typeface="华文细黑" panose="02010600040101010101" pitchFamily="2" charset="-122"/>
              </a:rPr>
              <a:t>Content</a:t>
            </a:r>
            <a:endParaRPr lang="zh-CN" altLang="en-US" sz="4000" dirty="0">
              <a:solidFill>
                <a:schemeClr val="bg2"/>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815808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Experiments</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53506" y="525248"/>
            <a:ext cx="1245854" cy="461665"/>
          </a:xfrm>
          <a:prstGeom prst="rect">
            <a:avLst/>
          </a:prstGeom>
        </p:spPr>
        <p:txBody>
          <a:bodyPr wrap="none">
            <a:spAutoFit/>
          </a:bodyPr>
          <a:lstStyle/>
          <a:p>
            <a:r>
              <a:rPr lang="en-US" altLang="zh-CN" sz="2400" dirty="0"/>
              <a:t>Dataset</a:t>
            </a:r>
            <a:endParaRPr lang="zh-CN" altLang="en-US" sz="2400" dirty="0"/>
          </a:p>
        </p:txBody>
      </p:sp>
      <p:sp>
        <p:nvSpPr>
          <p:cNvPr id="12" name="矩形 9"/>
          <p:cNvSpPr/>
          <p:nvPr/>
        </p:nvSpPr>
        <p:spPr>
          <a:xfrm>
            <a:off x="977591" y="1445171"/>
            <a:ext cx="10739128" cy="1045223"/>
          </a:xfrm>
          <a:prstGeom prst="rect">
            <a:avLst/>
          </a:prstGeom>
        </p:spPr>
        <p:txBody>
          <a:bodyPr wrap="square">
            <a:spAutoFit/>
          </a:bodyPr>
          <a:lstStyle/>
          <a:p>
            <a:pPr algn="just">
              <a:lnSpc>
                <a:spcPct val="150000"/>
              </a:lnSpc>
            </a:pPr>
            <a:r>
              <a:rPr lang="en-US" altLang="zh-CN" sz="2200" dirty="0" smtClean="0">
                <a:latin typeface="+mj-lt"/>
                <a:ea typeface="Times New Roman" charset="0"/>
                <a:cs typeface="Times New Roman" charset="0"/>
              </a:rPr>
              <a:t>A total of 847 CT liver slice images containing 1392 tumors are used, which are extracted from the 130 patients’ scans (volumes). </a:t>
            </a:r>
            <a:endParaRPr lang="zh-CN" altLang="en-US" sz="2200" dirty="0">
              <a:latin typeface="+mj-lt"/>
              <a:ea typeface="Times New Roman" charset="0"/>
              <a:cs typeface="Times New Roman" charset="0"/>
            </a:endParaRPr>
          </a:p>
        </p:txBody>
      </p:sp>
      <p:grpSp>
        <p:nvGrpSpPr>
          <p:cNvPr id="13" name="组合 10"/>
          <p:cNvGrpSpPr/>
          <p:nvPr/>
        </p:nvGrpSpPr>
        <p:grpSpPr>
          <a:xfrm>
            <a:off x="383409" y="1594900"/>
            <a:ext cx="447539" cy="447539"/>
            <a:chOff x="467545" y="3246001"/>
            <a:chExt cx="1224136" cy="1224136"/>
          </a:xfrm>
        </p:grpSpPr>
        <p:grpSp>
          <p:nvGrpSpPr>
            <p:cNvPr id="14" name="组合 11"/>
            <p:cNvGrpSpPr/>
            <p:nvPr/>
          </p:nvGrpSpPr>
          <p:grpSpPr>
            <a:xfrm>
              <a:off x="467545" y="3246001"/>
              <a:ext cx="1224136" cy="1224136"/>
              <a:chOff x="9324528" y="3389313"/>
              <a:chExt cx="1551855" cy="1551855"/>
            </a:xfrm>
          </p:grpSpPr>
          <p:sp>
            <p:nvSpPr>
              <p:cNvPr id="16" name="椭圆 13"/>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4"/>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5"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pic>
        <p:nvPicPr>
          <p:cNvPr id="9" name="图片 8"/>
          <p:cNvPicPr>
            <a:picLocks noChangeAspect="1"/>
          </p:cNvPicPr>
          <p:nvPr/>
        </p:nvPicPr>
        <p:blipFill>
          <a:blip r:embed="rId4"/>
          <a:stretch>
            <a:fillRect/>
          </a:stretch>
        </p:blipFill>
        <p:spPr>
          <a:xfrm>
            <a:off x="2163520" y="2819792"/>
            <a:ext cx="8798079" cy="3285498"/>
          </a:xfrm>
          <a:prstGeom prst="rect">
            <a:avLst/>
          </a:prstGeom>
        </p:spPr>
      </p:pic>
    </p:spTree>
    <p:extLst>
      <p:ext uri="{BB962C8B-B14F-4D97-AF65-F5344CB8AC3E}">
        <p14:creationId xmlns:p14="http://schemas.microsoft.com/office/powerpoint/2010/main" val="865408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Experiments</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53506" y="525248"/>
            <a:ext cx="2828018" cy="584775"/>
          </a:xfrm>
          <a:prstGeom prst="rect">
            <a:avLst/>
          </a:prstGeom>
        </p:spPr>
        <p:txBody>
          <a:bodyPr wrap="none">
            <a:spAutoFit/>
          </a:bodyPr>
          <a:lstStyle/>
          <a:p>
            <a:r>
              <a:rPr lang="en-US" altLang="zh-CN" sz="3200" dirty="0"/>
              <a:t>Ablation</a:t>
            </a:r>
            <a:r>
              <a:rPr lang="zh-CN" altLang="en-US" sz="3200" dirty="0"/>
              <a:t> </a:t>
            </a:r>
            <a:r>
              <a:rPr lang="en-US" altLang="zh-CN" sz="3200" dirty="0"/>
              <a:t>Study</a:t>
            </a:r>
            <a:endParaRPr lang="zh-CN" altLang="en-US" sz="3200" dirty="0"/>
          </a:p>
        </p:txBody>
      </p:sp>
      <p:sp>
        <p:nvSpPr>
          <p:cNvPr id="13" name="Rectangle 12"/>
          <p:cNvSpPr/>
          <p:nvPr/>
        </p:nvSpPr>
        <p:spPr>
          <a:xfrm>
            <a:off x="6096000" y="4085983"/>
            <a:ext cx="5530967" cy="1631216"/>
          </a:xfrm>
          <a:prstGeom prst="rect">
            <a:avLst/>
          </a:prstGeom>
        </p:spPr>
        <p:txBody>
          <a:bodyPr wrap="square">
            <a:spAutoFit/>
          </a:bodyPr>
          <a:lstStyle/>
          <a:p>
            <a:pPr marL="342900" indent="-342900" algn="just">
              <a:buFont typeface="Wingdings" charset="2"/>
              <a:buChar char="l"/>
            </a:pPr>
            <a:r>
              <a:rPr lang="en-US" sz="2000" dirty="0" smtClean="0">
                <a:ea typeface="Times New Roman" charset="0"/>
                <a:cs typeface="Times New Roman" charset="0"/>
              </a:rPr>
              <a:t>It </a:t>
            </a:r>
            <a:r>
              <a:rPr lang="en-US" sz="2000" dirty="0">
                <a:ea typeface="Times New Roman" charset="0"/>
                <a:cs typeface="Times New Roman" charset="0"/>
              </a:rPr>
              <a:t>can be seen that the proposed model outperforms the other models. </a:t>
            </a:r>
            <a:endParaRPr lang="en-US" sz="2000" dirty="0" smtClean="0">
              <a:ea typeface="Times New Roman" charset="0"/>
              <a:cs typeface="Times New Roman" charset="0"/>
            </a:endParaRPr>
          </a:p>
          <a:p>
            <a:pPr marL="342900" indent="-342900" algn="just">
              <a:buFont typeface="Wingdings" charset="2"/>
              <a:buChar char="l"/>
            </a:pPr>
            <a:r>
              <a:rPr lang="en-US" altLang="zh-CN" sz="2000" dirty="0">
                <a:ea typeface="Times New Roman" charset="0"/>
                <a:cs typeface="Times New Roman" charset="0"/>
              </a:rPr>
              <a:t>B</a:t>
            </a:r>
            <a:r>
              <a:rPr lang="en-US" sz="2000" dirty="0" smtClean="0">
                <a:ea typeface="Times New Roman" charset="0"/>
                <a:cs typeface="Times New Roman" charset="0"/>
              </a:rPr>
              <a:t>oth </a:t>
            </a:r>
            <a:r>
              <a:rPr lang="en-US" sz="2000" dirty="0">
                <a:ea typeface="Times New Roman" charset="0"/>
                <a:cs typeface="Times New Roman" charset="0"/>
              </a:rPr>
              <a:t>the GCLSTM and the multi-scale feature fusion block significantly improve </a:t>
            </a:r>
            <a:r>
              <a:rPr lang="en-US" sz="2000">
                <a:ea typeface="Times New Roman" charset="0"/>
                <a:cs typeface="Times New Roman" charset="0"/>
              </a:rPr>
              <a:t>the </a:t>
            </a:r>
            <a:r>
              <a:rPr lang="en-US" sz="2000" smtClean="0">
                <a:ea typeface="Times New Roman" charset="0"/>
                <a:cs typeface="Times New Roman" charset="0"/>
              </a:rPr>
              <a:t>performance</a:t>
            </a:r>
            <a:r>
              <a:rPr lang="en-US" altLang="zh-CN" sz="2000" smtClean="0">
                <a:ea typeface="Times New Roman" charset="0"/>
                <a:cs typeface="Times New Roman" charset="0"/>
              </a:rPr>
              <a:t>.</a:t>
            </a:r>
            <a:endParaRPr lang="en-US" sz="2000" dirty="0">
              <a:ea typeface="Times New Roman" charset="0"/>
              <a:cs typeface="Times New Roman" charset="0"/>
            </a:endParaRPr>
          </a:p>
        </p:txBody>
      </p:sp>
      <p:pic>
        <p:nvPicPr>
          <p:cNvPr id="9" name="图片 8"/>
          <p:cNvPicPr>
            <a:picLocks noChangeAspect="1"/>
          </p:cNvPicPr>
          <p:nvPr/>
        </p:nvPicPr>
        <p:blipFill>
          <a:blip r:embed="rId4"/>
          <a:stretch>
            <a:fillRect/>
          </a:stretch>
        </p:blipFill>
        <p:spPr>
          <a:xfrm>
            <a:off x="91904" y="2408176"/>
            <a:ext cx="5825783" cy="3355614"/>
          </a:xfrm>
          <a:prstGeom prst="rect">
            <a:avLst/>
          </a:prstGeom>
        </p:spPr>
      </p:pic>
      <p:graphicFrame>
        <p:nvGraphicFramePr>
          <p:cNvPr id="11" name="表 10">
            <a:extLst>
              <a:ext uri="{FF2B5EF4-FFF2-40B4-BE49-F238E27FC236}">
                <a16:creationId xmlns:a16="http://schemas.microsoft.com/office/drawing/2014/main" xmlns="" id="{D7ED2719-1CD2-4D48-ACFF-1FF43D98CF8D}"/>
              </a:ext>
            </a:extLst>
          </p:cNvPr>
          <p:cNvGraphicFramePr>
            <a:graphicFrameLocks noGrp="1"/>
          </p:cNvGraphicFramePr>
          <p:nvPr>
            <p:extLst>
              <p:ext uri="{D42A27DB-BD31-4B8C-83A1-F6EECF244321}">
                <p14:modId xmlns:p14="http://schemas.microsoft.com/office/powerpoint/2010/main" val="1903495797"/>
              </p:ext>
            </p:extLst>
          </p:nvPr>
        </p:nvGraphicFramePr>
        <p:xfrm>
          <a:off x="6096000" y="1822375"/>
          <a:ext cx="5994390" cy="2123440"/>
        </p:xfrm>
        <a:graphic>
          <a:graphicData uri="http://schemas.openxmlformats.org/drawingml/2006/table">
            <a:tbl>
              <a:tblPr firstRow="1" bandRow="1">
                <a:tableStyleId>{5C22544A-7EE6-4342-B048-85BDC9FD1C3A}</a:tableStyleId>
              </a:tblPr>
              <a:tblGrid>
                <a:gridCol w="2149993">
                  <a:extLst>
                    <a:ext uri="{9D8B030D-6E8A-4147-A177-3AD203B41FA5}">
                      <a16:colId xmlns:a16="http://schemas.microsoft.com/office/drawing/2014/main" xmlns="" val="450300754"/>
                    </a:ext>
                  </a:extLst>
                </a:gridCol>
                <a:gridCol w="1965960">
                  <a:extLst>
                    <a:ext uri="{9D8B030D-6E8A-4147-A177-3AD203B41FA5}">
                      <a16:colId xmlns:a16="http://schemas.microsoft.com/office/drawing/2014/main" xmlns="" val="2742412290"/>
                    </a:ext>
                  </a:extLst>
                </a:gridCol>
                <a:gridCol w="1878437">
                  <a:extLst>
                    <a:ext uri="{9D8B030D-6E8A-4147-A177-3AD203B41FA5}">
                      <a16:colId xmlns:a16="http://schemas.microsoft.com/office/drawing/2014/main" xmlns="" val="919076053"/>
                    </a:ext>
                  </a:extLst>
                </a:gridCol>
              </a:tblGrid>
              <a:tr h="370840">
                <a:tc>
                  <a:txBody>
                    <a:bodyPr/>
                    <a:lstStyle/>
                    <a:p>
                      <a:pPr algn="ctr"/>
                      <a:r>
                        <a:rPr kumimoji="1" lang="en-US" altLang="ja-JP" dirty="0"/>
                        <a:t>Methods</a:t>
                      </a:r>
                      <a:endParaRPr kumimoji="1" lang="ja-JP" altLang="en-US"/>
                    </a:p>
                  </a:txBody>
                  <a:tcPr/>
                </a:tc>
                <a:tc>
                  <a:txBody>
                    <a:bodyPr/>
                    <a:lstStyle/>
                    <a:p>
                      <a:pPr algn="ctr"/>
                      <a:r>
                        <a:rPr kumimoji="1" lang="en-US" altLang="ja-JP" dirty="0"/>
                        <a:t>Multi-scale</a:t>
                      </a:r>
                    </a:p>
                    <a:p>
                      <a:pPr algn="ctr"/>
                      <a:r>
                        <a:rPr kumimoji="1" lang="en-US" altLang="ja-JP" dirty="0"/>
                        <a:t>Feature fusion</a:t>
                      </a:r>
                      <a:endParaRPr kumimoji="1" lang="ja-JP" altLang="en-US"/>
                    </a:p>
                  </a:txBody>
                  <a:tcPr/>
                </a:tc>
                <a:tc>
                  <a:txBody>
                    <a:bodyPr/>
                    <a:lstStyle/>
                    <a:p>
                      <a:pPr algn="ctr"/>
                      <a:r>
                        <a:rPr kumimoji="1" lang="en-US" altLang="ja-JP" dirty="0"/>
                        <a:t>GCLSTM</a:t>
                      </a:r>
                      <a:endParaRPr kumimoji="1" lang="ja-JP" altLang="en-US"/>
                    </a:p>
                  </a:txBody>
                  <a:tcPr/>
                </a:tc>
                <a:extLst>
                  <a:ext uri="{0D108BD9-81ED-4DB2-BD59-A6C34878D82A}">
                    <a16:rowId xmlns:a16="http://schemas.microsoft.com/office/drawing/2014/main" xmlns="" val="3012011653"/>
                  </a:ext>
                </a:extLst>
              </a:tr>
              <a:tr h="370840">
                <a:tc>
                  <a:txBody>
                    <a:bodyPr/>
                    <a:lstStyle/>
                    <a:p>
                      <a:pPr algn="ctr"/>
                      <a:r>
                        <a:rPr kumimoji="1" lang="en-US" altLang="ja-JP" dirty="0"/>
                        <a:t>Model A</a:t>
                      </a:r>
                      <a:endParaRPr kumimoji="1" lang="ja-JP" altLang="en-US"/>
                    </a:p>
                  </a:txBody>
                  <a:tcPr/>
                </a:tc>
                <a:tc>
                  <a:txBody>
                    <a:bodyPr/>
                    <a:lstStyle/>
                    <a:p>
                      <a:pPr algn="ctr"/>
                      <a:endParaRPr kumimoji="1" lang="ja-JP" altLang="en-US"/>
                    </a:p>
                  </a:txBody>
                  <a:tcPr/>
                </a:tc>
                <a:tc>
                  <a:txBody>
                    <a:bodyPr/>
                    <a:lstStyle/>
                    <a:p>
                      <a:pPr algn="ctr"/>
                      <a:endParaRPr kumimoji="1" lang="ja-JP" altLang="en-US"/>
                    </a:p>
                  </a:txBody>
                  <a:tcPr/>
                </a:tc>
                <a:extLst>
                  <a:ext uri="{0D108BD9-81ED-4DB2-BD59-A6C34878D82A}">
                    <a16:rowId xmlns:a16="http://schemas.microsoft.com/office/drawing/2014/main" xmlns="" val="3889731669"/>
                  </a:ext>
                </a:extLst>
              </a:tr>
              <a:tr h="370840">
                <a:tc>
                  <a:txBody>
                    <a:bodyPr/>
                    <a:lstStyle/>
                    <a:p>
                      <a:pPr algn="ctr"/>
                      <a:r>
                        <a:rPr kumimoji="1" lang="en-US" altLang="ja-JP" dirty="0"/>
                        <a:t>Model B</a:t>
                      </a:r>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p>
                  </a:txBody>
                  <a:tcPr/>
                </a:tc>
                <a:tc>
                  <a:txBody>
                    <a:bodyPr/>
                    <a:lstStyle/>
                    <a:p>
                      <a:pPr algn="ctr"/>
                      <a:endParaRPr kumimoji="1" lang="ja-JP" altLang="en-US"/>
                    </a:p>
                  </a:txBody>
                  <a:tcPr/>
                </a:tc>
                <a:extLst>
                  <a:ext uri="{0D108BD9-81ED-4DB2-BD59-A6C34878D82A}">
                    <a16:rowId xmlns:a16="http://schemas.microsoft.com/office/drawing/2014/main" xmlns="" val="1446092106"/>
                  </a:ext>
                </a:extLst>
              </a:tr>
              <a:tr h="370840">
                <a:tc>
                  <a:txBody>
                    <a:bodyPr/>
                    <a:lstStyle/>
                    <a:p>
                      <a:pPr algn="ctr"/>
                      <a:r>
                        <a:rPr kumimoji="1" lang="en-US" altLang="ja-JP" dirty="0"/>
                        <a:t>Model C</a:t>
                      </a:r>
                      <a:endParaRPr kumimoji="1" lang="ja-JP" altLang="en-US"/>
                    </a:p>
                  </a:txBody>
                  <a:tcPr/>
                </a:tc>
                <a:tc>
                  <a:txBody>
                    <a:bodyPr/>
                    <a:lstStyle/>
                    <a:p>
                      <a:pPr algn="ctr"/>
                      <a:endParaRPr kumimoji="1" lang="ja-JP" altLang="en-US"/>
                    </a:p>
                  </a:txBody>
                  <a:tcPr/>
                </a:tc>
                <a:tc>
                  <a:txBody>
                    <a:bodyPr/>
                    <a:lstStyle/>
                    <a:p>
                      <a:pPr algn="ctr"/>
                      <a:r>
                        <a:rPr kumimoji="1" lang="ja-JP" altLang="en-US"/>
                        <a:t>○</a:t>
                      </a:r>
                    </a:p>
                  </a:txBody>
                  <a:tcPr/>
                </a:tc>
                <a:extLst>
                  <a:ext uri="{0D108BD9-81ED-4DB2-BD59-A6C34878D82A}">
                    <a16:rowId xmlns:a16="http://schemas.microsoft.com/office/drawing/2014/main" xmlns="" val="1927333519"/>
                  </a:ext>
                </a:extLst>
              </a:tr>
              <a:tr h="370840">
                <a:tc>
                  <a:txBody>
                    <a:bodyPr/>
                    <a:lstStyle/>
                    <a:p>
                      <a:pPr algn="ctr"/>
                      <a:r>
                        <a:rPr kumimoji="1" lang="en-US" altLang="ja-JP" dirty="0"/>
                        <a:t>Proposed </a:t>
                      </a:r>
                      <a:r>
                        <a:rPr kumimoji="1" lang="en-US" altLang="ja-JP" dirty="0" err="1"/>
                        <a:t>Medthod</a:t>
                      </a:r>
                      <a:endParaRPr kumimoji="1" lang="ja-JP" altLang="en-US" dirty="0"/>
                    </a:p>
                  </a:txBody>
                  <a:tcPr/>
                </a:tc>
                <a:tc>
                  <a:txBody>
                    <a:bodyPr/>
                    <a:lstStyle/>
                    <a:p>
                      <a:pPr algn="ctr"/>
                      <a:r>
                        <a:rPr kumimoji="1" lang="ja-JP" altLang="en-US" dirty="0"/>
                        <a:t>○</a:t>
                      </a:r>
                    </a:p>
                  </a:txBody>
                  <a:tcPr/>
                </a:tc>
                <a:tc>
                  <a:txBody>
                    <a:bodyPr/>
                    <a:lstStyle/>
                    <a:p>
                      <a:pPr algn="ctr"/>
                      <a:r>
                        <a:rPr kumimoji="1" lang="ja-JP" altLang="en-US" dirty="0"/>
                        <a:t>○</a:t>
                      </a:r>
                    </a:p>
                  </a:txBody>
                  <a:tcPr/>
                </a:tc>
                <a:extLst>
                  <a:ext uri="{0D108BD9-81ED-4DB2-BD59-A6C34878D82A}">
                    <a16:rowId xmlns:a16="http://schemas.microsoft.com/office/drawing/2014/main" xmlns="" val="1737167572"/>
                  </a:ext>
                </a:extLst>
              </a:tr>
            </a:tbl>
          </a:graphicData>
        </a:graphic>
      </p:graphicFrame>
    </p:spTree>
    <p:extLst>
      <p:ext uri="{BB962C8B-B14F-4D97-AF65-F5344CB8AC3E}">
        <p14:creationId xmlns:p14="http://schemas.microsoft.com/office/powerpoint/2010/main" val="3889687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Experiments</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53506" y="525248"/>
            <a:ext cx="5245347" cy="553998"/>
          </a:xfrm>
          <a:prstGeom prst="rect">
            <a:avLst/>
          </a:prstGeom>
        </p:spPr>
        <p:txBody>
          <a:bodyPr wrap="none">
            <a:spAutoFit/>
          </a:bodyPr>
          <a:lstStyle/>
          <a:p>
            <a:r>
              <a:rPr lang="en-US" altLang="zh-CN" sz="3000" dirty="0"/>
              <a:t>Comparison</a:t>
            </a:r>
            <a:r>
              <a:rPr lang="zh-CN" altLang="en-US" sz="3000" dirty="0"/>
              <a:t> </a:t>
            </a:r>
            <a:r>
              <a:rPr lang="en-US" altLang="zh-CN" sz="3000" dirty="0"/>
              <a:t>to</a:t>
            </a:r>
            <a:r>
              <a:rPr lang="zh-CN" altLang="en-US" sz="3000" dirty="0"/>
              <a:t> </a:t>
            </a:r>
            <a:r>
              <a:rPr lang="en-US" altLang="zh-CN" sz="3000" dirty="0"/>
              <a:t>other</a:t>
            </a:r>
            <a:r>
              <a:rPr lang="zh-CN" altLang="en-US" sz="3000" dirty="0"/>
              <a:t> </a:t>
            </a:r>
            <a:r>
              <a:rPr lang="en-US" altLang="zh-CN" sz="3000" dirty="0"/>
              <a:t>methods</a:t>
            </a:r>
            <a:endParaRPr lang="zh-CN" altLang="en-US" sz="3000" dirty="0"/>
          </a:p>
        </p:txBody>
      </p:sp>
      <p:pic>
        <p:nvPicPr>
          <p:cNvPr id="9" name="图片 8"/>
          <p:cNvPicPr>
            <a:picLocks noChangeAspect="1"/>
          </p:cNvPicPr>
          <p:nvPr/>
        </p:nvPicPr>
        <p:blipFill>
          <a:blip r:embed="rId4"/>
          <a:stretch>
            <a:fillRect/>
          </a:stretch>
        </p:blipFill>
        <p:spPr>
          <a:xfrm>
            <a:off x="186775" y="1650017"/>
            <a:ext cx="6786481" cy="3758441"/>
          </a:xfrm>
          <a:prstGeom prst="rect">
            <a:avLst/>
          </a:prstGeom>
        </p:spPr>
      </p:pic>
      <p:pic>
        <p:nvPicPr>
          <p:cNvPr id="10" name="图片 9"/>
          <p:cNvPicPr>
            <a:picLocks noChangeAspect="1"/>
          </p:cNvPicPr>
          <p:nvPr/>
        </p:nvPicPr>
        <p:blipFill rotWithShape="1">
          <a:blip r:embed="rId5"/>
          <a:srcRect l="16613" t="3498" r="23189" b="13592"/>
          <a:stretch/>
        </p:blipFill>
        <p:spPr>
          <a:xfrm>
            <a:off x="7266907" y="1423158"/>
            <a:ext cx="4925093" cy="4212161"/>
          </a:xfrm>
          <a:prstGeom prst="rect">
            <a:avLst/>
          </a:prstGeom>
        </p:spPr>
      </p:pic>
    </p:spTree>
    <p:extLst>
      <p:ext uri="{BB962C8B-B14F-4D97-AF65-F5344CB8AC3E}">
        <p14:creationId xmlns:p14="http://schemas.microsoft.com/office/powerpoint/2010/main" val="2122743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Experiments</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53506" y="525248"/>
            <a:ext cx="2571538" cy="584775"/>
          </a:xfrm>
          <a:prstGeom prst="rect">
            <a:avLst/>
          </a:prstGeom>
        </p:spPr>
        <p:txBody>
          <a:bodyPr wrap="none">
            <a:spAutoFit/>
          </a:bodyPr>
          <a:lstStyle/>
          <a:p>
            <a:r>
              <a:rPr lang="en-US" altLang="zh-CN" sz="3200" dirty="0"/>
              <a:t>Visualization</a:t>
            </a:r>
            <a:r>
              <a:rPr lang="zh-CN" altLang="en-US" sz="2400" dirty="0"/>
              <a:t> </a:t>
            </a:r>
          </a:p>
        </p:txBody>
      </p:sp>
      <p:pic>
        <p:nvPicPr>
          <p:cNvPr id="11" name="图片 10"/>
          <p:cNvPicPr>
            <a:picLocks noChangeAspect="1"/>
          </p:cNvPicPr>
          <p:nvPr/>
        </p:nvPicPr>
        <p:blipFill>
          <a:blip r:embed="rId4"/>
          <a:stretch>
            <a:fillRect/>
          </a:stretch>
        </p:blipFill>
        <p:spPr>
          <a:xfrm>
            <a:off x="921857" y="1097239"/>
            <a:ext cx="10511369" cy="5491013"/>
          </a:xfrm>
          <a:prstGeom prst="rect">
            <a:avLst/>
          </a:prstGeom>
        </p:spPr>
      </p:pic>
    </p:spTree>
    <p:extLst>
      <p:ext uri="{BB962C8B-B14F-4D97-AF65-F5344CB8AC3E}">
        <p14:creationId xmlns:p14="http://schemas.microsoft.com/office/powerpoint/2010/main" val="3007846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3122971" cy="707886"/>
          </a:xfrm>
          <a:prstGeom prst="rect">
            <a:avLst/>
          </a:prstGeom>
          <a:noFill/>
        </p:spPr>
        <p:txBody>
          <a:bodyPr wrap="none" rtlCol="0">
            <a:spAutoFit/>
          </a:bodyPr>
          <a:lstStyle/>
          <a:p>
            <a:r>
              <a:rPr lang="en-US" altLang="zh-CN" sz="4000" dirty="0">
                <a:solidFill>
                  <a:schemeClr val="bg1"/>
                </a:solidFill>
              </a:rPr>
              <a:t>Experiments</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53506" y="525248"/>
            <a:ext cx="2600392" cy="584775"/>
          </a:xfrm>
          <a:prstGeom prst="rect">
            <a:avLst/>
          </a:prstGeom>
        </p:spPr>
        <p:txBody>
          <a:bodyPr wrap="none">
            <a:spAutoFit/>
          </a:bodyPr>
          <a:lstStyle/>
          <a:p>
            <a:r>
              <a:rPr lang="en-US" altLang="zh-CN" sz="3200" dirty="0"/>
              <a:t>Visualization</a:t>
            </a:r>
            <a:r>
              <a:rPr lang="zh-CN" altLang="en-US" sz="3200" dirty="0"/>
              <a:t> </a:t>
            </a:r>
          </a:p>
        </p:txBody>
      </p:sp>
      <p:pic>
        <p:nvPicPr>
          <p:cNvPr id="13" name="tumor_det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55254" y="1374565"/>
            <a:ext cx="4958187" cy="4958187"/>
          </a:xfrm>
          <a:prstGeom prst="rect">
            <a:avLst/>
          </a:prstGeom>
        </p:spPr>
      </p:pic>
    </p:spTree>
    <p:extLst>
      <p:ext uri="{BB962C8B-B14F-4D97-AF65-F5344CB8AC3E}">
        <p14:creationId xmlns:p14="http://schemas.microsoft.com/office/powerpoint/2010/main" val="16591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7401757" y="1890872"/>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1</a:t>
            </a:r>
            <a:endParaRPr lang="zh-CN" altLang="en-US" sz="2000" dirty="0">
              <a:latin typeface="汉仪细等线简" panose="02010609000101010101" pitchFamily="49" charset="-122"/>
              <a:ea typeface="汉仪细等线简" panose="02010609000101010101" pitchFamily="49" charset="-122"/>
            </a:endParaRPr>
          </a:p>
        </p:txBody>
      </p:sp>
      <p:sp>
        <p:nvSpPr>
          <p:cNvPr id="3" name="椭圆 2"/>
          <p:cNvSpPr/>
          <p:nvPr/>
        </p:nvSpPr>
        <p:spPr>
          <a:xfrm>
            <a:off x="7413632" y="2763139"/>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2</a:t>
            </a:r>
            <a:endParaRPr lang="zh-CN" altLang="en-US" sz="2000" dirty="0">
              <a:latin typeface="汉仪细等线简" panose="02010609000101010101" pitchFamily="49" charset="-122"/>
              <a:ea typeface="汉仪细等线简" panose="02010609000101010101" pitchFamily="49" charset="-122"/>
            </a:endParaRPr>
          </a:p>
        </p:txBody>
      </p:sp>
      <p:sp>
        <p:nvSpPr>
          <p:cNvPr id="4" name="文本框 3"/>
          <p:cNvSpPr txBox="1"/>
          <p:nvPr/>
        </p:nvSpPr>
        <p:spPr>
          <a:xfrm>
            <a:off x="8230565" y="1925934"/>
            <a:ext cx="2009396" cy="461665"/>
          </a:xfrm>
          <a:prstGeom prst="rect">
            <a:avLst/>
          </a:prstGeom>
          <a:noFill/>
        </p:spPr>
        <p:txBody>
          <a:bodyPr wrap="none" rtlCol="0">
            <a:spAutoFit/>
          </a:bodyPr>
          <a:lstStyle/>
          <a:p>
            <a:r>
              <a:rPr lang="en-US" altLang="zh-CN" sz="2400" dirty="0">
                <a:solidFill>
                  <a:srgbClr val="B1B1B2"/>
                </a:solidFill>
                <a:latin typeface="微软雅黑" panose="020B0503020204020204" pitchFamily="34" charset="-122"/>
                <a:ea typeface="微软雅黑" panose="020B0503020204020204" pitchFamily="34" charset="-122"/>
                <a:cs typeface="Khmer UI" panose="020B0502040204020203" pitchFamily="34" charset="0"/>
              </a:rPr>
              <a:t>Introduction</a:t>
            </a:r>
            <a:endParaRPr lang="zh-CN" altLang="en-US" sz="2400" dirty="0">
              <a:solidFill>
                <a:srgbClr val="B1B1B2"/>
              </a:solidFill>
              <a:latin typeface="微软雅黑" panose="020B0503020204020204" pitchFamily="34" charset="-122"/>
              <a:ea typeface="微软雅黑" panose="020B0503020204020204" pitchFamily="34" charset="-122"/>
              <a:cs typeface="Khmer UI" panose="020B0502040204020203" pitchFamily="34" charset="0"/>
            </a:endParaRPr>
          </a:p>
        </p:txBody>
      </p:sp>
      <p:sp>
        <p:nvSpPr>
          <p:cNvPr id="5" name="文本框 4"/>
          <p:cNvSpPr txBox="1"/>
          <p:nvPr/>
        </p:nvSpPr>
        <p:spPr>
          <a:xfrm>
            <a:off x="8230565" y="2844586"/>
            <a:ext cx="2191626" cy="461665"/>
          </a:xfrm>
          <a:prstGeom prst="rect">
            <a:avLst/>
          </a:prstGeom>
          <a:noFill/>
        </p:spPr>
        <p:txBody>
          <a:bodyPr wrap="none" rtlCol="0">
            <a:spAutoFit/>
          </a:bodyPr>
          <a:lstStyle/>
          <a:p>
            <a:r>
              <a:rPr lang="en-US" altLang="zh-CN" sz="2400" dirty="0">
                <a:solidFill>
                  <a:srgbClr val="B3B4B5"/>
                </a:solidFill>
                <a:latin typeface="微软雅黑" panose="020B0503020204020204" pitchFamily="34" charset="-122"/>
                <a:ea typeface="微软雅黑" panose="020B0503020204020204" pitchFamily="34" charset="-122"/>
                <a:cs typeface="Khmer UI" panose="020B0502040204020203" pitchFamily="34" charset="0"/>
              </a:rPr>
              <a:t>Methodology</a:t>
            </a:r>
            <a:endParaRPr lang="zh-CN" altLang="en-US" sz="2400" dirty="0">
              <a:solidFill>
                <a:srgbClr val="B3B4B5"/>
              </a:solidFill>
              <a:latin typeface="微软雅黑" panose="020B0503020204020204" pitchFamily="34" charset="-122"/>
              <a:ea typeface="微软雅黑" panose="020B0503020204020204" pitchFamily="34" charset="-122"/>
              <a:cs typeface="Khmer UI" panose="020B0502040204020203" pitchFamily="34" charset="0"/>
            </a:endParaRPr>
          </a:p>
        </p:txBody>
      </p:sp>
      <p:pic>
        <p:nvPicPr>
          <p:cNvPr id="6" name="图片 5"/>
          <p:cNvPicPr>
            <a:picLocks noChangeAspect="1"/>
          </p:cNvPicPr>
          <p:nvPr/>
        </p:nvPicPr>
        <p:blipFill>
          <a:blip r:embed="rId3"/>
          <a:stretch>
            <a:fillRect/>
          </a:stretch>
        </p:blipFill>
        <p:spPr>
          <a:xfrm>
            <a:off x="9963150" y="-79759"/>
            <a:ext cx="2409825" cy="1329950"/>
          </a:xfrm>
          <a:prstGeom prst="rect">
            <a:avLst/>
          </a:prstGeom>
        </p:spPr>
      </p:pic>
      <p:sp>
        <p:nvSpPr>
          <p:cNvPr id="7" name="椭圆 6"/>
          <p:cNvSpPr/>
          <p:nvPr/>
        </p:nvSpPr>
        <p:spPr>
          <a:xfrm>
            <a:off x="7427750" y="3694317"/>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3</a:t>
            </a:r>
            <a:endParaRPr lang="zh-CN" altLang="en-US" sz="2000" dirty="0">
              <a:latin typeface="汉仪细等线简" panose="02010609000101010101" pitchFamily="49" charset="-122"/>
              <a:ea typeface="汉仪细等线简" panose="02010609000101010101" pitchFamily="49" charset="-122"/>
            </a:endParaRPr>
          </a:p>
        </p:txBody>
      </p:sp>
      <p:sp>
        <p:nvSpPr>
          <p:cNvPr id="8" name="文本框 7"/>
          <p:cNvSpPr txBox="1"/>
          <p:nvPr/>
        </p:nvSpPr>
        <p:spPr>
          <a:xfrm>
            <a:off x="8230565" y="3758561"/>
            <a:ext cx="1991251" cy="461665"/>
          </a:xfrm>
          <a:prstGeom prst="rect">
            <a:avLst/>
          </a:prstGeom>
          <a:noFill/>
        </p:spPr>
        <p:txBody>
          <a:bodyPr wrap="none" rtlCol="0">
            <a:spAutoFit/>
          </a:bodyPr>
          <a:lstStyle/>
          <a:p>
            <a:r>
              <a:rPr lang="en-US" altLang="zh-CN"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rPr>
              <a:t>Experiments</a:t>
            </a:r>
            <a:endParaRPr lang="zh-CN" altLang="en-US"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endParaRPr>
          </a:p>
        </p:txBody>
      </p:sp>
      <p:sp>
        <p:nvSpPr>
          <p:cNvPr id="9" name="椭圆 8"/>
          <p:cNvSpPr/>
          <p:nvPr/>
        </p:nvSpPr>
        <p:spPr>
          <a:xfrm>
            <a:off x="7432967" y="4577004"/>
            <a:ext cx="666750" cy="666750"/>
          </a:xfrm>
          <a:prstGeom prst="ellipse">
            <a:avLst/>
          </a:prstGeom>
          <a:solidFill>
            <a:srgbClr val="FF3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4</a:t>
            </a:r>
            <a:endParaRPr lang="zh-CN" altLang="en-US" sz="2000" dirty="0">
              <a:latin typeface="汉仪细等线简" panose="02010609000101010101" pitchFamily="49" charset="-122"/>
              <a:ea typeface="汉仪细等线简" panose="02010609000101010101" pitchFamily="49" charset="-122"/>
            </a:endParaRPr>
          </a:p>
        </p:txBody>
      </p:sp>
      <p:sp>
        <p:nvSpPr>
          <p:cNvPr id="10" name="文本框 9"/>
          <p:cNvSpPr txBox="1"/>
          <p:nvPr/>
        </p:nvSpPr>
        <p:spPr>
          <a:xfrm>
            <a:off x="8230565" y="4672536"/>
            <a:ext cx="2082621" cy="523220"/>
          </a:xfrm>
          <a:prstGeom prst="rect">
            <a:avLst/>
          </a:prstGeom>
          <a:noFill/>
        </p:spPr>
        <p:txBody>
          <a:bodyPr wrap="none" rtlCol="0">
            <a:spAutoFit/>
          </a:bodyPr>
          <a:lstStyle/>
          <a:p>
            <a:r>
              <a:rPr lang="en-US" altLang="zh-CN" sz="2800" dirty="0">
                <a:latin typeface="微软雅黑" panose="020B0503020204020204" pitchFamily="34" charset="-122"/>
                <a:ea typeface="微软雅黑" panose="020B0503020204020204" pitchFamily="34" charset="-122"/>
                <a:cs typeface="Khmer UI" panose="020B0502040204020203" pitchFamily="34" charset="0"/>
              </a:rPr>
              <a:t>Conclusion</a:t>
            </a:r>
            <a:endParaRPr lang="zh-CN" altLang="en-US" sz="2800" dirty="0">
              <a:latin typeface="微软雅黑" panose="020B0503020204020204" pitchFamily="34" charset="-122"/>
              <a:ea typeface="微软雅黑" panose="020B0503020204020204" pitchFamily="34" charset="-122"/>
              <a:cs typeface="Khmer UI" panose="020B0502040204020203" pitchFamily="34" charset="0"/>
            </a:endParaRPr>
          </a:p>
        </p:txBody>
      </p:sp>
      <p:grpSp>
        <p:nvGrpSpPr>
          <p:cNvPr id="11" name="组合 10"/>
          <p:cNvGrpSpPr/>
          <p:nvPr/>
        </p:nvGrpSpPr>
        <p:grpSpPr>
          <a:xfrm>
            <a:off x="1044205" y="1470726"/>
            <a:ext cx="4998015" cy="4211752"/>
            <a:chOff x="1127577" y="1762826"/>
            <a:chExt cx="4998015" cy="4211752"/>
          </a:xfrm>
          <a:solidFill>
            <a:srgbClr val="1181B3"/>
          </a:solidFill>
        </p:grpSpPr>
        <p:sp>
          <p:nvSpPr>
            <p:cNvPr id="12" name="椭圆 11"/>
            <p:cNvSpPr/>
            <p:nvPr/>
          </p:nvSpPr>
          <p:spPr>
            <a:xfrm>
              <a:off x="2522194" y="1762826"/>
              <a:ext cx="3603398" cy="36033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圆角矩形 12"/>
            <p:cNvSpPr/>
            <p:nvPr/>
          </p:nvSpPr>
          <p:spPr>
            <a:xfrm rot="19041623">
              <a:off x="1127577" y="5336403"/>
              <a:ext cx="1900555" cy="63817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14" name="文本框 13"/>
          <p:cNvSpPr txBox="1"/>
          <p:nvPr/>
        </p:nvSpPr>
        <p:spPr>
          <a:xfrm>
            <a:off x="3122266" y="2918482"/>
            <a:ext cx="2242922" cy="707886"/>
          </a:xfrm>
          <a:prstGeom prst="rect">
            <a:avLst/>
          </a:prstGeom>
          <a:noFill/>
        </p:spPr>
        <p:txBody>
          <a:bodyPr wrap="none" rtlCol="0">
            <a:spAutoFit/>
          </a:bodyPr>
          <a:lstStyle/>
          <a:p>
            <a:r>
              <a:rPr lang="en-US" altLang="zh-CN" sz="4000" dirty="0">
                <a:solidFill>
                  <a:schemeClr val="bg2"/>
                </a:solidFill>
                <a:latin typeface="华文细黑" panose="02010600040101010101" pitchFamily="2" charset="-122"/>
                <a:ea typeface="华文细黑" panose="02010600040101010101" pitchFamily="2" charset="-122"/>
              </a:rPr>
              <a:t>Content</a:t>
            </a:r>
            <a:endParaRPr lang="zh-CN" altLang="en-US" sz="4000" dirty="0">
              <a:solidFill>
                <a:schemeClr val="bg2"/>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797211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椭圆 52"/>
          <p:cNvSpPr/>
          <p:nvPr/>
        </p:nvSpPr>
        <p:spPr>
          <a:xfrm>
            <a:off x="7401757" y="1890872"/>
            <a:ext cx="666750" cy="666750"/>
          </a:xfrm>
          <a:prstGeom prst="ellipse">
            <a:avLst/>
          </a:prstGeom>
          <a:solidFill>
            <a:srgbClr val="FF3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rial" charset="0"/>
                <a:ea typeface="Arial" charset="0"/>
                <a:cs typeface="Arial" charset="0"/>
              </a:rPr>
              <a:t>1</a:t>
            </a:r>
            <a:endParaRPr lang="zh-CN" altLang="en-US" sz="2000" dirty="0">
              <a:latin typeface="Arial" charset="0"/>
              <a:ea typeface="Arial" charset="0"/>
              <a:cs typeface="Arial" charset="0"/>
            </a:endParaRPr>
          </a:p>
        </p:txBody>
      </p:sp>
      <p:sp>
        <p:nvSpPr>
          <p:cNvPr id="54" name="椭圆 53"/>
          <p:cNvSpPr/>
          <p:nvPr/>
        </p:nvSpPr>
        <p:spPr>
          <a:xfrm>
            <a:off x="7413632" y="2763139"/>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rial" charset="0"/>
                <a:ea typeface="Arial" charset="0"/>
                <a:cs typeface="Arial" charset="0"/>
              </a:rPr>
              <a:t>2</a:t>
            </a:r>
            <a:endParaRPr lang="zh-CN" altLang="en-US" sz="2000" dirty="0">
              <a:latin typeface="Arial" charset="0"/>
              <a:ea typeface="Arial" charset="0"/>
              <a:cs typeface="Arial" charset="0"/>
            </a:endParaRPr>
          </a:p>
        </p:txBody>
      </p:sp>
      <p:sp>
        <p:nvSpPr>
          <p:cNvPr id="55" name="文本框 54"/>
          <p:cNvSpPr txBox="1"/>
          <p:nvPr/>
        </p:nvSpPr>
        <p:spPr>
          <a:xfrm>
            <a:off x="8204439" y="1948214"/>
            <a:ext cx="2064989" cy="523220"/>
          </a:xfrm>
          <a:prstGeom prst="rect">
            <a:avLst/>
          </a:prstGeom>
          <a:noFill/>
        </p:spPr>
        <p:txBody>
          <a:bodyPr wrap="none" rtlCol="0">
            <a:spAutoFit/>
          </a:bodyPr>
          <a:lstStyle/>
          <a:p>
            <a:r>
              <a:rPr lang="en-US" altLang="zh-CN" sz="2800" dirty="0" smtClean="0">
                <a:latin typeface="Arial" charset="0"/>
                <a:ea typeface="Arial" charset="0"/>
                <a:cs typeface="Arial" charset="0"/>
              </a:rPr>
              <a:t>Introduction</a:t>
            </a:r>
            <a:endParaRPr lang="en-US" altLang="zh-CN" sz="2800" dirty="0">
              <a:latin typeface="Arial" charset="0"/>
              <a:ea typeface="Arial" charset="0"/>
              <a:cs typeface="Arial" charset="0"/>
            </a:endParaRPr>
          </a:p>
        </p:txBody>
      </p:sp>
      <p:sp>
        <p:nvSpPr>
          <p:cNvPr id="56" name="文本框 55"/>
          <p:cNvSpPr txBox="1"/>
          <p:nvPr/>
        </p:nvSpPr>
        <p:spPr>
          <a:xfrm>
            <a:off x="8230565" y="2844586"/>
            <a:ext cx="1949573" cy="461665"/>
          </a:xfrm>
          <a:prstGeom prst="rect">
            <a:avLst/>
          </a:prstGeom>
          <a:noFill/>
        </p:spPr>
        <p:txBody>
          <a:bodyPr wrap="none" rtlCol="0">
            <a:spAutoFit/>
          </a:bodyPr>
          <a:lstStyle/>
          <a:p>
            <a:r>
              <a:rPr lang="en-US" altLang="zh-CN" sz="2400" dirty="0">
                <a:solidFill>
                  <a:schemeClr val="bg1">
                    <a:lumMod val="65000"/>
                  </a:schemeClr>
                </a:solidFill>
                <a:latin typeface="Arial" charset="0"/>
                <a:ea typeface="Arial" charset="0"/>
                <a:cs typeface="Arial" charset="0"/>
              </a:rPr>
              <a:t>Methodology</a:t>
            </a:r>
            <a:endParaRPr lang="zh-CN" altLang="en-US" sz="2400" dirty="0">
              <a:solidFill>
                <a:schemeClr val="bg1">
                  <a:lumMod val="65000"/>
                </a:schemeClr>
              </a:solidFill>
              <a:latin typeface="Arial" charset="0"/>
              <a:ea typeface="Arial" charset="0"/>
              <a:cs typeface="Arial" charset="0"/>
            </a:endParaRPr>
          </a:p>
        </p:txBody>
      </p:sp>
      <p:pic>
        <p:nvPicPr>
          <p:cNvPr id="57" name="图片 56"/>
          <p:cNvPicPr>
            <a:picLocks noChangeAspect="1"/>
          </p:cNvPicPr>
          <p:nvPr/>
        </p:nvPicPr>
        <p:blipFill>
          <a:blip r:embed="rId3"/>
          <a:stretch>
            <a:fillRect/>
          </a:stretch>
        </p:blipFill>
        <p:spPr>
          <a:xfrm>
            <a:off x="9963150" y="-79759"/>
            <a:ext cx="2409825" cy="1329950"/>
          </a:xfrm>
          <a:prstGeom prst="rect">
            <a:avLst/>
          </a:prstGeom>
        </p:spPr>
      </p:pic>
      <p:sp>
        <p:nvSpPr>
          <p:cNvPr id="58" name="椭圆 57"/>
          <p:cNvSpPr/>
          <p:nvPr/>
        </p:nvSpPr>
        <p:spPr>
          <a:xfrm>
            <a:off x="7427750" y="3694317"/>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rial" charset="0"/>
                <a:ea typeface="Arial" charset="0"/>
                <a:cs typeface="Arial" charset="0"/>
              </a:rPr>
              <a:t>3</a:t>
            </a:r>
            <a:endParaRPr lang="zh-CN" altLang="en-US" sz="2000" dirty="0">
              <a:latin typeface="Arial" charset="0"/>
              <a:ea typeface="Arial" charset="0"/>
              <a:cs typeface="Arial" charset="0"/>
            </a:endParaRPr>
          </a:p>
        </p:txBody>
      </p:sp>
      <p:sp>
        <p:nvSpPr>
          <p:cNvPr id="59" name="文本框 58"/>
          <p:cNvSpPr txBox="1"/>
          <p:nvPr/>
        </p:nvSpPr>
        <p:spPr>
          <a:xfrm>
            <a:off x="8234606" y="3757199"/>
            <a:ext cx="1896673" cy="461665"/>
          </a:xfrm>
          <a:prstGeom prst="rect">
            <a:avLst/>
          </a:prstGeom>
          <a:noFill/>
        </p:spPr>
        <p:txBody>
          <a:bodyPr wrap="none" rtlCol="0">
            <a:spAutoFit/>
          </a:bodyPr>
          <a:lstStyle/>
          <a:p>
            <a:r>
              <a:rPr lang="en-US" altLang="zh-CN" sz="2400" dirty="0">
                <a:solidFill>
                  <a:schemeClr val="bg1">
                    <a:lumMod val="65000"/>
                  </a:schemeClr>
                </a:solidFill>
                <a:latin typeface="Arial" charset="0"/>
                <a:ea typeface="Arial" charset="0"/>
                <a:cs typeface="Arial" charset="0"/>
              </a:rPr>
              <a:t>Experiments</a:t>
            </a:r>
            <a:endParaRPr lang="zh-CN" altLang="en-US" sz="2400" dirty="0">
              <a:solidFill>
                <a:schemeClr val="bg1">
                  <a:lumMod val="65000"/>
                </a:schemeClr>
              </a:solidFill>
              <a:latin typeface="Arial" charset="0"/>
              <a:ea typeface="Arial" charset="0"/>
              <a:cs typeface="Arial" charset="0"/>
            </a:endParaRPr>
          </a:p>
        </p:txBody>
      </p:sp>
      <p:sp>
        <p:nvSpPr>
          <p:cNvPr id="60" name="椭圆 59"/>
          <p:cNvSpPr/>
          <p:nvPr/>
        </p:nvSpPr>
        <p:spPr>
          <a:xfrm>
            <a:off x="7432967" y="4577004"/>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rial" charset="0"/>
                <a:ea typeface="Arial" charset="0"/>
                <a:cs typeface="Arial" charset="0"/>
              </a:rPr>
              <a:t>4</a:t>
            </a:r>
            <a:endParaRPr lang="zh-CN" altLang="en-US" sz="2000" dirty="0">
              <a:latin typeface="Arial" charset="0"/>
              <a:ea typeface="Arial" charset="0"/>
              <a:cs typeface="Arial" charset="0"/>
            </a:endParaRPr>
          </a:p>
        </p:txBody>
      </p:sp>
      <p:sp>
        <p:nvSpPr>
          <p:cNvPr id="61" name="文本框 60"/>
          <p:cNvSpPr txBox="1"/>
          <p:nvPr/>
        </p:nvSpPr>
        <p:spPr>
          <a:xfrm>
            <a:off x="8230565" y="4669813"/>
            <a:ext cx="1710725" cy="461665"/>
          </a:xfrm>
          <a:prstGeom prst="rect">
            <a:avLst/>
          </a:prstGeom>
          <a:noFill/>
        </p:spPr>
        <p:txBody>
          <a:bodyPr wrap="none" rtlCol="0">
            <a:spAutoFit/>
          </a:bodyPr>
          <a:lstStyle/>
          <a:p>
            <a:r>
              <a:rPr lang="en-US" altLang="zh-CN" sz="2400" dirty="0">
                <a:solidFill>
                  <a:schemeClr val="bg1">
                    <a:lumMod val="65000"/>
                  </a:schemeClr>
                </a:solidFill>
                <a:latin typeface="Arial" charset="0"/>
                <a:ea typeface="Arial" charset="0"/>
                <a:cs typeface="Arial" charset="0"/>
              </a:rPr>
              <a:t>Conclusion</a:t>
            </a:r>
            <a:endParaRPr lang="zh-CN" altLang="en-US" sz="2400" dirty="0">
              <a:solidFill>
                <a:schemeClr val="bg1">
                  <a:lumMod val="65000"/>
                </a:schemeClr>
              </a:solidFill>
              <a:latin typeface="Arial" charset="0"/>
              <a:ea typeface="Arial" charset="0"/>
              <a:cs typeface="Arial" charset="0"/>
            </a:endParaRPr>
          </a:p>
        </p:txBody>
      </p:sp>
      <p:grpSp>
        <p:nvGrpSpPr>
          <p:cNvPr id="62" name="组合 61"/>
          <p:cNvGrpSpPr/>
          <p:nvPr/>
        </p:nvGrpSpPr>
        <p:grpSpPr>
          <a:xfrm>
            <a:off x="1044205" y="1470726"/>
            <a:ext cx="4998015" cy="4211752"/>
            <a:chOff x="1127577" y="1762826"/>
            <a:chExt cx="4998015" cy="4211752"/>
          </a:xfrm>
          <a:solidFill>
            <a:srgbClr val="1181B3"/>
          </a:solidFill>
        </p:grpSpPr>
        <p:sp>
          <p:nvSpPr>
            <p:cNvPr id="63" name="椭圆 62"/>
            <p:cNvSpPr/>
            <p:nvPr/>
          </p:nvSpPr>
          <p:spPr>
            <a:xfrm>
              <a:off x="2522194" y="1762826"/>
              <a:ext cx="3603398" cy="36033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charset="0"/>
                <a:ea typeface="Arial" charset="0"/>
                <a:cs typeface="Arial" charset="0"/>
              </a:endParaRPr>
            </a:p>
          </p:txBody>
        </p:sp>
        <p:sp>
          <p:nvSpPr>
            <p:cNvPr id="64" name="圆角矩形 63"/>
            <p:cNvSpPr/>
            <p:nvPr/>
          </p:nvSpPr>
          <p:spPr>
            <a:xfrm rot="19041623">
              <a:off x="1127577" y="5336403"/>
              <a:ext cx="1900555" cy="63817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charset="0"/>
                <a:ea typeface="Arial" charset="0"/>
                <a:cs typeface="Arial" charset="0"/>
              </a:endParaRPr>
            </a:p>
          </p:txBody>
        </p:sp>
      </p:grpSp>
      <p:sp>
        <p:nvSpPr>
          <p:cNvPr id="65" name="文本框 64"/>
          <p:cNvSpPr txBox="1"/>
          <p:nvPr/>
        </p:nvSpPr>
        <p:spPr>
          <a:xfrm>
            <a:off x="3249704" y="2918482"/>
            <a:ext cx="1981633" cy="707886"/>
          </a:xfrm>
          <a:prstGeom prst="rect">
            <a:avLst/>
          </a:prstGeom>
          <a:noFill/>
        </p:spPr>
        <p:txBody>
          <a:bodyPr wrap="none" rtlCol="0">
            <a:spAutoFit/>
          </a:bodyPr>
          <a:lstStyle/>
          <a:p>
            <a:r>
              <a:rPr lang="en-US" altLang="zh-CN" sz="4000" dirty="0">
                <a:solidFill>
                  <a:schemeClr val="bg2"/>
                </a:solidFill>
                <a:latin typeface="Arial" charset="0"/>
                <a:ea typeface="Arial" charset="0"/>
                <a:cs typeface="Arial" charset="0"/>
              </a:rPr>
              <a:t>Content</a:t>
            </a:r>
            <a:endParaRPr lang="zh-CN" altLang="en-US" sz="400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1487100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2722220" cy="707886"/>
          </a:xfrm>
          <a:prstGeom prst="rect">
            <a:avLst/>
          </a:prstGeom>
          <a:noFill/>
        </p:spPr>
        <p:txBody>
          <a:bodyPr wrap="none" rtlCol="0">
            <a:spAutoFit/>
          </a:bodyPr>
          <a:lstStyle/>
          <a:p>
            <a:r>
              <a:rPr lang="en-US" altLang="zh-CN" sz="4000" dirty="0">
                <a:solidFill>
                  <a:schemeClr val="bg1"/>
                </a:solidFill>
              </a:rPr>
              <a:t>Conclusion</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059006" y="3239729"/>
            <a:ext cx="10093357" cy="830997"/>
            <a:chOff x="1059006" y="3343305"/>
            <a:chExt cx="10093357" cy="830997"/>
          </a:xfrm>
        </p:grpSpPr>
        <p:grpSp>
          <p:nvGrpSpPr>
            <p:cNvPr id="36" name="组合 35"/>
            <p:cNvGrpSpPr/>
            <p:nvPr/>
          </p:nvGrpSpPr>
          <p:grpSpPr>
            <a:xfrm>
              <a:off x="1059006" y="3535035"/>
              <a:ext cx="447539" cy="447539"/>
              <a:chOff x="467545" y="3246001"/>
              <a:chExt cx="1224136" cy="1224136"/>
            </a:xfrm>
          </p:grpSpPr>
          <p:grpSp>
            <p:nvGrpSpPr>
              <p:cNvPr id="37" name="组合 36"/>
              <p:cNvGrpSpPr/>
              <p:nvPr/>
            </p:nvGrpSpPr>
            <p:grpSpPr>
              <a:xfrm>
                <a:off x="467545" y="3246001"/>
                <a:ext cx="1224136" cy="1224136"/>
                <a:chOff x="9324528" y="3389313"/>
                <a:chExt cx="1551855" cy="1551855"/>
              </a:xfrm>
            </p:grpSpPr>
            <p:sp>
              <p:nvSpPr>
                <p:cNvPr id="39" name="椭圆 38"/>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sp>
              <p:nvSpPr>
                <p:cNvPr id="40" name="椭圆 39"/>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grpSp>
          <p:sp>
            <p:nvSpPr>
              <p:cNvPr id="38"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Times New Roman" charset="0"/>
                  <a:ea typeface="Times New Roman" charset="0"/>
                  <a:cs typeface="Times New Roman" charset="0"/>
                </a:endParaRPr>
              </a:p>
            </p:txBody>
          </p:sp>
        </p:grpSp>
        <p:sp>
          <p:nvSpPr>
            <p:cNvPr id="41" name="文本框 40"/>
            <p:cNvSpPr txBox="1"/>
            <p:nvPr/>
          </p:nvSpPr>
          <p:spPr>
            <a:xfrm>
              <a:off x="1553550" y="3343305"/>
              <a:ext cx="9598813" cy="830997"/>
            </a:xfrm>
            <a:prstGeom prst="rect">
              <a:avLst/>
            </a:prstGeom>
            <a:noFill/>
          </p:spPr>
          <p:txBody>
            <a:bodyPr wrap="square" rtlCol="0">
              <a:spAutoFit/>
            </a:bodyPr>
            <a:lstStyle/>
            <a:p>
              <a:pPr algn="just"/>
              <a:r>
                <a:rPr lang="en-US" altLang="zh-CN" sz="2400" dirty="0">
                  <a:latin typeface="+mj-lt"/>
                  <a:ea typeface="Times New Roman" charset="0"/>
                  <a:cs typeface="Times New Roman" charset="0"/>
                </a:rPr>
                <a:t>The experimental results demonstrated that our framework outperforms other state-of-the-art methods. </a:t>
              </a:r>
            </a:p>
          </p:txBody>
        </p:sp>
      </p:grpSp>
      <p:grpSp>
        <p:nvGrpSpPr>
          <p:cNvPr id="8" name="Group 7"/>
          <p:cNvGrpSpPr/>
          <p:nvPr/>
        </p:nvGrpSpPr>
        <p:grpSpPr>
          <a:xfrm>
            <a:off x="1059006" y="1534763"/>
            <a:ext cx="10108664" cy="830997"/>
            <a:chOff x="1059006" y="1534763"/>
            <a:chExt cx="10108664" cy="830997"/>
          </a:xfrm>
        </p:grpSpPr>
        <p:grpSp>
          <p:nvGrpSpPr>
            <p:cNvPr id="31" name="组合 30"/>
            <p:cNvGrpSpPr/>
            <p:nvPr/>
          </p:nvGrpSpPr>
          <p:grpSpPr>
            <a:xfrm>
              <a:off x="1059006" y="1661644"/>
              <a:ext cx="447539" cy="447539"/>
              <a:chOff x="467545" y="3246001"/>
              <a:chExt cx="1224136" cy="1224136"/>
            </a:xfrm>
          </p:grpSpPr>
          <p:grpSp>
            <p:nvGrpSpPr>
              <p:cNvPr id="32" name="组合 31"/>
              <p:cNvGrpSpPr/>
              <p:nvPr/>
            </p:nvGrpSpPr>
            <p:grpSpPr>
              <a:xfrm>
                <a:off x="467545" y="3246001"/>
                <a:ext cx="1224136" cy="1224136"/>
                <a:chOff x="9324528" y="3389313"/>
                <a:chExt cx="1551855" cy="1551855"/>
              </a:xfrm>
            </p:grpSpPr>
            <p:sp>
              <p:nvSpPr>
                <p:cNvPr id="34" name="椭圆 33"/>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sp>
              <p:nvSpPr>
                <p:cNvPr id="35" name="椭圆 34"/>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grpSp>
          <p:sp>
            <p:nvSpPr>
              <p:cNvPr id="33"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Times New Roman" charset="0"/>
                  <a:ea typeface="Times New Roman" charset="0"/>
                  <a:cs typeface="Times New Roman" charset="0"/>
                </a:endParaRPr>
              </a:p>
            </p:txBody>
          </p:sp>
        </p:grpSp>
        <p:sp>
          <p:nvSpPr>
            <p:cNvPr id="42" name="矩形 41"/>
            <p:cNvSpPr/>
            <p:nvPr/>
          </p:nvSpPr>
          <p:spPr>
            <a:xfrm>
              <a:off x="1538245" y="1534763"/>
              <a:ext cx="9629425" cy="830997"/>
            </a:xfrm>
            <a:prstGeom prst="rect">
              <a:avLst/>
            </a:prstGeom>
          </p:spPr>
          <p:txBody>
            <a:bodyPr wrap="square">
              <a:spAutoFit/>
            </a:bodyPr>
            <a:lstStyle/>
            <a:p>
              <a:pPr algn="just"/>
              <a:r>
                <a:rPr lang="en-US" altLang="zh-CN" sz="2400" dirty="0">
                  <a:latin typeface="+mj-lt"/>
                  <a:ea typeface="Times New Roman" charset="0"/>
                  <a:cs typeface="Times New Roman" charset="0"/>
                  <a:sym typeface="+mn-lt"/>
                </a:rPr>
                <a:t>We proposed a scale-insensitive method to perform liver tumor detection in multi-phase CT </a:t>
              </a:r>
              <a:r>
                <a:rPr lang="en-US" altLang="zh-CN" sz="2400" dirty="0" smtClean="0">
                  <a:latin typeface="+mj-lt"/>
                  <a:ea typeface="Times New Roman" charset="0"/>
                  <a:cs typeface="Times New Roman" charset="0"/>
                  <a:sym typeface="+mn-lt"/>
                </a:rPr>
                <a:t>images</a:t>
              </a:r>
              <a:r>
                <a:rPr lang="zh-CN" altLang="en-US" sz="2400" dirty="0" smtClean="0">
                  <a:latin typeface="+mj-lt"/>
                  <a:ea typeface="Times New Roman" charset="0"/>
                  <a:cs typeface="Times New Roman" charset="0"/>
                  <a:sym typeface="+mn-lt"/>
                </a:rPr>
                <a:t> </a:t>
              </a:r>
              <a:r>
                <a:rPr lang="en-US" altLang="zh-CN" sz="2400" dirty="0" smtClean="0">
                  <a:latin typeface="+mj-lt"/>
                  <a:ea typeface="Times New Roman" charset="0"/>
                  <a:cs typeface="Times New Roman" charset="0"/>
                  <a:sym typeface="+mn-lt"/>
                </a:rPr>
                <a:t>and</a:t>
              </a:r>
              <a:r>
                <a:rPr lang="zh-CN" altLang="en-US" sz="2400" dirty="0" smtClean="0">
                  <a:latin typeface="+mj-lt"/>
                  <a:ea typeface="Times New Roman" charset="0"/>
                  <a:cs typeface="Times New Roman" charset="0"/>
                  <a:sym typeface="+mn-lt"/>
                </a:rPr>
                <a:t> </a:t>
              </a:r>
              <a:r>
                <a:rPr lang="en-US" altLang="zh-CN" sz="2400" dirty="0" smtClean="0">
                  <a:latin typeface="+mj-lt"/>
                  <a:ea typeface="Times New Roman" charset="0"/>
                  <a:cs typeface="Times New Roman" charset="0"/>
                  <a:sym typeface="+mn-lt"/>
                </a:rPr>
                <a:t>GCLSTM</a:t>
              </a:r>
              <a:r>
                <a:rPr lang="zh-CN" altLang="en-US" sz="2400" dirty="0" smtClean="0">
                  <a:latin typeface="+mj-lt"/>
                  <a:ea typeface="Times New Roman" charset="0"/>
                  <a:cs typeface="Times New Roman" charset="0"/>
                  <a:sym typeface="+mn-lt"/>
                </a:rPr>
                <a:t> </a:t>
              </a:r>
              <a:r>
                <a:rPr lang="en-US" altLang="zh-CN" sz="2400" dirty="0" smtClean="0">
                  <a:latin typeface="+mj-lt"/>
                  <a:ea typeface="Times New Roman" charset="0"/>
                  <a:cs typeface="Times New Roman" charset="0"/>
                  <a:sym typeface="+mn-lt"/>
                </a:rPr>
                <a:t>block.</a:t>
              </a:r>
              <a:endParaRPr lang="en-US" altLang="zh-CN" sz="2400" dirty="0">
                <a:latin typeface="+mj-lt"/>
                <a:ea typeface="Times New Roman" charset="0"/>
                <a:cs typeface="Times New Roman" charset="0"/>
                <a:sym typeface="+mn-lt"/>
              </a:endParaRPr>
            </a:p>
          </p:txBody>
        </p:sp>
      </p:grpSp>
      <p:grpSp>
        <p:nvGrpSpPr>
          <p:cNvPr id="10" name="Group 9"/>
          <p:cNvGrpSpPr/>
          <p:nvPr/>
        </p:nvGrpSpPr>
        <p:grpSpPr>
          <a:xfrm>
            <a:off x="1059006" y="4944696"/>
            <a:ext cx="10078052" cy="830997"/>
            <a:chOff x="1059006" y="4944696"/>
            <a:chExt cx="10078052" cy="830997"/>
          </a:xfrm>
        </p:grpSpPr>
        <p:grpSp>
          <p:nvGrpSpPr>
            <p:cNvPr id="59" name="组合 58"/>
            <p:cNvGrpSpPr/>
            <p:nvPr/>
          </p:nvGrpSpPr>
          <p:grpSpPr>
            <a:xfrm>
              <a:off x="1059006" y="5136426"/>
              <a:ext cx="447539" cy="447539"/>
              <a:chOff x="467545" y="3246001"/>
              <a:chExt cx="1224136" cy="1224136"/>
            </a:xfrm>
          </p:grpSpPr>
          <p:grpSp>
            <p:nvGrpSpPr>
              <p:cNvPr id="60" name="组合 59"/>
              <p:cNvGrpSpPr/>
              <p:nvPr/>
            </p:nvGrpSpPr>
            <p:grpSpPr>
              <a:xfrm>
                <a:off x="467545" y="3246001"/>
                <a:ext cx="1224136" cy="1224136"/>
                <a:chOff x="9324528" y="3389313"/>
                <a:chExt cx="1551855" cy="1551855"/>
              </a:xfrm>
            </p:grpSpPr>
            <p:sp>
              <p:nvSpPr>
                <p:cNvPr id="62" name="椭圆 61"/>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sp>
              <p:nvSpPr>
                <p:cNvPr id="63" name="椭圆 62"/>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grpSp>
          <p:sp>
            <p:nvSpPr>
              <p:cNvPr id="61"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Times New Roman" charset="0"/>
                  <a:ea typeface="Times New Roman" charset="0"/>
                  <a:cs typeface="Times New Roman" charset="0"/>
                </a:endParaRPr>
              </a:p>
            </p:txBody>
          </p:sp>
        </p:grpSp>
        <p:sp>
          <p:nvSpPr>
            <p:cNvPr id="64" name="文本框 63"/>
            <p:cNvSpPr txBox="1"/>
            <p:nvPr/>
          </p:nvSpPr>
          <p:spPr>
            <a:xfrm>
              <a:off x="1538245" y="4944696"/>
              <a:ext cx="9598813" cy="830997"/>
            </a:xfrm>
            <a:prstGeom prst="rect">
              <a:avLst/>
            </a:prstGeom>
            <a:noFill/>
          </p:spPr>
          <p:txBody>
            <a:bodyPr wrap="square" rtlCol="0">
              <a:spAutoFit/>
            </a:bodyPr>
            <a:lstStyle/>
            <a:p>
              <a:pPr algn="just"/>
              <a:r>
                <a:rPr lang="en-US" altLang="zh-CN" sz="2400" dirty="0" smtClean="0">
                  <a:latin typeface="+mj-lt"/>
                  <a:ea typeface="Times New Roman" charset="0"/>
                  <a:cs typeface="Times New Roman" charset="0"/>
                </a:rPr>
                <a:t>A</a:t>
              </a:r>
              <a:r>
                <a:rPr lang="zh-CN" altLang="en-US" sz="2400" dirty="0" smtClean="0">
                  <a:latin typeface="+mj-lt"/>
                  <a:ea typeface="Times New Roman" charset="0"/>
                  <a:cs typeface="Times New Roman" charset="0"/>
                </a:rPr>
                <a:t> </a:t>
              </a:r>
              <a:r>
                <a:rPr lang="en-US" altLang="zh-CN" sz="2400" dirty="0" smtClean="0">
                  <a:latin typeface="+mj-lt"/>
                  <a:ea typeface="Times New Roman" charset="0"/>
                  <a:cs typeface="Times New Roman" charset="0"/>
                </a:rPr>
                <a:t>larger-scale </a:t>
              </a:r>
              <a:r>
                <a:rPr lang="en-US" altLang="zh-CN" sz="2400" dirty="0">
                  <a:latin typeface="+mj-lt"/>
                  <a:ea typeface="Times New Roman" charset="0"/>
                  <a:cs typeface="Times New Roman" charset="0"/>
                </a:rPr>
                <a:t>liver lesion </a:t>
              </a:r>
              <a:r>
                <a:rPr lang="en-US" altLang="zh-CN" sz="2400" dirty="0" smtClean="0">
                  <a:latin typeface="+mj-lt"/>
                  <a:ea typeface="Times New Roman" charset="0"/>
                  <a:cs typeface="Times New Roman" charset="0"/>
                </a:rPr>
                <a:t>dataset</a:t>
              </a:r>
              <a:r>
                <a:rPr lang="zh-CN" altLang="en-US" sz="2400" dirty="0" smtClean="0">
                  <a:latin typeface="+mj-lt"/>
                  <a:ea typeface="Times New Roman" charset="0"/>
                  <a:cs typeface="Times New Roman" charset="0"/>
                </a:rPr>
                <a:t> </a:t>
              </a:r>
              <a:r>
                <a:rPr lang="en-US" altLang="zh-CN" sz="2400" dirty="0" smtClean="0">
                  <a:latin typeface="+mj-lt"/>
                  <a:ea typeface="Times New Roman" charset="0"/>
                  <a:cs typeface="Times New Roman" charset="0"/>
                </a:rPr>
                <a:t>and</a:t>
              </a:r>
              <a:r>
                <a:rPr lang="zh-CN" altLang="en-US" sz="2400" dirty="0" smtClean="0">
                  <a:latin typeface="+mj-lt"/>
                  <a:ea typeface="Times New Roman" charset="0"/>
                  <a:cs typeface="Times New Roman" charset="0"/>
                </a:rPr>
                <a:t> </a:t>
              </a:r>
              <a:r>
                <a:rPr lang="en-US" altLang="zh-CN" sz="2400" dirty="0" smtClean="0">
                  <a:latin typeface="+mj-lt"/>
                  <a:ea typeface="Times New Roman" charset="0"/>
                  <a:cs typeface="Times New Roman" charset="0"/>
                </a:rPr>
                <a:t>the </a:t>
              </a:r>
              <a:r>
                <a:rPr lang="en-US" altLang="zh-CN" sz="2400" dirty="0">
                  <a:latin typeface="+mj-lt"/>
                  <a:ea typeface="Times New Roman" charset="0"/>
                  <a:cs typeface="Times New Roman" charset="0"/>
                </a:rPr>
                <a:t>ability to classify tumor objects.</a:t>
              </a:r>
            </a:p>
          </p:txBody>
        </p:sp>
      </p:grpSp>
    </p:spTree>
    <p:extLst>
      <p:ext uri="{BB962C8B-B14F-4D97-AF65-F5344CB8AC3E}">
        <p14:creationId xmlns:p14="http://schemas.microsoft.com/office/powerpoint/2010/main" val="3370350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68141" y="4147410"/>
            <a:ext cx="4072988" cy="1702959"/>
            <a:chOff x="219693" y="4872618"/>
            <a:chExt cx="4072988" cy="1702959"/>
          </a:xfrm>
        </p:grpSpPr>
        <p:grpSp>
          <p:nvGrpSpPr>
            <p:cNvPr id="3" name="组合 11"/>
            <p:cNvGrpSpPr>
              <a:grpSpLocks/>
            </p:cNvGrpSpPr>
            <p:nvPr/>
          </p:nvGrpSpPr>
          <p:grpSpPr bwMode="auto">
            <a:xfrm>
              <a:off x="219693" y="5184271"/>
              <a:ext cx="987248" cy="1014772"/>
              <a:chOff x="17175792" y="13699243"/>
              <a:chExt cx="6540662" cy="6516163"/>
            </a:xfrm>
          </p:grpSpPr>
          <p:sp>
            <p:nvSpPr>
              <p:cNvPr id="6" name="椭圆 5"/>
              <p:cNvSpPr/>
              <p:nvPr/>
            </p:nvSpPr>
            <p:spPr>
              <a:xfrm>
                <a:off x="17226745" y="13699243"/>
                <a:ext cx="6481663" cy="6516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75792" y="13699243"/>
                <a:ext cx="6540662" cy="65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标题 1"/>
            <p:cNvSpPr txBox="1">
              <a:spLocks/>
            </p:cNvSpPr>
            <p:nvPr/>
          </p:nvSpPr>
          <p:spPr bwMode="auto">
            <a:xfrm>
              <a:off x="2333625" y="5497298"/>
              <a:ext cx="1959056" cy="1078279"/>
            </a:xfrm>
            <a:prstGeom prst="rect">
              <a:avLst/>
            </a:prstGeom>
            <a:noFill/>
            <a:ln w="9525">
              <a:noFill/>
              <a:miter lim="800000"/>
              <a:headEnd/>
              <a:tailEnd/>
            </a:ln>
          </p:spPr>
          <p:txBody>
            <a:bodyPr lIns="411440" tIns="205718" rIns="411440" bIns="205718" anchor="ctr"/>
            <a:lstStyle/>
            <a:p>
              <a:pPr>
                <a:lnSpc>
                  <a:spcPts val="1500"/>
                </a:lnSpc>
                <a:defRPr/>
              </a:pPr>
              <a:r>
                <a:rPr lang="en-US" altLang="zh-CN" sz="8000" dirty="0">
                  <a:solidFill>
                    <a:srgbClr val="C00000"/>
                  </a:solidFill>
                  <a:latin typeface="Arial Unicode MS" pitchFamily="34" charset="-122"/>
                  <a:ea typeface="Arial Unicode MS" pitchFamily="34" charset="-122"/>
                  <a:cs typeface="Arial Unicode MS" pitchFamily="34" charset="-122"/>
                </a:rPr>
                <a:t>R</a:t>
              </a:r>
              <a:r>
                <a:rPr lang="en-US" altLang="zh-CN" sz="8800" dirty="0">
                  <a:solidFill>
                    <a:srgbClr val="C00000"/>
                  </a:solidFill>
                  <a:latin typeface="+mj-lt"/>
                  <a:ea typeface="MS PGothic" pitchFamily="34" charset="-128"/>
                  <a:cs typeface="+mj-cs"/>
                </a:rPr>
                <a:t/>
              </a:r>
              <a:br>
                <a:rPr lang="en-US" altLang="zh-CN" sz="8800" dirty="0">
                  <a:solidFill>
                    <a:srgbClr val="C00000"/>
                  </a:solidFill>
                  <a:latin typeface="+mj-lt"/>
                  <a:ea typeface="MS PGothic" pitchFamily="34" charset="-128"/>
                  <a:cs typeface="+mj-cs"/>
                </a:rPr>
              </a:br>
              <a:r>
                <a:rPr lang="en-US" altLang="zh-CN" sz="1200" dirty="0">
                  <a:solidFill>
                    <a:srgbClr val="C00000"/>
                  </a:solidFill>
                  <a:latin typeface="+mj-lt"/>
                  <a:ea typeface="MS PGothic" pitchFamily="34" charset="-128"/>
                  <a:cs typeface="+mj-cs"/>
                </a:rPr>
                <a:t> RITSUMEIKAN</a:t>
              </a:r>
              <a:endParaRPr lang="zh-CN" altLang="en-US" sz="1400" dirty="0">
                <a:solidFill>
                  <a:srgbClr val="C00000"/>
                </a:solidFill>
                <a:latin typeface="+mj-lt"/>
                <a:ea typeface="MS PGothic" pitchFamily="34" charset="-128"/>
                <a:cs typeface="+mj-cs"/>
              </a:endParaRPr>
            </a:p>
          </p:txBody>
        </p:sp>
        <p:pic>
          <p:nvPicPr>
            <p:cNvPr id="5" name="图片 8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212" y="4872618"/>
              <a:ext cx="1767904" cy="163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直接连接符 7"/>
          <p:cNvCxnSpPr/>
          <p:nvPr/>
        </p:nvCxnSpPr>
        <p:spPr>
          <a:xfrm>
            <a:off x="7478535" y="3737600"/>
            <a:ext cx="365424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554884" y="1049987"/>
            <a:ext cx="6190937" cy="4508927"/>
            <a:chOff x="2076833" y="302107"/>
            <a:chExt cx="6190937" cy="4508927"/>
          </a:xfrm>
        </p:grpSpPr>
        <p:sp>
          <p:nvSpPr>
            <p:cNvPr id="10" name="文本框 9"/>
            <p:cNvSpPr txBox="1"/>
            <p:nvPr/>
          </p:nvSpPr>
          <p:spPr>
            <a:xfrm>
              <a:off x="4524438" y="1127672"/>
              <a:ext cx="3743332" cy="1862048"/>
            </a:xfrm>
            <a:prstGeom prst="rect">
              <a:avLst/>
            </a:prstGeom>
            <a:noFill/>
          </p:spPr>
          <p:txBody>
            <a:bodyPr wrap="none" rtlCol="0">
              <a:spAutoFit/>
            </a:bodyPr>
            <a:lstStyle/>
            <a:p>
              <a:r>
                <a:rPr lang="en-US" altLang="zh-CN" sz="11500" b="1" dirty="0">
                  <a:latin typeface="汉仪细等线简" panose="02010609000101010101" pitchFamily="49" charset="-122"/>
                  <a:ea typeface="汉仪细等线简" panose="02010609000101010101" pitchFamily="49" charset="-122"/>
                </a:rPr>
                <a:t>hank</a:t>
              </a:r>
              <a:endParaRPr lang="zh-CN" altLang="en-US" sz="11500" b="1" dirty="0">
                <a:latin typeface="汉仪细等线简" panose="02010609000101010101" pitchFamily="49" charset="-122"/>
                <a:ea typeface="汉仪细等线简" panose="02010609000101010101" pitchFamily="49" charset="-122"/>
              </a:endParaRPr>
            </a:p>
          </p:txBody>
        </p:sp>
        <p:sp>
          <p:nvSpPr>
            <p:cNvPr id="11" name="文本框 10"/>
            <p:cNvSpPr txBox="1"/>
            <p:nvPr/>
          </p:nvSpPr>
          <p:spPr>
            <a:xfrm>
              <a:off x="4524438" y="2449790"/>
              <a:ext cx="2411238" cy="1569660"/>
            </a:xfrm>
            <a:prstGeom prst="rect">
              <a:avLst/>
            </a:prstGeom>
            <a:noFill/>
          </p:spPr>
          <p:txBody>
            <a:bodyPr wrap="none" rtlCol="0">
              <a:spAutoFit/>
            </a:bodyPr>
            <a:lstStyle/>
            <a:p>
              <a:r>
                <a:rPr lang="en-US" altLang="zh-CN" sz="9600" b="1" dirty="0">
                  <a:latin typeface="汉仪细等线简" panose="02010609000101010101" pitchFamily="49" charset="-122"/>
                  <a:ea typeface="汉仪细等线简" panose="02010609000101010101" pitchFamily="49" charset="-122"/>
                </a:rPr>
                <a:t>you</a:t>
              </a:r>
              <a:endParaRPr lang="zh-CN" altLang="en-US" sz="9600" dirty="0">
                <a:latin typeface="汉仪细等线简" panose="02010609000101010101" pitchFamily="49" charset="-122"/>
                <a:ea typeface="汉仪细等线简" panose="02010609000101010101" pitchFamily="49" charset="-122"/>
              </a:endParaRPr>
            </a:p>
          </p:txBody>
        </p:sp>
        <p:sp>
          <p:nvSpPr>
            <p:cNvPr id="12" name="矩形 11"/>
            <p:cNvSpPr/>
            <p:nvPr/>
          </p:nvSpPr>
          <p:spPr>
            <a:xfrm>
              <a:off x="2076833" y="302107"/>
              <a:ext cx="2486578" cy="4508927"/>
            </a:xfrm>
            <a:prstGeom prst="rect">
              <a:avLst/>
            </a:prstGeom>
          </p:spPr>
          <p:txBody>
            <a:bodyPr wrap="none">
              <a:spAutoFit/>
            </a:bodyPr>
            <a:lstStyle/>
            <a:p>
              <a:r>
                <a:rPr lang="en-US" altLang="zh-CN" sz="28700" b="1" dirty="0">
                  <a:solidFill>
                    <a:srgbClr val="354B5E"/>
                  </a:solidFill>
                  <a:latin typeface="Microsoft YaHei UI" panose="020B0503020204020204" pitchFamily="34" charset="-122"/>
                  <a:ea typeface="Microsoft YaHei UI" panose="020B0503020204020204" pitchFamily="34" charset="-122"/>
                </a:rPr>
                <a:t>T</a:t>
              </a:r>
              <a:endParaRPr lang="zh-CN" altLang="en-US" sz="4000" dirty="0">
                <a:solidFill>
                  <a:srgbClr val="354B5E"/>
                </a:solidFill>
              </a:endParaRPr>
            </a:p>
          </p:txBody>
        </p:sp>
      </p:grpSp>
      <p:grpSp>
        <p:nvGrpSpPr>
          <p:cNvPr id="13" name="组合 12"/>
          <p:cNvGrpSpPr/>
          <p:nvPr/>
        </p:nvGrpSpPr>
        <p:grpSpPr>
          <a:xfrm rot="619297">
            <a:off x="7770610" y="467602"/>
            <a:ext cx="3038086" cy="3022280"/>
            <a:chOff x="6940262" y="3251983"/>
            <a:chExt cx="971550" cy="966788"/>
          </a:xfrm>
        </p:grpSpPr>
        <p:sp>
          <p:nvSpPr>
            <p:cNvPr id="14" name="Freeform 5"/>
            <p:cNvSpPr>
              <a:spLocks/>
            </p:cNvSpPr>
            <p:nvPr/>
          </p:nvSpPr>
          <p:spPr bwMode="auto">
            <a:xfrm>
              <a:off x="6959312" y="3251983"/>
              <a:ext cx="928688" cy="966788"/>
            </a:xfrm>
            <a:custGeom>
              <a:avLst/>
              <a:gdLst>
                <a:gd name="T0" fmla="*/ 121 w 245"/>
                <a:gd name="T1" fmla="*/ 0 h 255"/>
                <a:gd name="T2" fmla="*/ 158 w 245"/>
                <a:gd name="T3" fmla="*/ 61 h 255"/>
                <a:gd name="T4" fmla="*/ 234 w 245"/>
                <a:gd name="T5" fmla="*/ 65 h 255"/>
                <a:gd name="T6" fmla="*/ 198 w 245"/>
                <a:gd name="T7" fmla="*/ 128 h 255"/>
                <a:gd name="T8" fmla="*/ 233 w 245"/>
                <a:gd name="T9" fmla="*/ 191 h 255"/>
                <a:gd name="T10" fmla="*/ 160 w 245"/>
                <a:gd name="T11" fmla="*/ 193 h 255"/>
                <a:gd name="T12" fmla="*/ 122 w 245"/>
                <a:gd name="T13" fmla="*/ 255 h 255"/>
                <a:gd name="T14" fmla="*/ 87 w 245"/>
                <a:gd name="T15" fmla="*/ 193 h 255"/>
                <a:gd name="T16" fmla="*/ 11 w 245"/>
                <a:gd name="T17" fmla="*/ 190 h 255"/>
                <a:gd name="T18" fmla="*/ 47 w 245"/>
                <a:gd name="T19" fmla="*/ 125 h 255"/>
                <a:gd name="T20" fmla="*/ 11 w 245"/>
                <a:gd name="T21" fmla="*/ 65 h 255"/>
                <a:gd name="T22" fmla="*/ 86 w 245"/>
                <a:gd name="T23" fmla="*/ 62 h 255"/>
                <a:gd name="T24" fmla="*/ 121 w 245"/>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55">
                  <a:moveTo>
                    <a:pt x="121" y="0"/>
                  </a:moveTo>
                  <a:cubicBezTo>
                    <a:pt x="142" y="0"/>
                    <a:pt x="147" y="55"/>
                    <a:pt x="158" y="61"/>
                  </a:cubicBezTo>
                  <a:cubicBezTo>
                    <a:pt x="170" y="67"/>
                    <a:pt x="222" y="43"/>
                    <a:pt x="234" y="65"/>
                  </a:cubicBezTo>
                  <a:cubicBezTo>
                    <a:pt x="245" y="85"/>
                    <a:pt x="198" y="115"/>
                    <a:pt x="198" y="128"/>
                  </a:cubicBezTo>
                  <a:cubicBezTo>
                    <a:pt x="198" y="141"/>
                    <a:pt x="244" y="172"/>
                    <a:pt x="233" y="191"/>
                  </a:cubicBezTo>
                  <a:cubicBezTo>
                    <a:pt x="222" y="211"/>
                    <a:pt x="172" y="186"/>
                    <a:pt x="160" y="193"/>
                  </a:cubicBezTo>
                  <a:cubicBezTo>
                    <a:pt x="148" y="200"/>
                    <a:pt x="143" y="255"/>
                    <a:pt x="122" y="255"/>
                  </a:cubicBezTo>
                  <a:cubicBezTo>
                    <a:pt x="101" y="255"/>
                    <a:pt x="98" y="199"/>
                    <a:pt x="87" y="193"/>
                  </a:cubicBezTo>
                  <a:cubicBezTo>
                    <a:pt x="75" y="187"/>
                    <a:pt x="24" y="212"/>
                    <a:pt x="11" y="190"/>
                  </a:cubicBezTo>
                  <a:cubicBezTo>
                    <a:pt x="0" y="169"/>
                    <a:pt x="47" y="138"/>
                    <a:pt x="47" y="125"/>
                  </a:cubicBezTo>
                  <a:cubicBezTo>
                    <a:pt x="48" y="113"/>
                    <a:pt x="1" y="83"/>
                    <a:pt x="11" y="65"/>
                  </a:cubicBezTo>
                  <a:cubicBezTo>
                    <a:pt x="23" y="45"/>
                    <a:pt x="73" y="69"/>
                    <a:pt x="86" y="62"/>
                  </a:cubicBezTo>
                  <a:cubicBezTo>
                    <a:pt x="97" y="55"/>
                    <a:pt x="100" y="0"/>
                    <a:pt x="121" y="0"/>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6"/>
            <p:cNvSpPr>
              <a:spLocks/>
            </p:cNvSpPr>
            <p:nvPr/>
          </p:nvSpPr>
          <p:spPr bwMode="auto">
            <a:xfrm>
              <a:off x="6956137" y="3256746"/>
              <a:ext cx="936625" cy="962025"/>
            </a:xfrm>
            <a:custGeom>
              <a:avLst/>
              <a:gdLst>
                <a:gd name="T0" fmla="*/ 129 w 247"/>
                <a:gd name="T1" fmla="*/ 1 h 254"/>
                <a:gd name="T2" fmla="*/ 162 w 247"/>
                <a:gd name="T3" fmla="*/ 63 h 254"/>
                <a:gd name="T4" fmla="*/ 237 w 247"/>
                <a:gd name="T5" fmla="*/ 71 h 254"/>
                <a:gd name="T6" fmla="*/ 198 w 247"/>
                <a:gd name="T7" fmla="*/ 131 h 254"/>
                <a:gd name="T8" fmla="*/ 229 w 247"/>
                <a:gd name="T9" fmla="*/ 196 h 254"/>
                <a:gd name="T10" fmla="*/ 156 w 247"/>
                <a:gd name="T11" fmla="*/ 193 h 254"/>
                <a:gd name="T12" fmla="*/ 116 w 247"/>
                <a:gd name="T13" fmla="*/ 252 h 254"/>
                <a:gd name="T14" fmla="*/ 84 w 247"/>
                <a:gd name="T15" fmla="*/ 189 h 254"/>
                <a:gd name="T16" fmla="*/ 11 w 247"/>
                <a:gd name="T17" fmla="*/ 182 h 254"/>
                <a:gd name="T18" fmla="*/ 49 w 247"/>
                <a:gd name="T19" fmla="*/ 121 h 254"/>
                <a:gd name="T20" fmla="*/ 18 w 247"/>
                <a:gd name="T21" fmla="*/ 59 h 254"/>
                <a:gd name="T22" fmla="*/ 91 w 247"/>
                <a:gd name="T23" fmla="*/ 60 h 254"/>
                <a:gd name="T24" fmla="*/ 129 w 247"/>
                <a:gd name="T25" fmla="*/ 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54">
                  <a:moveTo>
                    <a:pt x="129" y="1"/>
                  </a:moveTo>
                  <a:cubicBezTo>
                    <a:pt x="150" y="2"/>
                    <a:pt x="151" y="57"/>
                    <a:pt x="162" y="63"/>
                  </a:cubicBezTo>
                  <a:cubicBezTo>
                    <a:pt x="174" y="70"/>
                    <a:pt x="226" y="49"/>
                    <a:pt x="237" y="71"/>
                  </a:cubicBezTo>
                  <a:cubicBezTo>
                    <a:pt x="247" y="91"/>
                    <a:pt x="199" y="118"/>
                    <a:pt x="198" y="131"/>
                  </a:cubicBezTo>
                  <a:cubicBezTo>
                    <a:pt x="197" y="144"/>
                    <a:pt x="241" y="177"/>
                    <a:pt x="229" y="196"/>
                  </a:cubicBezTo>
                  <a:cubicBezTo>
                    <a:pt x="217" y="214"/>
                    <a:pt x="169" y="187"/>
                    <a:pt x="156" y="193"/>
                  </a:cubicBezTo>
                  <a:cubicBezTo>
                    <a:pt x="144" y="199"/>
                    <a:pt x="137" y="254"/>
                    <a:pt x="116" y="252"/>
                  </a:cubicBezTo>
                  <a:cubicBezTo>
                    <a:pt x="95" y="251"/>
                    <a:pt x="95" y="196"/>
                    <a:pt x="84" y="189"/>
                  </a:cubicBezTo>
                  <a:cubicBezTo>
                    <a:pt x="73" y="182"/>
                    <a:pt x="21" y="204"/>
                    <a:pt x="11" y="182"/>
                  </a:cubicBezTo>
                  <a:cubicBezTo>
                    <a:pt x="0" y="161"/>
                    <a:pt x="48" y="134"/>
                    <a:pt x="49" y="121"/>
                  </a:cubicBezTo>
                  <a:cubicBezTo>
                    <a:pt x="50" y="108"/>
                    <a:pt x="7" y="76"/>
                    <a:pt x="18" y="59"/>
                  </a:cubicBezTo>
                  <a:cubicBezTo>
                    <a:pt x="30" y="40"/>
                    <a:pt x="78" y="66"/>
                    <a:pt x="91" y="60"/>
                  </a:cubicBezTo>
                  <a:cubicBezTo>
                    <a:pt x="103" y="54"/>
                    <a:pt x="109" y="0"/>
                    <a:pt x="129" y="1"/>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7"/>
            <p:cNvSpPr>
              <a:spLocks/>
            </p:cNvSpPr>
            <p:nvPr/>
          </p:nvSpPr>
          <p:spPr bwMode="auto">
            <a:xfrm>
              <a:off x="6956137" y="3259921"/>
              <a:ext cx="936625" cy="955675"/>
            </a:xfrm>
            <a:custGeom>
              <a:avLst/>
              <a:gdLst>
                <a:gd name="T0" fmla="*/ 137 w 247"/>
                <a:gd name="T1" fmla="*/ 2 h 252"/>
                <a:gd name="T2" fmla="*/ 165 w 247"/>
                <a:gd name="T3" fmla="*/ 65 h 252"/>
                <a:gd name="T4" fmla="*/ 239 w 247"/>
                <a:gd name="T5" fmla="*/ 77 h 252"/>
                <a:gd name="T6" fmla="*/ 197 w 247"/>
                <a:gd name="T7" fmla="*/ 134 h 252"/>
                <a:gd name="T8" fmla="*/ 224 w 247"/>
                <a:gd name="T9" fmla="*/ 200 h 252"/>
                <a:gd name="T10" fmla="*/ 152 w 247"/>
                <a:gd name="T11" fmla="*/ 193 h 252"/>
                <a:gd name="T12" fmla="*/ 109 w 247"/>
                <a:gd name="T13" fmla="*/ 250 h 252"/>
                <a:gd name="T14" fmla="*/ 81 w 247"/>
                <a:gd name="T15" fmla="*/ 185 h 252"/>
                <a:gd name="T16" fmla="*/ 9 w 247"/>
                <a:gd name="T17" fmla="*/ 174 h 252"/>
                <a:gd name="T18" fmla="*/ 50 w 247"/>
                <a:gd name="T19" fmla="*/ 116 h 252"/>
                <a:gd name="T20" fmla="*/ 23 w 247"/>
                <a:gd name="T21" fmla="*/ 52 h 252"/>
                <a:gd name="T22" fmla="*/ 95 w 247"/>
                <a:gd name="T23" fmla="*/ 58 h 252"/>
                <a:gd name="T24" fmla="*/ 137 w 247"/>
                <a:gd name="T25" fmla="*/ 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52">
                  <a:moveTo>
                    <a:pt x="137" y="2"/>
                  </a:moveTo>
                  <a:cubicBezTo>
                    <a:pt x="157" y="4"/>
                    <a:pt x="155" y="58"/>
                    <a:pt x="165" y="65"/>
                  </a:cubicBezTo>
                  <a:cubicBezTo>
                    <a:pt x="177" y="73"/>
                    <a:pt x="229" y="55"/>
                    <a:pt x="239" y="77"/>
                  </a:cubicBezTo>
                  <a:cubicBezTo>
                    <a:pt x="247" y="98"/>
                    <a:pt x="198" y="121"/>
                    <a:pt x="197" y="134"/>
                  </a:cubicBezTo>
                  <a:cubicBezTo>
                    <a:pt x="196" y="147"/>
                    <a:pt x="237" y="182"/>
                    <a:pt x="224" y="200"/>
                  </a:cubicBezTo>
                  <a:cubicBezTo>
                    <a:pt x="210" y="217"/>
                    <a:pt x="164" y="188"/>
                    <a:pt x="152" y="193"/>
                  </a:cubicBezTo>
                  <a:cubicBezTo>
                    <a:pt x="140" y="198"/>
                    <a:pt x="130" y="252"/>
                    <a:pt x="109" y="250"/>
                  </a:cubicBezTo>
                  <a:cubicBezTo>
                    <a:pt x="88" y="247"/>
                    <a:pt x="91" y="192"/>
                    <a:pt x="81" y="185"/>
                  </a:cubicBezTo>
                  <a:cubicBezTo>
                    <a:pt x="70" y="177"/>
                    <a:pt x="18" y="196"/>
                    <a:pt x="9" y="174"/>
                  </a:cubicBezTo>
                  <a:cubicBezTo>
                    <a:pt x="0" y="153"/>
                    <a:pt x="49" y="129"/>
                    <a:pt x="50" y="116"/>
                  </a:cubicBezTo>
                  <a:cubicBezTo>
                    <a:pt x="52" y="104"/>
                    <a:pt x="11" y="69"/>
                    <a:pt x="23" y="52"/>
                  </a:cubicBezTo>
                  <a:cubicBezTo>
                    <a:pt x="37" y="35"/>
                    <a:pt x="83" y="63"/>
                    <a:pt x="95" y="58"/>
                  </a:cubicBezTo>
                  <a:cubicBezTo>
                    <a:pt x="107" y="53"/>
                    <a:pt x="116" y="0"/>
                    <a:pt x="137" y="2"/>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8"/>
            <p:cNvSpPr>
              <a:spLocks/>
            </p:cNvSpPr>
            <p:nvPr/>
          </p:nvSpPr>
          <p:spPr bwMode="auto">
            <a:xfrm>
              <a:off x="6951375" y="3259921"/>
              <a:ext cx="944563" cy="950913"/>
            </a:xfrm>
            <a:custGeom>
              <a:avLst/>
              <a:gdLst>
                <a:gd name="T0" fmla="*/ 145 w 249"/>
                <a:gd name="T1" fmla="*/ 4 h 251"/>
                <a:gd name="T2" fmla="*/ 170 w 249"/>
                <a:gd name="T3" fmla="*/ 69 h 251"/>
                <a:gd name="T4" fmla="*/ 242 w 249"/>
                <a:gd name="T5" fmla="*/ 84 h 251"/>
                <a:gd name="T6" fmla="*/ 197 w 249"/>
                <a:gd name="T7" fmla="*/ 138 h 251"/>
                <a:gd name="T8" fmla="*/ 219 w 249"/>
                <a:gd name="T9" fmla="*/ 205 h 251"/>
                <a:gd name="T10" fmla="*/ 148 w 249"/>
                <a:gd name="T11" fmla="*/ 194 h 251"/>
                <a:gd name="T12" fmla="*/ 103 w 249"/>
                <a:gd name="T13" fmla="*/ 248 h 251"/>
                <a:gd name="T14" fmla="*/ 79 w 249"/>
                <a:gd name="T15" fmla="*/ 182 h 251"/>
                <a:gd name="T16" fmla="*/ 8 w 249"/>
                <a:gd name="T17" fmla="*/ 168 h 251"/>
                <a:gd name="T18" fmla="*/ 52 w 249"/>
                <a:gd name="T19" fmla="*/ 112 h 251"/>
                <a:gd name="T20" fmla="*/ 30 w 249"/>
                <a:gd name="T21" fmla="*/ 47 h 251"/>
                <a:gd name="T22" fmla="*/ 100 w 249"/>
                <a:gd name="T23" fmla="*/ 56 h 251"/>
                <a:gd name="T24" fmla="*/ 145 w 249"/>
                <a:gd name="T25" fmla="*/ 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 h="251">
                  <a:moveTo>
                    <a:pt x="145" y="4"/>
                  </a:moveTo>
                  <a:cubicBezTo>
                    <a:pt x="165" y="7"/>
                    <a:pt x="160" y="61"/>
                    <a:pt x="170" y="69"/>
                  </a:cubicBezTo>
                  <a:cubicBezTo>
                    <a:pt x="180" y="77"/>
                    <a:pt x="233" y="62"/>
                    <a:pt x="242" y="84"/>
                  </a:cubicBezTo>
                  <a:cubicBezTo>
                    <a:pt x="249" y="105"/>
                    <a:pt x="199" y="126"/>
                    <a:pt x="197" y="138"/>
                  </a:cubicBezTo>
                  <a:cubicBezTo>
                    <a:pt x="195" y="150"/>
                    <a:pt x="234" y="188"/>
                    <a:pt x="219" y="205"/>
                  </a:cubicBezTo>
                  <a:cubicBezTo>
                    <a:pt x="205" y="222"/>
                    <a:pt x="161" y="190"/>
                    <a:pt x="148" y="194"/>
                  </a:cubicBezTo>
                  <a:cubicBezTo>
                    <a:pt x="137" y="199"/>
                    <a:pt x="124" y="251"/>
                    <a:pt x="103" y="248"/>
                  </a:cubicBezTo>
                  <a:cubicBezTo>
                    <a:pt x="83" y="244"/>
                    <a:pt x="88" y="190"/>
                    <a:pt x="79" y="182"/>
                  </a:cubicBezTo>
                  <a:cubicBezTo>
                    <a:pt x="69" y="173"/>
                    <a:pt x="16" y="189"/>
                    <a:pt x="8" y="168"/>
                  </a:cubicBezTo>
                  <a:cubicBezTo>
                    <a:pt x="0" y="147"/>
                    <a:pt x="50" y="125"/>
                    <a:pt x="52" y="112"/>
                  </a:cubicBezTo>
                  <a:cubicBezTo>
                    <a:pt x="55" y="100"/>
                    <a:pt x="16" y="63"/>
                    <a:pt x="30" y="47"/>
                  </a:cubicBezTo>
                  <a:cubicBezTo>
                    <a:pt x="44" y="30"/>
                    <a:pt x="88" y="61"/>
                    <a:pt x="100" y="56"/>
                  </a:cubicBezTo>
                  <a:cubicBezTo>
                    <a:pt x="112" y="52"/>
                    <a:pt x="125" y="0"/>
                    <a:pt x="145" y="4"/>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9"/>
            <p:cNvSpPr>
              <a:spLocks/>
            </p:cNvSpPr>
            <p:nvPr/>
          </p:nvSpPr>
          <p:spPr bwMode="auto">
            <a:xfrm>
              <a:off x="6948200" y="3263096"/>
              <a:ext cx="950913" cy="947738"/>
            </a:xfrm>
            <a:custGeom>
              <a:avLst/>
              <a:gdLst>
                <a:gd name="T0" fmla="*/ 153 w 251"/>
                <a:gd name="T1" fmla="*/ 5 h 250"/>
                <a:gd name="T2" fmla="*/ 174 w 251"/>
                <a:gd name="T3" fmla="*/ 71 h 250"/>
                <a:gd name="T4" fmla="*/ 244 w 251"/>
                <a:gd name="T5" fmla="*/ 90 h 250"/>
                <a:gd name="T6" fmla="*/ 197 w 251"/>
                <a:gd name="T7" fmla="*/ 141 h 250"/>
                <a:gd name="T8" fmla="*/ 215 w 251"/>
                <a:gd name="T9" fmla="*/ 209 h 250"/>
                <a:gd name="T10" fmla="*/ 145 w 251"/>
                <a:gd name="T11" fmla="*/ 194 h 250"/>
                <a:gd name="T12" fmla="*/ 97 w 251"/>
                <a:gd name="T13" fmla="*/ 245 h 250"/>
                <a:gd name="T14" fmla="*/ 76 w 251"/>
                <a:gd name="T15" fmla="*/ 177 h 250"/>
                <a:gd name="T16" fmla="*/ 7 w 251"/>
                <a:gd name="T17" fmla="*/ 160 h 250"/>
                <a:gd name="T18" fmla="*/ 54 w 251"/>
                <a:gd name="T19" fmla="*/ 108 h 250"/>
                <a:gd name="T20" fmla="*/ 36 w 251"/>
                <a:gd name="T21" fmla="*/ 40 h 250"/>
                <a:gd name="T22" fmla="*/ 105 w 251"/>
                <a:gd name="T23" fmla="*/ 54 h 250"/>
                <a:gd name="T24" fmla="*/ 153 w 251"/>
                <a:gd name="T25" fmla="*/ 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250">
                  <a:moveTo>
                    <a:pt x="153" y="5"/>
                  </a:moveTo>
                  <a:cubicBezTo>
                    <a:pt x="173" y="9"/>
                    <a:pt x="165" y="62"/>
                    <a:pt x="174" y="71"/>
                  </a:cubicBezTo>
                  <a:cubicBezTo>
                    <a:pt x="184" y="80"/>
                    <a:pt x="238" y="68"/>
                    <a:pt x="244" y="90"/>
                  </a:cubicBezTo>
                  <a:cubicBezTo>
                    <a:pt x="251" y="111"/>
                    <a:pt x="200" y="129"/>
                    <a:pt x="197" y="141"/>
                  </a:cubicBezTo>
                  <a:cubicBezTo>
                    <a:pt x="194" y="153"/>
                    <a:pt x="231" y="193"/>
                    <a:pt x="215" y="209"/>
                  </a:cubicBezTo>
                  <a:cubicBezTo>
                    <a:pt x="199" y="225"/>
                    <a:pt x="158" y="191"/>
                    <a:pt x="145" y="194"/>
                  </a:cubicBezTo>
                  <a:cubicBezTo>
                    <a:pt x="133" y="198"/>
                    <a:pt x="117" y="250"/>
                    <a:pt x="97" y="245"/>
                  </a:cubicBezTo>
                  <a:cubicBezTo>
                    <a:pt x="77" y="240"/>
                    <a:pt x="86" y="186"/>
                    <a:pt x="76" y="177"/>
                  </a:cubicBezTo>
                  <a:cubicBezTo>
                    <a:pt x="67" y="169"/>
                    <a:pt x="14" y="181"/>
                    <a:pt x="7" y="160"/>
                  </a:cubicBezTo>
                  <a:cubicBezTo>
                    <a:pt x="0" y="139"/>
                    <a:pt x="51" y="120"/>
                    <a:pt x="54" y="108"/>
                  </a:cubicBezTo>
                  <a:cubicBezTo>
                    <a:pt x="57" y="95"/>
                    <a:pt x="21" y="56"/>
                    <a:pt x="36" y="40"/>
                  </a:cubicBezTo>
                  <a:cubicBezTo>
                    <a:pt x="51" y="25"/>
                    <a:pt x="93" y="58"/>
                    <a:pt x="105" y="54"/>
                  </a:cubicBezTo>
                  <a:cubicBezTo>
                    <a:pt x="117" y="51"/>
                    <a:pt x="133" y="0"/>
                    <a:pt x="153" y="5"/>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0"/>
            <p:cNvSpPr>
              <a:spLocks/>
            </p:cNvSpPr>
            <p:nvPr/>
          </p:nvSpPr>
          <p:spPr bwMode="auto">
            <a:xfrm>
              <a:off x="6948200" y="3263096"/>
              <a:ext cx="950913" cy="944563"/>
            </a:xfrm>
            <a:custGeom>
              <a:avLst/>
              <a:gdLst>
                <a:gd name="T0" fmla="*/ 160 w 251"/>
                <a:gd name="T1" fmla="*/ 6 h 249"/>
                <a:gd name="T2" fmla="*/ 178 w 251"/>
                <a:gd name="T3" fmla="*/ 74 h 249"/>
                <a:gd name="T4" fmla="*/ 246 w 251"/>
                <a:gd name="T5" fmla="*/ 97 h 249"/>
                <a:gd name="T6" fmla="*/ 196 w 251"/>
                <a:gd name="T7" fmla="*/ 145 h 249"/>
                <a:gd name="T8" fmla="*/ 209 w 251"/>
                <a:gd name="T9" fmla="*/ 215 h 249"/>
                <a:gd name="T10" fmla="*/ 141 w 251"/>
                <a:gd name="T11" fmla="*/ 195 h 249"/>
                <a:gd name="T12" fmla="*/ 91 w 251"/>
                <a:gd name="T13" fmla="*/ 243 h 249"/>
                <a:gd name="T14" fmla="*/ 73 w 251"/>
                <a:gd name="T15" fmla="*/ 174 h 249"/>
                <a:gd name="T16" fmla="*/ 5 w 251"/>
                <a:gd name="T17" fmla="*/ 153 h 249"/>
                <a:gd name="T18" fmla="*/ 55 w 251"/>
                <a:gd name="T19" fmla="*/ 104 h 249"/>
                <a:gd name="T20" fmla="*/ 42 w 251"/>
                <a:gd name="T21" fmla="*/ 35 h 249"/>
                <a:gd name="T22" fmla="*/ 109 w 251"/>
                <a:gd name="T23" fmla="*/ 53 h 249"/>
                <a:gd name="T24" fmla="*/ 160 w 251"/>
                <a:gd name="T25" fmla="*/ 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249">
                  <a:moveTo>
                    <a:pt x="160" y="6"/>
                  </a:moveTo>
                  <a:cubicBezTo>
                    <a:pt x="181" y="12"/>
                    <a:pt x="169" y="65"/>
                    <a:pt x="178" y="74"/>
                  </a:cubicBezTo>
                  <a:cubicBezTo>
                    <a:pt x="187" y="84"/>
                    <a:pt x="241" y="76"/>
                    <a:pt x="246" y="97"/>
                  </a:cubicBezTo>
                  <a:cubicBezTo>
                    <a:pt x="251" y="118"/>
                    <a:pt x="199" y="133"/>
                    <a:pt x="196" y="145"/>
                  </a:cubicBezTo>
                  <a:cubicBezTo>
                    <a:pt x="192" y="157"/>
                    <a:pt x="226" y="199"/>
                    <a:pt x="209" y="215"/>
                  </a:cubicBezTo>
                  <a:cubicBezTo>
                    <a:pt x="193" y="230"/>
                    <a:pt x="154" y="193"/>
                    <a:pt x="141" y="195"/>
                  </a:cubicBezTo>
                  <a:cubicBezTo>
                    <a:pt x="129" y="198"/>
                    <a:pt x="110" y="249"/>
                    <a:pt x="91" y="243"/>
                  </a:cubicBezTo>
                  <a:cubicBezTo>
                    <a:pt x="70" y="237"/>
                    <a:pt x="82" y="184"/>
                    <a:pt x="73" y="174"/>
                  </a:cubicBezTo>
                  <a:cubicBezTo>
                    <a:pt x="64" y="165"/>
                    <a:pt x="11" y="174"/>
                    <a:pt x="5" y="153"/>
                  </a:cubicBezTo>
                  <a:cubicBezTo>
                    <a:pt x="0" y="132"/>
                    <a:pt x="52" y="116"/>
                    <a:pt x="55" y="104"/>
                  </a:cubicBezTo>
                  <a:cubicBezTo>
                    <a:pt x="59" y="92"/>
                    <a:pt x="25" y="50"/>
                    <a:pt x="42" y="35"/>
                  </a:cubicBezTo>
                  <a:cubicBezTo>
                    <a:pt x="58" y="20"/>
                    <a:pt x="97" y="56"/>
                    <a:pt x="109" y="53"/>
                  </a:cubicBezTo>
                  <a:cubicBezTo>
                    <a:pt x="122" y="50"/>
                    <a:pt x="141" y="0"/>
                    <a:pt x="160" y="6"/>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1"/>
            <p:cNvSpPr>
              <a:spLocks/>
            </p:cNvSpPr>
            <p:nvPr/>
          </p:nvSpPr>
          <p:spPr bwMode="auto">
            <a:xfrm>
              <a:off x="6945025" y="3267858"/>
              <a:ext cx="958850" cy="936625"/>
            </a:xfrm>
            <a:custGeom>
              <a:avLst/>
              <a:gdLst>
                <a:gd name="T0" fmla="*/ 169 w 253"/>
                <a:gd name="T1" fmla="*/ 7 h 247"/>
                <a:gd name="T2" fmla="*/ 182 w 253"/>
                <a:gd name="T3" fmla="*/ 77 h 247"/>
                <a:gd name="T4" fmla="*/ 249 w 253"/>
                <a:gd name="T5" fmla="*/ 104 h 247"/>
                <a:gd name="T6" fmla="*/ 196 w 253"/>
                <a:gd name="T7" fmla="*/ 148 h 247"/>
                <a:gd name="T8" fmla="*/ 205 w 253"/>
                <a:gd name="T9" fmla="*/ 219 h 247"/>
                <a:gd name="T10" fmla="*/ 137 w 253"/>
                <a:gd name="T11" fmla="*/ 196 h 247"/>
                <a:gd name="T12" fmla="*/ 85 w 253"/>
                <a:gd name="T13" fmla="*/ 240 h 247"/>
                <a:gd name="T14" fmla="*/ 71 w 253"/>
                <a:gd name="T15" fmla="*/ 170 h 247"/>
                <a:gd name="T16" fmla="*/ 5 w 253"/>
                <a:gd name="T17" fmla="*/ 145 h 247"/>
                <a:gd name="T18" fmla="*/ 57 w 253"/>
                <a:gd name="T19" fmla="*/ 100 h 247"/>
                <a:gd name="T20" fmla="*/ 48 w 253"/>
                <a:gd name="T21" fmla="*/ 29 h 247"/>
                <a:gd name="T22" fmla="*/ 115 w 253"/>
                <a:gd name="T23" fmla="*/ 51 h 247"/>
                <a:gd name="T24" fmla="*/ 169 w 253"/>
                <a:gd name="T25" fmla="*/ 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47">
                  <a:moveTo>
                    <a:pt x="169" y="7"/>
                  </a:moveTo>
                  <a:cubicBezTo>
                    <a:pt x="189" y="15"/>
                    <a:pt x="174" y="67"/>
                    <a:pt x="182" y="77"/>
                  </a:cubicBezTo>
                  <a:cubicBezTo>
                    <a:pt x="191" y="87"/>
                    <a:pt x="245" y="82"/>
                    <a:pt x="249" y="104"/>
                  </a:cubicBezTo>
                  <a:cubicBezTo>
                    <a:pt x="253" y="124"/>
                    <a:pt x="200" y="136"/>
                    <a:pt x="196" y="148"/>
                  </a:cubicBezTo>
                  <a:cubicBezTo>
                    <a:pt x="191" y="160"/>
                    <a:pt x="223" y="204"/>
                    <a:pt x="205" y="219"/>
                  </a:cubicBezTo>
                  <a:cubicBezTo>
                    <a:pt x="187" y="233"/>
                    <a:pt x="150" y="193"/>
                    <a:pt x="137" y="196"/>
                  </a:cubicBezTo>
                  <a:cubicBezTo>
                    <a:pt x="125" y="198"/>
                    <a:pt x="104" y="247"/>
                    <a:pt x="85" y="240"/>
                  </a:cubicBezTo>
                  <a:cubicBezTo>
                    <a:pt x="65" y="233"/>
                    <a:pt x="79" y="180"/>
                    <a:pt x="71" y="170"/>
                  </a:cubicBezTo>
                  <a:cubicBezTo>
                    <a:pt x="63" y="160"/>
                    <a:pt x="9" y="166"/>
                    <a:pt x="5" y="145"/>
                  </a:cubicBezTo>
                  <a:cubicBezTo>
                    <a:pt x="0" y="124"/>
                    <a:pt x="53" y="111"/>
                    <a:pt x="57" y="100"/>
                  </a:cubicBezTo>
                  <a:cubicBezTo>
                    <a:pt x="61" y="87"/>
                    <a:pt x="30" y="43"/>
                    <a:pt x="48" y="29"/>
                  </a:cubicBezTo>
                  <a:cubicBezTo>
                    <a:pt x="65" y="15"/>
                    <a:pt x="102" y="54"/>
                    <a:pt x="115" y="51"/>
                  </a:cubicBezTo>
                  <a:cubicBezTo>
                    <a:pt x="127" y="49"/>
                    <a:pt x="149" y="0"/>
                    <a:pt x="169" y="7"/>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2"/>
            <p:cNvSpPr>
              <a:spLocks/>
            </p:cNvSpPr>
            <p:nvPr/>
          </p:nvSpPr>
          <p:spPr bwMode="auto">
            <a:xfrm>
              <a:off x="6945025" y="3271033"/>
              <a:ext cx="958850" cy="928688"/>
            </a:xfrm>
            <a:custGeom>
              <a:avLst/>
              <a:gdLst>
                <a:gd name="T0" fmla="*/ 176 w 253"/>
                <a:gd name="T1" fmla="*/ 8 h 245"/>
                <a:gd name="T2" fmla="*/ 185 w 253"/>
                <a:gd name="T3" fmla="*/ 79 h 245"/>
                <a:gd name="T4" fmla="*/ 251 w 253"/>
                <a:gd name="T5" fmla="*/ 110 h 245"/>
                <a:gd name="T6" fmla="*/ 195 w 253"/>
                <a:gd name="T7" fmla="*/ 151 h 245"/>
                <a:gd name="T8" fmla="*/ 200 w 253"/>
                <a:gd name="T9" fmla="*/ 223 h 245"/>
                <a:gd name="T10" fmla="*/ 133 w 253"/>
                <a:gd name="T11" fmla="*/ 196 h 245"/>
                <a:gd name="T12" fmla="*/ 78 w 253"/>
                <a:gd name="T13" fmla="*/ 238 h 245"/>
                <a:gd name="T14" fmla="*/ 67 w 253"/>
                <a:gd name="T15" fmla="*/ 166 h 245"/>
                <a:gd name="T16" fmla="*/ 3 w 253"/>
                <a:gd name="T17" fmla="*/ 138 h 245"/>
                <a:gd name="T18" fmla="*/ 58 w 253"/>
                <a:gd name="T19" fmla="*/ 95 h 245"/>
                <a:gd name="T20" fmla="*/ 54 w 253"/>
                <a:gd name="T21" fmla="*/ 22 h 245"/>
                <a:gd name="T22" fmla="*/ 119 w 253"/>
                <a:gd name="T23" fmla="*/ 49 h 245"/>
                <a:gd name="T24" fmla="*/ 176 w 253"/>
                <a:gd name="T25" fmla="*/ 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45">
                  <a:moveTo>
                    <a:pt x="176" y="8"/>
                  </a:moveTo>
                  <a:cubicBezTo>
                    <a:pt x="196" y="17"/>
                    <a:pt x="178" y="68"/>
                    <a:pt x="185" y="79"/>
                  </a:cubicBezTo>
                  <a:cubicBezTo>
                    <a:pt x="193" y="90"/>
                    <a:pt x="248" y="88"/>
                    <a:pt x="251" y="110"/>
                  </a:cubicBezTo>
                  <a:cubicBezTo>
                    <a:pt x="253" y="130"/>
                    <a:pt x="199" y="139"/>
                    <a:pt x="195" y="151"/>
                  </a:cubicBezTo>
                  <a:cubicBezTo>
                    <a:pt x="190" y="163"/>
                    <a:pt x="219" y="210"/>
                    <a:pt x="200" y="223"/>
                  </a:cubicBezTo>
                  <a:cubicBezTo>
                    <a:pt x="181" y="237"/>
                    <a:pt x="146" y="194"/>
                    <a:pt x="133" y="196"/>
                  </a:cubicBezTo>
                  <a:cubicBezTo>
                    <a:pt x="121" y="197"/>
                    <a:pt x="97" y="245"/>
                    <a:pt x="78" y="238"/>
                  </a:cubicBezTo>
                  <a:cubicBezTo>
                    <a:pt x="58" y="229"/>
                    <a:pt x="75" y="177"/>
                    <a:pt x="67" y="166"/>
                  </a:cubicBezTo>
                  <a:cubicBezTo>
                    <a:pt x="60" y="155"/>
                    <a:pt x="6" y="159"/>
                    <a:pt x="3" y="138"/>
                  </a:cubicBezTo>
                  <a:cubicBezTo>
                    <a:pt x="0" y="117"/>
                    <a:pt x="53" y="106"/>
                    <a:pt x="58" y="95"/>
                  </a:cubicBezTo>
                  <a:cubicBezTo>
                    <a:pt x="63" y="82"/>
                    <a:pt x="34" y="36"/>
                    <a:pt x="54" y="22"/>
                  </a:cubicBezTo>
                  <a:cubicBezTo>
                    <a:pt x="72" y="9"/>
                    <a:pt x="106" y="51"/>
                    <a:pt x="119" y="49"/>
                  </a:cubicBezTo>
                  <a:cubicBezTo>
                    <a:pt x="131" y="48"/>
                    <a:pt x="156" y="0"/>
                    <a:pt x="176" y="8"/>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3"/>
            <p:cNvSpPr>
              <a:spLocks/>
            </p:cNvSpPr>
            <p:nvPr/>
          </p:nvSpPr>
          <p:spPr bwMode="auto">
            <a:xfrm>
              <a:off x="6940262" y="3271033"/>
              <a:ext cx="966788" cy="928688"/>
            </a:xfrm>
            <a:custGeom>
              <a:avLst/>
              <a:gdLst>
                <a:gd name="T0" fmla="*/ 184 w 255"/>
                <a:gd name="T1" fmla="*/ 10 h 245"/>
                <a:gd name="T2" fmla="*/ 190 w 255"/>
                <a:gd name="T3" fmla="*/ 82 h 245"/>
                <a:gd name="T4" fmla="*/ 254 w 255"/>
                <a:gd name="T5" fmla="*/ 117 h 245"/>
                <a:gd name="T6" fmla="*/ 195 w 255"/>
                <a:gd name="T7" fmla="*/ 155 h 245"/>
                <a:gd name="T8" fmla="*/ 195 w 255"/>
                <a:gd name="T9" fmla="*/ 229 h 245"/>
                <a:gd name="T10" fmla="*/ 130 w 255"/>
                <a:gd name="T11" fmla="*/ 197 h 245"/>
                <a:gd name="T12" fmla="*/ 72 w 255"/>
                <a:gd name="T13" fmla="*/ 236 h 245"/>
                <a:gd name="T14" fmla="*/ 65 w 255"/>
                <a:gd name="T15" fmla="*/ 162 h 245"/>
                <a:gd name="T16" fmla="*/ 2 w 255"/>
                <a:gd name="T17" fmla="*/ 131 h 245"/>
                <a:gd name="T18" fmla="*/ 60 w 255"/>
                <a:gd name="T19" fmla="*/ 91 h 245"/>
                <a:gd name="T20" fmla="*/ 60 w 255"/>
                <a:gd name="T21" fmla="*/ 17 h 245"/>
                <a:gd name="T22" fmla="*/ 124 w 255"/>
                <a:gd name="T23" fmla="*/ 48 h 245"/>
                <a:gd name="T24" fmla="*/ 184 w 255"/>
                <a:gd name="T25" fmla="*/ 1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45">
                  <a:moveTo>
                    <a:pt x="184" y="10"/>
                  </a:moveTo>
                  <a:cubicBezTo>
                    <a:pt x="204" y="20"/>
                    <a:pt x="182" y="71"/>
                    <a:pt x="190" y="82"/>
                  </a:cubicBezTo>
                  <a:cubicBezTo>
                    <a:pt x="197" y="94"/>
                    <a:pt x="252" y="95"/>
                    <a:pt x="254" y="117"/>
                  </a:cubicBezTo>
                  <a:cubicBezTo>
                    <a:pt x="255" y="137"/>
                    <a:pt x="200" y="144"/>
                    <a:pt x="195" y="155"/>
                  </a:cubicBezTo>
                  <a:cubicBezTo>
                    <a:pt x="189" y="167"/>
                    <a:pt x="216" y="216"/>
                    <a:pt x="195" y="229"/>
                  </a:cubicBezTo>
                  <a:cubicBezTo>
                    <a:pt x="176" y="241"/>
                    <a:pt x="143" y="196"/>
                    <a:pt x="130" y="197"/>
                  </a:cubicBezTo>
                  <a:cubicBezTo>
                    <a:pt x="118" y="197"/>
                    <a:pt x="91" y="245"/>
                    <a:pt x="72" y="236"/>
                  </a:cubicBezTo>
                  <a:cubicBezTo>
                    <a:pt x="52" y="226"/>
                    <a:pt x="73" y="174"/>
                    <a:pt x="65" y="162"/>
                  </a:cubicBezTo>
                  <a:cubicBezTo>
                    <a:pt x="58" y="152"/>
                    <a:pt x="3" y="152"/>
                    <a:pt x="2" y="131"/>
                  </a:cubicBezTo>
                  <a:cubicBezTo>
                    <a:pt x="0" y="110"/>
                    <a:pt x="55" y="103"/>
                    <a:pt x="60" y="91"/>
                  </a:cubicBezTo>
                  <a:cubicBezTo>
                    <a:pt x="66" y="79"/>
                    <a:pt x="39" y="30"/>
                    <a:pt x="60" y="17"/>
                  </a:cubicBezTo>
                  <a:cubicBezTo>
                    <a:pt x="79" y="5"/>
                    <a:pt x="111" y="49"/>
                    <a:pt x="124" y="48"/>
                  </a:cubicBezTo>
                  <a:cubicBezTo>
                    <a:pt x="137" y="48"/>
                    <a:pt x="165" y="0"/>
                    <a:pt x="184" y="10"/>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4"/>
            <p:cNvSpPr>
              <a:spLocks/>
            </p:cNvSpPr>
            <p:nvPr/>
          </p:nvSpPr>
          <p:spPr bwMode="auto">
            <a:xfrm>
              <a:off x="6940262" y="3271033"/>
              <a:ext cx="971550" cy="933450"/>
            </a:xfrm>
            <a:custGeom>
              <a:avLst/>
              <a:gdLst>
                <a:gd name="T0" fmla="*/ 0 w 256"/>
                <a:gd name="T1" fmla="*/ 124 h 246"/>
                <a:gd name="T2" fmla="*/ 61 w 256"/>
                <a:gd name="T3" fmla="*/ 88 h 246"/>
                <a:gd name="T4" fmla="*/ 65 w 256"/>
                <a:gd name="T5" fmla="*/ 11 h 246"/>
                <a:gd name="T6" fmla="*/ 128 w 256"/>
                <a:gd name="T7" fmla="*/ 47 h 246"/>
                <a:gd name="T8" fmla="*/ 191 w 256"/>
                <a:gd name="T9" fmla="*/ 12 h 246"/>
                <a:gd name="T10" fmla="*/ 193 w 256"/>
                <a:gd name="T11" fmla="*/ 86 h 246"/>
                <a:gd name="T12" fmla="*/ 255 w 256"/>
                <a:gd name="T13" fmla="*/ 124 h 246"/>
                <a:gd name="T14" fmla="*/ 194 w 256"/>
                <a:gd name="T15" fmla="*/ 159 h 246"/>
                <a:gd name="T16" fmla="*/ 190 w 256"/>
                <a:gd name="T17" fmla="*/ 234 h 246"/>
                <a:gd name="T18" fmla="*/ 125 w 256"/>
                <a:gd name="T19" fmla="*/ 198 h 246"/>
                <a:gd name="T20" fmla="*/ 65 w 256"/>
                <a:gd name="T21" fmla="*/ 234 h 246"/>
                <a:gd name="T22" fmla="*/ 62 w 256"/>
                <a:gd name="T23" fmla="*/ 159 h 246"/>
                <a:gd name="T24" fmla="*/ 0 w 256"/>
                <a:gd name="T25" fmla="*/ 12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246">
                  <a:moveTo>
                    <a:pt x="0" y="124"/>
                  </a:moveTo>
                  <a:cubicBezTo>
                    <a:pt x="0" y="103"/>
                    <a:pt x="55" y="99"/>
                    <a:pt x="61" y="88"/>
                  </a:cubicBezTo>
                  <a:cubicBezTo>
                    <a:pt x="67" y="75"/>
                    <a:pt x="43" y="24"/>
                    <a:pt x="65" y="11"/>
                  </a:cubicBezTo>
                  <a:cubicBezTo>
                    <a:pt x="85" y="0"/>
                    <a:pt x="115" y="47"/>
                    <a:pt x="128" y="47"/>
                  </a:cubicBezTo>
                  <a:cubicBezTo>
                    <a:pt x="141" y="47"/>
                    <a:pt x="172" y="1"/>
                    <a:pt x="191" y="12"/>
                  </a:cubicBezTo>
                  <a:cubicBezTo>
                    <a:pt x="211" y="23"/>
                    <a:pt x="186" y="73"/>
                    <a:pt x="193" y="86"/>
                  </a:cubicBezTo>
                  <a:cubicBezTo>
                    <a:pt x="200" y="98"/>
                    <a:pt x="256" y="102"/>
                    <a:pt x="255" y="124"/>
                  </a:cubicBezTo>
                  <a:cubicBezTo>
                    <a:pt x="255" y="145"/>
                    <a:pt x="200" y="148"/>
                    <a:pt x="194" y="159"/>
                  </a:cubicBezTo>
                  <a:cubicBezTo>
                    <a:pt x="187" y="171"/>
                    <a:pt x="212" y="222"/>
                    <a:pt x="190" y="234"/>
                  </a:cubicBezTo>
                  <a:cubicBezTo>
                    <a:pt x="169" y="246"/>
                    <a:pt x="139" y="198"/>
                    <a:pt x="125" y="198"/>
                  </a:cubicBezTo>
                  <a:cubicBezTo>
                    <a:pt x="113" y="197"/>
                    <a:pt x="83" y="244"/>
                    <a:pt x="65" y="234"/>
                  </a:cubicBezTo>
                  <a:cubicBezTo>
                    <a:pt x="46" y="223"/>
                    <a:pt x="69" y="172"/>
                    <a:pt x="62" y="159"/>
                  </a:cubicBezTo>
                  <a:cubicBezTo>
                    <a:pt x="55" y="148"/>
                    <a:pt x="0" y="145"/>
                    <a:pt x="0" y="124"/>
                  </a:cubicBezTo>
                  <a:close/>
                </a:path>
              </a:pathLst>
            </a:custGeom>
            <a:noFill/>
            <a:ln w="3175" cap="flat">
              <a:solidFill>
                <a:srgbClr val="3563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grpSp>
      <p:sp>
        <p:nvSpPr>
          <p:cNvPr id="24" name="文本框 23"/>
          <p:cNvSpPr txBox="1"/>
          <p:nvPr/>
        </p:nvSpPr>
        <p:spPr>
          <a:xfrm>
            <a:off x="8482408" y="743970"/>
            <a:ext cx="1671021" cy="2308324"/>
          </a:xfrm>
          <a:prstGeom prst="rect">
            <a:avLst/>
          </a:prstGeom>
          <a:noFill/>
        </p:spPr>
        <p:txBody>
          <a:bodyPr wrap="square" rtlCol="0">
            <a:spAutoFit/>
          </a:bodyPr>
          <a:lstStyle/>
          <a:p>
            <a:pPr algn="ctr">
              <a:lnSpc>
                <a:spcPct val="150000"/>
              </a:lnSpc>
            </a:pPr>
            <a:r>
              <a:rPr lang="en-US" altLang="zh-CN" sz="9600" b="1" dirty="0">
                <a:solidFill>
                  <a:srgbClr val="3563A8"/>
                </a:solidFill>
              </a:rPr>
              <a:t>?</a:t>
            </a:r>
            <a:endParaRPr lang="zh-CN" altLang="en-US" sz="9600" b="1" dirty="0">
              <a:solidFill>
                <a:srgbClr val="3563A8"/>
              </a:solidFill>
            </a:endParaRPr>
          </a:p>
        </p:txBody>
      </p:sp>
    </p:spTree>
    <p:extLst>
      <p:ext uri="{BB962C8B-B14F-4D97-AF65-F5344CB8AC3E}">
        <p14:creationId xmlns:p14="http://schemas.microsoft.com/office/powerpoint/2010/main" val="3619485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9963150" y="-79759"/>
            <a:ext cx="2409825" cy="1329950"/>
          </a:xfrm>
          <a:prstGeom prst="rect">
            <a:avLst/>
          </a:prstGeom>
        </p:spPr>
      </p:pic>
      <p:grpSp>
        <p:nvGrpSpPr>
          <p:cNvPr id="16" name="组合 15"/>
          <p:cNvGrpSpPr>
            <a:grpSpLocks/>
          </p:cNvGrpSpPr>
          <p:nvPr/>
        </p:nvGrpSpPr>
        <p:grpSpPr bwMode="auto">
          <a:xfrm>
            <a:off x="457200" y="3404842"/>
            <a:ext cx="5106137" cy="3633181"/>
            <a:chOff x="23813" y="3668713"/>
            <a:chExt cx="4859337" cy="3457575"/>
          </a:xfrm>
        </p:grpSpPr>
        <p:sp>
          <p:nvSpPr>
            <p:cNvPr id="17" name="弦形 16"/>
            <p:cNvSpPr/>
            <p:nvPr/>
          </p:nvSpPr>
          <p:spPr bwMode="auto">
            <a:xfrm rot="6558977">
              <a:off x="723900" y="3609976"/>
              <a:ext cx="3457575" cy="3575050"/>
            </a:xfrm>
            <a:prstGeom prst="chord">
              <a:avLst>
                <a:gd name="adj1" fmla="val 2700000"/>
                <a:gd name="adj2" fmla="val 16538975"/>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defPPr>
                <a:defRPr lang="zh-CN"/>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Font typeface="Arial" pitchFamily="34" charset="0"/>
                <a:buNone/>
                <a:defRPr/>
              </a:pPr>
              <a:endParaRPr lang="zh-CN" altLang="en-US">
                <a:solidFill>
                  <a:schemeClr val="tx1"/>
                </a:solidFill>
                <a:latin typeface="Arial" pitchFamily="34" charset="0"/>
                <a:ea typeface="宋体" pitchFamily="2" charset="-122"/>
              </a:endParaRPr>
            </a:p>
          </p:txBody>
        </p:sp>
        <p:pic>
          <p:nvPicPr>
            <p:cNvPr id="18" name="Picture 7" descr="http://images.dayoo.com/guangzhou/attachement/jpg/site1/20100108/001372af78e90cb0db97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4127500"/>
              <a:ext cx="25241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8"/>
            <p:cNvSpPr/>
            <p:nvPr/>
          </p:nvSpPr>
          <p:spPr bwMode="auto">
            <a:xfrm>
              <a:off x="295275" y="3816350"/>
              <a:ext cx="1412875" cy="1100138"/>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defPPr>
                <a:defRPr lang="zh-CN"/>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Font typeface="Arial" pitchFamily="34" charset="0"/>
                <a:buNone/>
                <a:defRPr/>
              </a:pPr>
              <a:endParaRPr lang="zh-CN" altLang="en-US">
                <a:solidFill>
                  <a:schemeClr val="tx1"/>
                </a:solidFill>
                <a:latin typeface="Arial" pitchFamily="34" charset="0"/>
                <a:ea typeface="宋体" pitchFamily="2" charset="-122"/>
              </a:endParaRPr>
            </a:p>
          </p:txBody>
        </p:sp>
        <p:sp>
          <p:nvSpPr>
            <p:cNvPr id="20" name="流程图: 多文档 19"/>
            <p:cNvSpPr>
              <a:spLocks noChangeArrowheads="1"/>
            </p:cNvSpPr>
            <p:nvPr/>
          </p:nvSpPr>
          <p:spPr bwMode="auto">
            <a:xfrm>
              <a:off x="446088" y="3987800"/>
              <a:ext cx="1109662" cy="793750"/>
            </a:xfrm>
            <a:prstGeom prst="flowChartMultidocument">
              <a:avLst/>
            </a:prstGeom>
            <a:blipFill dpi="0" rotWithShape="1">
              <a:blip r:embed="rId5"/>
              <a:srcRect/>
              <a:stretch>
                <a:fillRect/>
              </a:stretch>
            </a:blipFill>
            <a:ln w="9525" algn="ctr">
              <a:solidFill>
                <a:schemeClr val="tx1"/>
              </a:solidFill>
              <a:round/>
              <a:headEnd/>
              <a:tailEnd/>
            </a:ln>
          </p:spPr>
          <p:txBody>
            <a:bodyPr/>
            <a:lstStyle>
              <a:defPPr>
                <a:defRPr lang="zh-CN"/>
              </a:defPPr>
              <a:lvl1pPr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9pPr>
            </a:lstStyle>
            <a:p>
              <a:pPr>
                <a:buFont typeface="Arial" panose="020B0604020202020204" pitchFamily="34" charset="0"/>
                <a:buNone/>
              </a:pPr>
              <a:endParaRPr lang="zh-CN" altLang="en-US"/>
            </a:p>
          </p:txBody>
        </p:sp>
        <p:sp>
          <p:nvSpPr>
            <p:cNvPr id="21" name="椭圆 20"/>
            <p:cNvSpPr/>
            <p:nvPr/>
          </p:nvSpPr>
          <p:spPr bwMode="auto">
            <a:xfrm>
              <a:off x="23813" y="4857750"/>
              <a:ext cx="1055687" cy="87630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defPPr>
                <a:defRPr lang="zh-CN"/>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Font typeface="Arial" pitchFamily="34" charset="0"/>
                <a:buNone/>
                <a:defRPr/>
              </a:pPr>
              <a:endParaRPr lang="zh-CN" altLang="en-US">
                <a:solidFill>
                  <a:schemeClr val="tx1"/>
                </a:solidFill>
                <a:latin typeface="Arial" pitchFamily="34" charset="0"/>
                <a:ea typeface="宋体" pitchFamily="2" charset="-122"/>
              </a:endParaRPr>
            </a:p>
          </p:txBody>
        </p:sp>
        <p:sp>
          <p:nvSpPr>
            <p:cNvPr id="22" name="流程图: 多文档 21"/>
            <p:cNvSpPr>
              <a:spLocks noChangeArrowheads="1"/>
            </p:cNvSpPr>
            <p:nvPr/>
          </p:nvSpPr>
          <p:spPr bwMode="auto">
            <a:xfrm>
              <a:off x="128588" y="5002213"/>
              <a:ext cx="830262" cy="593725"/>
            </a:xfrm>
            <a:prstGeom prst="flowChartMultidocument">
              <a:avLst/>
            </a:prstGeom>
            <a:blipFill dpi="0" rotWithShape="1">
              <a:blip r:embed="rId6"/>
              <a:srcRect/>
              <a:stretch>
                <a:fillRect/>
              </a:stretch>
            </a:blipFill>
            <a:ln w="9525" algn="ctr">
              <a:solidFill>
                <a:schemeClr val="tx1"/>
              </a:solidFill>
              <a:round/>
              <a:headEnd/>
              <a:tailEnd/>
            </a:ln>
          </p:spPr>
          <p:txBody>
            <a:bodyPr/>
            <a:lstStyle>
              <a:defPPr>
                <a:defRPr lang="zh-CN"/>
              </a:defPPr>
              <a:lvl1pPr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9pPr>
            </a:lstStyle>
            <a:p>
              <a:pPr>
                <a:buFont typeface="Arial" panose="020B0604020202020204" pitchFamily="34" charset="0"/>
                <a:buNone/>
              </a:pPr>
              <a:endParaRPr lang="zh-CN" altLang="en-US"/>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235304">
              <a:off x="3600450" y="3889375"/>
              <a:ext cx="860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椭圆 23"/>
            <p:cNvSpPr/>
            <p:nvPr/>
          </p:nvSpPr>
          <p:spPr bwMode="auto">
            <a:xfrm>
              <a:off x="3452813" y="5126038"/>
              <a:ext cx="1430337" cy="107950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defPPr>
                <a:defRPr lang="zh-CN"/>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Font typeface="Arial" pitchFamily="34" charset="0"/>
                <a:buNone/>
                <a:defRPr/>
              </a:pPr>
              <a:endParaRPr lang="zh-CN" altLang="en-US">
                <a:solidFill>
                  <a:schemeClr val="tx1"/>
                </a:solidFill>
                <a:latin typeface="Arial" pitchFamily="34" charset="0"/>
                <a:ea typeface="宋体" pitchFamily="2" charset="-122"/>
              </a:endParaRPr>
            </a:p>
          </p:txBody>
        </p:sp>
        <p:sp>
          <p:nvSpPr>
            <p:cNvPr id="25" name="流程图: 多文档 24"/>
            <p:cNvSpPr>
              <a:spLocks noChangeArrowheads="1"/>
            </p:cNvSpPr>
            <p:nvPr/>
          </p:nvSpPr>
          <p:spPr bwMode="auto">
            <a:xfrm>
              <a:off x="3603625" y="5299075"/>
              <a:ext cx="1062038" cy="758825"/>
            </a:xfrm>
            <a:prstGeom prst="flowChartMultidocument">
              <a:avLst/>
            </a:prstGeom>
            <a:blipFill dpi="0" rotWithShape="1">
              <a:blip r:embed="rId8"/>
              <a:srcRect/>
              <a:stretch>
                <a:fillRect/>
              </a:stretch>
            </a:blipFill>
            <a:ln w="9525" algn="ctr">
              <a:solidFill>
                <a:schemeClr val="tx1"/>
              </a:solidFill>
              <a:round/>
              <a:headEnd/>
              <a:tailEnd/>
            </a:ln>
          </p:spPr>
          <p:txBody>
            <a:bodyPr/>
            <a:lstStyle>
              <a:defPPr>
                <a:defRPr lang="zh-CN"/>
              </a:defPPr>
              <a:lvl1pPr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9pPr>
            </a:lstStyle>
            <a:p>
              <a:pPr>
                <a:buFont typeface="Arial" panose="020B0604020202020204" pitchFamily="34" charset="0"/>
                <a:buNone/>
              </a:pPr>
              <a:endParaRPr lang="zh-CN" altLang="en-US"/>
            </a:p>
          </p:txBody>
        </p:sp>
      </p:grpSp>
      <p:sp>
        <p:nvSpPr>
          <p:cNvPr id="26" name="平行四边形 25"/>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457200" y="407886"/>
            <a:ext cx="2866490" cy="707886"/>
          </a:xfrm>
          <a:prstGeom prst="rect">
            <a:avLst/>
          </a:prstGeom>
          <a:noFill/>
        </p:spPr>
        <p:txBody>
          <a:bodyPr wrap="none" rtlCol="0">
            <a:spAutoFit/>
          </a:bodyPr>
          <a:lstStyle/>
          <a:p>
            <a:r>
              <a:rPr lang="en-US" altLang="zh-CN" sz="4000" dirty="0">
                <a:solidFill>
                  <a:schemeClr val="bg1"/>
                </a:solidFill>
                <a:latin typeface="+mj-lt"/>
              </a:rPr>
              <a:t>Introduction</a:t>
            </a:r>
            <a:endParaRPr lang="zh-CN" altLang="en-US" sz="4000" dirty="0">
              <a:solidFill>
                <a:schemeClr val="bg1"/>
              </a:solidFill>
              <a:latin typeface="+mj-lt"/>
            </a:endParaRPr>
          </a:p>
        </p:txBody>
      </p:sp>
      <p:sp>
        <p:nvSpPr>
          <p:cNvPr id="28" name="平行四边形 27"/>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平行四边形 28"/>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平行四边形 29"/>
          <p:cNvSpPr/>
          <p:nvPr/>
        </p:nvSpPr>
        <p:spPr>
          <a:xfrm>
            <a:off x="787030" y="1666917"/>
            <a:ext cx="10655670" cy="817596"/>
          </a:xfrm>
          <a:prstGeom prst="parallelogram">
            <a:avLst>
              <a:gd name="adj" fmla="val 0"/>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dirty="0"/>
          </a:p>
        </p:txBody>
      </p:sp>
      <p:sp>
        <p:nvSpPr>
          <p:cNvPr id="31" name="文本框 30"/>
          <p:cNvSpPr txBox="1"/>
          <p:nvPr/>
        </p:nvSpPr>
        <p:spPr>
          <a:xfrm>
            <a:off x="4953876" y="407886"/>
            <a:ext cx="2877711" cy="646331"/>
          </a:xfrm>
          <a:prstGeom prst="rect">
            <a:avLst/>
          </a:prstGeom>
          <a:noFill/>
        </p:spPr>
        <p:txBody>
          <a:bodyPr wrap="none" rtlCol="0">
            <a:spAutoFit/>
          </a:bodyPr>
          <a:lstStyle/>
          <a:p>
            <a:r>
              <a:rPr lang="en-US" altLang="zh-CN" sz="3600" dirty="0">
                <a:latin typeface="+mj-lt"/>
              </a:rPr>
              <a:t>Backgrounds</a:t>
            </a:r>
            <a:endParaRPr lang="zh-CN" altLang="en-US" sz="3600" dirty="0">
              <a:latin typeface="+mj-lt"/>
            </a:endParaRPr>
          </a:p>
        </p:txBody>
      </p:sp>
      <p:sp>
        <p:nvSpPr>
          <p:cNvPr id="32" name="文本框 31"/>
          <p:cNvSpPr txBox="1"/>
          <p:nvPr/>
        </p:nvSpPr>
        <p:spPr>
          <a:xfrm>
            <a:off x="1181100" y="1634327"/>
            <a:ext cx="10261600" cy="830997"/>
          </a:xfrm>
          <a:prstGeom prst="rect">
            <a:avLst/>
          </a:prstGeom>
          <a:noFill/>
        </p:spPr>
        <p:txBody>
          <a:bodyPr wrap="square" rtlCol="0">
            <a:spAutoFit/>
          </a:bodyPr>
          <a:lstStyle/>
          <a:p>
            <a:pPr lvl="0"/>
            <a:r>
              <a:rPr lang="en-US" altLang="zh-CN" sz="2400" b="1" dirty="0">
                <a:solidFill>
                  <a:prstClr val="white"/>
                </a:solidFill>
              </a:rPr>
              <a:t>Multi-Stream</a:t>
            </a:r>
            <a:r>
              <a:rPr lang="zh-CN" altLang="en-US" sz="2400" b="1" dirty="0">
                <a:solidFill>
                  <a:prstClr val="white"/>
                </a:solidFill>
              </a:rPr>
              <a:t> </a:t>
            </a:r>
            <a:r>
              <a:rPr lang="en-US" altLang="zh-CN" sz="2400" b="1" dirty="0">
                <a:solidFill>
                  <a:prstClr val="white"/>
                </a:solidFill>
              </a:rPr>
              <a:t>Scale-Insensitive</a:t>
            </a:r>
            <a:r>
              <a:rPr lang="zh-CN" altLang="en-US" sz="2400" b="1" dirty="0">
                <a:solidFill>
                  <a:prstClr val="white"/>
                </a:solidFill>
              </a:rPr>
              <a:t> </a:t>
            </a:r>
            <a:r>
              <a:rPr lang="en-US" altLang="zh-CN" sz="2400" b="1" dirty="0" smtClean="0">
                <a:solidFill>
                  <a:prstClr val="white"/>
                </a:solidFill>
              </a:rPr>
              <a:t>Convolutional</a:t>
            </a:r>
            <a:r>
              <a:rPr lang="zh-CN" altLang="en-US" sz="2400" b="1" dirty="0" smtClean="0">
                <a:solidFill>
                  <a:prstClr val="white"/>
                </a:solidFill>
                <a:ea typeface="Times New Roman" charset="0"/>
                <a:cs typeface="Times New Roman" charset="0"/>
              </a:rPr>
              <a:t> </a:t>
            </a:r>
            <a:r>
              <a:rPr lang="en-US" altLang="zh-CN" sz="2400" b="1" dirty="0" smtClean="0">
                <a:solidFill>
                  <a:prstClr val="white"/>
                </a:solidFill>
              </a:rPr>
              <a:t>and</a:t>
            </a:r>
            <a:r>
              <a:rPr lang="zh-CN" altLang="en-US" sz="2400" b="1" dirty="0" smtClean="0">
                <a:solidFill>
                  <a:prstClr val="white"/>
                </a:solidFill>
                <a:ea typeface="Times New Roman" charset="0"/>
                <a:cs typeface="Times New Roman" charset="0"/>
              </a:rPr>
              <a:t> </a:t>
            </a:r>
            <a:r>
              <a:rPr lang="en-US" altLang="zh-CN" sz="2400" b="1" dirty="0" smtClean="0">
                <a:solidFill>
                  <a:prstClr val="white"/>
                </a:solidFill>
              </a:rPr>
              <a:t>Recurrent</a:t>
            </a:r>
            <a:r>
              <a:rPr lang="zh-CN" altLang="en-US" sz="2400" b="1" dirty="0" smtClean="0">
                <a:solidFill>
                  <a:prstClr val="white"/>
                </a:solidFill>
              </a:rPr>
              <a:t> </a:t>
            </a:r>
            <a:r>
              <a:rPr lang="en-US" altLang="zh-CN" sz="2400" b="1" dirty="0">
                <a:solidFill>
                  <a:prstClr val="white"/>
                </a:solidFill>
              </a:rPr>
              <a:t>Neural</a:t>
            </a:r>
            <a:r>
              <a:rPr lang="zh-CN" altLang="en-US" sz="2400" b="1" dirty="0">
                <a:solidFill>
                  <a:prstClr val="white"/>
                </a:solidFill>
              </a:rPr>
              <a:t> </a:t>
            </a:r>
            <a:r>
              <a:rPr lang="en-US" altLang="zh-CN" sz="2400" b="1" dirty="0">
                <a:solidFill>
                  <a:prstClr val="white"/>
                </a:solidFill>
              </a:rPr>
              <a:t>Networks</a:t>
            </a:r>
            <a:r>
              <a:rPr lang="zh-CN" altLang="en-US" sz="2400" b="1" dirty="0">
                <a:solidFill>
                  <a:prstClr val="white"/>
                </a:solidFill>
              </a:rPr>
              <a:t> </a:t>
            </a:r>
            <a:r>
              <a:rPr lang="en-US" altLang="zh-CN" sz="2400" b="1" dirty="0">
                <a:solidFill>
                  <a:prstClr val="white"/>
                </a:solidFill>
              </a:rPr>
              <a:t>(MSCR) </a:t>
            </a:r>
            <a:r>
              <a:rPr lang="en-US" altLang="zh-CN" sz="2400" b="1" dirty="0" smtClean="0">
                <a:solidFill>
                  <a:prstClr val="white"/>
                </a:solidFill>
              </a:rPr>
              <a:t>for</a:t>
            </a:r>
            <a:r>
              <a:rPr lang="zh-CN" altLang="en-US" sz="2400" b="1" dirty="0" smtClean="0">
                <a:solidFill>
                  <a:prstClr val="white"/>
                </a:solidFill>
              </a:rPr>
              <a:t> </a:t>
            </a:r>
            <a:r>
              <a:rPr lang="en-US" altLang="zh-CN" sz="2400" b="1" dirty="0" smtClean="0">
                <a:solidFill>
                  <a:prstClr val="white"/>
                </a:solidFill>
              </a:rPr>
              <a:t>Liver</a:t>
            </a:r>
            <a:r>
              <a:rPr lang="zh-CN" altLang="en-US" sz="2400" b="1" dirty="0" smtClean="0">
                <a:solidFill>
                  <a:prstClr val="white"/>
                </a:solidFill>
              </a:rPr>
              <a:t> </a:t>
            </a:r>
            <a:r>
              <a:rPr lang="en-US" altLang="zh-CN" sz="2400" b="1" dirty="0">
                <a:solidFill>
                  <a:srgbClr val="FF0000"/>
                </a:solidFill>
              </a:rPr>
              <a:t>Tumor</a:t>
            </a:r>
            <a:r>
              <a:rPr lang="zh-CN" altLang="en-US" sz="2400" b="1" dirty="0">
                <a:solidFill>
                  <a:srgbClr val="FF0000"/>
                </a:solidFill>
              </a:rPr>
              <a:t> </a:t>
            </a:r>
            <a:r>
              <a:rPr lang="en-US" altLang="zh-CN" sz="2400" b="1" dirty="0">
                <a:solidFill>
                  <a:srgbClr val="FF0000"/>
                </a:solidFill>
              </a:rPr>
              <a:t>Detection</a:t>
            </a:r>
            <a:r>
              <a:rPr lang="zh-CN" altLang="en-US" sz="2400" b="1" dirty="0">
                <a:solidFill>
                  <a:srgbClr val="FF0000"/>
                </a:solidFill>
              </a:rPr>
              <a:t> </a:t>
            </a:r>
            <a:r>
              <a:rPr lang="en-US" altLang="zh-CN" sz="2400" b="1" dirty="0">
                <a:solidFill>
                  <a:prstClr val="white"/>
                </a:solidFill>
              </a:rPr>
              <a:t>in</a:t>
            </a:r>
            <a:r>
              <a:rPr lang="zh-CN" altLang="en-US" sz="2400" b="1" dirty="0">
                <a:solidFill>
                  <a:prstClr val="white"/>
                </a:solidFill>
              </a:rPr>
              <a:t> </a:t>
            </a:r>
            <a:r>
              <a:rPr lang="en-US" altLang="zh-CN" sz="2400" b="1" dirty="0">
                <a:solidFill>
                  <a:prstClr val="white"/>
                </a:solidFill>
              </a:rPr>
              <a:t>Dynamic</a:t>
            </a:r>
            <a:r>
              <a:rPr lang="zh-CN" altLang="en-US" sz="2400" b="1" dirty="0">
                <a:solidFill>
                  <a:prstClr val="white"/>
                </a:solidFill>
              </a:rPr>
              <a:t> </a:t>
            </a:r>
            <a:r>
              <a:rPr lang="en-US" altLang="zh-CN" sz="2400" b="1" dirty="0">
                <a:solidFill>
                  <a:prstClr val="white"/>
                </a:solidFill>
              </a:rPr>
              <a:t>CT</a:t>
            </a:r>
            <a:r>
              <a:rPr lang="zh-CN" altLang="en-US" sz="2400" b="1" dirty="0">
                <a:solidFill>
                  <a:prstClr val="white"/>
                </a:solidFill>
              </a:rPr>
              <a:t> </a:t>
            </a:r>
            <a:r>
              <a:rPr lang="en-US" altLang="zh-CN" sz="2400" b="1" dirty="0">
                <a:solidFill>
                  <a:prstClr val="white"/>
                </a:solidFill>
              </a:rPr>
              <a:t>Images.</a:t>
            </a:r>
            <a:r>
              <a:rPr lang="zh-CN" altLang="en-US" sz="2400" b="1" dirty="0">
                <a:solidFill>
                  <a:prstClr val="white"/>
                </a:solidFill>
              </a:rPr>
              <a:t> </a:t>
            </a:r>
            <a:endParaRPr lang="en-US" altLang="zh-CN" sz="2400" b="1" dirty="0">
              <a:solidFill>
                <a:prstClr val="white"/>
              </a:solidFill>
            </a:endParaRPr>
          </a:p>
        </p:txBody>
      </p:sp>
      <p:cxnSp>
        <p:nvCxnSpPr>
          <p:cNvPr id="33" name="直接连接符 32"/>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87030" y="1634327"/>
            <a:ext cx="10655670" cy="0"/>
          </a:xfrm>
          <a:prstGeom prst="line">
            <a:avLst/>
          </a:prstGeom>
          <a:ln w="76200">
            <a:solidFill>
              <a:srgbClr val="159FDD"/>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6130228" y="4399828"/>
            <a:ext cx="447539" cy="447539"/>
            <a:chOff x="467545" y="3246001"/>
            <a:chExt cx="1224136" cy="1224136"/>
          </a:xfrm>
        </p:grpSpPr>
        <p:grpSp>
          <p:nvGrpSpPr>
            <p:cNvPr id="36" name="组合 35"/>
            <p:cNvGrpSpPr/>
            <p:nvPr/>
          </p:nvGrpSpPr>
          <p:grpSpPr>
            <a:xfrm>
              <a:off x="467545" y="3246001"/>
              <a:ext cx="1224136" cy="1224136"/>
              <a:chOff x="9324528" y="3389313"/>
              <a:chExt cx="1551855" cy="1551855"/>
            </a:xfrm>
          </p:grpSpPr>
          <p:sp>
            <p:nvSpPr>
              <p:cNvPr id="38" name="椭圆 37"/>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椭圆 38"/>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7"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0" name="组合 39"/>
          <p:cNvGrpSpPr/>
          <p:nvPr/>
        </p:nvGrpSpPr>
        <p:grpSpPr>
          <a:xfrm>
            <a:off x="6130228" y="5575376"/>
            <a:ext cx="447539" cy="447539"/>
            <a:chOff x="467545" y="3246001"/>
            <a:chExt cx="1224136" cy="1224136"/>
          </a:xfrm>
        </p:grpSpPr>
        <p:grpSp>
          <p:nvGrpSpPr>
            <p:cNvPr id="41" name="组合 40"/>
            <p:cNvGrpSpPr/>
            <p:nvPr/>
          </p:nvGrpSpPr>
          <p:grpSpPr>
            <a:xfrm>
              <a:off x="467545" y="3246001"/>
              <a:ext cx="1224136" cy="1224136"/>
              <a:chOff x="9324528" y="3389313"/>
              <a:chExt cx="1551855" cy="1551855"/>
            </a:xfrm>
          </p:grpSpPr>
          <p:sp>
            <p:nvSpPr>
              <p:cNvPr id="43" name="椭圆 42"/>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椭圆 43"/>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5" name="组合 34"/>
          <p:cNvGrpSpPr/>
          <p:nvPr/>
        </p:nvGrpSpPr>
        <p:grpSpPr>
          <a:xfrm>
            <a:off x="6117677" y="3059132"/>
            <a:ext cx="447539" cy="447539"/>
            <a:chOff x="467545" y="3246001"/>
            <a:chExt cx="1224136" cy="1224136"/>
          </a:xfrm>
        </p:grpSpPr>
        <p:grpSp>
          <p:nvGrpSpPr>
            <p:cNvPr id="46" name="组合 35"/>
            <p:cNvGrpSpPr/>
            <p:nvPr/>
          </p:nvGrpSpPr>
          <p:grpSpPr>
            <a:xfrm>
              <a:off x="467545" y="3246001"/>
              <a:ext cx="1224136" cy="1224136"/>
              <a:chOff x="9324528" y="3389313"/>
              <a:chExt cx="1551855" cy="1551855"/>
            </a:xfrm>
          </p:grpSpPr>
          <p:sp>
            <p:nvSpPr>
              <p:cNvPr id="48" name="椭圆 37"/>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椭圆 38"/>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7"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 name="文本框 2"/>
          <p:cNvSpPr txBox="1"/>
          <p:nvPr/>
        </p:nvSpPr>
        <p:spPr>
          <a:xfrm>
            <a:off x="6632504" y="3059132"/>
            <a:ext cx="2683748" cy="461665"/>
          </a:xfrm>
          <a:prstGeom prst="rect">
            <a:avLst/>
          </a:prstGeom>
          <a:noFill/>
        </p:spPr>
        <p:txBody>
          <a:bodyPr wrap="none" rtlCol="0">
            <a:spAutoFit/>
          </a:bodyPr>
          <a:lstStyle/>
          <a:p>
            <a:r>
              <a:rPr kumimoji="1" lang="en-US" altLang="zh-CN" sz="2400" dirty="0" smtClean="0"/>
              <a:t>High </a:t>
            </a:r>
            <a:r>
              <a:rPr kumimoji="1" lang="en-US" altLang="zh-CN" sz="2400" dirty="0"/>
              <a:t>mortality rate</a:t>
            </a:r>
            <a:endParaRPr kumimoji="1" lang="zh-CN" altLang="en-US" sz="2400" dirty="0"/>
          </a:p>
        </p:txBody>
      </p:sp>
      <p:sp>
        <p:nvSpPr>
          <p:cNvPr id="4" name="文本框 3"/>
          <p:cNvSpPr txBox="1"/>
          <p:nvPr/>
        </p:nvSpPr>
        <p:spPr>
          <a:xfrm>
            <a:off x="6631872" y="4217645"/>
            <a:ext cx="5293282" cy="830997"/>
          </a:xfrm>
          <a:prstGeom prst="rect">
            <a:avLst/>
          </a:prstGeom>
          <a:noFill/>
        </p:spPr>
        <p:txBody>
          <a:bodyPr wrap="square" rtlCol="0">
            <a:spAutoFit/>
          </a:bodyPr>
          <a:lstStyle/>
          <a:p>
            <a:pPr algn="just"/>
            <a:r>
              <a:rPr kumimoji="1" lang="en-US" altLang="zh-CN" sz="2400" dirty="0"/>
              <a:t>Rapidly increasing the amount of dynamic CT scan</a:t>
            </a:r>
            <a:endParaRPr kumimoji="1" lang="zh-CN" altLang="en-US" sz="2400" dirty="0"/>
          </a:p>
        </p:txBody>
      </p:sp>
      <p:sp>
        <p:nvSpPr>
          <p:cNvPr id="5" name="文本框 4"/>
          <p:cNvSpPr txBox="1"/>
          <p:nvPr/>
        </p:nvSpPr>
        <p:spPr>
          <a:xfrm>
            <a:off x="6647448" y="5475645"/>
            <a:ext cx="5262130" cy="830997"/>
          </a:xfrm>
          <a:prstGeom prst="rect">
            <a:avLst/>
          </a:prstGeom>
          <a:noFill/>
        </p:spPr>
        <p:txBody>
          <a:bodyPr wrap="square" rtlCol="0">
            <a:spAutoFit/>
          </a:bodyPr>
          <a:lstStyle/>
          <a:p>
            <a:r>
              <a:rPr kumimoji="1" lang="en-US" altLang="zh-CN" sz="2400" dirty="0" smtClean="0"/>
              <a:t>The</a:t>
            </a:r>
            <a:r>
              <a:rPr kumimoji="1" lang="zh-CN" altLang="en-US" sz="2400" dirty="0" smtClean="0"/>
              <a:t> </a:t>
            </a:r>
            <a:r>
              <a:rPr kumimoji="1" lang="en-US" altLang="zh-CN" sz="2400" dirty="0"/>
              <a:t>C</a:t>
            </a:r>
            <a:r>
              <a:rPr kumimoji="1" lang="en-US" altLang="zh-CN" sz="2400" dirty="0" smtClean="0"/>
              <a:t>AD system </a:t>
            </a:r>
            <a:r>
              <a:rPr kumimoji="1" lang="en-US" altLang="zh-CN" sz="2400" dirty="0"/>
              <a:t>has the potential to assist radiologists</a:t>
            </a:r>
            <a:endParaRPr kumimoji="1" lang="zh-CN" altLang="en-US" sz="2400" dirty="0"/>
          </a:p>
        </p:txBody>
      </p:sp>
    </p:spTree>
    <p:extLst>
      <p:ext uri="{BB962C8B-B14F-4D97-AF65-F5344CB8AC3E}">
        <p14:creationId xmlns:p14="http://schemas.microsoft.com/office/powerpoint/2010/main" val="3374127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9963150" y="-79759"/>
            <a:ext cx="2409825" cy="1329950"/>
          </a:xfrm>
          <a:prstGeom prst="rect">
            <a:avLst/>
          </a:prstGeom>
        </p:spPr>
      </p:pic>
      <p:sp>
        <p:nvSpPr>
          <p:cNvPr id="26" name="平行四边形 25"/>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457200" y="407886"/>
            <a:ext cx="2866490" cy="707886"/>
          </a:xfrm>
          <a:prstGeom prst="rect">
            <a:avLst/>
          </a:prstGeom>
          <a:noFill/>
        </p:spPr>
        <p:txBody>
          <a:bodyPr wrap="none" rtlCol="0">
            <a:spAutoFit/>
          </a:bodyPr>
          <a:lstStyle/>
          <a:p>
            <a:r>
              <a:rPr lang="en-US" altLang="zh-CN" sz="4000" dirty="0">
                <a:solidFill>
                  <a:schemeClr val="bg1"/>
                </a:solidFill>
              </a:rPr>
              <a:t>Introduction</a:t>
            </a:r>
            <a:endParaRPr lang="zh-CN" altLang="en-US" sz="4000" dirty="0">
              <a:solidFill>
                <a:schemeClr val="bg1"/>
              </a:solidFill>
            </a:endParaRPr>
          </a:p>
        </p:txBody>
      </p:sp>
      <p:sp>
        <p:nvSpPr>
          <p:cNvPr id="28" name="平行四边形 27"/>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平行四边形 28"/>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平行四边形 29"/>
          <p:cNvSpPr/>
          <p:nvPr/>
        </p:nvSpPr>
        <p:spPr>
          <a:xfrm>
            <a:off x="787030" y="1666917"/>
            <a:ext cx="10655670" cy="817596"/>
          </a:xfrm>
          <a:prstGeom prst="parallelogram">
            <a:avLst>
              <a:gd name="adj" fmla="val 0"/>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dirty="0"/>
          </a:p>
        </p:txBody>
      </p:sp>
      <p:sp>
        <p:nvSpPr>
          <p:cNvPr id="31" name="文本框 30"/>
          <p:cNvSpPr txBox="1"/>
          <p:nvPr/>
        </p:nvSpPr>
        <p:spPr>
          <a:xfrm>
            <a:off x="4953876" y="407886"/>
            <a:ext cx="2877711" cy="646331"/>
          </a:xfrm>
          <a:prstGeom prst="rect">
            <a:avLst/>
          </a:prstGeom>
          <a:noFill/>
        </p:spPr>
        <p:txBody>
          <a:bodyPr wrap="none" rtlCol="0">
            <a:spAutoFit/>
          </a:bodyPr>
          <a:lstStyle/>
          <a:p>
            <a:r>
              <a:rPr lang="en-US" altLang="zh-CN" sz="3600" dirty="0"/>
              <a:t>Backgrounds</a:t>
            </a:r>
            <a:endParaRPr lang="zh-CN" altLang="en-US" sz="3600" dirty="0"/>
          </a:p>
        </p:txBody>
      </p:sp>
      <p:sp>
        <p:nvSpPr>
          <p:cNvPr id="32" name="文本框 31"/>
          <p:cNvSpPr txBox="1"/>
          <p:nvPr/>
        </p:nvSpPr>
        <p:spPr>
          <a:xfrm>
            <a:off x="1181100" y="1634327"/>
            <a:ext cx="10261600" cy="830997"/>
          </a:xfrm>
          <a:prstGeom prst="rect">
            <a:avLst/>
          </a:prstGeom>
          <a:noFill/>
        </p:spPr>
        <p:txBody>
          <a:bodyPr wrap="square" rtlCol="0">
            <a:spAutoFit/>
          </a:bodyPr>
          <a:lstStyle/>
          <a:p>
            <a:pPr lvl="0"/>
            <a:r>
              <a:rPr lang="en-US" altLang="zh-CN" sz="2400" b="1" dirty="0">
                <a:solidFill>
                  <a:prstClr val="white"/>
                </a:solidFill>
              </a:rPr>
              <a:t>Multi-Stream</a:t>
            </a:r>
            <a:r>
              <a:rPr lang="zh-CN" altLang="en-US" sz="2400" b="1" dirty="0">
                <a:solidFill>
                  <a:prstClr val="white"/>
                </a:solidFill>
              </a:rPr>
              <a:t> </a:t>
            </a:r>
            <a:r>
              <a:rPr lang="en-US" altLang="zh-CN" sz="2400" b="1" dirty="0">
                <a:solidFill>
                  <a:prstClr val="white"/>
                </a:solidFill>
              </a:rPr>
              <a:t>Scale-Insensitive</a:t>
            </a:r>
            <a:r>
              <a:rPr lang="zh-CN" altLang="en-US" sz="2400" b="1" dirty="0">
                <a:solidFill>
                  <a:prstClr val="white"/>
                </a:solidFill>
              </a:rPr>
              <a:t> </a:t>
            </a:r>
            <a:r>
              <a:rPr lang="en-US" altLang="zh-CN" sz="2400" b="1" dirty="0">
                <a:solidFill>
                  <a:prstClr val="white"/>
                </a:solidFill>
              </a:rPr>
              <a:t>Convolutional</a:t>
            </a:r>
            <a:r>
              <a:rPr lang="zh-CN" altLang="en-US" sz="2400" b="1" dirty="0">
                <a:solidFill>
                  <a:prstClr val="white"/>
                </a:solidFill>
              </a:rPr>
              <a:t> </a:t>
            </a:r>
            <a:r>
              <a:rPr lang="en-US" altLang="zh-CN" sz="2400" b="1" dirty="0">
                <a:solidFill>
                  <a:prstClr val="white"/>
                </a:solidFill>
              </a:rPr>
              <a:t>and</a:t>
            </a:r>
            <a:r>
              <a:rPr lang="zh-CN" altLang="en-US" sz="2400" b="1" dirty="0">
                <a:solidFill>
                  <a:prstClr val="white"/>
                </a:solidFill>
              </a:rPr>
              <a:t> </a:t>
            </a:r>
            <a:r>
              <a:rPr lang="en-US" altLang="zh-CN" sz="2400" b="1" dirty="0">
                <a:solidFill>
                  <a:prstClr val="white"/>
                </a:solidFill>
              </a:rPr>
              <a:t>Recurrent</a:t>
            </a:r>
            <a:r>
              <a:rPr lang="zh-CN" altLang="en-US" sz="2400" b="1" dirty="0">
                <a:solidFill>
                  <a:prstClr val="white"/>
                </a:solidFill>
              </a:rPr>
              <a:t> </a:t>
            </a:r>
            <a:r>
              <a:rPr lang="en-US" altLang="zh-CN" sz="2400" b="1" dirty="0">
                <a:solidFill>
                  <a:prstClr val="white"/>
                </a:solidFill>
              </a:rPr>
              <a:t>Neural</a:t>
            </a:r>
            <a:r>
              <a:rPr lang="zh-CN" altLang="en-US" sz="2400" b="1" dirty="0">
                <a:solidFill>
                  <a:prstClr val="white"/>
                </a:solidFill>
              </a:rPr>
              <a:t> </a:t>
            </a:r>
            <a:r>
              <a:rPr lang="en-US" altLang="zh-CN" sz="2400" b="1" dirty="0">
                <a:solidFill>
                  <a:prstClr val="white"/>
                </a:solidFill>
              </a:rPr>
              <a:t>Networks</a:t>
            </a:r>
            <a:r>
              <a:rPr lang="zh-CN" altLang="en-US" sz="2400" b="1" dirty="0">
                <a:solidFill>
                  <a:prstClr val="white"/>
                </a:solidFill>
              </a:rPr>
              <a:t> </a:t>
            </a:r>
            <a:r>
              <a:rPr lang="en-US" altLang="zh-CN" sz="2400" b="1" dirty="0">
                <a:solidFill>
                  <a:prstClr val="white"/>
                </a:solidFill>
              </a:rPr>
              <a:t>(MSCR)  for</a:t>
            </a:r>
            <a:r>
              <a:rPr lang="zh-CN" altLang="en-US" sz="2400" b="1" dirty="0">
                <a:solidFill>
                  <a:prstClr val="white"/>
                </a:solidFill>
              </a:rPr>
              <a:t> </a:t>
            </a:r>
            <a:r>
              <a:rPr lang="en-US" altLang="zh-CN" sz="2400" b="1" dirty="0">
                <a:solidFill>
                  <a:prstClr val="white"/>
                </a:solidFill>
              </a:rPr>
              <a:t>Liver</a:t>
            </a:r>
            <a:r>
              <a:rPr lang="zh-CN" altLang="en-US" sz="2400" b="1" dirty="0">
                <a:solidFill>
                  <a:prstClr val="white"/>
                </a:solidFill>
              </a:rPr>
              <a:t>  </a:t>
            </a:r>
            <a:r>
              <a:rPr lang="en-US" altLang="zh-CN" sz="2400" b="1" dirty="0">
                <a:solidFill>
                  <a:srgbClr val="FF0000"/>
                </a:solidFill>
              </a:rPr>
              <a:t>Tumor</a:t>
            </a:r>
            <a:r>
              <a:rPr lang="zh-CN" altLang="en-US" sz="2400" b="1" dirty="0">
                <a:solidFill>
                  <a:srgbClr val="FF0000"/>
                </a:solidFill>
              </a:rPr>
              <a:t> </a:t>
            </a:r>
            <a:r>
              <a:rPr lang="en-US" altLang="zh-CN" sz="2400" b="1" dirty="0">
                <a:solidFill>
                  <a:srgbClr val="FF0000"/>
                </a:solidFill>
              </a:rPr>
              <a:t>Detection</a:t>
            </a:r>
            <a:r>
              <a:rPr lang="zh-CN" altLang="en-US" sz="2400" b="1" dirty="0">
                <a:solidFill>
                  <a:srgbClr val="FF0000"/>
                </a:solidFill>
              </a:rPr>
              <a:t> </a:t>
            </a:r>
            <a:r>
              <a:rPr lang="en-US" altLang="zh-CN" sz="2400" b="1" dirty="0">
                <a:solidFill>
                  <a:prstClr val="white"/>
                </a:solidFill>
              </a:rPr>
              <a:t>in</a:t>
            </a:r>
            <a:r>
              <a:rPr lang="zh-CN" altLang="en-US" sz="2400" b="1" dirty="0">
                <a:solidFill>
                  <a:prstClr val="white"/>
                </a:solidFill>
              </a:rPr>
              <a:t> </a:t>
            </a:r>
            <a:r>
              <a:rPr lang="en-US" altLang="zh-CN" sz="2400" b="1" dirty="0">
                <a:solidFill>
                  <a:prstClr val="white"/>
                </a:solidFill>
              </a:rPr>
              <a:t>Dynamic</a:t>
            </a:r>
            <a:r>
              <a:rPr lang="zh-CN" altLang="en-US" sz="2400" b="1" dirty="0">
                <a:solidFill>
                  <a:prstClr val="white"/>
                </a:solidFill>
              </a:rPr>
              <a:t> </a:t>
            </a:r>
            <a:r>
              <a:rPr lang="en-US" altLang="zh-CN" sz="2400" b="1" dirty="0">
                <a:solidFill>
                  <a:prstClr val="white"/>
                </a:solidFill>
              </a:rPr>
              <a:t>CT</a:t>
            </a:r>
            <a:r>
              <a:rPr lang="zh-CN" altLang="en-US" sz="2400" b="1" dirty="0">
                <a:solidFill>
                  <a:prstClr val="white"/>
                </a:solidFill>
              </a:rPr>
              <a:t> </a:t>
            </a:r>
            <a:r>
              <a:rPr lang="en-US" altLang="zh-CN" sz="2400" b="1" dirty="0">
                <a:solidFill>
                  <a:prstClr val="white"/>
                </a:solidFill>
              </a:rPr>
              <a:t>Images.</a:t>
            </a:r>
            <a:r>
              <a:rPr lang="zh-CN" altLang="en-US" sz="2400" b="1" dirty="0">
                <a:solidFill>
                  <a:prstClr val="white"/>
                </a:solidFill>
              </a:rPr>
              <a:t> </a:t>
            </a:r>
            <a:endParaRPr lang="en-US" altLang="zh-CN" sz="2400" b="1" dirty="0">
              <a:solidFill>
                <a:prstClr val="white"/>
              </a:solidFill>
            </a:endParaRPr>
          </a:p>
        </p:txBody>
      </p:sp>
      <p:cxnSp>
        <p:nvCxnSpPr>
          <p:cNvPr id="33" name="直接连接符 32"/>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87030" y="1634327"/>
            <a:ext cx="10655670" cy="0"/>
          </a:xfrm>
          <a:prstGeom prst="line">
            <a:avLst/>
          </a:prstGeom>
          <a:ln w="76200">
            <a:solidFill>
              <a:srgbClr val="159FDD"/>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34682" y="3990107"/>
            <a:ext cx="1384054" cy="830997"/>
          </a:xfrm>
          <a:prstGeom prst="rect">
            <a:avLst/>
          </a:prstGeom>
          <a:noFill/>
        </p:spPr>
        <p:txBody>
          <a:bodyPr wrap="square" rtlCol="0">
            <a:spAutoFit/>
          </a:bodyPr>
          <a:lstStyle/>
          <a:p>
            <a:pPr algn="ctr"/>
            <a:r>
              <a:rPr lang="en-US" altLang="zh-CN" sz="2400" dirty="0"/>
              <a:t>CAD</a:t>
            </a:r>
            <a:r>
              <a:rPr lang="zh-CN" altLang="en-US" sz="2400" dirty="0"/>
              <a:t> </a:t>
            </a:r>
            <a:r>
              <a:rPr lang="en-US" altLang="zh-CN" sz="2400" dirty="0"/>
              <a:t>System</a:t>
            </a:r>
            <a:endParaRPr lang="en-US" sz="2400" dirty="0"/>
          </a:p>
        </p:txBody>
      </p:sp>
      <p:sp>
        <p:nvSpPr>
          <p:cNvPr id="3" name="Left Brace 2"/>
          <p:cNvSpPr/>
          <p:nvPr/>
        </p:nvSpPr>
        <p:spPr>
          <a:xfrm>
            <a:off x="2565154" y="3421933"/>
            <a:ext cx="497363" cy="19673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3062517" y="3013027"/>
            <a:ext cx="5459104" cy="830997"/>
          </a:xfrm>
          <a:prstGeom prst="rect">
            <a:avLst/>
          </a:prstGeom>
          <a:noFill/>
        </p:spPr>
        <p:txBody>
          <a:bodyPr wrap="square" rtlCol="0">
            <a:spAutoFit/>
          </a:bodyPr>
          <a:lstStyle/>
          <a:p>
            <a:r>
              <a:rPr lang="en-US" altLang="zh-CN" sz="2400" dirty="0"/>
              <a:t>Liver</a:t>
            </a:r>
            <a:r>
              <a:rPr lang="zh-CN" altLang="en-US" sz="2400" dirty="0"/>
              <a:t> </a:t>
            </a:r>
            <a:r>
              <a:rPr lang="en-US" altLang="zh-CN" sz="2400" dirty="0"/>
              <a:t>segmentation</a:t>
            </a:r>
            <a:r>
              <a:rPr lang="zh-CN" altLang="en-US" sz="2400" dirty="0"/>
              <a:t> </a:t>
            </a:r>
            <a:r>
              <a:rPr lang="en-US" altLang="zh-CN" sz="2400" dirty="0"/>
              <a:t>and</a:t>
            </a:r>
            <a:r>
              <a:rPr lang="zh-CN" altLang="en-US" sz="2400" dirty="0"/>
              <a:t> </a:t>
            </a:r>
            <a:r>
              <a:rPr lang="en-US" altLang="zh-CN" sz="2400" dirty="0"/>
              <a:t>lesions</a:t>
            </a:r>
            <a:r>
              <a:rPr lang="zh-CN" altLang="en-US" sz="2400" dirty="0"/>
              <a:t> </a:t>
            </a:r>
            <a:r>
              <a:rPr lang="en-US" altLang="zh-CN" sz="2400" dirty="0"/>
              <a:t>detection</a:t>
            </a:r>
            <a:r>
              <a:rPr lang="zh-CN" altLang="en-US" sz="2400" dirty="0"/>
              <a:t> </a:t>
            </a:r>
            <a:r>
              <a:rPr lang="en-US" altLang="zh-CN" sz="2400" dirty="0"/>
              <a:t>(Step</a:t>
            </a:r>
            <a:r>
              <a:rPr lang="zh-CN" altLang="en-US" sz="2400" dirty="0"/>
              <a:t> </a:t>
            </a:r>
            <a:r>
              <a:rPr lang="en-US" altLang="zh-CN" sz="2400" dirty="0"/>
              <a:t>1)</a:t>
            </a:r>
            <a:endParaRPr lang="en-US" sz="2400" dirty="0"/>
          </a:p>
        </p:txBody>
      </p:sp>
      <p:sp>
        <p:nvSpPr>
          <p:cNvPr id="53" name="TextBox 52"/>
          <p:cNvSpPr txBox="1"/>
          <p:nvPr/>
        </p:nvSpPr>
        <p:spPr>
          <a:xfrm>
            <a:off x="3062517" y="4973780"/>
            <a:ext cx="4769070" cy="1200329"/>
          </a:xfrm>
          <a:prstGeom prst="rect">
            <a:avLst/>
          </a:prstGeom>
          <a:noFill/>
        </p:spPr>
        <p:txBody>
          <a:bodyPr wrap="square" rtlCol="0">
            <a:spAutoFit/>
          </a:bodyPr>
          <a:lstStyle/>
          <a:p>
            <a:r>
              <a:rPr lang="en-US" altLang="zh-CN" sz="2400" dirty="0"/>
              <a:t>Representation</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detected</a:t>
            </a:r>
            <a:r>
              <a:rPr lang="zh-CN" altLang="en-US" sz="2400" dirty="0"/>
              <a:t> </a:t>
            </a:r>
            <a:r>
              <a:rPr lang="en-US" altLang="zh-CN" sz="2400" dirty="0"/>
              <a:t>lesions</a:t>
            </a:r>
            <a:r>
              <a:rPr lang="zh-CN" altLang="en-US" sz="2400" dirty="0"/>
              <a:t> </a:t>
            </a:r>
            <a:r>
              <a:rPr lang="en-US" altLang="zh-CN" sz="2400" dirty="0"/>
              <a:t>followed</a:t>
            </a:r>
            <a:r>
              <a:rPr lang="zh-CN" altLang="en-US" sz="2400" dirty="0"/>
              <a:t> </a:t>
            </a:r>
            <a:r>
              <a:rPr lang="en-US" altLang="zh-CN" sz="2400" dirty="0"/>
              <a:t>by</a:t>
            </a:r>
            <a:r>
              <a:rPr lang="zh-CN" altLang="en-US" sz="2400" dirty="0"/>
              <a:t>  </a:t>
            </a:r>
            <a:r>
              <a:rPr lang="en-US" altLang="zh-CN" sz="2400" dirty="0"/>
              <a:t>classification</a:t>
            </a:r>
            <a:r>
              <a:rPr lang="zh-CN" altLang="en-US" sz="2400" dirty="0"/>
              <a:t> </a:t>
            </a:r>
            <a:r>
              <a:rPr lang="en-US" altLang="zh-CN" sz="2400" dirty="0"/>
              <a:t>(Step</a:t>
            </a:r>
            <a:r>
              <a:rPr lang="zh-CN" altLang="en-US" sz="2400" dirty="0"/>
              <a:t> </a:t>
            </a:r>
            <a:r>
              <a:rPr lang="en-US" altLang="zh-CN" sz="2400" dirty="0"/>
              <a:t>)</a:t>
            </a:r>
            <a:endParaRPr lang="en-US" sz="2400" dirty="0"/>
          </a:p>
        </p:txBody>
      </p:sp>
      <p:sp>
        <p:nvSpPr>
          <p:cNvPr id="5" name="5-Point Star 4"/>
          <p:cNvSpPr/>
          <p:nvPr/>
        </p:nvSpPr>
        <p:spPr>
          <a:xfrm>
            <a:off x="7763588" y="2357913"/>
            <a:ext cx="2139299" cy="19263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Focus</a:t>
            </a:r>
            <a:endParaRPr lang="en-US" dirty="0"/>
          </a:p>
        </p:txBody>
      </p:sp>
    </p:spTree>
    <p:extLst>
      <p:ext uri="{BB962C8B-B14F-4D97-AF65-F5344CB8AC3E}">
        <p14:creationId xmlns:p14="http://schemas.microsoft.com/office/powerpoint/2010/main" val="4136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771502"/>
            <a:ext cx="12192000" cy="3845197"/>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801857" y="3155639"/>
            <a:ext cx="1822665" cy="11053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4" name="直接连接符 3"/>
          <p:cNvCxnSpPr/>
          <p:nvPr/>
        </p:nvCxnSpPr>
        <p:spPr>
          <a:xfrm>
            <a:off x="9801857" y="3124413"/>
            <a:ext cx="1822665" cy="57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063418" y="3173244"/>
            <a:ext cx="1822665" cy="1105317"/>
          </a:xfrm>
          <a:prstGeom prst="rect">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6" name="直接连接符 5"/>
          <p:cNvCxnSpPr/>
          <p:nvPr/>
        </p:nvCxnSpPr>
        <p:spPr>
          <a:xfrm>
            <a:off x="7063418" y="3142018"/>
            <a:ext cx="1822665" cy="575"/>
          </a:xfrm>
          <a:prstGeom prst="line">
            <a:avLst/>
          </a:prstGeom>
          <a:ln w="76200">
            <a:solidFill>
              <a:srgbClr val="1181B3"/>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238493" y="3155640"/>
            <a:ext cx="1822665" cy="1105317"/>
          </a:xfrm>
          <a:prstGeom prst="rect">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8" name="直接连接符 7"/>
          <p:cNvCxnSpPr/>
          <p:nvPr/>
        </p:nvCxnSpPr>
        <p:spPr>
          <a:xfrm>
            <a:off x="4238493" y="3124414"/>
            <a:ext cx="1822665" cy="575"/>
          </a:xfrm>
          <a:prstGeom prst="line">
            <a:avLst/>
          </a:prstGeom>
          <a:ln w="76200">
            <a:solidFill>
              <a:srgbClr val="1181B3"/>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963150" y="-79759"/>
            <a:ext cx="2409825" cy="1329950"/>
          </a:xfrm>
          <a:prstGeom prst="rect">
            <a:avLst/>
          </a:prstGeom>
        </p:spPr>
      </p:pic>
      <p:sp>
        <p:nvSpPr>
          <p:cNvPr id="10" name="平行四边形 9"/>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57200" y="407886"/>
            <a:ext cx="2828018" cy="707886"/>
          </a:xfrm>
          <a:prstGeom prst="rect">
            <a:avLst/>
          </a:prstGeom>
          <a:noFill/>
        </p:spPr>
        <p:txBody>
          <a:bodyPr wrap="none" rtlCol="0">
            <a:spAutoFit/>
          </a:bodyPr>
          <a:lstStyle/>
          <a:p>
            <a:r>
              <a:rPr lang="en-US" altLang="zh-CN" sz="4000" dirty="0">
                <a:solidFill>
                  <a:schemeClr val="bg1"/>
                </a:solidFill>
              </a:rPr>
              <a:t>Motivation</a:t>
            </a:r>
            <a:endParaRPr lang="zh-CN" altLang="en-US" sz="4000" dirty="0">
              <a:solidFill>
                <a:schemeClr val="bg1"/>
              </a:solidFill>
            </a:endParaRPr>
          </a:p>
        </p:txBody>
      </p:sp>
      <p:sp>
        <p:nvSpPr>
          <p:cNvPr id="12" name="平行四边形 11"/>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87030" y="1634327"/>
            <a:ext cx="10655670" cy="0"/>
          </a:xfrm>
          <a:prstGeom prst="line">
            <a:avLst/>
          </a:prstGeom>
          <a:ln w="76200">
            <a:solidFill>
              <a:srgbClr val="159FDD"/>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466651" y="3229443"/>
            <a:ext cx="1415772" cy="830997"/>
          </a:xfrm>
          <a:prstGeom prst="rect">
            <a:avLst/>
          </a:prstGeom>
          <a:noFill/>
        </p:spPr>
        <p:txBody>
          <a:bodyPr wrap="none" rtlCol="0">
            <a:spAutoFit/>
          </a:bodyPr>
          <a:lstStyle/>
          <a:p>
            <a:r>
              <a:rPr lang="en-US" altLang="zh-CN" sz="4800" dirty="0">
                <a:solidFill>
                  <a:schemeClr val="bg1"/>
                </a:solidFill>
              </a:rPr>
              <a:t>ART</a:t>
            </a:r>
            <a:endParaRPr lang="zh-CN" altLang="en-US" sz="4800" dirty="0">
              <a:solidFill>
                <a:schemeClr val="bg1"/>
              </a:solidFill>
            </a:endParaRPr>
          </a:p>
        </p:txBody>
      </p:sp>
      <p:sp>
        <p:nvSpPr>
          <p:cNvPr id="19" name="文本框 18"/>
          <p:cNvSpPr txBox="1"/>
          <p:nvPr/>
        </p:nvSpPr>
        <p:spPr>
          <a:xfrm>
            <a:off x="7490397" y="3224044"/>
            <a:ext cx="1005403" cy="830997"/>
          </a:xfrm>
          <a:prstGeom prst="rect">
            <a:avLst/>
          </a:prstGeom>
          <a:noFill/>
        </p:spPr>
        <p:txBody>
          <a:bodyPr wrap="none" rtlCol="0">
            <a:spAutoFit/>
          </a:bodyPr>
          <a:lstStyle/>
          <a:p>
            <a:r>
              <a:rPr lang="en-US" altLang="zh-CN" sz="4800" dirty="0">
                <a:solidFill>
                  <a:schemeClr val="bg1"/>
                </a:solidFill>
              </a:rPr>
              <a:t>PV</a:t>
            </a:r>
            <a:endParaRPr lang="zh-CN" altLang="en-US" sz="4800" dirty="0">
              <a:solidFill>
                <a:schemeClr val="bg1"/>
              </a:solidFill>
            </a:endParaRPr>
          </a:p>
        </p:txBody>
      </p:sp>
      <p:sp>
        <p:nvSpPr>
          <p:cNvPr id="20" name="文本框 19"/>
          <p:cNvSpPr txBox="1"/>
          <p:nvPr/>
        </p:nvSpPr>
        <p:spPr>
          <a:xfrm>
            <a:off x="10265083" y="3233185"/>
            <a:ext cx="971741" cy="830997"/>
          </a:xfrm>
          <a:prstGeom prst="rect">
            <a:avLst/>
          </a:prstGeom>
          <a:noFill/>
        </p:spPr>
        <p:txBody>
          <a:bodyPr wrap="none" rtlCol="0">
            <a:spAutoFit/>
          </a:bodyPr>
          <a:lstStyle/>
          <a:p>
            <a:r>
              <a:rPr lang="en-US" altLang="zh-CN" sz="4800" dirty="0">
                <a:solidFill>
                  <a:schemeClr val="bg1"/>
                </a:solidFill>
              </a:rPr>
              <a:t>DL</a:t>
            </a:r>
            <a:endParaRPr lang="zh-CN" altLang="en-US" sz="4800" dirty="0">
              <a:solidFill>
                <a:schemeClr val="bg1"/>
              </a:solidFill>
            </a:endParaRPr>
          </a:p>
        </p:txBody>
      </p:sp>
      <p:grpSp>
        <p:nvGrpSpPr>
          <p:cNvPr id="21" name="组合 20"/>
          <p:cNvGrpSpPr/>
          <p:nvPr/>
        </p:nvGrpSpPr>
        <p:grpSpPr>
          <a:xfrm>
            <a:off x="898014" y="3100879"/>
            <a:ext cx="1822665" cy="1160077"/>
            <a:chOff x="1480008" y="3577414"/>
            <a:chExt cx="1822665" cy="1160077"/>
          </a:xfrm>
        </p:grpSpPr>
        <p:sp>
          <p:nvSpPr>
            <p:cNvPr id="22" name="矩形 21"/>
            <p:cNvSpPr/>
            <p:nvPr/>
          </p:nvSpPr>
          <p:spPr>
            <a:xfrm>
              <a:off x="1480008" y="3608640"/>
              <a:ext cx="1822665" cy="1128851"/>
            </a:xfrm>
            <a:prstGeom prst="rect">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3" name="文本框 22"/>
            <p:cNvSpPr txBox="1"/>
            <p:nvPr/>
          </p:nvSpPr>
          <p:spPr>
            <a:xfrm>
              <a:off x="1808607" y="3682169"/>
              <a:ext cx="1072730" cy="830997"/>
            </a:xfrm>
            <a:prstGeom prst="rect">
              <a:avLst/>
            </a:prstGeom>
            <a:noFill/>
          </p:spPr>
          <p:txBody>
            <a:bodyPr wrap="none" rtlCol="0">
              <a:spAutoFit/>
            </a:bodyPr>
            <a:lstStyle/>
            <a:p>
              <a:r>
                <a:rPr lang="en-US" altLang="zh-CN" sz="4800" dirty="0">
                  <a:solidFill>
                    <a:schemeClr val="bg1"/>
                  </a:solidFill>
                </a:rPr>
                <a:t>NC</a:t>
              </a:r>
              <a:endParaRPr lang="zh-CN" altLang="en-US" sz="4800" dirty="0">
                <a:solidFill>
                  <a:schemeClr val="bg1"/>
                </a:solidFill>
              </a:endParaRPr>
            </a:p>
          </p:txBody>
        </p:sp>
        <p:cxnSp>
          <p:nvCxnSpPr>
            <p:cNvPr id="24" name="直接连接符 23"/>
            <p:cNvCxnSpPr/>
            <p:nvPr/>
          </p:nvCxnSpPr>
          <p:spPr>
            <a:xfrm>
              <a:off x="1480008" y="3577414"/>
              <a:ext cx="1822665" cy="575"/>
            </a:xfrm>
            <a:prstGeom prst="line">
              <a:avLst/>
            </a:prstGeom>
            <a:ln w="76200">
              <a:solidFill>
                <a:srgbClr val="1181B3"/>
              </a:solidFill>
            </a:ln>
          </p:spPr>
          <p:style>
            <a:lnRef idx="1">
              <a:schemeClr val="accent1"/>
            </a:lnRef>
            <a:fillRef idx="0">
              <a:schemeClr val="accent1"/>
            </a:fillRef>
            <a:effectRef idx="0">
              <a:schemeClr val="accent1"/>
            </a:effectRef>
            <a:fontRef idx="minor">
              <a:schemeClr val="tx1"/>
            </a:fontRef>
          </p:style>
        </p:cxnSp>
      </p:grpSp>
      <p:sp>
        <p:nvSpPr>
          <p:cNvPr id="25" name="Chevron 54"/>
          <p:cNvSpPr/>
          <p:nvPr/>
        </p:nvSpPr>
        <p:spPr bwMode="auto">
          <a:xfrm>
            <a:off x="9071583" y="3371362"/>
            <a:ext cx="586728" cy="499540"/>
          </a:xfrm>
          <a:prstGeom prst="chevron">
            <a:avLst>
              <a:gd name="adj" fmla="val 62310"/>
            </a:avLst>
          </a:prstGeom>
          <a:solidFill>
            <a:srgbClr val="159FDD"/>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6" name="Chevron 54"/>
          <p:cNvSpPr/>
          <p:nvPr/>
        </p:nvSpPr>
        <p:spPr bwMode="auto">
          <a:xfrm>
            <a:off x="6285953" y="3419381"/>
            <a:ext cx="586728" cy="499540"/>
          </a:xfrm>
          <a:prstGeom prst="chevron">
            <a:avLst>
              <a:gd name="adj" fmla="val 62310"/>
            </a:avLst>
          </a:prstGeom>
          <a:solidFill>
            <a:srgbClr val="159FDD"/>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7" name="组合 26"/>
          <p:cNvGrpSpPr/>
          <p:nvPr/>
        </p:nvGrpSpPr>
        <p:grpSpPr>
          <a:xfrm>
            <a:off x="2826450" y="3508826"/>
            <a:ext cx="1345918" cy="434152"/>
            <a:chOff x="0" y="1954213"/>
            <a:chExt cx="9144000" cy="2949575"/>
          </a:xfrm>
        </p:grpSpPr>
        <p:sp>
          <p:nvSpPr>
            <p:cNvPr id="28" name="Freeform 9"/>
            <p:cNvSpPr>
              <a:spLocks/>
            </p:cNvSpPr>
            <p:nvPr/>
          </p:nvSpPr>
          <p:spPr bwMode="auto">
            <a:xfrm>
              <a:off x="4294188" y="2574926"/>
              <a:ext cx="2459038" cy="1708150"/>
            </a:xfrm>
            <a:custGeom>
              <a:avLst/>
              <a:gdLst>
                <a:gd name="T0" fmla="*/ 0 w 1549"/>
                <a:gd name="T1" fmla="*/ 1076 h 1076"/>
                <a:gd name="T2" fmla="*/ 999 w 1549"/>
                <a:gd name="T3" fmla="*/ 1076 h 1076"/>
                <a:gd name="T4" fmla="*/ 1549 w 1549"/>
                <a:gd name="T5" fmla="*/ 519 h 1076"/>
                <a:gd name="T6" fmla="*/ 1002 w 1549"/>
                <a:gd name="T7" fmla="*/ 0 h 1076"/>
                <a:gd name="T8" fmla="*/ 0 w 1549"/>
                <a:gd name="T9" fmla="*/ 0 h 1076"/>
                <a:gd name="T10" fmla="*/ 0 w 1549"/>
                <a:gd name="T11" fmla="*/ 1076 h 1076"/>
              </a:gdLst>
              <a:ahLst/>
              <a:cxnLst>
                <a:cxn ang="0">
                  <a:pos x="T0" y="T1"/>
                </a:cxn>
                <a:cxn ang="0">
                  <a:pos x="T2" y="T3"/>
                </a:cxn>
                <a:cxn ang="0">
                  <a:pos x="T4" y="T5"/>
                </a:cxn>
                <a:cxn ang="0">
                  <a:pos x="T6" y="T7"/>
                </a:cxn>
                <a:cxn ang="0">
                  <a:pos x="T8" y="T9"/>
                </a:cxn>
                <a:cxn ang="0">
                  <a:pos x="T10" y="T11"/>
                </a:cxn>
              </a:cxnLst>
              <a:rect l="0" t="0" r="r" b="b"/>
              <a:pathLst>
                <a:path w="1549" h="1076">
                  <a:moveTo>
                    <a:pt x="0" y="1076"/>
                  </a:moveTo>
                  <a:lnTo>
                    <a:pt x="999" y="1076"/>
                  </a:lnTo>
                  <a:lnTo>
                    <a:pt x="1549" y="519"/>
                  </a:lnTo>
                  <a:lnTo>
                    <a:pt x="1002" y="0"/>
                  </a:lnTo>
                  <a:lnTo>
                    <a:pt x="0" y="0"/>
                  </a:lnTo>
                  <a:lnTo>
                    <a:pt x="0" y="1076"/>
                  </a:lnTo>
                  <a:close/>
                </a:path>
              </a:pathLst>
            </a:custGeom>
            <a:solidFill>
              <a:srgbClr val="D33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9" name="组合 28"/>
            <p:cNvGrpSpPr/>
            <p:nvPr/>
          </p:nvGrpSpPr>
          <p:grpSpPr>
            <a:xfrm>
              <a:off x="0" y="1954213"/>
              <a:ext cx="9144000" cy="2949575"/>
              <a:chOff x="0" y="1954213"/>
              <a:chExt cx="9144000" cy="2949575"/>
            </a:xfrm>
          </p:grpSpPr>
          <p:sp>
            <p:nvSpPr>
              <p:cNvPr id="30" name="Freeform 5"/>
              <p:cNvSpPr>
                <a:spLocks/>
              </p:cNvSpPr>
              <p:nvPr/>
            </p:nvSpPr>
            <p:spPr bwMode="auto">
              <a:xfrm>
                <a:off x="1214438" y="1954213"/>
                <a:ext cx="639763" cy="2949575"/>
              </a:xfrm>
              <a:custGeom>
                <a:avLst/>
                <a:gdLst>
                  <a:gd name="T0" fmla="*/ 296 w 403"/>
                  <a:gd name="T1" fmla="*/ 0 h 1858"/>
                  <a:gd name="T2" fmla="*/ 296 w 403"/>
                  <a:gd name="T3" fmla="*/ 0 h 1858"/>
                  <a:gd name="T4" fmla="*/ 307 w 403"/>
                  <a:gd name="T5" fmla="*/ 0 h 1858"/>
                  <a:gd name="T6" fmla="*/ 317 w 403"/>
                  <a:gd name="T7" fmla="*/ 2 h 1858"/>
                  <a:gd name="T8" fmla="*/ 328 w 403"/>
                  <a:gd name="T9" fmla="*/ 5 h 1858"/>
                  <a:gd name="T10" fmla="*/ 336 w 403"/>
                  <a:gd name="T11" fmla="*/ 9 h 1858"/>
                  <a:gd name="T12" fmla="*/ 356 w 403"/>
                  <a:gd name="T13" fmla="*/ 17 h 1858"/>
                  <a:gd name="T14" fmla="*/ 371 w 403"/>
                  <a:gd name="T15" fmla="*/ 31 h 1858"/>
                  <a:gd name="T16" fmla="*/ 384 w 403"/>
                  <a:gd name="T17" fmla="*/ 47 h 1858"/>
                  <a:gd name="T18" fmla="*/ 394 w 403"/>
                  <a:gd name="T19" fmla="*/ 65 h 1858"/>
                  <a:gd name="T20" fmla="*/ 397 w 403"/>
                  <a:gd name="T21" fmla="*/ 75 h 1858"/>
                  <a:gd name="T22" fmla="*/ 401 w 403"/>
                  <a:gd name="T23" fmla="*/ 86 h 1858"/>
                  <a:gd name="T24" fmla="*/ 403 w 403"/>
                  <a:gd name="T25" fmla="*/ 96 h 1858"/>
                  <a:gd name="T26" fmla="*/ 403 w 403"/>
                  <a:gd name="T27" fmla="*/ 107 h 1858"/>
                  <a:gd name="T28" fmla="*/ 403 w 403"/>
                  <a:gd name="T29" fmla="*/ 1751 h 1858"/>
                  <a:gd name="T30" fmla="*/ 403 w 403"/>
                  <a:gd name="T31" fmla="*/ 1751 h 1858"/>
                  <a:gd name="T32" fmla="*/ 403 w 403"/>
                  <a:gd name="T33" fmla="*/ 1762 h 1858"/>
                  <a:gd name="T34" fmla="*/ 401 w 403"/>
                  <a:gd name="T35" fmla="*/ 1772 h 1858"/>
                  <a:gd name="T36" fmla="*/ 397 w 403"/>
                  <a:gd name="T37" fmla="*/ 1783 h 1858"/>
                  <a:gd name="T38" fmla="*/ 394 w 403"/>
                  <a:gd name="T39" fmla="*/ 1793 h 1858"/>
                  <a:gd name="T40" fmla="*/ 384 w 403"/>
                  <a:gd name="T41" fmla="*/ 1811 h 1858"/>
                  <a:gd name="T42" fmla="*/ 371 w 403"/>
                  <a:gd name="T43" fmla="*/ 1827 h 1858"/>
                  <a:gd name="T44" fmla="*/ 356 w 403"/>
                  <a:gd name="T45" fmla="*/ 1841 h 1858"/>
                  <a:gd name="T46" fmla="*/ 336 w 403"/>
                  <a:gd name="T47" fmla="*/ 1851 h 1858"/>
                  <a:gd name="T48" fmla="*/ 328 w 403"/>
                  <a:gd name="T49" fmla="*/ 1855 h 1858"/>
                  <a:gd name="T50" fmla="*/ 317 w 403"/>
                  <a:gd name="T51" fmla="*/ 1856 h 1858"/>
                  <a:gd name="T52" fmla="*/ 307 w 403"/>
                  <a:gd name="T53" fmla="*/ 1858 h 1858"/>
                  <a:gd name="T54" fmla="*/ 296 w 403"/>
                  <a:gd name="T55" fmla="*/ 1858 h 1858"/>
                  <a:gd name="T56" fmla="*/ 108 w 403"/>
                  <a:gd name="T57" fmla="*/ 1858 h 1858"/>
                  <a:gd name="T58" fmla="*/ 108 w 403"/>
                  <a:gd name="T59" fmla="*/ 1858 h 1858"/>
                  <a:gd name="T60" fmla="*/ 96 w 403"/>
                  <a:gd name="T61" fmla="*/ 1858 h 1858"/>
                  <a:gd name="T62" fmla="*/ 85 w 403"/>
                  <a:gd name="T63" fmla="*/ 1856 h 1858"/>
                  <a:gd name="T64" fmla="*/ 75 w 403"/>
                  <a:gd name="T65" fmla="*/ 1855 h 1858"/>
                  <a:gd name="T66" fmla="*/ 66 w 403"/>
                  <a:gd name="T67" fmla="*/ 1851 h 1858"/>
                  <a:gd name="T68" fmla="*/ 47 w 403"/>
                  <a:gd name="T69" fmla="*/ 1841 h 1858"/>
                  <a:gd name="T70" fmla="*/ 31 w 403"/>
                  <a:gd name="T71" fmla="*/ 1827 h 1858"/>
                  <a:gd name="T72" fmla="*/ 19 w 403"/>
                  <a:gd name="T73" fmla="*/ 1811 h 1858"/>
                  <a:gd name="T74" fmla="*/ 8 w 403"/>
                  <a:gd name="T75" fmla="*/ 1793 h 1858"/>
                  <a:gd name="T76" fmla="*/ 5 w 403"/>
                  <a:gd name="T77" fmla="*/ 1783 h 1858"/>
                  <a:gd name="T78" fmla="*/ 3 w 403"/>
                  <a:gd name="T79" fmla="*/ 1772 h 1858"/>
                  <a:gd name="T80" fmla="*/ 1 w 403"/>
                  <a:gd name="T81" fmla="*/ 1762 h 1858"/>
                  <a:gd name="T82" fmla="*/ 0 w 403"/>
                  <a:gd name="T83" fmla="*/ 1751 h 1858"/>
                  <a:gd name="T84" fmla="*/ 0 w 403"/>
                  <a:gd name="T85" fmla="*/ 107 h 1858"/>
                  <a:gd name="T86" fmla="*/ 0 w 403"/>
                  <a:gd name="T87" fmla="*/ 107 h 1858"/>
                  <a:gd name="T88" fmla="*/ 1 w 403"/>
                  <a:gd name="T89" fmla="*/ 96 h 1858"/>
                  <a:gd name="T90" fmla="*/ 3 w 403"/>
                  <a:gd name="T91" fmla="*/ 86 h 1858"/>
                  <a:gd name="T92" fmla="*/ 5 w 403"/>
                  <a:gd name="T93" fmla="*/ 75 h 1858"/>
                  <a:gd name="T94" fmla="*/ 8 w 403"/>
                  <a:gd name="T95" fmla="*/ 65 h 1858"/>
                  <a:gd name="T96" fmla="*/ 19 w 403"/>
                  <a:gd name="T97" fmla="*/ 47 h 1858"/>
                  <a:gd name="T98" fmla="*/ 31 w 403"/>
                  <a:gd name="T99" fmla="*/ 31 h 1858"/>
                  <a:gd name="T100" fmla="*/ 47 w 403"/>
                  <a:gd name="T101" fmla="*/ 17 h 1858"/>
                  <a:gd name="T102" fmla="*/ 66 w 403"/>
                  <a:gd name="T103" fmla="*/ 9 h 1858"/>
                  <a:gd name="T104" fmla="*/ 75 w 403"/>
                  <a:gd name="T105" fmla="*/ 5 h 1858"/>
                  <a:gd name="T106" fmla="*/ 85 w 403"/>
                  <a:gd name="T107" fmla="*/ 2 h 1858"/>
                  <a:gd name="T108" fmla="*/ 96 w 403"/>
                  <a:gd name="T109" fmla="*/ 0 h 1858"/>
                  <a:gd name="T110" fmla="*/ 108 w 403"/>
                  <a:gd name="T111" fmla="*/ 0 h 1858"/>
                  <a:gd name="T112" fmla="*/ 296 w 403"/>
                  <a:gd name="T113" fmla="*/ 0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3" h="1858">
                    <a:moveTo>
                      <a:pt x="296" y="0"/>
                    </a:moveTo>
                    <a:lnTo>
                      <a:pt x="296" y="0"/>
                    </a:lnTo>
                    <a:lnTo>
                      <a:pt x="307" y="0"/>
                    </a:lnTo>
                    <a:lnTo>
                      <a:pt x="317" y="2"/>
                    </a:lnTo>
                    <a:lnTo>
                      <a:pt x="328" y="5"/>
                    </a:lnTo>
                    <a:lnTo>
                      <a:pt x="336" y="9"/>
                    </a:lnTo>
                    <a:lnTo>
                      <a:pt x="356" y="17"/>
                    </a:lnTo>
                    <a:lnTo>
                      <a:pt x="371" y="31"/>
                    </a:lnTo>
                    <a:lnTo>
                      <a:pt x="384" y="47"/>
                    </a:lnTo>
                    <a:lnTo>
                      <a:pt x="394" y="65"/>
                    </a:lnTo>
                    <a:lnTo>
                      <a:pt x="397" y="75"/>
                    </a:lnTo>
                    <a:lnTo>
                      <a:pt x="401" y="86"/>
                    </a:lnTo>
                    <a:lnTo>
                      <a:pt x="403" y="96"/>
                    </a:lnTo>
                    <a:lnTo>
                      <a:pt x="403" y="107"/>
                    </a:lnTo>
                    <a:lnTo>
                      <a:pt x="403" y="1751"/>
                    </a:lnTo>
                    <a:lnTo>
                      <a:pt x="403" y="1751"/>
                    </a:lnTo>
                    <a:lnTo>
                      <a:pt x="403" y="1762"/>
                    </a:lnTo>
                    <a:lnTo>
                      <a:pt x="401" y="1772"/>
                    </a:lnTo>
                    <a:lnTo>
                      <a:pt x="397" y="1783"/>
                    </a:lnTo>
                    <a:lnTo>
                      <a:pt x="394" y="1793"/>
                    </a:lnTo>
                    <a:lnTo>
                      <a:pt x="384" y="1811"/>
                    </a:lnTo>
                    <a:lnTo>
                      <a:pt x="371" y="1827"/>
                    </a:lnTo>
                    <a:lnTo>
                      <a:pt x="356" y="1841"/>
                    </a:lnTo>
                    <a:lnTo>
                      <a:pt x="336" y="1851"/>
                    </a:lnTo>
                    <a:lnTo>
                      <a:pt x="328" y="1855"/>
                    </a:lnTo>
                    <a:lnTo>
                      <a:pt x="317" y="1856"/>
                    </a:lnTo>
                    <a:lnTo>
                      <a:pt x="307" y="1858"/>
                    </a:lnTo>
                    <a:lnTo>
                      <a:pt x="296" y="1858"/>
                    </a:lnTo>
                    <a:lnTo>
                      <a:pt x="108" y="1858"/>
                    </a:lnTo>
                    <a:lnTo>
                      <a:pt x="108" y="1858"/>
                    </a:lnTo>
                    <a:lnTo>
                      <a:pt x="96" y="1858"/>
                    </a:lnTo>
                    <a:lnTo>
                      <a:pt x="85" y="1856"/>
                    </a:lnTo>
                    <a:lnTo>
                      <a:pt x="75" y="1855"/>
                    </a:lnTo>
                    <a:lnTo>
                      <a:pt x="66" y="1851"/>
                    </a:lnTo>
                    <a:lnTo>
                      <a:pt x="47" y="1841"/>
                    </a:lnTo>
                    <a:lnTo>
                      <a:pt x="31" y="1827"/>
                    </a:lnTo>
                    <a:lnTo>
                      <a:pt x="19" y="1811"/>
                    </a:lnTo>
                    <a:lnTo>
                      <a:pt x="8" y="1793"/>
                    </a:lnTo>
                    <a:lnTo>
                      <a:pt x="5" y="1783"/>
                    </a:lnTo>
                    <a:lnTo>
                      <a:pt x="3" y="1772"/>
                    </a:lnTo>
                    <a:lnTo>
                      <a:pt x="1" y="1762"/>
                    </a:lnTo>
                    <a:lnTo>
                      <a:pt x="0" y="1751"/>
                    </a:lnTo>
                    <a:lnTo>
                      <a:pt x="0" y="107"/>
                    </a:lnTo>
                    <a:lnTo>
                      <a:pt x="0" y="107"/>
                    </a:lnTo>
                    <a:lnTo>
                      <a:pt x="1" y="96"/>
                    </a:lnTo>
                    <a:lnTo>
                      <a:pt x="3" y="86"/>
                    </a:lnTo>
                    <a:lnTo>
                      <a:pt x="5" y="75"/>
                    </a:lnTo>
                    <a:lnTo>
                      <a:pt x="8" y="65"/>
                    </a:lnTo>
                    <a:lnTo>
                      <a:pt x="19" y="47"/>
                    </a:lnTo>
                    <a:lnTo>
                      <a:pt x="31" y="31"/>
                    </a:lnTo>
                    <a:lnTo>
                      <a:pt x="47" y="17"/>
                    </a:lnTo>
                    <a:lnTo>
                      <a:pt x="66" y="9"/>
                    </a:lnTo>
                    <a:lnTo>
                      <a:pt x="75" y="5"/>
                    </a:lnTo>
                    <a:lnTo>
                      <a:pt x="85" y="2"/>
                    </a:lnTo>
                    <a:lnTo>
                      <a:pt x="96" y="0"/>
                    </a:lnTo>
                    <a:lnTo>
                      <a:pt x="108" y="0"/>
                    </a:lnTo>
                    <a:lnTo>
                      <a:pt x="296" y="0"/>
                    </a:lnTo>
                    <a:close/>
                  </a:path>
                </a:pathLst>
              </a:custGeom>
              <a:solidFill>
                <a:srgbClr val="D33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6"/>
              <p:cNvSpPr>
                <a:spLocks/>
              </p:cNvSpPr>
              <p:nvPr/>
            </p:nvSpPr>
            <p:spPr bwMode="auto">
              <a:xfrm>
                <a:off x="0" y="2616201"/>
                <a:ext cx="449263" cy="1627188"/>
              </a:xfrm>
              <a:custGeom>
                <a:avLst/>
                <a:gdLst>
                  <a:gd name="T0" fmla="*/ 208 w 283"/>
                  <a:gd name="T1" fmla="*/ 0 h 1025"/>
                  <a:gd name="T2" fmla="*/ 208 w 283"/>
                  <a:gd name="T3" fmla="*/ 0 h 1025"/>
                  <a:gd name="T4" fmla="*/ 223 w 283"/>
                  <a:gd name="T5" fmla="*/ 2 h 1025"/>
                  <a:gd name="T6" fmla="*/ 237 w 283"/>
                  <a:gd name="T7" fmla="*/ 6 h 1025"/>
                  <a:gd name="T8" fmla="*/ 250 w 283"/>
                  <a:gd name="T9" fmla="*/ 14 h 1025"/>
                  <a:gd name="T10" fmla="*/ 262 w 283"/>
                  <a:gd name="T11" fmla="*/ 23 h 1025"/>
                  <a:gd name="T12" fmla="*/ 271 w 283"/>
                  <a:gd name="T13" fmla="*/ 35 h 1025"/>
                  <a:gd name="T14" fmla="*/ 278 w 283"/>
                  <a:gd name="T15" fmla="*/ 49 h 1025"/>
                  <a:gd name="T16" fmla="*/ 283 w 283"/>
                  <a:gd name="T17" fmla="*/ 65 h 1025"/>
                  <a:gd name="T18" fmla="*/ 283 w 283"/>
                  <a:gd name="T19" fmla="*/ 81 h 1025"/>
                  <a:gd name="T20" fmla="*/ 283 w 283"/>
                  <a:gd name="T21" fmla="*/ 945 h 1025"/>
                  <a:gd name="T22" fmla="*/ 283 w 283"/>
                  <a:gd name="T23" fmla="*/ 945 h 1025"/>
                  <a:gd name="T24" fmla="*/ 283 w 283"/>
                  <a:gd name="T25" fmla="*/ 961 h 1025"/>
                  <a:gd name="T26" fmla="*/ 278 w 283"/>
                  <a:gd name="T27" fmla="*/ 975 h 1025"/>
                  <a:gd name="T28" fmla="*/ 271 w 283"/>
                  <a:gd name="T29" fmla="*/ 989 h 1025"/>
                  <a:gd name="T30" fmla="*/ 262 w 283"/>
                  <a:gd name="T31" fmla="*/ 1001 h 1025"/>
                  <a:gd name="T32" fmla="*/ 250 w 283"/>
                  <a:gd name="T33" fmla="*/ 1011 h 1025"/>
                  <a:gd name="T34" fmla="*/ 237 w 283"/>
                  <a:gd name="T35" fmla="*/ 1018 h 1025"/>
                  <a:gd name="T36" fmla="*/ 223 w 283"/>
                  <a:gd name="T37" fmla="*/ 1024 h 1025"/>
                  <a:gd name="T38" fmla="*/ 208 w 283"/>
                  <a:gd name="T39" fmla="*/ 1025 h 1025"/>
                  <a:gd name="T40" fmla="*/ 75 w 283"/>
                  <a:gd name="T41" fmla="*/ 1025 h 1025"/>
                  <a:gd name="T42" fmla="*/ 75 w 283"/>
                  <a:gd name="T43" fmla="*/ 1025 h 1025"/>
                  <a:gd name="T44" fmla="*/ 61 w 283"/>
                  <a:gd name="T45" fmla="*/ 1024 h 1025"/>
                  <a:gd name="T46" fmla="*/ 45 w 283"/>
                  <a:gd name="T47" fmla="*/ 1018 h 1025"/>
                  <a:gd name="T48" fmla="*/ 33 w 283"/>
                  <a:gd name="T49" fmla="*/ 1011 h 1025"/>
                  <a:gd name="T50" fmla="*/ 23 w 283"/>
                  <a:gd name="T51" fmla="*/ 1001 h 1025"/>
                  <a:gd name="T52" fmla="*/ 12 w 283"/>
                  <a:gd name="T53" fmla="*/ 989 h 1025"/>
                  <a:gd name="T54" fmla="*/ 5 w 283"/>
                  <a:gd name="T55" fmla="*/ 975 h 1025"/>
                  <a:gd name="T56" fmla="*/ 2 w 283"/>
                  <a:gd name="T57" fmla="*/ 961 h 1025"/>
                  <a:gd name="T58" fmla="*/ 0 w 283"/>
                  <a:gd name="T59" fmla="*/ 945 h 1025"/>
                  <a:gd name="T60" fmla="*/ 0 w 283"/>
                  <a:gd name="T61" fmla="*/ 81 h 1025"/>
                  <a:gd name="T62" fmla="*/ 0 w 283"/>
                  <a:gd name="T63" fmla="*/ 81 h 1025"/>
                  <a:gd name="T64" fmla="*/ 2 w 283"/>
                  <a:gd name="T65" fmla="*/ 65 h 1025"/>
                  <a:gd name="T66" fmla="*/ 5 w 283"/>
                  <a:gd name="T67" fmla="*/ 49 h 1025"/>
                  <a:gd name="T68" fmla="*/ 12 w 283"/>
                  <a:gd name="T69" fmla="*/ 35 h 1025"/>
                  <a:gd name="T70" fmla="*/ 23 w 283"/>
                  <a:gd name="T71" fmla="*/ 23 h 1025"/>
                  <a:gd name="T72" fmla="*/ 33 w 283"/>
                  <a:gd name="T73" fmla="*/ 14 h 1025"/>
                  <a:gd name="T74" fmla="*/ 45 w 283"/>
                  <a:gd name="T75" fmla="*/ 6 h 1025"/>
                  <a:gd name="T76" fmla="*/ 61 w 283"/>
                  <a:gd name="T77" fmla="*/ 2 h 1025"/>
                  <a:gd name="T78" fmla="*/ 75 w 283"/>
                  <a:gd name="T79" fmla="*/ 0 h 1025"/>
                  <a:gd name="T80" fmla="*/ 208 w 283"/>
                  <a:gd name="T81" fmla="*/ 0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1025">
                    <a:moveTo>
                      <a:pt x="208" y="0"/>
                    </a:moveTo>
                    <a:lnTo>
                      <a:pt x="208" y="0"/>
                    </a:lnTo>
                    <a:lnTo>
                      <a:pt x="223" y="2"/>
                    </a:lnTo>
                    <a:lnTo>
                      <a:pt x="237" y="6"/>
                    </a:lnTo>
                    <a:lnTo>
                      <a:pt x="250" y="14"/>
                    </a:lnTo>
                    <a:lnTo>
                      <a:pt x="262" y="23"/>
                    </a:lnTo>
                    <a:lnTo>
                      <a:pt x="271" y="35"/>
                    </a:lnTo>
                    <a:lnTo>
                      <a:pt x="278" y="49"/>
                    </a:lnTo>
                    <a:lnTo>
                      <a:pt x="283" y="65"/>
                    </a:lnTo>
                    <a:lnTo>
                      <a:pt x="283" y="81"/>
                    </a:lnTo>
                    <a:lnTo>
                      <a:pt x="283" y="945"/>
                    </a:lnTo>
                    <a:lnTo>
                      <a:pt x="283" y="945"/>
                    </a:lnTo>
                    <a:lnTo>
                      <a:pt x="283" y="961"/>
                    </a:lnTo>
                    <a:lnTo>
                      <a:pt x="278" y="975"/>
                    </a:lnTo>
                    <a:lnTo>
                      <a:pt x="271" y="989"/>
                    </a:lnTo>
                    <a:lnTo>
                      <a:pt x="262" y="1001"/>
                    </a:lnTo>
                    <a:lnTo>
                      <a:pt x="250" y="1011"/>
                    </a:lnTo>
                    <a:lnTo>
                      <a:pt x="237" y="1018"/>
                    </a:lnTo>
                    <a:lnTo>
                      <a:pt x="223" y="1024"/>
                    </a:lnTo>
                    <a:lnTo>
                      <a:pt x="208" y="1025"/>
                    </a:lnTo>
                    <a:lnTo>
                      <a:pt x="75" y="1025"/>
                    </a:lnTo>
                    <a:lnTo>
                      <a:pt x="75" y="1025"/>
                    </a:lnTo>
                    <a:lnTo>
                      <a:pt x="61" y="1024"/>
                    </a:lnTo>
                    <a:lnTo>
                      <a:pt x="45" y="1018"/>
                    </a:lnTo>
                    <a:lnTo>
                      <a:pt x="33" y="1011"/>
                    </a:lnTo>
                    <a:lnTo>
                      <a:pt x="23" y="1001"/>
                    </a:lnTo>
                    <a:lnTo>
                      <a:pt x="12" y="989"/>
                    </a:lnTo>
                    <a:lnTo>
                      <a:pt x="5" y="975"/>
                    </a:lnTo>
                    <a:lnTo>
                      <a:pt x="2" y="961"/>
                    </a:lnTo>
                    <a:lnTo>
                      <a:pt x="0" y="945"/>
                    </a:lnTo>
                    <a:lnTo>
                      <a:pt x="0" y="81"/>
                    </a:lnTo>
                    <a:lnTo>
                      <a:pt x="0" y="81"/>
                    </a:lnTo>
                    <a:lnTo>
                      <a:pt x="2" y="65"/>
                    </a:lnTo>
                    <a:lnTo>
                      <a:pt x="5" y="49"/>
                    </a:lnTo>
                    <a:lnTo>
                      <a:pt x="12" y="35"/>
                    </a:lnTo>
                    <a:lnTo>
                      <a:pt x="23" y="23"/>
                    </a:lnTo>
                    <a:lnTo>
                      <a:pt x="33" y="14"/>
                    </a:lnTo>
                    <a:lnTo>
                      <a:pt x="45" y="6"/>
                    </a:lnTo>
                    <a:lnTo>
                      <a:pt x="61" y="2"/>
                    </a:lnTo>
                    <a:lnTo>
                      <a:pt x="75" y="0"/>
                    </a:lnTo>
                    <a:lnTo>
                      <a:pt x="208" y="0"/>
                    </a:lnTo>
                    <a:close/>
                  </a:path>
                </a:pathLst>
              </a:custGeom>
              <a:solidFill>
                <a:srgbClr val="D33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Rectangle 7"/>
              <p:cNvSpPr>
                <a:spLocks noChangeArrowheads="1"/>
              </p:cNvSpPr>
              <p:nvPr/>
            </p:nvSpPr>
            <p:spPr bwMode="auto">
              <a:xfrm>
                <a:off x="368300" y="3024188"/>
                <a:ext cx="1014413" cy="809625"/>
              </a:xfrm>
              <a:prstGeom prst="rect">
                <a:avLst/>
              </a:prstGeom>
              <a:solidFill>
                <a:srgbClr val="D332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8"/>
              <p:cNvSpPr>
                <a:spLocks noEditPoints="1"/>
              </p:cNvSpPr>
              <p:nvPr/>
            </p:nvSpPr>
            <p:spPr bwMode="auto">
              <a:xfrm>
                <a:off x="1628775" y="2320926"/>
                <a:ext cx="5489575" cy="2216150"/>
              </a:xfrm>
              <a:custGeom>
                <a:avLst/>
                <a:gdLst>
                  <a:gd name="T0" fmla="*/ 0 w 3458"/>
                  <a:gd name="T1" fmla="*/ 1396 h 1396"/>
                  <a:gd name="T2" fmla="*/ 2744 w 3458"/>
                  <a:gd name="T3" fmla="*/ 1396 h 1396"/>
                  <a:gd name="T4" fmla="*/ 3458 w 3458"/>
                  <a:gd name="T5" fmla="*/ 675 h 1396"/>
                  <a:gd name="T6" fmla="*/ 2744 w 3458"/>
                  <a:gd name="T7" fmla="*/ 0 h 1396"/>
                  <a:gd name="T8" fmla="*/ 0 w 3458"/>
                  <a:gd name="T9" fmla="*/ 0 h 1396"/>
                  <a:gd name="T10" fmla="*/ 0 w 3458"/>
                  <a:gd name="T11" fmla="*/ 1396 h 1396"/>
                  <a:gd name="T12" fmla="*/ 2681 w 3458"/>
                  <a:gd name="T13" fmla="*/ 160 h 1396"/>
                  <a:gd name="T14" fmla="*/ 3228 w 3458"/>
                  <a:gd name="T15" fmla="*/ 679 h 1396"/>
                  <a:gd name="T16" fmla="*/ 2678 w 3458"/>
                  <a:gd name="T17" fmla="*/ 1236 h 1396"/>
                  <a:gd name="T18" fmla="*/ 159 w 3458"/>
                  <a:gd name="T19" fmla="*/ 1236 h 1396"/>
                  <a:gd name="T20" fmla="*/ 159 w 3458"/>
                  <a:gd name="T21" fmla="*/ 160 h 1396"/>
                  <a:gd name="T22" fmla="*/ 2681 w 3458"/>
                  <a:gd name="T23" fmla="*/ 160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58" h="1396">
                    <a:moveTo>
                      <a:pt x="0" y="1396"/>
                    </a:moveTo>
                    <a:lnTo>
                      <a:pt x="2744" y="1396"/>
                    </a:lnTo>
                    <a:lnTo>
                      <a:pt x="3458" y="675"/>
                    </a:lnTo>
                    <a:lnTo>
                      <a:pt x="2744" y="0"/>
                    </a:lnTo>
                    <a:lnTo>
                      <a:pt x="0" y="0"/>
                    </a:lnTo>
                    <a:lnTo>
                      <a:pt x="0" y="1396"/>
                    </a:lnTo>
                    <a:close/>
                    <a:moveTo>
                      <a:pt x="2681" y="160"/>
                    </a:moveTo>
                    <a:lnTo>
                      <a:pt x="3228" y="679"/>
                    </a:lnTo>
                    <a:lnTo>
                      <a:pt x="2678" y="1236"/>
                    </a:lnTo>
                    <a:lnTo>
                      <a:pt x="159" y="1236"/>
                    </a:lnTo>
                    <a:lnTo>
                      <a:pt x="159" y="160"/>
                    </a:lnTo>
                    <a:lnTo>
                      <a:pt x="2681" y="160"/>
                    </a:lnTo>
                    <a:close/>
                  </a:path>
                </a:pathLst>
              </a:custGeom>
              <a:solidFill>
                <a:srgbClr val="D33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0"/>
              <p:cNvSpPr>
                <a:spLocks/>
              </p:cNvSpPr>
              <p:nvPr/>
            </p:nvSpPr>
            <p:spPr bwMode="auto">
              <a:xfrm>
                <a:off x="6832600" y="3194051"/>
                <a:ext cx="2311400" cy="469900"/>
              </a:xfrm>
              <a:custGeom>
                <a:avLst/>
                <a:gdLst>
                  <a:gd name="T0" fmla="*/ 0 w 1456"/>
                  <a:gd name="T1" fmla="*/ 0 h 296"/>
                  <a:gd name="T2" fmla="*/ 0 w 1456"/>
                  <a:gd name="T3" fmla="*/ 296 h 296"/>
                  <a:gd name="T4" fmla="*/ 1456 w 1456"/>
                  <a:gd name="T5" fmla="*/ 171 h 296"/>
                  <a:gd name="T6" fmla="*/ 1456 w 1456"/>
                  <a:gd name="T7" fmla="*/ 125 h 296"/>
                  <a:gd name="T8" fmla="*/ 0 w 1456"/>
                  <a:gd name="T9" fmla="*/ 0 h 296"/>
                </a:gdLst>
                <a:ahLst/>
                <a:cxnLst>
                  <a:cxn ang="0">
                    <a:pos x="T0" y="T1"/>
                  </a:cxn>
                  <a:cxn ang="0">
                    <a:pos x="T2" y="T3"/>
                  </a:cxn>
                  <a:cxn ang="0">
                    <a:pos x="T4" y="T5"/>
                  </a:cxn>
                  <a:cxn ang="0">
                    <a:pos x="T6" y="T7"/>
                  </a:cxn>
                  <a:cxn ang="0">
                    <a:pos x="T8" y="T9"/>
                  </a:cxn>
                </a:cxnLst>
                <a:rect l="0" t="0" r="r" b="b"/>
                <a:pathLst>
                  <a:path w="1456" h="296">
                    <a:moveTo>
                      <a:pt x="0" y="0"/>
                    </a:moveTo>
                    <a:lnTo>
                      <a:pt x="0" y="296"/>
                    </a:lnTo>
                    <a:lnTo>
                      <a:pt x="1456" y="171"/>
                    </a:lnTo>
                    <a:lnTo>
                      <a:pt x="1456" y="125"/>
                    </a:lnTo>
                    <a:lnTo>
                      <a:pt x="0" y="0"/>
                    </a:lnTo>
                    <a:close/>
                  </a:path>
                </a:pathLst>
              </a:custGeom>
              <a:solidFill>
                <a:srgbClr val="D33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11"/>
              <p:cNvSpPr>
                <a:spLocks noChangeArrowheads="1"/>
              </p:cNvSpPr>
              <p:nvPr/>
            </p:nvSpPr>
            <p:spPr bwMode="auto">
              <a:xfrm>
                <a:off x="2454275" y="2462213"/>
                <a:ext cx="319088" cy="939800"/>
              </a:xfrm>
              <a:prstGeom prst="rect">
                <a:avLst/>
              </a:prstGeom>
              <a:solidFill>
                <a:srgbClr val="D332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Rectangle 12"/>
              <p:cNvSpPr>
                <a:spLocks noChangeArrowheads="1"/>
              </p:cNvSpPr>
              <p:nvPr/>
            </p:nvSpPr>
            <p:spPr bwMode="auto">
              <a:xfrm>
                <a:off x="3524250" y="2462213"/>
                <a:ext cx="322263" cy="939800"/>
              </a:xfrm>
              <a:prstGeom prst="rect">
                <a:avLst/>
              </a:prstGeom>
              <a:solidFill>
                <a:srgbClr val="D332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13"/>
              <p:cNvSpPr>
                <a:spLocks noChangeArrowheads="1"/>
              </p:cNvSpPr>
              <p:nvPr/>
            </p:nvSpPr>
            <p:spPr bwMode="auto">
              <a:xfrm>
                <a:off x="2989263" y="2462213"/>
                <a:ext cx="319088" cy="939800"/>
              </a:xfrm>
              <a:prstGeom prst="rect">
                <a:avLst/>
              </a:prstGeom>
              <a:solidFill>
                <a:srgbClr val="D332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38" name="TextBox 33"/>
          <p:cNvSpPr txBox="1">
            <a:spLocks noChangeArrowheads="1"/>
          </p:cNvSpPr>
          <p:nvPr/>
        </p:nvSpPr>
        <p:spPr bwMode="auto">
          <a:xfrm>
            <a:off x="2911202" y="2870074"/>
            <a:ext cx="1053737"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zh-CN" sz="1600" dirty="0">
                <a:latin typeface="+mn-lt"/>
                <a:ea typeface="华文细黑" panose="02010600040101010101" pitchFamily="2" charset="-122"/>
              </a:rPr>
              <a:t>Contrast Injection</a:t>
            </a:r>
            <a:endParaRPr lang="en-GB" altLang="zh-CN" sz="1600" dirty="0">
              <a:latin typeface="+mn-lt"/>
              <a:ea typeface="华文细黑" panose="02010600040101010101" pitchFamily="2" charset="-122"/>
            </a:endParaRPr>
          </a:p>
        </p:txBody>
      </p:sp>
      <p:sp>
        <p:nvSpPr>
          <p:cNvPr id="39" name="TextBox 33"/>
          <p:cNvSpPr txBox="1">
            <a:spLocks noChangeArrowheads="1"/>
          </p:cNvSpPr>
          <p:nvPr/>
        </p:nvSpPr>
        <p:spPr bwMode="auto">
          <a:xfrm>
            <a:off x="815460" y="4299991"/>
            <a:ext cx="2054110"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zh-CN" sz="2000" dirty="0">
                <a:latin typeface="+mn-lt"/>
                <a:ea typeface="华文细黑" panose="02010600040101010101" pitchFamily="2" charset="-122"/>
              </a:rPr>
              <a:t>Before injection</a:t>
            </a:r>
            <a:endParaRPr lang="en-GB" altLang="zh-CN" sz="2000" dirty="0">
              <a:latin typeface="+mn-lt"/>
              <a:ea typeface="华文细黑" panose="02010600040101010101" pitchFamily="2" charset="-122"/>
            </a:endParaRPr>
          </a:p>
        </p:txBody>
      </p:sp>
      <p:sp>
        <p:nvSpPr>
          <p:cNvPr id="40" name="TextBox 33"/>
          <p:cNvSpPr txBox="1">
            <a:spLocks noChangeArrowheads="1"/>
          </p:cNvSpPr>
          <p:nvPr/>
        </p:nvSpPr>
        <p:spPr bwMode="auto">
          <a:xfrm>
            <a:off x="3895621" y="4352221"/>
            <a:ext cx="2829999"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zh-CN" sz="2000" dirty="0">
                <a:latin typeface="+mn-lt"/>
                <a:ea typeface="华文细黑" panose="02010600040101010101" pitchFamily="2" charset="-122"/>
              </a:rPr>
              <a:t>30–40 s after injection</a:t>
            </a:r>
            <a:endParaRPr lang="en-GB" altLang="zh-CN" sz="2000" dirty="0">
              <a:latin typeface="+mn-lt"/>
              <a:ea typeface="华文细黑" panose="02010600040101010101" pitchFamily="2" charset="-122"/>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2368" y="4843595"/>
            <a:ext cx="2014462" cy="1611570"/>
          </a:xfrm>
          <a:prstGeom prst="rect">
            <a:avLst/>
          </a:prstGeom>
        </p:spPr>
      </p:pic>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075" y="4840729"/>
            <a:ext cx="2018045" cy="1614436"/>
          </a:xfrm>
          <a:prstGeom prst="rect">
            <a:avLst/>
          </a:prstGeom>
        </p:spPr>
      </p:pic>
      <p:grpSp>
        <p:nvGrpSpPr>
          <p:cNvPr id="43" name="组合 42"/>
          <p:cNvGrpSpPr/>
          <p:nvPr/>
        </p:nvGrpSpPr>
        <p:grpSpPr>
          <a:xfrm>
            <a:off x="793258" y="4843595"/>
            <a:ext cx="2047159" cy="1613698"/>
            <a:chOff x="-1839270" y="4226117"/>
            <a:chExt cx="2410379" cy="1900011"/>
          </a:xfrm>
        </p:grpSpPr>
        <p:pic>
          <p:nvPicPr>
            <p:cNvPr id="44"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3904" y="4226117"/>
              <a:ext cx="2375013" cy="1900011"/>
            </a:xfrm>
            <a:prstGeom prst="rect">
              <a:avLst/>
            </a:prstGeom>
          </p:spPr>
        </p:pic>
        <p:sp>
          <p:nvSpPr>
            <p:cNvPr id="45" name="矩形 44"/>
            <p:cNvSpPr/>
            <p:nvPr/>
          </p:nvSpPr>
          <p:spPr>
            <a:xfrm>
              <a:off x="-1839270" y="5715714"/>
              <a:ext cx="2089519" cy="31628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85000"/>
                    <a:lumOff val="15000"/>
                  </a:schemeClr>
                </a:solidFill>
              </a:endParaRPr>
            </a:p>
          </p:txBody>
        </p:sp>
        <p:sp>
          <p:nvSpPr>
            <p:cNvPr id="46" name="文本框 45"/>
            <p:cNvSpPr txBox="1"/>
            <p:nvPr/>
          </p:nvSpPr>
          <p:spPr>
            <a:xfrm>
              <a:off x="-1736151" y="5705854"/>
              <a:ext cx="1546811" cy="398623"/>
            </a:xfrm>
            <a:prstGeom prst="rect">
              <a:avLst/>
            </a:prstGeom>
            <a:noFill/>
          </p:spPr>
          <p:txBody>
            <a:bodyPr wrap="square" rtlCol="0">
              <a:spAutoFit/>
            </a:bodyPr>
            <a:lstStyle/>
            <a:p>
              <a:r>
                <a:rPr lang="en-US" altLang="zh-CN" sz="1600" dirty="0">
                  <a:solidFill>
                    <a:schemeClr val="bg1"/>
                  </a:solidFill>
                </a:rPr>
                <a:t>NC Phase</a:t>
              </a:r>
              <a:endParaRPr lang="zh-CN" altLang="en-US" sz="1600" dirty="0">
                <a:solidFill>
                  <a:schemeClr val="bg1"/>
                </a:solidFill>
              </a:endParaRPr>
            </a:p>
          </p:txBody>
        </p:sp>
      </p:grpSp>
      <p:sp>
        <p:nvSpPr>
          <p:cNvPr id="47" name="矩形 46"/>
          <p:cNvSpPr/>
          <p:nvPr/>
        </p:nvSpPr>
        <p:spPr>
          <a:xfrm>
            <a:off x="4145874" y="6108724"/>
            <a:ext cx="1774649" cy="26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85000"/>
                  <a:lumOff val="15000"/>
                </a:schemeClr>
              </a:solidFill>
            </a:endParaRPr>
          </a:p>
        </p:txBody>
      </p:sp>
      <p:sp>
        <p:nvSpPr>
          <p:cNvPr id="48" name="文本框 47"/>
          <p:cNvSpPr txBox="1"/>
          <p:nvPr/>
        </p:nvSpPr>
        <p:spPr>
          <a:xfrm>
            <a:off x="4233454" y="6100350"/>
            <a:ext cx="1401536" cy="338554"/>
          </a:xfrm>
          <a:prstGeom prst="rect">
            <a:avLst/>
          </a:prstGeom>
          <a:noFill/>
        </p:spPr>
        <p:txBody>
          <a:bodyPr wrap="square" rtlCol="0">
            <a:spAutoFit/>
          </a:bodyPr>
          <a:lstStyle/>
          <a:p>
            <a:r>
              <a:rPr lang="en-US" altLang="zh-CN" sz="1600" dirty="0">
                <a:solidFill>
                  <a:schemeClr val="bg1"/>
                </a:solidFill>
              </a:rPr>
              <a:t>ART Phase</a:t>
            </a:r>
            <a:endParaRPr lang="zh-CN" altLang="en-US" sz="1600" dirty="0">
              <a:solidFill>
                <a:schemeClr val="bg1"/>
              </a:solidFill>
            </a:endParaRPr>
          </a:p>
        </p:txBody>
      </p:sp>
      <p:sp>
        <p:nvSpPr>
          <p:cNvPr id="49" name="矩形 48"/>
          <p:cNvSpPr/>
          <p:nvPr/>
        </p:nvSpPr>
        <p:spPr>
          <a:xfrm>
            <a:off x="6943026" y="6100350"/>
            <a:ext cx="1774649" cy="27699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85000"/>
                  <a:lumOff val="15000"/>
                </a:schemeClr>
              </a:solidFill>
            </a:endParaRPr>
          </a:p>
        </p:txBody>
      </p:sp>
      <p:sp>
        <p:nvSpPr>
          <p:cNvPr id="50" name="文本框 49"/>
          <p:cNvSpPr txBox="1"/>
          <p:nvPr/>
        </p:nvSpPr>
        <p:spPr>
          <a:xfrm>
            <a:off x="7030606" y="6100350"/>
            <a:ext cx="1465194" cy="338554"/>
          </a:xfrm>
          <a:prstGeom prst="rect">
            <a:avLst/>
          </a:prstGeom>
          <a:noFill/>
        </p:spPr>
        <p:txBody>
          <a:bodyPr wrap="square" rtlCol="0">
            <a:spAutoFit/>
          </a:bodyPr>
          <a:lstStyle/>
          <a:p>
            <a:r>
              <a:rPr lang="en-US" altLang="zh-CN" sz="1600" dirty="0">
                <a:solidFill>
                  <a:schemeClr val="bg1"/>
                </a:solidFill>
              </a:rPr>
              <a:t>PV Phase</a:t>
            </a:r>
            <a:endParaRPr lang="zh-CN" altLang="en-US" sz="1600" dirty="0">
              <a:solidFill>
                <a:schemeClr val="bg1"/>
              </a:solidFill>
            </a:endParaRPr>
          </a:p>
        </p:txBody>
      </p:sp>
      <p:grpSp>
        <p:nvGrpSpPr>
          <p:cNvPr id="51" name="组合 50"/>
          <p:cNvGrpSpPr/>
          <p:nvPr/>
        </p:nvGrpSpPr>
        <p:grpSpPr>
          <a:xfrm>
            <a:off x="9756087" y="4840729"/>
            <a:ext cx="2085393" cy="1636051"/>
            <a:chOff x="9756087" y="4980429"/>
            <a:chExt cx="2085393" cy="1636051"/>
          </a:xfrm>
        </p:grpSpPr>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6416" y="4980429"/>
              <a:ext cx="2045064" cy="1636051"/>
            </a:xfrm>
            <a:prstGeom prst="rect">
              <a:avLst/>
            </a:prstGeom>
          </p:spPr>
        </p:pic>
        <p:sp>
          <p:nvSpPr>
            <p:cNvPr id="53" name="矩形 52"/>
            <p:cNvSpPr/>
            <p:nvPr/>
          </p:nvSpPr>
          <p:spPr>
            <a:xfrm>
              <a:off x="9756087" y="6248424"/>
              <a:ext cx="1774649" cy="26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85000"/>
                    <a:lumOff val="15000"/>
                  </a:schemeClr>
                </a:solidFill>
              </a:endParaRPr>
            </a:p>
          </p:txBody>
        </p:sp>
        <p:sp>
          <p:nvSpPr>
            <p:cNvPr id="54" name="文本框 53"/>
            <p:cNvSpPr txBox="1"/>
            <p:nvPr/>
          </p:nvSpPr>
          <p:spPr>
            <a:xfrm>
              <a:off x="9843666" y="6240050"/>
              <a:ext cx="1393157" cy="338554"/>
            </a:xfrm>
            <a:prstGeom prst="rect">
              <a:avLst/>
            </a:prstGeom>
            <a:noFill/>
          </p:spPr>
          <p:txBody>
            <a:bodyPr wrap="square" rtlCol="0">
              <a:spAutoFit/>
            </a:bodyPr>
            <a:lstStyle/>
            <a:p>
              <a:r>
                <a:rPr lang="en-US" altLang="zh-CN" sz="1600" dirty="0">
                  <a:solidFill>
                    <a:schemeClr val="bg1"/>
                  </a:solidFill>
                </a:rPr>
                <a:t>DL Phase</a:t>
              </a:r>
              <a:endParaRPr lang="zh-CN" altLang="en-US" sz="1600" dirty="0">
                <a:solidFill>
                  <a:schemeClr val="bg1"/>
                </a:solidFill>
              </a:endParaRPr>
            </a:p>
          </p:txBody>
        </p:sp>
      </p:grpSp>
      <p:sp>
        <p:nvSpPr>
          <p:cNvPr id="55" name="TextBox 33"/>
          <p:cNvSpPr txBox="1">
            <a:spLocks noChangeArrowheads="1"/>
          </p:cNvSpPr>
          <p:nvPr/>
        </p:nvSpPr>
        <p:spPr bwMode="auto">
          <a:xfrm>
            <a:off x="6725620" y="4344578"/>
            <a:ext cx="2716655"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zh-CN" sz="2000" dirty="0">
                <a:latin typeface="+mn-lt"/>
                <a:ea typeface="华文细黑" panose="02010600040101010101" pitchFamily="2" charset="-122"/>
              </a:rPr>
              <a:t>70–80 s after injection</a:t>
            </a:r>
            <a:endParaRPr lang="en-GB" altLang="zh-CN" sz="2000" dirty="0">
              <a:latin typeface="+mn-lt"/>
              <a:ea typeface="华文细黑" panose="02010600040101010101" pitchFamily="2" charset="-122"/>
            </a:endParaRPr>
          </a:p>
        </p:txBody>
      </p:sp>
      <p:sp>
        <p:nvSpPr>
          <p:cNvPr id="56" name="TextBox 33"/>
          <p:cNvSpPr txBox="1">
            <a:spLocks noChangeArrowheads="1"/>
          </p:cNvSpPr>
          <p:nvPr/>
        </p:nvSpPr>
        <p:spPr bwMode="auto">
          <a:xfrm>
            <a:off x="9479589" y="4364060"/>
            <a:ext cx="2467199"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zh-CN" sz="2000" dirty="0">
                <a:latin typeface="+mn-lt"/>
                <a:ea typeface="华文细黑" panose="02010600040101010101" pitchFamily="2" charset="-122"/>
              </a:rPr>
              <a:t>3–5 m after injection</a:t>
            </a:r>
            <a:endParaRPr lang="en-GB" altLang="zh-CN" sz="2000" dirty="0">
              <a:latin typeface="+mn-lt"/>
              <a:ea typeface="华文细黑" panose="02010600040101010101" pitchFamily="2" charset="-122"/>
            </a:endParaRPr>
          </a:p>
        </p:txBody>
      </p:sp>
      <p:sp>
        <p:nvSpPr>
          <p:cNvPr id="57" name="平行四边形 29"/>
          <p:cNvSpPr/>
          <p:nvPr/>
        </p:nvSpPr>
        <p:spPr>
          <a:xfrm>
            <a:off x="787030" y="1666917"/>
            <a:ext cx="10655670" cy="817596"/>
          </a:xfrm>
          <a:prstGeom prst="parallelogram">
            <a:avLst>
              <a:gd name="adj" fmla="val 0"/>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dirty="0"/>
          </a:p>
        </p:txBody>
      </p:sp>
      <p:sp>
        <p:nvSpPr>
          <p:cNvPr id="58" name="文本框 31"/>
          <p:cNvSpPr txBox="1"/>
          <p:nvPr/>
        </p:nvSpPr>
        <p:spPr>
          <a:xfrm>
            <a:off x="1181100" y="1634327"/>
            <a:ext cx="10261600" cy="830997"/>
          </a:xfrm>
          <a:prstGeom prst="rect">
            <a:avLst/>
          </a:prstGeom>
          <a:noFill/>
        </p:spPr>
        <p:txBody>
          <a:bodyPr wrap="square" rtlCol="0">
            <a:spAutoFit/>
          </a:bodyPr>
          <a:lstStyle/>
          <a:p>
            <a:pPr lvl="0"/>
            <a:r>
              <a:rPr lang="en-US" altLang="zh-CN" sz="2400" b="1" dirty="0">
                <a:solidFill>
                  <a:prstClr val="white"/>
                </a:solidFill>
              </a:rPr>
              <a:t>Multi-Stream</a:t>
            </a:r>
            <a:r>
              <a:rPr lang="zh-CN" altLang="en-US" sz="2400" b="1" dirty="0">
                <a:solidFill>
                  <a:prstClr val="white"/>
                </a:solidFill>
              </a:rPr>
              <a:t> </a:t>
            </a:r>
            <a:r>
              <a:rPr lang="en-US" altLang="zh-CN" sz="2400" b="1" dirty="0">
                <a:solidFill>
                  <a:prstClr val="white"/>
                </a:solidFill>
              </a:rPr>
              <a:t>Scale-Insensitive</a:t>
            </a:r>
            <a:r>
              <a:rPr lang="zh-CN" altLang="en-US" sz="2400" b="1" dirty="0">
                <a:solidFill>
                  <a:prstClr val="white"/>
                </a:solidFill>
              </a:rPr>
              <a:t> </a:t>
            </a:r>
            <a:r>
              <a:rPr lang="en-US" altLang="zh-CN" sz="2400" b="1" dirty="0">
                <a:solidFill>
                  <a:prstClr val="white"/>
                </a:solidFill>
              </a:rPr>
              <a:t>Convolutional</a:t>
            </a:r>
            <a:r>
              <a:rPr lang="zh-CN" altLang="en-US" sz="2400" b="1" dirty="0">
                <a:solidFill>
                  <a:prstClr val="white"/>
                </a:solidFill>
              </a:rPr>
              <a:t> </a:t>
            </a:r>
            <a:r>
              <a:rPr lang="en-US" altLang="zh-CN" sz="2400" b="1" dirty="0">
                <a:solidFill>
                  <a:prstClr val="white"/>
                </a:solidFill>
              </a:rPr>
              <a:t>and</a:t>
            </a:r>
            <a:r>
              <a:rPr lang="zh-CN" altLang="en-US" sz="2400" b="1" dirty="0">
                <a:solidFill>
                  <a:prstClr val="white"/>
                </a:solidFill>
              </a:rPr>
              <a:t> </a:t>
            </a:r>
            <a:r>
              <a:rPr lang="en-US" altLang="zh-CN" sz="2400" b="1" dirty="0">
                <a:solidFill>
                  <a:prstClr val="white"/>
                </a:solidFill>
              </a:rPr>
              <a:t>Recurrent</a:t>
            </a:r>
            <a:r>
              <a:rPr lang="zh-CN" altLang="en-US" sz="2400" b="1" dirty="0">
                <a:solidFill>
                  <a:prstClr val="white"/>
                </a:solidFill>
              </a:rPr>
              <a:t> </a:t>
            </a:r>
            <a:r>
              <a:rPr lang="en-US" altLang="zh-CN" sz="2400" b="1" dirty="0">
                <a:solidFill>
                  <a:prstClr val="white"/>
                </a:solidFill>
              </a:rPr>
              <a:t>Neural</a:t>
            </a:r>
            <a:r>
              <a:rPr lang="zh-CN" altLang="en-US" sz="2400" b="1" dirty="0">
                <a:solidFill>
                  <a:prstClr val="white"/>
                </a:solidFill>
              </a:rPr>
              <a:t> </a:t>
            </a:r>
            <a:r>
              <a:rPr lang="en-US" altLang="zh-CN" sz="2400" b="1" dirty="0">
                <a:solidFill>
                  <a:prstClr val="white"/>
                </a:solidFill>
              </a:rPr>
              <a:t>Networks</a:t>
            </a:r>
            <a:r>
              <a:rPr lang="zh-CN" altLang="en-US" sz="2400" b="1" dirty="0">
                <a:solidFill>
                  <a:prstClr val="white"/>
                </a:solidFill>
              </a:rPr>
              <a:t> </a:t>
            </a:r>
            <a:r>
              <a:rPr lang="en-US" altLang="zh-CN" sz="2400" b="1" dirty="0">
                <a:solidFill>
                  <a:prstClr val="white"/>
                </a:solidFill>
              </a:rPr>
              <a:t>(MSCR)  for</a:t>
            </a:r>
            <a:r>
              <a:rPr lang="zh-CN" altLang="en-US" sz="2400" b="1" dirty="0">
                <a:solidFill>
                  <a:prstClr val="white"/>
                </a:solidFill>
              </a:rPr>
              <a:t> </a:t>
            </a:r>
            <a:r>
              <a:rPr lang="en-US" altLang="zh-CN" sz="2400" b="1" dirty="0">
                <a:solidFill>
                  <a:prstClr val="white"/>
                </a:solidFill>
              </a:rPr>
              <a:t>Liver</a:t>
            </a:r>
            <a:r>
              <a:rPr lang="zh-CN" altLang="en-US" sz="2400" b="1" dirty="0">
                <a:solidFill>
                  <a:prstClr val="white"/>
                </a:solidFill>
              </a:rPr>
              <a:t>  </a:t>
            </a:r>
            <a:r>
              <a:rPr lang="en-US" altLang="zh-CN" sz="2400" b="1" dirty="0">
                <a:solidFill>
                  <a:srgbClr val="FF0000"/>
                </a:solidFill>
              </a:rPr>
              <a:t>Tumor</a:t>
            </a:r>
            <a:r>
              <a:rPr lang="zh-CN" altLang="en-US" sz="2400" b="1" dirty="0">
                <a:solidFill>
                  <a:srgbClr val="FF0000"/>
                </a:solidFill>
              </a:rPr>
              <a:t> </a:t>
            </a:r>
            <a:r>
              <a:rPr lang="en-US" altLang="zh-CN" sz="2400" b="1" dirty="0">
                <a:solidFill>
                  <a:srgbClr val="FF0000"/>
                </a:solidFill>
              </a:rPr>
              <a:t>Detection</a:t>
            </a:r>
            <a:r>
              <a:rPr lang="zh-CN" altLang="en-US" sz="2400" b="1" dirty="0">
                <a:solidFill>
                  <a:srgbClr val="FF0000"/>
                </a:solidFill>
              </a:rPr>
              <a:t> </a:t>
            </a:r>
            <a:r>
              <a:rPr lang="en-US" altLang="zh-CN" sz="2400" b="1" dirty="0">
                <a:solidFill>
                  <a:prstClr val="white"/>
                </a:solidFill>
              </a:rPr>
              <a:t>in</a:t>
            </a:r>
            <a:r>
              <a:rPr lang="zh-CN" altLang="en-US" sz="2400" b="1" dirty="0">
                <a:solidFill>
                  <a:prstClr val="white"/>
                </a:solidFill>
              </a:rPr>
              <a:t> </a:t>
            </a:r>
            <a:r>
              <a:rPr lang="en-US" altLang="zh-CN" sz="2400" b="1" dirty="0">
                <a:solidFill>
                  <a:prstClr val="white"/>
                </a:solidFill>
              </a:rPr>
              <a:t>Dynamic</a:t>
            </a:r>
            <a:r>
              <a:rPr lang="zh-CN" altLang="en-US" sz="2400" b="1" dirty="0">
                <a:solidFill>
                  <a:prstClr val="white"/>
                </a:solidFill>
              </a:rPr>
              <a:t> </a:t>
            </a:r>
            <a:r>
              <a:rPr lang="en-US" altLang="zh-CN" sz="2400" b="1" dirty="0">
                <a:solidFill>
                  <a:prstClr val="white"/>
                </a:solidFill>
              </a:rPr>
              <a:t>CT</a:t>
            </a:r>
            <a:r>
              <a:rPr lang="zh-CN" altLang="en-US" sz="2400" b="1" dirty="0">
                <a:solidFill>
                  <a:prstClr val="white"/>
                </a:solidFill>
              </a:rPr>
              <a:t> </a:t>
            </a:r>
            <a:r>
              <a:rPr lang="en-US" altLang="zh-CN" sz="2400" b="1" dirty="0">
                <a:solidFill>
                  <a:prstClr val="white"/>
                </a:solidFill>
              </a:rPr>
              <a:t>Images.</a:t>
            </a:r>
            <a:r>
              <a:rPr lang="zh-CN" altLang="en-US" sz="2400" b="1" dirty="0">
                <a:solidFill>
                  <a:prstClr val="white"/>
                </a:solidFill>
              </a:rPr>
              <a:t> </a:t>
            </a:r>
            <a:endParaRPr lang="en-US" altLang="zh-CN" sz="2400" b="1" dirty="0">
              <a:solidFill>
                <a:prstClr val="white"/>
              </a:solidFill>
            </a:endParaRPr>
          </a:p>
        </p:txBody>
      </p:sp>
      <p:sp>
        <p:nvSpPr>
          <p:cNvPr id="59" name="文本框 58"/>
          <p:cNvSpPr txBox="1"/>
          <p:nvPr/>
        </p:nvSpPr>
        <p:spPr>
          <a:xfrm>
            <a:off x="4953876" y="407886"/>
            <a:ext cx="2877711" cy="646331"/>
          </a:xfrm>
          <a:prstGeom prst="rect">
            <a:avLst/>
          </a:prstGeom>
          <a:noFill/>
        </p:spPr>
        <p:txBody>
          <a:bodyPr wrap="none" rtlCol="0">
            <a:spAutoFit/>
          </a:bodyPr>
          <a:lstStyle/>
          <a:p>
            <a:r>
              <a:rPr lang="en-US" altLang="zh-CN" sz="3600" dirty="0"/>
              <a:t>Backgrounds</a:t>
            </a:r>
            <a:endParaRPr lang="zh-CN" altLang="en-US" sz="3600" dirty="0"/>
          </a:p>
        </p:txBody>
      </p:sp>
    </p:spTree>
    <p:extLst>
      <p:ext uri="{BB962C8B-B14F-4D97-AF65-F5344CB8AC3E}">
        <p14:creationId xmlns:p14="http://schemas.microsoft.com/office/powerpoint/2010/main" val="20975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0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1000"/>
                                        <p:tgtEl>
                                          <p:spTgt spid="2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1000"/>
                                        <p:tgtEl>
                                          <p:spTgt spid="3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1000"/>
                                        <p:tgtEl>
                                          <p:spTgt spid="40"/>
                                        </p:tgtEl>
                                      </p:cBhvr>
                                    </p:animEffect>
                                  </p:childTnLst>
                                </p:cTn>
                              </p:par>
                              <p:par>
                                <p:cTn id="23" presetID="22" presetClass="entr" presetSubtype="8"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1000"/>
                                        <p:tgtEl>
                                          <p:spTgt spid="4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1000"/>
                                        <p:tgtEl>
                                          <p:spTgt spid="4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10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1000"/>
                                        <p:tgtEl>
                                          <p:spTgt spid="5"/>
                                        </p:tgtEl>
                                      </p:cBhvr>
                                    </p:animEffect>
                                  </p:childTnLst>
                                </p:cTn>
                              </p:par>
                              <p:par>
                                <p:cTn id="37" presetID="22" presetClass="entr" presetSubtype="8"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10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1000"/>
                                        <p:tgtEl>
                                          <p:spTgt spid="19"/>
                                        </p:tgtEl>
                                      </p:cBhvr>
                                    </p:animEffect>
                                  </p:childTnLst>
                                </p:cTn>
                              </p:par>
                              <p:par>
                                <p:cTn id="43" presetID="22" presetClass="entr" presetSubtype="8"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1000"/>
                                        <p:tgtEl>
                                          <p:spTgt spid="26"/>
                                        </p:tgtEl>
                                      </p:cBhvr>
                                    </p:animEffect>
                                  </p:childTnLst>
                                </p:cTn>
                              </p:par>
                              <p:par>
                                <p:cTn id="46" presetID="22" presetClass="entr" presetSubtype="8"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1000"/>
                                        <p:tgtEl>
                                          <p:spTgt spid="4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1000"/>
                                        <p:tgtEl>
                                          <p:spTgt spid="4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left)">
                                      <p:cBhvr>
                                        <p:cTn id="54" dur="1000"/>
                                        <p:tgtEl>
                                          <p:spTgt spid="5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left)">
                                      <p:cBhvr>
                                        <p:cTn id="57" dur="10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1000"/>
                                        <p:tgtEl>
                                          <p:spTgt spid="3"/>
                                        </p:tgtEl>
                                      </p:cBhvr>
                                    </p:animEffect>
                                  </p:childTnLst>
                                </p:cTn>
                              </p:par>
                              <p:par>
                                <p:cTn id="63" presetID="22" presetClass="entr" presetSubtype="8"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left)">
                                      <p:cBhvr>
                                        <p:cTn id="65" dur="1000"/>
                                        <p:tgtEl>
                                          <p:spTgt spid="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1000"/>
                                        <p:tgtEl>
                                          <p:spTgt spid="20"/>
                                        </p:tgtEl>
                                      </p:cBhvr>
                                    </p:animEffect>
                                  </p:childTnLst>
                                </p:cTn>
                              </p:par>
                              <p:par>
                                <p:cTn id="69" presetID="22" presetClass="entr" presetSubtype="8"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1000"/>
                                        <p:tgtEl>
                                          <p:spTgt spid="25"/>
                                        </p:tgtEl>
                                      </p:cBhvr>
                                    </p:animEffect>
                                  </p:childTnLst>
                                </p:cTn>
                              </p:par>
                              <p:par>
                                <p:cTn id="72" presetID="22" presetClass="entr" presetSubtype="8" fill="hold"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left)">
                                      <p:cBhvr>
                                        <p:cTn id="74" dur="1000"/>
                                        <p:tgtEl>
                                          <p:spTgt spid="51"/>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8" grpId="0"/>
      <p:bldP spid="19" grpId="0"/>
      <p:bldP spid="20" grpId="0"/>
      <p:bldP spid="38" grpId="0"/>
      <p:bldP spid="40" grpId="0"/>
      <p:bldP spid="47" grpId="0" animBg="1"/>
      <p:bldP spid="48" grpId="0"/>
      <p:bldP spid="49" grpId="0" animBg="1"/>
      <p:bldP spid="50" grpId="0"/>
      <p:bldP spid="55"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771502"/>
            <a:ext cx="12192000" cy="3845197"/>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9963150" y="-79759"/>
            <a:ext cx="2409825" cy="1329950"/>
          </a:xfrm>
          <a:prstGeom prst="rect">
            <a:avLst/>
          </a:prstGeom>
        </p:spPr>
      </p:pic>
      <p:sp>
        <p:nvSpPr>
          <p:cNvPr id="4" name="平行四边形 3"/>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57200" y="407886"/>
            <a:ext cx="2828018" cy="707886"/>
          </a:xfrm>
          <a:prstGeom prst="rect">
            <a:avLst/>
          </a:prstGeom>
          <a:noFill/>
        </p:spPr>
        <p:txBody>
          <a:bodyPr wrap="none" rtlCol="0">
            <a:spAutoFit/>
          </a:bodyPr>
          <a:lstStyle/>
          <a:p>
            <a:r>
              <a:rPr lang="en-US" altLang="zh-CN" sz="4000" dirty="0">
                <a:solidFill>
                  <a:schemeClr val="bg1"/>
                </a:solidFill>
              </a:rPr>
              <a:t>Motivation</a:t>
            </a:r>
            <a:endParaRPr lang="zh-CN" altLang="en-US" sz="4000" dirty="0">
              <a:solidFill>
                <a:schemeClr val="bg1"/>
              </a:solidFill>
            </a:endParaRPr>
          </a:p>
        </p:txBody>
      </p:sp>
      <p:sp>
        <p:nvSpPr>
          <p:cNvPr id="6" name="平行四边形 5"/>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7030" y="1634327"/>
            <a:ext cx="10655670" cy="0"/>
          </a:xfrm>
          <a:prstGeom prst="line">
            <a:avLst/>
          </a:prstGeom>
          <a:ln w="76200">
            <a:solidFill>
              <a:srgbClr val="159FDD"/>
            </a:solidFill>
          </a:ln>
        </p:spPr>
        <p:style>
          <a:lnRef idx="1">
            <a:schemeClr val="accent1"/>
          </a:lnRef>
          <a:fillRef idx="0">
            <a:schemeClr val="accent1"/>
          </a:fillRef>
          <a:effectRef idx="0">
            <a:schemeClr val="accent1"/>
          </a:effectRef>
          <a:fontRef idx="minor">
            <a:schemeClr val="tx1"/>
          </a:fontRef>
        </p:style>
      </p:cxnSp>
      <p:sp>
        <p:nvSpPr>
          <p:cNvPr id="32" name="平行四边形 29"/>
          <p:cNvSpPr/>
          <p:nvPr/>
        </p:nvSpPr>
        <p:spPr>
          <a:xfrm>
            <a:off x="787030" y="1666917"/>
            <a:ext cx="10655670" cy="817596"/>
          </a:xfrm>
          <a:prstGeom prst="parallelogram">
            <a:avLst>
              <a:gd name="adj" fmla="val 0"/>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dirty="0"/>
          </a:p>
        </p:txBody>
      </p:sp>
      <p:sp>
        <p:nvSpPr>
          <p:cNvPr id="33" name="文本框 31"/>
          <p:cNvSpPr txBox="1"/>
          <p:nvPr/>
        </p:nvSpPr>
        <p:spPr>
          <a:xfrm>
            <a:off x="1181100" y="1634327"/>
            <a:ext cx="10261600" cy="830997"/>
          </a:xfrm>
          <a:prstGeom prst="rect">
            <a:avLst/>
          </a:prstGeom>
          <a:noFill/>
        </p:spPr>
        <p:txBody>
          <a:bodyPr wrap="square" rtlCol="0">
            <a:spAutoFit/>
          </a:bodyPr>
          <a:lstStyle/>
          <a:p>
            <a:pPr lvl="0"/>
            <a:r>
              <a:rPr lang="en-US" altLang="zh-CN" sz="2400" b="1" dirty="0">
                <a:solidFill>
                  <a:prstClr val="white"/>
                </a:solidFill>
              </a:rPr>
              <a:t>Multi-Stream</a:t>
            </a:r>
            <a:r>
              <a:rPr lang="zh-CN" altLang="en-US" sz="2400" b="1" dirty="0">
                <a:solidFill>
                  <a:prstClr val="white"/>
                </a:solidFill>
              </a:rPr>
              <a:t> </a:t>
            </a:r>
            <a:r>
              <a:rPr lang="en-US" altLang="zh-CN" sz="2400" b="1" dirty="0">
                <a:solidFill>
                  <a:prstClr val="white"/>
                </a:solidFill>
              </a:rPr>
              <a:t>Scale-Insensitive</a:t>
            </a:r>
            <a:r>
              <a:rPr lang="zh-CN" altLang="en-US" sz="2400" b="1" dirty="0">
                <a:solidFill>
                  <a:prstClr val="white"/>
                </a:solidFill>
              </a:rPr>
              <a:t> </a:t>
            </a:r>
            <a:r>
              <a:rPr lang="en-US" altLang="zh-CN" sz="2400" b="1" dirty="0">
                <a:solidFill>
                  <a:prstClr val="white"/>
                </a:solidFill>
              </a:rPr>
              <a:t>Convolutional</a:t>
            </a:r>
            <a:r>
              <a:rPr lang="zh-CN" altLang="en-US" sz="2400" b="1" dirty="0">
                <a:solidFill>
                  <a:prstClr val="white"/>
                </a:solidFill>
              </a:rPr>
              <a:t> </a:t>
            </a:r>
            <a:r>
              <a:rPr lang="en-US" altLang="zh-CN" sz="2400" b="1" dirty="0">
                <a:solidFill>
                  <a:prstClr val="white"/>
                </a:solidFill>
              </a:rPr>
              <a:t>and</a:t>
            </a:r>
            <a:r>
              <a:rPr lang="zh-CN" altLang="en-US" sz="2400" b="1" dirty="0">
                <a:solidFill>
                  <a:prstClr val="white"/>
                </a:solidFill>
              </a:rPr>
              <a:t> </a:t>
            </a:r>
            <a:r>
              <a:rPr lang="en-US" altLang="zh-CN" sz="2400" b="1" dirty="0">
                <a:solidFill>
                  <a:prstClr val="white"/>
                </a:solidFill>
              </a:rPr>
              <a:t>Recurrent</a:t>
            </a:r>
            <a:r>
              <a:rPr lang="zh-CN" altLang="en-US" sz="2400" b="1" dirty="0">
                <a:solidFill>
                  <a:prstClr val="white"/>
                </a:solidFill>
              </a:rPr>
              <a:t> </a:t>
            </a:r>
            <a:r>
              <a:rPr lang="en-US" altLang="zh-CN" sz="2400" b="1" dirty="0">
                <a:solidFill>
                  <a:prstClr val="white"/>
                </a:solidFill>
              </a:rPr>
              <a:t>Neural</a:t>
            </a:r>
            <a:r>
              <a:rPr lang="zh-CN" altLang="en-US" sz="2400" b="1" dirty="0">
                <a:solidFill>
                  <a:prstClr val="white"/>
                </a:solidFill>
              </a:rPr>
              <a:t> </a:t>
            </a:r>
            <a:r>
              <a:rPr lang="en-US" altLang="zh-CN" sz="2400" b="1" dirty="0">
                <a:solidFill>
                  <a:prstClr val="white"/>
                </a:solidFill>
              </a:rPr>
              <a:t>Networks</a:t>
            </a:r>
            <a:r>
              <a:rPr lang="zh-CN" altLang="en-US" sz="2400" b="1" dirty="0">
                <a:solidFill>
                  <a:prstClr val="white"/>
                </a:solidFill>
              </a:rPr>
              <a:t> </a:t>
            </a:r>
            <a:r>
              <a:rPr lang="en-US" altLang="zh-CN" sz="2400" b="1" dirty="0">
                <a:solidFill>
                  <a:prstClr val="white"/>
                </a:solidFill>
              </a:rPr>
              <a:t>(MSCR)  for</a:t>
            </a:r>
            <a:r>
              <a:rPr lang="zh-CN" altLang="en-US" sz="2400" b="1" dirty="0">
                <a:solidFill>
                  <a:prstClr val="white"/>
                </a:solidFill>
              </a:rPr>
              <a:t> </a:t>
            </a:r>
            <a:r>
              <a:rPr lang="en-US" altLang="zh-CN" sz="2400" b="1" dirty="0">
                <a:solidFill>
                  <a:prstClr val="white"/>
                </a:solidFill>
              </a:rPr>
              <a:t>Liver</a:t>
            </a:r>
            <a:r>
              <a:rPr lang="zh-CN" altLang="en-US" sz="2400" b="1" dirty="0">
                <a:solidFill>
                  <a:prstClr val="white"/>
                </a:solidFill>
              </a:rPr>
              <a:t>  </a:t>
            </a:r>
            <a:r>
              <a:rPr lang="en-US" altLang="zh-CN" sz="2400" b="1" dirty="0">
                <a:solidFill>
                  <a:srgbClr val="FF0000"/>
                </a:solidFill>
              </a:rPr>
              <a:t>Tumor</a:t>
            </a:r>
            <a:r>
              <a:rPr lang="zh-CN" altLang="en-US" sz="2400" b="1" dirty="0">
                <a:solidFill>
                  <a:srgbClr val="FF0000"/>
                </a:solidFill>
              </a:rPr>
              <a:t> </a:t>
            </a:r>
            <a:r>
              <a:rPr lang="en-US" altLang="zh-CN" sz="2400" b="1" dirty="0">
                <a:solidFill>
                  <a:srgbClr val="FF0000"/>
                </a:solidFill>
              </a:rPr>
              <a:t>Detection</a:t>
            </a:r>
            <a:r>
              <a:rPr lang="zh-CN" altLang="en-US" sz="2400" b="1" dirty="0">
                <a:solidFill>
                  <a:srgbClr val="FF0000"/>
                </a:solidFill>
              </a:rPr>
              <a:t> </a:t>
            </a:r>
            <a:r>
              <a:rPr lang="en-US" altLang="zh-CN" sz="2400" b="1" dirty="0">
                <a:solidFill>
                  <a:prstClr val="white"/>
                </a:solidFill>
              </a:rPr>
              <a:t>in</a:t>
            </a:r>
            <a:r>
              <a:rPr lang="zh-CN" altLang="en-US" sz="2400" b="1" dirty="0">
                <a:solidFill>
                  <a:prstClr val="white"/>
                </a:solidFill>
              </a:rPr>
              <a:t> </a:t>
            </a:r>
            <a:r>
              <a:rPr lang="en-US" altLang="zh-CN" sz="2400" b="1" dirty="0">
                <a:solidFill>
                  <a:prstClr val="white"/>
                </a:solidFill>
              </a:rPr>
              <a:t>Dynamic</a:t>
            </a:r>
            <a:r>
              <a:rPr lang="zh-CN" altLang="en-US" sz="2400" b="1" dirty="0">
                <a:solidFill>
                  <a:prstClr val="white"/>
                </a:solidFill>
              </a:rPr>
              <a:t> </a:t>
            </a:r>
            <a:r>
              <a:rPr lang="en-US" altLang="zh-CN" sz="2400" b="1" dirty="0">
                <a:solidFill>
                  <a:prstClr val="white"/>
                </a:solidFill>
              </a:rPr>
              <a:t>CT</a:t>
            </a:r>
            <a:r>
              <a:rPr lang="zh-CN" altLang="en-US" sz="2400" b="1" dirty="0">
                <a:solidFill>
                  <a:prstClr val="white"/>
                </a:solidFill>
              </a:rPr>
              <a:t> </a:t>
            </a:r>
            <a:r>
              <a:rPr lang="en-US" altLang="zh-CN" sz="2400" b="1" dirty="0">
                <a:solidFill>
                  <a:prstClr val="white"/>
                </a:solidFill>
              </a:rPr>
              <a:t>Images.</a:t>
            </a:r>
            <a:r>
              <a:rPr lang="zh-CN" altLang="en-US" sz="2400" b="1" dirty="0">
                <a:solidFill>
                  <a:prstClr val="white"/>
                </a:solidFill>
              </a:rPr>
              <a:t> </a:t>
            </a:r>
            <a:endParaRPr lang="en-US" altLang="zh-CN" sz="2400" b="1" dirty="0">
              <a:solidFill>
                <a:prstClr val="white"/>
              </a:solidFill>
            </a:endParaRPr>
          </a:p>
        </p:txBody>
      </p:sp>
      <p:pic>
        <p:nvPicPr>
          <p:cNvPr id="11" name="图片 10"/>
          <p:cNvPicPr>
            <a:picLocks noChangeAspect="1"/>
          </p:cNvPicPr>
          <p:nvPr/>
        </p:nvPicPr>
        <p:blipFill>
          <a:blip r:embed="rId4"/>
          <a:stretch>
            <a:fillRect/>
          </a:stretch>
        </p:blipFill>
        <p:spPr>
          <a:xfrm>
            <a:off x="7040624" y="3155639"/>
            <a:ext cx="4981501" cy="3245161"/>
          </a:xfrm>
          <a:prstGeom prst="rect">
            <a:avLst/>
          </a:prstGeom>
        </p:spPr>
      </p:pic>
      <p:sp>
        <p:nvSpPr>
          <p:cNvPr id="8" name="文本框 7"/>
          <p:cNvSpPr txBox="1"/>
          <p:nvPr/>
        </p:nvSpPr>
        <p:spPr>
          <a:xfrm>
            <a:off x="148216" y="3439391"/>
            <a:ext cx="6722533" cy="2677656"/>
          </a:xfrm>
          <a:prstGeom prst="rect">
            <a:avLst/>
          </a:prstGeom>
          <a:noFill/>
        </p:spPr>
        <p:txBody>
          <a:bodyPr wrap="square" rtlCol="0">
            <a:spAutoFit/>
          </a:bodyPr>
          <a:lstStyle/>
          <a:p>
            <a:pPr marL="342900" indent="-342900" algn="just">
              <a:buFont typeface="Wingdings" charset="2"/>
              <a:buChar char="l"/>
            </a:pPr>
            <a:r>
              <a:rPr kumimoji="1" lang="en-US" altLang="zh-CN" sz="2400" dirty="0"/>
              <a:t>How to develop a method for effectively distilling enhancement patterns from the dynamic CT images which contains important clinical diagnosis </a:t>
            </a:r>
            <a:r>
              <a:rPr kumimoji="1" lang="en-US" altLang="zh-CN" sz="2400"/>
              <a:t>information</a:t>
            </a:r>
            <a:r>
              <a:rPr kumimoji="1" lang="en-US" altLang="zh-CN" sz="2400" smtClean="0"/>
              <a:t>.</a:t>
            </a:r>
          </a:p>
          <a:p>
            <a:pPr marL="342900" indent="-342900" algn="just">
              <a:buFont typeface="Wingdings" charset="2"/>
              <a:buChar char="l"/>
            </a:pPr>
            <a:endParaRPr kumimoji="1" lang="en-US" altLang="zh-CN" sz="2400" dirty="0" smtClean="0"/>
          </a:p>
          <a:p>
            <a:pPr marL="342900" indent="-342900" algn="just">
              <a:buFont typeface="Wingdings" charset="2"/>
              <a:buChar char="l"/>
            </a:pPr>
            <a:r>
              <a:rPr kumimoji="1" lang="en-US" altLang="zh-CN" sz="2400" dirty="0" smtClean="0"/>
              <a:t>How </a:t>
            </a:r>
            <a:r>
              <a:rPr kumimoji="1" lang="en-US" altLang="zh-CN" sz="2400" dirty="0"/>
              <a:t>to detect liver lesion with a widely variable scale is another challenge. </a:t>
            </a:r>
            <a:endParaRPr kumimoji="1" lang="zh-CN" altLang="en-US" sz="2400" dirty="0"/>
          </a:p>
        </p:txBody>
      </p:sp>
      <p:sp>
        <p:nvSpPr>
          <p:cNvPr id="15" name="文本框 14"/>
          <p:cNvSpPr txBox="1"/>
          <p:nvPr/>
        </p:nvSpPr>
        <p:spPr>
          <a:xfrm>
            <a:off x="4953876" y="407886"/>
            <a:ext cx="2492990" cy="646331"/>
          </a:xfrm>
          <a:prstGeom prst="rect">
            <a:avLst/>
          </a:prstGeom>
          <a:noFill/>
        </p:spPr>
        <p:txBody>
          <a:bodyPr wrap="none" rtlCol="0">
            <a:spAutoFit/>
          </a:bodyPr>
          <a:lstStyle/>
          <a:p>
            <a:r>
              <a:rPr lang="en-US" altLang="zh-CN" sz="3600" dirty="0" smtClean="0"/>
              <a:t>Challenges</a:t>
            </a:r>
            <a:endParaRPr lang="zh-CN" altLang="en-US" sz="3600" dirty="0"/>
          </a:p>
        </p:txBody>
      </p:sp>
    </p:spTree>
    <p:extLst>
      <p:ext uri="{BB962C8B-B14F-4D97-AF65-F5344CB8AC3E}">
        <p14:creationId xmlns:p14="http://schemas.microsoft.com/office/powerpoint/2010/main" val="2017732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2828018" cy="707886"/>
          </a:xfrm>
          <a:prstGeom prst="rect">
            <a:avLst/>
          </a:prstGeom>
          <a:noFill/>
        </p:spPr>
        <p:txBody>
          <a:bodyPr wrap="none" rtlCol="0">
            <a:spAutoFit/>
          </a:bodyPr>
          <a:lstStyle/>
          <a:p>
            <a:r>
              <a:rPr lang="en-US" altLang="zh-CN" sz="4000" dirty="0">
                <a:solidFill>
                  <a:schemeClr val="bg1"/>
                </a:solidFill>
              </a:rPr>
              <a:t>Motivation</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953876" y="407886"/>
            <a:ext cx="2980303" cy="646331"/>
          </a:xfrm>
          <a:prstGeom prst="rect">
            <a:avLst/>
          </a:prstGeom>
          <a:noFill/>
        </p:spPr>
        <p:txBody>
          <a:bodyPr wrap="none" rtlCol="0">
            <a:spAutoFit/>
          </a:bodyPr>
          <a:lstStyle/>
          <a:p>
            <a:r>
              <a:rPr lang="en-US" altLang="zh-CN" sz="3600" dirty="0"/>
              <a:t>Related Work</a:t>
            </a:r>
            <a:endParaRPr lang="zh-CN" altLang="en-US" sz="3600" dirty="0"/>
          </a:p>
        </p:txBody>
      </p:sp>
      <p:cxnSp>
        <p:nvCxnSpPr>
          <p:cNvPr id="8" name="直接连接符 7"/>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141356" y="5676255"/>
            <a:ext cx="10709859" cy="707886"/>
          </a:xfrm>
          <a:prstGeom prst="rect">
            <a:avLst/>
          </a:prstGeom>
        </p:spPr>
        <p:txBody>
          <a:bodyPr wrap="square">
            <a:spAutoFit/>
          </a:bodyPr>
          <a:lstStyle/>
          <a:p>
            <a:pPr marL="342900" indent="-342900" algn="just">
              <a:buFont typeface="Wingdings" panose="05000000000000000000" pitchFamily="2" charset="2"/>
              <a:buChar char="l"/>
            </a:pPr>
            <a:r>
              <a:rPr lang="en-US" altLang="zh-CN" sz="2000" dirty="0" err="1">
                <a:solidFill>
                  <a:schemeClr val="tx1">
                    <a:lumMod val="75000"/>
                    <a:lumOff val="25000"/>
                  </a:schemeClr>
                </a:solidFill>
                <a:latin typeface="+mj-lt"/>
                <a:ea typeface="Times New Roman" charset="0"/>
                <a:cs typeface="Times New Roman" charset="0"/>
                <a:sym typeface="+mn-lt"/>
              </a:rPr>
              <a:t>Sanggil</a:t>
            </a:r>
            <a:r>
              <a:rPr lang="en-US" altLang="zh-CN" sz="2000" dirty="0">
                <a:solidFill>
                  <a:schemeClr val="tx1">
                    <a:lumMod val="75000"/>
                    <a:lumOff val="25000"/>
                  </a:schemeClr>
                </a:solidFill>
                <a:latin typeface="+mj-lt"/>
                <a:ea typeface="Times New Roman" charset="0"/>
                <a:cs typeface="Times New Roman" charset="0"/>
                <a:sym typeface="+mn-lt"/>
              </a:rPr>
              <a:t> et al [6] proposed a grouped SSD to leverage multi-phase CT images using grouped CNNs containing a 1×1 convolutional layer to extract information.</a:t>
            </a:r>
          </a:p>
        </p:txBody>
      </p:sp>
      <p:sp>
        <p:nvSpPr>
          <p:cNvPr id="21" name="矩形 20"/>
          <p:cNvSpPr/>
          <p:nvPr/>
        </p:nvSpPr>
        <p:spPr>
          <a:xfrm>
            <a:off x="1148930" y="2111810"/>
            <a:ext cx="10875430" cy="3016210"/>
          </a:xfrm>
          <a:prstGeom prst="rect">
            <a:avLst/>
          </a:prstGeom>
        </p:spPr>
        <p:txBody>
          <a:bodyPr wrap="square">
            <a:spAutoFit/>
          </a:bodyPr>
          <a:lstStyle/>
          <a:p>
            <a:pPr marL="342900" indent="-342900" algn="just">
              <a:spcAft>
                <a:spcPts val="1200"/>
              </a:spcAft>
              <a:buFont typeface="Wingdings" panose="05000000000000000000" pitchFamily="2" charset="2"/>
              <a:buChar char="l"/>
            </a:pPr>
            <a:r>
              <a:rPr lang="en-US" altLang="zh-CN" sz="2000" dirty="0">
                <a:solidFill>
                  <a:schemeClr val="tx1">
                    <a:lumMod val="75000"/>
                    <a:lumOff val="25000"/>
                  </a:schemeClr>
                </a:solidFill>
                <a:latin typeface="+mj-lt"/>
                <a:ea typeface="Times New Roman" charset="0"/>
                <a:cs typeface="Times New Roman" charset="0"/>
                <a:sym typeface="+mn-lt"/>
              </a:rPr>
              <a:t>Faster RCNN [3] can set the anchor size to fit various object sizes. The </a:t>
            </a:r>
            <a:r>
              <a:rPr lang="en-US" altLang="zh-CN" sz="2000" dirty="0" err="1">
                <a:solidFill>
                  <a:schemeClr val="tx1">
                    <a:lumMod val="75000"/>
                    <a:lumOff val="25000"/>
                  </a:schemeClr>
                </a:solidFill>
                <a:latin typeface="+mj-lt"/>
                <a:ea typeface="Times New Roman" charset="0"/>
                <a:cs typeface="Times New Roman" charset="0"/>
                <a:sym typeface="+mn-lt"/>
              </a:rPr>
              <a:t>IoU</a:t>
            </a:r>
            <a:r>
              <a:rPr lang="en-US" altLang="zh-CN" sz="2000" dirty="0">
                <a:solidFill>
                  <a:schemeClr val="tx1">
                    <a:lumMod val="75000"/>
                    <a:lumOff val="25000"/>
                  </a:schemeClr>
                </a:solidFill>
                <a:latin typeface="+mj-lt"/>
                <a:ea typeface="Times New Roman" charset="0"/>
                <a:cs typeface="Times New Roman" charset="0"/>
                <a:sym typeface="+mn-lt"/>
              </a:rPr>
              <a:t> threshold determines whether two bounding boxes are merged.</a:t>
            </a:r>
          </a:p>
          <a:p>
            <a:pPr marL="342900" indent="-342900" algn="just">
              <a:spcAft>
                <a:spcPts val="1200"/>
              </a:spcAft>
              <a:buFont typeface="Wingdings" panose="05000000000000000000" pitchFamily="2" charset="2"/>
              <a:buChar char="l"/>
            </a:pPr>
            <a:r>
              <a:rPr lang="en-US" altLang="zh-CN" sz="2000" dirty="0">
                <a:solidFill>
                  <a:schemeClr val="tx1">
                    <a:lumMod val="75000"/>
                    <a:lumOff val="25000"/>
                  </a:schemeClr>
                </a:solidFill>
                <a:latin typeface="+mj-lt"/>
                <a:ea typeface="Times New Roman" charset="0"/>
                <a:cs typeface="Times New Roman" charset="0"/>
                <a:sym typeface="+mn-lt"/>
              </a:rPr>
              <a:t>For the different object scales, the SSD [4] fuses the convolutional feature maps from different stages to predict offsets and confidences. Second, for medical images</a:t>
            </a:r>
          </a:p>
          <a:p>
            <a:pPr marL="342900" indent="-342900" algn="just">
              <a:spcAft>
                <a:spcPts val="1200"/>
              </a:spcAft>
              <a:buFont typeface="Wingdings" panose="05000000000000000000" pitchFamily="2" charset="2"/>
              <a:buChar char="l"/>
            </a:pPr>
            <a:r>
              <a:rPr lang="en-US" altLang="zh-CN" sz="2000" dirty="0">
                <a:solidFill>
                  <a:schemeClr val="tx1">
                    <a:lumMod val="75000"/>
                    <a:lumOff val="25000"/>
                  </a:schemeClr>
                </a:solidFill>
                <a:latin typeface="+mj-lt"/>
                <a:ea typeface="Times New Roman" charset="0"/>
                <a:cs typeface="Times New Roman" charset="0"/>
                <a:sym typeface="+mn-lt"/>
              </a:rPr>
              <a:t>for medical images, </a:t>
            </a:r>
            <a:r>
              <a:rPr lang="en-US" altLang="zh-CN" sz="2000" dirty="0" err="1">
                <a:solidFill>
                  <a:schemeClr val="tx1">
                    <a:lumMod val="75000"/>
                    <a:lumOff val="25000"/>
                  </a:schemeClr>
                </a:solidFill>
                <a:latin typeface="+mj-lt"/>
                <a:ea typeface="Times New Roman" charset="0"/>
                <a:cs typeface="Times New Roman" charset="0"/>
                <a:sym typeface="+mn-lt"/>
              </a:rPr>
              <a:t>Ke</a:t>
            </a:r>
            <a:r>
              <a:rPr lang="en-US" altLang="zh-CN" sz="2000" dirty="0">
                <a:solidFill>
                  <a:schemeClr val="tx1">
                    <a:lumMod val="75000"/>
                    <a:lumOff val="25000"/>
                  </a:schemeClr>
                </a:solidFill>
                <a:latin typeface="+mj-lt"/>
                <a:ea typeface="Times New Roman" charset="0"/>
                <a:cs typeface="Times New Roman" charset="0"/>
                <a:sym typeface="+mn-lt"/>
              </a:rPr>
              <a:t> et al [5] proposed a 3D context-enhanced region-based convolutional neural network (CNN) (3DCE) to incorporate 3D context in 2D regional CNNs</a:t>
            </a:r>
            <a:r>
              <a:rPr lang="en-US" altLang="zh-CN" sz="2000" dirty="0" smtClean="0">
                <a:solidFill>
                  <a:schemeClr val="tx1">
                    <a:lumMod val="75000"/>
                    <a:lumOff val="25000"/>
                  </a:schemeClr>
                </a:solidFill>
                <a:latin typeface="+mj-lt"/>
                <a:ea typeface="Times New Roman" charset="0"/>
                <a:cs typeface="Times New Roman" charset="0"/>
                <a:sym typeface="+mn-lt"/>
              </a:rPr>
              <a:t>.</a:t>
            </a:r>
          </a:p>
          <a:p>
            <a:pPr marL="342900" indent="-342900" algn="just">
              <a:spcAft>
                <a:spcPts val="1200"/>
              </a:spcAft>
              <a:buFont typeface="Wingdings" panose="05000000000000000000" pitchFamily="2" charset="2"/>
              <a:buChar char="l"/>
            </a:pPr>
            <a:r>
              <a:rPr lang="en-US" altLang="zh-CN" sz="2000" dirty="0" err="1">
                <a:solidFill>
                  <a:schemeClr val="tx1">
                    <a:lumMod val="75000"/>
                    <a:lumOff val="25000"/>
                  </a:schemeClr>
                </a:solidFill>
                <a:ea typeface="Times New Roman" charset="0"/>
                <a:cs typeface="Times New Roman" charset="0"/>
                <a:sym typeface="+mn-lt"/>
              </a:rPr>
              <a:t>Yasaka</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et</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al.</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proposed</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a</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convolutional</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neural</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networks</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with</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three</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channels</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corresponding</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to</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three</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phases</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for</a:t>
            </a:r>
            <a:r>
              <a:rPr lang="zh-CN" altLang="en-US" sz="2000" dirty="0">
                <a:solidFill>
                  <a:schemeClr val="tx1">
                    <a:lumMod val="75000"/>
                    <a:lumOff val="25000"/>
                  </a:schemeClr>
                </a:solidFill>
                <a:ea typeface="Times New Roman" charset="0"/>
                <a:cs typeface="Times New Roman" charset="0"/>
                <a:sym typeface="+mn-lt"/>
              </a:rPr>
              <a:t> </a:t>
            </a:r>
            <a:r>
              <a:rPr lang="en-US" altLang="zh-CN" sz="2000" dirty="0">
                <a:solidFill>
                  <a:schemeClr val="tx1">
                    <a:lumMod val="75000"/>
                    <a:lumOff val="25000"/>
                  </a:schemeClr>
                </a:solidFill>
                <a:ea typeface="Times New Roman" charset="0"/>
                <a:cs typeface="Times New Roman" charset="0"/>
                <a:sym typeface="+mn-lt"/>
              </a:rPr>
              <a:t>classification</a:t>
            </a:r>
            <a:r>
              <a:rPr lang="en-US" altLang="zh-CN" sz="2000" dirty="0" smtClean="0">
                <a:solidFill>
                  <a:schemeClr val="tx1">
                    <a:lumMod val="75000"/>
                    <a:lumOff val="25000"/>
                  </a:schemeClr>
                </a:solidFill>
                <a:ea typeface="Times New Roman" charset="0"/>
                <a:cs typeface="Times New Roman" charset="0"/>
                <a:sym typeface="+mn-lt"/>
              </a:rPr>
              <a:t>.</a:t>
            </a:r>
            <a:endParaRPr lang="en-US" altLang="zh-CN" sz="2000" dirty="0">
              <a:solidFill>
                <a:schemeClr val="tx1">
                  <a:lumMod val="75000"/>
                  <a:lumOff val="25000"/>
                </a:schemeClr>
              </a:solidFill>
              <a:ea typeface="Times New Roman" charset="0"/>
              <a:cs typeface="Times New Roman" charset="0"/>
              <a:sym typeface="+mn-lt"/>
            </a:endParaRPr>
          </a:p>
        </p:txBody>
      </p:sp>
      <p:grpSp>
        <p:nvGrpSpPr>
          <p:cNvPr id="22" name="组合 21"/>
          <p:cNvGrpSpPr/>
          <p:nvPr/>
        </p:nvGrpSpPr>
        <p:grpSpPr>
          <a:xfrm>
            <a:off x="800043" y="1617048"/>
            <a:ext cx="447539" cy="447539"/>
            <a:chOff x="467545" y="3246001"/>
            <a:chExt cx="1224136" cy="1224136"/>
          </a:xfrm>
        </p:grpSpPr>
        <p:grpSp>
          <p:nvGrpSpPr>
            <p:cNvPr id="23" name="组合 22"/>
            <p:cNvGrpSpPr/>
            <p:nvPr/>
          </p:nvGrpSpPr>
          <p:grpSpPr>
            <a:xfrm>
              <a:off x="467545" y="3246001"/>
              <a:ext cx="1224136" cy="1224136"/>
              <a:chOff x="9324528" y="3389313"/>
              <a:chExt cx="1551855" cy="1551855"/>
            </a:xfrm>
          </p:grpSpPr>
          <p:sp>
            <p:nvSpPr>
              <p:cNvPr id="25" name="椭圆 24"/>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sp>
            <p:nvSpPr>
              <p:cNvPr id="26" name="椭圆 25"/>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grpSp>
        <p:sp>
          <p:nvSpPr>
            <p:cNvPr id="24"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Times New Roman" charset="0"/>
                <a:ea typeface="Times New Roman" charset="0"/>
                <a:cs typeface="Times New Roman" charset="0"/>
              </a:endParaRPr>
            </a:p>
          </p:txBody>
        </p:sp>
      </p:grpSp>
      <p:sp>
        <p:nvSpPr>
          <p:cNvPr id="27" name="矩形 26"/>
          <p:cNvSpPr/>
          <p:nvPr/>
        </p:nvSpPr>
        <p:spPr>
          <a:xfrm>
            <a:off x="1311634" y="5111338"/>
            <a:ext cx="4583840" cy="579967"/>
          </a:xfrm>
          <a:prstGeom prst="rect">
            <a:avLst/>
          </a:prstGeom>
        </p:spPr>
        <p:txBody>
          <a:bodyPr wrap="square">
            <a:spAutoFit/>
          </a:bodyPr>
          <a:lstStyle/>
          <a:p>
            <a:pPr>
              <a:lnSpc>
                <a:spcPct val="150000"/>
              </a:lnSpc>
            </a:pPr>
            <a:r>
              <a:rPr lang="en-US" altLang="zh-CN" sz="2400" dirty="0">
                <a:solidFill>
                  <a:schemeClr val="tx1">
                    <a:lumMod val="75000"/>
                    <a:lumOff val="25000"/>
                  </a:schemeClr>
                </a:solidFill>
                <a:latin typeface="+mj-lt"/>
                <a:ea typeface="Times New Roman" charset="0"/>
                <a:cs typeface="Times New Roman" charset="0"/>
                <a:sym typeface="+mn-lt"/>
              </a:rPr>
              <a:t>Integrating</a:t>
            </a:r>
            <a:r>
              <a:rPr lang="zh-CN" altLang="en-US" sz="2400" dirty="0">
                <a:solidFill>
                  <a:schemeClr val="tx1">
                    <a:lumMod val="75000"/>
                    <a:lumOff val="25000"/>
                  </a:schemeClr>
                </a:solidFill>
                <a:latin typeface="+mj-lt"/>
                <a:ea typeface="Times New Roman" charset="0"/>
                <a:cs typeface="Times New Roman" charset="0"/>
                <a:sym typeface="+mn-lt"/>
              </a:rPr>
              <a:t> </a:t>
            </a:r>
            <a:r>
              <a:rPr lang="en-US" altLang="zh-CN" sz="2400" dirty="0">
                <a:solidFill>
                  <a:schemeClr val="tx1">
                    <a:lumMod val="75000"/>
                    <a:lumOff val="25000"/>
                  </a:schemeClr>
                </a:solidFill>
                <a:latin typeface="+mj-lt"/>
                <a:ea typeface="Times New Roman" charset="0"/>
                <a:cs typeface="Times New Roman" charset="0"/>
                <a:sym typeface="+mn-lt"/>
              </a:rPr>
              <a:t>Dynamic</a:t>
            </a:r>
            <a:r>
              <a:rPr lang="zh-CN" altLang="en-US" sz="2400" dirty="0">
                <a:solidFill>
                  <a:schemeClr val="tx1">
                    <a:lumMod val="75000"/>
                    <a:lumOff val="25000"/>
                  </a:schemeClr>
                </a:solidFill>
                <a:latin typeface="+mj-lt"/>
                <a:ea typeface="Times New Roman" charset="0"/>
                <a:cs typeface="Times New Roman" charset="0"/>
                <a:sym typeface="+mn-lt"/>
              </a:rPr>
              <a:t> </a:t>
            </a:r>
            <a:r>
              <a:rPr lang="en-US" altLang="zh-CN" sz="2400" dirty="0">
                <a:solidFill>
                  <a:schemeClr val="tx1">
                    <a:lumMod val="75000"/>
                    <a:lumOff val="25000"/>
                  </a:schemeClr>
                </a:solidFill>
                <a:latin typeface="+mj-lt"/>
                <a:ea typeface="Times New Roman" charset="0"/>
                <a:cs typeface="Times New Roman" charset="0"/>
                <a:sym typeface="+mn-lt"/>
              </a:rPr>
              <a:t>CT</a:t>
            </a:r>
            <a:r>
              <a:rPr lang="zh-CN" altLang="en-US" sz="2400" dirty="0">
                <a:solidFill>
                  <a:schemeClr val="tx1">
                    <a:lumMod val="75000"/>
                    <a:lumOff val="25000"/>
                  </a:schemeClr>
                </a:solidFill>
                <a:latin typeface="+mj-lt"/>
                <a:ea typeface="Times New Roman" charset="0"/>
                <a:cs typeface="Times New Roman" charset="0"/>
                <a:sym typeface="+mn-lt"/>
              </a:rPr>
              <a:t> </a:t>
            </a:r>
            <a:r>
              <a:rPr lang="en-US" altLang="zh-CN" sz="2400" dirty="0">
                <a:solidFill>
                  <a:schemeClr val="tx1">
                    <a:lumMod val="75000"/>
                    <a:lumOff val="25000"/>
                  </a:schemeClr>
                </a:solidFill>
                <a:latin typeface="+mj-lt"/>
                <a:ea typeface="Times New Roman" charset="0"/>
                <a:cs typeface="Times New Roman" charset="0"/>
                <a:sym typeface="+mn-lt"/>
              </a:rPr>
              <a:t>Images</a:t>
            </a:r>
          </a:p>
        </p:txBody>
      </p:sp>
      <p:grpSp>
        <p:nvGrpSpPr>
          <p:cNvPr id="28" name="组合 27"/>
          <p:cNvGrpSpPr/>
          <p:nvPr/>
        </p:nvGrpSpPr>
        <p:grpSpPr>
          <a:xfrm>
            <a:off x="800043" y="5199568"/>
            <a:ext cx="447539" cy="447539"/>
            <a:chOff x="467545" y="3246001"/>
            <a:chExt cx="1224136" cy="1224136"/>
          </a:xfrm>
        </p:grpSpPr>
        <p:grpSp>
          <p:nvGrpSpPr>
            <p:cNvPr id="29" name="组合 28"/>
            <p:cNvGrpSpPr/>
            <p:nvPr/>
          </p:nvGrpSpPr>
          <p:grpSpPr>
            <a:xfrm>
              <a:off x="467545" y="3246001"/>
              <a:ext cx="1224136" cy="1224136"/>
              <a:chOff x="9324528" y="3389313"/>
              <a:chExt cx="1551855" cy="1551855"/>
            </a:xfrm>
          </p:grpSpPr>
          <p:sp>
            <p:nvSpPr>
              <p:cNvPr id="31" name="椭圆 30"/>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sp>
            <p:nvSpPr>
              <p:cNvPr id="32" name="椭圆 31"/>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grpSp>
        <p:sp>
          <p:nvSpPr>
            <p:cNvPr id="30"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Times New Roman" charset="0"/>
                <a:ea typeface="Times New Roman" charset="0"/>
                <a:cs typeface="Times New Roman" charset="0"/>
              </a:endParaRPr>
            </a:p>
          </p:txBody>
        </p:sp>
      </p:grpSp>
      <p:sp>
        <p:nvSpPr>
          <p:cNvPr id="34" name="矩形 33"/>
          <p:cNvSpPr/>
          <p:nvPr/>
        </p:nvSpPr>
        <p:spPr>
          <a:xfrm>
            <a:off x="1311634" y="1564925"/>
            <a:ext cx="10200813" cy="577850"/>
          </a:xfrm>
          <a:prstGeom prst="rect">
            <a:avLst/>
          </a:prstGeom>
        </p:spPr>
        <p:txBody>
          <a:bodyPr wrap="square">
            <a:spAutoFit/>
          </a:bodyPr>
          <a:lstStyle/>
          <a:p>
            <a:pPr>
              <a:lnSpc>
                <a:spcPct val="150000"/>
              </a:lnSpc>
            </a:pPr>
            <a:r>
              <a:rPr lang="en-US" altLang="zh-CN" sz="2400" dirty="0">
                <a:solidFill>
                  <a:schemeClr val="tx1">
                    <a:lumMod val="75000"/>
                    <a:lumOff val="25000"/>
                  </a:schemeClr>
                </a:solidFill>
                <a:latin typeface="+mj-lt"/>
                <a:ea typeface="Times New Roman" charset="0"/>
                <a:cs typeface="Times New Roman" charset="0"/>
                <a:sym typeface="+mn-lt"/>
              </a:rPr>
              <a:t>Object</a:t>
            </a:r>
            <a:r>
              <a:rPr lang="zh-CN" altLang="en-US" sz="2400" dirty="0">
                <a:solidFill>
                  <a:schemeClr val="tx1">
                    <a:lumMod val="75000"/>
                    <a:lumOff val="25000"/>
                  </a:schemeClr>
                </a:solidFill>
                <a:latin typeface="+mj-lt"/>
                <a:ea typeface="Times New Roman" charset="0"/>
                <a:cs typeface="Times New Roman" charset="0"/>
                <a:sym typeface="+mn-lt"/>
              </a:rPr>
              <a:t> </a:t>
            </a:r>
            <a:r>
              <a:rPr lang="en-US" altLang="zh-CN" sz="2400" dirty="0">
                <a:solidFill>
                  <a:schemeClr val="tx1">
                    <a:lumMod val="75000"/>
                    <a:lumOff val="25000"/>
                  </a:schemeClr>
                </a:solidFill>
                <a:latin typeface="+mj-lt"/>
                <a:ea typeface="Times New Roman" charset="0"/>
                <a:cs typeface="Times New Roman" charset="0"/>
                <a:sym typeface="+mn-lt"/>
              </a:rPr>
              <a:t>Detection</a:t>
            </a:r>
          </a:p>
        </p:txBody>
      </p:sp>
      <p:sp>
        <p:nvSpPr>
          <p:cNvPr id="36" name="Rounded Rectangle 2"/>
          <p:cNvSpPr/>
          <p:nvPr/>
        </p:nvSpPr>
        <p:spPr bwMode="auto">
          <a:xfrm>
            <a:off x="1483337" y="5401321"/>
            <a:ext cx="10431929" cy="1308982"/>
          </a:xfrm>
          <a:prstGeom prst="round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altLang="zh-CN" sz="2400" dirty="0">
                <a:gradFill>
                  <a:gsLst>
                    <a:gs pos="0">
                      <a:srgbClr val="FFFFFF"/>
                    </a:gs>
                    <a:gs pos="100000">
                      <a:srgbClr val="FFFFFF"/>
                    </a:gs>
                  </a:gsLst>
                  <a:lin ang="5400000" scaled="0"/>
                </a:gradFill>
                <a:ea typeface="Times New Roman" charset="0"/>
                <a:cs typeface="Times New Roman" charset="0"/>
              </a:rPr>
              <a:t>The</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methods</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do</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not</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fully</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exploit</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the</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enhanced</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pattern</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hidden</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in</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the</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dynamic</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CT</a:t>
            </a:r>
            <a:r>
              <a:rPr lang="zh-CN" altLang="en-US" sz="2400" dirty="0">
                <a:gradFill>
                  <a:gsLst>
                    <a:gs pos="0">
                      <a:srgbClr val="FFFFFF"/>
                    </a:gs>
                    <a:gs pos="100000">
                      <a:srgbClr val="FFFFFF"/>
                    </a:gs>
                  </a:gsLst>
                  <a:lin ang="5400000" scaled="0"/>
                </a:gradFill>
                <a:ea typeface="Times New Roman" charset="0"/>
                <a:cs typeface="Times New Roman" charset="0"/>
              </a:rPr>
              <a:t> </a:t>
            </a:r>
            <a:r>
              <a:rPr lang="en-US" altLang="zh-CN" sz="2400" dirty="0">
                <a:gradFill>
                  <a:gsLst>
                    <a:gs pos="0">
                      <a:srgbClr val="FFFFFF"/>
                    </a:gs>
                    <a:gs pos="100000">
                      <a:srgbClr val="FFFFFF"/>
                    </a:gs>
                  </a:gsLst>
                  <a:lin ang="5400000" scaled="0"/>
                </a:gradFill>
                <a:ea typeface="Times New Roman" charset="0"/>
                <a:cs typeface="Times New Roman" charset="0"/>
              </a:rPr>
              <a:t>images.</a:t>
            </a:r>
            <a:r>
              <a:rPr lang="zh-CN" altLang="en-US" sz="2400" dirty="0">
                <a:gradFill>
                  <a:gsLst>
                    <a:gs pos="0">
                      <a:srgbClr val="FFFFFF"/>
                    </a:gs>
                    <a:gs pos="100000">
                      <a:srgbClr val="FFFFFF"/>
                    </a:gs>
                  </a:gsLst>
                  <a:lin ang="5400000" scaled="0"/>
                </a:gradFill>
                <a:ea typeface="Times New Roman" charset="0"/>
                <a:cs typeface="Times New Roman" charset="0"/>
              </a:rPr>
              <a:t> </a:t>
            </a:r>
            <a:endParaRPr lang="en-US" sz="2400" dirty="0">
              <a:gradFill>
                <a:gsLst>
                  <a:gs pos="0">
                    <a:srgbClr val="FFFFFF"/>
                  </a:gs>
                  <a:gs pos="100000">
                    <a:srgbClr val="FFFFFF"/>
                  </a:gs>
                </a:gsLst>
                <a:lin ang="5400000" scaled="0"/>
              </a:gradFill>
              <a:ea typeface="Times New Roman" charset="0"/>
              <a:cs typeface="Times New Roman" charset="0"/>
            </a:endParaRPr>
          </a:p>
        </p:txBody>
      </p:sp>
      <p:sp>
        <p:nvSpPr>
          <p:cNvPr id="11" name="文本框 10"/>
          <p:cNvSpPr txBox="1"/>
          <p:nvPr/>
        </p:nvSpPr>
        <p:spPr>
          <a:xfrm>
            <a:off x="6174539" y="4830236"/>
            <a:ext cx="184731" cy="369332"/>
          </a:xfrm>
          <a:prstGeom prst="rect">
            <a:avLst/>
          </a:prstGeom>
          <a:noFill/>
        </p:spPr>
        <p:txBody>
          <a:bodyPr wrap="none" rtlCol="0">
            <a:spAutoFit/>
          </a:bodyPr>
          <a:lstStyle/>
          <a:p>
            <a:endParaRPr lang="zh-CN" altLang="en-US" dirty="0">
              <a:latin typeface="+mj-lt"/>
            </a:endParaRPr>
          </a:p>
        </p:txBody>
      </p:sp>
      <p:sp>
        <p:nvSpPr>
          <p:cNvPr id="12" name="圆角矩形 11"/>
          <p:cNvSpPr/>
          <p:nvPr/>
        </p:nvSpPr>
        <p:spPr>
          <a:xfrm>
            <a:off x="1483338" y="2520086"/>
            <a:ext cx="10431929" cy="11403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 The require a set anchor size to fit different datasets</a:t>
            </a:r>
            <a:endParaRPr kumimoji="1" lang="zh-CN" altLang="en-US" sz="2400" dirty="0"/>
          </a:p>
        </p:txBody>
      </p:sp>
    </p:spTree>
    <p:extLst>
      <p:ext uri="{BB962C8B-B14F-4D97-AF65-F5344CB8AC3E}">
        <p14:creationId xmlns:p14="http://schemas.microsoft.com/office/powerpoint/2010/main" val="179545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963150" y="-79759"/>
            <a:ext cx="2409825" cy="1329950"/>
          </a:xfrm>
          <a:prstGeom prst="rect">
            <a:avLst/>
          </a:prstGeom>
        </p:spPr>
      </p:pic>
      <p:sp>
        <p:nvSpPr>
          <p:cNvPr id="3" name="平行四边形 2"/>
          <p:cNvSpPr/>
          <p:nvPr/>
        </p:nvSpPr>
        <p:spPr>
          <a:xfrm>
            <a:off x="266330" y="417250"/>
            <a:ext cx="3488924" cy="710214"/>
          </a:xfrm>
          <a:prstGeom prst="parallelogram">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57200" y="407886"/>
            <a:ext cx="2828018" cy="707886"/>
          </a:xfrm>
          <a:prstGeom prst="rect">
            <a:avLst/>
          </a:prstGeom>
          <a:noFill/>
        </p:spPr>
        <p:txBody>
          <a:bodyPr wrap="none" rtlCol="0">
            <a:spAutoFit/>
          </a:bodyPr>
          <a:lstStyle/>
          <a:p>
            <a:r>
              <a:rPr lang="en-US" altLang="zh-CN" sz="4000" dirty="0">
                <a:solidFill>
                  <a:schemeClr val="bg1"/>
                </a:solidFill>
              </a:rPr>
              <a:t>Motivation</a:t>
            </a:r>
            <a:endParaRPr lang="zh-CN" altLang="en-US" sz="4000" dirty="0">
              <a:solidFill>
                <a:schemeClr val="bg1"/>
              </a:solidFill>
            </a:endParaRPr>
          </a:p>
        </p:txBody>
      </p:sp>
      <p:sp>
        <p:nvSpPr>
          <p:cNvPr id="5" name="平行四边形 4"/>
          <p:cNvSpPr/>
          <p:nvPr/>
        </p:nvSpPr>
        <p:spPr>
          <a:xfrm>
            <a:off x="3755254" y="414922"/>
            <a:ext cx="599311" cy="710214"/>
          </a:xfrm>
          <a:prstGeom prst="parallelogram">
            <a:avLst>
              <a:gd name="adj" fmla="val 30828"/>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354565" y="414922"/>
            <a:ext cx="442658" cy="710214"/>
          </a:xfrm>
          <a:prstGeom prst="parallelogram">
            <a:avLst>
              <a:gd name="adj" fmla="val 41471"/>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953876" y="407886"/>
            <a:ext cx="2903359" cy="646331"/>
          </a:xfrm>
          <a:prstGeom prst="rect">
            <a:avLst/>
          </a:prstGeom>
          <a:noFill/>
        </p:spPr>
        <p:txBody>
          <a:bodyPr wrap="none" rtlCol="0">
            <a:spAutoFit/>
          </a:bodyPr>
          <a:lstStyle/>
          <a:p>
            <a:r>
              <a:rPr lang="en-US" altLang="zh-CN" sz="3600" dirty="0"/>
              <a:t>Contributions</a:t>
            </a:r>
            <a:endParaRPr lang="zh-CN" altLang="en-US" sz="3600" dirty="0"/>
          </a:p>
        </p:txBody>
      </p:sp>
      <p:cxnSp>
        <p:nvCxnSpPr>
          <p:cNvPr id="10" name="直接连接符 9"/>
          <p:cNvCxnSpPr/>
          <p:nvPr/>
        </p:nvCxnSpPr>
        <p:spPr>
          <a:xfrm flipH="1">
            <a:off x="4565577" y="1115772"/>
            <a:ext cx="6396022" cy="0"/>
          </a:xfrm>
          <a:prstGeom prst="line">
            <a:avLst/>
          </a:prstGeom>
          <a:ln>
            <a:solidFill>
              <a:srgbClr val="138FC7"/>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87030" y="1634327"/>
            <a:ext cx="10655670" cy="0"/>
          </a:xfrm>
          <a:prstGeom prst="line">
            <a:avLst/>
          </a:prstGeom>
          <a:ln w="76200">
            <a:solidFill>
              <a:srgbClr val="159FDD"/>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212802" y="4817748"/>
            <a:ext cx="447539" cy="447539"/>
            <a:chOff x="467545" y="3246001"/>
            <a:chExt cx="1224136" cy="1224136"/>
          </a:xfrm>
        </p:grpSpPr>
        <p:grpSp>
          <p:nvGrpSpPr>
            <p:cNvPr id="14" name="组合 13"/>
            <p:cNvGrpSpPr/>
            <p:nvPr/>
          </p:nvGrpSpPr>
          <p:grpSpPr>
            <a:xfrm>
              <a:off x="467545" y="3246001"/>
              <a:ext cx="1224136" cy="1224136"/>
              <a:chOff x="9324528" y="3389313"/>
              <a:chExt cx="1551855" cy="1551855"/>
            </a:xfrm>
          </p:grpSpPr>
          <p:sp>
            <p:nvSpPr>
              <p:cNvPr id="16" name="椭圆 15"/>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sp>
            <p:nvSpPr>
              <p:cNvPr id="17" name="椭圆 16"/>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grpSp>
        <p:sp>
          <p:nvSpPr>
            <p:cNvPr id="15"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Times New Roman" charset="0"/>
                <a:ea typeface="Times New Roman" charset="0"/>
                <a:cs typeface="Times New Roman" charset="0"/>
              </a:endParaRPr>
            </a:p>
          </p:txBody>
        </p:sp>
      </p:grpSp>
      <p:grpSp>
        <p:nvGrpSpPr>
          <p:cNvPr id="25" name="组合 24"/>
          <p:cNvGrpSpPr/>
          <p:nvPr/>
        </p:nvGrpSpPr>
        <p:grpSpPr>
          <a:xfrm>
            <a:off x="1181100" y="3324331"/>
            <a:ext cx="447539" cy="447539"/>
            <a:chOff x="467545" y="3246001"/>
            <a:chExt cx="1224136" cy="1224136"/>
          </a:xfrm>
        </p:grpSpPr>
        <p:grpSp>
          <p:nvGrpSpPr>
            <p:cNvPr id="26" name="组合 25"/>
            <p:cNvGrpSpPr/>
            <p:nvPr/>
          </p:nvGrpSpPr>
          <p:grpSpPr>
            <a:xfrm>
              <a:off x="467545" y="3246001"/>
              <a:ext cx="1224136" cy="1224136"/>
              <a:chOff x="9324528" y="3389313"/>
              <a:chExt cx="1551855" cy="1551855"/>
            </a:xfrm>
          </p:grpSpPr>
          <p:sp>
            <p:nvSpPr>
              <p:cNvPr id="28" name="椭圆 27"/>
              <p:cNvSpPr/>
              <p:nvPr/>
            </p:nvSpPr>
            <p:spPr>
              <a:xfrm>
                <a:off x="9324528" y="3389313"/>
                <a:ext cx="1551855" cy="155185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sp>
            <p:nvSpPr>
              <p:cNvPr id="29" name="椭圆 28"/>
              <p:cNvSpPr/>
              <p:nvPr/>
            </p:nvSpPr>
            <p:spPr>
              <a:xfrm>
                <a:off x="9434455" y="3499240"/>
                <a:ext cx="1332000" cy="1332000"/>
              </a:xfrm>
              <a:prstGeom prst="ellipse">
                <a:avLst/>
              </a:prstGeom>
              <a:solidFill>
                <a:srgbClr val="3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latin typeface="Times New Roman" charset="0"/>
                  <a:ea typeface="Times New Roman" charset="0"/>
                  <a:cs typeface="Times New Roman" charset="0"/>
                </a:endParaRPr>
              </a:p>
            </p:txBody>
          </p:sp>
        </p:grpSp>
        <p:sp>
          <p:nvSpPr>
            <p:cNvPr id="27" name="Freeform 404"/>
            <p:cNvSpPr>
              <a:spLocks/>
            </p:cNvSpPr>
            <p:nvPr/>
          </p:nvSpPr>
          <p:spPr bwMode="auto">
            <a:xfrm>
              <a:off x="737383" y="3606429"/>
              <a:ext cx="684461" cy="503280"/>
            </a:xfrm>
            <a:custGeom>
              <a:avLst/>
              <a:gdLst>
                <a:gd name="T0" fmla="*/ 256 w 272"/>
                <a:gd name="T1" fmla="*/ 2 h 200"/>
                <a:gd name="T2" fmla="*/ 256 w 272"/>
                <a:gd name="T3" fmla="*/ 2 h 200"/>
                <a:gd name="T4" fmla="*/ 266 w 272"/>
                <a:gd name="T5" fmla="*/ 6 h 200"/>
                <a:gd name="T6" fmla="*/ 272 w 272"/>
                <a:gd name="T7" fmla="*/ 10 h 200"/>
                <a:gd name="T8" fmla="*/ 272 w 272"/>
                <a:gd name="T9" fmla="*/ 12 h 200"/>
                <a:gd name="T10" fmla="*/ 270 w 272"/>
                <a:gd name="T11" fmla="*/ 14 h 200"/>
                <a:gd name="T12" fmla="*/ 264 w 272"/>
                <a:gd name="T13" fmla="*/ 24 h 200"/>
                <a:gd name="T14" fmla="*/ 264 w 272"/>
                <a:gd name="T15" fmla="*/ 24 h 200"/>
                <a:gd name="T16" fmla="*/ 226 w 272"/>
                <a:gd name="T17" fmla="*/ 74 h 200"/>
                <a:gd name="T18" fmla="*/ 226 w 272"/>
                <a:gd name="T19" fmla="*/ 74 h 200"/>
                <a:gd name="T20" fmla="*/ 220 w 272"/>
                <a:gd name="T21" fmla="*/ 80 h 200"/>
                <a:gd name="T22" fmla="*/ 214 w 272"/>
                <a:gd name="T23" fmla="*/ 86 h 200"/>
                <a:gd name="T24" fmla="*/ 198 w 272"/>
                <a:gd name="T25" fmla="*/ 96 h 200"/>
                <a:gd name="T26" fmla="*/ 182 w 272"/>
                <a:gd name="T27" fmla="*/ 100 h 200"/>
                <a:gd name="T28" fmla="*/ 164 w 272"/>
                <a:gd name="T29" fmla="*/ 104 h 200"/>
                <a:gd name="T30" fmla="*/ 164 w 272"/>
                <a:gd name="T31" fmla="*/ 104 h 200"/>
                <a:gd name="T32" fmla="*/ 154 w 272"/>
                <a:gd name="T33" fmla="*/ 106 h 200"/>
                <a:gd name="T34" fmla="*/ 146 w 272"/>
                <a:gd name="T35" fmla="*/ 114 h 200"/>
                <a:gd name="T36" fmla="*/ 146 w 272"/>
                <a:gd name="T37" fmla="*/ 114 h 200"/>
                <a:gd name="T38" fmla="*/ 122 w 272"/>
                <a:gd name="T39" fmla="*/ 136 h 200"/>
                <a:gd name="T40" fmla="*/ 96 w 272"/>
                <a:gd name="T41" fmla="*/ 158 h 200"/>
                <a:gd name="T42" fmla="*/ 70 w 272"/>
                <a:gd name="T43" fmla="*/ 178 h 200"/>
                <a:gd name="T44" fmla="*/ 40 w 272"/>
                <a:gd name="T45" fmla="*/ 194 h 200"/>
                <a:gd name="T46" fmla="*/ 40 w 272"/>
                <a:gd name="T47" fmla="*/ 194 h 200"/>
                <a:gd name="T48" fmla="*/ 30 w 272"/>
                <a:gd name="T49" fmla="*/ 200 h 200"/>
                <a:gd name="T50" fmla="*/ 30 w 272"/>
                <a:gd name="T51" fmla="*/ 200 h 200"/>
                <a:gd name="T52" fmla="*/ 22 w 272"/>
                <a:gd name="T53" fmla="*/ 200 h 200"/>
                <a:gd name="T54" fmla="*/ 16 w 272"/>
                <a:gd name="T55" fmla="*/ 198 h 200"/>
                <a:gd name="T56" fmla="*/ 12 w 272"/>
                <a:gd name="T57" fmla="*/ 194 h 200"/>
                <a:gd name="T58" fmla="*/ 8 w 272"/>
                <a:gd name="T59" fmla="*/ 188 h 200"/>
                <a:gd name="T60" fmla="*/ 8 w 272"/>
                <a:gd name="T61" fmla="*/ 188 h 200"/>
                <a:gd name="T62" fmla="*/ 4 w 272"/>
                <a:gd name="T63" fmla="*/ 176 h 200"/>
                <a:gd name="T64" fmla="*/ 4 w 272"/>
                <a:gd name="T65" fmla="*/ 176 h 200"/>
                <a:gd name="T66" fmla="*/ 2 w 272"/>
                <a:gd name="T67" fmla="*/ 130 h 200"/>
                <a:gd name="T68" fmla="*/ 0 w 272"/>
                <a:gd name="T69" fmla="*/ 108 h 200"/>
                <a:gd name="T70" fmla="*/ 0 w 272"/>
                <a:gd name="T71" fmla="*/ 84 h 200"/>
                <a:gd name="T72" fmla="*/ 0 w 272"/>
                <a:gd name="T73" fmla="*/ 84 h 200"/>
                <a:gd name="T74" fmla="*/ 2 w 272"/>
                <a:gd name="T75" fmla="*/ 66 h 200"/>
                <a:gd name="T76" fmla="*/ 8 w 272"/>
                <a:gd name="T77" fmla="*/ 52 h 200"/>
                <a:gd name="T78" fmla="*/ 14 w 272"/>
                <a:gd name="T79" fmla="*/ 38 h 200"/>
                <a:gd name="T80" fmla="*/ 24 w 272"/>
                <a:gd name="T81" fmla="*/ 26 h 200"/>
                <a:gd name="T82" fmla="*/ 36 w 272"/>
                <a:gd name="T83" fmla="*/ 16 h 200"/>
                <a:gd name="T84" fmla="*/ 50 w 272"/>
                <a:gd name="T85" fmla="*/ 10 h 200"/>
                <a:gd name="T86" fmla="*/ 66 w 272"/>
                <a:gd name="T87" fmla="*/ 4 h 200"/>
                <a:gd name="T88" fmla="*/ 84 w 272"/>
                <a:gd name="T89" fmla="*/ 2 h 200"/>
                <a:gd name="T90" fmla="*/ 84 w 272"/>
                <a:gd name="T91" fmla="*/ 2 h 200"/>
                <a:gd name="T92" fmla="*/ 128 w 272"/>
                <a:gd name="T93" fmla="*/ 2 h 200"/>
                <a:gd name="T94" fmla="*/ 172 w 272"/>
                <a:gd name="T95" fmla="*/ 2 h 200"/>
                <a:gd name="T96" fmla="*/ 172 w 272"/>
                <a:gd name="T97" fmla="*/ 2 h 200"/>
                <a:gd name="T98" fmla="*/ 230 w 272"/>
                <a:gd name="T99" fmla="*/ 0 h 200"/>
                <a:gd name="T100" fmla="*/ 230 w 272"/>
                <a:gd name="T101" fmla="*/ 0 h 200"/>
                <a:gd name="T102" fmla="*/ 256 w 272"/>
                <a:gd name="T103" fmla="*/ 2 h 200"/>
                <a:gd name="T104" fmla="*/ 256 w 272"/>
                <a:gd name="T105"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200">
                  <a:moveTo>
                    <a:pt x="256" y="2"/>
                  </a:moveTo>
                  <a:lnTo>
                    <a:pt x="256" y="2"/>
                  </a:lnTo>
                  <a:lnTo>
                    <a:pt x="266" y="6"/>
                  </a:lnTo>
                  <a:lnTo>
                    <a:pt x="272" y="10"/>
                  </a:lnTo>
                  <a:lnTo>
                    <a:pt x="272" y="12"/>
                  </a:lnTo>
                  <a:lnTo>
                    <a:pt x="270" y="14"/>
                  </a:lnTo>
                  <a:lnTo>
                    <a:pt x="264" y="24"/>
                  </a:lnTo>
                  <a:lnTo>
                    <a:pt x="264" y="24"/>
                  </a:lnTo>
                  <a:lnTo>
                    <a:pt x="226" y="74"/>
                  </a:lnTo>
                  <a:lnTo>
                    <a:pt x="226" y="74"/>
                  </a:lnTo>
                  <a:lnTo>
                    <a:pt x="220" y="80"/>
                  </a:lnTo>
                  <a:lnTo>
                    <a:pt x="214" y="86"/>
                  </a:lnTo>
                  <a:lnTo>
                    <a:pt x="198" y="96"/>
                  </a:lnTo>
                  <a:lnTo>
                    <a:pt x="182" y="100"/>
                  </a:lnTo>
                  <a:lnTo>
                    <a:pt x="164" y="104"/>
                  </a:lnTo>
                  <a:lnTo>
                    <a:pt x="164" y="104"/>
                  </a:lnTo>
                  <a:lnTo>
                    <a:pt x="154" y="106"/>
                  </a:lnTo>
                  <a:lnTo>
                    <a:pt x="146" y="114"/>
                  </a:lnTo>
                  <a:lnTo>
                    <a:pt x="146" y="114"/>
                  </a:lnTo>
                  <a:lnTo>
                    <a:pt x="122" y="136"/>
                  </a:lnTo>
                  <a:lnTo>
                    <a:pt x="96" y="158"/>
                  </a:lnTo>
                  <a:lnTo>
                    <a:pt x="70" y="178"/>
                  </a:lnTo>
                  <a:lnTo>
                    <a:pt x="40" y="194"/>
                  </a:lnTo>
                  <a:lnTo>
                    <a:pt x="40" y="194"/>
                  </a:lnTo>
                  <a:lnTo>
                    <a:pt x="30" y="200"/>
                  </a:lnTo>
                  <a:lnTo>
                    <a:pt x="30" y="200"/>
                  </a:lnTo>
                  <a:lnTo>
                    <a:pt x="22" y="200"/>
                  </a:lnTo>
                  <a:lnTo>
                    <a:pt x="16" y="198"/>
                  </a:lnTo>
                  <a:lnTo>
                    <a:pt x="12" y="194"/>
                  </a:lnTo>
                  <a:lnTo>
                    <a:pt x="8" y="188"/>
                  </a:lnTo>
                  <a:lnTo>
                    <a:pt x="8" y="188"/>
                  </a:lnTo>
                  <a:lnTo>
                    <a:pt x="4" y="176"/>
                  </a:lnTo>
                  <a:lnTo>
                    <a:pt x="4" y="176"/>
                  </a:lnTo>
                  <a:lnTo>
                    <a:pt x="2" y="130"/>
                  </a:lnTo>
                  <a:lnTo>
                    <a:pt x="0" y="108"/>
                  </a:lnTo>
                  <a:lnTo>
                    <a:pt x="0" y="84"/>
                  </a:lnTo>
                  <a:lnTo>
                    <a:pt x="0" y="84"/>
                  </a:lnTo>
                  <a:lnTo>
                    <a:pt x="2" y="66"/>
                  </a:lnTo>
                  <a:lnTo>
                    <a:pt x="8" y="52"/>
                  </a:lnTo>
                  <a:lnTo>
                    <a:pt x="14" y="38"/>
                  </a:lnTo>
                  <a:lnTo>
                    <a:pt x="24" y="26"/>
                  </a:lnTo>
                  <a:lnTo>
                    <a:pt x="36" y="16"/>
                  </a:lnTo>
                  <a:lnTo>
                    <a:pt x="50" y="10"/>
                  </a:lnTo>
                  <a:lnTo>
                    <a:pt x="66" y="4"/>
                  </a:lnTo>
                  <a:lnTo>
                    <a:pt x="84" y="2"/>
                  </a:lnTo>
                  <a:lnTo>
                    <a:pt x="84" y="2"/>
                  </a:lnTo>
                  <a:lnTo>
                    <a:pt x="128" y="2"/>
                  </a:lnTo>
                  <a:lnTo>
                    <a:pt x="172" y="2"/>
                  </a:lnTo>
                  <a:lnTo>
                    <a:pt x="172" y="2"/>
                  </a:lnTo>
                  <a:lnTo>
                    <a:pt x="230" y="0"/>
                  </a:lnTo>
                  <a:lnTo>
                    <a:pt x="230" y="0"/>
                  </a:lnTo>
                  <a:lnTo>
                    <a:pt x="256" y="2"/>
                  </a:lnTo>
                  <a:lnTo>
                    <a:pt x="2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Times New Roman" charset="0"/>
                <a:ea typeface="Times New Roman" charset="0"/>
                <a:cs typeface="Times New Roman" charset="0"/>
              </a:endParaRPr>
            </a:p>
          </p:txBody>
        </p:sp>
      </p:grpSp>
      <p:sp>
        <p:nvSpPr>
          <p:cNvPr id="36" name="平行四边形 29"/>
          <p:cNvSpPr/>
          <p:nvPr/>
        </p:nvSpPr>
        <p:spPr>
          <a:xfrm>
            <a:off x="787030" y="1666917"/>
            <a:ext cx="10655670" cy="817596"/>
          </a:xfrm>
          <a:prstGeom prst="parallelogram">
            <a:avLst>
              <a:gd name="adj" fmla="val 0"/>
            </a:avLst>
          </a:prstGeom>
          <a:solidFill>
            <a:srgbClr val="13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dirty="0"/>
          </a:p>
        </p:txBody>
      </p:sp>
      <p:sp>
        <p:nvSpPr>
          <p:cNvPr id="37" name="文本框 31"/>
          <p:cNvSpPr txBox="1"/>
          <p:nvPr/>
        </p:nvSpPr>
        <p:spPr>
          <a:xfrm>
            <a:off x="1181100" y="1634327"/>
            <a:ext cx="10261600" cy="830997"/>
          </a:xfrm>
          <a:prstGeom prst="rect">
            <a:avLst/>
          </a:prstGeom>
          <a:noFill/>
        </p:spPr>
        <p:txBody>
          <a:bodyPr wrap="square" rtlCol="0">
            <a:spAutoFit/>
          </a:bodyPr>
          <a:lstStyle/>
          <a:p>
            <a:pPr lvl="0"/>
            <a:r>
              <a:rPr lang="en-US" altLang="zh-CN" sz="2400" b="1" dirty="0">
                <a:solidFill>
                  <a:prstClr val="white"/>
                </a:solidFill>
              </a:rPr>
              <a:t>Multi-Stream</a:t>
            </a:r>
            <a:r>
              <a:rPr lang="zh-CN" altLang="en-US" sz="2400" b="1" dirty="0">
                <a:solidFill>
                  <a:prstClr val="white"/>
                </a:solidFill>
              </a:rPr>
              <a:t> </a:t>
            </a:r>
            <a:r>
              <a:rPr lang="en-US" altLang="zh-CN" sz="2400" b="1" dirty="0">
                <a:solidFill>
                  <a:prstClr val="white"/>
                </a:solidFill>
              </a:rPr>
              <a:t>Scale-Insensitive</a:t>
            </a:r>
            <a:r>
              <a:rPr lang="zh-CN" altLang="en-US" sz="2400" b="1" dirty="0">
                <a:solidFill>
                  <a:prstClr val="white"/>
                </a:solidFill>
              </a:rPr>
              <a:t> </a:t>
            </a:r>
            <a:r>
              <a:rPr lang="en-US" altLang="zh-CN" sz="2400" b="1" dirty="0">
                <a:solidFill>
                  <a:prstClr val="white"/>
                </a:solidFill>
              </a:rPr>
              <a:t>Convolutional</a:t>
            </a:r>
            <a:r>
              <a:rPr lang="zh-CN" altLang="en-US" sz="2400" b="1" dirty="0">
                <a:solidFill>
                  <a:prstClr val="white"/>
                </a:solidFill>
              </a:rPr>
              <a:t> </a:t>
            </a:r>
            <a:r>
              <a:rPr lang="en-US" altLang="zh-CN" sz="2400" b="1" dirty="0">
                <a:solidFill>
                  <a:prstClr val="white"/>
                </a:solidFill>
              </a:rPr>
              <a:t>and</a:t>
            </a:r>
            <a:r>
              <a:rPr lang="zh-CN" altLang="en-US" sz="2400" b="1" dirty="0">
                <a:solidFill>
                  <a:prstClr val="white"/>
                </a:solidFill>
              </a:rPr>
              <a:t> </a:t>
            </a:r>
            <a:r>
              <a:rPr lang="en-US" altLang="zh-CN" sz="2400" b="1" dirty="0">
                <a:solidFill>
                  <a:prstClr val="white"/>
                </a:solidFill>
              </a:rPr>
              <a:t>Recurrent</a:t>
            </a:r>
            <a:r>
              <a:rPr lang="zh-CN" altLang="en-US" sz="2400" b="1" dirty="0">
                <a:solidFill>
                  <a:prstClr val="white"/>
                </a:solidFill>
              </a:rPr>
              <a:t> </a:t>
            </a:r>
            <a:r>
              <a:rPr lang="en-US" altLang="zh-CN" sz="2400" b="1" dirty="0">
                <a:solidFill>
                  <a:prstClr val="white"/>
                </a:solidFill>
              </a:rPr>
              <a:t>Neural</a:t>
            </a:r>
            <a:r>
              <a:rPr lang="zh-CN" altLang="en-US" sz="2400" b="1" dirty="0">
                <a:solidFill>
                  <a:prstClr val="white"/>
                </a:solidFill>
              </a:rPr>
              <a:t> </a:t>
            </a:r>
            <a:r>
              <a:rPr lang="en-US" altLang="zh-CN" sz="2400" b="1" dirty="0">
                <a:solidFill>
                  <a:prstClr val="white"/>
                </a:solidFill>
              </a:rPr>
              <a:t>Networks</a:t>
            </a:r>
            <a:r>
              <a:rPr lang="zh-CN" altLang="en-US" sz="2400" b="1" dirty="0">
                <a:solidFill>
                  <a:prstClr val="white"/>
                </a:solidFill>
              </a:rPr>
              <a:t> </a:t>
            </a:r>
            <a:r>
              <a:rPr lang="en-US" altLang="zh-CN" sz="2400" b="1" dirty="0">
                <a:solidFill>
                  <a:prstClr val="white"/>
                </a:solidFill>
              </a:rPr>
              <a:t> </a:t>
            </a:r>
            <a:r>
              <a:rPr lang="en-US" altLang="zh-CN" sz="2400" b="1" dirty="0">
                <a:solidFill>
                  <a:schemeClr val="bg1"/>
                </a:solidFill>
              </a:rPr>
              <a:t>(MSCR) </a:t>
            </a:r>
            <a:r>
              <a:rPr lang="en-US" altLang="zh-CN" sz="2400" b="1" dirty="0">
                <a:solidFill>
                  <a:prstClr val="white"/>
                </a:solidFill>
              </a:rPr>
              <a:t>for</a:t>
            </a:r>
            <a:r>
              <a:rPr lang="zh-CN" altLang="en-US" sz="2400" b="1" dirty="0">
                <a:solidFill>
                  <a:prstClr val="white"/>
                </a:solidFill>
              </a:rPr>
              <a:t> </a:t>
            </a:r>
            <a:r>
              <a:rPr lang="en-US" altLang="zh-CN" sz="2400" b="1" dirty="0">
                <a:solidFill>
                  <a:prstClr val="white"/>
                </a:solidFill>
              </a:rPr>
              <a:t>Liver</a:t>
            </a:r>
            <a:r>
              <a:rPr lang="zh-CN" altLang="en-US" sz="2400" b="1" dirty="0">
                <a:solidFill>
                  <a:prstClr val="white"/>
                </a:solidFill>
              </a:rPr>
              <a:t>  </a:t>
            </a:r>
            <a:r>
              <a:rPr lang="en-US" altLang="zh-CN" sz="2400" b="1" dirty="0">
                <a:solidFill>
                  <a:srgbClr val="FF0000"/>
                </a:solidFill>
              </a:rPr>
              <a:t>Tumor</a:t>
            </a:r>
            <a:r>
              <a:rPr lang="zh-CN" altLang="en-US" sz="2400" b="1" dirty="0">
                <a:solidFill>
                  <a:srgbClr val="FF0000"/>
                </a:solidFill>
              </a:rPr>
              <a:t> </a:t>
            </a:r>
            <a:r>
              <a:rPr lang="en-US" altLang="zh-CN" sz="2400" b="1" dirty="0">
                <a:solidFill>
                  <a:srgbClr val="FF0000"/>
                </a:solidFill>
              </a:rPr>
              <a:t>Detection</a:t>
            </a:r>
            <a:r>
              <a:rPr lang="zh-CN" altLang="en-US" sz="2400" b="1" dirty="0">
                <a:solidFill>
                  <a:srgbClr val="FF0000"/>
                </a:solidFill>
              </a:rPr>
              <a:t> </a:t>
            </a:r>
            <a:r>
              <a:rPr lang="en-US" altLang="zh-CN" sz="2400" b="1" dirty="0">
                <a:solidFill>
                  <a:prstClr val="white"/>
                </a:solidFill>
              </a:rPr>
              <a:t>in</a:t>
            </a:r>
            <a:r>
              <a:rPr lang="zh-CN" altLang="en-US" sz="2400" b="1" dirty="0">
                <a:solidFill>
                  <a:prstClr val="white"/>
                </a:solidFill>
              </a:rPr>
              <a:t> </a:t>
            </a:r>
            <a:r>
              <a:rPr lang="en-US" altLang="zh-CN" sz="2400" b="1" dirty="0">
                <a:solidFill>
                  <a:prstClr val="white"/>
                </a:solidFill>
              </a:rPr>
              <a:t>Dynamic</a:t>
            </a:r>
            <a:r>
              <a:rPr lang="zh-CN" altLang="en-US" sz="2400" b="1" dirty="0">
                <a:solidFill>
                  <a:prstClr val="white"/>
                </a:solidFill>
              </a:rPr>
              <a:t> </a:t>
            </a:r>
            <a:r>
              <a:rPr lang="en-US" altLang="zh-CN" sz="2400" b="1" dirty="0">
                <a:solidFill>
                  <a:prstClr val="white"/>
                </a:solidFill>
              </a:rPr>
              <a:t>CT</a:t>
            </a:r>
            <a:r>
              <a:rPr lang="zh-CN" altLang="en-US" sz="2400" b="1" dirty="0">
                <a:solidFill>
                  <a:prstClr val="white"/>
                </a:solidFill>
              </a:rPr>
              <a:t> </a:t>
            </a:r>
            <a:r>
              <a:rPr lang="en-US" altLang="zh-CN" sz="2400" b="1" dirty="0">
                <a:solidFill>
                  <a:prstClr val="white"/>
                </a:solidFill>
              </a:rPr>
              <a:t>Images.</a:t>
            </a:r>
            <a:r>
              <a:rPr lang="zh-CN" altLang="en-US" sz="2400" b="1" dirty="0">
                <a:solidFill>
                  <a:prstClr val="white"/>
                </a:solidFill>
              </a:rPr>
              <a:t> </a:t>
            </a:r>
            <a:endParaRPr lang="en-US" altLang="zh-CN" sz="2400" b="1" dirty="0">
              <a:solidFill>
                <a:prstClr val="white"/>
              </a:solidFill>
            </a:endParaRPr>
          </a:p>
        </p:txBody>
      </p:sp>
      <p:sp>
        <p:nvSpPr>
          <p:cNvPr id="7" name="文本框 6"/>
          <p:cNvSpPr txBox="1"/>
          <p:nvPr/>
        </p:nvSpPr>
        <p:spPr>
          <a:xfrm>
            <a:off x="1727291" y="3224600"/>
            <a:ext cx="9234308" cy="830997"/>
          </a:xfrm>
          <a:prstGeom prst="rect">
            <a:avLst/>
          </a:prstGeom>
          <a:noFill/>
        </p:spPr>
        <p:txBody>
          <a:bodyPr wrap="square" rtlCol="0">
            <a:spAutoFit/>
          </a:bodyPr>
          <a:lstStyle/>
          <a:p>
            <a:r>
              <a:rPr kumimoji="1" lang="en-US" altLang="zh-CN" sz="2400" dirty="0" smtClean="0"/>
              <a:t>Proposed MSCR framework</a:t>
            </a:r>
            <a:r>
              <a:rPr kumimoji="1" lang="zh-CN" altLang="en-US" sz="2400" dirty="0" smtClean="0"/>
              <a:t> </a:t>
            </a:r>
            <a:r>
              <a:rPr kumimoji="1" lang="en-US" altLang="zh-CN" sz="2400" dirty="0"/>
              <a:t>which is insensitive to the size of liver tumors and can also effectively utilize 4D information.</a:t>
            </a:r>
            <a:r>
              <a:rPr kumimoji="1" lang="zh-CN" altLang="en-US" sz="2400" dirty="0" smtClean="0"/>
              <a:t> </a:t>
            </a:r>
            <a:endParaRPr kumimoji="1" lang="zh-CN" altLang="en-US" sz="2400" dirty="0"/>
          </a:p>
        </p:txBody>
      </p:sp>
      <p:sp>
        <p:nvSpPr>
          <p:cNvPr id="9" name="文本框 8"/>
          <p:cNvSpPr txBox="1"/>
          <p:nvPr/>
        </p:nvSpPr>
        <p:spPr>
          <a:xfrm>
            <a:off x="1758993" y="4718017"/>
            <a:ext cx="9042309" cy="830997"/>
          </a:xfrm>
          <a:prstGeom prst="rect">
            <a:avLst/>
          </a:prstGeom>
          <a:noFill/>
        </p:spPr>
        <p:txBody>
          <a:bodyPr wrap="square" rtlCol="0">
            <a:spAutoFit/>
          </a:bodyPr>
          <a:lstStyle/>
          <a:p>
            <a:r>
              <a:rPr kumimoji="1" lang="en-US" altLang="zh-CN" sz="2400" dirty="0" smtClean="0"/>
              <a:t>Proposed GCLSTM block</a:t>
            </a:r>
            <a:r>
              <a:rPr kumimoji="1" lang="zh-CN" altLang="en-US" sz="2400" dirty="0"/>
              <a:t> </a:t>
            </a:r>
            <a:r>
              <a:rPr kumimoji="1" lang="en-US" altLang="zh-CN" sz="2400" dirty="0"/>
              <a:t>to extract the enhancement information from multi-phase CT images.</a:t>
            </a:r>
            <a:r>
              <a:rPr kumimoji="1" lang="en-US" altLang="zh-CN" sz="2400" dirty="0" smtClean="0"/>
              <a:t> </a:t>
            </a:r>
            <a:endParaRPr kumimoji="1" lang="zh-CN" altLang="en-US" sz="2400" dirty="0"/>
          </a:p>
        </p:txBody>
      </p:sp>
    </p:spTree>
    <p:extLst>
      <p:ext uri="{BB962C8B-B14F-4D97-AF65-F5344CB8AC3E}">
        <p14:creationId xmlns:p14="http://schemas.microsoft.com/office/powerpoint/2010/main" val="2849566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7401757" y="1890872"/>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1</a:t>
            </a:r>
            <a:endParaRPr lang="zh-CN" altLang="en-US" sz="2000" dirty="0">
              <a:latin typeface="汉仪细等线简" panose="02010609000101010101" pitchFamily="49" charset="-122"/>
              <a:ea typeface="汉仪细等线简" panose="02010609000101010101" pitchFamily="49" charset="-122"/>
            </a:endParaRPr>
          </a:p>
        </p:txBody>
      </p:sp>
      <p:sp>
        <p:nvSpPr>
          <p:cNvPr id="3" name="椭圆 2"/>
          <p:cNvSpPr/>
          <p:nvPr/>
        </p:nvSpPr>
        <p:spPr>
          <a:xfrm>
            <a:off x="7413632" y="2763139"/>
            <a:ext cx="666750" cy="666750"/>
          </a:xfrm>
          <a:prstGeom prst="ellipse">
            <a:avLst/>
          </a:prstGeom>
          <a:solidFill>
            <a:srgbClr val="FF3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2</a:t>
            </a:r>
            <a:endParaRPr lang="zh-CN" altLang="en-US" sz="2000" dirty="0">
              <a:latin typeface="汉仪细等线简" panose="02010609000101010101" pitchFamily="49" charset="-122"/>
              <a:ea typeface="汉仪细等线简" panose="02010609000101010101" pitchFamily="49" charset="-122"/>
            </a:endParaRPr>
          </a:p>
        </p:txBody>
      </p:sp>
      <p:sp>
        <p:nvSpPr>
          <p:cNvPr id="4" name="文本框 3"/>
          <p:cNvSpPr txBox="1"/>
          <p:nvPr/>
        </p:nvSpPr>
        <p:spPr>
          <a:xfrm>
            <a:off x="8204439" y="1948214"/>
            <a:ext cx="2009396" cy="461665"/>
          </a:xfrm>
          <a:prstGeom prst="rect">
            <a:avLst/>
          </a:prstGeom>
          <a:noFill/>
        </p:spPr>
        <p:txBody>
          <a:bodyPr wrap="none" rtlCol="0">
            <a:spAutoFit/>
          </a:bodyPr>
          <a:lstStyle/>
          <a:p>
            <a:r>
              <a:rPr lang="en-US" altLang="zh-CN" sz="2400" dirty="0">
                <a:solidFill>
                  <a:srgbClr val="B1B1B2"/>
                </a:solidFill>
                <a:latin typeface="微软雅黑" panose="020B0503020204020204" pitchFamily="34" charset="-122"/>
                <a:ea typeface="微软雅黑" panose="020B0503020204020204" pitchFamily="34" charset="-122"/>
                <a:cs typeface="Khmer UI" panose="020B0502040204020203" pitchFamily="34" charset="0"/>
              </a:rPr>
              <a:t>Introduction</a:t>
            </a:r>
            <a:endParaRPr lang="zh-CN" altLang="en-US" sz="2400" dirty="0">
              <a:solidFill>
                <a:srgbClr val="B1B1B2"/>
              </a:solidFill>
              <a:latin typeface="微软雅黑" panose="020B0503020204020204" pitchFamily="34" charset="-122"/>
              <a:ea typeface="微软雅黑" panose="020B0503020204020204" pitchFamily="34" charset="-122"/>
              <a:cs typeface="Khmer UI" panose="020B0502040204020203" pitchFamily="34" charset="0"/>
            </a:endParaRPr>
          </a:p>
        </p:txBody>
      </p:sp>
      <p:sp>
        <p:nvSpPr>
          <p:cNvPr id="5" name="文本框 4"/>
          <p:cNvSpPr txBox="1"/>
          <p:nvPr/>
        </p:nvSpPr>
        <p:spPr>
          <a:xfrm>
            <a:off x="8230565" y="2844586"/>
            <a:ext cx="2521844" cy="523220"/>
          </a:xfrm>
          <a:prstGeom prst="rect">
            <a:avLst/>
          </a:prstGeom>
          <a:noFill/>
        </p:spPr>
        <p:txBody>
          <a:bodyPr wrap="none" rtlCol="0">
            <a:spAutoFit/>
          </a:bodyPr>
          <a:lstStyle/>
          <a:p>
            <a:r>
              <a:rPr lang="en-US" altLang="zh-CN" sz="2800" dirty="0">
                <a:latin typeface="微软雅黑" panose="020B0503020204020204" pitchFamily="34" charset="-122"/>
                <a:ea typeface="微软雅黑" panose="020B0503020204020204" pitchFamily="34" charset="-122"/>
                <a:cs typeface="Khmer UI" panose="020B0502040204020203" pitchFamily="34" charset="0"/>
              </a:rPr>
              <a:t>Methodology</a:t>
            </a:r>
            <a:endParaRPr lang="zh-CN" altLang="en-US" sz="2800" dirty="0">
              <a:latin typeface="微软雅黑" panose="020B0503020204020204" pitchFamily="34" charset="-122"/>
              <a:ea typeface="微软雅黑" panose="020B0503020204020204" pitchFamily="34" charset="-122"/>
              <a:cs typeface="Khmer UI" panose="020B0502040204020203" pitchFamily="34" charset="0"/>
            </a:endParaRPr>
          </a:p>
        </p:txBody>
      </p:sp>
      <p:pic>
        <p:nvPicPr>
          <p:cNvPr id="6" name="图片 5"/>
          <p:cNvPicPr>
            <a:picLocks noChangeAspect="1"/>
          </p:cNvPicPr>
          <p:nvPr/>
        </p:nvPicPr>
        <p:blipFill>
          <a:blip r:embed="rId3"/>
          <a:stretch>
            <a:fillRect/>
          </a:stretch>
        </p:blipFill>
        <p:spPr>
          <a:xfrm>
            <a:off x="9963150" y="-79759"/>
            <a:ext cx="2409825" cy="1329950"/>
          </a:xfrm>
          <a:prstGeom prst="rect">
            <a:avLst/>
          </a:prstGeom>
        </p:spPr>
      </p:pic>
      <p:sp>
        <p:nvSpPr>
          <p:cNvPr id="7" name="椭圆 6"/>
          <p:cNvSpPr/>
          <p:nvPr/>
        </p:nvSpPr>
        <p:spPr>
          <a:xfrm>
            <a:off x="7427750" y="3694317"/>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3</a:t>
            </a:r>
            <a:endParaRPr lang="zh-CN" altLang="en-US" sz="2000" dirty="0">
              <a:latin typeface="汉仪细等线简" panose="02010609000101010101" pitchFamily="49" charset="-122"/>
              <a:ea typeface="汉仪细等线简" panose="02010609000101010101" pitchFamily="49" charset="-122"/>
            </a:endParaRPr>
          </a:p>
        </p:txBody>
      </p:sp>
      <p:sp>
        <p:nvSpPr>
          <p:cNvPr id="8" name="文本框 7"/>
          <p:cNvSpPr txBox="1"/>
          <p:nvPr/>
        </p:nvSpPr>
        <p:spPr>
          <a:xfrm>
            <a:off x="8278461" y="3753182"/>
            <a:ext cx="1991251" cy="461665"/>
          </a:xfrm>
          <a:prstGeom prst="rect">
            <a:avLst/>
          </a:prstGeom>
          <a:noFill/>
        </p:spPr>
        <p:txBody>
          <a:bodyPr wrap="none" rtlCol="0">
            <a:spAutoFit/>
          </a:bodyPr>
          <a:lstStyle/>
          <a:p>
            <a:r>
              <a:rPr lang="en-US" altLang="zh-CN"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rPr>
              <a:t>Experiments</a:t>
            </a:r>
            <a:endParaRPr lang="zh-CN" altLang="en-US"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endParaRPr>
          </a:p>
        </p:txBody>
      </p:sp>
      <p:sp>
        <p:nvSpPr>
          <p:cNvPr id="9" name="椭圆 8"/>
          <p:cNvSpPr/>
          <p:nvPr/>
        </p:nvSpPr>
        <p:spPr>
          <a:xfrm>
            <a:off x="7432967" y="4577004"/>
            <a:ext cx="666750" cy="666750"/>
          </a:xfrm>
          <a:prstGeom prst="ellipse">
            <a:avLst/>
          </a:prstGeom>
          <a:solidFill>
            <a:srgbClr val="159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汉仪细等线简" panose="02010609000101010101" pitchFamily="49" charset="-122"/>
                <a:ea typeface="汉仪细等线简" panose="02010609000101010101" pitchFamily="49" charset="-122"/>
              </a:rPr>
              <a:t>4</a:t>
            </a:r>
            <a:endParaRPr lang="zh-CN" altLang="en-US" sz="2000" dirty="0">
              <a:latin typeface="汉仪细等线简" panose="02010609000101010101" pitchFamily="49" charset="-122"/>
              <a:ea typeface="汉仪细等线简" panose="02010609000101010101" pitchFamily="49" charset="-122"/>
            </a:endParaRPr>
          </a:p>
        </p:txBody>
      </p:sp>
      <p:sp>
        <p:nvSpPr>
          <p:cNvPr id="10" name="文本框 9"/>
          <p:cNvSpPr txBox="1"/>
          <p:nvPr/>
        </p:nvSpPr>
        <p:spPr>
          <a:xfrm>
            <a:off x="8317650" y="4672536"/>
            <a:ext cx="1808508" cy="461665"/>
          </a:xfrm>
          <a:prstGeom prst="rect">
            <a:avLst/>
          </a:prstGeom>
          <a:noFill/>
        </p:spPr>
        <p:txBody>
          <a:bodyPr wrap="none" rtlCol="0">
            <a:spAutoFit/>
          </a:bodyPr>
          <a:lstStyle/>
          <a:p>
            <a:r>
              <a:rPr lang="en-US" altLang="zh-CN"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rPr>
              <a:t>Conclusion</a:t>
            </a:r>
            <a:endParaRPr lang="zh-CN" altLang="en-US" sz="2400" dirty="0">
              <a:solidFill>
                <a:schemeClr val="bg1">
                  <a:lumMod val="65000"/>
                </a:schemeClr>
              </a:solidFill>
              <a:latin typeface="微软雅黑" panose="020B0503020204020204" pitchFamily="34" charset="-122"/>
              <a:ea typeface="微软雅黑" panose="020B0503020204020204" pitchFamily="34" charset="-122"/>
              <a:cs typeface="Khmer UI" panose="020B0502040204020203" pitchFamily="34" charset="0"/>
            </a:endParaRPr>
          </a:p>
        </p:txBody>
      </p:sp>
      <p:grpSp>
        <p:nvGrpSpPr>
          <p:cNvPr id="11" name="组合 10"/>
          <p:cNvGrpSpPr/>
          <p:nvPr/>
        </p:nvGrpSpPr>
        <p:grpSpPr>
          <a:xfrm>
            <a:off x="1044205" y="1470726"/>
            <a:ext cx="4998015" cy="4211752"/>
            <a:chOff x="1127577" y="1762826"/>
            <a:chExt cx="4998015" cy="4211752"/>
          </a:xfrm>
          <a:solidFill>
            <a:srgbClr val="1181B3"/>
          </a:solidFill>
        </p:grpSpPr>
        <p:sp>
          <p:nvSpPr>
            <p:cNvPr id="12" name="椭圆 11"/>
            <p:cNvSpPr/>
            <p:nvPr/>
          </p:nvSpPr>
          <p:spPr>
            <a:xfrm>
              <a:off x="2522194" y="1762826"/>
              <a:ext cx="3603398" cy="36033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圆角矩形 12"/>
            <p:cNvSpPr/>
            <p:nvPr/>
          </p:nvSpPr>
          <p:spPr>
            <a:xfrm rot="19041623">
              <a:off x="1127577" y="5336403"/>
              <a:ext cx="1900555" cy="63817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14" name="文本框 13"/>
          <p:cNvSpPr txBox="1"/>
          <p:nvPr/>
        </p:nvSpPr>
        <p:spPr>
          <a:xfrm>
            <a:off x="3122266" y="2918482"/>
            <a:ext cx="2242922" cy="707886"/>
          </a:xfrm>
          <a:prstGeom prst="rect">
            <a:avLst/>
          </a:prstGeom>
          <a:noFill/>
        </p:spPr>
        <p:txBody>
          <a:bodyPr wrap="none" rtlCol="0">
            <a:spAutoFit/>
          </a:bodyPr>
          <a:lstStyle/>
          <a:p>
            <a:r>
              <a:rPr lang="en-US" altLang="zh-CN" sz="4000" dirty="0">
                <a:solidFill>
                  <a:schemeClr val="bg2"/>
                </a:solidFill>
                <a:latin typeface="华文细黑" panose="02010600040101010101" pitchFamily="2" charset="-122"/>
                <a:ea typeface="华文细黑" panose="02010600040101010101" pitchFamily="2" charset="-122"/>
              </a:rPr>
              <a:t>Content</a:t>
            </a:r>
            <a:endParaRPr lang="zh-CN" altLang="en-US" sz="4000" dirty="0">
              <a:solidFill>
                <a:schemeClr val="bg2"/>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3776420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800080"/>
      </a:folHlink>
    </a:clrScheme>
    <a:fontScheme name="自定义 22">
      <a:majorFont>
        <a:latin typeface="Arial"/>
        <a:ea typeface="宋体"/>
        <a:cs typeface=""/>
      </a:majorFont>
      <a:minorFont>
        <a:latin typeface="Arial Unicode MS"/>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9187</TotalTime>
  <Words>1225</Words>
  <Application>Microsoft Macintosh PowerPoint</Application>
  <PresentationFormat>宽屏</PresentationFormat>
  <Paragraphs>182</Paragraphs>
  <Slides>21</Slides>
  <Notes>21</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21</vt:i4>
      </vt:variant>
    </vt:vector>
  </HeadingPairs>
  <TitlesOfParts>
    <vt:vector size="34" baseType="lpstr">
      <vt:lpstr>Arial Unicode MS</vt:lpstr>
      <vt:lpstr>Calibri</vt:lpstr>
      <vt:lpstr>Khmer UI</vt:lpstr>
      <vt:lpstr>Microsoft YaHei UI</vt:lpstr>
      <vt:lpstr>MS PGothic</vt:lpstr>
      <vt:lpstr>Times New Roman</vt:lpstr>
      <vt:lpstr>Wingdings</vt:lpstr>
      <vt:lpstr>汉仪细等线简</vt:lpstr>
      <vt:lpstr>华文细黑</vt:lpstr>
      <vt:lpstr>宋体</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yang</dc:creator>
  <cp:lastModifiedBy>梁 栋</cp:lastModifiedBy>
  <cp:revision>655</cp:revision>
  <dcterms:created xsi:type="dcterms:W3CDTF">2014-10-17T09:09:05Z</dcterms:created>
  <dcterms:modified xsi:type="dcterms:W3CDTF">2019-09-17T11:36:07Z</dcterms:modified>
</cp:coreProperties>
</file>