
<file path=[Content_Types].xml><?xml version="1.0" encoding="utf-8"?>
<Types xmlns="http://schemas.openxmlformats.org/package/2006/content-types">
  <Default Extension="jpeg" ContentType="image/jpeg"/>
  <Default Extension="JPG" ContentType="image/.jp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3"/>
  </p:sldMasterIdLst>
  <p:notesMasterIdLst>
    <p:notesMasterId r:id="rId5"/>
  </p:notesMasterIdLst>
  <p:handoutMasterIdLst>
    <p:handoutMasterId r:id="rId21"/>
  </p:handoutMasterIdLst>
  <p:sldIdLst>
    <p:sldId id="965" r:id="rId4"/>
    <p:sldId id="1010" r:id="rId6"/>
    <p:sldId id="968" r:id="rId7"/>
    <p:sldId id="1048" r:id="rId8"/>
    <p:sldId id="1096" r:id="rId9"/>
    <p:sldId id="1080" r:id="rId10"/>
    <p:sldId id="1097" r:id="rId11"/>
    <p:sldId id="1047" r:id="rId12"/>
    <p:sldId id="1084" r:id="rId13"/>
    <p:sldId id="1085" r:id="rId14"/>
    <p:sldId id="1087" r:id="rId15"/>
    <p:sldId id="1098" r:id="rId16"/>
    <p:sldId id="1089" r:id="rId17"/>
    <p:sldId id="1099" r:id="rId18"/>
    <p:sldId id="1100" r:id="rId19"/>
    <p:sldId id="31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omic Sans MS" panose="030F0702030302020204" pitchFamily="66"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Comic Sans MS" panose="030F0702030302020204" pitchFamily="66"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Comic Sans MS" panose="030F0702030302020204" pitchFamily="66"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Comic Sans MS" panose="030F0702030302020204" pitchFamily="66"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Comic Sans MS" panose="030F0702030302020204" pitchFamily="66" charset="0"/>
        <a:ea typeface="宋体" panose="02010600030101010101" pitchFamily="2" charset="-122"/>
        <a:cs typeface="+mn-cs"/>
      </a:defRPr>
    </a:lvl5pPr>
    <a:lvl6pPr marL="2286000" algn="l" defTabSz="914400" rtl="0" eaLnBrk="1" latinLnBrk="0" hangingPunct="1">
      <a:defRPr kern="1200">
        <a:solidFill>
          <a:schemeClr val="tx1"/>
        </a:solidFill>
        <a:latin typeface="Comic Sans MS" panose="030F0702030302020204" pitchFamily="66" charset="0"/>
        <a:ea typeface="宋体" panose="02010600030101010101" pitchFamily="2" charset="-122"/>
        <a:cs typeface="+mn-cs"/>
      </a:defRPr>
    </a:lvl6pPr>
    <a:lvl7pPr marL="2743200" algn="l" defTabSz="914400" rtl="0" eaLnBrk="1" latinLnBrk="0" hangingPunct="1">
      <a:defRPr kern="1200">
        <a:solidFill>
          <a:schemeClr val="tx1"/>
        </a:solidFill>
        <a:latin typeface="Comic Sans MS" panose="030F0702030302020204" pitchFamily="66" charset="0"/>
        <a:ea typeface="宋体" panose="02010600030101010101" pitchFamily="2" charset="-122"/>
        <a:cs typeface="+mn-cs"/>
      </a:defRPr>
    </a:lvl7pPr>
    <a:lvl8pPr marL="3200400" algn="l" defTabSz="914400" rtl="0" eaLnBrk="1" latinLnBrk="0" hangingPunct="1">
      <a:defRPr kern="1200">
        <a:solidFill>
          <a:schemeClr val="tx1"/>
        </a:solidFill>
        <a:latin typeface="Comic Sans MS" panose="030F0702030302020204" pitchFamily="66" charset="0"/>
        <a:ea typeface="宋体" panose="02010600030101010101" pitchFamily="2" charset="-122"/>
        <a:cs typeface="+mn-cs"/>
      </a:defRPr>
    </a:lvl8pPr>
    <a:lvl9pPr marL="3657600" algn="l" defTabSz="914400" rtl="0" eaLnBrk="1" latinLnBrk="0" hangingPunct="1">
      <a:defRPr kern="1200">
        <a:solidFill>
          <a:schemeClr val="tx1"/>
        </a:solidFill>
        <a:latin typeface="Comic Sans MS" panose="030F0702030302020204" pitchFamily="66" charset="0"/>
        <a:ea typeface="宋体" panose="02010600030101010101" pitchFamily="2" charset="-122"/>
        <a:cs typeface="+mn-cs"/>
      </a:defRPr>
    </a:lvl9pPr>
  </p:defaultTextStyle>
  <p:extLst>
    <p:ext uri="{521415D9-36F7-43E2-AB2F-B90AF26B5E84}">
      <p14:sectionLst xmlns:p14="http://schemas.microsoft.com/office/powerpoint/2010/main">
        <p14:section name="Default Section" id="{E56A9D1F-365F-4A39-A6DF-4F12264B8E93}">
          <p14:sldIdLst>
            <p14:sldId id="965"/>
            <p14:sldId id="1010"/>
            <p14:sldId id="1097"/>
            <p14:sldId id="1084"/>
            <p14:sldId id="1085"/>
            <p14:sldId id="1089"/>
            <p14:sldId id="1099"/>
            <p14:sldId id="1100"/>
            <p14:sldId id="312"/>
            <p14:sldId id="1047"/>
            <p14:sldId id="968"/>
            <p14:sldId id="1048"/>
            <p14:sldId id="1096"/>
            <p14:sldId id="1080"/>
            <p14:sldId id="1087"/>
            <p14:sldId id="1098"/>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徐华兴" initials="徐华兴"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78C"/>
    <a:srgbClr val="8B0CA4"/>
    <a:srgbClr val="0000FF"/>
    <a:srgbClr val="D7F7D3"/>
    <a:srgbClr val="E1EED2"/>
    <a:srgbClr val="3C7455"/>
    <a:srgbClr val="FFABAE"/>
    <a:srgbClr val="E5BB81"/>
    <a:srgbClr val="625D4E"/>
    <a:srgbClr val="8585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34" autoAdjust="0"/>
    <p:restoredTop sz="87657" autoAdjust="0"/>
  </p:normalViewPr>
  <p:slideViewPr>
    <p:cSldViewPr>
      <p:cViewPr varScale="1">
        <p:scale>
          <a:sx n="60" d="100"/>
          <a:sy n="60" d="100"/>
        </p:scale>
        <p:origin x="1360" y="64"/>
      </p:cViewPr>
      <p:guideLst>
        <p:guide orient="horz" pos="2177"/>
        <p:guide pos="28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728" y="9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handoutMaster" Target="handoutMasters/handoutMaster1.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8793FE6-E168-42A6-98B0-4A7EA389B921}"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400FD67-6B66-4D95-9AAB-0FF0CD31DFD5}"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a:ea typeface="+mn-ea"/>
              </a:defRPr>
            </a:lvl1pPr>
          </a:lstStyle>
          <a:p>
            <a:pPr>
              <a:defRPr/>
            </a:pPr>
            <a:fld id="{4FE40E93-CC43-41D4-9F60-399441015713}" type="datetimeFigureOut">
              <a:rPr lang="zh-CN" altLang="en-US"/>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0" hangingPunct="0">
              <a:defRPr sz="1200">
                <a:ea typeface="+mn-ea"/>
              </a:defRPr>
            </a:lvl1pPr>
          </a:lstStyle>
          <a:p>
            <a:pPr>
              <a:defRPr/>
            </a:pPr>
            <a:fld id="{C95F2857-A77F-4E06-9883-0FC2AE5F44FD}" type="slidenum">
              <a:rPr lang="zh-CN" altLang="en-US"/>
            </a:fld>
            <a:endParaRPr lang="zh-CN"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幻灯片图像占位符 1"/>
          <p:cNvSpPr>
            <a:spLocks noGrp="1" noRot="1" noChangeAspect="1" noTextEdit="1"/>
          </p:cNvSpPr>
          <p:nvPr>
            <p:ph type="sldImg"/>
          </p:nvPr>
        </p:nvSpPr>
        <p:spPr bwMode="auto">
          <a:xfrm>
            <a:off x="1143000" y="685800"/>
            <a:ext cx="4572000" cy="3429000"/>
          </a:xfrm>
          <a:noFill/>
          <a:ln>
            <a:solidFill>
              <a:srgbClr val="000000"/>
            </a:solidFill>
            <a:miter lim="800000"/>
          </a:ln>
        </p:spPr>
      </p:sp>
      <p:sp>
        <p:nvSpPr>
          <p:cNvPr id="13315"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en-US" altLang="zh-CN" dirty="0" smtClean="0"/>
              <a:t>Hello, everyone</a:t>
            </a:r>
            <a:r>
              <a:rPr lang="en-US" altLang="zh-CN" baseline="0" dirty="0" smtClean="0"/>
              <a:t>! My name is Shang </a:t>
            </a:r>
            <a:r>
              <a:rPr lang="en-US" altLang="zh-CN" baseline="0" dirty="0" err="1" smtClean="0"/>
              <a:t>Zengqiang</a:t>
            </a:r>
            <a:r>
              <a:rPr lang="en-US" altLang="zh-CN" baseline="0" dirty="0" smtClean="0"/>
              <a:t>. I came from </a:t>
            </a:r>
            <a:r>
              <a:rPr lang="en-US" altLang="zh-CN" dirty="0" smtClean="0">
                <a:solidFill>
                  <a:srgbClr val="002060"/>
                </a:solidFill>
                <a:latin typeface="Calibri" panose="020F0502020204030204" pitchFamily="34" charset="0"/>
                <a:ea typeface="Source Sans Pro" panose="020B0503030403020204" pitchFamily="34" charset="0"/>
                <a:cs typeface="Calibri" panose="020F0502020204030204" pitchFamily="34" charset="0"/>
              </a:rPr>
              <a:t>Key Laboratory of Speech Acoustics and Content Understanding in the Institute of Acoustics, Chinese academy</a:t>
            </a:r>
            <a:r>
              <a:rPr lang="en-US" altLang="zh-CN" baseline="0" dirty="0" smtClean="0">
                <a:solidFill>
                  <a:srgbClr val="002060"/>
                </a:solidFill>
                <a:latin typeface="Calibri" panose="020F0502020204030204" pitchFamily="34" charset="0"/>
                <a:ea typeface="Source Sans Pro" panose="020B0503030403020204" pitchFamily="34" charset="0"/>
                <a:cs typeface="Calibri" panose="020F0502020204030204" pitchFamily="34" charset="0"/>
              </a:rPr>
              <a:t> science. Today, I will introduce our submitted system to ICASSP 2021 multi-speaker multi-style voice cloning challenge.</a:t>
            </a:r>
            <a:endParaRPr lang="zh-CN" altLang="en-US" dirty="0"/>
          </a:p>
        </p:txBody>
      </p:sp>
      <p:sp>
        <p:nvSpPr>
          <p:cNvPr id="5124" name="灯片编号占位符 3"/>
          <p:cNvSpPr>
            <a:spLocks noGrp="1"/>
          </p:cNvSpPr>
          <p:nvPr>
            <p:ph type="sldNum" sz="quarter" idx="5"/>
          </p:nvPr>
        </p:nvSpPr>
        <p:spPr bwMode="auto">
          <a:ln>
            <a:miter lim="800000"/>
          </a:ln>
        </p:spPr>
        <p:txBody>
          <a:bodyPr wrap="square" numCol="1" anchorCtr="0" compatLnSpc="1"/>
          <a:lstStyle/>
          <a:p>
            <a:pPr>
              <a:defRPr/>
            </a:pPr>
            <a:fld id="{9F6CB825-6E99-45F4-BDF6-253A354B605A}"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also made some optimization on the basicFastSpeech model for a few-shot synthesis.</a:t>
            </a:r>
            <a:endParaRPr lang="en-US" dirty="0"/>
          </a:p>
          <a:p>
            <a:r>
              <a:rPr lang="en-US" dirty="0"/>
              <a:t>First, we use speaker-related prior knowledge when generating, like gender, age and region.</a:t>
            </a:r>
            <a:endParaRPr lang="en-US" dirty="0"/>
          </a:p>
          <a:p>
            <a:r>
              <a:rPr lang="en-US" dirty="0"/>
              <a:t>Second, a fine-grained encoder is add at the decoder’s tailor. which extracts variable-length detail style information from multiple reference samples via an attention mechanism.</a:t>
            </a:r>
            <a:endParaRPr lang="en-US" dirty="0"/>
          </a:p>
          <a:p>
            <a:r>
              <a:rPr lang="en-US" dirty="0"/>
              <a:t>Third, another phone-level condition discriminator to amend the mismatch between real and predicted Mel-spectrogram.</a:t>
            </a:r>
            <a:endParaRPr lang="en-US" dirty="0"/>
          </a:p>
          <a:p>
            <a:r>
              <a:rPr lang="en-US" dirty="0"/>
              <a:t>When adapting to a new voice, we fix the phoneme encoder’s parameter and continue train the rest of the model parameters. </a:t>
            </a:r>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 present in the following points.</a:t>
            </a:r>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Challenge organizers  evaluate the system in quality, similarity and style. </a:t>
            </a:r>
            <a:endParaRPr lang="en-US" dirty="0"/>
          </a:p>
          <a:p>
            <a:r>
              <a:rPr lang="en-US" dirty="0"/>
              <a:t>For quality performance, </a:t>
            </a:r>
            <a:endParaRPr lang="en-US" dirty="0"/>
          </a:p>
          <a:p>
            <a:r>
              <a:rPr lang="en-US" dirty="0"/>
              <a:t>For similarity performance,</a:t>
            </a:r>
            <a:endParaRPr lang="en-US" dirty="0"/>
          </a:p>
          <a:p>
            <a:r>
              <a:rPr lang="en-US" dirty="0"/>
              <a:t>For style performance, </a:t>
            </a:r>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latin typeface="Arial" panose="020B0604020202020204" pitchFamily="34" charset="0"/>
                <a:cs typeface="Arial" panose="020B0604020202020204" pitchFamily="34" charset="0"/>
                <a:sym typeface="+mn-ea"/>
              </a:rPr>
              <a:t>As shown in table 1 evaluation on splited style set indicates finetuning the BERT-based four-level prosody boundary model for the style set improves the accuracy of style-related prediction.</a:t>
            </a:r>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the MOS scatter plot on track1 and track2. It can be seen that the variance of the scatter plots is large in quality-style and quality-similarity, while small in style-similarity plot, which shows that there is a strong correlation between style and similarity scores.  </a:t>
            </a:r>
            <a:endParaRPr lang="en-US" dirty="0"/>
          </a:p>
          <a:p>
            <a:r>
              <a:rPr lang="en-US" dirty="0"/>
              <a:t>Comparing the quality-similarity distributions, our system T15 is above the red line on track1 and below the red line on track2. It indicates that the similarity of the model for track1 is slightly higher than the sound quality, while it is the opposite in track2, which is consistent with our selected model. Our models for track1 are finetuned around 2000 steps. However, models for track2 are around 200 steps finetuned with a little bit of underfitting. </a:t>
            </a:r>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t>Thanks for your listening</a:t>
            </a:r>
            <a:endParaRPr lang="en-US" altLang="zh-CN"/>
          </a:p>
        </p:txBody>
      </p:sp>
      <p:sp>
        <p:nvSpPr>
          <p:cNvPr id="4" name="灯片编号占位符 3"/>
          <p:cNvSpPr>
            <a:spLocks noGrp="1"/>
          </p:cNvSpPr>
          <p:nvPr>
            <p:ph type="sldNum" sz="quarter" idx="5"/>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 present in the following points.</a:t>
            </a:r>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lvl="1"/>
            <a:r>
              <a:rPr lang="en-US" altLang="zh-CN" dirty="0"/>
              <a:t>Contempory speech synthesis system have obtain good performance but constrained in several aspects; including large amount of training data, consistent speaking style and high-quality recording environment.  The M2VoC challange are hold to dealing with low-resource conditon, refered as voice cloing. The M2VoC challenge is the first told to provide a common sizable dataset as well as a fair testbed for benchmarking the voice cloning task. voice cloning pose a important role in the scene of smart home. it aims to reducing building costs and provide </a:t>
            </a:r>
            <a:r>
              <a:rPr lang="en-US" altLang="zh-CN" dirty="0">
                <a:latin typeface="Calibri" panose="020F0502020204030204" pitchFamily="34" charset="0"/>
                <a:cs typeface="Calibri" panose="020F0502020204030204" pitchFamily="34" charset="0"/>
                <a:sym typeface="+mn-ea"/>
              </a:rPr>
              <a:t>personalized customization tts</a:t>
            </a:r>
            <a:endParaRPr lang="en-US" altLang="zh-CN" dirty="0">
              <a:solidFill>
                <a:schemeClr val="tx1"/>
              </a:solidFill>
              <a:latin typeface="Calibri" panose="020F0502020204030204" pitchFamily="34" charset="0"/>
              <a:cs typeface="Calibri" panose="020F0502020204030204" pitchFamily="34" charset="0"/>
            </a:endParaRPr>
          </a:p>
          <a:p>
            <a:endParaRPr lang="en-US" altLang="zh-CN" dirty="0"/>
          </a:p>
        </p:txBody>
      </p:sp>
      <p:sp>
        <p:nvSpPr>
          <p:cNvPr id="4" name="灯片编号占位符 3"/>
          <p:cNvSpPr>
            <a:spLocks noGrp="1"/>
          </p:cNvSpPr>
          <p:nvPr>
            <p:ph type="sldNum" sz="quarter" idx="5"/>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Fewshot approaches for TTS are roughly divided into two categories. Including speaker embedding and speaker adaptation.</a:t>
            </a:r>
            <a:endParaRPr lang="en-US" dirty="0"/>
          </a:p>
          <a:p>
            <a:pPr marL="0" lvl="1"/>
            <a:r>
              <a:rPr lang="en-US" altLang="zh-CN" dirty="0">
                <a:latin typeface="Calibri" panose="020F0502020204030204" pitchFamily="34" charset="0"/>
                <a:cs typeface="Calibri" panose="020F0502020204030204" pitchFamily="34" charset="0"/>
                <a:sym typeface="+mn-ea"/>
              </a:rPr>
              <a:t>Speaker information can be disentangled and represented by the speaker embedding such as </a:t>
            </a:r>
            <a:r>
              <a:rPr lang="en-US" altLang="zh-CN" dirty="0" err="1">
                <a:latin typeface="Calibri" panose="020F0502020204030204" pitchFamily="34" charset="0"/>
                <a:cs typeface="Calibri" panose="020F0502020204030204" pitchFamily="34" charset="0"/>
                <a:sym typeface="+mn-ea"/>
              </a:rPr>
              <a:t>i</a:t>
            </a:r>
            <a:r>
              <a:rPr lang="en-US" altLang="zh-CN" dirty="0">
                <a:latin typeface="Calibri" panose="020F0502020204030204" pitchFamily="34" charset="0"/>
                <a:cs typeface="Calibri" panose="020F0502020204030204" pitchFamily="34" charset="0"/>
                <a:sym typeface="+mn-ea"/>
              </a:rPr>
              <a:t>-vector, d-vector, or x-vector, which are all byproducts of speaker recognition systems. This approach has a computational advantage in that it does not involve an optimization loop. The speaker similarity seems to stop improving when more than a few seconds of speech is used. Not robust, low speaker similarity</a:t>
            </a:r>
            <a:endParaRPr lang="zh-CN" altLang="en-US" dirty="0">
              <a:latin typeface="Calibri" panose="020F0502020204030204" pitchFamily="34" charset="0"/>
              <a:cs typeface="Calibri" panose="020F0502020204030204" pitchFamily="34" charset="0"/>
            </a:endParaRPr>
          </a:p>
          <a:p>
            <a:pPr marL="0" lvl="1"/>
            <a:endParaRPr lang="en-US" altLang="zh-CN" dirty="0">
              <a:latin typeface="Calibri" panose="020F0502020204030204" pitchFamily="34" charset="0"/>
              <a:cs typeface="Calibri" panose="020F0502020204030204" pitchFamily="34" charset="0"/>
              <a:sym typeface="+mn-ea"/>
            </a:endParaRPr>
          </a:p>
          <a:p>
            <a:pPr lvl="0"/>
            <a:r>
              <a:rPr lang="en-US" altLang="zh-CN" dirty="0">
                <a:latin typeface="Calibri" panose="020F0502020204030204" pitchFamily="34" charset="0"/>
                <a:cs typeface="Calibri" panose="020F0502020204030204" pitchFamily="34" charset="0"/>
                <a:sym typeface="+mn-ea"/>
              </a:rPr>
              <a:t>For speaker adaptation method. The initial model can be trained on the data of single or multi speakers. The fine-tuning can produce a high-quality model when data of the target speaker is sufficient. But when data are limited, we can restrict the tuning to specific components instead of the entire network to prevent over-fitting. it requires the additional fine-tuning process.</a:t>
            </a:r>
            <a:endParaRPr lang="en-US" altLang="zh-CN" dirty="0">
              <a:latin typeface="Calibri" panose="020F0502020204030204" pitchFamily="34" charset="0"/>
              <a:cs typeface="Calibri" panose="020F0502020204030204" pitchFamily="34" charset="0"/>
            </a:endParaRPr>
          </a:p>
          <a:p>
            <a:pPr marL="0" lvl="1"/>
            <a:endParaRPr lang="en-US" altLang="zh-CN" dirty="0">
              <a:latin typeface="Calibri" panose="020F0502020204030204" pitchFamily="34" charset="0"/>
              <a:cs typeface="Calibri" panose="020F0502020204030204" pitchFamily="34" charset="0"/>
            </a:endParaRPr>
          </a:p>
          <a:p>
            <a:pPr marL="0" lvl="1"/>
            <a:endParaRPr lang="en-US" altLang="zh-CN"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 present in the following points.</a:t>
            </a:r>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 present in the following points.</a:t>
            </a:r>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our system consists of three parts, training, adaptation, and synthesis. We first preprocess the origin data at the training phase and then train our generic prosody boundary prediction model, multi-speaker acoustic model, and universal vocoder model based on this preprocessed data. In the adaptation phase, we adapt to a pre-train acoustic model using the target set and finetune the vocoder. Besides, we also finetune the prosody boundary prediction model using the text of style set for track1. At the synthesis phase, we first do the text analysis, which converts the test manuscript to phoneme sequence with prosody boundary. The acoustic model and the vocoder model are used to get the final synthesized waveforms.</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altLang="zh-CN" dirty="0">
                <a:latin typeface="Calibri" panose="020F0502020204030204" pitchFamily="34" charset="0"/>
                <a:cs typeface="Calibri" panose="020F0502020204030204" pitchFamily="34" charset="0"/>
                <a:sym typeface="+mn-ea"/>
              </a:rPr>
              <a:t>following our previous work, we treated hierarchical prosodic boundary prediction as related tasks and predicted them simultaneously by using multitask learning. Specifically, for each task, we added a task-specific output layer to a pre-trained BERT model</a:t>
            </a:r>
            <a:r>
              <a:rPr lang="en-US" altLang="zh-CN" dirty="0" smtClean="0">
                <a:latin typeface="Calibri" panose="020F0502020204030204" pitchFamily="34" charset="0"/>
                <a:cs typeface="Calibri" panose="020F0502020204030204" pitchFamily="34" charset="0"/>
                <a:sym typeface="+mn-ea"/>
              </a:rPr>
              <a:t>.</a:t>
            </a:r>
            <a:endParaRPr lang="en-US" altLang="zh-CN"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C95F2857-A77F-4E06-9883-0FC2AE5F44F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ln>
        </p:spPr>
        <p:txBody>
          <a:bodyPr/>
          <a:lstStyle/>
          <a:p>
            <a:pPr>
              <a:defRPr/>
            </a:pPr>
            <a:endParaRPr lang="zh-CN" altLang="zh-CN" sz="1800">
              <a:latin typeface="Times New Roman" panose="02020603050405020304" pitchFamily="18" charset="0"/>
            </a:endParaRPr>
          </a:p>
        </p:txBody>
      </p:sp>
      <p:sp>
        <p:nvSpPr>
          <p:cNvPr id="71682" name="Rectangle 2"/>
          <p:cNvSpPr>
            <a:spLocks noGrp="1" noChangeArrowheads="1"/>
          </p:cNvSpPr>
          <p:nvPr>
            <p:ph type="ctrTitle"/>
          </p:nvPr>
        </p:nvSpPr>
        <p:spPr>
          <a:xfrm>
            <a:off x="685800" y="990600"/>
            <a:ext cx="7772400" cy="1371600"/>
          </a:xfrm>
        </p:spPr>
        <p:txBody>
          <a:bodyPr/>
          <a:lstStyle>
            <a:lvl1pPr>
              <a:defRPr sz="3000"/>
            </a:lvl1pPr>
          </a:lstStyle>
          <a:p>
            <a:r>
              <a:rPr lang="zh-CN" altLang="en-US" dirty="0"/>
              <a:t>单击此处编辑母版标题样式</a:t>
            </a:r>
            <a:endParaRPr lang="zh-CN" altLang="en-US" dirty="0"/>
          </a:p>
        </p:txBody>
      </p:sp>
      <p:sp>
        <p:nvSpPr>
          <p:cNvPr id="71683" name="Rectangle 3"/>
          <p:cNvSpPr>
            <a:spLocks noGrp="1" noChangeArrowheads="1"/>
          </p:cNvSpPr>
          <p:nvPr>
            <p:ph type="subTitle" idx="1"/>
          </p:nvPr>
        </p:nvSpPr>
        <p:spPr>
          <a:xfrm>
            <a:off x="1447800" y="3429000"/>
            <a:ext cx="7010400" cy="1600200"/>
          </a:xfrm>
        </p:spPr>
        <p:txBody>
          <a:bodyPr/>
          <a:lstStyle>
            <a:lvl1pPr marL="0" indent="0">
              <a:buFont typeface="Wingdings" panose="05000000000000000000" pitchFamily="2" charset="2"/>
              <a:buNone/>
              <a:defRPr sz="2100"/>
            </a:lvl1pPr>
          </a:lstStyle>
          <a:p>
            <a:r>
              <a:rPr lang="zh-CN" altLang="en-US"/>
              <a:t>单击此处编辑母版副标题样式</a:t>
            </a:r>
            <a:endParaRPr lang="zh-CN" altLang="en-US"/>
          </a:p>
        </p:txBody>
      </p:sp>
      <p:sp>
        <p:nvSpPr>
          <p:cNvPr id="5" name="Date Placeholder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zh-CN" altLang="en-US"/>
          </a:p>
        </p:txBody>
      </p:sp>
      <p:sp>
        <p:nvSpPr>
          <p:cNvPr id="6" name="Footer Placeholder 5"/>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zh-CN" alt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835F62F5-D137-4915-9ADC-B95285038907}" type="slidenum">
              <a:rPr lang="en-US" altLang="zh-CN" smtClean="0"/>
            </a:fld>
            <a:endParaRPr lang="en-US" altLang="zh-CN"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567444" y="1124744"/>
            <a:ext cx="8001000" cy="5040560"/>
          </a:xfrm>
          <a:solidFill>
            <a:schemeClr val="bg1"/>
          </a:solidFill>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Rectangle 8"/>
          <p:cNvSpPr>
            <a:spLocks noGrp="1" noChangeArrowheads="1"/>
          </p:cNvSpPr>
          <p:nvPr>
            <p:ph type="sldNum" sz="quarter" idx="12"/>
          </p:nvPr>
        </p:nvSpPr>
        <p:spPr>
          <a:xfrm>
            <a:off x="6587244" y="6264534"/>
            <a:ext cx="1981200" cy="476835"/>
          </a:xfrm>
        </p:spPr>
        <p:txBody>
          <a:bodyPr/>
          <a:lstStyle>
            <a:lvl1pPr>
              <a:defRPr sz="2100"/>
            </a:lvl1pPr>
          </a:lstStyle>
          <a:p>
            <a:pPr>
              <a:defRPr/>
            </a:pPr>
            <a:fld id="{CF0CABAE-49AC-4923-AD54-1BAD48368F90}" type="slidenum">
              <a:rPr lang="en-US" altLang="zh-CN" smtClean="0"/>
            </a:fld>
            <a:endParaRPr lang="en-US" altLang="zh-CN" dirty="0"/>
          </a:p>
        </p:txBody>
      </p:sp>
      <p:sp>
        <p:nvSpPr>
          <p:cNvPr id="7" name="标题 6"/>
          <p:cNvSpPr>
            <a:spLocks noGrp="1"/>
          </p:cNvSpPr>
          <p:nvPr>
            <p:ph type="title" hasCustomPrompt="1"/>
          </p:nvPr>
        </p:nvSpPr>
        <p:spPr>
          <a:xfrm>
            <a:off x="567444" y="116633"/>
            <a:ext cx="8001000" cy="738809"/>
          </a:xfrm>
        </p:spPr>
        <p:txBody>
          <a:bodyPr/>
          <a:lstStyle>
            <a:lvl1pPr>
              <a:defRPr sz="2400">
                <a:latin typeface="Calibri" panose="020F0502020204030204" pitchFamily="34" charset="0"/>
                <a:cs typeface="Calibri" panose="020F0502020204030204" pitchFamily="34" charset="0"/>
              </a:defRPr>
            </a:lvl1pPr>
          </a:lstStyle>
          <a:p>
            <a:r>
              <a:rPr lang="en-US" altLang="zh-CN" dirty="0"/>
              <a:t>English</a:t>
            </a:r>
            <a:endParaRPr lang="zh-CN" alt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4" name="Rectangle 8"/>
          <p:cNvSpPr>
            <a:spLocks noGrp="1" noChangeArrowheads="1"/>
          </p:cNvSpPr>
          <p:nvPr>
            <p:ph type="sldNum" sz="quarter" idx="12"/>
          </p:nvPr>
        </p:nvSpPr>
        <p:spPr/>
        <p:txBody>
          <a:bodyPr/>
          <a:lstStyle>
            <a:lvl1pPr>
              <a:defRPr/>
            </a:lvl1pPr>
          </a:lstStyle>
          <a:p>
            <a:pPr>
              <a:defRPr/>
            </a:pPr>
            <a:fld id="{82926716-EF84-402D-9239-8A72C68AF55A}" type="slidenum">
              <a:rPr lang="en-US" altLang="zh-CN" smtClean="0"/>
            </a:fld>
            <a:endParaRPr lang="en-US" altLang="zh-CN"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ln>
        </p:spPr>
        <p:txBody>
          <a:bodyPr/>
          <a:lstStyle/>
          <a:p>
            <a:pPr>
              <a:defRPr/>
            </a:pPr>
            <a:endParaRPr lang="zh-CN" altLang="zh-CN" sz="1800">
              <a:solidFill>
                <a:srgbClr val="000000"/>
              </a:solidFill>
              <a:latin typeface="Times New Roman" panose="02020603050405020304" pitchFamily="18" charset="0"/>
            </a:endParaRPr>
          </a:p>
        </p:txBody>
      </p:sp>
      <p:sp>
        <p:nvSpPr>
          <p:cNvPr id="71682" name="Rectangle 2"/>
          <p:cNvSpPr>
            <a:spLocks noGrp="1" noChangeArrowheads="1"/>
          </p:cNvSpPr>
          <p:nvPr>
            <p:ph type="ctrTitle"/>
          </p:nvPr>
        </p:nvSpPr>
        <p:spPr>
          <a:xfrm>
            <a:off x="685800" y="990600"/>
            <a:ext cx="7772400" cy="1371600"/>
          </a:xfrm>
        </p:spPr>
        <p:txBody>
          <a:bodyPr/>
          <a:lstStyle>
            <a:lvl1pPr>
              <a:defRPr sz="3000"/>
            </a:lvl1pPr>
          </a:lstStyle>
          <a:p>
            <a:r>
              <a:rPr lang="zh-CN" altLang="en-US" dirty="0"/>
              <a:t>单击此处编辑母版标题样式</a:t>
            </a:r>
            <a:endParaRPr lang="zh-CN" altLang="en-US" dirty="0"/>
          </a:p>
        </p:txBody>
      </p:sp>
      <p:sp>
        <p:nvSpPr>
          <p:cNvPr id="71683" name="Rectangle 3"/>
          <p:cNvSpPr>
            <a:spLocks noGrp="1" noChangeArrowheads="1"/>
          </p:cNvSpPr>
          <p:nvPr>
            <p:ph type="subTitle" idx="1"/>
          </p:nvPr>
        </p:nvSpPr>
        <p:spPr>
          <a:xfrm>
            <a:off x="1447800" y="3429000"/>
            <a:ext cx="7010400" cy="1600200"/>
          </a:xfrm>
        </p:spPr>
        <p:txBody>
          <a:bodyPr/>
          <a:lstStyle>
            <a:lvl1pPr marL="0" indent="0">
              <a:buFont typeface="Wingdings" panose="05000000000000000000" pitchFamily="2" charset="2"/>
              <a:buNone/>
              <a:defRPr sz="2100"/>
            </a:lvl1pPr>
          </a:lstStyle>
          <a:p>
            <a:r>
              <a:rPr lang="zh-CN" altLang="en-US"/>
              <a:t>单击此处编辑母版副标题样式</a:t>
            </a:r>
            <a:endParaRPr lang="zh-CN" altLang="en-US"/>
          </a:p>
        </p:txBody>
      </p:sp>
      <p:sp>
        <p:nvSpPr>
          <p:cNvPr id="5" name="Date Placeholder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zh-CN" altLang="en-US">
              <a:solidFill>
                <a:srgbClr val="000000"/>
              </a:solidFill>
            </a:endParaRPr>
          </a:p>
        </p:txBody>
      </p:sp>
      <p:sp>
        <p:nvSpPr>
          <p:cNvPr id="6" name="Footer Placeholder 5"/>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zh-CN" altLang="en-US">
              <a:solidFill>
                <a:srgbClr val="000000"/>
              </a:solidFill>
            </a:endParaRPr>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835F62F5-D137-4915-9ADC-B95285038907}" type="slidenum">
              <a:rPr lang="en-US" altLang="zh-CN" smtClean="0">
                <a:solidFill>
                  <a:srgbClr val="000000"/>
                </a:solidFill>
              </a:rPr>
            </a:fld>
            <a:endParaRPr lang="en-US" altLang="zh-CN" dirty="0">
              <a:solidFill>
                <a:srgbClr val="000000"/>
              </a:solidFill>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571500" y="1124744"/>
            <a:ext cx="8001000" cy="504056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Rectangle 8"/>
          <p:cNvSpPr>
            <a:spLocks noGrp="1" noChangeArrowheads="1"/>
          </p:cNvSpPr>
          <p:nvPr>
            <p:ph type="sldNum" sz="quarter" idx="12"/>
          </p:nvPr>
        </p:nvSpPr>
        <p:spPr>
          <a:xfrm>
            <a:off x="6587244" y="6264534"/>
            <a:ext cx="1981200" cy="476835"/>
          </a:xfrm>
        </p:spPr>
        <p:txBody>
          <a:bodyPr/>
          <a:lstStyle>
            <a:lvl1pPr>
              <a:defRPr sz="2100"/>
            </a:lvl1pPr>
          </a:lstStyle>
          <a:p>
            <a:pPr>
              <a:defRPr/>
            </a:pPr>
            <a:fld id="{CF0CABAE-49AC-4923-AD54-1BAD48368F90}" type="slidenum">
              <a:rPr lang="en-US" altLang="zh-CN" smtClean="0">
                <a:solidFill>
                  <a:srgbClr val="000000"/>
                </a:solidFill>
              </a:rPr>
            </a:fld>
            <a:endParaRPr lang="en-US" altLang="zh-CN" dirty="0">
              <a:solidFill>
                <a:srgbClr val="000000"/>
              </a:solidFill>
            </a:endParaRPr>
          </a:p>
        </p:txBody>
      </p:sp>
      <p:sp>
        <p:nvSpPr>
          <p:cNvPr id="7" name="标题 6"/>
          <p:cNvSpPr>
            <a:spLocks noGrp="1"/>
          </p:cNvSpPr>
          <p:nvPr>
            <p:ph type="title"/>
          </p:nvPr>
        </p:nvSpPr>
        <p:spPr>
          <a:xfrm>
            <a:off x="567444" y="116633"/>
            <a:ext cx="8001000" cy="738809"/>
          </a:xfrm>
        </p:spPr>
        <p:txBody>
          <a:bodyPr/>
          <a:lstStyle/>
          <a:p>
            <a:r>
              <a:rPr lang="zh-CN" altLang="en-US" dirty="0"/>
              <a:t>单击此处编辑母版标题样式</a:t>
            </a:r>
            <a:endParaRPr lang="zh-CN" alt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4" name="Rectangle 8"/>
          <p:cNvSpPr>
            <a:spLocks noGrp="1" noChangeArrowheads="1"/>
          </p:cNvSpPr>
          <p:nvPr>
            <p:ph type="sldNum" sz="quarter" idx="12"/>
          </p:nvPr>
        </p:nvSpPr>
        <p:spPr/>
        <p:txBody>
          <a:bodyPr/>
          <a:lstStyle>
            <a:lvl1pPr>
              <a:defRPr/>
            </a:lvl1pPr>
          </a:lstStyle>
          <a:p>
            <a:pPr>
              <a:defRPr/>
            </a:pPr>
            <a:fld id="{82926716-EF84-402D-9239-8A72C68AF55A}" type="slidenum">
              <a:rPr lang="en-US" altLang="zh-CN" smtClean="0">
                <a:solidFill>
                  <a:srgbClr val="000000"/>
                </a:solidFill>
              </a:rPr>
            </a:fld>
            <a:endParaRPr lang="en-US" altLang="zh-CN" dirty="0">
              <a:solidFill>
                <a:srgbClr val="000000"/>
              </a:solidFill>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bg1"/>
          </a:fgClr>
          <a:bgClr>
            <a:schemeClr val="bg1"/>
          </a:bgClr>
        </a:patt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545729" y="70150"/>
            <a:ext cx="8001000" cy="766562"/>
          </a:xfrm>
          <a:prstGeom prst="rect">
            <a:avLst/>
          </a:prstGeom>
          <a:noFill/>
          <a:ln w="9525">
            <a:noFill/>
            <a:miter lim="800000"/>
          </a:ln>
        </p:spPr>
        <p:txBody>
          <a:bodyPr vert="horz" wrap="square" lIns="91440" tIns="45720" rIns="91440" bIns="45720" numCol="1" anchor="b" anchorCtr="0" compatLnSpc="1"/>
          <a:lstStyle/>
          <a:p>
            <a:pPr lvl="0"/>
            <a:r>
              <a:rPr lang="en-US" altLang="zh-CN" dirty="0"/>
              <a:t>outline</a:t>
            </a:r>
            <a:endParaRPr lang="zh-CN" altLang="en-US" dirty="0"/>
          </a:p>
        </p:txBody>
      </p:sp>
      <p:sp>
        <p:nvSpPr>
          <p:cNvPr id="11267" name="Rectangle 3"/>
          <p:cNvSpPr>
            <a:spLocks noGrp="1" noChangeArrowheads="1"/>
          </p:cNvSpPr>
          <p:nvPr>
            <p:ph type="body" idx="1"/>
          </p:nvPr>
        </p:nvSpPr>
        <p:spPr bwMode="auto">
          <a:xfrm>
            <a:off x="566738" y="1159223"/>
            <a:ext cx="8001000" cy="5088896"/>
          </a:xfrm>
          <a:prstGeom prst="rect">
            <a:avLst/>
          </a:prstGeom>
          <a:noFill/>
          <a:ln w="9525">
            <a:noFill/>
            <a:miter lim="800000"/>
          </a:ln>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0660" name="AutoShape 4"/>
          <p:cNvSpPr>
            <a:spLocks noChangeArrowheads="1"/>
          </p:cNvSpPr>
          <p:nvPr/>
        </p:nvSpPr>
        <p:spPr bwMode="auto">
          <a:xfrm>
            <a:off x="538243" y="943200"/>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ln>
        </p:spPr>
        <p:txBody>
          <a:bodyPr/>
          <a:lstStyle/>
          <a:p>
            <a:pPr>
              <a:defRPr/>
            </a:pPr>
            <a:endParaRPr lang="zh-CN" altLang="zh-CN" sz="1800">
              <a:latin typeface="Times New Roman" panose="02020603050405020304" pitchFamily="18" charset="0"/>
            </a:endParaRPr>
          </a:p>
        </p:txBody>
      </p:sp>
      <p:sp>
        <p:nvSpPr>
          <p:cNvPr id="70661" name="Line 5"/>
          <p:cNvSpPr>
            <a:spLocks noChangeShapeType="1"/>
          </p:cNvSpPr>
          <p:nvPr/>
        </p:nvSpPr>
        <p:spPr bwMode="auto">
          <a:xfrm flipV="1">
            <a:off x="642938" y="6381328"/>
            <a:ext cx="7924800" cy="0"/>
          </a:xfrm>
          <a:prstGeom prst="line">
            <a:avLst/>
          </a:prstGeom>
          <a:noFill/>
          <a:ln w="3175">
            <a:solidFill>
              <a:schemeClr val="accent2"/>
            </a:solidFill>
            <a:round/>
          </a:ln>
          <a:effectLst/>
        </p:spPr>
        <p:txBody>
          <a:bodyPr/>
          <a:lstStyle/>
          <a:p>
            <a:pPr>
              <a:defRPr/>
            </a:pPr>
            <a:endParaRPr lang="zh-CN" altLang="en-US"/>
          </a:p>
        </p:txBody>
      </p:sp>
      <p:sp>
        <p:nvSpPr>
          <p:cNvPr id="70664" name="Rectangle 8"/>
          <p:cNvSpPr>
            <a:spLocks noGrp="1" noChangeArrowheads="1"/>
          </p:cNvSpPr>
          <p:nvPr>
            <p:ph type="sldNum" sz="quarter" idx="4"/>
          </p:nvPr>
        </p:nvSpPr>
        <p:spPr bwMode="auto">
          <a:xfrm>
            <a:off x="6732240" y="6400556"/>
            <a:ext cx="1981200" cy="340147"/>
          </a:xfrm>
          <a:prstGeom prst="rect">
            <a:avLst/>
          </a:prstGeom>
          <a:noFill/>
          <a:ln w="9525">
            <a:noFill/>
            <a:miter lim="800000"/>
          </a:ln>
          <a:effectLst/>
        </p:spPr>
        <p:txBody>
          <a:bodyPr vert="horz" wrap="square" lIns="91440" tIns="45720" rIns="91440" bIns="45720" numCol="1" anchor="t" anchorCtr="0" compatLnSpc="1"/>
          <a:lstStyle>
            <a:lvl1pPr algn="r">
              <a:defRPr sz="900" b="0">
                <a:latin typeface="+mn-lt"/>
              </a:defRPr>
            </a:lvl1pPr>
          </a:lstStyle>
          <a:p>
            <a:pPr>
              <a:defRPr/>
            </a:pPr>
            <a:fld id="{EAD96F04-6E37-4278-9540-8C21821519E1}" type="slidenum">
              <a:rPr lang="en-US" altLang="zh-CN" smtClean="0"/>
            </a:fld>
            <a:endParaRPr lang="en-US" altLang="zh-CN"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p:hf hdr="0" ftr="0" dt="0"/>
  <p:txStyles>
    <p:titleStyle>
      <a:lvl1pPr algn="l" rtl="0" eaLnBrk="1" fontAlgn="base" hangingPunct="1">
        <a:spcBef>
          <a:spcPct val="0"/>
        </a:spcBef>
        <a:spcAft>
          <a:spcPct val="0"/>
        </a:spcAft>
        <a:defRPr sz="2250" b="0">
          <a:solidFill>
            <a:schemeClr val="tx2"/>
          </a:solidFill>
          <a:latin typeface="DINPro-Regular" panose="02000503030000020004" pitchFamily="50" charset="0"/>
          <a:ea typeface="微软雅黑" panose="020B0503020204020204" pitchFamily="34" charset="-122"/>
          <a:cs typeface="+mj-cs"/>
        </a:defRPr>
      </a:lvl1pPr>
      <a:lvl2pPr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2pPr>
      <a:lvl3pPr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3pPr>
      <a:lvl4pPr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4pPr>
      <a:lvl5pPr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5pPr>
      <a:lvl6pPr marL="342900"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6pPr>
      <a:lvl7pPr marL="685800"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7pPr>
      <a:lvl8pPr marL="1028700"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8pPr>
      <a:lvl9pPr marL="1371600"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9pPr>
    </p:titleStyle>
    <p:bodyStyle>
      <a:lvl1pPr marL="352425" indent="-352425" algn="l" rtl="0" eaLnBrk="1" fontAlgn="base" hangingPunct="1">
        <a:spcBef>
          <a:spcPct val="20000"/>
        </a:spcBef>
        <a:spcAft>
          <a:spcPct val="0"/>
        </a:spcAft>
        <a:buClr>
          <a:schemeClr val="accent2"/>
        </a:buClr>
        <a:buFont typeface="Wingdings" panose="05000000000000000000" pitchFamily="2" charset="2"/>
        <a:buChar char="o"/>
        <a:defRPr sz="2250">
          <a:solidFill>
            <a:schemeClr val="tx1"/>
          </a:solidFill>
          <a:latin typeface="+mn-lt"/>
          <a:ea typeface="微软雅黑" panose="020B0503020204020204" pitchFamily="34" charset="-122"/>
          <a:cs typeface="+mn-cs"/>
        </a:defRPr>
      </a:lvl1pPr>
      <a:lvl2pPr marL="681355" indent="-327660" algn="l" rtl="0" eaLnBrk="1" fontAlgn="base" hangingPunct="1">
        <a:spcBef>
          <a:spcPct val="20000"/>
        </a:spcBef>
        <a:spcAft>
          <a:spcPct val="0"/>
        </a:spcAft>
        <a:buClr>
          <a:schemeClr val="accent2"/>
        </a:buClr>
        <a:buFont typeface="Wingdings" panose="05000000000000000000" pitchFamily="2" charset="2"/>
        <a:buChar char="n"/>
        <a:defRPr sz="1950">
          <a:solidFill>
            <a:schemeClr val="tx1"/>
          </a:solidFill>
          <a:latin typeface="+mn-lt"/>
          <a:ea typeface="微软雅黑" panose="020B0503020204020204" pitchFamily="34" charset="-122"/>
        </a:defRPr>
      </a:lvl2pPr>
      <a:lvl3pPr marL="978535" indent="-296545" algn="l" rtl="0" eaLnBrk="1" fontAlgn="base" hangingPunct="1">
        <a:spcBef>
          <a:spcPct val="20000"/>
        </a:spcBef>
        <a:spcAft>
          <a:spcPct val="0"/>
        </a:spcAft>
        <a:buClr>
          <a:schemeClr val="accent2"/>
        </a:buClr>
        <a:buFont typeface="Wingdings" panose="05000000000000000000" pitchFamily="2" charset="2"/>
        <a:buChar char="o"/>
        <a:defRPr sz="1725">
          <a:solidFill>
            <a:schemeClr val="tx1"/>
          </a:solidFill>
          <a:latin typeface="+mn-lt"/>
          <a:ea typeface="微软雅黑" panose="020B0503020204020204" pitchFamily="34" charset="-122"/>
        </a:defRPr>
      </a:lvl3pPr>
      <a:lvl4pPr marL="1270635" indent="-290830" algn="l" rtl="0" eaLnBrk="1" fontAlgn="base" hangingPunct="1">
        <a:spcBef>
          <a:spcPct val="20000"/>
        </a:spcBef>
        <a:spcAft>
          <a:spcPct val="0"/>
        </a:spcAft>
        <a:buClr>
          <a:schemeClr val="accent2"/>
        </a:buClr>
        <a:buFont typeface="Wingdings" panose="05000000000000000000" pitchFamily="2" charset="2"/>
        <a:buChar char="n"/>
        <a:defRPr sz="1500">
          <a:solidFill>
            <a:schemeClr val="tx1"/>
          </a:solidFill>
          <a:latin typeface="+mn-lt"/>
          <a:ea typeface="微软雅黑" panose="020B0503020204020204" pitchFamily="34" charset="-122"/>
        </a:defRPr>
      </a:lvl4pPr>
      <a:lvl5pPr marL="15703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微软雅黑" panose="020B0503020204020204" pitchFamily="34" charset="-122"/>
        </a:defRPr>
      </a:lvl5pPr>
      <a:lvl6pPr marL="19132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mn-ea"/>
        </a:defRPr>
      </a:lvl6pPr>
      <a:lvl7pPr marL="22561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mn-ea"/>
        </a:defRPr>
      </a:lvl7pPr>
      <a:lvl8pPr marL="25990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mn-ea"/>
        </a:defRPr>
      </a:lvl8pPr>
      <a:lvl9pPr marL="29419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mn-ea"/>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545729" y="70150"/>
            <a:ext cx="8001000" cy="766562"/>
          </a:xfrm>
          <a:prstGeom prst="rect">
            <a:avLst/>
          </a:prstGeom>
          <a:noFill/>
          <a:ln w="9525">
            <a:noFill/>
            <a:miter lim="800000"/>
          </a:ln>
        </p:spPr>
        <p:txBody>
          <a:bodyPr vert="horz" wrap="square" lIns="91440" tIns="45720" rIns="91440" bIns="45720" numCol="1" anchor="b" anchorCtr="0" compatLnSpc="1"/>
          <a:lstStyle/>
          <a:p>
            <a:pPr lvl="0"/>
            <a:r>
              <a:rPr lang="en-US" altLang="zh-CN" dirty="0"/>
              <a:t>outline</a:t>
            </a:r>
            <a:endParaRPr lang="zh-CN" altLang="en-US" dirty="0"/>
          </a:p>
        </p:txBody>
      </p:sp>
      <p:sp>
        <p:nvSpPr>
          <p:cNvPr id="11267" name="Rectangle 3"/>
          <p:cNvSpPr>
            <a:spLocks noGrp="1" noChangeArrowheads="1"/>
          </p:cNvSpPr>
          <p:nvPr>
            <p:ph type="body" idx="1"/>
          </p:nvPr>
        </p:nvSpPr>
        <p:spPr bwMode="auto">
          <a:xfrm>
            <a:off x="566738" y="1159223"/>
            <a:ext cx="8001000" cy="5088896"/>
          </a:xfrm>
          <a:prstGeom prst="rect">
            <a:avLst/>
          </a:prstGeom>
          <a:noFill/>
          <a:ln w="9525">
            <a:noFill/>
            <a:miter lim="800000"/>
          </a:ln>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0660" name="AutoShape 4"/>
          <p:cNvSpPr>
            <a:spLocks noChangeArrowheads="1"/>
          </p:cNvSpPr>
          <p:nvPr/>
        </p:nvSpPr>
        <p:spPr bwMode="auto">
          <a:xfrm>
            <a:off x="538243" y="943200"/>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ln>
        </p:spPr>
        <p:txBody>
          <a:bodyPr/>
          <a:lstStyle/>
          <a:p>
            <a:pPr>
              <a:defRPr/>
            </a:pPr>
            <a:endParaRPr lang="zh-CN" altLang="zh-CN" sz="1800">
              <a:solidFill>
                <a:srgbClr val="000000"/>
              </a:solidFill>
              <a:latin typeface="Times New Roman" panose="02020603050405020304" pitchFamily="18" charset="0"/>
            </a:endParaRPr>
          </a:p>
        </p:txBody>
      </p:sp>
      <p:sp>
        <p:nvSpPr>
          <p:cNvPr id="70661" name="Line 5"/>
          <p:cNvSpPr>
            <a:spLocks noChangeShapeType="1"/>
          </p:cNvSpPr>
          <p:nvPr/>
        </p:nvSpPr>
        <p:spPr bwMode="auto">
          <a:xfrm flipV="1">
            <a:off x="642938" y="6597352"/>
            <a:ext cx="7924800" cy="0"/>
          </a:xfrm>
          <a:prstGeom prst="line">
            <a:avLst/>
          </a:prstGeom>
          <a:noFill/>
          <a:ln w="3175">
            <a:solidFill>
              <a:schemeClr val="accent2"/>
            </a:solidFill>
            <a:round/>
          </a:ln>
          <a:effectLst/>
        </p:spPr>
        <p:txBody>
          <a:bodyPr/>
          <a:lstStyle/>
          <a:p>
            <a:pPr>
              <a:defRPr/>
            </a:pPr>
            <a:endParaRPr lang="zh-CN" altLang="en-US">
              <a:solidFill>
                <a:srgbClr val="000000"/>
              </a:solidFill>
            </a:endParaRPr>
          </a:p>
        </p:txBody>
      </p:sp>
      <p:sp>
        <p:nvSpPr>
          <p:cNvPr id="70664" name="Rectangle 8"/>
          <p:cNvSpPr>
            <a:spLocks noGrp="1" noChangeArrowheads="1"/>
          </p:cNvSpPr>
          <p:nvPr>
            <p:ph type="sldNum" sz="quarter" idx="4"/>
          </p:nvPr>
        </p:nvSpPr>
        <p:spPr bwMode="auto">
          <a:xfrm>
            <a:off x="6553200" y="6381328"/>
            <a:ext cx="1981200" cy="340147"/>
          </a:xfrm>
          <a:prstGeom prst="rect">
            <a:avLst/>
          </a:prstGeom>
          <a:noFill/>
          <a:ln w="9525">
            <a:noFill/>
            <a:miter lim="800000"/>
          </a:ln>
          <a:effectLst/>
        </p:spPr>
        <p:txBody>
          <a:bodyPr vert="horz" wrap="square" lIns="91440" tIns="45720" rIns="91440" bIns="45720" numCol="1" anchor="t" anchorCtr="0" compatLnSpc="1"/>
          <a:lstStyle>
            <a:lvl1pPr algn="r">
              <a:defRPr sz="900" b="0">
                <a:latin typeface="+mn-lt"/>
              </a:defRPr>
            </a:lvl1pPr>
          </a:lstStyle>
          <a:p>
            <a:pPr>
              <a:defRPr/>
            </a:pPr>
            <a:fld id="{EAD96F04-6E37-4278-9540-8C21821519E1}" type="slidenum">
              <a:rPr lang="en-US" altLang="zh-CN" smtClean="0">
                <a:solidFill>
                  <a:srgbClr val="000000"/>
                </a:solidFill>
              </a:rPr>
            </a:fld>
            <a:endParaRPr lang="en-US" altLang="zh-CN"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Lst>
  <p:transition/>
  <p:hf hdr="0" ftr="0" dt="0"/>
  <p:txStyles>
    <p:titleStyle>
      <a:lvl1pPr algn="l" rtl="0" eaLnBrk="1" fontAlgn="base" hangingPunct="1">
        <a:spcBef>
          <a:spcPct val="0"/>
        </a:spcBef>
        <a:spcAft>
          <a:spcPct val="0"/>
        </a:spcAft>
        <a:defRPr sz="2250" b="0">
          <a:solidFill>
            <a:schemeClr val="tx2"/>
          </a:solidFill>
          <a:latin typeface="DINPro-Regular" panose="02000503030000020004" pitchFamily="50" charset="0"/>
          <a:ea typeface="微软雅黑" panose="020B0503020204020204" pitchFamily="34" charset="-122"/>
          <a:cs typeface="+mj-cs"/>
        </a:defRPr>
      </a:lvl1pPr>
      <a:lvl2pPr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2pPr>
      <a:lvl3pPr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3pPr>
      <a:lvl4pPr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4pPr>
      <a:lvl5pPr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5pPr>
      <a:lvl6pPr marL="342900"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6pPr>
      <a:lvl7pPr marL="685800"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7pPr>
      <a:lvl8pPr marL="1028700"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8pPr>
      <a:lvl9pPr marL="1371600" algn="l" rtl="0" eaLnBrk="1" fontAlgn="base" hangingPunct="1">
        <a:spcBef>
          <a:spcPct val="0"/>
        </a:spcBef>
        <a:spcAft>
          <a:spcPct val="0"/>
        </a:spcAft>
        <a:defRPr sz="2850">
          <a:solidFill>
            <a:schemeClr val="tx2"/>
          </a:solidFill>
          <a:latin typeface="Verdana" panose="020B0604030504040204" pitchFamily="34" charset="0"/>
          <a:ea typeface="宋体" panose="02010600030101010101" pitchFamily="2" charset="-122"/>
        </a:defRPr>
      </a:lvl9pPr>
    </p:titleStyle>
    <p:bodyStyle>
      <a:lvl1pPr marL="352425" indent="-352425" algn="l" rtl="0" eaLnBrk="1" fontAlgn="base" hangingPunct="1">
        <a:spcBef>
          <a:spcPct val="20000"/>
        </a:spcBef>
        <a:spcAft>
          <a:spcPct val="0"/>
        </a:spcAft>
        <a:buClr>
          <a:schemeClr val="accent2"/>
        </a:buClr>
        <a:buFont typeface="Wingdings" panose="05000000000000000000" pitchFamily="2" charset="2"/>
        <a:buChar char="o"/>
        <a:defRPr sz="2250">
          <a:solidFill>
            <a:schemeClr val="tx1"/>
          </a:solidFill>
          <a:latin typeface="+mn-lt"/>
          <a:ea typeface="微软雅黑" panose="020B0503020204020204" pitchFamily="34" charset="-122"/>
          <a:cs typeface="+mn-cs"/>
        </a:defRPr>
      </a:lvl1pPr>
      <a:lvl2pPr marL="681355" indent="-327660" algn="l" rtl="0" eaLnBrk="1" fontAlgn="base" hangingPunct="1">
        <a:spcBef>
          <a:spcPct val="20000"/>
        </a:spcBef>
        <a:spcAft>
          <a:spcPct val="0"/>
        </a:spcAft>
        <a:buClr>
          <a:schemeClr val="accent2"/>
        </a:buClr>
        <a:buFont typeface="Wingdings" panose="05000000000000000000" pitchFamily="2" charset="2"/>
        <a:buChar char="n"/>
        <a:defRPr sz="1950">
          <a:solidFill>
            <a:schemeClr val="tx1"/>
          </a:solidFill>
          <a:latin typeface="+mn-lt"/>
          <a:ea typeface="微软雅黑" panose="020B0503020204020204" pitchFamily="34" charset="-122"/>
        </a:defRPr>
      </a:lvl2pPr>
      <a:lvl3pPr marL="978535" indent="-296545" algn="l" rtl="0" eaLnBrk="1" fontAlgn="base" hangingPunct="1">
        <a:spcBef>
          <a:spcPct val="20000"/>
        </a:spcBef>
        <a:spcAft>
          <a:spcPct val="0"/>
        </a:spcAft>
        <a:buClr>
          <a:schemeClr val="accent2"/>
        </a:buClr>
        <a:buFont typeface="Wingdings" panose="05000000000000000000" pitchFamily="2" charset="2"/>
        <a:buChar char="o"/>
        <a:defRPr sz="1725">
          <a:solidFill>
            <a:schemeClr val="tx1"/>
          </a:solidFill>
          <a:latin typeface="+mn-lt"/>
          <a:ea typeface="微软雅黑" panose="020B0503020204020204" pitchFamily="34" charset="-122"/>
        </a:defRPr>
      </a:lvl3pPr>
      <a:lvl4pPr marL="1270635" indent="-290830" algn="l" rtl="0" eaLnBrk="1" fontAlgn="base" hangingPunct="1">
        <a:spcBef>
          <a:spcPct val="20000"/>
        </a:spcBef>
        <a:spcAft>
          <a:spcPct val="0"/>
        </a:spcAft>
        <a:buClr>
          <a:schemeClr val="accent2"/>
        </a:buClr>
        <a:buFont typeface="Wingdings" panose="05000000000000000000" pitchFamily="2" charset="2"/>
        <a:buChar char="n"/>
        <a:defRPr sz="1500">
          <a:solidFill>
            <a:schemeClr val="tx1"/>
          </a:solidFill>
          <a:latin typeface="+mn-lt"/>
          <a:ea typeface="微软雅黑" panose="020B0503020204020204" pitchFamily="34" charset="-122"/>
        </a:defRPr>
      </a:lvl4pPr>
      <a:lvl5pPr marL="15703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微软雅黑" panose="020B0503020204020204" pitchFamily="34" charset="-122"/>
        </a:defRPr>
      </a:lvl5pPr>
      <a:lvl6pPr marL="19132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mn-ea"/>
        </a:defRPr>
      </a:lvl6pPr>
      <a:lvl7pPr marL="22561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mn-ea"/>
        </a:defRPr>
      </a:lvl7pPr>
      <a:lvl8pPr marL="25990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mn-ea"/>
        </a:defRPr>
      </a:lvl8pPr>
      <a:lvl9pPr marL="2941955" indent="-299085" algn="l" rtl="0" eaLnBrk="1" fontAlgn="base" hangingPunct="1">
        <a:spcBef>
          <a:spcPct val="25000"/>
        </a:spcBef>
        <a:spcAft>
          <a:spcPct val="0"/>
        </a:spcAft>
        <a:buClr>
          <a:schemeClr val="accent2"/>
        </a:buClr>
        <a:buFont typeface="Wingdings" panose="05000000000000000000" pitchFamily="2" charset="2"/>
        <a:buChar char="§"/>
        <a:defRPr sz="1500">
          <a:solidFill>
            <a:schemeClr val="tx1"/>
          </a:solidFill>
          <a:latin typeface="+mn-lt"/>
          <a:ea typeface="+mn-ea"/>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4.xml"/><Relationship Id="rId2" Type="http://schemas.microsoft.com/office/2007/relationships/hdphoto" Target="../media/image2.wdp"/><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6" Type="http://schemas.openxmlformats.org/officeDocument/2006/relationships/notesSlide" Target="../notesSlides/notesSlide15.xml"/><Relationship Id="rId5" Type="http://schemas.openxmlformats.org/officeDocument/2006/relationships/slideLayout" Target="../slideLayouts/slideLayout2.xml"/><Relationship Id="rId4" Type="http://schemas.openxmlformats.org/officeDocument/2006/relationships/image" Target="../media/image10.png"/><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763688" y="1538790"/>
            <a:ext cx="5778642" cy="738063"/>
          </a:xfrm>
        </p:spPr>
        <p:txBody>
          <a:bodyPr>
            <a:normAutofit fontScale="90000"/>
          </a:bodyPr>
          <a:lstStyle/>
          <a:p>
            <a:pPr>
              <a:defRPr/>
            </a:pPr>
            <a:br>
              <a:rPr lang="en-US" sz="3300" dirty="0"/>
            </a:br>
            <a:endParaRPr lang="zh-CN" altLang="en-US" sz="3300" b="1" dirty="0">
              <a:latin typeface="宋体" panose="02010600030101010101" pitchFamily="2" charset="-122"/>
              <a:ea typeface="宋体" panose="02010600030101010101" pitchFamily="2" charset="-122"/>
            </a:endParaRPr>
          </a:p>
        </p:txBody>
      </p:sp>
      <p:sp>
        <p:nvSpPr>
          <p:cNvPr id="3" name="副标题 2"/>
          <p:cNvSpPr>
            <a:spLocks noGrp="1"/>
          </p:cNvSpPr>
          <p:nvPr>
            <p:ph type="subTitle" idx="1"/>
          </p:nvPr>
        </p:nvSpPr>
        <p:spPr>
          <a:xfrm>
            <a:off x="179512" y="3091041"/>
            <a:ext cx="8999984" cy="842016"/>
          </a:xfrm>
        </p:spPr>
        <p:txBody>
          <a:bodyPr>
            <a:noAutofit/>
          </a:bodyPr>
          <a:lstStyle/>
          <a:p>
            <a:pPr algn="ctr">
              <a:lnSpc>
                <a:spcPct val="80000"/>
              </a:lnSpc>
              <a:defRPr/>
            </a:pPr>
            <a:endParaRPr lang="en-US" altLang="zh-CN" sz="2400" b="1" dirty="0">
              <a:latin typeface="Calibri" panose="020F0502020204030204" pitchFamily="34" charset="0"/>
              <a:cs typeface="Calibri" panose="020F0502020204030204" pitchFamily="34" charset="0"/>
            </a:endParaRPr>
          </a:p>
          <a:p>
            <a:pPr algn="ctr">
              <a:lnSpc>
                <a:spcPct val="80000"/>
              </a:lnSpc>
              <a:buClr>
                <a:srgbClr val="CC0000"/>
              </a:buClr>
            </a:pPr>
            <a:r>
              <a:rPr lang="en-US" altLang="zh-CN" sz="1800" dirty="0" err="1" smtClean="0">
                <a:latin typeface="Calibri" panose="020F0502020204030204" pitchFamily="34" charset="0"/>
                <a:ea typeface="Source Sans Pro" panose="020B0503030403020204" pitchFamily="34" charset="0"/>
                <a:cs typeface="Calibri" panose="020F0502020204030204" pitchFamily="34" charset="0"/>
              </a:rPr>
              <a:t>Zengqiang</a:t>
            </a:r>
            <a:r>
              <a:rPr lang="en-US" altLang="zh-CN" sz="1800" dirty="0" smtClean="0">
                <a:latin typeface="Calibri" panose="020F0502020204030204" pitchFamily="34" charset="0"/>
                <a:ea typeface="Source Sans Pro" panose="020B0503030403020204" pitchFamily="34" charset="0"/>
                <a:cs typeface="Calibri" panose="020F0502020204030204" pitchFamily="34" charset="0"/>
              </a:rPr>
              <a:t> Shang, </a:t>
            </a:r>
            <a:r>
              <a:rPr lang="en-US" altLang="zh-CN" sz="1800" dirty="0" err="1">
                <a:latin typeface="Calibri" panose="020F0502020204030204" pitchFamily="34" charset="0"/>
                <a:ea typeface="Source Sans Pro" panose="020B0503030403020204" pitchFamily="34" charset="0"/>
                <a:cs typeface="Calibri" panose="020F0502020204030204" pitchFamily="34" charset="0"/>
              </a:rPr>
              <a:t>Haozhe</a:t>
            </a:r>
            <a:r>
              <a:rPr lang="en-US" altLang="zh-CN" sz="1800" dirty="0">
                <a:latin typeface="Calibri" panose="020F0502020204030204" pitchFamily="34" charset="0"/>
                <a:ea typeface="Source Sans Pro" panose="020B0503030403020204" pitchFamily="34" charset="0"/>
                <a:cs typeface="Calibri" panose="020F0502020204030204" pitchFamily="34" charset="0"/>
              </a:rPr>
              <a:t> </a:t>
            </a:r>
            <a:r>
              <a:rPr lang="en-US" altLang="zh-CN" sz="1800" dirty="0" smtClean="0">
                <a:latin typeface="Calibri" panose="020F0502020204030204" pitchFamily="34" charset="0"/>
                <a:ea typeface="Source Sans Pro" panose="020B0503030403020204" pitchFamily="34" charset="0"/>
                <a:cs typeface="Calibri" panose="020F0502020204030204" pitchFamily="34" charset="0"/>
              </a:rPr>
              <a:t>Zhang, </a:t>
            </a:r>
            <a:r>
              <a:rPr lang="en-US" altLang="zh-CN" sz="1800" dirty="0" err="1">
                <a:latin typeface="Calibri" panose="020F0502020204030204" pitchFamily="34" charset="0"/>
                <a:ea typeface="Source Sans Pro" panose="020B0503030403020204" pitchFamily="34" charset="0"/>
                <a:cs typeface="Calibri" panose="020F0502020204030204" pitchFamily="34" charset="0"/>
              </a:rPr>
              <a:t>Ziyi</a:t>
            </a:r>
            <a:r>
              <a:rPr lang="en-US" altLang="zh-CN" sz="1800" dirty="0">
                <a:latin typeface="Calibri" panose="020F0502020204030204" pitchFamily="34" charset="0"/>
                <a:ea typeface="Source Sans Pro" panose="020B0503030403020204" pitchFamily="34" charset="0"/>
                <a:cs typeface="Calibri" panose="020F0502020204030204" pitchFamily="34" charset="0"/>
              </a:rPr>
              <a:t> </a:t>
            </a:r>
            <a:r>
              <a:rPr lang="en-US" altLang="zh-CN" sz="1800" dirty="0" smtClean="0">
                <a:latin typeface="Calibri" panose="020F0502020204030204" pitchFamily="34" charset="0"/>
                <a:ea typeface="Source Sans Pro" panose="020B0503030403020204" pitchFamily="34" charset="0"/>
                <a:cs typeface="Calibri" panose="020F0502020204030204" pitchFamily="34" charset="0"/>
              </a:rPr>
              <a:t>Chen, </a:t>
            </a:r>
            <a:r>
              <a:rPr lang="en-US" altLang="zh-CN" sz="1800" dirty="0">
                <a:latin typeface="Calibri" panose="020F0502020204030204" pitchFamily="34" charset="0"/>
                <a:ea typeface="Source Sans Pro" panose="020B0503030403020204" pitchFamily="34" charset="0"/>
                <a:cs typeface="Calibri" panose="020F0502020204030204" pitchFamily="34" charset="0"/>
              </a:rPr>
              <a:t>Bolin </a:t>
            </a:r>
            <a:r>
              <a:rPr lang="en-US" altLang="zh-CN" sz="1800" dirty="0" smtClean="0">
                <a:latin typeface="Calibri" panose="020F0502020204030204" pitchFamily="34" charset="0"/>
                <a:ea typeface="Source Sans Pro" panose="020B0503030403020204" pitchFamily="34" charset="0"/>
                <a:cs typeface="Calibri" panose="020F0502020204030204" pitchFamily="34" charset="0"/>
              </a:rPr>
              <a:t>Zhou, </a:t>
            </a:r>
            <a:r>
              <a:rPr lang="en-US" altLang="zh-CN" sz="1800" dirty="0" err="1">
                <a:latin typeface="Calibri" panose="020F0502020204030204" pitchFamily="34" charset="0"/>
                <a:ea typeface="Source Sans Pro" panose="020B0503030403020204" pitchFamily="34" charset="0"/>
                <a:cs typeface="Calibri" panose="020F0502020204030204" pitchFamily="34" charset="0"/>
              </a:rPr>
              <a:t>Pengyuan</a:t>
            </a:r>
            <a:r>
              <a:rPr lang="en-US" altLang="zh-CN" sz="1800" dirty="0">
                <a:latin typeface="Calibri" panose="020F0502020204030204" pitchFamily="34" charset="0"/>
                <a:ea typeface="Source Sans Pro" panose="020B0503030403020204" pitchFamily="34" charset="0"/>
                <a:cs typeface="Calibri" panose="020F0502020204030204" pitchFamily="34" charset="0"/>
              </a:rPr>
              <a:t> </a:t>
            </a:r>
            <a:r>
              <a:rPr lang="en-US" altLang="zh-CN" sz="1800" dirty="0" smtClean="0">
                <a:latin typeface="Calibri" panose="020F0502020204030204" pitchFamily="34" charset="0"/>
                <a:ea typeface="Source Sans Pro" panose="020B0503030403020204" pitchFamily="34" charset="0"/>
                <a:cs typeface="Calibri" panose="020F0502020204030204" pitchFamily="34" charset="0"/>
              </a:rPr>
              <a:t>Zhang</a:t>
            </a:r>
            <a:endParaRPr lang="en-US" altLang="zh-CN" sz="2400" dirty="0">
              <a:solidFill>
                <a:srgbClr val="002060"/>
              </a:solidFill>
              <a:latin typeface="Calibri" panose="020F0502020204030204" pitchFamily="34" charset="0"/>
              <a:ea typeface="Source Sans Pro" panose="020B0503030403020204" pitchFamily="34" charset="0"/>
              <a:cs typeface="Calibri" panose="020F0502020204030204" pitchFamily="34" charset="0"/>
            </a:endParaRPr>
          </a:p>
        </p:txBody>
      </p:sp>
      <p:sp>
        <p:nvSpPr>
          <p:cNvPr id="6" name="TextBox 5"/>
          <p:cNvSpPr txBox="1"/>
          <p:nvPr/>
        </p:nvSpPr>
        <p:spPr>
          <a:xfrm>
            <a:off x="35496" y="1628800"/>
            <a:ext cx="9144000" cy="574773"/>
          </a:xfrm>
          <a:prstGeom prst="rect">
            <a:avLst/>
          </a:prstGeom>
          <a:noFill/>
        </p:spPr>
        <p:txBody>
          <a:bodyPr wrap="square" rtlCol="0">
            <a:spAutoFit/>
          </a:bodyPr>
          <a:lstStyle/>
          <a:p>
            <a:pPr algn="ctr">
              <a:lnSpc>
                <a:spcPct val="110000"/>
              </a:lnSpc>
            </a:pPr>
            <a:r>
              <a:rPr lang="en-US" altLang="zh-CN" sz="3000" b="1" dirty="0">
                <a:solidFill>
                  <a:srgbClr val="0070C0"/>
                </a:solidFill>
                <a:latin typeface="Calibri" panose="020F0502020204030204" pitchFamily="34" charset="0"/>
                <a:ea typeface="微软雅黑" panose="020B0503020204020204" pitchFamily="34" charset="-122"/>
                <a:cs typeface="Calibri" panose="020F0502020204030204" pitchFamily="34" charset="0"/>
              </a:rPr>
              <a:t>The </a:t>
            </a:r>
            <a:r>
              <a:rPr lang="en-US" altLang="zh-CN" sz="3000" b="1" dirty="0" err="1">
                <a:solidFill>
                  <a:srgbClr val="0070C0"/>
                </a:solidFill>
                <a:latin typeface="Calibri" panose="020F0502020204030204" pitchFamily="34" charset="0"/>
                <a:ea typeface="微软雅黑" panose="020B0503020204020204" pitchFamily="34" charset="-122"/>
                <a:cs typeface="Calibri" panose="020F0502020204030204" pitchFamily="34" charset="0"/>
              </a:rPr>
              <a:t>ThinkIT</a:t>
            </a:r>
            <a:r>
              <a:rPr lang="en-US" altLang="zh-CN" sz="3000" b="1" dirty="0">
                <a:solidFill>
                  <a:srgbClr val="0070C0"/>
                </a:solidFill>
                <a:latin typeface="Calibri" panose="020F0502020204030204" pitchFamily="34" charset="0"/>
                <a:ea typeface="微软雅黑" panose="020B0503020204020204" pitchFamily="34" charset="-122"/>
                <a:cs typeface="Calibri" panose="020F0502020204030204" pitchFamily="34" charset="0"/>
              </a:rPr>
              <a:t> System for ICASSP2021 M2VoC challenge</a:t>
            </a:r>
            <a:endParaRPr lang="en-US" altLang="zh-CN" sz="3000" b="1" dirty="0">
              <a:solidFill>
                <a:srgbClr val="0070C0"/>
              </a:solidFill>
              <a:latin typeface="Calibri" panose="020F0502020204030204" pitchFamily="34" charset="0"/>
              <a:ea typeface="微软雅黑" panose="020B0503020204020204" pitchFamily="34" charset="-122"/>
              <a:cs typeface="Calibri" panose="020F0502020204030204" pitchFamily="34" charset="0"/>
            </a:endParaRPr>
          </a:p>
        </p:txBody>
      </p:sp>
      <p:grpSp>
        <p:nvGrpSpPr>
          <p:cNvPr id="13" name="组合 12"/>
          <p:cNvGrpSpPr/>
          <p:nvPr/>
        </p:nvGrpSpPr>
        <p:grpSpPr>
          <a:xfrm>
            <a:off x="4932040" y="112857"/>
            <a:ext cx="4320480" cy="688811"/>
            <a:chOff x="4932040" y="112857"/>
            <a:chExt cx="4320480" cy="688811"/>
          </a:xfrm>
        </p:grpSpPr>
        <p:sp>
          <p:nvSpPr>
            <p:cNvPr id="9" name="文本框 26"/>
            <p:cNvSpPr txBox="1"/>
            <p:nvPr/>
          </p:nvSpPr>
          <p:spPr>
            <a:xfrm>
              <a:off x="5428104" y="524669"/>
              <a:ext cx="3824416" cy="276999"/>
            </a:xfrm>
            <a:prstGeom prst="rect">
              <a:avLst/>
            </a:prstGeom>
            <a:noFill/>
          </p:spPr>
          <p:txBody>
            <a:bodyPr wrap="square" rtlCol="0">
              <a:spAutoFit/>
            </a:bodyPr>
            <a:lstStyle/>
            <a:p>
              <a:pPr algn="ctr"/>
              <a:r>
                <a:rPr lang="en-US" altLang="zh-CN" sz="1200" b="1" dirty="0">
                  <a:solidFill>
                    <a:srgbClr val="00378C"/>
                  </a:solidFill>
                  <a:latin typeface="Times New Roman" panose="02020603050405020304" pitchFamily="18" charset="0"/>
                  <a:ea typeface="微软雅黑" panose="020B0503020204020204" pitchFamily="34" charset="-122"/>
                  <a:cs typeface="Times New Roman" panose="02020603050405020304" pitchFamily="18" charset="0"/>
                </a:rPr>
                <a:t>Institute  of  Acoustics, Chinese Academy of Sciences</a:t>
              </a:r>
              <a:endParaRPr lang="zh-CN" altLang="en-US" sz="1200" b="1" dirty="0">
                <a:solidFill>
                  <a:srgbClr val="00378C"/>
                </a:solidFill>
                <a:latin typeface="Times New Roman" panose="02020603050405020304" pitchFamily="18" charset="0"/>
                <a:ea typeface="微软雅黑" panose="020B0503020204020204" pitchFamily="34" charset="-122"/>
                <a:cs typeface="Times New Roman" panose="02020603050405020304" pitchFamily="18" charset="0"/>
              </a:endParaRPr>
            </a:p>
          </p:txBody>
        </p:sp>
        <p:pic>
          <p:nvPicPr>
            <p:cNvPr id="10" name="图片 27"/>
            <p:cNvPicPr>
              <a:picLocks noChangeAspect="1"/>
            </p:cNvPicPr>
            <p:nvPr/>
          </p:nvPicPr>
          <p:blipFill>
            <a:blip r:embed="rId1" cstate="print">
              <a:extLst>
                <a:ext uri="{BEBA8EAE-BF5A-486C-A8C5-ECC9F3942E4B}">
                  <a14:imgProps xmlns:a14="http://schemas.microsoft.com/office/drawing/2010/main">
                    <a14:imgLayer r:embed="rId2">
                      <a14:imgEffect>
                        <a14:saturation sat="200000"/>
                      </a14:imgEffect>
                    </a14:imgLayer>
                  </a14:imgProps>
                </a:ext>
                <a:ext uri="{28A0092B-C50C-407E-A947-70E740481C1C}">
                  <a14:useLocalDpi xmlns:a14="http://schemas.microsoft.com/office/drawing/2010/main" val="0"/>
                </a:ext>
              </a:extLst>
            </a:blip>
            <a:stretch>
              <a:fillRect/>
            </a:stretch>
          </p:blipFill>
          <p:spPr>
            <a:xfrm>
              <a:off x="4932040" y="139388"/>
              <a:ext cx="654110" cy="662280"/>
            </a:xfrm>
            <a:prstGeom prst="rect">
              <a:avLst/>
            </a:prstGeom>
          </p:spPr>
        </p:pic>
        <p:sp>
          <p:nvSpPr>
            <p:cNvPr id="12" name="文本框 11"/>
            <p:cNvSpPr txBox="1"/>
            <p:nvPr/>
          </p:nvSpPr>
          <p:spPr>
            <a:xfrm>
              <a:off x="5364088" y="112857"/>
              <a:ext cx="3888432" cy="507831"/>
            </a:xfrm>
            <a:prstGeom prst="rect">
              <a:avLst/>
            </a:prstGeom>
            <a:noFill/>
          </p:spPr>
          <p:txBody>
            <a:bodyPr wrap="square">
              <a:spAutoFit/>
            </a:bodyPr>
            <a:lstStyle/>
            <a:p>
              <a:pPr algn="ctr"/>
              <a:r>
                <a:rPr lang="zh-CN" altLang="en-US" sz="2600" b="1" dirty="0">
                  <a:solidFill>
                    <a:srgbClr val="00378C"/>
                  </a:solidFill>
                  <a:latin typeface="华文中宋" panose="02010600040101010101" pitchFamily="2" charset="-122"/>
                  <a:ea typeface="华文中宋" panose="02010600040101010101" pitchFamily="2" charset="-122"/>
                </a:rPr>
                <a:t>中国科学院 声学研究所</a:t>
              </a:r>
              <a:endParaRPr lang="en-US" altLang="zh-CN" sz="2600" b="1" dirty="0">
                <a:solidFill>
                  <a:srgbClr val="00378C"/>
                </a:solidFill>
                <a:latin typeface="华文中宋" panose="02010600040101010101" pitchFamily="2" charset="-122"/>
                <a:ea typeface="华文中宋" panose="02010600040101010101" pitchFamily="2" charset="-122"/>
              </a:endParaRPr>
            </a:p>
          </p:txBody>
        </p:sp>
      </p:grpSp>
      <p:sp>
        <p:nvSpPr>
          <p:cNvPr id="4" name="文本框 3"/>
          <p:cNvSpPr txBox="1"/>
          <p:nvPr/>
        </p:nvSpPr>
        <p:spPr>
          <a:xfrm>
            <a:off x="3563888" y="6021288"/>
            <a:ext cx="2736304" cy="461665"/>
          </a:xfrm>
          <a:prstGeom prst="rect">
            <a:avLst/>
          </a:prstGeom>
          <a:noFill/>
        </p:spPr>
        <p:txBody>
          <a:bodyPr wrap="square" rtlCol="0">
            <a:spAutoFit/>
          </a:bodyPr>
          <a:lstStyle/>
          <a:p>
            <a:r>
              <a:rPr lang="en-US" altLang="zh-CN" sz="2400" dirty="0">
                <a:solidFill>
                  <a:srgbClr val="002060"/>
                </a:solidFill>
                <a:latin typeface="Calibri" panose="020F0502020204030204" pitchFamily="34" charset="0"/>
                <a:ea typeface="Source Sans Pro" panose="020B0503030403020204" pitchFamily="34" charset="0"/>
                <a:cs typeface="Calibri" panose="020F0502020204030204" pitchFamily="34" charset="0"/>
              </a:rPr>
              <a:t>IEEE </a:t>
            </a:r>
            <a:r>
              <a:rPr lang="en-US" altLang="zh-CN" sz="2400" dirty="0" smtClean="0">
                <a:solidFill>
                  <a:srgbClr val="002060"/>
                </a:solidFill>
                <a:latin typeface="Calibri" panose="020F0502020204030204" pitchFamily="34" charset="0"/>
                <a:ea typeface="Source Sans Pro" panose="020B0503030403020204" pitchFamily="34" charset="0"/>
                <a:cs typeface="Calibri" panose="020F0502020204030204" pitchFamily="34" charset="0"/>
              </a:rPr>
              <a:t>ICASSP 2021</a:t>
            </a:r>
            <a:endParaRPr lang="zh-CN" altLang="en-US" sz="2400" dirty="0">
              <a:solidFill>
                <a:srgbClr val="002060"/>
              </a:solidFill>
              <a:latin typeface="Calibri" panose="020F0502020204030204" pitchFamily="34" charset="0"/>
              <a:ea typeface="Source Sans Pro" panose="020B0503030403020204" pitchFamily="34" charset="0"/>
              <a:cs typeface="Calibri" panose="020F0502020204030204" pitchFamily="34" charset="0"/>
            </a:endParaRPr>
          </a:p>
        </p:txBody>
      </p:sp>
      <p:sp>
        <p:nvSpPr>
          <p:cNvPr id="5" name="文本框 4"/>
          <p:cNvSpPr txBox="1"/>
          <p:nvPr/>
        </p:nvSpPr>
        <p:spPr>
          <a:xfrm>
            <a:off x="1403140" y="4299027"/>
            <a:ext cx="6552728" cy="757130"/>
          </a:xfrm>
          <a:prstGeom prst="rect">
            <a:avLst/>
          </a:prstGeom>
          <a:noFill/>
        </p:spPr>
        <p:txBody>
          <a:bodyPr wrap="square" rtlCol="0">
            <a:spAutoFit/>
          </a:bodyPr>
          <a:lstStyle/>
          <a:p>
            <a:pPr lvl="0" algn="ctr">
              <a:lnSpc>
                <a:spcPct val="80000"/>
              </a:lnSpc>
              <a:buClr>
                <a:srgbClr val="CC0000"/>
              </a:buClr>
            </a:pPr>
            <a:r>
              <a:rPr lang="en-US" altLang="zh-CN" dirty="0">
                <a:solidFill>
                  <a:srgbClr val="002060"/>
                </a:solidFill>
                <a:latin typeface="Calibri" panose="020F0502020204030204" pitchFamily="34" charset="0"/>
                <a:ea typeface="Source Sans Pro" panose="020B0503030403020204" pitchFamily="34" charset="0"/>
                <a:cs typeface="Calibri" panose="020F0502020204030204" pitchFamily="34" charset="0"/>
              </a:rPr>
              <a:t>Key Laboratory of Speech Acoustics and Content Understanding, Institute of Acoustics, CAS, China</a:t>
            </a:r>
            <a:endParaRPr lang="en-US" altLang="zh-CN" dirty="0">
              <a:solidFill>
                <a:srgbClr val="002060"/>
              </a:solidFill>
              <a:latin typeface="Calibri" panose="020F0502020204030204" pitchFamily="34" charset="0"/>
              <a:ea typeface="Source Sans Pro" panose="020B0503030403020204" pitchFamily="34" charset="0"/>
              <a:cs typeface="Calibri" panose="020F0502020204030204" pitchFamily="34" charset="0"/>
            </a:endParaRPr>
          </a:p>
          <a:p>
            <a:pPr lvl="0" algn="ctr">
              <a:lnSpc>
                <a:spcPct val="80000"/>
              </a:lnSpc>
              <a:buClr>
                <a:srgbClr val="CC0000"/>
              </a:buClr>
            </a:pPr>
            <a:r>
              <a:rPr lang="en-US" altLang="zh-CN" dirty="0">
                <a:solidFill>
                  <a:srgbClr val="002060"/>
                </a:solidFill>
                <a:latin typeface="Calibri" panose="020F0502020204030204" pitchFamily="34" charset="0"/>
                <a:ea typeface="Source Sans Pro" panose="020B0503030403020204" pitchFamily="34" charset="0"/>
                <a:cs typeface="Calibri" panose="020F0502020204030204" pitchFamily="34" charset="0"/>
              </a:rPr>
              <a:t>University of Chinese Academy of Sciences, Beijing, </a:t>
            </a:r>
            <a:r>
              <a:rPr lang="en-US" altLang="zh-CN" dirty="0" smtClean="0">
                <a:solidFill>
                  <a:srgbClr val="002060"/>
                </a:solidFill>
                <a:latin typeface="Calibri" panose="020F0502020204030204" pitchFamily="34" charset="0"/>
                <a:ea typeface="Source Sans Pro" panose="020B0503030403020204" pitchFamily="34" charset="0"/>
                <a:cs typeface="Calibri" panose="020F0502020204030204" pitchFamily="34" charset="0"/>
              </a:rPr>
              <a:t>China</a:t>
            </a:r>
            <a:endParaRPr lang="en-US" altLang="zh-CN" dirty="0">
              <a:solidFill>
                <a:srgbClr val="002060"/>
              </a:solidFill>
              <a:latin typeface="Calibri" panose="020F0502020204030204" pitchFamily="34" charset="0"/>
              <a:ea typeface="Source Sans Pro" panose="020B0503030403020204" pitchFamily="34" charset="0"/>
              <a:cs typeface="Calibri" panose="020F0502020204030204" pitchFamily="34" charset="0"/>
            </a:endParaRPr>
          </a:p>
        </p:txBody>
      </p:sp>
    </p:spTree>
  </p:cSld>
  <p:clrMapOvr>
    <a:masterClrMapping/>
  </p:clrMapOvr>
  <p:transition advTm="6484"/>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205437"/>
            <a:ext cx="7604956" cy="639387"/>
          </a:xfrm>
        </p:spPr>
        <p:txBody>
          <a:bodyPr/>
          <a:lstStyle/>
          <a:p>
            <a:r>
              <a:rPr lang="en-US" altLang="zh-CN" sz="2800" dirty="0" smtClean="0"/>
              <a:t>Acoustic model</a:t>
            </a:r>
            <a:endParaRPr lang="en-US" altLang="zh-CN" sz="2700" dirty="0" smtClean="0">
              <a:latin typeface="Calibri" panose="020F0502020204030204" pitchFamily="34" charset="0"/>
              <a:cs typeface="Calibri" panose="020F0502020204030204" pitchFamily="34" charset="0"/>
            </a:endParaRPr>
          </a:p>
          <a:p>
            <a:pPr lvl="1"/>
            <a:endParaRPr lang="en-US" altLang="zh-CN" sz="5700" dirty="0"/>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57" name="Title 3"/>
          <p:cNvSpPr>
            <a:spLocks noGrp="1"/>
          </p:cNvSpPr>
          <p:nvPr>
            <p:ph type="title"/>
          </p:nvPr>
        </p:nvSpPr>
        <p:spPr>
          <a:xfrm>
            <a:off x="567444" y="188640"/>
            <a:ext cx="8001000" cy="738809"/>
          </a:xfrm>
        </p:spPr>
        <p:txBody>
          <a:bodyPr/>
          <a:lstStyle/>
          <a:p>
            <a:r>
              <a:rPr lang="en-US" altLang="zh-CN" sz="3600" dirty="0" smtClean="0">
                <a:solidFill>
                  <a:srgbClr val="0070C0"/>
                </a:solidFill>
              </a:rPr>
              <a:t>System description</a:t>
            </a:r>
            <a:r>
              <a:rPr lang="en-US" sz="3600" dirty="0" smtClean="0">
                <a:solidFill>
                  <a:srgbClr val="0070C0"/>
                </a:solidFill>
              </a:rPr>
              <a:t>:</a:t>
            </a:r>
            <a:endParaRPr lang="en-US" sz="2800" dirty="0">
              <a:solidFill>
                <a:srgbClr val="0070C0"/>
              </a:solidFill>
            </a:endParaRPr>
          </a:p>
        </p:txBody>
      </p:sp>
      <p:pic>
        <p:nvPicPr>
          <p:cNvPr id="6" name="图片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951390" y="2060471"/>
            <a:ext cx="5233093" cy="3781136"/>
          </a:xfrm>
          <a:prstGeom prst="rect">
            <a:avLst/>
          </a:prstGeom>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205437"/>
            <a:ext cx="7604956" cy="639387"/>
          </a:xfrm>
        </p:spPr>
        <p:txBody>
          <a:bodyPr/>
          <a:lstStyle/>
          <a:p>
            <a:r>
              <a:rPr lang="en-US" altLang="zh-CN" sz="2800" dirty="0" smtClean="0"/>
              <a:t>Universal Vocoder</a:t>
            </a:r>
            <a:endParaRPr lang="en-US" altLang="zh-CN" sz="2700" dirty="0" smtClean="0">
              <a:latin typeface="Calibri" panose="020F0502020204030204" pitchFamily="34" charset="0"/>
              <a:cs typeface="Calibri" panose="020F0502020204030204" pitchFamily="34" charset="0"/>
            </a:endParaRPr>
          </a:p>
          <a:p>
            <a:pPr lvl="1"/>
            <a:r>
              <a:rPr lang="en-US" altLang="zh-CN" sz="2100" dirty="0"/>
              <a:t>We modified </a:t>
            </a:r>
            <a:r>
              <a:rPr lang="en-US" altLang="zh-CN" sz="2100" dirty="0" smtClean="0"/>
              <a:t>HIFIGAN to 24k sampling rate.</a:t>
            </a:r>
            <a:endParaRPr lang="en-US" altLang="zh-CN" sz="2100" dirty="0" smtClean="0"/>
          </a:p>
          <a:p>
            <a:pPr lvl="1"/>
            <a:r>
              <a:rPr lang="en-US" altLang="zh-CN" sz="2100" dirty="0"/>
              <a:t>Due to Mel spectrogram’s mismatch between training </a:t>
            </a:r>
            <a:r>
              <a:rPr lang="en-US" altLang="zh-CN" sz="2100" dirty="0" smtClean="0"/>
              <a:t>and inferencing</a:t>
            </a:r>
            <a:r>
              <a:rPr lang="en-US" altLang="zh-CN" sz="2100" dirty="0"/>
              <a:t>, We use the features generated by the </a:t>
            </a:r>
            <a:r>
              <a:rPr lang="en-US" altLang="zh-CN" sz="2100" dirty="0" smtClean="0"/>
              <a:t>acoustic model </a:t>
            </a:r>
            <a:r>
              <a:rPr lang="en-US" altLang="zh-CN" sz="2100" dirty="0"/>
              <a:t>for </a:t>
            </a:r>
            <a:r>
              <a:rPr lang="en-US" altLang="zh-CN" sz="2100" dirty="0" smtClean="0"/>
              <a:t>fine-tuning </a:t>
            </a:r>
            <a:r>
              <a:rPr lang="en-US" altLang="zh-CN" sz="2100" dirty="0"/>
              <a:t>the vocoder to alleviate resonance noise.</a:t>
            </a:r>
            <a:endParaRPr lang="en-US" altLang="zh-CN" sz="2100" dirty="0"/>
          </a:p>
          <a:p>
            <a:pPr lvl="1"/>
            <a:r>
              <a:rPr lang="en-US" altLang="zh-CN" sz="2100" dirty="0"/>
              <a:t>We adopted the linear schedule with warmup from </a:t>
            </a:r>
            <a:r>
              <a:rPr lang="en-US" altLang="zh-CN" sz="2100" dirty="0" smtClean="0"/>
              <a:t>hugging face Transformer </a:t>
            </a:r>
            <a:r>
              <a:rPr lang="en-US" altLang="zh-CN" sz="2100" dirty="0"/>
              <a:t>for </a:t>
            </a:r>
            <a:r>
              <a:rPr lang="en-US" altLang="zh-CN" sz="2100" dirty="0" smtClean="0"/>
              <a:t>fine-tuning </a:t>
            </a:r>
            <a:r>
              <a:rPr lang="en-US" altLang="zh-CN" sz="2100" dirty="0"/>
              <a:t>vocoder.</a:t>
            </a:r>
            <a:endParaRPr lang="en-US" altLang="zh-CN" sz="5700" dirty="0"/>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57" name="Title 3"/>
          <p:cNvSpPr>
            <a:spLocks noGrp="1"/>
          </p:cNvSpPr>
          <p:nvPr>
            <p:ph type="title"/>
          </p:nvPr>
        </p:nvSpPr>
        <p:spPr>
          <a:xfrm>
            <a:off x="567444" y="188640"/>
            <a:ext cx="8001000" cy="738809"/>
          </a:xfrm>
        </p:spPr>
        <p:txBody>
          <a:bodyPr/>
          <a:lstStyle/>
          <a:p>
            <a:r>
              <a:rPr lang="en-US" altLang="zh-CN" sz="3600" dirty="0" smtClean="0">
                <a:solidFill>
                  <a:srgbClr val="0070C0"/>
                </a:solidFill>
              </a:rPr>
              <a:t>System description</a:t>
            </a:r>
            <a:r>
              <a:rPr lang="en-US" sz="3600" dirty="0" smtClean="0">
                <a:solidFill>
                  <a:srgbClr val="0070C0"/>
                </a:solidFill>
              </a:rPr>
              <a:t>:</a:t>
            </a:r>
            <a:endParaRPr lang="en-US" sz="2800" dirty="0">
              <a:solidFill>
                <a:srgbClr val="0070C0"/>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124744"/>
            <a:ext cx="8576556" cy="5040560"/>
          </a:xfrm>
        </p:spPr>
        <p:txBody>
          <a:bodyPr/>
          <a:lstStyle/>
          <a:p>
            <a:pPr algn="l">
              <a:buClr>
                <a:srgbClr val="002060"/>
              </a:buClr>
              <a:buSzTx/>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Background</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Introduction</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lgn="l">
              <a:buClr>
                <a:srgbClr val="002060"/>
              </a:buClr>
              <a:buSzTx/>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M2VoC Challenge description</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lgn="l">
              <a:buClr>
                <a:srgbClr val="002060"/>
              </a:buClr>
              <a:buSzTx/>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System description</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lgn="l">
              <a:buClr>
                <a:srgbClr val="002060"/>
              </a:buClr>
              <a:buSzTx/>
              <a:buFont typeface="Wingdings" panose="05000000000000000000" pitchFamily="2" charset="2"/>
              <a:buChar char="v"/>
            </a:pPr>
            <a:r>
              <a:rPr lang="en-US" sz="2800" dirty="0" smtClean="0">
                <a:solidFill>
                  <a:srgbClr val="8B0CA4"/>
                </a:solidFill>
                <a:latin typeface="Calibri" panose="020F0502020204030204" pitchFamily="34" charset="0"/>
                <a:cs typeface="Calibri" panose="020F0502020204030204" pitchFamily="34" charset="0"/>
              </a:rPr>
              <a:t>Results</a:t>
            </a:r>
            <a:endParaRPr lang="en-US" sz="2800" dirty="0" smtClean="0">
              <a:solidFill>
                <a:srgbClr val="8B0CA4"/>
              </a:solidFill>
              <a:latin typeface="Calibri" panose="020F0502020204030204" pitchFamily="34" charset="0"/>
              <a:cs typeface="Calibri" panose="020F0502020204030204" pitchFamily="34" charset="0"/>
            </a:endParaRPr>
          </a:p>
          <a:p>
            <a:endParaRPr lang="en-US" sz="2800" dirty="0">
              <a:solidFill>
                <a:schemeClr val="accent3">
                  <a:lumMod val="75000"/>
                </a:schemeClr>
              </a:solidFill>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solidFill>
                  <a:srgbClr val="000000"/>
                </a:solidFill>
              </a:rPr>
            </a:fld>
            <a:endParaRPr lang="en-US" altLang="zh-CN" dirty="0">
              <a:solidFill>
                <a:srgbClr val="000000"/>
              </a:solidFill>
            </a:endParaRPr>
          </a:p>
        </p:txBody>
      </p:sp>
      <p:sp>
        <p:nvSpPr>
          <p:cNvPr id="4" name="Title 3"/>
          <p:cNvSpPr>
            <a:spLocks noGrp="1"/>
          </p:cNvSpPr>
          <p:nvPr>
            <p:ph type="title"/>
          </p:nvPr>
        </p:nvSpPr>
        <p:spPr>
          <a:xfrm>
            <a:off x="567444" y="188640"/>
            <a:ext cx="8001000" cy="738809"/>
          </a:xfrm>
        </p:spPr>
        <p:txBody>
          <a:bodyPr/>
          <a:lstStyle/>
          <a:p>
            <a:r>
              <a:rPr lang="en-US" sz="3600" dirty="0">
                <a:solidFill>
                  <a:srgbClr val="0070C0"/>
                </a:solidFill>
              </a:rPr>
              <a:t>Outline</a:t>
            </a:r>
            <a:endParaRPr lang="en-US" sz="3600" dirty="0">
              <a:solidFill>
                <a:srgbClr val="0070C0"/>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205437"/>
            <a:ext cx="7604956" cy="639387"/>
          </a:xfrm>
        </p:spPr>
        <p:txBody>
          <a:bodyPr/>
          <a:lstStyle/>
          <a:p>
            <a:pPr marL="0" indent="0">
              <a:buNone/>
            </a:pPr>
            <a:endParaRPr lang="en-US" altLang="zh-CN" sz="2700" dirty="0" smtClean="0">
              <a:latin typeface="Calibri" panose="020F0502020204030204" pitchFamily="34" charset="0"/>
              <a:cs typeface="Calibri" panose="020F0502020204030204" pitchFamily="34" charset="0"/>
            </a:endParaRPr>
          </a:p>
          <a:p>
            <a:pPr lvl="1"/>
            <a:r>
              <a:rPr lang="en-US" altLang="zh-CN" sz="2100" b="1" dirty="0"/>
              <a:t>Quality</a:t>
            </a:r>
            <a:r>
              <a:rPr lang="en-US" altLang="zh-CN" sz="2100" dirty="0"/>
              <a:t>: our system (T15) achieves an average score of 4.02 (rank 4th) and 3.96 (rank 2nd) in the combined results of Track 1a and Track 2a.</a:t>
            </a:r>
            <a:endParaRPr lang="en-US" altLang="zh-CN" sz="2100" dirty="0"/>
          </a:p>
          <a:p>
            <a:pPr lvl="1"/>
            <a:r>
              <a:rPr lang="en-US" altLang="zh-CN" sz="2100" b="1" dirty="0"/>
              <a:t>Similarity</a:t>
            </a:r>
            <a:r>
              <a:rPr lang="en-US" altLang="zh-CN" sz="2100" dirty="0"/>
              <a:t>: our system achieves an average score of 4.14 (rank 3rd) and 3.13 (4th) in the combined results of Track 1a and Track 2a.</a:t>
            </a:r>
            <a:endParaRPr lang="en-US" altLang="zh-CN" sz="2100" dirty="0"/>
          </a:p>
          <a:p>
            <a:pPr lvl="1"/>
            <a:r>
              <a:rPr lang="en-US" altLang="zh-CN" sz="2100" b="1" dirty="0"/>
              <a:t>Style</a:t>
            </a:r>
            <a:r>
              <a:rPr lang="en-US" altLang="zh-CN" sz="2100" dirty="0"/>
              <a:t>: our system achieves an average score of 4.12 in the combined results of Track 1a. Among the 18 systems participating in this track, our system is outperformed by only one system (T22).</a:t>
            </a:r>
            <a:endParaRPr lang="en-US" altLang="zh-CN" sz="2100" dirty="0"/>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57" name="Title 3"/>
          <p:cNvSpPr>
            <a:spLocks noGrp="1"/>
          </p:cNvSpPr>
          <p:nvPr>
            <p:ph type="title"/>
          </p:nvPr>
        </p:nvSpPr>
        <p:spPr>
          <a:xfrm>
            <a:off x="567444" y="188640"/>
            <a:ext cx="8001000" cy="738809"/>
          </a:xfrm>
        </p:spPr>
        <p:txBody>
          <a:bodyPr/>
          <a:lstStyle/>
          <a:p>
            <a:r>
              <a:rPr lang="en-US" altLang="zh-CN" sz="3600" dirty="0" smtClean="0">
                <a:solidFill>
                  <a:srgbClr val="0070C0"/>
                </a:solidFill>
              </a:rPr>
              <a:t>Results</a:t>
            </a:r>
            <a:r>
              <a:rPr lang="en-US" sz="3600" dirty="0" smtClean="0">
                <a:solidFill>
                  <a:srgbClr val="0070C0"/>
                </a:solidFill>
              </a:rPr>
              <a:t>: </a:t>
            </a:r>
            <a:r>
              <a:rPr lang="en-US" altLang="zh-CN" sz="2800" dirty="0">
                <a:solidFill>
                  <a:srgbClr val="0070C0"/>
                </a:solidFill>
                <a:sym typeface="+mn-ea"/>
              </a:rPr>
              <a:t>Subjective evaluation</a:t>
            </a:r>
            <a:endParaRPr lang="en-US" altLang="zh-CN" sz="2800" dirty="0">
              <a:solidFill>
                <a:srgbClr val="0070C0"/>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205437"/>
            <a:ext cx="7604956" cy="639387"/>
          </a:xfrm>
        </p:spPr>
        <p:txBody>
          <a:bodyPr/>
          <a:lstStyle/>
          <a:p>
            <a:pPr marL="0" indent="0">
              <a:buNone/>
            </a:pPr>
            <a:endParaRPr lang="en-US" altLang="zh-CN" sz="2700" dirty="0" smtClean="0">
              <a:latin typeface="Calibri" panose="020F0502020204030204" pitchFamily="34" charset="0"/>
              <a:cs typeface="Calibri" panose="020F0502020204030204" pitchFamily="34" charset="0"/>
            </a:endParaRPr>
          </a:p>
          <a:p>
            <a:pPr lvl="1"/>
            <a:r>
              <a:rPr lang="en-US" altLang="zh-CN" sz="2100" dirty="0"/>
              <a:t>For example, repeated words like “我我” frequently appear in TT_chat. After finetuning,PPH are more likely to appear within repeated words which is line to her speaking habit.</a:t>
            </a:r>
            <a:endParaRPr lang="en-US" altLang="zh-CN" sz="2100" dirty="0"/>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57" name="Title 3"/>
          <p:cNvSpPr>
            <a:spLocks noGrp="1"/>
          </p:cNvSpPr>
          <p:nvPr>
            <p:ph type="title"/>
          </p:nvPr>
        </p:nvSpPr>
        <p:spPr>
          <a:xfrm>
            <a:off x="567444" y="188640"/>
            <a:ext cx="8001000" cy="738809"/>
          </a:xfrm>
        </p:spPr>
        <p:txBody>
          <a:bodyPr/>
          <a:lstStyle/>
          <a:p>
            <a:r>
              <a:rPr lang="en-US" altLang="zh-CN" sz="3600" dirty="0" smtClean="0">
                <a:solidFill>
                  <a:srgbClr val="0070C0"/>
                </a:solidFill>
              </a:rPr>
              <a:t>Results</a:t>
            </a:r>
            <a:r>
              <a:rPr lang="en-US" sz="3600" dirty="0" smtClean="0">
                <a:solidFill>
                  <a:srgbClr val="0070C0"/>
                </a:solidFill>
              </a:rPr>
              <a:t>: </a:t>
            </a:r>
            <a:r>
              <a:rPr lang="en-US" altLang="zh-CN" sz="2800" dirty="0">
                <a:solidFill>
                  <a:srgbClr val="0070C0"/>
                </a:solidFill>
                <a:sym typeface="+mn-ea"/>
              </a:rPr>
              <a:t>Accuracy on prosody boundary prediction</a:t>
            </a:r>
            <a:endParaRPr lang="en-US" altLang="zh-CN" sz="2800" dirty="0">
              <a:solidFill>
                <a:srgbClr val="0070C0"/>
              </a:solidFill>
              <a:sym typeface="+mn-ea"/>
            </a:endParaRPr>
          </a:p>
        </p:txBody>
      </p:sp>
      <p:pic>
        <p:nvPicPr>
          <p:cNvPr id="10" name="图片 9"/>
          <p:cNvPicPr>
            <a:picLocks noChangeAspect="1"/>
          </p:cNvPicPr>
          <p:nvPr/>
        </p:nvPicPr>
        <p:blipFill>
          <a:blip r:embed="rId1"/>
          <a:stretch>
            <a:fillRect/>
          </a:stretch>
        </p:blipFill>
        <p:spPr>
          <a:xfrm>
            <a:off x="1667510" y="3213100"/>
            <a:ext cx="5800725" cy="1800225"/>
          </a:xfrm>
          <a:prstGeom prst="rect">
            <a:avLst/>
          </a:prstGeom>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57" name="Title 3"/>
          <p:cNvSpPr>
            <a:spLocks noGrp="1"/>
          </p:cNvSpPr>
          <p:nvPr>
            <p:ph type="title"/>
          </p:nvPr>
        </p:nvSpPr>
        <p:spPr>
          <a:xfrm>
            <a:off x="567444" y="188640"/>
            <a:ext cx="8001000" cy="738809"/>
          </a:xfrm>
        </p:spPr>
        <p:txBody>
          <a:bodyPr/>
          <a:lstStyle/>
          <a:p>
            <a:r>
              <a:rPr lang="en-US" altLang="zh-CN" sz="3600" dirty="0" smtClean="0">
                <a:solidFill>
                  <a:srgbClr val="0070C0"/>
                </a:solidFill>
              </a:rPr>
              <a:t>Results</a:t>
            </a:r>
            <a:r>
              <a:rPr lang="en-US" sz="3600" dirty="0" smtClean="0">
                <a:solidFill>
                  <a:srgbClr val="0070C0"/>
                </a:solidFill>
              </a:rPr>
              <a:t>: </a:t>
            </a:r>
            <a:r>
              <a:rPr lang="en-US" altLang="zh-CN" sz="2800" dirty="0">
                <a:solidFill>
                  <a:srgbClr val="0070C0"/>
                </a:solidFill>
                <a:sym typeface="+mn-ea"/>
              </a:rPr>
              <a:t>Analysis of fitting situation</a:t>
            </a:r>
            <a:endParaRPr lang="en-US" altLang="zh-CN" sz="2800" dirty="0">
              <a:solidFill>
                <a:srgbClr val="0070C0"/>
              </a:solidFill>
              <a:sym typeface="+mn-ea"/>
            </a:endParaRPr>
          </a:p>
        </p:txBody>
      </p:sp>
      <p:grpSp>
        <p:nvGrpSpPr>
          <p:cNvPr id="7" name="组合 6"/>
          <p:cNvGrpSpPr/>
          <p:nvPr/>
        </p:nvGrpSpPr>
        <p:grpSpPr>
          <a:xfrm>
            <a:off x="1475038" y="1224561"/>
            <a:ext cx="6063047" cy="4611370"/>
            <a:chOff x="39" y="5217"/>
            <a:chExt cx="9548" cy="7262"/>
          </a:xfrm>
        </p:grpSpPr>
        <p:grpSp>
          <p:nvGrpSpPr>
            <p:cNvPr id="8" name="组合 7"/>
            <p:cNvGrpSpPr/>
            <p:nvPr/>
          </p:nvGrpSpPr>
          <p:grpSpPr>
            <a:xfrm>
              <a:off x="39" y="5217"/>
              <a:ext cx="9485" cy="7262"/>
              <a:chOff x="-191326" y="3225280"/>
              <a:chExt cx="6022920" cy="4611370"/>
            </a:xfrm>
          </p:grpSpPr>
          <p:pic>
            <p:nvPicPr>
              <p:cNvPr id="12" name="图片 11"/>
              <p:cNvPicPr>
                <a:picLocks noChangeAspect="1"/>
              </p:cNvPicPr>
              <p:nvPr/>
            </p:nvPicPr>
            <p:blipFill>
              <a:blip r:embed="rId1"/>
              <a:stretch>
                <a:fillRect/>
              </a:stretch>
            </p:blipFill>
            <p:spPr>
              <a:xfrm>
                <a:off x="-191236" y="3269196"/>
                <a:ext cx="2984465" cy="2380359"/>
              </a:xfrm>
              <a:prstGeom prst="rect">
                <a:avLst/>
              </a:prstGeom>
            </p:spPr>
          </p:pic>
          <p:pic>
            <p:nvPicPr>
              <p:cNvPr id="5" name="图片 4"/>
              <p:cNvPicPr>
                <a:picLocks noChangeAspect="1"/>
              </p:cNvPicPr>
              <p:nvPr/>
            </p:nvPicPr>
            <p:blipFill>
              <a:blip r:embed="rId2"/>
              <a:stretch>
                <a:fillRect/>
              </a:stretch>
            </p:blipFill>
            <p:spPr>
              <a:xfrm>
                <a:off x="2793229" y="3225280"/>
                <a:ext cx="3038365" cy="2400628"/>
              </a:xfrm>
              <a:prstGeom prst="rect">
                <a:avLst/>
              </a:prstGeom>
            </p:spPr>
          </p:pic>
          <p:pic>
            <p:nvPicPr>
              <p:cNvPr id="6" name="图片 5"/>
              <p:cNvPicPr>
                <a:picLocks noChangeAspect="1"/>
              </p:cNvPicPr>
              <p:nvPr/>
            </p:nvPicPr>
            <p:blipFill>
              <a:blip r:embed="rId3"/>
              <a:stretch>
                <a:fillRect/>
              </a:stretch>
            </p:blipFill>
            <p:spPr>
              <a:xfrm>
                <a:off x="-191326" y="5501120"/>
                <a:ext cx="2945765" cy="2335530"/>
              </a:xfrm>
              <a:prstGeom prst="rect">
                <a:avLst/>
              </a:prstGeom>
            </p:spPr>
          </p:pic>
        </p:grpSp>
        <p:pic>
          <p:nvPicPr>
            <p:cNvPr id="9" name="图片 8"/>
            <p:cNvPicPr>
              <a:picLocks noChangeAspect="1"/>
            </p:cNvPicPr>
            <p:nvPr/>
          </p:nvPicPr>
          <p:blipFill>
            <a:blip r:embed="rId4"/>
            <a:stretch>
              <a:fillRect/>
            </a:stretch>
          </p:blipFill>
          <p:spPr>
            <a:xfrm>
              <a:off x="4792" y="8801"/>
              <a:ext cx="4795" cy="3648"/>
            </a:xfrm>
            <a:prstGeom prst="rect">
              <a:avLst/>
            </a:prstGeom>
          </p:spPr>
        </p:pic>
      </p:gr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64292" y="2564517"/>
            <a:ext cx="5753529" cy="918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None/>
            </a:pPr>
            <a:endParaRPr lang="en-US" altLang="zh-CN" sz="4000" b="1" spc="38"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alibri" panose="020F0502020204030204" pitchFamily="34" charset="0"/>
              <a:cs typeface="Calibri" panose="020F0502020204030204" pitchFamily="34" charset="0"/>
            </a:endParaRPr>
          </a:p>
          <a:p>
            <a:pPr algn="ctr">
              <a:buNone/>
            </a:pPr>
            <a:r>
              <a:rPr lang="en-US" altLang="zh-CN" sz="4400" b="1" spc="38" dirty="0">
                <a:ln w="11430"/>
                <a:solidFill>
                  <a:srgbClr val="002060"/>
                </a:solidFill>
                <a:effectLst>
                  <a:outerShdw blurRad="76200" dist="50800" dir="5400000" algn="tl" rotWithShape="0">
                    <a:srgbClr val="000000">
                      <a:alpha val="65000"/>
                    </a:srgbClr>
                  </a:outerShdw>
                </a:effectLst>
                <a:latin typeface="Calibri" panose="020F0502020204030204" pitchFamily="34" charset="0"/>
                <a:cs typeface="Calibri" panose="020F0502020204030204" pitchFamily="34" charset="0"/>
              </a:rPr>
              <a:t>Thanks</a:t>
            </a:r>
            <a:r>
              <a:rPr lang="zh-CN" altLang="en-US" sz="4400" b="1" spc="38" dirty="0">
                <a:ln w="11430"/>
                <a:solidFill>
                  <a:srgbClr val="002060"/>
                </a:solidFill>
                <a:effectLst>
                  <a:outerShdw blurRad="76200" dist="50800" dir="5400000" algn="tl" rotWithShape="0">
                    <a:srgbClr val="000000">
                      <a:alpha val="65000"/>
                    </a:srgbClr>
                  </a:outerShdw>
                </a:effectLst>
                <a:latin typeface="Calibri" panose="020F0502020204030204" pitchFamily="34" charset="0"/>
                <a:cs typeface="Calibri" panose="020F0502020204030204" pitchFamily="34" charset="0"/>
              </a:rPr>
              <a:t>！</a:t>
            </a:r>
            <a:endParaRPr lang="zh-CN" altLang="en-US" sz="4400" b="1" spc="38" dirty="0">
              <a:ln w="11430"/>
              <a:solidFill>
                <a:srgbClr val="002060"/>
              </a:solidFill>
              <a:effectLst>
                <a:outerShdw blurRad="76200" dist="50800" dir="5400000" algn="tl" rotWithShape="0">
                  <a:srgbClr val="000000">
                    <a:alpha val="65000"/>
                  </a:srgbClr>
                </a:outerShdw>
              </a:effectLst>
              <a:latin typeface="Calibri" panose="020F0502020204030204" pitchFamily="34" charset="0"/>
              <a:cs typeface="Calibri" panose="020F0502020204030204" pitchFamily="34" charset="0"/>
            </a:endParaRPr>
          </a:p>
        </p:txBody>
      </p:sp>
      <p:sp>
        <p:nvSpPr>
          <p:cNvPr id="4" name="灯片编号占位符 3"/>
          <p:cNvSpPr>
            <a:spLocks noGrp="1"/>
          </p:cNvSpPr>
          <p:nvPr>
            <p:ph type="sldNum" sz="quarter" idx="12"/>
          </p:nvPr>
        </p:nvSpPr>
        <p:spPr/>
        <p:txBody>
          <a:bodyPr/>
          <a:lstStyle/>
          <a:p>
            <a:pPr>
              <a:defRPr/>
            </a:pPr>
            <a:fld id="{CF0CABAE-49AC-4923-AD54-1BAD48368F90}" type="slidenum">
              <a:rPr lang="en-US" altLang="zh-CN" b="1" smtClean="0"/>
            </a:fld>
            <a:endParaRPr lang="en-US" altLang="zh-CN" b="1"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124744"/>
            <a:ext cx="8576556" cy="5040560"/>
          </a:xfrm>
        </p:spPr>
        <p:txBody>
          <a:bodyPr/>
          <a:lstStyle/>
          <a:p>
            <a:pPr>
              <a:buClr>
                <a:srgbClr val="002060"/>
              </a:buClr>
              <a:buFont typeface="Wingdings" panose="05000000000000000000" pitchFamily="2" charset="2"/>
              <a:buChar char="v"/>
            </a:pPr>
            <a:r>
              <a:rPr lang="en-US" sz="2800" dirty="0" smtClean="0">
                <a:solidFill>
                  <a:srgbClr val="8B0CA4"/>
                </a:solidFill>
                <a:latin typeface="Calibri" panose="020F0502020204030204" pitchFamily="34" charset="0"/>
                <a:cs typeface="Calibri" panose="020F0502020204030204" pitchFamily="34" charset="0"/>
              </a:rPr>
              <a:t>Background</a:t>
            </a:r>
            <a:endParaRPr lang="en-US" sz="2800" dirty="0" smtClean="0">
              <a:solidFill>
                <a:srgbClr val="8B0CA4"/>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a:solidFill>
                  <a:schemeClr val="accent5">
                    <a:lumMod val="90000"/>
                  </a:schemeClr>
                </a:solidFill>
                <a:latin typeface="Calibri" panose="020F0502020204030204" pitchFamily="34" charset="0"/>
                <a:cs typeface="Calibri" panose="020F0502020204030204" pitchFamily="34" charset="0"/>
              </a:rPr>
              <a:t>Introduction</a:t>
            </a:r>
            <a:endParaRPr lang="en-US" altLang="zh-CN" sz="2800" dirty="0">
              <a:solidFill>
                <a:schemeClr val="accent5">
                  <a:lumMod val="90000"/>
                </a:schemeClr>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a:solidFill>
                  <a:schemeClr val="accent5">
                    <a:lumMod val="90000"/>
                  </a:schemeClr>
                </a:solidFill>
                <a:latin typeface="Calibri" panose="020F0502020204030204" pitchFamily="34" charset="0"/>
                <a:cs typeface="Calibri" panose="020F0502020204030204" pitchFamily="34" charset="0"/>
              </a:rPr>
              <a:t>M2VoC Challenge description</a:t>
            </a:r>
            <a:endParaRPr lang="en-US" sz="2800" dirty="0">
              <a:solidFill>
                <a:schemeClr val="accent5">
                  <a:lumMod val="90000"/>
                </a:schemeClr>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a:solidFill>
                  <a:schemeClr val="accent5">
                    <a:lumMod val="90000"/>
                  </a:schemeClr>
                </a:solidFill>
                <a:latin typeface="Calibri" panose="020F0502020204030204" pitchFamily="34" charset="0"/>
                <a:cs typeface="Calibri" panose="020F0502020204030204" pitchFamily="34" charset="0"/>
              </a:rPr>
              <a:t>System description</a:t>
            </a:r>
            <a:endParaRPr lang="en-US" altLang="zh-CN" sz="2800" dirty="0">
              <a:solidFill>
                <a:schemeClr val="accent5">
                  <a:lumMod val="90000"/>
                </a:schemeClr>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Results</a:t>
            </a:r>
            <a:endParaRPr lang="en-US" sz="2800" dirty="0">
              <a:solidFill>
                <a:schemeClr val="accent5">
                  <a:lumMod val="90000"/>
                </a:schemeClr>
              </a:solidFill>
              <a:latin typeface="Calibri" panose="020F0502020204030204" pitchFamily="34" charset="0"/>
              <a:cs typeface="Calibri" panose="020F0502020204030204" pitchFamily="34" charset="0"/>
            </a:endParaRPr>
          </a:p>
          <a:p>
            <a:endParaRPr lang="en-US" sz="2800" dirty="0">
              <a:solidFill>
                <a:schemeClr val="accent3">
                  <a:lumMod val="75000"/>
                </a:schemeClr>
              </a:solidFill>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solidFill>
                  <a:srgbClr val="000000"/>
                </a:solidFill>
              </a:rPr>
            </a:fld>
            <a:endParaRPr lang="en-US" altLang="zh-CN" dirty="0">
              <a:solidFill>
                <a:srgbClr val="000000"/>
              </a:solidFill>
            </a:endParaRPr>
          </a:p>
        </p:txBody>
      </p:sp>
      <p:sp>
        <p:nvSpPr>
          <p:cNvPr id="4" name="Title 3"/>
          <p:cNvSpPr>
            <a:spLocks noGrp="1"/>
          </p:cNvSpPr>
          <p:nvPr>
            <p:ph type="title"/>
          </p:nvPr>
        </p:nvSpPr>
        <p:spPr>
          <a:xfrm>
            <a:off x="567444" y="188640"/>
            <a:ext cx="8001000" cy="738809"/>
          </a:xfrm>
        </p:spPr>
        <p:txBody>
          <a:bodyPr/>
          <a:lstStyle/>
          <a:p>
            <a:r>
              <a:rPr lang="en-US" sz="3600" dirty="0">
                <a:solidFill>
                  <a:srgbClr val="0070C0"/>
                </a:solidFill>
              </a:rPr>
              <a:t>Outline</a:t>
            </a:r>
            <a:endParaRPr lang="en-US" sz="3600" dirty="0">
              <a:solidFill>
                <a:srgbClr val="0070C0"/>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124744"/>
            <a:ext cx="8676456" cy="5040560"/>
          </a:xfrm>
        </p:spPr>
        <p:txBody>
          <a:bodyPr/>
          <a:lstStyle/>
          <a:p>
            <a:pPr algn="l">
              <a:buSzTx/>
              <a:buFont typeface="Wingdings" panose="05000000000000000000" pitchFamily="2" charset="2"/>
              <a:buChar char="o"/>
            </a:pPr>
            <a:r>
              <a:rPr lang="en-US" altLang="zh-CN" sz="2800" dirty="0">
                <a:solidFill>
                  <a:schemeClr val="tx1"/>
                </a:solidFill>
              </a:rPr>
              <a:t>Current TTS are </a:t>
            </a:r>
            <a:r>
              <a:rPr lang="en-US" altLang="zh-CN" sz="2800" b="1" dirty="0">
                <a:solidFill>
                  <a:schemeClr val="tx1"/>
                </a:solidFill>
              </a:rPr>
              <a:t>contrained </a:t>
            </a:r>
            <a:r>
              <a:rPr lang="en-US" altLang="zh-CN" sz="2800" dirty="0">
                <a:solidFill>
                  <a:schemeClr val="tx1"/>
                </a:solidFill>
              </a:rPr>
              <a:t>in several aspects:</a:t>
            </a:r>
            <a:endParaRPr lang="en-US" altLang="zh-CN" sz="2800" dirty="0">
              <a:solidFill>
                <a:schemeClr val="tx1"/>
              </a:solidFill>
            </a:endParaRPr>
          </a:p>
          <a:p>
            <a:pPr lvl="1" algn="l">
              <a:buSzTx/>
              <a:buFont typeface="Wingdings" panose="05000000000000000000" pitchFamily="2" charset="2"/>
              <a:buChar char="n"/>
            </a:pPr>
            <a:r>
              <a:rPr lang="en-US" altLang="zh-CN" sz="2400" dirty="0">
                <a:solidFill>
                  <a:schemeClr val="tx1"/>
                </a:solidFill>
                <a:latin typeface="Calibri" panose="020F0502020204030204" pitchFamily="34" charset="0"/>
                <a:cs typeface="Calibri" panose="020F0502020204030204" pitchFamily="34" charset="0"/>
              </a:rPr>
              <a:t>Large amount of training data</a:t>
            </a:r>
            <a:endParaRPr lang="en-US" altLang="zh-CN" sz="2400" dirty="0">
              <a:solidFill>
                <a:schemeClr val="tx1"/>
              </a:solidFill>
              <a:latin typeface="Calibri" panose="020F0502020204030204" pitchFamily="34" charset="0"/>
              <a:cs typeface="Calibri" panose="020F0502020204030204" pitchFamily="34" charset="0"/>
            </a:endParaRPr>
          </a:p>
          <a:p>
            <a:pPr lvl="1" algn="l">
              <a:buSzTx/>
              <a:buFont typeface="Wingdings" panose="05000000000000000000" pitchFamily="2" charset="2"/>
              <a:buChar char="n"/>
            </a:pPr>
            <a:r>
              <a:rPr lang="en-US" altLang="zh-CN" sz="2400" dirty="0">
                <a:solidFill>
                  <a:schemeClr val="tx1"/>
                </a:solidFill>
                <a:latin typeface="Calibri" panose="020F0502020204030204" pitchFamily="34" charset="0"/>
                <a:cs typeface="Calibri" panose="020F0502020204030204" pitchFamily="34" charset="0"/>
              </a:rPr>
              <a:t>Consistent speaking style</a:t>
            </a:r>
            <a:endParaRPr lang="en-US" altLang="zh-CN" sz="2400" dirty="0">
              <a:solidFill>
                <a:schemeClr val="tx1"/>
              </a:solidFill>
              <a:latin typeface="Calibri" panose="020F0502020204030204" pitchFamily="34" charset="0"/>
              <a:cs typeface="Calibri" panose="020F0502020204030204" pitchFamily="34" charset="0"/>
            </a:endParaRPr>
          </a:p>
          <a:p>
            <a:pPr lvl="1" algn="l">
              <a:buSzTx/>
              <a:buFont typeface="Wingdings" panose="05000000000000000000" pitchFamily="2" charset="2"/>
              <a:buChar char="n"/>
            </a:pPr>
            <a:r>
              <a:rPr lang="en-US" altLang="zh-CN" sz="2400" dirty="0">
                <a:solidFill>
                  <a:schemeClr val="tx1"/>
                </a:solidFill>
                <a:latin typeface="Calibri" panose="020F0502020204030204" pitchFamily="34" charset="0"/>
                <a:cs typeface="Calibri" panose="020F0502020204030204" pitchFamily="34" charset="0"/>
              </a:rPr>
              <a:t>High-quality recording environment</a:t>
            </a:r>
            <a:endParaRPr lang="en-US" altLang="zh-CN" sz="2400" dirty="0">
              <a:solidFill>
                <a:schemeClr val="tx1"/>
              </a:solidFill>
              <a:latin typeface="Calibri" panose="020F0502020204030204" pitchFamily="34" charset="0"/>
              <a:cs typeface="Calibri" panose="020F0502020204030204" pitchFamily="34" charset="0"/>
            </a:endParaRPr>
          </a:p>
          <a:p>
            <a:pPr lvl="1" indent="-352425" algn="l">
              <a:buSzTx/>
              <a:buFont typeface="Wingdings" panose="05000000000000000000" pitchFamily="2" charset="2"/>
              <a:buChar char="o"/>
            </a:pPr>
            <a:endParaRPr lang="en-US" altLang="zh-CN" sz="2800" dirty="0">
              <a:solidFill>
                <a:schemeClr val="tx1"/>
              </a:solidFill>
              <a:cs typeface="+mn-cs"/>
            </a:endParaRPr>
          </a:p>
          <a:p>
            <a:pPr algn="l">
              <a:buSzTx/>
              <a:buFont typeface="Wingdings" panose="05000000000000000000" pitchFamily="2" charset="2"/>
              <a:buChar char="o"/>
            </a:pPr>
            <a:r>
              <a:rPr lang="en-US" altLang="zh-CN" sz="2800" b="1" dirty="0">
                <a:solidFill>
                  <a:schemeClr val="tx1"/>
                </a:solidFill>
              </a:rPr>
              <a:t>Voice cloning</a:t>
            </a:r>
            <a:r>
              <a:rPr lang="en-US" altLang="zh-CN" sz="2800" dirty="0">
                <a:solidFill>
                  <a:schemeClr val="tx1"/>
                </a:solidFill>
              </a:rPr>
              <a:t> pose a important role in the scene of smart home</a:t>
            </a:r>
            <a:endParaRPr lang="en-US" altLang="zh-CN" sz="2800" dirty="0">
              <a:solidFill>
                <a:schemeClr val="tx1"/>
              </a:solidFill>
            </a:endParaRPr>
          </a:p>
          <a:p>
            <a:pPr lvl="1" algn="l">
              <a:buSzTx/>
              <a:buFont typeface="Wingdings" panose="05000000000000000000" pitchFamily="2" charset="2"/>
              <a:buChar char="n"/>
            </a:pPr>
            <a:r>
              <a:rPr lang="en-US" altLang="zh-CN" sz="2400" dirty="0">
                <a:solidFill>
                  <a:schemeClr val="tx1"/>
                </a:solidFill>
                <a:latin typeface="Calibri" panose="020F0502020204030204" pitchFamily="34" charset="0"/>
                <a:cs typeface="Calibri" panose="020F0502020204030204" pitchFamily="34" charset="0"/>
              </a:rPr>
              <a:t>Provide personalized customization tts</a:t>
            </a:r>
            <a:endParaRPr lang="en-US" altLang="zh-CN" sz="2400" dirty="0">
              <a:solidFill>
                <a:schemeClr val="tx1"/>
              </a:solidFill>
              <a:latin typeface="Calibri" panose="020F0502020204030204" pitchFamily="34" charset="0"/>
              <a:cs typeface="Calibri" panose="020F0502020204030204" pitchFamily="34" charset="0"/>
            </a:endParaRPr>
          </a:p>
          <a:p>
            <a:pPr lvl="1" algn="l">
              <a:buSzTx/>
              <a:buFont typeface="Wingdings" panose="05000000000000000000" pitchFamily="2" charset="2"/>
              <a:buChar char="n"/>
            </a:pPr>
            <a:r>
              <a:rPr lang="en-US" altLang="zh-CN" sz="2400" dirty="0">
                <a:solidFill>
                  <a:schemeClr val="tx1"/>
                </a:solidFill>
                <a:latin typeface="Calibri" panose="020F0502020204030204" pitchFamily="34" charset="0"/>
                <a:cs typeface="Calibri" panose="020F0502020204030204" pitchFamily="34" charset="0"/>
              </a:rPr>
              <a:t>Reduce building costs</a:t>
            </a:r>
            <a:endParaRPr lang="en-US" altLang="zh-CN" sz="2400" dirty="0">
              <a:solidFill>
                <a:schemeClr val="tx1"/>
              </a:solidFill>
              <a:latin typeface="Calibri" panose="020F0502020204030204" pitchFamily="34" charset="0"/>
              <a:cs typeface="Calibri" panose="020F0502020204030204" pitchFamily="34" charset="0"/>
            </a:endParaRPr>
          </a:p>
          <a:p>
            <a:pPr lvl="1">
              <a:buClr>
                <a:srgbClr val="002060"/>
              </a:buClr>
              <a:buFont typeface="Wingdings" panose="05000000000000000000" pitchFamily="2" charset="2"/>
              <a:buChar char="v"/>
            </a:pPr>
            <a:endParaRPr lang="en-US" sz="1800" dirty="0">
              <a:solidFill>
                <a:schemeClr val="tx1"/>
              </a:solidFill>
              <a:latin typeface="Calibri" panose="020F0502020204030204" pitchFamily="34" charset="0"/>
              <a:cs typeface="Calibri" panose="020F0502020204030204" pitchFamily="34" charset="0"/>
            </a:endParaRPr>
          </a:p>
          <a:p>
            <a:pPr lvl="1">
              <a:buClr>
                <a:srgbClr val="002060"/>
              </a:buClr>
              <a:buFont typeface="Wingdings" panose="05000000000000000000" pitchFamily="2" charset="2"/>
              <a:buChar char="v"/>
            </a:pPr>
            <a:endParaRPr lang="en-US" sz="2080" dirty="0">
              <a:solidFill>
                <a:schemeClr val="tx1"/>
              </a:solidFill>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4" name="Title 3"/>
          <p:cNvSpPr>
            <a:spLocks noGrp="1"/>
          </p:cNvSpPr>
          <p:nvPr>
            <p:ph type="title"/>
          </p:nvPr>
        </p:nvSpPr>
        <p:spPr>
          <a:xfrm>
            <a:off x="567444" y="188640"/>
            <a:ext cx="8001000" cy="738809"/>
          </a:xfrm>
        </p:spPr>
        <p:txBody>
          <a:bodyPr/>
          <a:lstStyle/>
          <a:p>
            <a:r>
              <a:rPr lang="en-US" sz="3600" smtClean="0">
                <a:solidFill>
                  <a:srgbClr val="0070C0"/>
                </a:solidFill>
              </a:rPr>
              <a:t>Background</a:t>
            </a:r>
            <a:r>
              <a:rPr lang="en-US" sz="3600" smtClean="0">
                <a:solidFill>
                  <a:srgbClr val="0070C0"/>
                </a:solidFill>
              </a:rPr>
              <a:t>:</a:t>
            </a:r>
            <a:endParaRPr lang="en-US" sz="2800" dirty="0">
              <a:solidFill>
                <a:srgbClr val="0070C0"/>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690" y="1205230"/>
            <a:ext cx="8086090" cy="639445"/>
          </a:xfrm>
        </p:spPr>
        <p:txBody>
          <a:bodyPr/>
          <a:lstStyle/>
          <a:p>
            <a:r>
              <a:rPr lang="en-US" altLang="zh-CN" sz="2800" b="1" dirty="0"/>
              <a:t>Speaker embedding</a:t>
            </a:r>
            <a:r>
              <a:rPr lang="en-US" altLang="zh-CN" sz="2800" dirty="0"/>
              <a:t> versus </a:t>
            </a:r>
            <a:r>
              <a:rPr lang="en-US" altLang="zh-CN" sz="2800" b="1" dirty="0"/>
              <a:t>speaker adaptation</a:t>
            </a:r>
            <a:endParaRPr lang="en-US" altLang="zh-CN" sz="2800" dirty="0"/>
          </a:p>
          <a:p>
            <a:pPr lvl="1"/>
            <a:endParaRPr lang="en-US" altLang="zh-CN" sz="2500" dirty="0" smtClean="0"/>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57" name="Title 3"/>
          <p:cNvSpPr>
            <a:spLocks noGrp="1"/>
          </p:cNvSpPr>
          <p:nvPr>
            <p:ph type="title"/>
          </p:nvPr>
        </p:nvSpPr>
        <p:spPr>
          <a:xfrm>
            <a:off x="567444" y="188640"/>
            <a:ext cx="8001000" cy="738809"/>
          </a:xfrm>
        </p:spPr>
        <p:txBody>
          <a:bodyPr/>
          <a:lstStyle/>
          <a:p>
            <a:r>
              <a:rPr lang="en-US" sz="3600" dirty="0">
                <a:solidFill>
                  <a:srgbClr val="0070C0"/>
                </a:solidFill>
              </a:rPr>
              <a:t>Introduction: </a:t>
            </a:r>
            <a:r>
              <a:rPr lang="en-US" altLang="zh-CN" sz="2800" dirty="0" smtClean="0">
                <a:solidFill>
                  <a:srgbClr val="0070C0"/>
                </a:solidFill>
              </a:rPr>
              <a:t>previous method</a:t>
            </a:r>
            <a:endParaRPr lang="en-US" sz="2800" dirty="0">
              <a:solidFill>
                <a:srgbClr val="0070C0"/>
              </a:solidFill>
            </a:endParaRPr>
          </a:p>
        </p:txBody>
      </p:sp>
      <p:grpSp>
        <p:nvGrpSpPr>
          <p:cNvPr id="20" name="组合 19"/>
          <p:cNvGrpSpPr/>
          <p:nvPr/>
        </p:nvGrpSpPr>
        <p:grpSpPr>
          <a:xfrm>
            <a:off x="1259840" y="1772920"/>
            <a:ext cx="2376170" cy="3027045"/>
            <a:chOff x="1019" y="4070"/>
            <a:chExt cx="3742" cy="4767"/>
          </a:xfrm>
        </p:grpSpPr>
        <p:sp>
          <p:nvSpPr>
            <p:cNvPr id="5" name="梯形 4"/>
            <p:cNvSpPr/>
            <p:nvPr/>
          </p:nvSpPr>
          <p:spPr>
            <a:xfrm>
              <a:off x="1019" y="7055"/>
              <a:ext cx="2045" cy="999"/>
            </a:xfrm>
            <a:prstGeom prst="trapezoid">
              <a:avLst/>
            </a:prstGeom>
            <a:no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smtClean="0">
                <a:ln>
                  <a:noFill/>
                </a:ln>
                <a:solidFill>
                  <a:schemeClr val="tx1"/>
                </a:solidFill>
                <a:effectLst/>
                <a:latin typeface="Franklin Gothic Demi" pitchFamily="34" charset="0"/>
                <a:ea typeface="宋体" panose="02010600030101010101" pitchFamily="2" charset="-122"/>
              </a:endParaRPr>
            </a:p>
          </p:txBody>
        </p:sp>
        <p:sp>
          <p:nvSpPr>
            <p:cNvPr id="6" name="梯形 5"/>
            <p:cNvSpPr/>
            <p:nvPr/>
          </p:nvSpPr>
          <p:spPr>
            <a:xfrm rot="10800000">
              <a:off x="1019" y="4890"/>
              <a:ext cx="2045" cy="896"/>
            </a:xfrm>
            <a:prstGeom prst="trapezoid">
              <a:avLst/>
            </a:prstGeom>
            <a:no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smtClean="0">
                <a:ln>
                  <a:noFill/>
                </a:ln>
                <a:solidFill>
                  <a:schemeClr val="tx1"/>
                </a:solidFill>
                <a:effectLst/>
                <a:latin typeface="Franklin Gothic Demi" pitchFamily="34" charset="0"/>
                <a:ea typeface="宋体" panose="02010600030101010101" pitchFamily="2" charset="-122"/>
              </a:endParaRPr>
            </a:p>
          </p:txBody>
        </p:sp>
        <p:sp>
          <p:nvSpPr>
            <p:cNvPr id="7" name="文本框 6"/>
            <p:cNvSpPr txBox="1"/>
            <p:nvPr/>
          </p:nvSpPr>
          <p:spPr>
            <a:xfrm>
              <a:off x="1245" y="7261"/>
              <a:ext cx="1656" cy="580"/>
            </a:xfrm>
            <a:prstGeom prst="rect">
              <a:avLst/>
            </a:prstGeom>
            <a:noFill/>
          </p:spPr>
          <p:txBody>
            <a:bodyPr wrap="none" rtlCol="0">
              <a:spAutoFit/>
            </a:bodyPr>
            <a:p>
              <a:r>
                <a:rPr lang="en-US" altLang="zh-CN"/>
                <a:t>Encoder</a:t>
              </a:r>
              <a:endParaRPr lang="en-US" altLang="zh-CN"/>
            </a:p>
          </p:txBody>
        </p:sp>
        <p:sp>
          <p:nvSpPr>
            <p:cNvPr id="8" name="文本框 7"/>
            <p:cNvSpPr txBox="1"/>
            <p:nvPr/>
          </p:nvSpPr>
          <p:spPr>
            <a:xfrm>
              <a:off x="1266" y="5013"/>
              <a:ext cx="1700" cy="580"/>
            </a:xfrm>
            <a:prstGeom prst="rect">
              <a:avLst/>
            </a:prstGeom>
            <a:noFill/>
          </p:spPr>
          <p:txBody>
            <a:bodyPr wrap="none" rtlCol="0">
              <a:spAutoFit/>
            </a:bodyPr>
            <a:p>
              <a:r>
                <a:rPr lang="en-US" altLang="zh-CN"/>
                <a:t>Decoder</a:t>
              </a:r>
              <a:endParaRPr lang="en-US" altLang="zh-CN"/>
            </a:p>
          </p:txBody>
        </p:sp>
        <p:sp>
          <p:nvSpPr>
            <p:cNvPr id="10" name="流程图: 或者 9"/>
            <p:cNvSpPr/>
            <p:nvPr/>
          </p:nvSpPr>
          <p:spPr>
            <a:xfrm>
              <a:off x="1871" y="6250"/>
              <a:ext cx="340" cy="341"/>
            </a:xfrm>
            <a:prstGeom prst="flowChartOr">
              <a:avLst/>
            </a:prstGeom>
            <a:solidFill>
              <a:schemeClr val="bg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smtClean="0">
                <a:ln>
                  <a:noFill/>
                </a:ln>
                <a:solidFill>
                  <a:schemeClr val="tx1"/>
                </a:solidFill>
                <a:effectLst/>
                <a:latin typeface="Franklin Gothic Demi" pitchFamily="34" charset="0"/>
                <a:ea typeface="宋体" panose="02010600030101010101" pitchFamily="2" charset="-122"/>
              </a:endParaRPr>
            </a:p>
          </p:txBody>
        </p:sp>
        <p:sp>
          <p:nvSpPr>
            <p:cNvPr id="11" name="文本框 10"/>
            <p:cNvSpPr txBox="1"/>
            <p:nvPr/>
          </p:nvSpPr>
          <p:spPr>
            <a:xfrm>
              <a:off x="1125" y="8257"/>
              <a:ext cx="1984" cy="580"/>
            </a:xfrm>
            <a:prstGeom prst="rect">
              <a:avLst/>
            </a:prstGeom>
            <a:noFill/>
          </p:spPr>
          <p:txBody>
            <a:bodyPr wrap="none" rtlCol="0">
              <a:spAutoFit/>
            </a:bodyPr>
            <a:p>
              <a:r>
                <a:rPr lang="en-US" altLang="zh-CN"/>
                <a:t>text input</a:t>
              </a:r>
              <a:endParaRPr lang="en-US" altLang="zh-CN"/>
            </a:p>
          </p:txBody>
        </p:sp>
        <p:sp>
          <p:nvSpPr>
            <p:cNvPr id="12" name="文本框 11"/>
            <p:cNvSpPr txBox="1"/>
            <p:nvPr/>
          </p:nvSpPr>
          <p:spPr>
            <a:xfrm>
              <a:off x="1610" y="4070"/>
              <a:ext cx="1077" cy="580"/>
            </a:xfrm>
            <a:prstGeom prst="rect">
              <a:avLst/>
            </a:prstGeom>
            <a:noFill/>
          </p:spPr>
          <p:txBody>
            <a:bodyPr wrap="none" rtlCol="0">
              <a:spAutoFit/>
            </a:bodyPr>
            <a:p>
              <a:r>
                <a:rPr lang="en-US" altLang="zh-CN"/>
                <a:t>Mels</a:t>
              </a:r>
              <a:endParaRPr lang="en-US" altLang="zh-CN"/>
            </a:p>
          </p:txBody>
        </p:sp>
        <p:sp>
          <p:nvSpPr>
            <p:cNvPr id="13" name="矩形 12"/>
            <p:cNvSpPr/>
            <p:nvPr/>
          </p:nvSpPr>
          <p:spPr>
            <a:xfrm>
              <a:off x="3287" y="6024"/>
              <a:ext cx="1474" cy="794"/>
            </a:xfrm>
            <a:prstGeom prst="rect">
              <a:avLst/>
            </a:prstGeom>
            <a:solidFill>
              <a:schemeClr val="accent2">
                <a:lumMod val="40000"/>
                <a:lumOff val="6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smtClean="0">
                <a:ln>
                  <a:noFill/>
                </a:ln>
                <a:solidFill>
                  <a:schemeClr val="tx1"/>
                </a:solidFill>
                <a:effectLst/>
                <a:latin typeface="Franklin Gothic Demi" pitchFamily="34" charset="0"/>
                <a:ea typeface="宋体" panose="02010600030101010101" pitchFamily="2" charset="-122"/>
              </a:endParaRPr>
            </a:p>
          </p:txBody>
        </p:sp>
        <p:sp>
          <p:nvSpPr>
            <p:cNvPr id="14" name="文本框 13"/>
            <p:cNvSpPr txBox="1"/>
            <p:nvPr/>
          </p:nvSpPr>
          <p:spPr>
            <a:xfrm>
              <a:off x="3310" y="6027"/>
              <a:ext cx="1451" cy="822"/>
            </a:xfrm>
            <a:prstGeom prst="rect">
              <a:avLst/>
            </a:prstGeom>
            <a:noFill/>
          </p:spPr>
          <p:txBody>
            <a:bodyPr wrap="none" rtlCol="0">
              <a:spAutoFit/>
            </a:bodyPr>
            <a:p>
              <a:r>
                <a:rPr lang="en-US" altLang="zh-CN" sz="1400"/>
                <a:t>Speaker </a:t>
              </a:r>
              <a:endParaRPr lang="en-US" altLang="zh-CN" sz="1400"/>
            </a:p>
            <a:p>
              <a:r>
                <a:rPr lang="en-US" altLang="zh-CN" sz="1400"/>
                <a:t>Encoder</a:t>
              </a:r>
              <a:endParaRPr lang="en-US" altLang="zh-CN" sz="1400"/>
            </a:p>
          </p:txBody>
        </p:sp>
        <p:cxnSp>
          <p:nvCxnSpPr>
            <p:cNvPr id="15" name="直接箭头连接符 14"/>
            <p:cNvCxnSpPr>
              <a:stCxn id="5" idx="0"/>
              <a:endCxn id="10" idx="4"/>
            </p:cNvCxnSpPr>
            <p:nvPr/>
          </p:nvCxnSpPr>
          <p:spPr>
            <a:xfrm flipH="1" flipV="1">
              <a:off x="2041" y="6591"/>
              <a:ext cx="1" cy="464"/>
            </a:xfrm>
            <a:prstGeom prst="straightConnector1">
              <a:avLst/>
            </a:prstGeom>
            <a:solidFill>
              <a:schemeClr val="accent1"/>
            </a:solidFill>
            <a:ln w="25400" cap="flat" cmpd="sng" algn="ctr">
              <a:solidFill>
                <a:schemeClr val="tx1"/>
              </a:solidFill>
              <a:prstDash val="solid"/>
              <a:round/>
              <a:headEnd type="none" w="med" len="med"/>
              <a:tailEnd type="arrow" w="med" len="med"/>
            </a:ln>
          </p:spPr>
        </p:cxnSp>
        <p:cxnSp>
          <p:nvCxnSpPr>
            <p:cNvPr id="17" name="直接箭头连接符 16"/>
            <p:cNvCxnSpPr>
              <a:stCxn id="10" idx="0"/>
              <a:endCxn id="6" idx="0"/>
            </p:cNvCxnSpPr>
            <p:nvPr/>
          </p:nvCxnSpPr>
          <p:spPr>
            <a:xfrm flipV="1">
              <a:off x="2041" y="5786"/>
              <a:ext cx="0" cy="464"/>
            </a:xfrm>
            <a:prstGeom prst="straightConnector1">
              <a:avLst/>
            </a:prstGeom>
            <a:solidFill>
              <a:schemeClr val="accent1"/>
            </a:solidFill>
            <a:ln w="25400" cap="flat" cmpd="sng" algn="ctr">
              <a:solidFill>
                <a:schemeClr val="tx1"/>
              </a:solidFill>
              <a:prstDash val="solid"/>
              <a:round/>
              <a:headEnd type="none" w="med" len="med"/>
              <a:tailEnd type="arrow" w="med" len="med"/>
            </a:ln>
          </p:spPr>
        </p:cxnSp>
        <p:cxnSp>
          <p:nvCxnSpPr>
            <p:cNvPr id="18" name="直接箭头连接符 17"/>
            <p:cNvCxnSpPr>
              <a:stCxn id="14" idx="1"/>
              <a:endCxn id="10" idx="6"/>
            </p:cNvCxnSpPr>
            <p:nvPr/>
          </p:nvCxnSpPr>
          <p:spPr>
            <a:xfrm flipH="1" flipV="1">
              <a:off x="2211" y="6421"/>
              <a:ext cx="1099" cy="17"/>
            </a:xfrm>
            <a:prstGeom prst="straightConnector1">
              <a:avLst/>
            </a:prstGeom>
            <a:solidFill>
              <a:schemeClr val="accent1"/>
            </a:solidFill>
            <a:ln w="25400" cap="flat" cmpd="sng" algn="ctr">
              <a:solidFill>
                <a:schemeClr val="tx1"/>
              </a:solidFill>
              <a:prstDash val="solid"/>
              <a:round/>
              <a:headEnd type="none" w="med" len="med"/>
              <a:tailEnd type="arrow" w="med" len="med"/>
            </a:ln>
          </p:spPr>
        </p:cxnSp>
      </p:grpSp>
      <p:sp>
        <p:nvSpPr>
          <p:cNvPr id="19" name="文本框 18"/>
          <p:cNvSpPr txBox="1"/>
          <p:nvPr/>
        </p:nvSpPr>
        <p:spPr>
          <a:xfrm>
            <a:off x="611505" y="4869180"/>
            <a:ext cx="3936365" cy="1198880"/>
          </a:xfrm>
          <a:prstGeom prst="rect">
            <a:avLst/>
          </a:prstGeom>
          <a:noFill/>
        </p:spPr>
        <p:txBody>
          <a:bodyPr wrap="square" rtlCol="0">
            <a:spAutoFit/>
          </a:bodyPr>
          <a:p>
            <a:r>
              <a:rPr lang="en-US" altLang="zh-CN" sz="1800" kern="0" dirty="0">
                <a:latin typeface="Calibri" panose="020F0502020204030204" pitchFamily="34" charset="0"/>
                <a:ea typeface="微软雅黑" panose="020B0503020204020204" pitchFamily="34" charset="-122"/>
                <a:cs typeface="Calibri" panose="020F0502020204030204" pitchFamily="34" charset="0"/>
              </a:rPr>
              <a:t>Pertrained speaker embedding</a:t>
            </a:r>
            <a:endParaRPr lang="en-US" altLang="zh-CN" sz="1800" kern="0" dirty="0">
              <a:latin typeface="Calibri" panose="020F0502020204030204" pitchFamily="34" charset="0"/>
              <a:ea typeface="微软雅黑" panose="020B0503020204020204" pitchFamily="34" charset="-122"/>
              <a:cs typeface="Calibri" panose="020F0502020204030204" pitchFamily="34" charset="0"/>
            </a:endParaRPr>
          </a:p>
          <a:p>
            <a:pPr marL="285750" lvl="0" indent="-285750">
              <a:buFont typeface="Wingdings" panose="05000000000000000000" charset="0"/>
              <a:buChar char="l"/>
            </a:pPr>
            <a:r>
              <a:rPr lang="en-US" altLang="zh-CN" sz="1800" kern="0" dirty="0">
                <a:latin typeface="Calibri" panose="020F0502020204030204" pitchFamily="34" charset="0"/>
                <a:ea typeface="微软雅黑" panose="020B0503020204020204" pitchFamily="34" charset="-122"/>
                <a:cs typeface="Calibri" panose="020F0502020204030204" pitchFamily="34" charset="0"/>
              </a:rPr>
              <a:t>Discriminative model</a:t>
            </a:r>
            <a:endParaRPr lang="en-US" altLang="zh-CN" sz="1800" kern="0" dirty="0">
              <a:latin typeface="Calibri" panose="020F0502020204030204" pitchFamily="34" charset="0"/>
              <a:ea typeface="微软雅黑" panose="020B0503020204020204" pitchFamily="34" charset="-122"/>
              <a:cs typeface="Calibri" panose="020F0502020204030204" pitchFamily="34" charset="0"/>
            </a:endParaRPr>
          </a:p>
          <a:p>
            <a:pPr marL="285750" lvl="0" indent="-285750">
              <a:buFont typeface="Wingdings" panose="05000000000000000000" charset="0"/>
              <a:buChar char="l"/>
            </a:pPr>
            <a:r>
              <a:rPr lang="en-US" altLang="zh-CN" sz="1800" kern="0" dirty="0">
                <a:latin typeface="Calibri" panose="020F0502020204030204" pitchFamily="34" charset="0"/>
                <a:ea typeface="微软雅黑" panose="020B0503020204020204" pitchFamily="34" charset="-122"/>
                <a:cs typeface="Calibri" panose="020F0502020204030204" pitchFamily="34" charset="0"/>
              </a:rPr>
              <a:t>Generative model: (Adain-VC VQVC)</a:t>
            </a:r>
            <a:endParaRPr lang="en-US" altLang="zh-CN" sz="1800" kern="0" dirty="0">
              <a:latin typeface="Calibri" panose="020F0502020204030204" pitchFamily="34" charset="0"/>
              <a:ea typeface="微软雅黑" panose="020B0503020204020204" pitchFamily="34" charset="-122"/>
              <a:cs typeface="Calibri" panose="020F0502020204030204" pitchFamily="34" charset="0"/>
            </a:endParaRPr>
          </a:p>
          <a:p>
            <a:r>
              <a:rPr lang="en-US" altLang="zh-CN" sz="1800" kern="0" dirty="0">
                <a:latin typeface="Calibri" panose="020F0502020204030204" pitchFamily="34" charset="0"/>
                <a:ea typeface="微软雅黑" panose="020B0503020204020204" pitchFamily="34" charset="-122"/>
                <a:cs typeface="Calibri" panose="020F0502020204030204" pitchFamily="34" charset="0"/>
              </a:rPr>
              <a:t>Jointly trained speaker embedding</a:t>
            </a:r>
            <a:endParaRPr lang="en-US" altLang="zh-CN" sz="1800" kern="0" dirty="0">
              <a:latin typeface="Calibri" panose="020F0502020204030204" pitchFamily="34" charset="0"/>
              <a:ea typeface="微软雅黑" panose="020B0503020204020204" pitchFamily="34" charset="-122"/>
              <a:cs typeface="Calibri" panose="020F0502020204030204" pitchFamily="34" charset="0"/>
            </a:endParaRPr>
          </a:p>
        </p:txBody>
      </p:sp>
      <p:grpSp>
        <p:nvGrpSpPr>
          <p:cNvPr id="35" name="组合 34"/>
          <p:cNvGrpSpPr/>
          <p:nvPr/>
        </p:nvGrpSpPr>
        <p:grpSpPr>
          <a:xfrm>
            <a:off x="6156325" y="1900555"/>
            <a:ext cx="1327150" cy="2739390"/>
            <a:chOff x="9561" y="2756"/>
            <a:chExt cx="2090" cy="4314"/>
          </a:xfrm>
        </p:grpSpPr>
        <p:grpSp>
          <p:nvGrpSpPr>
            <p:cNvPr id="21" name="组合 20"/>
            <p:cNvGrpSpPr/>
            <p:nvPr/>
          </p:nvGrpSpPr>
          <p:grpSpPr>
            <a:xfrm>
              <a:off x="9561" y="2756"/>
              <a:ext cx="2090" cy="4315"/>
              <a:chOff x="1019" y="4070"/>
              <a:chExt cx="2090" cy="4315"/>
            </a:xfrm>
          </p:grpSpPr>
          <p:sp>
            <p:nvSpPr>
              <p:cNvPr id="22" name="梯形 21"/>
              <p:cNvSpPr/>
              <p:nvPr/>
            </p:nvSpPr>
            <p:spPr>
              <a:xfrm>
                <a:off x="1040" y="6522"/>
                <a:ext cx="2045" cy="999"/>
              </a:xfrm>
              <a:prstGeom prst="trapezoid">
                <a:avLst/>
              </a:prstGeom>
              <a:solidFill>
                <a:schemeClr val="accent2">
                  <a:lumMod val="40000"/>
                  <a:lumOff val="6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smtClean="0">
                  <a:ln>
                    <a:noFill/>
                  </a:ln>
                  <a:solidFill>
                    <a:schemeClr val="tx1"/>
                  </a:solidFill>
                  <a:effectLst/>
                  <a:latin typeface="Franklin Gothic Demi" pitchFamily="34" charset="0"/>
                  <a:ea typeface="宋体" panose="02010600030101010101" pitchFamily="2" charset="-122"/>
                </a:endParaRPr>
              </a:p>
            </p:txBody>
          </p:sp>
          <p:sp>
            <p:nvSpPr>
              <p:cNvPr id="23" name="梯形 22"/>
              <p:cNvSpPr/>
              <p:nvPr/>
            </p:nvSpPr>
            <p:spPr>
              <a:xfrm rot="10800000">
                <a:off x="1019" y="4890"/>
                <a:ext cx="2045" cy="896"/>
              </a:xfrm>
              <a:prstGeom prst="trapezoid">
                <a:avLst/>
              </a:prstGeom>
              <a:solidFill>
                <a:schemeClr val="accent2">
                  <a:lumMod val="40000"/>
                  <a:lumOff val="6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smtClean="0">
                  <a:ln>
                    <a:noFill/>
                  </a:ln>
                  <a:solidFill>
                    <a:schemeClr val="tx1"/>
                  </a:solidFill>
                  <a:effectLst/>
                  <a:latin typeface="Franklin Gothic Demi" pitchFamily="34" charset="0"/>
                  <a:ea typeface="宋体" panose="02010600030101010101" pitchFamily="2" charset="-122"/>
                </a:endParaRPr>
              </a:p>
            </p:txBody>
          </p:sp>
          <p:sp>
            <p:nvSpPr>
              <p:cNvPr id="24" name="文本框 23"/>
              <p:cNvSpPr txBox="1"/>
              <p:nvPr/>
            </p:nvSpPr>
            <p:spPr>
              <a:xfrm>
                <a:off x="1245" y="6809"/>
                <a:ext cx="1656" cy="580"/>
              </a:xfrm>
              <a:prstGeom prst="rect">
                <a:avLst/>
              </a:prstGeom>
              <a:noFill/>
            </p:spPr>
            <p:txBody>
              <a:bodyPr wrap="none" rtlCol="0">
                <a:spAutoFit/>
              </a:bodyPr>
              <a:p>
                <a:r>
                  <a:rPr lang="en-US" altLang="zh-CN"/>
                  <a:t>Encoder</a:t>
                </a:r>
                <a:endParaRPr lang="en-US" altLang="zh-CN"/>
              </a:p>
            </p:txBody>
          </p:sp>
          <p:sp>
            <p:nvSpPr>
              <p:cNvPr id="25" name="文本框 24"/>
              <p:cNvSpPr txBox="1"/>
              <p:nvPr/>
            </p:nvSpPr>
            <p:spPr>
              <a:xfrm>
                <a:off x="1266" y="5013"/>
                <a:ext cx="1700" cy="580"/>
              </a:xfrm>
              <a:prstGeom prst="rect">
                <a:avLst/>
              </a:prstGeom>
              <a:noFill/>
            </p:spPr>
            <p:txBody>
              <a:bodyPr wrap="none" rtlCol="0">
                <a:spAutoFit/>
              </a:bodyPr>
              <a:p>
                <a:r>
                  <a:rPr lang="en-US" altLang="zh-CN"/>
                  <a:t>Decoder</a:t>
                </a:r>
                <a:endParaRPr lang="en-US" altLang="zh-CN"/>
              </a:p>
            </p:txBody>
          </p:sp>
          <p:sp>
            <p:nvSpPr>
              <p:cNvPr id="27" name="文本框 26"/>
              <p:cNvSpPr txBox="1"/>
              <p:nvPr/>
            </p:nvSpPr>
            <p:spPr>
              <a:xfrm>
                <a:off x="1125" y="7805"/>
                <a:ext cx="1984" cy="580"/>
              </a:xfrm>
              <a:prstGeom prst="rect">
                <a:avLst/>
              </a:prstGeom>
              <a:noFill/>
            </p:spPr>
            <p:txBody>
              <a:bodyPr wrap="none" rtlCol="0">
                <a:spAutoFit/>
              </a:bodyPr>
              <a:p>
                <a:r>
                  <a:rPr lang="en-US" altLang="zh-CN"/>
                  <a:t>text input</a:t>
                </a:r>
                <a:endParaRPr lang="en-US" altLang="zh-CN"/>
              </a:p>
            </p:txBody>
          </p:sp>
          <p:sp>
            <p:nvSpPr>
              <p:cNvPr id="28" name="文本框 27"/>
              <p:cNvSpPr txBox="1"/>
              <p:nvPr/>
            </p:nvSpPr>
            <p:spPr>
              <a:xfrm>
                <a:off x="1610" y="4070"/>
                <a:ext cx="1077" cy="580"/>
              </a:xfrm>
              <a:prstGeom prst="rect">
                <a:avLst/>
              </a:prstGeom>
              <a:noFill/>
            </p:spPr>
            <p:txBody>
              <a:bodyPr wrap="none" rtlCol="0">
                <a:spAutoFit/>
              </a:bodyPr>
              <a:p>
                <a:r>
                  <a:rPr lang="en-US" altLang="zh-CN"/>
                  <a:t>Mels</a:t>
                </a:r>
                <a:endParaRPr lang="en-US" altLang="zh-CN"/>
              </a:p>
            </p:txBody>
          </p:sp>
        </p:grpSp>
        <p:cxnSp>
          <p:nvCxnSpPr>
            <p:cNvPr id="34" name="直接箭头连接符 33"/>
            <p:cNvCxnSpPr>
              <a:stCxn id="22" idx="0"/>
              <a:endCxn id="23" idx="0"/>
            </p:cNvCxnSpPr>
            <p:nvPr/>
          </p:nvCxnSpPr>
          <p:spPr>
            <a:xfrm flipH="1" flipV="1">
              <a:off x="10583" y="4472"/>
              <a:ext cx="22" cy="736"/>
            </a:xfrm>
            <a:prstGeom prst="straightConnector1">
              <a:avLst/>
            </a:prstGeom>
            <a:solidFill>
              <a:schemeClr val="accent1"/>
            </a:solidFill>
            <a:ln w="25400" cap="flat" cmpd="sng" algn="ctr">
              <a:solidFill>
                <a:schemeClr val="tx1"/>
              </a:solidFill>
              <a:prstDash val="solid"/>
              <a:round/>
              <a:headEnd type="none" w="med" len="med"/>
              <a:tailEnd type="arrow" w="med" len="med"/>
            </a:ln>
          </p:spPr>
        </p:cxnSp>
      </p:grpSp>
      <p:sp>
        <p:nvSpPr>
          <p:cNvPr id="36" name="文本框 35"/>
          <p:cNvSpPr txBox="1"/>
          <p:nvPr/>
        </p:nvSpPr>
        <p:spPr>
          <a:xfrm>
            <a:off x="5363845" y="5157470"/>
            <a:ext cx="3936365" cy="645160"/>
          </a:xfrm>
          <a:prstGeom prst="rect">
            <a:avLst/>
          </a:prstGeom>
          <a:noFill/>
        </p:spPr>
        <p:txBody>
          <a:bodyPr wrap="square" rtlCol="0">
            <a:spAutoFit/>
          </a:bodyPr>
          <a:p>
            <a:r>
              <a:rPr lang="en-US" altLang="zh-CN" sz="1800" kern="0" dirty="0">
                <a:latin typeface="Calibri" panose="020F0502020204030204" pitchFamily="34" charset="0"/>
                <a:ea typeface="微软雅黑" panose="020B0503020204020204" pitchFamily="34" charset="-122"/>
                <a:cs typeface="Calibri" panose="020F0502020204030204" pitchFamily="34" charset="0"/>
              </a:rPr>
              <a:t>Finetune whole parameters</a:t>
            </a:r>
            <a:endParaRPr lang="en-US" altLang="zh-CN" sz="1800" kern="0" dirty="0">
              <a:latin typeface="Calibri" panose="020F0502020204030204" pitchFamily="34" charset="0"/>
              <a:ea typeface="微软雅黑" panose="020B0503020204020204" pitchFamily="34" charset="-122"/>
              <a:cs typeface="Calibri" panose="020F0502020204030204" pitchFamily="34" charset="0"/>
            </a:endParaRPr>
          </a:p>
          <a:p>
            <a:r>
              <a:rPr lang="en-US" altLang="zh-CN" sz="1800" kern="0" dirty="0">
                <a:latin typeface="Calibri" panose="020F0502020204030204" pitchFamily="34" charset="0"/>
                <a:ea typeface="微软雅黑" panose="020B0503020204020204" pitchFamily="34" charset="-122"/>
                <a:cs typeface="Calibri" panose="020F0502020204030204" pitchFamily="34" charset="0"/>
              </a:rPr>
              <a:t>Only decoder</a:t>
            </a:r>
            <a:endParaRPr lang="en-US" altLang="zh-CN" sz="1800" kern="0" dirty="0">
              <a:latin typeface="Calibri" panose="020F0502020204030204" pitchFamily="34" charset="0"/>
              <a:ea typeface="微软雅黑" panose="020B0503020204020204" pitchFamily="34" charset="-122"/>
              <a:cs typeface="Calibri" panose="020F0502020204030204" pitchFamily="34" charset="0"/>
            </a:endParaRPr>
          </a:p>
        </p:txBody>
      </p:sp>
      <p:cxnSp>
        <p:nvCxnSpPr>
          <p:cNvPr id="37" name="直接连接符 36"/>
          <p:cNvCxnSpPr/>
          <p:nvPr/>
        </p:nvCxnSpPr>
        <p:spPr>
          <a:xfrm>
            <a:off x="4787900" y="1818005"/>
            <a:ext cx="38735" cy="4335780"/>
          </a:xfrm>
          <a:prstGeom prst="line">
            <a:avLst/>
          </a:prstGeom>
          <a:solidFill>
            <a:schemeClr val="accent1"/>
          </a:solidFill>
          <a:ln w="28575" cap="flat" cmpd="sng" algn="ctr">
            <a:solidFill>
              <a:schemeClr val="tx1"/>
            </a:solidFill>
            <a:prstDash val="sysDash"/>
            <a:round/>
            <a:headEnd type="none" w="med" len="med"/>
            <a:tailEnd type="none" w="med" len="med"/>
          </a:ln>
        </p:spPr>
      </p:cxn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124744"/>
            <a:ext cx="8576556" cy="5040560"/>
          </a:xfrm>
        </p:spPr>
        <p:txBody>
          <a:bodyPr/>
          <a:lstStyle/>
          <a:p>
            <a:pPr algn="l">
              <a:buClr>
                <a:srgbClr val="002060"/>
              </a:buClr>
              <a:buSzTx/>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Background</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Introduction</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sz="2800" dirty="0" smtClean="0">
                <a:solidFill>
                  <a:srgbClr val="8B0CA4"/>
                </a:solidFill>
                <a:latin typeface="Calibri" panose="020F0502020204030204" pitchFamily="34" charset="0"/>
                <a:cs typeface="Calibri" panose="020F0502020204030204" pitchFamily="34" charset="0"/>
              </a:rPr>
              <a:t>M2VoC Challenge description</a:t>
            </a:r>
            <a:endParaRPr lang="en-US" sz="2800" dirty="0" smtClean="0">
              <a:solidFill>
                <a:srgbClr val="8B0CA4"/>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a:solidFill>
                  <a:schemeClr val="accent5">
                    <a:lumMod val="90000"/>
                  </a:schemeClr>
                </a:solidFill>
                <a:latin typeface="Calibri" panose="020F0502020204030204" pitchFamily="34" charset="0"/>
                <a:cs typeface="Calibri" panose="020F0502020204030204" pitchFamily="34" charset="0"/>
              </a:rPr>
              <a:t>System description</a:t>
            </a:r>
            <a:endParaRPr lang="en-US" altLang="zh-CN" sz="2800" dirty="0">
              <a:solidFill>
                <a:schemeClr val="accent5">
                  <a:lumMod val="90000"/>
                </a:schemeClr>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Results</a:t>
            </a:r>
            <a:endParaRPr lang="en-US" sz="2800" dirty="0">
              <a:solidFill>
                <a:schemeClr val="accent5">
                  <a:lumMod val="90000"/>
                </a:schemeClr>
              </a:solidFill>
              <a:latin typeface="Calibri" panose="020F0502020204030204" pitchFamily="34" charset="0"/>
              <a:cs typeface="Calibri" panose="020F0502020204030204" pitchFamily="34" charset="0"/>
            </a:endParaRPr>
          </a:p>
          <a:p>
            <a:endParaRPr lang="en-US" sz="2800" dirty="0">
              <a:solidFill>
                <a:schemeClr val="accent3">
                  <a:lumMod val="75000"/>
                </a:schemeClr>
              </a:solidFill>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solidFill>
                  <a:srgbClr val="000000"/>
                </a:solidFill>
              </a:rPr>
            </a:fld>
            <a:endParaRPr lang="en-US" altLang="zh-CN" dirty="0">
              <a:solidFill>
                <a:srgbClr val="000000"/>
              </a:solidFill>
            </a:endParaRPr>
          </a:p>
        </p:txBody>
      </p:sp>
      <p:sp>
        <p:nvSpPr>
          <p:cNvPr id="4" name="Title 3"/>
          <p:cNvSpPr>
            <a:spLocks noGrp="1"/>
          </p:cNvSpPr>
          <p:nvPr>
            <p:ph type="title"/>
          </p:nvPr>
        </p:nvSpPr>
        <p:spPr>
          <a:xfrm>
            <a:off x="567444" y="188640"/>
            <a:ext cx="8001000" cy="738809"/>
          </a:xfrm>
        </p:spPr>
        <p:txBody>
          <a:bodyPr/>
          <a:lstStyle/>
          <a:p>
            <a:r>
              <a:rPr lang="en-US" sz="3600" dirty="0">
                <a:solidFill>
                  <a:srgbClr val="0070C0"/>
                </a:solidFill>
              </a:rPr>
              <a:t>Outline</a:t>
            </a:r>
            <a:endParaRPr lang="en-US" sz="3600" dirty="0">
              <a:solidFill>
                <a:srgbClr val="0070C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205437"/>
            <a:ext cx="7604956" cy="639387"/>
          </a:xfrm>
        </p:spPr>
        <p:txBody>
          <a:bodyPr/>
          <a:lstStyle/>
          <a:p>
            <a:pPr lvl="0"/>
            <a:r>
              <a:rPr lang="en-US" altLang="zh-CN" sz="2765" dirty="0">
                <a:latin typeface="Calibri" panose="020F0502020204030204" pitchFamily="34" charset="0"/>
                <a:cs typeface="Calibri" panose="020F0502020204030204" pitchFamily="34" charset="0"/>
              </a:rPr>
              <a:t>M2VoC (ICASSP2021 Signal Processing Grand Challenge)</a:t>
            </a:r>
            <a:endParaRPr lang="en-US" altLang="zh-CN" sz="2400" dirty="0">
              <a:latin typeface="Calibri" panose="020F0502020204030204" pitchFamily="34" charset="0"/>
              <a:cs typeface="Calibri" panose="020F0502020204030204" pitchFamily="34" charset="0"/>
            </a:endParaRPr>
          </a:p>
          <a:p>
            <a:pPr lvl="1"/>
            <a:r>
              <a:rPr lang="en-US" altLang="zh-CN" sz="2400" dirty="0">
                <a:latin typeface="Calibri" panose="020F0502020204030204" pitchFamily="34" charset="0"/>
                <a:cs typeface="Calibri" panose="020F0502020204030204" pitchFamily="34" charset="0"/>
              </a:rPr>
              <a:t>The challenge has two tasks: Few-shot track1 provides 100 samples for each person and one-shot track2 offers 5 samples only. Each track contains two sub-tracks A and B. Instead of sub-track  A,  sub-track  B  can  use  extra  public  data  besides  the released data</a:t>
            </a:r>
            <a:endParaRPr lang="en-US" altLang="zh-CN" sz="2400" dirty="0">
              <a:latin typeface="Calibri" panose="020F0502020204030204" pitchFamily="34" charset="0"/>
              <a:cs typeface="Calibri" panose="020F0502020204030204" pitchFamily="34" charset="0"/>
            </a:endParaRPr>
          </a:p>
          <a:p>
            <a:pPr lvl="1"/>
            <a:endParaRPr lang="en-US" altLang="zh-CN" sz="2400" dirty="0">
              <a:latin typeface="Calibri" panose="020F0502020204030204" pitchFamily="34" charset="0"/>
              <a:cs typeface="Calibri" panose="020F0502020204030204" pitchFamily="34" charset="0"/>
            </a:endParaRPr>
          </a:p>
          <a:p>
            <a:pPr lvl="1"/>
            <a:r>
              <a:rPr lang="en-US" altLang="zh-CN" sz="2400" dirty="0">
                <a:latin typeface="Calibri" panose="020F0502020204030204" pitchFamily="34" charset="0"/>
                <a:cs typeface="Calibri" panose="020F0502020204030204" pitchFamily="34" charset="0"/>
              </a:rPr>
              <a:t>Track1 evaluates three aspects, including quality, similarity, and style, while Track2 only evaluates quality and similarity.</a:t>
            </a:r>
            <a:endParaRPr lang="zh-CN" altLang="en-US" sz="2400" dirty="0">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57" name="Title 3"/>
          <p:cNvSpPr>
            <a:spLocks noGrp="1"/>
          </p:cNvSpPr>
          <p:nvPr>
            <p:ph type="title"/>
          </p:nvPr>
        </p:nvSpPr>
        <p:spPr>
          <a:xfrm>
            <a:off x="567444" y="188640"/>
            <a:ext cx="8001000" cy="738809"/>
          </a:xfrm>
        </p:spPr>
        <p:txBody>
          <a:bodyPr/>
          <a:lstStyle/>
          <a:p>
            <a:r>
              <a:rPr lang="en-US" altLang="zh-CN" sz="3600" dirty="0">
                <a:solidFill>
                  <a:srgbClr val="0070C0"/>
                </a:solidFill>
              </a:rPr>
              <a:t>Challenge description</a:t>
            </a:r>
            <a:r>
              <a:rPr lang="en-US" sz="3600" dirty="0" smtClean="0">
                <a:solidFill>
                  <a:srgbClr val="0070C0"/>
                </a:solidFill>
              </a:rPr>
              <a:t>:</a:t>
            </a:r>
            <a:endParaRPr lang="en-US" sz="2800" dirty="0">
              <a:solidFill>
                <a:srgbClr val="0070C0"/>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124744"/>
            <a:ext cx="8576556" cy="5040560"/>
          </a:xfrm>
        </p:spPr>
        <p:txBody>
          <a:bodyPr/>
          <a:lstStyle/>
          <a:p>
            <a:pPr algn="l">
              <a:buClr>
                <a:srgbClr val="002060"/>
              </a:buClr>
              <a:buSzTx/>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Background</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Introduction</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lgn="l">
              <a:buClr>
                <a:srgbClr val="002060"/>
              </a:buClr>
              <a:buSzTx/>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M2VoC Challenge description</a:t>
            </a:r>
            <a:endParaRPr lang="en-US" altLang="zh-CN" sz="2800" dirty="0" smtClean="0">
              <a:solidFill>
                <a:schemeClr val="accent5">
                  <a:lumMod val="90000"/>
                </a:schemeClr>
              </a:solidFill>
              <a:latin typeface="Calibri" panose="020F0502020204030204" pitchFamily="34" charset="0"/>
              <a:cs typeface="Calibri" panose="020F0502020204030204" pitchFamily="34" charset="0"/>
            </a:endParaRPr>
          </a:p>
          <a:p>
            <a:pPr algn="l">
              <a:buClr>
                <a:srgbClr val="002060"/>
              </a:buClr>
              <a:buSzTx/>
              <a:buFont typeface="Wingdings" panose="05000000000000000000" pitchFamily="2" charset="2"/>
              <a:buChar char="v"/>
            </a:pPr>
            <a:r>
              <a:rPr lang="en-US" sz="2800" dirty="0" smtClean="0">
                <a:solidFill>
                  <a:srgbClr val="8B0CA4"/>
                </a:solidFill>
                <a:latin typeface="Calibri" panose="020F0502020204030204" pitchFamily="34" charset="0"/>
                <a:cs typeface="Calibri" panose="020F0502020204030204" pitchFamily="34" charset="0"/>
              </a:rPr>
              <a:t>System description</a:t>
            </a:r>
            <a:endParaRPr lang="en-US" sz="2800" dirty="0" smtClean="0">
              <a:solidFill>
                <a:srgbClr val="8B0CA4"/>
              </a:solidFill>
              <a:latin typeface="Calibri" panose="020F0502020204030204" pitchFamily="34" charset="0"/>
              <a:cs typeface="Calibri" panose="020F0502020204030204" pitchFamily="34" charset="0"/>
            </a:endParaRPr>
          </a:p>
          <a:p>
            <a:pPr>
              <a:buClr>
                <a:srgbClr val="002060"/>
              </a:buClr>
              <a:buFont typeface="Wingdings" panose="05000000000000000000" pitchFamily="2" charset="2"/>
              <a:buChar char="v"/>
            </a:pPr>
            <a:r>
              <a:rPr lang="en-US" altLang="zh-CN" sz="2800" dirty="0" smtClean="0">
                <a:solidFill>
                  <a:schemeClr val="accent5">
                    <a:lumMod val="90000"/>
                  </a:schemeClr>
                </a:solidFill>
                <a:latin typeface="Calibri" panose="020F0502020204030204" pitchFamily="34" charset="0"/>
                <a:cs typeface="Calibri" panose="020F0502020204030204" pitchFamily="34" charset="0"/>
              </a:rPr>
              <a:t>Results</a:t>
            </a:r>
            <a:endParaRPr lang="en-US" sz="2800" dirty="0">
              <a:solidFill>
                <a:schemeClr val="accent5">
                  <a:lumMod val="90000"/>
                </a:schemeClr>
              </a:solidFill>
              <a:latin typeface="Calibri" panose="020F0502020204030204" pitchFamily="34" charset="0"/>
              <a:cs typeface="Calibri" panose="020F0502020204030204" pitchFamily="34" charset="0"/>
            </a:endParaRPr>
          </a:p>
          <a:p>
            <a:endParaRPr lang="en-US" sz="2800" dirty="0">
              <a:solidFill>
                <a:schemeClr val="accent3">
                  <a:lumMod val="75000"/>
                </a:schemeClr>
              </a:solidFill>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solidFill>
                  <a:srgbClr val="000000"/>
                </a:solidFill>
              </a:rPr>
            </a:fld>
            <a:endParaRPr lang="en-US" altLang="zh-CN" dirty="0">
              <a:solidFill>
                <a:srgbClr val="000000"/>
              </a:solidFill>
            </a:endParaRPr>
          </a:p>
        </p:txBody>
      </p:sp>
      <p:sp>
        <p:nvSpPr>
          <p:cNvPr id="4" name="Title 3"/>
          <p:cNvSpPr>
            <a:spLocks noGrp="1"/>
          </p:cNvSpPr>
          <p:nvPr>
            <p:ph type="title"/>
          </p:nvPr>
        </p:nvSpPr>
        <p:spPr>
          <a:xfrm>
            <a:off x="567444" y="188640"/>
            <a:ext cx="8001000" cy="738809"/>
          </a:xfrm>
        </p:spPr>
        <p:txBody>
          <a:bodyPr/>
          <a:lstStyle/>
          <a:p>
            <a:r>
              <a:rPr lang="en-US" sz="3600" dirty="0">
                <a:solidFill>
                  <a:srgbClr val="0070C0"/>
                </a:solidFill>
              </a:rPr>
              <a:t>Outline</a:t>
            </a:r>
            <a:endParaRPr lang="en-US" sz="3600" dirty="0">
              <a:solidFill>
                <a:srgbClr val="0070C0"/>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34" name="Title 3"/>
          <p:cNvSpPr>
            <a:spLocks noGrp="1"/>
          </p:cNvSpPr>
          <p:nvPr>
            <p:ph type="title"/>
          </p:nvPr>
        </p:nvSpPr>
        <p:spPr>
          <a:xfrm>
            <a:off x="567444" y="188640"/>
            <a:ext cx="8001000" cy="738809"/>
          </a:xfrm>
        </p:spPr>
        <p:txBody>
          <a:bodyPr/>
          <a:lstStyle/>
          <a:p>
            <a:r>
              <a:rPr lang="en-US" sz="3600" dirty="0">
                <a:solidFill>
                  <a:srgbClr val="0070C0"/>
                </a:solidFill>
              </a:rPr>
              <a:t>System </a:t>
            </a:r>
            <a:r>
              <a:rPr lang="en-US" sz="3600" dirty="0" smtClean="0">
                <a:solidFill>
                  <a:srgbClr val="0070C0"/>
                </a:solidFill>
              </a:rPr>
              <a:t>description: </a:t>
            </a:r>
            <a:r>
              <a:rPr lang="en-US" altLang="zh-CN" sz="2800" dirty="0">
                <a:solidFill>
                  <a:srgbClr val="0070C0"/>
                </a:solidFill>
              </a:rPr>
              <a:t>workflow</a:t>
            </a:r>
            <a:endParaRPr lang="en-US" sz="2800" dirty="0">
              <a:solidFill>
                <a:srgbClr val="0070C0"/>
              </a:solidFill>
            </a:endParaRPr>
          </a:p>
        </p:txBody>
      </p:sp>
      <p:pic>
        <p:nvPicPr>
          <p:cNvPr id="21" name="图片 2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218349" y="1345084"/>
            <a:ext cx="6707303" cy="4167833"/>
          </a:xfrm>
          <a:prstGeom prst="rect">
            <a:avLst/>
          </a:prstGeom>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7444" y="1205437"/>
            <a:ext cx="7604956" cy="639387"/>
          </a:xfrm>
        </p:spPr>
        <p:txBody>
          <a:bodyPr/>
          <a:lstStyle/>
          <a:p>
            <a:r>
              <a:rPr lang="en-US" altLang="zh-CN" sz="2800" dirty="0"/>
              <a:t>Prosody boundary prediction network</a:t>
            </a:r>
            <a:endParaRPr lang="en-US" altLang="zh-CN" sz="2400" dirty="0">
              <a:latin typeface="Calibri" panose="020F0502020204030204" pitchFamily="34" charset="0"/>
              <a:cs typeface="Calibri" panose="020F0502020204030204" pitchFamily="34" charset="0"/>
            </a:endParaRPr>
          </a:p>
          <a:p>
            <a:pPr lvl="1"/>
            <a:r>
              <a:rPr lang="en-US" altLang="zh-CN" sz="2400" dirty="0">
                <a:latin typeface="Calibri" panose="020F0502020204030204" pitchFamily="34" charset="0"/>
                <a:cs typeface="Calibri" panose="020F0502020204030204" pitchFamily="34" charset="0"/>
              </a:rPr>
              <a:t>including prosodic word (PW), prosodic phrase (PPH), short sentence (SS), and long sentence (LS),</a:t>
            </a:r>
            <a:endParaRPr lang="en-US" altLang="zh-CN" sz="2400" dirty="0">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CF0CABAE-49AC-4923-AD54-1BAD48368F90}" type="slidenum">
              <a:rPr lang="en-US" altLang="zh-CN"/>
            </a:fld>
            <a:endParaRPr lang="en-US" altLang="zh-CN" dirty="0"/>
          </a:p>
        </p:txBody>
      </p:sp>
      <p:sp>
        <p:nvSpPr>
          <p:cNvPr id="57" name="Title 3"/>
          <p:cNvSpPr>
            <a:spLocks noGrp="1"/>
          </p:cNvSpPr>
          <p:nvPr>
            <p:ph type="title"/>
          </p:nvPr>
        </p:nvSpPr>
        <p:spPr>
          <a:xfrm>
            <a:off x="567444" y="188640"/>
            <a:ext cx="8001000" cy="738809"/>
          </a:xfrm>
        </p:spPr>
        <p:txBody>
          <a:bodyPr/>
          <a:lstStyle/>
          <a:p>
            <a:r>
              <a:rPr lang="en-US" altLang="zh-CN" sz="3600" dirty="0" smtClean="0">
                <a:solidFill>
                  <a:srgbClr val="0070C0"/>
                </a:solidFill>
              </a:rPr>
              <a:t>System description</a:t>
            </a:r>
            <a:r>
              <a:rPr lang="en-US" sz="3600" dirty="0" smtClean="0">
                <a:solidFill>
                  <a:srgbClr val="0070C0"/>
                </a:solidFill>
              </a:rPr>
              <a:t>:</a:t>
            </a:r>
            <a:endParaRPr lang="en-US" sz="2800" dirty="0">
              <a:solidFill>
                <a:srgbClr val="0070C0"/>
              </a:solidFill>
            </a:endParaRPr>
          </a:p>
        </p:txBody>
      </p:sp>
      <p:pic>
        <p:nvPicPr>
          <p:cNvPr id="4" name="图片 3"/>
          <p:cNvPicPr>
            <a:picLocks noChangeAspect="1"/>
          </p:cNvPicPr>
          <p:nvPr/>
        </p:nvPicPr>
        <p:blipFill>
          <a:blip r:embed="rId1"/>
          <a:stretch>
            <a:fillRect/>
          </a:stretch>
        </p:blipFill>
        <p:spPr>
          <a:xfrm>
            <a:off x="1764030" y="2709545"/>
            <a:ext cx="5386705" cy="3284855"/>
          </a:xfrm>
          <a:prstGeom prst="rect">
            <a:avLst/>
          </a:prstGeom>
        </p:spPr>
      </p:pic>
    </p:spTree>
  </p:cSld>
  <p:clrMapOvr>
    <a:masterClrMapping/>
  </p:clrMapOvr>
  <p:transition/>
</p:sld>
</file>

<file path=ppt/theme/theme1.xml><?xml version="1.0" encoding="utf-8"?>
<a:theme xmlns:a="http://schemas.openxmlformats.org/drawingml/2006/main" name="主题1">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1" i="0" u="none" strike="noStrike" cap="none" normalizeH="0" baseline="0" smtClean="0">
            <a:ln>
              <a:noFill/>
            </a:ln>
            <a:solidFill>
              <a:schemeClr val="tx1"/>
            </a:solidFill>
            <a:effectLst/>
            <a:latin typeface="Franklin Gothic Demi" pitchFamily="34" charset="0"/>
            <a:ea typeface="宋体" panose="02010600030101010101" pitchFamily="2" charset="-122"/>
          </a:defRPr>
        </a:defPPr>
      </a:lstStyle>
    </a:spDef>
    <a:lnDef>
      <a:spPr bwMode="auto">
        <a:solidFill>
          <a:schemeClr val="accent1"/>
        </a:solidFill>
        <a:ln w="25400" cap="flat" cmpd="sng" algn="ctr">
          <a:solidFill>
            <a:srgbClr val="0070C0"/>
          </a:solidFill>
          <a:prstDash val="solid"/>
          <a:round/>
          <a:headEnd type="none" w="med" len="med"/>
          <a:tailEnd type="none" w="med" len="med"/>
        </a:ln>
      </a:spPr>
      <a:body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主题1">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1" i="0" u="none" strike="noStrike" cap="none" normalizeH="0" baseline="0" smtClean="0">
            <a:ln>
              <a:noFill/>
            </a:ln>
            <a:solidFill>
              <a:schemeClr val="tx1"/>
            </a:solidFill>
            <a:effectLst/>
            <a:latin typeface="Franklin Gothic Demi" pitchFamily="34" charset="0"/>
            <a:ea typeface="宋体" panose="02010600030101010101" pitchFamily="2" charset="-122"/>
          </a:defRPr>
        </a:defPPr>
      </a:lstStyle>
    </a:spDef>
    <a:lnDef>
      <a:spPr bwMode="auto">
        <a:solidFill>
          <a:schemeClr val="accent1"/>
        </a:solidFill>
        <a:ln w="25400" cap="flat" cmpd="sng" algn="ctr">
          <a:solidFill>
            <a:srgbClr val="0070C0"/>
          </a:solidFill>
          <a:prstDash val="solid"/>
          <a:round/>
          <a:headEnd type="none" w="med" len="med"/>
          <a:tailEnd type="none" w="med" len="med"/>
        </a:ln>
      </a:spPr>
      <a:body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0</TotalTime>
  <Words>3041</Words>
  <Application>WPS 演示</Application>
  <PresentationFormat>全屏显示(4:3)</PresentationFormat>
  <Paragraphs>166</Paragraphs>
  <Slides>16</Slides>
  <Notes>20</Notes>
  <HiddenSlides>0</HiddenSlides>
  <MMClips>0</MMClips>
  <ScaleCrop>false</ScaleCrop>
  <HeadingPairs>
    <vt:vector size="6" baseType="variant">
      <vt:variant>
        <vt:lpstr>已用的字体</vt:lpstr>
      </vt:variant>
      <vt:variant>
        <vt:i4>19</vt:i4>
      </vt:variant>
      <vt:variant>
        <vt:lpstr>主题</vt:lpstr>
      </vt:variant>
      <vt:variant>
        <vt:i4>2</vt:i4>
      </vt:variant>
      <vt:variant>
        <vt:lpstr>幻灯片标题</vt:lpstr>
      </vt:variant>
      <vt:variant>
        <vt:i4>16</vt:i4>
      </vt:variant>
    </vt:vector>
  </HeadingPairs>
  <TitlesOfParts>
    <vt:vector size="37" baseType="lpstr">
      <vt:lpstr>Arial</vt:lpstr>
      <vt:lpstr>宋体</vt:lpstr>
      <vt:lpstr>Wingdings</vt:lpstr>
      <vt:lpstr>Comic Sans MS</vt:lpstr>
      <vt:lpstr>Franklin Gothic Demi</vt:lpstr>
      <vt:lpstr>Segoe Print</vt:lpstr>
      <vt:lpstr>Times New Roman</vt:lpstr>
      <vt:lpstr>DINPro-Regular</vt:lpstr>
      <vt:lpstr>Yu Gothic UI</vt:lpstr>
      <vt:lpstr>微软雅黑</vt:lpstr>
      <vt:lpstr>Verdana</vt:lpstr>
      <vt:lpstr>Calibri</vt:lpstr>
      <vt:lpstr>Source Sans Pro</vt:lpstr>
      <vt:lpstr>华文中宋</vt:lpstr>
      <vt:lpstr>等线</vt:lpstr>
      <vt:lpstr>Arial Unicode MS</vt:lpstr>
      <vt:lpstr>Corbel</vt:lpstr>
      <vt:lpstr>Wingdings</vt:lpstr>
      <vt:lpstr>华文楷体</vt:lpstr>
      <vt:lpstr>主题1</vt:lpstr>
      <vt:lpstr>1_主题1</vt:lpstr>
      <vt:lpstr> </vt:lpstr>
      <vt:lpstr>Outline</vt:lpstr>
      <vt:lpstr>Background:</vt:lpstr>
      <vt:lpstr>Introduction: previous method</vt:lpstr>
      <vt:lpstr>Outline</vt:lpstr>
      <vt:lpstr>Challenge description:</vt:lpstr>
      <vt:lpstr>Outline</vt:lpstr>
      <vt:lpstr>System description: workflow</vt:lpstr>
      <vt:lpstr>System description:</vt:lpstr>
      <vt:lpstr>System description:</vt:lpstr>
      <vt:lpstr>System description:</vt:lpstr>
      <vt:lpstr>Outline</vt:lpstr>
      <vt:lpstr>Result:</vt:lpstr>
      <vt:lpstr>Results: Subjective evaluation</vt:lpstr>
      <vt:lpstr>Results: Subjective evaluation</vt:lpstr>
      <vt:lpstr>PowerPoint 演示文稿</vt:lpstr>
    </vt:vector>
  </TitlesOfParts>
  <Company>Lenovo (Beijing)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博士答辩</dc:title>
  <dc:creator>徐华兴</dc:creator>
  <cp:lastModifiedBy>clatter</cp:lastModifiedBy>
  <cp:revision>2210</cp:revision>
  <cp:lastPrinted>2113-01-01T00:00:00Z</cp:lastPrinted>
  <dcterms:created xsi:type="dcterms:W3CDTF">2011-12-25T13:59:00Z</dcterms:created>
  <dcterms:modified xsi:type="dcterms:W3CDTF">2021-04-19T03:12:46Z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TC102037652052</vt:lpwstr>
  </property>
  <property fmtid="{D5CDD505-2E9C-101B-9397-08002B2CF9AE}" pid="3" name="KSOProductBuildVer">
    <vt:lpwstr>2052-11.1.0.10463</vt:lpwstr>
  </property>
  <property fmtid="{D5CDD505-2E9C-101B-9397-08002B2CF9AE}" pid="4" name="ICV">
    <vt:lpwstr>BF8ABA1025A54E22BB7261887816EC3E</vt:lpwstr>
  </property>
</Properties>
</file>