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11" autoAdjust="0"/>
  </p:normalViewPr>
  <p:slideViewPr>
    <p:cSldViewPr snapToGrid="0">
      <p:cViewPr varScale="1">
        <p:scale>
          <a:sx n="51" d="100"/>
          <a:sy n="51" d="100"/>
        </p:scale>
        <p:origin x="14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202A-6FC3-4FE1-B9C2-5FB18ED0852C}" type="datetimeFigureOut">
              <a:rPr lang="zh-CN" altLang="en-US" smtClean="0"/>
              <a:t>2017/3/4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BE394-6BF0-4D63-AF0D-36273A10CA03}" type="slidenum">
              <a:rPr lang="zh-CN" altLang="en-US" smtClean="0"/>
              <a:t>‹#›</a:t>
            </a:fld>
            <a:endParaRPr lang="zh-CN" altLang="en-US"/>
          </a:p>
        </p:txBody>
      </p:sp>
    </p:spTree>
    <p:extLst>
      <p:ext uri="{BB962C8B-B14F-4D97-AF65-F5344CB8AC3E}">
        <p14:creationId xmlns:p14="http://schemas.microsoft.com/office/powerpoint/2010/main" val="414333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1</a:t>
            </a:fld>
            <a:endParaRPr lang="zh-CN" altLang="en-US"/>
          </a:p>
        </p:txBody>
      </p:sp>
    </p:spTree>
    <p:extLst>
      <p:ext uri="{BB962C8B-B14F-4D97-AF65-F5344CB8AC3E}">
        <p14:creationId xmlns:p14="http://schemas.microsoft.com/office/powerpoint/2010/main" val="229009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With the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filter, we combine the energy function with the length and level set regularization term and get the evaluation function of level set function via gradient decent algorithm. In summary, FBE model is a generalized region based Active Contour Model. The designing of </a:t>
            </a:r>
            <a:r>
              <a:rPr lang="en-US" altLang="zh-CN" sz="1200" b="1" kern="1200" dirty="0" smtClean="0">
                <a:solidFill>
                  <a:schemeClr val="tx1"/>
                </a:solidFill>
                <a:effectLst/>
                <a:latin typeface="+mn-lt"/>
                <a:ea typeface="+mn-ea"/>
                <a:cs typeface="+mn-cs"/>
              </a:rPr>
              <a:t>F(u)</a:t>
            </a:r>
            <a:r>
              <a:rPr lang="en-US" altLang="zh-CN" sz="1200" kern="1200" dirty="0" smtClean="0">
                <a:solidFill>
                  <a:schemeClr val="tx1"/>
                </a:solidFill>
                <a:effectLst/>
                <a:latin typeface="+mn-lt"/>
                <a:ea typeface="+mn-ea"/>
                <a:cs typeface="+mn-cs"/>
              </a:rPr>
              <a:t> is the key to get good segmentation results. To tackle strong noise and intensity inhomogeneity simultaneously, the </a:t>
            </a:r>
            <a:r>
              <a:rPr lang="en-US" altLang="zh-CN" sz="1200" b="1" kern="1200" dirty="0" smtClean="0">
                <a:solidFill>
                  <a:schemeClr val="tx1"/>
                </a:solidFill>
                <a:effectLst/>
                <a:latin typeface="+mn-lt"/>
                <a:ea typeface="+mn-ea"/>
                <a:cs typeface="+mn-cs"/>
              </a:rPr>
              <a:t>F(u)</a:t>
            </a:r>
            <a:r>
              <a:rPr lang="en-US" altLang="zh-CN" sz="1200" kern="1200" dirty="0" smtClean="0">
                <a:solidFill>
                  <a:schemeClr val="tx1"/>
                </a:solidFill>
                <a:effectLst/>
                <a:latin typeface="+mn-lt"/>
                <a:ea typeface="+mn-ea"/>
                <a:cs typeface="+mn-cs"/>
              </a:rPr>
              <a:t> should suppress both information. Thus, we propose the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based FBE model.</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10</a:t>
            </a:fld>
            <a:endParaRPr lang="zh-CN" altLang="en-US"/>
          </a:p>
        </p:txBody>
      </p:sp>
    </p:spTree>
    <p:extLst>
      <p:ext uri="{BB962C8B-B14F-4D97-AF65-F5344CB8AC3E}">
        <p14:creationId xmlns:p14="http://schemas.microsoft.com/office/powerpoint/2010/main" val="50855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use the DRIVE dataset to evaluate our method. DRIVE dataset contains 40 noiseless retinal images which are seriously corrupted by intensity inhomogeneity. Furthermore, we extend a noise version by add serious additive Gaussian noise to DRIVE dataset to evaluate the ability of handling strong noise and intensity inhomogeneity simultaneously. The classical metrics, i.e. DICE and PSNR, are used to evaluate the performance. We compare our method with six state-of-the-art methods. As shown in Table 1, our method outperforms all previous methods. As shown in the figure, </a:t>
            </a:r>
            <a:r>
              <a:rPr lang="en-US" altLang="zh-CN" sz="1200" b="0" i="0" kern="1200" dirty="0" smtClean="0">
                <a:solidFill>
                  <a:schemeClr val="tx1"/>
                </a:solidFill>
                <a:effectLst/>
                <a:latin typeface="+mn-lt"/>
                <a:ea typeface="+mn-ea"/>
                <a:cs typeface="+mn-cs"/>
              </a:rPr>
              <a:t>our method achieves the best segmentation accuracy with smooth contour</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11</a:t>
            </a:fld>
            <a:endParaRPr lang="zh-CN" altLang="en-US"/>
          </a:p>
        </p:txBody>
      </p:sp>
    </p:spTree>
    <p:extLst>
      <p:ext uri="{BB962C8B-B14F-4D97-AF65-F5344CB8AC3E}">
        <p14:creationId xmlns:p14="http://schemas.microsoft.com/office/powerpoint/2010/main" val="220818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With </a:t>
            </a:r>
            <a:r>
              <a:rPr lang="en-US" altLang="zh-CN" sz="1200" b="0" i="0" kern="1200" dirty="0" err="1" smtClean="0">
                <a:solidFill>
                  <a:schemeClr val="tx1"/>
                </a:solidFill>
                <a:effectLst/>
                <a:latin typeface="+mn-lt"/>
                <a:ea typeface="+mn-ea"/>
                <a:cs typeface="+mn-cs"/>
              </a:rPr>
              <a:t>DoG</a:t>
            </a:r>
            <a:r>
              <a:rPr lang="en-US" altLang="zh-CN" sz="1200" b="0" i="0" kern="1200" dirty="0" smtClean="0">
                <a:solidFill>
                  <a:schemeClr val="tx1"/>
                </a:solidFill>
                <a:effectLst/>
                <a:latin typeface="+mn-lt"/>
                <a:ea typeface="+mn-ea"/>
                <a:cs typeface="+mn-cs"/>
              </a:rPr>
              <a:t> based frequency boundary energy, we segment an OCT image sequence obtained from an embryonic chick heart tube to reconstruct a</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3D model. These OCT images are corrupted by both strong noise</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and intensity inhomogeneity. The initial contour is selected manually to segment the first image of the sequence.</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Thereafter, the result of segmentation of the previous image is used as the initial contour for the next image. A 3D model is</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made based on the segmentation results, as shown in the figure. This application shows that the FBE-</a:t>
            </a:r>
            <a:r>
              <a:rPr lang="en-US" altLang="zh-CN" sz="1200" b="0" i="0" kern="1200" dirty="0" err="1" smtClean="0">
                <a:solidFill>
                  <a:schemeClr val="tx1"/>
                </a:solidFill>
                <a:effectLst/>
                <a:latin typeface="+mn-lt"/>
                <a:ea typeface="+mn-ea"/>
                <a:cs typeface="+mn-cs"/>
              </a:rPr>
              <a:t>DoG</a:t>
            </a:r>
            <a:r>
              <a:rPr lang="en-US" altLang="zh-CN" sz="1200" b="0" i="0" kern="1200" dirty="0" smtClean="0">
                <a:solidFill>
                  <a:schemeClr val="tx1"/>
                </a:solidFill>
                <a:effectLst/>
                <a:latin typeface="+mn-lt"/>
                <a:ea typeface="+mn-ea"/>
                <a:cs typeface="+mn-cs"/>
              </a:rPr>
              <a:t> model overcomes</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 influence of noise and intensity inhomogeneity in medical</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images and extracts the main information, for example the heart tube.</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12</a:t>
            </a:fld>
            <a:endParaRPr lang="zh-CN" altLang="en-US"/>
          </a:p>
        </p:txBody>
      </p:sp>
    </p:spTree>
    <p:extLst>
      <p:ext uri="{BB962C8B-B14F-4D97-AF65-F5344CB8AC3E}">
        <p14:creationId xmlns:p14="http://schemas.microsoft.com/office/powerpoint/2010/main" val="295965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By setting different </a:t>
            </a:r>
            <a:r>
              <a:rPr lang="en-US" altLang="zh-CN" sz="1200" b="0" i="0" kern="1200" dirty="0" smtClean="0">
                <a:solidFill>
                  <a:schemeClr val="tx1"/>
                </a:solidFill>
                <a:effectLst/>
                <a:latin typeface="+mn-lt"/>
                <a:ea typeface="+mn-ea"/>
                <a:cs typeface="+mn-cs"/>
              </a:rPr>
              <a:t>bandwidth and position</a:t>
            </a:r>
            <a:r>
              <a:rPr lang="en-US" altLang="zh-CN" sz="1200" kern="1200" dirty="0" smtClean="0">
                <a:solidFill>
                  <a:schemeClr val="tx1"/>
                </a:solidFill>
                <a:effectLst/>
                <a:latin typeface="+mn-lt"/>
                <a:ea typeface="+mn-ea"/>
                <a:cs typeface="+mn-cs"/>
              </a:rPr>
              <a:t> for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filter, we show that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based FBE model is able to realize selective segmentation, that is, to segment different part in the same image. (</a:t>
            </a:r>
            <a:r>
              <a:rPr lang="zh-CN" altLang="zh-CN" sz="1200" kern="1200" dirty="0" smtClean="0">
                <a:solidFill>
                  <a:schemeClr val="tx1"/>
                </a:solidFill>
                <a:effectLst/>
                <a:latin typeface="+mn-lt"/>
                <a:ea typeface="+mn-ea"/>
                <a:cs typeface="+mn-cs"/>
              </a:rPr>
              <a:t>这里需要点击播放</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13</a:t>
            </a:fld>
            <a:endParaRPr lang="zh-CN" altLang="en-US"/>
          </a:p>
        </p:txBody>
      </p:sp>
    </p:spTree>
    <p:extLst>
      <p:ext uri="{BB962C8B-B14F-4D97-AF65-F5344CB8AC3E}">
        <p14:creationId xmlns:p14="http://schemas.microsoft.com/office/powerpoint/2010/main" val="78341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also show that our method is able to control the smoothness of contour by setting the degree to suppress high frequency information. (</a:t>
            </a:r>
            <a:r>
              <a:rPr lang="zh-CN" altLang="zh-CN" sz="1200" kern="1200" dirty="0" smtClean="0">
                <a:solidFill>
                  <a:schemeClr val="tx1"/>
                </a:solidFill>
                <a:effectLst/>
                <a:latin typeface="+mn-lt"/>
                <a:ea typeface="+mn-ea"/>
                <a:cs typeface="+mn-cs"/>
              </a:rPr>
              <a:t>这里需要点击播放</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14</a:t>
            </a:fld>
            <a:endParaRPr lang="zh-CN" altLang="en-US"/>
          </a:p>
        </p:txBody>
      </p:sp>
    </p:spTree>
    <p:extLst>
      <p:ext uri="{BB962C8B-B14F-4D97-AF65-F5344CB8AC3E}">
        <p14:creationId xmlns:p14="http://schemas.microsoft.com/office/powerpoint/2010/main" val="109892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also perform an interesting experiment. With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filter, we can segment texture images without extracting texture feature and realize good result on some natural images. (</a:t>
            </a:r>
            <a:r>
              <a:rPr lang="zh-CN" altLang="zh-CN" sz="1200" kern="1200" dirty="0" smtClean="0">
                <a:solidFill>
                  <a:schemeClr val="tx1"/>
                </a:solidFill>
                <a:effectLst/>
                <a:latin typeface="+mn-lt"/>
                <a:ea typeface="+mn-ea"/>
                <a:cs typeface="+mn-cs"/>
              </a:rPr>
              <a:t>这里需要点击播放</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15</a:t>
            </a:fld>
            <a:endParaRPr lang="zh-CN" altLang="en-US"/>
          </a:p>
        </p:txBody>
      </p:sp>
    </p:spTree>
    <p:extLst>
      <p:ext uri="{BB962C8B-B14F-4D97-AF65-F5344CB8AC3E}">
        <p14:creationId xmlns:p14="http://schemas.microsoft.com/office/powerpoint/2010/main" val="10516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have proposed a generalized region-based ACM in frequency domain by defining a frequency boundary energy (FBE). We use </a:t>
            </a:r>
            <a:r>
              <a:rPr lang="en-US" altLang="zh-CN" sz="1200" kern="1200" dirty="0" err="1" smtClean="0">
                <a:solidFill>
                  <a:schemeClr val="tx1"/>
                </a:solidFill>
                <a:effectLst/>
                <a:latin typeface="+mn-lt"/>
                <a:ea typeface="+mn-ea"/>
                <a:cs typeface="+mn-cs"/>
              </a:rPr>
              <a:t>DoG</a:t>
            </a:r>
            <a:r>
              <a:rPr lang="en-US" altLang="zh-CN" sz="1200" kern="1200" dirty="0" smtClean="0">
                <a:solidFill>
                  <a:schemeClr val="tx1"/>
                </a:solidFill>
                <a:effectLst/>
                <a:latin typeface="+mn-lt"/>
                <a:ea typeface="+mn-ea"/>
                <a:cs typeface="+mn-cs"/>
              </a:rPr>
              <a:t> filter to extract the FBE, which can segment images with strong noise and intensity inhomogeneity. The comparison results and OCT image segmentation demonstrate the excellent performance</a:t>
            </a:r>
            <a:r>
              <a:rPr lang="zh-CN" altLang="zh-CN" sz="1200" kern="1200" dirty="0" smtClean="0">
                <a:solidFill>
                  <a:schemeClr val="tx1"/>
                </a:solidFill>
                <a:effectLst/>
                <a:latin typeface="+mn-lt"/>
                <a:ea typeface="+mn-ea"/>
                <a:cs typeface="+mn-cs"/>
              </a:rPr>
              <a:t> of our method.</a:t>
            </a:r>
          </a:p>
          <a:p>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16</a:t>
            </a:fld>
            <a:endParaRPr lang="zh-CN" altLang="en-US"/>
          </a:p>
        </p:txBody>
      </p:sp>
    </p:spTree>
    <p:extLst>
      <p:ext uri="{BB962C8B-B14F-4D97-AF65-F5344CB8AC3E}">
        <p14:creationId xmlns:p14="http://schemas.microsoft.com/office/powerpoint/2010/main" val="351827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Thank you! If you have any questions, please contact the author with the email address!</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17</a:t>
            </a:fld>
            <a:endParaRPr lang="zh-CN" altLang="en-US"/>
          </a:p>
        </p:txBody>
      </p:sp>
    </p:spTree>
    <p:extLst>
      <p:ext uri="{BB962C8B-B14F-4D97-AF65-F5344CB8AC3E}">
        <p14:creationId xmlns:p14="http://schemas.microsoft.com/office/powerpoint/2010/main" val="43704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2</a:t>
            </a:fld>
            <a:endParaRPr lang="zh-CN" altLang="en-US"/>
          </a:p>
        </p:txBody>
      </p:sp>
    </p:spTree>
    <p:extLst>
      <p:ext uri="{BB962C8B-B14F-4D97-AF65-F5344CB8AC3E}">
        <p14:creationId xmlns:p14="http://schemas.microsoft.com/office/powerpoint/2010/main" val="333692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Active contour models (ACMs) can obtain sub-pixel</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precision segmentation and smooth contours, and are widely</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employed in medical image segmentation. In particular, region-based Active Contour Models can handle various noise</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and weak edges usually found in medical images. However, </a:t>
            </a:r>
            <a:r>
              <a:rPr lang="en-US" altLang="zh-CN" sz="1200" kern="1200" dirty="0" smtClean="0">
                <a:solidFill>
                  <a:schemeClr val="tx1"/>
                </a:solidFill>
                <a:effectLst/>
                <a:latin typeface="+mn-lt"/>
                <a:ea typeface="+mn-ea"/>
                <a:cs typeface="+mn-cs"/>
              </a:rPr>
              <a:t>biomedical images are usually corrupted by strong noise and intensity inhomogeneity simultaneously, which challenges classical </a:t>
            </a:r>
            <a:r>
              <a:rPr lang="en-US" altLang="zh-CN" sz="1200" b="0" i="0" kern="1200" dirty="0" smtClean="0">
                <a:solidFill>
                  <a:schemeClr val="tx1"/>
                </a:solidFill>
                <a:effectLst/>
                <a:latin typeface="+mn-lt"/>
                <a:ea typeface="+mn-ea"/>
                <a:cs typeface="+mn-cs"/>
              </a:rPr>
              <a:t>region-based Active Contour Models</a:t>
            </a:r>
            <a:r>
              <a:rPr lang="en-US" altLang="zh-CN" sz="1200" kern="1200" dirty="0" smtClean="0">
                <a:solidFill>
                  <a:schemeClr val="tx1"/>
                </a:solidFill>
                <a:effectLst/>
                <a:latin typeface="+mn-lt"/>
                <a:ea typeface="+mn-ea"/>
                <a:cs typeface="+mn-cs"/>
              </a:rPr>
              <a:t>, such as CV model, LBF model, LIF model and recently proposed L2S model. The figure shows that classical models fail to segment an optical coherence tomography image being corrupted by strong noise and intensity inhomogeneity simultaneously.</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3</a:t>
            </a:fld>
            <a:endParaRPr lang="zh-CN" altLang="en-US"/>
          </a:p>
        </p:txBody>
      </p:sp>
    </p:spTree>
    <p:extLst>
      <p:ext uri="{BB962C8B-B14F-4D97-AF65-F5344CB8AC3E}">
        <p14:creationId xmlns:p14="http://schemas.microsoft.com/office/powerpoint/2010/main" val="345697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slide shows the energy functions of three classical region based Active Contour Models. Such models aim to drive an initial contour </a:t>
            </a:r>
            <a:r>
              <a:rPr lang="en-US" altLang="zh-CN" sz="1200" i="1" kern="1200" dirty="0" smtClean="0">
                <a:solidFill>
                  <a:schemeClr val="tx1"/>
                </a:solidFill>
                <a:effectLst/>
                <a:latin typeface="+mn-lt"/>
                <a:ea typeface="+mn-ea"/>
                <a:cs typeface="+mn-cs"/>
              </a:rPr>
              <a:t>C</a:t>
            </a:r>
            <a:r>
              <a:rPr lang="en-US" altLang="zh-CN" sz="1200" i="1" kern="1200" baseline="-250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to the object boundary by minimizing the corresponding energy function. The contour</a:t>
            </a:r>
            <a:r>
              <a:rPr lang="en-US" altLang="zh-CN" sz="1200" i="1" kern="1200" dirty="0" smtClean="0">
                <a:solidFill>
                  <a:schemeClr val="tx1"/>
                </a:solidFill>
                <a:effectLst/>
                <a:latin typeface="+mn-lt"/>
                <a:ea typeface="+mn-ea"/>
                <a:cs typeface="+mn-cs"/>
              </a:rPr>
              <a:t> C</a:t>
            </a:r>
            <a:r>
              <a:rPr lang="en-US" altLang="zh-CN" sz="1200" i="1" kern="1200" baseline="-250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divides the image region into two sub-regions Ω</a:t>
            </a:r>
            <a:r>
              <a:rPr lang="en-US" altLang="zh-CN" sz="1200" kern="1200" baseline="-25000" dirty="0" smtClean="0">
                <a:solidFill>
                  <a:schemeClr val="tx1"/>
                </a:solidFill>
                <a:effectLst/>
                <a:latin typeface="+mn-lt"/>
                <a:ea typeface="+mn-ea"/>
                <a:cs typeface="+mn-cs"/>
              </a:rPr>
              <a:t>1 </a:t>
            </a:r>
            <a:r>
              <a:rPr lang="en-US" altLang="zh-CN" sz="1200" kern="1200" dirty="0" smtClean="0">
                <a:solidFill>
                  <a:schemeClr val="tx1"/>
                </a:solidFill>
                <a:effectLst/>
                <a:latin typeface="+mn-lt"/>
                <a:ea typeface="+mn-ea"/>
                <a:cs typeface="+mn-cs"/>
              </a:rPr>
              <a:t>and Ω</a:t>
            </a:r>
            <a:r>
              <a:rPr lang="en-US" altLang="zh-CN" sz="1200" kern="1200" baseline="-25000" dirty="0" smtClean="0">
                <a:solidFill>
                  <a:schemeClr val="tx1"/>
                </a:solidFill>
                <a:effectLst/>
                <a:latin typeface="+mn-lt"/>
                <a:ea typeface="+mn-ea"/>
                <a:cs typeface="+mn-cs"/>
              </a:rPr>
              <a:t>2. </a:t>
            </a:r>
            <a:r>
              <a:rPr lang="en-US" altLang="zh-CN" sz="1200" kern="1200" dirty="0" smtClean="0">
                <a:solidFill>
                  <a:schemeClr val="tx1"/>
                </a:solidFill>
                <a:effectLst/>
                <a:latin typeface="+mn-lt"/>
                <a:ea typeface="+mn-ea"/>
                <a:cs typeface="+mn-cs"/>
              </a:rPr>
              <a:t>The energy functions are defined according to different region information in the two sub-regions</a:t>
            </a:r>
            <a:r>
              <a:rPr lang="en-US" altLang="zh-CN" sz="1200" i="1" kern="1200" baseline="-250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For example, in CV model, </a:t>
            </a:r>
            <a:r>
              <a:rPr lang="en-US" altLang="zh-CN" sz="1200" i="1" kern="1200" dirty="0" err="1" smtClean="0">
                <a:solidFill>
                  <a:schemeClr val="tx1"/>
                </a:solidFill>
                <a:effectLst/>
                <a:latin typeface="+mn-lt"/>
                <a:ea typeface="+mn-ea"/>
                <a:cs typeface="+mn-cs"/>
              </a:rPr>
              <a:t>a</a:t>
            </a:r>
            <a:r>
              <a:rPr lang="en-US" altLang="zh-CN" sz="1200" i="1"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is the average intensity of the sub-region </a:t>
            </a:r>
            <a:r>
              <a:rPr lang="en-US" altLang="zh-CN" sz="1200" kern="1200" dirty="0" err="1" smtClean="0">
                <a:solidFill>
                  <a:schemeClr val="tx1"/>
                </a:solidFill>
                <a:effectLst/>
                <a:latin typeface="+mn-lt"/>
                <a:ea typeface="+mn-ea"/>
                <a:cs typeface="+mn-cs"/>
              </a:rPr>
              <a:t>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and regarded as the global region information; in LBF and LIF model, </a:t>
            </a:r>
            <a:r>
              <a:rPr lang="en-US" altLang="zh-CN" sz="1200" b="1" kern="1200" dirty="0" smtClean="0">
                <a:solidFill>
                  <a:schemeClr val="tx1"/>
                </a:solidFill>
                <a:effectLst/>
                <a:latin typeface="+mn-lt"/>
                <a:ea typeface="+mn-ea"/>
                <a:cs typeface="+mn-cs"/>
              </a:rPr>
              <a:t>f</a:t>
            </a:r>
            <a:r>
              <a:rPr lang="en-US" altLang="zh-CN" sz="1200" b="1" kern="1200" baseline="-25000" dirty="0"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x</a:t>
            </a:r>
            <a:r>
              <a:rPr lang="en-US" altLang="zh-CN" sz="1200" kern="1200" dirty="0" smtClean="0">
                <a:solidFill>
                  <a:schemeClr val="tx1"/>
                </a:solidFill>
                <a:effectLst/>
                <a:latin typeface="+mn-lt"/>
                <a:ea typeface="+mn-ea"/>
                <a:cs typeface="+mn-cs"/>
              </a:rPr>
              <a:t>) is the local weighted average in sub-region </a:t>
            </a:r>
            <a:r>
              <a:rPr lang="en-US" altLang="zh-CN" sz="1200" kern="1200" dirty="0" err="1" smtClean="0">
                <a:solidFill>
                  <a:schemeClr val="tx1"/>
                </a:solidFill>
                <a:effectLst/>
                <a:latin typeface="+mn-lt"/>
                <a:ea typeface="+mn-ea"/>
                <a:cs typeface="+mn-cs"/>
              </a:rPr>
              <a:t>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According to experimental results, we get following conclusions: CV model can segment homogeneous images effectively. However, it fails to handle intensity inhomogeneity; with local region information, LBF and LIF can segment images with intensity inhomogeneity. However, they are sensitive to strong noise. Thus, classical region based Active Contour Models fail to segment images with strong noise and intensity inhomogeneity simultaneously.</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4</a:t>
            </a:fld>
            <a:endParaRPr lang="zh-CN" altLang="en-US"/>
          </a:p>
        </p:txBody>
      </p:sp>
    </p:spTree>
    <p:extLst>
      <p:ext uri="{BB962C8B-B14F-4D97-AF65-F5344CB8AC3E}">
        <p14:creationId xmlns:p14="http://schemas.microsoft.com/office/powerpoint/2010/main" val="306163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I will introduce the proposed frequency boundary energy. As shown in the right figure, C is the boundary between the object and the background., i.t. the white</a:t>
            </a:r>
            <a:r>
              <a:rPr lang="en-US" altLang="zh-CN" sz="1200" kern="1200" baseline="0" dirty="0" smtClean="0">
                <a:solidFill>
                  <a:schemeClr val="tx1"/>
                </a:solidFill>
                <a:effectLst/>
                <a:latin typeface="+mn-lt"/>
                <a:ea typeface="+mn-ea"/>
                <a:cs typeface="+mn-cs"/>
              </a:rPr>
              <a:t> line.</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C</a:t>
            </a:r>
            <a:r>
              <a:rPr lang="en-US" altLang="zh-CN" sz="1200" i="1" kern="1200" baseline="-250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is the contour</a:t>
            </a:r>
            <a:r>
              <a:rPr lang="en-US" altLang="zh-CN" sz="1200" kern="1200" baseline="0" dirty="0" smtClean="0">
                <a:solidFill>
                  <a:schemeClr val="tx1"/>
                </a:solidFill>
                <a:effectLst/>
                <a:latin typeface="+mn-lt"/>
                <a:ea typeface="+mn-ea"/>
                <a:cs typeface="+mn-cs"/>
              </a:rPr>
              <a:t> at step t. </a:t>
            </a:r>
            <a:r>
              <a:rPr lang="en-US" altLang="zh-CN" sz="1200" kern="1200" dirty="0" smtClean="0">
                <a:solidFill>
                  <a:schemeClr val="tx1"/>
                </a:solidFill>
                <a:effectLst/>
                <a:latin typeface="+mn-lt"/>
                <a:ea typeface="+mn-ea"/>
                <a:cs typeface="+mn-cs"/>
              </a:rPr>
              <a:t>Ω</a:t>
            </a:r>
            <a:r>
              <a:rPr lang="en-US" altLang="zh-CN" sz="1200" i="1" kern="1200" baseline="-25000" dirty="0" smtClean="0">
                <a:solidFill>
                  <a:schemeClr val="tx1"/>
                </a:solidFill>
                <a:effectLst/>
                <a:latin typeface="+mn-lt"/>
                <a:ea typeface="+mn-ea"/>
                <a:cs typeface="+mn-cs"/>
              </a:rPr>
              <a:t>1</a:t>
            </a:r>
            <a:r>
              <a:rPr lang="en-US" altLang="zh-CN" sz="1200" i="1" kern="1200" baseline="0" dirty="0" smtClean="0">
                <a:solidFill>
                  <a:schemeClr val="tx1"/>
                </a:solidFill>
                <a:effectLst/>
                <a:latin typeface="+mn-lt"/>
                <a:ea typeface="+mn-ea"/>
                <a:cs typeface="+mn-cs"/>
              </a:rPr>
              <a:t> </a:t>
            </a:r>
            <a:r>
              <a:rPr lang="en-US" altLang="zh-CN" sz="1200" i="0" kern="1200" baseline="0" dirty="0" smtClean="0">
                <a:solidFill>
                  <a:schemeClr val="tx1"/>
                </a:solidFill>
                <a:effectLst/>
                <a:latin typeface="+mn-lt"/>
                <a:ea typeface="+mn-ea"/>
                <a:cs typeface="+mn-cs"/>
              </a:rPr>
              <a:t>i</a:t>
            </a:r>
            <a:r>
              <a:rPr lang="en-US" altLang="zh-CN" sz="1200" b="0" i="0" kern="1200" baseline="0" dirty="0" smtClean="0">
                <a:solidFill>
                  <a:schemeClr val="tx1"/>
                </a:solidFill>
                <a:effectLst/>
                <a:latin typeface="+mn-lt"/>
                <a:ea typeface="+mn-ea"/>
                <a:cs typeface="+mn-cs"/>
              </a:rPr>
              <a:t>s the region inside the contour </a:t>
            </a:r>
            <a:r>
              <a:rPr lang="en-US" altLang="zh-CN" sz="1200" b="0" i="0" kern="1200" dirty="0" smtClean="0">
                <a:solidFill>
                  <a:schemeClr val="tx1"/>
                </a:solidFill>
                <a:effectLst/>
                <a:latin typeface="+mn-lt"/>
                <a:ea typeface="+mn-ea"/>
                <a:cs typeface="+mn-cs"/>
              </a:rPr>
              <a:t>C</a:t>
            </a:r>
            <a:r>
              <a:rPr lang="en-US" altLang="zh-CN" sz="1200" b="0" i="0" kern="1200" baseline="-25000" dirty="0" smtClean="0">
                <a:solidFill>
                  <a:schemeClr val="tx1"/>
                </a:solidFill>
                <a:effectLst/>
                <a:latin typeface="+mn-lt"/>
                <a:ea typeface="+mn-ea"/>
                <a:cs typeface="+mn-cs"/>
              </a:rPr>
              <a:t>t</a:t>
            </a:r>
            <a:r>
              <a:rPr lang="en-US" altLang="zh-CN" sz="1200" b="0" i="0" kern="1200" dirty="0" smtClean="0">
                <a:solidFill>
                  <a:schemeClr val="tx1"/>
                </a:solidFill>
                <a:effectLst/>
                <a:latin typeface="+mn-lt"/>
                <a:ea typeface="+mn-ea"/>
                <a:cs typeface="+mn-cs"/>
              </a:rPr>
              <a:t> ; . Ω</a:t>
            </a:r>
            <a:r>
              <a:rPr lang="en-US" altLang="zh-CN" sz="1200" b="0" i="0" kern="1200" baseline="-25000" dirty="0" smtClean="0">
                <a:solidFill>
                  <a:schemeClr val="tx1"/>
                </a:solidFill>
                <a:effectLst/>
                <a:latin typeface="+mn-lt"/>
                <a:ea typeface="+mn-ea"/>
                <a:cs typeface="+mn-cs"/>
              </a:rPr>
              <a:t>2</a:t>
            </a:r>
            <a:r>
              <a:rPr lang="en-US" altLang="zh-CN" sz="1200" b="0" i="0" kern="1200" baseline="0" dirty="0" smtClean="0">
                <a:solidFill>
                  <a:schemeClr val="tx1"/>
                </a:solidFill>
                <a:effectLst/>
                <a:latin typeface="+mn-lt"/>
                <a:ea typeface="+mn-ea"/>
                <a:cs typeface="+mn-cs"/>
              </a:rPr>
              <a:t> is the sub-region outside </a:t>
            </a:r>
            <a:r>
              <a:rPr lang="en-US" altLang="zh-CN" sz="1200" b="0" i="0" kern="1200" dirty="0" smtClean="0">
                <a:solidFill>
                  <a:schemeClr val="tx1"/>
                </a:solidFill>
                <a:effectLst/>
                <a:latin typeface="+mn-lt"/>
                <a:ea typeface="+mn-ea"/>
                <a:cs typeface="+mn-cs"/>
              </a:rPr>
              <a:t>C</a:t>
            </a:r>
            <a:r>
              <a:rPr lang="en-US" altLang="zh-CN" sz="1200" b="0" i="0" kern="1200" baseline="-25000" dirty="0" smtClean="0">
                <a:solidFill>
                  <a:schemeClr val="tx1"/>
                </a:solidFill>
                <a:effectLst/>
                <a:latin typeface="+mn-lt"/>
                <a:ea typeface="+mn-ea"/>
                <a:cs typeface="+mn-cs"/>
              </a:rPr>
              <a:t>t.</a:t>
            </a:r>
            <a:r>
              <a:rPr lang="en-US" altLang="zh-CN" sz="1200" b="0" i="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Active Contour Model aims to restrain</a:t>
            </a:r>
            <a:r>
              <a:rPr lang="en-US" altLang="zh-CN" sz="1200" i="1" kern="1200" dirty="0" smtClean="0">
                <a:solidFill>
                  <a:schemeClr val="tx1"/>
                </a:solidFill>
                <a:effectLst/>
                <a:latin typeface="+mn-lt"/>
                <a:ea typeface="+mn-ea"/>
                <a:cs typeface="+mn-cs"/>
              </a:rPr>
              <a:t> C</a:t>
            </a:r>
            <a:r>
              <a:rPr lang="en-US" altLang="zh-CN" sz="1200" i="1" kern="1200" baseline="-250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to C and gets segmentation with the information from</a:t>
            </a:r>
            <a:r>
              <a:rPr lang="en-US" altLang="zh-CN" sz="1200" kern="1200" baseline="0" dirty="0" smtClean="0">
                <a:solidFill>
                  <a:schemeClr val="tx1"/>
                </a:solidFill>
                <a:effectLst/>
                <a:latin typeface="+mn-lt"/>
                <a:ea typeface="+mn-ea"/>
                <a:cs typeface="+mn-cs"/>
              </a:rPr>
              <a:t> the two sub-regions</a:t>
            </a:r>
            <a:r>
              <a:rPr lang="en-US" altLang="zh-CN" sz="1200" kern="1200" dirty="0" smtClean="0">
                <a:solidFill>
                  <a:schemeClr val="tx1"/>
                </a:solidFill>
                <a:effectLst/>
                <a:latin typeface="+mn-lt"/>
                <a:ea typeface="+mn-ea"/>
                <a:cs typeface="+mn-cs"/>
              </a:rPr>
              <a:t>. </a:t>
            </a:r>
          </a:p>
          <a:p>
            <a:r>
              <a:rPr lang="en-US" altLang="zh-CN" sz="1200" kern="1200" dirty="0" smtClean="0">
                <a:solidFill>
                  <a:schemeClr val="tx1"/>
                </a:solidFill>
                <a:effectLst/>
                <a:latin typeface="+mn-lt"/>
                <a:ea typeface="+mn-ea"/>
                <a:cs typeface="+mn-cs"/>
              </a:rPr>
              <a:t>In frequency domain, we focus on the energy of the object boundary C in sub-regions (Ω</a:t>
            </a:r>
            <a:r>
              <a:rPr lang="en-US" altLang="zh-CN" sz="1200" kern="1200" baseline="-25000" dirty="0" smtClean="0">
                <a:solidFill>
                  <a:schemeClr val="tx1"/>
                </a:solidFill>
                <a:effectLst/>
                <a:latin typeface="+mn-lt"/>
                <a:ea typeface="+mn-ea"/>
                <a:cs typeface="+mn-cs"/>
              </a:rPr>
              <a:t>1</a:t>
            </a:r>
            <a:r>
              <a:rPr lang="en-US" altLang="zh-CN" sz="1200" kern="1200" dirty="0" smtClean="0">
                <a:solidFill>
                  <a:schemeClr val="tx1"/>
                </a:solidFill>
                <a:effectLst/>
                <a:latin typeface="+mn-lt"/>
                <a:ea typeface="+mn-ea"/>
                <a:cs typeface="+mn-cs"/>
              </a:rPr>
              <a:t> and Ω</a:t>
            </a:r>
            <a:r>
              <a:rPr lang="en-US" altLang="zh-CN" sz="1200" kern="1200" baseline="-25000" dirty="0" smtClean="0">
                <a:solidFill>
                  <a:schemeClr val="tx1"/>
                </a:solidFill>
                <a:effectLst/>
                <a:latin typeface="+mn-lt"/>
                <a:ea typeface="+mn-ea"/>
                <a:cs typeface="+mn-cs"/>
              </a:rPr>
              <a:t>2</a:t>
            </a:r>
            <a:r>
              <a:rPr lang="en-US" altLang="zh-CN" sz="1200" kern="1200" dirty="0" smtClean="0">
                <a:solidFill>
                  <a:schemeClr val="tx1"/>
                </a:solidFill>
                <a:effectLst/>
                <a:latin typeface="+mn-lt"/>
                <a:ea typeface="+mn-ea"/>
                <a:cs typeface="+mn-cs"/>
              </a:rPr>
              <a:t>) and define P</a:t>
            </a:r>
            <a:r>
              <a:rPr lang="en-US" altLang="zh-CN" sz="1200" i="1" kern="1200" baseline="-25000" dirty="0" smtClean="0">
                <a:solidFill>
                  <a:schemeClr val="tx1"/>
                </a:solidFill>
                <a:effectLst/>
                <a:latin typeface="+mn-lt"/>
                <a:ea typeface="+mn-ea"/>
                <a:cs typeface="+mn-cs"/>
              </a:rPr>
              <a:t>i</a:t>
            </a:r>
            <a:r>
              <a:rPr lang="en-US" altLang="zh-CN" sz="1200" kern="1200" baseline="-250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as the power spectra of C in Ω</a:t>
            </a:r>
            <a:r>
              <a:rPr lang="en-US" altLang="zh-CN" sz="1200" i="1"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u</a:t>
            </a:r>
            <a:r>
              <a:rPr lang="en-US" altLang="zh-CN" sz="1200" b="0" i="0" kern="1200" dirty="0" smtClean="0">
                <a:solidFill>
                  <a:schemeClr val="tx1"/>
                </a:solidFill>
                <a:effectLst/>
                <a:latin typeface="+mn-lt"/>
                <a:ea typeface="+mn-ea"/>
                <a:cs typeface="+mn-cs"/>
              </a:rPr>
              <a:t> is the coordinate vector in frequency domain</a:t>
            </a:r>
            <a:r>
              <a:rPr lang="en-US" altLang="zh-CN" sz="1200" kern="1200" dirty="0" smtClean="0">
                <a:solidFill>
                  <a:schemeClr val="tx1"/>
                </a:solidFill>
                <a:effectLst/>
                <a:latin typeface="+mn-lt"/>
                <a:ea typeface="+mn-ea"/>
                <a:cs typeface="+mn-cs"/>
              </a:rPr>
              <a:t> .We hold that when </a:t>
            </a:r>
            <a:r>
              <a:rPr lang="en-US" altLang="zh-CN" sz="1200" b="0" i="0" kern="1200" dirty="0" smtClean="0">
                <a:solidFill>
                  <a:schemeClr val="tx1"/>
                </a:solidFill>
                <a:effectLst/>
                <a:latin typeface="+mn-lt"/>
                <a:ea typeface="+mn-ea"/>
                <a:cs typeface="+mn-cs"/>
              </a:rPr>
              <a:t>the energy of C</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in both sub-regions vanishes, that is, C is not included in any sub-regions,</a:t>
            </a:r>
            <a:r>
              <a:rPr lang="en-US" altLang="zh-CN" sz="1200" b="0" i="1" kern="1200" dirty="0" smtClean="0">
                <a:solidFill>
                  <a:schemeClr val="tx1"/>
                </a:solidFill>
                <a:effectLst/>
                <a:latin typeface="+mn-lt"/>
                <a:ea typeface="+mn-ea"/>
                <a:cs typeface="+mn-cs"/>
              </a:rPr>
              <a:t> Ct </a:t>
            </a:r>
            <a:r>
              <a:rPr lang="en-US" altLang="zh-CN" sz="1200" b="0" i="0" kern="1200" dirty="0" smtClean="0">
                <a:solidFill>
                  <a:schemeClr val="tx1"/>
                </a:solidFill>
                <a:effectLst/>
                <a:latin typeface="+mn-lt"/>
                <a:ea typeface="+mn-ea"/>
                <a:cs typeface="+mn-cs"/>
              </a:rPr>
              <a:t>equals to C with segmentation being obtained.</a:t>
            </a:r>
            <a:r>
              <a:rPr lang="en-US" altLang="zh-CN" sz="1200" kern="1200" dirty="0" smtClean="0">
                <a:solidFill>
                  <a:schemeClr val="tx1"/>
                </a:solidFill>
                <a:effectLst/>
                <a:latin typeface="+mn-lt"/>
                <a:ea typeface="+mn-ea"/>
                <a:cs typeface="+mn-cs"/>
              </a:rPr>
              <a:t> Thus, we define this energy as the Frequency Boundary Energy (FBE). We show an example in the figure, with the frequency boundary energy vanishes in the sub-regions, the </a:t>
            </a:r>
            <a:r>
              <a:rPr lang="en-US" altLang="zh-CN" sz="1200" i="1" kern="1200" dirty="0" smtClean="0">
                <a:solidFill>
                  <a:schemeClr val="tx1"/>
                </a:solidFill>
                <a:effectLst/>
                <a:latin typeface="+mn-lt"/>
                <a:ea typeface="+mn-ea"/>
                <a:cs typeface="+mn-cs"/>
              </a:rPr>
              <a:t>C</a:t>
            </a:r>
            <a:r>
              <a:rPr lang="en-US" altLang="zh-CN" sz="1200" i="1" kern="1200" baseline="-25000" dirty="0" smtClean="0">
                <a:solidFill>
                  <a:schemeClr val="tx1"/>
                </a:solidFill>
                <a:effectLst/>
                <a:latin typeface="+mn-lt"/>
                <a:ea typeface="+mn-ea"/>
                <a:cs typeface="+mn-cs"/>
              </a:rPr>
              <a:t>t </a:t>
            </a:r>
            <a:r>
              <a:rPr lang="en-US" altLang="zh-CN" sz="1200" kern="1200" dirty="0" smtClean="0">
                <a:solidFill>
                  <a:schemeClr val="tx1"/>
                </a:solidFill>
                <a:effectLst/>
                <a:latin typeface="+mn-lt"/>
                <a:ea typeface="+mn-ea"/>
                <a:cs typeface="+mn-cs"/>
              </a:rPr>
              <a:t>gradually fits the object boundary</a:t>
            </a:r>
            <a:r>
              <a:rPr lang="en-US" altLang="zh-CN" sz="1200" b="0" i="1"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5</a:t>
            </a:fld>
            <a:endParaRPr lang="zh-CN" altLang="en-US"/>
          </a:p>
        </p:txBody>
      </p:sp>
    </p:spTree>
    <p:extLst>
      <p:ext uri="{BB962C8B-B14F-4D97-AF65-F5344CB8AC3E}">
        <p14:creationId xmlns:p14="http://schemas.microsoft.com/office/powerpoint/2010/main" val="418980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frequency domain, we can use a frequency filter (</a:t>
            </a:r>
            <a:r>
              <a:rPr lang="en-US" altLang="zh-CN" sz="1200" b="1" kern="1200" dirty="0" smtClean="0">
                <a:solidFill>
                  <a:schemeClr val="tx1"/>
                </a:solidFill>
                <a:effectLst/>
                <a:latin typeface="+mn-lt"/>
                <a:ea typeface="+mn-ea"/>
                <a:cs typeface="+mn-cs"/>
              </a:rPr>
              <a:t>F(u)</a:t>
            </a:r>
            <a:r>
              <a:rPr lang="en-US" altLang="zh-CN" sz="1200" kern="1200" dirty="0" smtClean="0">
                <a:solidFill>
                  <a:schemeClr val="tx1"/>
                </a:solidFill>
                <a:effectLst/>
                <a:latin typeface="+mn-lt"/>
                <a:ea typeface="+mn-ea"/>
                <a:cs typeface="+mn-cs"/>
              </a:rPr>
              <a:t>) to extract the C for sub-region 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and rewrite frequency boundary energy. </a:t>
            </a:r>
            <a:r>
              <a:rPr lang="en-US" altLang="zh-CN" sz="1200" b="1" kern="1200" dirty="0" smtClean="0">
                <a:solidFill>
                  <a:schemeClr val="tx1"/>
                </a:solidFill>
                <a:effectLst/>
                <a:latin typeface="+mn-lt"/>
                <a:ea typeface="+mn-ea"/>
                <a:cs typeface="+mn-cs"/>
              </a:rPr>
              <a:t>S</a:t>
            </a:r>
            <a:r>
              <a:rPr lang="en-US" altLang="zh-CN" sz="1200" b="1" kern="1200" baseline="-25000" dirty="0"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is the </a:t>
            </a:r>
            <a:r>
              <a:rPr lang="en-US" altLang="zh-CN" sz="1200" b="0" i="0" kern="1200" dirty="0" err="1" smtClean="0">
                <a:solidFill>
                  <a:schemeClr val="tx1"/>
                </a:solidFill>
                <a:effectLst/>
                <a:latin typeface="+mn-lt"/>
                <a:ea typeface="+mn-ea"/>
                <a:cs typeface="+mn-cs"/>
              </a:rPr>
              <a:t>fourier</a:t>
            </a:r>
            <a:r>
              <a:rPr lang="en-US" altLang="zh-CN" sz="1200" b="0" i="0" kern="1200" dirty="0" smtClean="0">
                <a:solidFill>
                  <a:schemeClr val="tx1"/>
                </a:solidFill>
                <a:effectLst/>
                <a:latin typeface="+mn-lt"/>
                <a:ea typeface="+mn-ea"/>
                <a:cs typeface="+mn-cs"/>
              </a:rPr>
              <a:t> transform of</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sub-region </a:t>
            </a:r>
            <a:r>
              <a:rPr lang="en-US" altLang="zh-CN" sz="1200" kern="1200" dirty="0" smtClean="0">
                <a:solidFill>
                  <a:schemeClr val="tx1"/>
                </a:solidFill>
                <a:effectLst/>
                <a:latin typeface="+mn-lt"/>
                <a:ea typeface="+mn-ea"/>
                <a:cs typeface="+mn-cs"/>
              </a:rPr>
              <a:t>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By representing Ct as the level set function Φ and using the Heaviside function H(Φ), we get the frequency boundary energy with respect to level set function. According to this definition, Selection of F(u) is the key to achieve effective segmentations.</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6</a:t>
            </a:fld>
            <a:endParaRPr lang="zh-CN" altLang="en-US"/>
          </a:p>
        </p:txBody>
      </p:sp>
    </p:spTree>
    <p:extLst>
      <p:ext uri="{BB962C8B-B14F-4D97-AF65-F5344CB8AC3E}">
        <p14:creationId xmlns:p14="http://schemas.microsoft.com/office/powerpoint/2010/main" val="361524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we introduce the frequency filter designing and show that the proposed model is a generalized region based active contour model. We first set frequency filter as an ideal high-pass filter and </a:t>
            </a:r>
            <a:r>
              <a:rPr lang="en-US" altLang="zh-CN" sz="1200" u="sng" kern="1200" dirty="0" smtClean="0">
                <a:solidFill>
                  <a:schemeClr val="tx1"/>
                </a:solidFill>
                <a:effectLst/>
                <a:latin typeface="+mn-lt"/>
                <a:ea typeface="+mn-ea"/>
                <a:cs typeface="+mn-cs"/>
              </a:rPr>
              <a:t>replace it into </a:t>
            </a:r>
            <a:r>
              <a:rPr lang="en-US" altLang="zh-CN" sz="1200" kern="1200" dirty="0" smtClean="0">
                <a:solidFill>
                  <a:schemeClr val="tx1"/>
                </a:solidFill>
                <a:effectLst/>
                <a:latin typeface="+mn-lt"/>
                <a:ea typeface="+mn-ea"/>
                <a:cs typeface="+mn-cs"/>
              </a:rPr>
              <a:t>frequency boundary energy. Due to energy conservation of </a:t>
            </a:r>
            <a:r>
              <a:rPr lang="en-US" altLang="zh-CN" sz="1200" kern="1200" dirty="0" err="1" smtClean="0">
                <a:solidFill>
                  <a:schemeClr val="tx1"/>
                </a:solidFill>
                <a:effectLst/>
                <a:latin typeface="+mn-lt"/>
                <a:ea typeface="+mn-ea"/>
                <a:cs typeface="+mn-cs"/>
              </a:rPr>
              <a:t>fourier</a:t>
            </a:r>
            <a:r>
              <a:rPr lang="en-US" altLang="zh-CN" sz="1200" kern="1200" dirty="0" smtClean="0">
                <a:solidFill>
                  <a:schemeClr val="tx1"/>
                </a:solidFill>
                <a:effectLst/>
                <a:latin typeface="+mn-lt"/>
                <a:ea typeface="+mn-ea"/>
                <a:cs typeface="+mn-cs"/>
              </a:rPr>
              <a:t> transform, frequency boundary energy can be rewritten in spatial domain. </a:t>
            </a:r>
            <a:r>
              <a:rPr lang="en-US" altLang="zh-CN" sz="1200" kern="1200" dirty="0" err="1" smtClean="0">
                <a:solidFill>
                  <a:schemeClr val="tx1"/>
                </a:solidFill>
                <a:effectLst/>
                <a:latin typeface="+mn-lt"/>
                <a:ea typeface="+mn-ea"/>
                <a:cs typeface="+mn-cs"/>
              </a:rPr>
              <a:t>f</a:t>
            </a:r>
            <a:r>
              <a:rPr lang="en-US" altLang="zh-CN" sz="1200" kern="1200" baseline="-25000" dirty="0" err="1" smtClean="0">
                <a:solidFill>
                  <a:schemeClr val="tx1"/>
                </a:solidFill>
                <a:effectLst/>
                <a:latin typeface="+mn-lt"/>
                <a:ea typeface="+mn-ea"/>
                <a:cs typeface="+mn-cs"/>
              </a:rPr>
              <a:t>Ilp</a:t>
            </a:r>
            <a:r>
              <a:rPr lang="en-US" altLang="zh-CN" sz="1200" kern="1200" dirty="0" smtClean="0">
                <a:solidFill>
                  <a:schemeClr val="tx1"/>
                </a:solidFill>
                <a:effectLst/>
                <a:latin typeface="+mn-lt"/>
                <a:ea typeface="+mn-ea"/>
                <a:cs typeface="+mn-cs"/>
              </a:rPr>
              <a:t> is the spatial filter of </a:t>
            </a:r>
            <a:r>
              <a:rPr lang="en-US" altLang="zh-CN" sz="1200" kern="1200" dirty="0" err="1" smtClean="0">
                <a:solidFill>
                  <a:schemeClr val="tx1"/>
                </a:solidFill>
                <a:effectLst/>
                <a:latin typeface="+mn-lt"/>
                <a:ea typeface="+mn-ea"/>
                <a:cs typeface="+mn-cs"/>
              </a:rPr>
              <a:t>F</a:t>
            </a:r>
            <a:r>
              <a:rPr lang="en-US" altLang="zh-CN" sz="1200" kern="1200" baseline="-25000" dirty="0" err="1" smtClean="0">
                <a:solidFill>
                  <a:schemeClr val="tx1"/>
                </a:solidFill>
                <a:effectLst/>
                <a:latin typeface="+mn-lt"/>
                <a:ea typeface="+mn-ea"/>
                <a:cs typeface="+mn-cs"/>
              </a:rPr>
              <a:t>Ilp</a:t>
            </a:r>
            <a:r>
              <a:rPr lang="en-US" altLang="zh-CN" sz="1200" kern="1200" dirty="0" smtClean="0">
                <a:solidFill>
                  <a:schemeClr val="tx1"/>
                </a:solidFill>
                <a:effectLst/>
                <a:latin typeface="+mn-lt"/>
                <a:ea typeface="+mn-ea"/>
                <a:cs typeface="+mn-cs"/>
              </a:rPr>
              <a:t>; *( </a:t>
            </a:r>
            <a:r>
              <a:rPr lang="en-US" altLang="zh-CN" sz="1200" u="none" strike="noStrike" kern="1200" dirty="0" smtClean="0">
                <a:solidFill>
                  <a:schemeClr val="tx1"/>
                </a:solidFill>
                <a:effectLst/>
                <a:latin typeface="+mn-lt"/>
                <a:ea typeface="+mn-ea"/>
                <a:cs typeface="+mn-cs"/>
              </a:rPr>
              <a:t>asterisk</a:t>
            </a:r>
            <a:r>
              <a:rPr lang="en-US" altLang="zh-CN" sz="1200" kern="1200" dirty="0" smtClean="0">
                <a:solidFill>
                  <a:schemeClr val="tx1"/>
                </a:solidFill>
                <a:effectLst/>
                <a:latin typeface="+mn-lt"/>
                <a:ea typeface="+mn-ea"/>
                <a:cs typeface="+mn-cs"/>
              </a:rPr>
              <a:t> ) denotes the convolution operation. Since convoluting the 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with ideal low-pass filter equals to calculate the average value of Ω</a:t>
            </a:r>
            <a:r>
              <a:rPr lang="en-US" altLang="zh-CN" sz="1200" kern="1200" baseline="-250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we can rewrite the frequency boundary energy that has the same formulation with CV model. Thus, CV model is a specific form of FBE model when </a:t>
            </a:r>
            <a:r>
              <a:rPr lang="en-US" altLang="zh-CN" sz="1200" b="1" kern="1200" dirty="0" smtClean="0">
                <a:solidFill>
                  <a:schemeClr val="tx1"/>
                </a:solidFill>
                <a:effectLst/>
                <a:latin typeface="+mn-lt"/>
                <a:ea typeface="+mn-ea"/>
                <a:cs typeface="+mn-cs"/>
              </a:rPr>
              <a:t>F</a:t>
            </a:r>
            <a:r>
              <a:rPr lang="en-US" altLang="zh-CN" sz="1200" kern="1200" dirty="0" smtClean="0">
                <a:solidFill>
                  <a:schemeClr val="tx1"/>
                </a:solidFill>
                <a:effectLst/>
                <a:latin typeface="+mn-lt"/>
                <a:ea typeface="+mn-ea"/>
                <a:cs typeface="+mn-cs"/>
              </a:rPr>
              <a:t>(u) is set as an ideal high-pass filter. At this point, the frequency boundary energy contains both boundary and other interference, e.g. strong noise and intensity inhomogeneity, which leads the CV model to be easily affected by noise and intensity inhomogeneity. </a:t>
            </a:r>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7</a:t>
            </a:fld>
            <a:endParaRPr lang="zh-CN" altLang="en-US"/>
          </a:p>
        </p:txBody>
      </p:sp>
    </p:spTree>
    <p:extLst>
      <p:ext uri="{BB962C8B-B14F-4D97-AF65-F5344CB8AC3E}">
        <p14:creationId xmlns:p14="http://schemas.microsoft.com/office/powerpoint/2010/main" val="409287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Similarly, when we set frequency boundary filter as a Gaussian high-pass filter, the frequency boundary energy becomes the LIF model. Thus, as shown in the figure, the Gaussian high-pass filter helps to limit the intensity inhomogeneity which is a low frequency component. However, the noise is still included in the FBE which makes LIF fail to handle images with strong noise.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15BE394-6BF0-4D63-AF0D-36273A10CA03}" type="slidenum">
              <a:rPr lang="zh-CN" altLang="en-US" smtClean="0"/>
              <a:t>8</a:t>
            </a:fld>
            <a:endParaRPr lang="zh-CN" altLang="en-US"/>
          </a:p>
        </p:txBody>
      </p:sp>
    </p:spTree>
    <p:extLst>
      <p:ext uri="{BB962C8B-B14F-4D97-AF65-F5344CB8AC3E}">
        <p14:creationId xmlns:p14="http://schemas.microsoft.com/office/powerpoint/2010/main" val="40016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Furthermore, we can represent the LBF energy as the weighted combination of LIF energy and its approximation. </a:t>
            </a:r>
            <a:r>
              <a:rPr lang="en-US" altLang="zh-CN" sz="1200" b="0" i="0" kern="1200" dirty="0" smtClean="0">
                <a:solidFill>
                  <a:schemeClr val="tx1"/>
                </a:solidFill>
                <a:effectLst/>
                <a:latin typeface="+mn-lt"/>
                <a:ea typeface="+mn-ea"/>
                <a:cs typeface="+mn-cs"/>
              </a:rPr>
              <a:t>This explains why</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LIF model can obtain results similar to those of LBF model. We have shown that the classical region based Active Contour Models are the special cases of proposed FBE model by setting ideal or Gaussian high-pass filter as the </a:t>
            </a:r>
            <a:r>
              <a:rPr lang="en-US" altLang="zh-CN" sz="1200" b="1" i="0" kern="1200" dirty="0" smtClean="0">
                <a:solidFill>
                  <a:schemeClr val="tx1"/>
                </a:solidFill>
                <a:effectLst/>
                <a:latin typeface="+mn-lt"/>
                <a:ea typeface="+mn-ea"/>
                <a:cs typeface="+mn-cs"/>
              </a:rPr>
              <a:t>F(u)</a:t>
            </a:r>
            <a:r>
              <a:rPr lang="en-US" altLang="zh-CN" sz="1200" b="0" i="0" kern="1200" dirty="0" smtClean="0">
                <a:solidFill>
                  <a:schemeClr val="tx1"/>
                </a:solidFill>
                <a:effectLst/>
                <a:latin typeface="+mn-lt"/>
                <a:ea typeface="+mn-ea"/>
                <a:cs typeface="+mn-cs"/>
              </a:rPr>
              <a:t> and cannot handle strong noise and intensity inhomogeneity simultaneously. To get better segmentation, we</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propose to set </a:t>
            </a:r>
            <a:r>
              <a:rPr lang="en-US" altLang="zh-CN" sz="1200" b="1" i="0" kern="1200" dirty="0" smtClean="0">
                <a:solidFill>
                  <a:schemeClr val="tx1"/>
                </a:solidFill>
                <a:effectLst/>
                <a:latin typeface="+mn-lt"/>
                <a:ea typeface="+mn-ea"/>
                <a:cs typeface="+mn-cs"/>
              </a:rPr>
              <a:t>F(u)</a:t>
            </a:r>
            <a:r>
              <a:rPr lang="en-US" altLang="zh-CN" sz="1200" b="0" i="1"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being a band-pass filter to limit both high</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and low frequency interferences. The bandwidth and position of the </a:t>
            </a:r>
            <a:r>
              <a:rPr lang="en-US" altLang="zh-CN" sz="1200" b="0" i="0" kern="1200" dirty="0" err="1" smtClean="0">
                <a:solidFill>
                  <a:schemeClr val="tx1"/>
                </a:solidFill>
                <a:effectLst/>
                <a:latin typeface="+mn-lt"/>
                <a:ea typeface="+mn-ea"/>
                <a:cs typeface="+mn-cs"/>
              </a:rPr>
              <a:t>DoG</a:t>
            </a:r>
            <a:r>
              <a:rPr lang="en-US" altLang="zh-CN" sz="1200" b="0" i="0" kern="1200" dirty="0" smtClean="0">
                <a:solidFill>
                  <a:schemeClr val="tx1"/>
                </a:solidFill>
                <a:effectLst/>
                <a:latin typeface="+mn-lt"/>
                <a:ea typeface="+mn-ea"/>
                <a:cs typeface="+mn-cs"/>
              </a:rPr>
              <a:t> filter are determined</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by the values and ratio of </a:t>
            </a:r>
            <a:r>
              <a:rPr lang="en-US" altLang="zh-CN" sz="1200" b="0" i="1" kern="1200" dirty="0" smtClean="0">
                <a:solidFill>
                  <a:schemeClr val="tx1"/>
                </a:solidFill>
                <a:effectLst/>
                <a:latin typeface="+mn-lt"/>
                <a:ea typeface="+mn-ea"/>
                <a:cs typeface="+mn-cs"/>
              </a:rPr>
              <a:t>σ</a:t>
            </a:r>
            <a:r>
              <a:rPr lang="en-US" altLang="zh-CN" sz="1200" b="0" i="1" kern="1200" baseline="-25000" dirty="0" smtClean="0">
                <a:solidFill>
                  <a:schemeClr val="tx1"/>
                </a:solidFill>
                <a:effectLst/>
                <a:latin typeface="+mn-lt"/>
                <a:ea typeface="+mn-ea"/>
                <a:cs typeface="+mn-cs"/>
              </a:rPr>
              <a:t>1</a:t>
            </a:r>
            <a:r>
              <a:rPr lang="en-US" altLang="zh-CN" sz="1200" b="0" i="1"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and </a:t>
            </a:r>
            <a:r>
              <a:rPr lang="en-US" altLang="zh-CN" sz="1200" b="0" i="1" kern="1200" dirty="0" smtClean="0">
                <a:solidFill>
                  <a:schemeClr val="tx1"/>
                </a:solidFill>
                <a:effectLst/>
                <a:latin typeface="+mn-lt"/>
                <a:ea typeface="+mn-ea"/>
                <a:cs typeface="+mn-cs"/>
              </a:rPr>
              <a:t>σ</a:t>
            </a:r>
            <a:r>
              <a:rPr lang="en-US" altLang="zh-CN" sz="1200" b="0" i="1" kern="1200" baseline="-25000" dirty="0" smtClean="0">
                <a:solidFill>
                  <a:schemeClr val="tx1"/>
                </a:solidFill>
                <a:effectLst/>
                <a:latin typeface="+mn-lt"/>
                <a:ea typeface="+mn-ea"/>
                <a:cs typeface="+mn-cs"/>
              </a:rPr>
              <a:t>2</a:t>
            </a:r>
            <a:r>
              <a:rPr lang="en-US" altLang="zh-CN" sz="1200" b="0" i="0" kern="1200" baseline="-250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Therefore, by selecting</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 correct </a:t>
            </a:r>
            <a:r>
              <a:rPr lang="en-US" altLang="zh-CN" sz="1200" b="0" i="1" kern="1200" dirty="0" err="1" smtClean="0">
                <a:solidFill>
                  <a:schemeClr val="tx1"/>
                </a:solidFill>
                <a:effectLst/>
                <a:latin typeface="+mn-lt"/>
                <a:ea typeface="+mn-ea"/>
                <a:cs typeface="+mn-cs"/>
              </a:rPr>
              <a:t>σ</a:t>
            </a:r>
            <a:r>
              <a:rPr lang="en-US" altLang="zh-CN" sz="1200" b="0" i="1" kern="1200" baseline="-25000" dirty="0" err="1" smtClean="0">
                <a:solidFill>
                  <a:schemeClr val="tx1"/>
                </a:solidFill>
                <a:effectLst/>
                <a:latin typeface="+mn-lt"/>
                <a:ea typeface="+mn-ea"/>
                <a:cs typeface="+mn-cs"/>
              </a:rPr>
              <a:t>i</a:t>
            </a:r>
            <a:r>
              <a:rPr lang="en-US" altLang="zh-CN" sz="1200" b="0" i="1"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for different images, our method can obtain the</a:t>
            </a:r>
            <a:r>
              <a:rPr lang="en-US" altLang="zh-CN" sz="120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good segmentation result.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15BE394-6BF0-4D63-AF0D-36273A10CA03}" type="slidenum">
              <a:rPr lang="zh-CN" altLang="en-US" smtClean="0"/>
              <a:t>9</a:t>
            </a:fld>
            <a:endParaRPr lang="zh-CN" altLang="en-US"/>
          </a:p>
        </p:txBody>
      </p:sp>
    </p:spTree>
    <p:extLst>
      <p:ext uri="{BB962C8B-B14F-4D97-AF65-F5344CB8AC3E}">
        <p14:creationId xmlns:p14="http://schemas.microsoft.com/office/powerpoint/2010/main" val="73922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355187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412251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289714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700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214824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36801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318291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155786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373508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289434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C55BD54-9744-4CAD-95DC-6FDF8FAEB6A1}" type="datetimeFigureOut">
              <a:rPr lang="zh-CN" altLang="en-US" smtClean="0"/>
              <a:t>2017/3/4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97231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5BD54-9744-4CAD-95DC-6FDF8FAEB6A1}" type="datetimeFigureOut">
              <a:rPr lang="zh-CN" altLang="en-US" smtClean="0"/>
              <a:t>2017/3/4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B2E14-6940-4A68-AAF6-8B79BF7F59D1}" type="slidenum">
              <a:rPr lang="zh-CN" altLang="en-US" smtClean="0"/>
              <a:t>‹#›</a:t>
            </a:fld>
            <a:endParaRPr lang="zh-CN" altLang="en-US"/>
          </a:p>
        </p:txBody>
      </p:sp>
    </p:spTree>
    <p:extLst>
      <p:ext uri="{BB962C8B-B14F-4D97-AF65-F5344CB8AC3E}">
        <p14:creationId xmlns:p14="http://schemas.microsoft.com/office/powerpoint/2010/main" val="256083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singqguo@tju.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watersun1977@hot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3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avi"/><Relationship Id="rId1" Type="http://schemas.microsoft.com/office/2007/relationships/media" Target="../media/media3.avi"/><Relationship Id="rId5" Type="http://schemas.openxmlformats.org/officeDocument/2006/relationships/image" Target="../media/image3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tsingqguo@tju.edu.cn"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51527"/>
            <a:ext cx="12192000" cy="1829081"/>
          </a:xfrm>
        </p:spPr>
        <p:txBody>
          <a:bodyPr>
            <a:normAutofit/>
          </a:bodyPr>
          <a:lstStyle/>
          <a:p>
            <a:r>
              <a:rPr lang="en-US" altLang="zh-CN" dirty="0" smtClean="0">
                <a:latin typeface="Times New Roman" panose="02020603050405020304" pitchFamily="18" charset="0"/>
                <a:cs typeface="Times New Roman" panose="02020603050405020304" pitchFamily="18" charset="0"/>
              </a:rPr>
              <a:t>Frequency-tuned ACM for </a:t>
            </a:r>
            <a:br>
              <a:rPr lang="en-US" altLang="zh-CN"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Biomedical Image Segmentation</a:t>
            </a:r>
            <a:endParaRPr lang="zh-CN" altLang="en-US"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0" y="4072684"/>
            <a:ext cx="12192000" cy="1037197"/>
          </a:xfrm>
        </p:spPr>
        <p:txBody>
          <a:bodyPr/>
          <a:lstStyle/>
          <a:p>
            <a:r>
              <a:rPr lang="en-US" altLang="zh-CN" dirty="0" smtClean="0">
                <a:latin typeface="Times New Roman" panose="02020603050405020304" pitchFamily="18" charset="0"/>
                <a:cs typeface="Times New Roman" panose="02020603050405020304" pitchFamily="18" charset="0"/>
              </a:rPr>
              <a:t>Qing Guo, </a:t>
            </a:r>
            <a:r>
              <a:rPr lang="en-US" altLang="zh-CN" dirty="0" err="1" smtClean="0">
                <a:latin typeface="Times New Roman" panose="02020603050405020304" pitchFamily="18" charset="0"/>
                <a:cs typeface="Times New Roman" panose="02020603050405020304" pitchFamily="18" charset="0"/>
              </a:rPr>
              <a:t>Shuifa</a:t>
            </a:r>
            <a:r>
              <a:rPr lang="en-US" altLang="zh-CN" dirty="0" smtClean="0">
                <a:latin typeface="Times New Roman" panose="02020603050405020304" pitchFamily="18" charset="0"/>
                <a:cs typeface="Times New Roman" panose="02020603050405020304" pitchFamily="18" charset="0"/>
              </a:rPr>
              <a:t> Sun, </a:t>
            </a:r>
            <a:r>
              <a:rPr lang="en-US" altLang="zh-CN" dirty="0" err="1" smtClean="0">
                <a:latin typeface="Times New Roman" panose="02020603050405020304" pitchFamily="18" charset="0"/>
                <a:cs typeface="Times New Roman" panose="02020603050405020304" pitchFamily="18" charset="0"/>
              </a:rPr>
              <a:t>Fanmin</a:t>
            </a:r>
            <a:r>
              <a:rPr lang="en-US" altLang="zh-CN" dirty="0" smtClean="0">
                <a:latin typeface="Times New Roman" panose="02020603050405020304" pitchFamily="18" charset="0"/>
                <a:cs typeface="Times New Roman" panose="02020603050405020304" pitchFamily="18" charset="0"/>
              </a:rPr>
              <a:t> Dong, Wei Feng,  Bruce </a:t>
            </a:r>
            <a:r>
              <a:rPr lang="en-US" altLang="zh-CN" dirty="0" err="1" smtClean="0">
                <a:latin typeface="Times New Roman" panose="02020603050405020304" pitchFamily="18" charset="0"/>
                <a:cs typeface="Times New Roman" panose="02020603050405020304" pitchFamily="18" charset="0"/>
              </a:rPr>
              <a:t>Zhi</a:t>
            </a:r>
            <a:r>
              <a:rPr lang="en-US" altLang="zh-CN" dirty="0" smtClean="0">
                <a:latin typeface="Times New Roman" panose="02020603050405020304" pitchFamily="18" charset="0"/>
                <a:cs typeface="Times New Roman" panose="02020603050405020304" pitchFamily="18" charset="0"/>
              </a:rPr>
              <a:t> Gao and </a:t>
            </a:r>
            <a:r>
              <a:rPr lang="en-US" altLang="zh-CN" dirty="0" err="1" smtClean="0">
                <a:latin typeface="Times New Roman" panose="02020603050405020304" pitchFamily="18" charset="0"/>
                <a:cs typeface="Times New Roman" panose="02020603050405020304" pitchFamily="18" charset="0"/>
              </a:rPr>
              <a:t>Siyu</a:t>
            </a:r>
            <a:r>
              <a:rPr lang="en-US" altLang="zh-CN" dirty="0" smtClean="0">
                <a:latin typeface="Times New Roman" panose="02020603050405020304" pitchFamily="18" charset="0"/>
                <a:cs typeface="Times New Roman" panose="02020603050405020304" pitchFamily="18" charset="0"/>
              </a:rPr>
              <a:t> Ma</a:t>
            </a:r>
          </a:p>
          <a:p>
            <a:r>
              <a:rPr lang="en-US" altLang="zh-CN" dirty="0" smtClean="0">
                <a:latin typeface="Times New Roman" panose="02020603050405020304" pitchFamily="18" charset="0"/>
                <a:cs typeface="Times New Roman" panose="02020603050405020304" pitchFamily="18" charset="0"/>
                <a:hlinkClick r:id="rId3"/>
              </a:rPr>
              <a:t>tsingqguo@tju.edu.cn</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hlinkClick r:id="rId4"/>
              </a:rPr>
              <a:t>watersun1977@hotmail.com</a:t>
            </a:r>
            <a:r>
              <a:rPr lang="zh-CN" altLang="en-US" dirty="0" smtClean="0">
                <a:latin typeface="Times New Roman" panose="02020603050405020304" pitchFamily="18" charset="0"/>
                <a:cs typeface="Times New Roman" panose="02020603050405020304" pitchFamily="18" charset="0"/>
              </a:rPr>
              <a:t> </a:t>
            </a:r>
            <a:endParaRPr lang="en-US" altLang="zh-CN" dirty="0" smtClean="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2256502" cy="2279295"/>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639" y="5109881"/>
            <a:ext cx="5181361" cy="1748119"/>
          </a:xfrm>
          <a:prstGeom prst="rect">
            <a:avLst/>
          </a:prstGeom>
        </p:spPr>
      </p:pic>
    </p:spTree>
    <p:extLst>
      <p:ext uri="{BB962C8B-B14F-4D97-AF65-F5344CB8AC3E}">
        <p14:creationId xmlns:p14="http://schemas.microsoft.com/office/powerpoint/2010/main" val="4046221781"/>
      </p:ext>
    </p:extLst>
  </p:cSld>
  <p:clrMapOvr>
    <a:masterClrMapping/>
  </p:clrMapOvr>
  <mc:AlternateContent xmlns:mc="http://schemas.openxmlformats.org/markup-compatibility/2006" xmlns:p14="http://schemas.microsoft.com/office/powerpoint/2010/main">
    <mc:Choice Requires="p14">
      <p:transition spd="slow" p14:dur="2000" advTm="2003"/>
    </mc:Choice>
    <mc:Fallback xmlns="">
      <p:transition spd="slow" advTm="20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Frequency Filter Designing</a:t>
            </a:r>
          </a:p>
        </p:txBody>
      </p:sp>
      <p:sp>
        <p:nvSpPr>
          <p:cNvPr id="8" name="矩形 7"/>
          <p:cNvSpPr/>
          <p:nvPr/>
        </p:nvSpPr>
        <p:spPr>
          <a:xfrm>
            <a:off x="130628" y="4530901"/>
            <a:ext cx="12192000" cy="2062103"/>
          </a:xfrm>
          <a:prstGeom prst="rect">
            <a:avLst/>
          </a:prstGeom>
        </p:spPr>
        <p:txBody>
          <a:bodyPr wrap="square">
            <a:spAutoFit/>
          </a:bodyPr>
          <a:lstStyle/>
          <a:p>
            <a:r>
              <a:rPr lang="en-US" altLang="zh-CN" sz="3200" dirty="0" smtClean="0">
                <a:solidFill>
                  <a:srgbClr val="FF0000"/>
                </a:solidFill>
                <a:latin typeface="Times New Roman" panose="02020603050405020304" pitchFamily="18" charset="0"/>
                <a:cs typeface="Times New Roman" panose="02020603050405020304" pitchFamily="18" charset="0"/>
              </a:rPr>
              <a:t>In summary, </a:t>
            </a:r>
            <a:r>
              <a:rPr lang="en-US" altLang="zh-CN" sz="3200" dirty="0">
                <a:solidFill>
                  <a:srgbClr val="FF0000"/>
                </a:solidFill>
                <a:latin typeface="Times New Roman" panose="02020603050405020304" pitchFamily="18" charset="0"/>
                <a:cs typeface="Times New Roman" panose="02020603050405020304" pitchFamily="18" charset="0"/>
              </a:rPr>
              <a:t>FBE model is a generalized RACM</a:t>
            </a:r>
            <a:r>
              <a:rPr lang="en-US" altLang="zh-CN" sz="3200" dirty="0" smtClean="0">
                <a:solidFill>
                  <a:srgbClr val="FF0000"/>
                </a:solidFill>
                <a:latin typeface="Times New Roman" panose="02020603050405020304" pitchFamily="18" charset="0"/>
                <a:cs typeface="Times New Roman" panose="02020603050405020304" pitchFamily="18" charset="0"/>
              </a:rPr>
              <a:t> . The designing of </a:t>
            </a:r>
            <a:r>
              <a:rPr lang="en-US" altLang="zh-CN" sz="3200" b="1" i="0" dirty="0" smtClean="0">
                <a:solidFill>
                  <a:srgbClr val="FF0000"/>
                </a:solidFill>
                <a:effectLst/>
                <a:latin typeface="Times New Roman" panose="02020603050405020304" pitchFamily="18" charset="0"/>
                <a:cs typeface="Times New Roman" panose="02020603050405020304" pitchFamily="18" charset="0"/>
              </a:rPr>
              <a:t>F</a:t>
            </a:r>
            <a:r>
              <a:rPr lang="en-US" altLang="zh-CN" sz="3200" b="0" i="0" dirty="0" smtClean="0">
                <a:solidFill>
                  <a:srgbClr val="FF0000"/>
                </a:solidFill>
                <a:effectLst/>
                <a:latin typeface="Times New Roman" panose="02020603050405020304" pitchFamily="18" charset="0"/>
                <a:cs typeface="Times New Roman" panose="02020603050405020304" pitchFamily="18" charset="0"/>
              </a:rPr>
              <a:t>(</a:t>
            </a:r>
            <a:r>
              <a:rPr lang="en-US" altLang="zh-CN" sz="3200" b="1" i="0" dirty="0" smtClean="0">
                <a:solidFill>
                  <a:srgbClr val="FF0000"/>
                </a:solidFill>
                <a:effectLst/>
                <a:latin typeface="Times New Roman" panose="02020603050405020304" pitchFamily="18" charset="0"/>
                <a:cs typeface="Times New Roman" panose="02020603050405020304" pitchFamily="18" charset="0"/>
              </a:rPr>
              <a:t>u</a:t>
            </a:r>
            <a:r>
              <a:rPr lang="en-US" altLang="zh-CN" sz="3200" b="0" i="0" dirty="0" smtClean="0">
                <a:solidFill>
                  <a:srgbClr val="FF0000"/>
                </a:solidFill>
                <a:effectLst/>
                <a:latin typeface="Times New Roman" panose="02020603050405020304" pitchFamily="18" charset="0"/>
                <a:cs typeface="Times New Roman" panose="02020603050405020304" pitchFamily="18" charset="0"/>
              </a:rPr>
              <a:t>) is the key to get good segmentation results. </a:t>
            </a:r>
            <a:r>
              <a:rPr lang="en-US" altLang="zh-CN" sz="3200" b="0" i="0" dirty="0" smtClean="0">
                <a:effectLst/>
                <a:latin typeface="Times New Roman" panose="02020603050405020304" pitchFamily="18" charset="0"/>
                <a:cs typeface="Times New Roman" panose="02020603050405020304" pitchFamily="18" charset="0"/>
              </a:rPr>
              <a:t>To </a:t>
            </a:r>
            <a:r>
              <a:rPr lang="en-US" altLang="zh-CN" sz="3200" dirty="0" smtClean="0">
                <a:latin typeface="Times New Roman" panose="02020603050405020304" pitchFamily="18" charset="0"/>
                <a:cs typeface="Times New Roman" panose="02020603050405020304" pitchFamily="18" charset="0"/>
              </a:rPr>
              <a:t>tackle </a:t>
            </a:r>
            <a:r>
              <a:rPr lang="en-US" altLang="zh-CN" sz="3200" dirty="0">
                <a:latin typeface="Times New Roman" panose="02020603050405020304" pitchFamily="18" charset="0"/>
                <a:cs typeface="Times New Roman" panose="02020603050405020304" pitchFamily="18" charset="0"/>
              </a:rPr>
              <a:t>strong noise and intensity inhomogeneity </a:t>
            </a:r>
            <a:r>
              <a:rPr lang="en-US" altLang="zh-CN" sz="3200" dirty="0" smtClean="0">
                <a:latin typeface="Times New Roman" panose="02020603050405020304" pitchFamily="18" charset="0"/>
                <a:cs typeface="Times New Roman" panose="02020603050405020304" pitchFamily="18" charset="0"/>
              </a:rPr>
              <a:t>simultaneously, the </a:t>
            </a:r>
            <a:r>
              <a:rPr lang="en-US" altLang="zh-CN" sz="3200" b="1" i="0" dirty="0" smtClean="0">
                <a:effectLst/>
                <a:latin typeface="Times New Roman" panose="02020603050405020304" pitchFamily="18" charset="0"/>
                <a:cs typeface="Times New Roman" panose="02020603050405020304" pitchFamily="18" charset="0"/>
              </a:rPr>
              <a:t>F</a:t>
            </a:r>
            <a:r>
              <a:rPr lang="en-US" altLang="zh-CN" sz="3200" b="0" i="0" dirty="0" smtClean="0">
                <a:effectLst/>
                <a:latin typeface="Times New Roman" panose="02020603050405020304" pitchFamily="18" charset="0"/>
                <a:cs typeface="Times New Roman" panose="02020603050405020304" pitchFamily="18" charset="0"/>
              </a:rPr>
              <a:t>(</a:t>
            </a:r>
            <a:r>
              <a:rPr lang="en-US" altLang="zh-CN" sz="3200" b="1" i="0" dirty="0" smtClean="0">
                <a:effectLst/>
                <a:latin typeface="Times New Roman" panose="02020603050405020304" pitchFamily="18" charset="0"/>
                <a:cs typeface="Times New Roman" panose="02020603050405020304" pitchFamily="18" charset="0"/>
              </a:rPr>
              <a:t>u</a:t>
            </a:r>
            <a:r>
              <a:rPr lang="en-US" altLang="zh-CN" sz="3200" b="0" i="0" dirty="0" smtClean="0">
                <a:effectLst/>
                <a:latin typeface="Times New Roman" panose="02020603050405020304" pitchFamily="18" charset="0"/>
                <a:cs typeface="Times New Roman" panose="02020603050405020304" pitchFamily="18" charset="0"/>
              </a:rPr>
              <a:t>) should </a:t>
            </a:r>
            <a:r>
              <a:rPr lang="en-US" altLang="zh-CN" sz="3200" dirty="0" smtClean="0">
                <a:latin typeface="Times New Roman" panose="02020603050405020304" pitchFamily="18" charset="0"/>
                <a:cs typeface="Times New Roman" panose="02020603050405020304" pitchFamily="18" charset="0"/>
              </a:rPr>
              <a:t>suppress both information. Thus, we propose the </a:t>
            </a:r>
            <a:r>
              <a:rPr lang="en-US" altLang="zh-CN" sz="3200" dirty="0" err="1" smtClean="0">
                <a:latin typeface="Times New Roman" panose="02020603050405020304" pitchFamily="18" charset="0"/>
                <a:cs typeface="Times New Roman" panose="02020603050405020304" pitchFamily="18" charset="0"/>
              </a:rPr>
              <a:t>DoG</a:t>
            </a:r>
            <a:r>
              <a:rPr lang="en-US" altLang="zh-CN" sz="3200" dirty="0" smtClean="0">
                <a:latin typeface="Times New Roman" panose="02020603050405020304" pitchFamily="18" charset="0"/>
                <a:cs typeface="Times New Roman" panose="02020603050405020304" pitchFamily="18" charset="0"/>
              </a:rPr>
              <a:t> based FBE model.</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 y="797654"/>
            <a:ext cx="12192001"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Optimization</a:t>
            </a:r>
            <a:endParaRPr lang="en-US" altLang="zh-CN" sz="3200"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0" y="1402393"/>
            <a:ext cx="12192000" cy="830997"/>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Combining with the length and level set regularization term , we get the evaluation function of level set function with gradient decent algorithm </a:t>
            </a:r>
            <a:endParaRPr lang="zh-CN" altLang="en-US" sz="24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3285395" y="2253354"/>
            <a:ext cx="4973233" cy="1432966"/>
          </a:xfrm>
          <a:prstGeom prst="rect">
            <a:avLst/>
          </a:prstGeom>
        </p:spPr>
      </p:pic>
      <p:pic>
        <p:nvPicPr>
          <p:cNvPr id="12" name="图片 11"/>
          <p:cNvPicPr>
            <a:picLocks noChangeAspect="1"/>
          </p:cNvPicPr>
          <p:nvPr/>
        </p:nvPicPr>
        <p:blipFill>
          <a:blip r:embed="rId4"/>
          <a:stretch>
            <a:fillRect/>
          </a:stretch>
        </p:blipFill>
        <p:spPr>
          <a:xfrm>
            <a:off x="3285395" y="3783658"/>
            <a:ext cx="3321080" cy="747243"/>
          </a:xfrm>
          <a:prstGeom prst="rect">
            <a:avLst/>
          </a:prstGeom>
        </p:spPr>
      </p:pic>
    </p:spTree>
    <p:extLst>
      <p:ext uri="{BB962C8B-B14F-4D97-AF65-F5344CB8AC3E}">
        <p14:creationId xmlns:p14="http://schemas.microsoft.com/office/powerpoint/2010/main" val="762115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Experimental results</a:t>
            </a:r>
          </a:p>
        </p:txBody>
      </p:sp>
      <p:sp>
        <p:nvSpPr>
          <p:cNvPr id="3" name="矩形 2"/>
          <p:cNvSpPr/>
          <p:nvPr/>
        </p:nvSpPr>
        <p:spPr>
          <a:xfrm>
            <a:off x="-1" y="797654"/>
            <a:ext cx="12192000" cy="584775"/>
          </a:xfrm>
          <a:prstGeom prst="rect">
            <a:avLst/>
          </a:prstGeom>
        </p:spPr>
        <p:txBody>
          <a:bodyPr wrap="square">
            <a:spAutoFit/>
          </a:bodyPr>
          <a:lstStyle/>
          <a:p>
            <a:r>
              <a:rPr lang="en-US" altLang="zh-CN" sz="3200" b="1" i="0" dirty="0" smtClean="0">
                <a:solidFill>
                  <a:srgbClr val="000000"/>
                </a:solidFill>
                <a:effectLst/>
                <a:latin typeface="Times New Roman" panose="02020603050405020304" pitchFamily="18" charset="0"/>
                <a:cs typeface="Times New Roman" panose="02020603050405020304" pitchFamily="18" charset="0"/>
              </a:rPr>
              <a:t>Comparing with state-of-the-art methods</a:t>
            </a:r>
            <a:r>
              <a:rPr lang="en-US" altLang="zh-CN" sz="3200" dirty="0" smtClean="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0" y="2853890"/>
            <a:ext cx="4827269" cy="2668923"/>
          </a:xfrm>
          <a:prstGeom prst="rect">
            <a:avLst/>
          </a:prstGeom>
        </p:spPr>
      </p:pic>
      <p:pic>
        <p:nvPicPr>
          <p:cNvPr id="5" name="图片 4"/>
          <p:cNvPicPr>
            <a:picLocks noChangeAspect="1"/>
          </p:cNvPicPr>
          <p:nvPr/>
        </p:nvPicPr>
        <p:blipFill>
          <a:blip r:embed="rId4"/>
          <a:stretch>
            <a:fillRect/>
          </a:stretch>
        </p:blipFill>
        <p:spPr>
          <a:xfrm>
            <a:off x="4827269" y="2853891"/>
            <a:ext cx="7132501" cy="2757825"/>
          </a:xfrm>
          <a:prstGeom prst="rect">
            <a:avLst/>
          </a:prstGeom>
        </p:spPr>
      </p:pic>
      <p:sp>
        <p:nvSpPr>
          <p:cNvPr id="6" name="文本框 5"/>
          <p:cNvSpPr txBox="1"/>
          <p:nvPr/>
        </p:nvSpPr>
        <p:spPr>
          <a:xfrm>
            <a:off x="-1" y="1382429"/>
            <a:ext cx="12192001" cy="1446550"/>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Dataset: </a:t>
            </a:r>
            <a:r>
              <a:rPr lang="en-US" altLang="zh-CN" sz="2400" dirty="0">
                <a:latin typeface="Times New Roman" panose="02020603050405020304" pitchFamily="18" charset="0"/>
                <a:cs typeface="Times New Roman" panose="02020603050405020304" pitchFamily="18" charset="0"/>
              </a:rPr>
              <a:t>DRIVE dataset </a:t>
            </a:r>
            <a:r>
              <a:rPr lang="en-US" altLang="zh-CN" sz="2400" dirty="0" smtClean="0">
                <a:latin typeface="Times New Roman" panose="02020603050405020304" pitchFamily="18" charset="0"/>
                <a:cs typeface="Times New Roman" panose="02020603050405020304" pitchFamily="18" charset="0"/>
              </a:rPr>
              <a:t>containing </a:t>
            </a:r>
            <a:r>
              <a:rPr lang="en-US" altLang="zh-CN" sz="2400" dirty="0">
                <a:latin typeface="Times New Roman" panose="02020603050405020304" pitchFamily="18" charset="0"/>
                <a:cs typeface="Times New Roman" panose="02020603050405020304" pitchFamily="18" charset="0"/>
              </a:rPr>
              <a:t>40 noiseless retinal images to evaluate the performance of our method. </a:t>
            </a:r>
            <a:r>
              <a:rPr lang="en-US" altLang="zh-CN" sz="2400" dirty="0" smtClean="0">
                <a:latin typeface="Times New Roman" panose="02020603050405020304" pitchFamily="18" charset="0"/>
                <a:cs typeface="Times New Roman" panose="02020603050405020304" pitchFamily="18" charset="0"/>
              </a:rPr>
              <a:t> We add Gaussian noise to this dataset and get a noisy version.</a:t>
            </a:r>
            <a:endParaRPr lang="en-US" altLang="zh-CN" sz="2400" dirty="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Metrics: </a:t>
            </a:r>
            <a:r>
              <a:rPr lang="en-US" altLang="zh-CN" sz="2400" dirty="0">
                <a:latin typeface="Times New Roman" panose="02020603050405020304" pitchFamily="18" charset="0"/>
                <a:cs typeface="Times New Roman" panose="02020603050405020304" pitchFamily="18" charset="0"/>
              </a:rPr>
              <a:t>DICE and PSNR</a:t>
            </a:r>
            <a:r>
              <a:rPr lang="en-US" altLang="zh-CN" sz="2400" dirty="0" smtClean="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7" name="矩形 6"/>
          <p:cNvSpPr/>
          <p:nvPr/>
        </p:nvSpPr>
        <p:spPr>
          <a:xfrm>
            <a:off x="-1" y="6057542"/>
            <a:ext cx="12192000" cy="646331"/>
          </a:xfrm>
          <a:prstGeom prst="rect">
            <a:avLst/>
          </a:prstGeom>
        </p:spPr>
        <p:txBody>
          <a:bodyPr wrap="square">
            <a:spAutoFit/>
          </a:bodyPr>
          <a:lstStyle/>
          <a:p>
            <a:r>
              <a:rPr lang="en-US" altLang="zh-CN" b="0" i="0" dirty="0" smtClean="0">
                <a:solidFill>
                  <a:srgbClr val="000000"/>
                </a:solidFill>
                <a:effectLst/>
                <a:latin typeface="NimbusRomNo9L-Regu"/>
              </a:rPr>
              <a:t>J. </a:t>
            </a:r>
            <a:r>
              <a:rPr lang="en-US" altLang="zh-CN" b="0" dirty="0" err="1" smtClean="0">
                <a:solidFill>
                  <a:srgbClr val="000000"/>
                </a:solidFill>
                <a:effectLst/>
                <a:latin typeface="NimbusRomNo9L-Regu"/>
              </a:rPr>
              <a:t>Staal</a:t>
            </a:r>
            <a:r>
              <a:rPr lang="en-US" altLang="zh-CN" b="0" i="0" dirty="0" smtClean="0">
                <a:solidFill>
                  <a:srgbClr val="000000"/>
                </a:solidFill>
                <a:effectLst/>
                <a:latin typeface="NimbusRomNo9L-Regu"/>
              </a:rPr>
              <a:t>, M.D. Abramoff, M. </a:t>
            </a:r>
            <a:r>
              <a:rPr lang="en-US" altLang="zh-CN" b="0" i="0" dirty="0" err="1" smtClean="0">
                <a:solidFill>
                  <a:srgbClr val="000000"/>
                </a:solidFill>
                <a:effectLst/>
                <a:latin typeface="NimbusRomNo9L-Regu"/>
              </a:rPr>
              <a:t>Niemeijer</a:t>
            </a:r>
            <a:r>
              <a:rPr lang="en-US" altLang="zh-CN" b="0" i="0" dirty="0" smtClean="0">
                <a:solidFill>
                  <a:srgbClr val="000000"/>
                </a:solidFill>
                <a:effectLst/>
                <a:latin typeface="NimbusRomNo9L-Regu"/>
              </a:rPr>
              <a:t>, M.A. </a:t>
            </a:r>
            <a:r>
              <a:rPr lang="en-US" altLang="zh-CN" b="0" i="0" dirty="0" err="1" smtClean="0">
                <a:solidFill>
                  <a:srgbClr val="000000"/>
                </a:solidFill>
                <a:effectLst/>
                <a:latin typeface="NimbusRomNo9L-Regu"/>
              </a:rPr>
              <a:t>Viergever</a:t>
            </a:r>
            <a:r>
              <a:rPr lang="en-US" altLang="zh-CN" b="0" i="0" dirty="0" smtClean="0">
                <a:solidFill>
                  <a:srgbClr val="000000"/>
                </a:solidFill>
                <a:effectLst/>
                <a:latin typeface="NimbusRomNo9L-Regu"/>
              </a:rPr>
              <a:t>, and B. van </a:t>
            </a:r>
            <a:r>
              <a:rPr lang="en-US" altLang="zh-CN" b="0" i="0" dirty="0" err="1" smtClean="0">
                <a:solidFill>
                  <a:srgbClr val="000000"/>
                </a:solidFill>
                <a:effectLst/>
                <a:latin typeface="NimbusRomNo9L-Regu"/>
              </a:rPr>
              <a:t>Ginneken</a:t>
            </a:r>
            <a:r>
              <a:rPr lang="en-US" altLang="zh-CN" b="0" i="0" dirty="0" smtClean="0">
                <a:solidFill>
                  <a:srgbClr val="000000"/>
                </a:solidFill>
                <a:effectLst/>
                <a:latin typeface="NimbusRomNo9L-Regu"/>
              </a:rPr>
              <a:t>, “Ridge-based vessel segmentation in color images of the retina,” </a:t>
            </a:r>
            <a:r>
              <a:rPr lang="en-US" altLang="zh-CN" b="0" i="1" dirty="0" smtClean="0">
                <a:solidFill>
                  <a:srgbClr val="000000"/>
                </a:solidFill>
                <a:effectLst/>
                <a:latin typeface="NimbusRomNo9L-ReguItal"/>
              </a:rPr>
              <a:t>IEEE Trans. Med. </a:t>
            </a:r>
            <a:r>
              <a:rPr lang="en-US" altLang="zh-CN" b="0" i="1" dirty="0" err="1" smtClean="0">
                <a:solidFill>
                  <a:srgbClr val="000000"/>
                </a:solidFill>
                <a:effectLst/>
                <a:latin typeface="NimbusRomNo9L-ReguItal"/>
              </a:rPr>
              <a:t>Imag</a:t>
            </a:r>
            <a:r>
              <a:rPr lang="en-US" altLang="zh-CN" b="0" i="1" dirty="0" smtClean="0">
                <a:solidFill>
                  <a:srgbClr val="000000"/>
                </a:solidFill>
                <a:effectLst/>
                <a:latin typeface="NimbusRomNo9L-ReguItal"/>
              </a:rPr>
              <a:t>.</a:t>
            </a:r>
            <a:r>
              <a:rPr lang="en-US" altLang="zh-CN" b="0" i="0" dirty="0" smtClean="0">
                <a:solidFill>
                  <a:srgbClr val="000000"/>
                </a:solidFill>
                <a:effectLst/>
                <a:latin typeface="NimbusRomNo9L-Regu"/>
              </a:rPr>
              <a:t>, vol. 23, no. 4, pp. 501–509, 2004.</a:t>
            </a:r>
            <a:r>
              <a:rPr lang="en-US" altLang="zh-CN" dirty="0" smtClean="0"/>
              <a:t> </a:t>
            </a:r>
            <a:endParaRPr lang="zh-CN" altLang="en-US" dirty="0"/>
          </a:p>
        </p:txBody>
      </p:sp>
    </p:spTree>
    <p:extLst>
      <p:ext uri="{BB962C8B-B14F-4D97-AF65-F5344CB8AC3E}">
        <p14:creationId xmlns:p14="http://schemas.microsoft.com/office/powerpoint/2010/main" val="271706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Experimental results</a:t>
            </a:r>
          </a:p>
        </p:txBody>
      </p:sp>
      <p:sp>
        <p:nvSpPr>
          <p:cNvPr id="4" name="矩形 3"/>
          <p:cNvSpPr/>
          <p:nvPr/>
        </p:nvSpPr>
        <p:spPr>
          <a:xfrm>
            <a:off x="-1" y="797654"/>
            <a:ext cx="12192000" cy="584775"/>
          </a:xfrm>
          <a:prstGeom prst="rect">
            <a:avLst/>
          </a:prstGeom>
        </p:spPr>
        <p:txBody>
          <a:bodyPr wrap="square">
            <a:spAutoFit/>
          </a:bodyPr>
          <a:lstStyle/>
          <a:p>
            <a:r>
              <a:rPr lang="en-US" altLang="zh-CN" sz="3200" b="1" i="0" dirty="0" smtClean="0">
                <a:solidFill>
                  <a:srgbClr val="000000"/>
                </a:solidFill>
                <a:effectLst/>
                <a:latin typeface="Times New Roman" panose="02020603050405020304" pitchFamily="18" charset="0"/>
                <a:cs typeface="Times New Roman" panose="02020603050405020304" pitchFamily="18" charset="0"/>
              </a:rPr>
              <a:t>Application to segment OCT image sequence</a:t>
            </a:r>
            <a:endParaRPr lang="zh-CN" altLang="en-US" sz="32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93" y="2370008"/>
            <a:ext cx="11559611" cy="2455992"/>
          </a:xfrm>
          <a:prstGeom prst="rect">
            <a:avLst/>
          </a:prstGeom>
        </p:spPr>
      </p:pic>
      <p:sp>
        <p:nvSpPr>
          <p:cNvPr id="3" name="矩形 2"/>
          <p:cNvSpPr/>
          <p:nvPr/>
        </p:nvSpPr>
        <p:spPr>
          <a:xfrm>
            <a:off x="-3" y="5934670"/>
            <a:ext cx="12192002" cy="923330"/>
          </a:xfrm>
          <a:prstGeom prst="rect">
            <a:avLst/>
          </a:prstGeom>
        </p:spPr>
        <p:txBody>
          <a:bodyPr wrap="square">
            <a:spAutoFit/>
          </a:bodyPr>
          <a:lstStyle/>
          <a:p>
            <a:r>
              <a:rPr lang="en-US" altLang="zh-CN" dirty="0">
                <a:solidFill>
                  <a:srgbClr val="000000"/>
                </a:solidFill>
                <a:latin typeface="NimbusRomNo9L-Regu"/>
              </a:rPr>
              <a:t>R. Wang, J.-X. Yun, R. Goodwin, R. </a:t>
            </a:r>
            <a:r>
              <a:rPr lang="en-US" altLang="zh-CN" dirty="0" err="1">
                <a:solidFill>
                  <a:srgbClr val="000000"/>
                </a:solidFill>
                <a:latin typeface="NimbusRomNo9L-Regu"/>
              </a:rPr>
              <a:t>Markwald</a:t>
            </a:r>
            <a:r>
              <a:rPr lang="en-US" altLang="zh-CN" dirty="0">
                <a:solidFill>
                  <a:srgbClr val="000000"/>
                </a:solidFill>
                <a:latin typeface="NimbusRomNo9L-Regu"/>
              </a:rPr>
              <a:t>, T.-K. </a:t>
            </a:r>
            <a:r>
              <a:rPr lang="en-US" altLang="zh-CN" dirty="0" err="1" smtClean="0">
                <a:solidFill>
                  <a:srgbClr val="000000"/>
                </a:solidFill>
                <a:latin typeface="NimbusRomNo9L-Regu"/>
              </a:rPr>
              <a:t>Borg,R</a:t>
            </a:r>
            <a:r>
              <a:rPr lang="en-US" altLang="zh-CN" dirty="0">
                <a:solidFill>
                  <a:srgbClr val="000000"/>
                </a:solidFill>
                <a:latin typeface="NimbusRomNo9L-Regu"/>
              </a:rPr>
              <a:t>.-B. </a:t>
            </a:r>
            <a:r>
              <a:rPr lang="en-US" altLang="zh-CN" dirty="0" err="1">
                <a:solidFill>
                  <a:srgbClr val="000000"/>
                </a:solidFill>
                <a:latin typeface="NimbusRomNo9L-Regu"/>
              </a:rPr>
              <a:t>Runyan</a:t>
            </a:r>
            <a:r>
              <a:rPr lang="en-US" altLang="zh-CN" dirty="0">
                <a:solidFill>
                  <a:srgbClr val="000000"/>
                </a:solidFill>
                <a:latin typeface="NimbusRomNo9L-Regu"/>
              </a:rPr>
              <a:t>, and B. Gao, “4d imaging of embryonic </a:t>
            </a:r>
            <a:r>
              <a:rPr lang="en-US" altLang="zh-CN" dirty="0" smtClean="0">
                <a:solidFill>
                  <a:srgbClr val="000000"/>
                </a:solidFill>
                <a:latin typeface="NimbusRomNo9L-Regu"/>
              </a:rPr>
              <a:t>chick hearts </a:t>
            </a:r>
            <a:r>
              <a:rPr lang="en-US" altLang="zh-CN" dirty="0">
                <a:solidFill>
                  <a:srgbClr val="000000"/>
                </a:solidFill>
                <a:latin typeface="NimbusRomNo9L-Regu"/>
              </a:rPr>
              <a:t>by streak-mode </a:t>
            </a:r>
            <a:r>
              <a:rPr lang="en-US" altLang="zh-CN" dirty="0" err="1">
                <a:solidFill>
                  <a:srgbClr val="000000"/>
                </a:solidFill>
                <a:latin typeface="NimbusRomNo9L-Regu"/>
              </a:rPr>
              <a:t>fourier</a:t>
            </a:r>
            <a:r>
              <a:rPr lang="en-US" altLang="zh-CN" dirty="0">
                <a:solidFill>
                  <a:srgbClr val="000000"/>
                </a:solidFill>
                <a:latin typeface="NimbusRomNo9L-Regu"/>
              </a:rPr>
              <a:t> domain optical coherence tomography,” </a:t>
            </a:r>
            <a:r>
              <a:rPr lang="en-US" altLang="zh-CN" i="1" dirty="0">
                <a:solidFill>
                  <a:srgbClr val="000000"/>
                </a:solidFill>
                <a:latin typeface="NimbusRomNo9L-ReguItal"/>
              </a:rPr>
              <a:t>Proc. SPIE</a:t>
            </a:r>
            <a:r>
              <a:rPr lang="en-US" altLang="zh-CN" dirty="0">
                <a:solidFill>
                  <a:srgbClr val="000000"/>
                </a:solidFill>
                <a:latin typeface="NimbusRomNo9L-Regu"/>
              </a:rPr>
              <a:t>, vol. 8207, pp. </a:t>
            </a:r>
            <a:r>
              <a:rPr lang="en-US" altLang="zh-CN" dirty="0" smtClean="0">
                <a:solidFill>
                  <a:srgbClr val="000000"/>
                </a:solidFill>
                <a:latin typeface="NimbusRomNo9L-Regu"/>
              </a:rPr>
              <a:t>82073V–82073V–6, 2012</a:t>
            </a:r>
            <a:r>
              <a:rPr lang="en-US" altLang="zh-CN" dirty="0">
                <a:solidFill>
                  <a:srgbClr val="000000"/>
                </a:solidFill>
                <a:latin typeface="NimbusRomNo9L-Regu"/>
              </a:rPr>
              <a:t>.</a:t>
            </a:r>
            <a:r>
              <a:rPr lang="en-US" altLang="zh-CN" dirty="0"/>
              <a:t> </a:t>
            </a:r>
            <a:endParaRPr lang="zh-CN" altLang="en-US" dirty="0"/>
          </a:p>
        </p:txBody>
      </p:sp>
    </p:spTree>
    <p:extLst>
      <p:ext uri="{BB962C8B-B14F-4D97-AF65-F5344CB8AC3E}">
        <p14:creationId xmlns:p14="http://schemas.microsoft.com/office/powerpoint/2010/main" val="373426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Experimental results</a:t>
            </a:r>
          </a:p>
        </p:txBody>
      </p:sp>
      <p:sp>
        <p:nvSpPr>
          <p:cNvPr id="3" name="矩形 2"/>
          <p:cNvSpPr/>
          <p:nvPr/>
        </p:nvSpPr>
        <p:spPr>
          <a:xfrm>
            <a:off x="-1" y="797654"/>
            <a:ext cx="12192000" cy="584775"/>
          </a:xfrm>
          <a:prstGeom prst="rect">
            <a:avLst/>
          </a:prstGeom>
        </p:spPr>
        <p:txBody>
          <a:bodyPr wrap="square">
            <a:spAutoFit/>
          </a:bodyPr>
          <a:lstStyle/>
          <a:p>
            <a:r>
              <a:rPr lang="en-US" altLang="zh-CN" sz="3200" b="1" i="0" dirty="0" smtClean="0">
                <a:solidFill>
                  <a:srgbClr val="000000"/>
                </a:solidFill>
                <a:effectLst/>
                <a:latin typeface="Times New Roman" panose="02020603050405020304" pitchFamily="18" charset="0"/>
                <a:cs typeface="Times New Roman" panose="02020603050405020304" pitchFamily="18" charset="0"/>
              </a:rPr>
              <a:t>Discussion-selective segmentation</a:t>
            </a:r>
            <a:endParaRPr lang="zh-CN" altLang="en-US" sz="3200" dirty="0">
              <a:latin typeface="Times New Roman" panose="02020603050405020304" pitchFamily="18" charset="0"/>
              <a:cs typeface="Times New Roman" panose="02020603050405020304" pitchFamily="18" charset="0"/>
            </a:endParaRPr>
          </a:p>
        </p:txBody>
      </p:sp>
      <p:pic>
        <p:nvPicPr>
          <p:cNvPr id="6" name="icassp_video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57824" y="1382429"/>
            <a:ext cx="7601697" cy="5067798"/>
          </a:xfrm>
          <a:prstGeom prst="rect">
            <a:avLst/>
          </a:prstGeom>
        </p:spPr>
      </p:pic>
    </p:spTree>
    <p:extLst>
      <p:ext uri="{BB962C8B-B14F-4D97-AF65-F5344CB8AC3E}">
        <p14:creationId xmlns:p14="http://schemas.microsoft.com/office/powerpoint/2010/main" val="100080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Experimental results</a:t>
            </a:r>
          </a:p>
        </p:txBody>
      </p:sp>
      <p:sp>
        <p:nvSpPr>
          <p:cNvPr id="3" name="矩形 2"/>
          <p:cNvSpPr/>
          <p:nvPr/>
        </p:nvSpPr>
        <p:spPr>
          <a:xfrm>
            <a:off x="-1" y="797654"/>
            <a:ext cx="12192000" cy="584775"/>
          </a:xfrm>
          <a:prstGeom prst="rect">
            <a:avLst/>
          </a:prstGeom>
        </p:spPr>
        <p:txBody>
          <a:bodyPr wrap="square">
            <a:spAutoFit/>
          </a:bodyPr>
          <a:lstStyle/>
          <a:p>
            <a:r>
              <a:rPr lang="en-US" altLang="zh-CN" sz="3200" b="1" i="0" dirty="0" smtClean="0">
                <a:solidFill>
                  <a:srgbClr val="000000"/>
                </a:solidFill>
                <a:effectLst/>
                <a:latin typeface="Times New Roman" panose="02020603050405020304" pitchFamily="18" charset="0"/>
                <a:cs typeface="Times New Roman" panose="02020603050405020304" pitchFamily="18" charset="0"/>
              </a:rPr>
              <a:t>Discussion-Controllable smoothness</a:t>
            </a:r>
            <a:endParaRPr lang="zh-CN" altLang="en-US" sz="3200" dirty="0">
              <a:latin typeface="Times New Roman" panose="02020603050405020304" pitchFamily="18" charset="0"/>
              <a:cs typeface="Times New Roman" panose="02020603050405020304" pitchFamily="18" charset="0"/>
            </a:endParaRPr>
          </a:p>
        </p:txBody>
      </p:sp>
      <p:pic>
        <p:nvPicPr>
          <p:cNvPr id="4" name="icassp_video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38374" y="1382428"/>
            <a:ext cx="7585247" cy="5056831"/>
          </a:xfrm>
          <a:prstGeom prst="rect">
            <a:avLst/>
          </a:prstGeom>
        </p:spPr>
      </p:pic>
    </p:spTree>
    <p:extLst>
      <p:ext uri="{BB962C8B-B14F-4D97-AF65-F5344CB8AC3E}">
        <p14:creationId xmlns:p14="http://schemas.microsoft.com/office/powerpoint/2010/main" val="4083917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Experimental results</a:t>
            </a:r>
          </a:p>
        </p:txBody>
      </p:sp>
      <p:sp>
        <p:nvSpPr>
          <p:cNvPr id="3" name="矩形 2"/>
          <p:cNvSpPr/>
          <p:nvPr/>
        </p:nvSpPr>
        <p:spPr>
          <a:xfrm>
            <a:off x="-1" y="797654"/>
            <a:ext cx="12192000" cy="584775"/>
          </a:xfrm>
          <a:prstGeom prst="rect">
            <a:avLst/>
          </a:prstGeom>
        </p:spPr>
        <p:txBody>
          <a:bodyPr wrap="square">
            <a:spAutoFit/>
          </a:bodyPr>
          <a:lstStyle/>
          <a:p>
            <a:r>
              <a:rPr lang="en-US" altLang="zh-CN" sz="3200" b="1" i="0" dirty="0" smtClean="0">
                <a:solidFill>
                  <a:srgbClr val="000000"/>
                </a:solidFill>
                <a:effectLst/>
                <a:latin typeface="Times New Roman" panose="02020603050405020304" pitchFamily="18" charset="0"/>
                <a:cs typeface="Times New Roman" panose="02020603050405020304" pitchFamily="18" charset="0"/>
              </a:rPr>
              <a:t>Discussion-Segmenting texture images without texture feature</a:t>
            </a:r>
            <a:endParaRPr lang="zh-CN" altLang="en-US" sz="3200" dirty="0">
              <a:latin typeface="Times New Roman" panose="02020603050405020304" pitchFamily="18" charset="0"/>
              <a:cs typeface="Times New Roman" panose="02020603050405020304" pitchFamily="18" charset="0"/>
            </a:endParaRPr>
          </a:p>
        </p:txBody>
      </p:sp>
      <p:pic>
        <p:nvPicPr>
          <p:cNvPr id="4" name="icassp_video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40692" y="1500058"/>
            <a:ext cx="7239901" cy="4826601"/>
          </a:xfrm>
          <a:prstGeom prst="rect">
            <a:avLst/>
          </a:prstGeom>
        </p:spPr>
      </p:pic>
    </p:spTree>
    <p:extLst>
      <p:ext uri="{BB962C8B-B14F-4D97-AF65-F5344CB8AC3E}">
        <p14:creationId xmlns:p14="http://schemas.microsoft.com/office/powerpoint/2010/main" val="1377046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Conclusion</a:t>
            </a:r>
          </a:p>
        </p:txBody>
      </p:sp>
      <p:sp>
        <p:nvSpPr>
          <p:cNvPr id="3" name="矩形 2"/>
          <p:cNvSpPr/>
          <p:nvPr/>
        </p:nvSpPr>
        <p:spPr>
          <a:xfrm>
            <a:off x="0" y="1813654"/>
            <a:ext cx="12192000" cy="2062103"/>
          </a:xfrm>
          <a:prstGeom prst="rect">
            <a:avLst/>
          </a:prstGeom>
        </p:spPr>
        <p:txBody>
          <a:bodyPr wrap="square">
            <a:spAutoFit/>
          </a:bodyPr>
          <a:lstStyle/>
          <a:p>
            <a:pPr algn="just"/>
            <a:r>
              <a:rPr lang="en-US" altLang="zh-CN" sz="3200" i="0" dirty="0" smtClean="0">
                <a:solidFill>
                  <a:srgbClr val="000000"/>
                </a:solidFill>
                <a:effectLst/>
                <a:latin typeface="Times New Roman" panose="02020603050405020304" pitchFamily="18" charset="0"/>
                <a:cs typeface="Times New Roman" panose="02020603050405020304" pitchFamily="18" charset="0"/>
              </a:rPr>
              <a:t>We have proposed </a:t>
            </a:r>
            <a:r>
              <a:rPr lang="en-US" altLang="zh-CN" sz="3200" b="1" i="0" dirty="0" smtClean="0">
                <a:solidFill>
                  <a:srgbClr val="000000"/>
                </a:solidFill>
                <a:effectLst/>
                <a:latin typeface="Times New Roman" panose="02020603050405020304" pitchFamily="18" charset="0"/>
                <a:cs typeface="Times New Roman" panose="02020603050405020304" pitchFamily="18" charset="0"/>
              </a:rPr>
              <a:t>a generalized region-based ACM </a:t>
            </a:r>
            <a:r>
              <a:rPr lang="en-US" altLang="zh-CN" sz="3200" i="0" dirty="0" smtClean="0">
                <a:solidFill>
                  <a:srgbClr val="000000"/>
                </a:solidFill>
                <a:effectLst/>
                <a:latin typeface="Times New Roman" panose="02020603050405020304" pitchFamily="18" charset="0"/>
                <a:cs typeface="Times New Roman" panose="02020603050405020304" pitchFamily="18" charset="0"/>
              </a:rPr>
              <a:t>in frequency domain by defining a </a:t>
            </a:r>
            <a:r>
              <a:rPr lang="en-US" altLang="zh-CN" sz="3200" b="1" i="0" dirty="0" smtClean="0">
                <a:solidFill>
                  <a:srgbClr val="000000"/>
                </a:solidFill>
                <a:effectLst/>
                <a:latin typeface="Times New Roman" panose="02020603050405020304" pitchFamily="18" charset="0"/>
                <a:cs typeface="Times New Roman" panose="02020603050405020304" pitchFamily="18" charset="0"/>
              </a:rPr>
              <a:t>frequency boundary energy (FBE). </a:t>
            </a:r>
            <a:r>
              <a:rPr lang="en-US" altLang="zh-CN" sz="3200" i="0" dirty="0" smtClean="0">
                <a:solidFill>
                  <a:srgbClr val="000000"/>
                </a:solidFill>
                <a:effectLst/>
                <a:latin typeface="Times New Roman" panose="02020603050405020304" pitchFamily="18" charset="0"/>
                <a:cs typeface="Times New Roman" panose="02020603050405020304" pitchFamily="18" charset="0"/>
              </a:rPr>
              <a:t>We use </a:t>
            </a:r>
            <a:r>
              <a:rPr lang="en-US" altLang="zh-CN" sz="3200" i="0" u="sng" dirty="0" err="1" smtClean="0">
                <a:solidFill>
                  <a:srgbClr val="000000"/>
                </a:solidFill>
                <a:effectLst/>
                <a:latin typeface="Times New Roman" panose="02020603050405020304" pitchFamily="18" charset="0"/>
                <a:cs typeface="Times New Roman" panose="02020603050405020304" pitchFamily="18" charset="0"/>
              </a:rPr>
              <a:t>DoG</a:t>
            </a:r>
            <a:r>
              <a:rPr lang="en-US" altLang="zh-CN" sz="3200" i="0" u="sng" dirty="0" smtClean="0">
                <a:solidFill>
                  <a:srgbClr val="000000"/>
                </a:solidFill>
                <a:effectLst/>
                <a:latin typeface="Times New Roman" panose="02020603050405020304" pitchFamily="18" charset="0"/>
                <a:cs typeface="Times New Roman" panose="02020603050405020304" pitchFamily="18" charset="0"/>
              </a:rPr>
              <a:t> filter to extract the FBE, which can segment images with strong noise and intensity inhomogeneity</a:t>
            </a:r>
            <a:r>
              <a:rPr lang="en-US" altLang="zh-CN" sz="3200" i="0" dirty="0" smtClean="0">
                <a:solidFill>
                  <a:srgbClr val="000000"/>
                </a:solidFill>
                <a:effectLst/>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40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544917"/>
            <a:ext cx="12192000" cy="1600438"/>
          </a:xfrm>
          <a:prstGeom prst="rect">
            <a:avLst/>
          </a:prstGeom>
          <a:noFill/>
        </p:spPr>
        <p:txBody>
          <a:bodyPr wrap="square" rtlCol="0">
            <a:spAutoFit/>
          </a:bodyPr>
          <a:lstStyle/>
          <a:p>
            <a:pPr algn="ctr"/>
            <a:r>
              <a:rPr lang="en-US" altLang="zh-CN" sz="6600" dirty="0" smtClean="0">
                <a:latin typeface="Times New Roman" panose="02020603050405020304" pitchFamily="18" charset="0"/>
                <a:cs typeface="Times New Roman" panose="02020603050405020304" pitchFamily="18" charset="0"/>
              </a:rPr>
              <a:t>Thank you!</a:t>
            </a:r>
          </a:p>
          <a:p>
            <a:pPr algn="ctr"/>
            <a:r>
              <a:rPr lang="en-US" altLang="zh-CN" sz="3200" dirty="0" smtClean="0">
                <a:latin typeface="Times New Roman" panose="02020603050405020304" pitchFamily="18" charset="0"/>
                <a:cs typeface="Times New Roman" panose="02020603050405020304" pitchFamily="18" charset="0"/>
                <a:hlinkClick r:id="rId3"/>
              </a:rPr>
              <a:t>tsingqguo@tju.edu.cn</a:t>
            </a:r>
            <a:endParaRPr lang="en-US" altLang="zh-CN"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96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923330"/>
          </a:xfrm>
          <a:prstGeom prst="rect">
            <a:avLst/>
          </a:prstGeom>
          <a:noFill/>
        </p:spPr>
        <p:txBody>
          <a:bodyPr wrap="square" rtlCol="0">
            <a:spAutoFit/>
          </a:bodyPr>
          <a:lstStyle/>
          <a:p>
            <a:r>
              <a:rPr lang="en-US" altLang="zh-CN" sz="5400" b="1" dirty="0">
                <a:latin typeface="Times New Roman" panose="02020603050405020304" pitchFamily="18" charset="0"/>
                <a:cs typeface="Times New Roman" panose="02020603050405020304" pitchFamily="18" charset="0"/>
              </a:rPr>
              <a:t>Outline</a:t>
            </a:r>
            <a:endParaRPr lang="zh-CN" altLang="en-US" sz="54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0" y="923330"/>
            <a:ext cx="12192000" cy="5029582"/>
          </a:xfrm>
          <a:prstGeom prst="rect">
            <a:avLst/>
          </a:prstGeom>
          <a:noFill/>
        </p:spPr>
        <p:txBody>
          <a:bodyPr wrap="square" rtlCol="0">
            <a:spAutoFit/>
          </a:bodyPr>
          <a:lstStyle/>
          <a:p>
            <a:pPr marL="571500"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Classical Region based ACMs</a:t>
            </a:r>
            <a:endParaRPr lang="en-US" altLang="zh-CN" sz="3600" dirty="0">
              <a:latin typeface="Times New Roman" panose="02020603050405020304" pitchFamily="18" charset="0"/>
              <a:cs typeface="Times New Roman" panose="02020603050405020304" pitchFamily="18" charset="0"/>
            </a:endParaRPr>
          </a:p>
          <a:p>
            <a:pPr marL="571500"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Frequency Boundary Energy</a:t>
            </a:r>
          </a:p>
          <a:p>
            <a:pPr marL="571500"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Frequency Filter Designing</a:t>
            </a:r>
          </a:p>
          <a:p>
            <a:pPr marL="1028700" lvl="1"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Relationship with Classical RACMs</a:t>
            </a:r>
          </a:p>
          <a:p>
            <a:pPr marL="1028700" lvl="1" indent="-571500">
              <a:lnSpc>
                <a:spcPts val="5500"/>
              </a:lnSpc>
              <a:buFont typeface="Arial" panose="020B0604020202020204" pitchFamily="34" charset="0"/>
              <a:buChar char="•"/>
            </a:pPr>
            <a:r>
              <a:rPr lang="en-US" altLang="zh-CN" sz="3600" dirty="0" err="1" smtClean="0">
                <a:latin typeface="Times New Roman" panose="02020603050405020304" pitchFamily="18" charset="0"/>
                <a:cs typeface="Times New Roman" panose="02020603050405020304" pitchFamily="18" charset="0"/>
              </a:rPr>
              <a:t>DoG</a:t>
            </a:r>
            <a:r>
              <a:rPr lang="en-US" altLang="zh-CN" sz="3600" dirty="0" smtClean="0">
                <a:latin typeface="Times New Roman" panose="02020603050405020304" pitchFamily="18" charset="0"/>
                <a:cs typeface="Times New Roman" panose="02020603050405020304" pitchFamily="18" charset="0"/>
              </a:rPr>
              <a:t> filter</a:t>
            </a:r>
          </a:p>
          <a:p>
            <a:pPr marL="571500"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Experimental Results</a:t>
            </a:r>
          </a:p>
          <a:p>
            <a:pPr marL="571500" indent="-571500">
              <a:lnSpc>
                <a:spcPts val="5500"/>
              </a:lnSpc>
              <a:buFont typeface="Arial" panose="020B0604020202020204" pitchFamily="34" charset="0"/>
              <a:buChar char="•"/>
            </a:pPr>
            <a:r>
              <a:rPr lang="en-US" altLang="zh-CN" sz="3600" dirty="0" smtClean="0">
                <a:latin typeface="Times New Roman" panose="02020603050405020304" pitchFamily="18" charset="0"/>
                <a:cs typeface="Times New Roman" panose="02020603050405020304" pitchFamily="18" charset="0"/>
              </a:rPr>
              <a:t>Conclusion</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58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Classical Region based ACMs</a:t>
            </a:r>
            <a:endParaRPr lang="en-US" altLang="zh-CN" sz="54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 y="797654"/>
            <a:ext cx="12192001" cy="2246769"/>
          </a:xfrm>
          <a:prstGeom prst="rect">
            <a:avLst/>
          </a:prstGeom>
          <a:noFill/>
        </p:spPr>
        <p:txBody>
          <a:bodyPr wrap="square" rtlCol="0">
            <a:spAutoFit/>
          </a:bodyPr>
          <a:lstStyle/>
          <a:p>
            <a:r>
              <a:rPr lang="en-US" altLang="zh-CN" sz="4400" dirty="0" smtClean="0">
                <a:latin typeface="Times New Roman" panose="02020603050405020304" pitchFamily="18" charset="0"/>
                <a:cs typeface="Times New Roman" panose="02020603050405020304" pitchFamily="18" charset="0"/>
              </a:rPr>
              <a:t>Problem</a:t>
            </a:r>
          </a:p>
          <a:p>
            <a:pPr algn="just"/>
            <a:r>
              <a:rPr lang="en-US" altLang="zh-CN" sz="3200" dirty="0" smtClean="0">
                <a:latin typeface="Times New Roman" panose="02020603050405020304" pitchFamily="18" charset="0"/>
                <a:cs typeface="Times New Roman" panose="02020603050405020304" pitchFamily="18" charset="0"/>
              </a:rPr>
              <a:t>Biomedical </a:t>
            </a:r>
            <a:r>
              <a:rPr lang="en-US" altLang="zh-CN" sz="3200" dirty="0">
                <a:latin typeface="Times New Roman" panose="02020603050405020304" pitchFamily="18" charset="0"/>
                <a:cs typeface="Times New Roman" panose="02020603050405020304" pitchFamily="18" charset="0"/>
              </a:rPr>
              <a:t>images are usually corrupted </a:t>
            </a:r>
            <a:r>
              <a:rPr lang="en-US" altLang="zh-CN" sz="3200" dirty="0" smtClean="0">
                <a:latin typeface="Times New Roman" panose="02020603050405020304" pitchFamily="18" charset="0"/>
                <a:cs typeface="Times New Roman" panose="02020603050405020304" pitchFamily="18" charset="0"/>
              </a:rPr>
              <a:t>by </a:t>
            </a:r>
            <a:r>
              <a:rPr lang="en-US" altLang="zh-CN" sz="3200" b="1" dirty="0">
                <a:latin typeface="Times New Roman" panose="02020603050405020304" pitchFamily="18" charset="0"/>
                <a:cs typeface="Times New Roman" panose="02020603050405020304" pitchFamily="18" charset="0"/>
              </a:rPr>
              <a:t>strong noise </a:t>
            </a:r>
            <a:r>
              <a:rPr lang="en-US" altLang="zh-CN" sz="3200" b="1" dirty="0" smtClean="0">
                <a:latin typeface="Times New Roman" panose="02020603050405020304" pitchFamily="18" charset="0"/>
                <a:cs typeface="Times New Roman" panose="02020603050405020304" pitchFamily="18" charset="0"/>
              </a:rPr>
              <a:t>and intensity </a:t>
            </a:r>
            <a:r>
              <a:rPr lang="en-US" altLang="zh-CN" sz="3200" b="1" dirty="0">
                <a:latin typeface="Times New Roman" panose="02020603050405020304" pitchFamily="18" charset="0"/>
                <a:cs typeface="Times New Roman" panose="02020603050405020304" pitchFamily="18" charset="0"/>
              </a:rPr>
              <a:t>inhomogeneity </a:t>
            </a:r>
            <a:r>
              <a:rPr lang="en-US" altLang="zh-CN" sz="3200" b="1" dirty="0" smtClean="0">
                <a:latin typeface="Times New Roman" panose="02020603050405020304" pitchFamily="18" charset="0"/>
                <a:cs typeface="Times New Roman" panose="02020603050405020304" pitchFamily="18" charset="0"/>
              </a:rPr>
              <a:t>simultaneously</a:t>
            </a:r>
            <a:r>
              <a:rPr lang="en-US" altLang="zh-CN" sz="3200" dirty="0" smtClean="0">
                <a:latin typeface="Times New Roman" panose="02020603050405020304" pitchFamily="18" charset="0"/>
                <a:cs typeface="Times New Roman" panose="02020603050405020304" pitchFamily="18" charset="0"/>
              </a:rPr>
              <a:t>, which challenges classical RACMs, e.g. CV model, LBF model, LIF model etc.</a:t>
            </a:r>
            <a:endParaRPr lang="zh-CN" altLang="en-US" sz="32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378" y="3108307"/>
            <a:ext cx="9998080" cy="1913508"/>
          </a:xfrm>
          <a:prstGeom prst="rect">
            <a:avLst/>
          </a:prstGeom>
        </p:spPr>
      </p:pic>
      <p:sp>
        <p:nvSpPr>
          <p:cNvPr id="5" name="矩形 4"/>
          <p:cNvSpPr/>
          <p:nvPr/>
        </p:nvSpPr>
        <p:spPr>
          <a:xfrm>
            <a:off x="-1" y="5198859"/>
            <a:ext cx="12192000" cy="1569660"/>
          </a:xfrm>
          <a:prstGeom prst="rect">
            <a:avLst/>
          </a:prstGeom>
        </p:spPr>
        <p:txBody>
          <a:bodyPr wrap="square">
            <a:spAutoFit/>
          </a:bodyPr>
          <a:lstStyle/>
          <a:p>
            <a:pPr marL="342900" indent="-342900">
              <a:buFont typeface="+mj-lt"/>
              <a:buAutoNum type="arabicPeriod"/>
            </a:pPr>
            <a:r>
              <a:rPr lang="en-US" altLang="zh-CN" sz="1600" b="0" dirty="0" smtClean="0">
                <a:solidFill>
                  <a:srgbClr val="000000"/>
                </a:solidFill>
                <a:effectLst/>
                <a:latin typeface="Times New Roman" panose="02020603050405020304" pitchFamily="18" charset="0"/>
                <a:cs typeface="Times New Roman" panose="02020603050405020304" pitchFamily="18" charset="0"/>
              </a:rPr>
              <a:t>T. F. Chan and L. A. </a:t>
            </a:r>
            <a:r>
              <a:rPr lang="en-US" altLang="zh-CN" sz="1600" b="0" dirty="0" err="1" smtClean="0">
                <a:solidFill>
                  <a:srgbClr val="000000"/>
                </a:solidFill>
                <a:effectLst/>
                <a:latin typeface="Times New Roman" panose="02020603050405020304" pitchFamily="18" charset="0"/>
                <a:cs typeface="Times New Roman" panose="02020603050405020304" pitchFamily="18" charset="0"/>
              </a:rPr>
              <a:t>Vese</a:t>
            </a:r>
            <a:r>
              <a:rPr lang="en-US" altLang="zh-CN" sz="1600" b="0" dirty="0" smtClean="0">
                <a:solidFill>
                  <a:srgbClr val="000000"/>
                </a:solidFill>
                <a:effectLst/>
                <a:latin typeface="Times New Roman" panose="02020603050405020304" pitchFamily="18" charset="0"/>
                <a:cs typeface="Times New Roman" panose="02020603050405020304" pitchFamily="18" charset="0"/>
              </a:rPr>
              <a:t>, “Active contours without </a:t>
            </a:r>
            <a:r>
              <a:rPr lang="en-US" altLang="zh-CN" sz="1600" b="0" dirty="0" err="1" smtClean="0">
                <a:solidFill>
                  <a:srgbClr val="000000"/>
                </a:solidFill>
                <a:effectLst/>
                <a:latin typeface="Times New Roman" panose="02020603050405020304" pitchFamily="18" charset="0"/>
                <a:cs typeface="Times New Roman" panose="02020603050405020304" pitchFamily="18" charset="0"/>
              </a:rPr>
              <a:t>edges,”IEEE</a:t>
            </a:r>
            <a:r>
              <a:rPr lang="en-US" altLang="zh-CN" sz="1600" b="0" dirty="0" smtClean="0">
                <a:solidFill>
                  <a:srgbClr val="000000"/>
                </a:solidFill>
                <a:effectLst/>
                <a:latin typeface="Times New Roman" panose="02020603050405020304" pitchFamily="18" charset="0"/>
                <a:cs typeface="Times New Roman" panose="02020603050405020304" pitchFamily="18" charset="0"/>
              </a:rPr>
              <a:t> TIP, vol. 10, no. 2, pp. 266–277, 2001.</a:t>
            </a:r>
          </a:p>
          <a:p>
            <a:pPr marL="342900" indent="-342900">
              <a:buFont typeface="+mj-lt"/>
              <a:buAutoNum type="arabicPeriod"/>
            </a:pPr>
            <a:r>
              <a:rPr lang="en-US" altLang="zh-CN" sz="1600" b="0" dirty="0" smtClean="0">
                <a:solidFill>
                  <a:srgbClr val="000000"/>
                </a:solidFill>
                <a:effectLst/>
                <a:latin typeface="Times New Roman" panose="02020603050405020304" pitchFamily="18" charset="0"/>
                <a:cs typeface="Times New Roman" panose="02020603050405020304" pitchFamily="18" charset="0"/>
              </a:rPr>
              <a:t>K. Zhang, H. Song, and L. Zhang, “Active contours driven by local image fitting </a:t>
            </a:r>
            <a:r>
              <a:rPr lang="en-US" altLang="zh-CN" sz="1600" b="0" dirty="0" err="1" smtClean="0">
                <a:solidFill>
                  <a:srgbClr val="000000"/>
                </a:solidFill>
                <a:effectLst/>
                <a:latin typeface="Times New Roman" panose="02020603050405020304" pitchFamily="18" charset="0"/>
                <a:cs typeface="Times New Roman" panose="02020603050405020304" pitchFamily="18" charset="0"/>
              </a:rPr>
              <a:t>energy,”PR</a:t>
            </a:r>
            <a:r>
              <a:rPr lang="en-US" altLang="zh-CN" sz="1600" b="0" dirty="0" smtClean="0">
                <a:solidFill>
                  <a:srgbClr val="000000"/>
                </a:solidFill>
                <a:effectLst/>
                <a:latin typeface="Times New Roman" panose="02020603050405020304" pitchFamily="18" charset="0"/>
                <a:cs typeface="Times New Roman" panose="02020603050405020304" pitchFamily="18" charset="0"/>
              </a:rPr>
              <a:t>, vol. 43, no.4, pp.1199–1206, 2010</a:t>
            </a:r>
            <a:r>
              <a:rPr lang="en-US" altLang="zh-CN" sz="1600" dirty="0" smtClean="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altLang="zh-CN" sz="1600" dirty="0">
                <a:solidFill>
                  <a:srgbClr val="000000"/>
                </a:solidFill>
                <a:latin typeface="Times New Roman" panose="02020603050405020304" pitchFamily="18" charset="0"/>
                <a:cs typeface="Times New Roman" panose="02020603050405020304" pitchFamily="18" charset="0"/>
              </a:rPr>
              <a:t>C. Li, C.-Y. Kao, J</a:t>
            </a:r>
            <a:r>
              <a:rPr lang="en-US" altLang="zh-CN" sz="1600" dirty="0" smtClean="0">
                <a:solidFill>
                  <a:srgbClr val="000000"/>
                </a:solidFill>
                <a:latin typeface="Times New Roman" panose="02020603050405020304" pitchFamily="18" charset="0"/>
                <a:cs typeface="Times New Roman" panose="02020603050405020304" pitchFamily="18" charset="0"/>
              </a:rPr>
              <a:t>. C</a:t>
            </a:r>
            <a:r>
              <a:rPr lang="en-US" altLang="zh-CN" sz="1600" dirty="0">
                <a:solidFill>
                  <a:srgbClr val="000000"/>
                </a:solidFill>
                <a:latin typeface="Times New Roman" panose="02020603050405020304" pitchFamily="18" charset="0"/>
                <a:cs typeface="Times New Roman" panose="02020603050405020304" pitchFamily="18" charset="0"/>
              </a:rPr>
              <a:t>. Gore, and Z. Ding, “Minimization </a:t>
            </a:r>
            <a:r>
              <a:rPr lang="en-US" altLang="zh-CN" sz="1600" dirty="0" smtClean="0">
                <a:solidFill>
                  <a:srgbClr val="000000"/>
                </a:solidFill>
                <a:latin typeface="Times New Roman" panose="02020603050405020304" pitchFamily="18" charset="0"/>
                <a:cs typeface="Times New Roman" panose="02020603050405020304" pitchFamily="18" charset="0"/>
              </a:rPr>
              <a:t>of region-scalable </a:t>
            </a:r>
            <a:r>
              <a:rPr lang="en-US" altLang="zh-CN" sz="1600" dirty="0">
                <a:solidFill>
                  <a:srgbClr val="000000"/>
                </a:solidFill>
                <a:latin typeface="Times New Roman" panose="02020603050405020304" pitchFamily="18" charset="0"/>
                <a:cs typeface="Times New Roman" panose="02020603050405020304" pitchFamily="18" charset="0"/>
              </a:rPr>
              <a:t>fitting energy for image segmentation,” </a:t>
            </a:r>
            <a:r>
              <a:rPr lang="en-US" altLang="zh-CN" sz="1600" dirty="0" smtClean="0">
                <a:solidFill>
                  <a:srgbClr val="000000"/>
                </a:solidFill>
                <a:latin typeface="Times New Roman" panose="02020603050405020304" pitchFamily="18" charset="0"/>
                <a:cs typeface="Times New Roman" panose="02020603050405020304" pitchFamily="18" charset="0"/>
              </a:rPr>
              <a:t>IEEE TIP, </a:t>
            </a:r>
            <a:r>
              <a:rPr lang="en-US" altLang="zh-CN" sz="1600" dirty="0">
                <a:solidFill>
                  <a:srgbClr val="000000"/>
                </a:solidFill>
                <a:latin typeface="Times New Roman" panose="02020603050405020304" pitchFamily="18" charset="0"/>
                <a:cs typeface="Times New Roman" panose="02020603050405020304" pitchFamily="18" charset="0"/>
              </a:rPr>
              <a:t>vol. 17, no. 10, pp. 1940–1949, 2008</a:t>
            </a:r>
            <a:r>
              <a:rPr lang="en-US" altLang="zh-CN" sz="1600" dirty="0" smtClean="0">
                <a:solidFill>
                  <a:srgbClr val="000000"/>
                </a:solidFill>
                <a:latin typeface="Times New Roman" panose="02020603050405020304" pitchFamily="18" charset="0"/>
                <a:cs typeface="Times New Roman" panose="02020603050405020304" pitchFamily="18" charset="0"/>
              </a:rPr>
              <a:t>.</a:t>
            </a:r>
          </a:p>
          <a:p>
            <a:pPr marL="342900" indent="-342900">
              <a:buFont typeface="+mj-lt"/>
              <a:buAutoNum type="arabicPeriod"/>
            </a:pPr>
            <a:r>
              <a:rPr lang="en-US" altLang="zh-CN" sz="1600" dirty="0">
                <a:solidFill>
                  <a:srgbClr val="000000"/>
                </a:solidFill>
                <a:latin typeface="Times New Roman" panose="02020603050405020304" pitchFamily="18" charset="0"/>
                <a:cs typeface="Times New Roman" panose="02020603050405020304" pitchFamily="18" charset="0"/>
              </a:rPr>
              <a:t>S. Mukherjee and S.-T. Acton, “Region based segmentation </a:t>
            </a:r>
            <a:r>
              <a:rPr lang="en-US" altLang="zh-CN" sz="1600" dirty="0" smtClean="0">
                <a:solidFill>
                  <a:srgbClr val="000000"/>
                </a:solidFill>
                <a:latin typeface="Times New Roman" panose="02020603050405020304" pitchFamily="18" charset="0"/>
                <a:cs typeface="Times New Roman" panose="02020603050405020304" pitchFamily="18" charset="0"/>
              </a:rPr>
              <a:t>in presence </a:t>
            </a:r>
            <a:r>
              <a:rPr lang="en-US" altLang="zh-CN" sz="1600" dirty="0">
                <a:solidFill>
                  <a:srgbClr val="000000"/>
                </a:solidFill>
                <a:latin typeface="Times New Roman" panose="02020603050405020304" pitchFamily="18" charset="0"/>
                <a:cs typeface="Times New Roman" panose="02020603050405020304" pitchFamily="18" charset="0"/>
              </a:rPr>
              <a:t>of intensity inhomogeneity using </a:t>
            </a:r>
            <a:r>
              <a:rPr lang="en-US" altLang="zh-CN" sz="1600" dirty="0" err="1">
                <a:solidFill>
                  <a:srgbClr val="000000"/>
                </a:solidFill>
                <a:latin typeface="Times New Roman" panose="02020603050405020304" pitchFamily="18" charset="0"/>
                <a:cs typeface="Times New Roman" panose="02020603050405020304" pitchFamily="18" charset="0"/>
              </a:rPr>
              <a:t>legendre</a:t>
            </a:r>
            <a:r>
              <a:rPr lang="en-US" altLang="zh-CN" sz="1600" dirty="0">
                <a:solidFill>
                  <a:srgbClr val="000000"/>
                </a:solidFill>
                <a:latin typeface="Times New Roman" panose="02020603050405020304" pitchFamily="18" charset="0"/>
                <a:cs typeface="Times New Roman" panose="02020603050405020304" pitchFamily="18" charset="0"/>
              </a:rPr>
              <a:t> polynomials,” IEEE </a:t>
            </a:r>
            <a:r>
              <a:rPr lang="en-US" altLang="zh-CN" sz="1600" dirty="0" smtClean="0">
                <a:solidFill>
                  <a:srgbClr val="000000"/>
                </a:solidFill>
                <a:latin typeface="Times New Roman" panose="02020603050405020304" pitchFamily="18" charset="0"/>
                <a:cs typeface="Times New Roman" panose="02020603050405020304" pitchFamily="18" charset="0"/>
              </a:rPr>
              <a:t>SPL, </a:t>
            </a:r>
            <a:r>
              <a:rPr lang="en-US" altLang="zh-CN" sz="1600" dirty="0">
                <a:solidFill>
                  <a:srgbClr val="000000"/>
                </a:solidFill>
                <a:latin typeface="Times New Roman" panose="02020603050405020304" pitchFamily="18" charset="0"/>
                <a:cs typeface="Times New Roman" panose="02020603050405020304" pitchFamily="18" charset="0"/>
              </a:rPr>
              <a:t>vol. 22, no. 3, pp. </a:t>
            </a:r>
            <a:r>
              <a:rPr lang="en-US" altLang="zh-CN" sz="1600" dirty="0" smtClean="0">
                <a:solidFill>
                  <a:srgbClr val="000000"/>
                </a:solidFill>
                <a:latin typeface="Times New Roman" panose="02020603050405020304" pitchFamily="18" charset="0"/>
                <a:cs typeface="Times New Roman" panose="02020603050405020304" pitchFamily="18" charset="0"/>
              </a:rPr>
              <a:t>298–302,2015</a:t>
            </a:r>
            <a:r>
              <a:rPr lang="en-US" altLang="zh-CN" sz="1600" dirty="0">
                <a:solidFill>
                  <a:srgbClr val="000000"/>
                </a:solidFill>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6" name="矩形 5"/>
          <p:cNvSpPr/>
          <p:nvPr/>
        </p:nvSpPr>
        <p:spPr>
          <a:xfrm>
            <a:off x="0" y="5660524"/>
            <a:ext cx="12192000" cy="646331"/>
          </a:xfrm>
          <a:prstGeom prst="rect">
            <a:avLst/>
          </a:prstGeom>
        </p:spPr>
        <p:txBody>
          <a:bodyPr wrap="square">
            <a:spAutoFit/>
          </a:bodyPr>
          <a:lstStyle/>
          <a:p>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3360102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Classical Region based ACMs</a:t>
            </a:r>
            <a:endParaRPr lang="en-US" altLang="zh-CN" sz="54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 y="797654"/>
            <a:ext cx="12192001"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Chan-</a:t>
            </a:r>
            <a:r>
              <a:rPr lang="en-US" altLang="zh-CN" sz="3200" dirty="0" err="1" smtClean="0">
                <a:latin typeface="Times New Roman" panose="02020603050405020304" pitchFamily="18" charset="0"/>
                <a:cs typeface="Times New Roman" panose="02020603050405020304" pitchFamily="18" charset="0"/>
              </a:rPr>
              <a:t>Vese</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(CV) model</a:t>
            </a:r>
            <a:r>
              <a:rPr lang="en-US" altLang="zh-CN" sz="3200" dirty="0" smtClean="0">
                <a:latin typeface="Times New Roman" panose="02020603050405020304" pitchFamily="18" charset="0"/>
                <a:cs typeface="Times New Roman" panose="02020603050405020304" pitchFamily="18" charset="0"/>
              </a:rPr>
              <a:t> </a:t>
            </a:r>
          </a:p>
        </p:txBody>
      </p:sp>
      <p:pic>
        <p:nvPicPr>
          <p:cNvPr id="6" name="图片 5"/>
          <p:cNvPicPr>
            <a:picLocks noChangeAspect="1"/>
          </p:cNvPicPr>
          <p:nvPr/>
        </p:nvPicPr>
        <p:blipFill>
          <a:blip r:embed="rId3"/>
          <a:stretch>
            <a:fillRect/>
          </a:stretch>
        </p:blipFill>
        <p:spPr>
          <a:xfrm>
            <a:off x="503226" y="1473603"/>
            <a:ext cx="5089547" cy="965464"/>
          </a:xfrm>
          <a:prstGeom prst="rect">
            <a:avLst/>
          </a:prstGeom>
        </p:spPr>
      </p:pic>
      <p:sp>
        <p:nvSpPr>
          <p:cNvPr id="7" name="文本框 6"/>
          <p:cNvSpPr txBox="1"/>
          <p:nvPr/>
        </p:nvSpPr>
        <p:spPr>
          <a:xfrm>
            <a:off x="0" y="2572319"/>
            <a:ext cx="12192001"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Local Binary Fitting </a:t>
            </a:r>
            <a:r>
              <a:rPr lang="en-US" altLang="zh-CN" sz="3200" dirty="0">
                <a:latin typeface="Times New Roman" panose="02020603050405020304" pitchFamily="18" charset="0"/>
                <a:cs typeface="Times New Roman" panose="02020603050405020304" pitchFamily="18" charset="0"/>
              </a:rPr>
              <a:t>(LBF) model</a:t>
            </a:r>
            <a:r>
              <a:rPr lang="en-US" altLang="zh-CN" sz="3200" dirty="0" smtClean="0">
                <a:latin typeface="Times New Roman" panose="02020603050405020304" pitchFamily="18" charset="0"/>
                <a:cs typeface="Times New Roman" panose="02020603050405020304" pitchFamily="18" charset="0"/>
              </a:rPr>
              <a:t> </a:t>
            </a:r>
          </a:p>
        </p:txBody>
      </p:sp>
      <p:pic>
        <p:nvPicPr>
          <p:cNvPr id="8" name="图片 7"/>
          <p:cNvPicPr>
            <a:picLocks noChangeAspect="1"/>
          </p:cNvPicPr>
          <p:nvPr/>
        </p:nvPicPr>
        <p:blipFill>
          <a:blip r:embed="rId4"/>
          <a:stretch>
            <a:fillRect/>
          </a:stretch>
        </p:blipFill>
        <p:spPr>
          <a:xfrm>
            <a:off x="503226" y="3157094"/>
            <a:ext cx="5804825" cy="721882"/>
          </a:xfrm>
          <a:prstGeom prst="rect">
            <a:avLst/>
          </a:prstGeom>
        </p:spPr>
      </p:pic>
      <p:pic>
        <p:nvPicPr>
          <p:cNvPr id="9" name="图片 8"/>
          <p:cNvPicPr>
            <a:picLocks noChangeAspect="1"/>
          </p:cNvPicPr>
          <p:nvPr/>
        </p:nvPicPr>
        <p:blipFill>
          <a:blip r:embed="rId5"/>
          <a:stretch>
            <a:fillRect/>
          </a:stretch>
        </p:blipFill>
        <p:spPr>
          <a:xfrm>
            <a:off x="503226" y="5567740"/>
            <a:ext cx="5151904" cy="869251"/>
          </a:xfrm>
          <a:prstGeom prst="rect">
            <a:avLst/>
          </a:prstGeom>
        </p:spPr>
      </p:pic>
      <p:sp>
        <p:nvSpPr>
          <p:cNvPr id="10" name="矩形 9"/>
          <p:cNvSpPr/>
          <p:nvPr/>
        </p:nvSpPr>
        <p:spPr>
          <a:xfrm>
            <a:off x="0" y="4982965"/>
            <a:ext cx="6096000" cy="584775"/>
          </a:xfrm>
          <a:prstGeom prst="rect">
            <a:avLst/>
          </a:prstGeom>
        </p:spPr>
        <p:txBody>
          <a:bodyPr>
            <a:spAutoFit/>
          </a:bodyPr>
          <a:lstStyle/>
          <a:p>
            <a:r>
              <a:rPr lang="en-US" altLang="zh-CN" sz="3200" b="0" i="0" dirty="0" smtClean="0">
                <a:solidFill>
                  <a:srgbClr val="000000"/>
                </a:solidFill>
                <a:effectLst/>
                <a:latin typeface="Times New Roman" panose="02020603050405020304" pitchFamily="18" charset="0"/>
                <a:cs typeface="Times New Roman" panose="02020603050405020304" pitchFamily="18" charset="0"/>
              </a:rPr>
              <a:t>Local </a:t>
            </a:r>
            <a:r>
              <a:rPr lang="en-US" altLang="zh-CN" sz="3200" dirty="0">
                <a:solidFill>
                  <a:srgbClr val="000000"/>
                </a:solidFill>
                <a:latin typeface="Times New Roman" panose="02020603050405020304" pitchFamily="18" charset="0"/>
                <a:cs typeface="Times New Roman" panose="02020603050405020304" pitchFamily="18" charset="0"/>
              </a:rPr>
              <a:t>I</a:t>
            </a:r>
            <a:r>
              <a:rPr lang="en-US" altLang="zh-CN" sz="3200" b="0" i="0" dirty="0" smtClean="0">
                <a:solidFill>
                  <a:srgbClr val="000000"/>
                </a:solidFill>
                <a:effectLst/>
                <a:latin typeface="Times New Roman" panose="02020603050405020304" pitchFamily="18" charset="0"/>
                <a:cs typeface="Times New Roman" panose="02020603050405020304" pitchFamily="18" charset="0"/>
              </a:rPr>
              <a:t>mage </a:t>
            </a:r>
            <a:r>
              <a:rPr lang="en-US" altLang="zh-CN" sz="3200" dirty="0">
                <a:solidFill>
                  <a:srgbClr val="000000"/>
                </a:solidFill>
                <a:latin typeface="Times New Roman" panose="02020603050405020304" pitchFamily="18" charset="0"/>
                <a:cs typeface="Times New Roman" panose="02020603050405020304" pitchFamily="18" charset="0"/>
              </a:rPr>
              <a:t>F</a:t>
            </a:r>
            <a:r>
              <a:rPr lang="en-US" altLang="zh-CN" sz="3200" b="0" i="0" dirty="0" smtClean="0">
                <a:solidFill>
                  <a:srgbClr val="000000"/>
                </a:solidFill>
                <a:effectLst/>
                <a:latin typeface="Times New Roman" panose="02020603050405020304" pitchFamily="18" charset="0"/>
                <a:cs typeface="Times New Roman" panose="02020603050405020304" pitchFamily="18" charset="0"/>
              </a:rPr>
              <a:t>itting (LIF) model</a:t>
            </a:r>
            <a:r>
              <a:rPr lang="en-US" altLang="zh-CN" sz="3200" dirty="0" smtClean="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6"/>
          <a:stretch>
            <a:fillRect/>
          </a:stretch>
        </p:blipFill>
        <p:spPr>
          <a:xfrm>
            <a:off x="503226" y="3906143"/>
            <a:ext cx="6260083" cy="871726"/>
          </a:xfrm>
          <a:prstGeom prst="rect">
            <a:avLst/>
          </a:prstGeom>
        </p:spPr>
      </p:pic>
      <p:sp>
        <p:nvSpPr>
          <p:cNvPr id="12" name="文本框 11"/>
          <p:cNvSpPr txBox="1"/>
          <p:nvPr/>
        </p:nvSpPr>
        <p:spPr>
          <a:xfrm>
            <a:off x="6878512" y="1203885"/>
            <a:ext cx="5261592" cy="4708981"/>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CV </a:t>
            </a:r>
            <a:r>
              <a:rPr lang="en-US" altLang="zh-CN" sz="2400" dirty="0" smtClean="0">
                <a:latin typeface="Times New Roman" panose="02020603050405020304" pitchFamily="18" charset="0"/>
                <a:cs typeface="Times New Roman" panose="02020603050405020304" pitchFamily="18" charset="0"/>
              </a:rPr>
              <a:t>can </a:t>
            </a:r>
            <a:r>
              <a:rPr lang="en-US" altLang="zh-CN" sz="2400" dirty="0">
                <a:latin typeface="Times New Roman" panose="02020603050405020304" pitchFamily="18" charset="0"/>
                <a:cs typeface="Times New Roman" panose="02020603050405020304" pitchFamily="18" charset="0"/>
              </a:rPr>
              <a:t>segment homogeneous images effectively. However, it fails to handle intensity </a:t>
            </a:r>
            <a:r>
              <a:rPr lang="en-US" altLang="zh-CN" sz="2400" dirty="0" smtClean="0">
                <a:latin typeface="Times New Roman" panose="02020603050405020304" pitchFamily="18" charset="0"/>
                <a:cs typeface="Times New Roman" panose="02020603050405020304" pitchFamily="18" charset="0"/>
              </a:rPr>
              <a:t>inhomogeneity.</a:t>
            </a:r>
          </a:p>
          <a:p>
            <a:pPr marL="342900" indent="-342900" algn="just">
              <a:buFont typeface="Arial" panose="020B0604020202020204" pitchFamily="34" charset="0"/>
              <a:buChar char="•"/>
            </a:pP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With </a:t>
            </a:r>
            <a:r>
              <a:rPr lang="en-US" altLang="zh-CN" sz="2400" dirty="0">
                <a:latin typeface="Times New Roman" panose="02020603050405020304" pitchFamily="18" charset="0"/>
                <a:cs typeface="Times New Roman" panose="02020603050405020304" pitchFamily="18" charset="0"/>
              </a:rPr>
              <a:t>local region information, LBF and LIF can segment images with intensity inhomogeneity. However, they are sensitive to strong noise</a:t>
            </a:r>
            <a:r>
              <a:rPr lang="en-US" altLang="zh-CN" sz="2400" dirty="0" smtClean="0">
                <a:latin typeface="Times New Roman" panose="02020603050405020304" pitchFamily="18" charset="0"/>
                <a:cs typeface="Times New Roman" panose="02020603050405020304" pitchFamily="18" charset="0"/>
              </a:rPr>
              <a:t> </a:t>
            </a:r>
            <a:r>
              <a:rPr lang="en-US" altLang="zh-CN" dirty="0" smtClean="0"/>
              <a:t/>
            </a:r>
            <a:br>
              <a:rPr lang="en-US" altLang="zh-CN" dirty="0" smtClean="0"/>
            </a:br>
            <a:endParaRPr lang="en-US" altLang="zh-CN" dirty="0" smtClean="0"/>
          </a:p>
          <a:p>
            <a:pPr marL="342900" indent="-342900" algn="just">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Classical RACMs </a:t>
            </a:r>
            <a:r>
              <a:rPr lang="en-US" altLang="zh-CN" sz="2400" dirty="0">
                <a:latin typeface="Times New Roman" panose="02020603050405020304" pitchFamily="18" charset="0"/>
                <a:cs typeface="Times New Roman" panose="02020603050405020304" pitchFamily="18" charset="0"/>
              </a:rPr>
              <a:t>fail to segment images with strong noise and intensity </a:t>
            </a:r>
            <a:r>
              <a:rPr lang="en-US" altLang="zh-CN" sz="2400" dirty="0" smtClean="0">
                <a:latin typeface="Times New Roman" panose="02020603050405020304" pitchFamily="18" charset="0"/>
                <a:cs typeface="Times New Roman" panose="02020603050405020304" pitchFamily="18" charset="0"/>
              </a:rPr>
              <a:t>inhomogeneity simultaneously</a:t>
            </a:r>
            <a:r>
              <a:rPr lang="en-US" altLang="zh-CN"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a:t>
            </a: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71969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9706"/>
          </a:xfrm>
          <a:prstGeom prst="rect">
            <a:avLst/>
          </a:prstGeom>
          <a:noFill/>
        </p:spPr>
        <p:txBody>
          <a:bodyPr wrap="square" rtlCol="0">
            <a:spAutoFit/>
          </a:bodyPr>
          <a:lstStyle/>
          <a:p>
            <a:pPr>
              <a:lnSpc>
                <a:spcPts val="5500"/>
              </a:lnSpc>
            </a:pPr>
            <a:r>
              <a:rPr lang="en-US" altLang="zh-CN" sz="5400" b="1" dirty="0">
                <a:latin typeface="Times New Roman" panose="02020603050405020304" pitchFamily="18" charset="0"/>
                <a:cs typeface="Times New Roman" panose="02020603050405020304" pitchFamily="18" charset="0"/>
              </a:rPr>
              <a:t>Frequency </a:t>
            </a:r>
            <a:r>
              <a:rPr lang="en-US" altLang="zh-CN" sz="5400" b="1" dirty="0" smtClean="0">
                <a:latin typeface="Times New Roman" panose="02020603050405020304" pitchFamily="18" charset="0"/>
                <a:cs typeface="Times New Roman" panose="02020603050405020304" pitchFamily="18" charset="0"/>
              </a:rPr>
              <a:t>Boundary Energy</a:t>
            </a:r>
            <a:r>
              <a:rPr lang="en-US" altLang="zh-CN" sz="5400" dirty="0" smtClean="0">
                <a:latin typeface="Times New Roman" panose="02020603050405020304" pitchFamily="18" charset="0"/>
                <a:cs typeface="Times New Roman" panose="02020603050405020304" pitchFamily="18" charset="0"/>
              </a:rPr>
              <a:t> </a:t>
            </a:r>
            <a:endParaRPr lang="en-US" altLang="zh-CN" sz="5400" b="1" dirty="0">
              <a:latin typeface="Times New Roman" panose="02020603050405020304" pitchFamily="18" charset="0"/>
              <a:cs typeface="Times New Roman" panose="02020603050405020304" pitchFamily="18" charset="0"/>
            </a:endParaRPr>
          </a:p>
        </p:txBody>
      </p:sp>
      <p:sp>
        <p:nvSpPr>
          <p:cNvPr id="3" name="矩形 2"/>
          <p:cNvSpPr/>
          <p:nvPr/>
        </p:nvSpPr>
        <p:spPr>
          <a:xfrm>
            <a:off x="0" y="799706"/>
            <a:ext cx="12192000" cy="461665"/>
          </a:xfrm>
          <a:prstGeom prst="rect">
            <a:avLst/>
          </a:prstGeom>
        </p:spPr>
        <p:txBody>
          <a:bodyPr wrap="square">
            <a:spAutoFit/>
          </a:bodyPr>
          <a:lstStyle/>
          <a:p>
            <a:pPr algn="just"/>
            <a:r>
              <a:rPr lang="en-US" altLang="zh-CN" sz="2400" dirty="0" smtClean="0">
                <a:latin typeface="Times New Roman" panose="02020603050405020304" pitchFamily="18" charset="0"/>
                <a:cs typeface="Times New Roman" panose="02020603050405020304" pitchFamily="18" charset="0"/>
              </a:rPr>
              <a:t>The energy of </a:t>
            </a:r>
            <a:r>
              <a:rPr lang="en-US" altLang="zh-CN" sz="2400" b="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 contained in </a:t>
            </a:r>
            <a:r>
              <a:rPr lang="en-US" altLang="zh-CN" sz="2400" dirty="0" smtClean="0">
                <a:latin typeface="Times New Roman" panose="02020603050405020304" pitchFamily="18" charset="0"/>
                <a:cs typeface="Times New Roman" panose="02020603050405020304" pitchFamily="18" charset="0"/>
              </a:rPr>
              <a:t>Ω</a:t>
            </a:r>
            <a:r>
              <a:rPr lang="en-US" altLang="zh-CN" sz="2400" i="1" dirty="0">
                <a:latin typeface="Times New Roman" panose="02020603050405020304" pitchFamily="18" charset="0"/>
                <a:cs typeface="Times New Roman" panose="02020603050405020304" pitchFamily="18" charset="0"/>
              </a:rPr>
              <a:t>/</a:t>
            </a:r>
            <a:r>
              <a:rPr lang="en-US" altLang="zh-CN" sz="2400" i="1" dirty="0" smtClean="0">
                <a:latin typeface="Times New Roman" panose="02020603050405020304" pitchFamily="18" charset="0"/>
                <a:cs typeface="Times New Roman" panose="02020603050405020304" pitchFamily="18" charset="0"/>
              </a:rPr>
              <a:t>C</a:t>
            </a:r>
            <a:r>
              <a:rPr lang="en-US" altLang="zh-CN" sz="2400" i="1" baseline="-25000" dirty="0" smtClean="0">
                <a:latin typeface="Times New Roman" panose="02020603050405020304" pitchFamily="18" charset="0"/>
                <a:cs typeface="Times New Roman" panose="02020603050405020304" pitchFamily="18" charset="0"/>
              </a:rPr>
              <a:t>t</a:t>
            </a:r>
            <a:r>
              <a:rPr lang="en-US" altLang="zh-CN" sz="2400" i="1"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presented </a:t>
            </a:r>
            <a:r>
              <a:rPr lang="en-US" altLang="zh-CN" sz="2400" dirty="0" smtClean="0">
                <a:latin typeface="Times New Roman" panose="02020603050405020304" pitchFamily="18" charset="0"/>
                <a:cs typeface="Times New Roman" panose="02020603050405020304" pitchFamily="18" charset="0"/>
              </a:rPr>
              <a:t>as</a:t>
            </a:r>
            <a:endParaRPr lang="zh-CN" altLang="en-US" sz="2400" baseline="-25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991439" y="1532313"/>
            <a:ext cx="5104561" cy="1095743"/>
          </a:xfrm>
          <a:prstGeom prst="rect">
            <a:avLst/>
          </a:prstGeom>
        </p:spPr>
      </p:pic>
      <p:pic>
        <p:nvPicPr>
          <p:cNvPr id="12" name="图片 11"/>
          <p:cNvPicPr>
            <a:picLocks noChangeAspect="1"/>
          </p:cNvPicPr>
          <p:nvPr/>
        </p:nvPicPr>
        <p:blipFill>
          <a:blip r:embed="rId4"/>
          <a:stretch>
            <a:fillRect/>
          </a:stretch>
        </p:blipFill>
        <p:spPr>
          <a:xfrm>
            <a:off x="607102" y="2898998"/>
            <a:ext cx="7254597" cy="3390569"/>
          </a:xfrm>
          <a:prstGeom prst="rect">
            <a:avLst/>
          </a:prstGeom>
        </p:spPr>
      </p:pic>
      <p:pic>
        <p:nvPicPr>
          <p:cNvPr id="8" name="图片 7"/>
          <p:cNvPicPr>
            <a:picLocks noChangeAspect="1"/>
          </p:cNvPicPr>
          <p:nvPr/>
        </p:nvPicPr>
        <p:blipFill>
          <a:blip r:embed="rId5"/>
          <a:stretch>
            <a:fillRect/>
          </a:stretch>
        </p:blipFill>
        <p:spPr>
          <a:xfrm>
            <a:off x="8468800" y="900453"/>
            <a:ext cx="3456500" cy="3454075"/>
          </a:xfrm>
          <a:prstGeom prst="rect">
            <a:avLst/>
          </a:prstGeom>
        </p:spPr>
      </p:pic>
    </p:spTree>
    <p:extLst>
      <p:ext uri="{BB962C8B-B14F-4D97-AF65-F5344CB8AC3E}">
        <p14:creationId xmlns:p14="http://schemas.microsoft.com/office/powerpoint/2010/main" val="287100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9706"/>
          </a:xfrm>
          <a:prstGeom prst="rect">
            <a:avLst/>
          </a:prstGeom>
          <a:noFill/>
        </p:spPr>
        <p:txBody>
          <a:bodyPr wrap="square" rtlCol="0">
            <a:spAutoFit/>
          </a:bodyPr>
          <a:lstStyle/>
          <a:p>
            <a:pPr>
              <a:lnSpc>
                <a:spcPts val="5500"/>
              </a:lnSpc>
            </a:pPr>
            <a:r>
              <a:rPr lang="en-US" altLang="zh-CN" sz="5400" b="1" dirty="0">
                <a:latin typeface="Times New Roman" panose="02020603050405020304" pitchFamily="18" charset="0"/>
                <a:cs typeface="Times New Roman" panose="02020603050405020304" pitchFamily="18" charset="0"/>
              </a:rPr>
              <a:t>Frequency </a:t>
            </a:r>
            <a:r>
              <a:rPr lang="en-US" altLang="zh-CN" sz="5400" b="1" dirty="0" smtClean="0">
                <a:latin typeface="Times New Roman" panose="02020603050405020304" pitchFamily="18" charset="0"/>
                <a:cs typeface="Times New Roman" panose="02020603050405020304" pitchFamily="18" charset="0"/>
              </a:rPr>
              <a:t>Boundary Energy</a:t>
            </a:r>
            <a:r>
              <a:rPr lang="en-US" altLang="zh-CN" sz="5400" dirty="0" smtClean="0">
                <a:latin typeface="Times New Roman" panose="02020603050405020304" pitchFamily="18" charset="0"/>
                <a:cs typeface="Times New Roman" panose="02020603050405020304" pitchFamily="18" charset="0"/>
              </a:rPr>
              <a:t> </a:t>
            </a:r>
            <a:endParaRPr lang="en-US" altLang="zh-CN" sz="5400"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2641572" y="1502465"/>
            <a:ext cx="6179071" cy="1088881"/>
          </a:xfrm>
          <a:prstGeom prst="rect">
            <a:avLst/>
          </a:prstGeom>
        </p:spPr>
      </p:pic>
      <p:sp>
        <p:nvSpPr>
          <p:cNvPr id="5" name="矩形 4"/>
          <p:cNvSpPr/>
          <p:nvPr/>
        </p:nvSpPr>
        <p:spPr>
          <a:xfrm>
            <a:off x="0" y="799706"/>
            <a:ext cx="12192000" cy="461665"/>
          </a:xfrm>
          <a:prstGeom prst="rect">
            <a:avLst/>
          </a:prstGeom>
        </p:spPr>
        <p:txBody>
          <a:bodyPr wrap="square">
            <a:spAutoFit/>
          </a:bodyPr>
          <a:lstStyle/>
          <a:p>
            <a:pPr algn="just"/>
            <a:r>
              <a:rPr lang="en-US" altLang="zh-CN" sz="2400" dirty="0" smtClean="0">
                <a:latin typeface="Times New Roman" panose="02020603050405020304" pitchFamily="18" charset="0"/>
                <a:cs typeface="Times New Roman" panose="02020603050405020304" pitchFamily="18" charset="0"/>
              </a:rPr>
              <a:t>With a frequency filter </a:t>
            </a:r>
            <a:r>
              <a:rPr lang="en-US" altLang="zh-CN" sz="2400" b="1" dirty="0" smtClean="0">
                <a:latin typeface="Times New Roman" panose="02020603050405020304" pitchFamily="18" charset="0"/>
                <a:cs typeface="Times New Roman" panose="02020603050405020304" pitchFamily="18" charset="0"/>
              </a:rPr>
              <a:t>F</a:t>
            </a:r>
            <a:r>
              <a:rPr lang="en-US" altLang="zh-CN" sz="2400"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u</a:t>
            </a:r>
            <a:r>
              <a:rPr lang="en-US" altLang="zh-CN" sz="2400" dirty="0" smtClean="0">
                <a:latin typeface="Times New Roman" panose="02020603050405020304" pitchFamily="18" charset="0"/>
                <a:cs typeface="Times New Roman" panose="02020603050405020304" pitchFamily="18" charset="0"/>
              </a:rPr>
              <a:t>), FBE is rewritten as</a:t>
            </a:r>
            <a:endParaRPr lang="zh-CN" altLang="en-US" sz="2400" baseline="-25000" dirty="0">
              <a:latin typeface="Times New Roman" panose="02020603050405020304" pitchFamily="18" charset="0"/>
              <a:cs typeface="Times New Roman" panose="02020603050405020304" pitchFamily="18" charset="0"/>
            </a:endParaRPr>
          </a:p>
        </p:txBody>
      </p:sp>
      <p:sp>
        <p:nvSpPr>
          <p:cNvPr id="6" name="矩形 5"/>
          <p:cNvSpPr/>
          <p:nvPr/>
        </p:nvSpPr>
        <p:spPr>
          <a:xfrm>
            <a:off x="0" y="2695606"/>
            <a:ext cx="12192000" cy="830997"/>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By representing </a:t>
            </a:r>
            <a:r>
              <a:rPr lang="en-US" altLang="zh-CN" sz="2400" i="1" dirty="0" smtClean="0">
                <a:latin typeface="Times New Roman" panose="02020603050405020304" pitchFamily="18" charset="0"/>
                <a:cs typeface="Times New Roman" panose="02020603050405020304" pitchFamily="18" charset="0"/>
              </a:rPr>
              <a:t>C</a:t>
            </a:r>
            <a:r>
              <a:rPr lang="en-US" altLang="zh-CN" sz="2400" i="1" baseline="-25000" dirty="0" smtClean="0">
                <a:latin typeface="Times New Roman" panose="02020603050405020304" pitchFamily="18" charset="0"/>
                <a:cs typeface="Times New Roman" panose="02020603050405020304" pitchFamily="18" charset="0"/>
              </a:rPr>
              <a:t>t</a:t>
            </a:r>
            <a:r>
              <a:rPr lang="en-US" altLang="zh-CN" sz="2400" dirty="0" smtClean="0">
                <a:latin typeface="Times New Roman" panose="02020603050405020304" pitchFamily="18" charset="0"/>
                <a:cs typeface="Times New Roman" panose="02020603050405020304" pitchFamily="18" charset="0"/>
              </a:rPr>
              <a:t> as the </a:t>
            </a:r>
            <a:r>
              <a:rPr lang="en-US" altLang="zh-CN" sz="2400" dirty="0" smtClean="0"/>
              <a:t>level set  function </a:t>
            </a:r>
            <a:r>
              <a:rPr lang="el-GR" altLang="zh-CN" sz="2400" i="1" dirty="0" smtClean="0">
                <a:latin typeface="Times New Roman" panose="02020603050405020304" pitchFamily="18" charset="0"/>
                <a:ea typeface="宋体" panose="02010600030101010101" pitchFamily="2" charset="-122"/>
                <a:cs typeface="Times New Roman" panose="02020603050405020304" pitchFamily="18" charset="0"/>
              </a:rPr>
              <a:t>Φ</a:t>
            </a:r>
            <a:r>
              <a:rPr lang="en-US" altLang="zh-CN" sz="2400" dirty="0" smtClean="0"/>
              <a:t>  and getting the sub-region via </a:t>
            </a:r>
            <a:r>
              <a:rPr lang="en-US" altLang="zh-CN" sz="2400" dirty="0"/>
              <a:t>Heaviside function </a:t>
            </a:r>
            <a:r>
              <a:rPr lang="en-US" altLang="zh-CN" sz="2400" dirty="0" smtClean="0"/>
              <a:t>H(), we have </a:t>
            </a:r>
            <a:endParaRPr lang="zh-CN" altLang="en-US" sz="2400" baseline="-250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2243367" y="4023559"/>
            <a:ext cx="8048723" cy="1004501"/>
          </a:xfrm>
          <a:prstGeom prst="rect">
            <a:avLst/>
          </a:prstGeom>
        </p:spPr>
      </p:pic>
      <p:pic>
        <p:nvPicPr>
          <p:cNvPr id="8" name="图片 7"/>
          <p:cNvPicPr>
            <a:picLocks noChangeAspect="1"/>
          </p:cNvPicPr>
          <p:nvPr/>
        </p:nvPicPr>
        <p:blipFill>
          <a:blip r:embed="rId5"/>
          <a:stretch>
            <a:fillRect/>
          </a:stretch>
        </p:blipFill>
        <p:spPr>
          <a:xfrm>
            <a:off x="2243367" y="5307252"/>
            <a:ext cx="1856686" cy="350459"/>
          </a:xfrm>
          <a:prstGeom prst="rect">
            <a:avLst/>
          </a:prstGeom>
        </p:spPr>
      </p:pic>
      <p:pic>
        <p:nvPicPr>
          <p:cNvPr id="9" name="图片 8"/>
          <p:cNvPicPr>
            <a:picLocks noChangeAspect="1"/>
          </p:cNvPicPr>
          <p:nvPr/>
        </p:nvPicPr>
        <p:blipFill>
          <a:blip r:embed="rId6"/>
          <a:stretch>
            <a:fillRect/>
          </a:stretch>
        </p:blipFill>
        <p:spPr>
          <a:xfrm>
            <a:off x="4310068" y="5307252"/>
            <a:ext cx="2375333" cy="350459"/>
          </a:xfrm>
          <a:prstGeom prst="rect">
            <a:avLst/>
          </a:prstGeom>
        </p:spPr>
      </p:pic>
      <p:sp>
        <p:nvSpPr>
          <p:cNvPr id="10" name="矩形 9"/>
          <p:cNvSpPr/>
          <p:nvPr/>
        </p:nvSpPr>
        <p:spPr>
          <a:xfrm>
            <a:off x="0" y="6138238"/>
            <a:ext cx="12192000" cy="461665"/>
          </a:xfrm>
          <a:prstGeom prst="rect">
            <a:avLst/>
          </a:prstGeom>
        </p:spPr>
        <p:txBody>
          <a:bodyPr wrap="square">
            <a:spAutoFit/>
          </a:bodyPr>
          <a:lstStyle/>
          <a:p>
            <a:r>
              <a:rPr lang="en-US" altLang="zh-CN" sz="2400" dirty="0" smtClean="0">
                <a:solidFill>
                  <a:srgbClr val="FF0000"/>
                </a:solidFill>
                <a:latin typeface="Times New Roman" panose="02020603050405020304" pitchFamily="18" charset="0"/>
                <a:cs typeface="Times New Roman" panose="02020603050405020304" pitchFamily="18" charset="0"/>
              </a:rPr>
              <a:t>Thus, S</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election of </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F</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u</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 is the key to achieve effective segmentations.</a:t>
            </a:r>
            <a:r>
              <a:rPr lang="en-US" altLang="zh-CN" sz="2400" dirty="0" smtClean="0">
                <a:solidFill>
                  <a:srgbClr val="FF0000"/>
                </a:solidFill>
                <a:latin typeface="Times New Roman" panose="02020603050405020304" pitchFamily="18" charset="0"/>
                <a:cs typeface="Times New Roman" panose="02020603050405020304" pitchFamily="18" charset="0"/>
              </a:rPr>
              <a:t> </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7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Frequency Filter Designing</a:t>
            </a:r>
          </a:p>
        </p:txBody>
      </p:sp>
      <p:sp>
        <p:nvSpPr>
          <p:cNvPr id="4" name="文本框 3"/>
          <p:cNvSpPr txBox="1"/>
          <p:nvPr/>
        </p:nvSpPr>
        <p:spPr>
          <a:xfrm>
            <a:off x="-1" y="797654"/>
            <a:ext cx="12192001"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F</a:t>
            </a:r>
            <a:r>
              <a:rPr lang="en-US" altLang="zh-CN" sz="3200"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u</a:t>
            </a:r>
            <a:r>
              <a:rPr lang="en-US" altLang="zh-CN" sz="3200" dirty="0">
                <a:latin typeface="Times New Roman" panose="02020603050405020304" pitchFamily="18" charset="0"/>
                <a:cs typeface="Times New Roman" panose="02020603050405020304" pitchFamily="18" charset="0"/>
              </a:rPr>
              <a:t>) as an ideal high-pass filter</a:t>
            </a:r>
            <a:r>
              <a:rPr lang="en-US" altLang="zh-CN" sz="3200" dirty="0" smtClean="0">
                <a:latin typeface="Times New Roman" panose="02020603050405020304" pitchFamily="18" charset="0"/>
                <a:cs typeface="Times New Roman" panose="02020603050405020304" pitchFamily="18" charset="0"/>
              </a:rPr>
              <a:t> </a:t>
            </a:r>
          </a:p>
        </p:txBody>
      </p:sp>
      <p:pic>
        <p:nvPicPr>
          <p:cNvPr id="5" name="图片 4"/>
          <p:cNvPicPr>
            <a:picLocks noChangeAspect="1"/>
          </p:cNvPicPr>
          <p:nvPr/>
        </p:nvPicPr>
        <p:blipFill>
          <a:blip r:embed="rId3"/>
          <a:stretch>
            <a:fillRect/>
          </a:stretch>
        </p:blipFill>
        <p:spPr>
          <a:xfrm>
            <a:off x="1098564" y="1403332"/>
            <a:ext cx="6959586" cy="835812"/>
          </a:xfrm>
          <a:prstGeom prst="rect">
            <a:avLst/>
          </a:prstGeom>
        </p:spPr>
      </p:pic>
      <p:sp>
        <p:nvSpPr>
          <p:cNvPr id="6" name="文本框 5"/>
          <p:cNvSpPr txBox="1"/>
          <p:nvPr/>
        </p:nvSpPr>
        <p:spPr>
          <a:xfrm>
            <a:off x="1" y="2268458"/>
            <a:ext cx="6496050" cy="830997"/>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Due to </a:t>
            </a:r>
            <a:r>
              <a:rPr lang="en-US" altLang="zh-CN" sz="2400" dirty="0"/>
              <a:t>energy conservation of </a:t>
            </a:r>
            <a:r>
              <a:rPr lang="en-US" altLang="zh-CN" sz="2400" dirty="0" err="1"/>
              <a:t>fourier</a:t>
            </a:r>
            <a:r>
              <a:rPr lang="en-US" altLang="zh-CN" sz="2400" dirty="0"/>
              <a:t> </a:t>
            </a:r>
            <a:r>
              <a:rPr lang="en-US" altLang="zh-CN" sz="2400" dirty="0" smtClean="0"/>
              <a:t>transform</a:t>
            </a:r>
            <a:r>
              <a:rPr lang="en-US" altLang="zh-CN" sz="2400" dirty="0"/>
              <a:t>,</a:t>
            </a:r>
            <a:r>
              <a:rPr lang="en-US" altLang="zh-CN" sz="2400" dirty="0" smtClean="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rPr>
              <a:t>FBE </a:t>
            </a:r>
            <a:r>
              <a:rPr lang="en-US" altLang="zh-CN" sz="2400" dirty="0" smtClean="0">
                <a:latin typeface="Times New Roman" panose="02020603050405020304" pitchFamily="18" charset="0"/>
                <a:cs typeface="Times New Roman" panose="02020603050405020304" pitchFamily="18" charset="0"/>
              </a:rPr>
              <a:t>can be rewritten in spatial domain</a:t>
            </a:r>
          </a:p>
        </p:txBody>
      </p:sp>
      <p:pic>
        <p:nvPicPr>
          <p:cNvPr id="7" name="图片 6"/>
          <p:cNvPicPr>
            <a:picLocks noChangeAspect="1"/>
          </p:cNvPicPr>
          <p:nvPr/>
        </p:nvPicPr>
        <p:blipFill>
          <a:blip r:embed="rId4"/>
          <a:stretch>
            <a:fillRect/>
          </a:stretch>
        </p:blipFill>
        <p:spPr>
          <a:xfrm>
            <a:off x="1098564" y="3135922"/>
            <a:ext cx="5474344" cy="990905"/>
          </a:xfrm>
          <a:prstGeom prst="rect">
            <a:avLst/>
          </a:prstGeom>
        </p:spPr>
      </p:pic>
      <p:sp>
        <p:nvSpPr>
          <p:cNvPr id="8" name="矩形 7"/>
          <p:cNvSpPr/>
          <p:nvPr/>
        </p:nvSpPr>
        <p:spPr>
          <a:xfrm>
            <a:off x="-1" y="4147730"/>
            <a:ext cx="12192000" cy="46166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C</a:t>
            </a:r>
            <a:r>
              <a:rPr lang="en-US" altLang="zh-CN" sz="2400" dirty="0" smtClean="0">
                <a:latin typeface="Times New Roman" panose="02020603050405020304" pitchFamily="18" charset="0"/>
                <a:cs typeface="Times New Roman" panose="02020603050405020304" pitchFamily="18" charset="0"/>
              </a:rPr>
              <a:t>onvoluting </a:t>
            </a:r>
            <a:r>
              <a:rPr lang="en-US" altLang="zh-CN" sz="2400" dirty="0">
                <a:latin typeface="Times New Roman" panose="02020603050405020304" pitchFamily="18" charset="0"/>
                <a:cs typeface="Times New Roman" panose="02020603050405020304" pitchFamily="18" charset="0"/>
              </a:rPr>
              <a:t>the Ω</a:t>
            </a:r>
            <a:r>
              <a:rPr lang="en-US" altLang="zh-CN" sz="2400" i="1" baseline="-25000" dirty="0" err="1">
                <a:latin typeface="Times New Roman" panose="02020603050405020304" pitchFamily="18" charset="0"/>
                <a:cs typeface="Times New Roman" panose="02020603050405020304" pitchFamily="18" charset="0"/>
              </a:rPr>
              <a:t>i</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with ideal low-pass </a:t>
            </a:r>
            <a:r>
              <a:rPr lang="en-US" altLang="zh-CN" sz="2400" dirty="0" smtClean="0">
                <a:latin typeface="Times New Roman" panose="02020603050405020304" pitchFamily="18" charset="0"/>
                <a:cs typeface="Times New Roman" panose="02020603050405020304" pitchFamily="18" charset="0"/>
              </a:rPr>
              <a:t>filter equals </a:t>
            </a:r>
            <a:r>
              <a:rPr lang="en-US" altLang="zh-CN" sz="2400" dirty="0">
                <a:latin typeface="Times New Roman" panose="02020603050405020304" pitchFamily="18" charset="0"/>
                <a:cs typeface="Times New Roman" panose="02020603050405020304" pitchFamily="18" charset="0"/>
              </a:rPr>
              <a:t>to calculate the average value of Ω</a:t>
            </a:r>
            <a:r>
              <a:rPr lang="en-US" altLang="zh-CN" sz="2400" i="1" baseline="-25000" dirty="0" err="1">
                <a:latin typeface="Times New Roman" panose="02020603050405020304" pitchFamily="18" charset="0"/>
                <a:cs typeface="Times New Roman" panose="02020603050405020304" pitchFamily="18" charset="0"/>
              </a:rPr>
              <a:t>i</a:t>
            </a:r>
            <a:r>
              <a:rPr lang="en-US" altLang="zh-CN" sz="2400" dirty="0" smtClean="0">
                <a:latin typeface="Times New Roman" panose="02020603050405020304" pitchFamily="18" charset="0"/>
                <a:cs typeface="Times New Roman" panose="02020603050405020304" pitchFamily="18" charset="0"/>
              </a:rPr>
              <a:t> , we have</a:t>
            </a:r>
            <a:endParaRPr lang="zh-CN" altLang="en-US" sz="24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5"/>
          <a:stretch>
            <a:fillRect/>
          </a:stretch>
        </p:blipFill>
        <p:spPr>
          <a:xfrm>
            <a:off x="1098564" y="4608717"/>
            <a:ext cx="4840811" cy="1007149"/>
          </a:xfrm>
          <a:prstGeom prst="rect">
            <a:avLst/>
          </a:prstGeom>
        </p:spPr>
      </p:pic>
      <p:sp>
        <p:nvSpPr>
          <p:cNvPr id="10" name="矩形 9"/>
          <p:cNvSpPr/>
          <p:nvPr/>
        </p:nvSpPr>
        <p:spPr>
          <a:xfrm>
            <a:off x="0" y="5657671"/>
            <a:ext cx="12192000" cy="1200329"/>
          </a:xfrm>
          <a:prstGeom prst="rect">
            <a:avLst/>
          </a:prstGeom>
        </p:spPr>
        <p:txBody>
          <a:bodyPr wrap="square">
            <a:spAutoFit/>
          </a:bodyPr>
          <a:lstStyle/>
          <a:p>
            <a:pPr algn="just"/>
            <a:r>
              <a:rPr lang="en-US" altLang="zh-CN" sz="2400" b="0" i="0" dirty="0" smtClean="0">
                <a:solidFill>
                  <a:srgbClr val="FF0000"/>
                </a:solidFill>
                <a:effectLst/>
                <a:latin typeface="Times New Roman" panose="02020603050405020304" pitchFamily="18" charset="0"/>
                <a:cs typeface="Times New Roman" panose="02020603050405020304" pitchFamily="18" charset="0"/>
              </a:rPr>
              <a:t>Thus, CV is a specific form of FBE model when </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F</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u</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 is set as an ideal high-pass filter, </a:t>
            </a:r>
            <a:r>
              <a:rPr lang="en-US" altLang="zh-CN" sz="2400" b="0" i="0" dirty="0" smtClean="0">
                <a:effectLst/>
                <a:latin typeface="Times New Roman" panose="02020603050405020304" pitchFamily="18" charset="0"/>
                <a:cs typeface="Times New Roman" panose="02020603050405020304" pitchFamily="18" charset="0"/>
              </a:rPr>
              <a:t>which makes </a:t>
            </a:r>
            <a:r>
              <a:rPr lang="en-US" altLang="zh-CN" sz="2400" dirty="0" smtClean="0"/>
              <a:t>FBE contain both boundary </a:t>
            </a:r>
            <a:r>
              <a:rPr lang="en-US" altLang="zh-CN" sz="2400" dirty="0"/>
              <a:t>and other interference, </a:t>
            </a:r>
            <a:r>
              <a:rPr lang="en-US" altLang="zh-CN" sz="2400" i="1" dirty="0"/>
              <a:t>e.g. </a:t>
            </a:r>
            <a:r>
              <a:rPr lang="en-US" altLang="zh-CN" sz="2400" dirty="0"/>
              <a:t>strong noise and intensity inhomogeneity, which leads the CV model is easily affected by noise and intensity inhomogeneity.</a:t>
            </a:r>
            <a:r>
              <a:rPr lang="en-US" altLang="zh-CN" sz="2400" dirty="0" smtClean="0"/>
              <a:t> </a:t>
            </a:r>
            <a:r>
              <a:rPr lang="en-US" altLang="zh-CN" sz="2400" dirty="0" smtClean="0">
                <a:solidFill>
                  <a:srgbClr val="FF0000"/>
                </a:solidFill>
                <a:latin typeface="Times New Roman" panose="02020603050405020304" pitchFamily="18" charset="0"/>
                <a:cs typeface="Times New Roman" panose="02020603050405020304" pitchFamily="18" charset="0"/>
              </a:rPr>
              <a:t> </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6"/>
          <a:stretch>
            <a:fillRect/>
          </a:stretch>
        </p:blipFill>
        <p:spPr>
          <a:xfrm>
            <a:off x="8030476" y="1048397"/>
            <a:ext cx="4017747" cy="3138153"/>
          </a:xfrm>
          <a:prstGeom prst="rect">
            <a:avLst/>
          </a:prstGeom>
        </p:spPr>
      </p:pic>
      <p:pic>
        <p:nvPicPr>
          <p:cNvPr id="12" name="图片 11"/>
          <p:cNvPicPr>
            <a:picLocks noChangeAspect="1"/>
          </p:cNvPicPr>
          <p:nvPr/>
        </p:nvPicPr>
        <p:blipFill>
          <a:blip r:embed="rId7"/>
          <a:stretch>
            <a:fillRect/>
          </a:stretch>
        </p:blipFill>
        <p:spPr>
          <a:xfrm>
            <a:off x="8511872" y="818557"/>
            <a:ext cx="3536351" cy="158260"/>
          </a:xfrm>
          <a:prstGeom prst="rect">
            <a:avLst/>
          </a:prstGeom>
        </p:spPr>
      </p:pic>
    </p:spTree>
    <p:extLst>
      <p:ext uri="{BB962C8B-B14F-4D97-AF65-F5344CB8AC3E}">
        <p14:creationId xmlns:p14="http://schemas.microsoft.com/office/powerpoint/2010/main" val="361369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Frequency Filter Designing</a:t>
            </a:r>
          </a:p>
        </p:txBody>
      </p:sp>
      <p:sp>
        <p:nvSpPr>
          <p:cNvPr id="3" name="文本框 2"/>
          <p:cNvSpPr txBox="1"/>
          <p:nvPr/>
        </p:nvSpPr>
        <p:spPr>
          <a:xfrm>
            <a:off x="-1" y="797654"/>
            <a:ext cx="12192001"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F</a:t>
            </a:r>
            <a:r>
              <a:rPr lang="en-US" altLang="zh-CN" sz="3200"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u</a:t>
            </a:r>
            <a:r>
              <a:rPr lang="en-US" altLang="zh-CN" sz="3200" dirty="0">
                <a:latin typeface="Times New Roman" panose="02020603050405020304" pitchFamily="18" charset="0"/>
                <a:cs typeface="Times New Roman" panose="02020603050405020304" pitchFamily="18" charset="0"/>
              </a:rPr>
              <a:t>) as </a:t>
            </a:r>
            <a:r>
              <a:rPr lang="en-US" altLang="zh-CN" sz="3200" dirty="0" smtClean="0">
                <a:latin typeface="Times New Roman" panose="02020603050405020304" pitchFamily="18" charset="0"/>
                <a:cs typeface="Times New Roman" panose="02020603050405020304" pitchFamily="18" charset="0"/>
              </a:rPr>
              <a:t>a Gaussian </a:t>
            </a:r>
            <a:r>
              <a:rPr lang="en-US" altLang="zh-CN" sz="3200" dirty="0">
                <a:latin typeface="Times New Roman" panose="02020603050405020304" pitchFamily="18" charset="0"/>
                <a:cs typeface="Times New Roman" panose="02020603050405020304" pitchFamily="18" charset="0"/>
              </a:rPr>
              <a:t>high-pass filter</a:t>
            </a:r>
            <a:r>
              <a:rPr lang="en-US" altLang="zh-CN" sz="3200" dirty="0" smtClean="0">
                <a:latin typeface="Times New Roman" panose="02020603050405020304" pitchFamily="18" charset="0"/>
                <a:cs typeface="Times New Roman" panose="02020603050405020304" pitchFamily="18" charset="0"/>
              </a:rPr>
              <a:t> </a:t>
            </a:r>
          </a:p>
        </p:txBody>
      </p:sp>
      <p:pic>
        <p:nvPicPr>
          <p:cNvPr id="5" name="图片 4"/>
          <p:cNvPicPr>
            <a:picLocks noChangeAspect="1"/>
          </p:cNvPicPr>
          <p:nvPr/>
        </p:nvPicPr>
        <p:blipFill>
          <a:blip r:embed="rId3"/>
          <a:stretch>
            <a:fillRect/>
          </a:stretch>
        </p:blipFill>
        <p:spPr>
          <a:xfrm>
            <a:off x="762000" y="1715430"/>
            <a:ext cx="6364402" cy="856747"/>
          </a:xfrm>
          <a:prstGeom prst="rect">
            <a:avLst/>
          </a:prstGeom>
        </p:spPr>
      </p:pic>
      <p:sp>
        <p:nvSpPr>
          <p:cNvPr id="6" name="文本框 5"/>
          <p:cNvSpPr txBox="1"/>
          <p:nvPr/>
        </p:nvSpPr>
        <p:spPr>
          <a:xfrm>
            <a:off x="1" y="2834565"/>
            <a:ext cx="6496050"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In spatial domain, FBE can be rewritten as</a:t>
            </a:r>
          </a:p>
        </p:txBody>
      </p:sp>
      <p:pic>
        <p:nvPicPr>
          <p:cNvPr id="7" name="图片 6"/>
          <p:cNvPicPr>
            <a:picLocks noChangeAspect="1"/>
          </p:cNvPicPr>
          <p:nvPr/>
        </p:nvPicPr>
        <p:blipFill>
          <a:blip r:embed="rId4"/>
          <a:stretch>
            <a:fillRect/>
          </a:stretch>
        </p:blipFill>
        <p:spPr>
          <a:xfrm>
            <a:off x="762000" y="3326671"/>
            <a:ext cx="5285833" cy="1029602"/>
          </a:xfrm>
          <a:prstGeom prst="rect">
            <a:avLst/>
          </a:prstGeom>
        </p:spPr>
      </p:pic>
      <p:pic>
        <p:nvPicPr>
          <p:cNvPr id="8" name="图片 7"/>
          <p:cNvPicPr>
            <a:picLocks noChangeAspect="1"/>
          </p:cNvPicPr>
          <p:nvPr/>
        </p:nvPicPr>
        <p:blipFill>
          <a:blip r:embed="rId5"/>
          <a:stretch>
            <a:fillRect/>
          </a:stretch>
        </p:blipFill>
        <p:spPr>
          <a:xfrm>
            <a:off x="1509714" y="4444648"/>
            <a:ext cx="3476625" cy="504825"/>
          </a:xfrm>
          <a:prstGeom prst="rect">
            <a:avLst/>
          </a:prstGeom>
        </p:spPr>
      </p:pic>
      <p:sp>
        <p:nvSpPr>
          <p:cNvPr id="9" name="矩形 8"/>
          <p:cNvSpPr/>
          <p:nvPr/>
        </p:nvSpPr>
        <p:spPr>
          <a:xfrm>
            <a:off x="-1" y="5546021"/>
            <a:ext cx="12192000" cy="1200329"/>
          </a:xfrm>
          <a:prstGeom prst="rect">
            <a:avLst/>
          </a:prstGeom>
        </p:spPr>
        <p:txBody>
          <a:bodyPr wrap="square">
            <a:spAutoFit/>
          </a:bodyPr>
          <a:lstStyle/>
          <a:p>
            <a:r>
              <a:rPr lang="en-US" altLang="zh-CN" sz="2400" b="0" i="0" dirty="0" smtClean="0">
                <a:solidFill>
                  <a:srgbClr val="FF0000"/>
                </a:solidFill>
                <a:effectLst/>
                <a:latin typeface="Times New Roman" panose="02020603050405020304" pitchFamily="18" charset="0"/>
                <a:cs typeface="Times New Roman" panose="02020603050405020304" pitchFamily="18" charset="0"/>
              </a:rPr>
              <a:t>Thus, LIF is a specific form of FBE model when </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F</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a:t>
            </a:r>
            <a:r>
              <a:rPr lang="en-US" altLang="zh-CN" sz="2400" b="1" i="0" dirty="0" smtClean="0">
                <a:solidFill>
                  <a:srgbClr val="FF0000"/>
                </a:solidFill>
                <a:effectLst/>
                <a:latin typeface="Times New Roman" panose="02020603050405020304" pitchFamily="18" charset="0"/>
                <a:cs typeface="Times New Roman" panose="02020603050405020304" pitchFamily="18" charset="0"/>
              </a:rPr>
              <a:t>u</a:t>
            </a:r>
            <a:r>
              <a:rPr lang="en-US" altLang="zh-CN" sz="2400" b="0" i="0" dirty="0" smtClean="0">
                <a:solidFill>
                  <a:srgbClr val="FF0000"/>
                </a:solidFill>
                <a:effectLst/>
                <a:latin typeface="Times New Roman" panose="02020603050405020304" pitchFamily="18" charset="0"/>
                <a:cs typeface="Times New Roman" panose="02020603050405020304" pitchFamily="18" charset="0"/>
              </a:rPr>
              <a:t>) is set as a Gaussian high-pass filter </a:t>
            </a:r>
            <a:r>
              <a:rPr lang="en-US" altLang="zh-CN" sz="2400" b="0" i="0" dirty="0" smtClean="0">
                <a:effectLst/>
                <a:latin typeface="Times New Roman" panose="02020603050405020304" pitchFamily="18" charset="0"/>
                <a:cs typeface="Times New Roman" panose="02020603050405020304" pitchFamily="18" charset="0"/>
              </a:rPr>
              <a:t>helping </a:t>
            </a:r>
            <a:r>
              <a:rPr lang="en-US" altLang="zh-CN" sz="2400" dirty="0" smtClean="0"/>
              <a:t>to </a:t>
            </a:r>
            <a:r>
              <a:rPr lang="en-US" altLang="zh-CN" sz="2400" dirty="0"/>
              <a:t>limit the intensity inhomogeneity which is a low </a:t>
            </a:r>
            <a:r>
              <a:rPr lang="en-US" altLang="zh-CN" sz="2400" dirty="0" smtClean="0"/>
              <a:t>frequency component. However, the noise </a:t>
            </a:r>
            <a:r>
              <a:rPr lang="en-US" altLang="zh-CN" sz="2400" dirty="0"/>
              <a:t>is </a:t>
            </a:r>
            <a:r>
              <a:rPr lang="en-US" altLang="zh-CN" sz="2400" dirty="0" smtClean="0"/>
              <a:t>still included in </a:t>
            </a:r>
            <a:r>
              <a:rPr lang="en-US" altLang="zh-CN" sz="2400" dirty="0"/>
              <a:t>the </a:t>
            </a:r>
            <a:r>
              <a:rPr lang="en-US" altLang="zh-CN" sz="2400" dirty="0" smtClean="0"/>
              <a:t>FBE </a:t>
            </a:r>
            <a:r>
              <a:rPr lang="en-US" altLang="zh-CN" sz="2400" dirty="0"/>
              <a:t>which </a:t>
            </a:r>
            <a:r>
              <a:rPr lang="en-US" altLang="zh-CN" sz="2400" dirty="0" smtClean="0"/>
              <a:t>makes LIF </a:t>
            </a:r>
            <a:r>
              <a:rPr lang="en-US" altLang="zh-CN" sz="2400" dirty="0"/>
              <a:t>fail to handle images with strong noise.</a:t>
            </a:r>
            <a:r>
              <a:rPr lang="en-US" altLang="zh-CN" sz="2400" dirty="0" smtClean="0"/>
              <a:t> </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6"/>
          <a:stretch>
            <a:fillRect/>
          </a:stretch>
        </p:blipFill>
        <p:spPr>
          <a:xfrm>
            <a:off x="7308739" y="1970097"/>
            <a:ext cx="4433318" cy="3474127"/>
          </a:xfrm>
          <a:prstGeom prst="rect">
            <a:avLst/>
          </a:prstGeom>
        </p:spPr>
      </p:pic>
      <p:pic>
        <p:nvPicPr>
          <p:cNvPr id="11" name="图片 10"/>
          <p:cNvPicPr>
            <a:picLocks noChangeAspect="1"/>
          </p:cNvPicPr>
          <p:nvPr/>
        </p:nvPicPr>
        <p:blipFill>
          <a:blip r:embed="rId7"/>
          <a:stretch>
            <a:fillRect/>
          </a:stretch>
        </p:blipFill>
        <p:spPr>
          <a:xfrm>
            <a:off x="7308740" y="1715430"/>
            <a:ext cx="4422360" cy="202703"/>
          </a:xfrm>
          <a:prstGeom prst="rect">
            <a:avLst/>
          </a:prstGeom>
        </p:spPr>
      </p:pic>
    </p:spTree>
    <p:extLst>
      <p:ext uri="{BB962C8B-B14F-4D97-AF65-F5344CB8AC3E}">
        <p14:creationId xmlns:p14="http://schemas.microsoft.com/office/powerpoint/2010/main" val="299119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97654"/>
          </a:xfrm>
          <a:prstGeom prst="rect">
            <a:avLst/>
          </a:prstGeom>
          <a:noFill/>
        </p:spPr>
        <p:txBody>
          <a:bodyPr wrap="square" rtlCol="0">
            <a:spAutoFit/>
          </a:bodyPr>
          <a:lstStyle/>
          <a:p>
            <a:pPr>
              <a:lnSpc>
                <a:spcPts val="5500"/>
              </a:lnSpc>
            </a:pPr>
            <a:r>
              <a:rPr lang="en-US" altLang="zh-CN" sz="5400" b="1" dirty="0" smtClean="0">
                <a:latin typeface="Times New Roman" panose="02020603050405020304" pitchFamily="18" charset="0"/>
                <a:cs typeface="Times New Roman" panose="02020603050405020304" pitchFamily="18" charset="0"/>
              </a:rPr>
              <a:t>Frequency Filter Designing</a:t>
            </a:r>
          </a:p>
        </p:txBody>
      </p:sp>
      <p:sp>
        <p:nvSpPr>
          <p:cNvPr id="3" name="文本框 2"/>
          <p:cNvSpPr txBox="1"/>
          <p:nvPr/>
        </p:nvSpPr>
        <p:spPr>
          <a:xfrm>
            <a:off x="-1" y="797654"/>
            <a:ext cx="12192001"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Furthermore, LBF can be represented by LIF </a:t>
            </a:r>
          </a:p>
        </p:txBody>
      </p:sp>
      <p:pic>
        <p:nvPicPr>
          <p:cNvPr id="4" name="图片 3"/>
          <p:cNvPicPr>
            <a:picLocks noChangeAspect="1"/>
          </p:cNvPicPr>
          <p:nvPr/>
        </p:nvPicPr>
        <p:blipFill>
          <a:blip r:embed="rId3"/>
          <a:stretch>
            <a:fillRect/>
          </a:stretch>
        </p:blipFill>
        <p:spPr>
          <a:xfrm>
            <a:off x="598942" y="1308101"/>
            <a:ext cx="4817521" cy="1908829"/>
          </a:xfrm>
          <a:prstGeom prst="rect">
            <a:avLst/>
          </a:prstGeom>
        </p:spPr>
      </p:pic>
      <p:sp>
        <p:nvSpPr>
          <p:cNvPr id="5" name="矩形 4"/>
          <p:cNvSpPr/>
          <p:nvPr/>
        </p:nvSpPr>
        <p:spPr>
          <a:xfrm>
            <a:off x="-1" y="3265710"/>
            <a:ext cx="5529944" cy="830997"/>
          </a:xfrm>
          <a:prstGeom prst="rect">
            <a:avLst/>
          </a:prstGeom>
        </p:spPr>
        <p:txBody>
          <a:bodyPr wrap="square">
            <a:spAutoFit/>
          </a:bodyPr>
          <a:lstStyle/>
          <a:p>
            <a:r>
              <a:rPr lang="en-US" altLang="zh-CN" sz="2400" b="0" i="0" dirty="0" smtClean="0">
                <a:solidFill>
                  <a:srgbClr val="000000"/>
                </a:solidFill>
                <a:effectLst/>
                <a:latin typeface="Times New Roman" panose="02020603050405020304" pitchFamily="18" charset="0"/>
                <a:cs typeface="Times New Roman" panose="02020603050405020304" pitchFamily="18" charset="0"/>
              </a:rPr>
              <a:t>This explains why</a:t>
            </a:r>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LIF can obtain results similar to those of LBF</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6487887" y="1028486"/>
            <a:ext cx="4296228" cy="3659515"/>
            <a:chOff x="7366869" y="1204551"/>
            <a:chExt cx="4422360" cy="3549353"/>
          </a:xfrm>
        </p:grpSpPr>
        <p:pic>
          <p:nvPicPr>
            <p:cNvPr id="9" name="图片 8"/>
            <p:cNvPicPr>
              <a:picLocks noChangeAspect="1"/>
            </p:cNvPicPr>
            <p:nvPr/>
          </p:nvPicPr>
          <p:blipFill>
            <a:blip r:embed="rId4"/>
            <a:stretch>
              <a:fillRect/>
            </a:stretch>
          </p:blipFill>
          <p:spPr>
            <a:xfrm>
              <a:off x="7366869" y="1407254"/>
              <a:ext cx="4422360" cy="3346650"/>
            </a:xfrm>
            <a:prstGeom prst="rect">
              <a:avLst/>
            </a:prstGeom>
          </p:spPr>
        </p:pic>
        <p:pic>
          <p:nvPicPr>
            <p:cNvPr id="10" name="图片 9"/>
            <p:cNvPicPr>
              <a:picLocks noChangeAspect="1"/>
            </p:cNvPicPr>
            <p:nvPr/>
          </p:nvPicPr>
          <p:blipFill>
            <a:blip r:embed="rId5"/>
            <a:stretch>
              <a:fillRect/>
            </a:stretch>
          </p:blipFill>
          <p:spPr>
            <a:xfrm>
              <a:off x="7366869" y="1204551"/>
              <a:ext cx="4422360" cy="202703"/>
            </a:xfrm>
            <a:prstGeom prst="rect">
              <a:avLst/>
            </a:prstGeom>
          </p:spPr>
        </p:pic>
      </p:grpSp>
      <p:pic>
        <p:nvPicPr>
          <p:cNvPr id="11" name="图片 10"/>
          <p:cNvPicPr>
            <a:picLocks noChangeAspect="1"/>
          </p:cNvPicPr>
          <p:nvPr/>
        </p:nvPicPr>
        <p:blipFill>
          <a:blip r:embed="rId6"/>
          <a:stretch>
            <a:fillRect/>
          </a:stretch>
        </p:blipFill>
        <p:spPr>
          <a:xfrm>
            <a:off x="598943" y="5030228"/>
            <a:ext cx="4698772" cy="1210600"/>
          </a:xfrm>
          <a:prstGeom prst="rect">
            <a:avLst/>
          </a:prstGeom>
        </p:spPr>
      </p:pic>
      <p:sp>
        <p:nvSpPr>
          <p:cNvPr id="12" name="文本框 11"/>
          <p:cNvSpPr txBox="1"/>
          <p:nvPr/>
        </p:nvSpPr>
        <p:spPr>
          <a:xfrm>
            <a:off x="60692" y="4145487"/>
            <a:ext cx="12192001"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F</a:t>
            </a:r>
            <a:r>
              <a:rPr lang="en-US" altLang="zh-CN" sz="3200"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u</a:t>
            </a:r>
            <a:r>
              <a:rPr lang="en-US" altLang="zh-CN" sz="3200" dirty="0">
                <a:latin typeface="Times New Roman" panose="02020603050405020304" pitchFamily="18" charset="0"/>
                <a:cs typeface="Times New Roman" panose="02020603050405020304" pitchFamily="18" charset="0"/>
              </a:rPr>
              <a:t>) as </a:t>
            </a:r>
            <a:r>
              <a:rPr lang="en-US" altLang="zh-CN" sz="3200" dirty="0" smtClean="0">
                <a:latin typeface="Times New Roman" panose="02020603050405020304" pitchFamily="18" charset="0"/>
                <a:cs typeface="Times New Roman" panose="02020603050405020304" pitchFamily="18" charset="0"/>
              </a:rPr>
              <a:t>a </a:t>
            </a:r>
            <a:r>
              <a:rPr lang="en-US" altLang="zh-CN" sz="3200" dirty="0" err="1">
                <a:latin typeface="Times New Roman" panose="02020603050405020304" pitchFamily="18" charset="0"/>
                <a:cs typeface="Times New Roman" panose="02020603050405020304" pitchFamily="18" charset="0"/>
              </a:rPr>
              <a:t>DoG</a:t>
            </a:r>
            <a:r>
              <a:rPr lang="en-US" altLang="zh-CN" sz="3200" dirty="0">
                <a:latin typeface="Times New Roman" panose="02020603050405020304" pitchFamily="18" charset="0"/>
                <a:cs typeface="Times New Roman" panose="02020603050405020304" pitchFamily="18" charset="0"/>
              </a:rPr>
              <a:t> filter</a:t>
            </a:r>
            <a:r>
              <a:rPr lang="en-US" altLang="zh-CN" sz="3200" dirty="0" smtClean="0">
                <a:latin typeface="Times New Roman" panose="02020603050405020304" pitchFamily="18" charset="0"/>
                <a:cs typeface="Times New Roman" panose="02020603050405020304" pitchFamily="18" charset="0"/>
              </a:rPr>
              <a:t> </a:t>
            </a:r>
          </a:p>
        </p:txBody>
      </p:sp>
      <p:sp>
        <p:nvSpPr>
          <p:cNvPr id="13" name="矩形 12"/>
          <p:cNvSpPr/>
          <p:nvPr/>
        </p:nvSpPr>
        <p:spPr>
          <a:xfrm>
            <a:off x="5892800" y="4736781"/>
            <a:ext cx="5863772" cy="1938992"/>
          </a:xfrm>
          <a:prstGeom prst="rect">
            <a:avLst/>
          </a:prstGeom>
        </p:spPr>
        <p:txBody>
          <a:bodyPr wrap="square">
            <a:spAutoFit/>
          </a:bodyPr>
          <a:lstStyle/>
          <a:p>
            <a:pPr algn="just"/>
            <a:r>
              <a:rPr lang="en-US" altLang="zh-CN" sz="2400" b="0" i="0" dirty="0" smtClean="0">
                <a:solidFill>
                  <a:srgbClr val="000000"/>
                </a:solidFill>
                <a:effectLst/>
                <a:latin typeface="Times New Roman" panose="02020603050405020304" pitchFamily="18" charset="0"/>
                <a:cs typeface="Times New Roman" panose="02020603050405020304" pitchFamily="18" charset="0"/>
              </a:rPr>
              <a:t>The bandwidth and position of the </a:t>
            </a:r>
            <a:r>
              <a:rPr lang="en-US" altLang="zh-CN" sz="2400" b="0" i="0" dirty="0" err="1" smtClean="0">
                <a:solidFill>
                  <a:srgbClr val="000000"/>
                </a:solidFill>
                <a:effectLst/>
                <a:latin typeface="Times New Roman" panose="02020603050405020304" pitchFamily="18" charset="0"/>
                <a:cs typeface="Times New Roman" panose="02020603050405020304" pitchFamily="18" charset="0"/>
              </a:rPr>
              <a:t>DoG</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 filter are determined by the values and ratio of </a:t>
            </a:r>
            <a:r>
              <a:rPr lang="en-US" altLang="zh-CN" sz="2400" b="0" i="1" dirty="0" smtClean="0">
                <a:solidFill>
                  <a:srgbClr val="000000"/>
                </a:solidFill>
                <a:effectLst/>
                <a:latin typeface="Times New Roman" panose="02020603050405020304" pitchFamily="18" charset="0"/>
                <a:cs typeface="Times New Roman" panose="02020603050405020304" pitchFamily="18" charset="0"/>
              </a:rPr>
              <a:t>σ</a:t>
            </a:r>
            <a:r>
              <a:rPr lang="en-US" altLang="zh-CN" sz="2400" b="0" i="0" baseline="-25000" dirty="0" smtClean="0">
                <a:solidFill>
                  <a:srgbClr val="000000"/>
                </a:solidFill>
                <a:effectLst/>
                <a:latin typeface="Times New Roman" panose="02020603050405020304" pitchFamily="18" charset="0"/>
                <a:cs typeface="Times New Roman" panose="02020603050405020304" pitchFamily="18" charset="0"/>
              </a:rPr>
              <a:t>1</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 and </a:t>
            </a:r>
            <a:r>
              <a:rPr lang="en-US" altLang="zh-CN" sz="2400" b="0" i="1" dirty="0" smtClean="0">
                <a:solidFill>
                  <a:srgbClr val="000000"/>
                </a:solidFill>
                <a:effectLst/>
                <a:latin typeface="Times New Roman" panose="02020603050405020304" pitchFamily="18" charset="0"/>
                <a:cs typeface="Times New Roman" panose="02020603050405020304" pitchFamily="18" charset="0"/>
              </a:rPr>
              <a:t>σ</a:t>
            </a:r>
            <a:r>
              <a:rPr lang="en-US" altLang="zh-CN" sz="2400" b="0" i="0" baseline="-25000" dirty="0" smtClean="0">
                <a:solidFill>
                  <a:srgbClr val="000000"/>
                </a:solidFill>
                <a:effectLst/>
                <a:latin typeface="Times New Roman" panose="02020603050405020304" pitchFamily="18" charset="0"/>
                <a:cs typeface="Times New Roman" panose="02020603050405020304" pitchFamily="18" charset="0"/>
              </a:rPr>
              <a:t>2</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 Therefore, by selecting the correct </a:t>
            </a:r>
            <a:r>
              <a:rPr lang="en-US" altLang="zh-CN" sz="2400" b="0" i="1" dirty="0" err="1" smtClean="0">
                <a:solidFill>
                  <a:srgbClr val="000000"/>
                </a:solidFill>
                <a:effectLst/>
                <a:latin typeface="Times New Roman" panose="02020603050405020304" pitchFamily="18" charset="0"/>
                <a:cs typeface="Times New Roman" panose="02020603050405020304" pitchFamily="18" charset="0"/>
              </a:rPr>
              <a:t>σ</a:t>
            </a:r>
            <a:r>
              <a:rPr lang="en-US" altLang="zh-CN" sz="2400" b="0" i="1" baseline="-25000" dirty="0" err="1" smtClean="0">
                <a:solidFill>
                  <a:srgbClr val="000000"/>
                </a:solidFill>
                <a:effectLst/>
                <a:latin typeface="Times New Roman" panose="02020603050405020304" pitchFamily="18" charset="0"/>
                <a:cs typeface="Times New Roman" panose="02020603050405020304" pitchFamily="18" charset="0"/>
              </a:rPr>
              <a:t>i</a:t>
            </a:r>
            <a:r>
              <a:rPr lang="en-US" altLang="zh-CN" sz="2400" b="0" i="1" dirty="0" smtClean="0">
                <a:solidFill>
                  <a:srgbClr val="000000"/>
                </a:solidFill>
                <a:effectLst/>
                <a:latin typeface="Times New Roman" panose="02020603050405020304" pitchFamily="18" charset="0"/>
                <a:cs typeface="Times New Roman" panose="02020603050405020304" pitchFamily="18" charset="0"/>
              </a:rPr>
              <a:t> </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for different images, FBE-</a:t>
            </a:r>
            <a:r>
              <a:rPr lang="en-US" altLang="zh-CN" sz="2400" b="0" i="0" dirty="0" err="1" smtClean="0">
                <a:solidFill>
                  <a:srgbClr val="000000"/>
                </a:solidFill>
                <a:effectLst/>
                <a:latin typeface="Times New Roman" panose="02020603050405020304" pitchFamily="18" charset="0"/>
                <a:cs typeface="Times New Roman" panose="02020603050405020304" pitchFamily="18" charset="0"/>
              </a:rPr>
              <a:t>DoG</a:t>
            </a:r>
            <a:r>
              <a:rPr lang="en-US" altLang="zh-CN" sz="2400" b="0" i="0" dirty="0" smtClean="0">
                <a:solidFill>
                  <a:srgbClr val="000000"/>
                </a:solidFill>
                <a:effectLst/>
                <a:latin typeface="Times New Roman" panose="02020603050405020304" pitchFamily="18" charset="0"/>
                <a:cs typeface="Times New Roman" panose="02020603050405020304" pitchFamily="18" charset="0"/>
              </a:rPr>
              <a:t> can obtain the better segmentation result.</a:t>
            </a:r>
            <a:r>
              <a:rPr lang="en-US" altLang="zh-CN" sz="2400" dirty="0" smtClean="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345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2249</Words>
  <Application>Microsoft Office PowerPoint</Application>
  <PresentationFormat>宽屏</PresentationFormat>
  <Paragraphs>102</Paragraphs>
  <Slides>17</Slides>
  <Notes>17</Notes>
  <HiddenSlides>0</HiddenSlides>
  <MMClips>3</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NimbusRomNo9L-Regu</vt:lpstr>
      <vt:lpstr>NimbusRomNo9L-ReguItal</vt:lpstr>
      <vt:lpstr>宋体</vt:lpstr>
      <vt:lpstr>Arial</vt:lpstr>
      <vt:lpstr>Calibri</vt:lpstr>
      <vt:lpstr>Calibri Light</vt:lpstr>
      <vt:lpstr>Times New Roman</vt:lpstr>
      <vt:lpstr>Office 主题</vt:lpstr>
      <vt:lpstr>Frequency-tuned ACM for  Biomedical Image Segmentation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六维空间</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Frequency-tuned ACM for  Biomedical Image Segmentation</dc:title>
  <dc:creator>Tsing Guo</dc:creator>
  <cp:lastModifiedBy>Tsing Guo</cp:lastModifiedBy>
  <cp:revision>56</cp:revision>
  <dcterms:created xsi:type="dcterms:W3CDTF">2017-02-15T01:27:21Z</dcterms:created>
  <dcterms:modified xsi:type="dcterms:W3CDTF">2017-03-04T14:54:21Z</dcterms:modified>
</cp:coreProperties>
</file>