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372" r:id="rId3"/>
    <p:sldId id="381" r:id="rId4"/>
    <p:sldId id="374" r:id="rId5"/>
    <p:sldId id="382" r:id="rId6"/>
    <p:sldId id="384" r:id="rId7"/>
    <p:sldId id="385" r:id="rId8"/>
    <p:sldId id="388" r:id="rId9"/>
    <p:sldId id="389" r:id="rId10"/>
    <p:sldId id="390" r:id="rId11"/>
    <p:sldId id="391" r:id="rId12"/>
    <p:sldId id="392" r:id="rId13"/>
    <p:sldId id="395" r:id="rId14"/>
    <p:sldId id="394" r:id="rId15"/>
    <p:sldId id="397" r:id="rId16"/>
    <p:sldId id="398" r:id="rId17"/>
    <p:sldId id="400" r:id="rId18"/>
    <p:sldId id="401" r:id="rId19"/>
    <p:sldId id="412" r:id="rId20"/>
    <p:sldId id="402" r:id="rId21"/>
    <p:sldId id="403" r:id="rId22"/>
    <p:sldId id="404" r:id="rId23"/>
    <p:sldId id="406" r:id="rId24"/>
    <p:sldId id="405" r:id="rId25"/>
    <p:sldId id="407" r:id="rId26"/>
    <p:sldId id="408" r:id="rId27"/>
    <p:sldId id="409" r:id="rId28"/>
    <p:sldId id="410" r:id="rId29"/>
    <p:sldId id="377" r:id="rId30"/>
    <p:sldId id="41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229E27-5E23-17C9-5EE0-3AC416B9D221}" name="Hugo Tian" initials="HT" userId="b66c06a086bbe97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9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E3935-0717-3647-AB42-50C09071575C}" v="9" dt="2024-04-15T15:13:48.053"/>
    <p1510:client id="{8197742A-5B2D-BD4F-AD7C-E077C71D3822}" v="2" dt="2024-04-15T15:33:07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80"/>
    <p:restoredTop sz="81927" autoAdjust="0"/>
  </p:normalViewPr>
  <p:slideViewPr>
    <p:cSldViewPr snapToGrid="0">
      <p:cViewPr varScale="1">
        <p:scale>
          <a:sx n="138" d="100"/>
          <a:sy n="138" d="100"/>
        </p:scale>
        <p:origin x="1560" y="176"/>
      </p:cViewPr>
      <p:guideLst/>
    </p:cSldViewPr>
  </p:slideViewPr>
  <p:notesTextViewPr>
    <p:cViewPr>
      <p:scale>
        <a:sx n="160" d="100"/>
        <a:sy n="16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Yuejiao" userId="2b36eb29-3b52-413c-8da1-bb26676ae1c6" providerId="ADAL" clId="{8197742A-5B2D-BD4F-AD7C-E077C71D3822}"/>
    <pc:docChg chg="custSel modSld">
      <pc:chgData name="WANG, Yuejiao" userId="2b36eb29-3b52-413c-8da1-bb26676ae1c6" providerId="ADAL" clId="{8197742A-5B2D-BD4F-AD7C-E077C71D3822}" dt="2024-04-15T15:33:07.268" v="27"/>
      <pc:docMkLst>
        <pc:docMk/>
      </pc:docMkLst>
      <pc:sldChg chg="modNotesTx">
        <pc:chgData name="WANG, Yuejiao" userId="2b36eb29-3b52-413c-8da1-bb26676ae1c6" providerId="ADAL" clId="{8197742A-5B2D-BD4F-AD7C-E077C71D3822}" dt="2024-04-15T15:30:32.093" v="24" actId="20577"/>
        <pc:sldMkLst>
          <pc:docMk/>
          <pc:sldMk cId="2330149436" sldId="372"/>
        </pc:sldMkLst>
      </pc:sldChg>
      <pc:sldChg chg="modSp">
        <pc:chgData name="WANG, Yuejiao" userId="2b36eb29-3b52-413c-8da1-bb26676ae1c6" providerId="ADAL" clId="{8197742A-5B2D-BD4F-AD7C-E077C71D3822}" dt="2024-04-15T15:33:07.268" v="27"/>
        <pc:sldMkLst>
          <pc:docMk/>
          <pc:sldMk cId="3893704210" sldId="377"/>
        </pc:sldMkLst>
        <pc:picChg chg="mod">
          <ac:chgData name="WANG, Yuejiao" userId="2b36eb29-3b52-413c-8da1-bb26676ae1c6" providerId="ADAL" clId="{8197742A-5B2D-BD4F-AD7C-E077C71D3822}" dt="2024-04-15T15:33:07.268" v="27"/>
          <ac:picMkLst>
            <pc:docMk/>
            <pc:sldMk cId="3893704210" sldId="377"/>
            <ac:picMk id="9" creationId="{4C67A754-FF8E-E66E-5B0E-878F232ED101}"/>
          </ac:picMkLst>
        </pc:picChg>
      </pc:sldChg>
      <pc:sldChg chg="addSp delSp modSp mod">
        <pc:chgData name="WANG, Yuejiao" userId="2b36eb29-3b52-413c-8da1-bb26676ae1c6" providerId="ADAL" clId="{8197742A-5B2D-BD4F-AD7C-E077C71D3822}" dt="2024-04-15T15:31:03.192" v="26"/>
        <pc:sldMkLst>
          <pc:docMk/>
          <pc:sldMk cId="1865908192" sldId="385"/>
        </pc:sldMkLst>
        <pc:spChg chg="del">
          <ac:chgData name="WANG, Yuejiao" userId="2b36eb29-3b52-413c-8da1-bb26676ae1c6" providerId="ADAL" clId="{8197742A-5B2D-BD4F-AD7C-E077C71D3822}" dt="2024-04-15T15:31:02.692" v="25" actId="478"/>
          <ac:spMkLst>
            <pc:docMk/>
            <pc:sldMk cId="1865908192" sldId="385"/>
            <ac:spMk id="3" creationId="{8D1A89C6-8178-328B-9149-C4953F566BBC}"/>
          </ac:spMkLst>
        </pc:spChg>
        <pc:spChg chg="add mod">
          <ac:chgData name="WANG, Yuejiao" userId="2b36eb29-3b52-413c-8da1-bb26676ae1c6" providerId="ADAL" clId="{8197742A-5B2D-BD4F-AD7C-E077C71D3822}" dt="2024-04-15T15:31:03.192" v="26"/>
          <ac:spMkLst>
            <pc:docMk/>
            <pc:sldMk cId="1865908192" sldId="385"/>
            <ac:spMk id="5" creationId="{F8D6F627-C5E1-681E-9711-91735E2FFC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00B24-F4C8-7047-A768-A21876BB88F3}" type="datetimeFigureOut">
              <a:rPr kumimoji="1" lang="zh-CN" altLang="en-US" smtClean="0"/>
              <a:t>2024/4/16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2A62A-A41F-C14C-8954-E40E413A9B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69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Good</a:t>
            </a:r>
            <a:r>
              <a:rPr kumimoji="1" lang="zh-CN" altLang="en-US" dirty="0"/>
              <a:t> </a:t>
            </a:r>
            <a:r>
              <a:rPr kumimoji="1" lang="en-US" altLang="zh-CN" dirty="0"/>
              <a:t>afternoon,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dear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colleagues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audiences. My name is </a:t>
            </a:r>
            <a:r>
              <a:rPr kumimoji="1" lang="en-US" altLang="zh-CN" dirty="0" err="1"/>
              <a:t>Yuejiao</a:t>
            </a:r>
            <a:r>
              <a:rPr kumimoji="1" lang="en-US" altLang="zh-CN" dirty="0"/>
              <a:t>, Wang. It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my</a:t>
            </a:r>
            <a:r>
              <a:rPr kumimoji="1" lang="zh-CN" altLang="en-US" dirty="0"/>
              <a:t> </a:t>
            </a:r>
            <a:r>
              <a:rPr kumimoji="1" lang="en-US" altLang="zh-CN" dirty="0"/>
              <a:t>honor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to present our latest research on "UNIT-DSR: Dysarthric Speech Reconstruction System Using Speech Unit Normalization" at the ICASSP 2024.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1C275-9634-45C7-8E1E-E006467DB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9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our objective is to…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7CA7B"/>
              </a:solidFill>
              <a:effectLst/>
              <a:latin typeface="MesloLGS NF" panose="020B060903080402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”training</a:t>
            </a:r>
            <a:r>
              <a:rPr lang="zh-CN" altLang="en-US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 </a:t>
            </a:r>
            <a:r>
              <a:rPr lang="en-US" altLang="zh-CN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efficient" means that the model can leverage 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off-the-shelf</a:t>
            </a:r>
            <a:r>
              <a:rPr lang="zh-CN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pretrained speech foundation </a:t>
            </a:r>
            <a:r>
              <a:rPr lang="en-US" altLang="zh-CN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models and a slight fine-tuning effort to achieve an ideal performance.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While “</a:t>
            </a:r>
            <a:r>
              <a:rPr lang="en-US" altLang="zh-CN" sz="1200" u="none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Reconstruction-oriented</a:t>
            </a:r>
            <a:r>
              <a:rPr lang="en-US" altLang="zh-CN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” indicates this strategy is </a:t>
            </a:r>
            <a:r>
              <a:rPr lang="en-US" altLang="zh-CN" dirty="0"/>
              <a:t>as directly as possible, instead of using</a:t>
            </a:r>
            <a:r>
              <a:rPr lang="zh-CN" altLang="en-US" dirty="0"/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auxiliary tasks,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e.g.,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ASR/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TTS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tasks.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7CA7B"/>
              </a:solidFill>
              <a:effectLst/>
              <a:latin typeface="MesloLGS NF" panose="020B060903080402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7066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 proposed approach, which will be detailed latter, is inspired by two aspects.</a:t>
            </a:r>
          </a:p>
          <a:p>
            <a:r>
              <a:rPr lang="en-US" altLang="zh-CN" b="0" dirty="0"/>
              <a:t>The first aspect is </a:t>
            </a:r>
            <a:r>
              <a:rPr lang="en-US" altLang="zh-CN" sz="1200" b="0" dirty="0">
                <a:latin typeface="Times New Roman" panose="02020603050405020304" charset="0"/>
                <a:cs typeface="Times New Roman" panose="02020603050405020304" charset="0"/>
              </a:rPr>
              <a:t>of large-scale self-supervised learning (SSL)  speech models, such as </a:t>
            </a:r>
            <a:r>
              <a:rPr lang="en-US" altLang="zh-CN" sz="1200" b="0" dirty="0" err="1">
                <a:latin typeface="Times New Roman" panose="02020603050405020304" charset="0"/>
                <a:cs typeface="Times New Roman" panose="02020603050405020304" charset="0"/>
              </a:rPr>
              <a:t>HuBERT</a:t>
            </a:r>
            <a:r>
              <a:rPr lang="en-US" altLang="zh-CN" sz="1200" b="0" dirty="0">
                <a:latin typeface="Times New Roman" panose="02020603050405020304" charset="0"/>
                <a:cs typeface="Times New Roman" panose="02020603050405020304" charset="0"/>
              </a:rPr>
              <a:t>. Speech foundation models have been benchmarked on many speech processing tasks, by simple finetunes.</a:t>
            </a:r>
            <a:r>
              <a:rPr lang="zh-CN" altLang="en-US" sz="12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200" b="0" dirty="0">
                <a:latin typeface="Times New Roman" panose="02020603050405020304" charset="0"/>
                <a:cs typeface="Times New Roman" panose="02020603050405020304" charset="0"/>
              </a:rPr>
              <a:t>Especially, these models are effective to tackle low-resourced domain shift problems.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0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Another inspiration is from the advances of Discrete speech units,</a:t>
            </a:r>
            <a:r>
              <a:rPr lang="zh-CN" altLang="en-US" dirty="0"/>
              <a:t> </a:t>
            </a:r>
            <a:r>
              <a:rPr lang="en-US" altLang="zh-CN" dirty="0"/>
              <a:t>which has</a:t>
            </a:r>
            <a:r>
              <a:rPr lang="zh-CN" altLang="en-US" dirty="0"/>
              <a:t> </a:t>
            </a:r>
            <a:r>
              <a:rPr lang="en-US" altLang="zh-CN" dirty="0"/>
              <a:t>less paralinguistic information.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Speech units can be obtained from </a:t>
            </a:r>
            <a:r>
              <a:rPr lang="en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from Discrete Self-Supervised Representations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They often serve as linguistic representations in VC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and offer a shortcut for bypassing text and Mel-spectrogram in speech translation.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Therefore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hopeful by leveraging the speech unit from speech foundation models to build direct and efficient DSR system.</a:t>
            </a:r>
            <a:endParaRPr kumimoji="1" lang="en-US" altLang="zh-CN" sz="1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9962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After all these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Preparation</a:t>
            </a:r>
            <a:r>
              <a:rPr lang="zh-CN" alt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，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Let’s get into the method part.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3491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We first Discretize speech into speech units and t</a:t>
            </a:r>
            <a:r>
              <a:rPr lang="en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reat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 speech units as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content representations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avoiding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 auxiliary tasks, e.g. ASR.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healthy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bath,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First,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By using Hubert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we can extract the </a:t>
            </a:r>
            <a:r>
              <a:rPr lang="en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contious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 representations and discretize them into unit by k-means.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reduce the atypical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phoneme 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duration, we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drop the </a:t>
            </a:r>
            <a:r>
              <a:rPr lang="en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dupicate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 units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finally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norm-units.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9659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the same way, we can convert the speech of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speaker </a:t>
            </a:r>
            <a:r>
              <a:rPr lang="en-US" altLang="zh-CN" dirty="0"/>
              <a:t>into speech units and norm-units.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816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can see the </a:t>
            </a:r>
            <a:r>
              <a:rPr kumimoji="1"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speaker’s nom-units are different with the healthy speaker’s norm-units. 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reconstruct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kumimoji="1" lang="zh-CN" alt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norm-units</a:t>
            </a:r>
            <a:r>
              <a:rPr kumimoji="1" lang="zh-CN" alt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healthy</a:t>
            </a:r>
            <a:r>
              <a:rPr kumimoji="1" lang="zh-CN" altLang="en-US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norm-units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To address this problem, we devised a Speech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Normalizer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multi-stage fine-tuning strategy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0048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Normalizer</a:t>
            </a:r>
            <a:r>
              <a:rPr kumimoji="1"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aims to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Map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norm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norm-units.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" altLang="zh-C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nitialized</a:t>
            </a:r>
            <a:r>
              <a:rPr lang="en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 from multilingual </a:t>
            </a:r>
            <a:r>
              <a:rPr lang="en" altLang="zh-CN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HuBERT</a:t>
            </a:r>
            <a:r>
              <a:rPr lang="en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-base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CTC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layer. To algin the reconstructed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norm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with the reference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norm-units</a:t>
            </a:r>
            <a:r>
              <a:rPr lang="en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, we optimized the speech unit normalizer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multi-stage fine-tuning strategy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CTC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loss.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7575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Our multi-stage fine-tuning strategy is crucial for adapting the pre-trained </a:t>
            </a:r>
            <a:r>
              <a:rPr lang="en-US" altLang="zh-CN" b="0" i="0" dirty="0" err="1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HuBERT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model to the DSR task. The strategy begins with fine-tuning using healthy speech to establish a typical speech normalizer, which is then further adapted using dysarthria datasets. Each stage of fine-tuning targets different reference-random speaker pairs, progressively honing the system's ability to handle dysarthric speech patterns.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This methodical approach ensures that our system can effectively normalize a wide range of acoustic patterns into the healthy pattern of a reference speaker.</a:t>
            </a:r>
            <a:endParaRPr kumimoji="1"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HuBERT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 backbone with the multi-stage fine-tuning strategy significantly enhances training efficiency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0151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The multi-speaker HiFi-GAN vocoder decodes waveforms using reconstructed norm units, </a:t>
            </a:r>
          </a:p>
          <a:p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It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optimizes with generator-discriminator loss and logarithmic mean square error. </a:t>
            </a:r>
          </a:p>
          <a:p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Norm-unit sequences are first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mapped to representations through look-up tables, up-sampled based on duration, and combined with speaker embeddings. </a:t>
            </a:r>
          </a:p>
          <a:p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Lastly, the generator processes up-sampled representations to produce the waveform.</a:t>
            </a:r>
          </a:p>
          <a:p>
            <a:endParaRPr lang="en-US" altLang="zh-CN" b="0" i="0" dirty="0">
              <a:solidFill>
                <a:srgbClr val="060607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93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To provide context, let me briefly introduce the background of Dysarthric speech.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1394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Using the </a:t>
            </a:r>
            <a:r>
              <a:rPr lang="en-US" altLang="zh-CN" b="0" i="0" dirty="0" err="1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UASpeech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corpus, we selected four patients with diverse severity levels for evaluations.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we compared our system with baseline systems such as ASR-TTS, E2E-DSR, and ASA-DSR. We conducted a 5-scale Mean Opinion Score (MOS) test and ASR Word Error Rate (WER) analysis to evaluate content similarity and accuracy. </a:t>
            </a:r>
            <a:endParaRPr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3455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The UNIT-DSR system achieved higher content similarity compared to the original dysarthric speech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and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baselines, demonstrating the system's effectiveness in reconstructing speech with accurate content.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Ben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fit by the </a:t>
            </a:r>
            <a:r>
              <a:rPr lang="en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HuBERT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 backbone, our method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uses only 23h speech data to finetune, it is 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significant training </a:t>
            </a:r>
            <a:r>
              <a:rPr lang="en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efficienct</a:t>
            </a:r>
            <a:r>
              <a:rPr lang="en" altLang="zh-CN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1294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Unit-DSR achieves the highest relative WER reductions on F04 and M07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" altLang="zh-CN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comparable WER with ASA-DSR on M05 and F02, which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demonstrate the system's effectiveness in reconstructing dysarthric speech.</a:t>
            </a:r>
            <a:endParaRPr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4131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To further validate our system, we conducted an ablation study to assess the contribution of each fine-tuning stage. The results showed that each stage plays a vital role in improving the system's performance, with the </a:t>
            </a:r>
            <a:r>
              <a:rPr lang="en" altLang="zh-CN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 with healthy speech data from </a:t>
            </a:r>
            <a:r>
              <a:rPr lang="en" altLang="zh-CN" sz="12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UASpeech</a:t>
            </a:r>
            <a:r>
              <a:rPr lang="en" altLang="zh-CN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also have significant contribution and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the dysarthric speaker in the final stage contributing the most to the average accuracy. 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7572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Since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person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may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varying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noisy</a:t>
            </a:r>
            <a:r>
              <a:rPr kumimoji="1" lang="zh-CN" altLang="en-US" dirty="0"/>
              <a:t> </a:t>
            </a:r>
            <a:r>
              <a:rPr kumimoji="1" lang="en-US" altLang="zh-CN" dirty="0"/>
              <a:t>environment,</a:t>
            </a:r>
            <a:r>
              <a:rPr kumimoji="1" lang="zh-CN" altLang="en-US" dirty="0"/>
              <a:t> </a:t>
            </a:r>
            <a:r>
              <a:rPr kumimoji="1" lang="en-US" altLang="zh-CN" dirty="0"/>
              <a:t>so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further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robustness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UNIT-DSR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perturbation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noise.</a:t>
            </a:r>
          </a:p>
          <a:p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The UNIT-DSR system demonstrated resilience, maintaining high accuracy even under adverse conditions.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3260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3852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the UNIT-DSR system represents a significant step forward in the field of Dysarthric Speech Reconstruction. By leveraging the power of </a:t>
            </a:r>
            <a:r>
              <a:rPr lang="en-US" altLang="zh-CN" b="0" i="0" dirty="0" err="1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HuBERT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and discrete speech units, we have developed a system that not only simplifies the DSR process but also improves intelligibility significantly. Our DSR system will be potential to enhance social inclusion for these individuals and contribute to a social good.</a:t>
            </a:r>
            <a:endParaRPr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001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Here are some demos to show the reconstruction’s performance.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5398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D1C275-9634-45C7-8E1E-E006467DB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35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Dysarthria is</a:t>
            </a:r>
            <a:r>
              <a:rPr lang="zh-CN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 variety of speech disorders, originating from neurological disturbances during muscular control over the speech production. According to the statistics, A significant proportion of patients of neurodegenerative diseases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dysarthria,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such as </a:t>
            </a:r>
            <a:r>
              <a:rPr lang="en-US" altLang="zh-C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Parkinson’s disease, and brain injury is along with the </a:t>
            </a:r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Dysarthria.</a:t>
            </a: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621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acoustic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characters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dysarthria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mainly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duration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prosody.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subjects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varying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dysarthria.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Phoneme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12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duration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" altLang="zh-CN" sz="12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lang="zh-CN" alt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zh-CN" alt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vary dramatically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zh-CN" sz="1200" baseline="-250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" altLang="zh-CN" sz="12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lang="zh-CN" alt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zh-CN" alt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atypically</a:t>
            </a:r>
            <a:r>
              <a:rPr lang="zh-CN" alt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zh-CN" alt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moderate-severe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457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zh-CN" sz="1200" b="1" dirty="0">
                <a:latin typeface="Calibri" panose="020F0502020204030204" pitchFamily="34" charset="0"/>
                <a:cs typeface="Calibri" panose="020F0502020204030204" pitchFamily="34" charset="0"/>
              </a:rPr>
              <a:t>ysarthric </a:t>
            </a:r>
            <a:r>
              <a:rPr lang="en-US" altLang="zh-CN" sz="1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zh-CN" sz="1200" b="1" dirty="0">
                <a:latin typeface="Calibri" panose="020F0502020204030204" pitchFamily="34" charset="0"/>
                <a:cs typeface="Calibri" panose="020F0502020204030204" pitchFamily="34" charset="0"/>
              </a:rPr>
              <a:t>peech </a:t>
            </a:r>
            <a:r>
              <a:rPr lang="en-US" altLang="zh-CN" sz="1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1200" b="1" dirty="0">
                <a:latin typeface="Calibri" panose="020F0502020204030204" pitchFamily="34" charset="0"/>
                <a:cs typeface="Calibri" panose="020F0502020204030204" pitchFamily="34" charset="0"/>
              </a:rPr>
              <a:t>econstruction</a:t>
            </a:r>
            <a:r>
              <a:rPr lang="zh-CN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b="1" dirty="0">
                <a:latin typeface="Calibri" panose="020F0502020204030204" pitchFamily="34" charset="0"/>
                <a:cs typeface="Calibri" panose="020F0502020204030204" pitchFamily="34" charset="0"/>
              </a:rPr>
              <a:t>is an important approach to enhance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social inclusion for </a:t>
            </a:r>
            <a:r>
              <a:rPr lang="en-US" altLang="zh-CN" sz="1200" b="1" dirty="0">
                <a:latin typeface="Calibri" panose="020F0502020204030204" pitchFamily="34" charset="0"/>
                <a:cs typeface="Calibri" panose="020F0502020204030204" pitchFamily="34" charset="0"/>
              </a:rPr>
              <a:t>dysarthria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individuals by transforming dysarthric speech into a more natural and intelligible form. </a:t>
            </a:r>
            <a:endParaRPr lang="en-US" altLang="zh-CN" sz="1200" b="0" i="0" u="none" strike="noStrike" baseline="0" dirty="0">
              <a:latin typeface="NimbusRomNo9L-Regu"/>
            </a:endParaRPr>
          </a:p>
          <a:p>
            <a:pPr algn="l"/>
            <a:r>
              <a:rPr lang="en-US" altLang="zh-CN" sz="1200" b="0" i="0" u="none" strike="noStrike" baseline="0" dirty="0">
                <a:latin typeface="NimbusRomNo9L-Regu"/>
              </a:rPr>
              <a:t>As shown in Figure, given an utterance </a:t>
            </a:r>
            <a:r>
              <a:rPr lang="en-US" altLang="zh-CN" sz="1200" b="0" i="0" u="none" strike="noStrike" baseline="0" dirty="0">
                <a:latin typeface="NimbusRomNo9L-Medi"/>
              </a:rPr>
              <a:t>X </a:t>
            </a:r>
            <a:r>
              <a:rPr lang="en-US" altLang="zh-CN" sz="1200" b="0" i="0" u="none" strike="noStrike" baseline="0" dirty="0">
                <a:latin typeface="NimbusRomNo9L-Regu"/>
              </a:rPr>
              <a:t>spoken by a dysarthric speaker, </a:t>
            </a:r>
            <a:r>
              <a:rPr lang="en-US" altLang="zh-CN" sz="1200" b="0" i="0" u="none" strike="noStrike" baseline="0" dirty="0">
                <a:latin typeface="NimbusRomNo9L-Medi"/>
              </a:rPr>
              <a:t>X </a:t>
            </a:r>
            <a:r>
              <a:rPr lang="en-US" altLang="zh-CN" sz="1200" b="0" i="0" u="none" strike="noStrike" baseline="0" dirty="0">
                <a:latin typeface="NimbusRomNo9L-Regu"/>
              </a:rPr>
              <a:t>can be</a:t>
            </a:r>
            <a:r>
              <a:rPr lang="zh-CN" altLang="en-US" sz="1200" b="0" i="0" u="none" strike="noStrike" baseline="0" dirty="0">
                <a:latin typeface="NimbusRomNo9L-Regu"/>
              </a:rPr>
              <a:t> </a:t>
            </a:r>
            <a:r>
              <a:rPr lang="en-US" altLang="zh-CN" sz="1200" b="0" i="0" u="none" strike="noStrike" baseline="0" dirty="0">
                <a:latin typeface="NimbusRomNo9L-Regu"/>
              </a:rPr>
              <a:t>factorized into three components: (1) Displayed content </a:t>
            </a:r>
            <a:r>
              <a:rPr lang="en-US" altLang="zh-CN" sz="1200" b="0" i="0" u="none" strike="noStrike" baseline="0" dirty="0">
                <a:latin typeface="NimbusRomNo9L-Medi"/>
              </a:rPr>
              <a:t>C </a:t>
            </a:r>
            <a:r>
              <a:rPr lang="en-US" altLang="zh-CN" sz="1200" b="0" i="0" u="none" strike="noStrike" baseline="0" dirty="0">
                <a:latin typeface="NimbusRomNo9L-Regu"/>
              </a:rPr>
              <a:t>that may contain phonemes, which make it difficult to decode</a:t>
            </a:r>
            <a:r>
              <a:rPr lang="zh-CN" altLang="en-US" sz="1200" b="0" i="0" u="none" strike="noStrike" baseline="0" dirty="0">
                <a:latin typeface="NimbusRomNo9L-Regu"/>
              </a:rPr>
              <a:t> </a:t>
            </a:r>
            <a:r>
              <a:rPr lang="en-US" altLang="zh-CN" sz="1200" b="0" i="0" u="none" strike="noStrike" baseline="0" dirty="0">
                <a:latin typeface="NimbusRomNo9L-Regu"/>
              </a:rPr>
              <a:t>the true meaning of the speech; (2) Abnormal prosody </a:t>
            </a:r>
            <a:r>
              <a:rPr lang="en-US" altLang="zh-CN" sz="1200" b="0" i="0" u="none" strike="noStrike" baseline="0" dirty="0">
                <a:latin typeface="NimbusRomNo9L-Medi"/>
              </a:rPr>
              <a:t>P</a:t>
            </a:r>
            <a:r>
              <a:rPr lang="en-US" altLang="zh-CN" sz="1200" b="0" i="0" u="none" strike="noStrike" baseline="0" dirty="0">
                <a:latin typeface="NimbusRomNo9L-Regu"/>
              </a:rPr>
              <a:t>, such as inaccurate duration and pitch, which may not appropriately express emotion</a:t>
            </a:r>
            <a:r>
              <a:rPr lang="zh-CN" altLang="en-US" sz="1200" b="0" i="0" u="none" strike="noStrike" baseline="0" dirty="0">
                <a:latin typeface="NimbusRomNo9L-Regu"/>
              </a:rPr>
              <a:t> </a:t>
            </a:r>
            <a:r>
              <a:rPr lang="en-US" altLang="zh-CN" sz="1200" b="0" i="0" u="none" strike="noStrike" baseline="0" dirty="0">
                <a:latin typeface="NimbusRomNo9L-Regu"/>
              </a:rPr>
              <a:t>and also</a:t>
            </a:r>
            <a:r>
              <a:rPr lang="zh-CN" altLang="en-US" sz="1200" b="0" i="0" u="none" strike="noStrike" baseline="0" dirty="0">
                <a:latin typeface="NimbusRomNo9L-Regu"/>
              </a:rPr>
              <a:t> </a:t>
            </a:r>
            <a:r>
              <a:rPr lang="en-US" altLang="zh-CN" sz="1200" b="0" i="0" u="none" strike="noStrike" baseline="0" dirty="0">
                <a:latin typeface="NimbusRomNo9L-Regu"/>
              </a:rPr>
              <a:t>affect the speech intelligibility; and (3) Speaker identity </a:t>
            </a:r>
            <a:r>
              <a:rPr lang="en-US" altLang="zh-CN" sz="1200" b="0" i="0" u="none" strike="noStrike" baseline="0" dirty="0">
                <a:latin typeface="NimbusRomNo9L-Medi"/>
              </a:rPr>
              <a:t>S </a:t>
            </a:r>
            <a:r>
              <a:rPr lang="en-US" altLang="zh-CN" sz="1200" b="0" i="0" u="none" strike="noStrike" baseline="0" dirty="0">
                <a:latin typeface="NimbusRomNo9L-Regu"/>
              </a:rPr>
              <a:t>that refers to the timbre of</a:t>
            </a:r>
            <a:r>
              <a:rPr lang="zh-CN" altLang="en-US" sz="1200" b="0" i="0" u="none" strike="noStrike" baseline="0" dirty="0">
                <a:latin typeface="NimbusRomNo9L-Regu"/>
              </a:rPr>
              <a:t> </a:t>
            </a:r>
            <a:r>
              <a:rPr lang="en-US" altLang="zh-CN" sz="1200" b="0" i="0" u="none" strike="noStrike" baseline="0" dirty="0">
                <a:latin typeface="NimbusRomNo9L-Regu"/>
              </a:rPr>
              <a:t>speaker and is distinctive for different persons.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Calibri" panose="020F0502020204030204" pitchFamily="34" charset="0"/>
                <a:cs typeface="Calibri" panose="020F0502020204030204" pitchFamily="34" charset="0"/>
              </a:rPr>
              <a:t>The goal of </a:t>
            </a:r>
            <a:r>
              <a:rPr lang="en-US" altLang="zh-CN" sz="1200" b="1" dirty="0">
                <a:latin typeface="NimbusRomNo9L-Regu"/>
                <a:cs typeface="Calibri" panose="020F0502020204030204" pitchFamily="34" charset="0"/>
              </a:rPr>
              <a:t>DSR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: transforming dysarthric speech into a more natural and intelligible form by restoring content, correcting prosody, and preserving speaker identity as it as possible. </a:t>
            </a:r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270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let's briefly review the evolution of DSR systems. 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DSR systems are primarily based on voice conversion</a:t>
            </a:r>
            <a:r>
              <a:rPr lang="zh-CN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(VC) methods</a:t>
            </a:r>
            <a:r>
              <a:rPr lang="zh-CN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have their </a:t>
            </a:r>
            <a:r>
              <a:rPr lang="en-US" altLang="zh-CN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drawbacks: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301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GAN-based systems have been employed for voice conversion, treating DSR as a cross-domain shift problem.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However, these systems model speech‘s linguistic and prosody aspects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implicitly, leading to reconstruction errors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that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are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difficult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to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trace.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081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On the other hand, </a:t>
            </a:r>
            <a:r>
              <a:rPr lang="en-US" altLang="zh-CN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Neural Encoder-Decoder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-based systems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offer explicit reconstruction of speech components but are struggled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with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the</a:t>
            </a:r>
            <a:r>
              <a:rPr lang="zh-CN" altLang="en-US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en-US" altLang="zh-CN" b="0" i="0" dirty="0">
                <a:solidFill>
                  <a:srgbClr val="060607"/>
                </a:solidFill>
                <a:effectLst/>
                <a:highlight>
                  <a:srgbClr val="FFFFFF"/>
                </a:highlight>
                <a:latin typeface="-apple-system"/>
              </a:rPr>
              <a:t>cascaded pipeline and auxiliary tasks. The cascaded pipeline includes several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modules which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often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need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to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be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trained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from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scratch,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which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can lead to training inefficiency.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In addition, auxiliary tasks distract the optimization from the ultimate goal of speech reconstruction and introduce uncontrollable error</a:t>
            </a:r>
            <a:r>
              <a:rPr lang="zh-CN" alt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propagation.  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26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Therefore,</a:t>
            </a:r>
            <a:r>
              <a:rPr lang="zh-CN" altLang="en-US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 </a:t>
            </a:r>
            <a:r>
              <a:rPr lang="en-US" altLang="zh-CN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I will present our objective</a:t>
            </a:r>
            <a:r>
              <a:rPr lang="zh-CN" altLang="en-US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 </a:t>
            </a:r>
            <a:r>
              <a:rPr lang="en-US" altLang="zh-CN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in</a:t>
            </a:r>
            <a:r>
              <a:rPr lang="zh-CN" altLang="en-US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 </a:t>
            </a:r>
            <a:r>
              <a:rPr lang="en-US" altLang="zh-CN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the</a:t>
            </a:r>
            <a:r>
              <a:rPr lang="zh-CN" altLang="en-US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 </a:t>
            </a:r>
            <a:r>
              <a:rPr lang="en-US" altLang="zh-CN" dirty="0">
                <a:solidFill>
                  <a:srgbClr val="F7CA7B"/>
                </a:solidFill>
                <a:effectLst/>
                <a:latin typeface="MesloLGS NF" panose="020B0609030804020204" pitchFamily="49" charset="0"/>
              </a:rPr>
              <a:t>following.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2A62A-A41F-C14C-8954-E40E413A9B02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617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4E99-C04D-81FD-0347-66EA2B74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33DB2F-A0B7-3E90-7DAA-189C7E6DF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1FC5B3-DD69-B2DE-59C7-FA580233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003-93B7-0249-9821-0FC1ABC02B27}" type="datetimeFigureOut">
              <a:rPr kumimoji="1" lang="zh-CN" altLang="en-US" smtClean="0"/>
              <a:t>2024/4/16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B985D0-811A-0721-84FA-D4730E57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03149A-1EE7-8168-3776-DA899203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03A0-AB9A-4547-AA26-8DABE46685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471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DB6634-37D9-31F5-A71F-8748A2D84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53417F-902D-19EC-7B04-EC7E6BC01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FC2774-B375-3A96-CEC4-38DB4986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003-93B7-0249-9821-0FC1ABC02B27}" type="datetimeFigureOut">
              <a:rPr kumimoji="1" lang="zh-CN" altLang="en-US" smtClean="0"/>
              <a:t>2024/4/16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D29C45-CD66-C9FC-01DB-9D3FF0C8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895E52-2B3C-8189-9862-729F8494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03A0-AB9A-4547-AA26-8DABE46685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362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1260720-A560-75DA-A1F8-33917F7A0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10CD07-3C1E-9C76-EFFD-CD0478E6D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6197B3-BE3C-952B-6C32-9FFAAC6B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003-93B7-0249-9821-0FC1ABC02B27}" type="datetimeFigureOut">
              <a:rPr kumimoji="1" lang="zh-CN" altLang="en-US" smtClean="0"/>
              <a:t>2024/4/16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BDFFD9-F74D-3F88-011E-EE209246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A6B63-BB0B-8BE0-47CF-3147CD47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03A0-AB9A-4547-AA26-8DABE46685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443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9337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501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59369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Subtitle, tagline or blurb can go here</a:t>
            </a:r>
          </a:p>
        </p:txBody>
      </p:sp>
    </p:spTree>
    <p:extLst>
      <p:ext uri="{BB962C8B-B14F-4D97-AF65-F5344CB8AC3E}">
        <p14:creationId xmlns:p14="http://schemas.microsoft.com/office/powerpoint/2010/main" val="187287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15"/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Picture Placeholder 15"/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Picture Placeholder 15"/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Picture Placeholder 15"/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309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521964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Subtitle, tagline or blurb can go here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1604194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Emphasized Text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65680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080B70-3CF2-97AF-3975-E1678968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FC774B-777C-7D73-6EDB-2741CEF61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C6C9AC-9737-1C82-150C-DC7E15DD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003-93B7-0249-9821-0FC1ABC02B27}" type="datetimeFigureOut">
              <a:rPr kumimoji="1" lang="zh-CN" altLang="en-US" smtClean="0"/>
              <a:t>2024/4/16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E5A968-2C1E-1A31-89FE-C736CB9E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9ACD3D-39E5-DFA1-3A3C-2AC6A6D9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03A0-AB9A-4547-AA26-8DABE46685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2599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Single line of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2865891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7150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10375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64326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212017"/>
            <a:ext cx="11340000" cy="43513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772000" y="6354366"/>
            <a:ext cx="420000" cy="421200"/>
          </a:xfrm>
          <a:solidFill>
            <a:schemeClr val="bg1"/>
          </a:solidFill>
        </p:spPr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915E454-CCDD-AD51-6F3B-A5FA59534619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3C113F6-94F9-9E54-935B-13FD0BE72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9" name="Picture 2" descr="Chinese University of Hong Kong - Wikipedia">
              <a:extLst>
                <a:ext uri="{FF2B5EF4-FFF2-40B4-BE49-F238E27FC236}">
                  <a16:creationId xmlns:a16="http://schemas.microsoft.com/office/drawing/2014/main" id="{86FE220C-C6D0-6F80-8D25-7D1E2FDD60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0421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A5EE9D0-8F0A-DE6A-8746-76FF55874032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0D17F58-1A9E-9508-1B32-D99861E41D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7" name="Picture 2" descr="Chinese University of Hong Kong - Wikipedia">
              <a:extLst>
                <a:ext uri="{FF2B5EF4-FFF2-40B4-BE49-F238E27FC236}">
                  <a16:creationId xmlns:a16="http://schemas.microsoft.com/office/drawing/2014/main" id="{32B2DBAD-82E9-1FA7-DE5F-91F0A35B9A3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3800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 title="Divider Line"/>
          <p:cNvCxnSpPr/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/>
          <p:cNvCxnSpPr/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6736923-16B6-8280-0A73-D12DC6D19086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D06CB36-1611-EF2A-3DC4-30DFCFB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7" name="Picture 2" descr="Chinese University of Hong Kong - Wikipedia">
              <a:extLst>
                <a:ext uri="{FF2B5EF4-FFF2-40B4-BE49-F238E27FC236}">
                  <a16:creationId xmlns:a16="http://schemas.microsoft.com/office/drawing/2014/main" id="{90FB49FE-A7F9-E50B-F5C8-347CDEC3EA7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122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795A3C7-3739-CDA7-AC03-A2B0B1E4D359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EEA3C95-2C65-4C58-6671-22C02E3100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14" name="Picture 2" descr="Chinese University of Hong Kong - Wikipedia">
              <a:extLst>
                <a:ext uri="{FF2B5EF4-FFF2-40B4-BE49-F238E27FC236}">
                  <a16:creationId xmlns:a16="http://schemas.microsoft.com/office/drawing/2014/main" id="{8C25DD16-29D2-388D-A83C-F41AA8E68E2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2252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8" name="Straight Arrow Connector 7"/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BA698D0-9515-0D9C-6584-7F8051273501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7B589B02-48AB-C280-A28C-FBE066E6B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36" name="Picture 2" descr="Chinese University of Hong Kong - Wikipedia">
              <a:extLst>
                <a:ext uri="{FF2B5EF4-FFF2-40B4-BE49-F238E27FC236}">
                  <a16:creationId xmlns:a16="http://schemas.microsoft.com/office/drawing/2014/main" id="{ECC9546B-F2C4-AE4D-DC2E-3CBCE3D693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00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EF6BDC6-DDD4-9962-9AF4-2C39CE1672D6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B6D9F4-398E-BB57-10EB-3C5883A683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10" name="Picture 2" descr="Chinese University of Hong Kong - Wikipedia">
              <a:extLst>
                <a:ext uri="{FF2B5EF4-FFF2-40B4-BE49-F238E27FC236}">
                  <a16:creationId xmlns:a16="http://schemas.microsoft.com/office/drawing/2014/main" id="{16875F00-0607-8A87-F9A0-BC193006661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685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01C231-F6BD-1D76-7C63-DE563150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EF6660-33B9-291E-D0A0-EF5B300DB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59436C-4ED5-23B1-9EF3-AACB193D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003-93B7-0249-9821-0FC1ABC02B27}" type="datetimeFigureOut">
              <a:rPr kumimoji="1" lang="zh-CN" altLang="en-US" smtClean="0"/>
              <a:t>2024/4/16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7A632-06F9-8494-0188-AB5115B4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F60DC9-50B0-0E6B-4CB3-0473FC027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03A0-AB9A-4547-AA26-8DABE46685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9473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15"/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Picture Placeholder 15"/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Picture Placeholder 15"/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Picture Placeholder 15"/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72D9B4E-954B-1CA5-5077-716905976DB0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97C1896-E1DA-640A-8577-359A044345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5" name="Picture 2" descr="Chinese University of Hong Kong - Wikipedia">
              <a:extLst>
                <a:ext uri="{FF2B5EF4-FFF2-40B4-BE49-F238E27FC236}">
                  <a16:creationId xmlns:a16="http://schemas.microsoft.com/office/drawing/2014/main" id="{215F7189-87CC-92F6-CC03-142642F896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6704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D242A23-EB7C-7B54-D0A0-3700828B4E90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F48B778-9D9F-0EF3-B4E8-1E419DF4D1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8" name="Picture 2" descr="Chinese University of Hong Kong - Wikipedia">
              <a:extLst>
                <a:ext uri="{FF2B5EF4-FFF2-40B4-BE49-F238E27FC236}">
                  <a16:creationId xmlns:a16="http://schemas.microsoft.com/office/drawing/2014/main" id="{771BB2AE-EE1A-9FBC-06CF-AE4BAA3D625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6076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A8CC1C2-2B10-59F1-7477-14DDBEFDE011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3EB5293-31B1-DA6B-BB7C-F492329FF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5" name="Picture 2" descr="Chinese University of Hong Kong - Wikipedia">
              <a:extLst>
                <a:ext uri="{FF2B5EF4-FFF2-40B4-BE49-F238E27FC236}">
                  <a16:creationId xmlns:a16="http://schemas.microsoft.com/office/drawing/2014/main" id="{E22EECE8-5763-1679-9BF6-5899E4DBAC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9111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053BDF1-FD2F-DA9C-B636-CD35B4C8487F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4A919AC-6DB5-17D8-BD55-23F3284CE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4" name="Picture 2" descr="Chinese University of Hong Kong - Wikipedia">
              <a:extLst>
                <a:ext uri="{FF2B5EF4-FFF2-40B4-BE49-F238E27FC236}">
                  <a16:creationId xmlns:a16="http://schemas.microsoft.com/office/drawing/2014/main" id="{8096F8B3-73E3-1914-B24B-9C2AD97310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7469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noProof="0"/>
              <a:t>Contact Number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noProof="0"/>
              <a:t>Email or Social Media Handle</a:t>
            </a:r>
          </a:p>
        </p:txBody>
      </p:sp>
    </p:spTree>
    <p:extLst>
      <p:ext uri="{BB962C8B-B14F-4D97-AF65-F5344CB8AC3E}">
        <p14:creationId xmlns:p14="http://schemas.microsoft.com/office/powerpoint/2010/main" val="3499071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Details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Mockup 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8A66D16-3F09-5340-3BAF-BADC2250FDBE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78AF104-FA23-FCCD-3D87-0A080F74F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19" name="Picture 2" descr="Chinese University of Hong Kong - Wikipedia">
              <a:extLst>
                <a:ext uri="{FF2B5EF4-FFF2-40B4-BE49-F238E27FC236}">
                  <a16:creationId xmlns:a16="http://schemas.microsoft.com/office/drawing/2014/main" id="{B3006851-BEBF-096C-5DF7-B3A5F51CEBB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612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noProof="0"/>
              <a:t>Testimonial goes here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Name and Title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8C6A7F-278D-8490-E89B-A83E62AEA0CF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DFEF932-7F84-F886-7FBA-2B2CF9D824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10" name="Picture 2" descr="Chinese University of Hong Kong - Wikipedia">
              <a:extLst>
                <a:ext uri="{FF2B5EF4-FFF2-40B4-BE49-F238E27FC236}">
                  <a16:creationId xmlns:a16="http://schemas.microsoft.com/office/drawing/2014/main" id="{54E7F367-4E09-1B4D-9B63-333A553FF1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5017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258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484445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70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D4EBAA-4C20-D098-BF1C-015AB63F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FF2653-B999-C884-1BFD-2A0B2F40B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507234-938E-433D-03DB-CE3AA6333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F59ECD-EFE3-E523-7535-9B3379D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003-93B7-0249-9821-0FC1ABC02B27}" type="datetimeFigureOut">
              <a:rPr kumimoji="1" lang="zh-CN" altLang="en-US" smtClean="0"/>
              <a:t>2024/4/16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7B0994-E6A0-BBC7-04F5-291A0329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43A087-42B0-7690-48A4-A87D5F97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03A0-AB9A-4547-AA26-8DABE46685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2228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57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02B81-1509-21E8-07B9-D3DA1BA6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9D21B6-721D-6363-4DF5-053597AE7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E5F91C-6E2A-3BCF-D262-17CF50E5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3BAF54-48B1-600D-967A-1FCA1E5E8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F00893-5722-75DA-6331-5C9F4DBAE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E57EE06-3977-A772-27FE-EC6B636F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003-93B7-0249-9821-0FC1ABC02B27}" type="datetimeFigureOut">
              <a:rPr kumimoji="1" lang="zh-CN" altLang="en-US" smtClean="0"/>
              <a:t>2024/4/16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D5C441E-3468-A4B2-9EFF-4D08AD46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A828EF-BDF9-E6F5-DCD0-F61371A8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03A0-AB9A-4547-AA26-8DABE46685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087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348692-49F6-70D9-A0EA-432D2FD2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91077C-C5C3-A079-B56A-311CA8E4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003-93B7-0249-9821-0FC1ABC02B27}" type="datetimeFigureOut">
              <a:rPr kumimoji="1" lang="zh-CN" altLang="en-US" smtClean="0"/>
              <a:t>2024/4/16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A405C0-F4F2-EEC6-0431-473915F0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D6BB57-50B8-727C-A70D-2F966B9F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03A0-AB9A-4547-AA26-8DABE46685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319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E932D73-A775-ABD6-C474-B0386F22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003-93B7-0249-9821-0FC1ABC02B27}" type="datetimeFigureOut">
              <a:rPr kumimoji="1" lang="zh-CN" altLang="en-US" smtClean="0"/>
              <a:t>2024/4/16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3F664F-61FF-A4C6-CD45-F8E81EC0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7EA3CD-6437-7856-086D-C7A080A7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03A0-AB9A-4547-AA26-8DABE46685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24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59F8D-ED46-CBF8-C74C-C5AA704F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A027D8-4D76-355F-4050-1A6FF8634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D90E62-5BE6-8DEA-56D0-725C05B1F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299F81-B169-52DF-DB3F-A2A9626F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003-93B7-0249-9821-0FC1ABC02B27}" type="datetimeFigureOut">
              <a:rPr kumimoji="1" lang="zh-CN" altLang="en-US" smtClean="0"/>
              <a:t>2024/4/16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8596A-8308-9EBF-F346-33309DC5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441E7C-7120-677E-4469-CE623665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03A0-AB9A-4547-AA26-8DABE46685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049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6B3FB7-0B43-ABE8-6BBC-5F0E4594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9A8017-1791-7A3F-2CF5-A0CF2B8C7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E762B8-2BC6-0101-DDAE-69B1BC86C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D3C30D-9B0C-2735-EB53-AD4E1592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003-93B7-0249-9821-0FC1ABC02B27}" type="datetimeFigureOut">
              <a:rPr kumimoji="1" lang="zh-CN" altLang="en-US" smtClean="0"/>
              <a:t>2024/4/16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938EC3-454F-F381-2892-6EFAC532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3BFD37-59D9-B73C-4B51-0D8376D6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503A0-AB9A-4547-AA26-8DABE466859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88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0D23ED-E1A2-D221-1028-88A9E2D5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4F8607-63F2-5C50-0718-D3011AE73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F6805C-6D41-7EF7-9837-D2E81DED5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70003-93B7-0249-9821-0FC1ABC02B27}" type="datetimeFigureOut">
              <a:rPr kumimoji="1" lang="zh-CN" altLang="en-US" smtClean="0"/>
              <a:t>2024/4/16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D03993-989F-D249-5B18-4B1EBF531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C79ABF-C38C-74DB-CAD2-4E2F97EFA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503A0-AB9A-4547-AA26-8DABE466859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CC83272-3CBD-C037-9B9A-46D3BCC8D982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F5186D9-5D8F-0B76-E8AF-AC91B4EC35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9" name="Picture 2" descr="Chinese University of Hong Kong - Wikipedia">
              <a:extLst>
                <a:ext uri="{FF2B5EF4-FFF2-40B4-BE49-F238E27FC236}">
                  <a16:creationId xmlns:a16="http://schemas.microsoft.com/office/drawing/2014/main" id="{152A0381-287B-3147-E74D-C0CF0701472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584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7AA301E-9D69-B85C-0141-A3935EF37BF2}"/>
              </a:ext>
            </a:extLst>
          </p:cNvPr>
          <p:cNvGrpSpPr/>
          <p:nvPr userDrawn="1"/>
        </p:nvGrpSpPr>
        <p:grpSpPr>
          <a:xfrm>
            <a:off x="9955089" y="60304"/>
            <a:ext cx="1895791" cy="705635"/>
            <a:chOff x="9955089" y="60304"/>
            <a:chExt cx="1895791" cy="70563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9AEC0DC-AE8A-3545-11F4-E82FB409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/>
            <a:stretch>
              <a:fillRect/>
            </a:stretch>
          </p:blipFill>
          <p:spPr>
            <a:xfrm>
              <a:off x="10950880" y="69375"/>
              <a:ext cx="900000" cy="695173"/>
            </a:xfrm>
            <a:prstGeom prst="rect">
              <a:avLst/>
            </a:prstGeom>
          </p:spPr>
        </p:pic>
        <p:pic>
          <p:nvPicPr>
            <p:cNvPr id="9" name="Picture 2" descr="Chinese University of Hong Kong - Wikipedia">
              <a:extLst>
                <a:ext uri="{FF2B5EF4-FFF2-40B4-BE49-F238E27FC236}">
                  <a16:creationId xmlns:a16="http://schemas.microsoft.com/office/drawing/2014/main" id="{C2EC00FA-4C03-466F-983D-00EE3E8E6B0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5089" y="60304"/>
              <a:ext cx="891681" cy="70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813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spc="-15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5.wav"/><Relationship Id="rId21" Type="http://schemas.microsoft.com/office/2007/relationships/media" Target="../media/media13.wav"/><Relationship Id="rId42" Type="http://schemas.openxmlformats.org/officeDocument/2006/relationships/audio" Target="../media/media23.wav"/><Relationship Id="rId47" Type="http://schemas.microsoft.com/office/2007/relationships/media" Target="../media/media26.wav"/><Relationship Id="rId63" Type="http://schemas.microsoft.com/office/2007/relationships/media" Target="../media/media33.wav"/><Relationship Id="rId68" Type="http://schemas.openxmlformats.org/officeDocument/2006/relationships/notesSlide" Target="../notesSlides/notesSlide27.xml"/><Relationship Id="rId2" Type="http://schemas.openxmlformats.org/officeDocument/2006/relationships/audio" Target="../media/media3.wav"/><Relationship Id="rId16" Type="http://schemas.openxmlformats.org/officeDocument/2006/relationships/audio" Target="../media/media10.wav"/><Relationship Id="rId29" Type="http://schemas.microsoft.com/office/2007/relationships/media" Target="../media/media17.wav"/><Relationship Id="rId11" Type="http://schemas.microsoft.com/office/2007/relationships/media" Target="../media/media8.wav"/><Relationship Id="rId24" Type="http://schemas.openxmlformats.org/officeDocument/2006/relationships/audio" Target="../media/media14.wav"/><Relationship Id="rId32" Type="http://schemas.openxmlformats.org/officeDocument/2006/relationships/audio" Target="../media/media18.wav"/><Relationship Id="rId37" Type="http://schemas.microsoft.com/office/2007/relationships/media" Target="../media/media21.wav"/><Relationship Id="rId40" Type="http://schemas.openxmlformats.org/officeDocument/2006/relationships/audio" Target="../media/media22.wav"/><Relationship Id="rId45" Type="http://schemas.microsoft.com/office/2007/relationships/media" Target="../media/media25.wav"/><Relationship Id="rId53" Type="http://schemas.microsoft.com/office/2007/relationships/media" Target="../media/media29.wav"/><Relationship Id="rId58" Type="http://schemas.openxmlformats.org/officeDocument/2006/relationships/audio" Target="../media/media31.wav"/><Relationship Id="rId66" Type="http://schemas.openxmlformats.org/officeDocument/2006/relationships/audio" Target="../media/media2.wav"/><Relationship Id="rId74" Type="http://schemas.openxmlformats.org/officeDocument/2006/relationships/image" Target="../media/image28.png"/><Relationship Id="rId5" Type="http://schemas.microsoft.com/office/2007/relationships/media" Target="../media/media5.wav"/><Relationship Id="rId61" Type="http://schemas.microsoft.com/office/2007/relationships/media" Target="../media/media1.wav"/><Relationship Id="rId19" Type="http://schemas.microsoft.com/office/2007/relationships/media" Target="../media/media12.wav"/><Relationship Id="rId14" Type="http://schemas.openxmlformats.org/officeDocument/2006/relationships/audio" Target="../media/media9.wav"/><Relationship Id="rId22" Type="http://schemas.openxmlformats.org/officeDocument/2006/relationships/audio" Target="../media/media13.wav"/><Relationship Id="rId27" Type="http://schemas.microsoft.com/office/2007/relationships/media" Target="../media/media16.wav"/><Relationship Id="rId30" Type="http://schemas.openxmlformats.org/officeDocument/2006/relationships/audio" Target="../media/media17.wav"/><Relationship Id="rId35" Type="http://schemas.microsoft.com/office/2007/relationships/media" Target="../media/media20.wav"/><Relationship Id="rId43" Type="http://schemas.microsoft.com/office/2007/relationships/media" Target="../media/media24.wav"/><Relationship Id="rId48" Type="http://schemas.openxmlformats.org/officeDocument/2006/relationships/audio" Target="../media/media26.wav"/><Relationship Id="rId56" Type="http://schemas.openxmlformats.org/officeDocument/2006/relationships/audio" Target="../media/media30.wav"/><Relationship Id="rId64" Type="http://schemas.openxmlformats.org/officeDocument/2006/relationships/audio" Target="../media/media33.wav"/><Relationship Id="rId69" Type="http://schemas.openxmlformats.org/officeDocument/2006/relationships/image" Target="../media/image27.jpg"/><Relationship Id="rId8" Type="http://schemas.openxmlformats.org/officeDocument/2006/relationships/audio" Target="../media/media6.wav"/><Relationship Id="rId51" Type="http://schemas.microsoft.com/office/2007/relationships/media" Target="../media/media28.wav"/><Relationship Id="rId72" Type="http://schemas.microsoft.com/office/2007/relationships/hdphoto" Target="../media/hdphoto3.wdp"/><Relationship Id="rId3" Type="http://schemas.microsoft.com/office/2007/relationships/media" Target="../media/media4.wav"/><Relationship Id="rId12" Type="http://schemas.openxmlformats.org/officeDocument/2006/relationships/audio" Target="../media/media8.wav"/><Relationship Id="rId17" Type="http://schemas.microsoft.com/office/2007/relationships/media" Target="../media/media11.wav"/><Relationship Id="rId25" Type="http://schemas.microsoft.com/office/2007/relationships/media" Target="../media/media15.wav"/><Relationship Id="rId33" Type="http://schemas.microsoft.com/office/2007/relationships/media" Target="../media/media19.wav"/><Relationship Id="rId38" Type="http://schemas.openxmlformats.org/officeDocument/2006/relationships/audio" Target="../media/media21.wav"/><Relationship Id="rId46" Type="http://schemas.openxmlformats.org/officeDocument/2006/relationships/audio" Target="../media/media25.wav"/><Relationship Id="rId59" Type="http://schemas.microsoft.com/office/2007/relationships/media" Target="../media/media32.wav"/><Relationship Id="rId67" Type="http://schemas.openxmlformats.org/officeDocument/2006/relationships/slideLayout" Target="../slideLayouts/slideLayout24.xml"/><Relationship Id="rId20" Type="http://schemas.openxmlformats.org/officeDocument/2006/relationships/audio" Target="../media/media12.wav"/><Relationship Id="rId41" Type="http://schemas.microsoft.com/office/2007/relationships/media" Target="../media/media23.wav"/><Relationship Id="rId54" Type="http://schemas.openxmlformats.org/officeDocument/2006/relationships/audio" Target="../media/media29.wav"/><Relationship Id="rId62" Type="http://schemas.openxmlformats.org/officeDocument/2006/relationships/audio" Target="../media/media1.wav"/><Relationship Id="rId70" Type="http://schemas.openxmlformats.org/officeDocument/2006/relationships/image" Target="../media/image16.png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5" Type="http://schemas.microsoft.com/office/2007/relationships/media" Target="../media/media10.wav"/><Relationship Id="rId23" Type="http://schemas.microsoft.com/office/2007/relationships/media" Target="../media/media14.wav"/><Relationship Id="rId28" Type="http://schemas.openxmlformats.org/officeDocument/2006/relationships/audio" Target="../media/media16.wav"/><Relationship Id="rId36" Type="http://schemas.openxmlformats.org/officeDocument/2006/relationships/audio" Target="../media/media20.wav"/><Relationship Id="rId49" Type="http://schemas.microsoft.com/office/2007/relationships/media" Target="../media/media27.wav"/><Relationship Id="rId57" Type="http://schemas.microsoft.com/office/2007/relationships/media" Target="../media/media31.wav"/><Relationship Id="rId10" Type="http://schemas.openxmlformats.org/officeDocument/2006/relationships/audio" Target="../media/media7.wav"/><Relationship Id="rId31" Type="http://schemas.microsoft.com/office/2007/relationships/media" Target="../media/media18.wav"/><Relationship Id="rId44" Type="http://schemas.openxmlformats.org/officeDocument/2006/relationships/audio" Target="../media/media24.wav"/><Relationship Id="rId52" Type="http://schemas.openxmlformats.org/officeDocument/2006/relationships/audio" Target="../media/media28.wav"/><Relationship Id="rId60" Type="http://schemas.openxmlformats.org/officeDocument/2006/relationships/audio" Target="../media/media32.wav"/><Relationship Id="rId65" Type="http://schemas.microsoft.com/office/2007/relationships/media" Target="../media/media2.wav"/><Relationship Id="rId73" Type="http://schemas.microsoft.com/office/2007/relationships/hdphoto" Target="../media/hdphoto2.wdp"/><Relationship Id="rId4" Type="http://schemas.openxmlformats.org/officeDocument/2006/relationships/audio" Target="../media/media4.wav"/><Relationship Id="rId9" Type="http://schemas.microsoft.com/office/2007/relationships/media" Target="../media/media7.wav"/><Relationship Id="rId13" Type="http://schemas.microsoft.com/office/2007/relationships/media" Target="../media/media9.wav"/><Relationship Id="rId18" Type="http://schemas.openxmlformats.org/officeDocument/2006/relationships/audio" Target="../media/media11.wav"/><Relationship Id="rId39" Type="http://schemas.microsoft.com/office/2007/relationships/media" Target="../media/media22.wav"/><Relationship Id="rId34" Type="http://schemas.openxmlformats.org/officeDocument/2006/relationships/audio" Target="../media/media19.wav"/><Relationship Id="rId50" Type="http://schemas.openxmlformats.org/officeDocument/2006/relationships/audio" Target="../media/media27.wav"/><Relationship Id="rId55" Type="http://schemas.microsoft.com/office/2007/relationships/media" Target="../media/media30.wav"/><Relationship Id="rId7" Type="http://schemas.microsoft.com/office/2007/relationships/media" Target="../media/media6.wav"/><Relationship Id="rId71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9245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D53BC1-57C5-BE05-A7B8-104A0503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786" y="1050840"/>
            <a:ext cx="6260484" cy="2389858"/>
          </a:xfrm>
        </p:spPr>
        <p:txBody>
          <a:bodyPr/>
          <a:lstStyle/>
          <a:p>
            <a:pPr algn="ctr"/>
            <a:r>
              <a:rPr lang="en" altLang="zh-CN" sz="4000" dirty="0"/>
              <a:t>Unit-DSR: Dysarthric Speech Reconstruction System Using Speech Unit Normalization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578AF4-8B56-EB56-4C51-89AC9CC11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DA7CCB-CD84-1980-A3BF-B302D7A04E42}"/>
              </a:ext>
            </a:extLst>
          </p:cNvPr>
          <p:cNvSpPr txBox="1"/>
          <p:nvPr/>
        </p:nvSpPr>
        <p:spPr>
          <a:xfrm>
            <a:off x="6096000" y="3046621"/>
            <a:ext cx="59000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Yuejiao Wang , Xixin Wu , Disong Wang,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4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Lingwei</a:t>
            </a:r>
            <a:r>
              <a:rPr kumimoji="0" lang="en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Meng , Helen Meng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Chinese University of Hong Kong</a:t>
            </a:r>
            <a:endParaRPr kumimoji="0" lang="en" altLang="zh-CN" sz="2800" b="0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Vocal Engineering Technologies Limited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sz="2400" spc="-15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ICASSP 2024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435DA2-7C92-F0E6-FC8D-AC059446B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9" t="4505" r="3136"/>
          <a:stretch/>
        </p:blipFill>
        <p:spPr>
          <a:xfrm>
            <a:off x="205540" y="1010612"/>
            <a:ext cx="5620139" cy="48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9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-US" altLang="zh-CN" dirty="0"/>
              <a:t>2. Objective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920D68-00E7-5DF4-AD5A-2D621F8E3469}"/>
              </a:ext>
            </a:extLst>
          </p:cNvPr>
          <p:cNvSpPr txBox="1"/>
          <p:nvPr/>
        </p:nvSpPr>
        <p:spPr>
          <a:xfrm>
            <a:off x="504595" y="1310320"/>
            <a:ext cx="112048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 </a:t>
            </a:r>
            <a:r>
              <a:rPr lang="en-US" altLang="zh-CN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training-efficient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DSR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reconstruction-oriented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structure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: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Training-efficient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off-the-shelf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slight fine-tuning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Reconstruction-oriented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without sub-modules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auxiliary tasks,</a:t>
            </a:r>
            <a:r>
              <a:rPr lang="zh-CN" alt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endParaRPr lang="en-US" altLang="zh-CN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zh-CN" alt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   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e.g.,</a:t>
            </a:r>
            <a:r>
              <a:rPr lang="zh-CN" alt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ASR/</a:t>
            </a:r>
            <a:r>
              <a:rPr lang="zh-CN" alt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TTS</a:t>
            </a:r>
            <a:r>
              <a:rPr lang="zh-CN" alt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tasks</a:t>
            </a:r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-US" altLang="zh-CN" dirty="0"/>
              <a:t>2. Objective – Two Inspirations (1/2)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C621FC1-F93F-280E-7455-7023B219DA40}"/>
              </a:ext>
            </a:extLst>
          </p:cNvPr>
          <p:cNvSpPr txBox="1"/>
          <p:nvPr/>
        </p:nvSpPr>
        <p:spPr>
          <a:xfrm>
            <a:off x="372933" y="3941335"/>
            <a:ext cx="1144613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Few-shot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adaptation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capabilities</a:t>
            </a:r>
            <a:r>
              <a:rPr lang="en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 self-supervised learning (SSL)  speech models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SSL speech models, such as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HuBERT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, are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effective in tackling low-resourced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domain shift problems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[8-9]</a:t>
            </a:r>
            <a:r>
              <a:rPr lang="zh-CN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dysarthric ASR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13A921D-0CBB-4ADF-10EE-280BBB569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491945" y="3110277"/>
            <a:ext cx="443961" cy="6346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20C54C9-9750-FF78-97B1-6E0B612A3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373" y="774335"/>
            <a:ext cx="3779520" cy="287758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B2C3653-7C8F-B266-24A1-5C203249C6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898"/>
          <a:stretch/>
        </p:blipFill>
        <p:spPr>
          <a:xfrm>
            <a:off x="6745869" y="832294"/>
            <a:ext cx="4523757" cy="26233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134C076-9D3E-9904-8963-DD231CD8A76F}"/>
              </a:ext>
            </a:extLst>
          </p:cNvPr>
          <p:cNvSpPr txBox="1"/>
          <p:nvPr/>
        </p:nvSpPr>
        <p:spPr>
          <a:xfrm>
            <a:off x="82026" y="6306022"/>
            <a:ext cx="76083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[8]</a:t>
            </a:r>
            <a:r>
              <a:rPr lang="zh-CN" altLang="en-US" sz="1100" dirty="0"/>
              <a:t> </a:t>
            </a:r>
            <a:r>
              <a:rPr lang="en-US" altLang="zh-CN" sz="1100" dirty="0"/>
              <a:t>Yang</a:t>
            </a:r>
            <a:r>
              <a:rPr lang="zh-CN" altLang="en-US" sz="1100" dirty="0"/>
              <a:t> </a:t>
            </a:r>
            <a:r>
              <a:rPr lang="en-US" altLang="zh-CN" sz="1100" dirty="0"/>
              <a:t>Shu</a:t>
            </a:r>
            <a:r>
              <a:rPr lang="zh-CN" altLang="en-US" sz="1100" dirty="0"/>
              <a:t> </a:t>
            </a:r>
            <a:r>
              <a:rPr lang="en-US" altLang="zh-CN" sz="1100" dirty="0"/>
              <a:t>wen,</a:t>
            </a:r>
            <a:r>
              <a:rPr lang="zh-CN" altLang="en-US" sz="1100" dirty="0"/>
              <a:t> </a:t>
            </a:r>
            <a:r>
              <a:rPr lang="en-US" altLang="zh-CN" sz="1100" dirty="0"/>
              <a:t>et</a:t>
            </a:r>
            <a:r>
              <a:rPr lang="zh-CN" altLang="en-US" sz="1100" dirty="0"/>
              <a:t> </a:t>
            </a:r>
            <a:r>
              <a:rPr lang="en-US" altLang="zh-CN" sz="1100" dirty="0"/>
              <a:t>al.,</a:t>
            </a:r>
            <a:r>
              <a:rPr lang="zh-CN" altLang="en-US" sz="1100" dirty="0"/>
              <a:t> </a:t>
            </a:r>
            <a:r>
              <a:rPr lang="en" altLang="zh-CN" sz="1100" dirty="0"/>
              <a:t>SUPERB: Speech Processing Universal </a:t>
            </a:r>
            <a:r>
              <a:rPr lang="en" altLang="zh-CN" sz="1100" dirty="0" err="1"/>
              <a:t>PERformance</a:t>
            </a:r>
            <a:r>
              <a:rPr lang="en" altLang="zh-CN" sz="1100" dirty="0"/>
              <a:t> </a:t>
            </a:r>
            <a:r>
              <a:rPr lang="en" altLang="zh-CN" sz="1100" dirty="0" err="1"/>
              <a:t>Benchmark,Interspeech</a:t>
            </a:r>
            <a:r>
              <a:rPr lang="en" altLang="zh-CN" sz="1100" dirty="0"/>
              <a:t>, 2021</a:t>
            </a:r>
            <a:endParaRPr lang="zh-CN" altLang="en-US" sz="11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7E9BEC-C3AC-5231-FF92-331F624F8AB2}"/>
              </a:ext>
            </a:extLst>
          </p:cNvPr>
          <p:cNvSpPr txBox="1"/>
          <p:nvPr/>
        </p:nvSpPr>
        <p:spPr>
          <a:xfrm>
            <a:off x="82026" y="6499393"/>
            <a:ext cx="10639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[9]</a:t>
            </a:r>
            <a:r>
              <a:rPr lang="zh-CN" altLang="en-US" sz="1100" dirty="0"/>
              <a:t> </a:t>
            </a:r>
            <a:r>
              <a:rPr lang="en" altLang="zh-CN" sz="1100" dirty="0"/>
              <a:t>Tsai</a:t>
            </a:r>
            <a:r>
              <a:rPr lang="zh-CN" altLang="en-US" sz="1100" dirty="0"/>
              <a:t> </a:t>
            </a:r>
            <a:r>
              <a:rPr lang="en-US" altLang="zh-CN" sz="1100" dirty="0"/>
              <a:t>Hsiang-Sheng,</a:t>
            </a:r>
            <a:r>
              <a:rPr lang="zh-CN" altLang="en-US" sz="1100" dirty="0"/>
              <a:t> </a:t>
            </a:r>
            <a:r>
              <a:rPr lang="en-US" altLang="zh-CN" sz="1100" dirty="0"/>
              <a:t>et</a:t>
            </a:r>
            <a:r>
              <a:rPr lang="zh-CN" altLang="en-US" sz="1100" dirty="0"/>
              <a:t> </a:t>
            </a:r>
            <a:r>
              <a:rPr lang="en-US" altLang="zh-CN" sz="1100" dirty="0"/>
              <a:t>al.,</a:t>
            </a:r>
            <a:r>
              <a:rPr lang="zh-CN" altLang="en-US" sz="1100" dirty="0"/>
              <a:t> </a:t>
            </a:r>
            <a:r>
              <a:rPr lang="en" altLang="zh-CN" sz="1100" dirty="0"/>
              <a:t>SUPERB-SG: Enhanced speech processing universal </a:t>
            </a:r>
            <a:r>
              <a:rPr lang="en" altLang="zh-CN" sz="1100" dirty="0" err="1"/>
              <a:t>PERformance</a:t>
            </a:r>
            <a:r>
              <a:rPr lang="en" altLang="zh-CN" sz="1100" dirty="0"/>
              <a:t> benchmark for semantic and generative capabilities, ACL, 2022</a:t>
            </a:r>
            <a:endParaRPr lang="zh-CN" altLang="en-US" sz="11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24B7B8-9370-017D-6842-AC0ECE173884}"/>
              </a:ext>
            </a:extLst>
          </p:cNvPr>
          <p:cNvSpPr txBox="1"/>
          <p:nvPr/>
        </p:nvSpPr>
        <p:spPr>
          <a:xfrm>
            <a:off x="82026" y="6127427"/>
            <a:ext cx="98239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[7]</a:t>
            </a:r>
            <a:r>
              <a:rPr lang="zh-CN" altLang="en-US" sz="1100" dirty="0"/>
              <a:t> </a:t>
            </a:r>
            <a:r>
              <a:rPr lang="en-US" altLang="zh-CN" sz="1100" dirty="0"/>
              <a:t>Hu,</a:t>
            </a:r>
            <a:r>
              <a:rPr lang="zh-CN" altLang="en-US" sz="1100" dirty="0"/>
              <a:t> </a:t>
            </a:r>
            <a:r>
              <a:rPr lang="en-US" altLang="zh-CN" sz="1100" dirty="0" err="1"/>
              <a:t>Shujie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et</a:t>
            </a:r>
            <a:r>
              <a:rPr lang="zh-CN" altLang="en-US" sz="1100" dirty="0"/>
              <a:t> </a:t>
            </a:r>
            <a:r>
              <a:rPr lang="en-US" altLang="zh-CN" sz="1100" dirty="0"/>
              <a:t>al.,</a:t>
            </a:r>
            <a:r>
              <a:rPr lang="zh-CN" altLang="en-US" sz="1100" dirty="0"/>
              <a:t> </a:t>
            </a:r>
            <a:r>
              <a:rPr lang="en-US" altLang="zh-CN" sz="1100" dirty="0"/>
              <a:t>E</a:t>
            </a:r>
            <a:r>
              <a:rPr lang="en" altLang="zh-CN" sz="1100" dirty="0" err="1"/>
              <a:t>xploring</a:t>
            </a:r>
            <a:r>
              <a:rPr lang="en" altLang="zh-CN" sz="1100" dirty="0"/>
              <a:t> self-supervised pre-trained </a:t>
            </a:r>
            <a:r>
              <a:rPr lang="en-US" altLang="zh-CN" sz="1100" dirty="0"/>
              <a:t>ASR</a:t>
            </a:r>
            <a:r>
              <a:rPr lang="en" altLang="zh-CN" sz="1100" dirty="0"/>
              <a:t> models for dysarthric and elderly speech recognition, IEEE ICASSP, 2023</a:t>
            </a:r>
            <a:endParaRPr lang="zh-CN" altLang="en-US" sz="11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D422B98-64D8-6C7D-CC44-D8D6AAF96EA9}"/>
              </a:ext>
            </a:extLst>
          </p:cNvPr>
          <p:cNvSpPr txBox="1"/>
          <p:nvPr/>
        </p:nvSpPr>
        <p:spPr>
          <a:xfrm>
            <a:off x="2188310" y="3560029"/>
            <a:ext cx="1635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HuBERT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[6]</a:t>
            </a:r>
            <a:endParaRPr lang="zh-CN" altLang="en-US" sz="24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E570F2-CAA3-6D8F-A9DF-D91D91D75803}"/>
              </a:ext>
            </a:extLst>
          </p:cNvPr>
          <p:cNvSpPr txBox="1"/>
          <p:nvPr/>
        </p:nvSpPr>
        <p:spPr>
          <a:xfrm>
            <a:off x="7700512" y="3543096"/>
            <a:ext cx="2662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ASR</a:t>
            </a:r>
            <a:r>
              <a:rPr lang="zh-CN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[7]</a:t>
            </a:r>
            <a:endParaRPr lang="zh-CN" altLang="en-US" sz="24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3EE7F4A-FBAD-D00E-5652-729AE6CBB162}"/>
              </a:ext>
            </a:extLst>
          </p:cNvPr>
          <p:cNvSpPr txBox="1"/>
          <p:nvPr/>
        </p:nvSpPr>
        <p:spPr>
          <a:xfrm>
            <a:off x="82026" y="5965977"/>
            <a:ext cx="102811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[6]</a:t>
            </a:r>
            <a:r>
              <a:rPr lang="zh-CN" altLang="en-US" sz="1100" dirty="0"/>
              <a:t> </a:t>
            </a:r>
            <a:r>
              <a:rPr lang="en-US" altLang="zh-CN" sz="1100" dirty="0"/>
              <a:t>Hsu,</a:t>
            </a:r>
            <a:r>
              <a:rPr lang="zh-CN" altLang="en-US" sz="1100" dirty="0"/>
              <a:t> </a:t>
            </a:r>
            <a:r>
              <a:rPr lang="en-US" altLang="zh-CN" sz="1100" dirty="0"/>
              <a:t>Wei-Ning,</a:t>
            </a:r>
            <a:r>
              <a:rPr lang="zh-CN" altLang="en-US" sz="1100" dirty="0"/>
              <a:t> </a:t>
            </a:r>
            <a:r>
              <a:rPr lang="en-US" altLang="zh-CN" sz="1100" dirty="0"/>
              <a:t>et</a:t>
            </a:r>
            <a:r>
              <a:rPr lang="zh-CN" altLang="en-US" sz="1100" dirty="0"/>
              <a:t> </a:t>
            </a:r>
            <a:r>
              <a:rPr lang="en-US" altLang="zh-CN" sz="1100" dirty="0"/>
              <a:t>al.,</a:t>
            </a:r>
            <a:r>
              <a:rPr lang="zh-CN" altLang="en-US" sz="1100" dirty="0"/>
              <a:t> </a:t>
            </a:r>
            <a:r>
              <a:rPr lang="en" altLang="zh-CN" sz="1100" dirty="0"/>
              <a:t>Hubert: </a:t>
            </a:r>
            <a:r>
              <a:rPr lang="en-US" altLang="zh-CN" sz="1100" dirty="0"/>
              <a:t>s</a:t>
            </a:r>
            <a:r>
              <a:rPr lang="en" altLang="zh-CN" sz="1100" dirty="0"/>
              <a:t>elf-supervised speech representation learning by masked prediction of hidden units,</a:t>
            </a:r>
            <a:r>
              <a:rPr lang="zh-CN" altLang="en-US" sz="1100" dirty="0"/>
              <a:t> </a:t>
            </a:r>
            <a:r>
              <a:rPr lang="en" altLang="zh-CN" sz="1100" dirty="0"/>
              <a:t>IEEE/ACM</a:t>
            </a:r>
            <a:r>
              <a:rPr lang="zh-CN" altLang="en-US" sz="1100" dirty="0"/>
              <a:t> </a:t>
            </a:r>
            <a:r>
              <a:rPr lang="en-US" altLang="zh-CN" sz="1100" dirty="0"/>
              <a:t>TASLP</a:t>
            </a:r>
            <a:r>
              <a:rPr lang="en" altLang="zh-CN" sz="1100" dirty="0"/>
              <a:t>, 2021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6008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-US" altLang="zh-CN" dirty="0"/>
              <a:t>2. Objective – Two Inspirations (2/2)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C621FC1-F93F-280E-7455-7023B219DA40}"/>
              </a:ext>
            </a:extLst>
          </p:cNvPr>
          <p:cNvSpPr txBox="1"/>
          <p:nvPr/>
        </p:nvSpPr>
        <p:spPr>
          <a:xfrm>
            <a:off x="88164" y="1703112"/>
            <a:ext cx="5720965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Discrete speech units with less paralinguistic information</a:t>
            </a:r>
          </a:p>
          <a:p>
            <a:pPr lvl="1"/>
            <a:endParaRPr lang="en-US" altLang="zh-CN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zh-CN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Speech units often serve as linguistic representations in VC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[10]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offer a shortcut for bypassing text and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-spectrogram in speech translation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[11]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A0EF2A1-A920-DF76-7C8C-9EB37B0E08F7}"/>
              </a:ext>
            </a:extLst>
          </p:cNvPr>
          <p:cNvSpPr txBox="1"/>
          <p:nvPr/>
        </p:nvSpPr>
        <p:spPr>
          <a:xfrm>
            <a:off x="88163" y="6354366"/>
            <a:ext cx="93247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[10]</a:t>
            </a:r>
            <a:r>
              <a:rPr lang="zh-CN" altLang="en-US" sz="1100" dirty="0"/>
              <a:t> </a:t>
            </a:r>
            <a:r>
              <a:rPr lang="en" altLang="zh-CN" sz="1100" dirty="0" err="1"/>
              <a:t>Polyak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Adam,</a:t>
            </a:r>
            <a:r>
              <a:rPr lang="zh-CN" altLang="en-US" sz="1100" dirty="0"/>
              <a:t> </a:t>
            </a:r>
            <a:r>
              <a:rPr lang="en-US" altLang="zh-CN" sz="1100" dirty="0"/>
              <a:t>et</a:t>
            </a:r>
            <a:r>
              <a:rPr lang="zh-CN" altLang="en-US" sz="1100" dirty="0"/>
              <a:t> </a:t>
            </a:r>
            <a:r>
              <a:rPr lang="en-US" altLang="zh-CN" sz="1100" dirty="0"/>
              <a:t>al.,</a:t>
            </a:r>
            <a:r>
              <a:rPr lang="zh-CN" altLang="en-US" sz="1100" dirty="0"/>
              <a:t> </a:t>
            </a:r>
            <a:r>
              <a:rPr lang="en" altLang="zh-CN" sz="1100" dirty="0"/>
              <a:t>Speech </a:t>
            </a:r>
            <a:r>
              <a:rPr lang="en-US" altLang="zh-CN" sz="1100" dirty="0"/>
              <a:t>r</a:t>
            </a:r>
            <a:r>
              <a:rPr lang="en" altLang="zh-CN" sz="1100" dirty="0" err="1"/>
              <a:t>esynthesis</a:t>
            </a:r>
            <a:r>
              <a:rPr lang="en" altLang="zh-CN" sz="1100" dirty="0"/>
              <a:t> from </a:t>
            </a:r>
            <a:r>
              <a:rPr lang="en-US" altLang="zh-CN" sz="1100" dirty="0"/>
              <a:t>d</a:t>
            </a:r>
            <a:r>
              <a:rPr lang="en" altLang="zh-CN" sz="1100" dirty="0" err="1"/>
              <a:t>iscrete</a:t>
            </a:r>
            <a:r>
              <a:rPr lang="en" altLang="zh-CN" sz="1100" dirty="0"/>
              <a:t> </a:t>
            </a:r>
            <a:r>
              <a:rPr lang="en-US" altLang="zh-CN" sz="1100" dirty="0"/>
              <a:t>d</a:t>
            </a:r>
            <a:r>
              <a:rPr lang="en" altLang="zh-CN" sz="1100" dirty="0" err="1"/>
              <a:t>isentangled</a:t>
            </a:r>
            <a:r>
              <a:rPr lang="en" altLang="zh-CN" sz="1100" dirty="0"/>
              <a:t> </a:t>
            </a:r>
            <a:r>
              <a:rPr lang="en-US" altLang="zh-CN" sz="1100" dirty="0"/>
              <a:t>s</a:t>
            </a:r>
            <a:r>
              <a:rPr lang="en" altLang="zh-CN" sz="1100" dirty="0"/>
              <a:t>elf-</a:t>
            </a:r>
            <a:r>
              <a:rPr lang="en-US" altLang="zh-CN" sz="1100" dirty="0"/>
              <a:t>s</a:t>
            </a:r>
            <a:r>
              <a:rPr lang="en" altLang="zh-CN" sz="1100" dirty="0" err="1"/>
              <a:t>upervised</a:t>
            </a:r>
            <a:r>
              <a:rPr lang="en" altLang="zh-CN" sz="1100" dirty="0"/>
              <a:t> </a:t>
            </a:r>
            <a:r>
              <a:rPr lang="en-US" altLang="zh-CN" sz="1100" dirty="0"/>
              <a:t>r</a:t>
            </a:r>
            <a:r>
              <a:rPr lang="en" altLang="zh-CN" sz="1100" dirty="0" err="1"/>
              <a:t>epresentations</a:t>
            </a:r>
            <a:r>
              <a:rPr lang="en" altLang="zh-CN" sz="1100" dirty="0"/>
              <a:t>, </a:t>
            </a:r>
            <a:r>
              <a:rPr lang="en" altLang="zh-CN" sz="1100" dirty="0" err="1"/>
              <a:t>Interspeech</a:t>
            </a:r>
            <a:r>
              <a:rPr lang="en" altLang="zh-CN" sz="1100" dirty="0"/>
              <a:t>, 2021</a:t>
            </a:r>
            <a:endParaRPr lang="zh-CN" altLang="en-US" sz="11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4723A8-DB47-89C7-2E98-B0F0E7FFD94C}"/>
              </a:ext>
            </a:extLst>
          </p:cNvPr>
          <p:cNvSpPr txBox="1"/>
          <p:nvPr/>
        </p:nvSpPr>
        <p:spPr>
          <a:xfrm>
            <a:off x="88164" y="6541609"/>
            <a:ext cx="82669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[11]</a:t>
            </a:r>
            <a:r>
              <a:rPr lang="zh-CN" altLang="en-US" sz="1100" dirty="0"/>
              <a:t> </a:t>
            </a:r>
            <a:r>
              <a:rPr lang="en" altLang="zh-CN" sz="1100" dirty="0"/>
              <a:t>Nguyen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Xuan-Phi,</a:t>
            </a:r>
            <a:r>
              <a:rPr lang="zh-CN" altLang="en-US" sz="1100" dirty="0"/>
              <a:t> </a:t>
            </a:r>
            <a:r>
              <a:rPr lang="en-US" altLang="zh-CN" sz="1100" dirty="0"/>
              <a:t>et</a:t>
            </a:r>
            <a:r>
              <a:rPr lang="zh-CN" altLang="en-US" sz="1100" dirty="0"/>
              <a:t> </a:t>
            </a:r>
            <a:r>
              <a:rPr lang="en-US" altLang="zh-CN" sz="1100" dirty="0"/>
              <a:t>al.,</a:t>
            </a:r>
            <a:r>
              <a:rPr lang="zh-CN" altLang="en-US" sz="1100" dirty="0"/>
              <a:t> </a:t>
            </a:r>
            <a:r>
              <a:rPr lang="en" altLang="zh-CN" sz="1100" dirty="0"/>
              <a:t>Improving speech-to-speech translation through unlabeled text, IEEE ICASSP, 2023</a:t>
            </a:r>
            <a:endParaRPr lang="zh-CN" altLang="en-US" sz="1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86BD09-E609-B486-2986-9501CB30D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"/>
          <a:stretch/>
        </p:blipFill>
        <p:spPr bwMode="auto">
          <a:xfrm>
            <a:off x="5995866" y="1515869"/>
            <a:ext cx="6073468" cy="34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9C1FCDE-51E7-112D-FA29-BA623EE4596F}"/>
              </a:ext>
            </a:extLst>
          </p:cNvPr>
          <p:cNvSpPr txBox="1"/>
          <p:nvPr/>
        </p:nvSpPr>
        <p:spPr>
          <a:xfrm>
            <a:off x="5947402" y="5250862"/>
            <a:ext cx="61703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Speech Resynthesis from Discrete Disentangled Self-Supervised Representations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[10]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8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" altLang="zh-CN" dirty="0"/>
              <a:t>Outline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6460BD5-415C-3079-D85A-6BC70FB80084}"/>
              </a:ext>
            </a:extLst>
          </p:cNvPr>
          <p:cNvSpPr txBox="1"/>
          <p:nvPr/>
        </p:nvSpPr>
        <p:spPr>
          <a:xfrm>
            <a:off x="1067811" y="1301875"/>
            <a:ext cx="4568901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Proposed Method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674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8BF549-9A07-C04E-DC90-A842A4C1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8" y="151550"/>
            <a:ext cx="5660369" cy="432000"/>
          </a:xfrm>
        </p:spPr>
        <p:txBody>
          <a:bodyPr/>
          <a:lstStyle/>
          <a:p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Unit-DSR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3AE6F3-64A3-BB1B-D5FE-CED4A74E2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842BF6CE-F7D5-DC5B-A799-AC678DD7DAA1}"/>
              </a:ext>
            </a:extLst>
          </p:cNvPr>
          <p:cNvSpPr txBox="1"/>
          <p:nvPr/>
        </p:nvSpPr>
        <p:spPr>
          <a:xfrm>
            <a:off x="223630" y="946416"/>
            <a:ext cx="576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Discretize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2A11A08F-2025-44DF-9470-7370549ABE68}"/>
              </a:ext>
            </a:extLst>
          </p:cNvPr>
          <p:cNvSpPr/>
          <p:nvPr/>
        </p:nvSpPr>
        <p:spPr>
          <a:xfrm>
            <a:off x="6319589" y="1694683"/>
            <a:ext cx="3261725" cy="440438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20"/>
              </a:lnSpc>
            </a:pPr>
            <a:r>
              <a:rPr kumimoji="1" lang="en-US" altLang="zh-CN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</a:t>
            </a:r>
            <a:r>
              <a:rPr kumimoji="1" lang="zh-CN" alt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</a:t>
            </a:r>
            <a:r>
              <a:rPr kumimoji="1" lang="zh-CN" alt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</a:t>
            </a:r>
            <a:r>
              <a:rPr kumimoji="1" lang="zh-CN" alt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381</a:t>
            </a:r>
            <a:r>
              <a:rPr kumimoji="1" lang="zh-CN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  <a:p>
            <a:pPr algn="ctr">
              <a:lnSpc>
                <a:spcPts val="1520"/>
              </a:lnSpc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80B45A-6395-58D2-32FC-AA0D21F7E9E0}"/>
              </a:ext>
            </a:extLst>
          </p:cNvPr>
          <p:cNvGrpSpPr/>
          <p:nvPr/>
        </p:nvGrpSpPr>
        <p:grpSpPr>
          <a:xfrm>
            <a:off x="8098294" y="5904032"/>
            <a:ext cx="1171608" cy="369361"/>
            <a:chOff x="1341303" y="4556476"/>
            <a:chExt cx="1171608" cy="389469"/>
          </a:xfrm>
          <a:solidFill>
            <a:srgbClr val="00B0F0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53DCE5C-F2B8-02DC-4574-32FFD43DDC29}"/>
                </a:ext>
              </a:extLst>
            </p:cNvPr>
            <p:cNvSpPr/>
            <p:nvPr/>
          </p:nvSpPr>
          <p:spPr>
            <a:xfrm>
              <a:off x="1425737" y="4645376"/>
              <a:ext cx="58448" cy="211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2A45BE1-BFEB-0357-BCC0-F367DC1C4348}"/>
                </a:ext>
              </a:extLst>
            </p:cNvPr>
            <p:cNvSpPr/>
            <p:nvPr/>
          </p:nvSpPr>
          <p:spPr>
            <a:xfrm>
              <a:off x="1521277" y="4603043"/>
              <a:ext cx="58448" cy="2963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55E9A1B-300A-45E0-56E5-E7999EAE2A36}"/>
                </a:ext>
              </a:extLst>
            </p:cNvPr>
            <p:cNvSpPr/>
            <p:nvPr/>
          </p:nvSpPr>
          <p:spPr>
            <a:xfrm>
              <a:off x="1616817" y="4556476"/>
              <a:ext cx="58448" cy="3894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3B4DF8E-BE8F-9370-16BD-6C3FC50DACFA}"/>
                </a:ext>
              </a:extLst>
            </p:cNvPr>
            <p:cNvSpPr/>
            <p:nvPr/>
          </p:nvSpPr>
          <p:spPr>
            <a:xfrm>
              <a:off x="1712357" y="4603043"/>
              <a:ext cx="58448" cy="2963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D10701-0BFE-FEDD-A084-B2329BE03796}"/>
                </a:ext>
              </a:extLst>
            </p:cNvPr>
            <p:cNvSpPr/>
            <p:nvPr/>
          </p:nvSpPr>
          <p:spPr>
            <a:xfrm>
              <a:off x="1807897" y="4645376"/>
              <a:ext cx="58448" cy="211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641B19D-6C02-FB32-4A03-672F031E2ECF}"/>
                </a:ext>
              </a:extLst>
            </p:cNvPr>
            <p:cNvSpPr/>
            <p:nvPr/>
          </p:nvSpPr>
          <p:spPr>
            <a:xfrm>
              <a:off x="1903437" y="4682418"/>
              <a:ext cx="47342" cy="137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6EE6D4D-BC1F-D46A-F1E8-4CAF5DCDE954}"/>
                </a:ext>
              </a:extLst>
            </p:cNvPr>
            <p:cNvSpPr/>
            <p:nvPr/>
          </p:nvSpPr>
          <p:spPr>
            <a:xfrm rot="10800000">
              <a:off x="1987871" y="4645376"/>
              <a:ext cx="58448" cy="211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E4F31FD-2640-A320-BC33-182CF877B2FE}"/>
                </a:ext>
              </a:extLst>
            </p:cNvPr>
            <p:cNvSpPr/>
            <p:nvPr/>
          </p:nvSpPr>
          <p:spPr>
            <a:xfrm rot="10800000">
              <a:off x="2083411" y="4603043"/>
              <a:ext cx="58448" cy="2963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6176232-1FD6-B9F9-C8F1-EF42B1EF2AFA}"/>
                </a:ext>
              </a:extLst>
            </p:cNvPr>
            <p:cNvSpPr/>
            <p:nvPr/>
          </p:nvSpPr>
          <p:spPr>
            <a:xfrm rot="10800000">
              <a:off x="2178951" y="4579760"/>
              <a:ext cx="58449" cy="3429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9182D2E-514B-1EB4-2F53-A64DFB960C4B}"/>
                </a:ext>
              </a:extLst>
            </p:cNvPr>
            <p:cNvSpPr/>
            <p:nvPr/>
          </p:nvSpPr>
          <p:spPr>
            <a:xfrm rot="10800000">
              <a:off x="2274492" y="4603043"/>
              <a:ext cx="58448" cy="2963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E842B6A-3601-528D-AE9C-5ABA1E02FE18}"/>
                </a:ext>
              </a:extLst>
            </p:cNvPr>
            <p:cNvSpPr/>
            <p:nvPr/>
          </p:nvSpPr>
          <p:spPr>
            <a:xfrm rot="10800000">
              <a:off x="2370032" y="4645376"/>
              <a:ext cx="58448" cy="211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99D87ED-A8B8-E17A-64F2-30F7867776AD}"/>
                </a:ext>
              </a:extLst>
            </p:cNvPr>
            <p:cNvSpPr/>
            <p:nvPr/>
          </p:nvSpPr>
          <p:spPr>
            <a:xfrm rot="10800000">
              <a:off x="2465569" y="4682418"/>
              <a:ext cx="47342" cy="137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9B4FF8C-9A88-C9AF-4373-C86B2F41137B}"/>
                </a:ext>
              </a:extLst>
            </p:cNvPr>
            <p:cNvSpPr/>
            <p:nvPr/>
          </p:nvSpPr>
          <p:spPr>
            <a:xfrm rot="10800000">
              <a:off x="1341303" y="4682418"/>
              <a:ext cx="47342" cy="137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FA921D38-0A02-3847-41C1-71A9D85AAE68}"/>
              </a:ext>
            </a:extLst>
          </p:cNvPr>
          <p:cNvCxnSpPr>
            <a:cxnSpLocks/>
          </p:cNvCxnSpPr>
          <p:nvPr/>
        </p:nvCxnSpPr>
        <p:spPr>
          <a:xfrm flipV="1">
            <a:off x="7962531" y="5533788"/>
            <a:ext cx="0" cy="2440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BA0589EB-14D2-0D8F-7B2A-F594E5BF764D}"/>
              </a:ext>
            </a:extLst>
          </p:cNvPr>
          <p:cNvCxnSpPr>
            <a:cxnSpLocks/>
          </p:cNvCxnSpPr>
          <p:nvPr/>
        </p:nvCxnSpPr>
        <p:spPr>
          <a:xfrm flipV="1">
            <a:off x="7950453" y="3667833"/>
            <a:ext cx="767" cy="2257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79325C0-4571-C45E-935E-94C1037A0FE4}"/>
              </a:ext>
            </a:extLst>
          </p:cNvPr>
          <p:cNvGrpSpPr/>
          <p:nvPr/>
        </p:nvGrpSpPr>
        <p:grpSpPr>
          <a:xfrm>
            <a:off x="7453348" y="3136061"/>
            <a:ext cx="994209" cy="280926"/>
            <a:chOff x="1793081" y="6685237"/>
            <a:chExt cx="994209" cy="38206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EE47DC4-1236-D5F9-5E88-9A774115CA48}"/>
                </a:ext>
              </a:extLst>
            </p:cNvPr>
            <p:cNvSpPr/>
            <p:nvPr/>
          </p:nvSpPr>
          <p:spPr>
            <a:xfrm>
              <a:off x="1793081" y="6685237"/>
              <a:ext cx="107157" cy="3820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C663D2B-EE9A-23C2-2D89-2B918CC357B6}"/>
                </a:ext>
              </a:extLst>
            </p:cNvPr>
            <p:cNvSpPr/>
            <p:nvPr/>
          </p:nvSpPr>
          <p:spPr>
            <a:xfrm>
              <a:off x="1940923" y="6685237"/>
              <a:ext cx="107157" cy="3820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AD289B5-06EA-61FE-A307-13CD262EE862}"/>
                </a:ext>
              </a:extLst>
            </p:cNvPr>
            <p:cNvSpPr/>
            <p:nvPr/>
          </p:nvSpPr>
          <p:spPr>
            <a:xfrm>
              <a:off x="2088765" y="6685237"/>
              <a:ext cx="107157" cy="3820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0D56921-6B9C-3706-CF59-893FDB7DE0C2}"/>
                </a:ext>
              </a:extLst>
            </p:cNvPr>
            <p:cNvSpPr/>
            <p:nvPr/>
          </p:nvSpPr>
          <p:spPr>
            <a:xfrm>
              <a:off x="2236607" y="6685237"/>
              <a:ext cx="107157" cy="3820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C4CFF06-11F5-9481-60C2-A479EB2106FD}"/>
                </a:ext>
              </a:extLst>
            </p:cNvPr>
            <p:cNvSpPr/>
            <p:nvPr/>
          </p:nvSpPr>
          <p:spPr>
            <a:xfrm>
              <a:off x="2384449" y="6685237"/>
              <a:ext cx="107157" cy="3820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43AC886-0EA9-0A50-8008-553288681B99}"/>
                </a:ext>
              </a:extLst>
            </p:cNvPr>
            <p:cNvSpPr/>
            <p:nvPr/>
          </p:nvSpPr>
          <p:spPr>
            <a:xfrm>
              <a:off x="2532291" y="6685237"/>
              <a:ext cx="107157" cy="3820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019EB80-773A-7C51-0369-35CA81A83F7A}"/>
                </a:ext>
              </a:extLst>
            </p:cNvPr>
            <p:cNvSpPr/>
            <p:nvPr/>
          </p:nvSpPr>
          <p:spPr>
            <a:xfrm>
              <a:off x="2680133" y="6685237"/>
              <a:ext cx="107157" cy="3820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AF3B6EF2-71C6-8C0D-DCB3-760FA565BF4F}"/>
              </a:ext>
            </a:extLst>
          </p:cNvPr>
          <p:cNvSpPr txBox="1"/>
          <p:nvPr/>
        </p:nvSpPr>
        <p:spPr>
          <a:xfrm>
            <a:off x="6572758" y="3354336"/>
            <a:ext cx="27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B866D6EE-FD39-AA96-A522-1A1568995D46}"/>
              </a:ext>
            </a:extLst>
          </p:cNvPr>
          <p:cNvSpPr/>
          <p:nvPr/>
        </p:nvSpPr>
        <p:spPr>
          <a:xfrm>
            <a:off x="7145598" y="2390430"/>
            <a:ext cx="1609708" cy="513280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K-means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B3935C59-90FA-166F-B4DA-EAEAF45A9BA2}"/>
              </a:ext>
            </a:extLst>
          </p:cNvPr>
          <p:cNvCxnSpPr>
            <a:cxnSpLocks/>
          </p:cNvCxnSpPr>
          <p:nvPr/>
        </p:nvCxnSpPr>
        <p:spPr>
          <a:xfrm flipH="1" flipV="1">
            <a:off x="7950452" y="2903509"/>
            <a:ext cx="1" cy="2216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B26B5D3B-D676-44E5-483A-9A04BA8AA10C}"/>
              </a:ext>
            </a:extLst>
          </p:cNvPr>
          <p:cNvCxnSpPr>
            <a:cxnSpLocks/>
          </p:cNvCxnSpPr>
          <p:nvPr/>
        </p:nvCxnSpPr>
        <p:spPr>
          <a:xfrm flipV="1">
            <a:off x="7950452" y="2135435"/>
            <a:ext cx="1" cy="2330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824687E2-C69A-7379-4FF4-39058BBC517C}"/>
              </a:ext>
            </a:extLst>
          </p:cNvPr>
          <p:cNvCxnSpPr>
            <a:cxnSpLocks/>
          </p:cNvCxnSpPr>
          <p:nvPr/>
        </p:nvCxnSpPr>
        <p:spPr>
          <a:xfrm flipV="1">
            <a:off x="7950452" y="1399492"/>
            <a:ext cx="0" cy="2321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54F026E0-D935-D9A0-EA5C-147AB7622255}"/>
              </a:ext>
            </a:extLst>
          </p:cNvPr>
          <p:cNvSpPr/>
          <p:nvPr/>
        </p:nvSpPr>
        <p:spPr>
          <a:xfrm>
            <a:off x="7243142" y="1027441"/>
            <a:ext cx="1414620" cy="361171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Deduplicate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ED356B04-36FF-0468-D2DF-8F4DC2301E5E}"/>
              </a:ext>
            </a:extLst>
          </p:cNvPr>
          <p:cNvSpPr/>
          <p:nvPr/>
        </p:nvSpPr>
        <p:spPr>
          <a:xfrm>
            <a:off x="6839599" y="300434"/>
            <a:ext cx="2221703" cy="520587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20"/>
              </a:lnSpc>
            </a:pPr>
            <a:r>
              <a:rPr kumimoji="1" lang="en-US" altLang="zh-CN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</a:t>
            </a:r>
            <a:r>
              <a:rPr kumimoji="1" lang="zh-CN" alt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381</a:t>
            </a:r>
            <a:r>
              <a:rPr kumimoji="1" lang="zh-CN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  <a:p>
            <a:pPr algn="ctr">
              <a:lnSpc>
                <a:spcPts val="1520"/>
              </a:lnSpc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norm-units</a:t>
            </a:r>
            <a:endParaRPr kumimoji="1"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9BFFB75A-378F-625D-4DE8-E175050752C6}"/>
              </a:ext>
            </a:extLst>
          </p:cNvPr>
          <p:cNvCxnSpPr>
            <a:cxnSpLocks/>
          </p:cNvCxnSpPr>
          <p:nvPr/>
        </p:nvCxnSpPr>
        <p:spPr>
          <a:xfrm flipV="1">
            <a:off x="7950452" y="787446"/>
            <a:ext cx="1" cy="2291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E100D34-308C-A616-74FF-2D4CEC721DF5}"/>
              </a:ext>
            </a:extLst>
          </p:cNvPr>
          <p:cNvGrpSpPr/>
          <p:nvPr/>
        </p:nvGrpSpPr>
        <p:grpSpPr>
          <a:xfrm>
            <a:off x="6675126" y="3904497"/>
            <a:ext cx="2652248" cy="1629291"/>
            <a:chOff x="1427883" y="7300731"/>
            <a:chExt cx="2652248" cy="1629291"/>
          </a:xfrm>
        </p:grpSpPr>
        <p:sp>
          <p:nvSpPr>
            <p:cNvPr id="43" name="圆角矩形 42">
              <a:extLst>
                <a:ext uri="{FF2B5EF4-FFF2-40B4-BE49-F238E27FC236}">
                  <a16:creationId xmlns:a16="http://schemas.microsoft.com/office/drawing/2014/main" id="{600F395B-055D-79C6-117D-48CF4562A188}"/>
                </a:ext>
              </a:extLst>
            </p:cNvPr>
            <p:cNvSpPr/>
            <p:nvPr/>
          </p:nvSpPr>
          <p:spPr>
            <a:xfrm>
              <a:off x="1427883" y="7300731"/>
              <a:ext cx="2652248" cy="16292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圆角矩形 43">
              <a:extLst>
                <a:ext uri="{FF2B5EF4-FFF2-40B4-BE49-F238E27FC236}">
                  <a16:creationId xmlns:a16="http://schemas.microsoft.com/office/drawing/2014/main" id="{FA4F85A2-93CA-9C85-F2F4-23D9F4020625}"/>
                </a:ext>
              </a:extLst>
            </p:cNvPr>
            <p:cNvSpPr/>
            <p:nvPr/>
          </p:nvSpPr>
          <p:spPr>
            <a:xfrm>
              <a:off x="1898351" y="8280129"/>
              <a:ext cx="1609712" cy="513280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Convolutional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encoder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圆角矩形 44">
              <a:extLst>
                <a:ext uri="{FF2B5EF4-FFF2-40B4-BE49-F238E27FC236}">
                  <a16:creationId xmlns:a16="http://schemas.microsoft.com/office/drawing/2014/main" id="{7A626545-4D65-0FD8-5635-B803E9F32809}"/>
                </a:ext>
              </a:extLst>
            </p:cNvPr>
            <p:cNvSpPr/>
            <p:nvPr/>
          </p:nvSpPr>
          <p:spPr>
            <a:xfrm>
              <a:off x="1996283" y="7620350"/>
              <a:ext cx="1414620" cy="513280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Transformer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encoder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直线连接符 45">
              <a:extLst>
                <a:ext uri="{FF2B5EF4-FFF2-40B4-BE49-F238E27FC236}">
                  <a16:creationId xmlns:a16="http://schemas.microsoft.com/office/drawing/2014/main" id="{6225B277-CA80-72AB-2192-CBA25801C1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03593" y="8144510"/>
              <a:ext cx="1" cy="103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AB0CAE4D-ABE4-C808-91BE-3F986237BE5E}"/>
                </a:ext>
              </a:extLst>
            </p:cNvPr>
            <p:cNvSpPr txBox="1"/>
            <p:nvPr/>
          </p:nvSpPr>
          <p:spPr>
            <a:xfrm>
              <a:off x="1449182" y="7318813"/>
              <a:ext cx="2023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HuBERT</a:t>
              </a:r>
              <a:r>
                <a:rPr kumimoji="1" lang="zh-CN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1" lang="zh-CN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base</a:t>
              </a:r>
              <a:endPara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EB3EAAD1-D385-9E0F-E751-50EFC0E9EE47}"/>
              </a:ext>
            </a:extLst>
          </p:cNvPr>
          <p:cNvSpPr txBox="1"/>
          <p:nvPr/>
        </p:nvSpPr>
        <p:spPr>
          <a:xfrm>
            <a:off x="5984347" y="5749310"/>
            <a:ext cx="2235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Healthy</a:t>
            </a:r>
            <a:r>
              <a:rPr lang="zh-CN" alt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zh-CN" altLang="en-US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‘bath’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E3B7885-A64B-DBCC-45CC-81D6862DED7D}"/>
              </a:ext>
            </a:extLst>
          </p:cNvPr>
          <p:cNvSpPr txBox="1"/>
          <p:nvPr/>
        </p:nvSpPr>
        <p:spPr>
          <a:xfrm>
            <a:off x="487701" y="2140242"/>
            <a:ext cx="56603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utterance</a:t>
            </a:r>
            <a:r>
              <a:rPr kumimoji="1"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(with content ‘bath’) from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healthy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speaker: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Extract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HuBERT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representations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Discretized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Deduplicated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norm-units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en-US" altLang="zh-C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</a:t>
            </a:r>
            <a:r>
              <a:rPr kumimoji="1" lang="zh-CN" alt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381</a:t>
            </a:r>
            <a:r>
              <a:rPr kumimoji="1" lang="zh-CN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</p:txBody>
      </p:sp>
      <p:pic>
        <p:nvPicPr>
          <p:cNvPr id="5" name="CF02_B2_UW97_M5_副本">
            <a:hlinkClick r:id="" action="ppaction://media"/>
            <a:extLst>
              <a:ext uri="{FF2B5EF4-FFF2-40B4-BE49-F238E27FC236}">
                <a16:creationId xmlns:a16="http://schemas.microsoft.com/office/drawing/2014/main" id="{F2BC2291-6555-1239-1C48-542FEB06E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6154" y="5267558"/>
            <a:ext cx="1086808" cy="10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0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8BF549-9A07-C04E-DC90-A842A4C1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8" y="151550"/>
            <a:ext cx="5660369" cy="432000"/>
          </a:xfrm>
        </p:spPr>
        <p:txBody>
          <a:bodyPr/>
          <a:lstStyle/>
          <a:p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Unit-DSR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3AE6F3-64A3-BB1B-D5FE-CED4A74E2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2A11A08F-2025-44DF-9470-7370549ABE68}"/>
              </a:ext>
            </a:extLst>
          </p:cNvPr>
          <p:cNvSpPr/>
          <p:nvPr/>
        </p:nvSpPr>
        <p:spPr>
          <a:xfrm>
            <a:off x="6319589" y="1694683"/>
            <a:ext cx="3261725" cy="440438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20"/>
              </a:lnSpc>
              <a:spcBef>
                <a:spcPts val="600"/>
              </a:spcBef>
            </a:pPr>
            <a:r>
              <a:rPr kumimoji="1" lang="en-US" altLang="zh-CN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kumimoji="1" lang="zh-CN" alt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kumimoji="1" lang="zh-CN" alt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kumimoji="1" lang="zh-CN" alt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556</a:t>
            </a:r>
            <a:r>
              <a:rPr kumimoji="1" lang="zh-CN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296</a:t>
            </a:r>
          </a:p>
          <a:p>
            <a:pPr algn="ctr">
              <a:lnSpc>
                <a:spcPts val="1520"/>
              </a:lnSpc>
              <a:spcBef>
                <a:spcPts val="600"/>
              </a:spcBef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80B45A-6395-58D2-32FC-AA0D21F7E9E0}"/>
              </a:ext>
            </a:extLst>
          </p:cNvPr>
          <p:cNvGrpSpPr/>
          <p:nvPr/>
        </p:nvGrpSpPr>
        <p:grpSpPr>
          <a:xfrm>
            <a:off x="8192558" y="5925787"/>
            <a:ext cx="1171608" cy="369361"/>
            <a:chOff x="1341303" y="4556476"/>
            <a:chExt cx="1171608" cy="389469"/>
          </a:xfrm>
          <a:solidFill>
            <a:srgbClr val="FF0000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53DCE5C-F2B8-02DC-4574-32FFD43DDC29}"/>
                </a:ext>
              </a:extLst>
            </p:cNvPr>
            <p:cNvSpPr/>
            <p:nvPr/>
          </p:nvSpPr>
          <p:spPr>
            <a:xfrm>
              <a:off x="1425737" y="4645376"/>
              <a:ext cx="58448" cy="211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2A45BE1-BFEB-0357-BCC0-F367DC1C4348}"/>
                </a:ext>
              </a:extLst>
            </p:cNvPr>
            <p:cNvSpPr/>
            <p:nvPr/>
          </p:nvSpPr>
          <p:spPr>
            <a:xfrm>
              <a:off x="1521277" y="4603043"/>
              <a:ext cx="58448" cy="2963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55E9A1B-300A-45E0-56E5-E7999EAE2A36}"/>
                </a:ext>
              </a:extLst>
            </p:cNvPr>
            <p:cNvSpPr/>
            <p:nvPr/>
          </p:nvSpPr>
          <p:spPr>
            <a:xfrm>
              <a:off x="1616817" y="4556476"/>
              <a:ext cx="58448" cy="3894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3B4DF8E-BE8F-9370-16BD-6C3FC50DACFA}"/>
                </a:ext>
              </a:extLst>
            </p:cNvPr>
            <p:cNvSpPr/>
            <p:nvPr/>
          </p:nvSpPr>
          <p:spPr>
            <a:xfrm>
              <a:off x="1712357" y="4603043"/>
              <a:ext cx="58448" cy="2963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D10701-0BFE-FEDD-A084-B2329BE03796}"/>
                </a:ext>
              </a:extLst>
            </p:cNvPr>
            <p:cNvSpPr/>
            <p:nvPr/>
          </p:nvSpPr>
          <p:spPr>
            <a:xfrm>
              <a:off x="1807897" y="4645376"/>
              <a:ext cx="58448" cy="211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641B19D-6C02-FB32-4A03-672F031E2ECF}"/>
                </a:ext>
              </a:extLst>
            </p:cNvPr>
            <p:cNvSpPr/>
            <p:nvPr/>
          </p:nvSpPr>
          <p:spPr>
            <a:xfrm>
              <a:off x="1903437" y="4682418"/>
              <a:ext cx="47342" cy="137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6EE6D4D-BC1F-D46A-F1E8-4CAF5DCDE954}"/>
                </a:ext>
              </a:extLst>
            </p:cNvPr>
            <p:cNvSpPr/>
            <p:nvPr/>
          </p:nvSpPr>
          <p:spPr>
            <a:xfrm rot="10800000">
              <a:off x="1987871" y="4645376"/>
              <a:ext cx="58448" cy="211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E4F31FD-2640-A320-BC33-182CF877B2FE}"/>
                </a:ext>
              </a:extLst>
            </p:cNvPr>
            <p:cNvSpPr/>
            <p:nvPr/>
          </p:nvSpPr>
          <p:spPr>
            <a:xfrm rot="10800000">
              <a:off x="2083411" y="4603043"/>
              <a:ext cx="58448" cy="2963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6176232-1FD6-B9F9-C8F1-EF42B1EF2AFA}"/>
                </a:ext>
              </a:extLst>
            </p:cNvPr>
            <p:cNvSpPr/>
            <p:nvPr/>
          </p:nvSpPr>
          <p:spPr>
            <a:xfrm rot="10800000">
              <a:off x="2178951" y="4579760"/>
              <a:ext cx="58449" cy="3429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9182D2E-514B-1EB4-2F53-A64DFB960C4B}"/>
                </a:ext>
              </a:extLst>
            </p:cNvPr>
            <p:cNvSpPr/>
            <p:nvPr/>
          </p:nvSpPr>
          <p:spPr>
            <a:xfrm rot="10800000">
              <a:off x="2274492" y="4603043"/>
              <a:ext cx="58448" cy="2963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E842B6A-3601-528D-AE9C-5ABA1E02FE18}"/>
                </a:ext>
              </a:extLst>
            </p:cNvPr>
            <p:cNvSpPr/>
            <p:nvPr/>
          </p:nvSpPr>
          <p:spPr>
            <a:xfrm rot="10800000">
              <a:off x="2370032" y="4645376"/>
              <a:ext cx="58448" cy="211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99D87ED-A8B8-E17A-64F2-30F7867776AD}"/>
                </a:ext>
              </a:extLst>
            </p:cNvPr>
            <p:cNvSpPr/>
            <p:nvPr/>
          </p:nvSpPr>
          <p:spPr>
            <a:xfrm rot="10800000">
              <a:off x="2465569" y="4682418"/>
              <a:ext cx="47342" cy="137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9B4FF8C-9A88-C9AF-4373-C86B2F41137B}"/>
                </a:ext>
              </a:extLst>
            </p:cNvPr>
            <p:cNvSpPr/>
            <p:nvPr/>
          </p:nvSpPr>
          <p:spPr>
            <a:xfrm rot="10800000">
              <a:off x="1341303" y="4682418"/>
              <a:ext cx="47342" cy="137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FA921D38-0A02-3847-41C1-71A9D85AAE68}"/>
              </a:ext>
            </a:extLst>
          </p:cNvPr>
          <p:cNvCxnSpPr>
            <a:cxnSpLocks/>
          </p:cNvCxnSpPr>
          <p:nvPr/>
        </p:nvCxnSpPr>
        <p:spPr>
          <a:xfrm flipV="1">
            <a:off x="7962531" y="5533788"/>
            <a:ext cx="0" cy="2440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BA0589EB-14D2-0D8F-7B2A-F594E5BF764D}"/>
              </a:ext>
            </a:extLst>
          </p:cNvPr>
          <p:cNvCxnSpPr>
            <a:cxnSpLocks/>
          </p:cNvCxnSpPr>
          <p:nvPr/>
        </p:nvCxnSpPr>
        <p:spPr>
          <a:xfrm flipV="1">
            <a:off x="7950453" y="3667833"/>
            <a:ext cx="767" cy="2257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79325C0-4571-C45E-935E-94C1037A0FE4}"/>
              </a:ext>
            </a:extLst>
          </p:cNvPr>
          <p:cNvGrpSpPr/>
          <p:nvPr/>
        </p:nvGrpSpPr>
        <p:grpSpPr>
          <a:xfrm>
            <a:off x="7453348" y="3136061"/>
            <a:ext cx="994209" cy="280926"/>
            <a:chOff x="1793081" y="6685237"/>
            <a:chExt cx="994209" cy="38206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EE47DC4-1236-D5F9-5E88-9A774115CA48}"/>
                </a:ext>
              </a:extLst>
            </p:cNvPr>
            <p:cNvSpPr/>
            <p:nvPr/>
          </p:nvSpPr>
          <p:spPr>
            <a:xfrm>
              <a:off x="1793081" y="6685237"/>
              <a:ext cx="107157" cy="3820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C663D2B-EE9A-23C2-2D89-2B918CC357B6}"/>
                </a:ext>
              </a:extLst>
            </p:cNvPr>
            <p:cNvSpPr/>
            <p:nvPr/>
          </p:nvSpPr>
          <p:spPr>
            <a:xfrm>
              <a:off x="1940923" y="6685237"/>
              <a:ext cx="107157" cy="3820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AD289B5-06EA-61FE-A307-13CD262EE862}"/>
                </a:ext>
              </a:extLst>
            </p:cNvPr>
            <p:cNvSpPr/>
            <p:nvPr/>
          </p:nvSpPr>
          <p:spPr>
            <a:xfrm>
              <a:off x="2088765" y="6685237"/>
              <a:ext cx="107157" cy="3820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0D56921-6B9C-3706-CF59-893FDB7DE0C2}"/>
                </a:ext>
              </a:extLst>
            </p:cNvPr>
            <p:cNvSpPr/>
            <p:nvPr/>
          </p:nvSpPr>
          <p:spPr>
            <a:xfrm>
              <a:off x="2236607" y="6685237"/>
              <a:ext cx="107157" cy="3820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C4CFF06-11F5-9481-60C2-A479EB2106FD}"/>
                </a:ext>
              </a:extLst>
            </p:cNvPr>
            <p:cNvSpPr/>
            <p:nvPr/>
          </p:nvSpPr>
          <p:spPr>
            <a:xfrm>
              <a:off x="2384449" y="6685237"/>
              <a:ext cx="107157" cy="3820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43AC886-0EA9-0A50-8008-553288681B99}"/>
                </a:ext>
              </a:extLst>
            </p:cNvPr>
            <p:cNvSpPr/>
            <p:nvPr/>
          </p:nvSpPr>
          <p:spPr>
            <a:xfrm>
              <a:off x="2532291" y="6685237"/>
              <a:ext cx="107157" cy="3820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019EB80-773A-7C51-0369-35CA81A83F7A}"/>
                </a:ext>
              </a:extLst>
            </p:cNvPr>
            <p:cNvSpPr/>
            <p:nvPr/>
          </p:nvSpPr>
          <p:spPr>
            <a:xfrm>
              <a:off x="2680133" y="6685237"/>
              <a:ext cx="107157" cy="3820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AF3B6EF2-71C6-8C0D-DCB3-760FA565BF4F}"/>
              </a:ext>
            </a:extLst>
          </p:cNvPr>
          <p:cNvSpPr txBox="1"/>
          <p:nvPr/>
        </p:nvSpPr>
        <p:spPr>
          <a:xfrm>
            <a:off x="6572758" y="3354336"/>
            <a:ext cx="275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B866D6EE-FD39-AA96-A522-1A1568995D46}"/>
              </a:ext>
            </a:extLst>
          </p:cNvPr>
          <p:cNvSpPr/>
          <p:nvPr/>
        </p:nvSpPr>
        <p:spPr>
          <a:xfrm>
            <a:off x="7145598" y="2390430"/>
            <a:ext cx="1609708" cy="513280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K-means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B3935C59-90FA-166F-B4DA-EAEAF45A9BA2}"/>
              </a:ext>
            </a:extLst>
          </p:cNvPr>
          <p:cNvCxnSpPr>
            <a:cxnSpLocks/>
          </p:cNvCxnSpPr>
          <p:nvPr/>
        </p:nvCxnSpPr>
        <p:spPr>
          <a:xfrm flipH="1" flipV="1">
            <a:off x="7950452" y="2903509"/>
            <a:ext cx="1" cy="2216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B26B5D3B-D676-44E5-483A-9A04BA8AA10C}"/>
              </a:ext>
            </a:extLst>
          </p:cNvPr>
          <p:cNvCxnSpPr>
            <a:cxnSpLocks/>
          </p:cNvCxnSpPr>
          <p:nvPr/>
        </p:nvCxnSpPr>
        <p:spPr>
          <a:xfrm flipV="1">
            <a:off x="7950452" y="2135435"/>
            <a:ext cx="1" cy="2330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824687E2-C69A-7379-4FF4-39058BBC517C}"/>
              </a:ext>
            </a:extLst>
          </p:cNvPr>
          <p:cNvCxnSpPr>
            <a:cxnSpLocks/>
          </p:cNvCxnSpPr>
          <p:nvPr/>
        </p:nvCxnSpPr>
        <p:spPr>
          <a:xfrm flipV="1">
            <a:off x="7950452" y="1399492"/>
            <a:ext cx="0" cy="2321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圆角矩形 38">
            <a:extLst>
              <a:ext uri="{FF2B5EF4-FFF2-40B4-BE49-F238E27FC236}">
                <a16:creationId xmlns:a16="http://schemas.microsoft.com/office/drawing/2014/main" id="{54F026E0-D935-D9A0-EA5C-147AB7622255}"/>
              </a:ext>
            </a:extLst>
          </p:cNvPr>
          <p:cNvSpPr/>
          <p:nvPr/>
        </p:nvSpPr>
        <p:spPr>
          <a:xfrm>
            <a:off x="7243142" y="1027441"/>
            <a:ext cx="1414620" cy="361171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Deduplicate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圆角矩形 39">
            <a:extLst>
              <a:ext uri="{FF2B5EF4-FFF2-40B4-BE49-F238E27FC236}">
                <a16:creationId xmlns:a16="http://schemas.microsoft.com/office/drawing/2014/main" id="{ED356B04-36FF-0468-D2DF-8F4DC2301E5E}"/>
              </a:ext>
            </a:extLst>
          </p:cNvPr>
          <p:cNvSpPr/>
          <p:nvPr/>
        </p:nvSpPr>
        <p:spPr>
          <a:xfrm>
            <a:off x="6839599" y="300434"/>
            <a:ext cx="2221703" cy="520587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20"/>
              </a:lnSpc>
              <a:spcBef>
                <a:spcPts val="600"/>
              </a:spcBef>
            </a:pPr>
            <a:r>
              <a:rPr kumimoji="1" lang="en-US" altLang="zh-CN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kumimoji="1" lang="zh-CN" alt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556</a:t>
            </a:r>
            <a:r>
              <a:rPr kumimoji="1" lang="zh-CN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296</a:t>
            </a:r>
          </a:p>
          <a:p>
            <a:pPr algn="ctr">
              <a:lnSpc>
                <a:spcPts val="1520"/>
              </a:lnSpc>
              <a:spcBef>
                <a:spcPts val="600"/>
              </a:spcBef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norm-units</a:t>
            </a:r>
            <a:endParaRPr kumimoji="1"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9BFFB75A-378F-625D-4DE8-E175050752C6}"/>
              </a:ext>
            </a:extLst>
          </p:cNvPr>
          <p:cNvCxnSpPr>
            <a:cxnSpLocks/>
          </p:cNvCxnSpPr>
          <p:nvPr/>
        </p:nvCxnSpPr>
        <p:spPr>
          <a:xfrm flipV="1">
            <a:off x="7950452" y="787446"/>
            <a:ext cx="1" cy="2291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E100D34-308C-A616-74FF-2D4CEC721DF5}"/>
              </a:ext>
            </a:extLst>
          </p:cNvPr>
          <p:cNvGrpSpPr/>
          <p:nvPr/>
        </p:nvGrpSpPr>
        <p:grpSpPr>
          <a:xfrm>
            <a:off x="6675126" y="3904497"/>
            <a:ext cx="2652248" cy="1629291"/>
            <a:chOff x="1427883" y="7300731"/>
            <a:chExt cx="2652248" cy="1629291"/>
          </a:xfrm>
        </p:grpSpPr>
        <p:sp>
          <p:nvSpPr>
            <p:cNvPr id="43" name="圆角矩形 42">
              <a:extLst>
                <a:ext uri="{FF2B5EF4-FFF2-40B4-BE49-F238E27FC236}">
                  <a16:creationId xmlns:a16="http://schemas.microsoft.com/office/drawing/2014/main" id="{600F395B-055D-79C6-117D-48CF4562A188}"/>
                </a:ext>
              </a:extLst>
            </p:cNvPr>
            <p:cNvSpPr/>
            <p:nvPr/>
          </p:nvSpPr>
          <p:spPr>
            <a:xfrm>
              <a:off x="1427883" y="7300731"/>
              <a:ext cx="2652248" cy="16292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圆角矩形 43">
              <a:extLst>
                <a:ext uri="{FF2B5EF4-FFF2-40B4-BE49-F238E27FC236}">
                  <a16:creationId xmlns:a16="http://schemas.microsoft.com/office/drawing/2014/main" id="{FA4F85A2-93CA-9C85-F2F4-23D9F4020625}"/>
                </a:ext>
              </a:extLst>
            </p:cNvPr>
            <p:cNvSpPr/>
            <p:nvPr/>
          </p:nvSpPr>
          <p:spPr>
            <a:xfrm>
              <a:off x="1898351" y="8280129"/>
              <a:ext cx="1609712" cy="513280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Convolutional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encoder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圆角矩形 44">
              <a:extLst>
                <a:ext uri="{FF2B5EF4-FFF2-40B4-BE49-F238E27FC236}">
                  <a16:creationId xmlns:a16="http://schemas.microsoft.com/office/drawing/2014/main" id="{7A626545-4D65-0FD8-5635-B803E9F32809}"/>
                </a:ext>
              </a:extLst>
            </p:cNvPr>
            <p:cNvSpPr/>
            <p:nvPr/>
          </p:nvSpPr>
          <p:spPr>
            <a:xfrm>
              <a:off x="1996283" y="7620350"/>
              <a:ext cx="1414620" cy="513280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Transformer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encoder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直线连接符 45">
              <a:extLst>
                <a:ext uri="{FF2B5EF4-FFF2-40B4-BE49-F238E27FC236}">
                  <a16:creationId xmlns:a16="http://schemas.microsoft.com/office/drawing/2014/main" id="{6225B277-CA80-72AB-2192-CBA25801C1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03593" y="8144510"/>
              <a:ext cx="1" cy="1035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AB0CAE4D-ABE4-C808-91BE-3F986237BE5E}"/>
                </a:ext>
              </a:extLst>
            </p:cNvPr>
            <p:cNvSpPr txBox="1"/>
            <p:nvPr/>
          </p:nvSpPr>
          <p:spPr>
            <a:xfrm>
              <a:off x="1449182" y="7318813"/>
              <a:ext cx="2023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HuBERT</a:t>
              </a:r>
              <a:r>
                <a:rPr kumimoji="1" lang="zh-CN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1" lang="zh-CN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base</a:t>
              </a:r>
              <a:endPara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EB3EAAD1-D385-9E0F-E751-50EFC0E9EE47}"/>
              </a:ext>
            </a:extLst>
          </p:cNvPr>
          <p:cNvSpPr txBox="1"/>
          <p:nvPr/>
        </p:nvSpPr>
        <p:spPr>
          <a:xfrm>
            <a:off x="5870687" y="5756525"/>
            <a:ext cx="2235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en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‘bath’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E3B7885-A64B-DBCC-45CC-81D6862DED7D}"/>
              </a:ext>
            </a:extLst>
          </p:cNvPr>
          <p:cNvSpPr txBox="1"/>
          <p:nvPr/>
        </p:nvSpPr>
        <p:spPr>
          <a:xfrm>
            <a:off x="487702" y="2140242"/>
            <a:ext cx="55995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utterance (with content ‘bath’) from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speaker: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Extract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HuBERT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representations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Discretized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Deduplicated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norm-units</a:t>
            </a:r>
            <a:r>
              <a:rPr kumimoji="1"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en-US" altLang="zh-C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kumimoji="1" lang="zh-CN" alt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556 </a:t>
            </a:r>
            <a:r>
              <a:rPr kumimoji="1" lang="en-US" altLang="zh-C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296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3F76B8A-1E3B-0A70-8B36-9049C4EEC1D8}"/>
              </a:ext>
            </a:extLst>
          </p:cNvPr>
          <p:cNvSpPr txBox="1"/>
          <p:nvPr/>
        </p:nvSpPr>
        <p:spPr>
          <a:xfrm>
            <a:off x="223630" y="946416"/>
            <a:ext cx="576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Discretize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F02_B2_UW97_M5_副本">
            <a:hlinkClick r:id="" action="ppaction://media"/>
            <a:extLst>
              <a:ext uri="{FF2B5EF4-FFF2-40B4-BE49-F238E27FC236}">
                <a16:creationId xmlns:a16="http://schemas.microsoft.com/office/drawing/2014/main" id="{CA32DBA0-CCCF-B376-7035-FD2A3E9054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2340" y="5220587"/>
            <a:ext cx="1052480" cy="10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204CA8-CFFD-620B-8B9D-F6C51ADDB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1216571-592A-A48E-4F99-B8AD305C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8" y="151550"/>
            <a:ext cx="5660369" cy="432000"/>
          </a:xfrm>
        </p:spPr>
        <p:txBody>
          <a:bodyPr/>
          <a:lstStyle/>
          <a:p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Unit-DSR</a:t>
            </a:r>
            <a:endParaRPr kumimoji="1" lang="zh-CN" altLang="en-US" dirty="0"/>
          </a:p>
        </p:txBody>
      </p:sp>
      <p:grpSp>
        <p:nvGrpSpPr>
          <p:cNvPr id="196" name="组合 195">
            <a:extLst>
              <a:ext uri="{FF2B5EF4-FFF2-40B4-BE49-F238E27FC236}">
                <a16:creationId xmlns:a16="http://schemas.microsoft.com/office/drawing/2014/main" id="{119AAAB5-2AD2-7A3B-FE83-E3385C57A13F}"/>
              </a:ext>
            </a:extLst>
          </p:cNvPr>
          <p:cNvGrpSpPr/>
          <p:nvPr/>
        </p:nvGrpSpPr>
        <p:grpSpPr>
          <a:xfrm>
            <a:off x="6207923" y="693876"/>
            <a:ext cx="5774077" cy="5008583"/>
            <a:chOff x="239837" y="693876"/>
            <a:chExt cx="5774077" cy="5008583"/>
          </a:xfrm>
        </p:grpSpPr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id="{EAFC4A34-6DAF-3A26-4C10-38799B3CCE54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flipV="1">
              <a:off x="2348442" y="4971811"/>
              <a:ext cx="563042" cy="645533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线箭头连接符 21">
              <a:extLst>
                <a:ext uri="{FF2B5EF4-FFF2-40B4-BE49-F238E27FC236}">
                  <a16:creationId xmlns:a16="http://schemas.microsoft.com/office/drawing/2014/main" id="{34CAA250-24CA-5083-1ED7-B2D9A1326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7003" y="3970801"/>
              <a:ext cx="767" cy="22571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id="{B7EBB5D5-E712-6CF7-2D89-B276C11755E2}"/>
                </a:ext>
              </a:extLst>
            </p:cNvPr>
            <p:cNvSpPr/>
            <p:nvPr/>
          </p:nvSpPr>
          <p:spPr>
            <a:xfrm>
              <a:off x="1953374" y="3455927"/>
              <a:ext cx="2031622" cy="513280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K-means</a:t>
              </a:r>
              <a:endPara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线箭头连接符 34">
              <a:extLst>
                <a:ext uri="{FF2B5EF4-FFF2-40B4-BE49-F238E27FC236}">
                  <a16:creationId xmlns:a16="http://schemas.microsoft.com/office/drawing/2014/main" id="{ACE20021-C829-BADB-C061-CEB5E3693C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9082" y="3221702"/>
              <a:ext cx="0" cy="23212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圆角矩形 35">
              <a:extLst>
                <a:ext uri="{FF2B5EF4-FFF2-40B4-BE49-F238E27FC236}">
                  <a16:creationId xmlns:a16="http://schemas.microsoft.com/office/drawing/2014/main" id="{4ED4E155-5398-F8F9-386C-94583D7BD669}"/>
                </a:ext>
              </a:extLst>
            </p:cNvPr>
            <p:cNvSpPr/>
            <p:nvPr/>
          </p:nvSpPr>
          <p:spPr>
            <a:xfrm>
              <a:off x="1990461" y="2849651"/>
              <a:ext cx="1995303" cy="361171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Deduplicate</a:t>
              </a:r>
              <a:endPara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圆角矩形 36">
              <a:extLst>
                <a:ext uri="{FF2B5EF4-FFF2-40B4-BE49-F238E27FC236}">
                  <a16:creationId xmlns:a16="http://schemas.microsoft.com/office/drawing/2014/main" id="{0F7CA20C-7272-B386-632F-455BC735622E}"/>
                </a:ext>
              </a:extLst>
            </p:cNvPr>
            <p:cNvSpPr/>
            <p:nvPr/>
          </p:nvSpPr>
          <p:spPr>
            <a:xfrm>
              <a:off x="239837" y="2257558"/>
              <a:ext cx="2221703" cy="5205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520"/>
                </a:lnSpc>
                <a:spcBef>
                  <a:spcPts val="1200"/>
                </a:spcBef>
              </a:pPr>
              <a:r>
                <a:rPr kumimoji="1" lang="en-US" altLang="zh-CN" sz="2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  <a:r>
                <a:rPr kumimoji="1"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662</a:t>
              </a:r>
              <a:r>
                <a:rPr kumimoji="1" lang="zh-CN" altLang="en-US" sz="24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381</a:t>
              </a:r>
              <a:r>
                <a:rPr kumimoji="1" lang="zh-CN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384</a:t>
              </a:r>
            </a:p>
            <a:p>
              <a:pPr algn="ctr">
                <a:lnSpc>
                  <a:spcPct val="80000"/>
                </a:lnSpc>
                <a:spcBef>
                  <a:spcPts val="1200"/>
                </a:spcBef>
              </a:pPr>
              <a:r>
                <a:rPr kumimoji="1" lang="en-US" altLang="zh-CN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Healthy</a:t>
              </a:r>
              <a:r>
                <a:rPr kumimoji="1" lang="zh-CN" altLang="en-US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norm-units</a:t>
              </a:r>
              <a:endParaRPr kumimoji="1"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A452FC0-6B6C-1E44-162C-9C53113B8FD7}"/>
                </a:ext>
              </a:extLst>
            </p:cNvPr>
            <p:cNvGrpSpPr/>
            <p:nvPr/>
          </p:nvGrpSpPr>
          <p:grpSpPr>
            <a:xfrm>
              <a:off x="1585360" y="4179276"/>
              <a:ext cx="2652248" cy="792535"/>
              <a:chOff x="1427883" y="8137487"/>
              <a:chExt cx="2652248" cy="792535"/>
            </a:xfrm>
          </p:grpSpPr>
          <p:sp>
            <p:nvSpPr>
              <p:cNvPr id="40" name="圆角矩形 39">
                <a:extLst>
                  <a:ext uri="{FF2B5EF4-FFF2-40B4-BE49-F238E27FC236}">
                    <a16:creationId xmlns:a16="http://schemas.microsoft.com/office/drawing/2014/main" id="{F16D4D25-37A0-05AD-8544-4DB634A9BE76}"/>
                  </a:ext>
                </a:extLst>
              </p:cNvPr>
              <p:cNvSpPr/>
              <p:nvPr/>
            </p:nvSpPr>
            <p:spPr>
              <a:xfrm>
                <a:off x="1427883" y="8137487"/>
                <a:ext cx="2652248" cy="79253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F167224-7BC9-2F79-9413-344D5080BEED}"/>
                  </a:ext>
                </a:extLst>
              </p:cNvPr>
              <p:cNvSpPr txBox="1"/>
              <p:nvPr/>
            </p:nvSpPr>
            <p:spPr>
              <a:xfrm>
                <a:off x="1512383" y="8317693"/>
                <a:ext cx="2424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HuBERT</a:t>
                </a:r>
                <a:r>
                  <a:rPr kumimoji="1"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kumimoji="1"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</a:t>
                </a:r>
                <a:endParaRPr kumimoji="1"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50D95D8-5391-0137-E29D-33E3D2F3572F}"/>
                </a:ext>
              </a:extLst>
            </p:cNvPr>
            <p:cNvGrpSpPr/>
            <p:nvPr/>
          </p:nvGrpSpPr>
          <p:grpSpPr>
            <a:xfrm>
              <a:off x="866196" y="5303962"/>
              <a:ext cx="1171608" cy="369361"/>
              <a:chOff x="1341303" y="4556476"/>
              <a:chExt cx="1171608" cy="389469"/>
            </a:xfrm>
            <a:solidFill>
              <a:srgbClr val="00B0F0"/>
            </a:solidFill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7A98E89-22FA-28C7-DC2B-B821022A8567}"/>
                  </a:ext>
                </a:extLst>
              </p:cNvPr>
              <p:cNvSpPr/>
              <p:nvPr/>
            </p:nvSpPr>
            <p:spPr>
              <a:xfrm>
                <a:off x="1425737" y="4645376"/>
                <a:ext cx="58448" cy="211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03D61B8-231D-6526-CA95-46E5E0BBD770}"/>
                  </a:ext>
                </a:extLst>
              </p:cNvPr>
              <p:cNvSpPr/>
              <p:nvPr/>
            </p:nvSpPr>
            <p:spPr>
              <a:xfrm>
                <a:off x="1521277" y="4603043"/>
                <a:ext cx="58448" cy="2963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E9BCA7D-10E6-712E-4304-BEDE354CECC7}"/>
                  </a:ext>
                </a:extLst>
              </p:cNvPr>
              <p:cNvSpPr/>
              <p:nvPr/>
            </p:nvSpPr>
            <p:spPr>
              <a:xfrm>
                <a:off x="1616817" y="4556476"/>
                <a:ext cx="58448" cy="3894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4692C42-64B9-13AF-57E4-4CDA120FB0A8}"/>
                  </a:ext>
                </a:extLst>
              </p:cNvPr>
              <p:cNvSpPr/>
              <p:nvPr/>
            </p:nvSpPr>
            <p:spPr>
              <a:xfrm>
                <a:off x="1712357" y="4603043"/>
                <a:ext cx="58448" cy="2963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05618D1-A721-4E95-09EF-16ACCE2B3FBC}"/>
                  </a:ext>
                </a:extLst>
              </p:cNvPr>
              <p:cNvSpPr/>
              <p:nvPr/>
            </p:nvSpPr>
            <p:spPr>
              <a:xfrm>
                <a:off x="1807897" y="4645376"/>
                <a:ext cx="58448" cy="211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36D2376-B7FB-0216-6034-7DC6518F4173}"/>
                  </a:ext>
                </a:extLst>
              </p:cNvPr>
              <p:cNvSpPr/>
              <p:nvPr/>
            </p:nvSpPr>
            <p:spPr>
              <a:xfrm>
                <a:off x="1903437" y="4682418"/>
                <a:ext cx="47342" cy="1375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13E48E2-B4E0-FAED-8F4C-689CC769D7E5}"/>
                  </a:ext>
                </a:extLst>
              </p:cNvPr>
              <p:cNvSpPr/>
              <p:nvPr/>
            </p:nvSpPr>
            <p:spPr>
              <a:xfrm rot="10800000">
                <a:off x="1987871" y="4645376"/>
                <a:ext cx="58448" cy="211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D738487-F1B0-F23D-1025-3118BB308DB5}"/>
                  </a:ext>
                </a:extLst>
              </p:cNvPr>
              <p:cNvSpPr/>
              <p:nvPr/>
            </p:nvSpPr>
            <p:spPr>
              <a:xfrm rot="10800000">
                <a:off x="2083411" y="4603043"/>
                <a:ext cx="58448" cy="2963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AFF13F1-0709-9889-8610-AEF7ADE63CB7}"/>
                  </a:ext>
                </a:extLst>
              </p:cNvPr>
              <p:cNvSpPr/>
              <p:nvPr/>
            </p:nvSpPr>
            <p:spPr>
              <a:xfrm rot="10800000">
                <a:off x="2178951" y="4579760"/>
                <a:ext cx="58449" cy="3429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D010DC0-017E-A6CA-C67B-3A69B9564EEB}"/>
                  </a:ext>
                </a:extLst>
              </p:cNvPr>
              <p:cNvSpPr/>
              <p:nvPr/>
            </p:nvSpPr>
            <p:spPr>
              <a:xfrm rot="10800000">
                <a:off x="2274492" y="4603043"/>
                <a:ext cx="58448" cy="2963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6B96CE5-2E64-7BCE-28DB-1A723F78B641}"/>
                  </a:ext>
                </a:extLst>
              </p:cNvPr>
              <p:cNvSpPr/>
              <p:nvPr/>
            </p:nvSpPr>
            <p:spPr>
              <a:xfrm rot="10800000">
                <a:off x="2370032" y="4645376"/>
                <a:ext cx="58448" cy="211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D458BF6-7717-ECAE-2E39-DD8DFC34CC0A}"/>
                  </a:ext>
                </a:extLst>
              </p:cNvPr>
              <p:cNvSpPr/>
              <p:nvPr/>
            </p:nvSpPr>
            <p:spPr>
              <a:xfrm rot="10800000">
                <a:off x="2465569" y="4682418"/>
                <a:ext cx="47342" cy="1375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7210F6A-FB6F-68E5-306A-F1FE500779C1}"/>
                  </a:ext>
                </a:extLst>
              </p:cNvPr>
              <p:cNvSpPr/>
              <p:nvPr/>
            </p:nvSpPr>
            <p:spPr>
              <a:xfrm rot="10800000">
                <a:off x="1341303" y="4682418"/>
                <a:ext cx="47342" cy="1375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77" name="圆角矩形 76">
              <a:extLst>
                <a:ext uri="{FF2B5EF4-FFF2-40B4-BE49-F238E27FC236}">
                  <a16:creationId xmlns:a16="http://schemas.microsoft.com/office/drawing/2014/main" id="{4E98CC9A-787A-4AFD-7257-851D4784E8B3}"/>
                </a:ext>
              </a:extLst>
            </p:cNvPr>
            <p:cNvSpPr/>
            <p:nvPr/>
          </p:nvSpPr>
          <p:spPr>
            <a:xfrm>
              <a:off x="3361666" y="2235631"/>
              <a:ext cx="2652248" cy="5205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</a:pPr>
              <a:r>
                <a:rPr kumimoji="1" lang="en-US" altLang="zh-CN" sz="2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  <a:r>
                <a:rPr kumimoji="1" lang="zh-CN" altLang="en-US" sz="2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800</a:t>
              </a:r>
              <a:r>
                <a:rPr kumimoji="1" lang="zh-CN" altLang="en-US" sz="24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556</a:t>
              </a:r>
              <a:r>
                <a:rPr kumimoji="1" lang="zh-CN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296</a:t>
              </a:r>
            </a:p>
            <a:p>
              <a:pPr algn="ctr">
                <a:lnSpc>
                  <a:spcPct val="80000"/>
                </a:lnSpc>
                <a:spcBef>
                  <a:spcPts val="1200"/>
                </a:spcBef>
              </a:pPr>
              <a:r>
                <a:rPr kumimoji="1"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Dysarthric</a:t>
              </a:r>
              <a:r>
                <a:rPr kumimoji="1"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norm-units</a:t>
              </a:r>
              <a:endParaRPr kumimoji="1"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9804B66-69F1-1CC2-D860-986C8968B721}"/>
                </a:ext>
              </a:extLst>
            </p:cNvPr>
            <p:cNvGrpSpPr/>
            <p:nvPr/>
          </p:nvGrpSpPr>
          <p:grpSpPr>
            <a:xfrm>
              <a:off x="3651804" y="5333098"/>
              <a:ext cx="1171608" cy="369361"/>
              <a:chOff x="1341303" y="4556476"/>
              <a:chExt cx="1171608" cy="389469"/>
            </a:xfrm>
            <a:solidFill>
              <a:srgbClr val="FF0000"/>
            </a:solidFill>
          </p:grpSpPr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9AFC63F2-039F-5A7D-6F47-0EF31FB92D03}"/>
                  </a:ext>
                </a:extLst>
              </p:cNvPr>
              <p:cNvSpPr/>
              <p:nvPr/>
            </p:nvSpPr>
            <p:spPr>
              <a:xfrm>
                <a:off x="1425737" y="4645376"/>
                <a:ext cx="58448" cy="211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CEF7F763-75E2-6B23-FBC2-0EE97ED87C65}"/>
                  </a:ext>
                </a:extLst>
              </p:cNvPr>
              <p:cNvSpPr/>
              <p:nvPr/>
            </p:nvSpPr>
            <p:spPr>
              <a:xfrm>
                <a:off x="1521277" y="4603043"/>
                <a:ext cx="58448" cy="2963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E9E22FA9-42F7-67DD-2E82-05E448FA6EFC}"/>
                  </a:ext>
                </a:extLst>
              </p:cNvPr>
              <p:cNvSpPr/>
              <p:nvPr/>
            </p:nvSpPr>
            <p:spPr>
              <a:xfrm>
                <a:off x="1616817" y="4556476"/>
                <a:ext cx="58448" cy="38946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F4FF868C-BAB5-D7CB-E0C5-FAE8A8C1BCFD}"/>
                  </a:ext>
                </a:extLst>
              </p:cNvPr>
              <p:cNvSpPr/>
              <p:nvPr/>
            </p:nvSpPr>
            <p:spPr>
              <a:xfrm>
                <a:off x="1712357" y="4603043"/>
                <a:ext cx="58448" cy="2963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DB88C43C-3C1E-B444-9272-5DE900A7D73D}"/>
                  </a:ext>
                </a:extLst>
              </p:cNvPr>
              <p:cNvSpPr/>
              <p:nvPr/>
            </p:nvSpPr>
            <p:spPr>
              <a:xfrm>
                <a:off x="1807897" y="4645376"/>
                <a:ext cx="58448" cy="211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E18F4A7A-9CE2-A647-E6A4-07F8E879AA31}"/>
                  </a:ext>
                </a:extLst>
              </p:cNvPr>
              <p:cNvSpPr/>
              <p:nvPr/>
            </p:nvSpPr>
            <p:spPr>
              <a:xfrm>
                <a:off x="1903437" y="4682418"/>
                <a:ext cx="47342" cy="1375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4DA0CBD0-894F-A59A-6139-71C4D242B006}"/>
                  </a:ext>
                </a:extLst>
              </p:cNvPr>
              <p:cNvSpPr/>
              <p:nvPr/>
            </p:nvSpPr>
            <p:spPr>
              <a:xfrm rot="10800000">
                <a:off x="1987871" y="4645376"/>
                <a:ext cx="58448" cy="211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3FB9E280-5BF5-5229-57EF-ABE2AFD5F135}"/>
                  </a:ext>
                </a:extLst>
              </p:cNvPr>
              <p:cNvSpPr/>
              <p:nvPr/>
            </p:nvSpPr>
            <p:spPr>
              <a:xfrm rot="10800000">
                <a:off x="2083411" y="4603043"/>
                <a:ext cx="58448" cy="2963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233D0158-70DE-6090-FA31-76F09A98B255}"/>
                  </a:ext>
                </a:extLst>
              </p:cNvPr>
              <p:cNvSpPr/>
              <p:nvPr/>
            </p:nvSpPr>
            <p:spPr>
              <a:xfrm rot="10800000">
                <a:off x="2178951" y="4579760"/>
                <a:ext cx="58449" cy="3429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04044CFF-27D1-656D-0E8A-1DDF038D83DC}"/>
                  </a:ext>
                </a:extLst>
              </p:cNvPr>
              <p:cNvSpPr/>
              <p:nvPr/>
            </p:nvSpPr>
            <p:spPr>
              <a:xfrm rot="10800000">
                <a:off x="2274492" y="4603043"/>
                <a:ext cx="58448" cy="2963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B60D182B-463A-0BBD-56CD-9E66D7F8D992}"/>
                  </a:ext>
                </a:extLst>
              </p:cNvPr>
              <p:cNvSpPr/>
              <p:nvPr/>
            </p:nvSpPr>
            <p:spPr>
              <a:xfrm rot="10800000">
                <a:off x="2370032" y="4645376"/>
                <a:ext cx="58448" cy="211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4EE462F8-F370-2000-5367-4A180280B507}"/>
                  </a:ext>
                </a:extLst>
              </p:cNvPr>
              <p:cNvSpPr/>
              <p:nvPr/>
            </p:nvSpPr>
            <p:spPr>
              <a:xfrm rot="10800000">
                <a:off x="2465569" y="4682418"/>
                <a:ext cx="47342" cy="1375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020FFC13-1DE8-720E-9C28-A965C87BDEED}"/>
                  </a:ext>
                </a:extLst>
              </p:cNvPr>
              <p:cNvSpPr/>
              <p:nvPr/>
            </p:nvSpPr>
            <p:spPr>
              <a:xfrm rot="10800000">
                <a:off x="1341303" y="4682418"/>
                <a:ext cx="47342" cy="1375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cxnSp>
          <p:nvCxnSpPr>
            <p:cNvPr id="100" name="直线箭头连接符 99">
              <a:extLst>
                <a:ext uri="{FF2B5EF4-FFF2-40B4-BE49-F238E27FC236}">
                  <a16:creationId xmlns:a16="http://schemas.microsoft.com/office/drawing/2014/main" id="{000714CA-1567-7162-5CEE-3E318784601B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flipH="1" flipV="1">
              <a:off x="2911484" y="4971811"/>
              <a:ext cx="543297" cy="6573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线箭头连接符 108">
              <a:extLst>
                <a:ext uri="{FF2B5EF4-FFF2-40B4-BE49-F238E27FC236}">
                  <a16:creationId xmlns:a16="http://schemas.microsoft.com/office/drawing/2014/main" id="{734BA651-FACA-7D3F-1F95-172AFE365210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H="1" flipV="1">
              <a:off x="2515513" y="2349447"/>
              <a:ext cx="472600" cy="50020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线箭头连接符 114">
              <a:extLst>
                <a:ext uri="{FF2B5EF4-FFF2-40B4-BE49-F238E27FC236}">
                  <a16:creationId xmlns:a16="http://schemas.microsoft.com/office/drawing/2014/main" id="{76511AF7-5782-2693-FCAF-AB3ACAEBE0D6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V="1">
              <a:off x="2988113" y="2349447"/>
              <a:ext cx="431076" cy="5002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下弧形箭头 122">
              <a:extLst>
                <a:ext uri="{FF2B5EF4-FFF2-40B4-BE49-F238E27FC236}">
                  <a16:creationId xmlns:a16="http://schemas.microsoft.com/office/drawing/2014/main" id="{3388ADA6-EC20-712B-2FD4-88BFCCD91F98}"/>
                </a:ext>
              </a:extLst>
            </p:cNvPr>
            <p:cNvSpPr/>
            <p:nvPr/>
          </p:nvSpPr>
          <p:spPr>
            <a:xfrm flipH="1">
              <a:off x="1428330" y="1143710"/>
              <a:ext cx="3215111" cy="642393"/>
            </a:xfrm>
            <a:prstGeom prst="curvedDownArrow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DB4D627E-51E2-1F4C-C32D-D5EDEF4F1996}"/>
                </a:ext>
              </a:extLst>
            </p:cNvPr>
            <p:cNvSpPr txBox="1"/>
            <p:nvPr/>
          </p:nvSpPr>
          <p:spPr>
            <a:xfrm>
              <a:off x="1591027" y="693876"/>
              <a:ext cx="2904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How</a:t>
              </a:r>
              <a:r>
                <a:rPr kumimoji="1"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to</a:t>
              </a:r>
              <a:r>
                <a:rPr kumimoji="1"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reconstruct?</a:t>
              </a:r>
              <a:endParaRPr kumimoji="1"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id="{595D61D4-5FE7-68F7-675E-92F52B6A0D36}"/>
              </a:ext>
            </a:extLst>
          </p:cNvPr>
          <p:cNvSpPr txBox="1"/>
          <p:nvPr/>
        </p:nvSpPr>
        <p:spPr>
          <a:xfrm>
            <a:off x="164949" y="2164971"/>
            <a:ext cx="581913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reconstruct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kumimoji="1" lang="zh-CN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norm-units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healthy</a:t>
            </a:r>
            <a:r>
              <a:rPr kumimoji="1" lang="zh-CN" altLang="en-US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norm-units?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Normalizer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multi-stage fine-tuning strategy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039771A-BCF3-F1A6-FC5D-DD6475321794}"/>
              </a:ext>
            </a:extLst>
          </p:cNvPr>
          <p:cNvSpPr txBox="1"/>
          <p:nvPr/>
        </p:nvSpPr>
        <p:spPr>
          <a:xfrm>
            <a:off x="6302115" y="5635410"/>
            <a:ext cx="2073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Healthy</a:t>
            </a:r>
            <a:r>
              <a:rPr lang="zh-CN" altLang="en-US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zh-CN" altLang="en-US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‘bath’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23B3DB-82CB-2CC4-68A7-9A1E0A24993B}"/>
              </a:ext>
            </a:extLst>
          </p:cNvPr>
          <p:cNvSpPr txBox="1"/>
          <p:nvPr/>
        </p:nvSpPr>
        <p:spPr>
          <a:xfrm>
            <a:off x="9111394" y="5635410"/>
            <a:ext cx="2235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‘bath’</a:t>
            </a:r>
          </a:p>
        </p:txBody>
      </p:sp>
    </p:spTree>
    <p:extLst>
      <p:ext uri="{BB962C8B-B14F-4D97-AF65-F5344CB8AC3E}">
        <p14:creationId xmlns:p14="http://schemas.microsoft.com/office/powerpoint/2010/main" val="292489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8BF549-9A07-C04E-DC90-A842A4C1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8" y="151550"/>
            <a:ext cx="11340000" cy="432000"/>
          </a:xfrm>
        </p:spPr>
        <p:txBody>
          <a:bodyPr/>
          <a:lstStyle/>
          <a:p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 – Unit-DSR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3AE6F3-64A3-BB1B-D5FE-CED4A74E2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842BF6CE-F7D5-DC5B-A799-AC678DD7DAA1}"/>
              </a:ext>
            </a:extLst>
          </p:cNvPr>
          <p:cNvSpPr txBox="1"/>
          <p:nvPr/>
        </p:nvSpPr>
        <p:spPr>
          <a:xfrm>
            <a:off x="106215" y="1407981"/>
            <a:ext cx="579255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kumimoji="1"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kumimoji="1"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kumimoji="1"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Normalizer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Map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norm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norm-units</a:t>
            </a:r>
            <a:r>
              <a:rPr lang="en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" altLang="zh-CN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nitialized</a:t>
            </a:r>
            <a:r>
              <a:rPr lang="en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 from multilingual </a:t>
            </a:r>
            <a:r>
              <a:rPr lang="en" altLang="zh-CN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HuBERT</a:t>
            </a:r>
            <a:r>
              <a:rPr lang="en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-base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CTC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Optimized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multi-stage fine-tuning strategy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CTC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endParaRPr lang="en" altLang="zh-C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003D0212-40CE-0333-6EF0-03C92A530F7B}"/>
              </a:ext>
            </a:extLst>
          </p:cNvPr>
          <p:cNvGrpSpPr/>
          <p:nvPr/>
        </p:nvGrpSpPr>
        <p:grpSpPr>
          <a:xfrm rot="10800000" flipV="1">
            <a:off x="1858094" y="4319061"/>
            <a:ext cx="259368" cy="346769"/>
            <a:chOff x="6053468" y="3009014"/>
            <a:chExt cx="326067" cy="715927"/>
          </a:xfrm>
        </p:grpSpPr>
        <p:sp>
          <p:nvSpPr>
            <p:cNvPr id="104" name="手杖形箭头 103">
              <a:extLst>
                <a:ext uri="{FF2B5EF4-FFF2-40B4-BE49-F238E27FC236}">
                  <a16:creationId xmlns:a16="http://schemas.microsoft.com/office/drawing/2014/main" id="{B6A82AD2-1B38-B502-5845-BB2425C069F1}"/>
                </a:ext>
              </a:extLst>
            </p:cNvPr>
            <p:cNvSpPr/>
            <p:nvPr/>
          </p:nvSpPr>
          <p:spPr>
            <a:xfrm>
              <a:off x="6081823" y="3009014"/>
              <a:ext cx="297712" cy="393405"/>
            </a:xfrm>
            <a:prstGeom prst="utur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手杖形箭头 104">
              <a:extLst>
                <a:ext uri="{FF2B5EF4-FFF2-40B4-BE49-F238E27FC236}">
                  <a16:creationId xmlns:a16="http://schemas.microsoft.com/office/drawing/2014/main" id="{07338E33-792C-7CBC-0A52-CA9D4B0F3D9F}"/>
                </a:ext>
              </a:extLst>
            </p:cNvPr>
            <p:cNvSpPr/>
            <p:nvPr/>
          </p:nvSpPr>
          <p:spPr>
            <a:xfrm rot="10800000">
              <a:off x="6053468" y="3331536"/>
              <a:ext cx="297712" cy="393405"/>
            </a:xfrm>
            <a:prstGeom prst="utur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FF7A280-D548-70CE-DFE2-5C27A417BD2D}"/>
              </a:ext>
            </a:extLst>
          </p:cNvPr>
          <p:cNvGrpSpPr/>
          <p:nvPr/>
        </p:nvGrpSpPr>
        <p:grpSpPr>
          <a:xfrm>
            <a:off x="5898772" y="138549"/>
            <a:ext cx="6183313" cy="6635708"/>
            <a:chOff x="361776" y="894080"/>
            <a:chExt cx="5263887" cy="5812370"/>
          </a:xfrm>
        </p:grpSpPr>
        <p:pic>
          <p:nvPicPr>
            <p:cNvPr id="106" name="图片 105">
              <a:extLst>
                <a:ext uri="{FF2B5EF4-FFF2-40B4-BE49-F238E27FC236}">
                  <a16:creationId xmlns:a16="http://schemas.microsoft.com/office/drawing/2014/main" id="{C847295C-C460-2D00-20F9-2678A04E06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41" t="5168" r="12851"/>
            <a:stretch/>
          </p:blipFill>
          <p:spPr>
            <a:xfrm>
              <a:off x="361776" y="894080"/>
              <a:ext cx="5263887" cy="5812370"/>
            </a:xfrm>
            <a:prstGeom prst="rect">
              <a:avLst/>
            </a:prstGeom>
          </p:spPr>
        </p:pic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F9774C21-7FE6-06E8-ED05-51971BE2EA06}"/>
                </a:ext>
              </a:extLst>
            </p:cNvPr>
            <p:cNvSpPr/>
            <p:nvPr/>
          </p:nvSpPr>
          <p:spPr>
            <a:xfrm>
              <a:off x="3332480" y="1727200"/>
              <a:ext cx="2113280" cy="128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2602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8BF549-9A07-C04E-DC90-A842A4C1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8" y="151550"/>
            <a:ext cx="11340000" cy="432000"/>
          </a:xfrm>
        </p:spPr>
        <p:txBody>
          <a:bodyPr/>
          <a:lstStyle/>
          <a:p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 – Unit-DSR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3AE6F3-64A3-BB1B-D5FE-CED4A74E2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842BF6CE-F7D5-DC5B-A799-AC678DD7DAA1}"/>
              </a:ext>
            </a:extLst>
          </p:cNvPr>
          <p:cNvSpPr txBox="1"/>
          <p:nvPr/>
        </p:nvSpPr>
        <p:spPr>
          <a:xfrm>
            <a:off x="451765" y="1115175"/>
            <a:ext cx="561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" altLang="zh-C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ulti</a:t>
            </a:r>
            <a:r>
              <a:rPr lang="en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-stage fine-tuning strategy</a:t>
            </a: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3AE878-61F7-43D6-5198-A980817BA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5" y="3429000"/>
            <a:ext cx="8533950" cy="269644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936EF653-C8DD-9998-564E-3C9B6D319F92}"/>
              </a:ext>
            </a:extLst>
          </p:cNvPr>
          <p:cNvGrpSpPr/>
          <p:nvPr/>
        </p:nvGrpSpPr>
        <p:grpSpPr>
          <a:xfrm>
            <a:off x="9495265" y="1376785"/>
            <a:ext cx="2438010" cy="4737088"/>
            <a:chOff x="9236018" y="1432981"/>
            <a:chExt cx="2438010" cy="473708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ADC1BF-7AF5-81A2-3C5E-2343E966E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987" t="39830" r="12851" b="1"/>
            <a:stretch/>
          </p:blipFill>
          <p:spPr>
            <a:xfrm>
              <a:off x="9236019" y="2367280"/>
              <a:ext cx="2438009" cy="380278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C175F66-2499-D539-7C4C-CE9D5BDFC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987" t="5168" r="12851" b="81720"/>
            <a:stretch/>
          </p:blipFill>
          <p:spPr>
            <a:xfrm>
              <a:off x="9236018" y="1432981"/>
              <a:ext cx="2438009" cy="828690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E8188B1B-8F55-C4C1-3472-842D3A490206}"/>
              </a:ext>
            </a:extLst>
          </p:cNvPr>
          <p:cNvSpPr txBox="1"/>
          <p:nvPr/>
        </p:nvSpPr>
        <p:spPr>
          <a:xfrm>
            <a:off x="451764" y="1678227"/>
            <a:ext cx="839251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Stages</a:t>
            </a:r>
            <a:r>
              <a:rPr lang="zh-CN" alt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sz="2600" u="sng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 </a:t>
            </a:r>
            <a:r>
              <a:rPr lang="en-US" altLang="zh-CN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fine-tun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 normalizer using healthy speech to obtain a typical speech normalizer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zh-CN" alt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adapt using dysarthria </a:t>
            </a:r>
            <a:r>
              <a:rPr lang="en-HK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speech data</a:t>
            </a:r>
            <a:r>
              <a:rPr lang="en-US" altLang="zh-CN" sz="2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zh-CN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UASpeech</a:t>
            </a:r>
            <a:endParaRPr lang="zh-CN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8BF549-9A07-C04E-DC90-A842A4C1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8" y="151550"/>
            <a:ext cx="11340000" cy="432000"/>
          </a:xfrm>
        </p:spPr>
        <p:txBody>
          <a:bodyPr/>
          <a:lstStyle/>
          <a:p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 – Unit-DSR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3AE6F3-64A3-BB1B-D5FE-CED4A74E2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842BF6CE-F7D5-DC5B-A799-AC678DD7DAA1}"/>
              </a:ext>
            </a:extLst>
          </p:cNvPr>
          <p:cNvSpPr txBox="1"/>
          <p:nvPr/>
        </p:nvSpPr>
        <p:spPr>
          <a:xfrm>
            <a:off x="334028" y="1021113"/>
            <a:ext cx="54541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</a:pPr>
            <a:r>
              <a:rPr kumimoji="1"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kumimoji="1"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HiFi-GAN</a:t>
            </a:r>
            <a:r>
              <a:rPr kumimoji="1"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vocoder</a:t>
            </a:r>
            <a:r>
              <a:rPr kumimoji="1"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Directly decodes waveform from reconstructed norm units</a:t>
            </a:r>
            <a:endParaRPr lang="en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8" name="图片 197">
            <a:extLst>
              <a:ext uri="{FF2B5EF4-FFF2-40B4-BE49-F238E27FC236}">
                <a16:creationId xmlns:a16="http://schemas.microsoft.com/office/drawing/2014/main" id="{5E907257-54AF-1FB3-55E4-46730D31F3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87" t="5168" r="12851"/>
          <a:stretch/>
        </p:blipFill>
        <p:spPr>
          <a:xfrm>
            <a:off x="8185807" y="151550"/>
            <a:ext cx="2598178" cy="6387325"/>
          </a:xfrm>
          <a:prstGeom prst="rect">
            <a:avLst/>
          </a:prstGeom>
        </p:spPr>
      </p:pic>
      <p:pic>
        <p:nvPicPr>
          <p:cNvPr id="252" name="图片 251">
            <a:extLst>
              <a:ext uri="{FF2B5EF4-FFF2-40B4-BE49-F238E27FC236}">
                <a16:creationId xmlns:a16="http://schemas.microsoft.com/office/drawing/2014/main" id="{7F1C6006-560E-A874-D644-1FC58F55A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71" y="2559996"/>
            <a:ext cx="6586492" cy="3606888"/>
          </a:xfrm>
          <a:prstGeom prst="rect">
            <a:avLst/>
          </a:prstGeom>
        </p:spPr>
      </p:pic>
      <p:sp>
        <p:nvSpPr>
          <p:cNvPr id="253" name="圆角矩形 252">
            <a:extLst>
              <a:ext uri="{FF2B5EF4-FFF2-40B4-BE49-F238E27FC236}">
                <a16:creationId xmlns:a16="http://schemas.microsoft.com/office/drawing/2014/main" id="{6F7909A2-FAF4-56B2-CA34-1E08D592FD41}"/>
              </a:ext>
            </a:extLst>
          </p:cNvPr>
          <p:cNvSpPr/>
          <p:nvPr/>
        </p:nvSpPr>
        <p:spPr>
          <a:xfrm>
            <a:off x="8185807" y="1058325"/>
            <a:ext cx="2489200" cy="128999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2609"/>
            </a:schemeClr>
          </a:solidFill>
          <a:ln w="38100">
            <a:solidFill>
              <a:srgbClr val="C00000">
                <a:alpha val="68945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834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" altLang="zh-CN" dirty="0"/>
              <a:t>Outline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6460BD5-415C-3079-D85A-6BC70FB80084}"/>
              </a:ext>
            </a:extLst>
          </p:cNvPr>
          <p:cNvSpPr txBox="1"/>
          <p:nvPr/>
        </p:nvSpPr>
        <p:spPr>
          <a:xfrm>
            <a:off x="1067811" y="1301875"/>
            <a:ext cx="4273537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Proposed Approach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16738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" altLang="zh-CN" dirty="0"/>
              <a:t>Outline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6460BD5-415C-3079-D85A-6BC70FB80084}"/>
              </a:ext>
            </a:extLst>
          </p:cNvPr>
          <p:cNvSpPr txBox="1"/>
          <p:nvPr/>
        </p:nvSpPr>
        <p:spPr>
          <a:xfrm>
            <a:off x="1067811" y="1301875"/>
            <a:ext cx="5241549" cy="370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Proposed Method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21630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02C2EB-8C53-1A9C-CC9D-EEBE3368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60" y="187072"/>
            <a:ext cx="11340000" cy="432000"/>
          </a:xfrm>
        </p:spPr>
        <p:txBody>
          <a:bodyPr/>
          <a:lstStyle/>
          <a:p>
            <a:r>
              <a:rPr kumimoji="1" lang="en-US" altLang="zh-CN" dirty="0"/>
              <a:t>Results – Comparisons based on Content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12A3BB-A49C-FC0D-40EA-33E724839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51323CF-872F-B88B-6612-338C9CB66C18}"/>
              </a:ext>
            </a:extLst>
          </p:cNvPr>
          <p:cNvSpPr txBox="1"/>
          <p:nvPr/>
        </p:nvSpPr>
        <p:spPr>
          <a:xfrm>
            <a:off x="270152" y="2714606"/>
            <a:ext cx="5714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Original: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 Original dysarthric speech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ASR-TTS: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HuBERT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-CTC ASR + Tacotron 2 TTS + HiFi-GAN vocoder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E2E-DSR</a:t>
            </a:r>
            <a:r>
              <a:rPr lang="en-US" altLang="zh-CN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[4]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: E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2E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voice conversion via cross-modal knowledge distillation for DSR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ASA-DSR</a:t>
            </a:r>
            <a:r>
              <a:rPr lang="en-US" altLang="zh-CN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[12]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ine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-tuned ASR as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content encoder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084F3B9-4778-2333-3979-985A1FC3A857}"/>
              </a:ext>
            </a:extLst>
          </p:cNvPr>
          <p:cNvSpPr txBox="1"/>
          <p:nvPr/>
        </p:nvSpPr>
        <p:spPr>
          <a:xfrm>
            <a:off x="6979568" y="3603499"/>
            <a:ext cx="53280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Subjective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MOS test for content similarity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en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242F000-09B0-B272-CB48-8821D6171038}"/>
              </a:ext>
            </a:extLst>
          </p:cNvPr>
          <p:cNvSpPr txBox="1"/>
          <p:nvPr/>
        </p:nvSpPr>
        <p:spPr>
          <a:xfrm>
            <a:off x="6979568" y="4952150"/>
            <a:ext cx="5084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Objective ASR WER for content restoration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en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535CA0-2171-CF93-2311-38B9B23A4D5F}"/>
              </a:ext>
            </a:extLst>
          </p:cNvPr>
          <p:cNvSpPr txBox="1"/>
          <p:nvPr/>
        </p:nvSpPr>
        <p:spPr>
          <a:xfrm>
            <a:off x="270152" y="866620"/>
            <a:ext cx="82032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r>
              <a:rPr lang="zh-CN" altLang="en-US" sz="2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4 patients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UASpeech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corpus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with varying severity levels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M05 (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Male,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middle)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F04 (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Female,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middle)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M07 (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Male,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low)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F02 (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Female,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low)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虚尾箭头 4">
            <a:extLst>
              <a:ext uri="{FF2B5EF4-FFF2-40B4-BE49-F238E27FC236}">
                <a16:creationId xmlns:a16="http://schemas.microsoft.com/office/drawing/2014/main" id="{9B366405-9CC5-15D9-DF19-58E26BA38341}"/>
              </a:ext>
            </a:extLst>
          </p:cNvPr>
          <p:cNvSpPr/>
          <p:nvPr/>
        </p:nvSpPr>
        <p:spPr>
          <a:xfrm>
            <a:off x="5984240" y="4165025"/>
            <a:ext cx="914400" cy="792480"/>
          </a:xfrm>
          <a:prstGeom prst="striped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9AF927-D1CA-839C-E2A7-BDF7CA96C4FE}"/>
              </a:ext>
            </a:extLst>
          </p:cNvPr>
          <p:cNvSpPr txBox="1"/>
          <p:nvPr/>
        </p:nvSpPr>
        <p:spPr>
          <a:xfrm>
            <a:off x="88164" y="6541609"/>
            <a:ext cx="98626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[12]</a:t>
            </a:r>
            <a:r>
              <a:rPr lang="zh-CN" altLang="en-US" sz="1100" dirty="0"/>
              <a:t> </a:t>
            </a:r>
            <a:r>
              <a:rPr lang="en-US" altLang="zh-CN" sz="1100" dirty="0"/>
              <a:t>Wang,</a:t>
            </a:r>
            <a:r>
              <a:rPr lang="zh-CN" altLang="en-US" sz="1100" dirty="0"/>
              <a:t> </a:t>
            </a:r>
            <a:r>
              <a:rPr lang="en-US" altLang="zh-CN" sz="1100" dirty="0" err="1"/>
              <a:t>Disong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et</a:t>
            </a:r>
            <a:r>
              <a:rPr lang="zh-CN" altLang="en-US" sz="1100" dirty="0"/>
              <a:t> </a:t>
            </a:r>
            <a:r>
              <a:rPr lang="en-US" altLang="zh-CN" sz="1100" dirty="0"/>
              <a:t>al.,</a:t>
            </a:r>
            <a:r>
              <a:rPr lang="en" altLang="zh-CN" sz="1100" dirty="0"/>
              <a:t> Speaker identity preservation in dysarthric speech reconstruction by adversarial speaker adaptation, IEEE ICASSP, 2023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94803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02C2EB-8C53-1A9C-CC9D-EEBE3368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60" y="187072"/>
            <a:ext cx="11340000" cy="432000"/>
          </a:xfrm>
        </p:spPr>
        <p:txBody>
          <a:bodyPr/>
          <a:lstStyle/>
          <a:p>
            <a:r>
              <a:rPr kumimoji="1" lang="en-US" altLang="zh-CN" dirty="0"/>
              <a:t>Results – </a:t>
            </a:r>
            <a:r>
              <a:rPr kumimoji="1" lang="en" altLang="zh-CN" sz="4000" dirty="0"/>
              <a:t>C</a:t>
            </a:r>
            <a:r>
              <a:rPr lang="en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ontent </a:t>
            </a:r>
            <a:r>
              <a:rPr lang="en-HK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imilarity</a:t>
            </a:r>
            <a:r>
              <a:rPr lang="zh-CN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Evaluated by MOS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12A3BB-A49C-FC0D-40EA-33E724839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EE7B420-6226-811C-AA74-FED0D49DDF28}"/>
              </a:ext>
            </a:extLst>
          </p:cNvPr>
          <p:cNvGrpSpPr/>
          <p:nvPr/>
        </p:nvGrpSpPr>
        <p:grpSpPr>
          <a:xfrm>
            <a:off x="1393345" y="1043182"/>
            <a:ext cx="9471877" cy="3807059"/>
            <a:chOff x="5897462" y="1052549"/>
            <a:chExt cx="6128144" cy="250056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BB5121F-C057-A2BA-1608-42A23B4A5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7462" y="1052549"/>
              <a:ext cx="6085076" cy="2097586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643189E-E1FE-36FF-9741-2CD5EBB5A2C0}"/>
                </a:ext>
              </a:extLst>
            </p:cNvPr>
            <p:cNvSpPr txBox="1"/>
            <p:nvPr/>
          </p:nvSpPr>
          <p:spPr>
            <a:xfrm>
              <a:off x="6164924" y="3007293"/>
              <a:ext cx="5860682" cy="545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* 20 listeners are invited to assess 15 random-selected words from the </a:t>
              </a:r>
              <a:r>
                <a:rPr lang="en-US" altLang="zh-CN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UASpeech</a:t>
              </a:r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corpus.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81912D59-CA17-C781-6A48-6E2E95FA7468}"/>
              </a:ext>
            </a:extLst>
          </p:cNvPr>
          <p:cNvSpPr txBox="1"/>
          <p:nvPr/>
        </p:nvSpPr>
        <p:spPr>
          <a:xfrm>
            <a:off x="1010052" y="5291598"/>
            <a:ext cx="10171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Unit-DSR achieves higher content similarity</a:t>
            </a: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effort.</a:t>
            </a:r>
          </a:p>
        </p:txBody>
      </p:sp>
      <p:sp>
        <p:nvSpPr>
          <p:cNvPr id="11" name="虚尾箭头 10">
            <a:extLst>
              <a:ext uri="{FF2B5EF4-FFF2-40B4-BE49-F238E27FC236}">
                <a16:creationId xmlns:a16="http://schemas.microsoft.com/office/drawing/2014/main" id="{2767D6C1-2762-3621-4DD0-BA7C0C0BD3C8}"/>
              </a:ext>
            </a:extLst>
          </p:cNvPr>
          <p:cNvSpPr/>
          <p:nvPr/>
        </p:nvSpPr>
        <p:spPr>
          <a:xfrm>
            <a:off x="1393345" y="3652029"/>
            <a:ext cx="543405" cy="293073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3EE1750-1257-867B-1907-5DD6779AE3CE}"/>
              </a:ext>
            </a:extLst>
          </p:cNvPr>
          <p:cNvSpPr txBox="1"/>
          <p:nvPr/>
        </p:nvSpPr>
        <p:spPr>
          <a:xfrm>
            <a:off x="1010052" y="5892701"/>
            <a:ext cx="9635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(Note.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Unit-DSR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23h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finetune,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scratch)</a:t>
            </a:r>
            <a:endParaRPr lang="zh-CN" alt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45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02C2EB-8C53-1A9C-CC9D-EEBE3368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60" y="187072"/>
            <a:ext cx="11340000" cy="432000"/>
          </a:xfrm>
        </p:spPr>
        <p:txBody>
          <a:bodyPr/>
          <a:lstStyle/>
          <a:p>
            <a:r>
              <a:rPr kumimoji="1" lang="en-US" altLang="zh-CN" dirty="0"/>
              <a:t>Results –</a:t>
            </a:r>
            <a:r>
              <a:rPr kumimoji="1" lang="zh-CN" altLang="en-US" dirty="0"/>
              <a:t> </a:t>
            </a:r>
            <a:r>
              <a:rPr kumimoji="1" lang="en-HK" altLang="zh-CN" dirty="0"/>
              <a:t>Restoration</a:t>
            </a:r>
            <a:r>
              <a:rPr kumimoji="1" lang="zh-CN" altLang="en-US" dirty="0"/>
              <a:t> </a:t>
            </a:r>
            <a:r>
              <a:rPr kumimoji="1" lang="en-HK" altLang="zh-CN" dirty="0"/>
              <a:t>Analysis</a:t>
            </a:r>
            <a:r>
              <a:rPr kumimoji="1" lang="zh-CN" altLang="en-US" dirty="0"/>
              <a:t> </a:t>
            </a:r>
            <a:r>
              <a:rPr kumimoji="1" lang="en-HK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HK" altLang="zh-CN" dirty="0"/>
              <a:t>on</a:t>
            </a:r>
            <a:r>
              <a:rPr kumimoji="1" lang="zh-CN" altLang="en-US" dirty="0"/>
              <a:t> </a:t>
            </a:r>
            <a:r>
              <a:rPr kumimoji="1" lang="en-HK" altLang="zh-CN" dirty="0"/>
              <a:t>WER</a:t>
            </a:r>
            <a:br>
              <a:rPr kumimoji="1" lang="en-HK" altLang="zh-CN" dirty="0"/>
            </a:b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12A3BB-A49C-FC0D-40EA-33E724839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912D59-CA17-C781-6A48-6E2E95FA7468}"/>
              </a:ext>
            </a:extLst>
          </p:cNvPr>
          <p:cNvSpPr txBox="1"/>
          <p:nvPr/>
        </p:nvSpPr>
        <p:spPr>
          <a:xfrm>
            <a:off x="628492" y="4758834"/>
            <a:ext cx="110498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Unit-DSR achieves the highest relative WER reductions on F04 and M07</a:t>
            </a:r>
            <a:endParaRPr lang="en-US" altLang="zh-CN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Unit-DSR</a:t>
            </a:r>
            <a:r>
              <a:rPr lang="en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comparable WER with ASA-DSR on M05 and F02, but utilizing much less training</a:t>
            </a:r>
            <a:r>
              <a:rPr lang="zh-CN" alt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</a:t>
            </a:r>
            <a:endParaRPr lang="en" altLang="zh-CN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E3CD5D3-8BB7-9ED9-75F5-0D30337BE28C}"/>
              </a:ext>
            </a:extLst>
          </p:cNvPr>
          <p:cNvGrpSpPr/>
          <p:nvPr/>
        </p:nvGrpSpPr>
        <p:grpSpPr>
          <a:xfrm>
            <a:off x="1472491" y="806504"/>
            <a:ext cx="9247018" cy="3794940"/>
            <a:chOff x="5989923" y="3753784"/>
            <a:chExt cx="5670368" cy="210715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099DE5B-E5D3-A3E9-F888-4816A29E5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9923" y="3753784"/>
              <a:ext cx="5664000" cy="1944469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30E4A9D-1FD2-5808-A727-B7B126DD0A3A}"/>
                </a:ext>
              </a:extLst>
            </p:cNvPr>
            <p:cNvSpPr txBox="1"/>
            <p:nvPr/>
          </p:nvSpPr>
          <p:spPr>
            <a:xfrm>
              <a:off x="6110141" y="5604599"/>
              <a:ext cx="5550150" cy="256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* The ASR system, Jasper with greedy decoding, is applied</a:t>
              </a:r>
              <a:r>
                <a: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for</a:t>
              </a:r>
              <a:r>
                <a:rPr lang="zh-CN" alt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WER</a:t>
              </a:r>
              <a:endParaRPr lang="zh-CN" alt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虚尾箭头 10">
            <a:extLst>
              <a:ext uri="{FF2B5EF4-FFF2-40B4-BE49-F238E27FC236}">
                <a16:creationId xmlns:a16="http://schemas.microsoft.com/office/drawing/2014/main" id="{2767D6C1-2762-3621-4DD0-BA7C0C0BD3C8}"/>
              </a:ext>
            </a:extLst>
          </p:cNvPr>
          <p:cNvSpPr/>
          <p:nvPr/>
        </p:nvSpPr>
        <p:spPr>
          <a:xfrm>
            <a:off x="1396835" y="3780249"/>
            <a:ext cx="543405" cy="293073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91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02C2EB-8C53-1A9C-CC9D-EEBE3368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60" y="187072"/>
            <a:ext cx="11340000" cy="432000"/>
          </a:xfrm>
        </p:spPr>
        <p:txBody>
          <a:bodyPr/>
          <a:lstStyle/>
          <a:p>
            <a:r>
              <a:rPr kumimoji="1" lang="en-US" altLang="zh-CN" dirty="0"/>
              <a:t>Results –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en" altLang="zh-CN" dirty="0"/>
              <a:t>blation Study</a:t>
            </a:r>
            <a:r>
              <a:rPr kumimoji="1" lang="zh-CN" altLang="en-US" dirty="0"/>
              <a:t> </a:t>
            </a:r>
            <a:r>
              <a:rPr kumimoji="1" lang="en" altLang="zh-CN" dirty="0"/>
              <a:t>on </a:t>
            </a:r>
            <a:r>
              <a:rPr kumimoji="1" lang="en-HK" altLang="zh-CN" dirty="0"/>
              <a:t>M</a:t>
            </a:r>
            <a:r>
              <a:rPr kumimoji="1" lang="en" altLang="zh-CN" dirty="0"/>
              <a:t>ulti-stage </a:t>
            </a:r>
            <a:r>
              <a:rPr kumimoji="1" lang="en-HK" altLang="zh-CN" dirty="0"/>
              <a:t>F</a:t>
            </a:r>
            <a:r>
              <a:rPr kumimoji="1" lang="en" altLang="zh-CN" dirty="0"/>
              <a:t>ine-tuning 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12A3BB-A49C-FC0D-40EA-33E724839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E7D8FD-9C5A-5F12-C14F-3FEE580931E6}"/>
              </a:ext>
            </a:extLst>
          </p:cNvPr>
          <p:cNvSpPr txBox="1"/>
          <p:nvPr/>
        </p:nvSpPr>
        <p:spPr>
          <a:xfrm>
            <a:off x="269240" y="778240"/>
            <a:ext cx="10570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our versions of Unit-DSR are compared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F1982BF-88F3-4F9B-C6AB-669A3468F015}"/>
              </a:ext>
            </a:extLst>
          </p:cNvPr>
          <p:cNvGrpSpPr/>
          <p:nvPr/>
        </p:nvGrpSpPr>
        <p:grpSpPr>
          <a:xfrm>
            <a:off x="1384611" y="1239905"/>
            <a:ext cx="9422778" cy="3785240"/>
            <a:chOff x="6331200" y="1200218"/>
            <a:chExt cx="5356996" cy="201322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AABB61A7-99F7-6F01-3E55-E934FE7FC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1200" y="1200218"/>
              <a:ext cx="5299234" cy="1730125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95A5CED-8FB9-3B34-F3EE-A61616C68E70}"/>
                </a:ext>
              </a:extLst>
            </p:cNvPr>
            <p:cNvSpPr txBox="1"/>
            <p:nvPr/>
          </p:nvSpPr>
          <p:spPr>
            <a:xfrm>
              <a:off x="6437276" y="2836941"/>
              <a:ext cx="5250920" cy="376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* </a:t>
              </a:r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Human</a:t>
              </a:r>
              <a:r>
                <a: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listening</a:t>
              </a:r>
              <a:r>
                <a: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test:</a:t>
              </a:r>
              <a:r>
                <a:rPr lang="zh-CN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wo listeners are invited to judge whether the utterance corresponds to the word label.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5EB01426-B0B6-AB51-E11F-7629A5D746D3}"/>
              </a:ext>
            </a:extLst>
          </p:cNvPr>
          <p:cNvSpPr txBox="1"/>
          <p:nvPr/>
        </p:nvSpPr>
        <p:spPr>
          <a:xfrm>
            <a:off x="269240" y="5110264"/>
            <a:ext cx="116535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Stage 2 with healthy speech data from UASpeech </a:t>
            </a:r>
            <a:r>
              <a:rPr lang="en-HK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en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significant contribution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tage 3 contributes the most (72.0%) to the average accuracy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" altLang="zh-CN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97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02C2EB-8C53-1A9C-CC9D-EEBE3368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60" y="187072"/>
            <a:ext cx="11340000" cy="432000"/>
          </a:xfrm>
        </p:spPr>
        <p:txBody>
          <a:bodyPr/>
          <a:lstStyle/>
          <a:p>
            <a:r>
              <a:rPr kumimoji="1" lang="en-US" altLang="zh-CN" dirty="0"/>
              <a:t>Results -</a:t>
            </a:r>
            <a:r>
              <a:rPr kumimoji="1" lang="zh-CN" altLang="en-US" dirty="0"/>
              <a:t> </a:t>
            </a:r>
            <a:r>
              <a:rPr kumimoji="1" lang="en" altLang="zh-CN" dirty="0"/>
              <a:t>Robustness with </a:t>
            </a:r>
            <a:r>
              <a:rPr kumimoji="1" lang="en-HK" altLang="zh-CN" dirty="0"/>
              <a:t>S</a:t>
            </a:r>
            <a:r>
              <a:rPr kumimoji="1" lang="en" altLang="zh-CN" dirty="0"/>
              <a:t>peed perturbation or </a:t>
            </a:r>
            <a:r>
              <a:rPr kumimoji="1" lang="en-HK" altLang="zh-CN" dirty="0"/>
              <a:t>N</a:t>
            </a:r>
            <a:r>
              <a:rPr kumimoji="1" lang="en" altLang="zh-CN" dirty="0"/>
              <a:t>oise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12A3BB-A49C-FC0D-40EA-33E724839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FF6012-5D44-372B-8C17-A572FAB503CA}"/>
              </a:ext>
            </a:extLst>
          </p:cNvPr>
          <p:cNvSpPr txBox="1"/>
          <p:nvPr/>
        </p:nvSpPr>
        <p:spPr>
          <a:xfrm>
            <a:off x="556116" y="936395"/>
            <a:ext cx="1163588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" altLang="zh-CN" sz="26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nnatural</a:t>
            </a:r>
            <a:r>
              <a:rPr lang="en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phonemes</a:t>
            </a:r>
            <a:r>
              <a:rPr lang="zh-CN" alt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interpolated</a:t>
            </a:r>
            <a:r>
              <a:rPr lang="zh-CN" alt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zh-CN" alt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speed</a:t>
            </a:r>
            <a:r>
              <a:rPr lang="zh-CN" alt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rates</a:t>
            </a:r>
            <a:r>
              <a:rPr lang="zh-CN" alt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0.4</a:t>
            </a:r>
            <a:r>
              <a:rPr lang="zh-CN" alt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zh-CN" alt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0.6</a:t>
            </a:r>
            <a:endParaRPr lang="en" altLang="zh-CN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" altLang="zh-CN" sz="26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mportant</a:t>
            </a:r>
            <a:r>
              <a:rPr lang="en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phoneme features cannot be reconstructed</a:t>
            </a:r>
            <a:r>
              <a:rPr lang="zh-CN" alt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zh-CN" alt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SNR</a:t>
            </a:r>
            <a:r>
              <a:rPr lang="zh-CN" alt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zh-CN" altLang="en-US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10dB</a:t>
            </a:r>
            <a:endParaRPr lang="zh-CN" altLang="en-US" sz="2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846677-7D9A-72B9-4A0D-5CFD09CC9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198" y="1983039"/>
            <a:ext cx="9313604" cy="35946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F4104B-A4FD-3CD3-75BE-4FCB83F9F87D}"/>
              </a:ext>
            </a:extLst>
          </p:cNvPr>
          <p:cNvSpPr txBox="1"/>
          <p:nvPr/>
        </p:nvSpPr>
        <p:spPr>
          <a:xfrm>
            <a:off x="1595120" y="5577639"/>
            <a:ext cx="9313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Human listening test accuracy with (a) different input speed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perturbation ratios and (b) various input SNRs.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72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" altLang="zh-CN" dirty="0"/>
              <a:t>Outline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6460BD5-415C-3079-D85A-6BC70FB80084}"/>
              </a:ext>
            </a:extLst>
          </p:cNvPr>
          <p:cNvSpPr txBox="1"/>
          <p:nvPr/>
        </p:nvSpPr>
        <p:spPr>
          <a:xfrm>
            <a:off x="1067811" y="1301875"/>
            <a:ext cx="5241549" cy="370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Proposed Method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83173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02C2EB-8C53-1A9C-CC9D-EEBE3368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60" y="187072"/>
            <a:ext cx="11340000" cy="432000"/>
          </a:xfrm>
        </p:spPr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12A3BB-A49C-FC0D-40EA-33E724839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FE60BF5-C81D-751C-DF1F-D323FE186CFA}"/>
              </a:ext>
            </a:extLst>
          </p:cNvPr>
          <p:cNvSpPr txBox="1"/>
          <p:nvPr/>
        </p:nvSpPr>
        <p:spPr>
          <a:xfrm>
            <a:off x="904239" y="1569928"/>
            <a:ext cx="1007702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normalization,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Unit-DSR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achieved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zh-CN" alt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zh-CN" alt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: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Training-efficient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off-the-shelf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SSL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slight fine-tuning effort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Reconstruction-oriented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units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speech, without sub-modules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auxiliary tasks,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e.g.,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ASR/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TTS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tasks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28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6B9207-9AD0-A67C-4046-929781DC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9" y="154486"/>
            <a:ext cx="11340000" cy="432000"/>
          </a:xfrm>
        </p:spPr>
        <p:txBody>
          <a:bodyPr/>
          <a:lstStyle/>
          <a:p>
            <a:r>
              <a:rPr kumimoji="1" lang="en-US" altLang="zh-CN" dirty="0"/>
              <a:t>Demos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1CC784-0898-BEE1-FF82-7716E3109A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51CE53E-8E8E-2A48-ACE9-C2B92485DF9F}"/>
              </a:ext>
            </a:extLst>
          </p:cNvPr>
          <p:cNvSpPr txBox="1"/>
          <p:nvPr/>
        </p:nvSpPr>
        <p:spPr>
          <a:xfrm>
            <a:off x="0" y="5250983"/>
            <a:ext cx="62795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Example of original speech units of dysarthric speaker uttering ‘bath’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Reconstructed norm units have high correspondence with reference speech units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394F2F7-1C1B-6C64-22CA-A4284C815D77}"/>
              </a:ext>
            </a:extLst>
          </p:cNvPr>
          <p:cNvGrpSpPr/>
          <p:nvPr/>
        </p:nvGrpSpPr>
        <p:grpSpPr>
          <a:xfrm>
            <a:off x="235206" y="586486"/>
            <a:ext cx="5614988" cy="4723236"/>
            <a:chOff x="217222" y="702130"/>
            <a:chExt cx="5614988" cy="4723236"/>
          </a:xfrm>
        </p:grpSpPr>
        <p:pic>
          <p:nvPicPr>
            <p:cNvPr id="5" name="图片 4" descr="图形用户界面, 图示&#10;&#10;描述已自动生成">
              <a:extLst>
                <a:ext uri="{FF2B5EF4-FFF2-40B4-BE49-F238E27FC236}">
                  <a16:creationId xmlns:a16="http://schemas.microsoft.com/office/drawing/2014/main" id="{257B1022-C2B5-7647-B6E1-309F551C0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9"/>
            <a:srcRect l="44316" t="5165"/>
            <a:stretch/>
          </p:blipFill>
          <p:spPr>
            <a:xfrm>
              <a:off x="217222" y="702130"/>
              <a:ext cx="5571258" cy="4606704"/>
            </a:xfrm>
            <a:prstGeom prst="rect">
              <a:avLst/>
            </a:prstGeom>
          </p:spPr>
        </p:pic>
        <p:pic>
          <p:nvPicPr>
            <p:cNvPr id="8" name="CF02_B2_UW97_M5_副本">
              <a:hlinkClick r:id="" action="ppaction://media"/>
              <a:extLst>
                <a:ext uri="{FF2B5EF4-FFF2-40B4-BE49-F238E27FC236}">
                  <a16:creationId xmlns:a16="http://schemas.microsoft.com/office/drawing/2014/main" id="{B7E97592-4158-6494-5B4D-F670D8C5729B}"/>
                </a:ext>
              </a:extLst>
            </p:cNvPr>
            <p:cNvPicPr>
              <a:picLocks noChangeAspect="1"/>
            </p:cNvPicPr>
            <p:nvPr>
              <a:audioFile r:link="rId62"/>
              <p:extLst>
                <p:ext uri="{DAA4B4D4-6D71-4841-9C94-3DE7FCFB9230}">
                  <p14:media xmlns:p14="http://schemas.microsoft.com/office/powerpoint/2010/main" r:embed="rId61"/>
                </p:ext>
              </p:extLst>
            </p:nvPr>
          </p:nvPicPr>
          <p:blipFill>
            <a:blip r:embed="rId70">
              <a:extLst>
                <a:ext uri="{BEBA8EAE-BF5A-486C-A8C5-ECC9F3942E4B}">
                  <a14:imgProps xmlns:a14="http://schemas.microsoft.com/office/drawing/2010/main">
                    <a14:imgLayer r:embed="rId71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84042" y="4968218"/>
              <a:ext cx="448168" cy="448168"/>
            </a:xfrm>
            <a:prstGeom prst="rect">
              <a:avLst/>
            </a:prstGeom>
          </p:spPr>
        </p:pic>
        <p:pic>
          <p:nvPicPr>
            <p:cNvPr id="9" name="F02_B2_UW97_M5_gen_副本">
              <a:hlinkClick r:id="" action="ppaction://media"/>
              <a:extLst>
                <a:ext uri="{FF2B5EF4-FFF2-40B4-BE49-F238E27FC236}">
                  <a16:creationId xmlns:a16="http://schemas.microsoft.com/office/drawing/2014/main" id="{4C67A754-FF8E-E66E-5B0E-878F232ED101}"/>
                </a:ext>
              </a:extLst>
            </p:cNvPr>
            <p:cNvPicPr>
              <a:picLocks noChangeAspect="1"/>
            </p:cNvPicPr>
            <p:nvPr>
              <a:audioFile r:link="rId64"/>
              <p:extLst>
                <p:ext uri="{DAA4B4D4-6D71-4841-9C94-3DE7FCFB9230}">
                  <p14:media xmlns:p14="http://schemas.microsoft.com/office/powerpoint/2010/main" r:embed="rId63"/>
                </p:ext>
              </p:extLst>
            </p:nvPr>
          </p:nvPicPr>
          <p:blipFill>
            <a:blip r:embed="rId70">
              <a:extLst>
                <a:ext uri="{BEBA8EAE-BF5A-486C-A8C5-ECC9F3942E4B}">
                  <a14:imgProps xmlns:a14="http://schemas.microsoft.com/office/drawing/2010/main">
                    <a14:imgLayer r:embed="rId72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8137" y="4977198"/>
              <a:ext cx="448168" cy="448168"/>
            </a:xfrm>
            <a:prstGeom prst="rect">
              <a:avLst/>
            </a:prstGeom>
          </p:spPr>
        </p:pic>
        <p:pic>
          <p:nvPicPr>
            <p:cNvPr id="10" name="F02_B2_UW97_M5_副本">
              <a:hlinkClick r:id="" action="ppaction://media"/>
              <a:extLst>
                <a:ext uri="{FF2B5EF4-FFF2-40B4-BE49-F238E27FC236}">
                  <a16:creationId xmlns:a16="http://schemas.microsoft.com/office/drawing/2014/main" id="{D4F113A5-58F4-230E-054C-644F3FF647F3}"/>
                </a:ext>
              </a:extLst>
            </p:cNvPr>
            <p:cNvPicPr>
              <a:picLocks noChangeAspect="1"/>
            </p:cNvPicPr>
            <p:nvPr>
              <a:audioFile r:link="rId66"/>
              <p:extLst>
                <p:ext uri="{DAA4B4D4-6D71-4841-9C94-3DE7FCFB9230}">
                  <p14:media xmlns:p14="http://schemas.microsoft.com/office/powerpoint/2010/main" r:embed="rId65"/>
                </p:ext>
              </p:extLst>
            </p:nvPr>
          </p:nvPicPr>
          <p:blipFill>
            <a:blip r:embed="rId70">
              <a:extLst>
                <a:ext uri="{BEBA8EAE-BF5A-486C-A8C5-ECC9F3942E4B}">
                  <a14:imgProps xmlns:a14="http://schemas.microsoft.com/office/drawing/2010/main">
                    <a14:imgLayer r:embed="rId7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80716" y="4977198"/>
              <a:ext cx="448168" cy="448168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7D8E283-1570-F190-1C57-709DC74BD529}"/>
              </a:ext>
            </a:extLst>
          </p:cNvPr>
          <p:cNvSpPr txBox="1"/>
          <p:nvPr/>
        </p:nvSpPr>
        <p:spPr>
          <a:xfrm>
            <a:off x="6076546" y="521787"/>
            <a:ext cx="65550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 more demos:</a:t>
            </a:r>
          </a:p>
          <a:p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https://wyj1996.github.io/Unit-DSR-demo/index.html</a:t>
            </a:r>
          </a:p>
        </p:txBody>
      </p:sp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99E9CE7D-DB05-5144-7F07-49474899D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57494"/>
              </p:ext>
            </p:extLst>
          </p:nvPr>
        </p:nvGraphicFramePr>
        <p:xfrm>
          <a:off x="6084626" y="2195287"/>
          <a:ext cx="5747398" cy="4177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134">
                  <a:extLst>
                    <a:ext uri="{9D8B030D-6E8A-4147-A177-3AD203B41FA5}">
                      <a16:colId xmlns:a16="http://schemas.microsoft.com/office/drawing/2014/main" val="2142787998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1248683398"/>
                    </a:ext>
                  </a:extLst>
                </a:gridCol>
                <a:gridCol w="780292">
                  <a:extLst>
                    <a:ext uri="{9D8B030D-6E8A-4147-A177-3AD203B41FA5}">
                      <a16:colId xmlns:a16="http://schemas.microsoft.com/office/drawing/2014/main" val="451711395"/>
                    </a:ext>
                  </a:extLst>
                </a:gridCol>
                <a:gridCol w="854073">
                  <a:extLst>
                    <a:ext uri="{9D8B030D-6E8A-4147-A177-3AD203B41FA5}">
                      <a16:colId xmlns:a16="http://schemas.microsoft.com/office/drawing/2014/main" val="420143386"/>
                    </a:ext>
                  </a:extLst>
                </a:gridCol>
                <a:gridCol w="919769">
                  <a:extLst>
                    <a:ext uri="{9D8B030D-6E8A-4147-A177-3AD203B41FA5}">
                      <a16:colId xmlns:a16="http://schemas.microsoft.com/office/drawing/2014/main" val="1422962543"/>
                    </a:ext>
                  </a:extLst>
                </a:gridCol>
                <a:gridCol w="875570">
                  <a:extLst>
                    <a:ext uri="{9D8B030D-6E8A-4147-A177-3AD203B41FA5}">
                      <a16:colId xmlns:a16="http://schemas.microsoft.com/office/drawing/2014/main" val="589912430"/>
                    </a:ext>
                  </a:extLst>
                </a:gridCol>
              </a:tblGrid>
              <a:tr h="5644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Text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Dysarthric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ASR-TTS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E2E-DSR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ASA-DSR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Unit-DSR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787846"/>
                  </a:ext>
                </a:extLst>
              </a:tr>
              <a:tr h="5644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unusual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3342"/>
                  </a:ext>
                </a:extLst>
              </a:tr>
              <a:tr h="5644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advantageous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80125"/>
                  </a:ext>
                </a:extLst>
              </a:tr>
              <a:tr h="5644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watches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83910"/>
                  </a:ext>
                </a:extLst>
              </a:tr>
              <a:tr h="5644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rabbit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15070"/>
                  </a:ext>
                </a:extLst>
              </a:tr>
              <a:tr h="5644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backspace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208569"/>
                  </a:ext>
                </a:extLst>
              </a:tr>
              <a:tr h="5644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delete</a:t>
                      </a:r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238830"/>
                  </a:ext>
                </a:extLst>
              </a:tr>
            </a:tbl>
          </a:graphicData>
        </a:graphic>
      </p:graphicFrame>
      <p:sp>
        <p:nvSpPr>
          <p:cNvPr id="23" name="文本框 22">
            <a:extLst>
              <a:ext uri="{FF2B5EF4-FFF2-40B4-BE49-F238E27FC236}">
                <a16:creationId xmlns:a16="http://schemas.microsoft.com/office/drawing/2014/main" id="{25D58BF9-F303-4FFD-0E0E-B5A85DD70251}"/>
              </a:ext>
            </a:extLst>
          </p:cNvPr>
          <p:cNvSpPr txBox="1"/>
          <p:nvPr/>
        </p:nvSpPr>
        <p:spPr>
          <a:xfrm>
            <a:off x="6070985" y="1514408"/>
            <a:ext cx="6019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of reconstructed speech for speaker </a:t>
            </a:r>
            <a:r>
              <a:rPr lang="en" altLang="zh-CN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Calibri" panose="020F0502020204030204" pitchFamily="34" charset="0"/>
              </a:rPr>
              <a:t>M07 (low). Words are </a:t>
            </a:r>
            <a:r>
              <a:rPr lang="en" altLang="zh-CN" sz="20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Calibri" panose="020F0502020204030204" pitchFamily="34" charset="0"/>
              </a:rPr>
              <a:t>uncommon</a:t>
            </a:r>
            <a:r>
              <a:rPr lang="en" altLang="zh-CN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Calibri" panose="020F0502020204030204" pitchFamily="34" charset="0"/>
              </a:rPr>
              <a:t>/</a:t>
            </a:r>
            <a:r>
              <a:rPr lang="en" altLang="zh-CN" sz="20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Calibri" panose="020F0502020204030204" pitchFamily="34" charset="0"/>
              </a:rPr>
              <a:t>common</a:t>
            </a:r>
            <a:r>
              <a:rPr lang="en" altLang="zh-CN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Calibri" panose="020F0502020204030204" pitchFamily="34" charset="0"/>
              </a:rPr>
              <a:t> during training.</a:t>
            </a:r>
          </a:p>
        </p:txBody>
      </p:sp>
      <p:pic>
        <p:nvPicPr>
          <p:cNvPr id="24" name="dys_advan">
            <a:hlinkClick r:id="" action="ppaction://media"/>
            <a:extLst>
              <a:ext uri="{FF2B5EF4-FFF2-40B4-BE49-F238E27FC236}">
                <a16:creationId xmlns:a16="http://schemas.microsoft.com/office/drawing/2014/main" id="{83C09CAD-EA5C-CA89-38D1-07BDBE4F37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7556268" y="3523421"/>
            <a:ext cx="512423" cy="512423"/>
          </a:xfrm>
          <a:prstGeom prst="rect">
            <a:avLst/>
          </a:prstGeom>
        </p:spPr>
      </p:pic>
      <p:pic>
        <p:nvPicPr>
          <p:cNvPr id="25" name="ADVANTAGEOUS_asr">
            <a:hlinkClick r:id="" action="ppaction://media"/>
            <a:extLst>
              <a:ext uri="{FF2B5EF4-FFF2-40B4-BE49-F238E27FC236}">
                <a16:creationId xmlns:a16="http://schemas.microsoft.com/office/drawing/2014/main" id="{CB4C52CF-B87A-53E7-6846-054FC67381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8591084" y="3523420"/>
            <a:ext cx="512423" cy="512423"/>
          </a:xfrm>
          <a:prstGeom prst="rect">
            <a:avLst/>
          </a:prstGeom>
        </p:spPr>
      </p:pic>
      <p:pic>
        <p:nvPicPr>
          <p:cNvPr id="26" name="ee_advantageous">
            <a:hlinkClick r:id="" action="ppaction://media"/>
            <a:extLst>
              <a:ext uri="{FF2B5EF4-FFF2-40B4-BE49-F238E27FC236}">
                <a16:creationId xmlns:a16="http://schemas.microsoft.com/office/drawing/2014/main" id="{268E43A9-F2BA-5031-3905-36DB63C432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9319581" y="3523420"/>
            <a:ext cx="512423" cy="512423"/>
          </a:xfrm>
          <a:prstGeom prst="rect">
            <a:avLst/>
          </a:prstGeom>
        </p:spPr>
      </p:pic>
      <p:pic>
        <p:nvPicPr>
          <p:cNvPr id="27" name="asa_advantageous">
            <a:hlinkClick r:id="" action="ppaction://media"/>
            <a:extLst>
              <a:ext uri="{FF2B5EF4-FFF2-40B4-BE49-F238E27FC236}">
                <a16:creationId xmlns:a16="http://schemas.microsoft.com/office/drawing/2014/main" id="{3725A4D3-BC1F-1700-44E5-6685D3A0A86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0236762" y="3500343"/>
            <a:ext cx="535500" cy="535500"/>
          </a:xfrm>
          <a:prstGeom prst="rect">
            <a:avLst/>
          </a:prstGeom>
        </p:spPr>
      </p:pic>
      <p:pic>
        <p:nvPicPr>
          <p:cNvPr id="28" name="unit_advantageous">
            <a:hlinkClick r:id="" action="ppaction://media"/>
            <a:extLst>
              <a:ext uri="{FF2B5EF4-FFF2-40B4-BE49-F238E27FC236}">
                <a16:creationId xmlns:a16="http://schemas.microsoft.com/office/drawing/2014/main" id="{B3AECB29-37BC-9F97-EF50-17851B8F50E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1098536" y="3479752"/>
            <a:ext cx="536912" cy="536912"/>
          </a:xfrm>
          <a:prstGeom prst="rect">
            <a:avLst/>
          </a:prstGeom>
        </p:spPr>
      </p:pic>
      <p:pic>
        <p:nvPicPr>
          <p:cNvPr id="29" name="original_rabbit">
            <a:hlinkClick r:id="" action="ppaction://media"/>
            <a:extLst>
              <a:ext uri="{FF2B5EF4-FFF2-40B4-BE49-F238E27FC236}">
                <a16:creationId xmlns:a16="http://schemas.microsoft.com/office/drawing/2014/main" id="{990A8F1D-CEAE-21CC-9DC6-7A811A54F92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7556267" y="4654317"/>
            <a:ext cx="512423" cy="512423"/>
          </a:xfrm>
          <a:prstGeom prst="rect">
            <a:avLst/>
          </a:prstGeom>
        </p:spPr>
      </p:pic>
      <p:pic>
        <p:nvPicPr>
          <p:cNvPr id="30" name="RABBIT_asr">
            <a:hlinkClick r:id="" action="ppaction://media"/>
            <a:extLst>
              <a:ext uri="{FF2B5EF4-FFF2-40B4-BE49-F238E27FC236}">
                <a16:creationId xmlns:a16="http://schemas.microsoft.com/office/drawing/2014/main" id="{B8E95DAC-9D7F-DD1F-F9AC-6AF78D78BCC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8609869" y="4684983"/>
            <a:ext cx="488296" cy="488296"/>
          </a:xfrm>
          <a:prstGeom prst="rect">
            <a:avLst/>
          </a:prstGeom>
        </p:spPr>
      </p:pic>
      <p:pic>
        <p:nvPicPr>
          <p:cNvPr id="31" name="ee_rabbit">
            <a:hlinkClick r:id="" action="ppaction://media"/>
            <a:extLst>
              <a:ext uri="{FF2B5EF4-FFF2-40B4-BE49-F238E27FC236}">
                <a16:creationId xmlns:a16="http://schemas.microsoft.com/office/drawing/2014/main" id="{3DFB8A14-782A-449F-DB33-ED52D251BD5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9319581" y="4649609"/>
            <a:ext cx="488297" cy="488297"/>
          </a:xfrm>
          <a:prstGeom prst="rect">
            <a:avLst/>
          </a:prstGeom>
        </p:spPr>
      </p:pic>
      <p:pic>
        <p:nvPicPr>
          <p:cNvPr id="32" name="asa_rabbit">
            <a:hlinkClick r:id="" action="ppaction://media"/>
            <a:extLst>
              <a:ext uri="{FF2B5EF4-FFF2-40B4-BE49-F238E27FC236}">
                <a16:creationId xmlns:a16="http://schemas.microsoft.com/office/drawing/2014/main" id="{F58CD518-CA04-50C0-C7CC-76C98A41DAA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0245794" y="4637451"/>
            <a:ext cx="535828" cy="535828"/>
          </a:xfrm>
          <a:prstGeom prst="rect">
            <a:avLst/>
          </a:prstGeom>
        </p:spPr>
      </p:pic>
      <p:pic>
        <p:nvPicPr>
          <p:cNvPr id="33" name="unit_rabbit">
            <a:hlinkClick r:id="" action="ppaction://media"/>
            <a:extLst>
              <a:ext uri="{FF2B5EF4-FFF2-40B4-BE49-F238E27FC236}">
                <a16:creationId xmlns:a16="http://schemas.microsoft.com/office/drawing/2014/main" id="{BB135C62-B274-51FE-A7FB-C94CD0804B1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1098536" y="4602078"/>
            <a:ext cx="517131" cy="517131"/>
          </a:xfrm>
          <a:prstGeom prst="rect">
            <a:avLst/>
          </a:prstGeom>
        </p:spPr>
      </p:pic>
      <p:pic>
        <p:nvPicPr>
          <p:cNvPr id="34" name="original_unusual">
            <a:hlinkClick r:id="" action="ppaction://media"/>
            <a:extLst>
              <a:ext uri="{FF2B5EF4-FFF2-40B4-BE49-F238E27FC236}">
                <a16:creationId xmlns:a16="http://schemas.microsoft.com/office/drawing/2014/main" id="{EC20B670-823E-F3C0-8419-AC68CD7A7D9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7550407" y="2961469"/>
            <a:ext cx="518283" cy="518283"/>
          </a:xfrm>
          <a:prstGeom prst="rect">
            <a:avLst/>
          </a:prstGeom>
        </p:spPr>
      </p:pic>
      <p:pic>
        <p:nvPicPr>
          <p:cNvPr id="35" name="UNUSUAL_asr">
            <a:hlinkClick r:id="" action="ppaction://media"/>
            <a:extLst>
              <a:ext uri="{FF2B5EF4-FFF2-40B4-BE49-F238E27FC236}">
                <a16:creationId xmlns:a16="http://schemas.microsoft.com/office/drawing/2014/main" id="{9DEFCE42-4486-3146-B405-28757CD8846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8603147" y="2987875"/>
            <a:ext cx="488296" cy="488296"/>
          </a:xfrm>
          <a:prstGeom prst="rect">
            <a:avLst/>
          </a:prstGeom>
        </p:spPr>
      </p:pic>
      <p:pic>
        <p:nvPicPr>
          <p:cNvPr id="36" name="ee_unusual">
            <a:hlinkClick r:id="" action="ppaction://media"/>
            <a:extLst>
              <a:ext uri="{FF2B5EF4-FFF2-40B4-BE49-F238E27FC236}">
                <a16:creationId xmlns:a16="http://schemas.microsoft.com/office/drawing/2014/main" id="{55A4C6DF-749A-F25D-682C-23028CA66E5B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9317586" y="2959328"/>
            <a:ext cx="514418" cy="514418"/>
          </a:xfrm>
          <a:prstGeom prst="rect">
            <a:avLst/>
          </a:prstGeom>
        </p:spPr>
      </p:pic>
      <p:pic>
        <p:nvPicPr>
          <p:cNvPr id="37" name="asa_unusual">
            <a:hlinkClick r:id="" action="ppaction://media"/>
            <a:extLst>
              <a:ext uri="{FF2B5EF4-FFF2-40B4-BE49-F238E27FC236}">
                <a16:creationId xmlns:a16="http://schemas.microsoft.com/office/drawing/2014/main" id="{227EB00C-2476-6D70-3E57-978F80CEC7C5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0236762" y="2959328"/>
            <a:ext cx="488296" cy="488296"/>
          </a:xfrm>
          <a:prstGeom prst="rect">
            <a:avLst/>
          </a:prstGeom>
        </p:spPr>
      </p:pic>
      <p:pic>
        <p:nvPicPr>
          <p:cNvPr id="38" name="unit_unusual">
            <a:hlinkClick r:id="" action="ppaction://media"/>
            <a:extLst>
              <a:ext uri="{FF2B5EF4-FFF2-40B4-BE49-F238E27FC236}">
                <a16:creationId xmlns:a16="http://schemas.microsoft.com/office/drawing/2014/main" id="{6708E02D-417B-B660-3803-801B1D0393BA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1098536" y="2959328"/>
            <a:ext cx="489884" cy="489884"/>
          </a:xfrm>
          <a:prstGeom prst="rect">
            <a:avLst/>
          </a:prstGeom>
        </p:spPr>
      </p:pic>
      <p:pic>
        <p:nvPicPr>
          <p:cNvPr id="39" name="original_watches">
            <a:hlinkClick r:id="" action="ppaction://media"/>
            <a:extLst>
              <a:ext uri="{FF2B5EF4-FFF2-40B4-BE49-F238E27FC236}">
                <a16:creationId xmlns:a16="http://schemas.microsoft.com/office/drawing/2014/main" id="{C72BA062-D446-5A6C-1143-C07A244CF541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7535634" y="4045623"/>
            <a:ext cx="525733" cy="525733"/>
          </a:xfrm>
          <a:prstGeom prst="rect">
            <a:avLst/>
          </a:prstGeom>
        </p:spPr>
      </p:pic>
      <p:pic>
        <p:nvPicPr>
          <p:cNvPr id="40" name="WATCHES_asr">
            <a:hlinkClick r:id="" action="ppaction://media"/>
            <a:extLst>
              <a:ext uri="{FF2B5EF4-FFF2-40B4-BE49-F238E27FC236}">
                <a16:creationId xmlns:a16="http://schemas.microsoft.com/office/drawing/2014/main" id="{68944ED3-BD02-FF7B-7587-8EF5BAC14266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8591084" y="4049419"/>
            <a:ext cx="516006" cy="516006"/>
          </a:xfrm>
          <a:prstGeom prst="rect">
            <a:avLst/>
          </a:prstGeom>
        </p:spPr>
      </p:pic>
      <p:pic>
        <p:nvPicPr>
          <p:cNvPr id="41" name="ee_watches">
            <a:hlinkClick r:id="" action="ppaction://media"/>
            <a:extLst>
              <a:ext uri="{FF2B5EF4-FFF2-40B4-BE49-F238E27FC236}">
                <a16:creationId xmlns:a16="http://schemas.microsoft.com/office/drawing/2014/main" id="{3DC584AA-FF29-A073-6D1D-211C373CF261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9319581" y="4057513"/>
            <a:ext cx="488296" cy="488296"/>
          </a:xfrm>
          <a:prstGeom prst="rect">
            <a:avLst/>
          </a:prstGeom>
        </p:spPr>
      </p:pic>
      <p:pic>
        <p:nvPicPr>
          <p:cNvPr id="42" name="asa_watches">
            <a:hlinkClick r:id="" action="ppaction://media"/>
            <a:extLst>
              <a:ext uri="{FF2B5EF4-FFF2-40B4-BE49-F238E27FC236}">
                <a16:creationId xmlns:a16="http://schemas.microsoft.com/office/drawing/2014/main" id="{87D073C8-4069-C1B3-4CD9-82245C58F3A6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0245794" y="4040549"/>
            <a:ext cx="535828" cy="535828"/>
          </a:xfrm>
          <a:prstGeom prst="rect">
            <a:avLst/>
          </a:prstGeom>
        </p:spPr>
      </p:pic>
      <p:pic>
        <p:nvPicPr>
          <p:cNvPr id="43" name="unit_watches">
            <a:hlinkClick r:id="" action="ppaction://media"/>
            <a:extLst>
              <a:ext uri="{FF2B5EF4-FFF2-40B4-BE49-F238E27FC236}">
                <a16:creationId xmlns:a16="http://schemas.microsoft.com/office/drawing/2014/main" id="{5327DEBE-432C-9F9A-E046-7CF8F47EC906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1072066" y="4057289"/>
            <a:ext cx="543601" cy="543601"/>
          </a:xfrm>
          <a:prstGeom prst="rect">
            <a:avLst/>
          </a:prstGeom>
        </p:spPr>
      </p:pic>
      <p:pic>
        <p:nvPicPr>
          <p:cNvPr id="44" name="original_backspace">
            <a:hlinkClick r:id="" action="ppaction://media"/>
            <a:extLst>
              <a:ext uri="{FF2B5EF4-FFF2-40B4-BE49-F238E27FC236}">
                <a16:creationId xmlns:a16="http://schemas.microsoft.com/office/drawing/2014/main" id="{A2D4E2C2-AB0C-C16F-0D72-143C9ECBFC19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7535633" y="5183268"/>
            <a:ext cx="525734" cy="525734"/>
          </a:xfrm>
          <a:prstGeom prst="rect">
            <a:avLst/>
          </a:prstGeom>
        </p:spPr>
      </p:pic>
      <p:pic>
        <p:nvPicPr>
          <p:cNvPr id="45" name="BACKSPACE_asr">
            <a:hlinkClick r:id="" action="ppaction://media"/>
            <a:extLst>
              <a:ext uri="{FF2B5EF4-FFF2-40B4-BE49-F238E27FC236}">
                <a16:creationId xmlns:a16="http://schemas.microsoft.com/office/drawing/2014/main" id="{C87FBAFE-B1B6-B16A-447E-85C7D0C504B4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8591084" y="5201193"/>
            <a:ext cx="489884" cy="489884"/>
          </a:xfrm>
          <a:prstGeom prst="rect">
            <a:avLst/>
          </a:prstGeom>
        </p:spPr>
      </p:pic>
      <p:pic>
        <p:nvPicPr>
          <p:cNvPr id="46" name="ee_backspace">
            <a:hlinkClick r:id="" action="ppaction://media"/>
            <a:extLst>
              <a:ext uri="{FF2B5EF4-FFF2-40B4-BE49-F238E27FC236}">
                <a16:creationId xmlns:a16="http://schemas.microsoft.com/office/drawing/2014/main" id="{1432B83F-67E5-ADF9-06F4-AD61F549929C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9299040" y="5173280"/>
            <a:ext cx="508838" cy="534418"/>
          </a:xfrm>
          <a:prstGeom prst="rect">
            <a:avLst/>
          </a:prstGeom>
        </p:spPr>
      </p:pic>
      <p:pic>
        <p:nvPicPr>
          <p:cNvPr id="47" name="asa_backspace">
            <a:hlinkClick r:id="" action="ppaction://media"/>
            <a:extLst>
              <a:ext uri="{FF2B5EF4-FFF2-40B4-BE49-F238E27FC236}">
                <a16:creationId xmlns:a16="http://schemas.microsoft.com/office/drawing/2014/main" id="{1C285E86-2B28-A69D-F52E-051FD8367E34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0259570" y="5225816"/>
            <a:ext cx="489884" cy="489884"/>
          </a:xfrm>
          <a:prstGeom prst="rect">
            <a:avLst/>
          </a:prstGeom>
        </p:spPr>
      </p:pic>
      <p:pic>
        <p:nvPicPr>
          <p:cNvPr id="48" name="unit_backspace">
            <a:hlinkClick r:id="" action="ppaction://media"/>
            <a:extLst>
              <a:ext uri="{FF2B5EF4-FFF2-40B4-BE49-F238E27FC236}">
                <a16:creationId xmlns:a16="http://schemas.microsoft.com/office/drawing/2014/main" id="{F2CADE17-BC3E-0FE1-A4CC-39E01352BBD4}"/>
              </a:ext>
            </a:extLst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1112159" y="5217814"/>
            <a:ext cx="489884" cy="489884"/>
          </a:xfrm>
          <a:prstGeom prst="rect">
            <a:avLst/>
          </a:prstGeom>
        </p:spPr>
      </p:pic>
      <p:pic>
        <p:nvPicPr>
          <p:cNvPr id="49" name="original_delete">
            <a:hlinkClick r:id="" action="ppaction://media"/>
            <a:extLst>
              <a:ext uri="{FF2B5EF4-FFF2-40B4-BE49-F238E27FC236}">
                <a16:creationId xmlns:a16="http://schemas.microsoft.com/office/drawing/2014/main" id="{E4FBA1E1-CB32-A1DE-40A2-A415B1B622F6}"/>
              </a:ext>
            </a:extLst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7535633" y="5771512"/>
            <a:ext cx="506278" cy="506278"/>
          </a:xfrm>
          <a:prstGeom prst="rect">
            <a:avLst/>
          </a:prstGeom>
        </p:spPr>
      </p:pic>
      <p:pic>
        <p:nvPicPr>
          <p:cNvPr id="50" name="DELETE_asr">
            <a:hlinkClick r:id="" action="ppaction://media"/>
            <a:extLst>
              <a:ext uri="{FF2B5EF4-FFF2-40B4-BE49-F238E27FC236}">
                <a16:creationId xmlns:a16="http://schemas.microsoft.com/office/drawing/2014/main" id="{569ED590-D2C5-4D32-833C-A7BAE741C4A3}"/>
              </a:ext>
            </a:extLst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8570692" y="5748048"/>
            <a:ext cx="516006" cy="516006"/>
          </a:xfrm>
          <a:prstGeom prst="rect">
            <a:avLst/>
          </a:prstGeom>
        </p:spPr>
      </p:pic>
      <p:pic>
        <p:nvPicPr>
          <p:cNvPr id="51" name="ee_delete">
            <a:hlinkClick r:id="" action="ppaction://media"/>
            <a:extLst>
              <a:ext uri="{FF2B5EF4-FFF2-40B4-BE49-F238E27FC236}">
                <a16:creationId xmlns:a16="http://schemas.microsoft.com/office/drawing/2014/main" id="{ECA93F07-27EB-8C9B-11C5-074863A2FF41}"/>
              </a:ext>
            </a:extLst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9291871" y="5776924"/>
            <a:ext cx="516006" cy="516006"/>
          </a:xfrm>
          <a:prstGeom prst="rect">
            <a:avLst/>
          </a:prstGeom>
        </p:spPr>
      </p:pic>
      <p:pic>
        <p:nvPicPr>
          <p:cNvPr id="52" name="asa_delete">
            <a:hlinkClick r:id="" action="ppaction://media"/>
            <a:extLst>
              <a:ext uri="{FF2B5EF4-FFF2-40B4-BE49-F238E27FC236}">
                <a16:creationId xmlns:a16="http://schemas.microsoft.com/office/drawing/2014/main" id="{11A5BA82-BF42-7609-1B8D-5DA35D00B158}"/>
              </a:ext>
            </a:extLst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0269560" y="5763530"/>
            <a:ext cx="488296" cy="488296"/>
          </a:xfrm>
          <a:prstGeom prst="rect">
            <a:avLst/>
          </a:prstGeom>
        </p:spPr>
      </p:pic>
      <p:pic>
        <p:nvPicPr>
          <p:cNvPr id="53" name="unit_delete">
            <a:hlinkClick r:id="" action="ppaction://media"/>
            <a:extLst>
              <a:ext uri="{FF2B5EF4-FFF2-40B4-BE49-F238E27FC236}">
                <a16:creationId xmlns:a16="http://schemas.microsoft.com/office/drawing/2014/main" id="{4B90D514-4016-4F84-9369-DFDE5D619693}"/>
              </a:ext>
            </a:extLst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74"/>
          <a:stretch>
            <a:fillRect/>
          </a:stretch>
        </p:blipFill>
        <p:spPr>
          <a:xfrm>
            <a:off x="11112159" y="5771512"/>
            <a:ext cx="486709" cy="4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0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4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9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55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7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94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08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8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2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06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88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74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60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86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8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31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975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68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33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92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97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63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70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91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82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D53BC1-57C5-BE05-A7B8-104A0503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9142"/>
            <a:ext cx="6260484" cy="2389858"/>
          </a:xfrm>
        </p:spPr>
        <p:txBody>
          <a:bodyPr/>
          <a:lstStyle/>
          <a:p>
            <a:pPr algn="ctr"/>
            <a:r>
              <a:rPr lang="en" altLang="zh-CN" sz="4000" dirty="0"/>
              <a:t>Unit-DSR: Dysarthric Speech Reconstruction System Using Speech Unit Normalization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578AF4-8B56-EB56-4C51-89AC9CC11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DA7CCB-CD84-1980-A3BF-B302D7A04E42}"/>
              </a:ext>
            </a:extLst>
          </p:cNvPr>
          <p:cNvSpPr txBox="1"/>
          <p:nvPr/>
        </p:nvSpPr>
        <p:spPr>
          <a:xfrm>
            <a:off x="372500" y="3153141"/>
            <a:ext cx="55154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Yuejiao Wang , Xixin Wu , Disong Wang,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4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Lingwei</a:t>
            </a:r>
            <a:r>
              <a:rPr kumimoji="0" lang="en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Meng , Helen Meng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Chinese University of Hong Kong</a:t>
            </a:r>
            <a:endParaRPr kumimoji="0" lang="en" altLang="zh-CN" sz="2800" b="0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Vocal Engineering Technologies Limited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altLang="zh-CN" sz="2400" spc="-15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ICASSP 2024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5179473-EA4D-55FB-6553-043A57AF4993}"/>
              </a:ext>
            </a:extLst>
          </p:cNvPr>
          <p:cNvSpPr/>
          <p:nvPr/>
        </p:nvSpPr>
        <p:spPr>
          <a:xfrm>
            <a:off x="5887984" y="2828835"/>
            <a:ext cx="60420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</a:t>
            </a:r>
            <a:r>
              <a:rPr lang="zh-CN" altLang="en-US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altLang="zh-CN" sz="7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YOU!</a:t>
            </a:r>
            <a:endParaRPr lang="zh-CN" altLang="en-US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55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" altLang="zh-CN" dirty="0"/>
              <a:t>1. Background</a:t>
            </a:r>
            <a:r>
              <a:rPr kumimoji="1" lang="en-US" altLang="zh-CN" dirty="0"/>
              <a:t> –</a:t>
            </a:r>
            <a:r>
              <a:rPr kumimoji="1" lang="zh-CN" altLang="en-US" dirty="0"/>
              <a:t> </a:t>
            </a:r>
            <a:r>
              <a:rPr kumimoji="1" lang="en-US" altLang="zh-CN" dirty="0"/>
              <a:t>Dysarthria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8F00A82-2D89-676F-B66C-5C9662186999}"/>
              </a:ext>
            </a:extLst>
          </p:cNvPr>
          <p:cNvSpPr txBox="1"/>
          <p:nvPr/>
        </p:nvSpPr>
        <p:spPr>
          <a:xfrm>
            <a:off x="169617" y="922058"/>
            <a:ext cx="118527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dysarthria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 variety of speech disorders, originating from neurological disturbances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Commonly occur in patients with neurodegenerative diseases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[1] 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4967A25-49A9-1220-9E73-C792B79FA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376381"/>
              </p:ext>
            </p:extLst>
          </p:nvPr>
        </p:nvGraphicFramePr>
        <p:xfrm>
          <a:off x="5136721" y="3263647"/>
          <a:ext cx="652914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800">
                  <a:extLst>
                    <a:ext uri="{9D8B030D-6E8A-4147-A177-3AD203B41FA5}">
                      <a16:colId xmlns:a16="http://schemas.microsoft.com/office/drawing/2014/main" val="3851699997"/>
                    </a:ext>
                  </a:extLst>
                </a:gridCol>
                <a:gridCol w="2230345">
                  <a:extLst>
                    <a:ext uri="{9D8B030D-6E8A-4147-A177-3AD203B41FA5}">
                      <a16:colId xmlns:a16="http://schemas.microsoft.com/office/drawing/2014/main" val="3914306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Diseases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related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dysarthria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Percentage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14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Parkinson’s disease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75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Traumatic brain injury 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25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Amyotrophic lateral sclerosis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1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Stroke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330246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B502A779-D187-961E-4E24-BCA8F4B58322}"/>
              </a:ext>
            </a:extLst>
          </p:cNvPr>
          <p:cNvSpPr txBox="1"/>
          <p:nvPr/>
        </p:nvSpPr>
        <p:spPr>
          <a:xfrm>
            <a:off x="0" y="6384226"/>
            <a:ext cx="11340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>
                <a:cs typeface="Times New Roman" panose="02020603050405020304" pitchFamily="18" charset="0"/>
              </a:rPr>
              <a:t>[1]</a:t>
            </a:r>
            <a:r>
              <a:rPr kumimoji="1" lang="zh-CN" altLang="en-US" sz="1100" dirty="0">
                <a:cs typeface="Times New Roman" panose="02020603050405020304" pitchFamily="18" charset="0"/>
              </a:rPr>
              <a:t> </a:t>
            </a:r>
            <a:r>
              <a:rPr kumimoji="1" lang="en-US" altLang="zh-CN" sz="1100" dirty="0">
                <a:cs typeface="Times New Roman" panose="02020603050405020304" pitchFamily="18" charset="0"/>
              </a:rPr>
              <a:t>Data available from: </a:t>
            </a:r>
            <a:r>
              <a:rPr kumimoji="1" lang="en-US" altLang="zh-CN" sz="1100" dirty="0">
                <a:cs typeface="Times New Roman" panose="02020603050405020304" pitchFamily="18" charset="0"/>
                <a:hlinkClick r:id="rId3"/>
              </a:rPr>
              <a:t>https://www.ncbi.nlm.nih.gov/books/NBK592453/</a:t>
            </a:r>
            <a:endParaRPr kumimoji="1" lang="en-US" altLang="zh-CN" sz="1100" dirty="0">
              <a:cs typeface="Times New Roman" panose="02020603050405020304" pitchFamily="18" charset="0"/>
            </a:endParaRPr>
          </a:p>
          <a:p>
            <a:r>
              <a:rPr kumimoji="1" lang="en-US" altLang="zh-CN" sz="1100" dirty="0">
                <a:cs typeface="Times New Roman" panose="02020603050405020304" pitchFamily="18" charset="0"/>
              </a:rPr>
              <a:t>Picture</a:t>
            </a:r>
            <a:r>
              <a:rPr kumimoji="1" lang="zh-CN" altLang="en-US" sz="1100" dirty="0">
                <a:cs typeface="Times New Roman" panose="02020603050405020304" pitchFamily="18" charset="0"/>
              </a:rPr>
              <a:t> </a:t>
            </a:r>
            <a:r>
              <a:rPr kumimoji="1" lang="en-US" altLang="zh-CN" sz="1100" dirty="0">
                <a:cs typeface="Times New Roman" panose="02020603050405020304" pitchFamily="18" charset="0"/>
              </a:rPr>
              <a:t>source:</a:t>
            </a:r>
            <a:r>
              <a:rPr kumimoji="1" lang="zh-CN" altLang="en-US" sz="1100" dirty="0">
                <a:cs typeface="Times New Roman" panose="02020603050405020304" pitchFamily="18" charset="0"/>
              </a:rPr>
              <a:t> </a:t>
            </a:r>
            <a:r>
              <a:rPr kumimoji="1" lang="en-US" altLang="zh-CN" sz="1100" dirty="0">
                <a:cs typeface="Times New Roman" panose="02020603050405020304" pitchFamily="18" charset="0"/>
              </a:rPr>
              <a:t>google</a:t>
            </a:r>
            <a:r>
              <a:rPr kumimoji="1" lang="zh-CN" altLang="en-US" sz="1100" dirty="0">
                <a:cs typeface="Times New Roman" panose="02020603050405020304" pitchFamily="18" charset="0"/>
              </a:rPr>
              <a:t> </a:t>
            </a:r>
            <a:r>
              <a:rPr kumimoji="1" lang="en-US" altLang="zh-CN" sz="1100" dirty="0">
                <a:cs typeface="Times New Roman" panose="02020603050405020304" pitchFamily="18" charset="0"/>
              </a:rPr>
              <a:t>image</a:t>
            </a:r>
            <a:endParaRPr kumimoji="1" lang="zh-CN" altLang="en-US" sz="1100" dirty="0">
              <a:cs typeface="Times New Roman" panose="02020603050405020304" pitchFamily="18" charset="0"/>
            </a:endParaRPr>
          </a:p>
        </p:txBody>
      </p:sp>
      <p:pic>
        <p:nvPicPr>
          <p:cNvPr id="1028" name="Picture 4" descr="Traumatic Brain Injury  的图像结果">
            <a:extLst>
              <a:ext uri="{FF2B5EF4-FFF2-40B4-BE49-F238E27FC236}">
                <a16:creationId xmlns:a16="http://schemas.microsoft.com/office/drawing/2014/main" id="{3217743E-B70F-4C09-EBE4-EE467BE9E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6" y="3400731"/>
            <a:ext cx="4037412" cy="23346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6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" altLang="zh-CN" dirty="0"/>
              <a:t>1. Background</a:t>
            </a:r>
            <a:r>
              <a:rPr kumimoji="1" lang="en-US" altLang="zh-CN" dirty="0"/>
              <a:t> –</a:t>
            </a:r>
            <a:r>
              <a:rPr kumimoji="1" lang="zh-CN" altLang="en-US" dirty="0"/>
              <a:t> </a:t>
            </a:r>
            <a:r>
              <a:rPr kumimoji="1" lang="en-US" altLang="zh-CN" dirty="0"/>
              <a:t>Dysarthria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8F00A82-2D89-676F-B66C-5C9662186999}"/>
              </a:ext>
            </a:extLst>
          </p:cNvPr>
          <p:cNvSpPr txBox="1"/>
          <p:nvPr/>
        </p:nvSpPr>
        <p:spPr>
          <a:xfrm>
            <a:off x="432000" y="890382"/>
            <a:ext cx="1099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Acoustic characteristics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dysarthria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BC4D62-5B15-C09E-76FD-F26D1211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7" y="1446796"/>
            <a:ext cx="5846335" cy="379864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983121E-E330-3039-D8C4-FF813A3EF376}"/>
              </a:ext>
            </a:extLst>
          </p:cNvPr>
          <p:cNvSpPr txBox="1"/>
          <p:nvPr/>
        </p:nvSpPr>
        <p:spPr>
          <a:xfrm>
            <a:off x="507914" y="5245435"/>
            <a:ext cx="5487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Phoneme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duration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" altLang="zh-CN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lang="zh-CN" alt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zh-CN" alt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vary dramatically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E5812F8-B250-D1BE-AB10-726C709DB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618" y="1665007"/>
            <a:ext cx="5997765" cy="356371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50FB08F-B61B-5F28-23E5-0FF618999E7F}"/>
              </a:ext>
            </a:extLst>
          </p:cNvPr>
          <p:cNvSpPr txBox="1"/>
          <p:nvPr/>
        </p:nvSpPr>
        <p:spPr>
          <a:xfrm>
            <a:off x="6509901" y="5245435"/>
            <a:ext cx="5785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zh-CN" sz="2400" baseline="-250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" altLang="zh-CN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dysarthric</a:t>
            </a:r>
            <a:r>
              <a:rPr lang="zh-CN" alt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zh-CN" alt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atypically</a:t>
            </a:r>
            <a:r>
              <a:rPr lang="zh-CN" alt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zh-CN" alt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moderate-severe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zh-C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9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" altLang="zh-CN" dirty="0"/>
              <a:t>1. Background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 </a:t>
            </a:r>
            <a:r>
              <a:rPr kumimoji="1" lang="zh-CN" altLang="en-US" dirty="0"/>
              <a:t> </a:t>
            </a:r>
            <a:r>
              <a:rPr kumimoji="1" lang="en-US" altLang="zh-CN" dirty="0"/>
              <a:t>Dysarthric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Speech</a:t>
            </a:r>
            <a:r>
              <a:rPr kumimoji="1" lang="zh-CN" altLang="en-US" dirty="0"/>
              <a:t> </a:t>
            </a:r>
            <a:r>
              <a:rPr kumimoji="1" lang="en-US" altLang="zh-CN" dirty="0"/>
              <a:t>Reconstruction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8F00A82-2D89-676F-B66C-5C9662186999}"/>
              </a:ext>
            </a:extLst>
          </p:cNvPr>
          <p:cNvSpPr txBox="1"/>
          <p:nvPr/>
        </p:nvSpPr>
        <p:spPr>
          <a:xfrm>
            <a:off x="291445" y="845105"/>
            <a:ext cx="11609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Definition of 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ysarthric 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peech </a:t>
            </a:r>
            <a:r>
              <a:rPr lang="en-US" altLang="zh-CN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econstruction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(DSR)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convert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dysarthric speech into normal-sounding speech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automatically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772C54-85EA-1A03-EBCB-8CCCF49FA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64" y="2230435"/>
            <a:ext cx="10115671" cy="360071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75A4CFD-493D-EA87-8F54-56EDF6BAEACA}"/>
              </a:ext>
            </a:extLst>
          </p:cNvPr>
          <p:cNvSpPr txBox="1"/>
          <p:nvPr/>
        </p:nvSpPr>
        <p:spPr>
          <a:xfrm>
            <a:off x="3355166" y="5846870"/>
            <a:ext cx="5481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Illustration of DSR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49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" altLang="zh-CN" dirty="0"/>
              <a:t>1. Background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 Literature Review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D6F627-C5E1-681E-9711-91735E2FFC71}"/>
              </a:ext>
            </a:extLst>
          </p:cNvPr>
          <p:cNvSpPr txBox="1"/>
          <p:nvPr/>
        </p:nvSpPr>
        <p:spPr>
          <a:xfrm>
            <a:off x="325866" y="993845"/>
            <a:ext cx="11099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DSR systems are primarily based on voice conversion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(VC) methods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have their </a:t>
            </a:r>
            <a:r>
              <a:rPr lang="en-US" altLang="zh-CN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drawbacks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6590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1CFD056-16D1-1627-1A83-0BD61B958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691"/>
          <a:stretch>
            <a:fillRect/>
          </a:stretch>
        </p:blipFill>
        <p:spPr>
          <a:xfrm>
            <a:off x="4277803" y="3251830"/>
            <a:ext cx="7914198" cy="261058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" altLang="zh-CN" dirty="0"/>
              <a:t>1. Background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 Literature Review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5D0387-1EF7-F28A-BD37-C5A872FE85B2}"/>
              </a:ext>
            </a:extLst>
          </p:cNvPr>
          <p:cNvSpPr txBox="1"/>
          <p:nvPr/>
        </p:nvSpPr>
        <p:spPr>
          <a:xfrm>
            <a:off x="325867" y="2158552"/>
            <a:ext cx="437164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strategy I: </a:t>
            </a:r>
            <a:endParaRPr lang="en-US" altLang="zh-CN" sz="1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Generative Adversarial Network (GAN)-based DSR</a:t>
            </a:r>
            <a:r>
              <a:rPr lang="zh-CN" altLang="en-US" sz="2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[2-3]</a:t>
            </a:r>
          </a:p>
          <a:p>
            <a:endParaRPr lang="en-US" altLang="zh-C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Linguistic and prosody are modeled implicitly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Reconstruction errors are difficult to trace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A9FDB0B-5218-4CD7-337C-7C65D9CA30C3}"/>
              </a:ext>
            </a:extLst>
          </p:cNvPr>
          <p:cNvSpPr txBox="1"/>
          <p:nvPr/>
        </p:nvSpPr>
        <p:spPr>
          <a:xfrm>
            <a:off x="325866" y="993845"/>
            <a:ext cx="11099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DSR systems are primarily based on voice conversion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(VC) methods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have their </a:t>
            </a:r>
            <a:r>
              <a:rPr lang="en-US" altLang="zh-CN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drawbacks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578983-2EBE-CA19-30E0-31A1C196BD09}"/>
              </a:ext>
            </a:extLst>
          </p:cNvPr>
          <p:cNvSpPr txBox="1"/>
          <p:nvPr/>
        </p:nvSpPr>
        <p:spPr>
          <a:xfrm>
            <a:off x="117636" y="6354366"/>
            <a:ext cx="9510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[2]</a:t>
            </a:r>
            <a:r>
              <a:rPr lang="zh-CN" altLang="en-US" sz="1100" dirty="0"/>
              <a:t> </a:t>
            </a:r>
            <a:r>
              <a:rPr lang="en-US" altLang="zh-CN" sz="1100" dirty="0"/>
              <a:t>Imai,</a:t>
            </a:r>
            <a:r>
              <a:rPr lang="zh-CN" altLang="en-US" sz="1100" dirty="0"/>
              <a:t> </a:t>
            </a:r>
            <a:r>
              <a:rPr lang="en-US" altLang="zh-CN" sz="1100" dirty="0" err="1"/>
              <a:t>Shuhei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et</a:t>
            </a:r>
            <a:r>
              <a:rPr lang="zh-CN" altLang="en-US" sz="1100" dirty="0"/>
              <a:t> </a:t>
            </a:r>
            <a:r>
              <a:rPr lang="en-US" altLang="zh-CN" sz="1100" dirty="0"/>
              <a:t>al.,</a:t>
            </a:r>
            <a:r>
              <a:rPr lang="zh-CN" altLang="en-US" sz="1100" dirty="0"/>
              <a:t> </a:t>
            </a:r>
            <a:r>
              <a:rPr lang="en-US" altLang="zh-CN" sz="1100" dirty="0"/>
              <a:t>i</a:t>
            </a:r>
            <a:r>
              <a:rPr lang="en" altLang="zh-CN" sz="1100" dirty="0" err="1"/>
              <a:t>mproving</a:t>
            </a:r>
            <a:r>
              <a:rPr lang="en" altLang="zh-CN" sz="1100" dirty="0"/>
              <a:t> pronunciation clarity of dysarthric speech using </a:t>
            </a:r>
            <a:r>
              <a:rPr lang="en" altLang="zh-CN" sz="1100" dirty="0" err="1"/>
              <a:t>cyclegan</a:t>
            </a:r>
            <a:r>
              <a:rPr lang="en" altLang="zh-CN" sz="1100" dirty="0"/>
              <a:t> with multiple speakers, IEEE GCCE, 2020</a:t>
            </a:r>
            <a:endParaRPr lang="zh-CN" altLang="en-US" sz="11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B6FF622-33D3-539B-9E9B-C7D62AFA8A9A}"/>
              </a:ext>
            </a:extLst>
          </p:cNvPr>
          <p:cNvSpPr txBox="1"/>
          <p:nvPr/>
        </p:nvSpPr>
        <p:spPr>
          <a:xfrm>
            <a:off x="117636" y="6564966"/>
            <a:ext cx="75292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[3]</a:t>
            </a:r>
            <a:r>
              <a:rPr lang="zh-CN" altLang="en-US" sz="1100" dirty="0"/>
              <a:t> </a:t>
            </a:r>
            <a:r>
              <a:rPr lang="en" altLang="zh-CN" sz="1100" dirty="0"/>
              <a:t>Purohit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 err="1"/>
              <a:t>Mirali</a:t>
            </a:r>
            <a:r>
              <a:rPr lang="en-US" altLang="zh-CN" sz="1100" dirty="0"/>
              <a:t>,</a:t>
            </a:r>
            <a:r>
              <a:rPr lang="en" altLang="zh-CN" sz="1100" dirty="0"/>
              <a:t> e</a:t>
            </a:r>
            <a:r>
              <a:rPr lang="en-US" altLang="zh-CN" sz="1100" dirty="0"/>
              <a:t>t.</a:t>
            </a:r>
            <a:r>
              <a:rPr lang="zh-CN" altLang="en-US" sz="1100" dirty="0"/>
              <a:t> </a:t>
            </a:r>
            <a:r>
              <a:rPr lang="en-US" altLang="zh-CN" sz="1100" dirty="0"/>
              <a:t>al.,</a:t>
            </a:r>
            <a:r>
              <a:rPr lang="zh-CN" altLang="en-US" sz="1100" dirty="0"/>
              <a:t> </a:t>
            </a:r>
            <a:r>
              <a:rPr lang="en-US" altLang="zh-CN" sz="1100" dirty="0"/>
              <a:t>i</a:t>
            </a:r>
            <a:r>
              <a:rPr lang="en" altLang="zh-CN" sz="1100" dirty="0" err="1"/>
              <a:t>ntelligibility</a:t>
            </a:r>
            <a:r>
              <a:rPr lang="en" altLang="zh-CN" sz="1100" dirty="0"/>
              <a:t> improvement of dysarthric speech using </a:t>
            </a:r>
            <a:r>
              <a:rPr lang="en" altLang="zh-CN" sz="1100" dirty="0" err="1"/>
              <a:t>mmse</a:t>
            </a:r>
            <a:r>
              <a:rPr lang="en" altLang="zh-CN" sz="1100" dirty="0"/>
              <a:t> </a:t>
            </a:r>
            <a:r>
              <a:rPr lang="en" altLang="zh-CN" sz="1100" dirty="0" err="1"/>
              <a:t>discogan</a:t>
            </a:r>
            <a:r>
              <a:rPr lang="en" altLang="zh-CN" sz="1100" dirty="0"/>
              <a:t>, IEEE SPCOM, 2020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15091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542006A-C950-B38D-EE55-6122A2744879}"/>
              </a:ext>
            </a:extLst>
          </p:cNvPr>
          <p:cNvGrpSpPr/>
          <p:nvPr/>
        </p:nvGrpSpPr>
        <p:grpSpPr>
          <a:xfrm>
            <a:off x="5709037" y="1918004"/>
            <a:ext cx="6200327" cy="4228307"/>
            <a:chOff x="6134068" y="2162416"/>
            <a:chExt cx="5775294" cy="422830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96A7ED9-49F0-3039-BF79-8D1E70E5B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4068" y="2162416"/>
              <a:ext cx="5775294" cy="3954929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9BD2306-08A6-CC35-EA69-F7DC80192159}"/>
                </a:ext>
              </a:extLst>
            </p:cNvPr>
            <p:cNvSpPr txBox="1"/>
            <p:nvPr/>
          </p:nvSpPr>
          <p:spPr>
            <a:xfrm>
              <a:off x="9136656" y="5990613"/>
              <a:ext cx="2288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i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ASR</a:t>
              </a:r>
              <a:r>
                <a:rPr kumimoji="1" lang="zh-CN" altLang="en-US" sz="2000" b="1" i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 b="1" i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Task</a:t>
              </a:r>
              <a:r>
                <a:rPr kumimoji="1" lang="zh-CN" altLang="en-US" sz="2000" b="1" i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 b="1" i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r>
                <a:rPr kumimoji="1" lang="zh-CN" altLang="en-US" sz="2000" b="1" i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 b="1" i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CTC</a:t>
              </a:r>
              <a:r>
                <a:rPr kumimoji="1" lang="zh-CN" altLang="en-US" sz="2000" b="1" i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zh-CN" sz="2000" b="1" i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Loss</a:t>
              </a:r>
              <a:endParaRPr kumimoji="1" lang="zh-CN" altLang="en-US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6EBC62A-002E-39F1-55F2-CB33B637E212}"/>
                </a:ext>
              </a:extLst>
            </p:cNvPr>
            <p:cNvSpPr txBox="1"/>
            <p:nvPr/>
          </p:nvSpPr>
          <p:spPr>
            <a:xfrm>
              <a:off x="10783977" y="2434469"/>
              <a:ext cx="11253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000" b="1" i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L1-Loss</a:t>
              </a:r>
              <a:endParaRPr kumimoji="1" lang="zh-CN" altLang="en-US" sz="20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直线箭头连接符 23">
              <a:extLst>
                <a:ext uri="{FF2B5EF4-FFF2-40B4-BE49-F238E27FC236}">
                  <a16:creationId xmlns:a16="http://schemas.microsoft.com/office/drawing/2014/main" id="{A1C94BCE-CC53-92E7-E7C6-85CE97AB6E5E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11346670" y="2834579"/>
              <a:ext cx="0" cy="375152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箭头连接符 33">
              <a:extLst>
                <a:ext uri="{FF2B5EF4-FFF2-40B4-BE49-F238E27FC236}">
                  <a16:creationId xmlns:a16="http://schemas.microsoft.com/office/drawing/2014/main" id="{8C9C9F00-AF70-2B42-DFA0-3AA707B16668}"/>
                </a:ext>
              </a:extLst>
            </p:cNvPr>
            <p:cNvCxnSpPr>
              <a:cxnSpLocks/>
            </p:cNvCxnSpPr>
            <p:nvPr/>
          </p:nvCxnSpPr>
          <p:spPr>
            <a:xfrm>
              <a:off x="9311951" y="5514392"/>
              <a:ext cx="363894" cy="476221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" altLang="zh-CN" dirty="0"/>
              <a:t>1. Background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 Literature Review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5D0387-1EF7-F28A-BD37-C5A872FE85B2}"/>
              </a:ext>
            </a:extLst>
          </p:cNvPr>
          <p:cNvSpPr txBox="1"/>
          <p:nvPr/>
        </p:nvSpPr>
        <p:spPr>
          <a:xfrm>
            <a:off x="325865" y="2162416"/>
            <a:ext cx="5732067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strategy II: </a:t>
            </a:r>
          </a:p>
          <a:p>
            <a:endParaRPr lang="en-US" altLang="zh-CN" sz="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Cascaded</a:t>
            </a:r>
            <a:r>
              <a:rPr lang="zh-CN" altLang="en-US" sz="2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Neural Encoder-Decoder (NED)-based DSR</a:t>
            </a:r>
            <a:r>
              <a:rPr lang="zh-CN" altLang="en-US" sz="2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[4-5]</a:t>
            </a:r>
          </a:p>
          <a:p>
            <a:endParaRPr lang="en-US" altLang="zh-C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Training inefficiency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: modules</a:t>
            </a:r>
            <a:r>
              <a:rPr lang="zh-CN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necessitate</a:t>
            </a:r>
            <a:r>
              <a:rPr lang="zh-CN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training</a:t>
            </a:r>
            <a:r>
              <a:rPr lang="zh-CN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from</a:t>
            </a:r>
            <a:r>
              <a:rPr lang="zh-CN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scratch</a:t>
            </a:r>
            <a:r>
              <a:rPr lang="zh-CN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across multi-phases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Sub-optimal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: auxiliary tasks distract the optimization from the ultimate</a:t>
            </a:r>
            <a:r>
              <a:rPr lang="zh-CN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goal of speech reconstruction</a:t>
            </a:r>
            <a:r>
              <a:rPr lang="zh-CN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endParaRPr lang="en-US" altLang="zh-C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43FACA-EE54-AE75-0B6F-56705AC07E06}"/>
              </a:ext>
            </a:extLst>
          </p:cNvPr>
          <p:cNvSpPr txBox="1"/>
          <p:nvPr/>
        </p:nvSpPr>
        <p:spPr>
          <a:xfrm>
            <a:off x="325866" y="993845"/>
            <a:ext cx="11099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DSR systems are primarily based on voice conversion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(VC) methods</a:t>
            </a:r>
            <a:r>
              <a:rPr lang="zh-CN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have their </a:t>
            </a:r>
            <a:r>
              <a:rPr lang="en-US" altLang="zh-CN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drawbacks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E7E77F4-25F9-5329-E26F-85F5430F3A1B}"/>
              </a:ext>
            </a:extLst>
          </p:cNvPr>
          <p:cNvSpPr txBox="1"/>
          <p:nvPr/>
        </p:nvSpPr>
        <p:spPr>
          <a:xfrm>
            <a:off x="-1" y="6312906"/>
            <a:ext cx="98880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[4]</a:t>
            </a:r>
            <a:r>
              <a:rPr lang="zh-CN" altLang="en-US" sz="1100" dirty="0"/>
              <a:t> </a:t>
            </a:r>
            <a:r>
              <a:rPr lang="en-US" altLang="zh-CN" sz="1100" dirty="0"/>
              <a:t>Wang,</a:t>
            </a:r>
            <a:r>
              <a:rPr lang="zh-CN" altLang="en-US" sz="1100" dirty="0"/>
              <a:t> </a:t>
            </a:r>
            <a:r>
              <a:rPr lang="en-US" altLang="zh-CN" sz="1100" dirty="0" err="1"/>
              <a:t>Disong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et</a:t>
            </a:r>
            <a:r>
              <a:rPr lang="zh-CN" altLang="en-US" sz="1100" dirty="0"/>
              <a:t> </a:t>
            </a:r>
            <a:r>
              <a:rPr lang="en-US" altLang="zh-CN" sz="1100" dirty="0"/>
              <a:t>al.,</a:t>
            </a:r>
            <a:r>
              <a:rPr lang="zh-CN" altLang="en-US" sz="1100" dirty="0"/>
              <a:t> </a:t>
            </a:r>
            <a:r>
              <a:rPr lang="en-US" altLang="zh-CN" sz="1100" dirty="0"/>
              <a:t>e</a:t>
            </a:r>
            <a:r>
              <a:rPr lang="en" altLang="zh-CN" sz="1100" dirty="0" err="1"/>
              <a:t>nd</a:t>
            </a:r>
            <a:r>
              <a:rPr lang="en" altLang="zh-CN" sz="1100" dirty="0"/>
              <a:t>-to-end voice conversion via cross-modal knowledge distillation for dysarthric speech reconstruction, IEEE ICASSP, 2020</a:t>
            </a:r>
            <a:endParaRPr lang="zh-CN" altLang="en-US" sz="11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76816BA-5F68-9072-13CC-166E710F8116}"/>
              </a:ext>
            </a:extLst>
          </p:cNvPr>
          <p:cNvSpPr txBox="1"/>
          <p:nvPr/>
        </p:nvSpPr>
        <p:spPr>
          <a:xfrm>
            <a:off x="-1555" y="6534672"/>
            <a:ext cx="105530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/>
              <a:t>[5]</a:t>
            </a:r>
            <a:r>
              <a:rPr lang="zh-CN" altLang="en-US" sz="1100" dirty="0"/>
              <a:t> </a:t>
            </a:r>
            <a:r>
              <a:rPr lang="en-US" altLang="zh-CN" sz="1100" dirty="0"/>
              <a:t>Chen</a:t>
            </a:r>
            <a:r>
              <a:rPr lang="zh-CN" altLang="en-US" sz="1100" dirty="0"/>
              <a:t> </a:t>
            </a:r>
            <a:r>
              <a:rPr lang="en-US" altLang="zh-CN" sz="1100" dirty="0" err="1"/>
              <a:t>Zhehuai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/>
              <a:t>et</a:t>
            </a:r>
            <a:r>
              <a:rPr lang="zh-CN" altLang="en-US" sz="1100" dirty="0"/>
              <a:t> </a:t>
            </a:r>
            <a:r>
              <a:rPr lang="en-US" altLang="zh-CN" sz="1100" dirty="0"/>
              <a:t>al.,</a:t>
            </a:r>
            <a:r>
              <a:rPr lang="zh-CN" altLang="en-US" sz="1100" dirty="0"/>
              <a:t> </a:t>
            </a:r>
            <a:r>
              <a:rPr lang="en-US" altLang="zh-CN" sz="1100" dirty="0"/>
              <a:t>c</a:t>
            </a:r>
            <a:r>
              <a:rPr lang="en" altLang="zh-CN" sz="1100" dirty="0" err="1"/>
              <a:t>onformer</a:t>
            </a:r>
            <a:r>
              <a:rPr lang="en" altLang="zh-CN" sz="1100" dirty="0"/>
              <a:t> </a:t>
            </a:r>
            <a:r>
              <a:rPr lang="en" altLang="zh-CN" sz="1100" dirty="0" err="1"/>
              <a:t>Parrotron</a:t>
            </a:r>
            <a:r>
              <a:rPr lang="en" altLang="zh-CN" sz="1100" dirty="0"/>
              <a:t>: </a:t>
            </a:r>
            <a:r>
              <a:rPr lang="en-US" altLang="zh-CN" sz="1100" dirty="0"/>
              <a:t>a</a:t>
            </a:r>
            <a:r>
              <a:rPr lang="en" altLang="zh-CN" sz="1100" dirty="0"/>
              <a:t> </a:t>
            </a:r>
            <a:r>
              <a:rPr lang="en-US" altLang="zh-CN" sz="1100" dirty="0"/>
              <a:t>f</a:t>
            </a:r>
            <a:r>
              <a:rPr lang="en" altLang="zh-CN" sz="1100" dirty="0"/>
              <a:t>aster and </a:t>
            </a:r>
            <a:r>
              <a:rPr lang="en-US" altLang="zh-CN" sz="1100" dirty="0"/>
              <a:t>s</a:t>
            </a:r>
            <a:r>
              <a:rPr lang="en" altLang="zh-CN" sz="1100" dirty="0" err="1"/>
              <a:t>tronger</a:t>
            </a:r>
            <a:r>
              <a:rPr lang="en" altLang="zh-CN" sz="1100" dirty="0"/>
              <a:t> </a:t>
            </a:r>
            <a:r>
              <a:rPr lang="en-US" altLang="zh-CN" sz="1100" dirty="0"/>
              <a:t>e</a:t>
            </a:r>
            <a:r>
              <a:rPr lang="en" altLang="zh-CN" sz="1100" dirty="0" err="1"/>
              <a:t>nd</a:t>
            </a:r>
            <a:r>
              <a:rPr lang="en" altLang="zh-CN" sz="1100" dirty="0"/>
              <a:t>-to-</a:t>
            </a:r>
            <a:r>
              <a:rPr lang="en-US" altLang="zh-CN" sz="1100" dirty="0"/>
              <a:t>e</a:t>
            </a:r>
            <a:r>
              <a:rPr lang="en" altLang="zh-CN" sz="1100" dirty="0" err="1"/>
              <a:t>nd</a:t>
            </a:r>
            <a:r>
              <a:rPr lang="en" altLang="zh-CN" sz="1100" dirty="0"/>
              <a:t> </a:t>
            </a:r>
            <a:r>
              <a:rPr lang="en-US" altLang="zh-CN" sz="1100" dirty="0"/>
              <a:t>s</a:t>
            </a:r>
            <a:r>
              <a:rPr lang="en" altLang="zh-CN" sz="1100" dirty="0" err="1"/>
              <a:t>peech</a:t>
            </a:r>
            <a:r>
              <a:rPr lang="en" altLang="zh-CN" sz="1100" dirty="0"/>
              <a:t> </a:t>
            </a:r>
            <a:r>
              <a:rPr lang="en-US" altLang="zh-CN" sz="1100" dirty="0"/>
              <a:t>c</a:t>
            </a:r>
            <a:r>
              <a:rPr lang="en" altLang="zh-CN" sz="1100" dirty="0" err="1"/>
              <a:t>onversion</a:t>
            </a:r>
            <a:r>
              <a:rPr lang="en" altLang="zh-CN" sz="1100" dirty="0"/>
              <a:t> and </a:t>
            </a:r>
            <a:r>
              <a:rPr lang="en-US" altLang="zh-CN" sz="1100" dirty="0"/>
              <a:t>r</a:t>
            </a:r>
            <a:r>
              <a:rPr lang="en" altLang="zh-CN" sz="1100" dirty="0" err="1"/>
              <a:t>ecognition</a:t>
            </a:r>
            <a:r>
              <a:rPr lang="en" altLang="zh-CN" sz="1100" dirty="0"/>
              <a:t> </a:t>
            </a:r>
            <a:r>
              <a:rPr lang="en-US" altLang="zh-CN" sz="1100" dirty="0"/>
              <a:t>m</a:t>
            </a:r>
            <a:r>
              <a:rPr lang="en" altLang="zh-CN" sz="1100" dirty="0" err="1"/>
              <a:t>odel</a:t>
            </a:r>
            <a:r>
              <a:rPr lang="en" altLang="zh-CN" sz="1100" dirty="0"/>
              <a:t> for </a:t>
            </a:r>
            <a:r>
              <a:rPr lang="en-US" altLang="zh-CN" sz="1100" dirty="0"/>
              <a:t>a</a:t>
            </a:r>
            <a:r>
              <a:rPr lang="en" altLang="zh-CN" sz="1100" dirty="0"/>
              <a:t>typical </a:t>
            </a:r>
            <a:r>
              <a:rPr lang="en-US" altLang="zh-CN" sz="1100" dirty="0"/>
              <a:t>s</a:t>
            </a:r>
            <a:r>
              <a:rPr lang="en" altLang="zh-CN" sz="1100" dirty="0" err="1"/>
              <a:t>peech</a:t>
            </a:r>
            <a:r>
              <a:rPr lang="en" altLang="zh-CN" sz="1100" dirty="0"/>
              <a:t>, </a:t>
            </a:r>
            <a:r>
              <a:rPr lang="en" altLang="zh-CN" sz="1100" dirty="0" err="1"/>
              <a:t>Interspeech</a:t>
            </a:r>
            <a:r>
              <a:rPr lang="en" altLang="zh-CN" sz="1100" dirty="0"/>
              <a:t>, 2021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2821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A0BAE7-CCF4-630F-21D2-C5F56413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6" y="185586"/>
            <a:ext cx="11340000" cy="432000"/>
          </a:xfrm>
        </p:spPr>
        <p:txBody>
          <a:bodyPr/>
          <a:lstStyle/>
          <a:p>
            <a:r>
              <a:rPr kumimoji="1" lang="en" altLang="zh-CN" dirty="0"/>
              <a:t>Outline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414F94-6F0D-4423-2DED-04C68E2E7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3C415-D670-4716-A5EC-CC4D52CA2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6460BD5-415C-3079-D85A-6BC70FB80084}"/>
              </a:ext>
            </a:extLst>
          </p:cNvPr>
          <p:cNvSpPr txBox="1"/>
          <p:nvPr/>
        </p:nvSpPr>
        <p:spPr>
          <a:xfrm>
            <a:off x="1067811" y="1301875"/>
            <a:ext cx="4273537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Proposed Approach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40679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2947</Words>
  <Application>Microsoft Macintosh PowerPoint</Application>
  <PresentationFormat>宽屏</PresentationFormat>
  <Paragraphs>341</Paragraphs>
  <Slides>29</Slides>
  <Notes>28</Notes>
  <HiddenSlides>0</HiddenSlides>
  <MMClips>35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-apple-system</vt:lpstr>
      <vt:lpstr>等线</vt:lpstr>
      <vt:lpstr>等线 Light</vt:lpstr>
      <vt:lpstr>MesloLGS NF</vt:lpstr>
      <vt:lpstr>NimbusRomNo9L-Medi</vt:lpstr>
      <vt:lpstr>NimbusRomNo9L-Regu</vt:lpstr>
      <vt:lpstr>Arial</vt:lpstr>
      <vt:lpstr>Calibri</vt:lpstr>
      <vt:lpstr>Helvetica Neue</vt:lpstr>
      <vt:lpstr>Tahoma</vt:lpstr>
      <vt:lpstr>Times New Roman</vt:lpstr>
      <vt:lpstr>Wingdings</vt:lpstr>
      <vt:lpstr>Office 主题​​</vt:lpstr>
      <vt:lpstr>1_Office Theme</vt:lpstr>
      <vt:lpstr>Unit-DSR: Dysarthric Speech Reconstruction System Using Speech Unit Normalization</vt:lpstr>
      <vt:lpstr>Outline</vt:lpstr>
      <vt:lpstr>1. Background – Dysarthria</vt:lpstr>
      <vt:lpstr>1. Background – Dysarthria</vt:lpstr>
      <vt:lpstr>1. Background –  Dysarthric Speech Reconstruction</vt:lpstr>
      <vt:lpstr>1. Background – Literature Review</vt:lpstr>
      <vt:lpstr>1. Background – Literature Review</vt:lpstr>
      <vt:lpstr>1. Background – Literature Review</vt:lpstr>
      <vt:lpstr>Outline</vt:lpstr>
      <vt:lpstr>2. Objective</vt:lpstr>
      <vt:lpstr>2. Objective – Two Inspirations (1/2)</vt:lpstr>
      <vt:lpstr>2. Objective – Two Inspirations (2/2)</vt:lpstr>
      <vt:lpstr>Outline</vt:lpstr>
      <vt:lpstr>Proposed Method – Unit-DSR</vt:lpstr>
      <vt:lpstr>Proposed Method – Unit-DSR</vt:lpstr>
      <vt:lpstr>Proposed Method – Unit-DSR</vt:lpstr>
      <vt:lpstr>Proposed Method – Unit-DSR</vt:lpstr>
      <vt:lpstr>Proposed Method – Unit-DSR</vt:lpstr>
      <vt:lpstr>Proposed Method – Unit-DSR</vt:lpstr>
      <vt:lpstr>Outline</vt:lpstr>
      <vt:lpstr>Results – Comparisons based on Content</vt:lpstr>
      <vt:lpstr>Results – Content Similarity Evaluated by MOS</vt:lpstr>
      <vt:lpstr>Results – Restoration Analysis based on WER </vt:lpstr>
      <vt:lpstr>Results – Ablation Study on Multi-stage Fine-tuning </vt:lpstr>
      <vt:lpstr>Results - Robustness with Speed perturbation or Noise</vt:lpstr>
      <vt:lpstr>Outline</vt:lpstr>
      <vt:lpstr>Conclusion</vt:lpstr>
      <vt:lpstr>Demos</vt:lpstr>
      <vt:lpstr>Unit-DSR: Dysarthric Speech Reconstruction System Using Speech Unit Normalization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Unit-DSR: Dysarthric Speech Reconstruction System Using Speech Unit Normalization</dc:title>
  <dc:creator>WANG, Yuejiao</dc:creator>
  <cp:lastModifiedBy>WANG, Yuejiao</cp:lastModifiedBy>
  <cp:revision>68</cp:revision>
  <dcterms:created xsi:type="dcterms:W3CDTF">2023-11-21T16:09:02Z</dcterms:created>
  <dcterms:modified xsi:type="dcterms:W3CDTF">2024-04-16T05:51:37Z</dcterms:modified>
</cp:coreProperties>
</file>