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81" r:id="rId3"/>
    <p:sldId id="527" r:id="rId5"/>
    <p:sldId id="506" r:id="rId6"/>
    <p:sldId id="519" r:id="rId7"/>
    <p:sldId id="513" r:id="rId8"/>
    <p:sldId id="520" r:id="rId9"/>
    <p:sldId id="510" r:id="rId10"/>
    <p:sldId id="505" r:id="rId11"/>
    <p:sldId id="503" r:id="rId12"/>
    <p:sldId id="516" r:id="rId13"/>
    <p:sldId id="515" r:id="rId14"/>
  </p:sldIdLst>
  <p:sldSz cx="9144000" cy="5715000" type="screen16x1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9" userDrawn="1">
          <p15:clr>
            <a:srgbClr val="A4A3A4"/>
          </p15:clr>
        </p15:guide>
        <p15:guide id="2" pos="289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蒋 嘉伟" initials="蒋"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BC28"/>
    <a:srgbClr val="F7F6B6"/>
    <a:srgbClr val="F6CD59"/>
    <a:srgbClr val="FF8810"/>
    <a:srgbClr val="F17665"/>
    <a:srgbClr val="396AA8"/>
    <a:srgbClr val="007CE2"/>
    <a:srgbClr val="3433B3"/>
    <a:srgbClr val="004E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5" autoAdjust="0"/>
    <p:restoredTop sz="83520" autoAdjust="0"/>
  </p:normalViewPr>
  <p:slideViewPr>
    <p:cSldViewPr showGuides="1">
      <p:cViewPr varScale="1">
        <p:scale>
          <a:sx n="119" d="100"/>
          <a:sy n="119" d="100"/>
        </p:scale>
        <p:origin x="1182" y="108"/>
      </p:cViewPr>
      <p:guideLst>
        <p:guide orient="horz" pos="1899"/>
        <p:guide pos="289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E2A3A-EAE2-491F-9D5D-A28769C8E14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59359-B67A-4443-BF86-D23BC152A3E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image" Target="../media/image16.emf"/><Relationship Id="rId3" Type="http://schemas.openxmlformats.org/officeDocument/2006/relationships/oleObject" Target="../embeddings/oleObject3.bin"/><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13.emf"/><Relationship Id="rId3" Type="http://schemas.openxmlformats.org/officeDocument/2006/relationships/oleObject" Target="../embeddings/oleObject1.bin"/><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image" Target="../media/image16.emf"/><Relationship Id="rId3" Type="http://schemas.openxmlformats.org/officeDocument/2006/relationships/oleObject" Target="../embeddings/oleObject2.bin"/><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sz="1800" i="0" kern="100" spc="0">
                <a:solidFill>
                  <a:srgbClr val="4D4D4D"/>
                </a:solidFill>
                <a:effectLst/>
                <a:ea typeface="宋体" panose="02010600030101010101" pitchFamily="2" charset="-122"/>
              </a:rPr>
              <a:t>Hello everyone, good afternoon, I am glad to have the opportunity to give a lecture. I come from Zhejiang University of Technology. The topic of our paper is titled "Hierarchical Microscale-aware Network for Infrared Small Target Detection." First, let me briefly introduce the concept of small targets in infrared images.</a:t>
            </a:r>
            <a:endParaRPr sz="1800" i="0" kern="100" spc="0">
              <a:solidFill>
                <a:srgbClr val="4D4D4D"/>
              </a:solidFill>
              <a:effectLst/>
              <a:ea typeface="宋体" panose="02010600030101010101" pitchFamily="2" charset="-122"/>
            </a:endParaRPr>
          </a:p>
        </p:txBody>
      </p:sp>
      <p:sp>
        <p:nvSpPr>
          <p:cNvPr id="4" name="灯片编号占位符 3"/>
          <p:cNvSpPr>
            <a:spLocks noGrp="1"/>
          </p:cNvSpPr>
          <p:nvPr>
            <p:ph type="sldNum" sz="quarter" idx="10"/>
          </p:nvPr>
        </p:nvSpPr>
        <p:spPr/>
        <p:txBody>
          <a:bodyPr/>
          <a:lstStyle/>
          <a:p>
            <a:fld id="{97659359-B67A-4443-BF86-D23BC152A3E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Table 1 presents the experimental results on three datasets, showing that our method leads in almost all metrics, except for the nIoU metric on the NUAA dataset, possibly due to the limited number of images in the NUAA dataset, leading to potentially unstable results. Tables 2 and 3 show some of our ablation experiments, involving the usage of certain modules and hyperparameters, which helped us determine the final network architecture.</a:t>
            </a: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659359-B67A-4443-BF86-D23BC152A3E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aphicFrame>
        <p:nvGraphicFramePr>
          <p:cNvPr id="5" name="对象 4"/>
          <p:cNvGraphicFramePr>
            <a:graphicFrameLocks noChangeAspect="1"/>
          </p:cNvGraphicFramePr>
          <p:nvPr/>
        </p:nvGraphicFramePr>
        <p:xfrm>
          <a:off x="2613025" y="4471988"/>
          <a:ext cx="1630363" cy="200025"/>
        </p:xfrm>
        <a:graphic>
          <a:graphicData uri="http://schemas.openxmlformats.org/presentationml/2006/ole">
            <mc:AlternateContent xmlns:mc="http://schemas.openxmlformats.org/markup-compatibility/2006">
              <mc:Choice xmlns:v="urn:schemas-microsoft-com:vml" Requires="v">
                <p:oleObj spid="_x0000_s11274" name="Equation" r:id="rId3" imgW="1629410" imgH="200660" progId="Equation.DSMT4">
                  <p:embed/>
                </p:oleObj>
              </mc:Choice>
              <mc:Fallback>
                <p:oleObj name="Equation" r:id="rId3" imgW="1629410" imgH="200660" progId="Equation.DSMT4">
                  <p:embed/>
                  <p:pic>
                    <p:nvPicPr>
                      <p:cNvPr id="0" name="对象 4"/>
                      <p:cNvPicPr/>
                      <p:nvPr/>
                    </p:nvPicPr>
                    <p:blipFill>
                      <a:blip r:embed="rId4"/>
                      <a:stretch>
                        <a:fillRect/>
                      </a:stretch>
                    </p:blipFill>
                    <p:spPr>
                      <a:xfrm>
                        <a:off x="2613025" y="4471988"/>
                        <a:ext cx="1630363" cy="200025"/>
                      </a:xfrm>
                      <a:prstGeom prst="rect">
                        <a:avLst/>
                      </a:prstGeom>
                    </p:spPr>
                  </p:pic>
                </p:oleObj>
              </mc:Fallback>
            </mc:AlternateContent>
          </a:graphicData>
        </a:graphic>
      </p:graphicFrame>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4D4D4D"/>
                </a:solidFill>
                <a:effectLst/>
                <a:latin typeface="-apple-system"/>
              </a:rPr>
              <a:t>That’s all for my presentation.</a:t>
            </a:r>
            <a:r>
              <a:rPr lang="en-US" altLang="zh-CN" dirty="0"/>
              <a:t> </a:t>
            </a:r>
            <a:r>
              <a:rPr lang="en-US" altLang="zh-CN" b="0" i="0" dirty="0">
                <a:solidFill>
                  <a:srgbClr val="4D4D4D"/>
                </a:solidFill>
                <a:effectLst/>
                <a:latin typeface="-apple-system"/>
              </a:rPr>
              <a:t>please feel free to contact me.</a:t>
            </a:r>
            <a:endParaRPr lang="zh-CN" altLang="en-US" dirty="0"/>
          </a:p>
        </p:txBody>
      </p:sp>
      <p:sp>
        <p:nvSpPr>
          <p:cNvPr id="4" name="灯片编号占位符 3"/>
          <p:cNvSpPr>
            <a:spLocks noGrp="1"/>
          </p:cNvSpPr>
          <p:nvPr>
            <p:ph type="sldNum" sz="quarter" idx="10"/>
          </p:nvPr>
        </p:nvSpPr>
        <p:spPr/>
        <p:txBody>
          <a:bodyPr/>
          <a:lstStyle/>
          <a:p>
            <a:fld id="{97659359-B67A-4443-BF86-D23BC152A3E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sz="1800">
                <a:solidFill>
                  <a:srgbClr val="000000"/>
                </a:solidFill>
                <a:effectLst/>
                <a:latin typeface="NimbusRomNo9L-Regu"/>
              </a:rPr>
              <a:t>When an infrared target occupies an area no larger than 9 pixels × 9 pixels, it's termed as an infrared small target. As illustrated in the figure, such weak targets typically appears centrosymmetric and radial in shape, resembling a two-dimensional Gaussian function. Detecting small targets in infrared images presents unique challenges, despite their widespread applications in real-world scenarios such as early warning systems, precision guidance, and autonomous driving.</a:t>
            </a:r>
            <a:endParaRPr sz="1800">
              <a:solidFill>
                <a:srgbClr val="000000"/>
              </a:solidFill>
              <a:effectLst/>
              <a:latin typeface="NimbusRomNo9L-Regu"/>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659359-B67A-4443-BF86-D23BC152A3E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sz="1800">
                <a:solidFill>
                  <a:srgbClr val="000000"/>
                </a:solidFill>
                <a:effectLst/>
                <a:latin typeface="NimbusRomNo9L-Regu"/>
              </a:rPr>
              <a:t>As shown in the figure, firstly, due to long imaging distances, infrared small targets appear extremely tiny within the overall scenes. Secondly, infrared small targets easily blend into cluttered backgrounds due to low contrast. Additionally, atmospheric scattering, refraction, and sensor misalignment contribute to low signal-to-noise ratios in infrared images. so these factors make infrared small targets detection an extremely challenging task.</a:t>
            </a:r>
            <a:endParaRPr sz="1800">
              <a:solidFill>
                <a:srgbClr val="000000"/>
              </a:solidFill>
              <a:effectLst/>
              <a:latin typeface="NimbusRomNo9L-Regu"/>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659359-B67A-4443-BF86-D23BC152A3E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sz="1800">
                <a:solidFill>
                  <a:srgbClr val="000000"/>
                </a:solidFill>
                <a:effectLst/>
                <a:latin typeface="NimbusRomNo9L-Regu"/>
              </a:rPr>
              <a:t>Next, let's analyze the characteristics of infrared small target images. As seen in this figure, compared to NB, HB, EB, and PNHM, infrared small targets typically appear clustered, with varying gray levels, gradually fading from the center outward.</a:t>
            </a:r>
            <a:endParaRPr sz="1800">
              <a:solidFill>
                <a:srgbClr val="000000"/>
              </a:solidFill>
              <a:effectLst/>
              <a:latin typeface="NimbusRomNo9L-Regu"/>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659359-B67A-4443-BF86-D23BC152A3E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t>Based on this characteristic, many traditional methods have been proposed, such as filtering-based, local contrast-based, and low rank-based approaches. However, these methods rely on manually set prior knowledge and exhibit unstable performance in cluttered, noisy images.</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659359-B67A-4443-BF86-D23BC152A3E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t>Subsequently, CNN-based methods have also been introduced to this task. Due to the small size of infrared small targets, multiple down-sampling operations can result in irreversible target loss. Additionally, the limited receptive field of CNN methods prevents the establishment of global information perception, leading to weak recognition capabilities for targets with scale variations. These issues render CNNs unable to avoid target loss and background interference.</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659359-B67A-4443-BF86-D23BC152A3E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Motivated by these considerations, we aim to design a network with global information perception capabilities while possessing good adaptability to multi-scale targets. The diagram illustrates the overall framework of our network. Following the encoder-decoder architecture, we introduce a holistic attention-aware (HAA) module. It splits the encoder's output into five branches, conducts attention computations internally, and outputs them as input to the encoder. This effectively integrates global context from self-attention with local features extracted by convolutional operations.</a:t>
            </a:r>
            <a:endParaRPr lang="en-US" altLang="zh-CN"/>
          </a:p>
        </p:txBody>
      </p:sp>
      <p:sp>
        <p:nvSpPr>
          <p:cNvPr id="4" name="灯片编号占位符 3"/>
          <p:cNvSpPr>
            <a:spLocks noGrp="1"/>
          </p:cNvSpPr>
          <p:nvPr>
            <p:ph type="sldNum" sz="quarter" idx="10"/>
          </p:nvPr>
        </p:nvSpPr>
        <p:spPr/>
        <p:txBody>
          <a:bodyPr/>
          <a:lstStyle/>
          <a:p>
            <a:fld id="{97659359-B67A-4443-BF86-D23BC152A3EA}" type="slidenum">
              <a:rPr lang="zh-CN" altLang="en-US" smtClean="0"/>
            </a:fld>
            <a:endParaRPr lang="zh-CN" altLang="en-US"/>
          </a:p>
        </p:txBody>
      </p:sp>
      <p:graphicFrame>
        <p:nvGraphicFramePr>
          <p:cNvPr id="5" name="对象 4"/>
          <p:cNvGraphicFramePr>
            <a:graphicFrameLocks noChangeAspect="1"/>
          </p:cNvGraphicFramePr>
          <p:nvPr/>
        </p:nvGraphicFramePr>
        <p:xfrm>
          <a:off x="2932113" y="4452938"/>
          <a:ext cx="992187" cy="238125"/>
        </p:xfrm>
        <a:graphic>
          <a:graphicData uri="http://schemas.openxmlformats.org/presentationml/2006/ole">
            <mc:AlternateContent xmlns:mc="http://schemas.openxmlformats.org/markup-compatibility/2006">
              <mc:Choice xmlns:v="urn:schemas-microsoft-com:vml" Requires="v">
                <p:oleObj spid="_x0000_s7218" name="Equation" r:id="rId3" imgW="991870" imgH="238760" progId="Equation.DSMT4">
                  <p:embed/>
                </p:oleObj>
              </mc:Choice>
              <mc:Fallback>
                <p:oleObj name="Equation" r:id="rId3" imgW="991870" imgH="238760" progId="Equation.DSMT4">
                  <p:embed/>
                  <p:pic>
                    <p:nvPicPr>
                      <p:cNvPr id="0" name="图片 7173"/>
                      <p:cNvPicPr/>
                      <p:nvPr/>
                    </p:nvPicPr>
                    <p:blipFill>
                      <a:blip r:embed="rId4"/>
                      <a:stretch>
                        <a:fillRect/>
                      </a:stretch>
                    </p:blipFill>
                    <p:spPr>
                      <a:xfrm>
                        <a:off x="2932113" y="4452938"/>
                        <a:ext cx="992187" cy="238125"/>
                      </a:xfrm>
                      <a:prstGeom prst="rect">
                        <a:avLst/>
                      </a:prstGeom>
                    </p:spPr>
                  </p:pic>
                </p:oleObj>
              </mc:Fallback>
            </mc:AlternateContent>
          </a:graphicData>
        </a:graphic>
      </p:graphicFrame>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t>To address issues such as low signal-to-noise ratio and insufficient texture details in the feature maps, we have incorporated an SAE module into the skip connections. The SAE module employs multi-scale feature adaptive fusion and attention mechanisms to enhance edge precision and spatial detail. To extract multi-scale features across different receptive field sizes, the input feature undergoes convolution in layers with different kernel sizes. Subsequently, the feature passes through channel and spatial attention units.</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659359-B67A-4443-BF86-D23BC152A3E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compared our method with some state-of-the-art algorithms, and here are our experimental results. In the results, the red box represents correct detection, the yellow box represents false detection, and the blue box represents missed detection. Our HMNet demonstrates the capability to detect extremely small and dim targets, achieving precise target localization and shape segmentation.</a:t>
            </a: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659359-B67A-4443-BF86-D23BC152A3E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aphicFrame>
        <p:nvGraphicFramePr>
          <p:cNvPr id="5" name="对象 4"/>
          <p:cNvGraphicFramePr>
            <a:graphicFrameLocks noChangeAspect="1"/>
          </p:cNvGraphicFramePr>
          <p:nvPr/>
        </p:nvGraphicFramePr>
        <p:xfrm>
          <a:off x="2613025" y="4471988"/>
          <a:ext cx="1630363" cy="200025"/>
        </p:xfrm>
        <a:graphic>
          <a:graphicData uri="http://schemas.openxmlformats.org/presentationml/2006/ole">
            <mc:AlternateContent xmlns:mc="http://schemas.openxmlformats.org/markup-compatibility/2006">
              <mc:Choice xmlns:v="urn:schemas-microsoft-com:vml" Requires="v">
                <p:oleObj spid="_x0000_s9266" name="Equation" r:id="rId3" imgW="1629410" imgH="200660" progId="Equation.DSMT4">
                  <p:embed/>
                </p:oleObj>
              </mc:Choice>
              <mc:Fallback>
                <p:oleObj name="Equation" r:id="rId3" imgW="1629410" imgH="200660" progId="Equation.DSMT4">
                  <p:embed/>
                  <p:pic>
                    <p:nvPicPr>
                      <p:cNvPr id="0" name="图片 9221"/>
                      <p:cNvPicPr/>
                      <p:nvPr/>
                    </p:nvPicPr>
                    <p:blipFill>
                      <a:blip r:embed="rId4"/>
                      <a:stretch>
                        <a:fillRect/>
                      </a:stretch>
                    </p:blipFill>
                    <p:spPr>
                      <a:xfrm>
                        <a:off x="2613025" y="4471988"/>
                        <a:ext cx="1630363" cy="200025"/>
                      </a:xfrm>
                      <a:prstGeom prst="rect">
                        <a:avLst/>
                      </a:prstGeom>
                    </p:spPr>
                  </p:pic>
                </p:oleObj>
              </mc:Fallback>
            </mc:AlternateContent>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hemeOverride" Target="../theme/themeOverride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xml"/><Relationship Id="rId6" Type="http://schemas.openxmlformats.org/officeDocument/2006/relationships/themeOverride" Target="../theme/themeOverride7.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themeOverride" Target="../theme/themeOverride2.xml"/><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openxmlformats.org/officeDocument/2006/relationships/themeOverride" Target="../theme/themeOverride3.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hemeOverride" Target="../theme/themeOverride4.xml"/><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hemeOverride" Target="../theme/themeOverride5.xml"/><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hemeOverride" Target="../theme/themeOverride6.xml"/><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图片 42"/>
          <p:cNvPicPr/>
          <p:nvPr/>
        </p:nvPicPr>
        <p:blipFill>
          <a:blip r:embed="rId1"/>
          <a:stretch>
            <a:fillRect/>
          </a:stretch>
        </p:blipFill>
        <p:spPr>
          <a:xfrm>
            <a:off x="-43132" y="-25879"/>
            <a:ext cx="9223644" cy="5740879"/>
          </a:xfrm>
          <a:prstGeom prst="rect">
            <a:avLst/>
          </a:prstGeom>
        </p:spPr>
      </p:pic>
      <p:pic>
        <p:nvPicPr>
          <p:cNvPr id="16" name="图片 15"/>
          <p:cNvPicPr>
            <a:picLocks noChangeAspect="1"/>
          </p:cNvPicPr>
          <p:nvPr/>
        </p:nvPicPr>
        <p:blipFill>
          <a:blip r:embed="rId2"/>
          <a:stretch>
            <a:fillRect/>
          </a:stretch>
        </p:blipFill>
        <p:spPr>
          <a:xfrm>
            <a:off x="283845" y="1849120"/>
            <a:ext cx="8691245" cy="1236980"/>
          </a:xfrm>
          <a:prstGeom prst="rect">
            <a:avLst/>
          </a:prstGeom>
        </p:spPr>
      </p:pic>
      <p:sp>
        <p:nvSpPr>
          <p:cNvPr id="10" name="文本框 9"/>
          <p:cNvSpPr txBox="1"/>
          <p:nvPr/>
        </p:nvSpPr>
        <p:spPr>
          <a:xfrm>
            <a:off x="126365" y="1938655"/>
            <a:ext cx="8976360" cy="1076325"/>
          </a:xfrm>
          <a:prstGeom prst="rect">
            <a:avLst/>
          </a:prstGeom>
          <a:noFill/>
        </p:spPr>
        <p:txBody>
          <a:bodyPr wrap="square" rtlCol="0">
            <a:spAutoFit/>
          </a:bodyPr>
          <a:lstStyle/>
          <a:p>
            <a:pPr algn="ctr"/>
            <a:r>
              <a:rPr lang="en-US" altLang="zh-CN" sz="3200" b="1" dirty="0" smtClean="0">
                <a:solidFill>
                  <a:schemeClr val="bg1"/>
                </a:solidFill>
                <a:latin typeface="Times New Roman" panose="02020603050405020304" pitchFamily="18" charset="0"/>
                <a:cs typeface="Times New Roman" panose="02020603050405020304" pitchFamily="18" charset="0"/>
                <a:sym typeface="+mn-ea"/>
              </a:rPr>
              <a:t>HMNet: Hierarchical Microscale-aware Network for Infrared Small </a:t>
            </a:r>
            <a:r>
              <a:rPr lang="zh-CN" altLang="en-US" sz="3200" b="1" dirty="0">
                <a:solidFill>
                  <a:schemeClr val="bg1"/>
                </a:solidFill>
                <a:latin typeface="Times New Roman" panose="02020603050405020304" pitchFamily="18" charset="0"/>
                <a:cs typeface="Times New Roman" panose="02020603050405020304" pitchFamily="18" charset="0"/>
                <a:sym typeface="+mn-ea"/>
              </a:rPr>
              <a:t>T</a:t>
            </a:r>
            <a:r>
              <a:rPr lang="en-US" altLang="zh-CN" sz="3200" b="1" dirty="0">
                <a:solidFill>
                  <a:schemeClr val="bg1"/>
                </a:solidFill>
                <a:latin typeface="Times New Roman" panose="02020603050405020304" pitchFamily="18" charset="0"/>
                <a:cs typeface="Times New Roman" panose="02020603050405020304" pitchFamily="18" charset="0"/>
                <a:sym typeface="+mn-ea"/>
              </a:rPr>
              <a:t>arget</a:t>
            </a:r>
            <a:r>
              <a:rPr lang="zh-CN" altLang="en-US" sz="3200" b="1" dirty="0">
                <a:solidFill>
                  <a:schemeClr val="bg1"/>
                </a:solidFill>
                <a:latin typeface="Times New Roman" panose="02020603050405020304" pitchFamily="18" charset="0"/>
                <a:cs typeface="Times New Roman" panose="02020603050405020304" pitchFamily="18" charset="0"/>
                <a:sym typeface="+mn-ea"/>
              </a:rPr>
              <a:t> D</a:t>
            </a:r>
            <a:r>
              <a:rPr lang="en-US" altLang="zh-CN" sz="3200" b="1" dirty="0">
                <a:solidFill>
                  <a:schemeClr val="bg1"/>
                </a:solidFill>
                <a:latin typeface="Times New Roman" panose="02020603050405020304" pitchFamily="18" charset="0"/>
                <a:cs typeface="Times New Roman" panose="02020603050405020304" pitchFamily="18" charset="0"/>
                <a:sym typeface="+mn-ea"/>
              </a:rPr>
              <a:t>etection</a:t>
            </a:r>
            <a:endParaRPr lang="en-US" altLang="zh-CN" sz="3200" b="1" dirty="0">
              <a:solidFill>
                <a:schemeClr val="bg1"/>
              </a:solidFill>
              <a:latin typeface="Times New Roman" panose="02020603050405020304" pitchFamily="18" charset="0"/>
              <a:cs typeface="Times New Roman" panose="02020603050405020304" pitchFamily="18" charset="0"/>
              <a:sym typeface="+mn-ea"/>
            </a:endParaRPr>
          </a:p>
        </p:txBody>
      </p:sp>
      <p:sp>
        <p:nvSpPr>
          <p:cNvPr id="15" name="矩形 14"/>
          <p:cNvSpPr/>
          <p:nvPr/>
        </p:nvSpPr>
        <p:spPr>
          <a:xfrm>
            <a:off x="1149350" y="3361690"/>
            <a:ext cx="6845935" cy="368300"/>
          </a:xfrm>
          <a:prstGeom prst="rect">
            <a:avLst/>
          </a:prstGeom>
        </p:spPr>
        <p:txBody>
          <a:bodyPr wrap="square">
            <a:spAutoFit/>
          </a:bodyPr>
          <a:lstStyle/>
          <a:p>
            <a:r>
              <a:rPr lang="en-US" altLang="zh-CN" kern="100" dirty="0" err="1">
                <a:latin typeface="Times New Roman" panose="02020603050405020304" pitchFamily="18" charset="0"/>
                <a:ea typeface="黑体" panose="02010609060101010101" pitchFamily="49" charset="-122"/>
                <a:sym typeface="+mn-ea"/>
              </a:rPr>
              <a:t>Yueqian Quan</a:t>
            </a:r>
            <a:r>
              <a:rPr lang="en-US" altLang="zh-CN" kern="100" dirty="0">
                <a:latin typeface="Times New Roman" panose="02020603050405020304" pitchFamily="18" charset="0"/>
                <a:ea typeface="黑体" panose="02010609060101010101" pitchFamily="49" charset="-122"/>
                <a:sym typeface="+mn-ea"/>
              </a:rPr>
              <a:t>, </a:t>
            </a:r>
            <a:r>
              <a:rPr lang="en-US" altLang="zh-CN" kern="100" dirty="0" err="1">
                <a:latin typeface="Times New Roman" panose="02020603050405020304" pitchFamily="18" charset="0"/>
                <a:ea typeface="黑体" panose="02010609060101010101" pitchFamily="49" charset="-122"/>
                <a:sym typeface="+mn-ea"/>
              </a:rPr>
              <a:t>Honghui</a:t>
            </a:r>
            <a:r>
              <a:rPr lang="en-US" altLang="zh-CN" kern="100" dirty="0">
                <a:latin typeface="Times New Roman" panose="02020603050405020304" pitchFamily="18" charset="0"/>
                <a:ea typeface="黑体" panose="02010609060101010101" pitchFamily="49" charset="-122"/>
                <a:sym typeface="+mn-ea"/>
              </a:rPr>
              <a:t> Xu, Yidong Yan, </a:t>
            </a:r>
            <a:r>
              <a:rPr lang="en-US" altLang="zh-CN" kern="100" dirty="0" err="1">
                <a:latin typeface="Times New Roman" panose="02020603050405020304" pitchFamily="18" charset="0"/>
                <a:ea typeface="黑体" panose="02010609060101010101" pitchFamily="49" charset="-122"/>
                <a:sym typeface="+mn-ea"/>
              </a:rPr>
              <a:t>Hang </a:t>
            </a:r>
            <a:r>
              <a:rPr lang="en-US" altLang="zh-CN" kern="100" dirty="0">
                <a:latin typeface="Times New Roman" panose="02020603050405020304" pitchFamily="18" charset="0"/>
                <a:ea typeface="黑体" panose="02010609060101010101" pitchFamily="49" charset="-122"/>
                <a:sym typeface="+mn-ea"/>
              </a:rPr>
              <a:t>Zheng, </a:t>
            </a:r>
            <a:r>
              <a:rPr lang="en-US" altLang="zh-CN" b="1" kern="100" dirty="0" err="1">
                <a:latin typeface="Times New Roman" panose="02020603050405020304" pitchFamily="18" charset="0"/>
                <a:ea typeface="黑体" panose="02010609060101010101" pitchFamily="49" charset="-122"/>
                <a:sym typeface="+mn-ea"/>
              </a:rPr>
              <a:t>Jianwei</a:t>
            </a:r>
            <a:r>
              <a:rPr lang="en-US" altLang="zh-CN" b="1" kern="100" dirty="0">
                <a:latin typeface="Times New Roman" panose="02020603050405020304" pitchFamily="18" charset="0"/>
                <a:ea typeface="黑体" panose="02010609060101010101" pitchFamily="49" charset="-122"/>
                <a:sym typeface="+mn-ea"/>
              </a:rPr>
              <a:t> Zheng</a:t>
            </a:r>
            <a:r>
              <a:rPr lang="en-US" altLang="zh-CN" kern="100" dirty="0">
                <a:latin typeface="Times New Roman" panose="02020603050405020304" pitchFamily="18" charset="0"/>
                <a:ea typeface="黑体" panose="02010609060101010101" pitchFamily="49" charset="-122"/>
                <a:sym typeface="+mn-ea"/>
              </a:rPr>
              <a:t>*</a:t>
            </a:r>
            <a:r>
              <a:rPr lang="en-US" altLang="zh-CN"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821488" y="-52874"/>
            <a:ext cx="3816424" cy="900246"/>
          </a:xfrm>
          <a:prstGeom prst="rect">
            <a:avLst/>
          </a:prstGeom>
          <a:noFill/>
        </p:spPr>
        <p:txBody>
          <a:bodyPr wrap="square" rtlCol="0">
            <a:spAutoFit/>
          </a:bodyPr>
          <a:lstStyle/>
          <a:p>
            <a:pPr algn="r"/>
            <a:r>
              <a:rPr lang="en-US" altLang="zh-CN" sz="1050" dirty="0">
                <a:solidFill>
                  <a:schemeClr val="bg1"/>
                </a:solidFill>
                <a:latin typeface="Times New Roman" panose="02020603050405020304" pitchFamily="18" charset="0"/>
                <a:cs typeface="Times New Roman" panose="02020603050405020304" pitchFamily="18" charset="0"/>
              </a:rPr>
              <a:t>Introduction</a:t>
            </a:r>
            <a:endParaRPr lang="en-US" altLang="zh-CN" sz="1050" dirty="0">
              <a:solidFill>
                <a:schemeClr val="bg1"/>
              </a:solidFill>
              <a:latin typeface="Times New Roman" panose="02020603050405020304" pitchFamily="18" charset="0"/>
              <a:cs typeface="Times New Roman" panose="02020603050405020304" pitchFamily="18" charset="0"/>
            </a:endParaRPr>
          </a:p>
          <a:p>
            <a:pPr algn="r"/>
            <a:r>
              <a:rPr lang="en-US" altLang="zh-CN" sz="1050" dirty="0">
                <a:solidFill>
                  <a:schemeClr val="bg2">
                    <a:lumMod val="75000"/>
                  </a:schemeClr>
                </a:solidFill>
                <a:latin typeface="Times New Roman" panose="02020603050405020304" pitchFamily="18" charset="0"/>
                <a:cs typeface="Times New Roman" panose="02020603050405020304" pitchFamily="18" charset="0"/>
              </a:rPr>
              <a:t>Optimization Model </a:t>
            </a:r>
            <a:endParaRPr lang="en-US" altLang="zh-CN" sz="1050" dirty="0">
              <a:solidFill>
                <a:schemeClr val="bg2">
                  <a:lumMod val="75000"/>
                </a:schemeClr>
              </a:solidFill>
              <a:latin typeface="Times New Roman" panose="02020603050405020304" pitchFamily="18" charset="0"/>
              <a:cs typeface="Times New Roman" panose="02020603050405020304" pitchFamily="18" charset="0"/>
            </a:endParaRPr>
          </a:p>
          <a:p>
            <a:pPr algn="r"/>
            <a:r>
              <a:rPr lang="en-US" altLang="zh-CN" sz="1050" dirty="0">
                <a:solidFill>
                  <a:schemeClr val="bg2">
                    <a:lumMod val="75000"/>
                  </a:schemeClr>
                </a:solidFill>
                <a:latin typeface="Times New Roman" panose="02020603050405020304" pitchFamily="18" charset="0"/>
                <a:cs typeface="Times New Roman" panose="02020603050405020304" pitchFamily="18" charset="0"/>
              </a:rPr>
              <a:t>Unfolding Scheme  </a:t>
            </a:r>
            <a:endParaRPr lang="en-US" altLang="zh-CN" sz="1050" dirty="0">
              <a:solidFill>
                <a:schemeClr val="bg2">
                  <a:lumMod val="75000"/>
                </a:schemeClr>
              </a:solidFill>
              <a:latin typeface="Times New Roman" panose="02020603050405020304" pitchFamily="18" charset="0"/>
              <a:cs typeface="Times New Roman" panose="02020603050405020304" pitchFamily="18" charset="0"/>
            </a:endParaRPr>
          </a:p>
          <a:p>
            <a:pPr algn="r"/>
            <a:r>
              <a:rPr lang="en-US" altLang="zh-CN" sz="1050" dirty="0">
                <a:solidFill>
                  <a:schemeClr val="bg2">
                    <a:lumMod val="75000"/>
                  </a:schemeClr>
                </a:solidFill>
                <a:latin typeface="Times New Roman" panose="02020603050405020304" pitchFamily="18" charset="0"/>
                <a:cs typeface="Times New Roman" panose="02020603050405020304" pitchFamily="18" charset="0"/>
              </a:rPr>
              <a:t>Experiment results</a:t>
            </a:r>
            <a:endParaRPr lang="en-US" altLang="zh-CN" sz="1050" dirty="0">
              <a:solidFill>
                <a:schemeClr val="bg2">
                  <a:lumMod val="75000"/>
                </a:schemeClr>
              </a:solidFill>
              <a:latin typeface="Times New Roman" panose="02020603050405020304" pitchFamily="18" charset="0"/>
              <a:cs typeface="Times New Roman" panose="02020603050405020304" pitchFamily="18" charset="0"/>
            </a:endParaRPr>
          </a:p>
          <a:p>
            <a:pPr algn="r"/>
            <a:r>
              <a:rPr lang="en-US" altLang="zh-CN" sz="1050" dirty="0">
                <a:solidFill>
                  <a:schemeClr val="bg2">
                    <a:lumMod val="75000"/>
                  </a:schemeClr>
                </a:solidFill>
                <a:latin typeface="Times New Roman" panose="02020603050405020304" pitchFamily="18" charset="0"/>
                <a:cs typeface="Times New Roman" panose="02020603050405020304" pitchFamily="18" charset="0"/>
              </a:rPr>
              <a:t>Conclusion</a:t>
            </a:r>
            <a:endParaRPr lang="en-US" altLang="zh-CN" sz="1050" dirty="0">
              <a:solidFill>
                <a:schemeClr val="bg2">
                  <a:lumMod val="75000"/>
                </a:schemeClr>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142117"/>
            <a:ext cx="1990428" cy="48123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p:nvPr/>
        </p:nvPicPr>
        <p:blipFill>
          <a:blip r:embed="rId1"/>
          <a:stretch>
            <a:fillRect/>
          </a:stretch>
        </p:blipFill>
        <p:spPr>
          <a:xfrm>
            <a:off x="0" y="-94828"/>
            <a:ext cx="9180512" cy="5809828"/>
          </a:xfrm>
          <a:prstGeom prst="rect">
            <a:avLst/>
          </a:prstGeom>
        </p:spPr>
      </p:pic>
      <p:sp>
        <p:nvSpPr>
          <p:cNvPr id="4" name="文本框 3"/>
          <p:cNvSpPr txBox="1"/>
          <p:nvPr/>
        </p:nvSpPr>
        <p:spPr>
          <a:xfrm>
            <a:off x="-958215" y="655955"/>
            <a:ext cx="3437890" cy="4603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rPr>
              <a:t>Experiment results</a:t>
            </a:r>
            <a:endParaRPr kumimoji="0" lang="en-US" altLang="zh-CN" sz="2400" b="0"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0" name="文本框 19"/>
          <p:cNvSpPr txBox="1"/>
          <p:nvPr/>
        </p:nvSpPr>
        <p:spPr>
          <a:xfrm>
            <a:off x="819117" y="-50234"/>
            <a:ext cx="3816424" cy="86177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lumMod val="75000"/>
                  </a:schemeClr>
                </a:solidFill>
                <a:effectLst/>
                <a:uLnTx/>
                <a:uFillTx/>
                <a:latin typeface="Times New Roman" panose="02020603050405020304" pitchFamily="18" charset="0"/>
                <a:ea typeface="微软雅黑" panose="020B0503020204020204" charset="-122"/>
                <a:cs typeface="Times New Roman" panose="02020603050405020304" pitchFamily="18" charset="0"/>
              </a:rPr>
              <a:t>Introduction</a:t>
            </a:r>
            <a:endParaRPr kumimoji="0" lang="en-US" altLang="zh-CN" sz="1000" b="0" i="0" u="none" strike="noStrike" kern="1200" cap="none" spc="0" normalizeH="0" baseline="0" noProof="0" dirty="0">
              <a:ln>
                <a:noFill/>
              </a:ln>
              <a:solidFill>
                <a:schemeClr val="bg1">
                  <a:lumMod val="75000"/>
                </a:scheme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lumMod val="85000"/>
                  </a:schemeClr>
                </a:solidFill>
                <a:effectLst/>
                <a:uLnTx/>
                <a:uFillTx/>
                <a:latin typeface="Times New Roman" panose="02020603050405020304" pitchFamily="18" charset="0"/>
                <a:ea typeface="微软雅黑" panose="020B0503020204020204" charset="-122"/>
                <a:cs typeface="Times New Roman" panose="02020603050405020304" pitchFamily="18" charset="0"/>
              </a:rPr>
              <a:t>Optimization Model </a:t>
            </a:r>
            <a:endParaRPr kumimoji="0" lang="en-US" altLang="zh-CN" sz="1000" b="0" i="0" u="none" strike="noStrike" kern="1200" cap="none" spc="0" normalizeH="0" baseline="0" noProof="0" dirty="0">
              <a:ln>
                <a:noFill/>
              </a:ln>
              <a:solidFill>
                <a:schemeClr val="bg1">
                  <a:lumMod val="85000"/>
                </a:scheme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lumMod val="85000"/>
                  </a:schemeClr>
                </a:solidFill>
                <a:effectLst/>
                <a:uLnTx/>
                <a:uFillTx/>
                <a:latin typeface="Times New Roman" panose="02020603050405020304" pitchFamily="18" charset="0"/>
                <a:ea typeface="微软雅黑" panose="020B0503020204020204" charset="-122"/>
                <a:cs typeface="Times New Roman" panose="02020603050405020304" pitchFamily="18" charset="0"/>
              </a:rPr>
              <a:t>Unfolding Scheme  </a:t>
            </a:r>
            <a:endParaRPr kumimoji="0" lang="en-US" altLang="zh-CN" sz="1000" b="0" i="0" u="none" strike="noStrike" kern="1200" cap="none" spc="0" normalizeH="0" baseline="0" noProof="0" dirty="0">
              <a:ln>
                <a:noFill/>
              </a:ln>
              <a:solidFill>
                <a:schemeClr val="bg1">
                  <a:lumMod val="85000"/>
                </a:scheme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rPr>
              <a:t>Experiment results</a:t>
            </a:r>
            <a:endParaRPr kumimoji="0" lang="en-US" altLang="zh-CN" sz="1000" b="0"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Conclusion</a:t>
            </a:r>
            <a:endParaRPr kumimoji="0" lang="en-US" altLang="zh-CN" sz="100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142117"/>
            <a:ext cx="1990428" cy="481236"/>
          </a:xfrm>
          <a:prstGeom prst="rect">
            <a:avLst/>
          </a:prstGeom>
        </p:spPr>
      </p:pic>
      <p:pic>
        <p:nvPicPr>
          <p:cNvPr id="6" name="图片 5"/>
          <p:cNvPicPr>
            <a:picLocks noChangeAspect="1"/>
          </p:cNvPicPr>
          <p:nvPr/>
        </p:nvPicPr>
        <p:blipFill>
          <a:blip r:embed="rId3"/>
          <a:srcRect t="1770"/>
          <a:stretch>
            <a:fillRect/>
          </a:stretch>
        </p:blipFill>
        <p:spPr>
          <a:xfrm>
            <a:off x="379095" y="1163320"/>
            <a:ext cx="8422005" cy="2291080"/>
          </a:xfrm>
          <a:prstGeom prst="rect">
            <a:avLst/>
          </a:prstGeom>
        </p:spPr>
      </p:pic>
      <p:pic>
        <p:nvPicPr>
          <p:cNvPr id="7" name="图片 6"/>
          <p:cNvPicPr>
            <a:picLocks noChangeAspect="1"/>
          </p:cNvPicPr>
          <p:nvPr/>
        </p:nvPicPr>
        <p:blipFill>
          <a:blip r:embed="rId4"/>
          <a:srcRect l="3242" t="7241" r="775"/>
          <a:stretch>
            <a:fillRect/>
          </a:stretch>
        </p:blipFill>
        <p:spPr>
          <a:xfrm>
            <a:off x="107950" y="3649345"/>
            <a:ext cx="4248785" cy="1374775"/>
          </a:xfrm>
          <a:prstGeom prst="rect">
            <a:avLst/>
          </a:prstGeom>
        </p:spPr>
      </p:pic>
      <p:pic>
        <p:nvPicPr>
          <p:cNvPr id="8" name="图片 7"/>
          <p:cNvPicPr>
            <a:picLocks noChangeAspect="1"/>
          </p:cNvPicPr>
          <p:nvPr/>
        </p:nvPicPr>
        <p:blipFill>
          <a:blip r:embed="rId5"/>
          <a:stretch>
            <a:fillRect/>
          </a:stretch>
        </p:blipFill>
        <p:spPr>
          <a:xfrm>
            <a:off x="4428490" y="3648075"/>
            <a:ext cx="4640580" cy="13766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0" y="-94828"/>
            <a:ext cx="9180512" cy="5809828"/>
          </a:xfrm>
          <a:prstGeom prst="rect">
            <a:avLst/>
          </a:prstGeom>
        </p:spPr>
      </p:pic>
      <p:sp>
        <p:nvSpPr>
          <p:cNvPr id="4" name="文本框 3"/>
          <p:cNvSpPr txBox="1"/>
          <p:nvPr/>
        </p:nvSpPr>
        <p:spPr>
          <a:xfrm>
            <a:off x="3239770" y="2065655"/>
            <a:ext cx="3219450" cy="1198880"/>
          </a:xfrm>
          <a:prstGeom prst="rect">
            <a:avLst/>
          </a:prstGeom>
          <a:noFill/>
        </p:spPr>
        <p:txBody>
          <a:bodyPr wrap="square" rtlCol="0">
            <a:spAutoFit/>
          </a:bodyPr>
          <a:lstStyle/>
          <a:p>
            <a:r>
              <a:rPr lang="en-US" altLang="zh-CN" sz="7200" dirty="0">
                <a:latin typeface="Times New Roman" panose="02020603050405020304" pitchFamily="18" charset="0"/>
                <a:cs typeface="Times New Roman" panose="02020603050405020304" pitchFamily="18" charset="0"/>
              </a:rPr>
              <a:t>Thanks</a:t>
            </a:r>
            <a:endParaRPr lang="en-US" altLang="zh-CN" sz="72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3347720" y="3217545"/>
            <a:ext cx="3591560" cy="368300"/>
          </a:xfrm>
          <a:prstGeom prst="rect">
            <a:avLst/>
          </a:prstGeom>
          <a:noFill/>
        </p:spPr>
        <p:txBody>
          <a:bodyPr wrap="square" rtlCol="0">
            <a:spAutoFit/>
          </a:bodyPr>
          <a:lstStyle/>
          <a:p>
            <a:r>
              <a:rPr lang="en-US" altLang="zh-CN" dirty="0"/>
              <a:t>Email: qyq@zjut.edu.cn</a:t>
            </a:r>
            <a:endParaRPr lang="en-US" altLang="zh-CN" dirty="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142117"/>
            <a:ext cx="1990428" cy="4812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p:nvPr/>
        </p:nvPicPr>
        <p:blipFill>
          <a:blip r:embed="rId1"/>
          <a:stretch>
            <a:fillRect/>
          </a:stretch>
        </p:blipFill>
        <p:spPr>
          <a:xfrm>
            <a:off x="-36195" y="-63078"/>
            <a:ext cx="9180512" cy="5809828"/>
          </a:xfrm>
          <a:prstGeom prst="rect">
            <a:avLst/>
          </a:prstGeom>
        </p:spPr>
      </p:pic>
      <p:sp>
        <p:nvSpPr>
          <p:cNvPr id="25" name="文本框 24"/>
          <p:cNvSpPr txBox="1"/>
          <p:nvPr/>
        </p:nvSpPr>
        <p:spPr>
          <a:xfrm>
            <a:off x="-492" y="697260"/>
            <a:ext cx="5096914" cy="460375"/>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Infrared small target detection</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sp>
        <p:nvSpPr>
          <p:cNvPr id="29" name="文本框 28"/>
          <p:cNvSpPr txBox="1"/>
          <p:nvPr/>
        </p:nvSpPr>
        <p:spPr>
          <a:xfrm>
            <a:off x="4564743" y="-63175"/>
            <a:ext cx="3816424" cy="899160"/>
          </a:xfrm>
          <a:prstGeom prst="rect">
            <a:avLst/>
          </a:prstGeom>
          <a:noFill/>
        </p:spPr>
        <p:txBody>
          <a:bodyPr wrap="square" rtlCol="0">
            <a:spAutoFit/>
          </a:bodyPr>
          <a:lstStyle/>
          <a:p>
            <a:r>
              <a:rPr lang="en-US" altLang="zh-CN" sz="1050" dirty="0">
                <a:solidFill>
                  <a:schemeClr val="bg1"/>
                </a:solidFill>
                <a:latin typeface="Times New Roman" panose="02020603050405020304" pitchFamily="18" charset="0"/>
                <a:cs typeface="Times New Roman" panose="02020603050405020304" pitchFamily="18" charset="0"/>
              </a:rPr>
              <a:t>Infrared small target detection</a:t>
            </a:r>
            <a:endParaRPr lang="en-US" altLang="zh-CN" sz="1050" dirty="0">
              <a:solidFill>
                <a:schemeClr val="bg1"/>
              </a:solidFill>
              <a:latin typeface="Times New Roman" panose="02020603050405020304" pitchFamily="18" charset="0"/>
              <a:cs typeface="Times New Roman" panose="02020603050405020304" pitchFamily="18" charset="0"/>
            </a:endParaRPr>
          </a:p>
          <a:p>
            <a:r>
              <a:rPr lang="en-US" altLang="zh-CN" sz="1050" dirty="0">
                <a:solidFill>
                  <a:schemeClr val="bg1">
                    <a:lumMod val="75000"/>
                  </a:schemeClr>
                </a:solidFill>
                <a:latin typeface="Times New Roman" panose="02020603050405020304" pitchFamily="18" charset="0"/>
                <a:cs typeface="Times New Roman" panose="02020603050405020304" pitchFamily="18" charset="0"/>
              </a:rPr>
              <a:t>Background and motivations</a:t>
            </a:r>
            <a:endParaRPr lang="zh-CN" altLang="en-US" sz="1050" dirty="0">
              <a:solidFill>
                <a:schemeClr val="bg1">
                  <a:lumMod val="75000"/>
                </a:schemeClr>
              </a:solidFill>
              <a:latin typeface="Times New Roman" panose="02020603050405020304" pitchFamily="18" charset="0"/>
              <a:cs typeface="Times New Roman" panose="02020603050405020304" pitchFamily="18" charset="0"/>
            </a:endParaRPr>
          </a:p>
          <a:p>
            <a:endParaRPr lang="en-US" altLang="zh-CN" sz="1050" dirty="0">
              <a:solidFill>
                <a:schemeClr val="bg1"/>
              </a:solidFill>
              <a:latin typeface="Times New Roman" panose="02020603050405020304" pitchFamily="18" charset="0"/>
              <a:cs typeface="Times New Roman" panose="02020603050405020304" pitchFamily="18" charset="0"/>
            </a:endParaRPr>
          </a:p>
          <a:p>
            <a:endParaRPr lang="en-US" altLang="zh-CN" sz="1050" dirty="0">
              <a:solidFill>
                <a:schemeClr val="bg2">
                  <a:lumMod val="75000"/>
                </a:schemeClr>
              </a:solidFill>
              <a:latin typeface="Times New Roman" panose="02020603050405020304" pitchFamily="18" charset="0"/>
              <a:cs typeface="Times New Roman" panose="02020603050405020304" pitchFamily="18" charset="0"/>
            </a:endParaRPr>
          </a:p>
          <a:p>
            <a:endParaRPr lang="en-US" altLang="zh-CN" sz="1050" dirty="0">
              <a:solidFill>
                <a:schemeClr val="bg2">
                  <a:lumMod val="75000"/>
                </a:schemeClr>
              </a:solidFill>
              <a:latin typeface="Times New Roman" panose="02020603050405020304" pitchFamily="18" charset="0"/>
              <a:cs typeface="Times New Roman" panose="02020603050405020304" pitchFamily="18" charset="0"/>
            </a:endParaRPr>
          </a:p>
        </p:txBody>
      </p:sp>
      <p:sp>
        <p:nvSpPr>
          <p:cNvPr id="87" name="文本框 86"/>
          <p:cNvSpPr txBox="1"/>
          <p:nvPr/>
        </p:nvSpPr>
        <p:spPr>
          <a:xfrm>
            <a:off x="-18868" y="-92745"/>
            <a:ext cx="4639056" cy="900246"/>
          </a:xfrm>
          <a:prstGeom prst="rect">
            <a:avLst/>
          </a:prstGeom>
          <a:noFill/>
        </p:spPr>
        <p:txBody>
          <a:bodyPr wrap="square">
            <a:spAutoFit/>
          </a:bodyPr>
          <a:lstStyle/>
          <a:p>
            <a:pPr marR="0" indent="0" algn="r" defTabSz="914400" fontAlgn="auto">
              <a:lnSpc>
                <a:spcPct val="100000"/>
              </a:lnSpc>
              <a:spcBef>
                <a:spcPts val="0"/>
              </a:spcBef>
              <a:spcAft>
                <a:spcPts val="0"/>
              </a:spcAft>
              <a:buClrTx/>
              <a:buSzTx/>
              <a:buFontTx/>
              <a:buNone/>
              <a:defRPr/>
            </a:pPr>
            <a:r>
              <a:rPr kumimoji="0" lang="en-US" altLang="zh-CN" sz="1050" b="0" i="0" kern="1200" cap="none" spc="0" normalizeH="0" baseline="0" noProof="0" dirty="0">
                <a:solidFill>
                  <a:srgbClr val="FFFFFF"/>
                </a:solidFill>
                <a:latin typeface="Times New Roman" panose="02020603050405020304" pitchFamily="18" charset="0"/>
                <a:ea typeface="微软雅黑" panose="020B0503020204020204" charset="-122"/>
                <a:cs typeface="Times New Roman" panose="02020603050405020304" pitchFamily="18" charset="0"/>
              </a:rPr>
              <a:t>Introduction</a:t>
            </a:r>
            <a:endParaRPr kumimoji="0" lang="en-US" altLang="zh-CN" sz="1050" b="0" i="0" kern="1200" cap="none" spc="0" normalizeH="0" baseline="0" noProof="0" dirty="0">
              <a:solidFill>
                <a:srgbClr val="FFFFFF"/>
              </a:solidFill>
              <a:latin typeface="Times New Roman" panose="02020603050405020304" pitchFamily="18" charset="0"/>
              <a:ea typeface="微软雅黑" panose="020B0503020204020204" charset="-122"/>
              <a:cs typeface="Times New Roman" panose="02020603050405020304" pitchFamily="18" charset="0"/>
            </a:endParaRPr>
          </a:p>
          <a:p>
            <a:pPr marR="0" indent="0" algn="r" defTabSz="914400" fontAlgn="auto">
              <a:lnSpc>
                <a:spcPct val="100000"/>
              </a:lnSpc>
              <a:spcBef>
                <a:spcPts val="0"/>
              </a:spcBef>
              <a:spcAft>
                <a:spcPts val="0"/>
              </a:spcAft>
              <a:buClrTx/>
              <a:buSzTx/>
              <a:buFontTx/>
              <a:buNone/>
              <a:defRPr/>
            </a:pPr>
            <a:r>
              <a:rPr kumimoji="0" lang="en-US" altLang="zh-CN" sz="1050" b="0" i="0" kern="1200" cap="none" spc="0" normalizeH="0" baseline="0" noProof="0" dirty="0">
                <a:solidFill>
                  <a:srgbClr val="F0F0F0">
                    <a:lumMod val="75000"/>
                  </a:srgbClr>
                </a:solidFill>
                <a:latin typeface="Times New Roman" panose="02020603050405020304" pitchFamily="18" charset="0"/>
                <a:ea typeface="微软雅黑" panose="020B0503020204020204" charset="-122"/>
                <a:cs typeface="Times New Roman" panose="02020603050405020304" pitchFamily="18" charset="0"/>
              </a:rPr>
              <a:t>Optimization Model </a:t>
            </a:r>
            <a:endParaRPr kumimoji="0" lang="en-US" altLang="zh-CN" sz="1050" b="0" i="0" kern="1200" cap="none" spc="0" normalizeH="0" baseline="0" noProof="0" dirty="0">
              <a:solidFill>
                <a:srgbClr val="F0F0F0">
                  <a:lumMod val="75000"/>
                </a:srgbClr>
              </a:solidFill>
              <a:latin typeface="Times New Roman" panose="02020603050405020304" pitchFamily="18" charset="0"/>
              <a:ea typeface="微软雅黑" panose="020B0503020204020204" charset="-122"/>
              <a:cs typeface="Times New Roman" panose="02020603050405020304" pitchFamily="18" charset="0"/>
            </a:endParaRPr>
          </a:p>
          <a:p>
            <a:pPr marR="0" indent="0" algn="r" defTabSz="914400" fontAlgn="auto">
              <a:lnSpc>
                <a:spcPct val="100000"/>
              </a:lnSpc>
              <a:spcBef>
                <a:spcPts val="0"/>
              </a:spcBef>
              <a:spcAft>
                <a:spcPts val="0"/>
              </a:spcAft>
              <a:buClrTx/>
              <a:buSzTx/>
              <a:buFontTx/>
              <a:buNone/>
              <a:defRPr/>
            </a:pPr>
            <a:r>
              <a:rPr kumimoji="0" lang="en-US" altLang="zh-CN" sz="1050" b="0" i="0" kern="1200" cap="none" spc="0" normalizeH="0" baseline="0" noProof="0" dirty="0">
                <a:solidFill>
                  <a:srgbClr val="F0F0F0">
                    <a:lumMod val="75000"/>
                  </a:srgbClr>
                </a:solidFill>
                <a:latin typeface="Times New Roman" panose="02020603050405020304" pitchFamily="18" charset="0"/>
                <a:ea typeface="微软雅黑" panose="020B0503020204020204" charset="-122"/>
                <a:cs typeface="Times New Roman" panose="02020603050405020304" pitchFamily="18" charset="0"/>
              </a:rPr>
              <a:t>Unfolding Scheme  </a:t>
            </a:r>
            <a:endParaRPr kumimoji="0" lang="en-US" altLang="zh-CN" sz="1050" b="0" i="0" kern="1200" cap="none" spc="0" normalizeH="0" baseline="0" noProof="0" dirty="0">
              <a:solidFill>
                <a:srgbClr val="F0F0F0">
                  <a:lumMod val="75000"/>
                </a:srgbClr>
              </a:solidFill>
              <a:latin typeface="Times New Roman" panose="02020603050405020304" pitchFamily="18" charset="0"/>
              <a:ea typeface="微软雅黑" panose="020B0503020204020204" charset="-122"/>
              <a:cs typeface="Times New Roman" panose="02020603050405020304" pitchFamily="18" charset="0"/>
            </a:endParaRPr>
          </a:p>
          <a:p>
            <a:pPr marR="0" indent="0" algn="r" defTabSz="914400" fontAlgn="auto">
              <a:lnSpc>
                <a:spcPct val="100000"/>
              </a:lnSpc>
              <a:spcBef>
                <a:spcPts val="0"/>
              </a:spcBef>
              <a:spcAft>
                <a:spcPts val="0"/>
              </a:spcAft>
              <a:buClrTx/>
              <a:buSzTx/>
              <a:buFontTx/>
              <a:buNone/>
              <a:defRPr/>
            </a:pPr>
            <a:r>
              <a:rPr kumimoji="0" lang="en-US" altLang="zh-CN" sz="1050" b="0" i="0" kern="1200" cap="none" spc="0" normalizeH="0" baseline="0" noProof="0" dirty="0">
                <a:solidFill>
                  <a:srgbClr val="F0F0F0">
                    <a:lumMod val="75000"/>
                  </a:srgbClr>
                </a:solidFill>
                <a:latin typeface="Times New Roman" panose="02020603050405020304" pitchFamily="18" charset="0"/>
                <a:ea typeface="微软雅黑" panose="020B0503020204020204" charset="-122"/>
                <a:cs typeface="Times New Roman" panose="02020603050405020304" pitchFamily="18" charset="0"/>
              </a:rPr>
              <a:t>Experiment results</a:t>
            </a:r>
            <a:endParaRPr kumimoji="0" lang="en-US" altLang="zh-CN" sz="1050" b="0" i="0" kern="1200" cap="none" spc="0" normalizeH="0" baseline="0" noProof="0" dirty="0">
              <a:solidFill>
                <a:srgbClr val="F0F0F0">
                  <a:lumMod val="75000"/>
                </a:srgbClr>
              </a:solidFill>
              <a:latin typeface="Times New Roman" panose="02020603050405020304" pitchFamily="18" charset="0"/>
              <a:ea typeface="微软雅黑" panose="020B0503020204020204" charset="-122"/>
              <a:cs typeface="Times New Roman" panose="02020603050405020304" pitchFamily="18" charset="0"/>
            </a:endParaRPr>
          </a:p>
          <a:p>
            <a:pPr marR="0" indent="0" algn="r" defTabSz="914400" fontAlgn="auto">
              <a:lnSpc>
                <a:spcPct val="100000"/>
              </a:lnSpc>
              <a:spcBef>
                <a:spcPts val="0"/>
              </a:spcBef>
              <a:spcAft>
                <a:spcPts val="0"/>
              </a:spcAft>
              <a:buClrTx/>
              <a:buSzTx/>
              <a:buFontTx/>
              <a:buNone/>
              <a:defRPr/>
            </a:pPr>
            <a:r>
              <a:rPr kumimoji="0" lang="en-US" altLang="zh-CN" sz="1050" b="0" i="0" kern="1200" cap="none" spc="0" normalizeH="0" baseline="0" noProof="0" dirty="0">
                <a:solidFill>
                  <a:srgbClr val="F0F0F0">
                    <a:lumMod val="75000"/>
                  </a:srgbClr>
                </a:solidFill>
                <a:latin typeface="Times New Roman" panose="02020603050405020304" pitchFamily="18" charset="0"/>
                <a:ea typeface="微软雅黑" panose="020B0503020204020204" charset="-122"/>
                <a:cs typeface="Times New Roman" panose="02020603050405020304" pitchFamily="18" charset="0"/>
              </a:rPr>
              <a:t>Conclusion</a:t>
            </a:r>
            <a:endParaRPr kumimoji="0" lang="en-US" altLang="zh-CN" sz="1050" b="0" i="0" kern="1200" cap="none" spc="0" normalizeH="0" baseline="0" noProof="0" dirty="0">
              <a:solidFill>
                <a:srgbClr val="F0F0F0">
                  <a:lumMod val="75000"/>
                </a:srgbClr>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142117"/>
            <a:ext cx="1990428" cy="481236"/>
          </a:xfrm>
          <a:prstGeom prst="rect">
            <a:avLst/>
          </a:prstGeom>
        </p:spPr>
      </p:pic>
      <p:sp>
        <p:nvSpPr>
          <p:cNvPr id="23" name="文本框 22"/>
          <p:cNvSpPr txBox="1"/>
          <p:nvPr/>
        </p:nvSpPr>
        <p:spPr>
          <a:xfrm>
            <a:off x="1115695" y="4056380"/>
            <a:ext cx="6714490" cy="706755"/>
          </a:xfrm>
          <a:prstGeom prst="rect">
            <a:avLst/>
          </a:prstGeom>
          <a:noFill/>
        </p:spPr>
        <p:txBody>
          <a:bodyPr wrap="square" rtlCol="0">
            <a:spAutoFit/>
          </a:bodyPr>
          <a:p>
            <a:r>
              <a:rPr lang="en-US" altLang="zh-CN" sz="2000">
                <a:solidFill>
                  <a:schemeClr val="tx1"/>
                </a:solidFill>
                <a:latin typeface="Times New Roman" panose="02020603050405020304" pitchFamily="18" charset="0"/>
                <a:cs typeface="Times New Roman" panose="02020603050405020304" pitchFamily="18" charset="0"/>
              </a:rPr>
              <a:t>T</a:t>
            </a:r>
            <a:r>
              <a:rPr lang="zh-CN" altLang="en-US" sz="2000">
                <a:solidFill>
                  <a:schemeClr val="tx1"/>
                </a:solidFill>
                <a:latin typeface="Times New Roman" panose="02020603050405020304" pitchFamily="18" charset="0"/>
                <a:cs typeface="Times New Roman" panose="02020603050405020304" pitchFamily="18" charset="0"/>
              </a:rPr>
              <a:t>he weak target appears centrosymmetric and radial in shape, resembling a two-dimensional </a:t>
            </a:r>
            <a:r>
              <a:rPr lang="zh-CN" altLang="en-US" sz="2000">
                <a:solidFill>
                  <a:srgbClr val="FF0000"/>
                </a:solidFill>
                <a:latin typeface="Times New Roman" panose="02020603050405020304" pitchFamily="18" charset="0"/>
                <a:cs typeface="Times New Roman" panose="02020603050405020304" pitchFamily="18" charset="0"/>
              </a:rPr>
              <a:t>Gaussian function</a:t>
            </a:r>
            <a:r>
              <a:rPr lang="en-US" altLang="zh-CN" sz="2000">
                <a:solidFill>
                  <a:schemeClr val="tx1"/>
                </a:solidFill>
                <a:latin typeface="Times New Roman" panose="02020603050405020304" pitchFamily="18" charset="0"/>
                <a:cs typeface="Times New Roman" panose="02020603050405020304" pitchFamily="18" charset="0"/>
              </a:rPr>
              <a:t>!</a:t>
            </a:r>
            <a:endParaRPr lang="en-US" altLang="zh-CN" sz="2000">
              <a:solidFill>
                <a:schemeClr val="tx1"/>
              </a:solidFill>
              <a:latin typeface="Times New Roman" panose="02020603050405020304" pitchFamily="18" charset="0"/>
              <a:cs typeface="Times New Roman" panose="02020603050405020304" pitchFamily="18" charset="0"/>
            </a:endParaRPr>
          </a:p>
        </p:txBody>
      </p:sp>
      <p:pic>
        <p:nvPicPr>
          <p:cNvPr id="100" name="图片 99"/>
          <p:cNvPicPr/>
          <p:nvPr/>
        </p:nvPicPr>
        <p:blipFill>
          <a:blip r:embed="rId3"/>
          <a:stretch>
            <a:fillRect/>
          </a:stretch>
        </p:blipFill>
        <p:spPr>
          <a:xfrm>
            <a:off x="539115" y="1310005"/>
            <a:ext cx="7917180" cy="2330450"/>
          </a:xfrm>
          <a:prstGeom prst="rect">
            <a:avLst/>
          </a:prstGeom>
          <a:noFill/>
          <a:ln w="9525">
            <a:noFill/>
          </a:ln>
        </p:spPr>
      </p:pic>
      <p:sp>
        <p:nvSpPr>
          <p:cNvPr id="24" name="文本框 23"/>
          <p:cNvSpPr txBox="1"/>
          <p:nvPr/>
        </p:nvSpPr>
        <p:spPr>
          <a:xfrm>
            <a:off x="971550" y="3640455"/>
            <a:ext cx="1676400" cy="368300"/>
          </a:xfrm>
          <a:prstGeom prst="rect">
            <a:avLst/>
          </a:prstGeom>
          <a:noFill/>
        </p:spPr>
        <p:txBody>
          <a:bodyPr wrap="square" rtlCol="0" anchor="t">
            <a:spAutoFit/>
          </a:bodyPr>
          <a:p>
            <a:r>
              <a:rPr lang="zh-CN" altLang="en-US">
                <a:latin typeface="Times New Roman" panose="02020603050405020304" pitchFamily="18" charset="0"/>
                <a:cs typeface="Times New Roman" panose="02020603050405020304" pitchFamily="18" charset="0"/>
              </a:rPr>
              <a:t>Infrared images</a:t>
            </a:r>
            <a:endParaRPr lang="zh-CN" altLang="en-US">
              <a:latin typeface="Times New Roman" panose="02020603050405020304" pitchFamily="18" charset="0"/>
              <a:cs typeface="Times New Roman" panose="02020603050405020304" pitchFamily="18" charset="0"/>
            </a:endParaRPr>
          </a:p>
        </p:txBody>
      </p:sp>
      <p:sp>
        <p:nvSpPr>
          <p:cNvPr id="26" name="文本框 25"/>
          <p:cNvSpPr txBox="1"/>
          <p:nvPr/>
        </p:nvSpPr>
        <p:spPr>
          <a:xfrm>
            <a:off x="3059430" y="3640455"/>
            <a:ext cx="1656080" cy="368300"/>
          </a:xfrm>
          <a:prstGeom prst="rect">
            <a:avLst/>
          </a:prstGeom>
          <a:noFill/>
        </p:spPr>
        <p:txBody>
          <a:bodyPr wrap="square" rtlCol="0" anchor="t">
            <a:spAutoFit/>
          </a:bodyPr>
          <a:p>
            <a:r>
              <a:rPr lang="en-US" altLang="zh-CN">
                <a:latin typeface="Times New Roman" panose="02020603050405020304" pitchFamily="18" charset="0"/>
                <a:cs typeface="Times New Roman" panose="02020603050405020304" pitchFamily="18" charset="0"/>
              </a:rPr>
              <a:t>T</a:t>
            </a:r>
            <a:r>
              <a:rPr lang="zh-CN" altLang="en-US">
                <a:latin typeface="Times New Roman" panose="02020603050405020304" pitchFamily="18" charset="0"/>
                <a:cs typeface="Times New Roman" panose="02020603050405020304" pitchFamily="18" charset="0"/>
              </a:rPr>
              <a:t>arget region</a:t>
            </a:r>
            <a:endParaRPr lang="zh-CN" altLang="en-US">
              <a:latin typeface="Times New Roman" panose="02020603050405020304" pitchFamily="18" charset="0"/>
              <a:cs typeface="Times New Roman" panose="02020603050405020304" pitchFamily="18" charset="0"/>
            </a:endParaRPr>
          </a:p>
        </p:txBody>
      </p:sp>
      <p:sp>
        <p:nvSpPr>
          <p:cNvPr id="27" name="文本框 26"/>
          <p:cNvSpPr txBox="1"/>
          <p:nvPr/>
        </p:nvSpPr>
        <p:spPr>
          <a:xfrm>
            <a:off x="5413375" y="3649345"/>
            <a:ext cx="2118995" cy="368300"/>
          </a:xfrm>
          <a:prstGeom prst="rect">
            <a:avLst/>
          </a:prstGeom>
          <a:noFill/>
        </p:spPr>
        <p:txBody>
          <a:bodyPr wrap="square" rtlCol="0" anchor="t">
            <a:spAutoFit/>
          </a:bodyPr>
          <a:p>
            <a:r>
              <a:rPr lang="zh-CN" altLang="en-US">
                <a:latin typeface="Times New Roman" panose="02020603050405020304" pitchFamily="18" charset="0"/>
                <a:cs typeface="Times New Roman" panose="02020603050405020304" pitchFamily="18" charset="0"/>
              </a:rPr>
              <a:t>3D distribution map</a:t>
            </a:r>
            <a:r>
              <a:rPr lang="zh-CN" altLang="en-US"/>
              <a:t> </a:t>
            </a:r>
            <a:endParaRPr lang="zh-CN" altLang="en-US"/>
          </a:p>
        </p:txBody>
      </p:sp>
      <mc:AlternateContent xmlns:mc="http://schemas.openxmlformats.org/markup-compatibility/2006">
        <mc:Choice xmlns:a14="http://schemas.microsoft.com/office/drawing/2010/main" Requires="a14">
          <p:sp>
            <p:nvSpPr>
              <p:cNvPr id="28" name="文本框 27"/>
              <p:cNvSpPr txBox="1"/>
              <p:nvPr/>
            </p:nvSpPr>
            <p:spPr>
              <a:xfrm>
                <a:off x="1691640" y="4801235"/>
                <a:ext cx="5463540" cy="683895"/>
              </a:xfrm>
              <a:prstGeom prst="rect">
                <a:avLst/>
              </a:prstGeom>
              <a:noFill/>
            </p:spPr>
            <p:txBody>
              <a:bodyPr wrap="square" rtlCol="0" anchor="t">
                <a:spAutoFit/>
              </a:bodyPr>
              <a:p>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𝑓</m:t>
                          </m:r>
                        </m:e>
                        <m:sub>
                          <m:r>
                            <a:rPr lang="en-US" altLang="zh-CN" i="1">
                              <a:latin typeface="Cambria Math" panose="02040503050406030204" charset="0"/>
                              <a:cs typeface="Cambria Math" panose="02040503050406030204" charset="0"/>
                            </a:rPr>
                            <m:t>𝑇</m:t>
                          </m:r>
                        </m:sub>
                      </m:sSub>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𝑥</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𝑦</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𝐴</m:t>
                      </m:r>
                      <m:r>
                        <a:rPr lang="en-US" altLang="zh-CN" i="1">
                          <a:latin typeface="Cambria Math" panose="02040503050406030204" charset="0"/>
                          <a:ea typeface="MS Mincho" charset="0"/>
                          <a:cs typeface="Cambria Math" panose="02040503050406030204" charset="0"/>
                        </a:rPr>
                        <m:t>∙</m:t>
                      </m:r>
                      <m:r>
                        <a:rPr lang="en-US" altLang="zh-CN" i="1">
                          <a:latin typeface="Cambria Math" panose="02040503050406030204" charset="0"/>
                          <a:ea typeface="MS Mincho" charset="0"/>
                          <a:cs typeface="Cambria Math" panose="02040503050406030204" charset="0"/>
                        </a:rPr>
                        <m:t>𝑒𝑥𝑝</m:t>
                      </m:r>
                      <m:r>
                        <a:rPr lang="en-US" altLang="zh-CN" i="1">
                          <a:latin typeface="Cambria Math" panose="02040503050406030204" charset="0"/>
                          <a:cs typeface="Cambria Math" panose="02040503050406030204" charset="0"/>
                        </a:rPr>
                        <m:t>1</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m:t>
                      </m:r>
                      <m:f>
                        <m:fPr>
                          <m:ctrlPr>
                            <a:rPr lang="en-US" altLang="zh-CN" i="1">
                              <a:latin typeface="Cambria Math" panose="02040503050406030204" charset="0"/>
                              <a:cs typeface="Cambria Math" panose="02040503050406030204" charset="0"/>
                            </a:rPr>
                          </m:ctrlPr>
                        </m:fPr>
                        <m:num>
                          <m:r>
                            <a:rPr lang="en-US" altLang="zh-CN" i="1">
                              <a:latin typeface="Cambria Math" panose="02040503050406030204" charset="0"/>
                              <a:cs typeface="Cambria Math" panose="02040503050406030204" charset="0"/>
                            </a:rPr>
                            <m:t>1</m:t>
                          </m:r>
                        </m:num>
                        <m:den>
                          <m:r>
                            <a:rPr lang="en-US" altLang="zh-CN" i="1">
                              <a:latin typeface="Cambria Math" panose="02040503050406030204" charset="0"/>
                              <a:cs typeface="Cambria Math" panose="02040503050406030204" charset="0"/>
                            </a:rPr>
                            <m:t>2</m:t>
                          </m:r>
                        </m:den>
                      </m:f>
                      <m:r>
                        <a:rPr lang="en-US" altLang="zh-CN" i="1">
                          <a:latin typeface="Cambria Math" panose="02040503050406030204" charset="0"/>
                          <a:cs typeface="Cambria Math" panose="02040503050406030204" charset="0"/>
                        </a:rPr>
                        <m:t>[</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m:t>
                          </m:r>
                          <m:f>
                            <m:fPr>
                              <m:ctrlPr>
                                <a:rPr lang="en-US" altLang="zh-CN" i="1">
                                  <a:latin typeface="Cambria Math" panose="02040503050406030204" charset="0"/>
                                  <a:cs typeface="Cambria Math" panose="02040503050406030204" charset="0"/>
                                </a:rPr>
                              </m:ctrlPr>
                            </m:fPr>
                            <m:num>
                              <m:r>
                                <a:rPr lang="en-US" altLang="zh-CN" i="1">
                                  <a:latin typeface="Cambria Math" panose="02040503050406030204" charset="0"/>
                                  <a:cs typeface="Cambria Math" panose="02040503050406030204" charset="0"/>
                                </a:rPr>
                                <m:t>𝑥</m:t>
                              </m:r>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𝑥</m:t>
                                  </m:r>
                                </m:e>
                                <m:sub>
                                  <m:r>
                                    <a:rPr lang="en-US" altLang="zh-CN" i="1">
                                      <a:latin typeface="Cambria Math" panose="02040503050406030204" charset="0"/>
                                      <a:cs typeface="Cambria Math" panose="02040503050406030204" charset="0"/>
                                    </a:rPr>
                                    <m:t>𝑐</m:t>
                                  </m:r>
                                </m:sub>
                              </m:sSub>
                            </m:num>
                            <m:den>
                              <m:sSub>
                                <m:sSubPr>
                                  <m:ctrlPr>
                                    <a:rPr i="1">
                                      <a:latin typeface="Cambria Math" panose="02040503050406030204" charset="0"/>
                                      <a:cs typeface="Cambria Math" panose="02040503050406030204" charset="0"/>
                                    </a:rPr>
                                  </m:ctrlPr>
                                </m:sSubPr>
                                <m:e>
                                  <m:r>
                                    <a:rPr lang="en-US" i="1">
                                      <a:latin typeface="Cambria Math" panose="02040503050406030204" charset="0"/>
                                      <a:cs typeface="Cambria Math" panose="02040503050406030204" charset="0"/>
                                    </a:rPr>
                                    <m:t>𝜃</m:t>
                                  </m:r>
                                </m:e>
                                <m:sub>
                                  <m:r>
                                    <a:rPr lang="en-US" i="1">
                                      <a:latin typeface="Cambria Math" panose="02040503050406030204" charset="0"/>
                                      <a:cs typeface="Cambria Math" panose="02040503050406030204" charset="0"/>
                                    </a:rPr>
                                    <m:t>𝑥</m:t>
                                  </m:r>
                                </m:sub>
                              </m:sSub>
                            </m:den>
                          </m:f>
                          <m:r>
                            <a:rPr lang="en-US" altLang="zh-CN" i="1">
                              <a:latin typeface="Cambria Math" panose="02040503050406030204" charset="0"/>
                              <a:cs typeface="Cambria Math" panose="02040503050406030204" charset="0"/>
                            </a:rPr>
                            <m:t>)</m:t>
                          </m:r>
                        </m:e>
                        <m:sup>
                          <m:r>
                            <a:rPr lang="en-US" altLang="zh-CN" i="1">
                              <a:latin typeface="Cambria Math" panose="02040503050406030204" charset="0"/>
                              <a:cs typeface="Cambria Math" panose="02040503050406030204" charset="0"/>
                            </a:rPr>
                            <m:t>2</m:t>
                          </m:r>
                        </m:sup>
                      </m:sSup>
                      <m:r>
                        <a:rPr lang="en-US" altLang="zh-CN" i="1">
                          <a:latin typeface="Cambria Math" panose="02040503050406030204" charset="0"/>
                          <a:cs typeface="Cambria Math" panose="02040503050406030204" charset="0"/>
                        </a:rPr>
                        <m:t>+</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m:t>
                          </m:r>
                          <m:f>
                            <m:fPr>
                              <m:ctrlPr>
                                <a:rPr lang="en-US" altLang="zh-CN" i="1">
                                  <a:latin typeface="Cambria Math" panose="02040503050406030204" charset="0"/>
                                  <a:cs typeface="Cambria Math" panose="02040503050406030204" charset="0"/>
                                </a:rPr>
                              </m:ctrlPr>
                            </m:fPr>
                            <m:num>
                              <m:r>
                                <a:rPr lang="en-US" altLang="zh-CN" i="1">
                                  <a:latin typeface="Cambria Math" panose="02040503050406030204" charset="0"/>
                                  <a:cs typeface="Cambria Math" panose="02040503050406030204" charset="0"/>
                                </a:rPr>
                                <m:t>𝑦</m:t>
                              </m:r>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𝑦</m:t>
                                  </m:r>
                                </m:e>
                                <m:sub>
                                  <m:r>
                                    <a:rPr lang="en-US" altLang="zh-CN" i="1">
                                      <a:latin typeface="Cambria Math" panose="02040503050406030204" charset="0"/>
                                      <a:cs typeface="Cambria Math" panose="02040503050406030204" charset="0"/>
                                    </a:rPr>
                                    <m:t>𝑐</m:t>
                                  </m:r>
                                </m:sub>
                              </m:sSub>
                            </m:num>
                            <m:den>
                              <m:sSub>
                                <m:sSubPr>
                                  <m:ctrlPr>
                                    <a:rPr i="1">
                                      <a:latin typeface="Cambria Math" panose="02040503050406030204" charset="0"/>
                                      <a:cs typeface="Cambria Math" panose="02040503050406030204" charset="0"/>
                                    </a:rPr>
                                  </m:ctrlPr>
                                </m:sSubPr>
                                <m:e>
                                  <m:r>
                                    <a:rPr lang="en-US" i="1">
                                      <a:latin typeface="Cambria Math" panose="02040503050406030204" charset="0"/>
                                      <a:cs typeface="Cambria Math" panose="02040503050406030204" charset="0"/>
                                    </a:rPr>
                                    <m:t>𝜃</m:t>
                                  </m:r>
                                </m:e>
                                <m:sub>
                                  <m:r>
                                    <a:rPr lang="en-US" i="1">
                                      <a:latin typeface="Cambria Math" panose="02040503050406030204" charset="0"/>
                                      <a:cs typeface="Cambria Math" panose="02040503050406030204" charset="0"/>
                                    </a:rPr>
                                    <m:t>𝑦</m:t>
                                  </m:r>
                                </m:sub>
                              </m:sSub>
                            </m:den>
                          </m:f>
                          <m:r>
                            <a:rPr lang="en-US" altLang="zh-CN" i="1">
                              <a:latin typeface="Cambria Math" panose="02040503050406030204" charset="0"/>
                              <a:cs typeface="Cambria Math" panose="02040503050406030204" charset="0"/>
                            </a:rPr>
                            <m:t>)</m:t>
                          </m:r>
                        </m:e>
                        <m:sup>
                          <m:r>
                            <a:rPr lang="en-US" altLang="zh-CN" i="1">
                              <a:latin typeface="Cambria Math" panose="02040503050406030204" charset="0"/>
                              <a:cs typeface="Cambria Math" panose="02040503050406030204" charset="0"/>
                            </a:rPr>
                            <m:t>2</m:t>
                          </m:r>
                        </m:sup>
                      </m:sSup>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m:t>
                      </m:r>
                    </m:oMath>
                  </m:oMathPara>
                </a14:m>
                <a:endParaRPr lang="en-US"/>
              </a:p>
            </p:txBody>
          </p:sp>
        </mc:Choice>
        <mc:Fallback>
          <p:sp>
            <p:nvSpPr>
              <p:cNvPr id="28" name="文本框 27"/>
              <p:cNvSpPr txBox="1">
                <a:spLocks noRot="1" noChangeAspect="1" noMove="1" noResize="1" noEditPoints="1" noAdjustHandles="1" noChangeArrowheads="1" noChangeShapeType="1" noTextEdit="1"/>
              </p:cNvSpPr>
              <p:nvPr/>
            </p:nvSpPr>
            <p:spPr>
              <a:xfrm>
                <a:off x="1691640" y="4801235"/>
                <a:ext cx="5463540" cy="683895"/>
              </a:xfrm>
              <a:prstGeom prst="rect">
                <a:avLst/>
              </a:prstGeom>
              <a:blipFill rotWithShape="1">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p:nvPr/>
        </p:nvPicPr>
        <p:blipFill>
          <a:blip r:embed="rId1"/>
          <a:stretch>
            <a:fillRect/>
          </a:stretch>
        </p:blipFill>
        <p:spPr>
          <a:xfrm>
            <a:off x="-36195" y="-63078"/>
            <a:ext cx="9180512" cy="5809828"/>
          </a:xfrm>
          <a:prstGeom prst="rect">
            <a:avLst/>
          </a:prstGeom>
        </p:spPr>
      </p:pic>
      <p:sp>
        <p:nvSpPr>
          <p:cNvPr id="25" name="文本框 24"/>
          <p:cNvSpPr txBox="1"/>
          <p:nvPr/>
        </p:nvSpPr>
        <p:spPr>
          <a:xfrm>
            <a:off x="-492" y="697260"/>
            <a:ext cx="5096914" cy="460375"/>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Infrared small </a:t>
            </a:r>
            <a:r>
              <a:rPr lang="en-US" altLang="zh-CN" sz="2400" dirty="0">
                <a:solidFill>
                  <a:schemeClr val="bg1"/>
                </a:solidFill>
                <a:latin typeface="Times New Roman" panose="02020603050405020304" pitchFamily="18" charset="0"/>
                <a:cs typeface="Times New Roman" panose="02020603050405020304" pitchFamily="18" charset="0"/>
              </a:rPr>
              <a:t>target detection</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sp>
        <p:nvSpPr>
          <p:cNvPr id="29" name="文本框 28"/>
          <p:cNvSpPr txBox="1"/>
          <p:nvPr/>
        </p:nvSpPr>
        <p:spPr>
          <a:xfrm>
            <a:off x="4564743" y="-63175"/>
            <a:ext cx="3816424" cy="899160"/>
          </a:xfrm>
          <a:prstGeom prst="rect">
            <a:avLst/>
          </a:prstGeom>
          <a:noFill/>
        </p:spPr>
        <p:txBody>
          <a:bodyPr wrap="square" rtlCol="0">
            <a:spAutoFit/>
          </a:bodyPr>
          <a:lstStyle/>
          <a:p>
            <a:r>
              <a:rPr lang="en-US" altLang="zh-CN" sz="1050" dirty="0">
                <a:solidFill>
                  <a:schemeClr val="bg1"/>
                </a:solidFill>
                <a:latin typeface="Times New Roman" panose="02020603050405020304" pitchFamily="18" charset="0"/>
                <a:cs typeface="Times New Roman" panose="02020603050405020304" pitchFamily="18" charset="0"/>
              </a:rPr>
              <a:t>Infrared small target detection</a:t>
            </a:r>
            <a:endParaRPr lang="en-US" altLang="zh-CN" sz="1050" dirty="0">
              <a:solidFill>
                <a:schemeClr val="bg1"/>
              </a:solidFill>
              <a:latin typeface="Times New Roman" panose="02020603050405020304" pitchFamily="18" charset="0"/>
              <a:cs typeface="Times New Roman" panose="02020603050405020304" pitchFamily="18" charset="0"/>
            </a:endParaRPr>
          </a:p>
          <a:p>
            <a:r>
              <a:rPr lang="en-US" altLang="zh-CN" sz="1050" dirty="0">
                <a:solidFill>
                  <a:schemeClr val="bg1">
                    <a:lumMod val="75000"/>
                  </a:schemeClr>
                </a:solidFill>
                <a:latin typeface="Times New Roman" panose="02020603050405020304" pitchFamily="18" charset="0"/>
                <a:cs typeface="Times New Roman" panose="02020603050405020304" pitchFamily="18" charset="0"/>
              </a:rPr>
              <a:t>Background and motivations</a:t>
            </a:r>
            <a:endParaRPr lang="zh-CN" altLang="en-US" sz="1050" dirty="0">
              <a:solidFill>
                <a:schemeClr val="bg1">
                  <a:lumMod val="75000"/>
                </a:schemeClr>
              </a:solidFill>
              <a:latin typeface="Times New Roman" panose="02020603050405020304" pitchFamily="18" charset="0"/>
              <a:cs typeface="Times New Roman" panose="02020603050405020304" pitchFamily="18" charset="0"/>
            </a:endParaRPr>
          </a:p>
          <a:p>
            <a:endParaRPr lang="en-US" altLang="zh-CN" sz="1050" dirty="0">
              <a:solidFill>
                <a:schemeClr val="bg1"/>
              </a:solidFill>
              <a:latin typeface="Times New Roman" panose="02020603050405020304" pitchFamily="18" charset="0"/>
              <a:cs typeface="Times New Roman" panose="02020603050405020304" pitchFamily="18" charset="0"/>
            </a:endParaRPr>
          </a:p>
          <a:p>
            <a:endParaRPr lang="en-US" altLang="zh-CN" sz="1050" dirty="0">
              <a:solidFill>
                <a:schemeClr val="bg2">
                  <a:lumMod val="75000"/>
                </a:schemeClr>
              </a:solidFill>
              <a:latin typeface="Times New Roman" panose="02020603050405020304" pitchFamily="18" charset="0"/>
              <a:cs typeface="Times New Roman" panose="02020603050405020304" pitchFamily="18" charset="0"/>
            </a:endParaRPr>
          </a:p>
          <a:p>
            <a:endParaRPr lang="en-US" altLang="zh-CN" sz="1050" dirty="0">
              <a:solidFill>
                <a:schemeClr val="bg2">
                  <a:lumMod val="75000"/>
                </a:schemeClr>
              </a:solidFill>
              <a:latin typeface="Times New Roman" panose="02020603050405020304" pitchFamily="18" charset="0"/>
              <a:cs typeface="Times New Roman" panose="02020603050405020304" pitchFamily="18" charset="0"/>
            </a:endParaRPr>
          </a:p>
        </p:txBody>
      </p:sp>
      <p:sp>
        <p:nvSpPr>
          <p:cNvPr id="64" name="文本框 63"/>
          <p:cNvSpPr txBox="1"/>
          <p:nvPr/>
        </p:nvSpPr>
        <p:spPr>
          <a:xfrm>
            <a:off x="902335" y="4410710"/>
            <a:ext cx="1639570" cy="398780"/>
          </a:xfrm>
          <a:prstGeom prst="rect">
            <a:avLst/>
          </a:prstGeom>
          <a:noFill/>
        </p:spPr>
        <p:txBody>
          <a:bodyPr wrap="square" rtlCol="0">
            <a:spAutoFit/>
          </a:bodyPr>
          <a:lstStyle/>
          <a:p>
            <a:pPr>
              <a:spcBef>
                <a:spcPct val="20000"/>
              </a:spcBef>
              <a:buClr>
                <a:schemeClr val="hlink"/>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Small Size</a:t>
            </a:r>
            <a:endParaRPr lang="en-US" sz="2000" dirty="0">
              <a:latin typeface="Times New Roman" panose="02020603050405020304" pitchFamily="18" charset="0"/>
              <a:cs typeface="Times New Roman" panose="02020603050405020304" pitchFamily="18" charset="0"/>
            </a:endParaRPr>
          </a:p>
        </p:txBody>
      </p:sp>
      <p:sp>
        <p:nvSpPr>
          <p:cNvPr id="87" name="文本框 86"/>
          <p:cNvSpPr txBox="1"/>
          <p:nvPr/>
        </p:nvSpPr>
        <p:spPr>
          <a:xfrm>
            <a:off x="-18868" y="-92745"/>
            <a:ext cx="4639056" cy="90024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charset="-122"/>
                <a:cs typeface="Times New Roman" panose="02020603050405020304" pitchFamily="18" charset="0"/>
              </a:rPr>
              <a:t>Introduction</a:t>
            </a:r>
            <a:endParaRPr kumimoji="0" lang="en-US" altLang="zh-CN" sz="10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Optimization Model </a:t>
            </a:r>
            <a:endPar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Unfolding Scheme  </a:t>
            </a:r>
            <a:endPar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Experiment results</a:t>
            </a:r>
            <a:endPar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Conclusion</a:t>
            </a:r>
            <a:endPar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pic>
        <p:nvPicPr>
          <p:cNvPr id="12" name="图片 11" descr="XDU919"/>
          <p:cNvPicPr>
            <a:picLocks noChangeAspect="1"/>
          </p:cNvPicPr>
          <p:nvPr/>
        </p:nvPicPr>
        <p:blipFill>
          <a:blip r:embed="rId2"/>
          <a:stretch>
            <a:fillRect/>
          </a:stretch>
        </p:blipFill>
        <p:spPr>
          <a:xfrm>
            <a:off x="539115" y="1992630"/>
            <a:ext cx="2372360" cy="2372360"/>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142117"/>
            <a:ext cx="1990428" cy="481236"/>
          </a:xfrm>
          <a:prstGeom prst="rect">
            <a:avLst/>
          </a:prstGeom>
        </p:spPr>
      </p:pic>
      <p:sp>
        <p:nvSpPr>
          <p:cNvPr id="3" name="矩形 2"/>
          <p:cNvSpPr/>
          <p:nvPr/>
        </p:nvSpPr>
        <p:spPr>
          <a:xfrm>
            <a:off x="1703705" y="2375535"/>
            <a:ext cx="199390" cy="20002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9" name="图片 8" descr="XDU667"/>
          <p:cNvPicPr>
            <a:picLocks noChangeAspect="1"/>
          </p:cNvPicPr>
          <p:nvPr/>
        </p:nvPicPr>
        <p:blipFill>
          <a:blip r:embed="rId4"/>
          <a:stretch>
            <a:fillRect/>
          </a:stretch>
        </p:blipFill>
        <p:spPr>
          <a:xfrm>
            <a:off x="3202940" y="1992630"/>
            <a:ext cx="2374265" cy="2374265"/>
          </a:xfrm>
          <a:prstGeom prst="rect">
            <a:avLst/>
          </a:prstGeom>
        </p:spPr>
      </p:pic>
      <p:sp>
        <p:nvSpPr>
          <p:cNvPr id="6" name="矩形 5"/>
          <p:cNvSpPr/>
          <p:nvPr/>
        </p:nvSpPr>
        <p:spPr>
          <a:xfrm>
            <a:off x="4699635" y="3144520"/>
            <a:ext cx="287020" cy="22479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3540760" y="4401185"/>
            <a:ext cx="1766570" cy="398780"/>
          </a:xfrm>
          <a:prstGeom prst="rect">
            <a:avLst/>
          </a:prstGeom>
          <a:noFill/>
        </p:spPr>
        <p:txBody>
          <a:bodyPr wrap="square" rtlCol="0">
            <a:spAutoFit/>
          </a:bodyPr>
          <a:p>
            <a:pPr>
              <a:spcBef>
                <a:spcPct val="20000"/>
              </a:spcBef>
              <a:buClr>
                <a:schemeClr val="hlink"/>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Low contrast</a:t>
            </a:r>
            <a:endParaRPr lang="en-US" sz="2000" dirty="0">
              <a:latin typeface="Times New Roman" panose="02020603050405020304" pitchFamily="18" charset="0"/>
              <a:cs typeface="Times New Roman" panose="02020603050405020304" pitchFamily="18" charset="0"/>
            </a:endParaRPr>
          </a:p>
        </p:txBody>
      </p:sp>
      <p:sp>
        <p:nvSpPr>
          <p:cNvPr id="14" name="矩形 13"/>
          <p:cNvSpPr/>
          <p:nvPr/>
        </p:nvSpPr>
        <p:spPr>
          <a:xfrm>
            <a:off x="1186815" y="2640965"/>
            <a:ext cx="199390" cy="20002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nvSpPr>
        <p:spPr>
          <a:xfrm>
            <a:off x="1259205" y="3648710"/>
            <a:ext cx="199390" cy="20002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8" name="图片 17" descr="XDU850"/>
          <p:cNvPicPr>
            <a:picLocks noChangeAspect="1"/>
          </p:cNvPicPr>
          <p:nvPr/>
        </p:nvPicPr>
        <p:blipFill>
          <a:blip r:embed="rId5"/>
          <a:stretch>
            <a:fillRect/>
          </a:stretch>
        </p:blipFill>
        <p:spPr>
          <a:xfrm>
            <a:off x="5939155" y="1993900"/>
            <a:ext cx="2372995" cy="2372995"/>
          </a:xfrm>
          <a:prstGeom prst="rect">
            <a:avLst/>
          </a:prstGeom>
        </p:spPr>
      </p:pic>
      <p:sp>
        <p:nvSpPr>
          <p:cNvPr id="19" name="文本框 18"/>
          <p:cNvSpPr txBox="1"/>
          <p:nvPr/>
        </p:nvSpPr>
        <p:spPr>
          <a:xfrm>
            <a:off x="5938520" y="4369435"/>
            <a:ext cx="2590800" cy="398780"/>
          </a:xfrm>
          <a:prstGeom prst="rect">
            <a:avLst/>
          </a:prstGeom>
          <a:noFill/>
        </p:spPr>
        <p:txBody>
          <a:bodyPr wrap="square" rtlCol="0">
            <a:spAutoFit/>
          </a:bodyPr>
          <a:p>
            <a:pPr>
              <a:spcBef>
                <a:spcPct val="20000"/>
              </a:spcBef>
              <a:buClr>
                <a:schemeClr val="hlink"/>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Noisy environment</a:t>
            </a:r>
            <a:endParaRPr lang="en-US" sz="2000" dirty="0">
              <a:latin typeface="Times New Roman" panose="02020603050405020304" pitchFamily="18" charset="0"/>
              <a:cs typeface="Times New Roman" panose="02020603050405020304" pitchFamily="18" charset="0"/>
            </a:endParaRPr>
          </a:p>
        </p:txBody>
      </p:sp>
      <p:sp>
        <p:nvSpPr>
          <p:cNvPr id="20" name="矩形 19"/>
          <p:cNvSpPr/>
          <p:nvPr/>
        </p:nvSpPr>
        <p:spPr>
          <a:xfrm>
            <a:off x="6697980" y="3222625"/>
            <a:ext cx="370840" cy="16129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descr="XDU850"/>
          <p:cNvPicPr>
            <a:picLocks noChangeAspect="1"/>
          </p:cNvPicPr>
          <p:nvPr/>
        </p:nvPicPr>
        <p:blipFill>
          <a:blip r:embed="rId5"/>
          <a:srcRect l="34356" t="53636" r="52909" b="42346"/>
          <a:stretch>
            <a:fillRect/>
          </a:stretch>
        </p:blipFill>
        <p:spPr>
          <a:xfrm>
            <a:off x="6443980" y="1273175"/>
            <a:ext cx="1368425" cy="431800"/>
          </a:xfrm>
          <a:prstGeom prst="rect">
            <a:avLst/>
          </a:prstGeom>
        </p:spPr>
      </p:pic>
      <p:cxnSp>
        <p:nvCxnSpPr>
          <p:cNvPr id="4" name="直接箭头连接符 3"/>
          <p:cNvCxnSpPr>
            <a:stCxn id="20" idx="0"/>
            <a:endCxn id="2" idx="2"/>
          </p:cNvCxnSpPr>
          <p:nvPr/>
        </p:nvCxnSpPr>
        <p:spPr>
          <a:xfrm flipV="1">
            <a:off x="6883400" y="1704975"/>
            <a:ext cx="245110" cy="151765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5" name="图片 4" descr="XDU667"/>
          <p:cNvPicPr>
            <a:picLocks noChangeAspect="1"/>
          </p:cNvPicPr>
          <p:nvPr/>
        </p:nvPicPr>
        <p:blipFill>
          <a:blip r:embed="rId4"/>
          <a:srcRect l="64429" t="49265" r="26478" b="41642"/>
          <a:stretch>
            <a:fillRect/>
          </a:stretch>
        </p:blipFill>
        <p:spPr>
          <a:xfrm>
            <a:off x="4255135" y="1231265"/>
            <a:ext cx="631825" cy="631825"/>
          </a:xfrm>
          <a:prstGeom prst="rect">
            <a:avLst/>
          </a:prstGeom>
        </p:spPr>
      </p:pic>
      <p:cxnSp>
        <p:nvCxnSpPr>
          <p:cNvPr id="7" name="直接箭头连接符 6"/>
          <p:cNvCxnSpPr>
            <a:stCxn id="6" idx="0"/>
            <a:endCxn id="5" idx="2"/>
          </p:cNvCxnSpPr>
          <p:nvPr/>
        </p:nvCxnSpPr>
        <p:spPr>
          <a:xfrm flipH="1" flipV="1">
            <a:off x="4571365" y="1863090"/>
            <a:ext cx="271780" cy="128143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8" name="图片 7" descr="XDU919"/>
          <p:cNvPicPr>
            <a:picLocks noChangeAspect="1"/>
          </p:cNvPicPr>
          <p:nvPr/>
        </p:nvPicPr>
        <p:blipFill>
          <a:blip r:embed="rId2"/>
          <a:srcRect l="51144" t="18201" r="44433" b="76836"/>
          <a:stretch>
            <a:fillRect/>
          </a:stretch>
        </p:blipFill>
        <p:spPr>
          <a:xfrm>
            <a:off x="2051685" y="1200785"/>
            <a:ext cx="577850" cy="648335"/>
          </a:xfrm>
          <a:prstGeom prst="rect">
            <a:avLst/>
          </a:prstGeom>
        </p:spPr>
      </p:pic>
      <p:cxnSp>
        <p:nvCxnSpPr>
          <p:cNvPr id="10" name="直接箭头连接符 9"/>
          <p:cNvCxnSpPr>
            <a:stCxn id="3" idx="0"/>
            <a:endCxn id="8" idx="2"/>
          </p:cNvCxnSpPr>
          <p:nvPr/>
        </p:nvCxnSpPr>
        <p:spPr>
          <a:xfrm flipV="1">
            <a:off x="1803400" y="1849120"/>
            <a:ext cx="537210" cy="52641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13" name="图片 12" descr="XDU919"/>
          <p:cNvPicPr>
            <a:picLocks noChangeAspect="1"/>
          </p:cNvPicPr>
          <p:nvPr/>
        </p:nvPicPr>
        <p:blipFill>
          <a:blip r:embed="rId2"/>
          <a:srcRect l="30291" t="29280" r="64277" b="65168"/>
          <a:stretch>
            <a:fillRect/>
          </a:stretch>
        </p:blipFill>
        <p:spPr>
          <a:xfrm>
            <a:off x="1115695" y="1208405"/>
            <a:ext cx="666750" cy="681355"/>
          </a:xfrm>
          <a:prstGeom prst="rect">
            <a:avLst/>
          </a:prstGeom>
        </p:spPr>
      </p:pic>
      <p:cxnSp>
        <p:nvCxnSpPr>
          <p:cNvPr id="16" name="直接箭头连接符 15"/>
          <p:cNvCxnSpPr>
            <a:stCxn id="14" idx="0"/>
            <a:endCxn id="13" idx="2"/>
          </p:cNvCxnSpPr>
          <p:nvPr/>
        </p:nvCxnSpPr>
        <p:spPr>
          <a:xfrm flipV="1">
            <a:off x="1286510" y="1889760"/>
            <a:ext cx="162560" cy="75120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17" name="图片 16" descr="XDU919"/>
          <p:cNvPicPr>
            <a:picLocks noChangeAspect="1"/>
          </p:cNvPicPr>
          <p:nvPr/>
        </p:nvPicPr>
        <p:blipFill>
          <a:blip r:embed="rId2"/>
          <a:srcRect l="32202" t="71805" r="63223" b="23288"/>
          <a:stretch>
            <a:fillRect/>
          </a:stretch>
        </p:blipFill>
        <p:spPr>
          <a:xfrm>
            <a:off x="251460" y="1200785"/>
            <a:ext cx="660400" cy="708025"/>
          </a:xfrm>
          <a:prstGeom prst="rect">
            <a:avLst/>
          </a:prstGeom>
        </p:spPr>
      </p:pic>
      <p:cxnSp>
        <p:nvCxnSpPr>
          <p:cNvPr id="21" name="直接箭头连接符 20"/>
          <p:cNvCxnSpPr>
            <a:stCxn id="15" idx="0"/>
            <a:endCxn id="17" idx="2"/>
          </p:cNvCxnSpPr>
          <p:nvPr/>
        </p:nvCxnSpPr>
        <p:spPr>
          <a:xfrm flipH="1" flipV="1">
            <a:off x="581660" y="1908810"/>
            <a:ext cx="777240" cy="17399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23" name="文本框 22"/>
          <p:cNvSpPr txBox="1"/>
          <p:nvPr/>
        </p:nvSpPr>
        <p:spPr>
          <a:xfrm>
            <a:off x="1286510" y="4874260"/>
            <a:ext cx="6714490" cy="398780"/>
          </a:xfrm>
          <a:prstGeom prst="rect">
            <a:avLst/>
          </a:prstGeom>
          <a:noFill/>
        </p:spPr>
        <p:txBody>
          <a:bodyPr wrap="square" rtlCol="0">
            <a:spAutoFit/>
          </a:bodyPr>
          <a:p>
            <a:r>
              <a:rPr lang="zh-CN" altLang="en-US" sz="2000">
                <a:latin typeface="Times New Roman" panose="02020603050405020304" pitchFamily="18" charset="0"/>
                <a:cs typeface="Times New Roman" panose="02020603050405020304" pitchFamily="18" charset="0"/>
              </a:rPr>
              <a:t>Detecting infrared small targets presents distinctive </a:t>
            </a:r>
            <a:r>
              <a:rPr lang="zh-CN" altLang="en-US" sz="2000">
                <a:solidFill>
                  <a:srgbClr val="FF0000"/>
                </a:solidFill>
                <a:latin typeface="Times New Roman" panose="02020603050405020304" pitchFamily="18" charset="0"/>
                <a:cs typeface="Times New Roman" panose="02020603050405020304" pitchFamily="18" charset="0"/>
              </a:rPr>
              <a:t>challenges</a:t>
            </a:r>
            <a:r>
              <a:rPr lang="en-US" altLang="zh-CN" sz="2000">
                <a:latin typeface="Times New Roman" panose="02020603050405020304" pitchFamily="18" charset="0"/>
                <a:cs typeface="Times New Roman" panose="02020603050405020304" pitchFamily="18" charset="0"/>
              </a:rPr>
              <a:t>!</a:t>
            </a:r>
            <a:endParaRPr lang="en-US" altLang="zh-CN" sz="20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p:nvPr/>
        </p:nvPicPr>
        <p:blipFill>
          <a:blip r:embed="rId1"/>
          <a:stretch>
            <a:fillRect/>
          </a:stretch>
        </p:blipFill>
        <p:spPr>
          <a:xfrm>
            <a:off x="-36195" y="-63078"/>
            <a:ext cx="9180512" cy="5809828"/>
          </a:xfrm>
          <a:prstGeom prst="rect">
            <a:avLst/>
          </a:prstGeom>
        </p:spPr>
      </p:pic>
      <p:sp>
        <p:nvSpPr>
          <p:cNvPr id="25" name="文本框 24"/>
          <p:cNvSpPr txBox="1"/>
          <p:nvPr/>
        </p:nvSpPr>
        <p:spPr>
          <a:xfrm>
            <a:off x="-492" y="697260"/>
            <a:ext cx="5096914" cy="460375"/>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Infrared small </a:t>
            </a:r>
            <a:r>
              <a:rPr lang="en-US" altLang="zh-CN" sz="2400" dirty="0">
                <a:solidFill>
                  <a:schemeClr val="bg1"/>
                </a:solidFill>
                <a:latin typeface="Times New Roman" panose="02020603050405020304" pitchFamily="18" charset="0"/>
                <a:cs typeface="Times New Roman" panose="02020603050405020304" pitchFamily="18" charset="0"/>
              </a:rPr>
              <a:t>target detection</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sp>
        <p:nvSpPr>
          <p:cNvPr id="29" name="文本框 28"/>
          <p:cNvSpPr txBox="1"/>
          <p:nvPr/>
        </p:nvSpPr>
        <p:spPr>
          <a:xfrm>
            <a:off x="4564743" y="-63175"/>
            <a:ext cx="3816424" cy="899160"/>
          </a:xfrm>
          <a:prstGeom prst="rect">
            <a:avLst/>
          </a:prstGeom>
          <a:noFill/>
        </p:spPr>
        <p:txBody>
          <a:bodyPr wrap="square" rtlCol="0">
            <a:spAutoFit/>
          </a:bodyPr>
          <a:lstStyle/>
          <a:p>
            <a:r>
              <a:rPr lang="en-US" altLang="zh-CN" sz="1050" dirty="0">
                <a:solidFill>
                  <a:schemeClr val="bg1"/>
                </a:solidFill>
                <a:latin typeface="Times New Roman" panose="02020603050405020304" pitchFamily="18" charset="0"/>
                <a:cs typeface="Times New Roman" panose="02020603050405020304" pitchFamily="18" charset="0"/>
              </a:rPr>
              <a:t>Infrared small target detection</a:t>
            </a:r>
            <a:endParaRPr lang="en-US" altLang="zh-CN" sz="1050" dirty="0">
              <a:solidFill>
                <a:schemeClr val="bg1"/>
              </a:solidFill>
              <a:latin typeface="Times New Roman" panose="02020603050405020304" pitchFamily="18" charset="0"/>
              <a:cs typeface="Times New Roman" panose="02020603050405020304" pitchFamily="18" charset="0"/>
            </a:endParaRPr>
          </a:p>
          <a:p>
            <a:r>
              <a:rPr lang="en-US" altLang="zh-CN" sz="1050" dirty="0">
                <a:solidFill>
                  <a:schemeClr val="bg1">
                    <a:lumMod val="75000"/>
                  </a:schemeClr>
                </a:solidFill>
                <a:latin typeface="Times New Roman" panose="02020603050405020304" pitchFamily="18" charset="0"/>
                <a:cs typeface="Times New Roman" panose="02020603050405020304" pitchFamily="18" charset="0"/>
              </a:rPr>
              <a:t>Background and motivations</a:t>
            </a:r>
            <a:endParaRPr lang="zh-CN" altLang="en-US" sz="1050" dirty="0">
              <a:solidFill>
                <a:schemeClr val="bg1">
                  <a:lumMod val="75000"/>
                </a:schemeClr>
              </a:solidFill>
              <a:latin typeface="Times New Roman" panose="02020603050405020304" pitchFamily="18" charset="0"/>
              <a:cs typeface="Times New Roman" panose="02020603050405020304" pitchFamily="18" charset="0"/>
            </a:endParaRPr>
          </a:p>
          <a:p>
            <a:endParaRPr lang="en-US" altLang="zh-CN" sz="1050" dirty="0">
              <a:solidFill>
                <a:schemeClr val="bg1"/>
              </a:solidFill>
              <a:latin typeface="Times New Roman" panose="02020603050405020304" pitchFamily="18" charset="0"/>
              <a:cs typeface="Times New Roman" panose="02020603050405020304" pitchFamily="18" charset="0"/>
            </a:endParaRPr>
          </a:p>
          <a:p>
            <a:endParaRPr lang="en-US" altLang="zh-CN" sz="1050" dirty="0">
              <a:solidFill>
                <a:schemeClr val="bg2">
                  <a:lumMod val="75000"/>
                </a:schemeClr>
              </a:solidFill>
              <a:latin typeface="Times New Roman" panose="02020603050405020304" pitchFamily="18" charset="0"/>
              <a:cs typeface="Times New Roman" panose="02020603050405020304" pitchFamily="18" charset="0"/>
            </a:endParaRPr>
          </a:p>
          <a:p>
            <a:endParaRPr lang="en-US" altLang="zh-CN" sz="1050" dirty="0">
              <a:solidFill>
                <a:schemeClr val="bg2">
                  <a:lumMod val="75000"/>
                </a:schemeClr>
              </a:solidFill>
              <a:latin typeface="Times New Roman" panose="02020603050405020304" pitchFamily="18" charset="0"/>
              <a:cs typeface="Times New Roman" panose="02020603050405020304" pitchFamily="18" charset="0"/>
            </a:endParaRPr>
          </a:p>
        </p:txBody>
      </p:sp>
      <p:sp>
        <p:nvSpPr>
          <p:cNvPr id="87" name="文本框 86"/>
          <p:cNvSpPr txBox="1"/>
          <p:nvPr/>
        </p:nvSpPr>
        <p:spPr>
          <a:xfrm>
            <a:off x="-18868" y="-92745"/>
            <a:ext cx="4639056" cy="90024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charset="-122"/>
                <a:cs typeface="Times New Roman" panose="02020603050405020304" pitchFamily="18" charset="0"/>
              </a:rPr>
              <a:t>Introduction</a:t>
            </a:r>
            <a:endParaRPr kumimoji="0" lang="en-US" altLang="zh-CN" sz="10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Optimization Model </a:t>
            </a:r>
            <a:endPar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Unfolding Scheme  </a:t>
            </a:r>
            <a:endPar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Experiment results</a:t>
            </a:r>
            <a:endPar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Conclusion</a:t>
            </a:r>
            <a:endPar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142117"/>
            <a:ext cx="1990428" cy="481236"/>
          </a:xfrm>
          <a:prstGeom prst="rect">
            <a:avLst/>
          </a:prstGeom>
        </p:spPr>
      </p:pic>
      <p:pic>
        <p:nvPicPr>
          <p:cNvPr id="24" name="图片 23" descr="红外弱小目标检测方法综述"/>
          <p:cNvPicPr>
            <a:picLocks noChangeAspect="1"/>
          </p:cNvPicPr>
          <p:nvPr/>
        </p:nvPicPr>
        <p:blipFill>
          <a:blip r:embed="rId3"/>
          <a:stretch>
            <a:fillRect/>
          </a:stretch>
        </p:blipFill>
        <p:spPr>
          <a:xfrm>
            <a:off x="1126490" y="1306195"/>
            <a:ext cx="6891020" cy="2520950"/>
          </a:xfrm>
          <a:prstGeom prst="rect">
            <a:avLst/>
          </a:prstGeom>
        </p:spPr>
      </p:pic>
      <p:sp>
        <p:nvSpPr>
          <p:cNvPr id="26" name="文本框 25"/>
          <p:cNvSpPr txBox="1"/>
          <p:nvPr/>
        </p:nvSpPr>
        <p:spPr>
          <a:xfrm>
            <a:off x="828040" y="3937635"/>
            <a:ext cx="7504430" cy="645160"/>
          </a:xfrm>
          <a:prstGeom prst="rect">
            <a:avLst/>
          </a:prstGeom>
          <a:noFill/>
        </p:spPr>
        <p:txBody>
          <a:bodyPr wrap="square" rtlCol="0">
            <a:spAutoFit/>
          </a:bodyPr>
          <a:p>
            <a:r>
              <a:rPr lang="en-US" altLang="zh-CN" b="1">
                <a:highlight>
                  <a:srgbClr val="FFFF00"/>
                </a:highlight>
                <a:latin typeface="Times New Roman" panose="02020603050405020304" pitchFamily="18" charset="0"/>
                <a:cs typeface="Times New Roman" panose="02020603050405020304" pitchFamily="18" charset="0"/>
              </a:rPr>
              <a:t>TT</a:t>
            </a:r>
            <a:r>
              <a:rPr lang="en-US" altLang="zh-CN">
                <a:latin typeface="Times New Roman" panose="02020603050405020304" pitchFamily="18" charset="0"/>
                <a:cs typeface="Times New Roman" panose="02020603050405020304" pitchFamily="18" charset="0"/>
              </a:rPr>
              <a:t>: True Target; </a:t>
            </a:r>
            <a:r>
              <a:rPr lang="en-US" altLang="zh-CN" b="1">
                <a:latin typeface="Times New Roman" panose="02020603050405020304" pitchFamily="18" charset="0"/>
                <a:cs typeface="Times New Roman" panose="02020603050405020304" pitchFamily="18" charset="0"/>
              </a:rPr>
              <a:t> </a:t>
            </a:r>
            <a:r>
              <a:rPr lang="en-US" altLang="zh-CN" b="1">
                <a:highlight>
                  <a:srgbClr val="FFFF00"/>
                </a:highlight>
                <a:latin typeface="Times New Roman" panose="02020603050405020304" pitchFamily="18" charset="0"/>
                <a:cs typeface="Times New Roman" panose="02020603050405020304" pitchFamily="18" charset="0"/>
              </a:rPr>
              <a:t>NB</a:t>
            </a:r>
            <a:r>
              <a:rPr lang="en-US" altLang="zh-CN">
                <a:latin typeface="Times New Roman" panose="02020603050405020304" pitchFamily="18" charset="0"/>
                <a:cs typeface="Times New Roman" panose="02020603050405020304" pitchFamily="18" charset="0"/>
              </a:rPr>
              <a:t>: Normal Backgrounfd; </a:t>
            </a:r>
            <a:r>
              <a:rPr lang="en-US" altLang="zh-CN" b="1">
                <a:highlight>
                  <a:srgbClr val="FFFF00"/>
                </a:highlight>
                <a:latin typeface="Times New Roman" panose="02020603050405020304" pitchFamily="18" charset="0"/>
                <a:cs typeface="Times New Roman" panose="02020603050405020304" pitchFamily="18" charset="0"/>
              </a:rPr>
              <a:t>HB</a:t>
            </a:r>
            <a:r>
              <a:rPr lang="en-US" altLang="zh-CN">
                <a:latin typeface="Times New Roman" panose="02020603050405020304" pitchFamily="18" charset="0"/>
                <a:cs typeface="Times New Roman" panose="02020603050405020304" pitchFamily="18" charset="0"/>
              </a:rPr>
              <a:t>: High-brightness Background;</a:t>
            </a:r>
            <a:endParaRPr lang="en-US" altLang="zh-CN">
              <a:latin typeface="Times New Roman" panose="02020603050405020304" pitchFamily="18" charset="0"/>
              <a:cs typeface="Times New Roman" panose="02020603050405020304" pitchFamily="18" charset="0"/>
            </a:endParaRPr>
          </a:p>
          <a:p>
            <a:r>
              <a:rPr lang="en-US" altLang="zh-CN" b="1">
                <a:highlight>
                  <a:srgbClr val="FFFF00"/>
                </a:highlight>
                <a:latin typeface="Times New Roman" panose="02020603050405020304" pitchFamily="18" charset="0"/>
                <a:cs typeface="Times New Roman" panose="02020603050405020304" pitchFamily="18" charset="0"/>
              </a:rPr>
              <a:t>EB</a:t>
            </a:r>
            <a:r>
              <a:rPr lang="en-US" altLang="zh-CN">
                <a:latin typeface="Times New Roman" panose="02020603050405020304" pitchFamily="18" charset="0"/>
                <a:cs typeface="Times New Roman" panose="02020603050405020304" pitchFamily="18" charset="0"/>
              </a:rPr>
              <a:t>:Edge of Background;  </a:t>
            </a:r>
            <a:r>
              <a:rPr lang="en-US" altLang="zh-CN" b="1">
                <a:highlight>
                  <a:srgbClr val="FFFF00"/>
                </a:highlight>
                <a:latin typeface="Times New Roman" panose="02020603050405020304" pitchFamily="18" charset="0"/>
                <a:cs typeface="Times New Roman" panose="02020603050405020304" pitchFamily="18" charset="0"/>
              </a:rPr>
              <a:t>PNHB</a:t>
            </a:r>
            <a:r>
              <a:rPr lang="en-US" altLang="zh-CN">
                <a:latin typeface="Times New Roman" panose="02020603050405020304" pitchFamily="18" charset="0"/>
                <a:cs typeface="Times New Roman" panose="02020603050405020304" pitchFamily="18" charset="0"/>
              </a:rPr>
              <a:t>: Pixel-sized Noise with High Brightness;</a:t>
            </a:r>
            <a:endParaRPr lang="en-US" altLang="zh-CN">
              <a:latin typeface="Times New Roman" panose="02020603050405020304" pitchFamily="18" charset="0"/>
              <a:cs typeface="Times New Roman" panose="02020603050405020304" pitchFamily="18" charset="0"/>
            </a:endParaRPr>
          </a:p>
        </p:txBody>
      </p:sp>
      <p:sp>
        <p:nvSpPr>
          <p:cNvPr id="28" name="圆角矩形 27"/>
          <p:cNvSpPr/>
          <p:nvPr/>
        </p:nvSpPr>
        <p:spPr>
          <a:xfrm>
            <a:off x="971550" y="4693285"/>
            <a:ext cx="6854825" cy="654050"/>
          </a:xfrm>
          <a:prstGeom prst="roundRect">
            <a:avLst/>
          </a:prstGeom>
          <a:noFill/>
          <a:ln w="28575" cmpd="sng">
            <a:solidFill>
              <a:schemeClr val="accent1">
                <a:shade val="50000"/>
              </a:schemeClr>
            </a:solidFill>
            <a:prstDash val="lg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文本框 26"/>
          <p:cNvSpPr txBox="1"/>
          <p:nvPr/>
        </p:nvSpPr>
        <p:spPr>
          <a:xfrm>
            <a:off x="1043940" y="4693285"/>
            <a:ext cx="6771640" cy="645160"/>
          </a:xfrm>
          <a:prstGeom prst="rect">
            <a:avLst/>
          </a:prstGeom>
          <a:noFill/>
        </p:spPr>
        <p:txBody>
          <a:bodyPr wrap="square" rtlCol="0" anchor="t">
            <a:spAutoFit/>
          </a:bodyPr>
          <a:p>
            <a:r>
              <a:rPr lang="zh-CN" altLang="en-US">
                <a:latin typeface="Times New Roman" panose="02020603050405020304" pitchFamily="18" charset="0"/>
                <a:cs typeface="Times New Roman" panose="02020603050405020304" pitchFamily="18" charset="0"/>
              </a:rPr>
              <a:t>The real target typically appears as clustered, with </a:t>
            </a:r>
            <a:r>
              <a:rPr lang="zh-CN" altLang="en-US">
                <a:solidFill>
                  <a:srgbClr val="FF0000"/>
                </a:solidFill>
                <a:latin typeface="Times New Roman" panose="02020603050405020304" pitchFamily="18" charset="0"/>
                <a:cs typeface="Times New Roman" panose="02020603050405020304" pitchFamily="18" charset="0"/>
              </a:rPr>
              <a:t>varying gray levels</a:t>
            </a:r>
            <a:r>
              <a:rPr lang="zh-CN" altLang="en-US">
                <a:latin typeface="Times New Roman" panose="02020603050405020304" pitchFamily="18" charset="0"/>
                <a:cs typeface="Times New Roman" panose="02020603050405020304" pitchFamily="18" charset="0"/>
              </a:rPr>
              <a:t>, gradually </a:t>
            </a:r>
            <a:r>
              <a:rPr lang="zh-CN" altLang="en-US">
                <a:solidFill>
                  <a:srgbClr val="FF0000"/>
                </a:solidFill>
                <a:latin typeface="Times New Roman" panose="02020603050405020304" pitchFamily="18" charset="0"/>
                <a:cs typeface="Times New Roman" panose="02020603050405020304" pitchFamily="18" charset="0"/>
              </a:rPr>
              <a:t>fading from the center outward</a:t>
            </a:r>
            <a:r>
              <a:rPr lang="zh-CN" altLang="en-US">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p:nvPr/>
        </p:nvPicPr>
        <p:blipFill>
          <a:blip r:embed="rId1"/>
          <a:stretch>
            <a:fillRect/>
          </a:stretch>
        </p:blipFill>
        <p:spPr>
          <a:xfrm>
            <a:off x="0" y="-94828"/>
            <a:ext cx="9180512" cy="5809828"/>
          </a:xfrm>
          <a:prstGeom prst="rect">
            <a:avLst/>
          </a:prstGeom>
        </p:spPr>
      </p:pic>
      <p:sp>
        <p:nvSpPr>
          <p:cNvPr id="28" name="文本框 27"/>
          <p:cNvSpPr txBox="1"/>
          <p:nvPr/>
        </p:nvSpPr>
        <p:spPr>
          <a:xfrm>
            <a:off x="819117" y="-85154"/>
            <a:ext cx="3816424" cy="90024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charset="-122"/>
                <a:cs typeface="Times New Roman" panose="02020603050405020304" pitchFamily="18" charset="0"/>
              </a:rPr>
              <a:t>Introduction</a:t>
            </a:r>
            <a:endParaRPr kumimoji="0" lang="en-US" altLang="zh-CN" sz="10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Optimization Model </a:t>
            </a:r>
            <a:endPar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Unfolding Scheme  </a:t>
            </a:r>
            <a:endPar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Experiment results</a:t>
            </a:r>
            <a:endPar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Conclusion</a:t>
            </a:r>
            <a:endParaRPr kumimoji="0" lang="en-US" altLang="zh-CN" sz="105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9" name="文本框 28"/>
          <p:cNvSpPr txBox="1"/>
          <p:nvPr/>
        </p:nvSpPr>
        <p:spPr>
          <a:xfrm>
            <a:off x="4564743" y="-63175"/>
            <a:ext cx="3816424" cy="899160"/>
          </a:xfrm>
          <a:prstGeom prst="rect">
            <a:avLst/>
          </a:prstGeom>
          <a:noFill/>
        </p:spPr>
        <p:txBody>
          <a:bodyPr wrap="square" rtlCol="0">
            <a:spAutoFit/>
          </a:bodyPr>
          <a:lstStyle/>
          <a:p>
            <a:r>
              <a:rPr lang="en-US" altLang="zh-CN" sz="1050" dirty="0">
                <a:solidFill>
                  <a:schemeClr val="bg1">
                    <a:lumMod val="85000"/>
                  </a:schemeClr>
                </a:solidFill>
                <a:latin typeface="Times New Roman" panose="02020603050405020304" pitchFamily="18" charset="0"/>
                <a:cs typeface="Times New Roman" panose="02020603050405020304" pitchFamily="18" charset="0"/>
              </a:rPr>
              <a:t>Infrared small target detection</a:t>
            </a:r>
            <a:endParaRPr lang="en-US" altLang="zh-CN" sz="1050" dirty="0">
              <a:solidFill>
                <a:schemeClr val="bg1">
                  <a:lumMod val="85000"/>
                </a:schemeClr>
              </a:solidFill>
              <a:latin typeface="Times New Roman" panose="02020603050405020304" pitchFamily="18" charset="0"/>
              <a:cs typeface="Times New Roman" panose="02020603050405020304" pitchFamily="18" charset="0"/>
            </a:endParaRPr>
          </a:p>
          <a:p>
            <a:r>
              <a:rPr lang="en-US" altLang="zh-CN" sz="1050" dirty="0">
                <a:solidFill>
                  <a:schemeClr val="bg1"/>
                </a:solidFill>
                <a:latin typeface="Times New Roman" panose="02020603050405020304" pitchFamily="18" charset="0"/>
                <a:cs typeface="Times New Roman" panose="02020603050405020304" pitchFamily="18" charset="0"/>
              </a:rPr>
              <a:t>Background and motivations</a:t>
            </a:r>
            <a:endParaRPr lang="zh-CN" altLang="en-US" sz="1050" dirty="0">
              <a:solidFill>
                <a:schemeClr val="bg1"/>
              </a:solidFill>
              <a:latin typeface="Times New Roman" panose="02020603050405020304" pitchFamily="18" charset="0"/>
              <a:cs typeface="Times New Roman" panose="02020603050405020304" pitchFamily="18" charset="0"/>
            </a:endParaRPr>
          </a:p>
          <a:p>
            <a:endParaRPr lang="en-US" altLang="zh-CN" sz="1050" dirty="0">
              <a:solidFill>
                <a:schemeClr val="bg1"/>
              </a:solidFill>
              <a:latin typeface="Times New Roman" panose="02020603050405020304" pitchFamily="18" charset="0"/>
              <a:cs typeface="Times New Roman" panose="02020603050405020304" pitchFamily="18" charset="0"/>
            </a:endParaRPr>
          </a:p>
          <a:p>
            <a:endParaRPr lang="en-US" altLang="zh-CN" sz="1050" dirty="0">
              <a:solidFill>
                <a:schemeClr val="bg2">
                  <a:lumMod val="75000"/>
                </a:schemeClr>
              </a:solidFill>
              <a:latin typeface="Times New Roman" panose="02020603050405020304" pitchFamily="18" charset="0"/>
              <a:cs typeface="Times New Roman" panose="02020603050405020304" pitchFamily="18" charset="0"/>
            </a:endParaRPr>
          </a:p>
          <a:p>
            <a:endParaRPr lang="en-US" altLang="zh-CN" sz="1050" dirty="0">
              <a:solidFill>
                <a:schemeClr val="bg2">
                  <a:lumMod val="75000"/>
                </a:schemeClr>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323215" y="1452245"/>
            <a:ext cx="4773295" cy="4092575"/>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Traditional methods:       </a:t>
            </a:r>
            <a:endParaRPr lang="en-US" altLang="zh-CN"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l"/>
            </a:pPr>
            <a:r>
              <a:rPr lang="en-US" altLang="zh-CN" sz="2000" dirty="0">
                <a:solidFill>
                  <a:srgbClr val="007CE2"/>
                </a:solidFill>
                <a:effectLst/>
                <a:latin typeface="Times New Roman" panose="02020603050405020304" pitchFamily="18" charset="0"/>
                <a:ea typeface="宋体" panose="02010600030101010101" pitchFamily="2" charset="-122"/>
                <a:cs typeface="Times New Roman" panose="02020603050405020304" pitchFamily="18" charset="0"/>
              </a:rPr>
              <a:t>filtering-based</a:t>
            </a:r>
            <a:endParaRPr lang="en-US" altLang="zh-CN" sz="2000" dirty="0">
              <a:solidFill>
                <a:srgbClr val="007CE2"/>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l"/>
            </a:pPr>
            <a:endParaRPr lang="en-US" altLang="zh-CN" sz="2000" dirty="0">
              <a:solidFill>
                <a:srgbClr val="007CE2"/>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l"/>
            </a:pPr>
            <a:endParaRPr lang="en-US" altLang="zh-CN" sz="2000" dirty="0">
              <a:solidFill>
                <a:srgbClr val="007CE2"/>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l"/>
            </a:pPr>
            <a:r>
              <a:rPr lang="en-US" altLang="zh-CN" sz="2000" dirty="0">
                <a:solidFill>
                  <a:srgbClr val="007CE2"/>
                </a:solidFill>
                <a:effectLst/>
                <a:latin typeface="Times New Roman" panose="02020603050405020304" pitchFamily="18" charset="0"/>
                <a:ea typeface="宋体" panose="02010600030101010101" pitchFamily="2" charset="-122"/>
                <a:cs typeface="Times New Roman" panose="02020603050405020304" pitchFamily="18" charset="0"/>
              </a:rPr>
              <a:t>local contrast-based</a:t>
            </a:r>
            <a:endParaRPr lang="en-US" altLang="zh-CN" sz="2000" dirty="0">
              <a:solidFill>
                <a:srgbClr val="007CE2"/>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l"/>
            </a:pPr>
            <a:endParaRPr lang="en-US" altLang="zh-CN" sz="2000" dirty="0">
              <a:solidFill>
                <a:srgbClr val="007CE2"/>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l"/>
            </a:pPr>
            <a:endParaRPr lang="en-US" altLang="zh-CN" sz="2000" dirty="0">
              <a:solidFill>
                <a:srgbClr val="007CE2"/>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l"/>
            </a:pPr>
            <a:r>
              <a:rPr lang="en-US" altLang="zh-CN" sz="2000" dirty="0">
                <a:solidFill>
                  <a:srgbClr val="007CE2"/>
                </a:solidFill>
                <a:effectLst/>
                <a:latin typeface="Times New Roman" panose="02020603050405020304" pitchFamily="18" charset="0"/>
                <a:ea typeface="宋体" panose="02010600030101010101" pitchFamily="2" charset="-122"/>
                <a:cs typeface="Times New Roman" panose="02020603050405020304" pitchFamily="18" charset="0"/>
              </a:rPr>
              <a:t>low rank-based</a:t>
            </a:r>
            <a:endParaRPr lang="en-US" altLang="zh-CN" sz="2000" dirty="0">
              <a:solidFill>
                <a:srgbClr val="007CE2"/>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n"/>
            </a:pPr>
            <a:endParaRPr lang="en-US" altLang="zh-CN" sz="2000" dirty="0">
              <a:solidFill>
                <a:srgbClr val="007CE2"/>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n"/>
            </a:pPr>
            <a:endParaRPr lang="en-US" altLang="zh-CN" sz="2000" dirty="0">
              <a:solidFill>
                <a:srgbClr val="007CE2"/>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n"/>
            </a:pPr>
            <a:endParaRPr lang="en-US" altLang="zh-CN" sz="2000" dirty="0">
              <a:solidFill>
                <a:srgbClr val="007CE2"/>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n"/>
            </a:pPr>
            <a:endParaRPr lang="en-US" altLang="zh-CN" sz="2000" dirty="0">
              <a:solidFill>
                <a:srgbClr val="007CE2"/>
              </a:solidFill>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0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75" name="文本框 74"/>
          <p:cNvSpPr txBox="1"/>
          <p:nvPr/>
        </p:nvSpPr>
        <p:spPr>
          <a:xfrm>
            <a:off x="42053" y="659160"/>
            <a:ext cx="5096914" cy="460375"/>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Background and motivations</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142117"/>
            <a:ext cx="1990428" cy="481236"/>
          </a:xfrm>
          <a:prstGeom prst="rect">
            <a:avLst/>
          </a:prstGeom>
        </p:spPr>
      </p:pic>
      <p:sp>
        <p:nvSpPr>
          <p:cNvPr id="2" name="文本框 1"/>
          <p:cNvSpPr txBox="1"/>
          <p:nvPr/>
        </p:nvSpPr>
        <p:spPr>
          <a:xfrm>
            <a:off x="467995" y="4931410"/>
            <a:ext cx="5955665" cy="398780"/>
          </a:xfrm>
          <a:prstGeom prst="rect">
            <a:avLst/>
          </a:prstGeom>
          <a:noFill/>
        </p:spPr>
        <p:txBody>
          <a:bodyPr wrap="square" rtlCol="0" anchor="t">
            <a:spAutoFit/>
          </a:bodyPr>
          <a:p>
            <a:r>
              <a:rPr lang="zh-CN" altLang="en-US" sz="2000" b="1">
                <a:solidFill>
                  <a:schemeClr val="tx1"/>
                </a:solidFill>
                <a:highlight>
                  <a:srgbClr val="FFFF00"/>
                </a:highlight>
                <a:latin typeface="Times New Roman" panose="02020603050405020304" pitchFamily="18" charset="0"/>
                <a:cs typeface="Times New Roman" panose="02020603050405020304" pitchFamily="18" charset="0"/>
              </a:rPr>
              <a:t>Uncertain performance in cluttered, noisy images.</a:t>
            </a:r>
            <a:endParaRPr lang="zh-CN" altLang="en-US" sz="2000" b="1">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箭头: 下 67"/>
          <p:cNvSpPr/>
          <p:nvPr/>
        </p:nvSpPr>
        <p:spPr>
          <a:xfrm>
            <a:off x="1619796" y="3980265"/>
            <a:ext cx="288031" cy="317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pitchFamily="18" charset="0"/>
              <a:cs typeface="Times New Roman" panose="02020603050405020304" pitchFamily="18" charset="0"/>
            </a:endParaRPr>
          </a:p>
        </p:txBody>
      </p:sp>
      <p:sp>
        <p:nvSpPr>
          <p:cNvPr id="5" name="文本框 4"/>
          <p:cNvSpPr txBox="1"/>
          <p:nvPr/>
        </p:nvSpPr>
        <p:spPr>
          <a:xfrm>
            <a:off x="3636010" y="1777365"/>
            <a:ext cx="5415280" cy="368300"/>
          </a:xfrm>
          <a:prstGeom prst="rect">
            <a:avLst/>
          </a:prstGeom>
          <a:noFill/>
        </p:spPr>
        <p:txBody>
          <a:bodyPr wrap="square">
            <a:spAutoFit/>
          </a:bodyPr>
          <a:p>
            <a:pPr indent="0">
              <a:buFont typeface="Wingdings" panose="05000000000000000000" pitchFamily="2" charset="2"/>
              <a:buNone/>
            </a:pPr>
            <a:r>
              <a:rPr lang="en-US" altLang="zh-CN" dirty="0">
                <a:solidFill>
                  <a:schemeClr val="tx1"/>
                </a:solidFill>
                <a:latin typeface="Times New Roman" panose="02020603050405020304" pitchFamily="18" charset="0"/>
                <a:cs typeface="Times New Roman" panose="02020603050405020304" pitchFamily="18" charset="0"/>
              </a:rPr>
              <a:t>suppress external disturbance and focus on target regions</a:t>
            </a:r>
            <a:endParaRPr lang="en-US" altLang="zh-CN" dirty="0">
              <a:solidFill>
                <a:schemeClr val="tx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3636010" y="2603500"/>
            <a:ext cx="5045710" cy="645160"/>
          </a:xfrm>
          <a:prstGeom prst="rect">
            <a:avLst/>
          </a:prstGeom>
          <a:noFill/>
        </p:spPr>
        <p:txBody>
          <a:bodyPr wrap="square" rtlCol="0" anchor="t">
            <a:spAutoFit/>
          </a:bodyPr>
          <a:p>
            <a:pPr indent="0">
              <a:buFont typeface="Wingdings" panose="05000000000000000000" pitchFamily="2" charset="2"/>
              <a:buNone/>
            </a:pPr>
            <a:r>
              <a:rPr lang="en-US" altLang="zh-CN" dirty="0">
                <a:latin typeface="Times New Roman" panose="02020603050405020304" pitchFamily="18" charset="0"/>
                <a:cs typeface="Times New Roman" panose="02020603050405020304" pitchFamily="18" charset="0"/>
                <a:sym typeface="+mn-ea"/>
              </a:rPr>
              <a:t>utilize differential information to inhibit background </a:t>
            </a:r>
            <a:endParaRPr lang="en-US" altLang="zh-CN" dirty="0">
              <a:latin typeface="Times New Roman" panose="02020603050405020304" pitchFamily="18" charset="0"/>
              <a:cs typeface="Times New Roman" panose="02020603050405020304" pitchFamily="18" charset="0"/>
              <a:sym typeface="+mn-ea"/>
            </a:endParaRPr>
          </a:p>
          <a:p>
            <a:pPr indent="0">
              <a:buFont typeface="Wingdings" panose="05000000000000000000" pitchFamily="2" charset="2"/>
              <a:buNone/>
            </a:pPr>
            <a:r>
              <a:rPr lang="en-US" altLang="zh-CN" dirty="0">
                <a:latin typeface="Times New Roman" panose="02020603050405020304" pitchFamily="18" charset="0"/>
                <a:cs typeface="Times New Roman" panose="02020603050405020304" pitchFamily="18" charset="0"/>
                <a:sym typeface="+mn-ea"/>
              </a:rPr>
              <a:t>interferences</a:t>
            </a:r>
            <a:endParaRPr lang="en-US" altLang="zh-CN" dirty="0">
              <a:latin typeface="Times New Roman" panose="02020603050405020304" pitchFamily="18" charset="0"/>
              <a:cs typeface="Times New Roman" panose="02020603050405020304" pitchFamily="18" charset="0"/>
              <a:sym typeface="+mn-ea"/>
            </a:endParaRPr>
          </a:p>
        </p:txBody>
      </p:sp>
      <p:sp>
        <p:nvSpPr>
          <p:cNvPr id="7" name="圆角矩形 6"/>
          <p:cNvSpPr/>
          <p:nvPr/>
        </p:nvSpPr>
        <p:spPr>
          <a:xfrm>
            <a:off x="3646170" y="1797685"/>
            <a:ext cx="5394325" cy="347345"/>
          </a:xfrm>
          <a:prstGeom prst="roundRect">
            <a:avLst/>
          </a:prstGeom>
          <a:noFill/>
          <a:ln w="28575" cmpd="sng">
            <a:solidFill>
              <a:schemeClr val="accent1">
                <a:shade val="50000"/>
              </a:schemeClr>
            </a:solidFill>
            <a:prstDash val="lg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3636010" y="2603500"/>
            <a:ext cx="5404485" cy="613410"/>
          </a:xfrm>
          <a:prstGeom prst="roundRect">
            <a:avLst/>
          </a:prstGeom>
          <a:noFill/>
          <a:ln w="28575" cmpd="sng">
            <a:solidFill>
              <a:schemeClr val="accent1">
                <a:shade val="50000"/>
              </a:schemeClr>
            </a:solidFill>
            <a:prstDash val="lg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nvSpPr>
        <p:spPr>
          <a:xfrm>
            <a:off x="3646805" y="3575050"/>
            <a:ext cx="5404485" cy="613410"/>
          </a:xfrm>
          <a:prstGeom prst="roundRect">
            <a:avLst/>
          </a:prstGeom>
          <a:noFill/>
          <a:ln w="28575" cmpd="sng">
            <a:solidFill>
              <a:schemeClr val="accent1">
                <a:shade val="50000"/>
              </a:schemeClr>
            </a:solidFill>
            <a:prstDash val="lg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3665220" y="3575050"/>
            <a:ext cx="5398135" cy="645160"/>
          </a:xfrm>
          <a:prstGeom prst="rect">
            <a:avLst/>
          </a:prstGeom>
          <a:noFill/>
        </p:spPr>
        <p:txBody>
          <a:bodyPr wrap="square" rtlCol="0" anchor="t">
            <a:spAutoFit/>
          </a:bodyPr>
          <a:p>
            <a:r>
              <a:rPr lang="zh-CN" altLang="en-US">
                <a:latin typeface="Times New Roman" panose="02020603050405020304" pitchFamily="18" charset="0"/>
                <a:cs typeface="Times New Roman" panose="02020603050405020304" pitchFamily="18" charset="0"/>
              </a:rPr>
              <a:t>rely on visual properties of given inputs to collect target contour</a:t>
            </a:r>
            <a:endParaRPr lang="zh-CN" altLang="en-US">
              <a:latin typeface="Times New Roman" panose="02020603050405020304" pitchFamily="18" charset="0"/>
              <a:cs typeface="Times New Roman" panose="02020603050405020304" pitchFamily="18" charset="0"/>
            </a:endParaRPr>
          </a:p>
        </p:txBody>
      </p:sp>
      <p:sp>
        <p:nvSpPr>
          <p:cNvPr id="12" name="文本框 11"/>
          <p:cNvSpPr txBox="1"/>
          <p:nvPr/>
        </p:nvSpPr>
        <p:spPr>
          <a:xfrm>
            <a:off x="1043940" y="4360545"/>
            <a:ext cx="3728085" cy="398780"/>
          </a:xfrm>
          <a:prstGeom prst="rect">
            <a:avLst/>
          </a:prstGeom>
          <a:noFill/>
        </p:spPr>
        <p:txBody>
          <a:bodyPr wrap="square" rtlCol="0" anchor="t">
            <a:spAutoFit/>
          </a:bodyPr>
          <a:p>
            <a:pPr indent="0">
              <a:buFont typeface="Wingdings" panose="05000000000000000000" pitchFamily="2" charset="2"/>
              <a:buNone/>
            </a:pPr>
            <a:r>
              <a:rPr lang="en-US" altLang="zh-CN" sz="20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Dependency on prior knowledge</a:t>
            </a:r>
            <a:endParaRPr lang="en-US" altLang="zh-CN" sz="20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6" name="箭头: 下 67"/>
          <p:cNvSpPr/>
          <p:nvPr/>
        </p:nvSpPr>
        <p:spPr>
          <a:xfrm rot="16200000">
            <a:off x="2776855" y="1350645"/>
            <a:ext cx="288290" cy="1286510"/>
          </a:xfrm>
          <a:prstGeom prst="downArrow">
            <a:avLst>
              <a:gd name="adj1" fmla="val 33480"/>
              <a:gd name="adj2" fmla="val 86123"/>
            </a:avLst>
          </a:prstGeom>
          <a:gradFill>
            <a:gsLst>
              <a:gs pos="99000">
                <a:srgbClr val="FF8810"/>
              </a:gs>
              <a:gs pos="81000">
                <a:srgbClr val="F6CD59"/>
              </a:gs>
              <a:gs pos="0">
                <a:srgbClr val="F7F6B6"/>
              </a:gs>
              <a:gs pos="100000">
                <a:schemeClr val="accent1">
                  <a:lumMod val="85000"/>
                </a:schemeClr>
              </a:gs>
            </a:gsLst>
            <a:lin ang="5400000" scaled="1"/>
          </a:gradFill>
          <a:ln>
            <a:solidFill>
              <a:srgbClr val="FEBC28"/>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Times New Roman" panose="02020603050405020304" pitchFamily="18" charset="0"/>
              <a:cs typeface="Times New Roman" panose="02020603050405020304" pitchFamily="18" charset="0"/>
              <a:sym typeface="+mn-ea"/>
            </a:endParaRPr>
          </a:p>
        </p:txBody>
      </p:sp>
      <p:sp>
        <p:nvSpPr>
          <p:cNvPr id="17" name="箭头: 下 67"/>
          <p:cNvSpPr/>
          <p:nvPr/>
        </p:nvSpPr>
        <p:spPr>
          <a:xfrm rot="16200000">
            <a:off x="3025140" y="2508885"/>
            <a:ext cx="288290" cy="794385"/>
          </a:xfrm>
          <a:prstGeom prst="downArrow">
            <a:avLst>
              <a:gd name="adj1" fmla="val 33480"/>
              <a:gd name="adj2" fmla="val 86123"/>
            </a:avLst>
          </a:prstGeom>
          <a:gradFill>
            <a:gsLst>
              <a:gs pos="99000">
                <a:srgbClr val="FF8810"/>
              </a:gs>
              <a:gs pos="81000">
                <a:srgbClr val="F6CD59"/>
              </a:gs>
              <a:gs pos="0">
                <a:srgbClr val="F7F6B6"/>
              </a:gs>
              <a:gs pos="100000">
                <a:schemeClr val="accent1">
                  <a:lumMod val="85000"/>
                </a:schemeClr>
              </a:gs>
            </a:gsLst>
            <a:lin ang="5400000" scaled="1"/>
          </a:gradFill>
          <a:ln>
            <a:solidFill>
              <a:srgbClr val="FEBC28"/>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Times New Roman" panose="02020603050405020304" pitchFamily="18" charset="0"/>
              <a:cs typeface="Times New Roman" panose="02020603050405020304" pitchFamily="18" charset="0"/>
              <a:sym typeface="+mn-ea"/>
            </a:endParaRPr>
          </a:p>
        </p:txBody>
      </p:sp>
      <p:sp>
        <p:nvSpPr>
          <p:cNvPr id="18" name="箭头: 下 67"/>
          <p:cNvSpPr/>
          <p:nvPr/>
        </p:nvSpPr>
        <p:spPr>
          <a:xfrm rot="16200000">
            <a:off x="2773045" y="3143885"/>
            <a:ext cx="288290" cy="1298575"/>
          </a:xfrm>
          <a:prstGeom prst="downArrow">
            <a:avLst>
              <a:gd name="adj1" fmla="val 33480"/>
              <a:gd name="adj2" fmla="val 86123"/>
            </a:avLst>
          </a:prstGeom>
          <a:gradFill>
            <a:gsLst>
              <a:gs pos="99000">
                <a:srgbClr val="FF8810"/>
              </a:gs>
              <a:gs pos="81000">
                <a:srgbClr val="F6CD59"/>
              </a:gs>
              <a:gs pos="0">
                <a:srgbClr val="F7F6B6"/>
              </a:gs>
              <a:gs pos="100000">
                <a:schemeClr val="accent1">
                  <a:lumMod val="85000"/>
                </a:schemeClr>
              </a:gs>
            </a:gsLst>
            <a:lin ang="5400000" scaled="1"/>
          </a:gradFill>
          <a:ln>
            <a:solidFill>
              <a:srgbClr val="FEBC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p:nvPr/>
        </p:nvPicPr>
        <p:blipFill>
          <a:blip r:embed="rId1"/>
          <a:stretch>
            <a:fillRect/>
          </a:stretch>
        </p:blipFill>
        <p:spPr>
          <a:xfrm>
            <a:off x="0" y="-94828"/>
            <a:ext cx="9180512" cy="5809828"/>
          </a:xfrm>
          <a:prstGeom prst="rect">
            <a:avLst/>
          </a:prstGeom>
        </p:spPr>
      </p:pic>
      <p:sp>
        <p:nvSpPr>
          <p:cNvPr id="28" name="文本框 27"/>
          <p:cNvSpPr txBox="1"/>
          <p:nvPr/>
        </p:nvSpPr>
        <p:spPr>
          <a:xfrm>
            <a:off x="819117" y="-85154"/>
            <a:ext cx="3816424" cy="900246"/>
          </a:xfrm>
          <a:prstGeom prst="rect">
            <a:avLst/>
          </a:prstGeom>
          <a:noFill/>
        </p:spPr>
        <p:txBody>
          <a:bodyPr wrap="square" rtlCol="0">
            <a:spAutoFit/>
          </a:bodyPr>
          <a:lstStyle/>
          <a:p>
            <a:pPr marR="0" indent="0" algn="r" defTabSz="914400" fontAlgn="auto">
              <a:lnSpc>
                <a:spcPct val="100000"/>
              </a:lnSpc>
              <a:spcBef>
                <a:spcPts val="0"/>
              </a:spcBef>
              <a:spcAft>
                <a:spcPts val="0"/>
              </a:spcAft>
              <a:buClrTx/>
              <a:buSzTx/>
              <a:buFontTx/>
              <a:buNone/>
              <a:defRPr/>
            </a:pPr>
            <a:r>
              <a:rPr kumimoji="0" lang="en-US" altLang="zh-CN" sz="1050" b="0" i="0" kern="1200" cap="none" spc="0" normalizeH="0" baseline="0" noProof="0" dirty="0">
                <a:solidFill>
                  <a:srgbClr val="FFFFFF"/>
                </a:solidFill>
                <a:latin typeface="Times New Roman" panose="02020603050405020304" pitchFamily="18" charset="0"/>
                <a:ea typeface="微软雅黑" panose="020B0503020204020204" charset="-122"/>
                <a:cs typeface="Times New Roman" panose="02020603050405020304" pitchFamily="18" charset="0"/>
              </a:rPr>
              <a:t>Introduction</a:t>
            </a:r>
            <a:endParaRPr kumimoji="0" lang="en-US" altLang="zh-CN" sz="1050" b="0" i="0" kern="1200" cap="none" spc="0" normalizeH="0" baseline="0" noProof="0" dirty="0">
              <a:solidFill>
                <a:srgbClr val="FFFFFF"/>
              </a:solidFill>
              <a:latin typeface="Times New Roman" panose="02020603050405020304" pitchFamily="18" charset="0"/>
              <a:ea typeface="微软雅黑" panose="020B0503020204020204" charset="-122"/>
              <a:cs typeface="Times New Roman" panose="02020603050405020304" pitchFamily="18" charset="0"/>
            </a:endParaRPr>
          </a:p>
          <a:p>
            <a:pPr marR="0" indent="0" algn="r" defTabSz="914400" fontAlgn="auto">
              <a:lnSpc>
                <a:spcPct val="100000"/>
              </a:lnSpc>
              <a:spcBef>
                <a:spcPts val="0"/>
              </a:spcBef>
              <a:spcAft>
                <a:spcPts val="0"/>
              </a:spcAft>
              <a:buClrTx/>
              <a:buSzTx/>
              <a:buFontTx/>
              <a:buNone/>
              <a:defRPr/>
            </a:pPr>
            <a:r>
              <a:rPr kumimoji="0" lang="en-US" altLang="zh-CN" sz="1050" b="0" i="0" kern="1200" cap="none" spc="0" normalizeH="0" baseline="0" noProof="0" dirty="0">
                <a:solidFill>
                  <a:srgbClr val="F0F0F0">
                    <a:lumMod val="75000"/>
                  </a:srgbClr>
                </a:solidFill>
                <a:latin typeface="Times New Roman" panose="02020603050405020304" pitchFamily="18" charset="0"/>
                <a:ea typeface="微软雅黑" panose="020B0503020204020204" charset="-122"/>
                <a:cs typeface="Times New Roman" panose="02020603050405020304" pitchFamily="18" charset="0"/>
              </a:rPr>
              <a:t>Optimization Model </a:t>
            </a:r>
            <a:endParaRPr kumimoji="0" lang="en-US" altLang="zh-CN" sz="1050" b="0" i="0" kern="1200" cap="none" spc="0" normalizeH="0" baseline="0" noProof="0" dirty="0">
              <a:solidFill>
                <a:srgbClr val="F0F0F0">
                  <a:lumMod val="75000"/>
                </a:srgbClr>
              </a:solidFill>
              <a:latin typeface="Times New Roman" panose="02020603050405020304" pitchFamily="18" charset="0"/>
              <a:ea typeface="微软雅黑" panose="020B0503020204020204" charset="-122"/>
              <a:cs typeface="Times New Roman" panose="02020603050405020304" pitchFamily="18" charset="0"/>
            </a:endParaRPr>
          </a:p>
          <a:p>
            <a:pPr marR="0" indent="0" algn="r" defTabSz="914400" fontAlgn="auto">
              <a:lnSpc>
                <a:spcPct val="100000"/>
              </a:lnSpc>
              <a:spcBef>
                <a:spcPts val="0"/>
              </a:spcBef>
              <a:spcAft>
                <a:spcPts val="0"/>
              </a:spcAft>
              <a:buClrTx/>
              <a:buSzTx/>
              <a:buFontTx/>
              <a:buNone/>
              <a:defRPr/>
            </a:pPr>
            <a:r>
              <a:rPr kumimoji="0" lang="en-US" altLang="zh-CN" sz="1050" b="0" i="0" kern="1200" cap="none" spc="0" normalizeH="0" baseline="0" noProof="0" dirty="0">
                <a:solidFill>
                  <a:srgbClr val="F0F0F0">
                    <a:lumMod val="75000"/>
                  </a:srgbClr>
                </a:solidFill>
                <a:latin typeface="Times New Roman" panose="02020603050405020304" pitchFamily="18" charset="0"/>
                <a:ea typeface="微软雅黑" panose="020B0503020204020204" charset="-122"/>
                <a:cs typeface="Times New Roman" panose="02020603050405020304" pitchFamily="18" charset="0"/>
              </a:rPr>
              <a:t>Unfolding Scheme  </a:t>
            </a:r>
            <a:endParaRPr kumimoji="0" lang="en-US" altLang="zh-CN" sz="1050" b="0" i="0" kern="1200" cap="none" spc="0" normalizeH="0" baseline="0" noProof="0" dirty="0">
              <a:solidFill>
                <a:srgbClr val="F0F0F0">
                  <a:lumMod val="75000"/>
                </a:srgbClr>
              </a:solidFill>
              <a:latin typeface="Times New Roman" panose="02020603050405020304" pitchFamily="18" charset="0"/>
              <a:ea typeface="微软雅黑" panose="020B0503020204020204" charset="-122"/>
              <a:cs typeface="Times New Roman" panose="02020603050405020304" pitchFamily="18" charset="0"/>
            </a:endParaRPr>
          </a:p>
          <a:p>
            <a:pPr marR="0" indent="0" algn="r" defTabSz="914400" fontAlgn="auto">
              <a:lnSpc>
                <a:spcPct val="100000"/>
              </a:lnSpc>
              <a:spcBef>
                <a:spcPts val="0"/>
              </a:spcBef>
              <a:spcAft>
                <a:spcPts val="0"/>
              </a:spcAft>
              <a:buClrTx/>
              <a:buSzTx/>
              <a:buFontTx/>
              <a:buNone/>
              <a:defRPr/>
            </a:pPr>
            <a:r>
              <a:rPr kumimoji="0" lang="en-US" altLang="zh-CN" sz="1050" b="0" i="0" kern="1200" cap="none" spc="0" normalizeH="0" baseline="0" noProof="0" dirty="0">
                <a:solidFill>
                  <a:srgbClr val="F0F0F0">
                    <a:lumMod val="75000"/>
                  </a:srgbClr>
                </a:solidFill>
                <a:latin typeface="Times New Roman" panose="02020603050405020304" pitchFamily="18" charset="0"/>
                <a:ea typeface="微软雅黑" panose="020B0503020204020204" charset="-122"/>
                <a:cs typeface="Times New Roman" panose="02020603050405020304" pitchFamily="18" charset="0"/>
              </a:rPr>
              <a:t>Experiment results</a:t>
            </a:r>
            <a:endParaRPr kumimoji="0" lang="en-US" altLang="zh-CN" sz="1050" b="0" i="0" kern="1200" cap="none" spc="0" normalizeH="0" baseline="0" noProof="0" dirty="0">
              <a:solidFill>
                <a:srgbClr val="F0F0F0">
                  <a:lumMod val="75000"/>
                </a:srgbClr>
              </a:solidFill>
              <a:latin typeface="Times New Roman" panose="02020603050405020304" pitchFamily="18" charset="0"/>
              <a:ea typeface="微软雅黑" panose="020B0503020204020204" charset="-122"/>
              <a:cs typeface="Times New Roman" panose="02020603050405020304" pitchFamily="18" charset="0"/>
            </a:endParaRPr>
          </a:p>
          <a:p>
            <a:pPr marR="0" indent="0" algn="r" defTabSz="914400" fontAlgn="auto">
              <a:lnSpc>
                <a:spcPct val="100000"/>
              </a:lnSpc>
              <a:spcBef>
                <a:spcPts val="0"/>
              </a:spcBef>
              <a:spcAft>
                <a:spcPts val="0"/>
              </a:spcAft>
              <a:buClrTx/>
              <a:buSzTx/>
              <a:buFontTx/>
              <a:buNone/>
              <a:defRPr/>
            </a:pPr>
            <a:r>
              <a:rPr kumimoji="0" lang="en-US" altLang="zh-CN" sz="1050" b="0" i="0" kern="1200" cap="none" spc="0" normalizeH="0" baseline="0" noProof="0" dirty="0">
                <a:solidFill>
                  <a:srgbClr val="F0F0F0">
                    <a:lumMod val="75000"/>
                  </a:srgbClr>
                </a:solidFill>
                <a:latin typeface="Times New Roman" panose="02020603050405020304" pitchFamily="18" charset="0"/>
                <a:ea typeface="微软雅黑" panose="020B0503020204020204" charset="-122"/>
                <a:cs typeface="Times New Roman" panose="02020603050405020304" pitchFamily="18" charset="0"/>
              </a:rPr>
              <a:t>Conclusion</a:t>
            </a:r>
            <a:endParaRPr kumimoji="0" lang="en-US" altLang="zh-CN" sz="1050" b="0" i="0" kern="1200" cap="none" spc="0" normalizeH="0" baseline="0" noProof="0" dirty="0">
              <a:solidFill>
                <a:srgbClr val="F0F0F0">
                  <a:lumMod val="75000"/>
                </a:srgb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9" name="文本框 28"/>
          <p:cNvSpPr txBox="1"/>
          <p:nvPr/>
        </p:nvSpPr>
        <p:spPr>
          <a:xfrm>
            <a:off x="4564743" y="-63175"/>
            <a:ext cx="3816424" cy="899160"/>
          </a:xfrm>
          <a:prstGeom prst="rect">
            <a:avLst/>
          </a:prstGeom>
          <a:noFill/>
        </p:spPr>
        <p:txBody>
          <a:bodyPr wrap="square" rtlCol="0">
            <a:spAutoFit/>
          </a:bodyPr>
          <a:lstStyle/>
          <a:p>
            <a:r>
              <a:rPr lang="en-US" altLang="zh-CN" sz="1050" dirty="0">
                <a:solidFill>
                  <a:schemeClr val="bg1">
                    <a:lumMod val="85000"/>
                  </a:schemeClr>
                </a:solidFill>
                <a:latin typeface="Times New Roman" panose="02020603050405020304" pitchFamily="18" charset="0"/>
                <a:cs typeface="Times New Roman" panose="02020603050405020304" pitchFamily="18" charset="0"/>
              </a:rPr>
              <a:t>Infrared small target detection</a:t>
            </a:r>
            <a:endParaRPr lang="en-US" altLang="zh-CN" sz="1050" dirty="0">
              <a:solidFill>
                <a:schemeClr val="bg1">
                  <a:lumMod val="85000"/>
                </a:schemeClr>
              </a:solidFill>
              <a:latin typeface="Times New Roman" panose="02020603050405020304" pitchFamily="18" charset="0"/>
              <a:cs typeface="Times New Roman" panose="02020603050405020304" pitchFamily="18" charset="0"/>
            </a:endParaRPr>
          </a:p>
          <a:p>
            <a:r>
              <a:rPr lang="en-US" altLang="zh-CN" sz="1050" dirty="0">
                <a:solidFill>
                  <a:schemeClr val="bg1"/>
                </a:solidFill>
                <a:latin typeface="Times New Roman" panose="02020603050405020304" pitchFamily="18" charset="0"/>
                <a:cs typeface="Times New Roman" panose="02020603050405020304" pitchFamily="18" charset="0"/>
              </a:rPr>
              <a:t>Background and motivations</a:t>
            </a:r>
            <a:endParaRPr lang="zh-CN" altLang="en-US" sz="1050" dirty="0">
              <a:solidFill>
                <a:schemeClr val="bg1"/>
              </a:solidFill>
              <a:latin typeface="Times New Roman" panose="02020603050405020304" pitchFamily="18" charset="0"/>
              <a:cs typeface="Times New Roman" panose="02020603050405020304" pitchFamily="18" charset="0"/>
            </a:endParaRPr>
          </a:p>
          <a:p>
            <a:endParaRPr lang="en-US" altLang="zh-CN" sz="1050" dirty="0">
              <a:solidFill>
                <a:schemeClr val="bg1"/>
              </a:solidFill>
              <a:latin typeface="Times New Roman" panose="02020603050405020304" pitchFamily="18" charset="0"/>
              <a:cs typeface="Times New Roman" panose="02020603050405020304" pitchFamily="18" charset="0"/>
            </a:endParaRPr>
          </a:p>
          <a:p>
            <a:endParaRPr lang="en-US" altLang="zh-CN" sz="1050" dirty="0">
              <a:solidFill>
                <a:schemeClr val="bg2">
                  <a:lumMod val="75000"/>
                </a:schemeClr>
              </a:solidFill>
              <a:latin typeface="Times New Roman" panose="02020603050405020304" pitchFamily="18" charset="0"/>
              <a:cs typeface="Times New Roman" panose="02020603050405020304" pitchFamily="18" charset="0"/>
            </a:endParaRPr>
          </a:p>
          <a:p>
            <a:endParaRPr lang="en-US" altLang="zh-CN" sz="1050" dirty="0">
              <a:solidFill>
                <a:schemeClr val="bg2">
                  <a:lumMod val="75000"/>
                </a:schemeClr>
              </a:solidFill>
              <a:latin typeface="Times New Roman" panose="02020603050405020304" pitchFamily="18" charset="0"/>
              <a:cs typeface="Times New Roman" panose="02020603050405020304" pitchFamily="18" charset="0"/>
            </a:endParaRPr>
          </a:p>
        </p:txBody>
      </p:sp>
      <p:sp>
        <p:nvSpPr>
          <p:cNvPr id="42" name="文本框 41"/>
          <p:cNvSpPr txBox="1"/>
          <p:nvPr/>
        </p:nvSpPr>
        <p:spPr>
          <a:xfrm>
            <a:off x="323215" y="1405255"/>
            <a:ext cx="2774315" cy="1322070"/>
          </a:xfrm>
          <a:prstGeom prst="rect">
            <a:avLst/>
          </a:prstGeom>
          <a:noFill/>
        </p:spPr>
        <p:txBody>
          <a:bodyPr wrap="square">
            <a:spAutoFit/>
          </a:bodyPr>
          <a:lstStyle/>
          <a:p>
            <a:pPr marL="285750" indent="-285750">
              <a:buFont typeface="Wingdings" panose="05000000000000000000" pitchFamily="2" charset="2"/>
              <a:buChar char="Ø"/>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CNN-based methods: </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l"/>
            </a:pPr>
            <a:r>
              <a:rPr lang="en-US" altLang="zh-CN" sz="2000" dirty="0">
                <a:solidFill>
                  <a:srgbClr val="007CE2"/>
                </a:solidFill>
                <a:latin typeface="Times New Roman" panose="02020603050405020304" pitchFamily="18" charset="0"/>
                <a:ea typeface="宋体" panose="02010600030101010101" pitchFamily="2" charset="-122"/>
                <a:cs typeface="Times New Roman" panose="02020603050405020304" pitchFamily="18" charset="0"/>
              </a:rPr>
              <a:t>data-driven manner</a:t>
            </a:r>
            <a:endParaRPr lang="en-US" altLang="zh-CN" sz="2000" dirty="0">
              <a:solidFill>
                <a:srgbClr val="007CE2"/>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l"/>
            </a:pPr>
            <a:r>
              <a:rPr lang="en-US" altLang="zh-CN" sz="2000" dirty="0">
                <a:solidFill>
                  <a:srgbClr val="007CE2"/>
                </a:solidFill>
                <a:latin typeface="Times New Roman" panose="02020603050405020304" pitchFamily="18" charset="0"/>
                <a:ea typeface="宋体" panose="02010600030101010101" pitchFamily="2" charset="-122"/>
                <a:cs typeface="Times New Roman" panose="02020603050405020304" pitchFamily="18" charset="0"/>
              </a:rPr>
              <a:t>deep network</a:t>
            </a:r>
            <a:endParaRPr lang="en-US" altLang="zh-CN" sz="2000" dirty="0">
              <a:solidFill>
                <a:srgbClr val="007CE2"/>
              </a:solidFill>
              <a:latin typeface="Times New Roman" panose="02020603050405020304" pitchFamily="18" charset="0"/>
              <a:ea typeface="宋体" panose="02010600030101010101" pitchFamily="2" charset="-122"/>
              <a:cs typeface="Times New Roman" panose="02020603050405020304" pitchFamily="18" charset="0"/>
            </a:endParaRPr>
          </a:p>
          <a:p>
            <a:pPr indent="0">
              <a:buFont typeface="Wingdings" panose="05000000000000000000" pitchFamily="2" charset="2"/>
              <a:buNone/>
            </a:pPr>
            <a:endPar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5" name="文本框 74"/>
          <p:cNvSpPr txBox="1"/>
          <p:nvPr/>
        </p:nvSpPr>
        <p:spPr>
          <a:xfrm>
            <a:off x="42053" y="659160"/>
            <a:ext cx="5096914" cy="460375"/>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Background and motivations</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142117"/>
            <a:ext cx="1990428" cy="481236"/>
          </a:xfrm>
          <a:prstGeom prst="rect">
            <a:avLst/>
          </a:prstGeom>
        </p:spPr>
      </p:pic>
      <p:sp>
        <p:nvSpPr>
          <p:cNvPr id="3" name="箭头: 下 67"/>
          <p:cNvSpPr/>
          <p:nvPr/>
        </p:nvSpPr>
        <p:spPr>
          <a:xfrm>
            <a:off x="1396365" y="2364105"/>
            <a:ext cx="288290" cy="737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pitchFamily="18" charset="0"/>
              <a:cs typeface="Times New Roman" panose="02020603050405020304" pitchFamily="18" charset="0"/>
            </a:endParaRPr>
          </a:p>
        </p:txBody>
      </p:sp>
      <p:sp>
        <p:nvSpPr>
          <p:cNvPr id="4" name="文本框 3"/>
          <p:cNvSpPr txBox="1"/>
          <p:nvPr/>
        </p:nvSpPr>
        <p:spPr>
          <a:xfrm>
            <a:off x="179705" y="4542790"/>
            <a:ext cx="3702685" cy="729615"/>
          </a:xfrm>
          <a:prstGeom prst="rect">
            <a:avLst/>
          </a:prstGeom>
          <a:noFill/>
        </p:spPr>
        <p:txBody>
          <a:bodyPr wrap="square" rtlCol="0" anchor="t">
            <a:noAutofit/>
          </a:bodyPr>
          <a:p>
            <a:r>
              <a:rPr lang="zh-CN" altLang="en-US" sz="2000" b="1">
                <a:highlight>
                  <a:srgbClr val="FFFF00"/>
                </a:highlight>
                <a:latin typeface="Times New Roman" panose="02020603050405020304" pitchFamily="18" charset="0"/>
                <a:cs typeface="Times New Roman" panose="02020603050405020304" pitchFamily="18" charset="0"/>
              </a:rPr>
              <a:t>Unable to avoid target loss and background interference.</a:t>
            </a:r>
            <a:endParaRPr lang="zh-CN" altLang="en-US" sz="2000" b="1">
              <a:highlight>
                <a:srgbClr val="FFFF00"/>
              </a:highlight>
              <a:latin typeface="Times New Roman" panose="02020603050405020304" pitchFamily="18" charset="0"/>
              <a:cs typeface="Times New Roman" panose="02020603050405020304" pitchFamily="18" charset="0"/>
            </a:endParaRPr>
          </a:p>
        </p:txBody>
      </p:sp>
      <p:sp>
        <p:nvSpPr>
          <p:cNvPr id="10" name="圆角矩形 9"/>
          <p:cNvSpPr/>
          <p:nvPr/>
        </p:nvSpPr>
        <p:spPr>
          <a:xfrm>
            <a:off x="3745865" y="1419225"/>
            <a:ext cx="5269865" cy="1096645"/>
          </a:xfrm>
          <a:prstGeom prst="roundRect">
            <a:avLst/>
          </a:prstGeom>
          <a:noFill/>
          <a:ln w="28575" cmpd="sng">
            <a:solidFill>
              <a:schemeClr val="accent1">
                <a:shade val="50000"/>
              </a:schemeClr>
            </a:solidFill>
            <a:prstDash val="lg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7950" y="3145155"/>
            <a:ext cx="3598545" cy="1322070"/>
          </a:xfrm>
          <a:prstGeom prst="rect">
            <a:avLst/>
          </a:prstGeom>
          <a:noFill/>
        </p:spPr>
        <p:txBody>
          <a:bodyPr wrap="square">
            <a:spAutoFit/>
          </a:bodyPr>
          <a:p>
            <a:pPr indent="0">
              <a:buFont typeface="Wingdings" panose="05000000000000000000" pitchFamily="2" charset="2"/>
              <a:buNone/>
            </a:pPr>
            <a:r>
              <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Limited by the local receptive field of the convolution operation, and lack the ability of global information perception</a:t>
            </a:r>
            <a:endPar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0" name="文本框 99"/>
          <p:cNvSpPr txBox="1"/>
          <p:nvPr/>
        </p:nvSpPr>
        <p:spPr>
          <a:xfrm>
            <a:off x="3749040" y="1485265"/>
            <a:ext cx="5297170" cy="922020"/>
          </a:xfrm>
          <a:prstGeom prst="rect">
            <a:avLst/>
          </a:prstGeom>
          <a:noFill/>
          <a:ln w="9525">
            <a:noFill/>
          </a:ln>
        </p:spPr>
        <p:txBody>
          <a:bodyPr wrap="square">
            <a:spAutoFit/>
          </a:bodyPr>
          <a:p>
            <a:pPr indent="0"/>
            <a:r>
              <a:rPr lang="en-US">
                <a:latin typeface="Times New Roman" panose="02020603050405020304" pitchFamily="18" charset="0"/>
                <a:cs typeface="Times New Roman" panose="02020603050405020304" pitchFamily="18" charset="0"/>
              </a:rPr>
              <a:t>Due to the small size of infrared small targets, multiple down-sampling operations can lead to target loss, which is irreversible</a:t>
            </a:r>
            <a:endParaRPr lang="en-US" altLang="en-US">
              <a:latin typeface="Times New Roman" panose="02020603050405020304" pitchFamily="18" charset="0"/>
              <a:cs typeface="Times New Roman" panose="02020603050405020304" pitchFamily="18" charset="0"/>
            </a:endParaRPr>
          </a:p>
        </p:txBody>
      </p:sp>
      <p:sp>
        <p:nvSpPr>
          <p:cNvPr id="17" name="箭头: 下 67"/>
          <p:cNvSpPr/>
          <p:nvPr/>
        </p:nvSpPr>
        <p:spPr>
          <a:xfrm rot="16200000">
            <a:off x="3101340" y="1670050"/>
            <a:ext cx="288290" cy="794385"/>
          </a:xfrm>
          <a:prstGeom prst="downArrow">
            <a:avLst>
              <a:gd name="adj1" fmla="val 33480"/>
              <a:gd name="adj2" fmla="val 86123"/>
            </a:avLst>
          </a:prstGeom>
          <a:gradFill>
            <a:gsLst>
              <a:gs pos="99000">
                <a:srgbClr val="FF8810"/>
              </a:gs>
              <a:gs pos="81000">
                <a:srgbClr val="F6CD59"/>
              </a:gs>
              <a:gs pos="0">
                <a:srgbClr val="F7F6B6"/>
              </a:gs>
              <a:gs pos="100000">
                <a:schemeClr val="accent1">
                  <a:lumMod val="85000"/>
                </a:schemeClr>
              </a:gs>
            </a:gsLst>
            <a:lin ang="5400000" scaled="1"/>
          </a:gradFill>
          <a:ln>
            <a:solidFill>
              <a:srgbClr val="FEBC28"/>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Times New Roman" panose="02020603050405020304" pitchFamily="18" charset="0"/>
              <a:cs typeface="Times New Roman" panose="02020603050405020304" pitchFamily="18" charset="0"/>
              <a:sym typeface="+mn-ea"/>
            </a:endParaRPr>
          </a:p>
        </p:txBody>
      </p:sp>
      <p:pic>
        <p:nvPicPr>
          <p:cNvPr id="14" name="图片 13" descr="Snipaste_2024-04-16_20-54-06"/>
          <p:cNvPicPr>
            <a:picLocks noChangeAspect="1"/>
          </p:cNvPicPr>
          <p:nvPr/>
        </p:nvPicPr>
        <p:blipFill>
          <a:blip r:embed="rId3"/>
          <a:srcRect l="3938" t="3571" r="33850" b="3255"/>
          <a:stretch>
            <a:fillRect/>
          </a:stretch>
        </p:blipFill>
        <p:spPr>
          <a:xfrm>
            <a:off x="4427855" y="2640965"/>
            <a:ext cx="4204335" cy="27679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p:nvPr/>
        </p:nvPicPr>
        <p:blipFill>
          <a:blip r:embed="rId1"/>
          <a:stretch>
            <a:fillRect/>
          </a:stretch>
        </p:blipFill>
        <p:spPr>
          <a:xfrm>
            <a:off x="0" y="-94828"/>
            <a:ext cx="9180512" cy="5809828"/>
          </a:xfrm>
          <a:prstGeom prst="rect">
            <a:avLst/>
          </a:prstGeom>
        </p:spPr>
      </p:pic>
      <p:sp>
        <p:nvSpPr>
          <p:cNvPr id="3" name="文本框 2"/>
          <p:cNvSpPr txBox="1"/>
          <p:nvPr/>
        </p:nvSpPr>
        <p:spPr>
          <a:xfrm>
            <a:off x="-5715" y="642620"/>
            <a:ext cx="1833880" cy="460375"/>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Framework</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2699792" y="21060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文本框 26"/>
          <p:cNvSpPr txBox="1"/>
          <p:nvPr/>
        </p:nvSpPr>
        <p:spPr>
          <a:xfrm>
            <a:off x="819117" y="-56783"/>
            <a:ext cx="3816424" cy="86177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lumMod val="75000"/>
                  </a:schemeClr>
                </a:solidFill>
                <a:effectLst/>
                <a:uLnTx/>
                <a:uFillTx/>
                <a:latin typeface="Times New Roman" panose="02020603050405020304" pitchFamily="18" charset="0"/>
                <a:ea typeface="微软雅黑" panose="020B0503020204020204" charset="-122"/>
                <a:cs typeface="Times New Roman" panose="02020603050405020304" pitchFamily="18" charset="0"/>
              </a:rPr>
              <a:t>Introduction</a:t>
            </a:r>
            <a:endParaRPr kumimoji="0" lang="en-US" altLang="zh-CN" sz="1000" b="0" i="0" u="none" strike="noStrike" kern="1200" cap="none" spc="0" normalizeH="0" baseline="0" noProof="0" dirty="0">
              <a:ln>
                <a:noFill/>
              </a:ln>
              <a:solidFill>
                <a:schemeClr val="bg1">
                  <a:lumMod val="75000"/>
                </a:scheme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rPr>
              <a:t>Optimization Model </a:t>
            </a:r>
            <a:endParaRPr kumimoji="0" lang="en-US" altLang="zh-CN" sz="1000" b="0"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Unfolding Scheme  </a:t>
            </a:r>
            <a:endParaRPr kumimoji="0" lang="en-US" altLang="zh-CN" sz="100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Experiment results</a:t>
            </a:r>
            <a:endParaRPr kumimoji="0" lang="en-US" altLang="zh-CN" sz="100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Conclusion</a:t>
            </a:r>
            <a:endParaRPr kumimoji="0" lang="en-US" altLang="zh-CN" sz="100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32" name="文本框 31"/>
          <p:cNvSpPr txBox="1"/>
          <p:nvPr/>
        </p:nvSpPr>
        <p:spPr>
          <a:xfrm>
            <a:off x="4541456" y="-125308"/>
            <a:ext cx="4639056" cy="253916"/>
          </a:xfrm>
          <a:prstGeom prst="rect">
            <a:avLst/>
          </a:prstGeom>
          <a:noFill/>
        </p:spPr>
        <p:txBody>
          <a:bodyPr wrap="square">
            <a:spAutoFit/>
          </a:bodyPr>
          <a:lstStyle/>
          <a:p>
            <a:r>
              <a:rPr lang="en-US" altLang="zh-CN" sz="1050" dirty="0">
                <a:solidFill>
                  <a:schemeClr val="bg1"/>
                </a:solidFill>
                <a:latin typeface="Times New Roman" panose="02020603050405020304" pitchFamily="18" charset="0"/>
                <a:cs typeface="Times New Roman" panose="02020603050405020304" pitchFamily="18" charset="0"/>
              </a:rPr>
              <a:t>Framework</a:t>
            </a:r>
            <a:endParaRPr lang="en-US" altLang="zh-CN" sz="1050" dirty="0">
              <a:solidFill>
                <a:schemeClr val="bg1"/>
              </a:solidFill>
              <a:latin typeface="Times New Roman" panose="02020603050405020304" pitchFamily="18" charset="0"/>
              <a:cs typeface="Times New Roman" panose="02020603050405020304" pitchFamily="18" charset="0"/>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142117"/>
            <a:ext cx="1990428" cy="481236"/>
          </a:xfrm>
          <a:prstGeom prst="rect">
            <a:avLst/>
          </a:prstGeom>
        </p:spPr>
      </p:pic>
      <p:sp>
        <p:nvSpPr>
          <p:cNvPr id="12" name="箭头: 右 11"/>
          <p:cNvSpPr/>
          <p:nvPr/>
        </p:nvSpPr>
        <p:spPr>
          <a:xfrm rot="10800000">
            <a:off x="1063087" y="2838155"/>
            <a:ext cx="216024" cy="171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279111" y="2779633"/>
            <a:ext cx="1186161" cy="276999"/>
          </a:xfrm>
          <a:prstGeom prst="rect">
            <a:avLst/>
          </a:prstGeom>
          <a:noFill/>
        </p:spPr>
        <p:txBody>
          <a:bodyPr wrap="square" rtlCol="0">
            <a:spAutoFit/>
          </a:bodyPr>
          <a:lstStyle/>
          <a:p>
            <a:r>
              <a:rPr lang="en-US" altLang="zh-CN" sz="1200" dirty="0"/>
              <a:t>Input</a:t>
            </a:r>
            <a:endParaRPr lang="zh-CN" altLang="en-US" sz="1200" dirty="0"/>
          </a:p>
        </p:txBody>
      </p:sp>
      <p:pic>
        <p:nvPicPr>
          <p:cNvPr id="7" name="图片 6" descr="model_00"/>
          <p:cNvPicPr>
            <a:picLocks noChangeAspect="1"/>
          </p:cNvPicPr>
          <p:nvPr/>
        </p:nvPicPr>
        <p:blipFill>
          <a:blip r:embed="rId3"/>
          <a:stretch>
            <a:fillRect/>
          </a:stretch>
        </p:blipFill>
        <p:spPr>
          <a:xfrm>
            <a:off x="280035" y="2065655"/>
            <a:ext cx="8349615" cy="3148965"/>
          </a:xfrm>
          <a:prstGeom prst="rect">
            <a:avLst/>
          </a:prstGeom>
        </p:spPr>
      </p:pic>
      <p:sp>
        <p:nvSpPr>
          <p:cNvPr id="8" name="文本框 7"/>
          <p:cNvSpPr txBox="1"/>
          <p:nvPr/>
        </p:nvSpPr>
        <p:spPr>
          <a:xfrm>
            <a:off x="179705" y="1273175"/>
            <a:ext cx="8378190" cy="700405"/>
          </a:xfrm>
          <a:prstGeom prst="rect">
            <a:avLst/>
          </a:prstGeom>
          <a:noFill/>
        </p:spPr>
        <p:txBody>
          <a:bodyPr wrap="square" rtlCol="0" anchor="t">
            <a:spAutoFit/>
          </a:bodyPr>
          <a:p>
            <a:pPr>
              <a:spcBef>
                <a:spcPct val="20000"/>
              </a:spcBef>
              <a:buClr>
                <a:schemeClr val="hlink"/>
              </a:buClr>
              <a:buFont typeface="Wingdings" panose="05000000000000000000" pitchFamily="2" charset="2"/>
              <a:buChar char="Ø"/>
            </a:pPr>
            <a:r>
              <a:rPr lang="en-US" altLang="zh-CN" dirty="0">
                <a:latin typeface="Times New Roman" panose="02020603050405020304" pitchFamily="18" charset="0"/>
                <a:ea typeface="仿宋" panose="02010609060101010101" charset="-122"/>
                <a:cs typeface="Times New Roman" panose="02020603050405020304" pitchFamily="18" charset="0"/>
                <a:sym typeface="+mn-ea"/>
              </a:rPr>
              <a:t>The</a:t>
            </a:r>
            <a:r>
              <a:rPr lang="zh-CN" altLang="en-US" dirty="0">
                <a:latin typeface="Times New Roman" panose="02020603050405020304" pitchFamily="18" charset="0"/>
                <a:ea typeface="仿宋" panose="02010609060101010101" charset="-122"/>
                <a:cs typeface="Times New Roman" panose="02020603050405020304" pitchFamily="18" charset="0"/>
                <a:sym typeface="+mn-ea"/>
              </a:rPr>
              <a:t> </a:t>
            </a:r>
            <a:r>
              <a:rPr lang="en-US" altLang="zh-CN" dirty="0">
                <a:latin typeface="Times New Roman" panose="02020603050405020304" pitchFamily="18" charset="0"/>
                <a:ea typeface="仿宋" panose="02010609060101010101" charset="-122"/>
                <a:cs typeface="Times New Roman" panose="02020603050405020304" pitchFamily="18" charset="0"/>
                <a:sym typeface="+mn-ea"/>
              </a:rPr>
              <a:t>H</a:t>
            </a:r>
            <a:r>
              <a:rPr lang="zh-CN" altLang="en-US" dirty="0">
                <a:latin typeface="Times New Roman" panose="02020603050405020304" pitchFamily="18" charset="0"/>
                <a:ea typeface="仿宋" panose="02010609060101010101" charset="-122"/>
                <a:cs typeface="Times New Roman" panose="02020603050405020304" pitchFamily="18" charset="0"/>
                <a:sym typeface="+mn-ea"/>
              </a:rPr>
              <a:t>ierarchical </a:t>
            </a:r>
            <a:r>
              <a:rPr lang="en-US" altLang="zh-CN" dirty="0">
                <a:latin typeface="Times New Roman" panose="02020603050405020304" pitchFamily="18" charset="0"/>
                <a:ea typeface="仿宋" panose="02010609060101010101" charset="-122"/>
                <a:cs typeface="Times New Roman" panose="02020603050405020304" pitchFamily="18" charset="0"/>
                <a:sym typeface="+mn-ea"/>
              </a:rPr>
              <a:t>M</a:t>
            </a:r>
            <a:r>
              <a:rPr lang="zh-CN" altLang="en-US" dirty="0">
                <a:latin typeface="Times New Roman" panose="02020603050405020304" pitchFamily="18" charset="0"/>
                <a:ea typeface="仿宋" panose="02010609060101010101" charset="-122"/>
                <a:cs typeface="Times New Roman" panose="02020603050405020304" pitchFamily="18" charset="0"/>
                <a:sym typeface="+mn-ea"/>
              </a:rPr>
              <a:t>icroscale-aware </a:t>
            </a:r>
            <a:r>
              <a:rPr lang="en-US" altLang="zh-CN" dirty="0">
                <a:latin typeface="Times New Roman" panose="02020603050405020304" pitchFamily="18" charset="0"/>
                <a:ea typeface="仿宋" panose="02010609060101010101" charset="-122"/>
                <a:cs typeface="Times New Roman" panose="02020603050405020304" pitchFamily="18" charset="0"/>
                <a:sym typeface="+mn-ea"/>
              </a:rPr>
              <a:t>N</a:t>
            </a:r>
            <a:r>
              <a:rPr lang="zh-CN" altLang="en-US" dirty="0">
                <a:latin typeface="Times New Roman" panose="02020603050405020304" pitchFamily="18" charset="0"/>
                <a:ea typeface="仿宋" panose="02010609060101010101" charset="-122"/>
                <a:cs typeface="Times New Roman" panose="02020603050405020304" pitchFamily="18" charset="0"/>
                <a:sym typeface="+mn-ea"/>
              </a:rPr>
              <a:t>etwork</a:t>
            </a:r>
            <a:r>
              <a:rPr lang="en-US" altLang="zh-CN" dirty="0">
                <a:latin typeface="Times New Roman" panose="02020603050405020304" pitchFamily="18" charset="0"/>
                <a:ea typeface="仿宋" panose="02010609060101010101" charset="-122"/>
                <a:cs typeface="Times New Roman" panose="02020603050405020304" pitchFamily="18" charset="0"/>
                <a:sym typeface="+mn-ea"/>
              </a:rPr>
              <a:t> </a:t>
            </a:r>
            <a:r>
              <a:rPr lang="zh-CN" altLang="en-US" dirty="0">
                <a:latin typeface="Times New Roman" panose="02020603050405020304" pitchFamily="18" charset="0"/>
                <a:ea typeface="仿宋" panose="02010609060101010101" charset="-122"/>
                <a:cs typeface="Times New Roman" panose="02020603050405020304" pitchFamily="18" charset="0"/>
                <a:sym typeface="+mn-ea"/>
              </a:rPr>
              <a:t>following an </a:t>
            </a:r>
            <a:r>
              <a:rPr lang="zh-CN" altLang="en-US" dirty="0">
                <a:solidFill>
                  <a:srgbClr val="FF0000"/>
                </a:solidFill>
                <a:latin typeface="Times New Roman" panose="02020603050405020304" pitchFamily="18" charset="0"/>
                <a:ea typeface="仿宋" panose="02010609060101010101" charset="-122"/>
                <a:cs typeface="Times New Roman" panose="02020603050405020304" pitchFamily="18" charset="0"/>
                <a:sym typeface="+mn-ea"/>
              </a:rPr>
              <a:t>encoder-decoder</a:t>
            </a:r>
            <a:r>
              <a:rPr lang="zh-CN" altLang="en-US" dirty="0">
                <a:latin typeface="Times New Roman" panose="02020603050405020304" pitchFamily="18" charset="0"/>
                <a:ea typeface="仿宋" panose="02010609060101010101" charset="-122"/>
                <a:cs typeface="Times New Roman" panose="02020603050405020304" pitchFamily="18" charset="0"/>
                <a:sym typeface="+mn-ea"/>
              </a:rPr>
              <a:t> framework</a:t>
            </a:r>
            <a:r>
              <a:rPr lang="en-US" altLang="zh-CN" dirty="0">
                <a:latin typeface="Times New Roman" panose="02020603050405020304" pitchFamily="18" charset="0"/>
                <a:ea typeface="仿宋" panose="02010609060101010101" charset="-122"/>
                <a:cs typeface="Times New Roman" panose="02020603050405020304" pitchFamily="18" charset="0"/>
                <a:sym typeface="+mn-ea"/>
              </a:rPr>
              <a:t>.</a:t>
            </a:r>
            <a:endParaRPr lang="zh-CN" altLang="en-US" dirty="0">
              <a:latin typeface="Times New Roman" panose="02020603050405020304" pitchFamily="18" charset="0"/>
              <a:ea typeface="仿宋" panose="02010609060101010101" charset="-122"/>
              <a:cs typeface="Times New Roman" panose="02020603050405020304" pitchFamily="18" charset="0"/>
              <a:sym typeface="+mn-ea"/>
            </a:endParaRPr>
          </a:p>
          <a:p>
            <a:pPr algn="l">
              <a:spcBef>
                <a:spcPct val="20000"/>
              </a:spcBef>
              <a:buClr>
                <a:schemeClr val="hlink"/>
              </a:buClr>
              <a:buSzTx/>
              <a:buFont typeface="Wingdings" panose="05000000000000000000" pitchFamily="2" charset="2"/>
              <a:buChar char="Ø"/>
            </a:pPr>
            <a:r>
              <a:rPr lang="en-US" altLang="zh-CN" dirty="0">
                <a:latin typeface="Times New Roman" panose="02020603050405020304" pitchFamily="18" charset="0"/>
                <a:ea typeface="仿宋" panose="02010609060101010101" charset="-122"/>
                <a:cs typeface="Times New Roman" panose="02020603050405020304" pitchFamily="18" charset="0"/>
                <a:sym typeface="+mn-ea"/>
              </a:rPr>
              <a:t>The </a:t>
            </a:r>
            <a:r>
              <a:rPr lang="zh-CN" altLang="en-US" dirty="0">
                <a:latin typeface="Times New Roman" panose="02020603050405020304" pitchFamily="18" charset="0"/>
                <a:ea typeface="仿宋" panose="02010609060101010101" charset="-122"/>
                <a:cs typeface="Times New Roman" panose="02020603050405020304" pitchFamily="18" charset="0"/>
                <a:sym typeface="+mn-ea"/>
              </a:rPr>
              <a:t>HAA</a:t>
            </a:r>
            <a:r>
              <a:rPr lang="en-US" altLang="zh-CN" dirty="0">
                <a:latin typeface="Times New Roman" panose="02020603050405020304" pitchFamily="18" charset="0"/>
                <a:ea typeface="仿宋" panose="02010609060101010101" charset="-122"/>
                <a:cs typeface="Times New Roman" panose="02020603050405020304" pitchFamily="18" charset="0"/>
                <a:sym typeface="+mn-ea"/>
              </a:rPr>
              <a:t> </a:t>
            </a:r>
            <a:r>
              <a:rPr lang="zh-CN" altLang="en-US" dirty="0">
                <a:latin typeface="Times New Roman" panose="02020603050405020304" pitchFamily="18" charset="0"/>
                <a:ea typeface="仿宋" panose="02010609060101010101" charset="-122"/>
                <a:cs typeface="Times New Roman" panose="02020603050405020304" pitchFamily="18" charset="0"/>
                <a:sym typeface="+mn-ea"/>
              </a:rPr>
              <a:t>module</a:t>
            </a:r>
            <a:r>
              <a:rPr lang="en-US" altLang="zh-CN" dirty="0">
                <a:latin typeface="Times New Roman" panose="02020603050405020304" pitchFamily="18" charset="0"/>
                <a:ea typeface="仿宋" panose="02010609060101010101" charset="-122"/>
                <a:cs typeface="Times New Roman" panose="02020603050405020304" pitchFamily="18" charset="0"/>
                <a:sym typeface="+mn-ea"/>
              </a:rPr>
              <a:t> is utilized for </a:t>
            </a:r>
            <a:r>
              <a:rPr lang="en-US" altLang="zh-CN" dirty="0">
                <a:solidFill>
                  <a:srgbClr val="FF0000"/>
                </a:solidFill>
                <a:latin typeface="Times New Roman" panose="02020603050405020304" pitchFamily="18" charset="0"/>
                <a:ea typeface="仿宋" panose="02010609060101010101" charset="-122"/>
                <a:cs typeface="Times New Roman" panose="02020603050405020304" pitchFamily="18" charset="0"/>
                <a:sym typeface="+mn-ea"/>
              </a:rPr>
              <a:t>global context modeling</a:t>
            </a:r>
            <a:r>
              <a:rPr lang="en-US" altLang="zh-CN" dirty="0">
                <a:latin typeface="Times New Roman" panose="02020603050405020304" pitchFamily="18" charset="0"/>
                <a:ea typeface="仿宋" panose="02010609060101010101" charset="-122"/>
                <a:cs typeface="Times New Roman" panose="02020603050405020304" pitchFamily="18" charset="0"/>
                <a:sym typeface="+mn-ea"/>
              </a:rPr>
              <a:t> to enhance targeting precision.</a:t>
            </a:r>
            <a:endParaRPr lang="en-US" altLang="zh-CN" dirty="0">
              <a:latin typeface="Times New Roman" panose="02020603050405020304" pitchFamily="18" charset="0"/>
              <a:ea typeface="仿宋" panose="02010609060101010101"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 name="图片 59"/>
          <p:cNvPicPr/>
          <p:nvPr/>
        </p:nvPicPr>
        <p:blipFill>
          <a:blip r:embed="rId1"/>
          <a:stretch>
            <a:fillRect/>
          </a:stretch>
        </p:blipFill>
        <p:spPr>
          <a:xfrm>
            <a:off x="0" y="-98668"/>
            <a:ext cx="9180512" cy="5809828"/>
          </a:xfrm>
          <a:prstGeom prst="rect">
            <a:avLst/>
          </a:prstGeom>
        </p:spPr>
      </p:pic>
      <p:sp>
        <p:nvSpPr>
          <p:cNvPr id="22" name="文本框 21"/>
          <p:cNvSpPr txBox="1"/>
          <p:nvPr/>
        </p:nvSpPr>
        <p:spPr>
          <a:xfrm>
            <a:off x="29050" y="693564"/>
            <a:ext cx="5096914" cy="400110"/>
          </a:xfrm>
          <a:prstGeom prst="rect">
            <a:avLst/>
          </a:prstGeom>
          <a:noFill/>
        </p:spPr>
        <p:txBody>
          <a:bodyPr wrap="square" rtlCol="0">
            <a:spAutoFit/>
          </a:bodyPr>
          <a:lstStyle/>
          <a:p>
            <a:r>
              <a:rPr lang="en-US" altLang="zh-CN" sz="2000" dirty="0">
                <a:solidFill>
                  <a:schemeClr val="bg1"/>
                </a:solidFill>
                <a:latin typeface="Times New Roman" panose="02020603050405020304" pitchFamily="18" charset="0"/>
                <a:cs typeface="Times New Roman" panose="02020603050405020304" pitchFamily="18" charset="0"/>
              </a:rPr>
              <a:t>Unfolding components</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sp>
        <p:nvSpPr>
          <p:cNvPr id="26" name="文本框 25"/>
          <p:cNvSpPr txBox="1"/>
          <p:nvPr/>
        </p:nvSpPr>
        <p:spPr>
          <a:xfrm>
            <a:off x="819117" y="-57658"/>
            <a:ext cx="3816424" cy="86177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lumMod val="75000"/>
                  </a:schemeClr>
                </a:solidFill>
                <a:effectLst/>
                <a:uLnTx/>
                <a:uFillTx/>
                <a:latin typeface="Times New Roman" panose="02020603050405020304" pitchFamily="18" charset="0"/>
                <a:ea typeface="微软雅黑" panose="020B0503020204020204" charset="-122"/>
                <a:cs typeface="Times New Roman" panose="02020603050405020304" pitchFamily="18" charset="0"/>
              </a:rPr>
              <a:t>Introduction</a:t>
            </a:r>
            <a:endParaRPr kumimoji="0" lang="en-US" altLang="zh-CN" sz="1000" b="0" i="0" u="none" strike="noStrike" kern="1200" cap="none" spc="0" normalizeH="0" baseline="0" noProof="0" dirty="0">
              <a:ln>
                <a:noFill/>
              </a:ln>
              <a:solidFill>
                <a:schemeClr val="bg1">
                  <a:lumMod val="75000"/>
                </a:scheme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lumMod val="85000"/>
                  </a:schemeClr>
                </a:solidFill>
                <a:effectLst/>
                <a:uLnTx/>
                <a:uFillTx/>
                <a:latin typeface="Times New Roman" panose="02020603050405020304" pitchFamily="18" charset="0"/>
                <a:ea typeface="微软雅黑" panose="020B0503020204020204" charset="-122"/>
                <a:cs typeface="Times New Roman" panose="02020603050405020304" pitchFamily="18" charset="0"/>
              </a:rPr>
              <a:t>Optimization Model </a:t>
            </a:r>
            <a:endParaRPr kumimoji="0" lang="en-US" altLang="zh-CN" sz="1000" b="0" i="0" u="none" strike="noStrike" kern="1200" cap="none" spc="0" normalizeH="0" baseline="0" noProof="0" dirty="0">
              <a:ln>
                <a:noFill/>
              </a:ln>
              <a:solidFill>
                <a:schemeClr val="bg1">
                  <a:lumMod val="85000"/>
                </a:scheme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rPr>
              <a:t>Unfolding Scheme  </a:t>
            </a:r>
            <a:endParaRPr kumimoji="0" lang="en-US" altLang="zh-CN" sz="1000" b="0"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Experiment results</a:t>
            </a:r>
            <a:endParaRPr kumimoji="0" lang="en-US" altLang="zh-CN" sz="100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Conclusion</a:t>
            </a:r>
            <a:endParaRPr kumimoji="0" lang="en-US" altLang="zh-CN" sz="100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142117"/>
            <a:ext cx="1990428" cy="481236"/>
          </a:xfrm>
          <a:prstGeom prst="rect">
            <a:avLst/>
          </a:prstGeom>
        </p:spPr>
      </p:pic>
      <p:pic>
        <p:nvPicPr>
          <p:cNvPr id="2" name="图片 1" descr="module_00"/>
          <p:cNvPicPr>
            <a:picLocks noChangeAspect="1"/>
          </p:cNvPicPr>
          <p:nvPr/>
        </p:nvPicPr>
        <p:blipFill>
          <a:blip r:embed="rId3"/>
          <a:stretch>
            <a:fillRect/>
          </a:stretch>
        </p:blipFill>
        <p:spPr>
          <a:xfrm>
            <a:off x="241935" y="2785110"/>
            <a:ext cx="8629015" cy="1720215"/>
          </a:xfrm>
          <a:prstGeom prst="rect">
            <a:avLst/>
          </a:prstGeom>
        </p:spPr>
      </p:pic>
      <p:sp>
        <p:nvSpPr>
          <p:cNvPr id="4" name="文本框 3"/>
          <p:cNvSpPr txBox="1"/>
          <p:nvPr/>
        </p:nvSpPr>
        <p:spPr>
          <a:xfrm>
            <a:off x="179705" y="1344930"/>
            <a:ext cx="8171815" cy="700405"/>
          </a:xfrm>
          <a:prstGeom prst="rect">
            <a:avLst/>
          </a:prstGeom>
          <a:noFill/>
        </p:spPr>
        <p:txBody>
          <a:bodyPr wrap="square" rtlCol="0" anchor="t">
            <a:spAutoFit/>
          </a:bodyPr>
          <a:p>
            <a:pPr algn="l">
              <a:spcBef>
                <a:spcPct val="20000"/>
              </a:spcBef>
              <a:buClr>
                <a:schemeClr val="hlink"/>
              </a:buClr>
              <a:buSzTx/>
              <a:buFont typeface="Wingdings" panose="05000000000000000000" pitchFamily="2" charset="2"/>
              <a:buChar char="Ø"/>
            </a:pPr>
            <a:r>
              <a:rPr lang="en-US" altLang="zh-CN" dirty="0">
                <a:latin typeface="Times New Roman" panose="02020603050405020304" pitchFamily="18" charset="0"/>
                <a:ea typeface="仿宋" panose="02010609060101010101" charset="-122"/>
                <a:cs typeface="Times New Roman" panose="02020603050405020304" pitchFamily="18" charset="0"/>
                <a:sym typeface="+mn-ea"/>
              </a:rPr>
              <a:t>The SAE module s used to</a:t>
            </a:r>
            <a:r>
              <a:rPr lang="en-US" altLang="zh-CN" dirty="0">
                <a:solidFill>
                  <a:srgbClr val="FF0000"/>
                </a:solidFill>
                <a:latin typeface="Times New Roman" panose="02020603050405020304" pitchFamily="18" charset="0"/>
                <a:ea typeface="仿宋" panose="02010609060101010101" charset="-122"/>
                <a:cs typeface="Times New Roman" panose="02020603050405020304" pitchFamily="18" charset="0"/>
                <a:sym typeface="+mn-ea"/>
              </a:rPr>
              <a:t> refine texture information</a:t>
            </a:r>
            <a:r>
              <a:rPr lang="en-US" altLang="zh-CN" dirty="0">
                <a:latin typeface="Times New Roman" panose="02020603050405020304" pitchFamily="18" charset="0"/>
                <a:ea typeface="仿宋" panose="02010609060101010101" charset="-122"/>
                <a:cs typeface="Times New Roman" panose="02020603050405020304" pitchFamily="18" charset="0"/>
                <a:sym typeface="+mn-ea"/>
              </a:rPr>
              <a:t>.</a:t>
            </a:r>
            <a:endParaRPr lang="en-US" altLang="zh-CN" dirty="0">
              <a:latin typeface="Times New Roman" panose="02020603050405020304" pitchFamily="18" charset="0"/>
              <a:ea typeface="仿宋" panose="02010609060101010101" charset="-122"/>
              <a:cs typeface="Times New Roman" panose="02020603050405020304" pitchFamily="18" charset="0"/>
              <a:sym typeface="+mn-ea"/>
            </a:endParaRPr>
          </a:p>
          <a:p>
            <a:pPr indent="0" algn="l">
              <a:spcBef>
                <a:spcPct val="20000"/>
              </a:spcBef>
              <a:buClr>
                <a:schemeClr val="hlink"/>
              </a:buClr>
              <a:buSzTx/>
              <a:buFont typeface="Wingdings" panose="05000000000000000000" pitchFamily="2" charset="2"/>
              <a:buNone/>
            </a:pPr>
            <a:endParaRPr lang="en-US" altLang="zh-CN" dirty="0">
              <a:latin typeface="Times New Roman" panose="02020603050405020304" pitchFamily="18" charset="0"/>
              <a:ea typeface="仿宋" panose="02010609060101010101" charset="-122"/>
              <a:cs typeface="Times New Roman" panose="02020603050405020304" pitchFamily="18" charset="0"/>
              <a:sym typeface="+mn-ea"/>
            </a:endParaRPr>
          </a:p>
        </p:txBody>
      </p:sp>
      <p:sp>
        <p:nvSpPr>
          <p:cNvPr id="6" name="文本框 5"/>
          <p:cNvSpPr txBox="1"/>
          <p:nvPr/>
        </p:nvSpPr>
        <p:spPr>
          <a:xfrm>
            <a:off x="395605" y="1921510"/>
            <a:ext cx="8176895" cy="645160"/>
          </a:xfrm>
          <a:prstGeom prst="rect">
            <a:avLst/>
          </a:prstGeom>
          <a:noFill/>
        </p:spPr>
        <p:txBody>
          <a:bodyPr wrap="square" rtlCol="0" anchor="t">
            <a:spAutoFit/>
          </a:bodyPr>
          <a:p>
            <a:r>
              <a:rPr lang="en-US" altLang="zh-CN" dirty="0">
                <a:latin typeface="Times New Roman" panose="02020603050405020304" pitchFamily="18" charset="0"/>
                <a:ea typeface="仿宋" panose="02010609060101010101" charset="-122"/>
                <a:cs typeface="Times New Roman" panose="02020603050405020304" pitchFamily="18" charset="0"/>
                <a:sym typeface="+mn-ea"/>
              </a:rPr>
              <a:t>To dynamically extract </a:t>
            </a:r>
            <a:r>
              <a:rPr lang="en-US" altLang="zh-CN" dirty="0">
                <a:solidFill>
                  <a:srgbClr val="0070C0"/>
                </a:solidFill>
                <a:latin typeface="Times New Roman" panose="02020603050405020304" pitchFamily="18" charset="0"/>
                <a:ea typeface="仿宋" panose="02010609060101010101" charset="-122"/>
                <a:cs typeface="Times New Roman" panose="02020603050405020304" pitchFamily="18" charset="0"/>
                <a:sym typeface="+mn-ea"/>
              </a:rPr>
              <a:t>multi-scale features across various receptive field sizes</a:t>
            </a:r>
            <a:r>
              <a:rPr lang="en-US" altLang="zh-CN" dirty="0">
                <a:latin typeface="Times New Roman" panose="02020603050405020304" pitchFamily="18" charset="0"/>
                <a:ea typeface="仿宋" panose="02010609060101010101" charset="-122"/>
                <a:cs typeface="Times New Roman" panose="02020603050405020304" pitchFamily="18" charset="0"/>
                <a:sym typeface="+mn-ea"/>
              </a:rPr>
              <a:t>, the input feature undergoes convolutional operations in layers with multiple kernel sizes.</a:t>
            </a:r>
            <a:endParaRPr lang="en-US" altLang="zh-CN" dirty="0">
              <a:latin typeface="Times New Roman" panose="02020603050405020304" pitchFamily="18" charset="0"/>
              <a:ea typeface="仿宋" panose="02010609060101010101"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p:nvPr/>
        </p:nvPicPr>
        <p:blipFill>
          <a:blip r:embed="rId1"/>
          <a:stretch>
            <a:fillRect/>
          </a:stretch>
        </p:blipFill>
        <p:spPr>
          <a:xfrm>
            <a:off x="0" y="-94828"/>
            <a:ext cx="9180512" cy="5809828"/>
          </a:xfrm>
          <a:prstGeom prst="rect">
            <a:avLst/>
          </a:prstGeom>
        </p:spPr>
      </p:pic>
      <p:sp>
        <p:nvSpPr>
          <p:cNvPr id="4" name="文本框 3"/>
          <p:cNvSpPr txBox="1"/>
          <p:nvPr/>
        </p:nvSpPr>
        <p:spPr>
          <a:xfrm>
            <a:off x="-287020" y="631825"/>
            <a:ext cx="2799080" cy="4603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rPr>
              <a:t>Experiment results</a:t>
            </a:r>
            <a:endParaRPr kumimoji="0" lang="en-US" altLang="zh-CN" sz="2400" b="0"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0" name="文本框 19"/>
          <p:cNvSpPr txBox="1"/>
          <p:nvPr/>
        </p:nvSpPr>
        <p:spPr>
          <a:xfrm>
            <a:off x="819117" y="-50234"/>
            <a:ext cx="3816424" cy="86177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lumMod val="75000"/>
                  </a:schemeClr>
                </a:solidFill>
                <a:effectLst/>
                <a:uLnTx/>
                <a:uFillTx/>
                <a:latin typeface="Times New Roman" panose="02020603050405020304" pitchFamily="18" charset="0"/>
                <a:ea typeface="微软雅黑" panose="020B0503020204020204" charset="-122"/>
                <a:cs typeface="Times New Roman" panose="02020603050405020304" pitchFamily="18" charset="0"/>
              </a:rPr>
              <a:t>Introduction</a:t>
            </a:r>
            <a:endParaRPr kumimoji="0" lang="en-US" altLang="zh-CN" sz="1000" b="0" i="0" u="none" strike="noStrike" kern="1200" cap="none" spc="0" normalizeH="0" baseline="0" noProof="0" dirty="0">
              <a:ln>
                <a:noFill/>
              </a:ln>
              <a:solidFill>
                <a:schemeClr val="bg1">
                  <a:lumMod val="75000"/>
                </a:scheme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lumMod val="85000"/>
                  </a:schemeClr>
                </a:solidFill>
                <a:effectLst/>
                <a:uLnTx/>
                <a:uFillTx/>
                <a:latin typeface="Times New Roman" panose="02020603050405020304" pitchFamily="18" charset="0"/>
                <a:ea typeface="微软雅黑" panose="020B0503020204020204" charset="-122"/>
                <a:cs typeface="Times New Roman" panose="02020603050405020304" pitchFamily="18" charset="0"/>
              </a:rPr>
              <a:t>Optimization Model </a:t>
            </a:r>
            <a:endParaRPr kumimoji="0" lang="en-US" altLang="zh-CN" sz="1000" b="0" i="0" u="none" strike="noStrike" kern="1200" cap="none" spc="0" normalizeH="0" baseline="0" noProof="0" dirty="0">
              <a:ln>
                <a:noFill/>
              </a:ln>
              <a:solidFill>
                <a:schemeClr val="bg1">
                  <a:lumMod val="85000"/>
                </a:scheme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lumMod val="85000"/>
                  </a:schemeClr>
                </a:solidFill>
                <a:effectLst/>
                <a:uLnTx/>
                <a:uFillTx/>
                <a:latin typeface="Times New Roman" panose="02020603050405020304" pitchFamily="18" charset="0"/>
                <a:ea typeface="微软雅黑" panose="020B0503020204020204" charset="-122"/>
                <a:cs typeface="Times New Roman" panose="02020603050405020304" pitchFamily="18" charset="0"/>
              </a:rPr>
              <a:t>Unfolding Scheme  </a:t>
            </a:r>
            <a:endParaRPr kumimoji="0" lang="en-US" altLang="zh-CN" sz="1000" b="0" i="0" u="none" strike="noStrike" kern="1200" cap="none" spc="0" normalizeH="0" baseline="0" noProof="0" dirty="0">
              <a:ln>
                <a:noFill/>
              </a:ln>
              <a:solidFill>
                <a:schemeClr val="bg1">
                  <a:lumMod val="85000"/>
                </a:scheme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rPr>
              <a:t>Experiment results</a:t>
            </a:r>
            <a:endParaRPr kumimoji="0" lang="en-US" altLang="zh-CN" sz="1000" b="0" i="0" u="none" strike="noStrike" kern="1200" cap="none" spc="0" normalizeH="0" baseline="0" noProof="0" dirty="0">
              <a:ln>
                <a:noFill/>
              </a:ln>
              <a:solidFill>
                <a:schemeClr val="bg1"/>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Conclusion</a:t>
            </a:r>
            <a:endParaRPr kumimoji="0" lang="en-US" altLang="zh-CN" sz="1000" b="0" i="0" u="none" strike="noStrike" kern="1200" cap="none" spc="0" normalizeH="0" baseline="0" noProof="0" dirty="0">
              <a:ln>
                <a:noFill/>
              </a:ln>
              <a:solidFill>
                <a:srgbClr val="F0F0F0">
                  <a:lumMod val="75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142117"/>
            <a:ext cx="1990428" cy="481236"/>
          </a:xfrm>
          <a:prstGeom prst="rect">
            <a:avLst/>
          </a:prstGeom>
        </p:spPr>
      </p:pic>
      <p:pic>
        <p:nvPicPr>
          <p:cNvPr id="2" name="图片 1" descr="comparsion_00"/>
          <p:cNvPicPr>
            <a:picLocks noChangeAspect="1"/>
          </p:cNvPicPr>
          <p:nvPr/>
        </p:nvPicPr>
        <p:blipFill>
          <a:blip r:embed="rId3"/>
          <a:stretch>
            <a:fillRect/>
          </a:stretch>
        </p:blipFill>
        <p:spPr>
          <a:xfrm>
            <a:off x="1835785" y="1344930"/>
            <a:ext cx="7054850" cy="3874770"/>
          </a:xfrm>
          <a:prstGeom prst="rect">
            <a:avLst/>
          </a:prstGeom>
        </p:spPr>
      </p:pic>
      <p:sp>
        <p:nvSpPr>
          <p:cNvPr id="3" name="文本框 2"/>
          <p:cNvSpPr txBox="1"/>
          <p:nvPr/>
        </p:nvSpPr>
        <p:spPr>
          <a:xfrm>
            <a:off x="107950" y="1273175"/>
            <a:ext cx="2183765" cy="3784600"/>
          </a:xfrm>
          <a:prstGeom prst="rect">
            <a:avLst/>
          </a:prstGeom>
          <a:noFill/>
        </p:spPr>
        <p:txBody>
          <a:bodyPr wrap="square" rtlCol="0" anchor="t">
            <a:spAutoFit/>
          </a:bodyPr>
          <a:p>
            <a:pPr marL="0" indent="0">
              <a:spcBef>
                <a:spcPct val="20000"/>
              </a:spcBef>
              <a:buClr>
                <a:schemeClr val="hlink"/>
              </a:buClr>
            </a:pPr>
            <a:r>
              <a:rPr lang="en-US" altLang="zh-CN" sz="2000" b="1" dirty="0" smtClean="0">
                <a:solidFill>
                  <a:srgbClr val="FF0000"/>
                </a:solidFill>
                <a:cs typeface="+mn-ea"/>
                <a:sym typeface="+mn-ea"/>
              </a:rPr>
              <a:t>R</a:t>
            </a:r>
            <a:r>
              <a:rPr lang="zh-CN" altLang="en-US" sz="2000" b="1" dirty="0" smtClean="0">
                <a:solidFill>
                  <a:srgbClr val="FF0000"/>
                </a:solidFill>
                <a:cs typeface="+mn-ea"/>
                <a:sym typeface="+mn-ea"/>
              </a:rPr>
              <a:t>ed box</a:t>
            </a:r>
            <a:r>
              <a:rPr lang="en-US" altLang="zh-CN" sz="2000" b="1" dirty="0" smtClean="0">
                <a:solidFill>
                  <a:srgbClr val="FF0000"/>
                </a:solidFill>
                <a:cs typeface="+mn-ea"/>
                <a:sym typeface="+mn-ea"/>
              </a:rPr>
              <a:t>: </a:t>
            </a:r>
            <a:r>
              <a:rPr lang="zh-CN" altLang="en-US" sz="2000" b="1" dirty="0" smtClean="0">
                <a:cs typeface="+mn-ea"/>
                <a:sym typeface="+mn-ea"/>
              </a:rPr>
              <a:t>correct detection</a:t>
            </a:r>
            <a:endParaRPr lang="zh-CN" altLang="en-US" sz="2000" b="1" dirty="0" smtClean="0">
              <a:cs typeface="+mn-ea"/>
              <a:sym typeface="+mn-ea"/>
            </a:endParaRPr>
          </a:p>
          <a:p>
            <a:pPr marL="0" indent="0">
              <a:spcBef>
                <a:spcPct val="20000"/>
              </a:spcBef>
              <a:buClr>
                <a:schemeClr val="hlink"/>
              </a:buClr>
            </a:pPr>
            <a:endParaRPr lang="zh-CN" altLang="en-US" sz="2000" b="1" dirty="0" smtClean="0">
              <a:cs typeface="+mn-ea"/>
              <a:sym typeface="+mn-ea"/>
            </a:endParaRPr>
          </a:p>
          <a:p>
            <a:pPr marL="0" indent="0">
              <a:spcBef>
                <a:spcPct val="20000"/>
              </a:spcBef>
              <a:buClr>
                <a:schemeClr val="hlink"/>
              </a:buClr>
            </a:pPr>
            <a:r>
              <a:rPr lang="en-US" altLang="zh-CN" sz="2000" b="1" dirty="0" smtClean="0">
                <a:solidFill>
                  <a:srgbClr val="FFC000"/>
                </a:solidFill>
                <a:cs typeface="+mn-ea"/>
                <a:sym typeface="+mn-ea"/>
              </a:rPr>
              <a:t>Y</a:t>
            </a:r>
            <a:r>
              <a:rPr lang="zh-CN" altLang="en-US" sz="2000" b="1" dirty="0" smtClean="0">
                <a:solidFill>
                  <a:srgbClr val="FFC000"/>
                </a:solidFill>
                <a:cs typeface="+mn-ea"/>
                <a:sym typeface="+mn-ea"/>
              </a:rPr>
              <a:t>ellow box</a:t>
            </a:r>
            <a:r>
              <a:rPr lang="en-US" altLang="zh-CN" sz="2000" b="1" dirty="0" smtClean="0">
                <a:solidFill>
                  <a:srgbClr val="FFC000"/>
                </a:solidFill>
                <a:cs typeface="+mn-ea"/>
                <a:sym typeface="+mn-ea"/>
              </a:rPr>
              <a:t>:</a:t>
            </a:r>
            <a:r>
              <a:rPr lang="en-US" altLang="zh-CN" sz="2000" b="1" dirty="0" smtClean="0">
                <a:cs typeface="+mn-ea"/>
                <a:sym typeface="+mn-ea"/>
              </a:rPr>
              <a:t> </a:t>
            </a:r>
            <a:r>
              <a:rPr lang="zh-CN" altLang="en-US" sz="2000" b="1" dirty="0" smtClean="0">
                <a:cs typeface="+mn-ea"/>
                <a:sym typeface="+mn-ea"/>
              </a:rPr>
              <a:t>false </a:t>
            </a:r>
            <a:endParaRPr lang="zh-CN" altLang="en-US" sz="2000" b="1" dirty="0" smtClean="0">
              <a:cs typeface="+mn-ea"/>
              <a:sym typeface="+mn-ea"/>
            </a:endParaRPr>
          </a:p>
          <a:p>
            <a:pPr marL="0" indent="0">
              <a:spcBef>
                <a:spcPct val="20000"/>
              </a:spcBef>
              <a:buClr>
                <a:schemeClr val="hlink"/>
              </a:buClr>
            </a:pPr>
            <a:r>
              <a:rPr lang="zh-CN" altLang="en-US" sz="2000" b="1" dirty="0" smtClean="0">
                <a:cs typeface="+mn-ea"/>
                <a:sym typeface="+mn-ea"/>
              </a:rPr>
              <a:t>detection</a:t>
            </a:r>
            <a:endParaRPr lang="zh-CN" altLang="en-US" sz="2000" b="1" dirty="0" smtClean="0">
              <a:cs typeface="+mn-ea"/>
              <a:sym typeface="+mn-ea"/>
            </a:endParaRPr>
          </a:p>
          <a:p>
            <a:pPr marL="0" indent="0">
              <a:spcBef>
                <a:spcPct val="20000"/>
              </a:spcBef>
              <a:buClr>
                <a:schemeClr val="hlink"/>
              </a:buClr>
            </a:pPr>
            <a:endParaRPr lang="zh-CN" altLang="en-US" sz="2000" b="1" dirty="0" smtClean="0">
              <a:cs typeface="+mn-ea"/>
              <a:sym typeface="+mn-ea"/>
            </a:endParaRPr>
          </a:p>
          <a:p>
            <a:pPr marL="0" indent="0">
              <a:spcBef>
                <a:spcPct val="20000"/>
              </a:spcBef>
              <a:buClr>
                <a:schemeClr val="hlink"/>
              </a:buClr>
            </a:pPr>
            <a:r>
              <a:rPr lang="en-US" sz="2000" b="1" dirty="0" smtClean="0">
                <a:solidFill>
                  <a:schemeClr val="accent1"/>
                </a:solidFill>
                <a:cs typeface="+mn-ea"/>
                <a:sym typeface="+mn-ea"/>
              </a:rPr>
              <a:t>B</a:t>
            </a:r>
            <a:r>
              <a:rPr sz="2000" b="1" dirty="0" smtClean="0">
                <a:solidFill>
                  <a:schemeClr val="accent1"/>
                </a:solidFill>
                <a:cs typeface="+mn-ea"/>
                <a:sym typeface="+mn-ea"/>
              </a:rPr>
              <a:t>lue</a:t>
            </a:r>
            <a:r>
              <a:rPr lang="en-US" sz="2000" b="1" dirty="0" smtClean="0">
                <a:solidFill>
                  <a:schemeClr val="accent1"/>
                </a:solidFill>
                <a:cs typeface="+mn-ea"/>
                <a:sym typeface="+mn-ea"/>
              </a:rPr>
              <a:t> </a:t>
            </a:r>
            <a:r>
              <a:rPr sz="2000" b="1" dirty="0" smtClean="0">
                <a:solidFill>
                  <a:schemeClr val="accent1"/>
                </a:solidFill>
                <a:cs typeface="+mn-ea"/>
                <a:sym typeface="+mn-ea"/>
              </a:rPr>
              <a:t>box</a:t>
            </a:r>
            <a:r>
              <a:rPr lang="en-US" altLang="zh-CN" sz="2000" b="1" dirty="0" smtClean="0">
                <a:solidFill>
                  <a:schemeClr val="accent1"/>
                </a:solidFill>
                <a:cs typeface="+mn-ea"/>
                <a:sym typeface="+mn-ea"/>
              </a:rPr>
              <a:t>: </a:t>
            </a:r>
            <a:r>
              <a:rPr lang="zh-CN" altLang="en-US" sz="2000" b="1" dirty="0" smtClean="0">
                <a:cs typeface="+mn-ea"/>
                <a:sym typeface="+mn-ea"/>
              </a:rPr>
              <a:t>missed detection</a:t>
            </a:r>
            <a:endParaRPr lang="zh-CN" altLang="en-US" sz="2000" b="1" dirty="0" smtClean="0">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p="http://schemas.openxmlformats.org/presentationml/2006/main">
  <p:tag name="ISPRING_PRESENTATION_TITLE" val="创意几何毕业论文答辩设计PPT模板"/>
  <p:tag name="commondata" val="eyJoZGlkIjoiMDE0MDZiMGQzNWI5MTU2ZThmNWZkYjUyMjNmYzcxODIifQ=="/>
  <p:tag name="resource_record_key" val="{&quot;13&quot;:[4364974]}"/>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3A6CAA"/>
      </a:accent1>
      <a:accent2>
        <a:srgbClr val="4586C5"/>
      </a:accent2>
      <a:accent3>
        <a:srgbClr val="464646"/>
      </a:accent3>
      <a:accent4>
        <a:srgbClr val="29528A"/>
      </a:accent4>
      <a:accent5>
        <a:srgbClr val="254167"/>
      </a:accent5>
      <a:accent6>
        <a:srgbClr val="373737"/>
      </a:accent6>
      <a:hlink>
        <a:srgbClr val="3A6CAA"/>
      </a:hlink>
      <a:folHlink>
        <a:srgbClr val="BFBFBF"/>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3A6CAA"/>
    </a:accent1>
    <a:accent2>
      <a:srgbClr val="4586C5"/>
    </a:accent2>
    <a:accent3>
      <a:srgbClr val="464646"/>
    </a:accent3>
    <a:accent4>
      <a:srgbClr val="29528A"/>
    </a:accent4>
    <a:accent5>
      <a:srgbClr val="254167"/>
    </a:accent5>
    <a:accent6>
      <a:srgbClr val="373737"/>
    </a:accent6>
    <a:hlink>
      <a:srgbClr val="3A6CAA"/>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3A6CAA"/>
    </a:accent1>
    <a:accent2>
      <a:srgbClr val="4586C5"/>
    </a:accent2>
    <a:accent3>
      <a:srgbClr val="464646"/>
    </a:accent3>
    <a:accent4>
      <a:srgbClr val="29528A"/>
    </a:accent4>
    <a:accent5>
      <a:srgbClr val="254167"/>
    </a:accent5>
    <a:accent6>
      <a:srgbClr val="373737"/>
    </a:accent6>
    <a:hlink>
      <a:srgbClr val="3A6CAA"/>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3A6CAA"/>
    </a:accent1>
    <a:accent2>
      <a:srgbClr val="4586C5"/>
    </a:accent2>
    <a:accent3>
      <a:srgbClr val="464646"/>
    </a:accent3>
    <a:accent4>
      <a:srgbClr val="29528A"/>
    </a:accent4>
    <a:accent5>
      <a:srgbClr val="254167"/>
    </a:accent5>
    <a:accent6>
      <a:srgbClr val="373737"/>
    </a:accent6>
    <a:hlink>
      <a:srgbClr val="3A6CAA"/>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3A6CAA"/>
    </a:accent1>
    <a:accent2>
      <a:srgbClr val="4586C5"/>
    </a:accent2>
    <a:accent3>
      <a:srgbClr val="464646"/>
    </a:accent3>
    <a:accent4>
      <a:srgbClr val="29528A"/>
    </a:accent4>
    <a:accent5>
      <a:srgbClr val="254167"/>
    </a:accent5>
    <a:accent6>
      <a:srgbClr val="373737"/>
    </a:accent6>
    <a:hlink>
      <a:srgbClr val="3A6CAA"/>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3A6CAA"/>
    </a:accent1>
    <a:accent2>
      <a:srgbClr val="4586C5"/>
    </a:accent2>
    <a:accent3>
      <a:srgbClr val="464646"/>
    </a:accent3>
    <a:accent4>
      <a:srgbClr val="29528A"/>
    </a:accent4>
    <a:accent5>
      <a:srgbClr val="254167"/>
    </a:accent5>
    <a:accent6>
      <a:srgbClr val="373737"/>
    </a:accent6>
    <a:hlink>
      <a:srgbClr val="3A6CAA"/>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3A6CAA"/>
    </a:accent1>
    <a:accent2>
      <a:srgbClr val="4586C5"/>
    </a:accent2>
    <a:accent3>
      <a:srgbClr val="464646"/>
    </a:accent3>
    <a:accent4>
      <a:srgbClr val="29528A"/>
    </a:accent4>
    <a:accent5>
      <a:srgbClr val="254167"/>
    </a:accent5>
    <a:accent6>
      <a:srgbClr val="373737"/>
    </a:accent6>
    <a:hlink>
      <a:srgbClr val="3A6CAA"/>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3A6CAA"/>
    </a:accent1>
    <a:accent2>
      <a:srgbClr val="4586C5"/>
    </a:accent2>
    <a:accent3>
      <a:srgbClr val="464646"/>
    </a:accent3>
    <a:accent4>
      <a:srgbClr val="29528A"/>
    </a:accent4>
    <a:accent5>
      <a:srgbClr val="254167"/>
    </a:accent5>
    <a:accent6>
      <a:srgbClr val="373737"/>
    </a:accent6>
    <a:hlink>
      <a:srgbClr val="3A6C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3227</Words>
  <Application>WPS 演示</Application>
  <PresentationFormat>全屏显示(16:10)</PresentationFormat>
  <Paragraphs>194</Paragraphs>
  <Slides>11</Slides>
  <Notes>8</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3</vt:i4>
      </vt:variant>
      <vt:variant>
        <vt:lpstr>幻灯片标题</vt:lpstr>
      </vt:variant>
      <vt:variant>
        <vt:i4>11</vt:i4>
      </vt:variant>
    </vt:vector>
  </HeadingPairs>
  <TitlesOfParts>
    <vt:vector size="31" baseType="lpstr">
      <vt:lpstr>Arial</vt:lpstr>
      <vt:lpstr>宋体</vt:lpstr>
      <vt:lpstr>Wingdings</vt:lpstr>
      <vt:lpstr>Times New Roman</vt:lpstr>
      <vt:lpstr>黑体</vt:lpstr>
      <vt:lpstr>Calibri</vt:lpstr>
      <vt:lpstr>微软雅黑</vt:lpstr>
      <vt:lpstr>Cambria Math</vt:lpstr>
      <vt:lpstr>MS Mincho</vt:lpstr>
      <vt:lpstr>NimbusRomNo9L-Regu</vt:lpstr>
      <vt:lpstr>Segoe Print</vt:lpstr>
      <vt:lpstr>Calibri</vt:lpstr>
      <vt:lpstr>仿宋</vt:lpstr>
      <vt:lpstr>NimbusRomNo9L-ReguItal</vt:lpstr>
      <vt:lpstr>-apple-system</vt:lpstr>
      <vt:lpstr>Arial Unicode MS</vt:lpstr>
      <vt:lpstr>Office 主题</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创意几何毕业论文答辩设计PPT模板</dc:title>
  <dc:creator>.</dc:creator>
  <cp:lastModifiedBy>画渡</cp:lastModifiedBy>
  <cp:revision>942</cp:revision>
  <dcterms:created xsi:type="dcterms:W3CDTF">2015-01-22T07:34:00Z</dcterms:created>
  <dcterms:modified xsi:type="dcterms:W3CDTF">2024-04-17T09:32:57Z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D74ACE9C652C49BC935FAC9B7C2A18A0_12</vt:lpwstr>
  </property>
</Properties>
</file>