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9" r:id="rId13"/>
    <p:sldId id="276" r:id="rId14"/>
    <p:sldId id="278" r:id="rId15"/>
    <p:sldId id="275" r:id="rId16"/>
    <p:sldId id="279" r:id="rId17"/>
    <p:sldId id="268" r:id="rId18"/>
    <p:sldId id="271" r:id="rId19"/>
    <p:sldId id="270" r:id="rId20"/>
    <p:sldId id="272" r:id="rId21"/>
    <p:sldId id="280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77AD57F-5783-45B9-B013-8664EDD7CFA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5"/>
            <p14:sldId id="269"/>
            <p14:sldId id="276"/>
            <p14:sldId id="278"/>
            <p14:sldId id="275"/>
            <p14:sldId id="279"/>
            <p14:sldId id="268"/>
            <p14:sldId id="271"/>
            <p14:sldId id="270"/>
            <p14:sldId id="272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162"/>
    <a:srgbClr val="D41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79559" autoAdjust="0"/>
  </p:normalViewPr>
  <p:slideViewPr>
    <p:cSldViewPr snapToGrid="0">
      <p:cViewPr varScale="1">
        <p:scale>
          <a:sx n="72" d="100"/>
          <a:sy n="72" d="100"/>
        </p:scale>
        <p:origin x="160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5F395-60FC-4ED7-9C96-CEB0A1535EA7}" type="datetimeFigureOut">
              <a:rPr lang="ko-KR" altLang="en-US" smtClean="0"/>
              <a:t>2017-09-16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F8B53-9677-4027-B07A-D67F0579D3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30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015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232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421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81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3569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066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365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2135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921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170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938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370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3915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427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90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104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747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123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370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902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44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0B31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5262" y="3578570"/>
            <a:ext cx="3328737" cy="377914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 smtClean="0"/>
              <a:t>Presenter name</a:t>
            </a:r>
          </a:p>
        </p:txBody>
      </p:sp>
      <p:grpSp>
        <p:nvGrpSpPr>
          <p:cNvPr id="15" name="그룹 14"/>
          <p:cNvGrpSpPr/>
          <p:nvPr userDrawn="1"/>
        </p:nvGrpSpPr>
        <p:grpSpPr>
          <a:xfrm>
            <a:off x="5093461" y="4908881"/>
            <a:ext cx="3002588" cy="758903"/>
            <a:chOff x="2686050" y="5529196"/>
            <a:chExt cx="1785918" cy="357166"/>
          </a:xfrm>
        </p:grpSpPr>
        <p:sp>
          <p:nvSpPr>
            <p:cNvPr id="8" name="직사각형 7"/>
            <p:cNvSpPr/>
            <p:nvPr/>
          </p:nvSpPr>
          <p:spPr>
            <a:xfrm>
              <a:off x="2686050" y="5546360"/>
              <a:ext cx="664598" cy="3258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955573" y="5730528"/>
              <a:ext cx="430034" cy="155834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760005" y="5546360"/>
              <a:ext cx="664598" cy="3258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041934" y="5529196"/>
              <a:ext cx="430034" cy="240835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424701" y="5546360"/>
              <a:ext cx="273658" cy="3258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5013158" y="5898301"/>
            <a:ext cx="32011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Perception</a:t>
            </a:r>
            <a:r>
              <a:rPr lang="en-US" altLang="ko-KR" sz="1500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and Intelligence Laboratory</a:t>
            </a:r>
            <a:endParaRPr lang="ko-KR" altLang="en-US" sz="1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9522" y="4808266"/>
            <a:ext cx="1383632" cy="1432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599"/>
            <a:ext cx="7772400" cy="1876927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2633154" y="5336669"/>
            <a:ext cx="1187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Seoul </a:t>
            </a:r>
          </a:p>
          <a:p>
            <a:r>
              <a:rPr lang="en-US" altLang="ko-KR" sz="1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National </a:t>
            </a:r>
          </a:p>
          <a:p>
            <a:r>
              <a:rPr lang="en-US" altLang="ko-KR" sz="1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University</a:t>
            </a:r>
            <a:endParaRPr lang="ko-KR" altLang="en-US" sz="1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cxnSp>
        <p:nvCxnSpPr>
          <p:cNvPr id="24" name="직선 연결선 23"/>
          <p:cNvCxnSpPr/>
          <p:nvPr userDrawn="1"/>
        </p:nvCxnSpPr>
        <p:spPr>
          <a:xfrm>
            <a:off x="5096981" y="5930384"/>
            <a:ext cx="30025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 userDrawn="1"/>
        </p:nvCxnSpPr>
        <p:spPr>
          <a:xfrm>
            <a:off x="5093461" y="6213445"/>
            <a:ext cx="30025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1076325" y="3248526"/>
            <a:ext cx="6940091" cy="0"/>
          </a:xfrm>
          <a:prstGeom prst="line">
            <a:avLst/>
          </a:prstGeom>
          <a:ln w="19050">
            <a:solidFill>
              <a:srgbClr val="D41F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06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2FE-1D3B-4A48-A119-50DB62E955DA}" type="datetime1">
              <a:rPr lang="ko-KR" altLang="en-US" smtClean="0"/>
              <a:t>2017-09-16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43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9D59-596B-4D4C-A939-CD2619464B0C}" type="datetime1">
              <a:rPr lang="ko-KR" altLang="en-US" smtClean="0"/>
              <a:t>2017-09-16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08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6609346"/>
            <a:ext cx="9144000" cy="240633"/>
          </a:xfrm>
          <a:prstGeom prst="rect">
            <a:avLst/>
          </a:prstGeom>
          <a:solidFill>
            <a:srgbClr val="0B3162"/>
          </a:solidFill>
          <a:ln>
            <a:solidFill>
              <a:srgbClr val="0B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1211" y="1292873"/>
            <a:ext cx="8221579" cy="4989140"/>
          </a:xfrm>
        </p:spPr>
        <p:txBody>
          <a:bodyPr>
            <a:normAutofit/>
          </a:bodyPr>
          <a:lstStyle>
            <a:lvl1pPr>
              <a:defRPr sz="2000">
                <a:latin typeface="Garamond" panose="02020404030301010803" pitchFamily="18" charset="0"/>
              </a:defRPr>
            </a:lvl1pPr>
            <a:lvl2pPr>
              <a:defRPr sz="1800">
                <a:latin typeface="Garamond" panose="02020404030301010803" pitchFamily="18" charset="0"/>
              </a:defRPr>
            </a:lvl2pPr>
            <a:lvl3pPr>
              <a:defRPr sz="1600">
                <a:latin typeface="Garamond" panose="02020404030301010803" pitchFamily="18" charset="0"/>
              </a:defRPr>
            </a:lvl3pPr>
            <a:lvl4pPr>
              <a:defRPr sz="1400">
                <a:latin typeface="Garamond" panose="02020404030301010803" pitchFamily="18" charset="0"/>
              </a:defRPr>
            </a:lvl4pPr>
            <a:lvl5pPr>
              <a:defRPr sz="140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altLang="ko-KR" dirty="0" smtClean="0"/>
              <a:t>Master text style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Second level</a:t>
            </a:r>
            <a:endParaRPr lang="ko-KR" altLang="en-US" dirty="0" smtClean="0"/>
          </a:p>
          <a:p>
            <a:pPr lvl="2"/>
            <a:r>
              <a:rPr lang="en-US" altLang="ko-KR" dirty="0" smtClean="0"/>
              <a:t>Third level</a:t>
            </a:r>
            <a:endParaRPr lang="ko-KR" altLang="en-US" dirty="0" smtClean="0"/>
          </a:p>
          <a:p>
            <a:pPr lvl="3"/>
            <a:r>
              <a:rPr lang="en-US" altLang="ko-KR" dirty="0" smtClean="0"/>
              <a:t>Fourth level</a:t>
            </a:r>
            <a:endParaRPr lang="ko-KR" altLang="en-US" dirty="0" smtClean="0"/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41167" y="6609345"/>
            <a:ext cx="4725028" cy="240633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Perception and Intelligence Lab., Copyright  © 2015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E2DA972-6BB9-4548-9A10-32F29043A86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002632"/>
          </a:xfrm>
          <a:prstGeom prst="rect">
            <a:avLst/>
          </a:prstGeom>
          <a:solidFill>
            <a:srgbClr val="0B3162"/>
          </a:solidFill>
          <a:ln>
            <a:solidFill>
              <a:srgbClr val="0B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211" y="192506"/>
            <a:ext cx="8221579" cy="673769"/>
          </a:xfrm>
        </p:spPr>
        <p:txBody>
          <a:bodyPr anchor="b">
            <a:normAutofit/>
          </a:bodyPr>
          <a:lstStyle>
            <a:lvl1pPr>
              <a:defRPr sz="3200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altLang="ko-KR" dirty="0" smtClean="0"/>
              <a:t>Master Title</a:t>
            </a:r>
            <a:endParaRPr lang="en-US" dirty="0"/>
          </a:p>
        </p:txBody>
      </p:sp>
      <p:grpSp>
        <p:nvGrpSpPr>
          <p:cNvPr id="15" name="그룹 14"/>
          <p:cNvGrpSpPr/>
          <p:nvPr userDrawn="1"/>
        </p:nvGrpSpPr>
        <p:grpSpPr>
          <a:xfrm>
            <a:off x="261546" y="6665495"/>
            <a:ext cx="763578" cy="152708"/>
            <a:chOff x="7049502" y="1118576"/>
            <a:chExt cx="1785918" cy="357166"/>
          </a:xfrm>
        </p:grpSpPr>
        <p:sp>
          <p:nvSpPr>
            <p:cNvPr id="10" name="직사각형 9"/>
            <p:cNvSpPr/>
            <p:nvPr userDrawn="1"/>
          </p:nvSpPr>
          <p:spPr>
            <a:xfrm>
              <a:off x="7049502" y="1135740"/>
              <a:ext cx="664598" cy="3258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 userDrawn="1"/>
          </p:nvSpPr>
          <p:spPr>
            <a:xfrm>
              <a:off x="7319025" y="1319908"/>
              <a:ext cx="430034" cy="155834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 userDrawn="1"/>
          </p:nvSpPr>
          <p:spPr>
            <a:xfrm>
              <a:off x="8123457" y="1135740"/>
              <a:ext cx="664598" cy="3258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 userDrawn="1"/>
          </p:nvSpPr>
          <p:spPr>
            <a:xfrm>
              <a:off x="8405386" y="1118576"/>
              <a:ext cx="430034" cy="240835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 userDrawn="1"/>
          </p:nvSpPr>
          <p:spPr>
            <a:xfrm>
              <a:off x="7788153" y="1135740"/>
              <a:ext cx="273658" cy="3258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7411" y="-99265"/>
            <a:ext cx="1248924" cy="1292873"/>
          </a:xfrm>
          <a:prstGeom prst="rect">
            <a:avLst/>
          </a:prstGeom>
        </p:spPr>
      </p:pic>
      <p:cxnSp>
        <p:nvCxnSpPr>
          <p:cNvPr id="19" name="직선 연결선 18"/>
          <p:cNvCxnSpPr/>
          <p:nvPr userDrawn="1"/>
        </p:nvCxnSpPr>
        <p:spPr>
          <a:xfrm>
            <a:off x="0" y="1002632"/>
            <a:ext cx="9144000" cy="0"/>
          </a:xfrm>
          <a:prstGeom prst="line">
            <a:avLst/>
          </a:prstGeom>
          <a:ln w="38100">
            <a:solidFill>
              <a:srgbClr val="D41F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6919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rgbClr val="0B31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320" y="2816643"/>
            <a:ext cx="7886700" cy="1971923"/>
          </a:xfrm>
        </p:spPr>
        <p:txBody>
          <a:bodyPr anchor="t"/>
          <a:lstStyle>
            <a:lvl1pPr>
              <a:defRPr sz="6000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Chapter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5341" y="2221831"/>
            <a:ext cx="3763628" cy="489283"/>
          </a:xfr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 smtClean="0"/>
              <a:t>Chapter number here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396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76D1-8A93-45F8-ACEA-6237A994BD59}" type="datetime1">
              <a:rPr lang="ko-KR" altLang="en-US" smtClean="0"/>
              <a:t>2017-09-16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07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5262-D847-4053-973A-3CA61F6EF397}" type="datetime1">
              <a:rPr lang="ko-KR" altLang="en-US" smtClean="0"/>
              <a:t>2017-09-16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04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321E-80CB-4BC9-9C59-F188D686D85B}" type="datetime1">
              <a:rPr lang="ko-KR" altLang="en-US" smtClean="0"/>
              <a:t>2017-09-16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65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3B93-CD5C-49CE-97E1-E55B5CC5F300}" type="datetime1">
              <a:rPr lang="ko-KR" altLang="en-US" smtClean="0"/>
              <a:t>2017-09-16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710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49F7-1BD7-4C74-AC40-9C575F64793F}" type="datetime1">
              <a:rPr lang="ko-KR" altLang="en-US" smtClean="0"/>
              <a:t>2017-09-16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306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43BD-B562-47B5-9C92-F1DC712E45D4}" type="datetime1">
              <a:rPr lang="ko-KR" altLang="en-US" smtClean="0"/>
              <a:t>2017-09-16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231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9B219-7F63-4386-880D-E03BCBCDC7B3}" type="datetime1">
              <a:rPr lang="ko-KR" altLang="en-US" smtClean="0"/>
              <a:t>2017-09-16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Copyright  2015 Perception and </a:t>
            </a:r>
            <a:r>
              <a:rPr lang="en-US" altLang="ko-KR" dirty="0" err="1" smtClean="0"/>
              <a:t>Interlligence</a:t>
            </a:r>
            <a:r>
              <a:rPr lang="en-US" altLang="ko-KR" dirty="0" smtClean="0"/>
              <a:t> Lab., Seoul National University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263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5.png"/><Relationship Id="rId5" Type="http://schemas.openxmlformats.org/officeDocument/2006/relationships/image" Target="../media/image15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Deep Learning Architecture for Pedestrian 3-D Localization and Tracking using Multiple cameras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11572" y="3323388"/>
            <a:ext cx="5741581" cy="377914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err="1" smtClean="0"/>
              <a:t>KiKyung</a:t>
            </a:r>
            <a:r>
              <a:rPr lang="en-US" altLang="ko-KR" dirty="0" smtClean="0"/>
              <a:t> Kim, </a:t>
            </a:r>
            <a:r>
              <a:rPr lang="en-US" altLang="ko-KR" dirty="0" err="1" smtClean="0"/>
              <a:t>Byeongho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Heo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Moonsub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Byeon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Jin</a:t>
            </a:r>
            <a:r>
              <a:rPr lang="en-US" altLang="ko-KR" dirty="0" smtClean="0"/>
              <a:t> Young Choi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85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Our strategy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Perception and Intelligence Lab., Copyright  © 2015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Framework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743917" y="4516224"/>
            <a:ext cx="968662" cy="2843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Input images</a:t>
            </a:r>
            <a:endParaRPr lang="ko-KR" altLang="en-US" sz="10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13" y="2015812"/>
            <a:ext cx="1403366" cy="84071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13" y="2856522"/>
            <a:ext cx="1403366" cy="83472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13" y="3691242"/>
            <a:ext cx="1403366" cy="824982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2801275" y="4510295"/>
            <a:ext cx="968662" cy="2843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Detection results</a:t>
            </a:r>
            <a:endParaRPr lang="ko-KR" altLang="en-US" sz="1000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571" y="2009883"/>
            <a:ext cx="1403366" cy="84071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571" y="2850593"/>
            <a:ext cx="1403366" cy="83472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571" y="3685313"/>
            <a:ext cx="1403366" cy="824982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2638302" y="2179881"/>
            <a:ext cx="310335" cy="42389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386759" y="2169149"/>
            <a:ext cx="231230" cy="380964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3161613" y="3027661"/>
            <a:ext cx="231230" cy="413159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3033828" y="2904250"/>
            <a:ext cx="146040" cy="26828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215607" y="2875881"/>
            <a:ext cx="146812" cy="242997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2620047" y="3789590"/>
            <a:ext cx="176465" cy="289748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131188" y="3752030"/>
            <a:ext cx="188635" cy="29511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2607878" y="3746664"/>
            <a:ext cx="146040" cy="23072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5009919" y="4510295"/>
            <a:ext cx="968662" cy="2843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Find 2-D PGPs</a:t>
            </a:r>
            <a:endParaRPr lang="ko-KR" altLang="en-US" sz="1000" dirty="0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215" y="2009883"/>
            <a:ext cx="1403366" cy="84071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215" y="2850593"/>
            <a:ext cx="1403366" cy="83472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215" y="3685313"/>
            <a:ext cx="1403366" cy="824982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4846946" y="2179881"/>
            <a:ext cx="310335" cy="42389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5595403" y="2169149"/>
            <a:ext cx="231230" cy="380964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5370258" y="3027661"/>
            <a:ext cx="231230" cy="413159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242472" y="2904250"/>
            <a:ext cx="146040" cy="26828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5424251" y="2875881"/>
            <a:ext cx="146812" cy="242997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4828691" y="3789590"/>
            <a:ext cx="176465" cy="289748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5339832" y="3752030"/>
            <a:ext cx="188635" cy="29511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4816522" y="3746664"/>
            <a:ext cx="146040" cy="23072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곱셈 기호 38"/>
          <p:cNvSpPr/>
          <p:nvPr/>
        </p:nvSpPr>
        <p:spPr>
          <a:xfrm>
            <a:off x="5002114" y="2513524"/>
            <a:ext cx="54999" cy="6016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40" name="곱셈 기호 39"/>
          <p:cNvSpPr/>
          <p:nvPr/>
        </p:nvSpPr>
        <p:spPr>
          <a:xfrm>
            <a:off x="5655238" y="2470599"/>
            <a:ext cx="54999" cy="6016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41" name="곱셈 기호 40"/>
          <p:cNvSpPr/>
          <p:nvPr/>
        </p:nvSpPr>
        <p:spPr>
          <a:xfrm>
            <a:off x="5419951" y="3343419"/>
            <a:ext cx="54999" cy="6016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42" name="곱셈 기호 41"/>
          <p:cNvSpPr/>
          <p:nvPr/>
        </p:nvSpPr>
        <p:spPr>
          <a:xfrm>
            <a:off x="5290137" y="3096597"/>
            <a:ext cx="54999" cy="6016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43" name="곱셈 기호 42"/>
          <p:cNvSpPr/>
          <p:nvPr/>
        </p:nvSpPr>
        <p:spPr>
          <a:xfrm>
            <a:off x="5464574" y="3060825"/>
            <a:ext cx="54999" cy="6016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44" name="곱셈 기호 43"/>
          <p:cNvSpPr/>
          <p:nvPr/>
        </p:nvSpPr>
        <p:spPr>
          <a:xfrm>
            <a:off x="5399668" y="3972994"/>
            <a:ext cx="54999" cy="6016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45" name="곱셈 기호 44"/>
          <p:cNvSpPr/>
          <p:nvPr/>
        </p:nvSpPr>
        <p:spPr>
          <a:xfrm>
            <a:off x="4916924" y="4001611"/>
            <a:ext cx="54999" cy="6016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46" name="곱셈 기호 45"/>
          <p:cNvSpPr/>
          <p:nvPr/>
        </p:nvSpPr>
        <p:spPr>
          <a:xfrm>
            <a:off x="4876357" y="3930068"/>
            <a:ext cx="54999" cy="6016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7190494" y="4504366"/>
            <a:ext cx="968662" cy="2843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Tracking results</a:t>
            </a:r>
            <a:endParaRPr lang="ko-KR" altLang="en-US" sz="1000" dirty="0"/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966" y="2009883"/>
            <a:ext cx="1403366" cy="840710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966" y="2850593"/>
            <a:ext cx="1403366" cy="834720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966" y="3685313"/>
            <a:ext cx="1403366" cy="824982"/>
          </a:xfrm>
          <a:prstGeom prst="rect">
            <a:avLst/>
          </a:prstGeom>
        </p:spPr>
      </p:pic>
      <p:sp>
        <p:nvSpPr>
          <p:cNvPr id="51" name="직사각형 50"/>
          <p:cNvSpPr/>
          <p:nvPr/>
        </p:nvSpPr>
        <p:spPr>
          <a:xfrm>
            <a:off x="7029698" y="2179881"/>
            <a:ext cx="310335" cy="42389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7778154" y="2169149"/>
            <a:ext cx="231230" cy="38096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7553009" y="3027661"/>
            <a:ext cx="231230" cy="41315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7425224" y="2904250"/>
            <a:ext cx="146040" cy="26828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7607002" y="2875881"/>
            <a:ext cx="146812" cy="24299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7011443" y="3789590"/>
            <a:ext cx="176465" cy="28974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7522583" y="3752030"/>
            <a:ext cx="188635" cy="29511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6999273" y="3746664"/>
            <a:ext cx="146040" cy="23072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곱셈 기호 58"/>
          <p:cNvSpPr/>
          <p:nvPr/>
        </p:nvSpPr>
        <p:spPr>
          <a:xfrm>
            <a:off x="7184865" y="2513524"/>
            <a:ext cx="54999" cy="6016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0" name="곱셈 기호 59"/>
          <p:cNvSpPr/>
          <p:nvPr/>
        </p:nvSpPr>
        <p:spPr>
          <a:xfrm>
            <a:off x="7837989" y="2470599"/>
            <a:ext cx="54999" cy="6016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1" name="곱셈 기호 60"/>
          <p:cNvSpPr/>
          <p:nvPr/>
        </p:nvSpPr>
        <p:spPr>
          <a:xfrm>
            <a:off x="7602702" y="3343419"/>
            <a:ext cx="54999" cy="6016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2" name="곱셈 기호 61"/>
          <p:cNvSpPr/>
          <p:nvPr/>
        </p:nvSpPr>
        <p:spPr>
          <a:xfrm>
            <a:off x="7472889" y="3096597"/>
            <a:ext cx="54999" cy="6016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3" name="곱셈 기호 62"/>
          <p:cNvSpPr/>
          <p:nvPr/>
        </p:nvSpPr>
        <p:spPr>
          <a:xfrm>
            <a:off x="7647326" y="3060825"/>
            <a:ext cx="54999" cy="6016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4" name="곱셈 기호 63"/>
          <p:cNvSpPr/>
          <p:nvPr/>
        </p:nvSpPr>
        <p:spPr>
          <a:xfrm>
            <a:off x="7582419" y="3972994"/>
            <a:ext cx="54999" cy="6016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5" name="곱셈 기호 64"/>
          <p:cNvSpPr/>
          <p:nvPr/>
        </p:nvSpPr>
        <p:spPr>
          <a:xfrm>
            <a:off x="7099675" y="4001611"/>
            <a:ext cx="54999" cy="6016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6" name="곱셈 기호 65"/>
          <p:cNvSpPr/>
          <p:nvPr/>
        </p:nvSpPr>
        <p:spPr>
          <a:xfrm>
            <a:off x="7059108" y="3930068"/>
            <a:ext cx="54999" cy="6016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8" name="오른쪽 화살표 67"/>
          <p:cNvSpPr/>
          <p:nvPr/>
        </p:nvSpPr>
        <p:spPr>
          <a:xfrm>
            <a:off x="1690898" y="3172535"/>
            <a:ext cx="635034" cy="26828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오른쪽 화살표 69"/>
          <p:cNvSpPr/>
          <p:nvPr/>
        </p:nvSpPr>
        <p:spPr>
          <a:xfrm>
            <a:off x="3769099" y="3172535"/>
            <a:ext cx="795879" cy="26828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오른쪽 화살표 70"/>
          <p:cNvSpPr/>
          <p:nvPr/>
        </p:nvSpPr>
        <p:spPr>
          <a:xfrm>
            <a:off x="5978581" y="3146326"/>
            <a:ext cx="754264" cy="26828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4" name="그룹 93"/>
          <p:cNvGrpSpPr/>
          <p:nvPr/>
        </p:nvGrpSpPr>
        <p:grpSpPr>
          <a:xfrm>
            <a:off x="1904378" y="1724025"/>
            <a:ext cx="2248521" cy="4151153"/>
            <a:chOff x="1904378" y="1724025"/>
            <a:chExt cx="2248521" cy="4151153"/>
          </a:xfrm>
        </p:grpSpPr>
        <p:sp>
          <p:nvSpPr>
            <p:cNvPr id="72" name="직사각형 71"/>
            <p:cNvSpPr/>
            <p:nvPr/>
          </p:nvSpPr>
          <p:spPr>
            <a:xfrm>
              <a:off x="1904378" y="1724025"/>
              <a:ext cx="2248521" cy="412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3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971286" y="5228847"/>
              <a:ext cx="2114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Detection Network</a:t>
              </a:r>
            </a:p>
            <a:p>
              <a:r>
                <a:rPr lang="en-US" altLang="ko-KR" dirty="0" smtClean="0"/>
                <a:t>(D-Net)</a:t>
              </a:r>
              <a:endParaRPr lang="ko-KR" altLang="en-US" dirty="0"/>
            </a:p>
          </p:txBody>
        </p:sp>
      </p:grpSp>
      <p:grpSp>
        <p:nvGrpSpPr>
          <p:cNvPr id="95" name="그룹 94"/>
          <p:cNvGrpSpPr/>
          <p:nvPr/>
        </p:nvGrpSpPr>
        <p:grpSpPr>
          <a:xfrm>
            <a:off x="4237988" y="1724025"/>
            <a:ext cx="2248520" cy="4151153"/>
            <a:chOff x="4237988" y="1724025"/>
            <a:chExt cx="2248520" cy="4151153"/>
          </a:xfrm>
        </p:grpSpPr>
        <p:sp>
          <p:nvSpPr>
            <p:cNvPr id="86" name="직사각형 85"/>
            <p:cNvSpPr/>
            <p:nvPr/>
          </p:nvSpPr>
          <p:spPr>
            <a:xfrm>
              <a:off x="4237988" y="1724025"/>
              <a:ext cx="2142708" cy="412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3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304895" y="5228847"/>
              <a:ext cx="2181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Localization Network</a:t>
              </a:r>
            </a:p>
            <a:p>
              <a:r>
                <a:rPr lang="en-US" altLang="ko-KR" dirty="0" smtClean="0"/>
                <a:t>(L-Net)</a:t>
              </a:r>
              <a:endParaRPr lang="ko-KR" altLang="en-US" dirty="0"/>
            </a:p>
          </p:txBody>
        </p:sp>
      </p:grpSp>
      <p:grpSp>
        <p:nvGrpSpPr>
          <p:cNvPr id="96" name="그룹 95"/>
          <p:cNvGrpSpPr/>
          <p:nvPr/>
        </p:nvGrpSpPr>
        <p:grpSpPr>
          <a:xfrm>
            <a:off x="6541818" y="1724025"/>
            <a:ext cx="2114936" cy="4151153"/>
            <a:chOff x="6541818" y="1724025"/>
            <a:chExt cx="2114936" cy="4151153"/>
          </a:xfrm>
          <a:solidFill>
            <a:srgbClr val="FF0000">
              <a:alpha val="28000"/>
            </a:srgbClr>
          </a:solidFill>
        </p:grpSpPr>
        <p:sp>
          <p:nvSpPr>
            <p:cNvPr id="92" name="직사각형 91"/>
            <p:cNvSpPr/>
            <p:nvPr/>
          </p:nvSpPr>
          <p:spPr>
            <a:xfrm>
              <a:off x="6541818" y="1724025"/>
              <a:ext cx="2002108" cy="412432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542050" y="5228847"/>
              <a:ext cx="2114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Min-Cost Network Flow based MCMTT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74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그림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610" y="2765705"/>
            <a:ext cx="285750" cy="419100"/>
          </a:xfrm>
          <a:prstGeom prst="rect">
            <a:avLst/>
          </a:prstGeom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Min-cost Network Flow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Perception and Intelligence Lab., Copyright  © 2015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Tracking Algorithm</a:t>
            </a:r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5766195" y="3111149"/>
            <a:ext cx="349483" cy="352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T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1562912" y="2449485"/>
            <a:ext cx="349483" cy="352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2677337" y="2192310"/>
            <a:ext cx="349483" cy="352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2677337" y="2886354"/>
            <a:ext cx="349483" cy="352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2677337" y="3628981"/>
            <a:ext cx="349483" cy="352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782237" y="2758724"/>
            <a:ext cx="349483" cy="352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782237" y="3452768"/>
            <a:ext cx="349483" cy="352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712395" y="2192310"/>
            <a:ext cx="349483" cy="352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712395" y="2886354"/>
            <a:ext cx="349483" cy="352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4712395" y="3628981"/>
            <a:ext cx="349483" cy="352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8" name="직선 화살표 연결선 17"/>
          <p:cNvCxnSpPr>
            <a:stCxn id="7" idx="6"/>
            <a:endCxn id="8" idx="2"/>
          </p:cNvCxnSpPr>
          <p:nvPr/>
        </p:nvCxnSpPr>
        <p:spPr>
          <a:xfrm flipV="1">
            <a:off x="1912395" y="2368523"/>
            <a:ext cx="764942" cy="25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7" idx="6"/>
            <a:endCxn id="9" idx="2"/>
          </p:cNvCxnSpPr>
          <p:nvPr/>
        </p:nvCxnSpPr>
        <p:spPr>
          <a:xfrm>
            <a:off x="1912395" y="2625698"/>
            <a:ext cx="764942" cy="436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7" idx="6"/>
            <a:endCxn id="10" idx="2"/>
          </p:cNvCxnSpPr>
          <p:nvPr/>
        </p:nvCxnSpPr>
        <p:spPr>
          <a:xfrm>
            <a:off x="1912395" y="2625698"/>
            <a:ext cx="764942" cy="1179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0" idx="6"/>
            <a:endCxn id="11" idx="2"/>
          </p:cNvCxnSpPr>
          <p:nvPr/>
        </p:nvCxnSpPr>
        <p:spPr>
          <a:xfrm flipV="1">
            <a:off x="3026820" y="2934937"/>
            <a:ext cx="755417" cy="870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9" idx="6"/>
            <a:endCxn id="12" idx="2"/>
          </p:cNvCxnSpPr>
          <p:nvPr/>
        </p:nvCxnSpPr>
        <p:spPr>
          <a:xfrm>
            <a:off x="3026820" y="3062567"/>
            <a:ext cx="755417" cy="566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8" idx="6"/>
            <a:endCxn id="12" idx="2"/>
          </p:cNvCxnSpPr>
          <p:nvPr/>
        </p:nvCxnSpPr>
        <p:spPr>
          <a:xfrm>
            <a:off x="3026820" y="2368523"/>
            <a:ext cx="755417" cy="1260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stCxn id="10" idx="6"/>
            <a:endCxn id="12" idx="2"/>
          </p:cNvCxnSpPr>
          <p:nvPr/>
        </p:nvCxnSpPr>
        <p:spPr>
          <a:xfrm flipV="1">
            <a:off x="3026820" y="3628981"/>
            <a:ext cx="755417" cy="176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9" idx="6"/>
            <a:endCxn id="11" idx="2"/>
          </p:cNvCxnSpPr>
          <p:nvPr/>
        </p:nvCxnSpPr>
        <p:spPr>
          <a:xfrm flipV="1">
            <a:off x="3026820" y="2934937"/>
            <a:ext cx="755417" cy="127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8" idx="6"/>
            <a:endCxn id="11" idx="2"/>
          </p:cNvCxnSpPr>
          <p:nvPr/>
        </p:nvCxnSpPr>
        <p:spPr>
          <a:xfrm>
            <a:off x="3026820" y="2368523"/>
            <a:ext cx="755417" cy="566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>
            <a:stCxn id="11" idx="6"/>
            <a:endCxn id="14" idx="2"/>
          </p:cNvCxnSpPr>
          <p:nvPr/>
        </p:nvCxnSpPr>
        <p:spPr>
          <a:xfrm flipV="1">
            <a:off x="4131720" y="2368523"/>
            <a:ext cx="580675" cy="566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stCxn id="11" idx="6"/>
            <a:endCxn id="15" idx="2"/>
          </p:cNvCxnSpPr>
          <p:nvPr/>
        </p:nvCxnSpPr>
        <p:spPr>
          <a:xfrm>
            <a:off x="4131720" y="2934937"/>
            <a:ext cx="580675" cy="127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>
            <a:stCxn id="11" idx="6"/>
            <a:endCxn id="16" idx="2"/>
          </p:cNvCxnSpPr>
          <p:nvPr/>
        </p:nvCxnSpPr>
        <p:spPr>
          <a:xfrm>
            <a:off x="4131720" y="2934937"/>
            <a:ext cx="580675" cy="870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>
            <a:stCxn id="12" idx="6"/>
            <a:endCxn id="15" idx="2"/>
          </p:cNvCxnSpPr>
          <p:nvPr/>
        </p:nvCxnSpPr>
        <p:spPr>
          <a:xfrm flipV="1">
            <a:off x="4131720" y="3062567"/>
            <a:ext cx="580675" cy="566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>
            <a:stCxn id="12" idx="6"/>
            <a:endCxn id="16" idx="2"/>
          </p:cNvCxnSpPr>
          <p:nvPr/>
        </p:nvCxnSpPr>
        <p:spPr>
          <a:xfrm>
            <a:off x="4131720" y="3628981"/>
            <a:ext cx="580675" cy="176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>
            <a:stCxn id="14" idx="6"/>
            <a:endCxn id="6" idx="2"/>
          </p:cNvCxnSpPr>
          <p:nvPr/>
        </p:nvCxnSpPr>
        <p:spPr>
          <a:xfrm>
            <a:off x="5061878" y="2368523"/>
            <a:ext cx="704317" cy="918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>
            <a:stCxn id="15" idx="6"/>
            <a:endCxn id="6" idx="2"/>
          </p:cNvCxnSpPr>
          <p:nvPr/>
        </p:nvCxnSpPr>
        <p:spPr>
          <a:xfrm>
            <a:off x="5061878" y="3062567"/>
            <a:ext cx="704317" cy="224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>
            <a:stCxn id="16" idx="6"/>
            <a:endCxn id="6" idx="2"/>
          </p:cNvCxnSpPr>
          <p:nvPr/>
        </p:nvCxnSpPr>
        <p:spPr>
          <a:xfrm flipV="1">
            <a:off x="5061878" y="3287362"/>
            <a:ext cx="704317" cy="517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직선 화살표 연결선 67"/>
          <p:cNvCxnSpPr>
            <a:stCxn id="8" idx="6"/>
            <a:endCxn id="14" idx="2"/>
          </p:cNvCxnSpPr>
          <p:nvPr/>
        </p:nvCxnSpPr>
        <p:spPr>
          <a:xfrm>
            <a:off x="3026820" y="2368523"/>
            <a:ext cx="16855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구부러진 연결선 77"/>
          <p:cNvCxnSpPr>
            <a:stCxn id="8" idx="0"/>
            <a:endCxn id="6" idx="0"/>
          </p:cNvCxnSpPr>
          <p:nvPr/>
        </p:nvCxnSpPr>
        <p:spPr>
          <a:xfrm rot="16200000" flipH="1">
            <a:off x="3937088" y="1107300"/>
            <a:ext cx="918839" cy="3088858"/>
          </a:xfrm>
          <a:prstGeom prst="curvedConnector3">
            <a:avLst>
              <a:gd name="adj1" fmla="val -2487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그림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778" y="3228508"/>
            <a:ext cx="381000" cy="371475"/>
          </a:xfrm>
          <a:prstGeom prst="rect">
            <a:avLst/>
          </a:prstGeom>
        </p:spPr>
      </p:pic>
      <p:pic>
        <p:nvPicPr>
          <p:cNvPr id="99" name="그림 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862" y="3590881"/>
            <a:ext cx="390525" cy="371475"/>
          </a:xfrm>
          <a:prstGeom prst="rect">
            <a:avLst/>
          </a:prstGeom>
        </p:spPr>
      </p:pic>
      <p:pic>
        <p:nvPicPr>
          <p:cNvPr id="100" name="그림 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153" y="3831742"/>
            <a:ext cx="4191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그림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648" y="2571742"/>
            <a:ext cx="285750" cy="419100"/>
          </a:xfrm>
          <a:prstGeom prst="rect">
            <a:avLst/>
          </a:prstGeom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Min-cost Network Flow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Perception and Intelligence Lab., Copyright  © 2015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Tracking Algorithm</a:t>
            </a:r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5079233" y="2917186"/>
            <a:ext cx="349483" cy="352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T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875950" y="2255522"/>
            <a:ext cx="349483" cy="352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1990375" y="1998347"/>
            <a:ext cx="349483" cy="352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1990375" y="2692391"/>
            <a:ext cx="349483" cy="352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990375" y="3435018"/>
            <a:ext cx="349483" cy="352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095275" y="2564761"/>
            <a:ext cx="349483" cy="352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095275" y="3258805"/>
            <a:ext cx="349483" cy="352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025433" y="1998347"/>
            <a:ext cx="349483" cy="352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025433" y="2692391"/>
            <a:ext cx="349483" cy="352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4025433" y="3435018"/>
            <a:ext cx="349483" cy="352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8" name="직선 화살표 연결선 17"/>
          <p:cNvCxnSpPr>
            <a:stCxn id="7" idx="6"/>
            <a:endCxn id="8" idx="2"/>
          </p:cNvCxnSpPr>
          <p:nvPr/>
        </p:nvCxnSpPr>
        <p:spPr>
          <a:xfrm flipV="1">
            <a:off x="1225433" y="2174560"/>
            <a:ext cx="764942" cy="25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7" idx="6"/>
            <a:endCxn id="9" idx="2"/>
          </p:cNvCxnSpPr>
          <p:nvPr/>
        </p:nvCxnSpPr>
        <p:spPr>
          <a:xfrm>
            <a:off x="1225433" y="2431735"/>
            <a:ext cx="764942" cy="436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7" idx="6"/>
            <a:endCxn id="10" idx="2"/>
          </p:cNvCxnSpPr>
          <p:nvPr/>
        </p:nvCxnSpPr>
        <p:spPr>
          <a:xfrm>
            <a:off x="1225433" y="2431735"/>
            <a:ext cx="764942" cy="1179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0" idx="6"/>
            <a:endCxn id="11" idx="2"/>
          </p:cNvCxnSpPr>
          <p:nvPr/>
        </p:nvCxnSpPr>
        <p:spPr>
          <a:xfrm flipV="1">
            <a:off x="2339858" y="2740974"/>
            <a:ext cx="755417" cy="870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9" idx="6"/>
            <a:endCxn id="12" idx="2"/>
          </p:cNvCxnSpPr>
          <p:nvPr/>
        </p:nvCxnSpPr>
        <p:spPr>
          <a:xfrm>
            <a:off x="2339858" y="2868604"/>
            <a:ext cx="755417" cy="566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8" idx="6"/>
            <a:endCxn id="12" idx="2"/>
          </p:cNvCxnSpPr>
          <p:nvPr/>
        </p:nvCxnSpPr>
        <p:spPr>
          <a:xfrm>
            <a:off x="2339858" y="2174560"/>
            <a:ext cx="755417" cy="1260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stCxn id="10" idx="6"/>
            <a:endCxn id="12" idx="2"/>
          </p:cNvCxnSpPr>
          <p:nvPr/>
        </p:nvCxnSpPr>
        <p:spPr>
          <a:xfrm flipV="1">
            <a:off x="2339858" y="3435018"/>
            <a:ext cx="755417" cy="176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9" idx="6"/>
            <a:endCxn id="11" idx="2"/>
          </p:cNvCxnSpPr>
          <p:nvPr/>
        </p:nvCxnSpPr>
        <p:spPr>
          <a:xfrm flipV="1">
            <a:off x="2339858" y="2740974"/>
            <a:ext cx="755417" cy="127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8" idx="6"/>
            <a:endCxn id="11" idx="2"/>
          </p:cNvCxnSpPr>
          <p:nvPr/>
        </p:nvCxnSpPr>
        <p:spPr>
          <a:xfrm>
            <a:off x="2339858" y="2174560"/>
            <a:ext cx="755417" cy="566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>
            <a:stCxn id="11" idx="6"/>
            <a:endCxn id="14" idx="2"/>
          </p:cNvCxnSpPr>
          <p:nvPr/>
        </p:nvCxnSpPr>
        <p:spPr>
          <a:xfrm flipV="1">
            <a:off x="3444758" y="2174560"/>
            <a:ext cx="580675" cy="566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stCxn id="11" idx="6"/>
            <a:endCxn id="15" idx="2"/>
          </p:cNvCxnSpPr>
          <p:nvPr/>
        </p:nvCxnSpPr>
        <p:spPr>
          <a:xfrm>
            <a:off x="3444758" y="2740974"/>
            <a:ext cx="580675" cy="127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>
            <a:stCxn id="11" idx="6"/>
            <a:endCxn id="16" idx="2"/>
          </p:cNvCxnSpPr>
          <p:nvPr/>
        </p:nvCxnSpPr>
        <p:spPr>
          <a:xfrm>
            <a:off x="3444758" y="2740974"/>
            <a:ext cx="580675" cy="870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>
            <a:stCxn id="12" idx="6"/>
            <a:endCxn id="15" idx="2"/>
          </p:cNvCxnSpPr>
          <p:nvPr/>
        </p:nvCxnSpPr>
        <p:spPr>
          <a:xfrm flipV="1">
            <a:off x="3444758" y="2868604"/>
            <a:ext cx="580675" cy="566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>
            <a:stCxn id="12" idx="6"/>
            <a:endCxn id="16" idx="2"/>
          </p:cNvCxnSpPr>
          <p:nvPr/>
        </p:nvCxnSpPr>
        <p:spPr>
          <a:xfrm>
            <a:off x="3444758" y="3435018"/>
            <a:ext cx="580675" cy="176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>
            <a:stCxn id="14" idx="6"/>
            <a:endCxn id="6" idx="2"/>
          </p:cNvCxnSpPr>
          <p:nvPr/>
        </p:nvCxnSpPr>
        <p:spPr>
          <a:xfrm>
            <a:off x="4374916" y="2174560"/>
            <a:ext cx="704317" cy="918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>
            <a:stCxn id="15" idx="6"/>
            <a:endCxn id="6" idx="2"/>
          </p:cNvCxnSpPr>
          <p:nvPr/>
        </p:nvCxnSpPr>
        <p:spPr>
          <a:xfrm>
            <a:off x="4374916" y="2868604"/>
            <a:ext cx="704317" cy="224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>
            <a:stCxn id="16" idx="6"/>
            <a:endCxn id="6" idx="2"/>
          </p:cNvCxnSpPr>
          <p:nvPr/>
        </p:nvCxnSpPr>
        <p:spPr>
          <a:xfrm flipV="1">
            <a:off x="4374916" y="3093399"/>
            <a:ext cx="704317" cy="517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직선 화살표 연결선 67"/>
          <p:cNvCxnSpPr>
            <a:stCxn id="8" idx="6"/>
            <a:endCxn id="14" idx="2"/>
          </p:cNvCxnSpPr>
          <p:nvPr/>
        </p:nvCxnSpPr>
        <p:spPr>
          <a:xfrm>
            <a:off x="2339858" y="2174560"/>
            <a:ext cx="16855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구부러진 연결선 77"/>
          <p:cNvCxnSpPr>
            <a:stCxn id="8" idx="0"/>
            <a:endCxn id="6" idx="0"/>
          </p:cNvCxnSpPr>
          <p:nvPr/>
        </p:nvCxnSpPr>
        <p:spPr>
          <a:xfrm rot="16200000" flipH="1">
            <a:off x="3250126" y="913337"/>
            <a:ext cx="918839" cy="3088858"/>
          </a:xfrm>
          <a:prstGeom prst="curvedConnector3">
            <a:avLst>
              <a:gd name="adj1" fmla="val -2487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타원 78"/>
          <p:cNvSpPr/>
          <p:nvPr/>
        </p:nvSpPr>
        <p:spPr>
          <a:xfrm>
            <a:off x="5659908" y="1687470"/>
            <a:ext cx="349483" cy="352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5544453" y="1511102"/>
            <a:ext cx="2894698" cy="705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dirty="0" smtClean="0">
                <a:solidFill>
                  <a:schemeClr val="tx1"/>
                </a:solidFill>
              </a:rPr>
              <a:t>: one possible detection association in a frame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81" name="그림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458" y="2367227"/>
            <a:ext cx="1403366" cy="840710"/>
          </a:xfrm>
          <a:prstGeom prst="rect">
            <a:avLst/>
          </a:prstGeom>
        </p:spPr>
      </p:pic>
      <p:pic>
        <p:nvPicPr>
          <p:cNvPr id="82" name="그림 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3458" y="3207937"/>
            <a:ext cx="1403366" cy="834720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3458" y="4042657"/>
            <a:ext cx="1403366" cy="824982"/>
          </a:xfrm>
          <a:prstGeom prst="rect">
            <a:avLst/>
          </a:prstGeom>
        </p:spPr>
      </p:pic>
      <p:sp>
        <p:nvSpPr>
          <p:cNvPr id="84" name="직사각형 83"/>
          <p:cNvSpPr/>
          <p:nvPr/>
        </p:nvSpPr>
        <p:spPr>
          <a:xfrm>
            <a:off x="5910667" y="2484047"/>
            <a:ext cx="221037" cy="4779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/>
          <p:cNvSpPr/>
          <p:nvPr/>
        </p:nvSpPr>
        <p:spPr>
          <a:xfrm>
            <a:off x="6405967" y="3312722"/>
            <a:ext cx="221037" cy="4779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6377392" y="4065197"/>
            <a:ext cx="204383" cy="3829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8" name="직선 연결선 87"/>
          <p:cNvCxnSpPr>
            <a:stCxn id="84" idx="3"/>
            <a:endCxn id="85" idx="0"/>
          </p:cNvCxnSpPr>
          <p:nvPr/>
        </p:nvCxnSpPr>
        <p:spPr>
          <a:xfrm>
            <a:off x="6131704" y="2722999"/>
            <a:ext cx="384782" cy="58972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/>
          <p:cNvCxnSpPr>
            <a:stCxn id="85" idx="2"/>
            <a:endCxn id="86" idx="0"/>
          </p:cNvCxnSpPr>
          <p:nvPr/>
        </p:nvCxnSpPr>
        <p:spPr>
          <a:xfrm flipH="1">
            <a:off x="6479584" y="3790626"/>
            <a:ext cx="36902" cy="27457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그림 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2382" y="4874773"/>
            <a:ext cx="4543425" cy="400050"/>
          </a:xfrm>
          <a:prstGeom prst="rect">
            <a:avLst/>
          </a:prstGeom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2382" y="5274823"/>
            <a:ext cx="1781175" cy="314325"/>
          </a:xfrm>
          <a:prstGeom prst="rect">
            <a:avLst/>
          </a:prstGeom>
        </p:spPr>
      </p:pic>
      <p:sp>
        <p:nvSpPr>
          <p:cNvPr id="95" name="오른쪽 화살표 94"/>
          <p:cNvSpPr/>
          <p:nvPr/>
        </p:nvSpPr>
        <p:spPr>
          <a:xfrm>
            <a:off x="7080441" y="3551674"/>
            <a:ext cx="295275" cy="23576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6" name="그림 9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3130" y="3523124"/>
            <a:ext cx="409575" cy="371475"/>
          </a:xfrm>
          <a:prstGeom prst="rect">
            <a:avLst/>
          </a:prstGeom>
        </p:spPr>
      </p:pic>
      <p:sp>
        <p:nvSpPr>
          <p:cNvPr id="97" name="타원 96"/>
          <p:cNvSpPr/>
          <p:nvPr/>
        </p:nvSpPr>
        <p:spPr>
          <a:xfrm>
            <a:off x="7554925" y="3515075"/>
            <a:ext cx="349483" cy="352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98" name="그림 9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1816" y="3034545"/>
            <a:ext cx="381000" cy="371475"/>
          </a:xfrm>
          <a:prstGeom prst="rect">
            <a:avLst/>
          </a:prstGeom>
        </p:spPr>
      </p:pic>
      <p:pic>
        <p:nvPicPr>
          <p:cNvPr id="99" name="그림 9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6900" y="3396918"/>
            <a:ext cx="390525" cy="371475"/>
          </a:xfrm>
          <a:prstGeom prst="rect">
            <a:avLst/>
          </a:prstGeom>
        </p:spPr>
      </p:pic>
      <p:pic>
        <p:nvPicPr>
          <p:cNvPr id="100" name="그림 9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49191" y="3637779"/>
            <a:ext cx="419100" cy="40005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491217" y="1292873"/>
            <a:ext cx="3366456" cy="36485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5121476" y="4933406"/>
            <a:ext cx="1177724" cy="3313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6918036" y="4919551"/>
            <a:ext cx="1588655" cy="3313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4705927" y="5275151"/>
            <a:ext cx="1140691" cy="3313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2974110" y="2536569"/>
            <a:ext cx="563418" cy="428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2470728" y="3594132"/>
            <a:ext cx="563418" cy="428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5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Min-cost Network Flow</a:t>
                </a:r>
                <a:endParaRPr lang="ko-KR" altLang="en-US" dirty="0" smtClean="0"/>
              </a:p>
              <a:p>
                <a:pPr lvl="1"/>
                <a:r>
                  <a:rPr lang="en-US" altLang="ko-KR" dirty="0" smtClean="0"/>
                  <a:t>2-D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dirty="0" smtClean="0"/>
                  <a:t>to line in 3-D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/>
                  <a:t>.</a:t>
                </a:r>
                <a:endParaRPr lang="ko-KR" altLang="en-US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8" t="-10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Perception and Intelligence Lab., Copyright  © 2015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Tracking Algorithm</a:t>
            </a:r>
            <a:endParaRPr lang="ko-KR" altLang="en-US" dirty="0"/>
          </a:p>
        </p:txBody>
      </p:sp>
      <p:grpSp>
        <p:nvGrpSpPr>
          <p:cNvPr id="19" name="그룹 18"/>
          <p:cNvGrpSpPr/>
          <p:nvPr/>
        </p:nvGrpSpPr>
        <p:grpSpPr>
          <a:xfrm>
            <a:off x="1041167" y="2514056"/>
            <a:ext cx="3799884" cy="2598182"/>
            <a:chOff x="830088" y="2667885"/>
            <a:chExt cx="1403366" cy="840710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0088" y="2667885"/>
              <a:ext cx="1403366" cy="840710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1137297" y="2784705"/>
              <a:ext cx="221037" cy="47790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 flipV="1">
              <a:off x="1261255" y="3192012"/>
              <a:ext cx="34776" cy="302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357" y="5205309"/>
            <a:ext cx="1238250" cy="27622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442" y="2263924"/>
            <a:ext cx="1247775" cy="276225"/>
          </a:xfrm>
          <a:prstGeom prst="rect">
            <a:avLst/>
          </a:prstGeom>
        </p:spPr>
      </p:pic>
      <p:cxnSp>
        <p:nvCxnSpPr>
          <p:cNvPr id="24" name="직선 화살표 연결선 23"/>
          <p:cNvCxnSpPr>
            <a:stCxn id="9" idx="0"/>
            <a:endCxn id="29" idx="2"/>
          </p:cNvCxnSpPr>
          <p:nvPr/>
        </p:nvCxnSpPr>
        <p:spPr>
          <a:xfrm flipV="1">
            <a:off x="2423688" y="2540149"/>
            <a:ext cx="4433642" cy="155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endCxn id="28" idx="1"/>
          </p:cNvCxnSpPr>
          <p:nvPr/>
        </p:nvCxnSpPr>
        <p:spPr>
          <a:xfrm>
            <a:off x="2321850" y="4238625"/>
            <a:ext cx="3602507" cy="1104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flipH="1">
            <a:off x="7210504" y="2402036"/>
            <a:ext cx="437072" cy="29413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직사각형 41"/>
              <p:cNvSpPr/>
              <p:nvPr/>
            </p:nvSpPr>
            <p:spPr>
              <a:xfrm>
                <a:off x="7503305" y="3503396"/>
                <a:ext cx="3843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2" name="직사각형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305" y="3503396"/>
                <a:ext cx="384336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>
              <a:xfrm>
                <a:off x="2200999" y="4092410"/>
                <a:ext cx="445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999" y="4092410"/>
                <a:ext cx="445378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타원 5"/>
          <p:cNvSpPr/>
          <p:nvPr/>
        </p:nvSpPr>
        <p:spPr>
          <a:xfrm>
            <a:off x="1852109" y="3872728"/>
            <a:ext cx="901378" cy="822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5340928" y="1579419"/>
            <a:ext cx="2888672" cy="4301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095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8" grpId="0" animBg="1"/>
      <p:bldP spid="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Min-cost Network Flow</a:t>
                </a:r>
                <a:endParaRPr lang="ko-KR" altLang="en-US" dirty="0" smtClean="0"/>
              </a:p>
              <a:p>
                <a:pPr lvl="1"/>
                <a:r>
                  <a:rPr lang="en-US" altLang="ko-KR" dirty="0" smtClean="0"/>
                  <a:t>2-D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dirty="0" smtClean="0"/>
                  <a:t>to line in 3-D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/>
                  <a:t>.</a:t>
                </a:r>
                <a:endParaRPr lang="ko-KR" altLang="en-US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8" t="-10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Perception and Intelligence Lab., Copyright  © 2015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Tracking Algorithm</a:t>
            </a:r>
            <a:endParaRPr lang="ko-KR" altLang="en-US" dirty="0"/>
          </a:p>
        </p:txBody>
      </p:sp>
      <p:cxnSp>
        <p:nvCxnSpPr>
          <p:cNvPr id="37" name="직선 연결선 36"/>
          <p:cNvCxnSpPr/>
          <p:nvPr/>
        </p:nvCxnSpPr>
        <p:spPr>
          <a:xfrm flipH="1">
            <a:off x="3237972" y="2152650"/>
            <a:ext cx="438149" cy="12287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직사각형 41"/>
              <p:cNvSpPr/>
              <p:nvPr/>
            </p:nvSpPr>
            <p:spPr>
              <a:xfrm>
                <a:off x="3483953" y="2539603"/>
                <a:ext cx="4117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2" name="직사각형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953" y="2539603"/>
                <a:ext cx="41171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그룹 7"/>
          <p:cNvGrpSpPr/>
          <p:nvPr/>
        </p:nvGrpSpPr>
        <p:grpSpPr>
          <a:xfrm>
            <a:off x="1156007" y="2220210"/>
            <a:ext cx="1403366" cy="840710"/>
            <a:chOff x="461211" y="2239260"/>
            <a:chExt cx="1403366" cy="840710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1211" y="2239260"/>
              <a:ext cx="1403366" cy="840710"/>
            </a:xfrm>
            <a:prstGeom prst="rect">
              <a:avLst/>
            </a:prstGeom>
          </p:spPr>
        </p:pic>
        <p:sp>
          <p:nvSpPr>
            <p:cNvPr id="22" name="직사각형 21"/>
            <p:cNvSpPr/>
            <p:nvPr/>
          </p:nvSpPr>
          <p:spPr>
            <a:xfrm>
              <a:off x="768420" y="2356080"/>
              <a:ext cx="221037" cy="47790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/>
            <p:cNvSpPr/>
            <p:nvPr/>
          </p:nvSpPr>
          <p:spPr>
            <a:xfrm flipV="1">
              <a:off x="885343" y="2743319"/>
              <a:ext cx="50531" cy="503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161740" y="3504706"/>
            <a:ext cx="1403366" cy="834720"/>
            <a:chOff x="461211" y="3079970"/>
            <a:chExt cx="1403366" cy="834720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1211" y="3079970"/>
              <a:ext cx="1403366" cy="834720"/>
            </a:xfrm>
            <a:prstGeom prst="rect">
              <a:avLst/>
            </a:prstGeom>
          </p:spPr>
        </p:pic>
        <p:sp>
          <p:nvSpPr>
            <p:cNvPr id="23" name="직사각형 22"/>
            <p:cNvSpPr/>
            <p:nvPr/>
          </p:nvSpPr>
          <p:spPr>
            <a:xfrm>
              <a:off x="1263720" y="3184755"/>
              <a:ext cx="221037" cy="47790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 flipV="1">
              <a:off x="1307618" y="3581519"/>
              <a:ext cx="50531" cy="503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1156007" y="4736350"/>
            <a:ext cx="1403366" cy="824982"/>
            <a:chOff x="461211" y="3914690"/>
            <a:chExt cx="1403366" cy="824982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1211" y="3914690"/>
              <a:ext cx="1403366" cy="824982"/>
            </a:xfrm>
            <a:prstGeom prst="rect">
              <a:avLst/>
            </a:prstGeom>
          </p:spPr>
        </p:pic>
        <p:sp>
          <p:nvSpPr>
            <p:cNvPr id="25" name="직사각형 24"/>
            <p:cNvSpPr/>
            <p:nvPr/>
          </p:nvSpPr>
          <p:spPr>
            <a:xfrm>
              <a:off x="1235145" y="3937230"/>
              <a:ext cx="204383" cy="38297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/>
            <p:cNvSpPr/>
            <p:nvPr/>
          </p:nvSpPr>
          <p:spPr>
            <a:xfrm flipV="1">
              <a:off x="1299176" y="4205005"/>
              <a:ext cx="50531" cy="503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" name="직선 연결선 25"/>
          <p:cNvCxnSpPr>
            <a:stCxn id="22" idx="3"/>
            <a:endCxn id="23" idx="0"/>
          </p:cNvCxnSpPr>
          <p:nvPr/>
        </p:nvCxnSpPr>
        <p:spPr>
          <a:xfrm>
            <a:off x="1684253" y="2575982"/>
            <a:ext cx="390515" cy="10335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직선 연결선 26"/>
          <p:cNvCxnSpPr>
            <a:stCxn id="23" idx="2"/>
            <a:endCxn id="25" idx="0"/>
          </p:cNvCxnSpPr>
          <p:nvPr/>
        </p:nvCxnSpPr>
        <p:spPr>
          <a:xfrm flipH="1">
            <a:off x="2032133" y="4087395"/>
            <a:ext cx="42635" cy="6714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3115794" y="3682841"/>
            <a:ext cx="779874" cy="74793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직사각형 33"/>
              <p:cNvSpPr/>
              <p:nvPr/>
            </p:nvSpPr>
            <p:spPr>
              <a:xfrm>
                <a:off x="3483953" y="3682841"/>
                <a:ext cx="4170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직사각형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953" y="3682841"/>
                <a:ext cx="41703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직선 연결선 35"/>
          <p:cNvCxnSpPr/>
          <p:nvPr/>
        </p:nvCxnSpPr>
        <p:spPr>
          <a:xfrm flipH="1">
            <a:off x="3237973" y="4647155"/>
            <a:ext cx="191793" cy="1097828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직사각형 37"/>
              <p:cNvSpPr/>
              <p:nvPr/>
            </p:nvSpPr>
            <p:spPr>
              <a:xfrm>
                <a:off x="3310863" y="5005451"/>
                <a:ext cx="4170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8" name="직사각형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863" y="5005451"/>
                <a:ext cx="41703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직선 연결선 40"/>
          <p:cNvCxnSpPr/>
          <p:nvPr/>
        </p:nvCxnSpPr>
        <p:spPr>
          <a:xfrm flipH="1">
            <a:off x="4480520" y="2661404"/>
            <a:ext cx="941142" cy="245239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4811661" y="3006097"/>
            <a:ext cx="2023131" cy="189739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 flipH="1">
            <a:off x="5229870" y="2728295"/>
            <a:ext cx="413444" cy="240192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타원 47"/>
          <p:cNvSpPr/>
          <p:nvPr/>
        </p:nvSpPr>
        <p:spPr>
          <a:xfrm>
            <a:off x="5274014" y="3494762"/>
            <a:ext cx="81901" cy="9440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8086" y="2828664"/>
            <a:ext cx="2789331" cy="600030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50" name="직선 화살표 연결선 49"/>
          <p:cNvCxnSpPr>
            <a:stCxn id="49" idx="2"/>
            <a:endCxn id="51" idx="0"/>
          </p:cNvCxnSpPr>
          <p:nvPr/>
        </p:nvCxnSpPr>
        <p:spPr>
          <a:xfrm>
            <a:off x="7152752" y="3428694"/>
            <a:ext cx="406440" cy="426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/>
          <p:cNvSpPr/>
          <p:nvPr/>
        </p:nvSpPr>
        <p:spPr>
          <a:xfrm>
            <a:off x="6435593" y="3855292"/>
            <a:ext cx="2247197" cy="4152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Center point of 3 lines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오른쪽 화살표 58"/>
          <p:cNvSpPr/>
          <p:nvPr/>
        </p:nvSpPr>
        <p:spPr>
          <a:xfrm>
            <a:off x="2620908" y="3766124"/>
            <a:ext cx="478128" cy="23576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5360" y="3470543"/>
            <a:ext cx="314325" cy="342900"/>
          </a:xfrm>
          <a:prstGeom prst="rect">
            <a:avLst/>
          </a:prstGeom>
        </p:spPr>
      </p:pic>
      <p:sp>
        <p:nvSpPr>
          <p:cNvPr id="61" name="오른쪽 화살표 60"/>
          <p:cNvSpPr/>
          <p:nvPr/>
        </p:nvSpPr>
        <p:spPr>
          <a:xfrm>
            <a:off x="4068252" y="3766124"/>
            <a:ext cx="478128" cy="23576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1103745" y="2144021"/>
            <a:ext cx="1500909" cy="34532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2951017" y="2107077"/>
            <a:ext cx="1390073" cy="3647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4479636" y="2102459"/>
            <a:ext cx="4304146" cy="3647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5749636" y="2809040"/>
            <a:ext cx="2830946" cy="645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5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3" grpId="0" animBg="1"/>
      <p:bldP spid="43" grpId="1" animBg="1"/>
      <p:bldP spid="45" grpId="0" animBg="1"/>
      <p:bldP spid="4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Min-cost Network Flow</a:t>
            </a:r>
            <a:endParaRPr lang="ko-KR" altLang="en-US" dirty="0"/>
          </a:p>
          <a:p>
            <a:pPr lvl="1"/>
            <a:r>
              <a:rPr lang="en-US" altLang="ko-KR" dirty="0" smtClean="0"/>
              <a:t>Define 3-D PGP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 smtClean="0"/>
          </a:p>
          <a:p>
            <a:pPr lvl="1"/>
            <a:r>
              <a:rPr lang="en-US" altLang="ko-KR" dirty="0"/>
              <a:t>Design new reconstruction cost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Perception and Intelligence Lab., Copyright  © 2015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Tracking Algorithm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521" y="3537817"/>
            <a:ext cx="4124325" cy="8096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521" y="2112858"/>
            <a:ext cx="2789331" cy="600030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19" name="직선 화살표 연결선 18"/>
          <p:cNvCxnSpPr>
            <a:stCxn id="7" idx="3"/>
            <a:endCxn id="20" idx="1"/>
          </p:cNvCxnSpPr>
          <p:nvPr/>
        </p:nvCxnSpPr>
        <p:spPr>
          <a:xfrm flipV="1">
            <a:off x="3988852" y="2305697"/>
            <a:ext cx="982759" cy="107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4971611" y="1977084"/>
            <a:ext cx="2438840" cy="6572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Center point of 3 lines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354071" y="4815161"/>
            <a:ext cx="4195804" cy="6572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Sum of distance </a:t>
            </a:r>
            <a:r>
              <a:rPr lang="en-US" altLang="ko-KR" dirty="0">
                <a:solidFill>
                  <a:schemeClr val="tx1"/>
                </a:solidFill>
              </a:rPr>
              <a:t>from </a:t>
            </a:r>
            <a:r>
              <a:rPr lang="en-US" altLang="ko-KR" dirty="0" smtClean="0">
                <a:solidFill>
                  <a:schemeClr val="tx1"/>
                </a:solidFill>
              </a:rPr>
              <a:t>3-D PGP </a:t>
            </a:r>
            <a:r>
              <a:rPr lang="en-US" altLang="ko-KR" dirty="0">
                <a:solidFill>
                  <a:schemeClr val="tx1"/>
                </a:solidFill>
              </a:rPr>
              <a:t>to each line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28" name="직선 연결선 27"/>
          <p:cNvCxnSpPr/>
          <p:nvPr/>
        </p:nvCxnSpPr>
        <p:spPr>
          <a:xfrm flipH="1">
            <a:off x="5312806" y="3993046"/>
            <a:ext cx="941142" cy="245239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5643947" y="4337739"/>
            <a:ext cx="2023131" cy="189739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flipH="1">
            <a:off x="6062156" y="4059937"/>
            <a:ext cx="413444" cy="240192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타원 30"/>
          <p:cNvSpPr/>
          <p:nvPr/>
        </p:nvSpPr>
        <p:spPr>
          <a:xfrm>
            <a:off x="6068200" y="4893079"/>
            <a:ext cx="81901" cy="9440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105616" y="3616396"/>
            <a:ext cx="2207190" cy="32623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화살표 연결선 32"/>
          <p:cNvCxnSpPr>
            <a:stCxn id="17" idx="2"/>
            <a:endCxn id="27" idx="0"/>
          </p:cNvCxnSpPr>
          <p:nvPr/>
        </p:nvCxnSpPr>
        <p:spPr>
          <a:xfrm flipH="1">
            <a:off x="3451973" y="3942629"/>
            <a:ext cx="757238" cy="872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 flipV="1">
            <a:off x="5924550" y="4852988"/>
            <a:ext cx="138887" cy="63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직선 연결선 40"/>
          <p:cNvCxnSpPr>
            <a:endCxn id="31" idx="7"/>
          </p:cNvCxnSpPr>
          <p:nvPr/>
        </p:nvCxnSpPr>
        <p:spPr>
          <a:xfrm flipH="1">
            <a:off x="6138107" y="4843463"/>
            <a:ext cx="38856" cy="634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 flipH="1" flipV="1">
            <a:off x="6162675" y="4953001"/>
            <a:ext cx="157163" cy="476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3109873" y="3605331"/>
            <a:ext cx="2213974" cy="4002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53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Optimization</a:t>
                </a:r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New reconstruction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Pairwise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ko-KR" dirty="0" smtClean="0"/>
                  <a:t> : Euclidean distance between 3-D PGP</a:t>
                </a:r>
              </a:p>
              <a:p>
                <a:pPr lvl="1"/>
                <a:r>
                  <a:rPr lang="en-US" altLang="ko-KR" dirty="0" smtClean="0"/>
                  <a:t>Binary integer programming problem</a:t>
                </a:r>
              </a:p>
              <a:p>
                <a:pPr lvl="1"/>
                <a:r>
                  <a:rPr lang="en-US" altLang="ko-KR" dirty="0" smtClean="0"/>
                  <a:t>Using </a:t>
                </a:r>
                <a:r>
                  <a:rPr lang="en-US" altLang="ko-KR" dirty="0" err="1" smtClean="0"/>
                  <a:t>Gurobi</a:t>
                </a:r>
                <a:r>
                  <a:rPr lang="en-US" altLang="ko-KR" dirty="0" smtClean="0"/>
                  <a:t> optimization solver</a:t>
                </a:r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8" t="-10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Perception and Intelligence Lab., Copyright  © 2015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Tracking Algorithm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520" y="1673517"/>
            <a:ext cx="4000500" cy="126682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3172218" y="2337009"/>
            <a:ext cx="443818" cy="385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982709" y="1786922"/>
            <a:ext cx="256782" cy="332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298891" y="1783458"/>
            <a:ext cx="540800" cy="3466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594782" y="2365349"/>
            <a:ext cx="332982" cy="367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945599" y="2334176"/>
            <a:ext cx="571973" cy="3882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204872" y="3881791"/>
            <a:ext cx="3408691" cy="6486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188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Dataset</a:t>
            </a:r>
          </a:p>
          <a:p>
            <a:pPr lvl="1"/>
            <a:r>
              <a:rPr lang="en-US" altLang="ko-KR" dirty="0" smtClean="0"/>
              <a:t>Pets 2009</a:t>
            </a:r>
          </a:p>
          <a:p>
            <a:pPr lvl="1"/>
            <a:r>
              <a:rPr lang="en-US" altLang="ko-KR" dirty="0" smtClean="0"/>
              <a:t>SNUPIL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Perception and Intelligence Lab., Copyright  © 2015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Experiments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36" y="2590799"/>
            <a:ext cx="3758364" cy="280958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025" y="2590799"/>
            <a:ext cx="4156275" cy="2809876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740746" y="2576000"/>
            <a:ext cx="3758518" cy="28376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758565" y="2593318"/>
            <a:ext cx="4167226" cy="28376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341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2-D PGP error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Perception and Intelligence Lab., Copyright  © 2015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7" y="2053893"/>
            <a:ext cx="5381625" cy="173355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029217" y="2461701"/>
            <a:ext cx="5150901" cy="5932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025753" y="3081692"/>
            <a:ext cx="5150901" cy="284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001508" y="3358783"/>
            <a:ext cx="5150901" cy="284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89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MCMTT performance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Perception and Intelligence Lab., Copyright  © 2015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32" y="2022900"/>
            <a:ext cx="8717936" cy="224906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169746" y="2087628"/>
            <a:ext cx="1212746" cy="2141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382018" y="2094555"/>
            <a:ext cx="1212746" cy="2141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378554" y="2901582"/>
            <a:ext cx="1209282" cy="5378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173209" y="2901583"/>
            <a:ext cx="1198891" cy="537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160509" y="3898900"/>
            <a:ext cx="2405391" cy="3555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22354" y="2380882"/>
            <a:ext cx="1314346" cy="10735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22354" y="3473082"/>
            <a:ext cx="1327046" cy="743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38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Multi-Camera Multi-Target Tracking?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Perception and Intelligence Lab., Copyright  © 2015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311" y="1733553"/>
            <a:ext cx="3098393" cy="231775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704" y="1733551"/>
            <a:ext cx="3087654" cy="231775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311" y="4051310"/>
            <a:ext cx="3098393" cy="247097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704" y="4051308"/>
            <a:ext cx="3087654" cy="2470979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261311" y="1733549"/>
            <a:ext cx="3098393" cy="23177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373297" y="1733549"/>
            <a:ext cx="3098393" cy="23177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255942" y="4084393"/>
            <a:ext cx="3098393" cy="24378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4373296" y="4084393"/>
            <a:ext cx="3098393" cy="24378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162175" y="2509837"/>
            <a:ext cx="352426" cy="53816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958211" y="4491981"/>
            <a:ext cx="299214" cy="60389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6930885" y="4477903"/>
            <a:ext cx="422416" cy="7036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6545230" y="2509836"/>
            <a:ext cx="669328" cy="124722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3167775" y="2324554"/>
            <a:ext cx="308850" cy="39007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739386" y="4527804"/>
            <a:ext cx="403990" cy="91097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4980368" y="4491981"/>
            <a:ext cx="554074" cy="11944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5534442" y="2268816"/>
            <a:ext cx="323433" cy="65536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3782781" y="2643373"/>
            <a:ext cx="308850" cy="39007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5007388" y="4511298"/>
            <a:ext cx="278988" cy="58457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4838700" y="6167713"/>
            <a:ext cx="2885658" cy="438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Multi-Camera</a:t>
            </a:r>
            <a:endParaRPr lang="ko-KR" altLang="en-US" dirty="0"/>
          </a:p>
        </p:txBody>
      </p:sp>
      <p:sp>
        <p:nvSpPr>
          <p:cNvPr id="34" name="직사각형 33"/>
          <p:cNvSpPr/>
          <p:nvPr/>
        </p:nvSpPr>
        <p:spPr>
          <a:xfrm>
            <a:off x="4838700" y="6172751"/>
            <a:ext cx="2885658" cy="438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Multi-Target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23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 this paper, we have proposed a deep-learning </a:t>
            </a:r>
            <a:r>
              <a:rPr lang="en-US" altLang="ko-KR" dirty="0" smtClean="0"/>
              <a:t>network that </a:t>
            </a:r>
            <a:r>
              <a:rPr lang="en-US" altLang="ko-KR" dirty="0"/>
              <a:t>simultaneously detects pedestrians and estimates </a:t>
            </a:r>
            <a:r>
              <a:rPr lang="en-US" altLang="ko-KR" dirty="0" smtClean="0"/>
              <a:t>their ground </a:t>
            </a:r>
            <a:r>
              <a:rPr lang="en-US" altLang="ko-KR" dirty="0"/>
              <a:t>positions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We have focused on the </a:t>
            </a:r>
            <a:r>
              <a:rPr lang="en-US" altLang="ko-KR" dirty="0"/>
              <a:t>importance of pedestrian </a:t>
            </a:r>
            <a:r>
              <a:rPr lang="en-US" altLang="ko-KR" dirty="0" smtClean="0"/>
              <a:t>localization accuracy.</a:t>
            </a:r>
          </a:p>
          <a:p>
            <a:r>
              <a:rPr lang="en-US" altLang="ko-KR" dirty="0"/>
              <a:t>It is </a:t>
            </a:r>
            <a:r>
              <a:rPr lang="en-US" altLang="ko-KR" dirty="0" smtClean="0"/>
              <a:t>meaningful that </a:t>
            </a:r>
            <a:r>
              <a:rPr lang="en-US" altLang="ko-KR" dirty="0"/>
              <a:t>enhancing the localization accuracy of detections </a:t>
            </a:r>
            <a:r>
              <a:rPr lang="en-US" altLang="ko-KR" dirty="0" smtClean="0"/>
              <a:t>significantly improves </a:t>
            </a:r>
            <a:r>
              <a:rPr lang="en-US" altLang="ko-KR" dirty="0"/>
              <a:t>the </a:t>
            </a:r>
            <a:r>
              <a:rPr lang="en-US" altLang="ko-KR" dirty="0" smtClean="0"/>
              <a:t>performance.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Perception and Intelligence Lab., Copyright  © 2015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664546" y="1287528"/>
            <a:ext cx="7730154" cy="680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51846" y="2011428"/>
            <a:ext cx="7730154" cy="363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64546" y="2392428"/>
            <a:ext cx="7730154" cy="680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67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1211" y="2260599"/>
            <a:ext cx="8221579" cy="27895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15000" dirty="0" smtClean="0"/>
              <a:t>Thank you</a:t>
            </a:r>
            <a:endParaRPr lang="ko-KR" altLang="en-US" sz="15000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Perception and Intelligence Lab., Copyright  © 2015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End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27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Tracking-by-Detection framework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Perception and Intelligence Lab., Copyright  © 2015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311" y="1733553"/>
            <a:ext cx="3098393" cy="231775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704" y="1733551"/>
            <a:ext cx="3087654" cy="231775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311" y="4051310"/>
            <a:ext cx="3098393" cy="247097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8087" y="4053643"/>
            <a:ext cx="3087654" cy="2470979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152650" y="2533650"/>
            <a:ext cx="352425" cy="51435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228975" y="2276475"/>
            <a:ext cx="252412" cy="447675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815540" y="2630492"/>
            <a:ext cx="252412" cy="447675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491939" y="2316167"/>
            <a:ext cx="346885" cy="627058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530164" y="2459041"/>
            <a:ext cx="642161" cy="1284283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920064" y="4478342"/>
            <a:ext cx="356411" cy="636584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663366" y="4510548"/>
            <a:ext cx="489534" cy="937752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5025214" y="4497393"/>
            <a:ext cx="537386" cy="1208082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6981409" y="4491987"/>
            <a:ext cx="352841" cy="632463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4276725" y="6172751"/>
            <a:ext cx="3447633" cy="438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1. Find pedestrian in images.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4276724" y="6172749"/>
            <a:ext cx="3447633" cy="438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2. Solve data association problem.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4276724" y="6191798"/>
            <a:ext cx="3447633" cy="438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3. Multi-target labeling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2152650" y="2524125"/>
            <a:ext cx="352425" cy="5143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3228975" y="2286000"/>
            <a:ext cx="252412" cy="4476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806015" y="2630492"/>
            <a:ext cx="252412" cy="4476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5491939" y="2316167"/>
            <a:ext cx="346885" cy="62705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6530164" y="2449516"/>
            <a:ext cx="642161" cy="12842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1929589" y="4468817"/>
            <a:ext cx="356411" cy="636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3663139" y="4516442"/>
            <a:ext cx="499286" cy="93185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5025214" y="4487868"/>
            <a:ext cx="537386" cy="12080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6981409" y="4491987"/>
            <a:ext cx="352841" cy="6324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5012711" y="4575318"/>
            <a:ext cx="227111" cy="48387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5027346" y="4561983"/>
            <a:ext cx="238074" cy="490077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2" name="직선 연결선 41"/>
          <p:cNvCxnSpPr/>
          <p:nvPr/>
        </p:nvCxnSpPr>
        <p:spPr>
          <a:xfrm flipH="1">
            <a:off x="2152650" y="3078167"/>
            <a:ext cx="133350" cy="139065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stCxn id="27" idx="2"/>
          </p:cNvCxnSpPr>
          <p:nvPr/>
        </p:nvCxnSpPr>
        <p:spPr>
          <a:xfrm flipH="1">
            <a:off x="2162176" y="2733675"/>
            <a:ext cx="1193005" cy="17430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 flipH="1">
            <a:off x="2171700" y="3076575"/>
            <a:ext cx="1790700" cy="14001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flipH="1">
            <a:off x="2171700" y="2952750"/>
            <a:ext cx="3495676" cy="149542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 flipH="1">
            <a:off x="2143125" y="3762375"/>
            <a:ext cx="4743451" cy="73342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>
            <a:stCxn id="39" idx="1"/>
            <a:endCxn id="31" idx="3"/>
          </p:cNvCxnSpPr>
          <p:nvPr/>
        </p:nvCxnSpPr>
        <p:spPr>
          <a:xfrm flipH="1" flipV="1">
            <a:off x="2286000" y="4787109"/>
            <a:ext cx="2726711" cy="3014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>
            <a:stCxn id="37" idx="1"/>
            <a:endCxn id="15" idx="3"/>
          </p:cNvCxnSpPr>
          <p:nvPr/>
        </p:nvCxnSpPr>
        <p:spPr>
          <a:xfrm flipH="1" flipV="1">
            <a:off x="2276475" y="4796634"/>
            <a:ext cx="2748739" cy="2952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>
            <a:stCxn id="38" idx="1"/>
            <a:endCxn id="31" idx="3"/>
          </p:cNvCxnSpPr>
          <p:nvPr/>
        </p:nvCxnSpPr>
        <p:spPr>
          <a:xfrm flipH="1" flipV="1">
            <a:off x="2286000" y="4787109"/>
            <a:ext cx="4695409" cy="2111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>
            <a:endCxn id="32" idx="0"/>
          </p:cNvCxnSpPr>
          <p:nvPr/>
        </p:nvCxnSpPr>
        <p:spPr>
          <a:xfrm>
            <a:off x="2285999" y="3067050"/>
            <a:ext cx="1626783" cy="144939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>
            <a:endCxn id="40" idx="0"/>
          </p:cNvCxnSpPr>
          <p:nvPr/>
        </p:nvCxnSpPr>
        <p:spPr>
          <a:xfrm>
            <a:off x="2285998" y="3065458"/>
            <a:ext cx="2860385" cy="149652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>
            <a:off x="2286000" y="3073400"/>
            <a:ext cx="3009900" cy="14097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>
            <a:endCxn id="38" idx="0"/>
          </p:cNvCxnSpPr>
          <p:nvPr/>
        </p:nvCxnSpPr>
        <p:spPr>
          <a:xfrm>
            <a:off x="2273300" y="3067050"/>
            <a:ext cx="4884530" cy="142493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/>
          <p:nvPr/>
        </p:nvCxnSpPr>
        <p:spPr>
          <a:xfrm>
            <a:off x="2527300" y="2800350"/>
            <a:ext cx="4318000" cy="95885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/>
          <p:nvPr/>
        </p:nvCxnSpPr>
        <p:spPr>
          <a:xfrm>
            <a:off x="2527300" y="2794000"/>
            <a:ext cx="3981450" cy="31115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/>
          <p:cNvCxnSpPr/>
          <p:nvPr/>
        </p:nvCxnSpPr>
        <p:spPr>
          <a:xfrm flipV="1">
            <a:off x="2533650" y="2635250"/>
            <a:ext cx="2940050" cy="1651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/>
          <p:cNvCxnSpPr/>
          <p:nvPr/>
        </p:nvCxnSpPr>
        <p:spPr>
          <a:xfrm>
            <a:off x="3498850" y="2501900"/>
            <a:ext cx="1987550" cy="13335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/>
          <p:cNvCxnSpPr/>
          <p:nvPr/>
        </p:nvCxnSpPr>
        <p:spPr>
          <a:xfrm>
            <a:off x="3479800" y="2501900"/>
            <a:ext cx="3041650" cy="609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3346450" y="2762250"/>
            <a:ext cx="552450" cy="175895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>
            <a:off x="3359150" y="2762250"/>
            <a:ext cx="1917700" cy="172085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/>
          <p:cNvCxnSpPr/>
          <p:nvPr/>
        </p:nvCxnSpPr>
        <p:spPr>
          <a:xfrm>
            <a:off x="3346450" y="2768600"/>
            <a:ext cx="3797300" cy="17272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연결선 120"/>
          <p:cNvCxnSpPr/>
          <p:nvPr/>
        </p:nvCxnSpPr>
        <p:spPr>
          <a:xfrm flipV="1">
            <a:off x="4083050" y="2635250"/>
            <a:ext cx="137795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4102100" y="2870200"/>
            <a:ext cx="2432050" cy="2413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연결선 126"/>
          <p:cNvCxnSpPr/>
          <p:nvPr/>
        </p:nvCxnSpPr>
        <p:spPr>
          <a:xfrm flipH="1">
            <a:off x="3905250" y="3098800"/>
            <a:ext cx="50800" cy="141605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/>
          <p:cNvCxnSpPr/>
          <p:nvPr/>
        </p:nvCxnSpPr>
        <p:spPr>
          <a:xfrm>
            <a:off x="3956050" y="3103567"/>
            <a:ext cx="1327150" cy="137953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/>
          <p:cNvCxnSpPr/>
          <p:nvPr/>
        </p:nvCxnSpPr>
        <p:spPr>
          <a:xfrm>
            <a:off x="3930650" y="3086100"/>
            <a:ext cx="3187700" cy="140335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135"/>
          <p:cNvCxnSpPr>
            <a:stCxn id="29" idx="2"/>
            <a:endCxn id="32" idx="0"/>
          </p:cNvCxnSpPr>
          <p:nvPr/>
        </p:nvCxnSpPr>
        <p:spPr>
          <a:xfrm flipH="1">
            <a:off x="3912782" y="2943225"/>
            <a:ext cx="1752600" cy="157321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연결선 138"/>
          <p:cNvCxnSpPr>
            <a:stCxn id="29" idx="2"/>
            <a:endCxn id="21" idx="0"/>
          </p:cNvCxnSpPr>
          <p:nvPr/>
        </p:nvCxnSpPr>
        <p:spPr>
          <a:xfrm flipH="1">
            <a:off x="5293907" y="2943225"/>
            <a:ext cx="371475" cy="155416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 141"/>
          <p:cNvCxnSpPr>
            <a:stCxn id="29" idx="2"/>
          </p:cNvCxnSpPr>
          <p:nvPr/>
        </p:nvCxnSpPr>
        <p:spPr>
          <a:xfrm>
            <a:off x="5665382" y="2943225"/>
            <a:ext cx="1484718" cy="15525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직선 연결선 144"/>
          <p:cNvCxnSpPr/>
          <p:nvPr/>
        </p:nvCxnSpPr>
        <p:spPr>
          <a:xfrm>
            <a:off x="6883400" y="3778250"/>
            <a:ext cx="254000" cy="7112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직선 연결선 148"/>
          <p:cNvCxnSpPr>
            <a:endCxn id="37" idx="0"/>
          </p:cNvCxnSpPr>
          <p:nvPr/>
        </p:nvCxnSpPr>
        <p:spPr>
          <a:xfrm flipH="1">
            <a:off x="5293907" y="3768725"/>
            <a:ext cx="1596638" cy="71914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 151"/>
          <p:cNvCxnSpPr/>
          <p:nvPr/>
        </p:nvCxnSpPr>
        <p:spPr>
          <a:xfrm flipH="1">
            <a:off x="3892551" y="3771900"/>
            <a:ext cx="2978149" cy="74295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/>
          <p:cNvCxnSpPr/>
          <p:nvPr/>
        </p:nvCxnSpPr>
        <p:spPr>
          <a:xfrm flipH="1">
            <a:off x="5111751" y="3771900"/>
            <a:ext cx="1771649" cy="79375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연결선 158"/>
          <p:cNvCxnSpPr/>
          <p:nvPr/>
        </p:nvCxnSpPr>
        <p:spPr>
          <a:xfrm flipH="1">
            <a:off x="5130800" y="2959100"/>
            <a:ext cx="539750" cy="1625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8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 tracking-by-detection framework, </a:t>
            </a:r>
            <a:r>
              <a:rPr lang="en-US" altLang="ko-KR" dirty="0" smtClean="0">
                <a:solidFill>
                  <a:srgbClr val="FF0000"/>
                </a:solidFill>
              </a:rPr>
              <a:t>detection performance</a:t>
            </a:r>
            <a:r>
              <a:rPr lang="en-US" altLang="ko-KR" dirty="0" smtClean="0"/>
              <a:t> is an crucial factor of tracking performance.</a:t>
            </a:r>
          </a:p>
          <a:p>
            <a:pPr lvl="1"/>
            <a:r>
              <a:rPr lang="en-US" altLang="ko-KR" dirty="0" smtClean="0"/>
              <a:t>Recall</a:t>
            </a:r>
            <a:endParaRPr lang="en-US" altLang="ko-KR" dirty="0"/>
          </a:p>
          <a:p>
            <a:pPr lvl="1"/>
            <a:r>
              <a:rPr lang="en-US" altLang="ko-KR" dirty="0" smtClean="0"/>
              <a:t>Precision</a:t>
            </a:r>
          </a:p>
          <a:p>
            <a:pPr lvl="2"/>
            <a:r>
              <a:rPr lang="en-US" altLang="ko-KR" dirty="0" smtClean="0"/>
              <a:t>How accurately detector find the 2-D and 3-D position of a person (Localization)</a:t>
            </a:r>
            <a:endParaRPr lang="en-US" altLang="ko-KR" dirty="0"/>
          </a:p>
          <a:p>
            <a:r>
              <a:rPr lang="en-US" altLang="ko-KR" dirty="0" smtClean="0"/>
              <a:t>In this paper, we </a:t>
            </a:r>
            <a:r>
              <a:rPr lang="en-US" altLang="ko-KR" dirty="0"/>
              <a:t>focus on the fact that finding the precise </a:t>
            </a:r>
            <a:r>
              <a:rPr lang="en-US" altLang="ko-KR" dirty="0" smtClean="0"/>
              <a:t>3-D </a:t>
            </a:r>
            <a:r>
              <a:rPr lang="en-US" altLang="ko-KR" dirty="0"/>
              <a:t>position of the pedestrian </a:t>
            </a:r>
            <a:r>
              <a:rPr lang="en-US" altLang="ko-KR" dirty="0" smtClean="0"/>
              <a:t>affects </a:t>
            </a:r>
            <a:r>
              <a:rPr lang="en-US" altLang="ko-KR" dirty="0"/>
              <a:t>the tracking performance.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Perception and Intelligence Lab., Copyright  © 2015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819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Previous tracking-by-detection framework methods use the bottom center of bounding box.</a:t>
            </a:r>
          </a:p>
          <a:p>
            <a:pPr lvl="1"/>
            <a:r>
              <a:rPr lang="en-US" altLang="ko-KR" dirty="0" smtClean="0"/>
              <a:t>Assume that the bottom center of bounding box represents the </a:t>
            </a:r>
            <a:r>
              <a:rPr lang="en-US" altLang="ko-KR" dirty="0"/>
              <a:t>grounding</a:t>
            </a:r>
            <a:r>
              <a:rPr lang="en-US" altLang="ko-KR" dirty="0" smtClean="0"/>
              <a:t> position of pedestrian</a:t>
            </a:r>
          </a:p>
          <a:p>
            <a:r>
              <a:rPr lang="en-US" altLang="ko-KR" dirty="0" smtClean="0"/>
              <a:t>Usually, this assumption is not true.</a:t>
            </a:r>
          </a:p>
          <a:p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Perception and Intelligence Lab., Copyright  © 2015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85" y="3167455"/>
            <a:ext cx="7850152" cy="302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1210" y="1168182"/>
            <a:ext cx="8221579" cy="4989140"/>
          </a:xfrm>
        </p:spPr>
        <p:txBody>
          <a:bodyPr/>
          <a:lstStyle/>
          <a:p>
            <a:r>
              <a:rPr lang="en-US" altLang="ko-KR" dirty="0" smtClean="0"/>
              <a:t>3-D localization error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Perception and Intelligence Lab., Copyright  © 2015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57" y="1512796"/>
            <a:ext cx="3066956" cy="207498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0987"/>
            <a:ext cx="3054175" cy="205679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813" y="1512796"/>
            <a:ext cx="3081187" cy="207498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644" y="3587783"/>
            <a:ext cx="3280037" cy="327021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446261" y="5127295"/>
            <a:ext cx="399011" cy="3906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>
            <a:stCxn id="12" idx="3"/>
            <a:endCxn id="17" idx="1"/>
          </p:cNvCxnSpPr>
          <p:nvPr/>
        </p:nvCxnSpPr>
        <p:spPr>
          <a:xfrm flipV="1">
            <a:off x="1845272" y="4872553"/>
            <a:ext cx="1995957" cy="4500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그림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1229" y="3710167"/>
            <a:ext cx="2478294" cy="232477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9" name="직사각형 18"/>
          <p:cNvSpPr/>
          <p:nvPr/>
        </p:nvSpPr>
        <p:spPr>
          <a:xfrm>
            <a:off x="7534275" y="4724400"/>
            <a:ext cx="1295400" cy="276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GT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4275" y="4724400"/>
            <a:ext cx="228600" cy="276225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7534275" y="4989182"/>
            <a:ext cx="1295400" cy="276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DPM [1]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5170" y="5003816"/>
            <a:ext cx="217705" cy="26353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8976" y="6067565"/>
            <a:ext cx="56410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/>
              <a:t>[1] “A </a:t>
            </a:r>
            <a:r>
              <a:rPr lang="en-US" altLang="ko-KR" sz="1500" dirty="0"/>
              <a:t>discriminatively trained, multiscale, </a:t>
            </a:r>
            <a:r>
              <a:rPr lang="en-US" altLang="ko-KR" sz="1500" dirty="0" smtClean="0"/>
              <a:t>deformable part </a:t>
            </a:r>
            <a:r>
              <a:rPr lang="en-US" altLang="ko-KR" sz="1500" dirty="0"/>
              <a:t>model</a:t>
            </a:r>
            <a:r>
              <a:rPr lang="en-US" altLang="ko-KR" sz="1500" dirty="0" smtClean="0"/>
              <a:t>,” </a:t>
            </a:r>
          </a:p>
          <a:p>
            <a:r>
              <a:rPr lang="en-US" altLang="ko-KR" sz="1500" dirty="0" smtClean="0"/>
              <a:t>Pedro </a:t>
            </a:r>
            <a:r>
              <a:rPr lang="en-US" altLang="ko-KR" sz="1500" dirty="0" err="1"/>
              <a:t>Felzenszwalb</a:t>
            </a:r>
            <a:r>
              <a:rPr lang="en-US" altLang="ko-KR" sz="1500" dirty="0"/>
              <a:t>, David </a:t>
            </a:r>
            <a:r>
              <a:rPr lang="en-US" altLang="ko-KR" sz="1500" dirty="0" err="1"/>
              <a:t>McAllester</a:t>
            </a:r>
            <a:r>
              <a:rPr lang="en-US" altLang="ko-KR" sz="1500" dirty="0"/>
              <a:t>, and Deva </a:t>
            </a:r>
            <a:r>
              <a:rPr lang="en-US" altLang="ko-KR" sz="1500" dirty="0" err="1"/>
              <a:t>Ramanan</a:t>
            </a:r>
            <a:r>
              <a:rPr lang="en-US" altLang="ko-KR" sz="1500" dirty="0" smtClean="0"/>
              <a:t>, CVPR 2008</a:t>
            </a:r>
            <a:endParaRPr lang="ko-KR" altLang="en-US" sz="1500" dirty="0"/>
          </a:p>
        </p:txBody>
      </p:sp>
      <p:sp>
        <p:nvSpPr>
          <p:cNvPr id="9" name="타원 8"/>
          <p:cNvSpPr/>
          <p:nvPr/>
        </p:nvSpPr>
        <p:spPr>
          <a:xfrm>
            <a:off x="1446261" y="2755900"/>
            <a:ext cx="649239" cy="546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4583161" y="2235200"/>
            <a:ext cx="649239" cy="546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7085061" y="2070100"/>
            <a:ext cx="649239" cy="546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270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1" grpId="0" animBg="1"/>
      <p:bldP spid="24" grpId="0"/>
      <p:bldP spid="9" grpId="0" animBg="1"/>
      <p:bldP spid="9" grpId="1" animBg="1"/>
      <p:bldP spid="23" grpId="0" animBg="1"/>
      <p:bldP spid="23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1212" y="1292873"/>
            <a:ext cx="6387264" cy="4989140"/>
          </a:xfrm>
        </p:spPr>
        <p:txBody>
          <a:bodyPr/>
          <a:lstStyle/>
          <a:p>
            <a:r>
              <a:rPr lang="en-US" altLang="ko-KR" dirty="0" smtClean="0"/>
              <a:t>In this paper…</a:t>
            </a:r>
          </a:p>
          <a:p>
            <a:pPr lvl="1"/>
            <a:r>
              <a:rPr lang="en-US" altLang="ko-KR" dirty="0" smtClean="0"/>
              <a:t>We define the 2-D Pedestrian Grounding Position (2-D PGP)</a:t>
            </a:r>
          </a:p>
          <a:p>
            <a:pPr lvl="2"/>
            <a:r>
              <a:rPr lang="en-US" altLang="ko-KR" dirty="0" smtClean="0"/>
              <a:t>Intersection between ground plane and center line of pedestrian</a:t>
            </a:r>
          </a:p>
          <a:p>
            <a:pPr lvl="1"/>
            <a:r>
              <a:rPr lang="en-US" altLang="ko-KR" dirty="0" smtClean="0"/>
              <a:t>We learn 2-D PGP from pedestrian appearance in bounding box.</a:t>
            </a:r>
          </a:p>
          <a:p>
            <a:pPr lvl="1"/>
            <a:r>
              <a:rPr lang="en-US" altLang="ko-KR" dirty="0" smtClean="0"/>
              <a:t>We use 2-D PGP as the 2-D location of pedestrian, instead using a bottom center of bounding box.</a:t>
            </a:r>
          </a:p>
          <a:p>
            <a:pPr lvl="1"/>
            <a:r>
              <a:rPr lang="en-US" altLang="ko-KR" dirty="0" smtClean="0"/>
              <a:t>We </a:t>
            </a:r>
            <a:r>
              <a:rPr lang="en-US" altLang="ko-KR" dirty="0"/>
              <a:t>found that tracking performance improves by accurately finding 2-D PGP.</a:t>
            </a:r>
            <a:endParaRPr lang="en-US" altLang="ko-KR" dirty="0" smtClean="0"/>
          </a:p>
          <a:p>
            <a:pPr lvl="2"/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Perception and Intelligence Lab., Copyright  © 2015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106" y="1402080"/>
            <a:ext cx="1466184" cy="2510168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7269480" y="1402080"/>
            <a:ext cx="876300" cy="2301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>
          <a:xfrm>
            <a:off x="8084820" y="3652204"/>
            <a:ext cx="148590" cy="127316"/>
          </a:xfrm>
          <a:prstGeom prst="ellipse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34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Our strategy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Perception and Intelligence Lab., Copyright  © 2015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Framework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743917" y="4516224"/>
            <a:ext cx="968662" cy="2843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Input images</a:t>
            </a:r>
            <a:endParaRPr lang="ko-KR" altLang="en-US" sz="10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13" y="2015812"/>
            <a:ext cx="1403366" cy="84071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13" y="2856522"/>
            <a:ext cx="1403366" cy="83472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13" y="3691242"/>
            <a:ext cx="1403366" cy="824982"/>
          </a:xfrm>
          <a:prstGeom prst="rect">
            <a:avLst/>
          </a:prstGeom>
        </p:spPr>
      </p:pic>
      <p:grpSp>
        <p:nvGrpSpPr>
          <p:cNvPr id="97" name="그룹 96"/>
          <p:cNvGrpSpPr/>
          <p:nvPr/>
        </p:nvGrpSpPr>
        <p:grpSpPr>
          <a:xfrm>
            <a:off x="1690898" y="2009883"/>
            <a:ext cx="2079039" cy="2784788"/>
            <a:chOff x="1690898" y="2009883"/>
            <a:chExt cx="2079039" cy="2784788"/>
          </a:xfrm>
        </p:grpSpPr>
        <p:sp>
          <p:nvSpPr>
            <p:cNvPr id="14" name="직사각형 13"/>
            <p:cNvSpPr/>
            <p:nvPr/>
          </p:nvSpPr>
          <p:spPr>
            <a:xfrm>
              <a:off x="2801275" y="4510295"/>
              <a:ext cx="968662" cy="28437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smtClean="0"/>
                <a:t>Detection results</a:t>
              </a:r>
              <a:endParaRPr lang="ko-KR" altLang="en-US" sz="1000" dirty="0"/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571" y="2009883"/>
              <a:ext cx="1403366" cy="840710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6571" y="2850593"/>
              <a:ext cx="1403366" cy="834720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6571" y="3685313"/>
              <a:ext cx="1403366" cy="824982"/>
            </a:xfrm>
            <a:prstGeom prst="rect">
              <a:avLst/>
            </a:prstGeom>
          </p:spPr>
        </p:pic>
        <p:sp>
          <p:nvSpPr>
            <p:cNvPr id="18" name="직사각형 17"/>
            <p:cNvSpPr/>
            <p:nvPr/>
          </p:nvSpPr>
          <p:spPr>
            <a:xfrm>
              <a:off x="2638302" y="2179881"/>
              <a:ext cx="310335" cy="423890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3386759" y="2169149"/>
              <a:ext cx="231230" cy="380964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3161613" y="3027661"/>
              <a:ext cx="231230" cy="413159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3033828" y="2904250"/>
              <a:ext cx="146040" cy="268285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215607" y="2875881"/>
              <a:ext cx="146812" cy="242997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2620047" y="3789590"/>
              <a:ext cx="176465" cy="289748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3131188" y="3752030"/>
              <a:ext cx="188635" cy="295113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2607878" y="3746664"/>
              <a:ext cx="146040" cy="230725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오른쪽 화살표 67"/>
            <p:cNvSpPr/>
            <p:nvPr/>
          </p:nvSpPr>
          <p:spPr>
            <a:xfrm>
              <a:off x="1690898" y="3172535"/>
              <a:ext cx="635034" cy="268285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8" name="그룹 97"/>
          <p:cNvGrpSpPr/>
          <p:nvPr/>
        </p:nvGrpSpPr>
        <p:grpSpPr>
          <a:xfrm>
            <a:off x="3769099" y="2009883"/>
            <a:ext cx="2209482" cy="2784788"/>
            <a:chOff x="3769099" y="2009883"/>
            <a:chExt cx="2209482" cy="2784788"/>
          </a:xfrm>
        </p:grpSpPr>
        <p:sp>
          <p:nvSpPr>
            <p:cNvPr id="27" name="직사각형 26"/>
            <p:cNvSpPr/>
            <p:nvPr/>
          </p:nvSpPr>
          <p:spPr>
            <a:xfrm>
              <a:off x="5009919" y="4510295"/>
              <a:ext cx="968662" cy="28437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smtClean="0"/>
                <a:t>Find 2-D PGPs</a:t>
              </a:r>
              <a:endParaRPr lang="ko-KR" altLang="en-US" sz="1000" dirty="0"/>
            </a:p>
          </p:txBody>
        </p:sp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5215" y="2009883"/>
              <a:ext cx="1403366" cy="840710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5215" y="2850593"/>
              <a:ext cx="1403366" cy="834720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5215" y="3685313"/>
              <a:ext cx="1403366" cy="824982"/>
            </a:xfrm>
            <a:prstGeom prst="rect">
              <a:avLst/>
            </a:prstGeom>
          </p:spPr>
        </p:pic>
        <p:sp>
          <p:nvSpPr>
            <p:cNvPr id="31" name="직사각형 30"/>
            <p:cNvSpPr/>
            <p:nvPr/>
          </p:nvSpPr>
          <p:spPr>
            <a:xfrm>
              <a:off x="4846946" y="2179881"/>
              <a:ext cx="310335" cy="423890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5595403" y="2169149"/>
              <a:ext cx="231230" cy="380964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5370258" y="3027661"/>
              <a:ext cx="231230" cy="413159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5242472" y="2904250"/>
              <a:ext cx="146040" cy="268285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424251" y="2875881"/>
              <a:ext cx="146812" cy="242997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828691" y="3789590"/>
              <a:ext cx="176465" cy="289748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5339832" y="3752030"/>
              <a:ext cx="188635" cy="295113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4816522" y="3746664"/>
              <a:ext cx="146040" cy="230725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곱셈 기호 38"/>
            <p:cNvSpPr/>
            <p:nvPr/>
          </p:nvSpPr>
          <p:spPr>
            <a:xfrm>
              <a:off x="5002114" y="2513524"/>
              <a:ext cx="54999" cy="6016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곱셈 기호 39"/>
            <p:cNvSpPr/>
            <p:nvPr/>
          </p:nvSpPr>
          <p:spPr>
            <a:xfrm>
              <a:off x="5655238" y="2470599"/>
              <a:ext cx="54999" cy="6016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41" name="곱셈 기호 40"/>
            <p:cNvSpPr/>
            <p:nvPr/>
          </p:nvSpPr>
          <p:spPr>
            <a:xfrm>
              <a:off x="5419951" y="3343419"/>
              <a:ext cx="54999" cy="6016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42" name="곱셈 기호 41"/>
            <p:cNvSpPr/>
            <p:nvPr/>
          </p:nvSpPr>
          <p:spPr>
            <a:xfrm>
              <a:off x="5290137" y="3096597"/>
              <a:ext cx="54999" cy="6016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43" name="곱셈 기호 42"/>
            <p:cNvSpPr/>
            <p:nvPr/>
          </p:nvSpPr>
          <p:spPr>
            <a:xfrm>
              <a:off x="5464574" y="3060825"/>
              <a:ext cx="54999" cy="6016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44" name="곱셈 기호 43"/>
            <p:cNvSpPr/>
            <p:nvPr/>
          </p:nvSpPr>
          <p:spPr>
            <a:xfrm>
              <a:off x="5399668" y="3972994"/>
              <a:ext cx="54999" cy="6016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45" name="곱셈 기호 44"/>
            <p:cNvSpPr/>
            <p:nvPr/>
          </p:nvSpPr>
          <p:spPr>
            <a:xfrm>
              <a:off x="4916924" y="4001611"/>
              <a:ext cx="54999" cy="6016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46" name="곱셈 기호 45"/>
            <p:cNvSpPr/>
            <p:nvPr/>
          </p:nvSpPr>
          <p:spPr>
            <a:xfrm>
              <a:off x="4876357" y="3930068"/>
              <a:ext cx="54999" cy="6016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70" name="오른쪽 화살표 69"/>
            <p:cNvSpPr/>
            <p:nvPr/>
          </p:nvSpPr>
          <p:spPr>
            <a:xfrm>
              <a:off x="3769099" y="3172535"/>
              <a:ext cx="795879" cy="268285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5978581" y="2009883"/>
            <a:ext cx="2182751" cy="2778859"/>
            <a:chOff x="5978581" y="2009883"/>
            <a:chExt cx="2182751" cy="2778859"/>
          </a:xfrm>
        </p:grpSpPr>
        <p:sp>
          <p:nvSpPr>
            <p:cNvPr id="47" name="직사각형 46"/>
            <p:cNvSpPr/>
            <p:nvPr/>
          </p:nvSpPr>
          <p:spPr>
            <a:xfrm>
              <a:off x="7190494" y="4504366"/>
              <a:ext cx="968662" cy="28437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smtClean="0"/>
                <a:t>Tracking results</a:t>
              </a:r>
              <a:endParaRPr lang="ko-KR" altLang="en-US" sz="1000" dirty="0"/>
            </a:p>
          </p:txBody>
        </p:sp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7966" y="2009883"/>
              <a:ext cx="1403366" cy="840710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7966" y="2850593"/>
              <a:ext cx="1403366" cy="834720"/>
            </a:xfrm>
            <a:prstGeom prst="rect">
              <a:avLst/>
            </a:prstGeom>
          </p:spPr>
        </p:pic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7966" y="3685313"/>
              <a:ext cx="1403366" cy="824982"/>
            </a:xfrm>
            <a:prstGeom prst="rect">
              <a:avLst/>
            </a:prstGeom>
          </p:spPr>
        </p:pic>
        <p:sp>
          <p:nvSpPr>
            <p:cNvPr id="51" name="직사각형 50"/>
            <p:cNvSpPr/>
            <p:nvPr/>
          </p:nvSpPr>
          <p:spPr>
            <a:xfrm>
              <a:off x="7029698" y="2179881"/>
              <a:ext cx="310335" cy="42389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7778154" y="2169149"/>
              <a:ext cx="231230" cy="380964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7553009" y="3027661"/>
              <a:ext cx="231230" cy="413159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7425224" y="2904250"/>
              <a:ext cx="146040" cy="26828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7607002" y="2875881"/>
              <a:ext cx="146812" cy="242997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7011443" y="3789590"/>
              <a:ext cx="176465" cy="289748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7522583" y="3752030"/>
              <a:ext cx="188635" cy="29511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6999273" y="3746664"/>
              <a:ext cx="146040" cy="230725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곱셈 기호 58"/>
            <p:cNvSpPr/>
            <p:nvPr/>
          </p:nvSpPr>
          <p:spPr>
            <a:xfrm>
              <a:off x="7184865" y="2513524"/>
              <a:ext cx="54999" cy="6016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60" name="곱셈 기호 59"/>
            <p:cNvSpPr/>
            <p:nvPr/>
          </p:nvSpPr>
          <p:spPr>
            <a:xfrm>
              <a:off x="7837989" y="2470599"/>
              <a:ext cx="54999" cy="6016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61" name="곱셈 기호 60"/>
            <p:cNvSpPr/>
            <p:nvPr/>
          </p:nvSpPr>
          <p:spPr>
            <a:xfrm>
              <a:off x="7602702" y="3343419"/>
              <a:ext cx="54999" cy="6016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62" name="곱셈 기호 61"/>
            <p:cNvSpPr/>
            <p:nvPr/>
          </p:nvSpPr>
          <p:spPr>
            <a:xfrm>
              <a:off x="7472889" y="3096597"/>
              <a:ext cx="54999" cy="6016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63" name="곱셈 기호 62"/>
            <p:cNvSpPr/>
            <p:nvPr/>
          </p:nvSpPr>
          <p:spPr>
            <a:xfrm>
              <a:off x="7647326" y="3060825"/>
              <a:ext cx="54999" cy="6016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64" name="곱셈 기호 63"/>
            <p:cNvSpPr/>
            <p:nvPr/>
          </p:nvSpPr>
          <p:spPr>
            <a:xfrm>
              <a:off x="7582419" y="3972994"/>
              <a:ext cx="54999" cy="6016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65" name="곱셈 기호 64"/>
            <p:cNvSpPr/>
            <p:nvPr/>
          </p:nvSpPr>
          <p:spPr>
            <a:xfrm>
              <a:off x="7099675" y="4001611"/>
              <a:ext cx="54999" cy="6016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66" name="곱셈 기호 65"/>
            <p:cNvSpPr/>
            <p:nvPr/>
          </p:nvSpPr>
          <p:spPr>
            <a:xfrm>
              <a:off x="7059108" y="3930068"/>
              <a:ext cx="54999" cy="6016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71" name="오른쪽 화살표 70"/>
            <p:cNvSpPr/>
            <p:nvPr/>
          </p:nvSpPr>
          <p:spPr>
            <a:xfrm>
              <a:off x="5978581" y="3146326"/>
              <a:ext cx="754264" cy="268285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4" name="그룹 93"/>
          <p:cNvGrpSpPr/>
          <p:nvPr/>
        </p:nvGrpSpPr>
        <p:grpSpPr>
          <a:xfrm>
            <a:off x="1904378" y="1724025"/>
            <a:ext cx="2248521" cy="4151153"/>
            <a:chOff x="1904378" y="1724025"/>
            <a:chExt cx="2248521" cy="4151153"/>
          </a:xfrm>
        </p:grpSpPr>
        <p:sp>
          <p:nvSpPr>
            <p:cNvPr id="72" name="직사각형 71"/>
            <p:cNvSpPr/>
            <p:nvPr/>
          </p:nvSpPr>
          <p:spPr>
            <a:xfrm>
              <a:off x="1904378" y="1724025"/>
              <a:ext cx="2248521" cy="412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3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971286" y="5228847"/>
              <a:ext cx="2114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Detection Network</a:t>
              </a:r>
            </a:p>
            <a:p>
              <a:r>
                <a:rPr lang="en-US" altLang="ko-KR" dirty="0" smtClean="0"/>
                <a:t>(D-Net)</a:t>
              </a:r>
              <a:endParaRPr lang="ko-KR" altLang="en-US" dirty="0"/>
            </a:p>
          </p:txBody>
        </p:sp>
      </p:grpSp>
      <p:grpSp>
        <p:nvGrpSpPr>
          <p:cNvPr id="95" name="그룹 94"/>
          <p:cNvGrpSpPr/>
          <p:nvPr/>
        </p:nvGrpSpPr>
        <p:grpSpPr>
          <a:xfrm>
            <a:off x="4237988" y="1724025"/>
            <a:ext cx="2248520" cy="4151153"/>
            <a:chOff x="4237988" y="1724025"/>
            <a:chExt cx="2248520" cy="4151153"/>
          </a:xfrm>
        </p:grpSpPr>
        <p:sp>
          <p:nvSpPr>
            <p:cNvPr id="86" name="직사각형 85"/>
            <p:cNvSpPr/>
            <p:nvPr/>
          </p:nvSpPr>
          <p:spPr>
            <a:xfrm>
              <a:off x="4237988" y="1724025"/>
              <a:ext cx="2142708" cy="412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3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304895" y="5228847"/>
              <a:ext cx="2181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Localization Network</a:t>
              </a:r>
            </a:p>
            <a:p>
              <a:r>
                <a:rPr lang="en-US" altLang="ko-KR" dirty="0" smtClean="0"/>
                <a:t>(L-Net)</a:t>
              </a:r>
              <a:endParaRPr lang="ko-KR" altLang="en-US" dirty="0"/>
            </a:p>
          </p:txBody>
        </p:sp>
      </p:grpSp>
      <p:grpSp>
        <p:nvGrpSpPr>
          <p:cNvPr id="96" name="그룹 95"/>
          <p:cNvGrpSpPr/>
          <p:nvPr/>
        </p:nvGrpSpPr>
        <p:grpSpPr>
          <a:xfrm>
            <a:off x="6541818" y="1724025"/>
            <a:ext cx="2114936" cy="4151153"/>
            <a:chOff x="6541818" y="1724025"/>
            <a:chExt cx="2114936" cy="4151153"/>
          </a:xfrm>
        </p:grpSpPr>
        <p:sp>
          <p:nvSpPr>
            <p:cNvPr id="92" name="직사각형 91"/>
            <p:cNvSpPr/>
            <p:nvPr/>
          </p:nvSpPr>
          <p:spPr>
            <a:xfrm>
              <a:off x="6541818" y="1724025"/>
              <a:ext cx="2002108" cy="412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3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542050" y="5228847"/>
              <a:ext cx="2114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Min-Cost Network Flow based MCMTT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031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Perception and Intelligence Lab., Copyright  © 2015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DL-Net</a:t>
            </a:r>
            <a:endParaRPr lang="ko-KR" altLang="en-US" dirty="0"/>
          </a:p>
        </p:txBody>
      </p:sp>
      <p:pic>
        <p:nvPicPr>
          <p:cNvPr id="10" name="내용 개체 틀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962" y="1671669"/>
            <a:ext cx="8220075" cy="3678175"/>
          </a:xfrm>
          <a:prstGeom prst="rect">
            <a:avLst/>
          </a:prstGeom>
        </p:spPr>
      </p:pic>
      <p:sp>
        <p:nvSpPr>
          <p:cNvPr id="11" name="내용 개체 틀 1"/>
          <p:cNvSpPr txBox="1">
            <a:spLocks/>
          </p:cNvSpPr>
          <p:nvPr/>
        </p:nvSpPr>
        <p:spPr>
          <a:xfrm>
            <a:off x="461211" y="1292873"/>
            <a:ext cx="8221579" cy="498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Proposed Network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314036" y="2540000"/>
            <a:ext cx="1791855" cy="20597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981200" y="2526146"/>
            <a:ext cx="2830945" cy="20597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033818" y="1533237"/>
            <a:ext cx="3620655" cy="20597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576618" y="3523673"/>
            <a:ext cx="4179455" cy="20597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983018" y="1473200"/>
            <a:ext cx="3754582" cy="218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821382" y="3602182"/>
            <a:ext cx="785091" cy="9975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513782" y="3920836"/>
            <a:ext cx="937491" cy="1159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95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26997</TotalTime>
  <Words>639</Words>
  <Application>Microsoft Office PowerPoint</Application>
  <PresentationFormat>On-screen Show (4:3)</PresentationFormat>
  <Paragraphs>184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맑은 고딕</vt:lpstr>
      <vt:lpstr>Arial</vt:lpstr>
      <vt:lpstr>Calibri</vt:lpstr>
      <vt:lpstr>Calibri Light</vt:lpstr>
      <vt:lpstr>Cambria Math</vt:lpstr>
      <vt:lpstr>Garamond</vt:lpstr>
      <vt:lpstr>Office 테마</vt:lpstr>
      <vt:lpstr>Deep Learning Architecture for Pedestrian 3-D Localization and Tracking using Multiple cameras</vt:lpstr>
      <vt:lpstr>Introduction</vt:lpstr>
      <vt:lpstr>Introduction</vt:lpstr>
      <vt:lpstr>Introduction</vt:lpstr>
      <vt:lpstr>Introduction</vt:lpstr>
      <vt:lpstr>Introduction</vt:lpstr>
      <vt:lpstr>Introduction</vt:lpstr>
      <vt:lpstr>Framework</vt:lpstr>
      <vt:lpstr>DL-Net</vt:lpstr>
      <vt:lpstr>Framework</vt:lpstr>
      <vt:lpstr>Tracking Algorithm</vt:lpstr>
      <vt:lpstr>Tracking Algorithm</vt:lpstr>
      <vt:lpstr>Tracking Algorithm</vt:lpstr>
      <vt:lpstr>Tracking Algorithm</vt:lpstr>
      <vt:lpstr>Tracking Algorithm</vt:lpstr>
      <vt:lpstr>Tracking Algorithm</vt:lpstr>
      <vt:lpstr>Experiments</vt:lpstr>
      <vt:lpstr>Experiments</vt:lpstr>
      <vt:lpstr>Experiments</vt:lpstr>
      <vt:lpstr>Conclusion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neohanju</dc:creator>
  <cp:lastModifiedBy>kikyungkim</cp:lastModifiedBy>
  <cp:revision>325</cp:revision>
  <dcterms:created xsi:type="dcterms:W3CDTF">2015-06-18T07:05:12Z</dcterms:created>
  <dcterms:modified xsi:type="dcterms:W3CDTF">2017-09-15T18:03:59Z</dcterms:modified>
</cp:coreProperties>
</file>