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3" r:id="rId7"/>
    <p:sldId id="265" r:id="rId8"/>
    <p:sldId id="264" r:id="rId9"/>
    <p:sldId id="25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60" r:id="rId22"/>
    <p:sldId id="266" r:id="rId23"/>
    <p:sldId id="26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9C8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8DDFD5-B981-436B-9287-58300DFA4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4F527C-4656-4FFD-B3CD-E021D4237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20F499-E327-4A9E-9357-7DF4242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87AF60-890B-4735-8D90-14B34FB2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65C7C-81EA-4F64-B16F-2F386327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07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999C7-CEBA-42E7-AF79-AA12D891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ED50F0-0082-485D-9B30-81EC1BAB8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78F8F-3F28-4B32-A096-53436305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5AEEDB-3600-4CAD-B4D2-BAD07C49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ADCC41-890F-44A3-BBF2-6B0078CA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4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243CA7-6A18-48CD-96B7-4267F1FC6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FC6825-AD6C-4D5C-8F00-B66F2755A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CD4E7-E307-4567-9C51-EC458058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F4DE0-9E2E-40D4-9DD8-6B455D08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44328-6B97-46C7-A0F5-0948E8D5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060FC7-C8FA-4004-A0A2-189FC4A0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0F8E36-B047-4E8D-89C4-37469AC90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B6EDD4-BFAD-4393-957B-9BB6952D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3897C8-C6E0-48E1-B1BD-647FEBA0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B54B29-E8A5-4A2F-90F6-442D5354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96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D994-50F4-43F2-ACB5-DEC8245D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C31708-664D-4780-9A6D-C868BC384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EFE1F8-F623-404A-9971-DBE2454A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AB2B3D-F687-443E-88AC-D650F4F8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51DC39-9491-48AD-B223-2136DF47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0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3F46E-82B6-436E-A687-55BCB7EF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9FC0F2-34E7-4358-9951-EA80C6C97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DE20F0-F17A-40FB-A637-BD12260C9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DFD075-1CFA-43C6-87E1-D497675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61CE76-D5D1-4AA1-BF31-77ADCF02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58E278-4025-4408-AFE2-A4BC3CBA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64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4592F7-CDCD-4870-A6DC-CC31C2D8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9BA47F-4574-4BFE-BF65-4F64C4B18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8CEA5A-2E27-41A6-B5CD-FF19F2AE0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B6CD3F-A725-470A-9940-DDBB7C3AC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622D7C6-AC33-4993-988F-6EC036CC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31FFDB5-3351-4C3A-B64C-EE292005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EE520B-2388-439A-979A-85ACF2C1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057914E-2323-419E-AEB5-2FF61F01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6ABD9-B911-40AE-8851-BF6BABF8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A81155-E745-4DE1-8B5C-7717AC46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B21759-1DB3-42E5-A83C-EDA0B684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30558D-BBB4-490E-AED5-E025A284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1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947979-46E5-4A6A-9081-DFE2D879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3517C87-AE4A-4DEF-B656-7D6270E8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919B7D-5F2E-4F13-88AE-231880C7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58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2452A6-23CC-4ECF-83E9-E5FC209A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EBE34A-E4F0-4E8D-94F8-7DFE5136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4F0D1F-F4D7-4874-8C14-0DE99B2B1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D1E19-0680-4C36-8D21-D162D74A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E9ABFA-A034-41E1-9A57-6B81DD57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AB13C1-F15D-4A09-9E9D-C2130EA9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5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A2EEE-B55F-42A0-B260-8D081824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75CCFF-F508-4E42-8644-576703A4D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0A41FE-3B97-4D5F-A65F-AA826E9DB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48D531-85EA-4948-95C6-27608A6A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E09854-878E-45AE-AD9B-F619D3E0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7AE2AF-E88D-4CA2-96DB-E3400E23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3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C9E73E-11DB-40BD-9170-5EE774C8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FB01D8-D2E8-4A50-A687-8BA41202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DA9C39-C6AE-47DB-A215-30EA82EAF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03CD-EE7D-4A96-A2D6-BBCD4E190D84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552997-CBB7-46EF-B99E-0DF7E8AC3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F77295-9573-4B0D-80E5-13FD2F4BB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74BD-6EA1-4D9B-9300-91834F96A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3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CA042D66-C182-4D63-9C01-7FDE6062C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0124"/>
            <a:ext cx="9144000" cy="1429059"/>
          </a:xfrm>
        </p:spPr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School of Information and Software Engineering</a:t>
            </a:r>
          </a:p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University of Electronic Science and Technology of China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xiangtian.ma@std.uestc.edu.cn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683DBB-3116-4239-9B6D-F363618CDAD3}"/>
              </a:ext>
            </a:extLst>
          </p:cNvPr>
          <p:cNvGrpSpPr/>
          <p:nvPr/>
        </p:nvGrpSpPr>
        <p:grpSpPr>
          <a:xfrm>
            <a:off x="9729309" y="315131"/>
            <a:ext cx="1817494" cy="853514"/>
            <a:chOff x="7078480" y="568862"/>
            <a:chExt cx="1636895" cy="768703"/>
          </a:xfrm>
        </p:grpSpPr>
        <p:pic>
          <p:nvPicPr>
            <p:cNvPr id="7" name="图片 6" descr="QQ图片20200212151132">
              <a:extLst>
                <a:ext uri="{FF2B5EF4-FFF2-40B4-BE49-F238E27FC236}">
                  <a16:creationId xmlns:a16="http://schemas.microsoft.com/office/drawing/2014/main" id="{863804DD-BB9E-4AEF-B5D4-38B1623C2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8480" y="592217"/>
              <a:ext cx="721995" cy="721995"/>
            </a:xfrm>
            <a:prstGeom prst="rect">
              <a:avLst/>
            </a:prstGeom>
          </p:spPr>
        </p:pic>
        <p:pic>
          <p:nvPicPr>
            <p:cNvPr id="8" name="图片 7" descr="微信图片_20191122210632">
              <a:extLst>
                <a:ext uri="{FF2B5EF4-FFF2-40B4-BE49-F238E27FC236}">
                  <a16:creationId xmlns:a16="http://schemas.microsoft.com/office/drawing/2014/main" id="{6AFA126D-684E-49BB-9F6D-C93446F07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27597" y="568862"/>
              <a:ext cx="787778" cy="768703"/>
            </a:xfrm>
            <a:prstGeom prst="rect">
              <a:avLst/>
            </a:prstGeom>
          </p:spPr>
        </p:pic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55424FEA-1A2B-4C23-AC39-56615455BD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53476" y="1643809"/>
            <a:ext cx="1128504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zh-CN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Deep Regression Forest with Soft-Attention for Head Pose Estimation</a:t>
            </a:r>
            <a:r>
              <a:rPr kumimoji="0" lang="zh-CN" altLang="zh-CN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Xiangtian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Ma, Nan Sang,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Xupeng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Wang*,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Shihua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Xiao </a:t>
            </a:r>
            <a:endParaRPr kumimoji="0" lang="zh-CN" altLang="zh-CN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3833150" y="3768307"/>
            <a:ext cx="4525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Xiangtian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Ma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5D36A0C-848E-49D9-B36D-9DF3EEB68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8" y="380891"/>
            <a:ext cx="2114930" cy="721994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DD326F7-AEAB-4AD3-888B-FFB5BA5DFCD6}"/>
              </a:ext>
            </a:extLst>
          </p:cNvPr>
          <p:cNvCxnSpPr>
            <a:cxnSpLocks/>
          </p:cNvCxnSpPr>
          <p:nvPr/>
        </p:nvCxnSpPr>
        <p:spPr>
          <a:xfrm>
            <a:off x="614318" y="1219204"/>
            <a:ext cx="109324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F481BA1-8D8B-4BC6-B8F0-26431F3884E4}"/>
              </a:ext>
            </a:extLst>
          </p:cNvPr>
          <p:cNvSpPr txBox="1"/>
          <p:nvPr/>
        </p:nvSpPr>
        <p:spPr>
          <a:xfrm>
            <a:off x="1242752" y="6228937"/>
            <a:ext cx="970649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Three-Dimensional Image and Video Processing ——3D Image and Video Analysis and Compression</a:t>
            </a:r>
            <a:endParaRPr lang="en-US" altLang="zh-CN" sz="1600" i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39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545166" y="1729385"/>
            <a:ext cx="9948334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propose a deep regression network for head pose estimation, which consists of a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general feature learning net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task-specific nets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D67BEAB6-B114-4BBC-85BF-FF027C351DA7}"/>
              </a:ext>
            </a:extLst>
          </p:cNvPr>
          <p:cNvSpPr/>
          <p:nvPr/>
        </p:nvSpPr>
        <p:spPr>
          <a:xfrm>
            <a:off x="1131358" y="185660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DA3F5F-5FED-46A4-BA86-49356C404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23" y="2768601"/>
            <a:ext cx="11869153" cy="342899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1930B75-EBE4-448B-8AC6-2B2A94B01409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19" name="图片 18" descr="QQ图片20200212151132">
              <a:extLst>
                <a:ext uri="{FF2B5EF4-FFF2-40B4-BE49-F238E27FC236}">
                  <a16:creationId xmlns:a16="http://schemas.microsoft.com/office/drawing/2014/main" id="{7E76D3B4-E845-434A-A516-666F4F29B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0" name="图片 19" descr="微信图片_20191122210632">
              <a:extLst>
                <a:ext uri="{FF2B5EF4-FFF2-40B4-BE49-F238E27FC236}">
                  <a16:creationId xmlns:a16="http://schemas.microsoft.com/office/drawing/2014/main" id="{3A6A6B8D-99B1-4771-9935-5DDD30ED7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44EB189-57CC-441F-9495-F99932D50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13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2560193"/>
            <a:ext cx="5244509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architecture is adopted.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DF96564-5F49-4937-888F-2B7FAEC94E9A}"/>
              </a:ext>
            </a:extLst>
          </p:cNvPr>
          <p:cNvSpPr/>
          <p:nvPr/>
        </p:nvSpPr>
        <p:spPr>
          <a:xfrm>
            <a:off x="526427" y="198474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D1A0E4-DC07-4BA1-9298-E943FF0E0AF2}"/>
              </a:ext>
            </a:extLst>
          </p:cNvPr>
          <p:cNvSpPr txBox="1"/>
          <p:nvPr/>
        </p:nvSpPr>
        <p:spPr>
          <a:xfrm>
            <a:off x="899886" y="1793357"/>
            <a:ext cx="8015514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feature learning net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266940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226FCB9-7921-4065-9776-E018EFEEA231}"/>
              </a:ext>
            </a:extLst>
          </p:cNvPr>
          <p:cNvSpPr/>
          <p:nvPr/>
        </p:nvSpPr>
        <p:spPr>
          <a:xfrm>
            <a:off x="526427" y="3246727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65A7552-C9B2-4036-83E6-764D551CA808}"/>
              </a:ext>
            </a:extLst>
          </p:cNvPr>
          <p:cNvSpPr txBox="1"/>
          <p:nvPr/>
        </p:nvSpPr>
        <p:spPr>
          <a:xfrm>
            <a:off x="899886" y="3055338"/>
            <a:ext cx="3264538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B557C94-FBE8-4AB4-8465-C29230987459}"/>
              </a:ext>
            </a:extLst>
          </p:cNvPr>
          <p:cNvSpPr txBox="1"/>
          <p:nvPr/>
        </p:nvSpPr>
        <p:spPr>
          <a:xfrm>
            <a:off x="1410291" y="3761750"/>
            <a:ext cx="10349909" cy="280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network is able to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automatically select distinguished facial feature points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from visible surface of a head and to extract discriminative features. 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capable of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approximating any continuous set function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as long as sufficient neurons provided. 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architecture of the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and can be implemented in a highly efficient manner. 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03588DE-893B-45B8-8A13-F26183CE19E2}"/>
              </a:ext>
            </a:extLst>
          </p:cNvPr>
          <p:cNvSpPr/>
          <p:nvPr/>
        </p:nvSpPr>
        <p:spPr>
          <a:xfrm>
            <a:off x="1042458" y="3886199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4E4AABE-D7A7-4F31-9A40-D6EF3B1E1C2A}"/>
              </a:ext>
            </a:extLst>
          </p:cNvPr>
          <p:cNvSpPr/>
          <p:nvPr/>
        </p:nvSpPr>
        <p:spPr>
          <a:xfrm>
            <a:off x="1042458" y="4823459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079CC1C-9F55-48A1-BC27-206084CDA8A1}"/>
              </a:ext>
            </a:extLst>
          </p:cNvPr>
          <p:cNvSpPr/>
          <p:nvPr/>
        </p:nvSpPr>
        <p:spPr>
          <a:xfrm>
            <a:off x="1042458" y="5760719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E972381-26D8-461D-AC15-F8EA07794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78" y="1793357"/>
            <a:ext cx="3552825" cy="184785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C39C856F-AAE4-4035-83A1-16DB199B45E9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31" name="图片 30" descr="QQ图片20200212151132">
              <a:extLst>
                <a:ext uri="{FF2B5EF4-FFF2-40B4-BE49-F238E27FC236}">
                  <a16:creationId xmlns:a16="http://schemas.microsoft.com/office/drawing/2014/main" id="{D9D3AA4C-9688-4871-87B0-158CC7237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32" name="图片 31" descr="微信图片_20191122210632">
              <a:extLst>
                <a:ext uri="{FF2B5EF4-FFF2-40B4-BE49-F238E27FC236}">
                  <a16:creationId xmlns:a16="http://schemas.microsoft.com/office/drawing/2014/main" id="{66EBB4EF-E981-4113-ADCC-57BE7AE09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FE5E9E-47C7-4BB0-A5D5-6DD3F1A71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38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2560193"/>
            <a:ext cx="10349909" cy="127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task-specific nets utilize a set of deep regression forests with Soft-attention (SA-DRF) to regress head pose, where each forest is designed for one dimension of pose angles.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DF96564-5F49-4937-888F-2B7FAEC94E9A}"/>
              </a:ext>
            </a:extLst>
          </p:cNvPr>
          <p:cNvSpPr/>
          <p:nvPr/>
        </p:nvSpPr>
        <p:spPr>
          <a:xfrm>
            <a:off x="526427" y="198474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D1A0E4-DC07-4BA1-9298-E943FF0E0AF2}"/>
              </a:ext>
            </a:extLst>
          </p:cNvPr>
          <p:cNvSpPr txBox="1"/>
          <p:nvPr/>
        </p:nvSpPr>
        <p:spPr>
          <a:xfrm>
            <a:off x="899886" y="1793357"/>
            <a:ext cx="4459514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Task-specific nets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268210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B57527F-7FAA-44D6-887A-CDCD58327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24" y="4046537"/>
            <a:ext cx="8382000" cy="221932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B35072-E781-4A3F-B42B-B01F1E1811EF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3" name="图片 22" descr="QQ图片20200212151132">
              <a:extLst>
                <a:ext uri="{FF2B5EF4-FFF2-40B4-BE49-F238E27FC236}">
                  <a16:creationId xmlns:a16="http://schemas.microsoft.com/office/drawing/2014/main" id="{8BC15C6D-E18A-4741-9ECB-81D9136E2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4" name="图片 23" descr="微信图片_20191122210632">
              <a:extLst>
                <a:ext uri="{FF2B5EF4-FFF2-40B4-BE49-F238E27FC236}">
                  <a16:creationId xmlns:a16="http://schemas.microsoft.com/office/drawing/2014/main" id="{1D556513-D8F2-4932-A127-4660A5D50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6909A7F-5B83-463B-9B51-F92F4F5BD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6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2560193"/>
            <a:ext cx="10659621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is designed to select features from general feature pool for a particular task.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DF96564-5F49-4937-888F-2B7FAEC94E9A}"/>
              </a:ext>
            </a:extLst>
          </p:cNvPr>
          <p:cNvSpPr/>
          <p:nvPr/>
        </p:nvSpPr>
        <p:spPr>
          <a:xfrm>
            <a:off x="526427" y="198474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D1A0E4-DC07-4BA1-9298-E943FF0E0AF2}"/>
              </a:ext>
            </a:extLst>
          </p:cNvPr>
          <p:cNvSpPr txBox="1"/>
          <p:nvPr/>
        </p:nvSpPr>
        <p:spPr>
          <a:xfrm>
            <a:off x="899886" y="1793357"/>
            <a:ext cx="8015514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Soft-attention module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266940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5834D7-758E-48BD-A87A-B2AF3681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2" y="3569292"/>
            <a:ext cx="11572576" cy="193285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AEEFB725-449D-4FAC-912A-E30FE4DC6D31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2" name="图片 21" descr="QQ图片20200212151132">
              <a:extLst>
                <a:ext uri="{FF2B5EF4-FFF2-40B4-BE49-F238E27FC236}">
                  <a16:creationId xmlns:a16="http://schemas.microsoft.com/office/drawing/2014/main" id="{DCAA07C8-1230-44C4-8219-4DF814E45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3" name="图片 22" descr="微信图片_20191122210632">
              <a:extLst>
                <a:ext uri="{FF2B5EF4-FFF2-40B4-BE49-F238E27FC236}">
                  <a16:creationId xmlns:a16="http://schemas.microsoft.com/office/drawing/2014/main" id="{F170F9E5-2D18-4CDF-9CCB-837B78D9A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AF9358F-F00B-4990-AD43-0328A73F2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46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2" y="2560193"/>
            <a:ext cx="6158908" cy="255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Deep regression forest is utilized to deal with the inhomogeneous feature space and to learn the latent label distributions. 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Split nodes: data partition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Leaf nodes: data abstraction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DF96564-5F49-4937-888F-2B7FAEC94E9A}"/>
              </a:ext>
            </a:extLst>
          </p:cNvPr>
          <p:cNvSpPr/>
          <p:nvPr/>
        </p:nvSpPr>
        <p:spPr>
          <a:xfrm>
            <a:off x="526427" y="198474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D1A0E4-DC07-4BA1-9298-E943FF0E0AF2}"/>
              </a:ext>
            </a:extLst>
          </p:cNvPr>
          <p:cNvSpPr txBox="1"/>
          <p:nvPr/>
        </p:nvSpPr>
        <p:spPr>
          <a:xfrm>
            <a:off x="899886" y="1793357"/>
            <a:ext cx="5196114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Deep regression forest 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26757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EEAC091-76C0-4D6C-9824-CC443EC9F3CD}"/>
              </a:ext>
            </a:extLst>
          </p:cNvPr>
          <p:cNvSpPr/>
          <p:nvPr/>
        </p:nvSpPr>
        <p:spPr>
          <a:xfrm>
            <a:off x="1042458" y="41108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D7B6377-D709-4862-81E7-531BB1897DF6}"/>
              </a:ext>
            </a:extLst>
          </p:cNvPr>
          <p:cNvSpPr/>
          <p:nvPr/>
        </p:nvSpPr>
        <p:spPr>
          <a:xfrm>
            <a:off x="1042458" y="473950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899767-F1EB-4355-BA0F-04DDF3172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47" y="2077306"/>
            <a:ext cx="4654476" cy="319513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A003B252-2186-4D0F-A18C-FF421A23C120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5" name="图片 24" descr="QQ图片20200212151132">
              <a:extLst>
                <a:ext uri="{FF2B5EF4-FFF2-40B4-BE49-F238E27FC236}">
                  <a16:creationId xmlns:a16="http://schemas.microsoft.com/office/drawing/2014/main" id="{2C69D34C-4879-4FB3-A057-2D7CC020B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6" name="图片 25" descr="微信图片_20191122210632">
              <a:extLst>
                <a:ext uri="{FF2B5EF4-FFF2-40B4-BE49-F238E27FC236}">
                  <a16:creationId xmlns:a16="http://schemas.microsoft.com/office/drawing/2014/main" id="{DBB9CC41-D68F-4001-AE7E-26683A3CE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A62D8B6F-A24D-40FB-A51F-0A3CD0102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95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2560193"/>
            <a:ext cx="10458861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loss function for the training of a forest is defined by L2 loss, as follows: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DF96564-5F49-4937-888F-2B7FAEC94E9A}"/>
              </a:ext>
            </a:extLst>
          </p:cNvPr>
          <p:cNvSpPr/>
          <p:nvPr/>
        </p:nvSpPr>
        <p:spPr>
          <a:xfrm>
            <a:off x="526427" y="198474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D1A0E4-DC07-4BA1-9298-E943FF0E0AF2}"/>
              </a:ext>
            </a:extLst>
          </p:cNvPr>
          <p:cNvSpPr txBox="1"/>
          <p:nvPr/>
        </p:nvSpPr>
        <p:spPr>
          <a:xfrm>
            <a:off x="899886" y="1793357"/>
            <a:ext cx="5196114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Loss function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26757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EEAC091-76C0-4D6C-9824-CC443EC9F3CD}"/>
              </a:ext>
            </a:extLst>
          </p:cNvPr>
          <p:cNvSpPr/>
          <p:nvPr/>
        </p:nvSpPr>
        <p:spPr>
          <a:xfrm>
            <a:off x="1042458" y="44410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47D15B-64A9-420F-8D6C-A9E8DEBD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916" y="3171565"/>
            <a:ext cx="3098168" cy="117296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DCDD5EE-70A5-4C8E-9E6D-65C735E588D5}"/>
              </a:ext>
            </a:extLst>
          </p:cNvPr>
          <p:cNvSpPr txBox="1"/>
          <p:nvPr/>
        </p:nvSpPr>
        <p:spPr>
          <a:xfrm>
            <a:off x="1410292" y="4337461"/>
            <a:ext cx="10654708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Since the network is designed in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 multi-task learning setup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the loss function of the network is defined as: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C137DB7-A11E-4085-B6CB-3902890F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137" y="5332771"/>
            <a:ext cx="4737081" cy="873316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85C2AA7C-6628-48FD-B736-F40FF4960122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5" name="图片 24" descr="QQ图片20200212151132">
              <a:extLst>
                <a:ext uri="{FF2B5EF4-FFF2-40B4-BE49-F238E27FC236}">
                  <a16:creationId xmlns:a16="http://schemas.microsoft.com/office/drawing/2014/main" id="{2BAC0580-28B8-4016-A5C3-AFF5D2586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6" name="图片 25" descr="微信图片_20191122210632">
              <a:extLst>
                <a:ext uri="{FF2B5EF4-FFF2-40B4-BE49-F238E27FC236}">
                  <a16:creationId xmlns:a16="http://schemas.microsoft.com/office/drawing/2014/main" id="{4223B49F-9E19-4591-9ECA-AE3F216FA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98FAFF-F041-4DCE-B2FC-16FCB0922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9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2560193"/>
            <a:ext cx="10458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Datasets: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Biwi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Head Pose Dataset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and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Pandora Dataset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DF96564-5F49-4937-888F-2B7FAEC94E9A}"/>
              </a:ext>
            </a:extLst>
          </p:cNvPr>
          <p:cNvSpPr/>
          <p:nvPr/>
        </p:nvSpPr>
        <p:spPr>
          <a:xfrm>
            <a:off x="526427" y="198474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D1A0E4-DC07-4BA1-9298-E943FF0E0AF2}"/>
              </a:ext>
            </a:extLst>
          </p:cNvPr>
          <p:cNvSpPr txBox="1"/>
          <p:nvPr/>
        </p:nvSpPr>
        <p:spPr>
          <a:xfrm>
            <a:off x="899886" y="1793357"/>
            <a:ext cx="5196114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26757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EEAC091-76C0-4D6C-9824-CC443EC9F3CD}"/>
              </a:ext>
            </a:extLst>
          </p:cNvPr>
          <p:cNvSpPr/>
          <p:nvPr/>
        </p:nvSpPr>
        <p:spPr>
          <a:xfrm>
            <a:off x="1042458" y="56348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CDD5EE-70A5-4C8E-9E6D-65C735E588D5}"/>
              </a:ext>
            </a:extLst>
          </p:cNvPr>
          <p:cNvSpPr txBox="1"/>
          <p:nvPr/>
        </p:nvSpPr>
        <p:spPr>
          <a:xfrm>
            <a:off x="1410292" y="5531261"/>
            <a:ext cx="10210208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frames from the Pandora dataset. As depicted, extreme poses and challenging camouflage can be present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3D168BF-3B9B-4559-8143-B83A6A26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76" y="3037247"/>
            <a:ext cx="9677895" cy="244321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667062E8-0139-4571-9E89-D8AC70225B33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6" name="图片 25" descr="QQ图片20200212151132">
              <a:extLst>
                <a:ext uri="{FF2B5EF4-FFF2-40B4-BE49-F238E27FC236}">
                  <a16:creationId xmlns:a16="http://schemas.microsoft.com/office/drawing/2014/main" id="{08629B45-A3AB-4440-B139-56467CBEC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7" name="图片 26" descr="微信图片_20191122210632">
              <a:extLst>
                <a:ext uri="{FF2B5EF4-FFF2-40B4-BE49-F238E27FC236}">
                  <a16:creationId xmlns:a16="http://schemas.microsoft.com/office/drawing/2014/main" id="{424BFA60-2D75-4AAE-A193-97A94B448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4AFCD92-E369-4728-9A27-1B6C3CE46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32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1734693"/>
            <a:ext cx="10458861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Ablation Study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18502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CDD5EE-70A5-4C8E-9E6D-65C735E588D5}"/>
              </a:ext>
            </a:extLst>
          </p:cNvPr>
          <p:cNvSpPr txBox="1"/>
          <p:nvPr/>
        </p:nvSpPr>
        <p:spPr>
          <a:xfrm>
            <a:off x="1534617" y="4654141"/>
            <a:ext cx="10210208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deep network is designed for comparison, in which SA-DRF is replaced by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three fully connected layers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AC8F25-F393-4494-B971-A1877792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630" y="2861699"/>
            <a:ext cx="7218182" cy="14690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AA228CA4-B56A-48B8-84E5-307423CA5E6B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2" name="图片 21" descr="QQ图片20200212151132">
              <a:extLst>
                <a:ext uri="{FF2B5EF4-FFF2-40B4-BE49-F238E27FC236}">
                  <a16:creationId xmlns:a16="http://schemas.microsoft.com/office/drawing/2014/main" id="{B6B6952B-C128-4585-80C2-3F7D150D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3" name="图片 22" descr="微信图片_20191122210632">
              <a:extLst>
                <a:ext uri="{FF2B5EF4-FFF2-40B4-BE49-F238E27FC236}">
                  <a16:creationId xmlns:a16="http://schemas.microsoft.com/office/drawing/2014/main" id="{CBBD8FE6-ADA9-424D-A4F0-8952A2E7B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DAE0A2E-4198-49C1-BA6B-ED120860A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58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1734693"/>
            <a:ext cx="10458861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Ablation Study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18502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CDD5EE-70A5-4C8E-9E6D-65C735E588D5}"/>
              </a:ext>
            </a:extLst>
          </p:cNvPr>
          <p:cNvSpPr txBox="1"/>
          <p:nvPr/>
        </p:nvSpPr>
        <p:spPr>
          <a:xfrm>
            <a:off x="1480547" y="5332771"/>
            <a:ext cx="9230904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effect of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number of trees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 the framework measured by mean absolute error (MAE).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6BBBA8-2034-4113-A20F-F73CF5BB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85" y="2275081"/>
            <a:ext cx="6070215" cy="304447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74D715C-6DBE-43DB-B4CE-9474F1FB298E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2" name="图片 21" descr="QQ图片20200212151132">
              <a:extLst>
                <a:ext uri="{FF2B5EF4-FFF2-40B4-BE49-F238E27FC236}">
                  <a16:creationId xmlns:a16="http://schemas.microsoft.com/office/drawing/2014/main" id="{DB7C2F96-961B-423C-BDC5-2C73D8480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3" name="图片 22" descr="微信图片_20191122210632">
              <a:extLst>
                <a:ext uri="{FF2B5EF4-FFF2-40B4-BE49-F238E27FC236}">
                  <a16:creationId xmlns:a16="http://schemas.microsoft.com/office/drawing/2014/main" id="{E68940C3-0455-460E-A3CF-E018C5D46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02AAD03-28D2-48E0-9C36-67CE25F2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95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1734693"/>
            <a:ext cx="10458861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Ablation Study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18502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CDD5EE-70A5-4C8E-9E6D-65C735E588D5}"/>
              </a:ext>
            </a:extLst>
          </p:cNvPr>
          <p:cNvSpPr txBox="1"/>
          <p:nvPr/>
        </p:nvSpPr>
        <p:spPr>
          <a:xfrm>
            <a:off x="1410291" y="5396271"/>
            <a:ext cx="9714909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effect of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tree depth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 the framework measured by mean absolute error (MAE).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3E40D6-D51A-4D5C-86C1-83CD7A61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99" y="2404499"/>
            <a:ext cx="6200000" cy="307619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F82F6639-415F-418B-B3BE-C561912C02E1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2" name="图片 21" descr="QQ图片20200212151132">
              <a:extLst>
                <a:ext uri="{FF2B5EF4-FFF2-40B4-BE49-F238E27FC236}">
                  <a16:creationId xmlns:a16="http://schemas.microsoft.com/office/drawing/2014/main" id="{BDB50944-79AB-4280-A641-8D4EB922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3" name="图片 22" descr="微信图片_20191122210632">
              <a:extLst>
                <a:ext uri="{FF2B5EF4-FFF2-40B4-BE49-F238E27FC236}">
                  <a16:creationId xmlns:a16="http://schemas.microsoft.com/office/drawing/2014/main" id="{7DDB5394-142D-404F-9A29-41909E81C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E142F95-7D67-44E6-AEE2-F5C61FD80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38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2786744" y="2098947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3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1937657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DDED78F5-E289-464D-A96D-7CEF6BD2246A}"/>
              </a:ext>
            </a:extLst>
          </p:cNvPr>
          <p:cNvSpPr/>
          <p:nvPr/>
        </p:nvSpPr>
        <p:spPr>
          <a:xfrm>
            <a:off x="1588822" y="2193020"/>
            <a:ext cx="458184" cy="458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C5E97EF-B075-41F9-AFDB-6429DA8AAFCF}"/>
              </a:ext>
            </a:extLst>
          </p:cNvPr>
          <p:cNvSpPr/>
          <p:nvPr/>
        </p:nvSpPr>
        <p:spPr>
          <a:xfrm>
            <a:off x="1588822" y="318044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29B5305-6955-43DB-9451-AFC50D3E1507}"/>
              </a:ext>
            </a:extLst>
          </p:cNvPr>
          <p:cNvSpPr/>
          <p:nvPr/>
        </p:nvSpPr>
        <p:spPr>
          <a:xfrm>
            <a:off x="1588822" y="416723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E97EEB9-2B18-4D25-A512-A02DA8EAC2F9}"/>
              </a:ext>
            </a:extLst>
          </p:cNvPr>
          <p:cNvSpPr/>
          <p:nvPr/>
        </p:nvSpPr>
        <p:spPr>
          <a:xfrm>
            <a:off x="1588822" y="515529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3CEF18-C54C-4FB7-AB6D-EDFA8A86C7B7}"/>
              </a:ext>
            </a:extLst>
          </p:cNvPr>
          <p:cNvSpPr txBox="1"/>
          <p:nvPr/>
        </p:nvSpPr>
        <p:spPr>
          <a:xfrm>
            <a:off x="2786743" y="3086372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801280C-4D0C-4407-8C3C-832D832AECEE}"/>
              </a:ext>
            </a:extLst>
          </p:cNvPr>
          <p:cNvSpPr txBox="1"/>
          <p:nvPr/>
        </p:nvSpPr>
        <p:spPr>
          <a:xfrm>
            <a:off x="2786743" y="4073797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9F7AEA-B337-493F-9624-97B0672FAB10}"/>
              </a:ext>
            </a:extLst>
          </p:cNvPr>
          <p:cNvSpPr txBox="1"/>
          <p:nvPr/>
        </p:nvSpPr>
        <p:spPr>
          <a:xfrm>
            <a:off x="2786743" y="5061222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BC245AF-4745-471B-9F4B-20BF36B6B0CA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7" name="图片 6" descr="QQ图片20200212151132">
              <a:extLst>
                <a:ext uri="{FF2B5EF4-FFF2-40B4-BE49-F238E27FC236}">
                  <a16:creationId xmlns:a16="http://schemas.microsoft.com/office/drawing/2014/main" id="{863804DD-BB9E-4AEF-B5D4-38B1623C2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8" name="图片 7" descr="微信图片_20191122210632">
              <a:extLst>
                <a:ext uri="{FF2B5EF4-FFF2-40B4-BE49-F238E27FC236}">
                  <a16:creationId xmlns:a16="http://schemas.microsoft.com/office/drawing/2014/main" id="{6AFA126D-684E-49BB-9F6D-C93446F07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A7D5561-28A5-4271-956C-2C947AB99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19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410291" y="1734693"/>
            <a:ext cx="3009309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Quantitative Results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7" y="1088571"/>
                <a:ext cx="18306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work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64929F5B-96BA-429F-8E3D-1DC39C916D6D}"/>
              </a:ext>
            </a:extLst>
          </p:cNvPr>
          <p:cNvSpPr/>
          <p:nvPr/>
        </p:nvSpPr>
        <p:spPr>
          <a:xfrm>
            <a:off x="1042458" y="185025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CDD5EE-70A5-4C8E-9E6D-65C735E588D5}"/>
              </a:ext>
            </a:extLst>
          </p:cNvPr>
          <p:cNvSpPr txBox="1"/>
          <p:nvPr/>
        </p:nvSpPr>
        <p:spPr>
          <a:xfrm>
            <a:off x="1256805" y="6163013"/>
            <a:ext cx="10765831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Performance comparisons on the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Biwi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dataset and the Pandora dataset.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1CE12A0-4255-44F9-8AC6-49F83CFD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333" y="2191755"/>
            <a:ext cx="6333333" cy="26190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B43056E-24E5-4124-8B44-13FAC3D8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4898509"/>
            <a:ext cx="6240066" cy="114676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B384A35-F2D0-4FF0-8C12-48AC71F1B2B9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3" name="图片 22" descr="QQ图片20200212151132">
              <a:extLst>
                <a:ext uri="{FF2B5EF4-FFF2-40B4-BE49-F238E27FC236}">
                  <a16:creationId xmlns:a16="http://schemas.microsoft.com/office/drawing/2014/main" id="{13D72D29-2B0C-4718-B91D-F276AE0AF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4" name="图片 23" descr="微信图片_20191122210632">
              <a:extLst>
                <a:ext uri="{FF2B5EF4-FFF2-40B4-BE49-F238E27FC236}">
                  <a16:creationId xmlns:a16="http://schemas.microsoft.com/office/drawing/2014/main" id="{1C109DA6-8102-4491-BB43-388CEFE4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D2D76FE-FF70-4C4F-A4B8-4DA5340AC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55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2786744" y="2098947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1937657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DDED78F5-E289-464D-A96D-7CEF6BD2246A}"/>
              </a:ext>
            </a:extLst>
          </p:cNvPr>
          <p:cNvSpPr/>
          <p:nvPr/>
        </p:nvSpPr>
        <p:spPr>
          <a:xfrm>
            <a:off x="1588822" y="2193020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C5E97EF-B075-41F9-AFDB-6429DA8AAFCF}"/>
              </a:ext>
            </a:extLst>
          </p:cNvPr>
          <p:cNvSpPr/>
          <p:nvPr/>
        </p:nvSpPr>
        <p:spPr>
          <a:xfrm>
            <a:off x="1588822" y="318044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29B5305-6955-43DB-9451-AFC50D3E1507}"/>
              </a:ext>
            </a:extLst>
          </p:cNvPr>
          <p:cNvSpPr/>
          <p:nvPr/>
        </p:nvSpPr>
        <p:spPr>
          <a:xfrm>
            <a:off x="1588822" y="416723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E97EEB9-2B18-4D25-A512-A02DA8EAC2F9}"/>
              </a:ext>
            </a:extLst>
          </p:cNvPr>
          <p:cNvSpPr/>
          <p:nvPr/>
        </p:nvSpPr>
        <p:spPr>
          <a:xfrm>
            <a:off x="1588822" y="5155295"/>
            <a:ext cx="458184" cy="458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3CEF18-C54C-4FB7-AB6D-EDFA8A86C7B7}"/>
              </a:ext>
            </a:extLst>
          </p:cNvPr>
          <p:cNvSpPr txBox="1"/>
          <p:nvPr/>
        </p:nvSpPr>
        <p:spPr>
          <a:xfrm>
            <a:off x="2786743" y="3086372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801280C-4D0C-4407-8C3C-832D832AECEE}"/>
              </a:ext>
            </a:extLst>
          </p:cNvPr>
          <p:cNvSpPr txBox="1"/>
          <p:nvPr/>
        </p:nvSpPr>
        <p:spPr>
          <a:xfrm>
            <a:off x="2786743" y="4073797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9F7AEA-B337-493F-9624-97B0672FAB10}"/>
              </a:ext>
            </a:extLst>
          </p:cNvPr>
          <p:cNvSpPr txBox="1"/>
          <p:nvPr/>
        </p:nvSpPr>
        <p:spPr>
          <a:xfrm>
            <a:off x="2786743" y="5061222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zh-CN" sz="3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C65DC13-8E81-440A-8883-E86BD40881E0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9" name="图片 28" descr="QQ图片20200212151132">
              <a:extLst>
                <a:ext uri="{FF2B5EF4-FFF2-40B4-BE49-F238E27FC236}">
                  <a16:creationId xmlns:a16="http://schemas.microsoft.com/office/drawing/2014/main" id="{B9400623-C429-405F-AD68-5857B5597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30" name="图片 29" descr="微信图片_20191122210632">
              <a:extLst>
                <a:ext uri="{FF2B5EF4-FFF2-40B4-BE49-F238E27FC236}">
                  <a16:creationId xmlns:a16="http://schemas.microsoft.com/office/drawing/2014/main" id="{514E2987-498C-4367-ADE1-B6036BD24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4F89CB2-5C87-4CC7-BE3C-6B7F85848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47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710266" y="2377084"/>
            <a:ext cx="9319684" cy="272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deep regression network is proposed for 3D head pose estimation, which extracts features from point cloud data and utilizes deep regression forest to regress pose angles. 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soft-attention module is equipped with the deep regression forest, which learns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soft masks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from general features and feeds the forest with task-specific features to boost performance.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2180441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D67BEAB6-B114-4BBC-85BF-FF027C351DA7}"/>
              </a:ext>
            </a:extLst>
          </p:cNvPr>
          <p:cNvSpPr/>
          <p:nvPr/>
        </p:nvSpPr>
        <p:spPr>
          <a:xfrm>
            <a:off x="1296458" y="2500118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63E331CA-F566-46BB-A118-54EE6B585D2E}"/>
              </a:ext>
            </a:extLst>
          </p:cNvPr>
          <p:cNvSpPr/>
          <p:nvPr/>
        </p:nvSpPr>
        <p:spPr>
          <a:xfrm>
            <a:off x="1296458" y="3930728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5E37440-906E-4005-B58B-BC04BD1F8C6C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19" name="图片 18" descr="QQ图片20200212151132">
              <a:extLst>
                <a:ext uri="{FF2B5EF4-FFF2-40B4-BE49-F238E27FC236}">
                  <a16:creationId xmlns:a16="http://schemas.microsoft.com/office/drawing/2014/main" id="{C526E7A1-1F47-4366-8CF1-5394C701D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0" name="图片 19" descr="微信图片_20191122210632">
              <a:extLst>
                <a:ext uri="{FF2B5EF4-FFF2-40B4-BE49-F238E27FC236}">
                  <a16:creationId xmlns:a16="http://schemas.microsoft.com/office/drawing/2014/main" id="{3CE6DB44-A580-4D93-A68D-6B734CF0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FE258A3-891A-48DF-B8EE-3F6BD23AE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27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6DB810-F640-43FF-8CD1-85C7F65E9386}"/>
              </a:ext>
            </a:extLst>
          </p:cNvPr>
          <p:cNvSpPr/>
          <p:nvPr/>
        </p:nvSpPr>
        <p:spPr>
          <a:xfrm>
            <a:off x="0" y="1088571"/>
            <a:ext cx="12192000" cy="4581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1CD228-0D38-442E-A4FC-40141E0CC067}"/>
              </a:ext>
            </a:extLst>
          </p:cNvPr>
          <p:cNvSpPr/>
          <p:nvPr/>
        </p:nvSpPr>
        <p:spPr>
          <a:xfrm>
            <a:off x="631825" y="1088571"/>
            <a:ext cx="104775" cy="458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857D33F-23BB-4C91-A14F-FF008F17ACC9}"/>
              </a:ext>
            </a:extLst>
          </p:cNvPr>
          <p:cNvGrpSpPr/>
          <p:nvPr/>
        </p:nvGrpSpPr>
        <p:grpSpPr>
          <a:xfrm>
            <a:off x="-1" y="1543118"/>
            <a:ext cx="12192001" cy="5314882"/>
            <a:chOff x="-1" y="1543118"/>
            <a:chExt cx="12192001" cy="531488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767332F-CB7B-4014-8B74-69B8707E954C}"/>
                </a:ext>
              </a:extLst>
            </p:cNvPr>
            <p:cNvSpPr/>
            <p:nvPr/>
          </p:nvSpPr>
          <p:spPr>
            <a:xfrm>
              <a:off x="-1" y="1543118"/>
              <a:ext cx="12192001" cy="5314882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6" name="Picture 2" descr="https://timgsa.baidu.com/timg?image&amp;quality=80&amp;size=b9999_10000&amp;sec=1594621971415&amp;di=388b89de39ef2a76d4f04e612468545d&amp;imgtype=0&amp;src=http%3A%2F%2Fbpic.588ku.com%2Felement_origin_min_pic%2F17%2F08%2F30%2F924a6570e415f9c7259820c6f64f4420.jpg">
              <a:extLst>
                <a:ext uri="{FF2B5EF4-FFF2-40B4-BE49-F238E27FC236}">
                  <a16:creationId xmlns:a16="http://schemas.microsoft.com/office/drawing/2014/main" id="{5120EF50-D280-417A-9034-E302C2E4A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859" y="1864199"/>
              <a:ext cx="5700279" cy="4676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C34D00C-50A1-4BC4-9F14-D05F1A132DD1}"/>
                </a:ext>
              </a:extLst>
            </p:cNvPr>
            <p:cNvSpPr txBox="1"/>
            <p:nvPr/>
          </p:nvSpPr>
          <p:spPr>
            <a:xfrm>
              <a:off x="4149270" y="3805367"/>
              <a:ext cx="3893456" cy="923330"/>
            </a:xfrm>
            <a:prstGeom prst="rect">
              <a:avLst/>
            </a:prstGeom>
            <a:solidFill>
              <a:srgbClr val="ECD9C8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you!</a:t>
              </a:r>
              <a:endParaRPr lang="en-US" altLang="zh-CN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BD793C7-BEE9-4F9F-9010-29A80106DB7C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16" name="图片 15" descr="QQ图片20200212151132">
              <a:extLst>
                <a:ext uri="{FF2B5EF4-FFF2-40B4-BE49-F238E27FC236}">
                  <a16:creationId xmlns:a16="http://schemas.microsoft.com/office/drawing/2014/main" id="{7C1C738A-D8CE-48EE-B426-1225C73C2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17" name="图片 16" descr="微信图片_20191122210632">
              <a:extLst>
                <a:ext uri="{FF2B5EF4-FFF2-40B4-BE49-F238E27FC236}">
                  <a16:creationId xmlns:a16="http://schemas.microsoft.com/office/drawing/2014/main" id="{1CF3D550-7D54-42C7-81CF-C4C0D9871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12699A1-E4EE-431C-AF60-E8EC035EF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7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22751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971247" y="2516330"/>
            <a:ext cx="7116839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20000"/>
              </a:lnSpc>
              <a:spcBef>
                <a:spcPts val="480"/>
              </a:spcBef>
              <a:buClr>
                <a:srgbClr val="3399FF"/>
              </a:buClr>
              <a:tabLst>
                <a:tab pos="991235" algn="l"/>
              </a:tabLst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Head pose estimation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has been an active research direction in computer vision for decades, because it has wide applications in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human-computer interaction, human behavior analysis and augmented reality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C5E97EF-B075-41F9-AFDB-6429DA8AAFCF}"/>
              </a:ext>
            </a:extLst>
          </p:cNvPr>
          <p:cNvSpPr/>
          <p:nvPr/>
        </p:nvSpPr>
        <p:spPr>
          <a:xfrm>
            <a:off x="526427" y="2657844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4EF7254-8D19-49D8-95F6-867061E58402}"/>
              </a:ext>
            </a:extLst>
          </p:cNvPr>
          <p:cNvGrpSpPr/>
          <p:nvPr/>
        </p:nvGrpSpPr>
        <p:grpSpPr>
          <a:xfrm>
            <a:off x="8524572" y="2516330"/>
            <a:ext cx="2905910" cy="2923691"/>
            <a:chOff x="8610842" y="2883350"/>
            <a:chExt cx="2905910" cy="292369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3B130B2-D04C-428C-8A8B-B6C4453D7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10842" y="2883350"/>
              <a:ext cx="1405621" cy="140562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724B7A8-F148-449A-8346-D8775A7BC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1131" y="2883350"/>
              <a:ext cx="1405621" cy="140562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E7D22F2-D03F-4586-80F7-13405A8E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842" y="4401419"/>
              <a:ext cx="1405620" cy="140562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EAB7024-DC22-4BA2-9242-D7CB803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1132" y="4401420"/>
              <a:ext cx="1405620" cy="1405621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35EE050-DDC5-4132-835D-0E4FA4055AF6}"/>
              </a:ext>
            </a:extLst>
          </p:cNvPr>
          <p:cNvGrpSpPr/>
          <p:nvPr/>
        </p:nvGrpSpPr>
        <p:grpSpPr>
          <a:xfrm>
            <a:off x="944336" y="5883729"/>
            <a:ext cx="5675539" cy="360612"/>
            <a:chOff x="944336" y="6074229"/>
            <a:chExt cx="5675539" cy="36061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9D3B024-F8C5-426F-B6A4-84EB53C25240}"/>
                </a:ext>
              </a:extLst>
            </p:cNvPr>
            <p:cNvSpPr txBox="1"/>
            <p:nvPr/>
          </p:nvSpPr>
          <p:spPr>
            <a:xfrm>
              <a:off x="944336" y="6074229"/>
              <a:ext cx="4506685" cy="36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lnSpc>
                  <a:spcPct val="120000"/>
                </a:lnSpc>
                <a:spcBef>
                  <a:spcPts val="480"/>
                </a:spcBef>
                <a:buClr>
                  <a:srgbClr val="3399FF"/>
                </a:buClr>
                <a:tabLst>
                  <a:tab pos="991235" algn="l"/>
                </a:tabLst>
              </a:pPr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* The illustration refers to the Pandora dataset.</a:t>
              </a:r>
              <a:endParaRPr lang="en-US" altLang="zh-CN" sz="1600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C4E93B2-1CEB-47CB-910D-4F19AC82953A}"/>
                </a:ext>
              </a:extLst>
            </p:cNvPr>
            <p:cNvCxnSpPr/>
            <p:nvPr/>
          </p:nvCxnSpPr>
          <p:spPr>
            <a:xfrm>
              <a:off x="1058636" y="6086475"/>
              <a:ext cx="5561239" cy="0"/>
            </a:xfrm>
            <a:prstGeom prst="line">
              <a:avLst/>
            </a:prstGeom>
            <a:ln w="3492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EC33359-22F4-48D7-8635-65D0D37D8E75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4" name="图片 23" descr="QQ图片20200212151132">
              <a:extLst>
                <a:ext uri="{FF2B5EF4-FFF2-40B4-BE49-F238E27FC236}">
                  <a16:creationId xmlns:a16="http://schemas.microsoft.com/office/drawing/2014/main" id="{199A196A-CF9E-4D00-925A-BB4107B74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5" name="图片 24" descr="微信图片_20191122210632">
              <a:extLst>
                <a:ext uri="{FF2B5EF4-FFF2-40B4-BE49-F238E27FC236}">
                  <a16:creationId xmlns:a16="http://schemas.microsoft.com/office/drawing/2014/main" id="{32F5AC89-85BD-49D0-96E2-38835E26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B175CB27-4622-438A-8AB4-8610EF35B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11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286933" y="2643785"/>
            <a:ext cx="7290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Given an image of a head, head pose estimation refers to the prediction of the pose angle in the camera reference frame.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2275114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Background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4C5E97EF-B075-41F9-AFDB-6429DA8AAFCF}"/>
              </a:ext>
            </a:extLst>
          </p:cNvPr>
          <p:cNvSpPr/>
          <p:nvPr/>
        </p:nvSpPr>
        <p:spPr>
          <a:xfrm>
            <a:off x="526427" y="208634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3CEF18-C54C-4FB7-AB6D-EDFA8A86C7B7}"/>
              </a:ext>
            </a:extLst>
          </p:cNvPr>
          <p:cNvSpPr txBox="1"/>
          <p:nvPr/>
        </p:nvSpPr>
        <p:spPr>
          <a:xfrm>
            <a:off x="914704" y="1887498"/>
            <a:ext cx="773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is the head pose estimation?</a:t>
            </a:r>
            <a:endParaRPr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801280C-4D0C-4407-8C3C-832D832AECEE}"/>
              </a:ext>
            </a:extLst>
          </p:cNvPr>
          <p:cNvSpPr txBox="1"/>
          <p:nvPr/>
        </p:nvSpPr>
        <p:spPr>
          <a:xfrm>
            <a:off x="914704" y="3822103"/>
            <a:ext cx="729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represent the head pose?</a:t>
            </a:r>
          </a:p>
        </p:txBody>
      </p:sp>
      <p:pic>
        <p:nvPicPr>
          <p:cNvPr id="21" name="图片 5">
            <a:extLst>
              <a:ext uri="{FF2B5EF4-FFF2-40B4-BE49-F238E27FC236}">
                <a16:creationId xmlns:a16="http://schemas.microsoft.com/office/drawing/2014/main" id="{A1DB145C-66BF-4E5E-9EE6-D11DF9EBE6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68"/>
          <a:stretch>
            <a:fillRect/>
          </a:stretch>
        </p:blipFill>
        <p:spPr>
          <a:xfrm>
            <a:off x="8685123" y="2272283"/>
            <a:ext cx="3022283" cy="295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98957B93-546C-4C5C-B2FD-F2F92840C6BA}"/>
              </a:ext>
            </a:extLst>
          </p:cNvPr>
          <p:cNvSpPr/>
          <p:nvPr/>
        </p:nvSpPr>
        <p:spPr>
          <a:xfrm>
            <a:off x="526427" y="4020951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58E33AE-B2CA-40D6-B4A4-3947C94D6425}"/>
              </a:ext>
            </a:extLst>
          </p:cNvPr>
          <p:cNvGrpSpPr/>
          <p:nvPr/>
        </p:nvGrpSpPr>
        <p:grpSpPr>
          <a:xfrm>
            <a:off x="1286933" y="4468434"/>
            <a:ext cx="2795250" cy="1340676"/>
            <a:chOff x="1286933" y="4468434"/>
            <a:chExt cx="2795250" cy="1340676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99F7AEA-B337-493F-9624-97B0672FAB10}"/>
                </a:ext>
              </a:extLst>
            </p:cNvPr>
            <p:cNvSpPr txBox="1"/>
            <p:nvPr/>
          </p:nvSpPr>
          <p:spPr>
            <a:xfrm>
              <a:off x="1724269" y="4468434"/>
              <a:ext cx="2357914" cy="100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>
                <a:lnSpc>
                  <a:spcPct val="120000"/>
                </a:lnSpc>
                <a:spcBef>
                  <a:spcPts val="480"/>
                </a:spcBef>
                <a:buClr>
                  <a:srgbClr val="3399FF"/>
                </a:buClr>
                <a:tabLst>
                  <a:tab pos="991235" algn="l"/>
                </a:tabLst>
              </a:pPr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Euler angle.</a:t>
              </a:r>
            </a:p>
            <a:p>
              <a:pPr marL="0" lvl="2">
                <a:lnSpc>
                  <a:spcPct val="120000"/>
                </a:lnSpc>
                <a:spcBef>
                  <a:spcPts val="480"/>
                </a:spcBef>
                <a:buClr>
                  <a:srgbClr val="3399FF"/>
                </a:buClr>
                <a:tabLst>
                  <a:tab pos="991235" algn="l"/>
                </a:tabLst>
              </a:pP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Quaternion.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9B70BF80-2F16-4DBB-8B6C-EAA0CCD70B36}"/>
                </a:ext>
              </a:extLst>
            </p:cNvPr>
            <p:cNvSpPr/>
            <p:nvPr/>
          </p:nvSpPr>
          <p:spPr>
            <a:xfrm>
              <a:off x="1402656" y="4601742"/>
              <a:ext cx="248634" cy="248634"/>
            </a:xfrm>
            <a:prstGeom prst="ellipse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C8CBB0B-5C87-448E-958E-788D7B068FF9}"/>
                </a:ext>
              </a:extLst>
            </p:cNvPr>
            <p:cNvSpPr/>
            <p:nvPr/>
          </p:nvSpPr>
          <p:spPr>
            <a:xfrm>
              <a:off x="1394993" y="5098811"/>
              <a:ext cx="248634" cy="248634"/>
            </a:xfrm>
            <a:prstGeom prst="ellipse">
              <a:avLst/>
            </a:prstGeom>
            <a:noFill/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EE3391C-5C75-4F37-99E3-85297D6E067B}"/>
                </a:ext>
              </a:extLst>
            </p:cNvPr>
            <p:cNvSpPr/>
            <p:nvPr/>
          </p:nvSpPr>
          <p:spPr>
            <a:xfrm flipV="1">
              <a:off x="1477741" y="4676827"/>
              <a:ext cx="98464" cy="9846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F697549-8E65-40AB-97EA-6100B78AF1C3}"/>
                </a:ext>
              </a:extLst>
            </p:cNvPr>
            <p:cNvSpPr txBox="1"/>
            <p:nvPr/>
          </p:nvSpPr>
          <p:spPr>
            <a:xfrm>
              <a:off x="1286933" y="5347445"/>
              <a:ext cx="578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…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14081B6-EA26-4042-B103-0B2B8B123A6A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35" name="图片 34" descr="QQ图片20200212151132">
              <a:extLst>
                <a:ext uri="{FF2B5EF4-FFF2-40B4-BE49-F238E27FC236}">
                  <a16:creationId xmlns:a16="http://schemas.microsoft.com/office/drawing/2014/main" id="{C8093100-3C57-4BE0-A489-93465B96C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36" name="图片 35" descr="微信图片_20191122210632">
              <a:extLst>
                <a:ext uri="{FF2B5EF4-FFF2-40B4-BE49-F238E27FC236}">
                  <a16:creationId xmlns:a16="http://schemas.microsoft.com/office/drawing/2014/main" id="{A7BDC335-66B4-448D-A2E2-1D3178641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D228A470-B687-44B7-B4FC-A33F53D7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4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2786744" y="2098947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1937657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DDED78F5-E289-464D-A96D-7CEF6BD2246A}"/>
              </a:ext>
            </a:extLst>
          </p:cNvPr>
          <p:cNvSpPr/>
          <p:nvPr/>
        </p:nvSpPr>
        <p:spPr>
          <a:xfrm>
            <a:off x="1588822" y="2193020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C5E97EF-B075-41F9-AFDB-6429DA8AAFCF}"/>
              </a:ext>
            </a:extLst>
          </p:cNvPr>
          <p:cNvSpPr/>
          <p:nvPr/>
        </p:nvSpPr>
        <p:spPr>
          <a:xfrm>
            <a:off x="1588822" y="3180445"/>
            <a:ext cx="458184" cy="458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29B5305-6955-43DB-9451-AFC50D3E1507}"/>
              </a:ext>
            </a:extLst>
          </p:cNvPr>
          <p:cNvSpPr/>
          <p:nvPr/>
        </p:nvSpPr>
        <p:spPr>
          <a:xfrm>
            <a:off x="1588822" y="416723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E97EEB9-2B18-4D25-A512-A02DA8EAC2F9}"/>
              </a:ext>
            </a:extLst>
          </p:cNvPr>
          <p:cNvSpPr/>
          <p:nvPr/>
        </p:nvSpPr>
        <p:spPr>
          <a:xfrm>
            <a:off x="1588822" y="515529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3CEF18-C54C-4FB7-AB6D-EDFA8A86C7B7}"/>
              </a:ext>
            </a:extLst>
          </p:cNvPr>
          <p:cNvSpPr txBox="1"/>
          <p:nvPr/>
        </p:nvSpPr>
        <p:spPr>
          <a:xfrm>
            <a:off x="2786743" y="3086372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zh-CN" sz="3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801280C-4D0C-4407-8C3C-832D832AECEE}"/>
              </a:ext>
            </a:extLst>
          </p:cNvPr>
          <p:cNvSpPr txBox="1"/>
          <p:nvPr/>
        </p:nvSpPr>
        <p:spPr>
          <a:xfrm>
            <a:off x="2786743" y="4073797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9F7AEA-B337-493F-9624-97B0672FAB10}"/>
              </a:ext>
            </a:extLst>
          </p:cNvPr>
          <p:cNvSpPr txBox="1"/>
          <p:nvPr/>
        </p:nvSpPr>
        <p:spPr>
          <a:xfrm>
            <a:off x="2786743" y="5061222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240B459-6177-4404-8076-AF9BE5BF547C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9" name="图片 28" descr="QQ图片20200212151132">
              <a:extLst>
                <a:ext uri="{FF2B5EF4-FFF2-40B4-BE49-F238E27FC236}">
                  <a16:creationId xmlns:a16="http://schemas.microsoft.com/office/drawing/2014/main" id="{6E700F14-E1B4-4061-8D7F-19CAA1BD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30" name="图片 29" descr="微信图片_20191122210632">
              <a:extLst>
                <a:ext uri="{FF2B5EF4-FFF2-40B4-BE49-F238E27FC236}">
                  <a16:creationId xmlns:a16="http://schemas.microsoft.com/office/drawing/2014/main" id="{0A0D4629-1C16-4B17-BB34-9B931C952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9A2229A1-68AA-4D55-9FA9-4ECC37ADA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6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2056039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Motivation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9801280C-4D0C-4407-8C3C-832D832AECEE}"/>
              </a:ext>
            </a:extLst>
          </p:cNvPr>
          <p:cNvSpPr txBox="1"/>
          <p:nvPr/>
        </p:nvSpPr>
        <p:spPr>
          <a:xfrm>
            <a:off x="914703" y="1888528"/>
            <a:ext cx="2964571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Point cloud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8957B93-546C-4C5C-B2FD-F2F92840C6BA}"/>
              </a:ext>
            </a:extLst>
          </p:cNvPr>
          <p:cNvSpPr/>
          <p:nvPr/>
        </p:nvSpPr>
        <p:spPr>
          <a:xfrm>
            <a:off x="526427" y="208737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9F7AEA-B337-493F-9624-97B0672FAB10}"/>
              </a:ext>
            </a:extLst>
          </p:cNvPr>
          <p:cNvSpPr txBox="1"/>
          <p:nvPr/>
        </p:nvSpPr>
        <p:spPr>
          <a:xfrm>
            <a:off x="1724268" y="2687259"/>
            <a:ext cx="9867657" cy="110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Deep learning of point cloud becomes more and more popular. 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Popular models: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++,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PointCNN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PU-Net, etc.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B70BF80-2F16-4DBB-8B6C-EAA0CCD70B36}"/>
              </a:ext>
            </a:extLst>
          </p:cNvPr>
          <p:cNvSpPr/>
          <p:nvPr/>
        </p:nvSpPr>
        <p:spPr>
          <a:xfrm>
            <a:off x="1307406" y="2820567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C8CBB0B-5C87-448E-958E-788D7B068FF9}"/>
              </a:ext>
            </a:extLst>
          </p:cNvPr>
          <p:cNvSpPr/>
          <p:nvPr/>
        </p:nvSpPr>
        <p:spPr>
          <a:xfrm>
            <a:off x="1307406" y="3429000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F89D55F-C68B-494F-BC9C-A5B111AD1AF6}"/>
              </a:ext>
            </a:extLst>
          </p:cNvPr>
          <p:cNvSpPr/>
          <p:nvPr/>
        </p:nvSpPr>
        <p:spPr>
          <a:xfrm>
            <a:off x="1307406" y="5255650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5EB24D5-29A6-406F-8B6C-03D30243EECE}"/>
              </a:ext>
            </a:extLst>
          </p:cNvPr>
          <p:cNvSpPr txBox="1"/>
          <p:nvPr/>
        </p:nvSpPr>
        <p:spPr>
          <a:xfrm>
            <a:off x="914704" y="3795789"/>
            <a:ext cx="2964570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67EF1CA-7CEB-4E56-BE52-3700E9FA4F10}"/>
              </a:ext>
            </a:extLst>
          </p:cNvPr>
          <p:cNvSpPr/>
          <p:nvPr/>
        </p:nvSpPr>
        <p:spPr>
          <a:xfrm>
            <a:off x="526427" y="3994637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FEF00DF-691E-439A-9EE9-50E032468FA2}"/>
              </a:ext>
            </a:extLst>
          </p:cNvPr>
          <p:cNvSpPr txBox="1"/>
          <p:nvPr/>
        </p:nvSpPr>
        <p:spPr>
          <a:xfrm>
            <a:off x="1724268" y="4517995"/>
            <a:ext cx="10353432" cy="174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3D geometry information of target can be obtained.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Less affected by the change of external light and imaging distance.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There is no projection transformation from 3D space to 2D imaging plane.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84B7BD0-A389-4420-9C03-28C852C24E63}"/>
              </a:ext>
            </a:extLst>
          </p:cNvPr>
          <p:cNvSpPr/>
          <p:nvPr/>
        </p:nvSpPr>
        <p:spPr>
          <a:xfrm>
            <a:off x="1307406" y="4624638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9B46818-3355-4AB9-AC3B-E68475496ABF}"/>
              </a:ext>
            </a:extLst>
          </p:cNvPr>
          <p:cNvSpPr/>
          <p:nvPr/>
        </p:nvSpPr>
        <p:spPr>
          <a:xfrm>
            <a:off x="1307406" y="588666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C08F85F-D8BE-4961-99C4-794B7B483B42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38" name="图片 37" descr="QQ图片20200212151132">
              <a:extLst>
                <a:ext uri="{FF2B5EF4-FFF2-40B4-BE49-F238E27FC236}">
                  <a16:creationId xmlns:a16="http://schemas.microsoft.com/office/drawing/2014/main" id="{33921A49-5642-4A6E-A50A-2A865FC8B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39" name="图片 38" descr="微信图片_20191122210632">
              <a:extLst>
                <a:ext uri="{FF2B5EF4-FFF2-40B4-BE49-F238E27FC236}">
                  <a16:creationId xmlns:a16="http://schemas.microsoft.com/office/drawing/2014/main" id="{CB7C4E8B-29AD-448F-B8B9-BE2FE301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61623D1-793E-4FF2-A8B3-DD2B563B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85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2056039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Motivation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4ED3193-35C0-482A-A033-370160407382}"/>
              </a:ext>
            </a:extLst>
          </p:cNvPr>
          <p:cNvGrpSpPr/>
          <p:nvPr/>
        </p:nvGrpSpPr>
        <p:grpSpPr>
          <a:xfrm>
            <a:off x="526427" y="1888528"/>
            <a:ext cx="7678407" cy="656975"/>
            <a:chOff x="526427" y="1983778"/>
            <a:chExt cx="7678407" cy="656975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801280C-4D0C-4407-8C3C-832D832AECEE}"/>
                </a:ext>
              </a:extLst>
            </p:cNvPr>
            <p:cNvSpPr txBox="1"/>
            <p:nvPr/>
          </p:nvSpPr>
          <p:spPr>
            <a:xfrm>
              <a:off x="914704" y="1983778"/>
              <a:ext cx="7290130" cy="656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560"/>
                </a:spcBef>
                <a:buClr>
                  <a:srgbClr val="3399FF"/>
                </a:buClr>
                <a:tabLst>
                  <a:tab pos="365125" algn="l"/>
                </a:tabLst>
              </a:pPr>
              <a:r>
                <a:rPr lang="en-US" altLang="zh-CN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Challenges</a:t>
              </a:r>
              <a:endPara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8957B93-546C-4C5C-B2FD-F2F92840C6BA}"/>
                </a:ext>
              </a:extLst>
            </p:cNvPr>
            <p:cNvSpPr/>
            <p:nvPr/>
          </p:nvSpPr>
          <p:spPr>
            <a:xfrm>
              <a:off x="526427" y="2182626"/>
              <a:ext cx="248634" cy="24863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099F7AEA-B337-493F-9624-97B0672FAB10}"/>
              </a:ext>
            </a:extLst>
          </p:cNvPr>
          <p:cNvSpPr txBox="1"/>
          <p:nvPr/>
        </p:nvSpPr>
        <p:spPr>
          <a:xfrm>
            <a:off x="1724268" y="2687259"/>
            <a:ext cx="9867657" cy="232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Head pose in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large variations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makes the distinguished facial features, such as nose or lips, invisible, especially in extreme cases. 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Features extracted from a head do not change in a stationary manner with respect to the head pose, which results in an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inhomogeneous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feature space.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B70BF80-2F16-4DBB-8B6C-EAA0CCD70B36}"/>
              </a:ext>
            </a:extLst>
          </p:cNvPr>
          <p:cNvSpPr/>
          <p:nvPr/>
        </p:nvSpPr>
        <p:spPr>
          <a:xfrm>
            <a:off x="1307406" y="2820567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C8CBB0B-5C87-448E-958E-788D7B068FF9}"/>
              </a:ext>
            </a:extLst>
          </p:cNvPr>
          <p:cNvSpPr/>
          <p:nvPr/>
        </p:nvSpPr>
        <p:spPr>
          <a:xfrm>
            <a:off x="1307406" y="3826900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22298D5-EB80-46C5-86B8-CFB686344EF6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3" name="图片 22" descr="QQ图片20200212151132">
              <a:extLst>
                <a:ext uri="{FF2B5EF4-FFF2-40B4-BE49-F238E27FC236}">
                  <a16:creationId xmlns:a16="http://schemas.microsoft.com/office/drawing/2014/main" id="{DC3A62DE-AE30-4B75-B2FA-9CB00C8E3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8" name="图片 27" descr="微信图片_20191122210632">
              <a:extLst>
                <a:ext uri="{FF2B5EF4-FFF2-40B4-BE49-F238E27FC236}">
                  <a16:creationId xmlns:a16="http://schemas.microsoft.com/office/drawing/2014/main" id="{7CD09F71-61B9-490E-A664-59AC52544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D05D79F8-D74D-4B13-AD61-E2067A3F2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00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1710266" y="2681885"/>
            <a:ext cx="9319684" cy="336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First, we present a convolutional neural network for 3D head pose estimation in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an end-to-end manner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Second, to the best of our knowledge, this is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the first work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apply deep regression forest to 3D head pose estimation.</a:t>
            </a:r>
          </a:p>
          <a:p>
            <a:pPr marL="0"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3399FF"/>
              </a:buClr>
              <a:tabLst>
                <a:tab pos="693420" algn="l"/>
                <a:tab pos="694055" algn="l"/>
              </a:tabLst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Third, a deep regression forest facilitated with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soft-attention modules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is proposed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 perform head pose estimation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a multi-task learning setup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2056039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Motivation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:a16="http://schemas.microsoft.com/office/drawing/2014/main" id="{4C5E97EF-B075-41F9-AFDB-6429DA8AAFCF}"/>
              </a:ext>
            </a:extLst>
          </p:cNvPr>
          <p:cNvSpPr/>
          <p:nvPr/>
        </p:nvSpPr>
        <p:spPr>
          <a:xfrm>
            <a:off x="526427" y="2086346"/>
            <a:ext cx="248634" cy="248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3CEF18-C54C-4FB7-AB6D-EDFA8A86C7B7}"/>
              </a:ext>
            </a:extLst>
          </p:cNvPr>
          <p:cNvSpPr txBox="1"/>
          <p:nvPr/>
        </p:nvSpPr>
        <p:spPr>
          <a:xfrm>
            <a:off x="899887" y="1894957"/>
            <a:ext cx="3748314" cy="65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560"/>
              </a:spcBef>
              <a:buClr>
                <a:srgbClr val="3399FF"/>
              </a:buClr>
              <a:tabLst>
                <a:tab pos="365125" algn="l"/>
              </a:tabLst>
            </a:pP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Our solutions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D67BEAB6-B114-4BBC-85BF-FF027C351DA7}"/>
              </a:ext>
            </a:extLst>
          </p:cNvPr>
          <p:cNvSpPr/>
          <p:nvPr/>
        </p:nvSpPr>
        <p:spPr>
          <a:xfrm>
            <a:off x="1296458" y="2809102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63E331CA-F566-46BB-A118-54EE6B585D2E}"/>
              </a:ext>
            </a:extLst>
          </p:cNvPr>
          <p:cNvSpPr/>
          <p:nvPr/>
        </p:nvSpPr>
        <p:spPr>
          <a:xfrm>
            <a:off x="1296458" y="3838365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EC698F3-C9A5-4CD3-8FAA-C072E902E539}"/>
              </a:ext>
            </a:extLst>
          </p:cNvPr>
          <p:cNvSpPr/>
          <p:nvPr/>
        </p:nvSpPr>
        <p:spPr>
          <a:xfrm>
            <a:off x="1296458" y="4867628"/>
            <a:ext cx="248634" cy="248634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B45A509-61CF-44CE-ADB0-A41E3022E706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4" name="图片 23" descr="QQ图片20200212151132">
              <a:extLst>
                <a:ext uri="{FF2B5EF4-FFF2-40B4-BE49-F238E27FC236}">
                  <a16:creationId xmlns:a16="http://schemas.microsoft.com/office/drawing/2014/main" id="{26AA31EE-F32B-416A-851B-833EF975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25" name="图片 24" descr="微信图片_20191122210632">
              <a:extLst>
                <a:ext uri="{FF2B5EF4-FFF2-40B4-BE49-F238E27FC236}">
                  <a16:creationId xmlns:a16="http://schemas.microsoft.com/office/drawing/2014/main" id="{C45C8643-91A5-4448-A173-900341731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B8379B56-EB22-49CA-851C-8ED955A32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56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8C34D00C-50A1-4BC4-9F14-D05F1A132DD1}"/>
              </a:ext>
            </a:extLst>
          </p:cNvPr>
          <p:cNvSpPr txBox="1"/>
          <p:nvPr/>
        </p:nvSpPr>
        <p:spPr>
          <a:xfrm>
            <a:off x="2786744" y="2098947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065C9F-6B91-4CFB-BD92-EA82720787B2}"/>
              </a:ext>
            </a:extLst>
          </p:cNvPr>
          <p:cNvGrpSpPr/>
          <p:nvPr/>
        </p:nvGrpSpPr>
        <p:grpSpPr>
          <a:xfrm>
            <a:off x="0" y="1088571"/>
            <a:ext cx="12192000" cy="458183"/>
            <a:chOff x="0" y="1088571"/>
            <a:chExt cx="12192000" cy="45818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19E4FB0-F283-4F4F-B498-865B843F06CB}"/>
                </a:ext>
              </a:extLst>
            </p:cNvPr>
            <p:cNvGrpSpPr/>
            <p:nvPr/>
          </p:nvGrpSpPr>
          <p:grpSpPr>
            <a:xfrm>
              <a:off x="0" y="1088571"/>
              <a:ext cx="12192000" cy="458183"/>
              <a:chOff x="0" y="1088571"/>
              <a:chExt cx="12192000" cy="458183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56DB810-F640-43FF-8CD1-85C7F65E9386}"/>
                  </a:ext>
                </a:extLst>
              </p:cNvPr>
              <p:cNvSpPr/>
              <p:nvPr/>
            </p:nvSpPr>
            <p:spPr>
              <a:xfrm>
                <a:off x="0" y="1088571"/>
                <a:ext cx="12192000" cy="45818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E4B14A8-0CF0-4A1B-8580-C4E97DD7CC3D}"/>
                  </a:ext>
                </a:extLst>
              </p:cNvPr>
              <p:cNvSpPr/>
              <p:nvPr/>
            </p:nvSpPr>
            <p:spPr>
              <a:xfrm>
                <a:off x="849086" y="1088571"/>
                <a:ext cx="1937657" cy="458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  <a:endParaRPr lang="zh-CN" alt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A1CD228-0D38-442E-A4FC-40141E0CC067}"/>
                </a:ext>
              </a:extLst>
            </p:cNvPr>
            <p:cNvSpPr/>
            <p:nvPr/>
          </p:nvSpPr>
          <p:spPr>
            <a:xfrm>
              <a:off x="631825" y="1088571"/>
              <a:ext cx="104775" cy="458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DDED78F5-E289-464D-A96D-7CEF6BD2246A}"/>
              </a:ext>
            </a:extLst>
          </p:cNvPr>
          <p:cNvSpPr/>
          <p:nvPr/>
        </p:nvSpPr>
        <p:spPr>
          <a:xfrm>
            <a:off x="1588822" y="2193020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C5E97EF-B075-41F9-AFDB-6429DA8AAFCF}"/>
              </a:ext>
            </a:extLst>
          </p:cNvPr>
          <p:cNvSpPr/>
          <p:nvPr/>
        </p:nvSpPr>
        <p:spPr>
          <a:xfrm>
            <a:off x="1588822" y="318044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29B5305-6955-43DB-9451-AFC50D3E1507}"/>
              </a:ext>
            </a:extLst>
          </p:cNvPr>
          <p:cNvSpPr/>
          <p:nvPr/>
        </p:nvSpPr>
        <p:spPr>
          <a:xfrm>
            <a:off x="1588822" y="4167235"/>
            <a:ext cx="458184" cy="45818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E97EEB9-2B18-4D25-A512-A02DA8EAC2F9}"/>
              </a:ext>
            </a:extLst>
          </p:cNvPr>
          <p:cNvSpPr/>
          <p:nvPr/>
        </p:nvSpPr>
        <p:spPr>
          <a:xfrm>
            <a:off x="1588822" y="5155295"/>
            <a:ext cx="458184" cy="45818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3CEF18-C54C-4FB7-AB6D-EDFA8A86C7B7}"/>
              </a:ext>
            </a:extLst>
          </p:cNvPr>
          <p:cNvSpPr txBox="1"/>
          <p:nvPr/>
        </p:nvSpPr>
        <p:spPr>
          <a:xfrm>
            <a:off x="2786743" y="3086372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801280C-4D0C-4407-8C3C-832D832AECEE}"/>
              </a:ext>
            </a:extLst>
          </p:cNvPr>
          <p:cNvSpPr txBox="1"/>
          <p:nvPr/>
        </p:nvSpPr>
        <p:spPr>
          <a:xfrm>
            <a:off x="2786743" y="4073797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altLang="zh-CN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9F7AEA-B337-493F-9624-97B0672FAB10}"/>
              </a:ext>
            </a:extLst>
          </p:cNvPr>
          <p:cNvSpPr txBox="1"/>
          <p:nvPr/>
        </p:nvSpPr>
        <p:spPr>
          <a:xfrm>
            <a:off x="2786743" y="5061222"/>
            <a:ext cx="376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A43B11C-9940-4487-A6CF-F19F4606C976}"/>
              </a:ext>
            </a:extLst>
          </p:cNvPr>
          <p:cNvGrpSpPr/>
          <p:nvPr/>
        </p:nvGrpSpPr>
        <p:grpSpPr>
          <a:xfrm>
            <a:off x="468024" y="266163"/>
            <a:ext cx="11200974" cy="688635"/>
            <a:chOff x="468024" y="266163"/>
            <a:chExt cx="11200974" cy="688635"/>
          </a:xfrm>
        </p:grpSpPr>
        <p:pic>
          <p:nvPicPr>
            <p:cNvPr id="29" name="图片 28" descr="QQ图片20200212151132">
              <a:extLst>
                <a:ext uri="{FF2B5EF4-FFF2-40B4-BE49-F238E27FC236}">
                  <a16:creationId xmlns:a16="http://schemas.microsoft.com/office/drawing/2014/main" id="{98997E6B-441C-4CC6-AF40-C3225F7AE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2295" y="266163"/>
              <a:ext cx="664475" cy="664475"/>
            </a:xfrm>
            <a:prstGeom prst="rect">
              <a:avLst/>
            </a:prstGeom>
          </p:spPr>
        </p:pic>
        <p:pic>
          <p:nvPicPr>
            <p:cNvPr id="30" name="图片 29" descr="微信图片_20191122210632">
              <a:extLst>
                <a:ext uri="{FF2B5EF4-FFF2-40B4-BE49-F238E27FC236}">
                  <a16:creationId xmlns:a16="http://schemas.microsoft.com/office/drawing/2014/main" id="{B3891D6F-1BDC-419F-89C5-097C81F14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3275" y="266163"/>
              <a:ext cx="705723" cy="688635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09C1213-A2F8-49D8-876C-4F9DB10C3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024" y="319650"/>
              <a:ext cx="1703851" cy="58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02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761</Words>
  <Application>Microsoft Office PowerPoint</Application>
  <PresentationFormat>宽屏</PresentationFormat>
  <Paragraphs>113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等线 Light</vt:lpstr>
      <vt:lpstr>Arial</vt:lpstr>
      <vt:lpstr>Times New Roman</vt:lpstr>
      <vt:lpstr>Office 主题​​</vt:lpstr>
      <vt:lpstr>Deep Regression Forest with Soft-Attention for Head Pose Estimation  Xiangtian Ma, Nan Sang, Xupeng Wang*, Shihua Xiao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Regression Forest with Soft-Attention for Head Pose Estimation</dc:title>
  <dc:creator>Maxt.UESTC</dc:creator>
  <cp:lastModifiedBy>Maxt.UESTC</cp:lastModifiedBy>
  <cp:revision>95</cp:revision>
  <dcterms:created xsi:type="dcterms:W3CDTF">2020-07-10T02:29:22Z</dcterms:created>
  <dcterms:modified xsi:type="dcterms:W3CDTF">2020-07-20T03:29:38Z</dcterms:modified>
</cp:coreProperties>
</file>