
<file path=[Content_Types].xml><?xml version="1.0" encoding="utf-8"?>
<Types xmlns="http://schemas.openxmlformats.org/package/2006/content-types">
  <Default Extension="xml" ContentType="application/xml"/>
  <Default Extension="wmf" ContentType="image/x-wmf"/>
  <Default Extension="jp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8.xml" ContentType="application/vnd.openxmlformats-officedocument.drawingml.diagramData+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8">
  <p:sldMasterIdLst>
    <p:sldMasterId id="2147483660" r:id="rId1"/>
  </p:sldMasterIdLst>
  <p:notesMasterIdLst>
    <p:notesMasterId r:id="rId30"/>
  </p:notesMasterIdLst>
  <p:handoutMasterIdLst>
    <p:handoutMasterId r:id="rId31"/>
  </p:handoutMasterIdLst>
  <p:sldIdLst>
    <p:sldId id="256" r:id="rId2"/>
    <p:sldId id="375" r:id="rId3"/>
    <p:sldId id="744" r:id="rId4"/>
    <p:sldId id="771" r:id="rId5"/>
    <p:sldId id="778" r:id="rId6"/>
    <p:sldId id="702" r:id="rId7"/>
    <p:sldId id="796" r:id="rId8"/>
    <p:sldId id="779" r:id="rId9"/>
    <p:sldId id="772" r:id="rId10"/>
    <p:sldId id="788" r:id="rId11"/>
    <p:sldId id="773" r:id="rId12"/>
    <p:sldId id="774" r:id="rId13"/>
    <p:sldId id="780" r:id="rId14"/>
    <p:sldId id="789" r:id="rId15"/>
    <p:sldId id="781" r:id="rId16"/>
    <p:sldId id="782" r:id="rId17"/>
    <p:sldId id="775" r:id="rId18"/>
    <p:sldId id="792" r:id="rId19"/>
    <p:sldId id="783" r:id="rId20"/>
    <p:sldId id="785" r:id="rId21"/>
    <p:sldId id="784" r:id="rId22"/>
    <p:sldId id="776" r:id="rId23"/>
    <p:sldId id="791" r:id="rId24"/>
    <p:sldId id="794" r:id="rId25"/>
    <p:sldId id="793" r:id="rId26"/>
    <p:sldId id="777" r:id="rId27"/>
    <p:sldId id="795" r:id="rId28"/>
    <p:sldId id="614" r:id="rId29"/>
  </p:sldIdLst>
  <p:sldSz cx="9144000" cy="6858000" type="screen4x3"/>
  <p:notesSz cx="9144000" cy="6858000"/>
  <p:custShowLst>
    <p:custShow name="自定义放映 1" id="0">
      <p:sldLst>
        <p:sld r:id="rId2"/>
        <p:sld r:id="rId3"/>
        <p:sld r:id="rId7"/>
        <p:sld r:id="rId29"/>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刘凯" initials="LK" lastIdx="1" clrIdx="0"/>
  <p:cmAuthor id="1" name="lwc" initials="lwc"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CCFF"/>
    <a:srgbClr val="FFCCCC"/>
    <a:srgbClr val="FFFFFF"/>
    <a:srgbClr val="CCFFCC"/>
    <a:srgbClr val="080808"/>
    <a:srgbClr val="00FFFF"/>
    <a:srgbClr val="0066CC"/>
    <a:srgbClr val="4D4D4D"/>
    <a:srgbClr val="629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63" autoAdjust="0"/>
    <p:restoredTop sz="80107" autoAdjust="0"/>
  </p:normalViewPr>
  <p:slideViewPr>
    <p:cSldViewPr snapToObjects="1">
      <p:cViewPr varScale="1">
        <p:scale>
          <a:sx n="76" d="100"/>
          <a:sy n="76" d="100"/>
        </p:scale>
        <p:origin x="167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3" d="100"/>
          <a:sy n="73" d="100"/>
        </p:scale>
        <p:origin x="-1194" y="-108"/>
      </p:cViewPr>
      <p:guideLst>
        <p:guide orient="horz" pos="2160"/>
        <p:guide pos="2880"/>
      </p:guideLst>
    </p:cSldViewPr>
  </p:notesViewPr>
  <p:gridSpacing cx="45005" cy="450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8069F-7494-4E06-9C81-56717A8F7AB0}" type="doc">
      <dgm:prSet loTypeId="urn:microsoft.com/office/officeart/2005/8/layout/pList2" loCatId="list" qsTypeId="urn:microsoft.com/office/officeart/2005/8/quickstyle/simple5" qsCatId="simple" csTypeId="urn:microsoft.com/office/officeart/2005/8/colors/accent4_5" csCatId="accent4" phldr="1"/>
      <dgm:spPr/>
      <dgm:t>
        <a:bodyPr/>
        <a:lstStyle/>
        <a:p>
          <a:endParaRPr lang="en-US" altLang="zh-CN"/>
        </a:p>
      </dgm:t>
    </dgm:pt>
    <dgm:pt modelId="{93C39F9A-C129-4E53-AB0D-60DB2446DC87}">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Off-the-shelf basis </a:t>
          </a:r>
        </a:p>
      </dgm:t>
    </dgm:pt>
    <dgm:pt modelId="{CD939FDE-65A3-443C-A939-2EBDB9D34CB1}" type="parTrans" cxnId="{44037AE3-96D6-4DCE-9775-0B38A34ED9BE}">
      <dgm:prSet/>
      <dgm:spPr/>
      <dgm:t>
        <a:bodyPr/>
        <a:lstStyle/>
        <a:p>
          <a:endParaRPr lang="en-US" altLang="zh-CN"/>
        </a:p>
      </dgm:t>
    </dgm:pt>
    <dgm:pt modelId="{2492B7F5-9399-4F8D-B949-B236A2A593F8}" type="sibTrans" cxnId="{44037AE3-96D6-4DCE-9775-0B38A34ED9BE}">
      <dgm:prSet/>
      <dgm:spPr/>
      <dgm:t>
        <a:bodyPr/>
        <a:lstStyle/>
        <a:p>
          <a:endParaRPr lang="en-US" altLang="zh-CN"/>
        </a:p>
      </dgm:t>
    </dgm:pt>
    <dgm:pt modelId="{5501AA46-54A9-42C2-82B3-365390083385}">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Based on predefined transforms</a:t>
          </a:r>
          <a:endParaRPr lang="en-US" altLang="zh-CN" dirty="0">
            <a:solidFill>
              <a:schemeClr val="tx1"/>
            </a:solidFill>
            <a:latin typeface="Arial" panose="020B0604020202020204" pitchFamily="34" charset="0"/>
            <a:cs typeface="Arial" panose="020B0604020202020204" pitchFamily="34" charset="0"/>
          </a:endParaRPr>
        </a:p>
      </dgm:t>
    </dgm:pt>
    <dgm:pt modelId="{28D8BC0D-6437-4754-A289-A62544DADAE9}" type="parTrans" cxnId="{BA28754E-CA72-4049-8D3F-AB7E5C98D538}">
      <dgm:prSet/>
      <dgm:spPr/>
      <dgm:t>
        <a:bodyPr/>
        <a:lstStyle/>
        <a:p>
          <a:endParaRPr lang="en-US" altLang="zh-CN"/>
        </a:p>
      </dgm:t>
    </dgm:pt>
    <dgm:pt modelId="{C2D58DC7-5E1C-4881-AE25-16FCC76B503D}" type="sibTrans" cxnId="{BA28754E-CA72-4049-8D3F-AB7E5C98D538}">
      <dgm:prSet/>
      <dgm:spPr/>
      <dgm:t>
        <a:bodyPr/>
        <a:lstStyle/>
        <a:p>
          <a:endParaRPr lang="en-US" altLang="zh-CN"/>
        </a:p>
      </dgm:t>
    </dgm:pt>
    <dgm:pt modelId="{87C7312C-67C6-4CC8-8958-1E35FAA77B77}">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DCT, DFT, Wavelet</a:t>
          </a:r>
          <a:endParaRPr lang="en-US" altLang="zh-CN" dirty="0">
            <a:solidFill>
              <a:schemeClr val="tx1"/>
            </a:solidFill>
            <a:latin typeface="Arial" panose="020B0604020202020204" pitchFamily="34" charset="0"/>
            <a:cs typeface="Arial" panose="020B0604020202020204" pitchFamily="34" charset="0"/>
          </a:endParaRPr>
        </a:p>
      </dgm:t>
    </dgm:pt>
    <dgm:pt modelId="{0FD44EEF-1F06-4054-88A0-748C7B30929A}" type="parTrans" cxnId="{818E6CDA-A013-4734-A70B-838DFB021766}">
      <dgm:prSet/>
      <dgm:spPr/>
      <dgm:t>
        <a:bodyPr/>
        <a:lstStyle/>
        <a:p>
          <a:endParaRPr lang="en-US" altLang="zh-CN"/>
        </a:p>
      </dgm:t>
    </dgm:pt>
    <dgm:pt modelId="{AA0EA62E-BDAB-4637-B2FC-5B7E94A658E6}" type="sibTrans" cxnId="{818E6CDA-A013-4734-A70B-838DFB021766}">
      <dgm:prSet/>
      <dgm:spPr/>
      <dgm:t>
        <a:bodyPr/>
        <a:lstStyle/>
        <a:p>
          <a:endParaRPr lang="en-US" altLang="zh-CN"/>
        </a:p>
      </dgm:t>
    </dgm:pt>
    <dgm:pt modelId="{5CCC4331-9197-4F34-9038-F53CE09C4D46}">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Simple, fast computation</a:t>
          </a:r>
          <a:endParaRPr lang="en-US" altLang="zh-CN" dirty="0">
            <a:solidFill>
              <a:schemeClr val="tx1"/>
            </a:solidFill>
            <a:latin typeface="Arial" panose="020B0604020202020204" pitchFamily="34" charset="0"/>
            <a:cs typeface="Arial" panose="020B0604020202020204" pitchFamily="34" charset="0"/>
          </a:endParaRPr>
        </a:p>
      </dgm:t>
    </dgm:pt>
    <dgm:pt modelId="{1081D048-83B8-4BDA-B2CB-6B5454CAB74E}" type="parTrans" cxnId="{01EBF351-881F-4F30-921B-2C9284B6CF03}">
      <dgm:prSet/>
      <dgm:spPr/>
      <dgm:t>
        <a:bodyPr/>
        <a:lstStyle/>
        <a:p>
          <a:endParaRPr lang="en-US" altLang="zh-CN"/>
        </a:p>
      </dgm:t>
    </dgm:pt>
    <dgm:pt modelId="{6408717D-8521-42F0-8013-D916139C3899}" type="sibTrans" cxnId="{01EBF351-881F-4F30-921B-2C9284B6CF03}">
      <dgm:prSet/>
      <dgm:spPr/>
      <dgm:t>
        <a:bodyPr/>
        <a:lstStyle/>
        <a:p>
          <a:endParaRPr lang="en-US" altLang="zh-CN"/>
        </a:p>
      </dgm:t>
    </dgm:pt>
    <dgm:pt modelId="{18EFACA8-B0B3-41D6-9602-4F2C9AED15B7}">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Learned basis </a:t>
          </a:r>
          <a:endParaRPr lang="en-US" altLang="zh-CN" dirty="0">
            <a:solidFill>
              <a:schemeClr val="tx1"/>
            </a:solidFill>
            <a:latin typeface="Arial" panose="020B0604020202020204" pitchFamily="34" charset="0"/>
            <a:cs typeface="Arial" panose="020B0604020202020204" pitchFamily="34" charset="0"/>
          </a:endParaRPr>
        </a:p>
      </dgm:t>
    </dgm:pt>
    <dgm:pt modelId="{6D392683-EFE6-4695-9FFB-65B5F42CB496}" type="parTrans" cxnId="{75EA8ACB-A450-45D6-AECF-41A322FE9380}">
      <dgm:prSet/>
      <dgm:spPr/>
      <dgm:t>
        <a:bodyPr/>
        <a:lstStyle/>
        <a:p>
          <a:endParaRPr lang="en-US" altLang="zh-CN"/>
        </a:p>
      </dgm:t>
    </dgm:pt>
    <dgm:pt modelId="{963E28CE-380F-4A06-BF40-0CA145584EA1}" type="sibTrans" cxnId="{75EA8ACB-A450-45D6-AECF-41A322FE9380}">
      <dgm:prSet/>
      <dgm:spPr/>
      <dgm:t>
        <a:bodyPr/>
        <a:lstStyle/>
        <a:p>
          <a:endParaRPr lang="en-US" altLang="zh-CN"/>
        </a:p>
      </dgm:t>
    </dgm:pt>
    <dgm:pt modelId="{CD8AD88E-DD97-4F03-8C5D-BD5C016FE10B}">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Learned from image samples</a:t>
          </a:r>
          <a:endParaRPr lang="en-US" altLang="zh-CN" dirty="0">
            <a:solidFill>
              <a:schemeClr val="tx1"/>
            </a:solidFill>
            <a:latin typeface="Arial" panose="020B0604020202020204" pitchFamily="34" charset="0"/>
            <a:cs typeface="Arial" panose="020B0604020202020204" pitchFamily="34" charset="0"/>
          </a:endParaRPr>
        </a:p>
      </dgm:t>
    </dgm:pt>
    <dgm:pt modelId="{2BF1AB1C-8294-4620-A6BD-BD3A9961DC90}" type="parTrans" cxnId="{67131785-093C-4B3A-9AF6-4C2B8CC2EF1D}">
      <dgm:prSet/>
      <dgm:spPr/>
      <dgm:t>
        <a:bodyPr/>
        <a:lstStyle/>
        <a:p>
          <a:endParaRPr lang="en-US" altLang="zh-CN"/>
        </a:p>
      </dgm:t>
    </dgm:pt>
    <dgm:pt modelId="{4E793932-5336-4876-B5A0-7D9009627518}" type="sibTrans" cxnId="{67131785-093C-4B3A-9AF6-4C2B8CC2EF1D}">
      <dgm:prSet/>
      <dgm:spPr/>
      <dgm:t>
        <a:bodyPr/>
        <a:lstStyle/>
        <a:p>
          <a:endParaRPr lang="en-US" altLang="zh-CN"/>
        </a:p>
      </dgm:t>
    </dgm:pt>
    <dgm:pt modelId="{E13E3EF8-4A40-4BD1-B533-CC792E756B65}">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K-SVD, online dictionary</a:t>
          </a:r>
          <a:endParaRPr lang="en-US" altLang="zh-CN" dirty="0">
            <a:solidFill>
              <a:schemeClr val="tx1"/>
            </a:solidFill>
            <a:latin typeface="Arial" panose="020B0604020202020204" pitchFamily="34" charset="0"/>
            <a:cs typeface="Arial" panose="020B0604020202020204" pitchFamily="34" charset="0"/>
          </a:endParaRPr>
        </a:p>
      </dgm:t>
    </dgm:pt>
    <dgm:pt modelId="{A9F1D515-E07C-47A2-8632-86E52A71C26F}" type="parTrans" cxnId="{E9AA5DDC-63E8-4E9B-9C27-5040FEAD55D9}">
      <dgm:prSet/>
      <dgm:spPr/>
      <dgm:t>
        <a:bodyPr/>
        <a:lstStyle/>
        <a:p>
          <a:endParaRPr lang="en-US" altLang="zh-CN"/>
        </a:p>
      </dgm:t>
    </dgm:pt>
    <dgm:pt modelId="{B5ECD992-7067-43B8-9E96-9EE216EC28C3}" type="sibTrans" cxnId="{E9AA5DDC-63E8-4E9B-9C27-5040FEAD55D9}">
      <dgm:prSet/>
      <dgm:spPr/>
      <dgm:t>
        <a:bodyPr/>
        <a:lstStyle/>
        <a:p>
          <a:endParaRPr lang="en-US" altLang="zh-CN"/>
        </a:p>
      </dgm:t>
    </dgm:pt>
    <dgm:pt modelId="{7B327EA2-60C4-47CD-8F4F-1DF9FBB37D3E}">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Improved performance</a:t>
          </a:r>
          <a:endParaRPr lang="en-US" altLang="zh-CN" dirty="0">
            <a:solidFill>
              <a:schemeClr val="tx1"/>
            </a:solidFill>
            <a:latin typeface="Arial" panose="020B0604020202020204" pitchFamily="34" charset="0"/>
            <a:cs typeface="Arial" panose="020B0604020202020204" pitchFamily="34" charset="0"/>
          </a:endParaRPr>
        </a:p>
      </dgm:t>
    </dgm:pt>
    <dgm:pt modelId="{B82763F8-410D-4256-B219-6F0CC2BF7591}" type="parTrans" cxnId="{18C30271-E422-42CB-BC25-699192CCB01B}">
      <dgm:prSet/>
      <dgm:spPr/>
      <dgm:t>
        <a:bodyPr/>
        <a:lstStyle/>
        <a:p>
          <a:endParaRPr lang="en-US" altLang="zh-CN"/>
        </a:p>
      </dgm:t>
    </dgm:pt>
    <dgm:pt modelId="{9860D430-30C5-4CF2-885A-72B9C530922B}" type="sibTrans" cxnId="{18C30271-E422-42CB-BC25-699192CCB01B}">
      <dgm:prSet/>
      <dgm:spPr/>
      <dgm:t>
        <a:bodyPr/>
        <a:lstStyle/>
        <a:p>
          <a:endParaRPr lang="en-US" altLang="zh-CN"/>
        </a:p>
      </dgm:t>
    </dgm:pt>
    <dgm:pt modelId="{3815C935-C403-4EB7-92AA-7E457066F560}" type="pres">
      <dgm:prSet presAssocID="{6B78069F-7494-4E06-9C81-56717A8F7AB0}" presName="Name0" presStyleCnt="0">
        <dgm:presLayoutVars>
          <dgm:dir/>
          <dgm:resizeHandles val="exact"/>
        </dgm:presLayoutVars>
      </dgm:prSet>
      <dgm:spPr/>
      <dgm:t>
        <a:bodyPr/>
        <a:lstStyle/>
        <a:p>
          <a:endParaRPr lang="en-US" altLang="zh-CN"/>
        </a:p>
      </dgm:t>
    </dgm:pt>
    <dgm:pt modelId="{DBB77587-2789-4C69-8829-0905C3C4944B}" type="pres">
      <dgm:prSet presAssocID="{6B78069F-7494-4E06-9C81-56717A8F7AB0}" presName="bkgdShp" presStyleLbl="alignAccFollowNode1" presStyleIdx="0" presStyleCnt="1"/>
      <dgm:spPr>
        <a:solidFill>
          <a:schemeClr val="bg1">
            <a:lumMod val="95000"/>
            <a:alpha val="50000"/>
          </a:schemeClr>
        </a:solidFill>
      </dgm:spPr>
      <dgm:t>
        <a:bodyPr/>
        <a:lstStyle/>
        <a:p>
          <a:endParaRPr lang="en-US" altLang="zh-CN"/>
        </a:p>
      </dgm:t>
    </dgm:pt>
    <dgm:pt modelId="{4694D76E-A3E2-4730-94E1-4FD775A3ECD1}" type="pres">
      <dgm:prSet presAssocID="{6B78069F-7494-4E06-9C81-56717A8F7AB0}" presName="linComp" presStyleCnt="0"/>
      <dgm:spPr/>
    </dgm:pt>
    <dgm:pt modelId="{C88F72ED-22D2-41BD-AE6F-EC0A1E627177}" type="pres">
      <dgm:prSet presAssocID="{93C39F9A-C129-4E53-AB0D-60DB2446DC87}" presName="compNode" presStyleCnt="0"/>
      <dgm:spPr/>
    </dgm:pt>
    <dgm:pt modelId="{3F4C258F-E403-439A-9501-6C711BDA138C}" type="pres">
      <dgm:prSet presAssocID="{93C39F9A-C129-4E53-AB0D-60DB2446DC87}" presName="node" presStyleLbl="node1" presStyleIdx="0" presStyleCnt="2">
        <dgm:presLayoutVars>
          <dgm:bulletEnabled val="1"/>
        </dgm:presLayoutVars>
      </dgm:prSet>
      <dgm:spPr/>
      <dgm:t>
        <a:bodyPr/>
        <a:lstStyle/>
        <a:p>
          <a:endParaRPr lang="en-US" altLang="zh-CN"/>
        </a:p>
      </dgm:t>
    </dgm:pt>
    <dgm:pt modelId="{08499FFF-A348-4964-A094-8371E7800F9C}" type="pres">
      <dgm:prSet presAssocID="{93C39F9A-C129-4E53-AB0D-60DB2446DC87}" presName="invisiNode" presStyleLbl="node1" presStyleIdx="0" presStyleCnt="2"/>
      <dgm:spPr/>
    </dgm:pt>
    <dgm:pt modelId="{2AA81CDC-F11A-432D-9603-111970373C67}" type="pres">
      <dgm:prSet presAssocID="{93C39F9A-C129-4E53-AB0D-60DB2446DC87}" presName="imagNode" presStyleLbl="fgImgPlace1" presStyleIdx="0" presStyleCnt="2"/>
      <dgm:spPr>
        <a:blipFill rotWithShape="1">
          <a:blip xmlns:r="http://schemas.openxmlformats.org/officeDocument/2006/relationships" r:embed="rId1"/>
          <a:stretch>
            <a:fillRect/>
          </a:stretch>
        </a:blipFill>
      </dgm:spPr>
    </dgm:pt>
    <dgm:pt modelId="{2191E84B-BE1D-40F6-B21B-86EFD3FF9B67}" type="pres">
      <dgm:prSet presAssocID="{2492B7F5-9399-4F8D-B949-B236A2A593F8}" presName="sibTrans" presStyleLbl="sibTrans2D1" presStyleIdx="0" presStyleCnt="0"/>
      <dgm:spPr/>
      <dgm:t>
        <a:bodyPr/>
        <a:lstStyle/>
        <a:p>
          <a:endParaRPr lang="en-US" altLang="zh-CN"/>
        </a:p>
      </dgm:t>
    </dgm:pt>
    <dgm:pt modelId="{17CD7D11-2008-46C4-93D5-9EEB99180F26}" type="pres">
      <dgm:prSet presAssocID="{18EFACA8-B0B3-41D6-9602-4F2C9AED15B7}" presName="compNode" presStyleCnt="0"/>
      <dgm:spPr/>
    </dgm:pt>
    <dgm:pt modelId="{34E30FB2-AA1C-4051-99AD-5773B8157031}" type="pres">
      <dgm:prSet presAssocID="{18EFACA8-B0B3-41D6-9602-4F2C9AED15B7}" presName="node" presStyleLbl="node1" presStyleIdx="1" presStyleCnt="2">
        <dgm:presLayoutVars>
          <dgm:bulletEnabled val="1"/>
        </dgm:presLayoutVars>
      </dgm:prSet>
      <dgm:spPr/>
      <dgm:t>
        <a:bodyPr/>
        <a:lstStyle/>
        <a:p>
          <a:endParaRPr lang="en-US" altLang="zh-CN"/>
        </a:p>
      </dgm:t>
    </dgm:pt>
    <dgm:pt modelId="{8F3B7005-BB2E-40F6-9FB3-4C43F8140333}" type="pres">
      <dgm:prSet presAssocID="{18EFACA8-B0B3-41D6-9602-4F2C9AED15B7}" presName="invisiNode" presStyleLbl="node1" presStyleIdx="1" presStyleCnt="2"/>
      <dgm:spPr/>
    </dgm:pt>
    <dgm:pt modelId="{2CAEE84C-3C32-468C-9E58-297E84B45572}" type="pres">
      <dgm:prSet presAssocID="{18EFACA8-B0B3-41D6-9602-4F2C9AED15B7}"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Lst>
  <dgm:cxnLst>
    <dgm:cxn modelId="{82FC95F5-8A73-4755-BAEE-F4792FBFB46E}" type="presOf" srcId="{7B327EA2-60C4-47CD-8F4F-1DF9FBB37D3E}" destId="{34E30FB2-AA1C-4051-99AD-5773B8157031}" srcOrd="0" destOrd="3" presId="urn:microsoft.com/office/officeart/2005/8/layout/pList2"/>
    <dgm:cxn modelId="{0FFE3C81-CFB1-4016-9428-303DEFB9401E}" type="presOf" srcId="{5CCC4331-9197-4F34-9038-F53CE09C4D46}" destId="{3F4C258F-E403-439A-9501-6C711BDA138C}" srcOrd="0" destOrd="3" presId="urn:microsoft.com/office/officeart/2005/8/layout/pList2"/>
    <dgm:cxn modelId="{BD997135-9619-49EA-956D-99C844BE4D94}" type="presOf" srcId="{2492B7F5-9399-4F8D-B949-B236A2A593F8}" destId="{2191E84B-BE1D-40F6-B21B-86EFD3FF9B67}" srcOrd="0" destOrd="0" presId="urn:microsoft.com/office/officeart/2005/8/layout/pList2"/>
    <dgm:cxn modelId="{E1D71B8C-082A-4A4F-BD44-54F2E9BEAB65}" type="presOf" srcId="{E13E3EF8-4A40-4BD1-B533-CC792E756B65}" destId="{34E30FB2-AA1C-4051-99AD-5773B8157031}" srcOrd="0" destOrd="2" presId="urn:microsoft.com/office/officeart/2005/8/layout/pList2"/>
    <dgm:cxn modelId="{E0D91FB0-1367-44F2-B2A0-8CEC229F35FD}" type="presOf" srcId="{93C39F9A-C129-4E53-AB0D-60DB2446DC87}" destId="{3F4C258F-E403-439A-9501-6C711BDA138C}" srcOrd="0" destOrd="0" presId="urn:microsoft.com/office/officeart/2005/8/layout/pList2"/>
    <dgm:cxn modelId="{18C30271-E422-42CB-BC25-699192CCB01B}" srcId="{18EFACA8-B0B3-41D6-9602-4F2C9AED15B7}" destId="{7B327EA2-60C4-47CD-8F4F-1DF9FBB37D3E}" srcOrd="2" destOrd="0" parTransId="{B82763F8-410D-4256-B219-6F0CC2BF7591}" sibTransId="{9860D430-30C5-4CF2-885A-72B9C530922B}"/>
    <dgm:cxn modelId="{BB1845AB-1701-43F8-A79A-067A957E5E71}" type="presOf" srcId="{87C7312C-67C6-4CC8-8958-1E35FAA77B77}" destId="{3F4C258F-E403-439A-9501-6C711BDA138C}" srcOrd="0" destOrd="2" presId="urn:microsoft.com/office/officeart/2005/8/layout/pList2"/>
    <dgm:cxn modelId="{44037AE3-96D6-4DCE-9775-0B38A34ED9BE}" srcId="{6B78069F-7494-4E06-9C81-56717A8F7AB0}" destId="{93C39F9A-C129-4E53-AB0D-60DB2446DC87}" srcOrd="0" destOrd="0" parTransId="{CD939FDE-65A3-443C-A939-2EBDB9D34CB1}" sibTransId="{2492B7F5-9399-4F8D-B949-B236A2A593F8}"/>
    <dgm:cxn modelId="{01EBF351-881F-4F30-921B-2C9284B6CF03}" srcId="{93C39F9A-C129-4E53-AB0D-60DB2446DC87}" destId="{5CCC4331-9197-4F34-9038-F53CE09C4D46}" srcOrd="2" destOrd="0" parTransId="{1081D048-83B8-4BDA-B2CB-6B5454CAB74E}" sibTransId="{6408717D-8521-42F0-8013-D916139C3899}"/>
    <dgm:cxn modelId="{E9AA5DDC-63E8-4E9B-9C27-5040FEAD55D9}" srcId="{18EFACA8-B0B3-41D6-9602-4F2C9AED15B7}" destId="{E13E3EF8-4A40-4BD1-B533-CC792E756B65}" srcOrd="1" destOrd="0" parTransId="{A9F1D515-E07C-47A2-8632-86E52A71C26F}" sibTransId="{B5ECD992-7067-43B8-9E96-9EE216EC28C3}"/>
    <dgm:cxn modelId="{818E6CDA-A013-4734-A70B-838DFB021766}" srcId="{93C39F9A-C129-4E53-AB0D-60DB2446DC87}" destId="{87C7312C-67C6-4CC8-8958-1E35FAA77B77}" srcOrd="1" destOrd="0" parTransId="{0FD44EEF-1F06-4054-88A0-748C7B30929A}" sibTransId="{AA0EA62E-BDAB-4637-B2FC-5B7E94A658E6}"/>
    <dgm:cxn modelId="{75EA8ACB-A450-45D6-AECF-41A322FE9380}" srcId="{6B78069F-7494-4E06-9C81-56717A8F7AB0}" destId="{18EFACA8-B0B3-41D6-9602-4F2C9AED15B7}" srcOrd="1" destOrd="0" parTransId="{6D392683-EFE6-4695-9FFB-65B5F42CB496}" sibTransId="{963E28CE-380F-4A06-BF40-0CA145584EA1}"/>
    <dgm:cxn modelId="{F32ACA56-92AF-44AF-911E-0C8D711F5AAE}" type="presOf" srcId="{18EFACA8-B0B3-41D6-9602-4F2C9AED15B7}" destId="{34E30FB2-AA1C-4051-99AD-5773B8157031}" srcOrd="0" destOrd="0" presId="urn:microsoft.com/office/officeart/2005/8/layout/pList2"/>
    <dgm:cxn modelId="{D3AAE8F3-D0DB-4AF2-B5EC-799C929E2C4D}" type="presOf" srcId="{CD8AD88E-DD97-4F03-8C5D-BD5C016FE10B}" destId="{34E30FB2-AA1C-4051-99AD-5773B8157031}" srcOrd="0" destOrd="1" presId="urn:microsoft.com/office/officeart/2005/8/layout/pList2"/>
    <dgm:cxn modelId="{BA28754E-CA72-4049-8D3F-AB7E5C98D538}" srcId="{93C39F9A-C129-4E53-AB0D-60DB2446DC87}" destId="{5501AA46-54A9-42C2-82B3-365390083385}" srcOrd="0" destOrd="0" parTransId="{28D8BC0D-6437-4754-A289-A62544DADAE9}" sibTransId="{C2D58DC7-5E1C-4881-AE25-16FCC76B503D}"/>
    <dgm:cxn modelId="{67131785-093C-4B3A-9AF6-4C2B8CC2EF1D}" srcId="{18EFACA8-B0B3-41D6-9602-4F2C9AED15B7}" destId="{CD8AD88E-DD97-4F03-8C5D-BD5C016FE10B}" srcOrd="0" destOrd="0" parTransId="{2BF1AB1C-8294-4620-A6BD-BD3A9961DC90}" sibTransId="{4E793932-5336-4876-B5A0-7D9009627518}"/>
    <dgm:cxn modelId="{3A171569-EBB1-4D84-85D0-1A8689BAB15C}" type="presOf" srcId="{6B78069F-7494-4E06-9C81-56717A8F7AB0}" destId="{3815C935-C403-4EB7-92AA-7E457066F560}" srcOrd="0" destOrd="0" presId="urn:microsoft.com/office/officeart/2005/8/layout/pList2"/>
    <dgm:cxn modelId="{0D134D5B-F24E-4062-AB39-374B4DC2D970}" type="presOf" srcId="{5501AA46-54A9-42C2-82B3-365390083385}" destId="{3F4C258F-E403-439A-9501-6C711BDA138C}" srcOrd="0" destOrd="1" presId="urn:microsoft.com/office/officeart/2005/8/layout/pList2"/>
    <dgm:cxn modelId="{6C5F3F1D-2061-4D55-9D58-2F89EDB5C6AA}" type="presParOf" srcId="{3815C935-C403-4EB7-92AA-7E457066F560}" destId="{DBB77587-2789-4C69-8829-0905C3C4944B}" srcOrd="0" destOrd="0" presId="urn:microsoft.com/office/officeart/2005/8/layout/pList2"/>
    <dgm:cxn modelId="{77FD42AD-A325-4850-A145-C2416F0FDFDC}" type="presParOf" srcId="{3815C935-C403-4EB7-92AA-7E457066F560}" destId="{4694D76E-A3E2-4730-94E1-4FD775A3ECD1}" srcOrd="1" destOrd="0" presId="urn:microsoft.com/office/officeart/2005/8/layout/pList2"/>
    <dgm:cxn modelId="{66374921-1337-4709-9314-7F32939D6E5E}" type="presParOf" srcId="{4694D76E-A3E2-4730-94E1-4FD775A3ECD1}" destId="{C88F72ED-22D2-41BD-AE6F-EC0A1E627177}" srcOrd="0" destOrd="0" presId="urn:microsoft.com/office/officeart/2005/8/layout/pList2"/>
    <dgm:cxn modelId="{75639A95-BA32-449C-94FA-8FBAF8F0D3BC}" type="presParOf" srcId="{C88F72ED-22D2-41BD-AE6F-EC0A1E627177}" destId="{3F4C258F-E403-439A-9501-6C711BDA138C}" srcOrd="0" destOrd="0" presId="urn:microsoft.com/office/officeart/2005/8/layout/pList2"/>
    <dgm:cxn modelId="{207461F5-26EE-48D0-A8D2-53A85D93718E}" type="presParOf" srcId="{C88F72ED-22D2-41BD-AE6F-EC0A1E627177}" destId="{08499FFF-A348-4964-A094-8371E7800F9C}" srcOrd="1" destOrd="0" presId="urn:microsoft.com/office/officeart/2005/8/layout/pList2"/>
    <dgm:cxn modelId="{786F1BE4-1E69-40EB-BCDA-456530855724}" type="presParOf" srcId="{C88F72ED-22D2-41BD-AE6F-EC0A1E627177}" destId="{2AA81CDC-F11A-432D-9603-111970373C67}" srcOrd="2" destOrd="0" presId="urn:microsoft.com/office/officeart/2005/8/layout/pList2"/>
    <dgm:cxn modelId="{1F00508E-06DA-4BC6-B6AA-60E218CB24BA}" type="presParOf" srcId="{4694D76E-A3E2-4730-94E1-4FD775A3ECD1}" destId="{2191E84B-BE1D-40F6-B21B-86EFD3FF9B67}" srcOrd="1" destOrd="0" presId="urn:microsoft.com/office/officeart/2005/8/layout/pList2"/>
    <dgm:cxn modelId="{63052D15-0978-47D6-B428-33758849F432}" type="presParOf" srcId="{4694D76E-A3E2-4730-94E1-4FD775A3ECD1}" destId="{17CD7D11-2008-46C4-93D5-9EEB99180F26}" srcOrd="2" destOrd="0" presId="urn:microsoft.com/office/officeart/2005/8/layout/pList2"/>
    <dgm:cxn modelId="{62D35F43-99D4-4267-87A5-C47A3343E2A6}" type="presParOf" srcId="{17CD7D11-2008-46C4-93D5-9EEB99180F26}" destId="{34E30FB2-AA1C-4051-99AD-5773B8157031}" srcOrd="0" destOrd="0" presId="urn:microsoft.com/office/officeart/2005/8/layout/pList2"/>
    <dgm:cxn modelId="{127EA62E-B951-498A-B40F-0A15EFDD74D6}" type="presParOf" srcId="{17CD7D11-2008-46C4-93D5-9EEB99180F26}" destId="{8F3B7005-BB2E-40F6-9FB3-4C43F8140333}" srcOrd="1" destOrd="0" presId="urn:microsoft.com/office/officeart/2005/8/layout/pList2"/>
    <dgm:cxn modelId="{1BF95872-2C08-4672-86DC-7C8220B2AB9E}" type="presParOf" srcId="{17CD7D11-2008-46C4-93D5-9EEB99180F26}" destId="{2CAEE84C-3C32-468C-9E58-297E84B4557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latin typeface="Arial" panose="020B0604020202020204" pitchFamily="34" charset="0"/>
              <a:cs typeface="Arial" panose="020B0604020202020204" pitchFamily="34" charset="0"/>
            </a:rPr>
            <a:t>Initializing Dictionaries</a:t>
          </a:r>
          <a:endParaRPr lang="en-US" altLang="zh-CN" sz="1800" dirty="0">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Learning Geometric-</a:t>
          </a:r>
        </a:p>
        <a:p>
          <a:r>
            <a:rPr lang="en-US" altLang="zh-CN" sz="1800" dirty="0" smtClean="0">
              <a:solidFill>
                <a:srgbClr val="FF0000"/>
              </a:solidFill>
              <a:latin typeface="Arial" panose="020B0604020202020204" pitchFamily="34" charset="0"/>
              <a:cs typeface="Arial" panose="020B0604020202020204" pitchFamily="34" charset="0"/>
            </a:rPr>
            <a:t>Specific dictionaries</a:t>
          </a:r>
          <a:endParaRPr lang="en-US" altLang="zh-CN" sz="1800" dirty="0">
            <a:solidFill>
              <a:srgbClr val="FF0000"/>
            </a:solidFill>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latin typeface="Arial" panose="020B0604020202020204" pitchFamily="34" charset="0"/>
              <a:cs typeface="Arial" panose="020B0604020202020204" pitchFamily="34" charset="0"/>
            </a:rPr>
            <a:t>Learning Universal Dictionary</a:t>
          </a:r>
          <a:endParaRPr lang="en-US" altLang="zh-CN" sz="1800" dirty="0">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latin typeface="Arial" panose="020B0604020202020204" pitchFamily="34" charset="0"/>
              <a:cs typeface="Arial" panose="020B0604020202020204" pitchFamily="34" charset="0"/>
            </a:rPr>
            <a:t>Initializing Dictionaries</a:t>
          </a:r>
          <a:endParaRPr lang="en-US" altLang="zh-CN" sz="1800" dirty="0">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Learning Geometric-</a:t>
          </a:r>
        </a:p>
        <a:p>
          <a:r>
            <a:rPr lang="en-US" altLang="zh-CN" sz="1800" dirty="0" smtClean="0">
              <a:solidFill>
                <a:srgbClr val="FF0000"/>
              </a:solidFill>
              <a:latin typeface="Arial" panose="020B0604020202020204" pitchFamily="34" charset="0"/>
              <a:cs typeface="Arial" panose="020B0604020202020204" pitchFamily="34" charset="0"/>
            </a:rPr>
            <a:t>Specific dictionaries</a:t>
          </a:r>
          <a:endParaRPr lang="en-US" altLang="zh-CN" sz="1800" dirty="0">
            <a:solidFill>
              <a:srgbClr val="FF0000"/>
            </a:solidFill>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latin typeface="Arial" panose="020B0604020202020204" pitchFamily="34" charset="0"/>
              <a:cs typeface="Arial" panose="020B0604020202020204" pitchFamily="34" charset="0"/>
            </a:rPr>
            <a:t>Learning Universal Dictionary</a:t>
          </a:r>
          <a:endParaRPr lang="en-US" altLang="zh-CN" sz="1800" dirty="0">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latin typeface="Arial" panose="020B0604020202020204" pitchFamily="34" charset="0"/>
              <a:cs typeface="Arial" panose="020B0604020202020204" pitchFamily="34" charset="0"/>
            </a:rPr>
            <a:t>Initializing</a:t>
          </a:r>
        </a:p>
        <a:p>
          <a:r>
            <a:rPr lang="en-US" altLang="zh-CN" sz="1800" dirty="0" smtClean="0">
              <a:latin typeface="Arial" panose="020B0604020202020204" pitchFamily="34" charset="0"/>
              <a:cs typeface="Arial" panose="020B0604020202020204" pitchFamily="34" charset="0"/>
            </a:rPr>
            <a:t>Dictionaries</a:t>
          </a:r>
          <a:endParaRPr lang="en-US" altLang="zh-CN" sz="1800" dirty="0">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latin typeface="Arial" panose="020B0604020202020204" pitchFamily="34" charset="0"/>
              <a:cs typeface="Arial" panose="020B0604020202020204" pitchFamily="34" charset="0"/>
            </a:rPr>
            <a:t>Learning Geometric-</a:t>
          </a:r>
        </a:p>
        <a:p>
          <a:r>
            <a:rPr lang="en-US" altLang="zh-CN" sz="1800" dirty="0" smtClean="0">
              <a:latin typeface="Arial" panose="020B0604020202020204" pitchFamily="34" charset="0"/>
              <a:cs typeface="Arial" panose="020B0604020202020204" pitchFamily="34" charset="0"/>
            </a:rPr>
            <a:t>Specific dictionaries</a:t>
          </a:r>
          <a:endParaRPr lang="en-US" altLang="zh-CN" sz="1800" dirty="0">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Learning Universal Dictionary</a:t>
          </a:r>
          <a:endParaRPr lang="en-US" altLang="zh-CN" sz="1800" dirty="0">
            <a:solidFill>
              <a:srgbClr val="FF0000"/>
            </a:solidFill>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319FB-F20E-466C-8938-55C2066550B6}" type="doc">
      <dgm:prSet loTypeId="urn:microsoft.com/office/officeart/2009/3/layout/OpposingIdeas" loCatId="relationship" qsTypeId="urn:microsoft.com/office/officeart/2005/8/quickstyle/simple1" qsCatId="simple" csTypeId="urn:microsoft.com/office/officeart/2005/8/colors/accent1_2" csCatId="accent1" phldr="1"/>
      <dgm:spPr/>
    </dgm:pt>
    <dgm:pt modelId="{2DA00675-F1C2-4709-AEF2-55D0558F1F4C}">
      <dgm:prSet phldrT="[Text]"/>
      <dgm:spPr>
        <a:solidFill>
          <a:srgbClr val="CCCCFF">
            <a:alpha val="70000"/>
          </a:srgbClr>
        </a:solidFill>
      </dgm:spPr>
      <dgm:t>
        <a:bodyPr/>
        <a:lstStyle/>
        <a:p>
          <a:r>
            <a:rPr lang="en-US" altLang="zh-CN" dirty="0" smtClean="0">
              <a:latin typeface="Arial" panose="020B0604020202020204" pitchFamily="34" charset="0"/>
              <a:cs typeface="Arial" panose="020B0604020202020204" pitchFamily="34" charset="0"/>
            </a:rPr>
            <a:t>Unified Dictionary</a:t>
          </a:r>
          <a:endParaRPr lang="en-US" altLang="zh-CN" dirty="0">
            <a:latin typeface="Arial" panose="020B0604020202020204" pitchFamily="34" charset="0"/>
            <a:cs typeface="Arial" panose="020B0604020202020204" pitchFamily="34" charset="0"/>
          </a:endParaRPr>
        </a:p>
      </dgm:t>
    </dgm:pt>
    <dgm:pt modelId="{DBE6ECF7-A3B5-4D0A-AB63-69CF598E579D}" type="parTrans" cxnId="{AF90D991-3677-44E4-AFF1-2002D319C9EB}">
      <dgm:prSet/>
      <dgm:spPr/>
      <dgm:t>
        <a:bodyPr/>
        <a:lstStyle/>
        <a:p>
          <a:endParaRPr lang="en-US" altLang="zh-CN"/>
        </a:p>
      </dgm:t>
    </dgm:pt>
    <dgm:pt modelId="{D0BD32F1-D760-409E-B166-5D55EC7D4086}" type="sibTrans" cxnId="{AF90D991-3677-44E4-AFF1-2002D319C9EB}">
      <dgm:prSet/>
      <dgm:spPr/>
      <dgm:t>
        <a:bodyPr/>
        <a:lstStyle/>
        <a:p>
          <a:endParaRPr lang="en-US" altLang="zh-CN"/>
        </a:p>
      </dgm:t>
    </dgm:pt>
    <dgm:pt modelId="{9DABA021-B3AF-4B77-8D31-6B93D3C038FB}">
      <dgm:prSet phldrT="[Text]"/>
      <dgm:spPr>
        <a:solidFill>
          <a:srgbClr val="CCCCFF">
            <a:alpha val="7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Multiple Dictionaries</a:t>
          </a:r>
          <a:endParaRPr lang="en-US" altLang="zh-CN" dirty="0">
            <a:solidFill>
              <a:schemeClr val="tx1"/>
            </a:solidFill>
            <a:latin typeface="Arial" panose="020B0604020202020204" pitchFamily="34" charset="0"/>
            <a:cs typeface="Arial" panose="020B0604020202020204" pitchFamily="34" charset="0"/>
          </a:endParaRPr>
        </a:p>
      </dgm:t>
    </dgm:pt>
    <dgm:pt modelId="{0DB4838F-674F-4A1A-94B2-9E018273A921}" type="parTrans" cxnId="{99C48900-4366-49D2-8975-062D280BD01A}">
      <dgm:prSet/>
      <dgm:spPr/>
      <dgm:t>
        <a:bodyPr/>
        <a:lstStyle/>
        <a:p>
          <a:endParaRPr lang="en-US" altLang="zh-CN"/>
        </a:p>
      </dgm:t>
    </dgm:pt>
    <dgm:pt modelId="{240E8A30-B6CF-4449-AEA6-5279DC036904}" type="sibTrans" cxnId="{99C48900-4366-49D2-8975-062D280BD01A}">
      <dgm:prSet/>
      <dgm:spPr/>
      <dgm:t>
        <a:bodyPr/>
        <a:lstStyle/>
        <a:p>
          <a:endParaRPr lang="en-US" altLang="zh-CN"/>
        </a:p>
      </dgm:t>
    </dgm:pt>
    <dgm:pt modelId="{89B80C75-8AE9-4910-A163-8BB0F09E19ED}" type="pres">
      <dgm:prSet presAssocID="{1CA319FB-F20E-466C-8938-55C2066550B6}" presName="Name0" presStyleCnt="0">
        <dgm:presLayoutVars>
          <dgm:chMax val="2"/>
          <dgm:dir/>
          <dgm:animOne val="branch"/>
          <dgm:animLvl val="lvl"/>
          <dgm:resizeHandles val="exact"/>
        </dgm:presLayoutVars>
      </dgm:prSet>
      <dgm:spPr/>
    </dgm:pt>
    <dgm:pt modelId="{2A67C614-090B-40C5-89BB-432C9F706BFA}" type="pres">
      <dgm:prSet presAssocID="{1CA319FB-F20E-466C-8938-55C2066550B6}" presName="Background" presStyleLbl="node1" presStyleIdx="0" presStyleCnt="1"/>
      <dgm:spPr>
        <a:solidFill>
          <a:srgbClr val="CCECFF">
            <a:alpha val="70000"/>
          </a:srgbClr>
        </a:solidFill>
      </dgm:spPr>
    </dgm:pt>
    <dgm:pt modelId="{F68F54F5-5614-46EA-B1A0-EA34679075D9}" type="pres">
      <dgm:prSet presAssocID="{1CA319FB-F20E-466C-8938-55C2066550B6}" presName="Divider" presStyleLbl="callout" presStyleIdx="0" presStyleCnt="1"/>
      <dgm:spPr>
        <a:ln>
          <a:solidFill>
            <a:schemeClr val="bg2"/>
          </a:solidFill>
        </a:ln>
      </dgm:spPr>
    </dgm:pt>
    <dgm:pt modelId="{68E36EC8-4D3B-44F4-9B5B-8DB4907AD799}" type="pres">
      <dgm:prSet presAssocID="{1CA319FB-F20E-466C-8938-55C2066550B6}" presName="ChildText1" presStyleLbl="revTx" presStyleIdx="0" presStyleCnt="0">
        <dgm:presLayoutVars>
          <dgm:chMax val="0"/>
          <dgm:chPref val="0"/>
          <dgm:bulletEnabled val="1"/>
        </dgm:presLayoutVars>
      </dgm:prSet>
      <dgm:spPr/>
    </dgm:pt>
    <dgm:pt modelId="{2341BF21-8370-4C3B-90C1-B56988145E84}" type="pres">
      <dgm:prSet presAssocID="{1CA319FB-F20E-466C-8938-55C2066550B6}" presName="ChildText2" presStyleLbl="revTx" presStyleIdx="0" presStyleCnt="0">
        <dgm:presLayoutVars>
          <dgm:chMax val="0"/>
          <dgm:chPref val="0"/>
          <dgm:bulletEnabled val="1"/>
        </dgm:presLayoutVars>
      </dgm:prSet>
      <dgm:spPr/>
    </dgm:pt>
    <dgm:pt modelId="{6722FC12-4B09-4D28-AD7F-0FB8E3CB5ED1}" type="pres">
      <dgm:prSet presAssocID="{1CA319FB-F20E-466C-8938-55C2066550B6}" presName="ParentText1" presStyleLbl="revTx" presStyleIdx="0" presStyleCnt="0">
        <dgm:presLayoutVars>
          <dgm:chMax val="1"/>
          <dgm:chPref val="1"/>
        </dgm:presLayoutVars>
      </dgm:prSet>
      <dgm:spPr/>
      <dgm:t>
        <a:bodyPr/>
        <a:lstStyle/>
        <a:p>
          <a:endParaRPr lang="en-US" altLang="zh-CN"/>
        </a:p>
      </dgm:t>
    </dgm:pt>
    <dgm:pt modelId="{E34E0DF3-B80E-45D1-948A-1EB36C0B2287}" type="pres">
      <dgm:prSet presAssocID="{1CA319FB-F20E-466C-8938-55C2066550B6}" presName="ParentShape1" presStyleLbl="alignImgPlace1" presStyleIdx="0" presStyleCnt="2">
        <dgm:presLayoutVars/>
      </dgm:prSet>
      <dgm:spPr/>
      <dgm:t>
        <a:bodyPr/>
        <a:lstStyle/>
        <a:p>
          <a:endParaRPr lang="en-US" altLang="zh-CN"/>
        </a:p>
      </dgm:t>
    </dgm:pt>
    <dgm:pt modelId="{60DAFF9A-6A3B-489F-982F-ACAA3867546D}" type="pres">
      <dgm:prSet presAssocID="{1CA319FB-F20E-466C-8938-55C2066550B6}" presName="ParentText2" presStyleLbl="revTx" presStyleIdx="0" presStyleCnt="0">
        <dgm:presLayoutVars>
          <dgm:chMax val="1"/>
          <dgm:chPref val="1"/>
        </dgm:presLayoutVars>
      </dgm:prSet>
      <dgm:spPr/>
      <dgm:t>
        <a:bodyPr/>
        <a:lstStyle/>
        <a:p>
          <a:endParaRPr lang="en-US" altLang="zh-CN"/>
        </a:p>
      </dgm:t>
    </dgm:pt>
    <dgm:pt modelId="{3DDD2DF6-DE6F-4111-9450-0DC092D9BCDC}" type="pres">
      <dgm:prSet presAssocID="{1CA319FB-F20E-466C-8938-55C2066550B6}" presName="ParentShape2" presStyleLbl="alignImgPlace1" presStyleIdx="1" presStyleCnt="2" custLinFactNeighborX="-5430" custLinFactNeighborY="-1686">
        <dgm:presLayoutVars/>
      </dgm:prSet>
      <dgm:spPr/>
      <dgm:t>
        <a:bodyPr/>
        <a:lstStyle/>
        <a:p>
          <a:endParaRPr lang="en-US" altLang="zh-CN"/>
        </a:p>
      </dgm:t>
    </dgm:pt>
  </dgm:ptLst>
  <dgm:cxnLst>
    <dgm:cxn modelId="{7AE2896B-CA9D-47FF-B706-D793B05C84BD}" type="presOf" srcId="{2DA00675-F1C2-4709-AEF2-55D0558F1F4C}" destId="{6722FC12-4B09-4D28-AD7F-0FB8E3CB5ED1}" srcOrd="0" destOrd="0" presId="urn:microsoft.com/office/officeart/2009/3/layout/OpposingIdeas"/>
    <dgm:cxn modelId="{57D46658-D7BB-4967-9B38-12EA7135B8CC}" type="presOf" srcId="{1CA319FB-F20E-466C-8938-55C2066550B6}" destId="{89B80C75-8AE9-4910-A163-8BB0F09E19ED}" srcOrd="0" destOrd="0" presId="urn:microsoft.com/office/officeart/2009/3/layout/OpposingIdeas"/>
    <dgm:cxn modelId="{AF90D991-3677-44E4-AFF1-2002D319C9EB}" srcId="{1CA319FB-F20E-466C-8938-55C2066550B6}" destId="{2DA00675-F1C2-4709-AEF2-55D0558F1F4C}" srcOrd="0" destOrd="0" parTransId="{DBE6ECF7-A3B5-4D0A-AB63-69CF598E579D}" sibTransId="{D0BD32F1-D760-409E-B166-5D55EC7D4086}"/>
    <dgm:cxn modelId="{48E4646D-A8AA-46DF-96D4-6315007202D3}" type="presOf" srcId="{2DA00675-F1C2-4709-AEF2-55D0558F1F4C}" destId="{E34E0DF3-B80E-45D1-948A-1EB36C0B2287}" srcOrd="1" destOrd="0" presId="urn:microsoft.com/office/officeart/2009/3/layout/OpposingIdeas"/>
    <dgm:cxn modelId="{2CD69278-FA0A-45AD-9F52-BA1DDBFA9F08}" type="presOf" srcId="{9DABA021-B3AF-4B77-8D31-6B93D3C038FB}" destId="{60DAFF9A-6A3B-489F-982F-ACAA3867546D}" srcOrd="0" destOrd="0" presId="urn:microsoft.com/office/officeart/2009/3/layout/OpposingIdeas"/>
    <dgm:cxn modelId="{428C8E77-1CF9-44FA-BE24-881808BD80AF}" type="presOf" srcId="{9DABA021-B3AF-4B77-8D31-6B93D3C038FB}" destId="{3DDD2DF6-DE6F-4111-9450-0DC092D9BCDC}" srcOrd="1" destOrd="0" presId="urn:microsoft.com/office/officeart/2009/3/layout/OpposingIdeas"/>
    <dgm:cxn modelId="{99C48900-4366-49D2-8975-062D280BD01A}" srcId="{1CA319FB-F20E-466C-8938-55C2066550B6}" destId="{9DABA021-B3AF-4B77-8D31-6B93D3C038FB}" srcOrd="1" destOrd="0" parTransId="{0DB4838F-674F-4A1A-94B2-9E018273A921}" sibTransId="{240E8A30-B6CF-4449-AEA6-5279DC036904}"/>
    <dgm:cxn modelId="{043BF147-7D92-477B-9699-AD6E9E7C823A}" type="presParOf" srcId="{89B80C75-8AE9-4910-A163-8BB0F09E19ED}" destId="{2A67C614-090B-40C5-89BB-432C9F706BFA}" srcOrd="0" destOrd="0" presId="urn:microsoft.com/office/officeart/2009/3/layout/OpposingIdeas"/>
    <dgm:cxn modelId="{A4E5BC29-97DD-4AF2-A95C-D7B6B08087FE}" type="presParOf" srcId="{89B80C75-8AE9-4910-A163-8BB0F09E19ED}" destId="{F68F54F5-5614-46EA-B1A0-EA34679075D9}" srcOrd="1" destOrd="0" presId="urn:microsoft.com/office/officeart/2009/3/layout/OpposingIdeas"/>
    <dgm:cxn modelId="{4F89D7CD-5F8A-43CB-AF58-BE4D4243CC93}" type="presParOf" srcId="{89B80C75-8AE9-4910-A163-8BB0F09E19ED}" destId="{68E36EC8-4D3B-44F4-9B5B-8DB4907AD799}" srcOrd="2" destOrd="0" presId="urn:microsoft.com/office/officeart/2009/3/layout/OpposingIdeas"/>
    <dgm:cxn modelId="{CA184959-10A6-4764-84D5-967B0E87CF88}" type="presParOf" srcId="{89B80C75-8AE9-4910-A163-8BB0F09E19ED}" destId="{2341BF21-8370-4C3B-90C1-B56988145E84}" srcOrd="3" destOrd="0" presId="urn:microsoft.com/office/officeart/2009/3/layout/OpposingIdeas"/>
    <dgm:cxn modelId="{1EA8B11A-CC50-4BD0-9CC4-84270CFB97AB}" type="presParOf" srcId="{89B80C75-8AE9-4910-A163-8BB0F09E19ED}" destId="{6722FC12-4B09-4D28-AD7F-0FB8E3CB5ED1}" srcOrd="4" destOrd="0" presId="urn:microsoft.com/office/officeart/2009/3/layout/OpposingIdeas"/>
    <dgm:cxn modelId="{F5D70F4B-EE65-4C48-94C5-9C0BEC01A146}" type="presParOf" srcId="{89B80C75-8AE9-4910-A163-8BB0F09E19ED}" destId="{E34E0DF3-B80E-45D1-948A-1EB36C0B2287}" srcOrd="5" destOrd="0" presId="urn:microsoft.com/office/officeart/2009/3/layout/OpposingIdeas"/>
    <dgm:cxn modelId="{78A1E49B-E188-46DB-B019-26ED3BEFC5BA}" type="presParOf" srcId="{89B80C75-8AE9-4910-A163-8BB0F09E19ED}" destId="{60DAFF9A-6A3B-489F-982F-ACAA3867546D}" srcOrd="6" destOrd="0" presId="urn:microsoft.com/office/officeart/2009/3/layout/OpposingIdeas"/>
    <dgm:cxn modelId="{D7CBA13D-B49D-4331-9520-A1BA7DEC20DF}" type="presParOf" srcId="{89B80C75-8AE9-4910-A163-8BB0F09E19ED}" destId="{3DDD2DF6-DE6F-4111-9450-0DC092D9BCDC}"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C6A52-D813-4B83-A8A4-B09EB14F690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ltLang="zh-CN"/>
        </a:p>
      </dgm:t>
    </dgm:pt>
    <dgm:pt modelId="{C112E021-2017-4C7C-B15F-F90746CE0D78}">
      <dgm:prSet phldrT="[Text]"/>
      <dgm:spPr/>
      <dgm:t>
        <a:bodyPr/>
        <a:lstStyle/>
        <a:p>
          <a:r>
            <a:rPr lang="en-US" altLang="zh-CN" dirty="0" smtClean="0"/>
            <a:t>D</a:t>
          </a:r>
          <a:r>
            <a:rPr lang="en-US" altLang="zh-CN" baseline="-25000" dirty="0" smtClean="0"/>
            <a:t>0</a:t>
          </a:r>
          <a:endParaRPr lang="en-US" altLang="zh-CN" dirty="0"/>
        </a:p>
      </dgm:t>
    </dgm:pt>
    <dgm:pt modelId="{31A6A96A-006A-419D-9C57-1521504DEAB0}" type="parTrans" cxnId="{A75BC326-BBB7-48C3-ACFD-DF6F3BFDFC2F}">
      <dgm:prSet/>
      <dgm:spPr/>
      <dgm:t>
        <a:bodyPr/>
        <a:lstStyle/>
        <a:p>
          <a:endParaRPr lang="en-US" altLang="zh-CN"/>
        </a:p>
      </dgm:t>
    </dgm:pt>
    <dgm:pt modelId="{6EED7757-8792-474D-8062-90E780EBB137}" type="sibTrans" cxnId="{A75BC326-BBB7-48C3-ACFD-DF6F3BFDFC2F}">
      <dgm:prSet/>
      <dgm:spPr/>
      <dgm:t>
        <a:bodyPr/>
        <a:lstStyle/>
        <a:p>
          <a:endParaRPr lang="en-US" altLang="zh-CN"/>
        </a:p>
      </dgm:t>
    </dgm:pt>
    <dgm:pt modelId="{D3B72C5C-1955-47A1-9BD5-DFF46CD89FA5}">
      <dgm:prSet phldrT="[Text]"/>
      <dgm:spPr/>
      <dgm:t>
        <a:bodyPr/>
        <a:lstStyle/>
        <a:p>
          <a:r>
            <a:rPr lang="en-US" altLang="zh-CN" dirty="0" smtClean="0"/>
            <a:t>D</a:t>
          </a:r>
          <a:r>
            <a:rPr lang="en-US" altLang="zh-CN" baseline="-25000" dirty="0" smtClean="0"/>
            <a:t>1</a:t>
          </a:r>
          <a:endParaRPr lang="en-US" altLang="zh-CN" dirty="0"/>
        </a:p>
      </dgm:t>
    </dgm:pt>
    <dgm:pt modelId="{FCA1148D-746C-44CD-9814-3F361AC877E0}" type="parTrans" cxnId="{DA5E9E8A-A201-4F65-AA1C-8DE80E906A97}">
      <dgm:prSet/>
      <dgm:spPr/>
      <dgm:t>
        <a:bodyPr/>
        <a:lstStyle/>
        <a:p>
          <a:endParaRPr lang="en-US" altLang="zh-CN"/>
        </a:p>
      </dgm:t>
    </dgm:pt>
    <dgm:pt modelId="{851C4304-84DC-479E-A200-597A1C16497C}" type="sibTrans" cxnId="{DA5E9E8A-A201-4F65-AA1C-8DE80E906A97}">
      <dgm:prSet/>
      <dgm:spPr/>
      <dgm:t>
        <a:bodyPr/>
        <a:lstStyle/>
        <a:p>
          <a:endParaRPr lang="en-US" altLang="zh-CN"/>
        </a:p>
      </dgm:t>
    </dgm:pt>
    <dgm:pt modelId="{EDEC6DFB-DA9B-4F4E-844D-A8B26DAD6C2C}">
      <dgm:prSet phldrT="[Text]"/>
      <dgm:spPr/>
      <dgm:t>
        <a:bodyPr/>
        <a:lstStyle/>
        <a:p>
          <a:r>
            <a:rPr lang="en-US" altLang="zh-CN" dirty="0" smtClean="0"/>
            <a:t>D</a:t>
          </a:r>
          <a:r>
            <a:rPr lang="en-US" altLang="zh-CN" baseline="-25000" dirty="0" smtClean="0"/>
            <a:t>2</a:t>
          </a:r>
          <a:endParaRPr lang="en-US" altLang="zh-CN" dirty="0"/>
        </a:p>
      </dgm:t>
    </dgm:pt>
    <dgm:pt modelId="{7F4B3145-9A90-4B48-AC7D-A2C33A15E091}" type="parTrans" cxnId="{15471C7D-5DB3-4C70-B2B3-A9253C215397}">
      <dgm:prSet/>
      <dgm:spPr/>
      <dgm:t>
        <a:bodyPr/>
        <a:lstStyle/>
        <a:p>
          <a:endParaRPr lang="en-US" altLang="zh-CN"/>
        </a:p>
      </dgm:t>
    </dgm:pt>
    <dgm:pt modelId="{682EDD4A-66B8-45A0-AEF4-C4AE735F5383}" type="sibTrans" cxnId="{15471C7D-5DB3-4C70-B2B3-A9253C215397}">
      <dgm:prSet/>
      <dgm:spPr/>
      <dgm:t>
        <a:bodyPr/>
        <a:lstStyle/>
        <a:p>
          <a:endParaRPr lang="en-US" altLang="zh-CN"/>
        </a:p>
      </dgm:t>
    </dgm:pt>
    <dgm:pt modelId="{AEF7C3FB-5237-4FB2-B604-6288AF066E15}">
      <dgm:prSet phldrT="[Text]"/>
      <dgm:spPr/>
      <dgm:t>
        <a:bodyPr/>
        <a:lstStyle/>
        <a:p>
          <a:r>
            <a:rPr lang="en-US" altLang="zh-CN" dirty="0" smtClean="0"/>
            <a:t>D</a:t>
          </a:r>
          <a:r>
            <a:rPr lang="en-US" altLang="zh-CN" baseline="-25000" dirty="0" smtClean="0"/>
            <a:t>K</a:t>
          </a:r>
          <a:endParaRPr lang="en-US" altLang="zh-CN" dirty="0"/>
        </a:p>
      </dgm:t>
    </dgm:pt>
    <dgm:pt modelId="{990C31A0-AE8C-4E74-974C-8DE2F6306CEE}" type="parTrans" cxnId="{BCAECF0D-2B59-4CD4-9E5F-A6EC1FEB885A}">
      <dgm:prSet/>
      <dgm:spPr/>
      <dgm:t>
        <a:bodyPr/>
        <a:lstStyle/>
        <a:p>
          <a:endParaRPr lang="en-US" altLang="zh-CN"/>
        </a:p>
      </dgm:t>
    </dgm:pt>
    <dgm:pt modelId="{BF85A514-951D-4886-9DCD-A1D528729FB7}" type="sibTrans" cxnId="{BCAECF0D-2B59-4CD4-9E5F-A6EC1FEB885A}">
      <dgm:prSet/>
      <dgm:spPr/>
      <dgm:t>
        <a:bodyPr/>
        <a:lstStyle/>
        <a:p>
          <a:endParaRPr lang="en-US" altLang="zh-CN"/>
        </a:p>
      </dgm:t>
    </dgm:pt>
    <dgm:pt modelId="{21DB3CEF-5840-4F7B-903F-B147820A96AA}">
      <dgm:prSet phldrT="[Text]"/>
      <dgm:spPr/>
      <dgm:t>
        <a:bodyPr/>
        <a:lstStyle/>
        <a:p>
          <a:r>
            <a:rPr lang="en-US" altLang="zh-CN" dirty="0" smtClean="0"/>
            <a:t>…</a:t>
          </a:r>
          <a:endParaRPr lang="en-US" altLang="zh-CN" dirty="0"/>
        </a:p>
      </dgm:t>
    </dgm:pt>
    <dgm:pt modelId="{CFC3BDF2-5E0C-4EE7-AFAC-0803F734E838}" type="parTrans" cxnId="{549A6994-CCDD-4AD5-8DAD-75443ADF627C}">
      <dgm:prSet/>
      <dgm:spPr/>
      <dgm:t>
        <a:bodyPr/>
        <a:lstStyle/>
        <a:p>
          <a:endParaRPr lang="en-US" altLang="zh-CN"/>
        </a:p>
      </dgm:t>
    </dgm:pt>
    <dgm:pt modelId="{B740B10A-EF9B-4B6D-9998-FE0E805455E3}" type="sibTrans" cxnId="{549A6994-CCDD-4AD5-8DAD-75443ADF627C}">
      <dgm:prSet/>
      <dgm:spPr/>
      <dgm:t>
        <a:bodyPr/>
        <a:lstStyle/>
        <a:p>
          <a:endParaRPr lang="en-US" altLang="zh-CN"/>
        </a:p>
      </dgm:t>
    </dgm:pt>
    <dgm:pt modelId="{A8B5BBF3-5BC8-4BD1-AA62-B3955CBC2DEA}" type="pres">
      <dgm:prSet presAssocID="{56EC6A52-D813-4B83-A8A4-B09EB14F6903}" presName="composite" presStyleCnt="0">
        <dgm:presLayoutVars>
          <dgm:chMax val="1"/>
          <dgm:dir/>
          <dgm:resizeHandles val="exact"/>
        </dgm:presLayoutVars>
      </dgm:prSet>
      <dgm:spPr/>
      <dgm:t>
        <a:bodyPr/>
        <a:lstStyle/>
        <a:p>
          <a:endParaRPr lang="en-US" altLang="zh-CN"/>
        </a:p>
      </dgm:t>
    </dgm:pt>
    <dgm:pt modelId="{73854CFF-401A-457A-835D-F9FA9247F797}" type="pres">
      <dgm:prSet presAssocID="{56EC6A52-D813-4B83-A8A4-B09EB14F6903}" presName="radial" presStyleCnt="0">
        <dgm:presLayoutVars>
          <dgm:animLvl val="ctr"/>
        </dgm:presLayoutVars>
      </dgm:prSet>
      <dgm:spPr/>
    </dgm:pt>
    <dgm:pt modelId="{DDCA1646-42EC-4FAC-89F9-1E24914EA5BE}" type="pres">
      <dgm:prSet presAssocID="{C112E021-2017-4C7C-B15F-F90746CE0D78}" presName="centerShape" presStyleLbl="vennNode1" presStyleIdx="0" presStyleCnt="5"/>
      <dgm:spPr/>
      <dgm:t>
        <a:bodyPr/>
        <a:lstStyle/>
        <a:p>
          <a:endParaRPr lang="en-US" altLang="zh-CN"/>
        </a:p>
      </dgm:t>
    </dgm:pt>
    <dgm:pt modelId="{E4B04E4E-D0C3-482B-A741-F99AE7A81CD2}" type="pres">
      <dgm:prSet presAssocID="{D3B72C5C-1955-47A1-9BD5-DFF46CD89FA5}" presName="node" presStyleLbl="vennNode1" presStyleIdx="1" presStyleCnt="5">
        <dgm:presLayoutVars>
          <dgm:bulletEnabled val="1"/>
        </dgm:presLayoutVars>
      </dgm:prSet>
      <dgm:spPr/>
      <dgm:t>
        <a:bodyPr/>
        <a:lstStyle/>
        <a:p>
          <a:endParaRPr lang="en-US" altLang="zh-CN"/>
        </a:p>
      </dgm:t>
    </dgm:pt>
    <dgm:pt modelId="{B1977A65-196E-4D1A-BF89-CE3477BB333E}" type="pres">
      <dgm:prSet presAssocID="{EDEC6DFB-DA9B-4F4E-844D-A8B26DAD6C2C}" presName="node" presStyleLbl="vennNode1" presStyleIdx="2" presStyleCnt="5">
        <dgm:presLayoutVars>
          <dgm:bulletEnabled val="1"/>
        </dgm:presLayoutVars>
      </dgm:prSet>
      <dgm:spPr/>
      <dgm:t>
        <a:bodyPr/>
        <a:lstStyle/>
        <a:p>
          <a:endParaRPr lang="en-US" altLang="zh-CN"/>
        </a:p>
      </dgm:t>
    </dgm:pt>
    <dgm:pt modelId="{99D9039F-339B-4C0E-9F97-7F1E3CB60377}" type="pres">
      <dgm:prSet presAssocID="{AEF7C3FB-5237-4FB2-B604-6288AF066E15}" presName="node" presStyleLbl="vennNode1" presStyleIdx="3" presStyleCnt="5">
        <dgm:presLayoutVars>
          <dgm:bulletEnabled val="1"/>
        </dgm:presLayoutVars>
      </dgm:prSet>
      <dgm:spPr/>
      <dgm:t>
        <a:bodyPr/>
        <a:lstStyle/>
        <a:p>
          <a:endParaRPr lang="en-US" altLang="zh-CN"/>
        </a:p>
      </dgm:t>
    </dgm:pt>
    <dgm:pt modelId="{16FD7375-E082-4BCB-9A52-C736A632AAC4}" type="pres">
      <dgm:prSet presAssocID="{21DB3CEF-5840-4F7B-903F-B147820A96AA}" presName="node" presStyleLbl="vennNode1" presStyleIdx="4" presStyleCnt="5">
        <dgm:presLayoutVars>
          <dgm:bulletEnabled val="1"/>
        </dgm:presLayoutVars>
      </dgm:prSet>
      <dgm:spPr/>
      <dgm:t>
        <a:bodyPr/>
        <a:lstStyle/>
        <a:p>
          <a:endParaRPr lang="en-US" altLang="zh-CN"/>
        </a:p>
      </dgm:t>
    </dgm:pt>
  </dgm:ptLst>
  <dgm:cxnLst>
    <dgm:cxn modelId="{A3F823AB-811D-414B-B068-4AA760C668B2}" type="presOf" srcId="{C112E021-2017-4C7C-B15F-F90746CE0D78}" destId="{DDCA1646-42EC-4FAC-89F9-1E24914EA5BE}" srcOrd="0" destOrd="0" presId="urn:microsoft.com/office/officeart/2005/8/layout/radial3"/>
    <dgm:cxn modelId="{396AA4FC-D6A6-4061-ABAA-11EB739E6FC1}" type="presOf" srcId="{EDEC6DFB-DA9B-4F4E-844D-A8B26DAD6C2C}" destId="{B1977A65-196E-4D1A-BF89-CE3477BB333E}" srcOrd="0" destOrd="0" presId="urn:microsoft.com/office/officeart/2005/8/layout/radial3"/>
    <dgm:cxn modelId="{15471C7D-5DB3-4C70-B2B3-A9253C215397}" srcId="{C112E021-2017-4C7C-B15F-F90746CE0D78}" destId="{EDEC6DFB-DA9B-4F4E-844D-A8B26DAD6C2C}" srcOrd="1" destOrd="0" parTransId="{7F4B3145-9A90-4B48-AC7D-A2C33A15E091}" sibTransId="{682EDD4A-66B8-45A0-AEF4-C4AE735F5383}"/>
    <dgm:cxn modelId="{89E87DB6-5055-4B19-9D4D-011CC909DD66}" type="presOf" srcId="{AEF7C3FB-5237-4FB2-B604-6288AF066E15}" destId="{99D9039F-339B-4C0E-9F97-7F1E3CB60377}" srcOrd="0" destOrd="0" presId="urn:microsoft.com/office/officeart/2005/8/layout/radial3"/>
    <dgm:cxn modelId="{A75BC326-BBB7-48C3-ACFD-DF6F3BFDFC2F}" srcId="{56EC6A52-D813-4B83-A8A4-B09EB14F6903}" destId="{C112E021-2017-4C7C-B15F-F90746CE0D78}" srcOrd="0" destOrd="0" parTransId="{31A6A96A-006A-419D-9C57-1521504DEAB0}" sibTransId="{6EED7757-8792-474D-8062-90E780EBB137}"/>
    <dgm:cxn modelId="{14108329-C1BC-4251-B641-0749FA7055D1}" type="presOf" srcId="{21DB3CEF-5840-4F7B-903F-B147820A96AA}" destId="{16FD7375-E082-4BCB-9A52-C736A632AAC4}" srcOrd="0" destOrd="0" presId="urn:microsoft.com/office/officeart/2005/8/layout/radial3"/>
    <dgm:cxn modelId="{BCAECF0D-2B59-4CD4-9E5F-A6EC1FEB885A}" srcId="{C112E021-2017-4C7C-B15F-F90746CE0D78}" destId="{AEF7C3FB-5237-4FB2-B604-6288AF066E15}" srcOrd="2" destOrd="0" parTransId="{990C31A0-AE8C-4E74-974C-8DE2F6306CEE}" sibTransId="{BF85A514-951D-4886-9DCD-A1D528729FB7}"/>
    <dgm:cxn modelId="{346BE8B8-8010-40FA-99E0-5096B6A0DA02}" type="presOf" srcId="{D3B72C5C-1955-47A1-9BD5-DFF46CD89FA5}" destId="{E4B04E4E-D0C3-482B-A741-F99AE7A81CD2}" srcOrd="0" destOrd="0" presId="urn:microsoft.com/office/officeart/2005/8/layout/radial3"/>
    <dgm:cxn modelId="{549A6994-CCDD-4AD5-8DAD-75443ADF627C}" srcId="{C112E021-2017-4C7C-B15F-F90746CE0D78}" destId="{21DB3CEF-5840-4F7B-903F-B147820A96AA}" srcOrd="3" destOrd="0" parTransId="{CFC3BDF2-5E0C-4EE7-AFAC-0803F734E838}" sibTransId="{B740B10A-EF9B-4B6D-9998-FE0E805455E3}"/>
    <dgm:cxn modelId="{9E78E0E9-FE48-430B-9F00-9E3F0096793A}" type="presOf" srcId="{56EC6A52-D813-4B83-A8A4-B09EB14F6903}" destId="{A8B5BBF3-5BC8-4BD1-AA62-B3955CBC2DEA}" srcOrd="0" destOrd="0" presId="urn:microsoft.com/office/officeart/2005/8/layout/radial3"/>
    <dgm:cxn modelId="{DA5E9E8A-A201-4F65-AA1C-8DE80E906A97}" srcId="{C112E021-2017-4C7C-B15F-F90746CE0D78}" destId="{D3B72C5C-1955-47A1-9BD5-DFF46CD89FA5}" srcOrd="0" destOrd="0" parTransId="{FCA1148D-746C-44CD-9814-3F361AC877E0}" sibTransId="{851C4304-84DC-479E-A200-597A1C16497C}"/>
    <dgm:cxn modelId="{0BC88FBE-963A-4558-9AED-BAD2606DA083}" type="presParOf" srcId="{A8B5BBF3-5BC8-4BD1-AA62-B3955CBC2DEA}" destId="{73854CFF-401A-457A-835D-F9FA9247F797}" srcOrd="0" destOrd="0" presId="urn:microsoft.com/office/officeart/2005/8/layout/radial3"/>
    <dgm:cxn modelId="{9C6641CA-C556-4945-B860-C698D3BC7F31}" type="presParOf" srcId="{73854CFF-401A-457A-835D-F9FA9247F797}" destId="{DDCA1646-42EC-4FAC-89F9-1E24914EA5BE}" srcOrd="0" destOrd="0" presId="urn:microsoft.com/office/officeart/2005/8/layout/radial3"/>
    <dgm:cxn modelId="{27995ECB-E7F1-41DF-B018-BDCC20A1EC0B}" type="presParOf" srcId="{73854CFF-401A-457A-835D-F9FA9247F797}" destId="{E4B04E4E-D0C3-482B-A741-F99AE7A81CD2}" srcOrd="1" destOrd="0" presId="urn:microsoft.com/office/officeart/2005/8/layout/radial3"/>
    <dgm:cxn modelId="{ECFB36A9-B3F2-4D31-B1CF-4811837811AB}" type="presParOf" srcId="{73854CFF-401A-457A-835D-F9FA9247F797}" destId="{B1977A65-196E-4D1A-BF89-CE3477BB333E}" srcOrd="2" destOrd="0" presId="urn:microsoft.com/office/officeart/2005/8/layout/radial3"/>
    <dgm:cxn modelId="{33846605-41D2-4858-A5CE-6963D8DCB57D}" type="presParOf" srcId="{73854CFF-401A-457A-835D-F9FA9247F797}" destId="{99D9039F-339B-4C0E-9F97-7F1E3CB60377}" srcOrd="3" destOrd="0" presId="urn:microsoft.com/office/officeart/2005/8/layout/radial3"/>
    <dgm:cxn modelId="{84AFBBA8-7DF2-4E84-9596-2EF998FBB382}" type="presParOf" srcId="{73854CFF-401A-457A-835D-F9FA9247F797}" destId="{16FD7375-E082-4BCB-9A52-C736A632AAC4}"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EC6A52-D813-4B83-A8A4-B09EB14F690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ltLang="zh-CN"/>
        </a:p>
      </dgm:t>
    </dgm:pt>
    <dgm:pt modelId="{C112E021-2017-4C7C-B15F-F90746CE0D78}">
      <dgm:prSet phldrT="[Text]"/>
      <dgm:spPr>
        <a:solidFill>
          <a:schemeClr val="tx1">
            <a:lumMod val="20000"/>
            <a:lumOff val="80000"/>
            <a:alpha val="50000"/>
          </a:schemeClr>
        </a:solidFill>
      </dgm:spPr>
      <dgm:t>
        <a:bodyPr/>
        <a:lstStyle/>
        <a:p>
          <a:r>
            <a:rPr lang="en-US" altLang="zh-CN" dirty="0" smtClean="0"/>
            <a:t>D</a:t>
          </a:r>
          <a:r>
            <a:rPr lang="en-US" altLang="zh-CN" baseline="-25000" dirty="0" smtClean="0"/>
            <a:t>0</a:t>
          </a:r>
          <a:endParaRPr lang="en-US" altLang="zh-CN" dirty="0"/>
        </a:p>
      </dgm:t>
    </dgm:pt>
    <dgm:pt modelId="{31A6A96A-006A-419D-9C57-1521504DEAB0}" type="parTrans" cxnId="{A75BC326-BBB7-48C3-ACFD-DF6F3BFDFC2F}">
      <dgm:prSet/>
      <dgm:spPr/>
      <dgm:t>
        <a:bodyPr/>
        <a:lstStyle/>
        <a:p>
          <a:endParaRPr lang="en-US" altLang="zh-CN"/>
        </a:p>
      </dgm:t>
    </dgm:pt>
    <dgm:pt modelId="{6EED7757-8792-474D-8062-90E780EBB137}" type="sibTrans" cxnId="{A75BC326-BBB7-48C3-ACFD-DF6F3BFDFC2F}">
      <dgm:prSet/>
      <dgm:spPr/>
      <dgm:t>
        <a:bodyPr/>
        <a:lstStyle/>
        <a:p>
          <a:endParaRPr lang="en-US" altLang="zh-CN"/>
        </a:p>
      </dgm:t>
    </dgm:pt>
    <dgm:pt modelId="{D3B72C5C-1955-47A1-9BD5-DFF46CD89FA5}">
      <dgm:prSet phldrT="[Text]"/>
      <dgm:spPr>
        <a:solidFill>
          <a:schemeClr val="accent6">
            <a:lumMod val="20000"/>
            <a:lumOff val="80000"/>
            <a:alpha val="50000"/>
          </a:schemeClr>
        </a:solidFill>
      </dgm:spPr>
      <dgm:t>
        <a:bodyPr/>
        <a:lstStyle/>
        <a:p>
          <a:r>
            <a:rPr lang="en-US" altLang="zh-CN" dirty="0" smtClean="0"/>
            <a:t>D</a:t>
          </a:r>
          <a:r>
            <a:rPr lang="en-US" altLang="zh-CN" baseline="-25000" dirty="0" smtClean="0"/>
            <a:t>1</a:t>
          </a:r>
          <a:endParaRPr lang="en-US" altLang="zh-CN" dirty="0"/>
        </a:p>
      </dgm:t>
    </dgm:pt>
    <dgm:pt modelId="{FCA1148D-746C-44CD-9814-3F361AC877E0}" type="parTrans" cxnId="{DA5E9E8A-A201-4F65-AA1C-8DE80E906A97}">
      <dgm:prSet/>
      <dgm:spPr/>
      <dgm:t>
        <a:bodyPr/>
        <a:lstStyle/>
        <a:p>
          <a:endParaRPr lang="en-US" altLang="zh-CN"/>
        </a:p>
      </dgm:t>
    </dgm:pt>
    <dgm:pt modelId="{851C4304-84DC-479E-A200-597A1C16497C}" type="sibTrans" cxnId="{DA5E9E8A-A201-4F65-AA1C-8DE80E906A97}">
      <dgm:prSet/>
      <dgm:spPr/>
      <dgm:t>
        <a:bodyPr/>
        <a:lstStyle/>
        <a:p>
          <a:endParaRPr lang="en-US" altLang="zh-CN"/>
        </a:p>
      </dgm:t>
    </dgm:pt>
    <dgm:pt modelId="{EDEC6DFB-DA9B-4F4E-844D-A8B26DAD6C2C}">
      <dgm:prSet phldrT="[Text]"/>
      <dgm:spPr>
        <a:solidFill>
          <a:schemeClr val="accent6">
            <a:lumMod val="20000"/>
            <a:lumOff val="80000"/>
            <a:alpha val="50000"/>
          </a:schemeClr>
        </a:solidFill>
      </dgm:spPr>
      <dgm:t>
        <a:bodyPr/>
        <a:lstStyle/>
        <a:p>
          <a:r>
            <a:rPr lang="en-US" altLang="zh-CN" dirty="0" smtClean="0"/>
            <a:t>D</a:t>
          </a:r>
          <a:r>
            <a:rPr lang="en-US" altLang="zh-CN" baseline="-25000" dirty="0" smtClean="0"/>
            <a:t>2</a:t>
          </a:r>
          <a:endParaRPr lang="en-US" altLang="zh-CN" dirty="0"/>
        </a:p>
      </dgm:t>
    </dgm:pt>
    <dgm:pt modelId="{7F4B3145-9A90-4B48-AC7D-A2C33A15E091}" type="parTrans" cxnId="{15471C7D-5DB3-4C70-B2B3-A9253C215397}">
      <dgm:prSet/>
      <dgm:spPr/>
      <dgm:t>
        <a:bodyPr/>
        <a:lstStyle/>
        <a:p>
          <a:endParaRPr lang="en-US" altLang="zh-CN"/>
        </a:p>
      </dgm:t>
    </dgm:pt>
    <dgm:pt modelId="{682EDD4A-66B8-45A0-AEF4-C4AE735F5383}" type="sibTrans" cxnId="{15471C7D-5DB3-4C70-B2B3-A9253C215397}">
      <dgm:prSet/>
      <dgm:spPr/>
      <dgm:t>
        <a:bodyPr/>
        <a:lstStyle/>
        <a:p>
          <a:endParaRPr lang="en-US" altLang="zh-CN"/>
        </a:p>
      </dgm:t>
    </dgm:pt>
    <dgm:pt modelId="{AEF7C3FB-5237-4FB2-B604-6288AF066E15}">
      <dgm:prSet phldrT="[Text]"/>
      <dgm:spPr>
        <a:solidFill>
          <a:schemeClr val="accent6">
            <a:lumMod val="20000"/>
            <a:lumOff val="80000"/>
            <a:alpha val="50000"/>
          </a:schemeClr>
        </a:solidFill>
      </dgm:spPr>
      <dgm:t>
        <a:bodyPr/>
        <a:lstStyle/>
        <a:p>
          <a:r>
            <a:rPr lang="en-US" altLang="zh-CN" dirty="0" smtClean="0"/>
            <a:t>D</a:t>
          </a:r>
          <a:r>
            <a:rPr lang="en-US" altLang="zh-CN" baseline="-25000" dirty="0" smtClean="0"/>
            <a:t>k</a:t>
          </a:r>
          <a:endParaRPr lang="en-US" altLang="zh-CN" dirty="0"/>
        </a:p>
      </dgm:t>
    </dgm:pt>
    <dgm:pt modelId="{990C31A0-AE8C-4E74-974C-8DE2F6306CEE}" type="parTrans" cxnId="{BCAECF0D-2B59-4CD4-9E5F-A6EC1FEB885A}">
      <dgm:prSet/>
      <dgm:spPr/>
      <dgm:t>
        <a:bodyPr/>
        <a:lstStyle/>
        <a:p>
          <a:endParaRPr lang="en-US" altLang="zh-CN"/>
        </a:p>
      </dgm:t>
    </dgm:pt>
    <dgm:pt modelId="{BF85A514-951D-4886-9DCD-A1D528729FB7}" type="sibTrans" cxnId="{BCAECF0D-2B59-4CD4-9E5F-A6EC1FEB885A}">
      <dgm:prSet/>
      <dgm:spPr/>
      <dgm:t>
        <a:bodyPr/>
        <a:lstStyle/>
        <a:p>
          <a:endParaRPr lang="en-US" altLang="zh-CN"/>
        </a:p>
      </dgm:t>
    </dgm:pt>
    <dgm:pt modelId="{21DB3CEF-5840-4F7B-903F-B147820A96AA}">
      <dgm:prSet phldrT="[Text]"/>
      <dgm:spPr>
        <a:solidFill>
          <a:schemeClr val="accent6">
            <a:lumMod val="20000"/>
            <a:lumOff val="80000"/>
            <a:alpha val="50000"/>
          </a:schemeClr>
        </a:solidFill>
      </dgm:spPr>
      <dgm:t>
        <a:bodyPr/>
        <a:lstStyle/>
        <a:p>
          <a:r>
            <a:rPr lang="en-US" altLang="zh-CN" dirty="0" smtClean="0"/>
            <a:t>…</a:t>
          </a:r>
          <a:endParaRPr lang="en-US" altLang="zh-CN" dirty="0"/>
        </a:p>
      </dgm:t>
    </dgm:pt>
    <dgm:pt modelId="{CFC3BDF2-5E0C-4EE7-AFAC-0803F734E838}" type="parTrans" cxnId="{549A6994-CCDD-4AD5-8DAD-75443ADF627C}">
      <dgm:prSet/>
      <dgm:spPr/>
      <dgm:t>
        <a:bodyPr/>
        <a:lstStyle/>
        <a:p>
          <a:endParaRPr lang="en-US" altLang="zh-CN"/>
        </a:p>
      </dgm:t>
    </dgm:pt>
    <dgm:pt modelId="{B740B10A-EF9B-4B6D-9998-FE0E805455E3}" type="sibTrans" cxnId="{549A6994-CCDD-4AD5-8DAD-75443ADF627C}">
      <dgm:prSet/>
      <dgm:spPr/>
      <dgm:t>
        <a:bodyPr/>
        <a:lstStyle/>
        <a:p>
          <a:endParaRPr lang="en-US" altLang="zh-CN"/>
        </a:p>
      </dgm:t>
    </dgm:pt>
    <dgm:pt modelId="{A8B5BBF3-5BC8-4BD1-AA62-B3955CBC2DEA}" type="pres">
      <dgm:prSet presAssocID="{56EC6A52-D813-4B83-A8A4-B09EB14F6903}" presName="composite" presStyleCnt="0">
        <dgm:presLayoutVars>
          <dgm:chMax val="1"/>
          <dgm:dir/>
          <dgm:resizeHandles val="exact"/>
        </dgm:presLayoutVars>
      </dgm:prSet>
      <dgm:spPr/>
      <dgm:t>
        <a:bodyPr/>
        <a:lstStyle/>
        <a:p>
          <a:endParaRPr lang="en-US" altLang="zh-CN"/>
        </a:p>
      </dgm:t>
    </dgm:pt>
    <dgm:pt modelId="{73854CFF-401A-457A-835D-F9FA9247F797}" type="pres">
      <dgm:prSet presAssocID="{56EC6A52-D813-4B83-A8A4-B09EB14F6903}" presName="radial" presStyleCnt="0">
        <dgm:presLayoutVars>
          <dgm:animLvl val="ctr"/>
        </dgm:presLayoutVars>
      </dgm:prSet>
      <dgm:spPr/>
    </dgm:pt>
    <dgm:pt modelId="{DDCA1646-42EC-4FAC-89F9-1E24914EA5BE}" type="pres">
      <dgm:prSet presAssocID="{C112E021-2017-4C7C-B15F-F90746CE0D78}" presName="centerShape" presStyleLbl="vennNode1" presStyleIdx="0" presStyleCnt="5"/>
      <dgm:spPr/>
      <dgm:t>
        <a:bodyPr/>
        <a:lstStyle/>
        <a:p>
          <a:endParaRPr lang="en-US" altLang="zh-CN"/>
        </a:p>
      </dgm:t>
    </dgm:pt>
    <dgm:pt modelId="{E4B04E4E-D0C3-482B-A741-F99AE7A81CD2}" type="pres">
      <dgm:prSet presAssocID="{D3B72C5C-1955-47A1-9BD5-DFF46CD89FA5}" presName="node" presStyleLbl="vennNode1" presStyleIdx="1" presStyleCnt="5">
        <dgm:presLayoutVars>
          <dgm:bulletEnabled val="1"/>
        </dgm:presLayoutVars>
      </dgm:prSet>
      <dgm:spPr/>
      <dgm:t>
        <a:bodyPr/>
        <a:lstStyle/>
        <a:p>
          <a:endParaRPr lang="en-US" altLang="zh-CN"/>
        </a:p>
      </dgm:t>
    </dgm:pt>
    <dgm:pt modelId="{B1977A65-196E-4D1A-BF89-CE3477BB333E}" type="pres">
      <dgm:prSet presAssocID="{EDEC6DFB-DA9B-4F4E-844D-A8B26DAD6C2C}" presName="node" presStyleLbl="vennNode1" presStyleIdx="2" presStyleCnt="5">
        <dgm:presLayoutVars>
          <dgm:bulletEnabled val="1"/>
        </dgm:presLayoutVars>
      </dgm:prSet>
      <dgm:spPr/>
      <dgm:t>
        <a:bodyPr/>
        <a:lstStyle/>
        <a:p>
          <a:endParaRPr lang="en-US" altLang="zh-CN"/>
        </a:p>
      </dgm:t>
    </dgm:pt>
    <dgm:pt modelId="{99D9039F-339B-4C0E-9F97-7F1E3CB60377}" type="pres">
      <dgm:prSet presAssocID="{AEF7C3FB-5237-4FB2-B604-6288AF066E15}" presName="node" presStyleLbl="vennNode1" presStyleIdx="3" presStyleCnt="5">
        <dgm:presLayoutVars>
          <dgm:bulletEnabled val="1"/>
        </dgm:presLayoutVars>
      </dgm:prSet>
      <dgm:spPr/>
      <dgm:t>
        <a:bodyPr/>
        <a:lstStyle/>
        <a:p>
          <a:endParaRPr lang="en-US" altLang="zh-CN"/>
        </a:p>
      </dgm:t>
    </dgm:pt>
    <dgm:pt modelId="{16FD7375-E082-4BCB-9A52-C736A632AAC4}" type="pres">
      <dgm:prSet presAssocID="{21DB3CEF-5840-4F7B-903F-B147820A96AA}" presName="node" presStyleLbl="vennNode1" presStyleIdx="4" presStyleCnt="5">
        <dgm:presLayoutVars>
          <dgm:bulletEnabled val="1"/>
        </dgm:presLayoutVars>
      </dgm:prSet>
      <dgm:spPr/>
      <dgm:t>
        <a:bodyPr/>
        <a:lstStyle/>
        <a:p>
          <a:endParaRPr lang="en-US" altLang="zh-CN"/>
        </a:p>
      </dgm:t>
    </dgm:pt>
  </dgm:ptLst>
  <dgm:cxnLst>
    <dgm:cxn modelId="{A3F823AB-811D-414B-B068-4AA760C668B2}" type="presOf" srcId="{C112E021-2017-4C7C-B15F-F90746CE0D78}" destId="{DDCA1646-42EC-4FAC-89F9-1E24914EA5BE}" srcOrd="0" destOrd="0" presId="urn:microsoft.com/office/officeart/2005/8/layout/radial3"/>
    <dgm:cxn modelId="{396AA4FC-D6A6-4061-ABAA-11EB739E6FC1}" type="presOf" srcId="{EDEC6DFB-DA9B-4F4E-844D-A8B26DAD6C2C}" destId="{B1977A65-196E-4D1A-BF89-CE3477BB333E}" srcOrd="0" destOrd="0" presId="urn:microsoft.com/office/officeart/2005/8/layout/radial3"/>
    <dgm:cxn modelId="{15471C7D-5DB3-4C70-B2B3-A9253C215397}" srcId="{C112E021-2017-4C7C-B15F-F90746CE0D78}" destId="{EDEC6DFB-DA9B-4F4E-844D-A8B26DAD6C2C}" srcOrd="1" destOrd="0" parTransId="{7F4B3145-9A90-4B48-AC7D-A2C33A15E091}" sibTransId="{682EDD4A-66B8-45A0-AEF4-C4AE735F5383}"/>
    <dgm:cxn modelId="{89E87DB6-5055-4B19-9D4D-011CC909DD66}" type="presOf" srcId="{AEF7C3FB-5237-4FB2-B604-6288AF066E15}" destId="{99D9039F-339B-4C0E-9F97-7F1E3CB60377}" srcOrd="0" destOrd="0" presId="urn:microsoft.com/office/officeart/2005/8/layout/radial3"/>
    <dgm:cxn modelId="{A75BC326-BBB7-48C3-ACFD-DF6F3BFDFC2F}" srcId="{56EC6A52-D813-4B83-A8A4-B09EB14F6903}" destId="{C112E021-2017-4C7C-B15F-F90746CE0D78}" srcOrd="0" destOrd="0" parTransId="{31A6A96A-006A-419D-9C57-1521504DEAB0}" sibTransId="{6EED7757-8792-474D-8062-90E780EBB137}"/>
    <dgm:cxn modelId="{14108329-C1BC-4251-B641-0749FA7055D1}" type="presOf" srcId="{21DB3CEF-5840-4F7B-903F-B147820A96AA}" destId="{16FD7375-E082-4BCB-9A52-C736A632AAC4}" srcOrd="0" destOrd="0" presId="urn:microsoft.com/office/officeart/2005/8/layout/radial3"/>
    <dgm:cxn modelId="{BCAECF0D-2B59-4CD4-9E5F-A6EC1FEB885A}" srcId="{C112E021-2017-4C7C-B15F-F90746CE0D78}" destId="{AEF7C3FB-5237-4FB2-B604-6288AF066E15}" srcOrd="2" destOrd="0" parTransId="{990C31A0-AE8C-4E74-974C-8DE2F6306CEE}" sibTransId="{BF85A514-951D-4886-9DCD-A1D528729FB7}"/>
    <dgm:cxn modelId="{346BE8B8-8010-40FA-99E0-5096B6A0DA02}" type="presOf" srcId="{D3B72C5C-1955-47A1-9BD5-DFF46CD89FA5}" destId="{E4B04E4E-D0C3-482B-A741-F99AE7A81CD2}" srcOrd="0" destOrd="0" presId="urn:microsoft.com/office/officeart/2005/8/layout/radial3"/>
    <dgm:cxn modelId="{549A6994-CCDD-4AD5-8DAD-75443ADF627C}" srcId="{C112E021-2017-4C7C-B15F-F90746CE0D78}" destId="{21DB3CEF-5840-4F7B-903F-B147820A96AA}" srcOrd="3" destOrd="0" parTransId="{CFC3BDF2-5E0C-4EE7-AFAC-0803F734E838}" sibTransId="{B740B10A-EF9B-4B6D-9998-FE0E805455E3}"/>
    <dgm:cxn modelId="{9E78E0E9-FE48-430B-9F00-9E3F0096793A}" type="presOf" srcId="{56EC6A52-D813-4B83-A8A4-B09EB14F6903}" destId="{A8B5BBF3-5BC8-4BD1-AA62-B3955CBC2DEA}" srcOrd="0" destOrd="0" presId="urn:microsoft.com/office/officeart/2005/8/layout/radial3"/>
    <dgm:cxn modelId="{DA5E9E8A-A201-4F65-AA1C-8DE80E906A97}" srcId="{C112E021-2017-4C7C-B15F-F90746CE0D78}" destId="{D3B72C5C-1955-47A1-9BD5-DFF46CD89FA5}" srcOrd="0" destOrd="0" parTransId="{FCA1148D-746C-44CD-9814-3F361AC877E0}" sibTransId="{851C4304-84DC-479E-A200-597A1C16497C}"/>
    <dgm:cxn modelId="{0BC88FBE-963A-4558-9AED-BAD2606DA083}" type="presParOf" srcId="{A8B5BBF3-5BC8-4BD1-AA62-B3955CBC2DEA}" destId="{73854CFF-401A-457A-835D-F9FA9247F797}" srcOrd="0" destOrd="0" presId="urn:microsoft.com/office/officeart/2005/8/layout/radial3"/>
    <dgm:cxn modelId="{9C6641CA-C556-4945-B860-C698D3BC7F31}" type="presParOf" srcId="{73854CFF-401A-457A-835D-F9FA9247F797}" destId="{DDCA1646-42EC-4FAC-89F9-1E24914EA5BE}" srcOrd="0" destOrd="0" presId="urn:microsoft.com/office/officeart/2005/8/layout/radial3"/>
    <dgm:cxn modelId="{27995ECB-E7F1-41DF-B018-BDCC20A1EC0B}" type="presParOf" srcId="{73854CFF-401A-457A-835D-F9FA9247F797}" destId="{E4B04E4E-D0C3-482B-A741-F99AE7A81CD2}" srcOrd="1" destOrd="0" presId="urn:microsoft.com/office/officeart/2005/8/layout/radial3"/>
    <dgm:cxn modelId="{ECFB36A9-B3F2-4D31-B1CF-4811837811AB}" type="presParOf" srcId="{73854CFF-401A-457A-835D-F9FA9247F797}" destId="{B1977A65-196E-4D1A-BF89-CE3477BB333E}" srcOrd="2" destOrd="0" presId="urn:microsoft.com/office/officeart/2005/8/layout/radial3"/>
    <dgm:cxn modelId="{33846605-41D2-4858-A5CE-6963D8DCB57D}" type="presParOf" srcId="{73854CFF-401A-457A-835D-F9FA9247F797}" destId="{99D9039F-339B-4C0E-9F97-7F1E3CB60377}" srcOrd="3" destOrd="0" presId="urn:microsoft.com/office/officeart/2005/8/layout/radial3"/>
    <dgm:cxn modelId="{84AFBBA8-7DF2-4E84-9596-2EF998FBB382}" type="presParOf" srcId="{73854CFF-401A-457A-835D-F9FA9247F797}" destId="{16FD7375-E082-4BCB-9A52-C736A632AAC4}"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23AA25-1997-42FC-B469-6A4A09A16B4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ltLang="zh-CN"/>
        </a:p>
      </dgm:t>
    </dgm:pt>
    <dgm:pt modelId="{F621481A-8F4F-46D6-A5E0-EF018B0BB2F8}">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Layer Decomposing</a:t>
          </a:r>
          <a:endParaRPr lang="en-US" altLang="zh-CN" sz="1600" dirty="0">
            <a:solidFill>
              <a:schemeClr val="tx1"/>
            </a:solidFill>
            <a:latin typeface="Arial" panose="020B0604020202020204" pitchFamily="34" charset="0"/>
            <a:cs typeface="Arial" panose="020B0604020202020204" pitchFamily="34" charset="0"/>
          </a:endParaRPr>
        </a:p>
      </dgm:t>
    </dgm:pt>
    <dgm:pt modelId="{51A6BA47-525A-409A-8800-82DBAB7C2D7C}" type="parTrans" cxnId="{8041C216-9787-4561-ABA1-B6CBBE3570A4}">
      <dgm:prSet/>
      <dgm:spPr/>
      <dgm:t>
        <a:bodyPr/>
        <a:lstStyle/>
        <a:p>
          <a:endParaRPr lang="en-US" altLang="zh-CN"/>
        </a:p>
      </dgm:t>
    </dgm:pt>
    <dgm:pt modelId="{77997C1D-C00E-4139-B2C0-23EC2626485B}" type="sibTrans" cxnId="{8041C216-9787-4561-ABA1-B6CBBE3570A4}">
      <dgm:prSet/>
      <dgm:spPr/>
      <dgm:t>
        <a:bodyPr/>
        <a:lstStyle/>
        <a:p>
          <a:endParaRPr lang="en-US" altLang="zh-CN"/>
        </a:p>
      </dgm:t>
    </dgm:pt>
    <dgm:pt modelId="{9DD3DB4D-FE9F-40D2-8DFF-DB7BE3A947AE}">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Orientation Clustering</a:t>
          </a:r>
          <a:endParaRPr lang="en-US" altLang="zh-CN" sz="1600" dirty="0">
            <a:solidFill>
              <a:schemeClr val="tx1"/>
            </a:solidFill>
            <a:latin typeface="Arial" panose="020B0604020202020204" pitchFamily="34" charset="0"/>
            <a:cs typeface="Arial" panose="020B0604020202020204" pitchFamily="34" charset="0"/>
          </a:endParaRPr>
        </a:p>
      </dgm:t>
    </dgm:pt>
    <dgm:pt modelId="{8B1EA9CE-6370-4275-B48A-0E5C2FE87B8A}" type="parTrans" cxnId="{FD5AFF99-85D0-4513-BCE5-38126BBD4260}">
      <dgm:prSet/>
      <dgm:spPr/>
      <dgm:t>
        <a:bodyPr/>
        <a:lstStyle/>
        <a:p>
          <a:endParaRPr lang="en-US" altLang="zh-CN"/>
        </a:p>
      </dgm:t>
    </dgm:pt>
    <dgm:pt modelId="{79BFC802-266C-47F9-8C2A-4FF3F664FA5A}" type="sibTrans" cxnId="{FD5AFF99-85D0-4513-BCE5-38126BBD4260}">
      <dgm:prSet/>
      <dgm:spPr/>
      <dgm:t>
        <a:bodyPr/>
        <a:lstStyle/>
        <a:p>
          <a:endParaRPr lang="en-US" altLang="zh-CN"/>
        </a:p>
      </dgm:t>
    </dgm:pt>
    <dgm:pt modelId="{9C4F29A3-7E3C-4A8F-9D1F-2500DCF76255}" type="pres">
      <dgm:prSet presAssocID="{3A23AA25-1997-42FC-B469-6A4A09A16B46}" presName="CompostProcess" presStyleCnt="0">
        <dgm:presLayoutVars>
          <dgm:dir/>
          <dgm:resizeHandles val="exact"/>
        </dgm:presLayoutVars>
      </dgm:prSet>
      <dgm:spPr/>
      <dgm:t>
        <a:bodyPr/>
        <a:lstStyle/>
        <a:p>
          <a:endParaRPr lang="en-US" altLang="zh-CN"/>
        </a:p>
      </dgm:t>
    </dgm:pt>
    <dgm:pt modelId="{9546F499-B039-4498-B660-0033BF5D91A3}" type="pres">
      <dgm:prSet presAssocID="{3A23AA25-1997-42FC-B469-6A4A09A16B46}" presName="arrow" presStyleLbl="bgShp" presStyleIdx="0" presStyleCnt="1" custLinFactNeighborY="2153"/>
      <dgm:spPr>
        <a:solidFill>
          <a:schemeClr val="bg2">
            <a:lumMod val="75000"/>
          </a:schemeClr>
        </a:solidFill>
      </dgm:spPr>
      <dgm:t>
        <a:bodyPr/>
        <a:lstStyle/>
        <a:p>
          <a:endParaRPr lang="en-US" altLang="zh-CN"/>
        </a:p>
      </dgm:t>
    </dgm:pt>
    <dgm:pt modelId="{C92D307F-2B22-4938-A512-687BE9862AD6}" type="pres">
      <dgm:prSet presAssocID="{3A23AA25-1997-42FC-B469-6A4A09A16B46}" presName="linearProcess" presStyleCnt="0"/>
      <dgm:spPr/>
    </dgm:pt>
    <dgm:pt modelId="{8C346D44-4879-4599-8EF2-370E65465F7B}" type="pres">
      <dgm:prSet presAssocID="{F621481A-8F4F-46D6-A5E0-EF018B0BB2F8}" presName="textNode" presStyleLbl="node1" presStyleIdx="0" presStyleCnt="2">
        <dgm:presLayoutVars>
          <dgm:bulletEnabled val="1"/>
        </dgm:presLayoutVars>
      </dgm:prSet>
      <dgm:spPr/>
      <dgm:t>
        <a:bodyPr/>
        <a:lstStyle/>
        <a:p>
          <a:endParaRPr lang="en-US" altLang="zh-CN"/>
        </a:p>
      </dgm:t>
    </dgm:pt>
    <dgm:pt modelId="{4D19EEF1-FEB3-4C72-9185-8D2238DA5A15}" type="pres">
      <dgm:prSet presAssocID="{77997C1D-C00E-4139-B2C0-23EC2626485B}" presName="sibTrans" presStyleCnt="0"/>
      <dgm:spPr/>
    </dgm:pt>
    <dgm:pt modelId="{C3BE4E1C-4E71-47BC-BF3F-BDC51C2E59E5}" type="pres">
      <dgm:prSet presAssocID="{9DD3DB4D-FE9F-40D2-8DFF-DB7BE3A947AE}" presName="textNode" presStyleLbl="node1" presStyleIdx="1" presStyleCnt="2">
        <dgm:presLayoutVars>
          <dgm:bulletEnabled val="1"/>
        </dgm:presLayoutVars>
      </dgm:prSet>
      <dgm:spPr/>
      <dgm:t>
        <a:bodyPr/>
        <a:lstStyle/>
        <a:p>
          <a:endParaRPr lang="en-US" altLang="zh-CN"/>
        </a:p>
      </dgm:t>
    </dgm:pt>
  </dgm:ptLst>
  <dgm:cxnLst>
    <dgm:cxn modelId="{1575C231-FE7B-4B51-89BC-ADD9426D850D}" type="presOf" srcId="{F621481A-8F4F-46D6-A5E0-EF018B0BB2F8}" destId="{8C346D44-4879-4599-8EF2-370E65465F7B}" srcOrd="0" destOrd="0" presId="urn:microsoft.com/office/officeart/2005/8/layout/hProcess9"/>
    <dgm:cxn modelId="{16154663-45AB-4E0F-BCFB-3F52EE5677F8}" type="presOf" srcId="{9DD3DB4D-FE9F-40D2-8DFF-DB7BE3A947AE}" destId="{C3BE4E1C-4E71-47BC-BF3F-BDC51C2E59E5}" srcOrd="0" destOrd="0" presId="urn:microsoft.com/office/officeart/2005/8/layout/hProcess9"/>
    <dgm:cxn modelId="{FD5AFF99-85D0-4513-BCE5-38126BBD4260}" srcId="{3A23AA25-1997-42FC-B469-6A4A09A16B46}" destId="{9DD3DB4D-FE9F-40D2-8DFF-DB7BE3A947AE}" srcOrd="1" destOrd="0" parTransId="{8B1EA9CE-6370-4275-B48A-0E5C2FE87B8A}" sibTransId="{79BFC802-266C-47F9-8C2A-4FF3F664FA5A}"/>
    <dgm:cxn modelId="{8041C216-9787-4561-ABA1-B6CBBE3570A4}" srcId="{3A23AA25-1997-42FC-B469-6A4A09A16B46}" destId="{F621481A-8F4F-46D6-A5E0-EF018B0BB2F8}" srcOrd="0" destOrd="0" parTransId="{51A6BA47-525A-409A-8800-82DBAB7C2D7C}" sibTransId="{77997C1D-C00E-4139-B2C0-23EC2626485B}"/>
    <dgm:cxn modelId="{267170B7-10AB-4530-81E4-5139DE0C4278}" type="presOf" srcId="{3A23AA25-1997-42FC-B469-6A4A09A16B46}" destId="{9C4F29A3-7E3C-4A8F-9D1F-2500DCF76255}" srcOrd="0" destOrd="0" presId="urn:microsoft.com/office/officeart/2005/8/layout/hProcess9"/>
    <dgm:cxn modelId="{0FEF8C6D-6BAD-447D-A5A1-8A234347D125}" type="presParOf" srcId="{9C4F29A3-7E3C-4A8F-9D1F-2500DCF76255}" destId="{9546F499-B039-4498-B660-0033BF5D91A3}" srcOrd="0" destOrd="0" presId="urn:microsoft.com/office/officeart/2005/8/layout/hProcess9"/>
    <dgm:cxn modelId="{878213D6-FF42-46EB-BA4F-EAFF73ED484F}" type="presParOf" srcId="{9C4F29A3-7E3C-4A8F-9D1F-2500DCF76255}" destId="{C92D307F-2B22-4938-A512-687BE9862AD6}" srcOrd="1" destOrd="0" presId="urn:microsoft.com/office/officeart/2005/8/layout/hProcess9"/>
    <dgm:cxn modelId="{043048BE-EB8F-4170-9B88-F437BE66B860}" type="presParOf" srcId="{C92D307F-2B22-4938-A512-687BE9862AD6}" destId="{8C346D44-4879-4599-8EF2-370E65465F7B}" srcOrd="0" destOrd="0" presId="urn:microsoft.com/office/officeart/2005/8/layout/hProcess9"/>
    <dgm:cxn modelId="{0CDDFCA6-A52C-48EA-85B1-7E1925E74FB7}" type="presParOf" srcId="{C92D307F-2B22-4938-A512-687BE9862AD6}" destId="{4D19EEF1-FEB3-4C72-9185-8D2238DA5A15}" srcOrd="1" destOrd="0" presId="urn:microsoft.com/office/officeart/2005/8/layout/hProcess9"/>
    <dgm:cxn modelId="{B3272AD4-18F8-429D-B7FF-935907FF24F1}" type="presParOf" srcId="{C92D307F-2B22-4938-A512-687BE9862AD6}" destId="{C3BE4E1C-4E71-47BC-BF3F-BDC51C2E59E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23AA25-1997-42FC-B469-6A4A09A16B4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ltLang="zh-CN"/>
        </a:p>
      </dgm:t>
    </dgm:pt>
    <dgm:pt modelId="{F621481A-8F4F-46D6-A5E0-EF018B0BB2F8}">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Geometric-specific Dictionaries</a:t>
          </a:r>
          <a:endParaRPr lang="en-US" altLang="zh-CN" sz="1600" dirty="0">
            <a:solidFill>
              <a:schemeClr val="tx1"/>
            </a:solidFill>
            <a:latin typeface="Arial" panose="020B0604020202020204" pitchFamily="34" charset="0"/>
            <a:cs typeface="Arial" panose="020B0604020202020204" pitchFamily="34" charset="0"/>
          </a:endParaRPr>
        </a:p>
      </dgm:t>
    </dgm:pt>
    <dgm:pt modelId="{51A6BA47-525A-409A-8800-82DBAB7C2D7C}" type="parTrans" cxnId="{8041C216-9787-4561-ABA1-B6CBBE3570A4}">
      <dgm:prSet/>
      <dgm:spPr/>
      <dgm:t>
        <a:bodyPr/>
        <a:lstStyle/>
        <a:p>
          <a:endParaRPr lang="en-US" altLang="zh-CN"/>
        </a:p>
      </dgm:t>
    </dgm:pt>
    <dgm:pt modelId="{77997C1D-C00E-4139-B2C0-23EC2626485B}" type="sibTrans" cxnId="{8041C216-9787-4561-ABA1-B6CBBE3570A4}">
      <dgm:prSet/>
      <dgm:spPr/>
      <dgm:t>
        <a:bodyPr/>
        <a:lstStyle/>
        <a:p>
          <a:endParaRPr lang="en-US" altLang="zh-CN"/>
        </a:p>
      </dgm:t>
    </dgm:pt>
    <dgm:pt modelId="{9DD3DB4D-FE9F-40D2-8DFF-DB7BE3A947AE}">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Universal Dictionary </a:t>
          </a:r>
          <a:endParaRPr lang="en-US" altLang="zh-CN" sz="1600" dirty="0">
            <a:solidFill>
              <a:schemeClr val="tx1"/>
            </a:solidFill>
            <a:latin typeface="Arial" panose="020B0604020202020204" pitchFamily="34" charset="0"/>
            <a:cs typeface="Arial" panose="020B0604020202020204" pitchFamily="34" charset="0"/>
          </a:endParaRPr>
        </a:p>
      </dgm:t>
    </dgm:pt>
    <dgm:pt modelId="{8B1EA9CE-6370-4275-B48A-0E5C2FE87B8A}" type="parTrans" cxnId="{FD5AFF99-85D0-4513-BCE5-38126BBD4260}">
      <dgm:prSet/>
      <dgm:spPr/>
      <dgm:t>
        <a:bodyPr/>
        <a:lstStyle/>
        <a:p>
          <a:endParaRPr lang="en-US" altLang="zh-CN"/>
        </a:p>
      </dgm:t>
    </dgm:pt>
    <dgm:pt modelId="{79BFC802-266C-47F9-8C2A-4FF3F664FA5A}" type="sibTrans" cxnId="{FD5AFF99-85D0-4513-BCE5-38126BBD4260}">
      <dgm:prSet/>
      <dgm:spPr/>
      <dgm:t>
        <a:bodyPr/>
        <a:lstStyle/>
        <a:p>
          <a:endParaRPr lang="en-US" altLang="zh-CN"/>
        </a:p>
      </dgm:t>
    </dgm:pt>
    <dgm:pt modelId="{71D6C742-BB3F-40C7-A640-62ADEEB9FF16}" type="pres">
      <dgm:prSet presAssocID="{3A23AA25-1997-42FC-B469-6A4A09A16B46}" presName="CompostProcess" presStyleCnt="0">
        <dgm:presLayoutVars>
          <dgm:dir/>
          <dgm:resizeHandles val="exact"/>
        </dgm:presLayoutVars>
      </dgm:prSet>
      <dgm:spPr/>
      <dgm:t>
        <a:bodyPr/>
        <a:lstStyle/>
        <a:p>
          <a:endParaRPr lang="en-US" altLang="zh-CN"/>
        </a:p>
      </dgm:t>
    </dgm:pt>
    <dgm:pt modelId="{B67FB471-E60A-4364-9F98-63C41553584E}" type="pres">
      <dgm:prSet presAssocID="{3A23AA25-1997-42FC-B469-6A4A09A16B46}" presName="arrow" presStyleLbl="bgShp" presStyleIdx="0" presStyleCnt="1"/>
      <dgm:spPr>
        <a:solidFill>
          <a:schemeClr val="bg2">
            <a:lumMod val="75000"/>
          </a:schemeClr>
        </a:solidFill>
      </dgm:spPr>
      <dgm:t>
        <a:bodyPr/>
        <a:lstStyle/>
        <a:p>
          <a:endParaRPr lang="en-US" altLang="zh-CN"/>
        </a:p>
      </dgm:t>
    </dgm:pt>
    <dgm:pt modelId="{32E1D30E-5550-49B1-AA8B-982CB778EB3D}" type="pres">
      <dgm:prSet presAssocID="{3A23AA25-1997-42FC-B469-6A4A09A16B46}" presName="linearProcess" presStyleCnt="0"/>
      <dgm:spPr/>
    </dgm:pt>
    <dgm:pt modelId="{EE7E32BD-73B2-4A62-85F1-CA7F99FC6600}" type="pres">
      <dgm:prSet presAssocID="{F621481A-8F4F-46D6-A5E0-EF018B0BB2F8}" presName="textNode" presStyleLbl="node1" presStyleIdx="0" presStyleCnt="2">
        <dgm:presLayoutVars>
          <dgm:bulletEnabled val="1"/>
        </dgm:presLayoutVars>
      </dgm:prSet>
      <dgm:spPr/>
      <dgm:t>
        <a:bodyPr/>
        <a:lstStyle/>
        <a:p>
          <a:endParaRPr lang="en-US" altLang="zh-CN"/>
        </a:p>
      </dgm:t>
    </dgm:pt>
    <dgm:pt modelId="{497C8278-7632-4425-979A-ACB38D9FF0BD}" type="pres">
      <dgm:prSet presAssocID="{77997C1D-C00E-4139-B2C0-23EC2626485B}" presName="sibTrans" presStyleCnt="0"/>
      <dgm:spPr/>
    </dgm:pt>
    <dgm:pt modelId="{63AD5A8B-F3E2-4D92-A7B4-7628C814237C}" type="pres">
      <dgm:prSet presAssocID="{9DD3DB4D-FE9F-40D2-8DFF-DB7BE3A947AE}" presName="textNode" presStyleLbl="node1" presStyleIdx="1" presStyleCnt="2">
        <dgm:presLayoutVars>
          <dgm:bulletEnabled val="1"/>
        </dgm:presLayoutVars>
      </dgm:prSet>
      <dgm:spPr/>
      <dgm:t>
        <a:bodyPr/>
        <a:lstStyle/>
        <a:p>
          <a:endParaRPr lang="en-US" altLang="zh-CN"/>
        </a:p>
      </dgm:t>
    </dgm:pt>
  </dgm:ptLst>
  <dgm:cxnLst>
    <dgm:cxn modelId="{4A6C9432-4196-4226-B8D6-4D94CAEC5EBE}" type="presOf" srcId="{9DD3DB4D-FE9F-40D2-8DFF-DB7BE3A947AE}" destId="{63AD5A8B-F3E2-4D92-A7B4-7628C814237C}" srcOrd="0" destOrd="0" presId="urn:microsoft.com/office/officeart/2005/8/layout/hProcess9"/>
    <dgm:cxn modelId="{6008ECAB-D68E-48C2-9C02-E7228FBD15F6}" type="presOf" srcId="{3A23AA25-1997-42FC-B469-6A4A09A16B46}" destId="{71D6C742-BB3F-40C7-A640-62ADEEB9FF16}" srcOrd="0" destOrd="0" presId="urn:microsoft.com/office/officeart/2005/8/layout/hProcess9"/>
    <dgm:cxn modelId="{FD5AFF99-85D0-4513-BCE5-38126BBD4260}" srcId="{3A23AA25-1997-42FC-B469-6A4A09A16B46}" destId="{9DD3DB4D-FE9F-40D2-8DFF-DB7BE3A947AE}" srcOrd="1" destOrd="0" parTransId="{8B1EA9CE-6370-4275-B48A-0E5C2FE87B8A}" sibTransId="{79BFC802-266C-47F9-8C2A-4FF3F664FA5A}"/>
    <dgm:cxn modelId="{5BA5138A-2B10-4D7E-8466-08AF7F766E09}" type="presOf" srcId="{F621481A-8F4F-46D6-A5E0-EF018B0BB2F8}" destId="{EE7E32BD-73B2-4A62-85F1-CA7F99FC6600}" srcOrd="0" destOrd="0" presId="urn:microsoft.com/office/officeart/2005/8/layout/hProcess9"/>
    <dgm:cxn modelId="{8041C216-9787-4561-ABA1-B6CBBE3570A4}" srcId="{3A23AA25-1997-42FC-B469-6A4A09A16B46}" destId="{F621481A-8F4F-46D6-A5E0-EF018B0BB2F8}" srcOrd="0" destOrd="0" parTransId="{51A6BA47-525A-409A-8800-82DBAB7C2D7C}" sibTransId="{77997C1D-C00E-4139-B2C0-23EC2626485B}"/>
    <dgm:cxn modelId="{E7938979-52E1-4F78-9D04-FC2A9AED0E2F}" type="presParOf" srcId="{71D6C742-BB3F-40C7-A640-62ADEEB9FF16}" destId="{B67FB471-E60A-4364-9F98-63C41553584E}" srcOrd="0" destOrd="0" presId="urn:microsoft.com/office/officeart/2005/8/layout/hProcess9"/>
    <dgm:cxn modelId="{62ECAD79-76C1-40D7-8573-258430B85D59}" type="presParOf" srcId="{71D6C742-BB3F-40C7-A640-62ADEEB9FF16}" destId="{32E1D30E-5550-49B1-AA8B-982CB778EB3D}" srcOrd="1" destOrd="0" presId="urn:microsoft.com/office/officeart/2005/8/layout/hProcess9"/>
    <dgm:cxn modelId="{82DAC6D3-20C3-4DB3-9E13-63F77E55CB1B}" type="presParOf" srcId="{32E1D30E-5550-49B1-AA8B-982CB778EB3D}" destId="{EE7E32BD-73B2-4A62-85F1-CA7F99FC6600}" srcOrd="0" destOrd="0" presId="urn:microsoft.com/office/officeart/2005/8/layout/hProcess9"/>
    <dgm:cxn modelId="{1C82B598-AE48-4E34-B356-00D07353590C}" type="presParOf" srcId="{32E1D30E-5550-49B1-AA8B-982CB778EB3D}" destId="{497C8278-7632-4425-979A-ACB38D9FF0BD}" srcOrd="1" destOrd="0" presId="urn:microsoft.com/office/officeart/2005/8/layout/hProcess9"/>
    <dgm:cxn modelId="{6A5AA6BC-4CE8-4B4A-B65E-233451249270}" type="presParOf" srcId="{32E1D30E-5550-49B1-AA8B-982CB778EB3D}" destId="{63AD5A8B-F3E2-4D92-A7B4-7628C814237C}"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3CEC0-628C-4DA6-9F25-E7F4907700D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ltLang="zh-CN"/>
        </a:p>
      </dgm:t>
    </dgm:pt>
    <dgm:pt modelId="{C3ABEEF0-53C6-4A6E-836F-A2A212C990DE}">
      <dgm:prSet phldrT="[Text]" custT="1"/>
      <dgm:spPr>
        <a:solidFill>
          <a:schemeClr val="bg1">
            <a:lumMod val="85000"/>
            <a:alpha val="60000"/>
          </a:schemeClr>
        </a:solidFill>
      </dgm:spPr>
      <dgm:t>
        <a:bodyPr/>
        <a:lstStyle/>
        <a:p>
          <a:r>
            <a:rPr lang="en-US" altLang="zh-CN" sz="1600" b="1" dirty="0" smtClean="0">
              <a:solidFill>
                <a:srgbClr val="080808"/>
              </a:solidFill>
              <a:latin typeface="Arial" panose="020B0604020202020204" pitchFamily="34" charset="0"/>
              <a:cs typeface="Arial" panose="020B0604020202020204" pitchFamily="34" charset="0"/>
            </a:rPr>
            <a:t>Layer</a:t>
          </a:r>
        </a:p>
        <a:p>
          <a:r>
            <a:rPr lang="en-US" altLang="zh-CN" sz="1600" b="1" dirty="0" smtClean="0">
              <a:solidFill>
                <a:srgbClr val="080808"/>
              </a:solidFill>
              <a:latin typeface="Arial" panose="020B0604020202020204" pitchFamily="34" charset="0"/>
              <a:cs typeface="Arial" panose="020B0604020202020204" pitchFamily="34" charset="0"/>
            </a:rPr>
            <a:t>Decomposing</a:t>
          </a:r>
          <a:endParaRPr lang="en-US" altLang="zh-CN" sz="1600" b="1" dirty="0">
            <a:solidFill>
              <a:srgbClr val="080808"/>
            </a:solidFill>
            <a:latin typeface="Arial" panose="020B0604020202020204" pitchFamily="34" charset="0"/>
            <a:cs typeface="Arial" panose="020B0604020202020204" pitchFamily="34" charset="0"/>
          </a:endParaRPr>
        </a:p>
      </dgm:t>
    </dgm:pt>
    <dgm:pt modelId="{1D51D0B4-C8E3-4345-BE07-0F3AB4A1D5C0}" type="parTrans" cxnId="{8DA3C67A-CC21-4AC9-9649-61ACBF75DC02}">
      <dgm:prSet/>
      <dgm:spPr/>
      <dgm:t>
        <a:bodyPr/>
        <a:lstStyle/>
        <a:p>
          <a:endParaRPr lang="en-US" altLang="zh-CN"/>
        </a:p>
      </dgm:t>
    </dgm:pt>
    <dgm:pt modelId="{C687F602-8193-4127-80EC-7E7DCE524995}" type="sibTrans" cxnId="{8DA3C67A-CC21-4AC9-9649-61ACBF75DC02}">
      <dgm:prSet/>
      <dgm:spPr>
        <a:solidFill>
          <a:schemeClr val="bg1">
            <a:lumMod val="85000"/>
            <a:alpha val="60000"/>
          </a:schemeClr>
        </a:solidFill>
      </dgm:spPr>
      <dgm:t>
        <a:bodyPr/>
        <a:lstStyle/>
        <a:p>
          <a:endParaRPr lang="en-US" altLang="zh-CN"/>
        </a:p>
      </dgm:t>
    </dgm:pt>
    <dgm:pt modelId="{2564AC6F-0FD6-46D0-83E3-C62CC592511B}">
      <dgm:prSet phldrT="[Text]" custT="1"/>
      <dgm:spPr>
        <a:solidFill>
          <a:schemeClr val="bg1">
            <a:lumMod val="85000"/>
            <a:alpha val="60000"/>
          </a:schemeClr>
        </a:solidFill>
      </dgm:spPr>
      <dgm:t>
        <a:bodyPr/>
        <a:lstStyle/>
        <a:p>
          <a:r>
            <a:rPr lang="en-US" altLang="zh-CN" sz="1600" b="1" smtClean="0">
              <a:solidFill>
                <a:srgbClr val="080808"/>
              </a:solidFill>
              <a:latin typeface="Arial" panose="020B0604020202020204" pitchFamily="34" charset="0"/>
              <a:cs typeface="Arial" panose="020B0604020202020204" pitchFamily="34" charset="0"/>
            </a:rPr>
            <a:t>Orientation</a:t>
          </a:r>
        </a:p>
        <a:p>
          <a:r>
            <a:rPr lang="en-US" altLang="zh-CN" sz="1600" b="1" smtClean="0">
              <a:solidFill>
                <a:srgbClr val="080808"/>
              </a:solidFill>
              <a:latin typeface="Arial" panose="020B0604020202020204" pitchFamily="34" charset="0"/>
              <a:cs typeface="Arial" panose="020B0604020202020204" pitchFamily="34" charset="0"/>
            </a:rPr>
            <a:t>Clustering</a:t>
          </a:r>
          <a:endParaRPr lang="en-US" altLang="zh-CN" sz="1600" b="1" dirty="0">
            <a:solidFill>
              <a:srgbClr val="080808"/>
            </a:solidFill>
            <a:latin typeface="Arial" panose="020B0604020202020204" pitchFamily="34" charset="0"/>
            <a:cs typeface="Arial" panose="020B0604020202020204" pitchFamily="34" charset="0"/>
          </a:endParaRPr>
        </a:p>
      </dgm:t>
    </dgm:pt>
    <dgm:pt modelId="{6B54E159-E241-4CCA-A90F-899C1B060EA3}" type="parTrans" cxnId="{648F4C2B-16F0-4A1F-B160-90E05A41FE4E}">
      <dgm:prSet/>
      <dgm:spPr/>
      <dgm:t>
        <a:bodyPr/>
        <a:lstStyle/>
        <a:p>
          <a:endParaRPr lang="en-US" altLang="zh-CN"/>
        </a:p>
      </dgm:t>
    </dgm:pt>
    <dgm:pt modelId="{3152CAA3-5483-4F29-A94B-8A7BEEF41E45}" type="sibTrans" cxnId="{648F4C2B-16F0-4A1F-B160-90E05A41FE4E}">
      <dgm:prSet/>
      <dgm:spPr/>
      <dgm:t>
        <a:bodyPr/>
        <a:lstStyle/>
        <a:p>
          <a:endParaRPr lang="en-US" altLang="zh-CN"/>
        </a:p>
      </dgm:t>
    </dgm:pt>
    <dgm:pt modelId="{A0C66D5F-3918-4D0F-94F9-0D8BA2EAC4D9}" type="pres">
      <dgm:prSet presAssocID="{EB63CEC0-628C-4DA6-9F25-E7F4907700D8}" presName="linearFlow" presStyleCnt="0">
        <dgm:presLayoutVars>
          <dgm:dir/>
          <dgm:animLvl val="lvl"/>
          <dgm:resizeHandles val="exact"/>
        </dgm:presLayoutVars>
      </dgm:prSet>
      <dgm:spPr/>
      <dgm:t>
        <a:bodyPr/>
        <a:lstStyle/>
        <a:p>
          <a:endParaRPr lang="en-US" altLang="zh-CN"/>
        </a:p>
      </dgm:t>
    </dgm:pt>
    <dgm:pt modelId="{DE483A55-2D1C-4242-99F2-43B414F9B629}" type="pres">
      <dgm:prSet presAssocID="{C3ABEEF0-53C6-4A6E-836F-A2A212C990DE}" presName="composite" presStyleCnt="0"/>
      <dgm:spPr/>
      <dgm:t>
        <a:bodyPr/>
        <a:lstStyle/>
        <a:p>
          <a:endParaRPr lang="en-US" altLang="zh-CN"/>
        </a:p>
      </dgm:t>
    </dgm:pt>
    <dgm:pt modelId="{D9B57332-485A-4492-AF72-10D27D52F3AA}" type="pres">
      <dgm:prSet presAssocID="{C3ABEEF0-53C6-4A6E-836F-A2A212C990DE}" presName="parTx" presStyleLbl="node1" presStyleIdx="0" presStyleCnt="2">
        <dgm:presLayoutVars>
          <dgm:chMax val="0"/>
          <dgm:chPref val="0"/>
          <dgm:bulletEnabled val="1"/>
        </dgm:presLayoutVars>
      </dgm:prSet>
      <dgm:spPr/>
      <dgm:t>
        <a:bodyPr/>
        <a:lstStyle/>
        <a:p>
          <a:endParaRPr lang="en-US" altLang="zh-CN"/>
        </a:p>
      </dgm:t>
    </dgm:pt>
    <dgm:pt modelId="{BBE7C5BC-76A5-4124-A74F-E48E8F86F8A5}" type="pres">
      <dgm:prSet presAssocID="{C3ABEEF0-53C6-4A6E-836F-A2A212C990DE}" presName="parSh" presStyleLbl="node1" presStyleIdx="0" presStyleCnt="2" custScaleX="89050" custScaleY="78693" custLinFactNeighborY="-1775"/>
      <dgm:spPr/>
      <dgm:t>
        <a:bodyPr/>
        <a:lstStyle/>
        <a:p>
          <a:endParaRPr lang="en-US" altLang="zh-CN"/>
        </a:p>
      </dgm:t>
    </dgm:pt>
    <dgm:pt modelId="{0F0761E3-1548-486F-A3C1-64048E33FAA6}" type="pres">
      <dgm:prSet presAssocID="{C3ABEEF0-53C6-4A6E-836F-A2A212C990DE}" presName="desTx" presStyleLbl="fgAcc1" presStyleIdx="0" presStyleCnt="2" custScaleX="81261" custScaleY="67469">
        <dgm:presLayoutVars>
          <dgm:bulletEnabled val="1"/>
        </dgm:presLayoutVars>
      </dgm:prSet>
      <dgm:spPr>
        <a:ln>
          <a:solidFill>
            <a:schemeClr val="bg1">
              <a:lumMod val="85000"/>
            </a:schemeClr>
          </a:solidFill>
        </a:ln>
      </dgm:spPr>
      <dgm:t>
        <a:bodyPr/>
        <a:lstStyle/>
        <a:p>
          <a:endParaRPr lang="en-US" altLang="zh-CN"/>
        </a:p>
      </dgm:t>
    </dgm:pt>
    <dgm:pt modelId="{9E1E648A-500F-4F8D-A299-0E0D875EDE9A}" type="pres">
      <dgm:prSet presAssocID="{C687F602-8193-4127-80EC-7E7DCE524995}" presName="sibTrans" presStyleLbl="sibTrans2D1" presStyleIdx="0" presStyleCnt="1"/>
      <dgm:spPr/>
      <dgm:t>
        <a:bodyPr/>
        <a:lstStyle/>
        <a:p>
          <a:endParaRPr lang="en-US" altLang="zh-CN"/>
        </a:p>
      </dgm:t>
    </dgm:pt>
    <dgm:pt modelId="{B3FA1C24-7CFD-4271-BF5C-259B43AD4029}" type="pres">
      <dgm:prSet presAssocID="{C687F602-8193-4127-80EC-7E7DCE524995}" presName="connTx" presStyleLbl="sibTrans2D1" presStyleIdx="0" presStyleCnt="1"/>
      <dgm:spPr/>
      <dgm:t>
        <a:bodyPr/>
        <a:lstStyle/>
        <a:p>
          <a:endParaRPr lang="en-US" altLang="zh-CN"/>
        </a:p>
      </dgm:t>
    </dgm:pt>
    <dgm:pt modelId="{59326F88-C880-42DB-838E-94B83C99B7D9}" type="pres">
      <dgm:prSet presAssocID="{2564AC6F-0FD6-46D0-83E3-C62CC592511B}" presName="composite" presStyleCnt="0"/>
      <dgm:spPr/>
      <dgm:t>
        <a:bodyPr/>
        <a:lstStyle/>
        <a:p>
          <a:endParaRPr lang="en-US" altLang="zh-CN"/>
        </a:p>
      </dgm:t>
    </dgm:pt>
    <dgm:pt modelId="{27BDF1FE-0B11-4217-A4FB-AA6C5757F0A1}" type="pres">
      <dgm:prSet presAssocID="{2564AC6F-0FD6-46D0-83E3-C62CC592511B}" presName="parTx" presStyleLbl="node1" presStyleIdx="0" presStyleCnt="2">
        <dgm:presLayoutVars>
          <dgm:chMax val="0"/>
          <dgm:chPref val="0"/>
          <dgm:bulletEnabled val="1"/>
        </dgm:presLayoutVars>
      </dgm:prSet>
      <dgm:spPr/>
      <dgm:t>
        <a:bodyPr/>
        <a:lstStyle/>
        <a:p>
          <a:endParaRPr lang="en-US" altLang="zh-CN"/>
        </a:p>
      </dgm:t>
    </dgm:pt>
    <dgm:pt modelId="{A25D8EE9-40BC-4324-B7F6-D6428982C935}" type="pres">
      <dgm:prSet presAssocID="{2564AC6F-0FD6-46D0-83E3-C62CC592511B}" presName="parSh" presStyleLbl="node1" presStyleIdx="1" presStyleCnt="2" custScaleX="100060" custScaleY="90791" custLinFactNeighborY="6718"/>
      <dgm:spPr/>
      <dgm:t>
        <a:bodyPr/>
        <a:lstStyle/>
        <a:p>
          <a:endParaRPr lang="en-US" altLang="zh-CN"/>
        </a:p>
      </dgm:t>
    </dgm:pt>
    <dgm:pt modelId="{905F90F5-7607-44BA-A938-763469A08F60}" type="pres">
      <dgm:prSet presAssocID="{2564AC6F-0FD6-46D0-83E3-C62CC592511B}" presName="desTx" presStyleLbl="fgAcc1" presStyleIdx="1" presStyleCnt="2" custScaleX="118505" custScaleY="83352" custLinFactNeighborX="2091" custLinFactNeighborY="1643">
        <dgm:presLayoutVars>
          <dgm:bulletEnabled val="1"/>
        </dgm:presLayoutVars>
      </dgm:prSet>
      <dgm:spPr>
        <a:ln>
          <a:solidFill>
            <a:schemeClr val="bg1">
              <a:lumMod val="85000"/>
            </a:schemeClr>
          </a:solidFill>
        </a:ln>
      </dgm:spPr>
      <dgm:t>
        <a:bodyPr/>
        <a:lstStyle/>
        <a:p>
          <a:endParaRPr lang="en-US" altLang="zh-CN"/>
        </a:p>
      </dgm:t>
    </dgm:pt>
  </dgm:ptLst>
  <dgm:cxnLst>
    <dgm:cxn modelId="{F094868F-8B5B-4627-B49C-A8E42A9739F4}" type="presOf" srcId="{2564AC6F-0FD6-46D0-83E3-C62CC592511B}" destId="{A25D8EE9-40BC-4324-B7F6-D6428982C935}" srcOrd="1" destOrd="0" presId="urn:microsoft.com/office/officeart/2005/8/layout/process3"/>
    <dgm:cxn modelId="{E3A97C47-8D68-4A49-81B4-938D88331458}" type="presOf" srcId="{C3ABEEF0-53C6-4A6E-836F-A2A212C990DE}" destId="{D9B57332-485A-4492-AF72-10D27D52F3AA}" srcOrd="0" destOrd="0" presId="urn:microsoft.com/office/officeart/2005/8/layout/process3"/>
    <dgm:cxn modelId="{34E47FF4-7A62-4018-928D-A95FA76B1E11}" type="presOf" srcId="{2564AC6F-0FD6-46D0-83E3-C62CC592511B}" destId="{27BDF1FE-0B11-4217-A4FB-AA6C5757F0A1}" srcOrd="0" destOrd="0" presId="urn:microsoft.com/office/officeart/2005/8/layout/process3"/>
    <dgm:cxn modelId="{8DA3C67A-CC21-4AC9-9649-61ACBF75DC02}" srcId="{EB63CEC0-628C-4DA6-9F25-E7F4907700D8}" destId="{C3ABEEF0-53C6-4A6E-836F-A2A212C990DE}" srcOrd="0" destOrd="0" parTransId="{1D51D0B4-C8E3-4345-BE07-0F3AB4A1D5C0}" sibTransId="{C687F602-8193-4127-80EC-7E7DCE524995}"/>
    <dgm:cxn modelId="{DB689403-E281-4287-AFE3-C88C6EDFE5AD}" type="presOf" srcId="{EB63CEC0-628C-4DA6-9F25-E7F4907700D8}" destId="{A0C66D5F-3918-4D0F-94F9-0D8BA2EAC4D9}" srcOrd="0" destOrd="0" presId="urn:microsoft.com/office/officeart/2005/8/layout/process3"/>
    <dgm:cxn modelId="{3864D57B-598C-4B10-900F-A6747752A422}" type="presOf" srcId="{C3ABEEF0-53C6-4A6E-836F-A2A212C990DE}" destId="{BBE7C5BC-76A5-4124-A74F-E48E8F86F8A5}" srcOrd="1" destOrd="0" presId="urn:microsoft.com/office/officeart/2005/8/layout/process3"/>
    <dgm:cxn modelId="{173F6EF0-1745-47B4-A778-3AE06401DB2A}" type="presOf" srcId="{C687F602-8193-4127-80EC-7E7DCE524995}" destId="{B3FA1C24-7CFD-4271-BF5C-259B43AD4029}" srcOrd="1" destOrd="0" presId="urn:microsoft.com/office/officeart/2005/8/layout/process3"/>
    <dgm:cxn modelId="{9553F28B-17A3-42D4-8AE6-5FFFD0E3829B}" type="presOf" srcId="{C687F602-8193-4127-80EC-7E7DCE524995}" destId="{9E1E648A-500F-4F8D-A299-0E0D875EDE9A}" srcOrd="0" destOrd="0" presId="urn:microsoft.com/office/officeart/2005/8/layout/process3"/>
    <dgm:cxn modelId="{648F4C2B-16F0-4A1F-B160-90E05A41FE4E}" srcId="{EB63CEC0-628C-4DA6-9F25-E7F4907700D8}" destId="{2564AC6F-0FD6-46D0-83E3-C62CC592511B}" srcOrd="1" destOrd="0" parTransId="{6B54E159-E241-4CCA-A90F-899C1B060EA3}" sibTransId="{3152CAA3-5483-4F29-A94B-8A7BEEF41E45}"/>
    <dgm:cxn modelId="{11F7A9AD-7CBD-4A83-9881-0A9888790ED0}" type="presParOf" srcId="{A0C66D5F-3918-4D0F-94F9-0D8BA2EAC4D9}" destId="{DE483A55-2D1C-4242-99F2-43B414F9B629}" srcOrd="0" destOrd="0" presId="urn:microsoft.com/office/officeart/2005/8/layout/process3"/>
    <dgm:cxn modelId="{32A3B35B-A046-4085-9EC5-1F32C3F7FDED}" type="presParOf" srcId="{DE483A55-2D1C-4242-99F2-43B414F9B629}" destId="{D9B57332-485A-4492-AF72-10D27D52F3AA}" srcOrd="0" destOrd="0" presId="urn:microsoft.com/office/officeart/2005/8/layout/process3"/>
    <dgm:cxn modelId="{51F19B1C-00EA-4186-A994-87CF33418257}" type="presParOf" srcId="{DE483A55-2D1C-4242-99F2-43B414F9B629}" destId="{BBE7C5BC-76A5-4124-A74F-E48E8F86F8A5}" srcOrd="1" destOrd="0" presId="urn:microsoft.com/office/officeart/2005/8/layout/process3"/>
    <dgm:cxn modelId="{AA0C4437-05CE-4D63-87A2-3A3BA2BA122B}" type="presParOf" srcId="{DE483A55-2D1C-4242-99F2-43B414F9B629}" destId="{0F0761E3-1548-486F-A3C1-64048E33FAA6}" srcOrd="2" destOrd="0" presId="urn:microsoft.com/office/officeart/2005/8/layout/process3"/>
    <dgm:cxn modelId="{CEDBCF74-0436-4A9C-B665-9CAD5219FEFA}" type="presParOf" srcId="{A0C66D5F-3918-4D0F-94F9-0D8BA2EAC4D9}" destId="{9E1E648A-500F-4F8D-A299-0E0D875EDE9A}" srcOrd="1" destOrd="0" presId="urn:microsoft.com/office/officeart/2005/8/layout/process3"/>
    <dgm:cxn modelId="{E82A1FAB-8099-40A7-956C-0039969564BE}" type="presParOf" srcId="{9E1E648A-500F-4F8D-A299-0E0D875EDE9A}" destId="{B3FA1C24-7CFD-4271-BF5C-259B43AD4029}" srcOrd="0" destOrd="0" presId="urn:microsoft.com/office/officeart/2005/8/layout/process3"/>
    <dgm:cxn modelId="{ADDCC406-D768-4EE1-B74F-27C75B299CAB}" type="presParOf" srcId="{A0C66D5F-3918-4D0F-94F9-0D8BA2EAC4D9}" destId="{59326F88-C880-42DB-838E-94B83C99B7D9}" srcOrd="2" destOrd="0" presId="urn:microsoft.com/office/officeart/2005/8/layout/process3"/>
    <dgm:cxn modelId="{96B16D31-A33D-4015-A6E6-8CEBE2846842}" type="presParOf" srcId="{59326F88-C880-42DB-838E-94B83C99B7D9}" destId="{27BDF1FE-0B11-4217-A4FB-AA6C5757F0A1}" srcOrd="0" destOrd="0" presId="urn:microsoft.com/office/officeart/2005/8/layout/process3"/>
    <dgm:cxn modelId="{B4B13516-9A13-4D42-86B9-8606EE486E3D}" type="presParOf" srcId="{59326F88-C880-42DB-838E-94B83C99B7D9}" destId="{A25D8EE9-40BC-4324-B7F6-D6428982C935}" srcOrd="1" destOrd="0" presId="urn:microsoft.com/office/officeart/2005/8/layout/process3"/>
    <dgm:cxn modelId="{E60AC66F-C5D8-45A1-9C89-2ABB24DCD0E7}" type="presParOf" srcId="{59326F88-C880-42DB-838E-94B83C99B7D9}" destId="{905F90F5-7607-44BA-A938-763469A08F6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3CEC0-628C-4DA6-9F25-E7F4907700D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ltLang="zh-CN"/>
        </a:p>
      </dgm:t>
    </dgm:pt>
    <dgm:pt modelId="{C3ABEEF0-53C6-4A6E-836F-A2A212C990DE}">
      <dgm:prSet phldrT="[Text]" custT="1"/>
      <dgm:spPr>
        <a:solidFill>
          <a:schemeClr val="bg1">
            <a:lumMod val="85000"/>
            <a:alpha val="60000"/>
          </a:schemeClr>
        </a:solidFill>
      </dgm:spPr>
      <dgm:t>
        <a:bodyPr/>
        <a:lstStyle/>
        <a:p>
          <a:r>
            <a:rPr lang="en-US" altLang="zh-CN" sz="1600" b="1" dirty="0" smtClean="0">
              <a:solidFill>
                <a:srgbClr val="080808"/>
              </a:solidFill>
              <a:latin typeface="Arial" panose="020B0604020202020204" pitchFamily="34" charset="0"/>
              <a:cs typeface="Arial" panose="020B0604020202020204" pitchFamily="34" charset="0"/>
            </a:rPr>
            <a:t>Layer</a:t>
          </a:r>
        </a:p>
        <a:p>
          <a:r>
            <a:rPr lang="en-US" altLang="zh-CN" sz="1600" b="1" dirty="0" smtClean="0">
              <a:solidFill>
                <a:srgbClr val="080808"/>
              </a:solidFill>
              <a:latin typeface="Arial" panose="020B0604020202020204" pitchFamily="34" charset="0"/>
              <a:cs typeface="Arial" panose="020B0604020202020204" pitchFamily="34" charset="0"/>
            </a:rPr>
            <a:t>Decomposing</a:t>
          </a:r>
          <a:endParaRPr lang="en-US" altLang="zh-CN" sz="1600" b="1" dirty="0">
            <a:solidFill>
              <a:srgbClr val="080808"/>
            </a:solidFill>
            <a:latin typeface="Arial" panose="020B0604020202020204" pitchFamily="34" charset="0"/>
            <a:cs typeface="Arial" panose="020B0604020202020204" pitchFamily="34" charset="0"/>
          </a:endParaRPr>
        </a:p>
      </dgm:t>
    </dgm:pt>
    <dgm:pt modelId="{1D51D0B4-C8E3-4345-BE07-0F3AB4A1D5C0}" type="parTrans" cxnId="{8DA3C67A-CC21-4AC9-9649-61ACBF75DC02}">
      <dgm:prSet/>
      <dgm:spPr/>
      <dgm:t>
        <a:bodyPr/>
        <a:lstStyle/>
        <a:p>
          <a:endParaRPr lang="en-US" altLang="zh-CN"/>
        </a:p>
      </dgm:t>
    </dgm:pt>
    <dgm:pt modelId="{C687F602-8193-4127-80EC-7E7DCE524995}" type="sibTrans" cxnId="{8DA3C67A-CC21-4AC9-9649-61ACBF75DC02}">
      <dgm:prSet/>
      <dgm:spPr>
        <a:solidFill>
          <a:schemeClr val="bg1">
            <a:lumMod val="85000"/>
            <a:alpha val="60000"/>
          </a:schemeClr>
        </a:solidFill>
      </dgm:spPr>
      <dgm:t>
        <a:bodyPr/>
        <a:lstStyle/>
        <a:p>
          <a:endParaRPr lang="en-US" altLang="zh-CN"/>
        </a:p>
      </dgm:t>
    </dgm:pt>
    <dgm:pt modelId="{2564AC6F-0FD6-46D0-83E3-C62CC592511B}">
      <dgm:prSet phldrT="[Text]" custT="1"/>
      <dgm:spPr>
        <a:solidFill>
          <a:schemeClr val="bg1">
            <a:lumMod val="85000"/>
            <a:alpha val="60000"/>
          </a:schemeClr>
        </a:solidFill>
      </dgm:spPr>
      <dgm:t>
        <a:bodyPr/>
        <a:lstStyle/>
        <a:p>
          <a:r>
            <a:rPr lang="en-US" altLang="zh-CN" sz="1600" b="1" smtClean="0">
              <a:solidFill>
                <a:srgbClr val="080808"/>
              </a:solidFill>
              <a:latin typeface="Arial" panose="020B0604020202020204" pitchFamily="34" charset="0"/>
              <a:cs typeface="Arial" panose="020B0604020202020204" pitchFamily="34" charset="0"/>
            </a:rPr>
            <a:t>Orientation</a:t>
          </a:r>
        </a:p>
        <a:p>
          <a:r>
            <a:rPr lang="en-US" altLang="zh-CN" sz="1600" b="1" smtClean="0">
              <a:solidFill>
                <a:srgbClr val="080808"/>
              </a:solidFill>
              <a:latin typeface="Arial" panose="020B0604020202020204" pitchFamily="34" charset="0"/>
              <a:cs typeface="Arial" panose="020B0604020202020204" pitchFamily="34" charset="0"/>
            </a:rPr>
            <a:t>Clustering</a:t>
          </a:r>
          <a:endParaRPr lang="en-US" altLang="zh-CN" sz="1600" b="1" dirty="0">
            <a:solidFill>
              <a:srgbClr val="080808"/>
            </a:solidFill>
            <a:latin typeface="Arial" panose="020B0604020202020204" pitchFamily="34" charset="0"/>
            <a:cs typeface="Arial" panose="020B0604020202020204" pitchFamily="34" charset="0"/>
          </a:endParaRPr>
        </a:p>
      </dgm:t>
    </dgm:pt>
    <dgm:pt modelId="{6B54E159-E241-4CCA-A90F-899C1B060EA3}" type="parTrans" cxnId="{648F4C2B-16F0-4A1F-B160-90E05A41FE4E}">
      <dgm:prSet/>
      <dgm:spPr/>
      <dgm:t>
        <a:bodyPr/>
        <a:lstStyle/>
        <a:p>
          <a:endParaRPr lang="en-US" altLang="zh-CN"/>
        </a:p>
      </dgm:t>
    </dgm:pt>
    <dgm:pt modelId="{3152CAA3-5483-4F29-A94B-8A7BEEF41E45}" type="sibTrans" cxnId="{648F4C2B-16F0-4A1F-B160-90E05A41FE4E}">
      <dgm:prSet/>
      <dgm:spPr/>
      <dgm:t>
        <a:bodyPr/>
        <a:lstStyle/>
        <a:p>
          <a:endParaRPr lang="en-US" altLang="zh-CN"/>
        </a:p>
      </dgm:t>
    </dgm:pt>
    <dgm:pt modelId="{A0C66D5F-3918-4D0F-94F9-0D8BA2EAC4D9}" type="pres">
      <dgm:prSet presAssocID="{EB63CEC0-628C-4DA6-9F25-E7F4907700D8}" presName="linearFlow" presStyleCnt="0">
        <dgm:presLayoutVars>
          <dgm:dir/>
          <dgm:animLvl val="lvl"/>
          <dgm:resizeHandles val="exact"/>
        </dgm:presLayoutVars>
      </dgm:prSet>
      <dgm:spPr/>
      <dgm:t>
        <a:bodyPr/>
        <a:lstStyle/>
        <a:p>
          <a:endParaRPr lang="en-US" altLang="zh-CN"/>
        </a:p>
      </dgm:t>
    </dgm:pt>
    <dgm:pt modelId="{DE483A55-2D1C-4242-99F2-43B414F9B629}" type="pres">
      <dgm:prSet presAssocID="{C3ABEEF0-53C6-4A6E-836F-A2A212C990DE}" presName="composite" presStyleCnt="0"/>
      <dgm:spPr/>
      <dgm:t>
        <a:bodyPr/>
        <a:lstStyle/>
        <a:p>
          <a:endParaRPr lang="en-US" altLang="zh-CN"/>
        </a:p>
      </dgm:t>
    </dgm:pt>
    <dgm:pt modelId="{D9B57332-485A-4492-AF72-10D27D52F3AA}" type="pres">
      <dgm:prSet presAssocID="{C3ABEEF0-53C6-4A6E-836F-A2A212C990DE}" presName="parTx" presStyleLbl="node1" presStyleIdx="0" presStyleCnt="2">
        <dgm:presLayoutVars>
          <dgm:chMax val="0"/>
          <dgm:chPref val="0"/>
          <dgm:bulletEnabled val="1"/>
        </dgm:presLayoutVars>
      </dgm:prSet>
      <dgm:spPr/>
      <dgm:t>
        <a:bodyPr/>
        <a:lstStyle/>
        <a:p>
          <a:endParaRPr lang="en-US" altLang="zh-CN"/>
        </a:p>
      </dgm:t>
    </dgm:pt>
    <dgm:pt modelId="{BBE7C5BC-76A5-4124-A74F-E48E8F86F8A5}" type="pres">
      <dgm:prSet presAssocID="{C3ABEEF0-53C6-4A6E-836F-A2A212C990DE}" presName="parSh" presStyleLbl="node1" presStyleIdx="0" presStyleCnt="2" custScaleX="89050" custScaleY="78693" custLinFactNeighborY="-1775"/>
      <dgm:spPr/>
      <dgm:t>
        <a:bodyPr/>
        <a:lstStyle/>
        <a:p>
          <a:endParaRPr lang="en-US" altLang="zh-CN"/>
        </a:p>
      </dgm:t>
    </dgm:pt>
    <dgm:pt modelId="{0F0761E3-1548-486F-A3C1-64048E33FAA6}" type="pres">
      <dgm:prSet presAssocID="{C3ABEEF0-53C6-4A6E-836F-A2A212C990DE}" presName="desTx" presStyleLbl="fgAcc1" presStyleIdx="0" presStyleCnt="2" custScaleX="81261" custScaleY="67469">
        <dgm:presLayoutVars>
          <dgm:bulletEnabled val="1"/>
        </dgm:presLayoutVars>
      </dgm:prSet>
      <dgm:spPr>
        <a:ln>
          <a:solidFill>
            <a:schemeClr val="bg1">
              <a:lumMod val="85000"/>
            </a:schemeClr>
          </a:solidFill>
        </a:ln>
      </dgm:spPr>
      <dgm:t>
        <a:bodyPr/>
        <a:lstStyle/>
        <a:p>
          <a:endParaRPr lang="en-US" altLang="zh-CN"/>
        </a:p>
      </dgm:t>
    </dgm:pt>
    <dgm:pt modelId="{9E1E648A-500F-4F8D-A299-0E0D875EDE9A}" type="pres">
      <dgm:prSet presAssocID="{C687F602-8193-4127-80EC-7E7DCE524995}" presName="sibTrans" presStyleLbl="sibTrans2D1" presStyleIdx="0" presStyleCnt="1"/>
      <dgm:spPr/>
      <dgm:t>
        <a:bodyPr/>
        <a:lstStyle/>
        <a:p>
          <a:endParaRPr lang="en-US" altLang="zh-CN"/>
        </a:p>
      </dgm:t>
    </dgm:pt>
    <dgm:pt modelId="{B3FA1C24-7CFD-4271-BF5C-259B43AD4029}" type="pres">
      <dgm:prSet presAssocID="{C687F602-8193-4127-80EC-7E7DCE524995}" presName="connTx" presStyleLbl="sibTrans2D1" presStyleIdx="0" presStyleCnt="1"/>
      <dgm:spPr/>
      <dgm:t>
        <a:bodyPr/>
        <a:lstStyle/>
        <a:p>
          <a:endParaRPr lang="en-US" altLang="zh-CN"/>
        </a:p>
      </dgm:t>
    </dgm:pt>
    <dgm:pt modelId="{59326F88-C880-42DB-838E-94B83C99B7D9}" type="pres">
      <dgm:prSet presAssocID="{2564AC6F-0FD6-46D0-83E3-C62CC592511B}" presName="composite" presStyleCnt="0"/>
      <dgm:spPr/>
      <dgm:t>
        <a:bodyPr/>
        <a:lstStyle/>
        <a:p>
          <a:endParaRPr lang="en-US" altLang="zh-CN"/>
        </a:p>
      </dgm:t>
    </dgm:pt>
    <dgm:pt modelId="{27BDF1FE-0B11-4217-A4FB-AA6C5757F0A1}" type="pres">
      <dgm:prSet presAssocID="{2564AC6F-0FD6-46D0-83E3-C62CC592511B}" presName="parTx" presStyleLbl="node1" presStyleIdx="0" presStyleCnt="2">
        <dgm:presLayoutVars>
          <dgm:chMax val="0"/>
          <dgm:chPref val="0"/>
          <dgm:bulletEnabled val="1"/>
        </dgm:presLayoutVars>
      </dgm:prSet>
      <dgm:spPr/>
      <dgm:t>
        <a:bodyPr/>
        <a:lstStyle/>
        <a:p>
          <a:endParaRPr lang="en-US" altLang="zh-CN"/>
        </a:p>
      </dgm:t>
    </dgm:pt>
    <dgm:pt modelId="{A25D8EE9-40BC-4324-B7F6-D6428982C935}" type="pres">
      <dgm:prSet presAssocID="{2564AC6F-0FD6-46D0-83E3-C62CC592511B}" presName="parSh" presStyleLbl="node1" presStyleIdx="1" presStyleCnt="2" custScaleX="100060" custScaleY="90791" custLinFactNeighborY="6718"/>
      <dgm:spPr/>
      <dgm:t>
        <a:bodyPr/>
        <a:lstStyle/>
        <a:p>
          <a:endParaRPr lang="en-US" altLang="zh-CN"/>
        </a:p>
      </dgm:t>
    </dgm:pt>
    <dgm:pt modelId="{905F90F5-7607-44BA-A938-763469A08F60}" type="pres">
      <dgm:prSet presAssocID="{2564AC6F-0FD6-46D0-83E3-C62CC592511B}" presName="desTx" presStyleLbl="fgAcc1" presStyleIdx="1" presStyleCnt="2" custScaleX="118505" custScaleY="83352" custLinFactNeighborX="2091" custLinFactNeighborY="1643">
        <dgm:presLayoutVars>
          <dgm:bulletEnabled val="1"/>
        </dgm:presLayoutVars>
      </dgm:prSet>
      <dgm:spPr>
        <a:ln>
          <a:solidFill>
            <a:schemeClr val="bg1">
              <a:lumMod val="85000"/>
            </a:schemeClr>
          </a:solidFill>
        </a:ln>
      </dgm:spPr>
      <dgm:t>
        <a:bodyPr/>
        <a:lstStyle/>
        <a:p>
          <a:endParaRPr lang="en-US" altLang="zh-CN"/>
        </a:p>
      </dgm:t>
    </dgm:pt>
  </dgm:ptLst>
  <dgm:cxnLst>
    <dgm:cxn modelId="{F094868F-8B5B-4627-B49C-A8E42A9739F4}" type="presOf" srcId="{2564AC6F-0FD6-46D0-83E3-C62CC592511B}" destId="{A25D8EE9-40BC-4324-B7F6-D6428982C935}" srcOrd="1" destOrd="0" presId="urn:microsoft.com/office/officeart/2005/8/layout/process3"/>
    <dgm:cxn modelId="{E3A97C47-8D68-4A49-81B4-938D88331458}" type="presOf" srcId="{C3ABEEF0-53C6-4A6E-836F-A2A212C990DE}" destId="{D9B57332-485A-4492-AF72-10D27D52F3AA}" srcOrd="0" destOrd="0" presId="urn:microsoft.com/office/officeart/2005/8/layout/process3"/>
    <dgm:cxn modelId="{34E47FF4-7A62-4018-928D-A95FA76B1E11}" type="presOf" srcId="{2564AC6F-0FD6-46D0-83E3-C62CC592511B}" destId="{27BDF1FE-0B11-4217-A4FB-AA6C5757F0A1}" srcOrd="0" destOrd="0" presId="urn:microsoft.com/office/officeart/2005/8/layout/process3"/>
    <dgm:cxn modelId="{8DA3C67A-CC21-4AC9-9649-61ACBF75DC02}" srcId="{EB63CEC0-628C-4DA6-9F25-E7F4907700D8}" destId="{C3ABEEF0-53C6-4A6E-836F-A2A212C990DE}" srcOrd="0" destOrd="0" parTransId="{1D51D0B4-C8E3-4345-BE07-0F3AB4A1D5C0}" sibTransId="{C687F602-8193-4127-80EC-7E7DCE524995}"/>
    <dgm:cxn modelId="{DB689403-E281-4287-AFE3-C88C6EDFE5AD}" type="presOf" srcId="{EB63CEC0-628C-4DA6-9F25-E7F4907700D8}" destId="{A0C66D5F-3918-4D0F-94F9-0D8BA2EAC4D9}" srcOrd="0" destOrd="0" presId="urn:microsoft.com/office/officeart/2005/8/layout/process3"/>
    <dgm:cxn modelId="{3864D57B-598C-4B10-900F-A6747752A422}" type="presOf" srcId="{C3ABEEF0-53C6-4A6E-836F-A2A212C990DE}" destId="{BBE7C5BC-76A5-4124-A74F-E48E8F86F8A5}" srcOrd="1" destOrd="0" presId="urn:microsoft.com/office/officeart/2005/8/layout/process3"/>
    <dgm:cxn modelId="{173F6EF0-1745-47B4-A778-3AE06401DB2A}" type="presOf" srcId="{C687F602-8193-4127-80EC-7E7DCE524995}" destId="{B3FA1C24-7CFD-4271-BF5C-259B43AD4029}" srcOrd="1" destOrd="0" presId="urn:microsoft.com/office/officeart/2005/8/layout/process3"/>
    <dgm:cxn modelId="{9553F28B-17A3-42D4-8AE6-5FFFD0E3829B}" type="presOf" srcId="{C687F602-8193-4127-80EC-7E7DCE524995}" destId="{9E1E648A-500F-4F8D-A299-0E0D875EDE9A}" srcOrd="0" destOrd="0" presId="urn:microsoft.com/office/officeart/2005/8/layout/process3"/>
    <dgm:cxn modelId="{648F4C2B-16F0-4A1F-B160-90E05A41FE4E}" srcId="{EB63CEC0-628C-4DA6-9F25-E7F4907700D8}" destId="{2564AC6F-0FD6-46D0-83E3-C62CC592511B}" srcOrd="1" destOrd="0" parTransId="{6B54E159-E241-4CCA-A90F-899C1B060EA3}" sibTransId="{3152CAA3-5483-4F29-A94B-8A7BEEF41E45}"/>
    <dgm:cxn modelId="{11F7A9AD-7CBD-4A83-9881-0A9888790ED0}" type="presParOf" srcId="{A0C66D5F-3918-4D0F-94F9-0D8BA2EAC4D9}" destId="{DE483A55-2D1C-4242-99F2-43B414F9B629}" srcOrd="0" destOrd="0" presId="urn:microsoft.com/office/officeart/2005/8/layout/process3"/>
    <dgm:cxn modelId="{32A3B35B-A046-4085-9EC5-1F32C3F7FDED}" type="presParOf" srcId="{DE483A55-2D1C-4242-99F2-43B414F9B629}" destId="{D9B57332-485A-4492-AF72-10D27D52F3AA}" srcOrd="0" destOrd="0" presId="urn:microsoft.com/office/officeart/2005/8/layout/process3"/>
    <dgm:cxn modelId="{51F19B1C-00EA-4186-A994-87CF33418257}" type="presParOf" srcId="{DE483A55-2D1C-4242-99F2-43B414F9B629}" destId="{BBE7C5BC-76A5-4124-A74F-E48E8F86F8A5}" srcOrd="1" destOrd="0" presId="urn:microsoft.com/office/officeart/2005/8/layout/process3"/>
    <dgm:cxn modelId="{AA0C4437-05CE-4D63-87A2-3A3BA2BA122B}" type="presParOf" srcId="{DE483A55-2D1C-4242-99F2-43B414F9B629}" destId="{0F0761E3-1548-486F-A3C1-64048E33FAA6}" srcOrd="2" destOrd="0" presId="urn:microsoft.com/office/officeart/2005/8/layout/process3"/>
    <dgm:cxn modelId="{CEDBCF74-0436-4A9C-B665-9CAD5219FEFA}" type="presParOf" srcId="{A0C66D5F-3918-4D0F-94F9-0D8BA2EAC4D9}" destId="{9E1E648A-500F-4F8D-A299-0E0D875EDE9A}" srcOrd="1" destOrd="0" presId="urn:microsoft.com/office/officeart/2005/8/layout/process3"/>
    <dgm:cxn modelId="{E82A1FAB-8099-40A7-956C-0039969564BE}" type="presParOf" srcId="{9E1E648A-500F-4F8D-A299-0E0D875EDE9A}" destId="{B3FA1C24-7CFD-4271-BF5C-259B43AD4029}" srcOrd="0" destOrd="0" presId="urn:microsoft.com/office/officeart/2005/8/layout/process3"/>
    <dgm:cxn modelId="{ADDCC406-D768-4EE1-B74F-27C75B299CAB}" type="presParOf" srcId="{A0C66D5F-3918-4D0F-94F9-0D8BA2EAC4D9}" destId="{59326F88-C880-42DB-838E-94B83C99B7D9}" srcOrd="2" destOrd="0" presId="urn:microsoft.com/office/officeart/2005/8/layout/process3"/>
    <dgm:cxn modelId="{96B16D31-A33D-4015-A6E6-8CEBE2846842}" type="presParOf" srcId="{59326F88-C880-42DB-838E-94B83C99B7D9}" destId="{27BDF1FE-0B11-4217-A4FB-AA6C5757F0A1}" srcOrd="0" destOrd="0" presId="urn:microsoft.com/office/officeart/2005/8/layout/process3"/>
    <dgm:cxn modelId="{B4B13516-9A13-4D42-86B9-8606EE486E3D}" type="presParOf" srcId="{59326F88-C880-42DB-838E-94B83C99B7D9}" destId="{A25D8EE9-40BC-4324-B7F6-D6428982C935}" srcOrd="1" destOrd="0" presId="urn:microsoft.com/office/officeart/2005/8/layout/process3"/>
    <dgm:cxn modelId="{E60AC66F-C5D8-45A1-9C89-2ABB24DCD0E7}" type="presParOf" srcId="{59326F88-C880-42DB-838E-94B83C99B7D9}" destId="{905F90F5-7607-44BA-A938-763469A08F6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Initializing Dictionaries</a:t>
          </a:r>
          <a:endParaRPr lang="en-US" altLang="zh-CN" sz="1800" dirty="0">
            <a:solidFill>
              <a:srgbClr val="FF0000"/>
            </a:solidFill>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latin typeface="Arial" panose="020B0604020202020204" pitchFamily="34" charset="0"/>
              <a:cs typeface="Arial" panose="020B0604020202020204" pitchFamily="34" charset="0"/>
            </a:rPr>
            <a:t>Learning Geometric-</a:t>
          </a:r>
        </a:p>
        <a:p>
          <a:r>
            <a:rPr lang="en-US" altLang="zh-CN" sz="1800" dirty="0" smtClean="0">
              <a:latin typeface="Arial" panose="020B0604020202020204" pitchFamily="34" charset="0"/>
              <a:cs typeface="Arial" panose="020B0604020202020204" pitchFamily="34" charset="0"/>
            </a:rPr>
            <a:t>Specific dictionaries</a:t>
          </a:r>
          <a:endParaRPr lang="en-US" altLang="zh-CN" sz="1800" dirty="0">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latin typeface="Arial" panose="020B0604020202020204" pitchFamily="34" charset="0"/>
              <a:cs typeface="Arial" panose="020B0604020202020204" pitchFamily="34" charset="0"/>
            </a:rPr>
            <a:t>Learning Universal Dictionary</a:t>
          </a:r>
          <a:endParaRPr lang="en-US" altLang="zh-CN" sz="1800" dirty="0">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77587-2789-4C69-8829-0905C3C4944B}">
      <dsp:nvSpPr>
        <dsp:cNvPr id="0" name=""/>
        <dsp:cNvSpPr/>
      </dsp:nvSpPr>
      <dsp:spPr>
        <a:xfrm>
          <a:off x="0" y="0"/>
          <a:ext cx="7785866" cy="2297129"/>
        </a:xfrm>
        <a:prstGeom prst="roundRect">
          <a:avLst>
            <a:gd name="adj" fmla="val 10000"/>
          </a:avLst>
        </a:prstGeom>
        <a:solidFill>
          <a:schemeClr val="bg1">
            <a:lumMod val="95000"/>
            <a:alpha val="5000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AA81CDC-F11A-432D-9603-111970373C67}">
      <dsp:nvSpPr>
        <dsp:cNvPr id="0" name=""/>
        <dsp:cNvSpPr/>
      </dsp:nvSpPr>
      <dsp:spPr>
        <a:xfrm>
          <a:off x="234469" y="306283"/>
          <a:ext cx="3484251" cy="168456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F4C258F-E403-439A-9501-6C711BDA138C}">
      <dsp:nvSpPr>
        <dsp:cNvPr id="0" name=""/>
        <dsp:cNvSpPr/>
      </dsp:nvSpPr>
      <dsp:spPr>
        <a:xfrm rot="10800000">
          <a:off x="234469" y="2297129"/>
          <a:ext cx="3484251" cy="2807602"/>
        </a:xfrm>
        <a:prstGeom prst="round2SameRect">
          <a:avLst>
            <a:gd name="adj1" fmla="val 10500"/>
            <a:gd name="adj2" fmla="val 0"/>
          </a:avLst>
        </a:prstGeom>
        <a:solidFill>
          <a:srgbClr val="CCCCFF">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t" anchorCtr="0">
          <a:noAutofit/>
        </a:bodyPr>
        <a:lstStyle/>
        <a:p>
          <a:pPr lvl="0" algn="l" defTabSz="1200150">
            <a:lnSpc>
              <a:spcPct val="90000"/>
            </a:lnSpc>
            <a:spcBef>
              <a:spcPct val="0"/>
            </a:spcBef>
            <a:spcAft>
              <a:spcPct val="35000"/>
            </a:spcAft>
          </a:pPr>
          <a:r>
            <a:rPr lang="en-US" altLang="zh-CN" sz="2700" kern="1200" dirty="0" smtClean="0">
              <a:solidFill>
                <a:schemeClr val="tx1"/>
              </a:solidFill>
              <a:latin typeface="Arial" panose="020B0604020202020204" pitchFamily="34" charset="0"/>
              <a:cs typeface="Arial" panose="020B0604020202020204" pitchFamily="34" charset="0"/>
            </a:rPr>
            <a:t>Off-the-shelf basis </a:t>
          </a: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Based on predefined transforms</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DCT, DFT, Wavelet</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Simple, fast computation</a:t>
          </a:r>
          <a:endParaRPr lang="en-US" altLang="zh-CN" sz="2100" kern="1200" dirty="0">
            <a:solidFill>
              <a:schemeClr val="tx1"/>
            </a:solidFill>
            <a:latin typeface="Arial" panose="020B0604020202020204" pitchFamily="34" charset="0"/>
            <a:cs typeface="Arial" panose="020B0604020202020204" pitchFamily="34" charset="0"/>
          </a:endParaRPr>
        </a:p>
      </dsp:txBody>
      <dsp:txXfrm rot="10800000">
        <a:off x="320812" y="2297129"/>
        <a:ext cx="3311565" cy="2721259"/>
      </dsp:txXfrm>
    </dsp:sp>
    <dsp:sp modelId="{2CAEE84C-3C32-468C-9E58-297E84B45572}">
      <dsp:nvSpPr>
        <dsp:cNvPr id="0" name=""/>
        <dsp:cNvSpPr/>
      </dsp:nvSpPr>
      <dsp:spPr>
        <a:xfrm>
          <a:off x="4067145" y="306283"/>
          <a:ext cx="3484251" cy="16845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4E30FB2-AA1C-4051-99AD-5773B8157031}">
      <dsp:nvSpPr>
        <dsp:cNvPr id="0" name=""/>
        <dsp:cNvSpPr/>
      </dsp:nvSpPr>
      <dsp:spPr>
        <a:xfrm rot="10800000">
          <a:off x="4067145" y="2297129"/>
          <a:ext cx="3484251" cy="2807602"/>
        </a:xfrm>
        <a:prstGeom prst="round2SameRect">
          <a:avLst>
            <a:gd name="adj1" fmla="val 10500"/>
            <a:gd name="adj2" fmla="val 0"/>
          </a:avLst>
        </a:prstGeom>
        <a:solidFill>
          <a:srgbClr val="CCECFF">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t" anchorCtr="0">
          <a:noAutofit/>
        </a:bodyPr>
        <a:lstStyle/>
        <a:p>
          <a:pPr lvl="0" algn="l" defTabSz="1200150">
            <a:lnSpc>
              <a:spcPct val="90000"/>
            </a:lnSpc>
            <a:spcBef>
              <a:spcPct val="0"/>
            </a:spcBef>
            <a:spcAft>
              <a:spcPct val="35000"/>
            </a:spcAft>
          </a:pPr>
          <a:r>
            <a:rPr lang="en-US" altLang="zh-CN" sz="2700" kern="1200" dirty="0" smtClean="0">
              <a:solidFill>
                <a:schemeClr val="tx1"/>
              </a:solidFill>
              <a:latin typeface="Arial" panose="020B0604020202020204" pitchFamily="34" charset="0"/>
              <a:cs typeface="Arial" panose="020B0604020202020204" pitchFamily="34" charset="0"/>
            </a:rPr>
            <a:t>Learned basis </a:t>
          </a:r>
          <a:endParaRPr lang="en-US" altLang="zh-CN" sz="27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Learned from image samples</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K-SVD, online dictionary</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Improved performance</a:t>
          </a:r>
          <a:endParaRPr lang="en-US" altLang="zh-CN" sz="2100" kern="1200" dirty="0">
            <a:solidFill>
              <a:schemeClr val="tx1"/>
            </a:solidFill>
            <a:latin typeface="Arial" panose="020B0604020202020204" pitchFamily="34" charset="0"/>
            <a:cs typeface="Arial" panose="020B0604020202020204" pitchFamily="34" charset="0"/>
          </a:endParaRPr>
        </a:p>
      </dsp:txBody>
      <dsp:txXfrm rot="10800000">
        <a:off x="4153488" y="2297129"/>
        <a:ext cx="3311565" cy="27212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Initializing Dictionaries</a:t>
          </a:r>
          <a:endParaRPr lang="en-US" altLang="zh-CN" sz="1800" kern="1200" dirty="0">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Specific dictionaries</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Universal Dictionary</a:t>
          </a:r>
          <a:endParaRPr lang="en-US" altLang="zh-CN" sz="1800" kern="1200" dirty="0">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Initializing</a:t>
          </a:r>
        </a:p>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Dictionaries</a:t>
          </a:r>
          <a:endParaRPr lang="en-US" altLang="zh-CN" sz="1800" kern="1200" dirty="0">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Specific dictionaries</a:t>
          </a:r>
          <a:endParaRPr lang="en-US" altLang="zh-CN" sz="1800" kern="1200" dirty="0">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Learning Universal Dictionary</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7C614-090B-40C5-89BB-432C9F706BFA}">
      <dsp:nvSpPr>
        <dsp:cNvPr id="0" name=""/>
        <dsp:cNvSpPr/>
      </dsp:nvSpPr>
      <dsp:spPr>
        <a:xfrm>
          <a:off x="1137732" y="856895"/>
          <a:ext cx="6186279" cy="3326769"/>
        </a:xfrm>
        <a:prstGeom prst="round2DiagRect">
          <a:avLst>
            <a:gd name="adj1" fmla="val 0"/>
            <a:gd name="adj2" fmla="val 16670"/>
          </a:avLst>
        </a:prstGeom>
        <a:solidFill>
          <a:srgbClr val="CCECF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F54F5-5614-46EA-B1A0-EA34679075D9}">
      <dsp:nvSpPr>
        <dsp:cNvPr id="0" name=""/>
        <dsp:cNvSpPr/>
      </dsp:nvSpPr>
      <dsp:spPr>
        <a:xfrm>
          <a:off x="4230871" y="1209734"/>
          <a:ext cx="824" cy="2621091"/>
        </a:xfrm>
        <a:prstGeom prst="line">
          <a:avLst/>
        </a:prstGeom>
        <a:solidFill>
          <a:schemeClr val="accen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E34E0DF3-B80E-45D1-948A-1EB36C0B2287}">
      <dsp:nvSpPr>
        <dsp:cNvPr id="0" name=""/>
        <dsp:cNvSpPr/>
      </dsp:nvSpPr>
      <dsp:spPr>
        <a:xfrm rot="16200000">
          <a:off x="-1192392" y="1299078"/>
          <a:ext cx="3629203" cy="1031046"/>
        </a:xfrm>
        <a:prstGeom prst="rightArrow">
          <a:avLst>
            <a:gd name="adj1" fmla="val 49830"/>
            <a:gd name="adj2" fmla="val 60660"/>
          </a:avLst>
        </a:prstGeom>
        <a:solidFill>
          <a:srgbClr val="CCCCF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US" altLang="zh-CN" sz="2400" kern="1200" dirty="0" smtClean="0">
              <a:latin typeface="Arial" panose="020B0604020202020204" pitchFamily="34" charset="0"/>
              <a:cs typeface="Arial" panose="020B0604020202020204" pitchFamily="34" charset="0"/>
            </a:rPr>
            <a:t>Unified Dictionary</a:t>
          </a:r>
          <a:endParaRPr lang="en-US" altLang="zh-CN" sz="2400" kern="1200" dirty="0">
            <a:latin typeface="Arial" panose="020B0604020202020204" pitchFamily="34" charset="0"/>
            <a:cs typeface="Arial" panose="020B0604020202020204" pitchFamily="34" charset="0"/>
          </a:endParaRPr>
        </a:p>
      </dsp:txBody>
      <dsp:txXfrm>
        <a:off x="-1036565" y="1713543"/>
        <a:ext cx="3317550" cy="513770"/>
      </dsp:txXfrm>
    </dsp:sp>
    <dsp:sp modelId="{3DDD2DF6-DE6F-4111-9450-0DC092D9BCDC}">
      <dsp:nvSpPr>
        <dsp:cNvPr id="0" name=""/>
        <dsp:cNvSpPr/>
      </dsp:nvSpPr>
      <dsp:spPr>
        <a:xfrm rot="5400000">
          <a:off x="5968947" y="2649246"/>
          <a:ext cx="3629203" cy="1031046"/>
        </a:xfrm>
        <a:prstGeom prst="rightArrow">
          <a:avLst>
            <a:gd name="adj1" fmla="val 49830"/>
            <a:gd name="adj2" fmla="val 60660"/>
          </a:avLst>
        </a:prstGeom>
        <a:solidFill>
          <a:srgbClr val="CCCCF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US" altLang="zh-CN" sz="2400" kern="1200" dirty="0" smtClean="0">
              <a:solidFill>
                <a:schemeClr val="tx1"/>
              </a:solidFill>
              <a:latin typeface="Arial" panose="020B0604020202020204" pitchFamily="34" charset="0"/>
              <a:cs typeface="Arial" panose="020B0604020202020204" pitchFamily="34" charset="0"/>
            </a:rPr>
            <a:t>Multiple Dictionaries</a:t>
          </a:r>
          <a:endParaRPr lang="en-US" altLang="zh-CN" sz="2400" kern="1200" dirty="0">
            <a:solidFill>
              <a:schemeClr val="tx1"/>
            </a:solidFill>
            <a:latin typeface="Arial" panose="020B0604020202020204" pitchFamily="34" charset="0"/>
            <a:cs typeface="Arial" panose="020B0604020202020204" pitchFamily="34" charset="0"/>
          </a:endParaRPr>
        </a:p>
      </dsp:txBody>
      <dsp:txXfrm>
        <a:off x="6124774" y="2752058"/>
        <a:ext cx="3317550" cy="513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1646-42EC-4FAC-89F9-1E24914EA5BE}">
      <dsp:nvSpPr>
        <dsp:cNvPr id="0" name=""/>
        <dsp:cNvSpPr/>
      </dsp:nvSpPr>
      <dsp:spPr>
        <a:xfrm>
          <a:off x="999762" y="420867"/>
          <a:ext cx="1048475" cy="10484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altLang="zh-CN" sz="4500" kern="1200" dirty="0" smtClean="0"/>
            <a:t>D</a:t>
          </a:r>
          <a:r>
            <a:rPr lang="en-US" altLang="zh-CN" sz="4500" kern="1200" baseline="-25000" dirty="0" smtClean="0"/>
            <a:t>0</a:t>
          </a:r>
          <a:endParaRPr lang="en-US" altLang="zh-CN" sz="4500" kern="1200" dirty="0"/>
        </a:p>
      </dsp:txBody>
      <dsp:txXfrm>
        <a:off x="1153308" y="574413"/>
        <a:ext cx="741383" cy="741383"/>
      </dsp:txXfrm>
    </dsp:sp>
    <dsp:sp modelId="{E4B04E4E-D0C3-482B-A741-F99AE7A81CD2}">
      <dsp:nvSpPr>
        <dsp:cNvPr id="0" name=""/>
        <dsp:cNvSpPr/>
      </dsp:nvSpPr>
      <dsp:spPr>
        <a:xfrm>
          <a:off x="1261881" y="187"/>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D</a:t>
          </a:r>
          <a:r>
            <a:rPr lang="en-US" altLang="zh-CN" sz="2200" kern="1200" baseline="-25000" dirty="0" smtClean="0"/>
            <a:t>1</a:t>
          </a:r>
          <a:endParaRPr lang="en-US" altLang="zh-CN" sz="2200" kern="1200" dirty="0"/>
        </a:p>
      </dsp:txBody>
      <dsp:txXfrm>
        <a:off x="1338654" y="76960"/>
        <a:ext cx="370691" cy="370691"/>
      </dsp:txXfrm>
    </dsp:sp>
    <dsp:sp modelId="{B1977A65-196E-4D1A-BF89-CE3477BB333E}">
      <dsp:nvSpPr>
        <dsp:cNvPr id="0" name=""/>
        <dsp:cNvSpPr/>
      </dsp:nvSpPr>
      <dsp:spPr>
        <a:xfrm>
          <a:off x="1944679" y="682986"/>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D</a:t>
          </a:r>
          <a:r>
            <a:rPr lang="en-US" altLang="zh-CN" sz="2200" kern="1200" baseline="-25000" dirty="0" smtClean="0"/>
            <a:t>2</a:t>
          </a:r>
          <a:endParaRPr lang="en-US" altLang="zh-CN" sz="2200" kern="1200" dirty="0"/>
        </a:p>
      </dsp:txBody>
      <dsp:txXfrm>
        <a:off x="2021452" y="759759"/>
        <a:ext cx="370691" cy="370691"/>
      </dsp:txXfrm>
    </dsp:sp>
    <dsp:sp modelId="{99D9039F-339B-4C0E-9F97-7F1E3CB60377}">
      <dsp:nvSpPr>
        <dsp:cNvPr id="0" name=""/>
        <dsp:cNvSpPr/>
      </dsp:nvSpPr>
      <dsp:spPr>
        <a:xfrm>
          <a:off x="1261881" y="1365784"/>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D</a:t>
          </a:r>
          <a:r>
            <a:rPr lang="en-US" altLang="zh-CN" sz="2200" kern="1200" baseline="-25000" dirty="0" smtClean="0"/>
            <a:t>K</a:t>
          </a:r>
          <a:endParaRPr lang="en-US" altLang="zh-CN" sz="2200" kern="1200" dirty="0"/>
        </a:p>
      </dsp:txBody>
      <dsp:txXfrm>
        <a:off x="1338654" y="1442557"/>
        <a:ext cx="370691" cy="370691"/>
      </dsp:txXfrm>
    </dsp:sp>
    <dsp:sp modelId="{16FD7375-E082-4BCB-9A52-C736A632AAC4}">
      <dsp:nvSpPr>
        <dsp:cNvPr id="0" name=""/>
        <dsp:cNvSpPr/>
      </dsp:nvSpPr>
      <dsp:spPr>
        <a:xfrm>
          <a:off x="579082" y="682986"/>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a:t>
          </a:r>
          <a:endParaRPr lang="en-US" altLang="zh-CN" sz="2200" kern="1200" dirty="0"/>
        </a:p>
      </dsp:txBody>
      <dsp:txXfrm>
        <a:off x="655855" y="759759"/>
        <a:ext cx="370691" cy="370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1646-42EC-4FAC-89F9-1E24914EA5BE}">
      <dsp:nvSpPr>
        <dsp:cNvPr id="0" name=""/>
        <dsp:cNvSpPr/>
      </dsp:nvSpPr>
      <dsp:spPr>
        <a:xfrm>
          <a:off x="1521731" y="801651"/>
          <a:ext cx="1997096" cy="1997096"/>
        </a:xfrm>
        <a:prstGeom prst="ellipse">
          <a:avLst/>
        </a:prstGeom>
        <a:solidFill>
          <a:schemeClr val="tx1">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altLang="zh-CN" sz="6500" kern="1200" dirty="0" smtClean="0"/>
            <a:t>D</a:t>
          </a:r>
          <a:r>
            <a:rPr lang="en-US" altLang="zh-CN" sz="6500" kern="1200" baseline="-25000" dirty="0" smtClean="0"/>
            <a:t>0</a:t>
          </a:r>
          <a:endParaRPr lang="en-US" altLang="zh-CN" sz="6500" kern="1200" dirty="0"/>
        </a:p>
      </dsp:txBody>
      <dsp:txXfrm>
        <a:off x="1814199" y="1094119"/>
        <a:ext cx="1412160" cy="1412160"/>
      </dsp:txXfrm>
    </dsp:sp>
    <dsp:sp modelId="{E4B04E4E-D0C3-482B-A741-F99AE7A81CD2}">
      <dsp:nvSpPr>
        <dsp:cNvPr id="0" name=""/>
        <dsp:cNvSpPr/>
      </dsp:nvSpPr>
      <dsp:spPr>
        <a:xfrm>
          <a:off x="2021005" y="356"/>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D</a:t>
          </a:r>
          <a:r>
            <a:rPr lang="en-US" altLang="zh-CN" sz="4300" kern="1200" baseline="-25000" dirty="0" smtClean="0"/>
            <a:t>1</a:t>
          </a:r>
          <a:endParaRPr lang="en-US" altLang="zh-CN" sz="4300" kern="1200" dirty="0"/>
        </a:p>
      </dsp:txBody>
      <dsp:txXfrm>
        <a:off x="2167239" y="146590"/>
        <a:ext cx="706080" cy="706080"/>
      </dsp:txXfrm>
    </dsp:sp>
    <dsp:sp modelId="{B1977A65-196E-4D1A-BF89-CE3477BB333E}">
      <dsp:nvSpPr>
        <dsp:cNvPr id="0" name=""/>
        <dsp:cNvSpPr/>
      </dsp:nvSpPr>
      <dsp:spPr>
        <a:xfrm>
          <a:off x="3321575" y="1300925"/>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D</a:t>
          </a:r>
          <a:r>
            <a:rPr lang="en-US" altLang="zh-CN" sz="4300" kern="1200" baseline="-25000" dirty="0" smtClean="0"/>
            <a:t>2</a:t>
          </a:r>
          <a:endParaRPr lang="en-US" altLang="zh-CN" sz="4300" kern="1200" dirty="0"/>
        </a:p>
      </dsp:txBody>
      <dsp:txXfrm>
        <a:off x="3467809" y="1447159"/>
        <a:ext cx="706080" cy="706080"/>
      </dsp:txXfrm>
    </dsp:sp>
    <dsp:sp modelId="{99D9039F-339B-4C0E-9F97-7F1E3CB60377}">
      <dsp:nvSpPr>
        <dsp:cNvPr id="0" name=""/>
        <dsp:cNvSpPr/>
      </dsp:nvSpPr>
      <dsp:spPr>
        <a:xfrm>
          <a:off x="2021005" y="2601495"/>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D</a:t>
          </a:r>
          <a:r>
            <a:rPr lang="en-US" altLang="zh-CN" sz="4300" kern="1200" baseline="-25000" dirty="0" smtClean="0"/>
            <a:t>k</a:t>
          </a:r>
          <a:endParaRPr lang="en-US" altLang="zh-CN" sz="4300" kern="1200" dirty="0"/>
        </a:p>
      </dsp:txBody>
      <dsp:txXfrm>
        <a:off x="2167239" y="2747729"/>
        <a:ext cx="706080" cy="706080"/>
      </dsp:txXfrm>
    </dsp:sp>
    <dsp:sp modelId="{16FD7375-E082-4BCB-9A52-C736A632AAC4}">
      <dsp:nvSpPr>
        <dsp:cNvPr id="0" name=""/>
        <dsp:cNvSpPr/>
      </dsp:nvSpPr>
      <dsp:spPr>
        <a:xfrm>
          <a:off x="720436" y="1300925"/>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a:t>
          </a:r>
          <a:endParaRPr lang="en-US" altLang="zh-CN" sz="4300" kern="1200" dirty="0"/>
        </a:p>
      </dsp:txBody>
      <dsp:txXfrm>
        <a:off x="866670" y="1447159"/>
        <a:ext cx="706080" cy="706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F499-B039-4498-B660-0033BF5D91A3}">
      <dsp:nvSpPr>
        <dsp:cNvPr id="0" name=""/>
        <dsp:cNvSpPr/>
      </dsp:nvSpPr>
      <dsp:spPr>
        <a:xfrm>
          <a:off x="304525" y="0"/>
          <a:ext cx="3451286" cy="1242548"/>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8C346D44-4879-4599-8EF2-370E65465F7B}">
      <dsp:nvSpPr>
        <dsp:cNvPr id="0" name=""/>
        <dsp:cNvSpPr/>
      </dsp:nvSpPr>
      <dsp:spPr>
        <a:xfrm>
          <a:off x="708" y="372764"/>
          <a:ext cx="193776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Layer Decomposing</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4970" y="397026"/>
        <a:ext cx="1889241" cy="448495"/>
      </dsp:txXfrm>
    </dsp:sp>
    <dsp:sp modelId="{C3BE4E1C-4E71-47BC-BF3F-BDC51C2E59E5}">
      <dsp:nvSpPr>
        <dsp:cNvPr id="0" name=""/>
        <dsp:cNvSpPr/>
      </dsp:nvSpPr>
      <dsp:spPr>
        <a:xfrm>
          <a:off x="2121863" y="372764"/>
          <a:ext cx="193776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Orientation Clustering</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146125" y="397026"/>
        <a:ext cx="1889241" cy="448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B471-E60A-4364-9F98-63C41553584E}">
      <dsp:nvSpPr>
        <dsp:cNvPr id="0" name=""/>
        <dsp:cNvSpPr/>
      </dsp:nvSpPr>
      <dsp:spPr>
        <a:xfrm>
          <a:off x="304525" y="0"/>
          <a:ext cx="3451286" cy="1242548"/>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EE7E32BD-73B2-4A62-85F1-CA7F99FC6600}">
      <dsp:nvSpPr>
        <dsp:cNvPr id="0" name=""/>
        <dsp:cNvSpPr/>
      </dsp:nvSpPr>
      <dsp:spPr>
        <a:xfrm>
          <a:off x="1437" y="372764"/>
          <a:ext cx="196221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Geometric-specific Dictionaries</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5699" y="397026"/>
        <a:ext cx="1913691" cy="448495"/>
      </dsp:txXfrm>
    </dsp:sp>
    <dsp:sp modelId="{63AD5A8B-F3E2-4D92-A7B4-7628C814237C}">
      <dsp:nvSpPr>
        <dsp:cNvPr id="0" name=""/>
        <dsp:cNvSpPr/>
      </dsp:nvSpPr>
      <dsp:spPr>
        <a:xfrm>
          <a:off x="2096684" y="372764"/>
          <a:ext cx="196221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Universal Dictionary </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120946" y="397026"/>
        <a:ext cx="1913691" cy="448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7C5BC-76A5-4124-A74F-E48E8F86F8A5}">
      <dsp:nvSpPr>
        <dsp:cNvPr id="0" name=""/>
        <dsp:cNvSpPr/>
      </dsp:nvSpPr>
      <dsp:spPr>
        <a:xfrm>
          <a:off x="1916" y="215465"/>
          <a:ext cx="2500354" cy="1121847"/>
        </a:xfrm>
        <a:prstGeom prst="roundRect">
          <a:avLst>
            <a:gd name="adj" fmla="val 10000"/>
          </a:avLst>
        </a:prstGeom>
        <a:solidFill>
          <a:schemeClr val="bg1">
            <a:lumMod val="85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altLang="zh-CN" sz="1600" b="1" kern="1200" dirty="0" smtClean="0">
              <a:solidFill>
                <a:srgbClr val="080808"/>
              </a:solidFill>
              <a:latin typeface="Arial" panose="020B0604020202020204" pitchFamily="34" charset="0"/>
              <a:cs typeface="Arial" panose="020B0604020202020204" pitchFamily="34" charset="0"/>
            </a:rPr>
            <a:t>Layer</a:t>
          </a:r>
        </a:p>
        <a:p>
          <a:pPr lvl="0" algn="l" defTabSz="711200">
            <a:lnSpc>
              <a:spcPct val="90000"/>
            </a:lnSpc>
            <a:spcBef>
              <a:spcPct val="0"/>
            </a:spcBef>
            <a:spcAft>
              <a:spcPct val="35000"/>
            </a:spcAft>
          </a:pPr>
          <a:r>
            <a:rPr lang="en-US" altLang="zh-CN" sz="1600" b="1" kern="1200" dirty="0" smtClean="0">
              <a:solidFill>
                <a:srgbClr val="080808"/>
              </a:solidFill>
              <a:latin typeface="Arial" panose="020B0604020202020204" pitchFamily="34" charset="0"/>
              <a:cs typeface="Arial" panose="020B0604020202020204" pitchFamily="34" charset="0"/>
            </a:rPr>
            <a:t>Decomposing</a:t>
          </a:r>
          <a:endParaRPr lang="en-US" altLang="zh-CN" sz="1600" b="1" kern="1200" dirty="0">
            <a:solidFill>
              <a:srgbClr val="080808"/>
            </a:solidFill>
            <a:latin typeface="Arial" panose="020B0604020202020204" pitchFamily="34" charset="0"/>
            <a:cs typeface="Arial" panose="020B0604020202020204" pitchFamily="34" charset="0"/>
          </a:endParaRPr>
        </a:p>
      </dsp:txBody>
      <dsp:txXfrm>
        <a:off x="1916" y="215465"/>
        <a:ext cx="2500354" cy="747898"/>
      </dsp:txXfrm>
    </dsp:sp>
    <dsp:sp modelId="{0F0761E3-1548-486F-A3C1-64048E33FAA6}">
      <dsp:nvSpPr>
        <dsp:cNvPr id="0" name=""/>
        <dsp:cNvSpPr/>
      </dsp:nvSpPr>
      <dsp:spPr>
        <a:xfrm>
          <a:off x="686359" y="1145966"/>
          <a:ext cx="2281654" cy="1282450"/>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9E1E648A-500F-4F8D-A299-0E0D875EDE9A}">
      <dsp:nvSpPr>
        <dsp:cNvPr id="0" name=""/>
        <dsp:cNvSpPr/>
      </dsp:nvSpPr>
      <dsp:spPr>
        <a:xfrm rot="2009">
          <a:off x="2900586" y="241093"/>
          <a:ext cx="844430" cy="699063"/>
        </a:xfrm>
        <a:prstGeom prst="rightArrow">
          <a:avLst>
            <a:gd name="adj1" fmla="val 60000"/>
            <a:gd name="adj2" fmla="val 50000"/>
          </a:avLst>
        </a:prstGeom>
        <a:solidFill>
          <a:schemeClr val="bg1">
            <a:lumMod val="85000"/>
            <a:alpha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altLang="zh-CN" sz="2600" kern="1200"/>
        </a:p>
      </dsp:txBody>
      <dsp:txXfrm>
        <a:off x="2900586" y="380845"/>
        <a:ext cx="634711" cy="419437"/>
      </dsp:txXfrm>
    </dsp:sp>
    <dsp:sp modelId="{A25D8EE9-40BC-4324-B7F6-D6428982C935}">
      <dsp:nvSpPr>
        <dsp:cNvPr id="0" name=""/>
        <dsp:cNvSpPr/>
      </dsp:nvSpPr>
      <dsp:spPr>
        <a:xfrm>
          <a:off x="4095535" y="160459"/>
          <a:ext cx="2809494" cy="1294316"/>
        </a:xfrm>
        <a:prstGeom prst="roundRect">
          <a:avLst>
            <a:gd name="adj" fmla="val 10000"/>
          </a:avLst>
        </a:prstGeom>
        <a:solidFill>
          <a:schemeClr val="bg1">
            <a:lumMod val="85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altLang="zh-CN" sz="1600" b="1" kern="1200" smtClean="0">
              <a:solidFill>
                <a:srgbClr val="080808"/>
              </a:solidFill>
              <a:latin typeface="Arial" panose="020B0604020202020204" pitchFamily="34" charset="0"/>
              <a:cs typeface="Arial" panose="020B0604020202020204" pitchFamily="34" charset="0"/>
            </a:rPr>
            <a:t>Orientation</a:t>
          </a:r>
        </a:p>
        <a:p>
          <a:pPr lvl="0" algn="l" defTabSz="711200">
            <a:lnSpc>
              <a:spcPct val="90000"/>
            </a:lnSpc>
            <a:spcBef>
              <a:spcPct val="0"/>
            </a:spcBef>
            <a:spcAft>
              <a:spcPct val="35000"/>
            </a:spcAft>
          </a:pPr>
          <a:r>
            <a:rPr lang="en-US" altLang="zh-CN" sz="1600" b="1" kern="1200" smtClean="0">
              <a:solidFill>
                <a:srgbClr val="080808"/>
              </a:solidFill>
              <a:latin typeface="Arial" panose="020B0604020202020204" pitchFamily="34" charset="0"/>
              <a:cs typeface="Arial" panose="020B0604020202020204" pitchFamily="34" charset="0"/>
            </a:rPr>
            <a:t>Clustering</a:t>
          </a:r>
          <a:endParaRPr lang="en-US" altLang="zh-CN" sz="1600" b="1" kern="1200" dirty="0">
            <a:solidFill>
              <a:srgbClr val="080808"/>
            </a:solidFill>
            <a:latin typeface="Arial" panose="020B0604020202020204" pitchFamily="34" charset="0"/>
            <a:cs typeface="Arial" panose="020B0604020202020204" pitchFamily="34" charset="0"/>
          </a:endParaRPr>
        </a:p>
      </dsp:txBody>
      <dsp:txXfrm>
        <a:off x="4095535" y="160459"/>
        <a:ext cx="2809494" cy="862877"/>
      </dsp:txXfrm>
    </dsp:sp>
    <dsp:sp modelId="{905F90F5-7607-44BA-A938-763469A08F60}">
      <dsp:nvSpPr>
        <dsp:cNvPr id="0" name=""/>
        <dsp:cNvSpPr/>
      </dsp:nvSpPr>
      <dsp:spPr>
        <a:xfrm>
          <a:off x="4413594" y="1051375"/>
          <a:ext cx="3327394" cy="1584354"/>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Initializing Dictionaries</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Specific dictionaries</a:t>
          </a:r>
          <a:endParaRPr lang="en-US" altLang="zh-CN" sz="1800" kern="1200" dirty="0">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Universal Dictionary</a:t>
          </a:r>
          <a:endParaRPr lang="en-US" altLang="zh-CN" sz="1800" kern="1200" dirty="0">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Initializing Dictionaries</a:t>
          </a:r>
          <a:endParaRPr lang="en-US" altLang="zh-CN" sz="1800" kern="1200" dirty="0">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Specific dictionaries</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Universal Dictionary</a:t>
          </a:r>
          <a:endParaRPr lang="en-US" altLang="zh-CN" sz="1800" kern="1200" dirty="0">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B793C97-3C5E-438F-A76F-6B3C31E425DF}" type="datetimeFigureOut">
              <a:rPr lang="zh-CN" altLang="en-US" smtClean="0"/>
              <a:pPr/>
              <a:t>16/12/8</a:t>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6F2100A-59D4-4073-933E-AA898DE349C0}" type="slidenum">
              <a:rPr lang="zh-CN" altLang="en-US" smtClean="0"/>
              <a:pPr/>
              <a:t>‹#›</a:t>
            </a:fld>
            <a:endParaRPr lang="zh-CN" altLang="en-US"/>
          </a:p>
        </p:txBody>
      </p:sp>
    </p:spTree>
    <p:extLst>
      <p:ext uri="{BB962C8B-B14F-4D97-AF65-F5344CB8AC3E}">
        <p14:creationId xmlns:p14="http://schemas.microsoft.com/office/powerpoint/2010/main" val="262372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727709-B09D-45EB-8B42-4721C7435909}" type="datetimeFigureOut">
              <a:rPr lang="zh-CN" altLang="en-US" smtClean="0"/>
              <a:pPr/>
              <a:t>16/12/8</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A3F4ACF-6B89-4373-AD9E-59DC215D9544}" type="slidenum">
              <a:rPr lang="zh-CN" altLang="en-US" smtClean="0"/>
              <a:pPr/>
              <a:t>‹#›</a:t>
            </a:fld>
            <a:endParaRPr lang="zh-CN" altLang="en-US"/>
          </a:p>
        </p:txBody>
      </p:sp>
    </p:spTree>
    <p:extLst>
      <p:ext uri="{BB962C8B-B14F-4D97-AF65-F5344CB8AC3E}">
        <p14:creationId xmlns:p14="http://schemas.microsoft.com/office/powerpoint/2010/main" val="311857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Good afternoon</a:t>
            </a:r>
            <a:r>
              <a:rPr lang="en-US" altLang="zh-CN" baseline="0" dirty="0" smtClean="0"/>
              <a:t> everyone. I am Danlan Huang from Tsinghua University.</a:t>
            </a:r>
            <a:r>
              <a:rPr lang="zh-CN" altLang="en-US" baseline="0" dirty="0" smtClean="0"/>
              <a:t> </a:t>
            </a:r>
            <a:r>
              <a:rPr lang="en-US" altLang="zh-CN" baseline="0" dirty="0" smtClean="0"/>
              <a:t>I am here to present our paper, “image compression via multiple learned geometric dictionaries”.</a:t>
            </a:r>
            <a:endParaRPr lang="en-US" altLang="zh-CN"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a:t>
            </a:fld>
            <a:endParaRPr lang="zh-CN" altLang="en-US"/>
          </a:p>
        </p:txBody>
      </p:sp>
    </p:spTree>
    <p:extLst>
      <p:ext uri="{BB962C8B-B14F-4D97-AF65-F5344CB8AC3E}">
        <p14:creationId xmlns:p14="http://schemas.microsoft.com/office/powerpoint/2010/main" val="272477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is the flowchart</a:t>
            </a:r>
            <a:r>
              <a:rPr lang="en-US" altLang="zh-CN" baseline="0" dirty="0" smtClean="0"/>
              <a:t> of geometric component separation. For the mean removed image patch, the gradient map </a:t>
            </a:r>
            <a:r>
              <a:rPr lang="en-US" altLang="zh-CN" baseline="0" dirty="0" err="1" smtClean="0"/>
              <a:t>G_i</a:t>
            </a:r>
            <a:r>
              <a:rPr lang="en-US" altLang="zh-CN" baseline="0" dirty="0" smtClean="0"/>
              <a:t> is computed. It</a:t>
            </a:r>
            <a:r>
              <a:rPr lang="zh-CN" altLang="en-US" baseline="0" dirty="0" smtClean="0"/>
              <a:t> </a:t>
            </a:r>
            <a:r>
              <a:rPr lang="en-US" altLang="zh-CN" baseline="0" dirty="0" smtClean="0"/>
              <a:t>is</a:t>
            </a:r>
            <a:r>
              <a:rPr lang="zh-CN" altLang="en-US" baseline="0" dirty="0" smtClean="0"/>
              <a:t> </a:t>
            </a:r>
            <a:r>
              <a:rPr lang="en-US" altLang="zh-CN" baseline="0" dirty="0" smtClean="0"/>
              <a:t>factorized</a:t>
            </a:r>
            <a:r>
              <a:rPr lang="zh-CN" altLang="en-US" baseline="0" dirty="0" smtClean="0"/>
              <a:t> </a:t>
            </a:r>
            <a:r>
              <a:rPr lang="en-US" altLang="zh-CN" baseline="0" dirty="0" smtClean="0"/>
              <a:t>by</a:t>
            </a:r>
            <a:r>
              <a:rPr lang="zh-CN" altLang="en-US" baseline="0" dirty="0" smtClean="0"/>
              <a:t> </a:t>
            </a:r>
            <a:r>
              <a:rPr lang="en-US" altLang="zh-CN" baseline="0" dirty="0" smtClean="0"/>
              <a:t>singular</a:t>
            </a:r>
            <a:r>
              <a:rPr lang="zh-CN" altLang="en-US" baseline="0" dirty="0" smtClean="0"/>
              <a:t> </a:t>
            </a:r>
            <a:r>
              <a:rPr lang="en-US" altLang="zh-CN" baseline="0" dirty="0" smtClean="0"/>
              <a:t>value</a:t>
            </a:r>
            <a:r>
              <a:rPr lang="zh-CN" altLang="en-US" baseline="0" dirty="0" smtClean="0"/>
              <a:t> </a:t>
            </a:r>
            <a:r>
              <a:rPr lang="en-US" altLang="zh-CN" baseline="0" dirty="0" smtClean="0"/>
              <a:t>decomposition. The vectors in matrix V </a:t>
            </a:r>
            <a:r>
              <a:rPr lang="en-US" altLang="zh-CN" baseline="0" dirty="0" smtClean="0"/>
              <a:t>are </a:t>
            </a:r>
            <a:r>
              <a:rPr lang="en-US" altLang="zh-CN" baseline="0" dirty="0" smtClean="0"/>
              <a:t>the first two dominant gradient directions.  The diagonal of matrix \Sigma represents the energy in corresponding direction. We</a:t>
            </a:r>
            <a:r>
              <a:rPr lang="zh-CN" altLang="en-US" baseline="0" dirty="0" smtClean="0"/>
              <a:t> </a:t>
            </a:r>
            <a:r>
              <a:rPr lang="en-US" altLang="zh-CN" baseline="0" dirty="0" smtClean="0"/>
              <a:t>compare the energy in these two directions by the energy measurement \rho. If the energy measurement is smaller than a threshold, then each direction is in balance thus the patch is smooth and is in base layer. Otherwise, the energy concentrates in one direction, so the patch is heterogeneous and is in detail layer. Additionally, the patch in the detail layer is further clustered into several sets according to the angle of dominant gradient direction \omega.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10</a:t>
            </a:fld>
            <a:endParaRPr lang="zh-CN" altLang="en-US"/>
          </a:p>
        </p:txBody>
      </p:sp>
    </p:spTree>
    <p:extLst>
      <p:ext uri="{BB962C8B-B14F-4D97-AF65-F5344CB8AC3E}">
        <p14:creationId xmlns:p14="http://schemas.microsoft.com/office/powerpoint/2010/main" val="151988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second step </a:t>
            </a:r>
            <a:r>
              <a:rPr lang="en-US" altLang="zh-CN" baseline="0" dirty="0" smtClean="0"/>
              <a:t>is joint dictionary learning. Firstly, initializing dictionaries. Secondly, learning geometric-specific dictionaries for detail layer. Thirdly, learning  universal dictionary</a:t>
            </a:r>
            <a:r>
              <a:rPr lang="zh-CN" altLang="en-US" baseline="0" dirty="0" smtClean="0"/>
              <a:t> </a:t>
            </a:r>
            <a:r>
              <a:rPr lang="en-US" altLang="zh-CN" baseline="0" dirty="0" smtClean="0"/>
              <a:t>for</a:t>
            </a:r>
            <a:r>
              <a:rPr lang="zh-CN" altLang="en-US" baseline="0" dirty="0" smtClean="0"/>
              <a:t> </a:t>
            </a:r>
            <a:r>
              <a:rPr lang="en-US" altLang="zh-CN" baseline="0" dirty="0" smtClean="0"/>
              <a:t>base</a:t>
            </a:r>
            <a:r>
              <a:rPr lang="zh-CN" altLang="en-US" baseline="0" dirty="0" smtClean="0"/>
              <a:t> </a:t>
            </a:r>
            <a:r>
              <a:rPr lang="en-US" altLang="zh-CN" baseline="0" dirty="0" smtClean="0"/>
              <a:t>layer.  We</a:t>
            </a:r>
            <a:r>
              <a:rPr lang="zh-CN" altLang="en-US" baseline="0" dirty="0" smtClean="0"/>
              <a:t> </a:t>
            </a:r>
            <a:r>
              <a:rPr lang="en-US" altLang="zh-CN" baseline="0" dirty="0" smtClean="0"/>
              <a:t>initialize dictionaries by the recursive least square dictionary learning algorithm. Denote D as the horizontal concatenation of D_0, D_1, …, D_6.  D_(-</a:t>
            </a:r>
            <a:r>
              <a:rPr lang="en-US" altLang="zh-CN" baseline="0" dirty="0" err="1" smtClean="0"/>
              <a:t>i</a:t>
            </a:r>
            <a:r>
              <a:rPr lang="en-US" altLang="zh-CN" baseline="0" dirty="0" smtClean="0"/>
              <a:t>) means removing </a:t>
            </a:r>
            <a:r>
              <a:rPr lang="en-US" altLang="zh-CN" baseline="0" dirty="0" err="1" smtClean="0"/>
              <a:t>D_i</a:t>
            </a:r>
            <a:r>
              <a:rPr lang="en-US" altLang="zh-CN" baseline="0" dirty="0" smtClean="0"/>
              <a:t> from D.  The object function contains data fidelity term. D_0 is used to represent the base layer patch. Both D_0 and </a:t>
            </a:r>
            <a:r>
              <a:rPr lang="en-US" altLang="zh-CN" baseline="0" dirty="0" err="1" smtClean="0"/>
              <a:t>D_i</a:t>
            </a:r>
            <a:r>
              <a:rPr lang="en-US" altLang="zh-CN" baseline="0" dirty="0" smtClean="0"/>
              <a:t> are used to represent detail layer patch, since they are complementary.  Also, there is a self-coherence term to constrain the atoms in the dictionary is distinct. The inter-coherence term ensures different dictionaries are discriminative. The regularization term ensures the coefficients are sparse.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11</a:t>
            </a:fld>
            <a:endParaRPr lang="zh-CN" altLang="en-US"/>
          </a:p>
        </p:txBody>
      </p:sp>
    </p:spTree>
    <p:extLst>
      <p:ext uri="{BB962C8B-B14F-4D97-AF65-F5344CB8AC3E}">
        <p14:creationId xmlns:p14="http://schemas.microsoft.com/office/powerpoint/2010/main" val="3434883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second step is learning</a:t>
            </a:r>
            <a:r>
              <a:rPr lang="en-US" altLang="zh-CN" baseline="0" dirty="0" smtClean="0"/>
              <a:t> geometric-specific dictionaries. We</a:t>
            </a:r>
            <a:r>
              <a:rPr lang="zh-CN" altLang="en-US" baseline="0" dirty="0" smtClean="0"/>
              <a:t> </a:t>
            </a:r>
            <a:r>
              <a:rPr lang="en-US" altLang="zh-CN" baseline="0" dirty="0" smtClean="0"/>
              <a:t>update</a:t>
            </a:r>
            <a:r>
              <a:rPr lang="zh-CN" altLang="en-US" baseline="0" dirty="0" smtClean="0"/>
              <a:t> </a:t>
            </a:r>
            <a:r>
              <a:rPr lang="en-US" altLang="zh-CN" baseline="0" dirty="0" err="1" smtClean="0"/>
              <a:t>D_i</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dictionary</a:t>
            </a:r>
            <a:r>
              <a:rPr lang="zh-CN" altLang="en-US" baseline="0" dirty="0" smtClean="0"/>
              <a:t> </a:t>
            </a:r>
            <a:r>
              <a:rPr lang="en-US" altLang="zh-CN" baseline="0" dirty="0" smtClean="0"/>
              <a:t>D_(-</a:t>
            </a:r>
            <a:r>
              <a:rPr lang="en-US" altLang="zh-CN" baseline="0" dirty="0" err="1" smtClean="0"/>
              <a:t>i</a:t>
            </a:r>
            <a:r>
              <a:rPr lang="en-US" altLang="zh-CN" baseline="0" dirty="0" smtClean="0"/>
              <a:t>)</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corresponding</a:t>
            </a:r>
            <a:r>
              <a:rPr lang="zh-CN" altLang="en-US" baseline="0" dirty="0" smtClean="0"/>
              <a:t> </a:t>
            </a:r>
            <a:r>
              <a:rPr lang="en-US" altLang="zh-CN" baseline="0" dirty="0" smtClean="0"/>
              <a:t>coefficients</a:t>
            </a:r>
            <a:r>
              <a:rPr lang="zh-CN" altLang="en-US" baseline="0" dirty="0" smtClean="0"/>
              <a:t> </a:t>
            </a:r>
            <a:r>
              <a:rPr lang="en-US" altLang="zh-CN" baseline="0" dirty="0" smtClean="0"/>
              <a:t>fixed. Therefore, the object function can be rewritten as a function of </a:t>
            </a:r>
            <a:r>
              <a:rPr lang="en-US" altLang="zh-CN" baseline="0" dirty="0" err="1" smtClean="0"/>
              <a:t>D_i</a:t>
            </a:r>
            <a:r>
              <a:rPr lang="en-US" altLang="zh-CN" baseline="0" dirty="0" smtClean="0"/>
              <a:t> and the</a:t>
            </a:r>
            <a:r>
              <a:rPr lang="zh-CN" altLang="en-US" baseline="0" dirty="0" smtClean="0"/>
              <a:t> </a:t>
            </a:r>
            <a:r>
              <a:rPr lang="en-US" altLang="zh-CN" baseline="0" dirty="0" smtClean="0"/>
              <a:t>corresponding</a:t>
            </a:r>
            <a:r>
              <a:rPr lang="zh-CN" altLang="en-US" baseline="0" dirty="0" smtClean="0"/>
              <a:t> </a:t>
            </a:r>
            <a:r>
              <a:rPr lang="en-US" altLang="zh-CN" baseline="0" dirty="0" smtClean="0"/>
              <a:t>coefficients</a:t>
            </a:r>
            <a:r>
              <a:rPr lang="zh-CN" altLang="en-US" baseline="0" dirty="0" smtClean="0"/>
              <a:t> </a:t>
            </a:r>
            <a:r>
              <a:rPr lang="en-US" altLang="zh-CN" baseline="0" dirty="0" err="1" smtClean="0"/>
              <a:t>A_i^i</a:t>
            </a:r>
            <a:r>
              <a:rPr lang="en-US" altLang="zh-CN" baseline="0" dirty="0" smtClean="0"/>
              <a:t>.</a:t>
            </a:r>
            <a:r>
              <a:rPr lang="zh-CN" altLang="en-US" baseline="0" dirty="0" smtClean="0"/>
              <a:t> </a:t>
            </a:r>
            <a:r>
              <a:rPr lang="en-US" altLang="zh-CN" baseline="0" dirty="0" smtClean="0"/>
              <a:t>Other</a:t>
            </a:r>
            <a:r>
              <a:rPr lang="zh-CN" altLang="en-US" baseline="0" dirty="0" smtClean="0"/>
              <a:t> </a:t>
            </a:r>
            <a:r>
              <a:rPr lang="en-US" altLang="zh-CN" baseline="0" dirty="0" smtClean="0"/>
              <a:t>terms</a:t>
            </a:r>
            <a:r>
              <a:rPr lang="zh-CN" altLang="en-US" baseline="0" dirty="0" smtClean="0"/>
              <a:t> </a:t>
            </a:r>
            <a:r>
              <a:rPr lang="en-US" altLang="zh-CN" baseline="0" dirty="0" smtClean="0"/>
              <a:t>are</a:t>
            </a:r>
            <a:r>
              <a:rPr lang="zh-CN" altLang="en-US" baseline="0" dirty="0" smtClean="0"/>
              <a:t> </a:t>
            </a:r>
            <a:r>
              <a:rPr lang="en-US" altLang="zh-CN" baseline="0" dirty="0" smtClean="0"/>
              <a:t>constant</a:t>
            </a:r>
            <a:r>
              <a:rPr lang="zh-CN" altLang="en-US" baseline="0" dirty="0" smtClean="0"/>
              <a:t> </a:t>
            </a:r>
            <a:r>
              <a:rPr lang="en-US" altLang="zh-CN" baseline="0" dirty="0" smtClean="0"/>
              <a:t>and</a:t>
            </a:r>
            <a:r>
              <a:rPr lang="zh-CN" altLang="en-US" baseline="0" dirty="0" smtClean="0"/>
              <a:t> </a:t>
            </a:r>
            <a:r>
              <a:rPr lang="en-US" altLang="zh-CN" baseline="0" dirty="0" smtClean="0"/>
              <a:t>eliminated.</a:t>
            </a:r>
            <a:r>
              <a:rPr lang="zh-CN" altLang="en-US" baseline="0" dirty="0" smtClean="0"/>
              <a:t> </a:t>
            </a:r>
            <a:r>
              <a:rPr lang="en-US" altLang="zh-CN" baseline="0" dirty="0" smtClean="0"/>
              <a:t>From</a:t>
            </a:r>
            <a:r>
              <a:rPr lang="zh-CN" altLang="en-US" baseline="0" dirty="0" smtClean="0"/>
              <a:t> </a:t>
            </a:r>
            <a:r>
              <a:rPr lang="en-US" altLang="zh-CN" baseline="0" dirty="0" err="1" smtClean="0"/>
              <a:t>i</a:t>
            </a:r>
            <a:r>
              <a:rPr lang="zh-CN" altLang="en-US" baseline="0" dirty="0" smtClean="0"/>
              <a:t> </a:t>
            </a:r>
            <a:r>
              <a:rPr lang="en-US" altLang="zh-CN" baseline="0" dirty="0" smtClean="0"/>
              <a:t>equals</a:t>
            </a:r>
            <a:r>
              <a:rPr lang="zh-CN" altLang="en-US" baseline="0" dirty="0" smtClean="0"/>
              <a:t> </a:t>
            </a:r>
            <a:r>
              <a:rPr lang="en-US" altLang="zh-CN" baseline="0" dirty="0" smtClean="0"/>
              <a:t>1</a:t>
            </a:r>
            <a:r>
              <a:rPr lang="zh-CN" altLang="en-US" baseline="0" dirty="0" smtClean="0"/>
              <a:t> </a:t>
            </a:r>
            <a:r>
              <a:rPr lang="en-US" altLang="zh-CN" baseline="0" dirty="0" smtClean="0"/>
              <a:t>to</a:t>
            </a:r>
            <a:r>
              <a:rPr lang="zh-CN" altLang="en-US" baseline="0" dirty="0" smtClean="0"/>
              <a:t> </a:t>
            </a:r>
            <a:r>
              <a:rPr lang="en-US" altLang="zh-CN" baseline="0" dirty="0" smtClean="0"/>
              <a:t>6,</a:t>
            </a:r>
            <a:r>
              <a:rPr lang="zh-CN" altLang="en-US" baseline="0" dirty="0" smtClean="0"/>
              <a:t> </a:t>
            </a:r>
            <a:r>
              <a:rPr lang="en-US" altLang="zh-CN" baseline="0" dirty="0" smtClean="0"/>
              <a:t>the</a:t>
            </a:r>
            <a:r>
              <a:rPr lang="zh-CN" altLang="en-US" baseline="0" dirty="0" smtClean="0"/>
              <a:t> </a:t>
            </a:r>
            <a:r>
              <a:rPr lang="en-US" altLang="zh-CN" baseline="0" dirty="0" smtClean="0"/>
              <a:t>six</a:t>
            </a:r>
            <a:r>
              <a:rPr lang="zh-CN" altLang="en-US" baseline="0" dirty="0" smtClean="0"/>
              <a:t> </a:t>
            </a:r>
            <a:r>
              <a:rPr lang="en-US" altLang="zh-CN" baseline="0" dirty="0" smtClean="0"/>
              <a:t>geometric-specific</a:t>
            </a:r>
            <a:r>
              <a:rPr lang="zh-CN" altLang="en-US" baseline="0" dirty="0" smtClean="0"/>
              <a:t> </a:t>
            </a:r>
            <a:r>
              <a:rPr lang="en-US" altLang="zh-CN" baseline="0" dirty="0" smtClean="0"/>
              <a:t>dictionaries</a:t>
            </a:r>
            <a:r>
              <a:rPr lang="zh-CN" altLang="en-US" baseline="0" dirty="0" smtClean="0"/>
              <a:t> </a:t>
            </a:r>
            <a:r>
              <a:rPr lang="en-US" altLang="zh-CN" baseline="0" dirty="0" smtClean="0"/>
              <a:t>are</a:t>
            </a:r>
            <a:r>
              <a:rPr lang="zh-CN" altLang="en-US" baseline="0" dirty="0" smtClean="0"/>
              <a:t> </a:t>
            </a:r>
            <a:r>
              <a:rPr lang="en-US" altLang="zh-CN" baseline="0" dirty="0" smtClean="0"/>
              <a:t>learned.</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12</a:t>
            </a:fld>
            <a:endParaRPr lang="zh-CN" altLang="en-US"/>
          </a:p>
        </p:txBody>
      </p:sp>
    </p:spTree>
    <p:extLst>
      <p:ext uri="{BB962C8B-B14F-4D97-AF65-F5344CB8AC3E}">
        <p14:creationId xmlns:p14="http://schemas.microsoft.com/office/powerpoint/2010/main" val="416744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 solve the new object</a:t>
            </a:r>
            <a:r>
              <a:rPr lang="en-US" altLang="zh-CN" baseline="0" dirty="0" smtClean="0"/>
              <a:t> function, the alternative optimization method is adopted. Firstly, we fix </a:t>
            </a:r>
            <a:r>
              <a:rPr lang="en-US" altLang="zh-CN" baseline="0" dirty="0" err="1" smtClean="0"/>
              <a:t>D_i</a:t>
            </a:r>
            <a:r>
              <a:rPr lang="en-US" altLang="zh-CN" baseline="0" dirty="0" smtClean="0"/>
              <a:t> and solve </a:t>
            </a:r>
            <a:r>
              <a:rPr lang="en-US" altLang="zh-CN" baseline="0" dirty="0" err="1" smtClean="0"/>
              <a:t>A_i^i</a:t>
            </a:r>
            <a:r>
              <a:rPr lang="en-US" altLang="zh-CN" baseline="0" dirty="0" smtClean="0"/>
              <a:t> by orthogonal matching pursuit.  Secondly, with </a:t>
            </a:r>
            <a:r>
              <a:rPr lang="en-US" altLang="zh-CN" baseline="0" dirty="0" err="1" smtClean="0"/>
              <a:t>A_i^i</a:t>
            </a:r>
            <a:r>
              <a:rPr lang="en-US" altLang="zh-CN" baseline="0" dirty="0" smtClean="0"/>
              <a:t> fixed, each atom in </a:t>
            </a:r>
            <a:r>
              <a:rPr lang="en-US" altLang="zh-CN" baseline="0" dirty="0" err="1" smtClean="0"/>
              <a:t>D_i</a:t>
            </a:r>
            <a:r>
              <a:rPr lang="en-US" altLang="zh-CN" baseline="0" dirty="0" smtClean="0"/>
              <a:t> is updated successively by gradient decent.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13</a:t>
            </a:fld>
            <a:endParaRPr lang="zh-CN" altLang="en-US"/>
          </a:p>
        </p:txBody>
      </p:sp>
    </p:spTree>
    <p:extLst>
      <p:ext uri="{BB962C8B-B14F-4D97-AF65-F5344CB8AC3E}">
        <p14:creationId xmlns:p14="http://schemas.microsoft.com/office/powerpoint/2010/main" val="21195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final</a:t>
            </a:r>
            <a:r>
              <a:rPr lang="en-US" altLang="zh-CN" baseline="0" dirty="0" smtClean="0"/>
              <a:t> step is learning universal dictionary. We</a:t>
            </a:r>
            <a:r>
              <a:rPr lang="zh-CN" altLang="en-US" baseline="0" dirty="0" smtClean="0"/>
              <a:t> </a:t>
            </a:r>
            <a:r>
              <a:rPr lang="en-US" altLang="zh-CN" baseline="0" dirty="0" smtClean="0"/>
              <a:t>update</a:t>
            </a:r>
            <a:r>
              <a:rPr lang="zh-CN" altLang="en-US" baseline="0" dirty="0" smtClean="0"/>
              <a:t> </a:t>
            </a:r>
            <a:r>
              <a:rPr lang="en-US" altLang="zh-CN" baseline="0" dirty="0" smtClean="0"/>
              <a:t>D_0</a:t>
            </a:r>
            <a:r>
              <a:rPr lang="zh-CN" altLang="en-US" baseline="0" dirty="0" smtClean="0"/>
              <a:t> </a:t>
            </a:r>
            <a:r>
              <a:rPr lang="en-US" altLang="zh-CN" baseline="0" dirty="0" smtClean="0"/>
              <a:t>with all geometric-specific dictionaries </a:t>
            </a:r>
            <a:r>
              <a:rPr lang="en-US" altLang="zh-CN" baseline="0" dirty="0" err="1" smtClean="0"/>
              <a:t>D_i</a:t>
            </a:r>
            <a:r>
              <a:rPr lang="en-US" altLang="zh-CN" baseline="0" dirty="0" smtClean="0"/>
              <a:t> and the corresponding coefficient </a:t>
            </a:r>
            <a:r>
              <a:rPr lang="en-US" altLang="zh-CN" baseline="0" dirty="0" err="1" smtClean="0"/>
              <a:t>A_i</a:t>
            </a:r>
            <a:r>
              <a:rPr lang="en-US" altLang="zh-CN" baseline="0" dirty="0" smtClean="0"/>
              <a:t> fixed, Now the object function can be rewritten as a function of D_0 and the corresponding coefficients. We tackle the problem with the same alternative updating method. Through these three steps, several dictionaries are learned. These dictionaries are optimal for different image subspaces and complement with each other.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14</a:t>
            </a:fld>
            <a:endParaRPr lang="zh-CN" altLang="en-US"/>
          </a:p>
        </p:txBody>
      </p:sp>
    </p:spTree>
    <p:extLst>
      <p:ext uri="{BB962C8B-B14F-4D97-AF65-F5344CB8AC3E}">
        <p14:creationId xmlns:p14="http://schemas.microsoft.com/office/powerpoint/2010/main" val="151550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Now we can use</a:t>
            </a:r>
            <a:r>
              <a:rPr lang="en-US" altLang="zh-CN" baseline="0" dirty="0" smtClean="0"/>
              <a:t> the learned dictionaries in the application of image coding. Suppose there is an image to be compressed, the mean component DC is removed from the image. Then, the mean removed image is sparse represented with the learned dictionaries.  Meanwhile, </a:t>
            </a:r>
            <a:r>
              <a:rPr lang="en-US" altLang="zh-CN" sz="1200" b="0" i="0" kern="1200" baseline="0" dirty="0" smtClean="0">
                <a:solidFill>
                  <a:schemeClr val="tx1"/>
                </a:solidFill>
                <a:effectLst/>
                <a:latin typeface="+mn-lt"/>
                <a:ea typeface="+mn-ea"/>
                <a:cs typeface="+mn-cs"/>
              </a:rPr>
              <a:t>d</a:t>
            </a:r>
            <a:r>
              <a:rPr lang="en-US" altLang="zh-CN" sz="1200" b="0" i="0" kern="1200" dirty="0" smtClean="0">
                <a:solidFill>
                  <a:schemeClr val="tx1"/>
                </a:solidFill>
                <a:effectLst/>
                <a:latin typeface="+mn-lt"/>
                <a:ea typeface="+mn-ea"/>
                <a:cs typeface="+mn-cs"/>
              </a:rPr>
              <a:t>ifferential pulse-code modulation is adopted </a:t>
            </a:r>
            <a:r>
              <a:rPr lang="en-US" altLang="zh-CN" sz="1200" b="0" i="0" kern="1200" baseline="0" dirty="0" smtClean="0">
                <a:solidFill>
                  <a:schemeClr val="tx1"/>
                </a:solidFill>
                <a:effectLst/>
                <a:latin typeface="+mn-lt"/>
                <a:ea typeface="+mn-ea"/>
                <a:cs typeface="+mn-cs"/>
              </a:rPr>
              <a:t>to t</a:t>
            </a:r>
            <a:r>
              <a:rPr lang="en-US" altLang="zh-CN" baseline="0" dirty="0" smtClean="0"/>
              <a:t>he mean component DC.  Next, we uniformly quantize the obtained sparse nonzero coefficients and compressed DC component. After the progress of Huffman entropy coding, the compressed data is obtained and transmitted to the decoder.  At the decoder side, the procedure of entropy decoding and inverse quantization are done successively. Then we use the sparse coefficients and learned dictionaries to reconstruct mean-remove image. Meanwhile, the mean component DC is obtained by inverse DPCM.  The image</a:t>
            </a:r>
            <a:r>
              <a:rPr lang="zh-CN" altLang="en-US" baseline="0" dirty="0" smtClean="0"/>
              <a:t> </a:t>
            </a:r>
            <a:r>
              <a:rPr lang="en-US" altLang="zh-CN" baseline="0" dirty="0" smtClean="0"/>
              <a:t>is</a:t>
            </a:r>
            <a:r>
              <a:rPr lang="zh-CN" altLang="en-US" baseline="0" dirty="0" smtClean="0"/>
              <a:t> </a:t>
            </a:r>
            <a:r>
              <a:rPr lang="en-US" altLang="zh-CN" baseline="0" dirty="0" smtClean="0"/>
              <a:t>reconstructed</a:t>
            </a:r>
            <a:r>
              <a:rPr lang="zh-CN" altLang="en-US" baseline="0" dirty="0" smtClean="0"/>
              <a:t> </a:t>
            </a:r>
            <a:r>
              <a:rPr lang="en-US" altLang="zh-CN" baseline="0" dirty="0" smtClean="0"/>
              <a:t>by adding the mean component to the mean-removed image.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15</a:t>
            </a:fld>
            <a:endParaRPr lang="zh-CN" altLang="en-US"/>
          </a:p>
        </p:txBody>
      </p:sp>
    </p:spTree>
    <p:extLst>
      <p:ext uri="{BB962C8B-B14F-4D97-AF65-F5344CB8AC3E}">
        <p14:creationId xmlns:p14="http://schemas.microsoft.com/office/powerpoint/2010/main" val="153817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use</a:t>
            </a:r>
            <a:r>
              <a:rPr lang="zh-CN" altLang="en-US" dirty="0" smtClean="0"/>
              <a:t> </a:t>
            </a:r>
            <a:r>
              <a:rPr lang="en-US" altLang="zh-CN" baseline="0" dirty="0" smtClean="0"/>
              <a:t>the objective and the subjective measurement to assess the quality of compressed image. In the object way, the rate distortion measurement is used. Rate refers to  bit rate, and in our paper is bit per pixel in average. Distortion means the difference between the reconstructed image and the original one, such as PSNR and SSIM.  The aim of the codec is to pursuit the lowest distortion under a certain bit rate; or pursuit the lowest bit rate under a certain distortion.  The subjective measurement refers to people’s perception of the image, such as clarity, naturalness, etc.</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16</a:t>
            </a:fld>
            <a:endParaRPr lang="zh-CN" altLang="en-US"/>
          </a:p>
        </p:txBody>
      </p:sp>
    </p:spTree>
    <p:extLst>
      <p:ext uri="{BB962C8B-B14F-4D97-AF65-F5344CB8AC3E}">
        <p14:creationId xmlns:p14="http://schemas.microsoft.com/office/powerpoint/2010/main" val="82663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our experiment, we randomly choose 200 images in Berkeley</a:t>
            </a:r>
            <a:r>
              <a:rPr lang="en-US" altLang="zh-CN" baseline="0" dirty="0" smtClean="0"/>
              <a:t> Segmentation database as the training set. The</a:t>
            </a:r>
            <a:r>
              <a:rPr lang="zh-CN" altLang="en-US" baseline="0" dirty="0" smtClean="0"/>
              <a:t> </a:t>
            </a:r>
            <a:r>
              <a:rPr lang="en-US" altLang="zh-CN" baseline="0" dirty="0" smtClean="0"/>
              <a:t>threshold</a:t>
            </a:r>
            <a:r>
              <a:rPr lang="zh-CN" altLang="en-US" baseline="0" dirty="0" smtClean="0"/>
              <a:t> </a:t>
            </a:r>
            <a:r>
              <a:rPr lang="en-US" altLang="zh-CN" baseline="0" dirty="0" smtClean="0"/>
              <a:t>for</a:t>
            </a:r>
            <a:r>
              <a:rPr lang="zh-CN" altLang="en-US" baseline="0" dirty="0" smtClean="0"/>
              <a:t> </a:t>
            </a:r>
            <a:r>
              <a:rPr lang="en-US" altLang="zh-CN" baseline="0" dirty="0" smtClean="0"/>
              <a:t>energy</a:t>
            </a:r>
            <a:r>
              <a:rPr lang="zh-CN" altLang="en-US" baseline="0" dirty="0" smtClean="0"/>
              <a:t> </a:t>
            </a:r>
            <a:r>
              <a:rPr lang="en-US" altLang="zh-CN" baseline="0" dirty="0" smtClean="0"/>
              <a:t>measurement</a:t>
            </a:r>
            <a:r>
              <a:rPr lang="zh-CN" altLang="en-US" baseline="0" dirty="0" smtClean="0"/>
              <a:t> </a:t>
            </a:r>
            <a:r>
              <a:rPr lang="en-US" altLang="zh-CN" baseline="0" dirty="0" smtClean="0"/>
              <a:t>is</a:t>
            </a:r>
            <a:r>
              <a:rPr lang="zh-CN" altLang="en-US" baseline="0" dirty="0" smtClean="0"/>
              <a:t> </a:t>
            </a:r>
            <a:r>
              <a:rPr lang="en-US" altLang="zh-CN" baseline="0" dirty="0" smtClean="0"/>
              <a:t>selected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peak</a:t>
            </a:r>
            <a:r>
              <a:rPr lang="zh-CN" altLang="en-US" baseline="0" dirty="0" smtClean="0"/>
              <a:t> </a:t>
            </a:r>
            <a:r>
              <a:rPr lang="en-US" altLang="zh-CN" baseline="0" dirty="0" smtClean="0"/>
              <a:t>position</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distribution</a:t>
            </a:r>
            <a:r>
              <a:rPr lang="zh-CN" altLang="en-US" baseline="0" dirty="0" smtClean="0"/>
              <a:t> </a:t>
            </a:r>
            <a:r>
              <a:rPr lang="en-US" altLang="zh-CN" baseline="0" dirty="0" smtClean="0"/>
              <a:t>of</a:t>
            </a:r>
            <a:r>
              <a:rPr lang="zh-CN" altLang="en-US" baseline="0" dirty="0" smtClean="0"/>
              <a:t> </a:t>
            </a:r>
            <a:r>
              <a:rPr lang="en-US" altLang="zh-CN" baseline="0" dirty="0" smtClean="0"/>
              <a:t>energy</a:t>
            </a:r>
            <a:r>
              <a:rPr lang="zh-CN" altLang="en-US" baseline="0" dirty="0" smtClean="0"/>
              <a:t> </a:t>
            </a:r>
            <a:r>
              <a:rPr lang="en-US" altLang="zh-CN" baseline="0" dirty="0" smtClean="0"/>
              <a:t>measurement</a:t>
            </a:r>
            <a:r>
              <a:rPr lang="zh-CN" altLang="en-US" baseline="0" dirty="0" smtClean="0"/>
              <a:t> </a:t>
            </a:r>
            <a:r>
              <a:rPr lang="en-US" altLang="zh-CN" baseline="0" dirty="0" smtClean="0"/>
              <a:t>\rho.</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17</a:t>
            </a:fld>
            <a:endParaRPr lang="zh-CN" altLang="en-US"/>
          </a:p>
        </p:txBody>
      </p:sp>
    </p:spTree>
    <p:extLst>
      <p:ext uri="{BB962C8B-B14F-4D97-AF65-F5344CB8AC3E}">
        <p14:creationId xmlns:p14="http://schemas.microsoft.com/office/powerpoint/2010/main" val="53636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zh-CN" altLang="en-US" baseline="0" dirty="0" smtClean="0"/>
              <a:t> </a:t>
            </a:r>
            <a:r>
              <a:rPr lang="en-US" altLang="zh-CN" baseline="0" dirty="0" smtClean="0"/>
              <a:t>figure</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learned</a:t>
            </a:r>
            <a:r>
              <a:rPr lang="zh-CN" altLang="en-US" baseline="0" dirty="0" smtClean="0"/>
              <a:t> </a:t>
            </a:r>
            <a:r>
              <a:rPr lang="en-US" altLang="zh-CN" baseline="0" dirty="0" smtClean="0"/>
              <a:t>universal</a:t>
            </a:r>
            <a:r>
              <a:rPr lang="zh-CN" altLang="en-US" baseline="0" dirty="0" smtClean="0"/>
              <a:t> </a:t>
            </a:r>
            <a:r>
              <a:rPr lang="en-US" altLang="zh-CN" baseline="0" dirty="0" smtClean="0"/>
              <a:t>dictionary.</a:t>
            </a:r>
            <a:r>
              <a:rPr lang="zh-CN" altLang="en-US" baseline="0" dirty="0" smtClean="0"/>
              <a:t> </a:t>
            </a:r>
            <a:r>
              <a:rPr lang="en-US" altLang="zh-CN" baseline="0" dirty="0" smtClean="0"/>
              <a:t>The</a:t>
            </a:r>
            <a:r>
              <a:rPr lang="zh-CN" altLang="en-US" baseline="0" dirty="0" smtClean="0"/>
              <a:t> </a:t>
            </a:r>
            <a:r>
              <a:rPr lang="en-US" altLang="zh-CN" baseline="0" dirty="0" smtClean="0"/>
              <a:t>atoms</a:t>
            </a:r>
            <a:r>
              <a:rPr lang="zh-CN" altLang="en-US" baseline="0" dirty="0" smtClean="0"/>
              <a:t> </a:t>
            </a:r>
            <a:r>
              <a:rPr lang="en-US" altLang="zh-CN" baseline="0" dirty="0" smtClean="0"/>
              <a:t>are</a:t>
            </a:r>
            <a:r>
              <a:rPr lang="zh-CN" altLang="en-US" baseline="0" dirty="0" smtClean="0"/>
              <a:t> </a:t>
            </a:r>
            <a:r>
              <a:rPr lang="en-US" altLang="zh-CN" baseline="0" dirty="0" smtClean="0"/>
              <a:t>smooth</a:t>
            </a:r>
            <a:r>
              <a:rPr lang="zh-CN" altLang="en-US" baseline="0" dirty="0" smtClean="0"/>
              <a:t> </a:t>
            </a:r>
            <a:r>
              <a:rPr lang="en-US" altLang="zh-CN" baseline="0" dirty="0" smtClean="0"/>
              <a:t>and</a:t>
            </a:r>
            <a:r>
              <a:rPr lang="zh-CN" altLang="en-US" baseline="0" dirty="0" smtClean="0"/>
              <a:t> </a:t>
            </a:r>
            <a:r>
              <a:rPr lang="en-US" altLang="zh-CN" baseline="0" dirty="0" smtClean="0"/>
              <a:t>random.</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18</a:t>
            </a:fld>
            <a:endParaRPr lang="zh-CN" altLang="en-US"/>
          </a:p>
        </p:txBody>
      </p:sp>
    </p:spTree>
    <p:extLst>
      <p:ext uri="{BB962C8B-B14F-4D97-AF65-F5344CB8AC3E}">
        <p14:creationId xmlns:p14="http://schemas.microsoft.com/office/powerpoint/2010/main" val="82514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a:t>
            </a:r>
            <a:r>
              <a:rPr lang="zh-CN" altLang="en-US" baseline="0" dirty="0" smtClean="0"/>
              <a:t> </a:t>
            </a:r>
            <a:r>
              <a:rPr lang="en-US" altLang="zh-CN" baseline="0" dirty="0" smtClean="0"/>
              <a:t>are</a:t>
            </a:r>
            <a:r>
              <a:rPr lang="zh-CN" altLang="en-US" baseline="0" dirty="0" smtClean="0"/>
              <a:t> </a:t>
            </a:r>
            <a:r>
              <a:rPr lang="en-US" altLang="zh-CN" baseline="0" dirty="0" smtClean="0"/>
              <a:t>figures</a:t>
            </a:r>
            <a:r>
              <a:rPr lang="zh-CN" altLang="en-US" baseline="0" dirty="0" smtClean="0"/>
              <a:t> </a:t>
            </a:r>
            <a:r>
              <a:rPr lang="en-US" altLang="zh-CN" baseline="0" dirty="0" smtClean="0"/>
              <a:t>for</a:t>
            </a:r>
            <a:r>
              <a:rPr lang="zh-CN" altLang="en-US" baseline="0" dirty="0" smtClean="0"/>
              <a:t> </a:t>
            </a:r>
            <a:r>
              <a:rPr lang="en-US" altLang="zh-CN" baseline="0" dirty="0" smtClean="0"/>
              <a:t>three</a:t>
            </a:r>
            <a:r>
              <a:rPr lang="zh-CN" altLang="en-US" baseline="0" dirty="0" smtClean="0"/>
              <a:t> </a:t>
            </a:r>
            <a:r>
              <a:rPr lang="en-US" altLang="zh-CN" baseline="0" dirty="0" smtClean="0"/>
              <a:t>geometric-specific</a:t>
            </a:r>
            <a:r>
              <a:rPr lang="zh-CN" altLang="en-US" baseline="0" dirty="0" smtClean="0"/>
              <a:t> </a:t>
            </a:r>
            <a:r>
              <a:rPr lang="en-US" altLang="zh-CN" baseline="0" dirty="0" smtClean="0"/>
              <a:t>dictionaries.</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each</a:t>
            </a:r>
            <a:r>
              <a:rPr lang="zh-CN" altLang="en-US" baseline="0" dirty="0" smtClean="0"/>
              <a:t> </a:t>
            </a:r>
            <a:r>
              <a:rPr lang="en-US" altLang="zh-CN" baseline="0" dirty="0" smtClean="0"/>
              <a:t>of</a:t>
            </a:r>
            <a:r>
              <a:rPr lang="zh-CN" altLang="en-US" baseline="0" dirty="0" smtClean="0"/>
              <a:t> </a:t>
            </a:r>
            <a:r>
              <a:rPr lang="en-US" altLang="zh-CN" baseline="0" dirty="0" smtClean="0"/>
              <a:t>them</a:t>
            </a:r>
            <a:r>
              <a:rPr lang="zh-CN" altLang="en-US" baseline="0" dirty="0" smtClean="0"/>
              <a:t> </a:t>
            </a:r>
            <a:r>
              <a:rPr lang="en-US" altLang="zh-CN" baseline="0" dirty="0" smtClean="0"/>
              <a:t>are</a:t>
            </a:r>
            <a:r>
              <a:rPr lang="zh-CN" altLang="en-US" baseline="0" dirty="0" smtClean="0"/>
              <a:t> </a:t>
            </a:r>
            <a:r>
              <a:rPr lang="en-US" altLang="zh-CN" baseline="0" dirty="0" smtClean="0"/>
              <a:t>dominated</a:t>
            </a:r>
            <a:r>
              <a:rPr lang="zh-CN" altLang="en-US" baseline="0" dirty="0" smtClean="0"/>
              <a:t> </a:t>
            </a:r>
            <a:r>
              <a:rPr lang="en-US" altLang="zh-CN" baseline="0" dirty="0" smtClean="0"/>
              <a:t>by</a:t>
            </a:r>
            <a:r>
              <a:rPr lang="zh-CN" altLang="en-US" baseline="0" dirty="0" smtClean="0"/>
              <a:t> </a:t>
            </a:r>
            <a:r>
              <a:rPr lang="en-US" altLang="zh-CN" baseline="0" dirty="0" smtClean="0"/>
              <a:t>one</a:t>
            </a:r>
            <a:r>
              <a:rPr lang="zh-CN" altLang="en-US" baseline="0" dirty="0" smtClean="0"/>
              <a:t> </a:t>
            </a:r>
            <a:r>
              <a:rPr lang="en-US" altLang="zh-CN" baseline="0" dirty="0" smtClean="0"/>
              <a:t>gradient</a:t>
            </a:r>
            <a:r>
              <a:rPr lang="zh-CN" altLang="en-US" baseline="0" dirty="0" smtClean="0"/>
              <a:t> </a:t>
            </a:r>
            <a:r>
              <a:rPr lang="en-US" altLang="zh-CN" baseline="0" dirty="0" smtClean="0"/>
              <a:t>direction.</a:t>
            </a:r>
            <a:r>
              <a:rPr lang="zh-CN" altLang="en-US" baseline="0" dirty="0" smtClean="0"/>
              <a:t> </a:t>
            </a:r>
            <a:r>
              <a:rPr lang="en-US" altLang="zh-CN" baseline="0" dirty="0" smtClean="0"/>
              <a:t>The</a:t>
            </a:r>
            <a:r>
              <a:rPr lang="zh-CN" altLang="en-US" baseline="0" dirty="0" smtClean="0"/>
              <a:t> </a:t>
            </a:r>
            <a:r>
              <a:rPr lang="en-US" altLang="zh-CN" baseline="0" dirty="0" smtClean="0"/>
              <a:t>angle</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gradient</a:t>
            </a:r>
            <a:r>
              <a:rPr lang="zh-CN" altLang="en-US" baseline="0" dirty="0" smtClean="0"/>
              <a:t> </a:t>
            </a:r>
            <a:r>
              <a:rPr lang="en-US" altLang="zh-CN" baseline="0" dirty="0" smtClean="0"/>
              <a:t>directions</a:t>
            </a:r>
            <a:r>
              <a:rPr lang="zh-CN" altLang="en-US" baseline="0" dirty="0" smtClean="0"/>
              <a:t> </a:t>
            </a:r>
            <a:r>
              <a:rPr lang="en-US" altLang="zh-CN" baseline="0" dirty="0" smtClean="0"/>
              <a:t>are</a:t>
            </a:r>
            <a:r>
              <a:rPr lang="zh-CN" altLang="en-US" baseline="0" dirty="0" smtClean="0"/>
              <a:t> </a:t>
            </a:r>
            <a:r>
              <a:rPr lang="en-US" altLang="zh-CN" baseline="0" dirty="0" smtClean="0"/>
              <a:t>30,60,</a:t>
            </a:r>
            <a:r>
              <a:rPr lang="zh-CN" altLang="en-US" baseline="0" dirty="0" smtClean="0"/>
              <a:t> </a:t>
            </a:r>
            <a:r>
              <a:rPr lang="en-US" altLang="zh-CN" baseline="0" dirty="0" smtClean="0"/>
              <a:t>and</a:t>
            </a:r>
            <a:r>
              <a:rPr lang="zh-CN" altLang="en-US" baseline="0" dirty="0" smtClean="0"/>
              <a:t> </a:t>
            </a:r>
            <a:r>
              <a:rPr lang="en-US" altLang="zh-CN" baseline="0" dirty="0" smtClean="0"/>
              <a:t>90</a:t>
            </a:r>
            <a:r>
              <a:rPr lang="zh-CN" altLang="en-US" baseline="0" dirty="0" smtClean="0"/>
              <a:t> </a:t>
            </a:r>
            <a:r>
              <a:rPr lang="en-US" altLang="zh-CN" baseline="0" dirty="0" smtClean="0"/>
              <a:t>degrees</a:t>
            </a:r>
            <a:r>
              <a:rPr lang="zh-CN" altLang="en-US" baseline="0" dirty="0" smtClean="0"/>
              <a:t> </a:t>
            </a:r>
            <a:r>
              <a:rPr lang="en-US" altLang="zh-CN" baseline="0" dirty="0" smtClean="0"/>
              <a:t>respectively.</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19</a:t>
            </a:fld>
            <a:endParaRPr lang="zh-CN" altLang="en-US"/>
          </a:p>
        </p:txBody>
      </p:sp>
    </p:spTree>
    <p:extLst>
      <p:ext uri="{BB962C8B-B14F-4D97-AF65-F5344CB8AC3E}">
        <p14:creationId xmlns:p14="http://schemas.microsoft.com/office/powerpoint/2010/main" val="334853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r>
              <a:rPr lang="en-US" altLang="zh-CN" dirty="0" smtClean="0"/>
              <a:t>I will give my speech from six parts.</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a:t>
            </a:fld>
            <a:endParaRPr lang="zh-CN" altLang="en-US"/>
          </a:p>
        </p:txBody>
      </p:sp>
    </p:spTree>
    <p:extLst>
      <p:ext uri="{BB962C8B-B14F-4D97-AF65-F5344CB8AC3E}">
        <p14:creationId xmlns:p14="http://schemas.microsoft.com/office/powerpoint/2010/main" val="183225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code</a:t>
            </a:r>
            <a:r>
              <a:rPr lang="zh-CN" altLang="en-US" dirty="0" smtClean="0"/>
              <a:t> </a:t>
            </a:r>
            <a:r>
              <a:rPr lang="en-US" altLang="zh-CN" dirty="0" smtClean="0"/>
              <a:t>the</a:t>
            </a:r>
            <a:r>
              <a:rPr lang="zh-CN" altLang="en-US" dirty="0" smtClean="0"/>
              <a:t> </a:t>
            </a:r>
            <a:r>
              <a:rPr lang="en-US" altLang="zh-CN" dirty="0" smtClean="0"/>
              <a:t>lake</a:t>
            </a:r>
            <a:r>
              <a:rPr lang="zh-CN" altLang="en-US" baseline="0" dirty="0" smtClean="0"/>
              <a:t> </a:t>
            </a:r>
            <a:r>
              <a:rPr lang="en-US" altLang="zh-CN" baseline="0" dirty="0" smtClean="0"/>
              <a:t>image</a:t>
            </a:r>
            <a:r>
              <a:rPr lang="zh-CN" altLang="en-US" baseline="0" dirty="0" smtClean="0"/>
              <a:t> </a:t>
            </a:r>
            <a:r>
              <a:rPr lang="en-US" altLang="zh-CN" baseline="0" dirty="0" smtClean="0"/>
              <a:t>by</a:t>
            </a:r>
            <a:r>
              <a:rPr lang="zh-CN" altLang="en-US" baseline="0" dirty="0" smtClean="0"/>
              <a:t> </a:t>
            </a:r>
            <a:r>
              <a:rPr lang="en-US" altLang="zh-CN" baseline="0" dirty="0" smtClean="0"/>
              <a:t>several</a:t>
            </a:r>
            <a:r>
              <a:rPr lang="zh-CN" altLang="en-US" baseline="0" dirty="0" smtClean="0"/>
              <a:t> </a:t>
            </a:r>
            <a:r>
              <a:rPr lang="en-US" altLang="zh-CN" baseline="0" dirty="0" smtClean="0"/>
              <a:t>state-of-the-art</a:t>
            </a:r>
            <a:r>
              <a:rPr lang="zh-CN" altLang="en-US" baseline="0" dirty="0" smtClean="0"/>
              <a:t> </a:t>
            </a:r>
            <a:r>
              <a:rPr lang="en-US" altLang="zh-CN" baseline="0" dirty="0" smtClean="0"/>
              <a:t>algorithm,</a:t>
            </a:r>
            <a:r>
              <a:rPr lang="zh-CN" altLang="en-US" baseline="0" dirty="0" smtClean="0"/>
              <a:t> </a:t>
            </a:r>
            <a:r>
              <a:rPr lang="en-US" altLang="zh-CN" baseline="0" dirty="0" smtClean="0"/>
              <a:t>including</a:t>
            </a:r>
            <a:r>
              <a:rPr lang="zh-CN" altLang="en-US" baseline="0" dirty="0" smtClean="0"/>
              <a:t> </a:t>
            </a:r>
            <a:r>
              <a:rPr lang="en-US" altLang="zh-CN" baseline="0" dirty="0" smtClean="0"/>
              <a:t>the</a:t>
            </a:r>
            <a:r>
              <a:rPr lang="zh-CN" altLang="en-US" baseline="0" dirty="0" smtClean="0"/>
              <a:t> </a:t>
            </a:r>
            <a:r>
              <a:rPr lang="en-US" altLang="zh-CN" baseline="0" dirty="0" smtClean="0"/>
              <a:t>learning-based</a:t>
            </a:r>
            <a:r>
              <a:rPr lang="zh-CN" altLang="en-US" baseline="0" dirty="0" smtClean="0"/>
              <a:t> </a:t>
            </a:r>
            <a:r>
              <a:rPr lang="en-US" altLang="zh-CN" baseline="0" dirty="0" smtClean="0"/>
              <a:t>algorithms</a:t>
            </a:r>
            <a:r>
              <a:rPr lang="zh-CN" altLang="en-US" baseline="0" dirty="0" smtClean="0"/>
              <a:t> </a:t>
            </a:r>
            <a:r>
              <a:rPr lang="en-US" altLang="zh-CN" baseline="0" dirty="0" smtClean="0"/>
              <a:t>such</a:t>
            </a:r>
            <a:r>
              <a:rPr lang="zh-CN" altLang="en-US" baseline="0" dirty="0" smtClean="0"/>
              <a:t> </a:t>
            </a:r>
            <a:r>
              <a:rPr lang="en-US" altLang="zh-CN" baseline="0" dirty="0" smtClean="0"/>
              <a:t>as</a:t>
            </a:r>
            <a:r>
              <a:rPr lang="zh-CN" altLang="en-US" baseline="0" dirty="0" smtClean="0"/>
              <a:t> </a:t>
            </a:r>
            <a:r>
              <a:rPr lang="en-US" altLang="zh-CN" baseline="0" dirty="0" smtClean="0"/>
              <a:t>recursive</a:t>
            </a:r>
            <a:r>
              <a:rPr lang="zh-CN" altLang="en-US" baseline="0" dirty="0" smtClean="0"/>
              <a:t> </a:t>
            </a:r>
            <a:r>
              <a:rPr lang="en-US" altLang="zh-CN" baseline="0" dirty="0" smtClean="0"/>
              <a:t>least</a:t>
            </a:r>
            <a:r>
              <a:rPr lang="zh-CN" altLang="en-US" baseline="0" dirty="0" smtClean="0"/>
              <a:t> </a:t>
            </a:r>
            <a:r>
              <a:rPr lang="en-US" altLang="zh-CN" baseline="0" dirty="0" smtClean="0"/>
              <a:t>square</a:t>
            </a:r>
            <a:r>
              <a:rPr lang="zh-CN" altLang="en-US" baseline="0" dirty="0" smtClean="0"/>
              <a:t> </a:t>
            </a:r>
            <a:r>
              <a:rPr lang="en-US" altLang="zh-CN" baseline="0" dirty="0" smtClean="0"/>
              <a:t>method,</a:t>
            </a:r>
            <a:r>
              <a:rPr lang="zh-CN" altLang="en-US" baseline="0" dirty="0" smtClean="0"/>
              <a:t> </a:t>
            </a:r>
            <a:r>
              <a:rPr lang="en-US" altLang="zh-CN" baseline="0" dirty="0" smtClean="0"/>
              <a:t>the</a:t>
            </a:r>
            <a:r>
              <a:rPr lang="zh-CN" altLang="en-US" baseline="0" dirty="0" smtClean="0"/>
              <a:t> </a:t>
            </a:r>
            <a:r>
              <a:rPr lang="en-US" altLang="zh-CN" baseline="0" dirty="0" smtClean="0"/>
              <a:t>k-</a:t>
            </a:r>
            <a:r>
              <a:rPr lang="en-US" altLang="zh-CN" baseline="0" dirty="0" err="1" smtClean="0"/>
              <a:t>svd</a:t>
            </a:r>
            <a:r>
              <a:rPr lang="zh-CN" altLang="en-US" baseline="0" dirty="0" smtClean="0"/>
              <a:t> </a:t>
            </a:r>
            <a:r>
              <a:rPr lang="en-US" altLang="zh-CN" baseline="0" dirty="0" smtClean="0"/>
              <a:t>and</a:t>
            </a:r>
            <a:r>
              <a:rPr lang="zh-CN" altLang="en-US" baseline="0" dirty="0" smtClean="0"/>
              <a:t> </a:t>
            </a:r>
            <a:r>
              <a:rPr lang="en-US" altLang="zh-CN" baseline="0" dirty="0" smtClean="0"/>
              <a:t>online</a:t>
            </a:r>
            <a:r>
              <a:rPr lang="zh-CN" altLang="en-US" baseline="0" dirty="0" smtClean="0"/>
              <a:t> </a:t>
            </a:r>
            <a:r>
              <a:rPr lang="en-US" altLang="zh-CN" baseline="0" dirty="0" smtClean="0"/>
              <a:t>dictionary</a:t>
            </a:r>
            <a:r>
              <a:rPr lang="zh-CN" altLang="en-US" baseline="0" dirty="0" smtClean="0"/>
              <a:t> </a:t>
            </a:r>
            <a:r>
              <a:rPr lang="en-US" altLang="zh-CN" baseline="0" dirty="0" smtClean="0"/>
              <a:t>learning</a:t>
            </a:r>
            <a:r>
              <a:rPr lang="zh-CN" altLang="en-US" baseline="0" dirty="0" smtClean="0"/>
              <a:t> </a:t>
            </a:r>
            <a:r>
              <a:rPr lang="en-US" altLang="zh-CN" baseline="0" dirty="0" smtClean="0"/>
              <a:t>algorithm,</a:t>
            </a:r>
            <a:r>
              <a:rPr lang="zh-CN" altLang="en-US" baseline="0" dirty="0" smtClean="0"/>
              <a:t> </a:t>
            </a:r>
            <a:r>
              <a:rPr lang="en-US" altLang="zh-CN" baseline="0" dirty="0" smtClean="0"/>
              <a:t>also</a:t>
            </a:r>
            <a:r>
              <a:rPr lang="zh-CN" altLang="en-US" baseline="0" dirty="0" smtClean="0"/>
              <a:t> </a:t>
            </a:r>
            <a:r>
              <a:rPr lang="en-US" altLang="zh-CN" baseline="0" dirty="0" smtClean="0"/>
              <a:t>the</a:t>
            </a:r>
            <a:r>
              <a:rPr lang="zh-CN" altLang="en-US" baseline="0" dirty="0" smtClean="0"/>
              <a:t> </a:t>
            </a:r>
            <a:r>
              <a:rPr lang="en-US" altLang="zh-CN" baseline="0" dirty="0" smtClean="0"/>
              <a:t>standards</a:t>
            </a:r>
            <a:r>
              <a:rPr lang="zh-CN" altLang="en-US" baseline="0" dirty="0" smtClean="0"/>
              <a:t> </a:t>
            </a:r>
            <a:r>
              <a:rPr lang="en-US" altLang="zh-CN" baseline="0" dirty="0" smtClean="0"/>
              <a:t>jpeg</a:t>
            </a:r>
            <a:r>
              <a:rPr lang="zh-CN" altLang="en-US" baseline="0" dirty="0" smtClean="0"/>
              <a:t> </a:t>
            </a:r>
            <a:r>
              <a:rPr lang="en-US" altLang="zh-CN" baseline="0" dirty="0" smtClean="0"/>
              <a:t>and</a:t>
            </a:r>
            <a:r>
              <a:rPr lang="zh-CN" altLang="en-US" baseline="0" dirty="0" smtClean="0"/>
              <a:t> </a:t>
            </a:r>
            <a:r>
              <a:rPr lang="en-US" altLang="zh-CN" baseline="0" dirty="0" smtClean="0"/>
              <a:t>jpeg2000.</a:t>
            </a:r>
            <a:r>
              <a:rPr lang="zh-CN" altLang="en-US" baseline="0" dirty="0" smtClean="0"/>
              <a:t> </a:t>
            </a:r>
            <a:r>
              <a:rPr lang="en-US" altLang="zh-CN" baseline="0" dirty="0" smtClean="0"/>
              <a:t>We</a:t>
            </a:r>
            <a:r>
              <a:rPr lang="zh-CN" altLang="en-US" baseline="0" dirty="0" smtClean="0"/>
              <a:t> </a:t>
            </a:r>
            <a:r>
              <a:rPr lang="en-US" altLang="zh-CN" baseline="0" dirty="0" smtClean="0"/>
              <a:t>illustrate</a:t>
            </a:r>
            <a:r>
              <a:rPr lang="zh-CN" altLang="en-US" baseline="0" dirty="0" smtClean="0"/>
              <a:t> </a:t>
            </a:r>
            <a:r>
              <a:rPr lang="en-US" altLang="zh-CN" baseline="0" dirty="0" smtClean="0"/>
              <a:t>the</a:t>
            </a:r>
            <a:r>
              <a:rPr lang="zh-CN" altLang="en-US" baseline="0" dirty="0" smtClean="0"/>
              <a:t> </a:t>
            </a:r>
            <a:r>
              <a:rPr lang="en-US" altLang="zh-CN" baseline="0" dirty="0" smtClean="0"/>
              <a:t>rate</a:t>
            </a:r>
            <a:r>
              <a:rPr lang="zh-CN" altLang="en-US" baseline="0" dirty="0" smtClean="0"/>
              <a:t> </a:t>
            </a:r>
            <a:r>
              <a:rPr lang="en-US" altLang="zh-CN" baseline="0" dirty="0" smtClean="0"/>
              <a:t>distortion</a:t>
            </a:r>
            <a:r>
              <a:rPr lang="zh-CN" altLang="en-US" baseline="0" dirty="0" smtClean="0"/>
              <a:t> </a:t>
            </a:r>
            <a:r>
              <a:rPr lang="en-US" altLang="zh-CN" baseline="0" dirty="0" smtClean="0"/>
              <a:t>curve,</a:t>
            </a:r>
            <a:r>
              <a:rPr lang="zh-CN" altLang="en-US" baseline="0" dirty="0" smtClean="0"/>
              <a:t> </a:t>
            </a:r>
            <a:r>
              <a:rPr lang="en-US" altLang="zh-CN" baseline="0" dirty="0" smtClean="0"/>
              <a:t>the</a:t>
            </a:r>
            <a:r>
              <a:rPr lang="zh-CN" altLang="en-US" baseline="0" dirty="0" smtClean="0"/>
              <a:t> </a:t>
            </a:r>
            <a:r>
              <a:rPr lang="en-US" altLang="zh-CN" baseline="0" dirty="0" smtClean="0"/>
              <a:t>x-label</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bitrate</a:t>
            </a:r>
            <a:r>
              <a:rPr lang="zh-CN" altLang="en-US" baseline="0" dirty="0" smtClean="0"/>
              <a:t> </a:t>
            </a:r>
            <a:r>
              <a:rPr lang="en-US" altLang="zh-CN" baseline="0" dirty="0" smtClean="0"/>
              <a:t>per</a:t>
            </a:r>
            <a:r>
              <a:rPr lang="zh-CN" altLang="en-US" baseline="0" dirty="0" smtClean="0"/>
              <a:t> </a:t>
            </a:r>
            <a:r>
              <a:rPr lang="en-US" altLang="zh-CN" baseline="0" dirty="0" smtClean="0"/>
              <a:t>pixel</a:t>
            </a:r>
            <a:r>
              <a:rPr lang="zh-CN" altLang="en-US" baseline="0" dirty="0" smtClean="0"/>
              <a:t> </a:t>
            </a:r>
            <a:r>
              <a:rPr lang="en-US" altLang="zh-CN" baseline="0" dirty="0" smtClean="0"/>
              <a:t>in</a:t>
            </a:r>
            <a:r>
              <a:rPr lang="zh-CN" altLang="en-US" baseline="0" dirty="0" smtClean="0"/>
              <a:t> </a:t>
            </a:r>
            <a:r>
              <a:rPr lang="en-US" altLang="zh-CN" baseline="0" dirty="0" smtClean="0"/>
              <a:t>average,</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y-label</a:t>
            </a:r>
            <a:r>
              <a:rPr lang="zh-CN" altLang="en-US" baseline="0" dirty="0" smtClean="0"/>
              <a:t> </a:t>
            </a:r>
            <a:r>
              <a:rPr lang="en-US" altLang="zh-CN" baseline="0" dirty="0" smtClean="0"/>
              <a:t>is</a:t>
            </a:r>
            <a:r>
              <a:rPr lang="zh-CN" altLang="en-US" baseline="0" dirty="0" smtClean="0"/>
              <a:t> </a:t>
            </a:r>
            <a:r>
              <a:rPr lang="en-US" altLang="zh-CN" baseline="0" dirty="0" err="1" smtClean="0"/>
              <a:t>psnr</a:t>
            </a:r>
            <a:r>
              <a:rPr lang="en-US" altLang="zh-CN" baseline="0" dirty="0" smtClean="0"/>
              <a:t>.</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is</a:t>
            </a:r>
            <a:r>
              <a:rPr lang="zh-CN" altLang="en-US" baseline="0" dirty="0" smtClean="0"/>
              <a:t> </a:t>
            </a:r>
            <a:r>
              <a:rPr lang="en-US" altLang="zh-CN" baseline="0" dirty="0" smtClean="0"/>
              <a:t>at</a:t>
            </a:r>
            <a:r>
              <a:rPr lang="zh-CN" altLang="en-US" baseline="0" dirty="0" smtClean="0"/>
              <a:t> </a:t>
            </a:r>
            <a:r>
              <a:rPr lang="en-US" altLang="zh-CN" baseline="0" dirty="0" smtClean="0"/>
              <a:t>least</a:t>
            </a:r>
            <a:r>
              <a:rPr lang="zh-CN" altLang="en-US" baseline="0" dirty="0" smtClean="0"/>
              <a:t> </a:t>
            </a:r>
            <a:r>
              <a:rPr lang="en-US" altLang="zh-CN" baseline="0" dirty="0" smtClean="0"/>
              <a:t>0.5</a:t>
            </a:r>
            <a:r>
              <a:rPr lang="zh-CN" altLang="en-US" baseline="0" dirty="0" smtClean="0"/>
              <a:t> </a:t>
            </a:r>
            <a:r>
              <a:rPr lang="en-US" altLang="zh-CN" baseline="0" dirty="0" smtClean="0"/>
              <a:t>dB</a:t>
            </a:r>
            <a:r>
              <a:rPr lang="zh-CN" altLang="en-US" baseline="0" dirty="0" smtClean="0"/>
              <a:t> </a:t>
            </a:r>
            <a:r>
              <a:rPr lang="en-US" altLang="zh-CN" baseline="0" dirty="0" smtClean="0"/>
              <a:t>better</a:t>
            </a:r>
            <a:r>
              <a:rPr lang="zh-CN" altLang="en-US" baseline="0" dirty="0" smtClean="0"/>
              <a:t> </a:t>
            </a:r>
            <a:r>
              <a:rPr lang="en-US" altLang="zh-CN" baseline="0" dirty="0" smtClean="0"/>
              <a:t>than</a:t>
            </a:r>
            <a:r>
              <a:rPr lang="zh-CN" altLang="en-US" baseline="0" dirty="0" smtClean="0"/>
              <a:t> </a:t>
            </a:r>
            <a:r>
              <a:rPr lang="en-US" altLang="zh-CN" baseline="0" dirty="0" smtClean="0"/>
              <a:t>jpeg2000</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bitrate.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20</a:t>
            </a:fld>
            <a:endParaRPr lang="zh-CN" altLang="en-US"/>
          </a:p>
        </p:txBody>
      </p:sp>
    </p:spTree>
    <p:extLst>
      <p:ext uri="{BB962C8B-B14F-4D97-AF65-F5344CB8AC3E}">
        <p14:creationId xmlns:p14="http://schemas.microsoft.com/office/powerpoint/2010/main" val="2918210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compare</a:t>
            </a:r>
            <a:r>
              <a:rPr lang="zh-CN" altLang="en-US" baseline="0" dirty="0" smtClean="0"/>
              <a:t> </a:t>
            </a:r>
            <a:r>
              <a:rPr lang="en-US" altLang="zh-CN" baseline="0" dirty="0" smtClean="0"/>
              <a:t>the</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nonzero</a:t>
            </a:r>
            <a:r>
              <a:rPr lang="zh-CN" altLang="en-US" baseline="0" dirty="0" smtClean="0"/>
              <a:t> </a:t>
            </a:r>
            <a:r>
              <a:rPr lang="en-US" altLang="zh-CN" baseline="0" dirty="0" smtClean="0"/>
              <a:t>elements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sparse</a:t>
            </a:r>
            <a:r>
              <a:rPr lang="zh-CN" altLang="en-US" baseline="0" dirty="0" smtClean="0"/>
              <a:t> </a:t>
            </a:r>
            <a:r>
              <a:rPr lang="en-US" altLang="zh-CN" baseline="0" dirty="0" smtClean="0"/>
              <a:t>coefficients</a:t>
            </a:r>
            <a:r>
              <a:rPr lang="zh-CN" altLang="en-US" baseline="0" dirty="0" smtClean="0"/>
              <a:t> </a:t>
            </a:r>
            <a:r>
              <a:rPr lang="en-US" altLang="zh-CN" baseline="0" dirty="0" smtClean="0"/>
              <a:t>of</a:t>
            </a:r>
            <a:r>
              <a:rPr lang="zh-CN" altLang="en-US" baseline="0" dirty="0" smtClean="0"/>
              <a:t> </a:t>
            </a:r>
            <a:r>
              <a:rPr lang="en-US" altLang="zh-CN" baseline="0" dirty="0" smtClean="0"/>
              <a:t>ours</a:t>
            </a:r>
            <a:r>
              <a:rPr lang="zh-CN" altLang="en-US" baseline="0" dirty="0" smtClean="0"/>
              <a:t> </a:t>
            </a:r>
            <a:r>
              <a:rPr lang="en-US" altLang="zh-CN" baseline="0" dirty="0" smtClean="0"/>
              <a:t>and</a:t>
            </a:r>
            <a:r>
              <a:rPr lang="zh-CN" altLang="en-US" baseline="0" dirty="0" smtClean="0"/>
              <a:t> </a:t>
            </a:r>
            <a:r>
              <a:rPr lang="en-US" altLang="zh-CN" baseline="0" dirty="0" smtClean="0"/>
              <a:t>other</a:t>
            </a:r>
            <a:r>
              <a:rPr lang="zh-CN" altLang="en-US" baseline="0" dirty="0" smtClean="0"/>
              <a:t> </a:t>
            </a:r>
            <a:r>
              <a:rPr lang="en-US" altLang="zh-CN" baseline="0" dirty="0" smtClean="0"/>
              <a:t>learning-based</a:t>
            </a:r>
            <a:r>
              <a:rPr lang="zh-CN" altLang="en-US" baseline="0" dirty="0" smtClean="0"/>
              <a:t> </a:t>
            </a:r>
            <a:r>
              <a:rPr lang="en-US" altLang="zh-CN" baseline="0" dirty="0" smtClean="0"/>
              <a:t>schemes.</a:t>
            </a:r>
            <a:r>
              <a:rPr lang="zh-CN" altLang="en-US" baseline="0" dirty="0" smtClean="0"/>
              <a:t> </a:t>
            </a:r>
            <a:r>
              <a:rPr lang="en-US" altLang="zh-CN" baseline="0" dirty="0" smtClean="0"/>
              <a:t>the</a:t>
            </a:r>
            <a:r>
              <a:rPr lang="zh-CN" altLang="en-US" baseline="0" dirty="0" smtClean="0"/>
              <a:t> </a:t>
            </a:r>
            <a:r>
              <a:rPr lang="en-US" altLang="zh-CN" baseline="0" dirty="0" smtClean="0"/>
              <a:t>x</a:t>
            </a:r>
            <a:r>
              <a:rPr lang="zh-CN" altLang="en-US" baseline="0" dirty="0" smtClean="0"/>
              <a:t> </a:t>
            </a:r>
            <a:r>
              <a:rPr lang="en-US" altLang="zh-CN" baseline="0" dirty="0" smtClean="0"/>
              <a:t>label</a:t>
            </a:r>
            <a:r>
              <a:rPr lang="zh-CN" altLang="en-US" baseline="0" dirty="0" smtClean="0"/>
              <a:t> </a:t>
            </a:r>
            <a:r>
              <a:rPr lang="en-US" altLang="zh-CN" baseline="0" dirty="0" smtClean="0"/>
              <a:t>is</a:t>
            </a:r>
            <a:r>
              <a:rPr lang="zh-CN" altLang="en-US" baseline="0" dirty="0" smtClean="0"/>
              <a:t> </a:t>
            </a:r>
            <a:r>
              <a:rPr lang="en-US" altLang="zh-CN" baseline="0" dirty="0" err="1" smtClean="0"/>
              <a:t>psnr</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y</a:t>
            </a:r>
            <a:r>
              <a:rPr lang="zh-CN" altLang="en-US" baseline="0" dirty="0" smtClean="0"/>
              <a:t> </a:t>
            </a:r>
            <a:r>
              <a:rPr lang="en-US" altLang="zh-CN" baseline="0" dirty="0" smtClean="0"/>
              <a:t>label</a:t>
            </a:r>
            <a:r>
              <a:rPr lang="zh-CN" altLang="en-US" baseline="0" dirty="0" smtClean="0"/>
              <a:t> </a:t>
            </a:r>
            <a:r>
              <a:rPr lang="en-US" altLang="zh-CN" baseline="0" dirty="0" smtClean="0"/>
              <a:t>is</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err="1" smtClean="0"/>
              <a:t>nonzeros</a:t>
            </a:r>
            <a:r>
              <a:rPr lang="en-US" altLang="zh-CN" baseline="0" dirty="0" smtClean="0"/>
              <a:t>.</a:t>
            </a:r>
            <a:r>
              <a:rPr lang="zh-CN" altLang="en-US" baseline="0" dirty="0" smtClean="0"/>
              <a:t> </a:t>
            </a:r>
            <a:r>
              <a:rPr lang="en-US" altLang="zh-CN" baseline="0" dirty="0" smtClean="0"/>
              <a:t>The</a:t>
            </a:r>
            <a:r>
              <a:rPr lang="zh-CN" altLang="en-US" baseline="0" dirty="0" smtClean="0"/>
              <a:t> </a:t>
            </a:r>
            <a:r>
              <a:rPr lang="en-US" altLang="zh-CN" baseline="0" dirty="0" smtClean="0"/>
              <a:t>red</a:t>
            </a:r>
            <a:r>
              <a:rPr lang="zh-CN" altLang="en-US" baseline="0" dirty="0" smtClean="0"/>
              <a:t> </a:t>
            </a:r>
            <a:r>
              <a:rPr lang="en-US" altLang="zh-CN" baseline="0" dirty="0" smtClean="0"/>
              <a:t>curve</a:t>
            </a:r>
            <a:r>
              <a:rPr lang="zh-CN" altLang="en-US" baseline="0" dirty="0" smtClean="0"/>
              <a:t> </a:t>
            </a:r>
            <a:r>
              <a:rPr lang="en-US" altLang="zh-CN" baseline="0" dirty="0" smtClean="0"/>
              <a:t>is</a:t>
            </a:r>
            <a:r>
              <a:rPr lang="zh-CN" altLang="en-US" baseline="0" dirty="0" smtClean="0"/>
              <a:t> </a:t>
            </a:r>
            <a:r>
              <a:rPr lang="en-US" altLang="zh-CN" baseline="0" dirty="0" smtClean="0"/>
              <a:t>our</a:t>
            </a:r>
            <a:r>
              <a:rPr lang="zh-CN" altLang="en-US" baseline="0" dirty="0" smtClean="0"/>
              <a:t> </a:t>
            </a:r>
            <a:r>
              <a:rPr lang="en-US" altLang="zh-CN" baseline="0" dirty="0" smtClean="0"/>
              <a:t>approach,</a:t>
            </a:r>
            <a:r>
              <a:rPr lang="zh-CN" altLang="en-US" baseline="0" dirty="0" smtClean="0"/>
              <a:t> </a:t>
            </a:r>
            <a:r>
              <a:rPr lang="en-US" altLang="zh-CN" baseline="0" dirty="0" smtClean="0"/>
              <a:t>which</a:t>
            </a:r>
            <a:r>
              <a:rPr lang="zh-CN" altLang="en-US" baseline="0" dirty="0" smtClean="0"/>
              <a:t> </a:t>
            </a:r>
            <a:r>
              <a:rPr lang="en-US" altLang="zh-CN" baseline="0" dirty="0" smtClean="0"/>
              <a:t>contains</a:t>
            </a:r>
            <a:r>
              <a:rPr lang="zh-CN" altLang="en-US" baseline="0" dirty="0" smtClean="0"/>
              <a:t> </a:t>
            </a:r>
            <a:r>
              <a:rPr lang="en-US" altLang="zh-CN" baseline="0" dirty="0" smtClean="0"/>
              <a:t>significantly</a:t>
            </a:r>
            <a:r>
              <a:rPr lang="zh-CN" altLang="en-US" baseline="0" dirty="0" smtClean="0"/>
              <a:t> </a:t>
            </a:r>
            <a:r>
              <a:rPr lang="en-US" altLang="zh-CN" baseline="0" dirty="0" smtClean="0"/>
              <a:t>less</a:t>
            </a:r>
            <a:r>
              <a:rPr lang="zh-CN" altLang="en-US" baseline="0" dirty="0" smtClean="0"/>
              <a:t> </a:t>
            </a:r>
            <a:r>
              <a:rPr lang="en-US" altLang="zh-CN" baseline="0" dirty="0" smtClean="0"/>
              <a:t>nonzero</a:t>
            </a:r>
            <a:r>
              <a:rPr lang="zh-CN" altLang="en-US" baseline="0" dirty="0" smtClean="0"/>
              <a:t> </a:t>
            </a:r>
            <a:r>
              <a:rPr lang="en-US" altLang="zh-CN" baseline="0" dirty="0" smtClean="0"/>
              <a:t>elements</a:t>
            </a:r>
            <a:r>
              <a:rPr lang="zh-CN" altLang="en-US" baseline="0" dirty="0" smtClean="0"/>
              <a:t> </a:t>
            </a:r>
            <a:r>
              <a:rPr lang="en-US" altLang="zh-CN" baseline="0" dirty="0" smtClean="0"/>
              <a:t>than</a:t>
            </a:r>
            <a:r>
              <a:rPr lang="zh-CN" altLang="en-US" baseline="0" dirty="0" smtClean="0"/>
              <a:t> </a:t>
            </a:r>
            <a:r>
              <a:rPr lang="en-US" altLang="zh-CN" baseline="0" dirty="0" smtClean="0"/>
              <a:t>others.</a:t>
            </a:r>
            <a:r>
              <a:rPr lang="zh-CN" altLang="en-US" baseline="0" dirty="0" smtClean="0"/>
              <a:t> </a:t>
            </a:r>
            <a:r>
              <a:rPr lang="en-US" altLang="zh-CN" baseline="0" dirty="0" smtClean="0"/>
              <a:t>This</a:t>
            </a:r>
            <a:r>
              <a:rPr lang="zh-CN" altLang="en-US" baseline="0" dirty="0" smtClean="0"/>
              <a:t> </a:t>
            </a:r>
            <a:r>
              <a:rPr lang="en-US" altLang="zh-CN" baseline="0" dirty="0" smtClean="0"/>
              <a:t>means</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transmit</a:t>
            </a:r>
            <a:r>
              <a:rPr lang="zh-CN" altLang="en-US" baseline="0" dirty="0" smtClean="0"/>
              <a:t> </a:t>
            </a:r>
            <a:r>
              <a:rPr lang="en-US" altLang="zh-CN" baseline="0" dirty="0" smtClean="0"/>
              <a:t>less</a:t>
            </a:r>
            <a:r>
              <a:rPr lang="zh-CN" altLang="en-US" baseline="0" dirty="0" smtClean="0"/>
              <a:t> </a:t>
            </a:r>
            <a:r>
              <a:rPr lang="en-US" altLang="zh-CN" baseline="0" dirty="0" smtClean="0"/>
              <a:t>data</a:t>
            </a:r>
            <a:r>
              <a:rPr lang="zh-CN" altLang="en-US" baseline="0" dirty="0" smtClean="0"/>
              <a:t> </a:t>
            </a:r>
            <a:r>
              <a:rPr lang="en-US" altLang="zh-CN" baseline="0" dirty="0" smtClean="0"/>
              <a:t>with</a:t>
            </a:r>
            <a:r>
              <a:rPr lang="zh-CN" altLang="en-US" baseline="0" dirty="0" smtClean="0"/>
              <a:t> </a:t>
            </a:r>
            <a:r>
              <a:rPr lang="en-US" altLang="zh-CN" baseline="0" dirty="0" smtClean="0"/>
              <a:t>a</a:t>
            </a:r>
            <a:r>
              <a:rPr lang="zh-CN" altLang="en-US" baseline="0" dirty="0" smtClean="0"/>
              <a:t> </a:t>
            </a:r>
            <a:r>
              <a:rPr lang="en-US" altLang="zh-CN" baseline="0" dirty="0" smtClean="0"/>
              <a:t>certain</a:t>
            </a:r>
            <a:r>
              <a:rPr lang="zh-CN" altLang="en-US" baseline="0" dirty="0" smtClean="0"/>
              <a:t> </a:t>
            </a:r>
            <a:r>
              <a:rPr lang="en-US" altLang="zh-CN" baseline="0" dirty="0" smtClean="0"/>
              <a:t>image</a:t>
            </a:r>
            <a:r>
              <a:rPr lang="zh-CN" altLang="en-US" baseline="0" dirty="0" smtClean="0"/>
              <a:t> </a:t>
            </a:r>
            <a:r>
              <a:rPr lang="en-US" altLang="zh-CN" baseline="0" dirty="0" smtClean="0"/>
              <a:t>quality.</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21</a:t>
            </a:fld>
            <a:endParaRPr lang="zh-CN" altLang="en-US"/>
          </a:p>
        </p:txBody>
      </p:sp>
    </p:spTree>
    <p:extLst>
      <p:ext uri="{BB962C8B-B14F-4D97-AF65-F5344CB8AC3E}">
        <p14:creationId xmlns:p14="http://schemas.microsoft.com/office/powerpoint/2010/main" val="54062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dirty="0" smtClean="0"/>
              <a:t> </a:t>
            </a:r>
            <a:r>
              <a:rPr lang="en-US" altLang="zh-CN" dirty="0" smtClean="0"/>
              <a:t>objective</a:t>
            </a:r>
            <a:r>
              <a:rPr lang="zh-CN" altLang="en-US" dirty="0" smtClean="0"/>
              <a:t> </a:t>
            </a:r>
            <a:r>
              <a:rPr lang="en-US" altLang="zh-CN" dirty="0" smtClean="0"/>
              <a:t>measurement</a:t>
            </a:r>
            <a:r>
              <a:rPr lang="zh-CN" altLang="en-US" dirty="0" smtClean="0"/>
              <a:t> </a:t>
            </a:r>
            <a:r>
              <a:rPr lang="en-US" altLang="zh-CN" dirty="0" smtClean="0"/>
              <a:t>for</a:t>
            </a:r>
            <a:r>
              <a:rPr lang="zh-CN" altLang="en-US" dirty="0" smtClean="0"/>
              <a:t> </a:t>
            </a:r>
            <a:r>
              <a:rPr lang="en-US" altLang="zh-CN" dirty="0" smtClean="0"/>
              <a:t>image</a:t>
            </a:r>
            <a:r>
              <a:rPr lang="zh-CN" altLang="en-US" dirty="0" smtClean="0"/>
              <a:t> </a:t>
            </a:r>
            <a:r>
              <a:rPr lang="en-US" altLang="zh-CN" dirty="0" err="1" smtClean="0"/>
              <a:t>lena</a:t>
            </a:r>
            <a:r>
              <a:rPr lang="zh-CN" altLang="en-US" dirty="0" smtClean="0"/>
              <a:t> </a:t>
            </a:r>
            <a:r>
              <a:rPr lang="en-US" altLang="zh-CN" dirty="0" smtClean="0"/>
              <a:t>is</a:t>
            </a:r>
            <a:r>
              <a:rPr lang="zh-CN" altLang="en-US" dirty="0" smtClean="0"/>
              <a:t> </a:t>
            </a:r>
            <a:r>
              <a:rPr lang="en-US" altLang="zh-CN" dirty="0" smtClean="0"/>
              <a:t>represented</a:t>
            </a:r>
            <a:r>
              <a:rPr lang="zh-CN" altLang="en-US" dirty="0" smtClean="0"/>
              <a:t> </a:t>
            </a:r>
            <a:r>
              <a:rPr lang="en-US" altLang="zh-CN" dirty="0" smtClean="0"/>
              <a:t>here.</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left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rate</a:t>
            </a:r>
            <a:r>
              <a:rPr lang="zh-CN" altLang="en-US" baseline="0" dirty="0" smtClean="0"/>
              <a:t> </a:t>
            </a:r>
            <a:r>
              <a:rPr lang="en-US" altLang="zh-CN" baseline="0" dirty="0" smtClean="0"/>
              <a:t>distortion</a:t>
            </a:r>
            <a:r>
              <a:rPr lang="zh-CN" altLang="en-US" baseline="0" dirty="0" smtClean="0"/>
              <a:t> </a:t>
            </a:r>
            <a:r>
              <a:rPr lang="en-US" altLang="zh-CN" baseline="0" dirty="0" smtClean="0"/>
              <a:t>curve,</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purple</a:t>
            </a:r>
            <a:r>
              <a:rPr lang="zh-CN" altLang="en-US" baseline="0" dirty="0" smtClean="0"/>
              <a:t> </a:t>
            </a:r>
            <a:r>
              <a:rPr lang="en-US" altLang="zh-CN" baseline="0" dirty="0" smtClean="0"/>
              <a:t>curve</a:t>
            </a:r>
            <a:r>
              <a:rPr lang="zh-CN" altLang="en-US" baseline="0" dirty="0" smtClean="0"/>
              <a:t> </a:t>
            </a:r>
            <a:r>
              <a:rPr lang="en-US" altLang="zh-CN" baseline="0" dirty="0" smtClean="0"/>
              <a:t>which</a:t>
            </a:r>
            <a:r>
              <a:rPr lang="zh-CN" altLang="en-US" baseline="0" dirty="0" smtClean="0"/>
              <a:t> </a:t>
            </a:r>
            <a:r>
              <a:rPr lang="en-US" altLang="zh-CN" baseline="0" dirty="0" smtClean="0"/>
              <a:t>achieves</a:t>
            </a:r>
            <a:r>
              <a:rPr lang="zh-CN" altLang="en-US" baseline="0" dirty="0" smtClean="0"/>
              <a:t> </a:t>
            </a:r>
            <a:r>
              <a:rPr lang="en-US" altLang="zh-CN" baseline="0" dirty="0" smtClean="0"/>
              <a:t>higher</a:t>
            </a:r>
            <a:r>
              <a:rPr lang="zh-CN" altLang="en-US" baseline="0" dirty="0" smtClean="0"/>
              <a:t> </a:t>
            </a:r>
            <a:r>
              <a:rPr lang="en-US" altLang="zh-CN" baseline="0" dirty="0" err="1" smtClean="0"/>
              <a:t>psnr</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bitrate</a:t>
            </a:r>
            <a:r>
              <a:rPr lang="zh-CN" altLang="en-US" baseline="0" dirty="0" smtClean="0"/>
              <a:t> </a:t>
            </a:r>
            <a:r>
              <a:rPr lang="en-US" altLang="zh-CN" baseline="0" dirty="0" smtClean="0"/>
              <a:t>per</a:t>
            </a:r>
            <a:r>
              <a:rPr lang="zh-CN" altLang="en-US" baseline="0" dirty="0" smtClean="0"/>
              <a:t> </a:t>
            </a:r>
            <a:r>
              <a:rPr lang="en-US" altLang="zh-CN" baseline="0" dirty="0" smtClean="0"/>
              <a:t>pixel.</a:t>
            </a:r>
            <a:r>
              <a:rPr lang="zh-CN" altLang="en-US" baseline="0" dirty="0" smtClean="0"/>
              <a:t> </a:t>
            </a:r>
            <a:r>
              <a:rPr lang="en-US" altLang="zh-CN" baseline="0" dirty="0" smtClean="0"/>
              <a:t>The</a:t>
            </a:r>
            <a:r>
              <a:rPr lang="zh-CN" altLang="en-US" baseline="0" dirty="0" smtClean="0"/>
              <a:t> </a:t>
            </a:r>
            <a:r>
              <a:rPr lang="en-US" altLang="zh-CN" baseline="0" dirty="0" smtClean="0"/>
              <a:t>right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nonzero</a:t>
            </a:r>
            <a:r>
              <a:rPr lang="zh-CN" altLang="en-US" baseline="0" dirty="0" smtClean="0"/>
              <a:t> </a:t>
            </a:r>
            <a:r>
              <a:rPr lang="en-US" altLang="zh-CN" baseline="0" dirty="0" smtClean="0"/>
              <a:t>elements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coefficients.</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consumes</a:t>
            </a:r>
            <a:r>
              <a:rPr lang="zh-CN" altLang="en-US" baseline="0" dirty="0" smtClean="0"/>
              <a:t> </a:t>
            </a:r>
            <a:r>
              <a:rPr lang="en-US" altLang="zh-CN" baseline="0" dirty="0" smtClean="0"/>
              <a:t>less</a:t>
            </a:r>
            <a:r>
              <a:rPr lang="zh-CN" altLang="en-US" baseline="0" dirty="0" smtClean="0"/>
              <a:t> </a:t>
            </a:r>
            <a:r>
              <a:rPr lang="en-US" altLang="zh-CN" baseline="0" dirty="0" smtClean="0"/>
              <a:t>data.</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22</a:t>
            </a:fld>
            <a:endParaRPr lang="zh-CN" altLang="en-US"/>
          </a:p>
        </p:txBody>
      </p:sp>
    </p:spTree>
    <p:extLst>
      <p:ext uri="{BB962C8B-B14F-4D97-AF65-F5344CB8AC3E}">
        <p14:creationId xmlns:p14="http://schemas.microsoft.com/office/powerpoint/2010/main" val="421764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dirty="0" smtClean="0"/>
              <a:t> </a:t>
            </a:r>
            <a:r>
              <a:rPr lang="en-US" altLang="zh-CN" dirty="0" smtClean="0"/>
              <a:t>table</a:t>
            </a:r>
            <a:r>
              <a:rPr lang="zh-CN" altLang="en-US" dirty="0" smtClean="0"/>
              <a:t> </a:t>
            </a:r>
            <a:r>
              <a:rPr lang="en-US" altLang="zh-CN" dirty="0" smtClean="0"/>
              <a:t>shows</a:t>
            </a:r>
            <a:r>
              <a:rPr lang="zh-CN" altLang="en-US" baseline="0" dirty="0" smtClean="0"/>
              <a:t> </a:t>
            </a:r>
            <a:r>
              <a:rPr lang="en-US" altLang="zh-CN" baseline="0" dirty="0" smtClean="0"/>
              <a:t>the</a:t>
            </a:r>
            <a:r>
              <a:rPr lang="zh-CN" altLang="en-US" baseline="0" dirty="0" smtClean="0"/>
              <a:t> </a:t>
            </a:r>
            <a:r>
              <a:rPr lang="en-US" altLang="zh-CN" baseline="0" dirty="0" err="1" smtClean="0"/>
              <a:t>psnr</a:t>
            </a:r>
            <a:r>
              <a:rPr lang="zh-CN" altLang="en-US" baseline="0" dirty="0" smtClean="0"/>
              <a:t> </a:t>
            </a:r>
            <a:r>
              <a:rPr lang="en-US" altLang="zh-CN" baseline="0" dirty="0" smtClean="0"/>
              <a:t>for</a:t>
            </a:r>
            <a:r>
              <a:rPr lang="zh-CN" altLang="en-US" baseline="0" dirty="0" smtClean="0"/>
              <a:t> </a:t>
            </a:r>
            <a:r>
              <a:rPr lang="en-US" altLang="zh-CN" baseline="0" dirty="0" smtClean="0"/>
              <a:t>other</a:t>
            </a:r>
            <a:r>
              <a:rPr lang="zh-CN" altLang="en-US" baseline="0" dirty="0" smtClean="0"/>
              <a:t> </a:t>
            </a:r>
            <a:r>
              <a:rPr lang="en-US" altLang="zh-CN" baseline="0" dirty="0" smtClean="0"/>
              <a:t>images</a:t>
            </a:r>
            <a:r>
              <a:rPr lang="zh-CN" altLang="en-US" baseline="0" dirty="0" smtClean="0"/>
              <a:t> </a:t>
            </a:r>
            <a:r>
              <a:rPr lang="en-US" altLang="zh-CN" baseline="0" dirty="0" smtClean="0"/>
              <a:t>at</a:t>
            </a:r>
            <a:r>
              <a:rPr lang="zh-CN" altLang="en-US" baseline="0" dirty="0" smtClean="0"/>
              <a:t> </a:t>
            </a:r>
            <a:r>
              <a:rPr lang="en-US" altLang="zh-CN" baseline="0" dirty="0" smtClean="0"/>
              <a:t>0.5bpp</a:t>
            </a:r>
            <a:r>
              <a:rPr lang="zh-CN" altLang="en-US" baseline="0" dirty="0" smtClean="0"/>
              <a:t> </a:t>
            </a:r>
            <a:r>
              <a:rPr lang="en-US" altLang="zh-CN" baseline="0" dirty="0" smtClean="0"/>
              <a:t>and</a:t>
            </a:r>
            <a:r>
              <a:rPr lang="zh-CN" altLang="en-US" baseline="0" dirty="0" smtClean="0"/>
              <a:t> </a:t>
            </a:r>
            <a:r>
              <a:rPr lang="en-US" altLang="zh-CN" baseline="0" dirty="0" smtClean="0"/>
              <a:t>0.4bpp.</a:t>
            </a:r>
            <a:r>
              <a:rPr lang="zh-CN" altLang="en-US" baseline="0" dirty="0" smtClean="0"/>
              <a:t> </a:t>
            </a:r>
            <a:r>
              <a:rPr lang="en-US" altLang="zh-CN" baseline="0" dirty="0" smtClean="0"/>
              <a:t>The</a:t>
            </a:r>
            <a:r>
              <a:rPr lang="zh-CN" altLang="en-US" baseline="0" dirty="0" smtClean="0"/>
              <a:t> </a:t>
            </a:r>
            <a:r>
              <a:rPr lang="en-US" altLang="zh-CN" baseline="0" dirty="0" smtClean="0"/>
              <a:t>proposed</a:t>
            </a:r>
            <a:r>
              <a:rPr lang="zh-CN" altLang="en-US" baseline="0" dirty="0" smtClean="0"/>
              <a:t> </a:t>
            </a:r>
            <a:r>
              <a:rPr lang="en-US" altLang="zh-CN" baseline="0" dirty="0" smtClean="0"/>
              <a:t>scheme</a:t>
            </a:r>
            <a:r>
              <a:rPr lang="zh-CN" altLang="en-US" baseline="0" dirty="0" smtClean="0"/>
              <a:t> </a:t>
            </a:r>
            <a:r>
              <a:rPr lang="en-US" altLang="zh-CN" baseline="0" dirty="0" smtClean="0"/>
              <a:t>offers</a:t>
            </a:r>
            <a:r>
              <a:rPr lang="zh-CN" altLang="en-US" baseline="0" dirty="0" smtClean="0"/>
              <a:t> </a:t>
            </a:r>
            <a:r>
              <a:rPr lang="en-US" altLang="zh-CN" baseline="0" dirty="0" smtClean="0"/>
              <a:t>a</a:t>
            </a:r>
            <a:r>
              <a:rPr lang="zh-CN" altLang="en-US" baseline="0" dirty="0" smtClean="0"/>
              <a:t> </a:t>
            </a:r>
            <a:r>
              <a:rPr lang="en-US" altLang="zh-CN" baseline="0" dirty="0" smtClean="0"/>
              <a:t>gain</a:t>
            </a:r>
            <a:r>
              <a:rPr lang="zh-CN" altLang="en-US" baseline="0" dirty="0" smtClean="0"/>
              <a:t> </a:t>
            </a:r>
            <a:r>
              <a:rPr lang="en-US" altLang="zh-CN" baseline="0" dirty="0" smtClean="0"/>
              <a:t>of</a:t>
            </a:r>
            <a:r>
              <a:rPr lang="zh-CN" altLang="en-US" baseline="0" dirty="0" smtClean="0"/>
              <a:t> </a:t>
            </a:r>
            <a:r>
              <a:rPr lang="en-US" altLang="zh-CN" baseline="0" dirty="0" smtClean="0"/>
              <a:t>1</a:t>
            </a:r>
            <a:r>
              <a:rPr lang="zh-CN" altLang="en-US" baseline="0" dirty="0" smtClean="0"/>
              <a:t> </a:t>
            </a:r>
            <a:r>
              <a:rPr lang="en-US" altLang="zh-CN" baseline="0" dirty="0" smtClean="0"/>
              <a:t>dB</a:t>
            </a:r>
            <a:r>
              <a:rPr lang="zh-CN" altLang="en-US" baseline="0" dirty="0" smtClean="0"/>
              <a:t> </a:t>
            </a:r>
            <a:r>
              <a:rPr lang="en-US" altLang="zh-CN" baseline="0" dirty="0" smtClean="0"/>
              <a:t>over</a:t>
            </a:r>
            <a:r>
              <a:rPr lang="zh-CN" altLang="en-US" baseline="0" dirty="0" smtClean="0"/>
              <a:t> </a:t>
            </a:r>
            <a:r>
              <a:rPr lang="en-US" altLang="zh-CN" baseline="0" dirty="0" smtClean="0"/>
              <a:t>the</a:t>
            </a:r>
            <a:r>
              <a:rPr lang="zh-CN" altLang="en-US" baseline="0" dirty="0" smtClean="0"/>
              <a:t> </a:t>
            </a:r>
            <a:r>
              <a:rPr lang="en-US" altLang="zh-CN" baseline="0" dirty="0" smtClean="0"/>
              <a:t>conventional</a:t>
            </a:r>
            <a:r>
              <a:rPr lang="zh-CN" altLang="en-US" baseline="0" dirty="0" smtClean="0"/>
              <a:t> </a:t>
            </a:r>
            <a:r>
              <a:rPr lang="en-US" altLang="zh-CN" baseline="0" dirty="0" smtClean="0"/>
              <a:t>learning-based</a:t>
            </a:r>
            <a:r>
              <a:rPr lang="zh-CN" altLang="en-US" baseline="0" dirty="0" smtClean="0"/>
              <a:t> </a:t>
            </a:r>
            <a:r>
              <a:rPr lang="en-US" altLang="zh-CN" baseline="0" dirty="0" smtClean="0"/>
              <a:t>approach.</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23</a:t>
            </a:fld>
            <a:endParaRPr lang="zh-CN" altLang="en-US"/>
          </a:p>
        </p:txBody>
      </p:sp>
    </p:spTree>
    <p:extLst>
      <p:ext uri="{BB962C8B-B14F-4D97-AF65-F5344CB8AC3E}">
        <p14:creationId xmlns:p14="http://schemas.microsoft.com/office/powerpoint/2010/main" val="258666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For</a:t>
            </a:r>
            <a:r>
              <a:rPr lang="zh-CN" altLang="en-US" dirty="0" smtClean="0"/>
              <a:t> </a:t>
            </a:r>
            <a:r>
              <a:rPr lang="en-US" altLang="zh-CN" dirty="0" smtClean="0"/>
              <a:t>subjective</a:t>
            </a:r>
            <a:r>
              <a:rPr lang="zh-CN" altLang="en-US" dirty="0" smtClean="0"/>
              <a:t> </a:t>
            </a:r>
            <a:r>
              <a:rPr lang="en-US" altLang="zh-CN" dirty="0" smtClean="0"/>
              <a:t>measurement,</a:t>
            </a:r>
            <a:r>
              <a:rPr lang="zh-CN" altLang="en-US" dirty="0" smtClean="0"/>
              <a:t> </a:t>
            </a:r>
            <a:r>
              <a:rPr lang="en-US" altLang="zh-CN" dirty="0" smtClean="0"/>
              <a:t>we</a:t>
            </a:r>
            <a:r>
              <a:rPr lang="zh-CN" altLang="en-US" dirty="0" smtClean="0"/>
              <a:t> </a:t>
            </a:r>
            <a:r>
              <a:rPr lang="en-US" altLang="zh-CN" dirty="0" smtClean="0"/>
              <a:t>compare</a:t>
            </a:r>
            <a:r>
              <a:rPr lang="zh-CN" altLang="en-US" dirty="0" smtClean="0"/>
              <a:t> </a:t>
            </a:r>
            <a:r>
              <a:rPr lang="en-US" altLang="zh-CN" dirty="0" smtClean="0"/>
              <a:t>the</a:t>
            </a:r>
            <a:r>
              <a:rPr lang="zh-CN" altLang="en-US" dirty="0" smtClean="0"/>
              <a:t> </a:t>
            </a:r>
            <a:r>
              <a:rPr lang="en-US" altLang="zh-CN" dirty="0" smtClean="0"/>
              <a:t>reconstructed</a:t>
            </a:r>
            <a:r>
              <a:rPr lang="zh-CN" altLang="en-US" dirty="0" smtClean="0"/>
              <a:t> </a:t>
            </a:r>
            <a:r>
              <a:rPr lang="en-US" altLang="zh-CN" dirty="0" smtClean="0"/>
              <a:t>image</a:t>
            </a:r>
            <a:r>
              <a:rPr lang="zh-CN" altLang="en-US" dirty="0" smtClean="0"/>
              <a:t> </a:t>
            </a:r>
            <a:r>
              <a:rPr lang="en-US" altLang="zh-CN" dirty="0" smtClean="0"/>
              <a:t>woman</a:t>
            </a:r>
            <a:r>
              <a:rPr lang="zh-CN" altLang="en-US" dirty="0" smtClean="0"/>
              <a:t> </a:t>
            </a:r>
            <a:r>
              <a:rPr lang="en-US" altLang="zh-CN" dirty="0" smtClean="0"/>
              <a:t>at</a:t>
            </a:r>
            <a:r>
              <a:rPr lang="zh-CN" altLang="en-US" dirty="0" smtClean="0"/>
              <a:t> </a:t>
            </a:r>
            <a:r>
              <a:rPr lang="en-US" altLang="zh-CN" dirty="0" smtClean="0"/>
              <a:t>0.3bpp</a:t>
            </a:r>
            <a:r>
              <a:rPr lang="zh-CN" altLang="en-US" dirty="0" smtClean="0"/>
              <a:t> </a:t>
            </a:r>
            <a:r>
              <a:rPr lang="en-US" altLang="zh-CN" dirty="0" smtClean="0"/>
              <a:t>at</a:t>
            </a:r>
            <a:r>
              <a:rPr lang="zh-CN" altLang="en-US" dirty="0" smtClean="0"/>
              <a:t> </a:t>
            </a:r>
            <a:r>
              <a:rPr lang="en-US" altLang="zh-CN" dirty="0" smtClean="0"/>
              <a:t>the</a:t>
            </a:r>
            <a:r>
              <a:rPr lang="zh-CN" altLang="en-US" dirty="0" smtClean="0"/>
              <a:t> </a:t>
            </a:r>
            <a:r>
              <a:rPr lang="en-US" altLang="zh-CN" dirty="0" smtClean="0"/>
              <a:t>decoder</a:t>
            </a:r>
            <a:r>
              <a:rPr lang="zh-CN" altLang="en-US" dirty="0" smtClean="0"/>
              <a:t> </a:t>
            </a:r>
            <a:r>
              <a:rPr lang="en-US" altLang="zh-CN" dirty="0" smtClean="0"/>
              <a:t>side</a:t>
            </a:r>
            <a:r>
              <a:rPr lang="en-US" altLang="zh-CN" baseline="0" dirty="0" smtClean="0"/>
              <a:t>.</a:t>
            </a:r>
            <a:r>
              <a:rPr lang="zh-CN" altLang="en-US" baseline="0" dirty="0" smtClean="0"/>
              <a:t> </a:t>
            </a:r>
            <a:r>
              <a:rPr lang="en-US" altLang="zh-CN" baseline="0" dirty="0" smtClean="0"/>
              <a:t>The</a:t>
            </a:r>
            <a:r>
              <a:rPr lang="zh-CN" altLang="en-US" baseline="0" dirty="0" smtClean="0"/>
              <a:t> </a:t>
            </a:r>
            <a:r>
              <a:rPr lang="en-US" altLang="zh-CN" baseline="0" dirty="0" smtClean="0"/>
              <a:t>four</a:t>
            </a:r>
            <a:r>
              <a:rPr lang="zh-CN" altLang="en-US" baseline="0" dirty="0" smtClean="0"/>
              <a:t> </a:t>
            </a:r>
            <a:r>
              <a:rPr lang="en-US" altLang="zh-CN" baseline="0" dirty="0" smtClean="0"/>
              <a:t>images</a:t>
            </a:r>
            <a:r>
              <a:rPr lang="zh-CN" altLang="en-US" baseline="0" dirty="0" smtClean="0"/>
              <a:t> </a:t>
            </a:r>
            <a:r>
              <a:rPr lang="en-US" altLang="zh-CN" baseline="0" dirty="0" smtClean="0"/>
              <a:t>are</a:t>
            </a:r>
            <a:r>
              <a:rPr lang="zh-CN" altLang="en-US" baseline="0" dirty="0" smtClean="0"/>
              <a:t> </a:t>
            </a:r>
            <a:r>
              <a:rPr lang="en-US" altLang="zh-CN" baseline="0" dirty="0" smtClean="0"/>
              <a:t>compressed</a:t>
            </a:r>
            <a:r>
              <a:rPr lang="zh-CN" altLang="en-US" baseline="0" dirty="0" smtClean="0"/>
              <a:t> </a:t>
            </a:r>
            <a:r>
              <a:rPr lang="en-US" altLang="zh-CN" baseline="0" dirty="0" smtClean="0"/>
              <a:t>by</a:t>
            </a:r>
            <a:r>
              <a:rPr lang="zh-CN" altLang="en-US" baseline="0" dirty="0" smtClean="0"/>
              <a:t> </a:t>
            </a:r>
            <a:r>
              <a:rPr lang="en-US" altLang="zh-CN" baseline="0" dirty="0" smtClean="0"/>
              <a:t>jpeg,</a:t>
            </a:r>
            <a:r>
              <a:rPr lang="zh-CN" altLang="en-US" baseline="0" dirty="0" smtClean="0"/>
              <a:t> </a:t>
            </a:r>
            <a:r>
              <a:rPr lang="en-US" altLang="zh-CN" baseline="0" dirty="0" smtClean="0"/>
              <a:t>jpeg2000,</a:t>
            </a:r>
            <a:r>
              <a:rPr lang="zh-CN" altLang="en-US" baseline="0" dirty="0" smtClean="0"/>
              <a:t> </a:t>
            </a:r>
            <a:r>
              <a:rPr lang="en-US" altLang="zh-CN" baseline="0" dirty="0" smtClean="0"/>
              <a:t>recursive</a:t>
            </a:r>
            <a:r>
              <a:rPr lang="zh-CN" altLang="en-US" baseline="0" dirty="0" smtClean="0"/>
              <a:t> </a:t>
            </a:r>
            <a:r>
              <a:rPr lang="en-US" altLang="zh-CN" baseline="0" dirty="0" smtClean="0"/>
              <a:t>least</a:t>
            </a:r>
            <a:r>
              <a:rPr lang="zh-CN" altLang="en-US" baseline="0" dirty="0" smtClean="0"/>
              <a:t> </a:t>
            </a:r>
            <a:r>
              <a:rPr lang="en-US" altLang="zh-CN" baseline="0" dirty="0" smtClean="0"/>
              <a:t>square</a:t>
            </a:r>
            <a:r>
              <a:rPr lang="zh-CN" altLang="en-US" baseline="0" dirty="0" smtClean="0"/>
              <a:t> </a:t>
            </a:r>
            <a:r>
              <a:rPr lang="en-US" altLang="zh-CN" baseline="0" dirty="0" smtClean="0"/>
              <a:t>dictionary</a:t>
            </a:r>
            <a:r>
              <a:rPr lang="zh-CN" altLang="en-US" baseline="0" dirty="0" smtClean="0"/>
              <a:t> </a:t>
            </a:r>
            <a:r>
              <a:rPr lang="en-US" altLang="zh-CN" baseline="0" dirty="0" smtClean="0"/>
              <a:t>learning</a:t>
            </a:r>
            <a:r>
              <a:rPr lang="zh-CN" altLang="en-US" baseline="0" dirty="0" smtClean="0"/>
              <a:t> </a:t>
            </a:r>
            <a:r>
              <a:rPr lang="en-US" altLang="zh-CN" baseline="0" dirty="0" smtClean="0"/>
              <a:t>algorithm</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proposed</a:t>
            </a:r>
            <a:r>
              <a:rPr lang="zh-CN" altLang="en-US" baseline="0" dirty="0" smtClean="0"/>
              <a:t> </a:t>
            </a:r>
            <a:r>
              <a:rPr lang="en-US" altLang="zh-CN" baseline="0" dirty="0" smtClean="0"/>
              <a:t>scheme.</a:t>
            </a:r>
            <a:r>
              <a:rPr lang="zh-CN" altLang="en-US" baseline="0" dirty="0" smtClean="0"/>
              <a:t> </a:t>
            </a:r>
            <a:r>
              <a:rPr lang="en-US" altLang="zh-CN" baseline="0" dirty="0" smtClean="0"/>
              <a:t>The</a:t>
            </a:r>
            <a:r>
              <a:rPr lang="zh-CN" altLang="en-US" baseline="0" dirty="0" smtClean="0"/>
              <a:t> </a:t>
            </a:r>
            <a:r>
              <a:rPr lang="en-US" altLang="zh-CN" baseline="0" dirty="0" smtClean="0"/>
              <a:t>area</a:t>
            </a:r>
            <a:r>
              <a:rPr lang="zh-CN" altLang="en-US" baseline="0" dirty="0" smtClean="0"/>
              <a:t> </a:t>
            </a:r>
            <a:r>
              <a:rPr lang="en-US" altLang="zh-CN" baseline="0" dirty="0" smtClean="0"/>
              <a:t>of</a:t>
            </a:r>
            <a:r>
              <a:rPr lang="zh-CN" altLang="en-US" baseline="0" dirty="0" smtClean="0"/>
              <a:t> </a:t>
            </a:r>
            <a:r>
              <a:rPr lang="en-US" altLang="zh-CN" baseline="0" dirty="0" smtClean="0"/>
              <a:t>eye</a:t>
            </a:r>
            <a:r>
              <a:rPr lang="zh-CN" altLang="en-US" baseline="0" dirty="0" smtClean="0"/>
              <a:t> </a:t>
            </a:r>
            <a:r>
              <a:rPr lang="en-US" altLang="zh-CN" baseline="0" dirty="0" smtClean="0"/>
              <a:t>and</a:t>
            </a:r>
            <a:r>
              <a:rPr lang="zh-CN" altLang="en-US" baseline="0" dirty="0" smtClean="0"/>
              <a:t> </a:t>
            </a:r>
            <a:r>
              <a:rPr lang="en-US" altLang="zh-CN" baseline="0" dirty="0" smtClean="0"/>
              <a:t>nose</a:t>
            </a:r>
            <a:r>
              <a:rPr lang="zh-CN" altLang="en-US" baseline="0" dirty="0" smtClean="0"/>
              <a:t> </a:t>
            </a:r>
            <a:r>
              <a:rPr lang="en-US" altLang="zh-CN" baseline="0" dirty="0" smtClean="0"/>
              <a:t>is</a:t>
            </a:r>
            <a:r>
              <a:rPr lang="zh-CN" altLang="en-US" baseline="0" dirty="0" smtClean="0"/>
              <a:t> </a:t>
            </a:r>
            <a:r>
              <a:rPr lang="en-US" altLang="zh-CN" baseline="0" dirty="0" smtClean="0"/>
              <a:t>zoomed</a:t>
            </a:r>
            <a:r>
              <a:rPr lang="zh-CN" altLang="en-US" baseline="0" dirty="0" smtClean="0"/>
              <a:t> </a:t>
            </a:r>
            <a:r>
              <a:rPr lang="en-US" altLang="zh-CN" baseline="0" dirty="0" smtClean="0"/>
              <a:t>out.</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is</a:t>
            </a:r>
            <a:r>
              <a:rPr lang="zh-CN" altLang="en-US" baseline="0" dirty="0" smtClean="0"/>
              <a:t> </a:t>
            </a:r>
            <a:r>
              <a:rPr lang="en-US" altLang="zh-CN" baseline="0" dirty="0" smtClean="0"/>
              <a:t>better</a:t>
            </a:r>
            <a:r>
              <a:rPr lang="zh-CN" altLang="en-US" baseline="0" dirty="0" smtClean="0"/>
              <a:t> </a:t>
            </a:r>
            <a:r>
              <a:rPr lang="en-US" altLang="zh-CN" baseline="0" dirty="0" smtClean="0"/>
              <a:t>in</a:t>
            </a:r>
            <a:r>
              <a:rPr lang="zh-CN" altLang="en-US" baseline="0" dirty="0" smtClean="0"/>
              <a:t> </a:t>
            </a:r>
            <a:r>
              <a:rPr lang="en-US" altLang="zh-CN" baseline="0" dirty="0" smtClean="0"/>
              <a:t>fine</a:t>
            </a:r>
            <a:r>
              <a:rPr lang="zh-CN" altLang="en-US" baseline="0" dirty="0" smtClean="0"/>
              <a:t> </a:t>
            </a:r>
            <a:r>
              <a:rPr lang="en-US" altLang="zh-CN" baseline="0" dirty="0" smtClean="0"/>
              <a:t>grind</a:t>
            </a:r>
            <a:r>
              <a:rPr lang="zh-CN" altLang="en-US" baseline="0" dirty="0" smtClean="0"/>
              <a:t> </a:t>
            </a:r>
            <a:r>
              <a:rPr lang="en-US" altLang="zh-CN" baseline="0" dirty="0" smtClean="0"/>
              <a:t>areas.</a:t>
            </a:r>
            <a:r>
              <a:rPr lang="zh-CN" altLang="en-US" baseline="0" dirty="0" smtClean="0"/>
              <a:t> </a:t>
            </a:r>
            <a:r>
              <a:rPr lang="en-US" altLang="zh-CN" baseline="0" dirty="0" smtClean="0"/>
              <a:t>The</a:t>
            </a:r>
            <a:r>
              <a:rPr lang="zh-CN" altLang="en-US" baseline="0" dirty="0" smtClean="0"/>
              <a:t> </a:t>
            </a:r>
            <a:r>
              <a:rPr lang="en-US" altLang="zh-CN" baseline="0" dirty="0" smtClean="0"/>
              <a:t>eyelash</a:t>
            </a:r>
            <a:r>
              <a:rPr lang="zh-CN" altLang="en-US" baseline="0" dirty="0" smtClean="0"/>
              <a:t> </a:t>
            </a:r>
            <a:r>
              <a:rPr lang="en-US" altLang="zh-CN" baseline="0" dirty="0" smtClean="0"/>
              <a:t>is</a:t>
            </a:r>
            <a:r>
              <a:rPr lang="zh-CN" altLang="en-US" baseline="0" dirty="0" smtClean="0"/>
              <a:t> </a:t>
            </a:r>
            <a:r>
              <a:rPr lang="en-US" altLang="zh-CN" baseline="0" dirty="0" smtClean="0"/>
              <a:t>clear</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shape</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nostril</a:t>
            </a:r>
            <a:r>
              <a:rPr lang="zh-CN" altLang="en-US" baseline="0" dirty="0" smtClean="0"/>
              <a:t> </a:t>
            </a:r>
            <a:r>
              <a:rPr lang="en-US" altLang="zh-CN" baseline="0" dirty="0" smtClean="0"/>
              <a:t>is</a:t>
            </a:r>
            <a:r>
              <a:rPr lang="zh-CN" altLang="en-US" baseline="0" dirty="0" smtClean="0"/>
              <a:t> </a:t>
            </a:r>
            <a:r>
              <a:rPr lang="en-US" altLang="zh-CN" baseline="0" dirty="0" smtClean="0"/>
              <a:t>natural.</a:t>
            </a:r>
            <a:r>
              <a:rPr lang="zh-CN" altLang="en-US" baseline="0" dirty="0" smtClean="0"/>
              <a:t> </a:t>
            </a:r>
            <a:r>
              <a:rPr lang="en-US" altLang="zh-CN" baseline="0" dirty="0" smtClean="0"/>
              <a:t>However,</a:t>
            </a:r>
            <a:r>
              <a:rPr lang="zh-CN" altLang="en-US" baseline="0" dirty="0" smtClean="0"/>
              <a:t> </a:t>
            </a:r>
            <a:r>
              <a:rPr lang="en-US" altLang="zh-CN" baseline="0" dirty="0" smtClean="0"/>
              <a:t>jpeg2000</a:t>
            </a:r>
            <a:r>
              <a:rPr lang="zh-CN" altLang="en-US" baseline="0" dirty="0" smtClean="0"/>
              <a:t> </a:t>
            </a:r>
            <a:r>
              <a:rPr lang="en-US" altLang="zh-CN" baseline="0" dirty="0" smtClean="0"/>
              <a:t>compressed</a:t>
            </a:r>
            <a:r>
              <a:rPr lang="zh-CN" altLang="en-US" baseline="0" dirty="0" smtClean="0"/>
              <a:t> </a:t>
            </a:r>
            <a:r>
              <a:rPr lang="en-US" altLang="zh-CN" baseline="0" dirty="0" smtClean="0"/>
              <a:t>image</a:t>
            </a:r>
            <a:r>
              <a:rPr lang="zh-CN" altLang="en-US" baseline="0" dirty="0" smtClean="0"/>
              <a:t> </a:t>
            </a:r>
            <a:r>
              <a:rPr lang="en-US" altLang="zh-CN" baseline="0" dirty="0" smtClean="0"/>
              <a:t>loses</a:t>
            </a:r>
            <a:r>
              <a:rPr lang="zh-CN" altLang="en-US" baseline="0" dirty="0" smtClean="0"/>
              <a:t> </a:t>
            </a:r>
            <a:r>
              <a:rPr lang="en-US" altLang="zh-CN" baseline="0" dirty="0" smtClean="0"/>
              <a:t>some</a:t>
            </a:r>
            <a:r>
              <a:rPr lang="zh-CN" altLang="en-US" baseline="0" dirty="0" smtClean="0"/>
              <a:t> </a:t>
            </a:r>
            <a:r>
              <a:rPr lang="en-US" altLang="zh-CN" baseline="0" dirty="0" smtClean="0"/>
              <a:t>high</a:t>
            </a:r>
            <a:r>
              <a:rPr lang="zh-CN" altLang="en-US" baseline="0" dirty="0" smtClean="0"/>
              <a:t> </a:t>
            </a:r>
            <a:r>
              <a:rPr lang="en-US" altLang="zh-CN" baseline="0" dirty="0" smtClean="0"/>
              <a:t>frequency.</a:t>
            </a:r>
            <a:r>
              <a:rPr lang="zh-CN" altLang="en-US" baseline="0" dirty="0" smtClean="0"/>
              <a:t> </a:t>
            </a:r>
            <a:r>
              <a:rPr lang="en-US" altLang="zh-CN" baseline="0" dirty="0" smtClean="0"/>
              <a:t>The</a:t>
            </a:r>
            <a:r>
              <a:rPr lang="zh-CN" altLang="en-US" baseline="0" dirty="0" smtClean="0"/>
              <a:t> </a:t>
            </a:r>
            <a:r>
              <a:rPr lang="en-US" altLang="zh-CN" baseline="0" dirty="0" smtClean="0"/>
              <a:t>blocky</a:t>
            </a:r>
            <a:r>
              <a:rPr lang="zh-CN" altLang="en-US" baseline="0" dirty="0" smtClean="0"/>
              <a:t> </a:t>
            </a:r>
            <a:r>
              <a:rPr lang="en-US" altLang="zh-CN" baseline="0" dirty="0" smtClean="0"/>
              <a:t>effect</a:t>
            </a:r>
            <a:r>
              <a:rPr lang="zh-CN" altLang="en-US" baseline="0" dirty="0" smtClean="0"/>
              <a:t> </a:t>
            </a:r>
            <a:r>
              <a:rPr lang="en-US" altLang="zh-CN" baseline="0" dirty="0" smtClean="0"/>
              <a:t>is</a:t>
            </a:r>
            <a:r>
              <a:rPr lang="zh-CN" altLang="en-US" baseline="0" dirty="0" smtClean="0"/>
              <a:t> </a:t>
            </a:r>
            <a:r>
              <a:rPr lang="en-US" altLang="zh-CN" baseline="0" dirty="0" smtClean="0"/>
              <a:t>heavier</a:t>
            </a:r>
            <a:r>
              <a:rPr lang="zh-CN" altLang="en-US" baseline="0" dirty="0" smtClean="0"/>
              <a:t> </a:t>
            </a:r>
            <a:r>
              <a:rPr lang="en-US" altLang="zh-CN" baseline="0" dirty="0" smtClean="0"/>
              <a:t>in</a:t>
            </a:r>
            <a:r>
              <a:rPr lang="zh-CN" altLang="en-US" baseline="0" dirty="0" smtClean="0"/>
              <a:t> </a:t>
            </a:r>
            <a:r>
              <a:rPr lang="en-US" altLang="zh-CN" baseline="0" dirty="0" smtClean="0"/>
              <a:t>jpeg</a:t>
            </a:r>
            <a:r>
              <a:rPr lang="zh-CN" altLang="en-US" baseline="0" dirty="0" smtClean="0"/>
              <a:t> </a:t>
            </a:r>
            <a:r>
              <a:rPr lang="en-US" altLang="zh-CN" baseline="0" dirty="0" smtClean="0"/>
              <a:t>and</a:t>
            </a:r>
            <a:r>
              <a:rPr lang="zh-CN" altLang="en-US" baseline="0" dirty="0" smtClean="0"/>
              <a:t> </a:t>
            </a:r>
            <a:r>
              <a:rPr lang="en-US" altLang="zh-CN" baseline="0" dirty="0" err="1" smtClean="0"/>
              <a:t>rls-dla</a:t>
            </a:r>
            <a:r>
              <a:rPr lang="en-US" altLang="zh-CN" baseline="0" dirty="0" smtClean="0"/>
              <a:t>.</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24</a:t>
            </a:fld>
            <a:endParaRPr lang="zh-CN" altLang="en-US"/>
          </a:p>
        </p:txBody>
      </p:sp>
    </p:spTree>
    <p:extLst>
      <p:ext uri="{BB962C8B-B14F-4D97-AF65-F5344CB8AC3E}">
        <p14:creationId xmlns:p14="http://schemas.microsoft.com/office/powerpoint/2010/main" val="4147265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a:t>
            </a:r>
            <a:r>
              <a:rPr lang="zh-CN" altLang="en-US" dirty="0" smtClean="0"/>
              <a:t> </a:t>
            </a:r>
            <a:r>
              <a:rPr lang="en-US" altLang="zh-CN" dirty="0" smtClean="0"/>
              <a:t>conclusion,</a:t>
            </a:r>
            <a:r>
              <a:rPr lang="zh-CN" altLang="en-US" dirty="0" smtClean="0"/>
              <a:t> </a:t>
            </a:r>
            <a:r>
              <a:rPr lang="en-US" altLang="zh-CN" dirty="0" smtClean="0"/>
              <a:t>in</a:t>
            </a:r>
            <a:r>
              <a:rPr lang="zh-CN" altLang="en-US" dirty="0" smtClean="0"/>
              <a:t> </a:t>
            </a:r>
            <a:r>
              <a:rPr lang="en-US" altLang="zh-CN" dirty="0" smtClean="0"/>
              <a:t>our</a:t>
            </a:r>
            <a:r>
              <a:rPr lang="zh-CN" altLang="en-US" dirty="0" smtClean="0"/>
              <a:t> </a:t>
            </a:r>
            <a:r>
              <a:rPr lang="en-US" altLang="zh-CN" dirty="0" smtClean="0"/>
              <a:t>work,</a:t>
            </a:r>
            <a:r>
              <a:rPr lang="zh-CN" altLang="en-US" baseline="0" dirty="0" smtClean="0"/>
              <a:t> </a:t>
            </a:r>
            <a:r>
              <a:rPr lang="en-US" altLang="zh-CN" baseline="0" dirty="0" smtClean="0"/>
              <a:t>the</a:t>
            </a:r>
            <a:r>
              <a:rPr lang="zh-CN" altLang="en-US" baseline="0" dirty="0" smtClean="0"/>
              <a:t> </a:t>
            </a:r>
            <a:r>
              <a:rPr lang="en-US" altLang="zh-CN" baseline="0" dirty="0" smtClean="0"/>
              <a:t>image</a:t>
            </a:r>
            <a:r>
              <a:rPr lang="zh-CN" altLang="en-US" baseline="0" dirty="0" smtClean="0"/>
              <a:t> </a:t>
            </a:r>
            <a:r>
              <a:rPr lang="en-US" altLang="zh-CN" baseline="0" dirty="0" smtClean="0"/>
              <a:t>is</a:t>
            </a:r>
            <a:r>
              <a:rPr lang="zh-CN" altLang="en-US" baseline="0" dirty="0" smtClean="0"/>
              <a:t> </a:t>
            </a:r>
            <a:r>
              <a:rPr lang="en-US" altLang="zh-CN" baseline="0" dirty="0" smtClean="0"/>
              <a:t>represented</a:t>
            </a:r>
            <a:r>
              <a:rPr lang="zh-CN" altLang="en-US" baseline="0" dirty="0" smtClean="0"/>
              <a:t> </a:t>
            </a:r>
            <a:r>
              <a:rPr lang="en-US" altLang="zh-CN" baseline="0" dirty="0" smtClean="0"/>
              <a:t>by</a:t>
            </a:r>
            <a:r>
              <a:rPr lang="zh-CN" altLang="en-US" baseline="0" dirty="0" smtClean="0"/>
              <a:t> </a:t>
            </a:r>
            <a:r>
              <a:rPr lang="en-US" altLang="zh-CN" baseline="0" dirty="0" smtClean="0"/>
              <a:t>multiple</a:t>
            </a:r>
            <a:r>
              <a:rPr lang="zh-CN" altLang="en-US" baseline="0" dirty="0" smtClean="0"/>
              <a:t> </a:t>
            </a:r>
            <a:r>
              <a:rPr lang="en-US" altLang="zh-CN" baseline="0" dirty="0" smtClean="0"/>
              <a:t>learned</a:t>
            </a:r>
            <a:r>
              <a:rPr lang="zh-CN" altLang="en-US" baseline="0" dirty="0" smtClean="0"/>
              <a:t> </a:t>
            </a:r>
            <a:r>
              <a:rPr lang="en-US" altLang="zh-CN" baseline="0" dirty="0" smtClean="0"/>
              <a:t>geometric</a:t>
            </a:r>
            <a:r>
              <a:rPr lang="zh-CN" altLang="en-US" baseline="0" dirty="0" smtClean="0"/>
              <a:t> </a:t>
            </a:r>
            <a:r>
              <a:rPr lang="en-US" altLang="zh-CN" baseline="0" dirty="0" smtClean="0"/>
              <a:t>dictionaries.</a:t>
            </a:r>
            <a:r>
              <a:rPr lang="zh-CN" altLang="en-US" baseline="0" dirty="0" smtClean="0"/>
              <a:t> </a:t>
            </a:r>
            <a:r>
              <a:rPr lang="en-US" altLang="zh-CN" baseline="0" dirty="0" smtClean="0"/>
              <a:t>We</a:t>
            </a:r>
            <a:r>
              <a:rPr lang="zh-CN" altLang="en-US" baseline="0" dirty="0" smtClean="0"/>
              <a:t> </a:t>
            </a:r>
            <a:r>
              <a:rPr lang="en-US" altLang="zh-CN" baseline="0" dirty="0" smtClean="0"/>
              <a:t>deliver</a:t>
            </a:r>
            <a:r>
              <a:rPr lang="zh-CN" altLang="en-US" baseline="0" dirty="0" smtClean="0"/>
              <a:t> </a:t>
            </a:r>
            <a:r>
              <a:rPr lang="en-US" altLang="zh-CN" baseline="0" dirty="0" smtClean="0"/>
              <a:t>the</a:t>
            </a:r>
            <a:r>
              <a:rPr lang="zh-CN" altLang="en-US" baseline="0" dirty="0" smtClean="0"/>
              <a:t> </a:t>
            </a:r>
            <a:r>
              <a:rPr lang="en-US" altLang="zh-CN" baseline="0" dirty="0" smtClean="0"/>
              <a:t>solution</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multiple</a:t>
            </a:r>
            <a:r>
              <a:rPr lang="zh-CN" altLang="en-US" baseline="0" dirty="0" smtClean="0"/>
              <a:t> </a:t>
            </a:r>
            <a:r>
              <a:rPr lang="en-US" altLang="zh-CN" baseline="0" dirty="0" smtClean="0"/>
              <a:t>dictionary</a:t>
            </a:r>
            <a:r>
              <a:rPr lang="zh-CN" altLang="en-US" baseline="0" dirty="0" smtClean="0"/>
              <a:t> </a:t>
            </a:r>
            <a:r>
              <a:rPr lang="en-US" altLang="zh-CN" baseline="0" dirty="0" smtClean="0"/>
              <a:t>model.</a:t>
            </a:r>
            <a:r>
              <a:rPr lang="zh-CN" altLang="en-US" baseline="0" dirty="0" smtClean="0"/>
              <a:t> </a:t>
            </a:r>
            <a:r>
              <a:rPr lang="en-US" altLang="zh-CN" baseline="0" dirty="0" smtClean="0"/>
              <a:t>Furthermore,</a:t>
            </a:r>
            <a:r>
              <a:rPr lang="zh-CN" altLang="en-US" baseline="0" dirty="0" smtClean="0"/>
              <a:t> </a:t>
            </a:r>
            <a:r>
              <a:rPr lang="en-US" altLang="zh-CN" baseline="0" dirty="0" smtClean="0"/>
              <a:t>we</a:t>
            </a:r>
            <a:r>
              <a:rPr lang="zh-CN" altLang="en-US" baseline="0" dirty="0" smtClean="0"/>
              <a:t> </a:t>
            </a:r>
            <a:r>
              <a:rPr lang="en-US" altLang="zh-CN" baseline="0" dirty="0" smtClean="0"/>
              <a:t>show</a:t>
            </a:r>
            <a:r>
              <a:rPr lang="zh-CN" altLang="en-US" baseline="0" dirty="0" smtClean="0"/>
              <a:t> </a:t>
            </a:r>
            <a:r>
              <a:rPr lang="en-US" altLang="zh-CN" baseline="0" dirty="0" smtClean="0"/>
              <a:t>the</a:t>
            </a:r>
            <a:r>
              <a:rPr lang="zh-CN" altLang="en-US" baseline="0" dirty="0" smtClean="0"/>
              <a:t> </a:t>
            </a:r>
            <a:r>
              <a:rPr lang="en-US" altLang="zh-CN" baseline="0" dirty="0" smtClean="0"/>
              <a:t>application</a:t>
            </a:r>
            <a:r>
              <a:rPr lang="zh-CN" altLang="en-US" baseline="0" dirty="0" smtClean="0"/>
              <a:t> </a:t>
            </a:r>
            <a:r>
              <a:rPr lang="en-US" altLang="zh-CN" baseline="0" dirty="0" smtClean="0"/>
              <a:t>of</a:t>
            </a:r>
            <a:r>
              <a:rPr lang="zh-CN" altLang="en-US" baseline="0" dirty="0" smtClean="0"/>
              <a:t> </a:t>
            </a:r>
            <a:r>
              <a:rPr lang="en-US" altLang="zh-CN" baseline="0" dirty="0" smtClean="0"/>
              <a:t>our</a:t>
            </a:r>
            <a:r>
              <a:rPr lang="zh-CN" altLang="en-US" baseline="0" dirty="0" smtClean="0"/>
              <a:t> </a:t>
            </a:r>
            <a:r>
              <a:rPr lang="en-US" altLang="zh-CN" baseline="0" dirty="0" smtClean="0"/>
              <a:t>dictionary</a:t>
            </a:r>
            <a:r>
              <a:rPr lang="zh-CN" altLang="en-US" baseline="0" dirty="0" smtClean="0"/>
              <a:t> </a:t>
            </a:r>
            <a:r>
              <a:rPr lang="en-US" altLang="zh-CN" baseline="0" dirty="0" smtClean="0"/>
              <a:t>to</a:t>
            </a:r>
            <a:r>
              <a:rPr lang="zh-CN" altLang="en-US" baseline="0" dirty="0" smtClean="0"/>
              <a:t> </a:t>
            </a:r>
            <a:r>
              <a:rPr lang="en-US" altLang="zh-CN" baseline="0" dirty="0" smtClean="0"/>
              <a:t>image</a:t>
            </a:r>
            <a:r>
              <a:rPr lang="zh-CN" altLang="en-US" baseline="0" dirty="0" smtClean="0"/>
              <a:t> </a:t>
            </a:r>
            <a:r>
              <a:rPr lang="en-US" altLang="zh-CN" baseline="0" dirty="0" smtClean="0"/>
              <a:t>compression.</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25</a:t>
            </a:fld>
            <a:endParaRPr lang="zh-CN" altLang="en-US"/>
          </a:p>
        </p:txBody>
      </p:sp>
    </p:spTree>
    <p:extLst>
      <p:ext uri="{BB962C8B-B14F-4D97-AF65-F5344CB8AC3E}">
        <p14:creationId xmlns:p14="http://schemas.microsoft.com/office/powerpoint/2010/main" val="104111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reference.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26</a:t>
            </a:fld>
            <a:endParaRPr lang="zh-CN" altLang="en-US"/>
          </a:p>
        </p:txBody>
      </p:sp>
    </p:spTree>
    <p:extLst>
      <p:ext uri="{BB962C8B-B14F-4D97-AF65-F5344CB8AC3E}">
        <p14:creationId xmlns:p14="http://schemas.microsoft.com/office/powerpoint/2010/main" val="3365888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27</a:t>
            </a:fld>
            <a:endParaRPr lang="zh-CN" altLang="en-US"/>
          </a:p>
        </p:txBody>
      </p:sp>
    </p:spTree>
    <p:extLst>
      <p:ext uri="{BB962C8B-B14F-4D97-AF65-F5344CB8AC3E}">
        <p14:creationId xmlns:p14="http://schemas.microsoft.com/office/powerpoint/2010/main" val="316624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28</a:t>
            </a:fld>
            <a:endParaRPr lang="zh-CN" altLang="en-US"/>
          </a:p>
        </p:txBody>
      </p:sp>
    </p:spTree>
    <p:extLst>
      <p:ext uri="{BB962C8B-B14F-4D97-AF65-F5344CB8AC3E}">
        <p14:creationId xmlns:p14="http://schemas.microsoft.com/office/powerpoint/2010/main" val="334179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0" dirty="0" smtClean="0"/>
              <a:t>The</a:t>
            </a:r>
            <a:r>
              <a:rPr lang="en-US" altLang="zh-CN" sz="1800" b="0" kern="0" baseline="0" dirty="0" smtClean="0"/>
              <a:t> basic sparse coding model is as follows. Given dictionary D and observations x, solve the sparse coefficients \alpha. Therefore, we can reconstruct observation x by D and \alpha. Let the number of nonzero element in \alpha be smallest. However, the L0 norm problem is NP hard. Generally, two ways are adopted to tackle it. On the one hand, convex relaxation methods uses L1 norm,  such as basis pursuit and LARS. On the other hand, greedy methods such as orthogonal matching pursuit is adopted. The dictionary is over-complete. However, the solution is unique if \alpha is sparse enough.</a:t>
            </a:r>
            <a:endParaRPr lang="en-US" altLang="zh-CN" sz="1800" b="0" kern="0" dirty="0" smtClean="0"/>
          </a:p>
        </p:txBody>
      </p:sp>
    </p:spTree>
    <p:extLst>
      <p:ext uri="{BB962C8B-B14F-4D97-AF65-F5344CB8AC3E}">
        <p14:creationId xmlns:p14="http://schemas.microsoft.com/office/powerpoint/2010/main" val="386674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800" b="1" kern="0" dirty="0" smtClean="0"/>
              <a:t>Dictionary</a:t>
            </a:r>
            <a:r>
              <a:rPr lang="en-US" altLang="zh-CN" sz="1800" b="1" kern="0" baseline="0" dirty="0" smtClean="0"/>
              <a:t> learning is t</a:t>
            </a:r>
            <a:r>
              <a:rPr lang="en-US" altLang="zh-CN" sz="1800" b="1" kern="0" dirty="0" smtClean="0"/>
              <a:t>he</a:t>
            </a:r>
            <a:r>
              <a:rPr lang="en-US" altLang="zh-CN" sz="1800" b="1" kern="0" baseline="0" dirty="0" smtClean="0"/>
              <a:t> issue of</a:t>
            </a:r>
            <a:r>
              <a:rPr lang="zh-CN" altLang="en-US" sz="1800" b="1" kern="0" baseline="0" dirty="0" smtClean="0"/>
              <a:t> </a:t>
            </a:r>
            <a:r>
              <a:rPr lang="en-US" altLang="zh-CN" sz="1800" b="1" kern="0" baseline="0" dirty="0" smtClean="0"/>
              <a:t>choosing</a:t>
            </a:r>
            <a:r>
              <a:rPr lang="zh-CN" altLang="en-US" sz="1800" b="1" kern="0" baseline="0" dirty="0" smtClean="0"/>
              <a:t> </a:t>
            </a:r>
            <a:r>
              <a:rPr lang="en-US" altLang="zh-CN" sz="1800" b="1" kern="0" baseline="0" dirty="0" smtClean="0"/>
              <a:t>the dictionary.  There’re two ways. On the one hand, we can use off-the-shelf basis, such as DCT, DFT, and wavelet. These basis are simple and </a:t>
            </a:r>
            <a:r>
              <a:rPr lang="en-US" altLang="zh-CN" sz="1800" b="1" kern="0" baseline="0" dirty="0" err="1" smtClean="0"/>
              <a:t>fast,since</a:t>
            </a:r>
            <a:r>
              <a:rPr lang="zh-CN" altLang="en-US" sz="1800" b="1" kern="0" baseline="0" dirty="0" smtClean="0"/>
              <a:t> </a:t>
            </a:r>
            <a:r>
              <a:rPr lang="en-US" altLang="zh-CN" sz="1800" b="1" kern="0" baseline="0" dirty="0" smtClean="0"/>
              <a:t>they use predefined transforms. On the other hand, learning basis from image samples is attractive since the performance is better. These algorithms are K-SVD, online dictionary and others. </a:t>
            </a:r>
            <a:endParaRPr lang="en-US" altLang="zh-CN" sz="1800" b="1" kern="0" dirty="0" smtClean="0"/>
          </a:p>
        </p:txBody>
      </p:sp>
    </p:spTree>
    <p:extLst>
      <p:ext uri="{BB962C8B-B14F-4D97-AF65-F5344CB8AC3E}">
        <p14:creationId xmlns:p14="http://schemas.microsoft.com/office/powerpoint/2010/main" val="346911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our</a:t>
            </a:r>
            <a:r>
              <a:rPr lang="en-US" altLang="zh-CN" baseline="0" dirty="0" smtClean="0"/>
              <a:t> work, we focus on</a:t>
            </a:r>
            <a:r>
              <a:rPr lang="zh-CN" altLang="en-US" baseline="0" dirty="0" smtClean="0"/>
              <a:t> </a:t>
            </a:r>
            <a:r>
              <a:rPr lang="en-US" altLang="zh-CN" baseline="0" dirty="0" smtClean="0"/>
              <a:t>the application of image compression. The off-the-shelf basis are adopted in standard image codec. For example, JPEG employs discrete cosine transform, and JPEG2000 adopts discrete wavelet transform. However, in these transforms, the high frequency coefficients are truncated during image compression, resulting in blur or ringing effect in low bit-rate image. The learning-based codec is much better. Images are sliced into patches </a:t>
            </a:r>
            <a:r>
              <a:rPr lang="en-US" altLang="zh-CN" baseline="0" dirty="0" err="1" smtClean="0"/>
              <a:t>x_i</a:t>
            </a:r>
            <a:r>
              <a:rPr lang="en-US" altLang="zh-CN" baseline="0" dirty="0" smtClean="0"/>
              <a:t>. Each patch is represented by the learned dictionary atoms chosen by sparse coefficients A. Only to transmit the nonzero elements and their locations in</a:t>
            </a:r>
            <a:r>
              <a:rPr lang="zh-CN" altLang="en-US" baseline="0" dirty="0" smtClean="0"/>
              <a:t> </a:t>
            </a:r>
            <a:r>
              <a:rPr lang="en-US" altLang="zh-CN" baseline="0" dirty="0" smtClean="0"/>
              <a:t>A</a:t>
            </a:r>
            <a:r>
              <a:rPr lang="zh-CN" altLang="en-US" baseline="0" dirty="0" smtClean="0"/>
              <a:t> </a:t>
            </a:r>
            <a:r>
              <a:rPr lang="en-US" altLang="zh-CN" baseline="0" dirty="0" smtClean="0"/>
              <a:t>is enough for the decoder  to reconstruct the image. This method consumes very few bits.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5</a:t>
            </a:fld>
            <a:endParaRPr lang="zh-CN" altLang="en-US"/>
          </a:p>
        </p:txBody>
      </p:sp>
    </p:spTree>
    <p:extLst>
      <p:ext uri="{BB962C8B-B14F-4D97-AF65-F5344CB8AC3E}">
        <p14:creationId xmlns:p14="http://schemas.microsoft.com/office/powerpoint/2010/main" val="147090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Conventionally,</a:t>
            </a:r>
            <a:r>
              <a:rPr lang="en-US" altLang="zh-CN" baseline="0" dirty="0" smtClean="0"/>
              <a:t> a unified dictionary is learned from image samples. However, the dictionary is dominated by the mainstream feature in the images whereas some subtle details may be suppressed. Secondly,  image samples may belong to different subspaces, thereby a unified dictionary is not optimal for various pattern. As a result, a unified dictionary is not good for fine-grid areas.  To address this issue, we propose the multiple learned geometric dictionaries approach. We learned a Universal dictionary D_0 and several Geometric-specific dictionaries D_1, D_2,…, </a:t>
            </a:r>
            <a:r>
              <a:rPr lang="en-US" altLang="zh-CN" baseline="0" dirty="0" err="1" smtClean="0"/>
              <a:t>D_k</a:t>
            </a:r>
            <a:r>
              <a:rPr lang="en-US" altLang="zh-CN" baseline="0" dirty="0" smtClean="0"/>
              <a:t> to achieve better visual fidelity in fine-grid areas.</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6</a:t>
            </a:fld>
            <a:endParaRPr lang="zh-CN" altLang="en-US"/>
          </a:p>
        </p:txBody>
      </p:sp>
    </p:spTree>
    <p:extLst>
      <p:ext uri="{BB962C8B-B14F-4D97-AF65-F5344CB8AC3E}">
        <p14:creationId xmlns:p14="http://schemas.microsoft.com/office/powerpoint/2010/main" val="215856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the</a:t>
            </a:r>
            <a:r>
              <a:rPr lang="en-US" altLang="zh-CN" baseline="0" dirty="0" smtClean="0"/>
              <a:t> universal dictionary D_0 records homogenous components. Usually, these components are features shared universally across the image. The geometric-specific dictionaries D_1, D_2,…,</a:t>
            </a:r>
            <a:r>
              <a:rPr lang="en-US" altLang="zh-CN" baseline="0" dirty="0" err="1" smtClean="0"/>
              <a:t>D_k</a:t>
            </a:r>
            <a:r>
              <a:rPr lang="en-US" altLang="zh-CN" baseline="0" dirty="0" smtClean="0"/>
              <a:t> record heterogeneous components. Usually, these components are unique features locally. These</a:t>
            </a:r>
            <a:r>
              <a:rPr lang="zh-CN" altLang="en-US" baseline="0" dirty="0" smtClean="0"/>
              <a:t> </a:t>
            </a:r>
            <a:r>
              <a:rPr lang="en-US" altLang="zh-CN" baseline="0" dirty="0" smtClean="0"/>
              <a:t>two</a:t>
            </a:r>
            <a:r>
              <a:rPr lang="zh-CN" altLang="en-US" baseline="0" dirty="0" smtClean="0"/>
              <a:t> </a:t>
            </a:r>
            <a:r>
              <a:rPr lang="en-US" altLang="zh-CN" baseline="0" dirty="0" smtClean="0"/>
              <a:t>kinds</a:t>
            </a:r>
            <a:r>
              <a:rPr lang="zh-CN" altLang="en-US" baseline="0" dirty="0" smtClean="0"/>
              <a:t> </a:t>
            </a:r>
            <a:r>
              <a:rPr lang="en-US" altLang="zh-CN" baseline="0" dirty="0" smtClean="0"/>
              <a:t>of</a:t>
            </a:r>
            <a:r>
              <a:rPr lang="zh-CN" altLang="en-US" baseline="0" dirty="0" smtClean="0"/>
              <a:t> </a:t>
            </a:r>
            <a:r>
              <a:rPr lang="en-US" altLang="zh-CN" baseline="0" dirty="0" smtClean="0"/>
              <a:t>dictionaries</a:t>
            </a:r>
            <a:r>
              <a:rPr lang="zh-CN" altLang="en-US" baseline="0" dirty="0" smtClean="0"/>
              <a:t> </a:t>
            </a:r>
            <a:r>
              <a:rPr lang="en-US" altLang="zh-CN" baseline="0" dirty="0" smtClean="0"/>
              <a:t>are</a:t>
            </a:r>
            <a:r>
              <a:rPr lang="zh-CN" altLang="en-US" baseline="0" dirty="0" smtClean="0"/>
              <a:t> </a:t>
            </a:r>
            <a:r>
              <a:rPr lang="en-US" altLang="zh-CN" baseline="0" dirty="0" smtClean="0"/>
              <a:t>complementary.</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7</a:t>
            </a:fld>
            <a:endParaRPr lang="zh-CN" altLang="en-US"/>
          </a:p>
        </p:txBody>
      </p:sp>
    </p:spTree>
    <p:extLst>
      <p:ext uri="{BB962C8B-B14F-4D97-AF65-F5344CB8AC3E}">
        <p14:creationId xmlns:p14="http://schemas.microsoft.com/office/powerpoint/2010/main" val="397803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is the framework of our work.  The procedure</a:t>
            </a:r>
            <a:r>
              <a:rPr lang="en-US" altLang="zh-CN" baseline="0" dirty="0" smtClean="0"/>
              <a:t> contains two stages: the dictionary learning stage and the image codec stage. In the dictionary learning stage, firstly, the training image is separated to different geometric components. Image is decomposed to base layer and detail layer.  The detail layer is further clustered to several groups according to the gradient orientation. Secondly, we jointly learn multiple dictionaries. Several geometric-specific dictionaries for the detail layer is trained, each corresponding to a gradient orientation.  Also, a universal dictionary is trained for the base layer.  In the image codec stage, the learned dictionaries are stored in the encoder and decoder before hand. The encoder sparse represents the image using the dictionary, and the coefficients are quantized, entropy coded and transmitted. The decoder does the inverse steps to reconstruct the image.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8</a:t>
            </a:fld>
            <a:endParaRPr lang="zh-CN" altLang="en-US"/>
          </a:p>
        </p:txBody>
      </p:sp>
    </p:spTree>
    <p:extLst>
      <p:ext uri="{BB962C8B-B14F-4D97-AF65-F5344CB8AC3E}">
        <p14:creationId xmlns:p14="http://schemas.microsoft.com/office/powerpoint/2010/main" val="210705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stage of dictionary learning, the first step is geometric component separation. The image is decomposed into two layers according to the energy of different gradient directions in the image. As</a:t>
                </a:r>
                <a:r>
                  <a:rPr lang="zh-CN" altLang="en-US" baseline="0" dirty="0" smtClean="0"/>
                  <a:t> </a:t>
                </a:r>
                <a:r>
                  <a:rPr lang="en-US" altLang="zh-CN" baseline="0" dirty="0" smtClean="0"/>
                  <a:t>mentioned</a:t>
                </a:r>
                <a:r>
                  <a:rPr lang="zh-CN" altLang="en-US" baseline="0" dirty="0" smtClean="0"/>
                  <a:t> </a:t>
                </a:r>
                <a:r>
                  <a:rPr lang="en-US" altLang="zh-CN" baseline="0" dirty="0" smtClean="0"/>
                  <a:t>before,</a:t>
                </a:r>
                <a:r>
                  <a:rPr lang="zh-CN" altLang="en-US" baseline="0" dirty="0" smtClean="0"/>
                  <a:t> </a:t>
                </a:r>
                <a:r>
                  <a:rPr lang="en-US" altLang="zh-CN" baseline="0" dirty="0" smtClean="0"/>
                  <a:t>the base layer contains smooth and homogeneous components. The detail layer contains high frequency, heterogeneous components. </a:t>
                </a:r>
                <a:r>
                  <a:rPr lang="en-US" altLang="zh-CN" dirty="0" smtClean="0"/>
                  <a:t> Furthermore, the patches</a:t>
                </a:r>
                <a:r>
                  <a:rPr lang="en-US" altLang="zh-CN" baseline="0" dirty="0" smtClean="0"/>
                  <a:t> in the detail layer is clustered into 6 sets according to the orientation of the domain gradient direction. </a:t>
                </a:r>
                <a:r>
                  <a:rPr lang="en-US" altLang="zh-CN" dirty="0" smtClean="0"/>
                  <a:t> To do this,</a:t>
                </a:r>
                <a:r>
                  <a:rPr lang="en-US" altLang="zh-CN" baseline="0" dirty="0" smtClean="0"/>
                  <a:t> we compute the horizontal and vertical gradient per pixel, denoted as </a:t>
                </a:r>
                <a:r>
                  <a:rPr lang="en-US" altLang="zh-CN" baseline="0" dirty="0" err="1" smtClean="0"/>
                  <a:t>g_j</a:t>
                </a:r>
                <a:r>
                  <a:rPr lang="en-US" altLang="zh-CN" dirty="0" smtClean="0"/>
                  <a:t>. The</a:t>
                </a:r>
                <a:r>
                  <a:rPr lang="en-US" altLang="zh-CN" baseline="0" dirty="0" smtClean="0"/>
                  <a:t> gradient map is the gradient for every pixel in the patch,  denoted as </a:t>
                </a:r>
                <a:r>
                  <a:rPr lang="en-US" altLang="zh-CN" baseline="0" dirty="0" err="1" smtClean="0"/>
                  <a:t>G_i</a:t>
                </a:r>
                <a:r>
                  <a:rPr lang="en-US" altLang="zh-CN" baseline="0" dirty="0" smtClean="0"/>
                  <a:t> for patch </a:t>
                </a:r>
                <a:r>
                  <a:rPr lang="en-US" altLang="zh-CN" baseline="0" dirty="0" err="1" smtClean="0"/>
                  <a:t>x_i</a:t>
                </a:r>
                <a:r>
                  <a:rPr lang="en-US" altLang="zh-CN" baseline="0" dirty="0" smtClean="0"/>
                  <a:t>. According to gradient map </a:t>
                </a:r>
                <a:r>
                  <a:rPr lang="en-US" altLang="zh-CN" baseline="0" dirty="0" err="1" smtClean="0"/>
                  <a:t>G_i</a:t>
                </a:r>
                <a:r>
                  <a:rPr lang="en-US" altLang="zh-CN" baseline="0" dirty="0" smtClean="0"/>
                  <a:t>, the energy of each gradient direction can be computed.</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mc:Choice>
        <mc:Fallback xmlns="">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a:t>
                </a:r>
                <a:r>
                  <a:rPr lang="en-US" altLang="zh-CN" baseline="0" dirty="0" smtClean="0"/>
                  <a:t> will explain each stage in detail. In the stage of dictionary learning, the first step is geometric component separation. The image is decomposed into two layers according to the energy of different gradient directions in the image. The base layer contains smooth and homogeneous components. The detail layer contains high frequency, heterogeneous components. </a:t>
                </a:r>
                <a:r>
                  <a:rPr lang="en-US" altLang="zh-CN" dirty="0" smtClean="0"/>
                  <a:t> Furthermore, the patches</a:t>
                </a:r>
                <a:r>
                  <a:rPr lang="en-US" altLang="zh-CN" baseline="0" dirty="0" smtClean="0"/>
                  <a:t> in the detail layer is clustered into 6 sets according to the orientation of the domain gradient direction. </a:t>
                </a:r>
                <a:r>
                  <a:rPr lang="en-US" altLang="zh-CN" dirty="0" smtClean="0"/>
                  <a:t> To do this,</a:t>
                </a:r>
                <a:r>
                  <a:rPr lang="en-US" altLang="zh-CN" baseline="0" dirty="0" smtClean="0"/>
                  <a:t> we compute the horizontal and vertical gradient per pixel, denoted as </a:t>
                </a:r>
                <a:r>
                  <a:rPr lang="en-US" altLang="zh-CN" baseline="0" dirty="0" err="1" smtClean="0"/>
                  <a:t>g_j</a:t>
                </a:r>
                <a:r>
                  <a:rPr lang="zh-CN" altLang="en-US" baseline="0" dirty="0" smtClean="0"/>
                  <a:t>， </a:t>
                </a:r>
                <a:r>
                  <a:rPr lang="en-US" altLang="zh-CN" dirty="0" smtClean="0"/>
                  <a:t>where </a:t>
                </a:r>
                <a:r>
                  <a:rPr lang="en-US" altLang="zh-CN" i="0">
                    <a:latin typeface="Cambria Math" panose="02040503050406030204" pitchFamily="18" charset="0"/>
                  </a:rPr>
                  <a:t>𝑔_𝑗ℎ</a:t>
                </a:r>
                <a:r>
                  <a:rPr lang="en-US" altLang="zh-CN" dirty="0" smtClean="0"/>
                  <a:t> </a:t>
                </a:r>
                <a:r>
                  <a:rPr lang="en-US" altLang="zh-CN" dirty="0"/>
                  <a:t>and </a:t>
                </a:r>
                <a:r>
                  <a:rPr lang="en-US" altLang="zh-CN" i="0">
                    <a:latin typeface="Cambria Math" panose="02040503050406030204" pitchFamily="18" charset="0"/>
                  </a:rPr>
                  <a:t>𝑔_𝑗𝑣</a:t>
                </a:r>
                <a:r>
                  <a:rPr lang="en-US" altLang="zh-CN" dirty="0" smtClean="0"/>
                  <a:t> are the horizontal and vertical  </a:t>
                </a:r>
                <a:r>
                  <a:rPr lang="en-US" altLang="zh-CN" dirty="0" smtClean="0"/>
                  <a:t>gradient </a:t>
                </a:r>
                <a:r>
                  <a:rPr lang="en-US" altLang="zh-CN" dirty="0" smtClean="0"/>
                  <a:t>for </a:t>
                </a:r>
                <a:r>
                  <a:rPr lang="en-US" altLang="zh-CN" dirty="0"/>
                  <a:t>the </a:t>
                </a:r>
                <a:r>
                  <a:rPr lang="en-US" altLang="zh-CN" i="0">
                    <a:latin typeface="Cambria Math" panose="02040503050406030204" pitchFamily="18" charset="0"/>
                  </a:rPr>
                  <a:t>𝑗</a:t>
                </a:r>
                <a:r>
                  <a:rPr lang="en-US" altLang="zh-CN" dirty="0" err="1"/>
                  <a:t>th</a:t>
                </a:r>
                <a:r>
                  <a:rPr lang="en-US" altLang="zh-CN" dirty="0"/>
                  <a:t> pixel </a:t>
                </a:r>
                <a:r>
                  <a:rPr lang="en-US" altLang="zh-CN" dirty="0" smtClean="0"/>
                  <a:t>. The</a:t>
                </a:r>
                <a:r>
                  <a:rPr lang="en-US" altLang="zh-CN" baseline="0" dirty="0" smtClean="0"/>
                  <a:t> gradient map is the gradient for every pixel in the patch,  denoted as </a:t>
                </a:r>
                <a:r>
                  <a:rPr lang="en-US" altLang="zh-CN" baseline="0" dirty="0" err="1" smtClean="0"/>
                  <a:t>G_i</a:t>
                </a:r>
                <a:r>
                  <a:rPr lang="en-US" altLang="zh-CN" baseline="0" dirty="0" smtClean="0"/>
                  <a:t> for patch </a:t>
                </a:r>
                <a:r>
                  <a:rPr lang="en-US" altLang="zh-CN" baseline="0" dirty="0" err="1" smtClean="0"/>
                  <a:t>x_i</a:t>
                </a:r>
                <a:r>
                  <a:rPr lang="en-US" altLang="zh-CN" baseline="0" dirty="0" smtClean="0"/>
                  <a:t>. According to gradient map </a:t>
                </a:r>
                <a:r>
                  <a:rPr lang="en-US" altLang="zh-CN" baseline="0" dirty="0" err="1" smtClean="0"/>
                  <a:t>G_i</a:t>
                </a:r>
                <a:r>
                  <a:rPr lang="en-US" altLang="zh-CN" baseline="0" dirty="0" smtClean="0"/>
                  <a:t>, the energy of each gradient direction can be computed.</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mc:Fallback>
      </mc:AlternateContent>
      <p:sp>
        <p:nvSpPr>
          <p:cNvPr id="4" name="灯片编号占位符 3"/>
          <p:cNvSpPr>
            <a:spLocks noGrp="1"/>
          </p:cNvSpPr>
          <p:nvPr>
            <p:ph type="sldNum" sz="quarter" idx="10"/>
          </p:nvPr>
        </p:nvSpPr>
        <p:spPr/>
        <p:txBody>
          <a:bodyPr/>
          <a:lstStyle/>
          <a:p>
            <a:fld id="{BA3F4ACF-6B89-4373-AD9E-59DC215D9544}" type="slidenum">
              <a:rPr lang="zh-CN" altLang="en-US" smtClean="0"/>
              <a:pPr/>
              <a:t>9</a:t>
            </a:fld>
            <a:endParaRPr lang="zh-CN" altLang="en-US"/>
          </a:p>
        </p:txBody>
      </p:sp>
    </p:spTree>
    <p:extLst>
      <p:ext uri="{BB962C8B-B14F-4D97-AF65-F5344CB8AC3E}">
        <p14:creationId xmlns:p14="http://schemas.microsoft.com/office/powerpoint/2010/main" val="51829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174084"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zh-CN" altLang="en-US"/>
              </a:p>
            </p:txBody>
          </p:sp>
          <p:grpSp>
            <p:nvGrpSpPr>
              <p:cNvPr id="4" name="Group 5"/>
              <p:cNvGrpSpPr>
                <a:grpSpLocks/>
              </p:cNvGrpSpPr>
              <p:nvPr userDrawn="1"/>
            </p:nvGrpSpPr>
            <p:grpSpPr bwMode="auto">
              <a:xfrm>
                <a:off x="0" y="0"/>
                <a:ext cx="5760" cy="4320"/>
                <a:chOff x="0" y="0"/>
                <a:chExt cx="5760" cy="4320"/>
              </a:xfrm>
            </p:grpSpPr>
            <p:sp>
              <p:nvSpPr>
                <p:cNvPr id="174086"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87"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88"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89" name="Line 9"/>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0"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1"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2"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3"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4"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5"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6"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7"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8"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9"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0"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1"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2"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3"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4"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5"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6"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7"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9"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grpSp>
          <p:sp>
            <p:nvSpPr>
              <p:cNvPr id="17413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zh-CN" altLang="en-US"/>
              </a:p>
            </p:txBody>
          </p:sp>
        </p:grpSp>
        <p:grpSp>
          <p:nvGrpSpPr>
            <p:cNvPr id="5" name="Group 58"/>
            <p:cNvGrpSpPr>
              <a:grpSpLocks/>
            </p:cNvGrpSpPr>
            <p:nvPr userDrawn="1"/>
          </p:nvGrpSpPr>
          <p:grpSpPr bwMode="auto">
            <a:xfrm>
              <a:off x="3" y="559"/>
              <a:ext cx="4192" cy="1796"/>
              <a:chOff x="3" y="559"/>
              <a:chExt cx="4192" cy="1796"/>
            </a:xfrm>
          </p:grpSpPr>
          <p:sp>
            <p:nvSpPr>
              <p:cNvPr id="174139"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zh-CN" altLang="en-US"/>
              </a:p>
            </p:txBody>
          </p:sp>
          <p:sp>
            <p:nvSpPr>
              <p:cNvPr id="174140"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zh-CN" altLang="en-US"/>
              </a:p>
            </p:txBody>
          </p:sp>
          <p:sp>
            <p:nvSpPr>
              <p:cNvPr id="174141"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zh-CN" altLang="en-US"/>
              </a:p>
            </p:txBody>
          </p:sp>
          <p:sp>
            <p:nvSpPr>
              <p:cNvPr id="174142"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zh-CN" altLang="en-US"/>
              </a:p>
            </p:txBody>
          </p:sp>
        </p:grpSp>
        <p:grpSp>
          <p:nvGrpSpPr>
            <p:cNvPr id="6" name="Group 63"/>
            <p:cNvGrpSpPr>
              <a:grpSpLocks/>
            </p:cNvGrpSpPr>
            <p:nvPr userDrawn="1"/>
          </p:nvGrpSpPr>
          <p:grpSpPr bwMode="auto">
            <a:xfrm>
              <a:off x="1480" y="1952"/>
              <a:ext cx="3808" cy="1812"/>
              <a:chOff x="1480" y="1952"/>
              <a:chExt cx="3808" cy="1812"/>
            </a:xfrm>
          </p:grpSpPr>
          <p:sp>
            <p:nvSpPr>
              <p:cNvPr id="174144"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zh-CN" altLang="en-US"/>
              </a:p>
            </p:txBody>
          </p:sp>
          <p:sp>
            <p:nvSpPr>
              <p:cNvPr id="174145"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zh-CN" altLang="en-US"/>
              </a:p>
            </p:txBody>
          </p:sp>
          <p:sp>
            <p:nvSpPr>
              <p:cNvPr id="174146"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zh-CN" altLang="en-US"/>
              </a:p>
            </p:txBody>
          </p:sp>
        </p:grpSp>
      </p:grpSp>
      <p:sp>
        <p:nvSpPr>
          <p:cNvPr id="174147" name="Rectangle 67"/>
          <p:cNvSpPr>
            <a:spLocks noGrp="1" noChangeArrowheads="1"/>
          </p:cNvSpPr>
          <p:nvPr>
            <p:ph type="ctrTitle" hasCustomPrompt="1"/>
          </p:nvPr>
        </p:nvSpPr>
        <p:spPr>
          <a:xfrm>
            <a:off x="990600" y="1752600"/>
            <a:ext cx="7772400" cy="1143000"/>
          </a:xfrm>
        </p:spPr>
        <p:txBody>
          <a:bodyPr/>
          <a:lstStyle>
            <a:lvl1pPr>
              <a:defRPr/>
            </a:lvl1pPr>
          </a:lstStyle>
          <a:p>
            <a:r>
              <a:rPr lang="zh-CN" altLang="en-US" dirty="0" smtClean="0"/>
              <a:t>单击编辑母版标题样式</a:t>
            </a:r>
            <a:endParaRPr lang="zh-CN" altLang="en-GB" dirty="0"/>
          </a:p>
        </p:txBody>
      </p:sp>
      <p:sp>
        <p:nvSpPr>
          <p:cNvPr id="17414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zh-CN" altLang="en-US" smtClean="0"/>
              <a:t>单击此处编辑母版副标题样式</a:t>
            </a:r>
            <a:endParaRPr lang="zh-CN" altLang="en-GB"/>
          </a:p>
        </p:txBody>
      </p:sp>
      <p:sp>
        <p:nvSpPr>
          <p:cNvPr id="174149" name="Rectangle 69"/>
          <p:cNvSpPr>
            <a:spLocks noGrp="1" noChangeArrowheads="1"/>
          </p:cNvSpPr>
          <p:nvPr>
            <p:ph type="dt" sz="quarter" idx="2"/>
          </p:nvPr>
        </p:nvSpPr>
        <p:spPr>
          <a:xfrm>
            <a:off x="4763" y="6400800"/>
            <a:ext cx="1905000" cy="457200"/>
          </a:xfrm>
        </p:spPr>
        <p:txBody>
          <a:bodyPr/>
          <a:lstStyle>
            <a:lvl1pPr>
              <a:defRPr/>
            </a:lvl1pPr>
          </a:lstStyle>
          <a:p>
            <a:fld id="{612B5645-712A-405F-A070-78CC7D1EA33D}" type="datetime1">
              <a:rPr lang="zh-CN" altLang="en-US" smtClean="0"/>
              <a:pPr/>
              <a:t>16/12/8</a:t>
            </a:fld>
            <a:endParaRPr lang="zh-CN" altLang="en-US"/>
          </a:p>
        </p:txBody>
      </p:sp>
      <p:sp>
        <p:nvSpPr>
          <p:cNvPr id="174150" name="Rectangle 70"/>
          <p:cNvSpPr>
            <a:spLocks noGrp="1" noChangeArrowheads="1"/>
          </p:cNvSpPr>
          <p:nvPr>
            <p:ph type="ftr" sz="quarter" idx="3"/>
          </p:nvPr>
        </p:nvSpPr>
        <p:spPr/>
        <p:txBody>
          <a:bodyPr/>
          <a:lstStyle>
            <a:lvl1pPr>
              <a:defRPr/>
            </a:lvl1pPr>
          </a:lstStyle>
          <a:p>
            <a:endParaRPr lang="zh-CN" altLang="en-US"/>
          </a:p>
        </p:txBody>
      </p:sp>
      <p:sp>
        <p:nvSpPr>
          <p:cNvPr id="174151" name="Rectangle 71"/>
          <p:cNvSpPr>
            <a:spLocks noGrp="1" noChangeArrowheads="1"/>
          </p:cNvSpPr>
          <p:nvPr>
            <p:ph type="sldNum" sz="quarter" idx="4"/>
          </p:nvPr>
        </p:nvSpPr>
        <p:spPr>
          <a:xfrm>
            <a:off x="7262813" y="6400800"/>
            <a:ext cx="1905000" cy="457200"/>
          </a:xfrm>
        </p:spPr>
        <p:txBody>
          <a:bodyPr/>
          <a:lstStyle>
            <a:lvl1pPr>
              <a:defRPr/>
            </a:lvl1pPr>
          </a:lstStyle>
          <a:p>
            <a:fld id="{69B3A2C1-5DF4-430C-A319-877F6B572CE7}" type="slidenum">
              <a:rPr lang="zh-CN" altLang="en-US" smtClean="0"/>
              <a:pPr/>
              <a:t>‹#›</a:t>
            </a:fld>
            <a:endParaRPr lang="zh-CN" altLang="en-US" dirty="0"/>
          </a:p>
        </p:txBody>
      </p:sp>
    </p:spTree>
  </p:cSld>
  <p:clrMapOvr>
    <a:masterClrMapping/>
  </p:clrMapOvr>
  <p:transition>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Rectangle 63"/>
          <p:cNvSpPr>
            <a:spLocks noGrp="1" noChangeArrowheads="1"/>
          </p:cNvSpPr>
          <p:nvPr>
            <p:ph type="title"/>
          </p:nvPr>
        </p:nvSpPr>
        <p:spPr bwMode="auto">
          <a:xfrm>
            <a:off x="609600" y="142852"/>
            <a:ext cx="8210872" cy="105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352425" marR="0" lvl="0" indent="-352425" algn="l" defTabSz="914400" rtl="0" eaLnBrk="1" fontAlgn="base" latinLnBrk="0" hangingPunct="1">
              <a:lnSpc>
                <a:spcPct val="120000"/>
              </a:lnSpc>
              <a:spcBef>
                <a:spcPct val="0"/>
              </a:spcBef>
              <a:spcAft>
                <a:spcPct val="0"/>
              </a:spcAft>
              <a:buClr>
                <a:srgbClr val="000066"/>
              </a:buClr>
              <a:buSzTx/>
              <a:buFontTx/>
              <a:buNone/>
              <a:tabLst/>
              <a:defRPr/>
            </a:pPr>
            <a:endParaRPr lang="zh-CN" altLang="en-GB" dirty="0" smtClean="0"/>
          </a:p>
        </p:txBody>
      </p:sp>
      <p:sp>
        <p:nvSpPr>
          <p:cNvPr id="10" name="内容占位符 2"/>
          <p:cNvSpPr>
            <a:spLocks noGrp="1"/>
          </p:cNvSpPr>
          <p:nvPr>
            <p:ph idx="1"/>
          </p:nvPr>
        </p:nvSpPr>
        <p:spPr>
          <a:xfrm>
            <a:off x="585814" y="1268760"/>
            <a:ext cx="8234658" cy="4203338"/>
          </a:xfrm>
        </p:spPr>
        <p:txBody>
          <a:bodyPr/>
          <a:lstStyle>
            <a:lvl1pPr>
              <a:lnSpc>
                <a:spcPct val="100000"/>
              </a:lnSpc>
              <a:buClr>
                <a:srgbClr val="080808"/>
              </a:buClr>
              <a:buSzPct val="80000"/>
              <a:buFont typeface="Wingdings" pitchFamily="2" charset="2"/>
              <a:buChar char="l"/>
              <a:defRPr sz="2800" b="1">
                <a:effectLst>
                  <a:outerShdw blurRad="38100" dist="38100" dir="2700000" algn="tl">
                    <a:srgbClr val="000000">
                      <a:alpha val="43137"/>
                    </a:srgbClr>
                  </a:outerShdw>
                </a:effectLst>
                <a:latin typeface="黑体" pitchFamily="2" charset="-122"/>
                <a:ea typeface="黑体" pitchFamily="2" charset="-122"/>
              </a:defRPr>
            </a:lvl1pPr>
            <a:lvl2pPr>
              <a:lnSpc>
                <a:spcPct val="100000"/>
              </a:lnSpc>
              <a:defRPr sz="2400" b="0">
                <a:effectLst/>
                <a:latin typeface="黑体" pitchFamily="2" charset="-122"/>
                <a:ea typeface="黑体" pitchFamily="2" charset="-122"/>
              </a:defRPr>
            </a:lvl2pPr>
            <a:lvl3pPr>
              <a:lnSpc>
                <a:spcPct val="100000"/>
              </a:lnSpc>
              <a:buClr>
                <a:srgbClr val="080808"/>
              </a:buClr>
              <a:defRPr sz="2000" b="0">
                <a:effectLst/>
                <a:latin typeface="黑体" pitchFamily="2" charset="-122"/>
                <a:ea typeface="黑体" pitchFamily="2" charset="-122"/>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endParaRPr lang="zh-CN" altLang="en-US" dirty="0"/>
          </a:p>
        </p:txBody>
      </p:sp>
      <p:sp>
        <p:nvSpPr>
          <p:cNvPr id="2" name="日期占位符 1"/>
          <p:cNvSpPr>
            <a:spLocks noGrp="1"/>
          </p:cNvSpPr>
          <p:nvPr>
            <p:ph type="dt" sz="half" idx="10"/>
          </p:nvPr>
        </p:nvSpPr>
        <p:spPr/>
        <p:txBody>
          <a:bodyPr/>
          <a:lstStyle/>
          <a:p>
            <a:fld id="{63B01594-087A-489C-84DF-341ECD5FED27}" type="datetime1">
              <a:rPr lang="zh-CN" altLang="en-US" smtClean="0"/>
              <a:pPr/>
              <a:t>16/12/8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500174"/>
            <a:ext cx="7772400" cy="41148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fld id="{DB58741E-2FCC-48B4-B1AC-2128C3A2EF15}" type="datetime1">
              <a:rPr lang="zh-CN" altLang="en-US" smtClean="0"/>
              <a:pPr/>
              <a:t>16/12/8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BF802CB7-A636-4CFB-8EE9-6C476A2FB73E}" type="datetime1">
              <a:rPr lang="zh-CN" altLang="en-US" smtClean="0"/>
              <a:pPr/>
              <a:t>16/12/8</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lvl1pPr>
              <a:defRPr/>
            </a:lvl1pPr>
          </a:lstStyle>
          <a:p>
            <a:fld id="{E770D77D-3891-479C-A8F3-93C37FD9AEA2}" type="datetime1">
              <a:rPr lang="zh-CN" altLang="en-US" smtClean="0"/>
              <a:pPr/>
              <a:t>16/12/8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Clr>
                <a:schemeClr val="tx1"/>
              </a:buClr>
              <a:buSzPct val="100000"/>
              <a:buFont typeface="Wingdings" panose="05000000000000000000" pitchFamily="2" charset="2"/>
              <a:buChar char="l"/>
              <a:defRPr sz="2800" b="1" baseline="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vl2pPr marL="800100" indent="-342900">
              <a:buClr>
                <a:schemeClr val="tx1"/>
              </a:buClr>
              <a:buSzPct val="100000"/>
              <a:buFont typeface="Wingdings" panose="05000000000000000000" pitchFamily="2" charset="2"/>
              <a:buChar char="Ø"/>
              <a:defRPr sz="2400" baseline="0">
                <a:latin typeface="华文细黑" panose="02010600040101010101" pitchFamily="2" charset="-122"/>
                <a:ea typeface="华文细黑" panose="02010600040101010101" pitchFamily="2" charset="-122"/>
              </a:defRPr>
            </a:lvl2pPr>
            <a:lvl3pPr marL="1143000" indent="-228600">
              <a:buClr>
                <a:schemeClr val="tx1"/>
              </a:buClr>
              <a:buSzPct val="100000"/>
              <a:buFont typeface="Wingdings" panose="05000000000000000000" pitchFamily="2" charset="2"/>
              <a:buChar char="p"/>
              <a:defRPr sz="2200" baseline="0">
                <a:solidFill>
                  <a:schemeClr val="tx1"/>
                </a:solidFill>
                <a:latin typeface="华文细黑" panose="02010600040101010101" pitchFamily="2" charset="-122"/>
                <a:ea typeface="华文细黑" panose="02010600040101010101" pitchFamily="2" charset="-122"/>
              </a:defRPr>
            </a:lvl3pPr>
            <a:lvl4pPr marL="1600200" indent="-228600">
              <a:buClr>
                <a:schemeClr val="tx1"/>
              </a:buClr>
              <a:buFont typeface="Wingdings" pitchFamily="2" charset="2"/>
              <a:buChar char="l"/>
              <a:defRPr baseline="0">
                <a:solidFill>
                  <a:schemeClr val="tx1"/>
                </a:solidFill>
                <a:latin typeface="华文细黑" panose="02010600040101010101" pitchFamily="2" charset="-122"/>
                <a:ea typeface="华文细黑" panose="02010600040101010101" pitchFamily="2" charset="-122"/>
              </a:defRPr>
            </a:lvl4pPr>
            <a:lvl5pPr>
              <a:defRPr baseline="0">
                <a:latin typeface="Arial"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endParaRPr lang="zh-CN" altLang="en-US" dirty="0"/>
          </a:p>
        </p:txBody>
      </p:sp>
      <p:sp>
        <p:nvSpPr>
          <p:cNvPr id="4" name="日期占位符 3"/>
          <p:cNvSpPr>
            <a:spLocks noGrp="1"/>
          </p:cNvSpPr>
          <p:nvPr>
            <p:ph type="dt" sz="half" idx="10"/>
          </p:nvPr>
        </p:nvSpPr>
        <p:spPr>
          <a:xfrm>
            <a:off x="6565074" y="6364668"/>
            <a:ext cx="2133600" cy="365125"/>
          </a:xfrm>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102669" y="6560069"/>
            <a:ext cx="1008112" cy="365125"/>
          </a:xfrm>
        </p:spPr>
        <p:txBody>
          <a:bodyPr/>
          <a:lstStyle>
            <a:lvl1pPr algn="ctr">
              <a:defRPr sz="1600">
                <a:latin typeface="Arial" pitchFamily="34" charset="0"/>
                <a:cs typeface="Arial" pitchFamily="34" charset="0"/>
              </a:defRPr>
            </a:lvl1pPr>
          </a:lstStyle>
          <a:p>
            <a:r>
              <a:rPr lang="en-US" altLang="zh-CN" dirty="0" smtClean="0"/>
              <a:t>Page</a:t>
            </a:r>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296705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7306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grpSp>
          <p:grpSp>
            <p:nvGrpSpPr>
              <p:cNvPr id="5" name="Group 27"/>
              <p:cNvGrpSpPr>
                <a:grpSpLocks/>
              </p:cNvGrpSpPr>
              <p:nvPr/>
            </p:nvGrpSpPr>
            <p:grpSpPr bwMode="auto">
              <a:xfrm>
                <a:off x="192" y="0"/>
                <a:ext cx="5376" cy="4320"/>
                <a:chOff x="192" y="0"/>
                <a:chExt cx="5376" cy="4320"/>
              </a:xfrm>
            </p:grpSpPr>
            <p:sp>
              <p:nvSpPr>
                <p:cNvPr id="173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grpSp>
        </p:grpSp>
        <p:sp>
          <p:nvSpPr>
            <p:cNvPr id="17311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zh-CN" altLang="en-US"/>
            </a:p>
          </p:txBody>
        </p:sp>
        <p:sp>
          <p:nvSpPr>
            <p:cNvPr id="173114"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zh-CN" altLang="en-US"/>
            </a:p>
          </p:txBody>
        </p:sp>
        <p:grpSp>
          <p:nvGrpSpPr>
            <p:cNvPr id="6" name="Group 59"/>
            <p:cNvGrpSpPr>
              <a:grpSpLocks/>
            </p:cNvGrpSpPr>
            <p:nvPr/>
          </p:nvGrpSpPr>
          <p:grpSpPr bwMode="auto">
            <a:xfrm>
              <a:off x="261" y="540"/>
              <a:ext cx="1124" cy="1462"/>
              <a:chOff x="96" y="227"/>
              <a:chExt cx="2208" cy="2872"/>
            </a:xfrm>
          </p:grpSpPr>
          <p:sp>
            <p:nvSpPr>
              <p:cNvPr id="173116" name="Line 60"/>
              <p:cNvSpPr>
                <a:spLocks noChangeShapeType="1"/>
              </p:cNvSpPr>
              <p:nvPr/>
            </p:nvSpPr>
            <p:spPr bwMode="ltGray">
              <a:xfrm flipH="1">
                <a:off x="96" y="696"/>
                <a:ext cx="2208" cy="0"/>
              </a:xfrm>
              <a:prstGeom prst="line">
                <a:avLst/>
              </a:prstGeom>
              <a:noFill/>
              <a:ln w="9525">
                <a:solidFill>
                  <a:schemeClr val="hlink"/>
                </a:solidFill>
                <a:round/>
                <a:headEnd/>
                <a:tailEnd/>
              </a:ln>
              <a:effectLst/>
            </p:spPr>
            <p:txBody>
              <a:bodyPr wrap="none" anchor="ctr"/>
              <a:lstStyle/>
              <a:p>
                <a:endParaRPr lang="zh-CN" altLang="en-US"/>
              </a:p>
            </p:txBody>
          </p:sp>
          <p:sp>
            <p:nvSpPr>
              <p:cNvPr id="173117" name="Line 61"/>
              <p:cNvSpPr>
                <a:spLocks noChangeShapeType="1"/>
              </p:cNvSpPr>
              <p:nvPr/>
            </p:nvSpPr>
            <p:spPr bwMode="ltGray">
              <a:xfrm>
                <a:off x="336" y="227"/>
                <a:ext cx="0" cy="2872"/>
              </a:xfrm>
              <a:prstGeom prst="line">
                <a:avLst/>
              </a:prstGeom>
              <a:noFill/>
              <a:ln w="9525">
                <a:solidFill>
                  <a:schemeClr val="hlink"/>
                </a:solidFill>
                <a:round/>
                <a:headEnd/>
                <a:tailEnd/>
              </a:ln>
              <a:effectLst/>
            </p:spPr>
            <p:txBody>
              <a:bodyPr wrap="none" anchor="ctr"/>
              <a:lstStyle/>
              <a:p>
                <a:endParaRPr lang="zh-CN" altLang="en-US"/>
              </a:p>
            </p:txBody>
          </p:sp>
          <p:sp>
            <p:nvSpPr>
              <p:cNvPr id="173118" name="Arc 62"/>
              <p:cNvSpPr>
                <a:spLocks/>
              </p:cNvSpPr>
              <p:nvPr/>
            </p:nvSpPr>
            <p:spPr bwMode="ltGray">
              <a:xfrm flipH="1">
                <a:off x="217" y="581"/>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zh-CN" altLang="en-US"/>
              </a:p>
            </p:txBody>
          </p:sp>
        </p:grpSp>
      </p:grpSp>
      <p:sp>
        <p:nvSpPr>
          <p:cNvPr id="173119" name="Rectangle 63"/>
          <p:cNvSpPr>
            <a:spLocks noGrp="1" noChangeArrowheads="1"/>
          </p:cNvSpPr>
          <p:nvPr>
            <p:ph type="title"/>
          </p:nvPr>
        </p:nvSpPr>
        <p:spPr bwMode="auto">
          <a:xfrm>
            <a:off x="609600" y="142852"/>
            <a:ext cx="782005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352425" marR="0" lvl="0" indent="-352425" algn="l" defTabSz="914400" rtl="0" eaLnBrk="1" fontAlgn="base" latinLnBrk="0" hangingPunct="1">
              <a:lnSpc>
                <a:spcPct val="120000"/>
              </a:lnSpc>
              <a:spcBef>
                <a:spcPct val="0"/>
              </a:spcBef>
              <a:spcAft>
                <a:spcPct val="0"/>
              </a:spcAft>
              <a:buClr>
                <a:srgbClr val="000066"/>
              </a:buClr>
              <a:buSzTx/>
              <a:buFontTx/>
              <a:buNone/>
              <a:tabLst/>
              <a:defRPr/>
            </a:pPr>
            <a:endParaRPr lang="zh-CN" altLang="en-GB" dirty="0" smtClean="0"/>
          </a:p>
        </p:txBody>
      </p:sp>
      <p:sp>
        <p:nvSpPr>
          <p:cNvPr id="173120" name="Rectangle 64" descr="Rectangle: Click to edit Master text styles&#10;Second level&#10;Third level&#10;Fourth level&#10;Fifth level"/>
          <p:cNvSpPr>
            <a:spLocks noGrp="1" noChangeArrowheads="1"/>
          </p:cNvSpPr>
          <p:nvPr>
            <p:ph type="body" idx="1"/>
          </p:nvPr>
        </p:nvSpPr>
        <p:spPr bwMode="auto">
          <a:xfrm>
            <a:off x="838200" y="1428736"/>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GB" dirty="0" smtClean="0"/>
              <a:t>单击此处编辑母版文本样式</a:t>
            </a:r>
          </a:p>
          <a:p>
            <a:pPr lvl="1"/>
            <a:r>
              <a:rPr lang="zh-CN" altLang="en-GB" dirty="0" smtClean="0"/>
              <a:t>第二级</a:t>
            </a:r>
          </a:p>
          <a:p>
            <a:pPr lvl="2"/>
            <a:r>
              <a:rPr lang="zh-CN" altLang="en-GB" dirty="0" smtClean="0"/>
              <a:t>第三级</a:t>
            </a:r>
          </a:p>
          <a:p>
            <a:pPr lvl="3"/>
            <a:r>
              <a:rPr lang="zh-CN" altLang="en-GB" dirty="0" smtClean="0"/>
              <a:t>第四级</a:t>
            </a:r>
          </a:p>
          <a:p>
            <a:pPr lvl="4"/>
            <a:r>
              <a:rPr lang="zh-CN" altLang="en-GB" dirty="0" smtClean="0"/>
              <a:t>第五级</a:t>
            </a:r>
          </a:p>
        </p:txBody>
      </p:sp>
      <p:sp>
        <p:nvSpPr>
          <p:cNvPr id="173121"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63B01594-087A-489C-84DF-341ECD5FED27}" type="datetime1">
              <a:rPr lang="zh-CN" altLang="en-US" smtClean="0"/>
              <a:pPr/>
              <a:t>16/12/8</a:t>
            </a:fld>
            <a:endParaRPr lang="zh-CN" altLang="en-US"/>
          </a:p>
        </p:txBody>
      </p:sp>
      <p:sp>
        <p:nvSpPr>
          <p:cNvPr id="173122"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zh-CN" altLang="en-US"/>
          </a:p>
        </p:txBody>
      </p:sp>
      <p:sp>
        <p:nvSpPr>
          <p:cNvPr id="173123"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9B3A2C1-5DF4-430C-A319-877F6B572CE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7" r:id="rId4"/>
    <p:sldLayoutId id="2147483663" r:id="rId5"/>
    <p:sldLayoutId id="2147483668" r:id="rId6"/>
  </p:sldLayoutIdLst>
  <p:transition>
    <p:cover/>
  </p:transition>
  <p:timing>
    <p:tnLst>
      <p:par>
        <p:cTn id="1" dur="indefinite" restart="never" nodeType="tmRoot"/>
      </p:par>
    </p:tnLst>
  </p:timing>
  <p:hf hdr="0" ftr="0"/>
  <p:txStyles>
    <p:titleStyle>
      <a:lvl1pPr marL="352425" marR="0" indent="-352425" algn="l" defTabSz="914400" rtl="0" eaLnBrk="1" fontAlgn="base" latinLnBrk="0" hangingPunct="1">
        <a:lnSpc>
          <a:spcPct val="120000"/>
        </a:lnSpc>
        <a:spcBef>
          <a:spcPct val="0"/>
        </a:spcBef>
        <a:spcAft>
          <a:spcPct val="0"/>
        </a:spcAft>
        <a:buClr>
          <a:srgbClr val="000066"/>
        </a:buClr>
        <a:buSzTx/>
        <a:buFontTx/>
        <a:buNone/>
        <a:tabLst/>
        <a:defRPr kumimoji="1" lang="zh-CN" altLang="en-GB" sz="4800" b="1" kern="1200" dirty="0" smtClean="0">
          <a:solidFill>
            <a:srgbClr val="000066"/>
          </a:solidFill>
          <a:effectLst>
            <a:outerShdw blurRad="38100" dist="38100" dir="2700000" algn="tl">
              <a:srgbClr val="C0C0C0"/>
            </a:outerShdw>
          </a:effectLst>
          <a:latin typeface="Times New Roman" pitchFamily="18" charset="0"/>
          <a:ea typeface="黑体" pitchFamily="2" charset="-122"/>
          <a:cs typeface="+mn-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8"/>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1.png"/><Relationship Id="rId23" Type="http://schemas.openxmlformats.org/officeDocument/2006/relationships/image" Target="../media/image4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 Type="http://schemas.openxmlformats.org/officeDocument/2006/relationships/slideLayout" Target="../slideLayouts/slideLayout2.xml"/><Relationship Id="rId18" Type="http://schemas.openxmlformats.org/officeDocument/2006/relationships/image" Target="../media/image42.png"/><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diagramData" Target="../diagrams/data9.xml"/><Relationship Id="rId15" Type="http://schemas.openxmlformats.org/officeDocument/2006/relationships/diagramLayout" Target="../diagrams/layout8.xml"/><Relationship Id="rId16" Type="http://schemas.openxmlformats.org/officeDocument/2006/relationships/diagramQuickStyle" Target="../diagrams/quickStyle8.xml"/><Relationship Id="rId17" Type="http://schemas.openxmlformats.org/officeDocument/2006/relationships/diagramColors" Target="../diagrams/colors8.xml"/><Relationship Id="rId1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6.png"/><Relationship Id="rId9" Type="http://schemas.openxmlformats.org/officeDocument/2006/relationships/image" Target="../media/image49.png"/><Relationship Id="rId10" Type="http://schemas.openxmlformats.org/officeDocument/2006/relationships/image" Target="../media/image50.png"/></Relationships>
</file>

<file path=ppt/slides/_rels/slide12.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54.png"/><Relationship Id="rId14" Type="http://schemas.openxmlformats.org/officeDocument/2006/relationships/image" Target="../media/image60.png"/><Relationship Id="rId15" Type="http://schemas.openxmlformats.org/officeDocument/2006/relationships/image" Target="../media/image56.png"/><Relationship Id="rId16"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10.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9" Type="http://schemas.openxmlformats.org/officeDocument/2006/relationships/image" Target="../media/image55.png"/><Relationship Id="rId10"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diagramData" Target="../diagrams/data12.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62.png"/><Relationship Id="rId9" Type="http://schemas.openxmlformats.org/officeDocument/2006/relationships/image" Target="../media/image620.png"/><Relationship Id="rId10"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26.emf"/><Relationship Id="rId5" Type="http://schemas.openxmlformats.org/officeDocument/2006/relationships/image" Target="../media/image69.png"/><Relationship Id="rId6"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image" Target="../media/image3.wmf"/><Relationship Id="rId7" Type="http://schemas.openxmlformats.org/officeDocument/2006/relationships/oleObject" Target="../embeddings/oleObject10.bin"/><Relationship Id="rId8" Type="http://schemas.openxmlformats.org/officeDocument/2006/relationships/image" Target="../media/image3.wmf"/><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8.png"/><Relationship Id="rId1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7.xml"/><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8.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6535" y="1500174"/>
            <a:ext cx="7909741" cy="1466864"/>
          </a:xfrm>
        </p:spPr>
        <p:txBody>
          <a:bodyPr/>
          <a:lstStyle/>
          <a:p>
            <a:pPr algn="ctr"/>
            <a:r>
              <a:rPr lang="en-US" altLang="zh-CN" sz="4000" dirty="0">
                <a:solidFill>
                  <a:srgbClr val="C00000"/>
                </a:solidFill>
                <a:cs typeface="Times New Roman" panose="02020603050405020304" pitchFamily="18" charset="0"/>
              </a:rPr>
              <a:t>Image  Compression via </a:t>
            </a:r>
            <a:r>
              <a:rPr lang="en-US" altLang="zh-CN" sz="4000" dirty="0" smtClean="0">
                <a:solidFill>
                  <a:srgbClr val="C00000"/>
                </a:solidFill>
                <a:cs typeface="Times New Roman" panose="02020603050405020304" pitchFamily="18" charset="0"/>
              </a:rPr>
              <a:t>Multiple Learned </a:t>
            </a:r>
            <a:r>
              <a:rPr lang="en-US" altLang="zh-CN" sz="4000" dirty="0">
                <a:solidFill>
                  <a:srgbClr val="C00000"/>
                </a:solidFill>
                <a:cs typeface="Times New Roman" panose="02020603050405020304" pitchFamily="18" charset="0"/>
              </a:rPr>
              <a:t>Geometric Dictionaries </a:t>
            </a:r>
            <a:endParaRPr lang="zh-CN" altLang="en-US" sz="4000" dirty="0">
              <a:solidFill>
                <a:srgbClr val="C00000"/>
              </a:solidFill>
              <a:effectLst>
                <a:outerShdw blurRad="38100" dist="38100" dir="2700000" algn="tl">
                  <a:srgbClr val="000000">
                    <a:alpha val="43137"/>
                  </a:srgbClr>
                </a:outerShdw>
              </a:effectLst>
              <a:latin typeface="黑体" pitchFamily="2" charset="-122"/>
            </a:endParaRPr>
          </a:p>
        </p:txBody>
      </p:sp>
      <p:pic>
        <p:nvPicPr>
          <p:cNvPr id="4" name="Picture 5" descr="钟"/>
          <p:cNvPicPr>
            <a:picLocks noChangeAspect="1" noChangeArrowheads="1"/>
          </p:cNvPicPr>
          <p:nvPr/>
        </p:nvPicPr>
        <p:blipFill>
          <a:blip r:embed="rId3" cstate="print"/>
          <a:srcRect/>
          <a:stretch>
            <a:fillRect/>
          </a:stretch>
        </p:blipFill>
        <p:spPr bwMode="auto">
          <a:xfrm>
            <a:off x="899592" y="260648"/>
            <a:ext cx="951705" cy="922357"/>
          </a:xfrm>
          <a:prstGeom prst="rect">
            <a:avLst/>
          </a:prstGeom>
          <a:noFill/>
          <a:ln w="9525">
            <a:noFill/>
            <a:miter lim="800000"/>
            <a:headEnd/>
            <a:tailEnd/>
          </a:ln>
        </p:spPr>
      </p:pic>
      <p:sp>
        <p:nvSpPr>
          <p:cNvPr id="5" name="TextBox 4"/>
          <p:cNvSpPr txBox="1"/>
          <p:nvPr/>
        </p:nvSpPr>
        <p:spPr>
          <a:xfrm>
            <a:off x="2428859" y="714356"/>
            <a:ext cx="6238596" cy="338554"/>
          </a:xfrm>
          <a:prstGeom prst="rect">
            <a:avLst/>
          </a:prstGeom>
          <a:noFill/>
        </p:spPr>
        <p:txBody>
          <a:bodyPr wrap="square" rtlCol="0">
            <a:spAutoFit/>
          </a:bodyPr>
          <a:lstStyle/>
          <a:p>
            <a:r>
              <a:rPr lang="en-US" altLang="zh-CN" sz="1600" b="1" dirty="0">
                <a:solidFill>
                  <a:schemeClr val="tx1">
                    <a:lumMod val="75000"/>
                  </a:schemeClr>
                </a:solidFill>
                <a:latin typeface="Times New Roman" panose="02020603050405020304" pitchFamily="18" charset="0"/>
                <a:cs typeface="Times New Roman" panose="02020603050405020304" pitchFamily="18" charset="0"/>
              </a:rPr>
              <a:t>2016 IEEE Global Conference on Signal and Information Processing</a:t>
            </a:r>
          </a:p>
        </p:txBody>
      </p:sp>
      <p:sp>
        <p:nvSpPr>
          <p:cNvPr id="6" name="日期占位符 5"/>
          <p:cNvSpPr>
            <a:spLocks noGrp="1"/>
          </p:cNvSpPr>
          <p:nvPr>
            <p:ph type="dt" sz="quarter" idx="2"/>
          </p:nvPr>
        </p:nvSpPr>
        <p:spPr/>
        <p:txBody>
          <a:bodyPr/>
          <a:lstStyle/>
          <a:p>
            <a:fld id="{A7CDC565-01F3-4137-AA6D-755A3470A6B5}" type="datetime1">
              <a:rPr lang="zh-CN" altLang="en-US" smtClean="0"/>
              <a:pPr/>
              <a:t>16/12/8</a:t>
            </a:fld>
            <a:endParaRPr lang="zh-CN" altLang="en-US" dirty="0"/>
          </a:p>
        </p:txBody>
      </p:sp>
      <p:sp>
        <p:nvSpPr>
          <p:cNvPr id="7" name="灯片编号占位符 6"/>
          <p:cNvSpPr>
            <a:spLocks noGrp="1"/>
          </p:cNvSpPr>
          <p:nvPr>
            <p:ph type="sldNum" sz="quarter" idx="4"/>
          </p:nvPr>
        </p:nvSpPr>
        <p:spPr/>
        <p:txBody>
          <a:bodyPr/>
          <a:lstStyle/>
          <a:p>
            <a:fld id="{69B3A2C1-5DF4-430C-A319-877F6B572CE7}" type="slidenum">
              <a:rPr lang="zh-CN" altLang="en-US" smtClean="0"/>
              <a:pPr/>
              <a:t>1</a:t>
            </a:fld>
            <a:endParaRPr lang="zh-CN" altLang="en-US"/>
          </a:p>
        </p:txBody>
      </p:sp>
      <p:sp>
        <p:nvSpPr>
          <p:cNvPr id="9" name="Text Box 5"/>
          <p:cNvSpPr txBox="1">
            <a:spLocks noChangeArrowheads="1"/>
          </p:cNvSpPr>
          <p:nvPr/>
        </p:nvSpPr>
        <p:spPr bwMode="auto">
          <a:xfrm>
            <a:off x="789488" y="3377077"/>
            <a:ext cx="7425825" cy="1856919"/>
          </a:xfrm>
          <a:prstGeom prst="rect">
            <a:avLst/>
          </a:prstGeom>
          <a:noFill/>
          <a:ln w="12700">
            <a:noFill/>
            <a:miter lim="800000"/>
            <a:headEnd type="none" w="sm" len="sm"/>
            <a:tailEnd type="none" w="sm" len="sm"/>
          </a:ln>
          <a:effectLst/>
        </p:spPr>
        <p:txBody>
          <a:bodyPr wrap="square">
            <a:spAutoFit/>
          </a:bodyPr>
          <a:lstStyle/>
          <a:p>
            <a:r>
              <a:rPr lang="en-US" altLang="zh-CN" sz="2000" b="1" dirty="0">
                <a:solidFill>
                  <a:srgbClr val="080808"/>
                </a:solidFill>
                <a:latin typeface="Arial" panose="020B0604020202020204" pitchFamily="34" charset="0"/>
                <a:cs typeface="Arial" panose="020B0604020202020204" pitchFamily="34" charset="0"/>
              </a:rPr>
              <a:t>Danlan Huang</a:t>
            </a:r>
            <a:r>
              <a:rPr lang="en-US" altLang="zh-CN" sz="2000" b="1" baseline="30000" dirty="0">
                <a:solidFill>
                  <a:srgbClr val="080808"/>
                </a:solidFill>
                <a:latin typeface="Arial" panose="020B0604020202020204" pitchFamily="34" charset="0"/>
                <a:cs typeface="Arial" panose="020B0604020202020204" pitchFamily="34" charset="0"/>
              </a:rPr>
              <a:t>1</a:t>
            </a:r>
            <a:r>
              <a:rPr lang="en-US" altLang="zh-CN" sz="2000" b="1" dirty="0">
                <a:solidFill>
                  <a:srgbClr val="080808"/>
                </a:solidFill>
                <a:latin typeface="Arial" panose="020B0604020202020204" pitchFamily="34" charset="0"/>
                <a:cs typeface="Arial" panose="020B0604020202020204" pitchFamily="34" charset="0"/>
              </a:rPr>
              <a:t>, Xiaoming Tao</a:t>
            </a:r>
            <a:r>
              <a:rPr lang="en-US" altLang="zh-CN" sz="2000" b="1" baseline="30000" dirty="0">
                <a:solidFill>
                  <a:srgbClr val="080808"/>
                </a:solidFill>
                <a:latin typeface="Arial" panose="020B0604020202020204" pitchFamily="34" charset="0"/>
                <a:cs typeface="Arial" panose="020B0604020202020204" pitchFamily="34" charset="0"/>
              </a:rPr>
              <a:t>1</a:t>
            </a:r>
            <a:r>
              <a:rPr lang="en-US" altLang="zh-CN" sz="2000" b="1" dirty="0">
                <a:solidFill>
                  <a:srgbClr val="080808"/>
                </a:solidFill>
                <a:latin typeface="Arial" panose="020B0604020202020204" pitchFamily="34" charset="0"/>
                <a:cs typeface="Arial" panose="020B0604020202020204" pitchFamily="34" charset="0"/>
              </a:rPr>
              <a:t>, Mai Xu</a:t>
            </a:r>
            <a:r>
              <a:rPr lang="en-US" altLang="zh-CN" sz="2000" b="1" baseline="30000" dirty="0">
                <a:solidFill>
                  <a:srgbClr val="080808"/>
                </a:solidFill>
                <a:latin typeface="Arial" panose="020B0604020202020204" pitchFamily="34" charset="0"/>
                <a:cs typeface="Arial" panose="020B0604020202020204" pitchFamily="34" charset="0"/>
              </a:rPr>
              <a:t>2</a:t>
            </a:r>
            <a:r>
              <a:rPr lang="en-US" altLang="zh-CN" sz="2000" b="1" dirty="0">
                <a:solidFill>
                  <a:srgbClr val="080808"/>
                </a:solidFill>
                <a:latin typeface="Arial" panose="020B0604020202020204" pitchFamily="34" charset="0"/>
                <a:cs typeface="Arial" panose="020B0604020202020204" pitchFamily="34" charset="0"/>
              </a:rPr>
              <a:t>, Shenghua Gao</a:t>
            </a:r>
            <a:r>
              <a:rPr lang="en-US" altLang="zh-CN" sz="2000" b="1" baseline="30000" dirty="0">
                <a:solidFill>
                  <a:srgbClr val="080808"/>
                </a:solidFill>
                <a:latin typeface="Arial" panose="020B0604020202020204" pitchFamily="34" charset="0"/>
                <a:cs typeface="Arial" panose="020B0604020202020204" pitchFamily="34" charset="0"/>
              </a:rPr>
              <a:t>3</a:t>
            </a:r>
            <a:r>
              <a:rPr lang="en-US" altLang="zh-CN" sz="2000" b="1" dirty="0">
                <a:solidFill>
                  <a:srgbClr val="080808"/>
                </a:solidFill>
                <a:latin typeface="Arial" panose="020B0604020202020204" pitchFamily="34" charset="0"/>
                <a:cs typeface="Arial" panose="020B0604020202020204" pitchFamily="34" charset="0"/>
              </a:rPr>
              <a:t>, and Jianhua </a:t>
            </a:r>
            <a:r>
              <a:rPr lang="en-US" altLang="zh-CN" sz="2000" b="1" dirty="0" smtClean="0">
                <a:solidFill>
                  <a:srgbClr val="080808"/>
                </a:solidFill>
                <a:latin typeface="Arial" panose="020B0604020202020204" pitchFamily="34" charset="0"/>
                <a:cs typeface="Arial" panose="020B0604020202020204" pitchFamily="34" charset="0"/>
              </a:rPr>
              <a:t>Lu</a:t>
            </a:r>
            <a:r>
              <a:rPr lang="en-US" altLang="zh-CN" sz="2000" b="1" baseline="30000" dirty="0" smtClean="0">
                <a:solidFill>
                  <a:srgbClr val="080808"/>
                </a:solidFill>
                <a:latin typeface="Arial" panose="020B0604020202020204" pitchFamily="34" charset="0"/>
                <a:cs typeface="Arial" panose="020B0604020202020204" pitchFamily="34" charset="0"/>
              </a:rPr>
              <a:t>1</a:t>
            </a:r>
          </a:p>
          <a:p>
            <a:endParaRPr lang="en-US" altLang="zh-CN" sz="1600" b="1" baseline="30000" dirty="0">
              <a:solidFill>
                <a:schemeClr val="bg1">
                  <a:lumMod val="50000"/>
                </a:schemeClr>
              </a:solidFill>
              <a:latin typeface="Arial" panose="020B0604020202020204" pitchFamily="34" charset="0"/>
              <a:cs typeface="Arial" panose="020B0604020202020204" pitchFamily="34" charset="0"/>
            </a:endParaRPr>
          </a:p>
          <a:p>
            <a:r>
              <a:rPr lang="en-US" altLang="zh-CN" sz="1600" baseline="30000" dirty="0" smtClean="0">
                <a:solidFill>
                  <a:schemeClr val="tx1">
                    <a:lumMod val="75000"/>
                  </a:schemeClr>
                </a:solidFill>
                <a:latin typeface="Arial" panose="020B0604020202020204" pitchFamily="34" charset="0"/>
                <a:cs typeface="Arial" panose="020B0604020202020204" pitchFamily="34" charset="0"/>
              </a:rPr>
              <a:t>1 </a:t>
            </a:r>
            <a:r>
              <a:rPr lang="en-US" altLang="zh-CN" sz="1600" dirty="0" smtClean="0">
                <a:solidFill>
                  <a:schemeClr val="tx1">
                    <a:lumMod val="75000"/>
                  </a:schemeClr>
                </a:solidFill>
                <a:latin typeface="Arial" panose="020B0604020202020204" pitchFamily="34" charset="0"/>
                <a:cs typeface="Arial" panose="020B0604020202020204" pitchFamily="34" charset="0"/>
              </a:rPr>
              <a:t>Tsinghua National Laboratory </a:t>
            </a:r>
            <a:r>
              <a:rPr lang="en-US" altLang="zh-CN" sz="1600" dirty="0">
                <a:solidFill>
                  <a:schemeClr val="tx1">
                    <a:lumMod val="75000"/>
                  </a:schemeClr>
                </a:solidFill>
                <a:latin typeface="Arial" panose="020B0604020202020204" pitchFamily="34" charset="0"/>
                <a:cs typeface="Arial" panose="020B0604020202020204" pitchFamily="34" charset="0"/>
              </a:rPr>
              <a:t>for Information Science and Technology (TNList), Beijing, China</a:t>
            </a:r>
          </a:p>
          <a:p>
            <a:r>
              <a:rPr lang="en-US" altLang="zh-CN" sz="1600" baseline="30000" dirty="0">
                <a:solidFill>
                  <a:schemeClr val="tx1">
                    <a:lumMod val="75000"/>
                  </a:schemeClr>
                </a:solidFill>
                <a:latin typeface="Arial" panose="020B0604020202020204" pitchFamily="34" charset="0"/>
                <a:cs typeface="Arial" panose="020B0604020202020204" pitchFamily="34" charset="0"/>
              </a:rPr>
              <a:t>2 </a:t>
            </a:r>
            <a:r>
              <a:rPr lang="en-US" altLang="zh-CN" sz="1600" dirty="0">
                <a:solidFill>
                  <a:schemeClr val="tx1">
                    <a:lumMod val="75000"/>
                  </a:schemeClr>
                </a:solidFill>
                <a:latin typeface="Arial" panose="020B0604020202020204" pitchFamily="34" charset="0"/>
                <a:cs typeface="Arial" panose="020B0604020202020204" pitchFamily="34" charset="0"/>
              </a:rPr>
              <a:t>Beihang University, Beijing, </a:t>
            </a:r>
            <a:r>
              <a:rPr lang="en-US" altLang="zh-CN" sz="1600" dirty="0" smtClean="0">
                <a:solidFill>
                  <a:schemeClr val="tx1">
                    <a:lumMod val="75000"/>
                  </a:schemeClr>
                </a:solidFill>
                <a:latin typeface="Arial" panose="020B0604020202020204" pitchFamily="34" charset="0"/>
                <a:cs typeface="Arial" panose="020B0604020202020204" pitchFamily="34" charset="0"/>
              </a:rPr>
              <a:t>China</a:t>
            </a:r>
            <a:endParaRPr lang="en-US" altLang="zh-CN" sz="1600" dirty="0">
              <a:solidFill>
                <a:schemeClr val="tx1">
                  <a:lumMod val="75000"/>
                </a:schemeClr>
              </a:solidFill>
              <a:latin typeface="Arial" panose="020B0604020202020204" pitchFamily="34" charset="0"/>
              <a:cs typeface="Arial" panose="020B0604020202020204" pitchFamily="34" charset="0"/>
            </a:endParaRPr>
          </a:p>
          <a:p>
            <a:r>
              <a:rPr lang="en-US" altLang="zh-CN" sz="1600" baseline="30000" dirty="0">
                <a:solidFill>
                  <a:schemeClr val="tx1">
                    <a:lumMod val="75000"/>
                  </a:schemeClr>
                </a:solidFill>
                <a:latin typeface="Arial" panose="020B0604020202020204" pitchFamily="34" charset="0"/>
                <a:cs typeface="Arial" panose="020B0604020202020204" pitchFamily="34" charset="0"/>
              </a:rPr>
              <a:t>3 </a:t>
            </a:r>
            <a:r>
              <a:rPr lang="en-US" altLang="zh-CN" sz="1600" dirty="0">
                <a:solidFill>
                  <a:schemeClr val="tx1">
                    <a:lumMod val="75000"/>
                  </a:schemeClr>
                </a:solidFill>
                <a:latin typeface="Arial" panose="020B0604020202020204" pitchFamily="34" charset="0"/>
                <a:cs typeface="Arial" panose="020B0604020202020204" pitchFamily="34" charset="0"/>
              </a:rPr>
              <a:t>ShanghaiTech University, Shanghai, China</a:t>
            </a:r>
            <a:endParaRPr lang="zh-CN" altLang="en-US" sz="1600" dirty="0">
              <a:solidFill>
                <a:schemeClr val="tx1">
                  <a:lumMod val="75000"/>
                </a:schemeClr>
              </a:solidFill>
              <a:latin typeface="Arial" panose="020B0604020202020204" pitchFamily="34" charset="0"/>
              <a:cs typeface="Arial" panose="020B0604020202020204" pitchFamily="34" charset="0"/>
            </a:endParaRPr>
          </a:p>
        </p:txBody>
      </p:sp>
      <p:sp>
        <p:nvSpPr>
          <p:cNvPr id="8" name="矩形 7"/>
          <p:cNvSpPr/>
          <p:nvPr/>
        </p:nvSpPr>
        <p:spPr>
          <a:xfrm>
            <a:off x="2113005" y="5684185"/>
            <a:ext cx="4982412" cy="400110"/>
          </a:xfrm>
          <a:prstGeom prst="rect">
            <a:avLst/>
          </a:prstGeom>
        </p:spPr>
        <p:txBody>
          <a:bodyPr wrap="square">
            <a:spAutoFit/>
          </a:bodyPr>
          <a:lstStyle/>
          <a:p>
            <a:pPr>
              <a:defRPr/>
            </a:pPr>
            <a:r>
              <a:rPr kumimoji="1" lang="en-US" altLang="zh-CN" sz="2000" dirty="0" smtClean="0">
                <a:solidFill>
                  <a:srgbClr val="080808"/>
                </a:solidFill>
                <a:latin typeface="Arial" panose="020B0604020202020204" pitchFamily="34" charset="0"/>
                <a:ea typeface="黑体" pitchFamily="2" charset="-122"/>
                <a:cs typeface="Arial" panose="020B0604020202020204" pitchFamily="34" charset="0"/>
              </a:rPr>
              <a:t>December 8</a:t>
            </a:r>
            <a:r>
              <a:rPr kumimoji="1" lang="zh-CN" altLang="en-US" sz="2000" dirty="0" smtClean="0">
                <a:solidFill>
                  <a:srgbClr val="080808"/>
                </a:solidFill>
                <a:latin typeface="Arial" panose="020B0604020202020204" pitchFamily="34" charset="0"/>
                <a:ea typeface="黑体" pitchFamily="2" charset="-122"/>
                <a:cs typeface="Arial" panose="020B0604020202020204" pitchFamily="34" charset="0"/>
              </a:rPr>
              <a:t> </a:t>
            </a:r>
            <a:r>
              <a:rPr kumimoji="1" lang="en-US" altLang="zh-CN" sz="2000" dirty="0" smtClean="0">
                <a:solidFill>
                  <a:srgbClr val="080808"/>
                </a:solidFill>
                <a:latin typeface="Arial" panose="020B0604020202020204" pitchFamily="34" charset="0"/>
                <a:ea typeface="黑体" pitchFamily="2" charset="-122"/>
                <a:cs typeface="Arial" panose="020B0604020202020204" pitchFamily="34" charset="0"/>
              </a:rPr>
              <a:t>· Greater Washington, D.C.</a:t>
            </a:r>
            <a:endParaRPr kumimoji="1" lang="zh-CN" altLang="en-US" sz="2000" dirty="0" smtClean="0">
              <a:solidFill>
                <a:srgbClr val="080808"/>
              </a:solidFill>
              <a:latin typeface="Arial" panose="020B0604020202020204" pitchFamily="34" charset="0"/>
              <a:ea typeface="黑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13936"/>
    </mc:Choice>
    <mc:Fallback xmlns="">
      <p:transition advTm="139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795" y="1392020"/>
            <a:ext cx="2473190" cy="1650507"/>
          </a:xfrm>
          <a:prstGeom prst="rect">
            <a:avLst/>
          </a:prstGeom>
        </p:spPr>
      </p:pic>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10</a:t>
            </a:fld>
            <a:endParaRPr lang="zh-CN" altLang="en-US" dirty="0"/>
          </a:p>
        </p:txBody>
      </p:sp>
      <p:sp>
        <p:nvSpPr>
          <p:cNvPr id="5" name="标题 4"/>
          <p:cNvSpPr>
            <a:spLocks noGrp="1"/>
          </p:cNvSpPr>
          <p:nvPr>
            <p:ph type="title"/>
          </p:nvPr>
        </p:nvSpPr>
        <p:spPr>
          <a:xfrm>
            <a:off x="609600" y="142852"/>
            <a:ext cx="8534400" cy="1053900"/>
          </a:xfrm>
        </p:spPr>
        <p:txBody>
          <a:bodyPr/>
          <a:lstStyle/>
          <a:p>
            <a:r>
              <a:rPr lang="en-US" altLang="zh-CN" sz="3200" dirty="0" smtClean="0"/>
              <a:t>Dictionary Learning: </a:t>
            </a:r>
            <a:r>
              <a:rPr lang="en-US" altLang="zh-CN" sz="2400" b="0" i="1" dirty="0" smtClean="0">
                <a:effectLst/>
              </a:rPr>
              <a:t>geometric component separation</a:t>
            </a:r>
            <a:endParaRPr lang="zh-CN" altLang="en-US" sz="1800" b="0" i="1" dirty="0">
              <a:effectLst/>
            </a:endParaRPr>
          </a:p>
        </p:txBody>
      </p:sp>
      <p:sp>
        <p:nvSpPr>
          <p:cNvPr id="4" name="Rectangle 3"/>
          <p:cNvSpPr/>
          <p:nvPr/>
        </p:nvSpPr>
        <p:spPr bwMode="auto">
          <a:xfrm>
            <a:off x="4031940" y="140377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1" name="Rectangle 30"/>
          <p:cNvSpPr/>
          <p:nvPr/>
        </p:nvSpPr>
        <p:spPr bwMode="auto">
          <a:xfrm>
            <a:off x="3676762" y="1787066"/>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2" name="Rectangle 31"/>
          <p:cNvSpPr/>
          <p:nvPr/>
        </p:nvSpPr>
        <p:spPr bwMode="auto">
          <a:xfrm>
            <a:off x="4031940" y="1787066"/>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3" name="Rectangle 32"/>
          <p:cNvSpPr/>
          <p:nvPr/>
        </p:nvSpPr>
        <p:spPr bwMode="auto">
          <a:xfrm>
            <a:off x="706432" y="1480181"/>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4" name="Rectangle 33"/>
          <p:cNvSpPr/>
          <p:nvPr/>
        </p:nvSpPr>
        <p:spPr bwMode="auto">
          <a:xfrm>
            <a:off x="4036802" y="2180736"/>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5" name="TextBox 34"/>
          <p:cNvSpPr txBox="1"/>
          <p:nvPr/>
        </p:nvSpPr>
        <p:spPr>
          <a:xfrm>
            <a:off x="161510" y="1943835"/>
            <a:ext cx="1755195" cy="646331"/>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Mean-removed Patch </a:t>
            </a:r>
            <a:endParaRPr lang="zh-CN" altLang="en-US" dirty="0">
              <a:latin typeface="Arial" panose="020B0604020202020204" pitchFamily="34" charset="0"/>
              <a:cs typeface="Arial" panose="020B0604020202020204" pitchFamily="34" charset="0"/>
            </a:endParaRPr>
          </a:p>
        </p:txBody>
      </p:sp>
      <p:sp>
        <p:nvSpPr>
          <p:cNvPr id="36" name="Rectangle 35"/>
          <p:cNvSpPr/>
          <p:nvPr/>
        </p:nvSpPr>
        <p:spPr bwMode="auto">
          <a:xfrm>
            <a:off x="1961710" y="221386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7" name="Rectangle 36"/>
          <p:cNvSpPr/>
          <p:nvPr/>
        </p:nvSpPr>
        <p:spPr bwMode="auto">
          <a:xfrm>
            <a:off x="1961710" y="263028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8" name="Right Arrow 37"/>
          <p:cNvSpPr/>
          <p:nvPr/>
        </p:nvSpPr>
        <p:spPr bwMode="auto">
          <a:xfrm>
            <a:off x="4572000" y="2313167"/>
            <a:ext cx="949967" cy="272113"/>
          </a:xfrm>
          <a:prstGeom prst="right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9" name="TextBox 38"/>
          <p:cNvSpPr txBox="1"/>
          <p:nvPr/>
        </p:nvSpPr>
        <p:spPr>
          <a:xfrm>
            <a:off x="4481989" y="1718810"/>
            <a:ext cx="1305145"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Gradient computing</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5607115" y="1313765"/>
                <a:ext cx="2745305" cy="14529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a:latin typeface="Cambria Math" charset="0"/>
                            </a:rPr>
                          </m:ctrlPr>
                        </m:sSubPr>
                        <m:e>
                          <m:r>
                            <a:rPr lang="zh-CN" altLang="en-US" sz="2400" b="1" i="1">
                              <a:latin typeface="Cambria Math" panose="02040503050406030204" pitchFamily="18" charset="0"/>
                            </a:rPr>
                            <m:t>𝑮</m:t>
                          </m:r>
                        </m:e>
                        <m:sub>
                          <m:r>
                            <a:rPr lang="zh-CN" altLang="en-US" sz="2400" i="1">
                              <a:latin typeface="Cambria Math" panose="02040503050406030204" pitchFamily="18" charset="0"/>
                            </a:rPr>
                            <m:t>𝑖</m:t>
                          </m:r>
                        </m:sub>
                      </m:sSub>
                      <m:r>
                        <a:rPr lang="zh-CN" altLang="en-US" sz="2400" i="0">
                          <a:latin typeface="Cambria Math" panose="02040503050406030204" pitchFamily="18" charset="0"/>
                        </a:rPr>
                        <m:t>=</m:t>
                      </m:r>
                      <m:d>
                        <m:dPr>
                          <m:begChr m:val="["/>
                          <m:endChr m:val="]"/>
                          <m:ctrlPr>
                            <a:rPr lang="zh-CN" altLang="en-US" sz="2400" i="1">
                              <a:latin typeface="Cambria Math" charset="0"/>
                            </a:rPr>
                          </m:ctrlPr>
                        </m:dPr>
                        <m:e>
                          <m:m>
                            <m:mPr>
                              <m:mcs>
                                <m:mc>
                                  <m:mcPr>
                                    <m:count m:val="2"/>
                                    <m:mcJc m:val="center"/>
                                  </m:mcPr>
                                </m:mc>
                              </m:mcs>
                              <m:ctrlPr>
                                <a:rPr lang="zh-CN" altLang="en-US" sz="2400" i="1">
                                  <a:latin typeface="Cambria Math" charset="0"/>
                                </a:rPr>
                              </m:ctrlPr>
                            </m:mPr>
                            <m:mr>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1</m:t>
                                    </m:r>
                                    <m:r>
                                      <a:rPr lang="zh-CN" altLang="en-US" sz="2400" i="1">
                                        <a:latin typeface="Cambria Math" panose="02040503050406030204" pitchFamily="18" charset="0"/>
                                      </a:rPr>
                                      <m:t>h</m:t>
                                    </m:r>
                                  </m:sub>
                                </m:sSub>
                              </m:e>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1</m:t>
                                    </m:r>
                                    <m:r>
                                      <a:rPr lang="zh-CN" altLang="en-US" sz="2400" i="1">
                                        <a:latin typeface="Cambria Math" panose="02040503050406030204" pitchFamily="18" charset="0"/>
                                      </a:rPr>
                                      <m:t>𝑣</m:t>
                                    </m:r>
                                  </m:sub>
                                </m:sSub>
                              </m:e>
                            </m:mr>
                            <m:mr>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2</m:t>
                                    </m:r>
                                    <m:r>
                                      <a:rPr lang="zh-CN" altLang="en-US" sz="2400" i="1">
                                        <a:latin typeface="Cambria Math" panose="02040503050406030204" pitchFamily="18" charset="0"/>
                                      </a:rPr>
                                      <m:t>h</m:t>
                                    </m:r>
                                  </m:sub>
                                </m:sSub>
                              </m:e>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2</m:t>
                                    </m:r>
                                    <m:r>
                                      <a:rPr lang="zh-CN" altLang="en-US" sz="2400" i="1">
                                        <a:latin typeface="Cambria Math" panose="02040503050406030204" pitchFamily="18" charset="0"/>
                                      </a:rPr>
                                      <m:t>𝑣</m:t>
                                    </m:r>
                                  </m:sub>
                                </m:sSub>
                              </m:e>
                            </m:mr>
                            <m:mr>
                              <m:e>
                                <m:r>
                                  <a:rPr lang="zh-CN" altLang="en-US" sz="2400" i="0">
                                    <a:latin typeface="Cambria Math" panose="02040503050406030204" pitchFamily="18" charset="0"/>
                                  </a:rPr>
                                  <m:t>⋮</m:t>
                                </m:r>
                              </m:e>
                              <m:e>
                                <m:r>
                                  <a:rPr lang="zh-CN" altLang="en-US" sz="2400" i="0">
                                    <a:latin typeface="Cambria Math" panose="02040503050406030204" pitchFamily="18" charset="0"/>
                                  </a:rPr>
                                  <m:t>⋮</m:t>
                                </m:r>
                              </m:e>
                            </m:mr>
                            <m:mr>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1">
                                        <a:latin typeface="Cambria Math" panose="02040503050406030204" pitchFamily="18" charset="0"/>
                                      </a:rPr>
                                      <m:t>𝑚h</m:t>
                                    </m:r>
                                  </m:sub>
                                </m:sSub>
                              </m:e>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1">
                                        <a:latin typeface="Cambria Math" panose="02040503050406030204" pitchFamily="18" charset="0"/>
                                      </a:rPr>
                                      <m:t>𝑚𝑣</m:t>
                                    </m:r>
                                  </m:sub>
                                </m:sSub>
                              </m:e>
                            </m:mr>
                          </m:m>
                        </m:e>
                      </m:d>
                    </m:oMath>
                  </m:oMathPara>
                </a14:m>
                <a:endParaRPr lang="zh-CN" alt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5607115" y="1313765"/>
                <a:ext cx="2745305" cy="1452962"/>
              </a:xfrm>
              <a:prstGeom prst="rect">
                <a:avLst/>
              </a:prstGeom>
              <a:blipFill rotWithShape="0">
                <a:blip r:embed="rId4"/>
                <a:stretch>
                  <a:fillRect/>
                </a:stretch>
              </a:blipFill>
            </p:spPr>
            <p:txBody>
              <a:bodyPr/>
              <a:lstStyle/>
              <a:p>
                <a:r>
                  <a:rPr lang="zh-CN" altLang="en-US">
                    <a:noFill/>
                  </a:rPr>
                  <a:t> </a:t>
                </a:r>
              </a:p>
            </p:txBody>
          </p:sp>
        </mc:Fallback>
      </mc:AlternateContent>
      <p:sp>
        <p:nvSpPr>
          <p:cNvPr id="41" name="Down Arrow 40"/>
          <p:cNvSpPr/>
          <p:nvPr/>
        </p:nvSpPr>
        <p:spPr bwMode="auto">
          <a:xfrm>
            <a:off x="7092280" y="2753925"/>
            <a:ext cx="315035" cy="592112"/>
          </a:xfrm>
          <a:prstGeom prst="down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2" name="TextBox 41"/>
          <p:cNvSpPr txBox="1"/>
          <p:nvPr/>
        </p:nvSpPr>
        <p:spPr>
          <a:xfrm>
            <a:off x="7317306" y="2888940"/>
            <a:ext cx="945104"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SVD</a:t>
            </a:r>
            <a:endParaRPr lang="zh-CN" altLang="en-US" dirty="0">
              <a:latin typeface="Arial" panose="020B0604020202020204" pitchFamily="34" charset="0"/>
              <a:cs typeface="Arial" panose="020B0604020202020204" pitchFamily="34" charset="0"/>
            </a:endParaRPr>
          </a:p>
        </p:txBody>
      </p:sp>
      <p:grpSp>
        <p:nvGrpSpPr>
          <p:cNvPr id="44" name="Group 43"/>
          <p:cNvGrpSpPr/>
          <p:nvPr/>
        </p:nvGrpSpPr>
        <p:grpSpPr>
          <a:xfrm>
            <a:off x="5402864" y="3789040"/>
            <a:ext cx="3399606" cy="1394211"/>
            <a:chOff x="1016672" y="3934875"/>
            <a:chExt cx="4112931" cy="1543885"/>
          </a:xfrm>
        </p:grpSpPr>
        <p:grpSp>
          <p:nvGrpSpPr>
            <p:cNvPr id="47" name="Group 46"/>
            <p:cNvGrpSpPr/>
            <p:nvPr/>
          </p:nvGrpSpPr>
          <p:grpSpPr>
            <a:xfrm>
              <a:off x="1016672" y="3934875"/>
              <a:ext cx="4112931" cy="1543885"/>
              <a:chOff x="2065810" y="4734145"/>
              <a:chExt cx="4112931" cy="1543885"/>
            </a:xfrm>
          </p:grpSpPr>
          <p:sp>
            <p:nvSpPr>
              <p:cNvPr id="50" name="Rectangle 49"/>
              <p:cNvSpPr/>
              <p:nvPr/>
            </p:nvSpPr>
            <p:spPr bwMode="auto">
              <a:xfrm>
                <a:off x="2186735" y="4734145"/>
                <a:ext cx="540060" cy="117013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1" name="Rectangle 50"/>
                  <p:cNvSpPr/>
                  <p:nvPr/>
                </p:nvSpPr>
                <p:spPr>
                  <a:xfrm>
                    <a:off x="2065810" y="5000690"/>
                    <a:ext cx="765018"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charset="0"/>
                                </a:rPr>
                              </m:ctrlPr>
                            </m:sSubPr>
                            <m:e>
                              <m:r>
                                <a:rPr lang="zh-CN" altLang="en-US" sz="2400" i="1" smtClean="0">
                                  <a:latin typeface="Cambria Math" panose="02040503050406030204" pitchFamily="18" charset="0"/>
                                </a:rPr>
                                <m:t>𝐺</m:t>
                              </m:r>
                            </m:e>
                            <m:sub>
                              <m:r>
                                <a:rPr lang="en-US" altLang="zh-CN" sz="2400" b="0" i="1" smtClean="0">
                                  <a:latin typeface="Cambria Math" panose="02040503050406030204" pitchFamily="18" charset="0"/>
                                </a:rPr>
                                <m:t>𝑖</m:t>
                              </m:r>
                            </m:sub>
                          </m:sSub>
                        </m:oMath>
                      </m:oMathPara>
                    </a14:m>
                    <a:endParaRPr lang="en-US" altLang="zh-CN" sz="2400" b="0" dirty="0" smtClean="0">
                      <a:ea typeface="Cambria Math" panose="02040503050406030204" pitchFamily="18" charset="0"/>
                    </a:endParaRPr>
                  </a:p>
                  <a:p>
                    <a:endParaRPr lang="en-US" altLang="zh-CN" sz="2400" b="0" dirty="0" smtClean="0">
                      <a:ea typeface="Cambria Math" panose="02040503050406030204" pitchFamily="18" charset="0"/>
                    </a:endParaRPr>
                  </a:p>
                  <a:p>
                    <a:endParaRPr lang="zh-CN" alt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2065810" y="5000690"/>
                    <a:ext cx="765018" cy="1200329"/>
                  </a:xfrm>
                  <a:prstGeom prst="rect">
                    <a:avLst/>
                  </a:prstGeom>
                  <a:blipFill>
                    <a:blip r:embed="rId5"/>
                    <a:stretch>
                      <a:fillRect/>
                    </a:stretch>
                  </a:blipFill>
                </p:spPr>
                <p:txBody>
                  <a:bodyPr/>
                  <a:lstStyle/>
                  <a:p>
                    <a:r>
                      <a:rPr lang="zh-CN" altLang="en-US">
                        <a:noFill/>
                      </a:rPr>
                      <a:t> </a:t>
                    </a:r>
                  </a:p>
                </p:txBody>
              </p:sp>
            </mc:Fallback>
          </mc:AlternateContent>
          <p:sp>
            <p:nvSpPr>
              <p:cNvPr id="52" name="Rectangle 51"/>
              <p:cNvSpPr/>
              <p:nvPr/>
            </p:nvSpPr>
            <p:spPr bwMode="auto">
              <a:xfrm>
                <a:off x="3198339" y="4734145"/>
                <a:ext cx="1193641" cy="117013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3" name="Rectangle 52"/>
                  <p:cNvSpPr/>
                  <p:nvPr/>
                </p:nvSpPr>
                <p:spPr>
                  <a:xfrm>
                    <a:off x="3527532" y="5030239"/>
                    <a:ext cx="4696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𝑈</m:t>
                          </m:r>
                        </m:oMath>
                      </m:oMathPara>
                    </a14:m>
                    <a:endParaRPr lang="en-US" altLang="zh-CN" sz="2400" b="0" i="1" dirty="0" smtClean="0">
                      <a:latin typeface="Cambria Math" panose="020405030504060302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527532" y="5030239"/>
                    <a:ext cx="469616" cy="461665"/>
                  </a:xfrm>
                  <a:prstGeom prst="rect">
                    <a:avLst/>
                  </a:prstGeom>
                  <a:blipFill>
                    <a:blip r:embed="rId6"/>
                    <a:stretch>
                      <a:fillRect/>
                    </a:stretch>
                  </a:blipFill>
                </p:spPr>
                <p:txBody>
                  <a:bodyPr/>
                  <a:lstStyle/>
                  <a:p>
                    <a:r>
                      <a:rPr lang="zh-CN" altLang="en-US">
                        <a:noFill/>
                      </a:rPr>
                      <a:t> </a:t>
                    </a:r>
                  </a:p>
                </p:txBody>
              </p:sp>
            </mc:Fallback>
          </mc:AlternateContent>
          <p:sp>
            <p:nvSpPr>
              <p:cNvPr id="54" name="Rectangle 53"/>
              <p:cNvSpPr/>
              <p:nvPr/>
            </p:nvSpPr>
            <p:spPr bwMode="auto">
              <a:xfrm>
                <a:off x="4676033" y="4734145"/>
                <a:ext cx="540060" cy="117013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5" name="Rectangle 54"/>
                  <p:cNvSpPr/>
                  <p:nvPr/>
                </p:nvSpPr>
                <p:spPr>
                  <a:xfrm>
                    <a:off x="4676033" y="5065684"/>
                    <a:ext cx="4776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𝛴</m:t>
                          </m:r>
                        </m:oMath>
                      </m:oMathPara>
                    </a14:m>
                    <a:endParaRPr lang="zh-CN" alt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4676033" y="5065684"/>
                    <a:ext cx="477695" cy="461665"/>
                  </a:xfrm>
                  <a:prstGeom prst="rect">
                    <a:avLst/>
                  </a:prstGeom>
                  <a:blipFill>
                    <a:blip r:embed="rId7"/>
                    <a:stretch>
                      <a:fillRect/>
                    </a:stretch>
                  </a:blipFill>
                </p:spPr>
                <p:txBody>
                  <a:bodyPr/>
                  <a:lstStyle/>
                  <a:p>
                    <a:r>
                      <a:rPr lang="zh-CN" altLang="en-US">
                        <a:noFill/>
                      </a:rPr>
                      <a:t> </a:t>
                    </a:r>
                  </a:p>
                </p:txBody>
              </p:sp>
            </mc:Fallback>
          </mc:AlternateContent>
          <p:sp>
            <p:nvSpPr>
              <p:cNvPr id="56" name="Rectangle 55"/>
              <p:cNvSpPr/>
              <p:nvPr/>
            </p:nvSpPr>
            <p:spPr bwMode="auto">
              <a:xfrm>
                <a:off x="5576133" y="5084170"/>
                <a:ext cx="540060" cy="582922"/>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7" name="Rectangle 56"/>
                  <p:cNvSpPr/>
                  <p:nvPr/>
                </p:nvSpPr>
                <p:spPr>
                  <a:xfrm>
                    <a:off x="5531128" y="5157310"/>
                    <a:ext cx="6476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2400" i="1">
                                  <a:latin typeface="Cambria Math" charset="0"/>
                                </a:rPr>
                              </m:ctrlPr>
                            </m:sSupPr>
                            <m:e>
                              <m:r>
                                <a:rPr lang="zh-CN" altLang="en-US" sz="2400" i="1">
                                  <a:latin typeface="Cambria Math" panose="02040503050406030204" pitchFamily="18" charset="0"/>
                                </a:rPr>
                                <m:t>𝑉</m:t>
                              </m:r>
                            </m:e>
                            <m:sup>
                              <m:r>
                                <a:rPr lang="zh-CN" altLang="en-US" sz="2400" i="1">
                                  <a:latin typeface="Cambria Math" panose="02040503050406030204" pitchFamily="18" charset="0"/>
                                </a:rPr>
                                <m:t>𝑇</m:t>
                              </m:r>
                            </m:sup>
                          </m:sSup>
                        </m:oMath>
                      </m:oMathPara>
                    </a14:m>
                    <a:endParaRPr lang="zh-CN" alt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5531128" y="5157310"/>
                    <a:ext cx="647613"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2765175" y="5139190"/>
                    <a:ext cx="5100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765175" y="5139190"/>
                    <a:ext cx="510076"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4270988" y="5088377"/>
                    <a:ext cx="5004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270988" y="5088377"/>
                    <a:ext cx="500458"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5126083" y="5088376"/>
                    <a:ext cx="5004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5126083" y="5088376"/>
                    <a:ext cx="500458"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098123" y="5906905"/>
                    <a:ext cx="798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×2</m:t>
                              </m:r>
                            </m:sup>
                          </m:sSup>
                        </m:oMath>
                      </m:oMathPara>
                    </a14:m>
                    <a:endParaRPr lang="zh-CN" alt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2098123" y="5906905"/>
                    <a:ext cx="798552"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3153693" y="5906905"/>
                    <a:ext cx="860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𝑚</m:t>
                              </m:r>
                            </m:sup>
                          </m:sSup>
                        </m:oMath>
                      </m:oMathPara>
                    </a14:m>
                    <a:endParaRPr lang="zh-CN" alt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3153693" y="5906905"/>
                    <a:ext cx="860748"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4496013" y="5908698"/>
                    <a:ext cx="798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×2</m:t>
                              </m:r>
                            </m:sup>
                          </m:sSup>
                        </m:oMath>
                      </m:oMathPara>
                    </a14:m>
                    <a:endParaRPr lang="zh-CN" alt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4496013" y="5908698"/>
                    <a:ext cx="798552"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5441118" y="5876432"/>
                    <a:ext cx="7363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charset="0"/>
                                </a:rPr>
                              </m:ctrlPr>
                            </m:sSupPr>
                            <m:e>
                              <m:r>
                                <a:rPr lang="en-US" altLang="zh-CN" i="1">
                                  <a:latin typeface="Cambria Math" panose="02040503050406030204" pitchFamily="18" charset="0"/>
                                </a:rPr>
                                <m:t>𝑅</m:t>
                              </m:r>
                            </m:e>
                            <m:sup>
                              <m:r>
                                <a:rPr lang="en-US" altLang="zh-CN" b="0" i="1" smtClean="0">
                                  <a:latin typeface="Cambria Math" panose="02040503050406030204" pitchFamily="18" charset="0"/>
                                </a:rPr>
                                <m:t>2</m:t>
                              </m:r>
                              <m:r>
                                <a:rPr lang="en-US" altLang="zh-CN" i="1">
                                  <a:latin typeface="Cambria Math" panose="02040503050406030204" pitchFamily="18" charset="0"/>
                                  <a:ea typeface="Cambria Math" panose="02040503050406030204" pitchFamily="18" charset="0"/>
                                </a:rPr>
                                <m:t>×2</m:t>
                              </m:r>
                            </m:sup>
                          </m:sSup>
                        </m:oMath>
                      </m:oMathPara>
                    </a14:m>
                    <a:endParaRPr lang="zh-CN" alt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5441118" y="5876432"/>
                    <a:ext cx="736355" cy="369332"/>
                  </a:xfrm>
                  <a:prstGeom prst="rect">
                    <a:avLst/>
                  </a:prstGeom>
                  <a:blipFill>
                    <a:blip r:embed="rId15"/>
                    <a:stretch>
                      <a:fillRect/>
                    </a:stretch>
                  </a:blipFill>
                </p:spPr>
                <p:txBody>
                  <a:bodyPr/>
                  <a:lstStyle/>
                  <a:p>
                    <a:r>
                      <a:rPr lang="zh-CN" altLang="en-US">
                        <a:noFill/>
                      </a:rPr>
                      <a:t> </a:t>
                    </a:r>
                  </a:p>
                </p:txBody>
              </p:sp>
            </mc:Fallback>
          </mc:AlternateContent>
        </p:grpSp>
        <p:sp>
          <p:nvSpPr>
            <p:cNvPr id="48" name="Rectangle 47"/>
            <p:cNvSpPr/>
            <p:nvPr/>
          </p:nvSpPr>
          <p:spPr bwMode="auto">
            <a:xfrm>
              <a:off x="3626895" y="3934875"/>
              <a:ext cx="270030" cy="241881"/>
            </a:xfrm>
            <a:prstGeom prst="rect">
              <a:avLst/>
            </a:prstGeom>
            <a:solidFill>
              <a:srgbClr val="0070C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9" name="Rectangle 48"/>
            <p:cNvSpPr/>
            <p:nvPr/>
          </p:nvSpPr>
          <p:spPr bwMode="auto">
            <a:xfrm>
              <a:off x="3896924" y="4154062"/>
              <a:ext cx="284053" cy="211921"/>
            </a:xfrm>
            <a:prstGeom prst="rect">
              <a:avLst/>
            </a:prstGeom>
            <a:solidFill>
              <a:srgbClr val="0070C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sp>
        <p:nvSpPr>
          <p:cNvPr id="65" name="Left Arrow 64"/>
          <p:cNvSpPr/>
          <p:nvPr/>
        </p:nvSpPr>
        <p:spPr bwMode="auto">
          <a:xfrm>
            <a:off x="4336541" y="4374105"/>
            <a:ext cx="1045549" cy="286035"/>
          </a:xfrm>
          <a:prstGeom prst="left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66" name="TextBox 65"/>
          <p:cNvSpPr txBox="1"/>
          <p:nvPr/>
        </p:nvSpPr>
        <p:spPr>
          <a:xfrm>
            <a:off x="4329995" y="4788778"/>
            <a:ext cx="1678900" cy="646331"/>
          </a:xfrm>
          <a:prstGeom prst="rect">
            <a:avLst/>
          </a:prstGeom>
          <a:noFill/>
        </p:spPr>
        <p:txBody>
          <a:bodyPr wrap="square" rtlCol="0">
            <a:spAutoFit/>
          </a:bodyPr>
          <a:lstStyle/>
          <a:p>
            <a:r>
              <a:rPr lang="en-US" altLang="zh-CN" dirty="0" smtClean="0">
                <a:solidFill>
                  <a:schemeClr val="accent2"/>
                </a:solidFill>
                <a:latin typeface="Arial" panose="020B0604020202020204" pitchFamily="34" charset="0"/>
                <a:cs typeface="Arial" panose="020B0604020202020204" pitchFamily="34" charset="0"/>
              </a:rPr>
              <a:t>Layer decomposing </a:t>
            </a:r>
          </a:p>
        </p:txBody>
      </p:sp>
      <p:sp>
        <p:nvSpPr>
          <p:cNvPr id="68" name="Rectangle 67"/>
          <p:cNvSpPr/>
          <p:nvPr/>
        </p:nvSpPr>
        <p:spPr bwMode="auto">
          <a:xfrm>
            <a:off x="2321750" y="221386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69" name="Parallelogram 68"/>
          <p:cNvSpPr/>
          <p:nvPr/>
        </p:nvSpPr>
        <p:spPr bwMode="auto">
          <a:xfrm>
            <a:off x="2501770" y="4345762"/>
            <a:ext cx="1791889" cy="478393"/>
          </a:xfrm>
          <a:prstGeom prst="parallelogram">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1" dirty="0" smtClean="0">
                <a:solidFill>
                  <a:srgbClr val="080808"/>
                </a:solidFill>
                <a:latin typeface="Arial" panose="020B0604020202020204" pitchFamily="34" charset="0"/>
                <a:cs typeface="Arial" panose="020B0604020202020204" pitchFamily="34" charset="0"/>
              </a:rPr>
              <a:t>Detail Layer</a:t>
            </a:r>
            <a:endParaRPr lang="zh-CN" altLang="en-US" sz="1600" b="1" dirty="0">
              <a:solidFill>
                <a:srgbClr val="080808"/>
              </a:solidFill>
              <a:latin typeface="Arial" panose="020B0604020202020204" pitchFamily="34" charset="0"/>
              <a:cs typeface="Arial" panose="020B0604020202020204" pitchFamily="34" charset="0"/>
            </a:endParaRPr>
          </a:p>
        </p:txBody>
      </p:sp>
      <p:sp>
        <p:nvSpPr>
          <p:cNvPr id="70" name="Parallelogram 69"/>
          <p:cNvSpPr/>
          <p:nvPr/>
        </p:nvSpPr>
        <p:spPr bwMode="auto">
          <a:xfrm>
            <a:off x="2456765" y="4930827"/>
            <a:ext cx="1793056" cy="478393"/>
          </a:xfrm>
          <a:prstGeom prst="parallelogram">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1" dirty="0" smtClean="0">
                <a:solidFill>
                  <a:srgbClr val="080808"/>
                </a:solidFill>
                <a:latin typeface="Arial" panose="020B0604020202020204" pitchFamily="34" charset="0"/>
                <a:cs typeface="Arial" panose="020B0604020202020204" pitchFamily="34" charset="0"/>
              </a:rPr>
              <a:t>Base Layer</a:t>
            </a:r>
            <a:endParaRPr lang="zh-CN" altLang="en-US" sz="1600" b="1" dirty="0">
              <a:solidFill>
                <a:srgbClr val="080808"/>
              </a:solidFill>
              <a:latin typeface="Arial" panose="020B0604020202020204" pitchFamily="34" charset="0"/>
              <a:cs typeface="Arial" panose="020B0604020202020204" pitchFamily="34" charset="0"/>
            </a:endParaRPr>
          </a:p>
        </p:txBody>
      </p:sp>
      <p:sp>
        <p:nvSpPr>
          <p:cNvPr id="71" name="Down Arrow 70"/>
          <p:cNvSpPr/>
          <p:nvPr/>
        </p:nvSpPr>
        <p:spPr bwMode="auto">
          <a:xfrm>
            <a:off x="3086835" y="5425618"/>
            <a:ext cx="355178" cy="523662"/>
          </a:xfrm>
          <a:prstGeom prst="down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72" name="TextBox 71"/>
          <p:cNvSpPr txBox="1"/>
          <p:nvPr/>
        </p:nvSpPr>
        <p:spPr>
          <a:xfrm>
            <a:off x="428129" y="3813488"/>
            <a:ext cx="3067162" cy="369332"/>
          </a:xfrm>
          <a:prstGeom prst="rect">
            <a:avLst/>
          </a:prstGeom>
          <a:noFill/>
        </p:spPr>
        <p:txBody>
          <a:bodyPr wrap="square" rtlCol="0">
            <a:spAutoFit/>
          </a:bodyPr>
          <a:lstStyle/>
          <a:p>
            <a:pPr algn="ctr"/>
            <a:r>
              <a:rPr lang="en-US" altLang="zh-CN" dirty="0" smtClean="0">
                <a:solidFill>
                  <a:schemeClr val="accent2"/>
                </a:solidFill>
                <a:latin typeface="Arial" panose="020B0604020202020204" pitchFamily="34" charset="0"/>
                <a:cs typeface="Arial" panose="020B0604020202020204" pitchFamily="34" charset="0"/>
              </a:rPr>
              <a:t>Orientation clustering</a:t>
            </a:r>
            <a:endParaRPr lang="en-US" altLang="zh-CN" dirty="0" smtClean="0">
              <a:latin typeface="Arial" panose="020B0604020202020204" pitchFamily="34" charset="0"/>
              <a:cs typeface="Arial" panose="020B0604020202020204" pitchFamily="34" charset="0"/>
            </a:endParaRPr>
          </a:p>
        </p:txBody>
      </p:sp>
      <p:sp>
        <p:nvSpPr>
          <p:cNvPr id="75" name="Down Arrow 74"/>
          <p:cNvSpPr/>
          <p:nvPr/>
        </p:nvSpPr>
        <p:spPr bwMode="auto">
          <a:xfrm rot="10800000">
            <a:off x="3086834" y="3777743"/>
            <a:ext cx="355179" cy="551357"/>
          </a:xfrm>
          <a:prstGeom prst="down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77" name="TextBox 76"/>
              <p:cNvSpPr txBox="1"/>
              <p:nvPr/>
            </p:nvSpPr>
            <p:spPr>
              <a:xfrm>
                <a:off x="2043559" y="3377209"/>
                <a:ext cx="2286436" cy="369332"/>
              </a:xfrm>
              <a:prstGeom prst="rect">
                <a:avLst/>
              </a:prstGeom>
              <a:solidFill>
                <a:schemeClr val="bg1">
                  <a:lumMod val="85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Patch sets </a:t>
                </a:r>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oMath>
                </a14:m>
                <a:r>
                  <a:rPr lang="en-US" altLang="zh-CN" dirty="0" smtClean="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6</m:t>
                        </m:r>
                      </m:sub>
                    </m:sSub>
                  </m:oMath>
                </a14:m>
                <a:endParaRPr lang="zh-CN" altLang="en-US" dirty="0">
                  <a:latin typeface="Arial" panose="020B0604020202020204" pitchFamily="34" charset="0"/>
                  <a:cs typeface="Arial" panose="020B0604020202020204" pitchFamily="34"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2043559" y="3377209"/>
                <a:ext cx="2286436" cy="369332"/>
              </a:xfrm>
              <a:prstGeom prst="rect">
                <a:avLst/>
              </a:prstGeom>
              <a:blipFill>
                <a:blip r:embed="rId16"/>
                <a:stretch>
                  <a:fillRect l="-2133" t="-8197" b="-24590"/>
                </a:stretch>
              </a:blipFill>
            </p:spPr>
            <p:txBody>
              <a:bodyPr/>
              <a:lstStyle/>
              <a:p>
                <a:r>
                  <a:rPr lang="zh-CN" altLang="en-US">
                    <a:noFill/>
                  </a:rPr>
                  <a:t> </a:t>
                </a:r>
              </a:p>
            </p:txBody>
          </p:sp>
        </mc:Fallback>
      </mc:AlternateContent>
      <p:grpSp>
        <p:nvGrpSpPr>
          <p:cNvPr id="6" name="Group 5"/>
          <p:cNvGrpSpPr/>
          <p:nvPr/>
        </p:nvGrpSpPr>
        <p:grpSpPr>
          <a:xfrm>
            <a:off x="5948085" y="5299348"/>
            <a:ext cx="2725598" cy="1202447"/>
            <a:chOff x="6089629" y="5425040"/>
            <a:chExt cx="2725598" cy="1383434"/>
          </a:xfrm>
        </p:grpSpPr>
        <p:sp>
          <p:nvSpPr>
            <p:cNvPr id="67" name="Rectangle 66"/>
            <p:cNvSpPr/>
            <p:nvPr/>
          </p:nvSpPr>
          <p:spPr>
            <a:xfrm>
              <a:off x="6153704" y="6243653"/>
              <a:ext cx="2661523"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E</a:t>
              </a:r>
              <a:r>
                <a:rPr lang="en-US" altLang="zh-CN" dirty="0" smtClean="0">
                  <a:latin typeface="Arial" panose="020B0604020202020204" pitchFamily="34" charset="0"/>
                  <a:cs typeface="Arial" panose="020B0604020202020204" pitchFamily="34" charset="0"/>
                </a:rPr>
                <a:t>nergy measurement</a:t>
              </a:r>
              <a:endParaRPr lang="zh-CN" altLang="en-US" dirty="0">
                <a:latin typeface="Arial" panose="020B0604020202020204" pitchFamily="34" charset="0"/>
                <a:cs typeface="Arial" panose="020B0604020202020204" pitchFamily="34" charset="0"/>
              </a:endParaRPr>
            </a:p>
          </p:txBody>
        </p:sp>
        <p:grpSp>
          <p:nvGrpSpPr>
            <p:cNvPr id="83" name="Group 82"/>
            <p:cNvGrpSpPr/>
            <p:nvPr/>
          </p:nvGrpSpPr>
          <p:grpSpPr>
            <a:xfrm>
              <a:off x="6089629" y="5425040"/>
              <a:ext cx="2487816" cy="1383434"/>
              <a:chOff x="4289576" y="5610392"/>
              <a:chExt cx="1745625" cy="872172"/>
            </a:xfrm>
          </p:grpSpPr>
          <p:sp>
            <p:nvSpPr>
              <p:cNvPr id="80" name="Rounded Rectangular Callout 79"/>
              <p:cNvSpPr/>
              <p:nvPr/>
            </p:nvSpPr>
            <p:spPr bwMode="auto">
              <a:xfrm rot="10800000">
                <a:off x="4345224" y="5610392"/>
                <a:ext cx="1689977" cy="872172"/>
              </a:xfrm>
              <a:prstGeom prst="wedgeRoundRectCallout">
                <a:avLst/>
              </a:prstGeom>
              <a:noFill/>
              <a:ln w="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81" name="Rectangle 80"/>
                  <p:cNvSpPr/>
                  <p:nvPr/>
                </p:nvSpPr>
                <p:spPr>
                  <a:xfrm>
                    <a:off x="4289576" y="5685888"/>
                    <a:ext cx="1695271" cy="678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𝜌</m:t>
                          </m:r>
                          <m:r>
                            <a:rPr lang="en-US" altLang="zh-CN" i="1">
                              <a:latin typeface="Cambria Math" panose="02040503050406030204" pitchFamily="18" charset="0"/>
                            </a:rPr>
                            <m:t>=</m:t>
                          </m:r>
                          <m:f>
                            <m:fPr>
                              <m:ctrlPr>
                                <a:rPr lang="en-US" altLang="zh-CN" i="1">
                                  <a:latin typeface="Cambria Math" charset="0"/>
                                </a:rPr>
                              </m:ctrlPr>
                            </m:fPr>
                            <m:num>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1,1</m:t>
                                  </m:r>
                                </m:sub>
                              </m:sSub>
                              <m:r>
                                <a:rPr lang="en-US" altLang="zh-CN" i="1">
                                  <a:latin typeface="Cambria Math" panose="02040503050406030204" pitchFamily="18" charset="0"/>
                                </a:rPr>
                                <m:t>−</m:t>
                              </m:r>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2,2</m:t>
                                  </m:r>
                                </m:sub>
                              </m:sSub>
                            </m:num>
                            <m:den>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1,1</m:t>
                                  </m:r>
                                </m:sub>
                              </m:sSub>
                              <m:r>
                                <a:rPr lang="en-US" altLang="zh-CN" i="1">
                                  <a:latin typeface="Cambria Math" panose="02040503050406030204" pitchFamily="18" charset="0"/>
                                </a:rPr>
                                <m:t>+</m:t>
                              </m:r>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2,2</m:t>
                                  </m:r>
                                </m:sub>
                              </m:sSub>
                            </m:den>
                          </m:f>
                        </m:oMath>
                      </m:oMathPara>
                    </a14:m>
                    <a:endParaRPr lang="zh-CN" altLang="en-US" dirty="0"/>
                  </a:p>
                </p:txBody>
              </p:sp>
            </mc:Choice>
            <mc:Fallback xmlns="">
              <p:sp>
                <p:nvSpPr>
                  <p:cNvPr id="81" name="Rectangle 80"/>
                  <p:cNvSpPr>
                    <a:spLocks noRot="1" noChangeAspect="1" noMove="1" noResize="1" noEditPoints="1" noAdjustHandles="1" noChangeArrowheads="1" noChangeShapeType="1" noTextEdit="1"/>
                  </p:cNvSpPr>
                  <p:nvPr/>
                </p:nvSpPr>
                <p:spPr>
                  <a:xfrm>
                    <a:off x="4289576" y="5685888"/>
                    <a:ext cx="1695271" cy="678904"/>
                  </a:xfrm>
                  <a:prstGeom prst="rect">
                    <a:avLst/>
                  </a:prstGeom>
                  <a:blipFill>
                    <a:blip r:embed="rId18"/>
                    <a:stretch>
                      <a:fillRect b="-2970"/>
                    </a:stretch>
                  </a:blipFill>
                </p:spPr>
                <p:txBody>
                  <a:bodyPr/>
                  <a:lstStyle/>
                  <a:p>
                    <a:r>
                      <a:rPr lang="zh-CN" altLang="en-US">
                        <a:noFill/>
                      </a:rPr>
                      <a:t> </a:t>
                    </a:r>
                  </a:p>
                </p:txBody>
              </p:sp>
            </mc:Fallback>
          </mc:AlternateContent>
        </p:grpSp>
      </p:grpSp>
      <mc:AlternateContent xmlns:mc="http://schemas.openxmlformats.org/markup-compatibility/2006" xmlns:a14="http://schemas.microsoft.com/office/drawing/2010/main">
        <mc:Choice Requires="a14">
          <p:sp>
            <p:nvSpPr>
              <p:cNvPr id="87" name="Rectangle 86"/>
              <p:cNvSpPr/>
              <p:nvPr/>
            </p:nvSpPr>
            <p:spPr>
              <a:xfrm>
                <a:off x="7635251" y="3452530"/>
                <a:ext cx="627159"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𝛴</m:t>
                          </m:r>
                        </m:e>
                        <m:sub>
                          <m:r>
                            <a:rPr lang="zh-CN" altLang="en-US" i="0">
                              <a:latin typeface="Cambria Math" panose="02040503050406030204" pitchFamily="18" charset="0"/>
                            </a:rPr>
                            <m:t>2,2</m:t>
                          </m:r>
                        </m:sub>
                      </m:sSub>
                    </m:oMath>
                  </m:oMathPara>
                </a14:m>
                <a:endParaRPr lang="zh-CN" alt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7635251" y="3452530"/>
                <a:ext cx="627159" cy="381515"/>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7182290" y="3452530"/>
                <a:ext cx="621837"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𝛴</m:t>
                          </m:r>
                        </m:e>
                        <m:sub>
                          <m:r>
                            <a:rPr lang="en-US" altLang="zh-CN" b="0" i="0" smtClean="0">
                              <a:latin typeface="Cambria Math" panose="02040503050406030204" pitchFamily="18" charset="0"/>
                            </a:rPr>
                            <m:t>1,1</m:t>
                          </m:r>
                        </m:sub>
                      </m:sSub>
                    </m:oMath>
                  </m:oMathPara>
                </a14:m>
                <a:endParaRPr lang="zh-CN" alt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7182290" y="3452530"/>
                <a:ext cx="621837" cy="381515"/>
              </a:xfrm>
              <a:prstGeom prst="rect">
                <a:avLst/>
              </a:prstGeom>
              <a:blipFill>
                <a:blip r:embed="rId21"/>
                <a:stretch>
                  <a:fillRect/>
                </a:stretch>
              </a:blipFill>
            </p:spPr>
            <p:txBody>
              <a:bodyPr/>
              <a:lstStyle/>
              <a:p>
                <a:r>
                  <a:rPr lang="zh-CN" altLang="en-US">
                    <a:noFill/>
                  </a:rPr>
                  <a:t> </a:t>
                </a:r>
              </a:p>
            </p:txBody>
          </p:sp>
        </mc:Fallback>
      </mc:AlternateContent>
      <p:grpSp>
        <p:nvGrpSpPr>
          <p:cNvPr id="8" name="Group 7"/>
          <p:cNvGrpSpPr/>
          <p:nvPr/>
        </p:nvGrpSpPr>
        <p:grpSpPr>
          <a:xfrm>
            <a:off x="176089" y="4250386"/>
            <a:ext cx="2208461" cy="1360881"/>
            <a:chOff x="296525" y="3862789"/>
            <a:chExt cx="2208461" cy="1360881"/>
          </a:xfrm>
        </p:grpSpPr>
        <p:sp>
          <p:nvSpPr>
            <p:cNvPr id="84" name="Rounded Rectangular Callout 83"/>
            <p:cNvSpPr/>
            <p:nvPr/>
          </p:nvSpPr>
          <p:spPr bwMode="auto">
            <a:xfrm rot="16200000" flipH="1">
              <a:off x="735010" y="3473337"/>
              <a:ext cx="1291322" cy="2070229"/>
            </a:xfrm>
            <a:prstGeom prst="wedgeRoundRectCallout">
              <a:avLst/>
            </a:prstGeom>
            <a:noFill/>
            <a:ln w="1270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85" name="Rectangle 84"/>
                <p:cNvSpPr/>
                <p:nvPr/>
              </p:nvSpPr>
              <p:spPr>
                <a:xfrm>
                  <a:off x="296525" y="4544766"/>
                  <a:ext cx="1904689" cy="678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𝜔</m:t>
                        </m:r>
                        <m:r>
                          <a:rPr lang="en-US" altLang="zh-CN" i="1">
                            <a:latin typeface="Cambria Math" panose="02040503050406030204" pitchFamily="18" charset="0"/>
                          </a:rPr>
                          <m:t>=</m:t>
                        </m:r>
                        <m:r>
                          <m:rPr>
                            <m:sty m:val="p"/>
                          </m:rPr>
                          <a:rPr lang="en-US" altLang="zh-CN">
                            <a:latin typeface="Cambria Math" panose="02040503050406030204" pitchFamily="18" charset="0"/>
                          </a:rPr>
                          <m:t>arctan</m:t>
                        </m:r>
                        <m:r>
                          <a:rPr lang="en-US" altLang="zh-CN" i="1">
                            <a:latin typeface="Cambria Math" panose="02040503050406030204" pitchFamily="18" charset="0"/>
                          </a:rPr>
                          <m:t>⁡(</m:t>
                        </m:r>
                        <m:f>
                          <m:fPr>
                            <m:ctrlPr>
                              <a:rPr lang="en-US" altLang="zh-CN" i="1">
                                <a:latin typeface="Cambria Math" charset="0"/>
                              </a:rPr>
                            </m:ctrlPr>
                          </m:fPr>
                          <m:num>
                            <m:sSub>
                              <m:sSubPr>
                                <m:ctrlPr>
                                  <a:rPr lang="en-US" altLang="zh-CN" i="1">
                                    <a:latin typeface="Cambria Math"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2,1</m:t>
                                </m:r>
                              </m:sub>
                            </m:sSub>
                          </m:num>
                          <m:den>
                            <m:sSub>
                              <m:sSubPr>
                                <m:ctrlPr>
                                  <a:rPr lang="en-US" altLang="zh-CN" i="1">
                                    <a:latin typeface="Cambria Math"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1,1</m:t>
                                </m:r>
                              </m:sub>
                            </m:sSub>
                          </m:den>
                        </m:f>
                        <m:r>
                          <a:rPr lang="en-US" altLang="zh-CN" i="1">
                            <a:latin typeface="Cambria Math" panose="02040503050406030204" pitchFamily="18" charset="0"/>
                          </a:rPr>
                          <m:t>)</m:t>
                        </m:r>
                      </m:oMath>
                    </m:oMathPara>
                  </a14:m>
                  <a:endParaRPr lang="en-US" altLang="zh-CN" sz="1400" dirty="0"/>
                </a:p>
              </p:txBody>
            </p:sp>
          </mc:Choice>
          <mc:Fallback xmlns="">
            <p:sp>
              <p:nvSpPr>
                <p:cNvPr id="85" name="Rectangle 84"/>
                <p:cNvSpPr>
                  <a:spLocks noRot="1" noChangeAspect="1" noMove="1" noResize="1" noEditPoints="1" noAdjustHandles="1" noChangeArrowheads="1" noChangeShapeType="1" noTextEdit="1"/>
                </p:cNvSpPr>
                <p:nvPr/>
              </p:nvSpPr>
              <p:spPr>
                <a:xfrm>
                  <a:off x="296525" y="4544766"/>
                  <a:ext cx="1904689" cy="678904"/>
                </a:xfrm>
                <a:prstGeom prst="rect">
                  <a:avLst/>
                </a:prstGeom>
                <a:blipFill>
                  <a:blip r:embed="rId22"/>
                  <a:stretch>
                    <a:fillRect/>
                  </a:stretch>
                </a:blipFill>
              </p:spPr>
              <p:txBody>
                <a:bodyPr/>
                <a:lstStyle/>
                <a:p>
                  <a:r>
                    <a:rPr lang="zh-CN" altLang="en-US">
                      <a:noFill/>
                    </a:rPr>
                    <a:t> </a:t>
                  </a:r>
                </a:p>
              </p:txBody>
            </p:sp>
          </mc:Fallback>
        </mc:AlternateContent>
        <p:sp>
          <p:nvSpPr>
            <p:cNvPr id="7" name="Rectangle 6"/>
            <p:cNvSpPr/>
            <p:nvPr/>
          </p:nvSpPr>
          <p:spPr>
            <a:xfrm>
              <a:off x="341530" y="3862789"/>
              <a:ext cx="2163456" cy="646331"/>
            </a:xfrm>
            <a:prstGeom prst="rect">
              <a:avLst/>
            </a:prstGeom>
          </p:spPr>
          <p:txBody>
            <a:bodyPr wrap="square">
              <a:spAutoFit/>
            </a:bodyPr>
            <a:lstStyle/>
            <a:p>
              <a:r>
                <a:rPr lang="en-US" altLang="zh-CN" dirty="0" smtClean="0">
                  <a:latin typeface="Arial" panose="020B0604020202020204" pitchFamily="34" charset="0"/>
                  <a:cs typeface="Arial" panose="020B0604020202020204" pitchFamily="34" charset="0"/>
                </a:rPr>
                <a:t>Angle of dominant </a:t>
              </a:r>
              <a:r>
                <a:rPr lang="en-US" altLang="zh-CN" dirty="0">
                  <a:latin typeface="Arial" panose="020B0604020202020204" pitchFamily="34" charset="0"/>
                  <a:cs typeface="Arial" panose="020B0604020202020204" pitchFamily="34" charset="0"/>
                </a:rPr>
                <a:t>gradient direction </a:t>
              </a:r>
              <a:endParaRPr lang="zh-CN" altLang="en-US" dirty="0"/>
            </a:p>
          </p:txBody>
        </p:sp>
      </p:grpSp>
      <mc:AlternateContent xmlns:mc="http://schemas.openxmlformats.org/markup-compatibility/2006" xmlns:a14="http://schemas.microsoft.com/office/drawing/2010/main">
        <mc:Choice Requires="a14">
          <p:sp>
            <p:nvSpPr>
              <p:cNvPr id="73" name="TextBox 72"/>
              <p:cNvSpPr txBox="1"/>
              <p:nvPr/>
            </p:nvSpPr>
            <p:spPr>
              <a:xfrm>
                <a:off x="2456765" y="5941153"/>
                <a:ext cx="1535033" cy="369332"/>
              </a:xfrm>
              <a:prstGeom prst="rect">
                <a:avLst/>
              </a:prstGeom>
              <a:solidFill>
                <a:schemeClr val="bg1">
                  <a:lumMod val="85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Patch set </a:t>
                </a:r>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0</m:t>
                        </m:r>
                      </m:sub>
                    </m:sSub>
                  </m:oMath>
                </a14:m>
                <a:endParaRPr lang="zh-CN" altLang="en-US" dirty="0">
                  <a:latin typeface="Arial" panose="020B0604020202020204" pitchFamily="34" charset="0"/>
                  <a:cs typeface="Arial" panose="020B0604020202020204" pitchFamily="34"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2456765" y="5941153"/>
                <a:ext cx="1535033" cy="369332"/>
              </a:xfrm>
              <a:prstGeom prst="rect">
                <a:avLst/>
              </a:prstGeom>
              <a:blipFill>
                <a:blip r:embed="rId23"/>
                <a:stretch>
                  <a:fillRect l="-3175"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2773370"/>
      </p:ext>
    </p:extLst>
  </p:cSld>
  <p:clrMapOvr>
    <a:masterClrMapping/>
  </p:clrMapOvr>
  <mc:AlternateContent xmlns:mc="http://schemas.openxmlformats.org/markup-compatibility/2006" xmlns:p14="http://schemas.microsoft.com/office/powerpoint/2010/main">
    <mc:Choice Requires="p14">
      <p:transition p14:dur="0" advTm="66140"/>
    </mc:Choice>
    <mc:Fallback xmlns="">
      <p:transition advTm="6614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11</a:t>
            </a:fld>
            <a:endParaRPr lang="zh-CN" altLang="en-US"/>
          </a:p>
        </p:txBody>
      </p:sp>
      <p:sp>
        <p:nvSpPr>
          <p:cNvPr id="5" name="标题 4"/>
          <p:cNvSpPr>
            <a:spLocks noGrp="1"/>
          </p:cNvSpPr>
          <p:nvPr>
            <p:ph type="title"/>
          </p:nvPr>
        </p:nvSpPr>
        <p:spPr/>
        <p:txBody>
          <a:bodyPr/>
          <a:lstStyle/>
          <a:p>
            <a:r>
              <a:rPr lang="en-US" altLang="zh-CN" sz="3600" dirty="0" smtClean="0"/>
              <a:t>Dictionary Learning: </a:t>
            </a:r>
            <a:r>
              <a:rPr lang="en-US" altLang="zh-CN" sz="2800" b="0" i="1" dirty="0" smtClean="0">
                <a:effectLst/>
              </a:rPr>
              <a:t>joint dictionary learning</a:t>
            </a:r>
            <a:endParaRPr lang="zh-CN" altLang="en-US" sz="2400" b="0" i="1" dirty="0">
              <a:effectLst/>
            </a:endParaRPr>
          </a:p>
        </p:txBody>
      </p:sp>
      <mc:AlternateContent xmlns:mc="http://schemas.openxmlformats.org/markup-compatibility/2006" xmlns:a14="http://schemas.microsoft.com/office/drawing/2010/main">
        <mc:Choice Requires="a14">
          <p:sp>
            <p:nvSpPr>
              <p:cNvPr id="7" name="TextBox 6"/>
              <p:cNvSpPr txBox="1"/>
              <p:nvPr/>
            </p:nvSpPr>
            <p:spPr>
              <a:xfrm>
                <a:off x="3340531" y="1261649"/>
                <a:ext cx="5332982" cy="1386855"/>
              </a:xfrm>
              <a:prstGeom prst="rect">
                <a:avLst/>
              </a:prstGeom>
              <a:noFill/>
            </p:spPr>
            <p:txBody>
              <a:bodyPr wrap="square" rtlCol="0">
                <a:spAutoFit/>
              </a:bodyPr>
              <a:lstStyle/>
              <a:p>
                <a:pPr>
                  <a:lnSpc>
                    <a:spcPct val="120000"/>
                  </a:lnSpc>
                </a:pPr>
                <a:r>
                  <a:rPr lang="en-US" altLang="zh-CN" dirty="0" smtClean="0">
                    <a:latin typeface="Arial" panose="020B0604020202020204" pitchFamily="34" charset="0"/>
                    <a:cs typeface="Arial" panose="020B0604020202020204" pitchFamily="34" charset="0"/>
                  </a:rPr>
                  <a:t>Initialize D</a:t>
                </a:r>
                <a:r>
                  <a:rPr lang="en-US" altLang="zh-CN" baseline="-25000" dirty="0" smtClean="0">
                    <a:latin typeface="Arial" panose="020B0604020202020204" pitchFamily="34" charset="0"/>
                    <a:cs typeface="Arial" panose="020B0604020202020204" pitchFamily="34" charset="0"/>
                  </a:rPr>
                  <a:t>0</a:t>
                </a:r>
                <a:r>
                  <a:rPr lang="en-US" altLang="zh-CN" dirty="0" smtClean="0">
                    <a:latin typeface="Arial" panose="020B0604020202020204" pitchFamily="34" charset="0"/>
                    <a:cs typeface="Arial" panose="020B0604020202020204" pitchFamily="34" charset="0"/>
                  </a:rPr>
                  <a:t>, D</a:t>
                </a:r>
                <a:r>
                  <a:rPr lang="en-US" altLang="zh-CN" baseline="-25000" dirty="0" smtClean="0">
                    <a:latin typeface="Arial" panose="020B0604020202020204" pitchFamily="34" charset="0"/>
                    <a:cs typeface="Arial" panose="020B0604020202020204" pitchFamily="34" charset="0"/>
                  </a:rPr>
                  <a:t>1</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…,D</a:t>
                </a:r>
                <a:r>
                  <a:rPr lang="en-US" altLang="zh-CN" baseline="-25000" dirty="0" smtClean="0">
                    <a:latin typeface="Arial" panose="020B0604020202020204" pitchFamily="34" charset="0"/>
                    <a:cs typeface="Arial" panose="020B0604020202020204" pitchFamily="34" charset="0"/>
                  </a:rPr>
                  <a:t>6</a:t>
                </a:r>
                <a:r>
                  <a:rPr lang="en-US" altLang="zh-CN" dirty="0" smtClean="0">
                    <a:latin typeface="Arial" panose="020B0604020202020204" pitchFamily="34" charset="0"/>
                    <a:cs typeface="Arial" panose="020B0604020202020204" pitchFamily="34" charset="0"/>
                  </a:rPr>
                  <a:t> by RLS-DLA.</a:t>
                </a:r>
              </a:p>
              <a:p>
                <a:pPr>
                  <a:lnSpc>
                    <a:spcPct val="120000"/>
                  </a:lnSpc>
                </a:pPr>
                <a:r>
                  <a:rPr lang="en-US" altLang="zh-CN" dirty="0" smtClean="0">
                    <a:latin typeface="Arial" panose="020B0604020202020204" pitchFamily="34" charset="0"/>
                    <a:cs typeface="Arial" panose="020B0604020202020204" pitchFamily="34" charset="0"/>
                  </a:rPr>
                  <a:t>Denote </a:t>
                </a:r>
                <a14:m>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6</m:t>
                            </m:r>
                          </m:sub>
                        </m:sSub>
                      </m:e>
                    </m:d>
                    <m:r>
                      <a:rPr lang="en-US" altLang="zh-CN" b="0" i="1" smtClean="0">
                        <a:latin typeface="Cambria Math" panose="02040503050406030204" pitchFamily="18" charset="0"/>
                      </a:rPr>
                      <m:t>. </m:t>
                    </m:r>
                    <m:sSubSup>
                      <m:sSubSupPr>
                        <m:ctrlPr>
                          <a:rPr lang="en-US" altLang="zh-CN" b="0" i="1" smtClean="0">
                            <a:latin typeface="Cambria Math" charset="0"/>
                          </a:rPr>
                        </m:ctrlPr>
                      </m:sSubSupPr>
                      <m:e>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e>
                        </m:d>
                      </m:e>
                      <m:sub>
                        <m:r>
                          <a:rPr lang="en-US" altLang="zh-CN" b="0" i="1" smtClean="0">
                            <a:latin typeface="Cambria Math" panose="02040503050406030204" pitchFamily="18" charset="0"/>
                          </a:rPr>
                          <m:t>𝑖</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6</m:t>
                        </m:r>
                      </m:sup>
                    </m:sSubSup>
                  </m:oMath>
                </a14:m>
                <a:r>
                  <a:rPr lang="en-US" altLang="zh-CN" dirty="0" smtClean="0">
                    <a:latin typeface="Arial" panose="020B0604020202020204" pitchFamily="34" charset="0"/>
                    <a:cs typeface="Arial" panose="020B0604020202020204" pitchFamily="34" charset="0"/>
                  </a:rPr>
                  <a:t> means removing </a:t>
                </a:r>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sub>
                    </m:sSub>
                  </m:oMath>
                </a14:m>
                <a:r>
                  <a:rPr lang="en-US" altLang="zh-CN" dirty="0" smtClean="0">
                    <a:latin typeface="Arial" panose="020B0604020202020204" pitchFamily="34" charset="0"/>
                    <a:cs typeface="Arial" panose="020B0604020202020204" pitchFamily="34" charset="0"/>
                  </a:rPr>
                  <a:t> from </a:t>
                </a:r>
                <a14:m>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endParaRPr lang="en-US" altLang="zh-CN" dirty="0" smtClean="0">
                  <a:latin typeface="Arial" panose="020B0604020202020204" pitchFamily="34" charset="0"/>
                  <a:cs typeface="Arial" panose="020B0604020202020204" pitchFamily="34" charset="0"/>
                </a:endParaRPr>
              </a:p>
              <a:p>
                <a:endParaRPr lang="en-US" altLang="zh-CN"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340531" y="1261649"/>
                <a:ext cx="5332982" cy="1386855"/>
              </a:xfrm>
              <a:prstGeom prst="rect">
                <a:avLst/>
              </a:prstGeom>
              <a:blipFill>
                <a:blip r:embed="rId3"/>
                <a:stretch>
                  <a:fillRect l="-1029" t="-4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425385" y="3614764"/>
                <a:ext cx="5163273" cy="2004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charset="0"/>
                            </a:rPr>
                          </m:ctrlPr>
                        </m:mPr>
                        <m:mr>
                          <m:e>
                            <m:limLow>
                              <m:limLowPr>
                                <m:ctrlPr>
                                  <a:rPr lang="zh-CN" altLang="en-US" i="1">
                                    <a:latin typeface="Cambria Math" charset="0"/>
                                  </a:rPr>
                                </m:ctrlPr>
                              </m:limLowPr>
                              <m:e>
                                <m:r>
                                  <m:rPr>
                                    <m:sty m:val="p"/>
                                  </m:rPr>
                                  <a:rPr lang="zh-CN" altLang="en-US">
                                    <a:latin typeface="Cambria Math" panose="02040503050406030204" pitchFamily="18" charset="0"/>
                                  </a:rPr>
                                  <m:t>min</m:t>
                                </m:r>
                              </m:e>
                              <m:lim>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𝐴</m:t>
                                    </m:r>
                                  </m:e>
                                  <m:sub>
                                    <m:r>
                                      <a:rPr lang="zh-CN" altLang="en-US" i="1">
                                        <a:latin typeface="Cambria Math" panose="02040503050406030204" pitchFamily="18" charset="0"/>
                                      </a:rPr>
                                      <m:t>𝑖</m:t>
                                    </m:r>
                                  </m:sub>
                                </m:sSub>
                              </m:lim>
                            </m:limLow>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𝐷</m:t>
                                </m:r>
                              </m:e>
                              <m:sub>
                                <m:r>
                                  <a:rPr lang="zh-CN" altLang="en-US" i="0">
                                    <a:latin typeface="Cambria Math" panose="02040503050406030204" pitchFamily="18" charset="0"/>
                                  </a:rPr>
                                  <m:t>0</m:t>
                                </m:r>
                              </m:sub>
                            </m:sSub>
                            <m:sSub>
                              <m:sSubPr>
                                <m:ctrlPr>
                                  <a:rPr lang="zh-CN" altLang="en-US" i="1">
                                    <a:latin typeface="Cambria Math" charset="0"/>
                                  </a:rPr>
                                </m:ctrlPr>
                              </m:sSubPr>
                              <m:e>
                                <m:r>
                                  <a:rPr lang="zh-CN" altLang="en-US" i="1">
                                    <a:latin typeface="Cambria Math" panose="02040503050406030204" pitchFamily="18" charset="0"/>
                                  </a:rPr>
                                  <m:t>𝐴</m:t>
                                </m:r>
                              </m:e>
                              <m:sub>
                                <m:r>
                                  <a:rPr lang="zh-CN" altLang="en-US" i="0">
                                    <a:latin typeface="Cambria Math" panose="02040503050406030204" pitchFamily="18" charset="0"/>
                                  </a:rPr>
                                  <m:t>0</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zh-CN" altLang="en-US" i="0">
                                <a:latin typeface="Cambria Math" panose="02040503050406030204" pitchFamily="18" charset="0"/>
                              </a:rPr>
                              <m:t>+</m:t>
                            </m:r>
                            <m:nary>
                              <m:naryPr>
                                <m:chr m:val="∑"/>
                                <m:limLoc m:val="undOvr"/>
                                <m:grow m:val="on"/>
                                <m:ctrlPr>
                                  <a:rPr lang="zh-CN" altLang="en-US" i="1">
                                    <a:latin typeface="Cambria Math"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0">
                                    <a:latin typeface="Cambria Math" panose="02040503050406030204" pitchFamily="18" charset="0"/>
                                  </a:rPr>
                                  <m:t>6</m:t>
                                </m:r>
                              </m:sup>
                              <m:e>
                                <m:r>
                                  <a:rPr lang="zh-CN" altLang="en-US" i="0">
                                    <a:latin typeface="Cambria Math" panose="02040503050406030204" pitchFamily="18" charset="0"/>
                                  </a:rPr>
                                  <m:t>||</m:t>
                                </m:r>
                              </m:e>
                            </m:nary>
                            <m:sSub>
                              <m:sSubPr>
                                <m:ctrlPr>
                                  <a:rPr lang="zh-CN" altLang="en-US" i="1">
                                    <a:latin typeface="Cambria Math" charset="0"/>
                                  </a:rPr>
                                </m:ctrlPr>
                              </m:sSubPr>
                              <m:e>
                                <m:r>
                                  <a:rPr lang="zh-CN" altLang="en-US" i="1">
                                    <a:latin typeface="Cambria Math" panose="02040503050406030204" pitchFamily="18" charset="0"/>
                                  </a:rPr>
                                  <m:t>𝑋</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𝐷</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𝐴</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e>
                        </m:mr>
                        <m:mr>
                          <m:e>
                            <m:r>
                              <a:rPr lang="zh-CN" altLang="en-US" i="0">
                                <a:latin typeface="Cambria Math" panose="02040503050406030204" pitchFamily="18" charset="0"/>
                              </a:rPr>
                              <m:t>+</m:t>
                            </m:r>
                            <m:nary>
                              <m:naryPr>
                                <m:chr m:val="∑"/>
                                <m:limLoc m:val="undOvr"/>
                                <m:grow m:val="on"/>
                                <m:ctrlPr>
                                  <a:rPr lang="zh-CN" altLang="en-US" i="1">
                                    <a:latin typeface="Cambria Math"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=0</m:t>
                                </m:r>
                              </m:sub>
                              <m:sup>
                                <m:r>
                                  <a:rPr lang="zh-CN" altLang="en-US" i="0">
                                    <a:latin typeface="Cambria Math" panose="02040503050406030204" pitchFamily="18" charset="0"/>
                                  </a:rPr>
                                  <m:t>6</m:t>
                                </m:r>
                              </m:sup>
                              <m:e>
                                <m:d>
                                  <m:dPr>
                                    <m:ctrlPr>
                                      <a:rPr lang="zh-CN" altLang="en-US" i="1">
                                        <a:latin typeface="Cambria Math" charset="0"/>
                                      </a:rPr>
                                    </m:ctrlPr>
                                  </m:dPr>
                                  <m:e>
                                    <m:sSub>
                                      <m:sSubPr>
                                        <m:ctrlPr>
                                          <a:rPr lang="zh-CN" altLang="en-US" i="1">
                                            <a:latin typeface="Cambria Math" charset="0"/>
                                          </a:rPr>
                                        </m:ctrlPr>
                                      </m:sSubPr>
                                      <m:e>
                                        <m:r>
                                          <a:rPr lang="zh-CN" altLang="en-US" i="1">
                                            <a:latin typeface="Cambria Math" panose="02040503050406030204" pitchFamily="18" charset="0"/>
                                          </a:rPr>
                                          <m:t>𝜂</m:t>
                                        </m:r>
                                      </m:e>
                                      <m:sub>
                                        <m:r>
                                          <a:rPr lang="zh-CN" altLang="en-US" i="0">
                                            <a:latin typeface="Cambria Math" panose="02040503050406030204" pitchFamily="18" charset="0"/>
                                          </a:rPr>
                                          <m:t>1</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𝑛𝑖</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𝜂</m:t>
                                        </m:r>
                                      </m:e>
                                      <m:sub>
                                        <m:r>
                                          <a:rPr lang="zh-CN" altLang="en-US" i="0">
                                            <a:latin typeface="Cambria Math" panose="02040503050406030204" pitchFamily="18" charset="0"/>
                                          </a:rPr>
                                          <m:t>2</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zh-CN" altLang="en-US" i="0">
                                            <a:latin typeface="Cambria Math" panose="02040503050406030204" pitchFamily="18" charset="0"/>
                                          </a:rPr>
                                          <m:t>−</m:t>
                                        </m:r>
                                        <m:r>
                                          <a:rPr lang="zh-CN" altLang="en-US" i="1">
                                            <a:latin typeface="Cambria Math" panose="02040503050406030204" pitchFamily="18" charset="0"/>
                                          </a:rPr>
                                          <m:t>𝑖</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zh-CN" altLang="en-US" i="0">
                                        <a:latin typeface="Cambria Math" panose="02040503050406030204" pitchFamily="18" charset="0"/>
                                      </a:rPr>
                                      <m:t>+</m:t>
                                    </m:r>
                                    <m:r>
                                      <a:rPr lang="zh-CN" altLang="en-US" i="1">
                                        <a:latin typeface="Cambria Math" panose="02040503050406030204" pitchFamily="18" charset="0"/>
                                      </a:rPr>
                                      <m:t>𝜆</m:t>
                                    </m:r>
                                    <m:r>
                                      <a:rPr lang="zh-CN" altLang="en-US" i="0">
                                        <a:latin typeface="Cambria Math" panose="02040503050406030204" pitchFamily="18" charset="0"/>
                                      </a:rPr>
                                      <m:t>||</m:t>
                                    </m:r>
                                    <m:r>
                                      <a:rPr lang="zh-CN" altLang="en-US" i="1">
                                        <a:latin typeface="Cambria Math" panose="02040503050406030204" pitchFamily="18" charset="0"/>
                                      </a:rPr>
                                      <m:t>𝐴</m:t>
                                    </m:r>
                                    <m:r>
                                      <a:rPr lang="zh-CN" altLang="en-US" i="0">
                                        <a:latin typeface="Cambria Math" panose="02040503050406030204" pitchFamily="18" charset="0"/>
                                      </a:rPr>
                                      <m:t>|</m:t>
                                    </m:r>
                                    <m:sSub>
                                      <m:sSubPr>
                                        <m:ctrlPr>
                                          <a:rPr lang="zh-CN" altLang="en-US" i="1">
                                            <a:latin typeface="Cambria Math" charset="0"/>
                                          </a:rPr>
                                        </m:ctrlPr>
                                      </m:sSubPr>
                                      <m:e>
                                        <m:r>
                                          <a:rPr lang="zh-CN" altLang="en-US" i="0">
                                            <a:latin typeface="Cambria Math" panose="02040503050406030204" pitchFamily="18" charset="0"/>
                                          </a:rPr>
                                          <m:t>|</m:t>
                                        </m:r>
                                      </m:e>
                                      <m:sub>
                                        <m:r>
                                          <a:rPr lang="zh-CN" altLang="en-US" i="0">
                                            <a:latin typeface="Cambria Math" panose="02040503050406030204" pitchFamily="18" charset="0"/>
                                          </a:rPr>
                                          <m:t>0</m:t>
                                        </m:r>
                                      </m:sub>
                                    </m:sSub>
                                  </m:e>
                                </m:d>
                              </m:e>
                            </m:nary>
                          </m:e>
                        </m:mr>
                        <m:mr>
                          <m:e>
                            <m:r>
                              <a:rPr lang="zh-CN" altLang="en-US" i="1">
                                <a:latin typeface="Cambria Math" panose="02040503050406030204" pitchFamily="18" charset="0"/>
                              </a:rPr>
                              <m:t>𝑠</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0">
                                    <a:latin typeface="Cambria Math" panose="02040503050406030204" pitchFamily="18" charset="0"/>
                                  </a:rPr>
                                  <m:t>|</m:t>
                                </m:r>
                              </m:e>
                              <m:sub>
                                <m:r>
                                  <a:rPr lang="zh-CN" altLang="en-US" i="0">
                                    <a:latin typeface="Cambria Math" panose="02040503050406030204" pitchFamily="18" charset="0"/>
                                  </a:rPr>
                                  <m:t>2</m:t>
                                </m:r>
                              </m:sub>
                            </m:sSub>
                            <m:r>
                              <a:rPr lang="zh-CN" altLang="en-US" i="0">
                                <a:latin typeface="Cambria Math" panose="02040503050406030204" pitchFamily="18" charset="0"/>
                              </a:rPr>
                              <m:t>=1,∀</m:t>
                            </m:r>
                            <m:r>
                              <a:rPr lang="zh-CN" altLang="en-US" i="1">
                                <a:latin typeface="Cambria Math" panose="02040503050406030204" pitchFamily="18" charset="0"/>
                              </a:rPr>
                              <m:t>𝑗</m:t>
                            </m:r>
                          </m:e>
                        </m:mr>
                      </m:m>
                    </m:oMath>
                  </m:oMathPara>
                </a14:m>
                <a:endParaRPr lang="zh-CN" alt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425385" y="3614764"/>
                <a:ext cx="5163273" cy="2004780"/>
              </a:xfrm>
              <a:prstGeom prst="rect">
                <a:avLst/>
              </a:prstGeom>
              <a:blipFill>
                <a:blip r:embed="rId9"/>
                <a:stretch>
                  <a:fillRect/>
                </a:stretch>
              </a:blipFill>
            </p:spPr>
            <p:txBody>
              <a:bodyPr/>
              <a:lstStyle/>
              <a:p>
                <a:r>
                  <a:rPr lang="zh-CN" altLang="en-US">
                    <a:noFill/>
                  </a:rPr>
                  <a:t> </a:t>
                </a:r>
              </a:p>
            </p:txBody>
          </p:sp>
        </mc:Fallback>
      </mc:AlternateContent>
      <p:sp>
        <p:nvSpPr>
          <p:cNvPr id="15" name="TextBox 14"/>
          <p:cNvSpPr txBox="1"/>
          <p:nvPr/>
        </p:nvSpPr>
        <p:spPr>
          <a:xfrm>
            <a:off x="3179084" y="3284693"/>
            <a:ext cx="1844985" cy="369332"/>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Object function:</a:t>
            </a:r>
            <a:endParaRPr lang="zh-CN" altLang="en-US" dirty="0">
              <a:latin typeface="Arial" panose="020B0604020202020204" pitchFamily="34" charset="0"/>
              <a:cs typeface="Arial" panose="020B0604020202020204" pitchFamily="34" charset="0"/>
            </a:endParaRPr>
          </a:p>
        </p:txBody>
      </p:sp>
      <p:sp>
        <p:nvSpPr>
          <p:cNvPr id="16" name="Rectangle 15"/>
          <p:cNvSpPr/>
          <p:nvPr/>
        </p:nvSpPr>
        <p:spPr bwMode="auto">
          <a:xfrm>
            <a:off x="3179084" y="1198687"/>
            <a:ext cx="5549509" cy="5202113"/>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8" name="Right Arrow 17"/>
          <p:cNvSpPr/>
          <p:nvPr/>
        </p:nvSpPr>
        <p:spPr bwMode="auto">
          <a:xfrm>
            <a:off x="2549014" y="2033845"/>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nvGrpSpPr>
          <p:cNvPr id="33" name="Group 32"/>
          <p:cNvGrpSpPr/>
          <p:nvPr/>
        </p:nvGrpSpPr>
        <p:grpSpPr>
          <a:xfrm>
            <a:off x="3176845" y="2417048"/>
            <a:ext cx="2610389" cy="471892"/>
            <a:chOff x="3852257" y="2355556"/>
            <a:chExt cx="2610389" cy="471892"/>
          </a:xfrm>
        </p:grpSpPr>
        <p:grpSp>
          <p:nvGrpSpPr>
            <p:cNvPr id="32" name="Group 31"/>
            <p:cNvGrpSpPr/>
            <p:nvPr/>
          </p:nvGrpSpPr>
          <p:grpSpPr>
            <a:xfrm>
              <a:off x="3852257" y="2355556"/>
              <a:ext cx="2610389" cy="471892"/>
              <a:chOff x="5489102" y="717375"/>
              <a:chExt cx="2610389" cy="471892"/>
            </a:xfrm>
          </p:grpSpPr>
          <p:grpSp>
            <p:nvGrpSpPr>
              <p:cNvPr id="31" name="Group 30"/>
              <p:cNvGrpSpPr/>
              <p:nvPr/>
            </p:nvGrpSpPr>
            <p:grpSpPr>
              <a:xfrm>
                <a:off x="5489102" y="717375"/>
                <a:ext cx="2610389" cy="471892"/>
                <a:chOff x="5725233" y="2810467"/>
                <a:chExt cx="2610389" cy="471892"/>
              </a:xfrm>
            </p:grpSpPr>
            <p:sp>
              <p:nvSpPr>
                <p:cNvPr id="20" name="Rectangle 19"/>
                <p:cNvSpPr/>
                <p:nvPr/>
              </p:nvSpPr>
              <p:spPr bwMode="auto">
                <a:xfrm>
                  <a:off x="6638250" y="2897516"/>
                  <a:ext cx="1530170" cy="35218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D</a:t>
                  </a:r>
                  <a:r>
                    <a:rPr lang="en-US" altLang="zh-CN" baseline="-25000" dirty="0" smtClean="0"/>
                    <a:t>0</a:t>
                  </a:r>
                  <a:r>
                    <a:rPr lang="en-US" altLang="zh-CN" dirty="0"/>
                    <a:t> </a:t>
                  </a:r>
                  <a:r>
                    <a:rPr lang="en-US" altLang="zh-CN" dirty="0" smtClean="0"/>
                    <a:t>  D</a:t>
                  </a:r>
                  <a:r>
                    <a:rPr lang="en-US" altLang="zh-CN" baseline="-25000" dirty="0" smtClean="0"/>
                    <a:t>1 </a:t>
                  </a:r>
                  <a:r>
                    <a:rPr lang="en-US" altLang="zh-CN" dirty="0" smtClean="0"/>
                    <a:t>…  D</a:t>
                  </a:r>
                  <a:r>
                    <a:rPr lang="en-US" altLang="zh-CN" baseline="-25000" dirty="0" smtClean="0"/>
                    <a:t>6</a:t>
                  </a:r>
                  <a:r>
                    <a:rPr lang="en-US" altLang="zh-CN" dirty="0" smtClean="0"/>
                    <a:t> </a:t>
                  </a:r>
                  <a:endParaRPr lang="zh-CN" altLang="en-US" dirty="0"/>
                </a:p>
              </p:txBody>
            </p:sp>
            <mc:AlternateContent xmlns:mc="http://schemas.openxmlformats.org/markup-compatibility/2006" xmlns:a14="http://schemas.microsoft.com/office/drawing/2010/main">
              <mc:Choice Requires="a14">
                <p:sp>
                  <p:nvSpPr>
                    <p:cNvPr id="25" name="Rectangle 24"/>
                    <p:cNvSpPr/>
                    <p:nvPr/>
                  </p:nvSpPr>
                  <p:spPr>
                    <a:xfrm>
                      <a:off x="5725233" y="2810467"/>
                      <a:ext cx="124139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D</m:t>
                            </m:r>
                            <m:r>
                              <a:rPr lang="en-US" altLang="zh-CN" sz="2400" b="0" i="0" smtClean="0">
                                <a:latin typeface="Cambria Math" panose="02040503050406030204" pitchFamily="18" charset="0"/>
                              </a:rPr>
                              <m:t>=[</m:t>
                            </m:r>
                          </m:oMath>
                        </m:oMathPara>
                      </a14:m>
                      <a:endParaRPr lang="zh-CN" altLang="en-US" sz="2400" dirty="0"/>
                    </a:p>
                  </p:txBody>
                </p:sp>
              </mc:Choice>
              <mc:Fallback xmlns="">
                <p:sp>
                  <p:nvSpPr>
                    <p:cNvPr id="25" name="Rectangle 24"/>
                    <p:cNvSpPr>
                      <a:spLocks noRot="1" noChangeAspect="1" noMove="1" noResize="1" noEditPoints="1" noAdjustHandles="1" noChangeArrowheads="1" noChangeShapeType="1" noTextEdit="1"/>
                    </p:cNvSpPr>
                    <p:nvPr/>
                  </p:nvSpPr>
                  <p:spPr>
                    <a:xfrm>
                      <a:off x="5725233" y="2810467"/>
                      <a:ext cx="1241393" cy="461665"/>
                    </a:xfrm>
                    <a:prstGeom prst="rect">
                      <a:avLst/>
                    </a:prstGeom>
                    <a:blipFill>
                      <a:blip r:embed="rId10"/>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947375" y="2820694"/>
                      <a:ext cx="3882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smtClean="0">
                                <a:latin typeface="Cambria Math" panose="02040503050406030204" pitchFamily="18" charset="0"/>
                              </a:rPr>
                              <m:t>]</m:t>
                            </m:r>
                          </m:oMath>
                        </m:oMathPara>
                      </a14:m>
                      <a:endParaRPr lang="zh-CN" alt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7947375" y="2820694"/>
                      <a:ext cx="388247" cy="461665"/>
                    </a:xfrm>
                    <a:prstGeom prst="rect">
                      <a:avLst/>
                    </a:prstGeom>
                    <a:blipFill>
                      <a:blip r:embed="rId11"/>
                      <a:stretch>
                        <a:fillRect l="-1587" r="-1587" b="-21333"/>
                      </a:stretch>
                    </a:blipFill>
                  </p:spPr>
                  <p:txBody>
                    <a:bodyPr/>
                    <a:lstStyle/>
                    <a:p>
                      <a:r>
                        <a:rPr lang="zh-CN" altLang="en-US">
                          <a:noFill/>
                        </a:rPr>
                        <a:t> </a:t>
                      </a:r>
                    </a:p>
                  </p:txBody>
                </p:sp>
              </mc:Fallback>
            </mc:AlternateContent>
          </p:grpSp>
          <p:cxnSp>
            <p:nvCxnSpPr>
              <p:cNvPr id="29" name="Straight Connector 28"/>
              <p:cNvCxnSpPr/>
              <p:nvPr/>
            </p:nvCxnSpPr>
            <p:spPr bwMode="auto">
              <a:xfrm>
                <a:off x="7497325" y="773705"/>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6867255" y="773705"/>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cxnSp>
          <p:nvCxnSpPr>
            <p:cNvPr id="28" name="Straight Connector 27"/>
            <p:cNvCxnSpPr/>
            <p:nvPr/>
          </p:nvCxnSpPr>
          <p:spPr bwMode="auto">
            <a:xfrm>
              <a:off x="5562110" y="2393885"/>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grpSp>
        <p:nvGrpSpPr>
          <p:cNvPr id="34" name="Group 33"/>
          <p:cNvGrpSpPr/>
          <p:nvPr/>
        </p:nvGrpSpPr>
        <p:grpSpPr>
          <a:xfrm>
            <a:off x="5562110" y="2393885"/>
            <a:ext cx="3140706" cy="470351"/>
            <a:chOff x="3786941" y="2372258"/>
            <a:chExt cx="2574595" cy="470351"/>
          </a:xfrm>
        </p:grpSpPr>
        <p:grpSp>
          <p:nvGrpSpPr>
            <p:cNvPr id="35" name="Group 34"/>
            <p:cNvGrpSpPr/>
            <p:nvPr/>
          </p:nvGrpSpPr>
          <p:grpSpPr>
            <a:xfrm>
              <a:off x="3786941" y="2372258"/>
              <a:ext cx="2574595" cy="470351"/>
              <a:chOff x="5423786" y="734077"/>
              <a:chExt cx="2574595" cy="470351"/>
            </a:xfrm>
          </p:grpSpPr>
          <p:grpSp>
            <p:nvGrpSpPr>
              <p:cNvPr id="37" name="Group 36"/>
              <p:cNvGrpSpPr/>
              <p:nvPr/>
            </p:nvGrpSpPr>
            <p:grpSpPr>
              <a:xfrm>
                <a:off x="5423786" y="734077"/>
                <a:ext cx="2574595" cy="470351"/>
                <a:chOff x="5659917" y="2827169"/>
                <a:chExt cx="2574595" cy="470351"/>
              </a:xfrm>
            </p:grpSpPr>
            <p:sp>
              <p:nvSpPr>
                <p:cNvPr id="40" name="Rectangle 39"/>
                <p:cNvSpPr/>
                <p:nvPr/>
              </p:nvSpPr>
              <p:spPr bwMode="auto">
                <a:xfrm>
                  <a:off x="6607433" y="2908324"/>
                  <a:ext cx="1530170" cy="35218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 D</a:t>
                  </a:r>
                  <a:r>
                    <a:rPr lang="en-US" altLang="zh-CN" baseline="-25000" dirty="0" smtClean="0"/>
                    <a:t>i-1</a:t>
                  </a:r>
                  <a:r>
                    <a:rPr lang="en-US" altLang="zh-CN" dirty="0" smtClean="0"/>
                    <a:t>   D</a:t>
                  </a:r>
                  <a:r>
                    <a:rPr lang="en-US" altLang="zh-CN" baseline="-25000" dirty="0" smtClean="0"/>
                    <a:t>i+1  </a:t>
                  </a:r>
                  <a:r>
                    <a:rPr lang="en-US" altLang="zh-CN" dirty="0" smtClean="0"/>
                    <a:t> … </a:t>
                  </a:r>
                  <a:endParaRPr lang="zh-CN" altLang="en-US" dirty="0"/>
                </a:p>
              </p:txBody>
            </p:sp>
            <mc:AlternateContent xmlns:mc="http://schemas.openxmlformats.org/markup-compatibility/2006" xmlns:a14="http://schemas.microsoft.com/office/drawing/2010/main">
              <mc:Choice Requires="a14">
                <p:sp>
                  <p:nvSpPr>
                    <p:cNvPr id="41" name="Rectangle 40"/>
                    <p:cNvSpPr/>
                    <p:nvPr/>
                  </p:nvSpPr>
                  <p:spPr>
                    <a:xfrm>
                      <a:off x="5659917" y="2827169"/>
                      <a:ext cx="124139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charset="0"/>
                                  </a:rPr>
                                </m:ctrlPr>
                              </m:sSubPr>
                              <m:e>
                                <m:r>
                                  <m:rPr>
                                    <m:sty m:val="p"/>
                                  </m:rPr>
                                  <a:rPr lang="en-US" altLang="zh-CN" sz="2400" b="0" i="0" smtClean="0">
                                    <a:latin typeface="Cambria Math" panose="02040503050406030204" pitchFamily="18" charset="0"/>
                                  </a:rPr>
                                  <m:t>D</m:t>
                                </m:r>
                              </m:e>
                              <m:sub>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i</m:t>
                                </m:r>
                              </m:sub>
                            </m:sSub>
                            <m:r>
                              <a:rPr lang="en-US" altLang="zh-CN" sz="2400" b="0" i="0" smtClean="0">
                                <a:latin typeface="Cambria Math" panose="02040503050406030204" pitchFamily="18" charset="0"/>
                              </a:rPr>
                              <m:t>=</m:t>
                            </m:r>
                            <m:r>
                              <a:rPr lang="zh-CN" altLang="en-US" sz="2400">
                                <a:latin typeface="Cambria Math" panose="02040503050406030204" pitchFamily="18" charset="0"/>
                              </a:rPr>
                              <m:t>[</m:t>
                            </m:r>
                          </m:oMath>
                        </m:oMathPara>
                      </a14:m>
                      <a:endParaRPr lang="zh-CN" altLang="en-US" sz="2800" dirty="0"/>
                    </a:p>
                  </p:txBody>
                </p:sp>
              </mc:Choice>
              <mc:Fallback xmlns="">
                <p:sp>
                  <p:nvSpPr>
                    <p:cNvPr id="41" name="Rectangle 40"/>
                    <p:cNvSpPr>
                      <a:spLocks noRot="1" noChangeAspect="1" noMove="1" noResize="1" noEditPoints="1" noAdjustHandles="1" noChangeArrowheads="1" noChangeShapeType="1" noTextEdit="1"/>
                    </p:cNvSpPr>
                    <p:nvPr/>
                  </p:nvSpPr>
                  <p:spPr>
                    <a:xfrm>
                      <a:off x="5659917" y="2827169"/>
                      <a:ext cx="1241393" cy="461665"/>
                    </a:xfrm>
                    <a:prstGeom prst="rect">
                      <a:avLst/>
                    </a:prstGeom>
                    <a:blipFill>
                      <a:blip r:embed="rId12"/>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916246" y="2835855"/>
                      <a:ext cx="3182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3200" dirty="0"/>
                    </a:p>
                  </p:txBody>
                </p:sp>
              </mc:Choice>
              <mc:Fallback xmlns="">
                <p:sp>
                  <p:nvSpPr>
                    <p:cNvPr id="42" name="Rectangle 41"/>
                    <p:cNvSpPr>
                      <a:spLocks noRot="1" noChangeAspect="1" noMove="1" noResize="1" noEditPoints="1" noAdjustHandles="1" noChangeArrowheads="1" noChangeShapeType="1" noTextEdit="1"/>
                    </p:cNvSpPr>
                    <p:nvPr/>
                  </p:nvSpPr>
                  <p:spPr>
                    <a:xfrm>
                      <a:off x="7916246" y="2835855"/>
                      <a:ext cx="318266" cy="461665"/>
                    </a:xfrm>
                    <a:prstGeom prst="rect">
                      <a:avLst/>
                    </a:prstGeom>
                    <a:blipFill>
                      <a:blip r:embed="rId13"/>
                      <a:stretch>
                        <a:fillRect l="-1563" b="-19737"/>
                      </a:stretch>
                    </a:blipFill>
                  </p:spPr>
                  <p:txBody>
                    <a:bodyPr/>
                    <a:lstStyle/>
                    <a:p>
                      <a:r>
                        <a:rPr lang="zh-CN" altLang="en-US">
                          <a:noFill/>
                        </a:rPr>
                        <a:t> </a:t>
                      </a:r>
                    </a:p>
                  </p:txBody>
                </p:sp>
              </mc:Fallback>
            </mc:AlternateContent>
          </p:grpSp>
          <p:cxnSp>
            <p:nvCxnSpPr>
              <p:cNvPr id="38" name="Straight Connector 37"/>
              <p:cNvCxnSpPr/>
              <p:nvPr/>
            </p:nvCxnSpPr>
            <p:spPr bwMode="auto">
              <a:xfrm>
                <a:off x="7495650" y="795132"/>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a:off x="6720900" y="795132"/>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cxnSp>
          <p:nvCxnSpPr>
            <p:cNvPr id="36" name="Straight Connector 35"/>
            <p:cNvCxnSpPr/>
            <p:nvPr/>
          </p:nvCxnSpPr>
          <p:spPr bwMode="auto">
            <a:xfrm>
              <a:off x="5416091" y="2433313"/>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cxnSp>
        <p:nvCxnSpPr>
          <p:cNvPr id="8" name="Straight Connector 7"/>
          <p:cNvCxnSpPr/>
          <p:nvPr/>
        </p:nvCxnSpPr>
        <p:spPr bwMode="auto">
          <a:xfrm>
            <a:off x="4301970" y="4464115"/>
            <a:ext cx="3870430"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176862" y="3389317"/>
            <a:ext cx="2081443"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Data fidelity term</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43" name="Straight Connector 42"/>
          <p:cNvCxnSpPr/>
          <p:nvPr/>
        </p:nvCxnSpPr>
        <p:spPr bwMode="auto">
          <a:xfrm flipV="1">
            <a:off x="4239095" y="5094185"/>
            <a:ext cx="1683055" cy="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3446876" y="5356330"/>
            <a:ext cx="1738192"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Self-coherence</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21" name="Straight Arrow Connector 20"/>
          <p:cNvCxnSpPr/>
          <p:nvPr/>
        </p:nvCxnSpPr>
        <p:spPr bwMode="auto">
          <a:xfrm flipH="1">
            <a:off x="4301970" y="5094186"/>
            <a:ext cx="584728" cy="26214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4" name="Straight Connector 43"/>
          <p:cNvCxnSpPr/>
          <p:nvPr/>
        </p:nvCxnSpPr>
        <p:spPr bwMode="auto">
          <a:xfrm>
            <a:off x="6135138" y="5081550"/>
            <a:ext cx="1165662"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5876306" y="5507582"/>
            <a:ext cx="2213237"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Inter-coherence</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26" name="Straight Arrow Connector 25"/>
          <p:cNvCxnSpPr>
            <a:endCxn id="45" idx="0"/>
          </p:cNvCxnSpPr>
          <p:nvPr/>
        </p:nvCxnSpPr>
        <p:spPr bwMode="auto">
          <a:xfrm flipH="1">
            <a:off x="6982925" y="5094186"/>
            <a:ext cx="93540" cy="41339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6" name="Straight Connector 45"/>
          <p:cNvCxnSpPr/>
          <p:nvPr/>
        </p:nvCxnSpPr>
        <p:spPr bwMode="auto">
          <a:xfrm>
            <a:off x="7549483" y="5080560"/>
            <a:ext cx="765086" cy="99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8" name="Straight Arrow Connector 47"/>
          <p:cNvCxnSpPr/>
          <p:nvPr/>
        </p:nvCxnSpPr>
        <p:spPr bwMode="auto">
          <a:xfrm flipH="1">
            <a:off x="8059783" y="5075124"/>
            <a:ext cx="11341" cy="77703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50" name="TextBox 49"/>
          <p:cNvSpPr txBox="1"/>
          <p:nvPr/>
        </p:nvSpPr>
        <p:spPr>
          <a:xfrm>
            <a:off x="6982925" y="5843266"/>
            <a:ext cx="1690588"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Regularization</a:t>
            </a:r>
            <a:endParaRPr lang="zh-CN" altLang="en-US" dirty="0">
              <a:solidFill>
                <a:srgbClr val="FF0000"/>
              </a:solidFill>
              <a:latin typeface="Arial" panose="020B0604020202020204" pitchFamily="34" charset="0"/>
              <a:cs typeface="Arial" panose="020B0604020202020204" pitchFamily="34" charset="0"/>
            </a:endParaRPr>
          </a:p>
        </p:txBody>
      </p:sp>
      <p:graphicFrame>
        <p:nvGraphicFramePr>
          <p:cNvPr id="53" name="Diagram 52"/>
          <p:cNvGraphicFramePr/>
          <p:nvPr>
            <p:extLst>
              <p:ext uri="{D42A27DB-BD31-4B8C-83A1-F6EECF244321}">
                <p14:modId xmlns:p14="http://schemas.microsoft.com/office/powerpoint/2010/main" val="248245365"/>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002361329"/>
      </p:ext>
    </p:extLst>
  </p:cSld>
  <p:clrMapOvr>
    <a:masterClrMapping/>
  </p:clrMapOvr>
  <mc:AlternateContent xmlns:mc="http://schemas.openxmlformats.org/markup-compatibility/2006" xmlns:p14="http://schemas.microsoft.com/office/powerpoint/2010/main">
    <mc:Choice Requires="p14">
      <p:transition p14:dur="0" advTm="71524"/>
    </mc:Choice>
    <mc:Fallback xmlns="">
      <p:transition advTm="7152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12</a:t>
            </a:fld>
            <a:endParaRPr lang="zh-CN" altLang="en-US"/>
          </a:p>
        </p:txBody>
      </p:sp>
      <p:sp>
        <p:nvSpPr>
          <p:cNvPr id="5" name="标题 4"/>
          <p:cNvSpPr>
            <a:spLocks noGrp="1"/>
          </p:cNvSpPr>
          <p:nvPr>
            <p:ph type="title"/>
          </p:nvPr>
        </p:nvSpPr>
        <p:spPr/>
        <p:txBody>
          <a:bodyPr/>
          <a:lstStyle/>
          <a:p>
            <a:r>
              <a:rPr lang="en-US" altLang="zh-CN" sz="3600" dirty="0" smtClean="0"/>
              <a:t>Dictionary Learning</a:t>
            </a:r>
            <a:r>
              <a:rPr lang="en-US" altLang="zh-CN" sz="4000" dirty="0" smtClean="0"/>
              <a:t>: </a:t>
            </a:r>
            <a:r>
              <a:rPr lang="en-US" altLang="zh-CN" sz="2800" b="0" i="1" dirty="0">
                <a:effectLst/>
              </a:rPr>
              <a:t>joint dictionary learning</a:t>
            </a:r>
            <a:endParaRPr lang="zh-CN" altLang="en-US" sz="2800" b="0" i="1" dirty="0"/>
          </a:p>
        </p:txBody>
      </p:sp>
      <p:graphicFrame>
        <p:nvGraphicFramePr>
          <p:cNvPr id="6" name="Diagram 5"/>
          <p:cNvGraphicFramePr/>
          <p:nvPr>
            <p:extLst>
              <p:ext uri="{D42A27DB-BD31-4B8C-83A1-F6EECF244321}">
                <p14:modId xmlns:p14="http://schemas.microsoft.com/office/powerpoint/2010/main" val="491543923"/>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bwMode="auto">
          <a:xfrm>
            <a:off x="2816805" y="3536160"/>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6" name="TextBox 35"/>
          <p:cNvSpPr txBox="1"/>
          <p:nvPr/>
        </p:nvSpPr>
        <p:spPr>
          <a:xfrm>
            <a:off x="3767972" y="1789645"/>
            <a:ext cx="3449612"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data fidelity term:</a:t>
            </a:r>
            <a:endParaRPr lang="zh-CN" altLang="en-US" dirty="0">
              <a:solidFill>
                <a:srgbClr val="FF0000"/>
              </a:solidFill>
              <a:latin typeface="Arial" panose="020B0604020202020204" pitchFamily="34" charset="0"/>
              <a:cs typeface="Arial" panose="020B0604020202020204" pitchFamily="34" charset="0"/>
            </a:endParaRPr>
          </a:p>
        </p:txBody>
      </p:sp>
      <p:sp>
        <p:nvSpPr>
          <p:cNvPr id="46" name="Rectangle 45"/>
          <p:cNvSpPr/>
          <p:nvPr/>
        </p:nvSpPr>
        <p:spPr bwMode="auto">
          <a:xfrm>
            <a:off x="3432385" y="1173814"/>
            <a:ext cx="5327074" cy="5226985"/>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9" name="Rectangle 8"/>
              <p:cNvSpPr/>
              <p:nvPr/>
            </p:nvSpPr>
            <p:spPr>
              <a:xfrm>
                <a:off x="3896925" y="2978950"/>
                <a:ext cx="4632550" cy="429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zh-CN" altLang="en-US" sz="2000"/>
                        <m:t>=||</m:t>
                      </m:r>
                      <m:sSub>
                        <m:sSubPr>
                          <m:ctrlPr>
                            <a:rPr lang="zh-CN" altLang="en-US" sz="2000" i="1">
                              <a:latin typeface="Cambria Math" charset="0"/>
                            </a:rPr>
                          </m:ctrlPr>
                        </m:sSubPr>
                        <m:e>
                          <m:r>
                            <a:rPr lang="zh-CN" altLang="en-US" sz="2000" i="1">
                              <a:latin typeface="Cambria Math" panose="02040503050406030204" pitchFamily="18" charset="0"/>
                            </a:rPr>
                            <m:t>𝑋</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0">
                              <a:latin typeface="Cambria Math" panose="02040503050406030204" pitchFamily="18" charset="0"/>
                            </a:rPr>
                            <m:t>0</m:t>
                          </m:r>
                        </m:sub>
                      </m:sSub>
                      <m:sSubSup>
                        <m:sSubSupPr>
                          <m:ctrlPr>
                            <a:rPr lang="zh-CN" altLang="en-US" sz="2000" i="1">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zh-CN" altLang="en-US" sz="2000" i="0">
                              <a:latin typeface="Cambria Math" panose="02040503050406030204" pitchFamily="18" charset="0"/>
                            </a:rPr>
                            <m:t>0</m:t>
                          </m:r>
                        </m:sup>
                      </m:sSubSup>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sSubSup>
                        <m:sSubSupPr>
                          <m:ctrlPr>
                            <a:rPr lang="zh-CN" altLang="en-US" sz="2000" i="1">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𝑖</m:t>
                          </m:r>
                        </m:sup>
                      </m:sSubSup>
                      <m:r>
                        <a:rPr lang="zh-CN" altLang="en-US" sz="2000" i="0">
                          <a:latin typeface="Cambria Math" panose="02040503050406030204" pitchFamily="18" charset="0"/>
                        </a:rPr>
                        <m:t>|</m:t>
                      </m:r>
                      <m:sSubSup>
                        <m:sSubSupPr>
                          <m:ctrlPr>
                            <a:rPr lang="zh-CN" altLang="en-US" sz="2000" i="1">
                              <a:latin typeface="Cambria Math" charset="0"/>
                            </a:rPr>
                          </m:ctrlPr>
                        </m:sSubSupPr>
                        <m:e>
                          <m:r>
                            <a:rPr lang="zh-CN" altLang="en-US" sz="2000" i="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i="0">
                              <a:latin typeface="Cambria Math" panose="02040503050406030204" pitchFamily="18" charset="0"/>
                            </a:rPr>
                            <m:t>2</m:t>
                          </m:r>
                        </m:sup>
                      </m:sSubSup>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𝑌</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sSubSup>
                        <m:sSubSupPr>
                          <m:ctrlPr>
                            <a:rPr lang="zh-CN" altLang="en-US" sz="2000" i="1">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𝑖</m:t>
                          </m:r>
                        </m:sup>
                      </m:sSubSup>
                      <m:r>
                        <a:rPr lang="zh-CN" altLang="en-US" sz="2000" i="0">
                          <a:latin typeface="Cambria Math" panose="02040503050406030204" pitchFamily="18" charset="0"/>
                        </a:rPr>
                        <m:t>|</m:t>
                      </m:r>
                      <m:sSubSup>
                        <m:sSubSupPr>
                          <m:ctrlPr>
                            <a:rPr lang="zh-CN" altLang="en-US" sz="2000" i="1">
                              <a:latin typeface="Cambria Math" charset="0"/>
                            </a:rPr>
                          </m:ctrlPr>
                        </m:sSubSupPr>
                        <m:e>
                          <m:r>
                            <a:rPr lang="zh-CN" altLang="en-US" sz="2000" i="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i="0">
                              <a:latin typeface="Cambria Math" panose="02040503050406030204" pitchFamily="18" charset="0"/>
                            </a:rPr>
                            <m:t>2</m:t>
                          </m:r>
                        </m:sup>
                      </m:sSubSup>
                    </m:oMath>
                  </m:oMathPara>
                </a14:m>
                <a:endParaRPr lang="zh-CN" alt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896925" y="2978950"/>
                <a:ext cx="4632550" cy="429477"/>
              </a:xfrm>
              <a:prstGeom prst="rect">
                <a:avLst/>
              </a:prstGeom>
              <a:blipFill>
                <a:blip r:embed="rId9"/>
                <a:stretch>
                  <a:fillRect b="-14286"/>
                </a:stretch>
              </a:blipFill>
            </p:spPr>
            <p:txBody>
              <a:bodyPr/>
              <a:lstStyle/>
              <a:p>
                <a:r>
                  <a:rPr lang="zh-CN" altLang="en-US">
                    <a:noFill/>
                  </a:rPr>
                  <a:t> </a:t>
                </a:r>
              </a:p>
            </p:txBody>
          </p:sp>
        </mc:Fallback>
      </mc:AlternateContent>
      <p:sp>
        <p:nvSpPr>
          <p:cNvPr id="11" name="TextBox 10"/>
          <p:cNvSpPr txBox="1"/>
          <p:nvPr/>
        </p:nvSpPr>
        <p:spPr>
          <a:xfrm>
            <a:off x="4391980" y="3429000"/>
            <a:ext cx="1101848"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constant</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13" name="Straight Connector 12"/>
          <p:cNvCxnSpPr/>
          <p:nvPr/>
        </p:nvCxnSpPr>
        <p:spPr bwMode="auto">
          <a:xfrm>
            <a:off x="4346975" y="3474005"/>
            <a:ext cx="1101848" cy="0"/>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3810405" y="2123855"/>
                <a:ext cx="3371885" cy="404406"/>
              </a:xfrm>
              <a:prstGeom prst="rect">
                <a:avLst/>
              </a:prstGeom>
            </p:spPr>
            <p:txBody>
              <a:bodyPr wrap="none">
                <a:spAutoFit/>
              </a:bodyPr>
              <a:lstStyle/>
              <a:p>
                <a:pPr marL="342900" indent="-342900">
                  <a:buFont typeface="Arial" panose="020B0604020202020204" pitchFamily="34" charset="0"/>
                  <a:buChar char="•"/>
                </a:pPr>
                <a14:m>
                  <m:oMath xmlns:m="http://schemas.openxmlformats.org/officeDocument/2006/math">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𝑋</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0</m:t>
                        </m:r>
                      </m:sub>
                    </m:sSub>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oMath>
                </a14:m>
                <a:r>
                  <a:rPr lang="zh-CN" altLang="en-US" dirty="0" smtClean="0"/>
                  <a:t> </a:t>
                </a:r>
                <a:r>
                  <a:rPr lang="en-US" altLang="zh-CN" dirty="0" smtClean="0">
                    <a:sym typeface="Wingdings" panose="05000000000000000000" pitchFamily="2" charset="2"/>
                  </a:rPr>
                  <a:t> </a:t>
                </a:r>
                <a:r>
                  <a:rPr lang="en-US" altLang="zh-CN" dirty="0" smtClean="0">
                    <a:latin typeface="Arial" panose="020B0604020202020204" pitchFamily="34" charset="0"/>
                    <a:cs typeface="Arial" panose="020B0604020202020204" pitchFamily="34" charset="0"/>
                  </a:rPr>
                  <a:t>constant</a:t>
                </a:r>
                <a:endParaRPr lang="zh-CN" altLang="en-US"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810405" y="2123855"/>
                <a:ext cx="3371885" cy="404406"/>
              </a:xfrm>
              <a:prstGeom prst="rect">
                <a:avLst/>
              </a:prstGeom>
              <a:blipFill>
                <a:blip r:embed="rId10"/>
                <a:stretch>
                  <a:fillRect l="-1627" t="-1493" r="-1266" b="-223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806915" y="3744035"/>
                <a:ext cx="4271535" cy="737125"/>
              </a:xfrm>
              <a:prstGeom prst="rect">
                <a:avLst/>
              </a:prstGeom>
              <a:noFill/>
            </p:spPr>
            <p:txBody>
              <a:bodyPr wrap="square" rtlCol="0">
                <a:spAutoFit/>
              </a:bodyPr>
              <a:lstStyle/>
              <a:p>
                <a:r>
                  <a:rPr lang="en-US" altLang="zh-CN" dirty="0" smtClean="0">
                    <a:solidFill>
                      <a:srgbClr val="FF0000"/>
                    </a:solidFill>
                  </a:rPr>
                  <a:t>Regularization: </a:t>
                </a:r>
                <a14:m>
                  <m:oMath xmlns:m="http://schemas.openxmlformats.org/officeDocument/2006/math">
                    <m:r>
                      <a:rPr lang="en-US" altLang="zh-CN" sz="2000" b="0" i="0" smtClean="0">
                        <a:solidFill>
                          <a:schemeClr val="tx1"/>
                        </a:solidFill>
                        <a:latin typeface="Cambria Math" panose="02040503050406030204" pitchFamily="18" charset="0"/>
                      </a:rPr>
                      <m:t>     </m:t>
                    </m:r>
                  </m:oMath>
                </a14:m>
                <a:endParaRPr lang="en-US" altLang="zh-CN" sz="2000" b="0" i="0" dirty="0" smtClean="0">
                  <a:solidFill>
                    <a:schemeClr val="tx1"/>
                  </a:solidFill>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sz="2000" b="0" i="1" smtClean="0">
                        <a:solidFill>
                          <a:schemeClr val="tx1"/>
                        </a:solidFill>
                        <a:latin typeface="Cambria Math" panose="02040503050406030204" pitchFamily="18" charset="0"/>
                      </a:rPr>
                      <m:t>𝜆</m:t>
                    </m:r>
                    <m:r>
                      <a:rPr lang="en-US" altLang="zh-CN" sz="2000" b="0" i="1" smtClean="0">
                        <a:solidFill>
                          <a:schemeClr val="tx1"/>
                        </a:solidFill>
                        <a:latin typeface="Cambria Math" panose="02040503050406030204" pitchFamily="18" charset="0"/>
                      </a:rPr>
                      <m:t>||</m:t>
                    </m:r>
                    <m:sSub>
                      <m:sSubPr>
                        <m:ctrlPr>
                          <a:rPr lang="en-US" altLang="zh-CN" sz="2000" b="0" i="1" smtClean="0">
                            <a:solidFill>
                              <a:schemeClr val="tx1"/>
                            </a:solidFill>
                            <a:latin typeface="Cambria Math" charset="0"/>
                          </a:rPr>
                        </m:ctrlPr>
                      </m:sSubPr>
                      <m:e>
                        <m:r>
                          <a:rPr lang="en-US" altLang="zh-CN" sz="2000" b="0" i="1" smtClean="0">
                            <a:solidFill>
                              <a:schemeClr val="tx1"/>
                            </a:solidFill>
                            <a:latin typeface="Cambria Math" panose="02040503050406030204" pitchFamily="18" charset="0"/>
                          </a:rPr>
                          <m:t>𝐴</m:t>
                        </m:r>
                        <m:r>
                          <a:rPr lang="en-US" altLang="zh-CN" sz="2000" b="0" i="1" smtClean="0">
                            <a:solidFill>
                              <a:schemeClr val="tx1"/>
                            </a:solidFill>
                            <a:latin typeface="Cambria Math" panose="02040503050406030204" pitchFamily="18" charset="0"/>
                          </a:rPr>
                          <m:t>||</m:t>
                        </m:r>
                      </m:e>
                      <m:sub>
                        <m:r>
                          <a:rPr lang="en-US" altLang="zh-CN" sz="2000" b="0" i="1" smtClean="0">
                            <a:solidFill>
                              <a:schemeClr val="tx1"/>
                            </a:solidFill>
                            <a:latin typeface="Cambria Math" panose="02040503050406030204" pitchFamily="18" charset="0"/>
                          </a:rPr>
                          <m:t>0</m:t>
                        </m:r>
                      </m:sub>
                    </m:sSub>
                  </m:oMath>
                </a14:m>
                <a:r>
                  <a:rPr lang="en-US" altLang="zh-CN" sz="2000" dirty="0" smtClean="0">
                    <a:solidFill>
                      <a:schemeClr val="tx1"/>
                    </a:solidFill>
                    <a:sym typeface="Wingdings" panose="05000000000000000000" pitchFamily="2" charset="2"/>
                  </a:rPr>
                  <a:t></a:t>
                </a:r>
                <a14:m>
                  <m:oMath xmlns:m="http://schemas.openxmlformats.org/officeDocument/2006/math">
                    <m:r>
                      <a:rPr lang="en-US" altLang="zh-CN" sz="2000" b="0" i="1" dirty="0" smtClean="0">
                        <a:solidFill>
                          <a:schemeClr val="tx1"/>
                        </a:solidFill>
                        <a:latin typeface="Cambria Math" panose="02040503050406030204" pitchFamily="18" charset="0"/>
                        <a:sym typeface="Wingdings" panose="05000000000000000000" pitchFamily="2" charset="2"/>
                      </a:rPr>
                      <m:t>𝜆</m:t>
                    </m:r>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Sup>
                      <m:sSubSupPr>
                        <m:ctrlPr>
                          <a:rPr lang="en-US" altLang="zh-CN" sz="2000" b="0" i="1" dirty="0" smtClean="0">
                            <a:solidFill>
                              <a:schemeClr val="tx1"/>
                            </a:solidFill>
                            <a:latin typeface="Cambria Math" charset="0"/>
                            <a:sym typeface="Wingdings" panose="05000000000000000000" pitchFamily="2" charset="2"/>
                          </a:rPr>
                        </m:ctrlPr>
                      </m:sSubSupPr>
                      <m:e>
                        <m:r>
                          <a:rPr lang="en-US" altLang="zh-CN" sz="2000" b="0" i="1" dirty="0" smtClean="0">
                            <a:solidFill>
                              <a:schemeClr val="tx1"/>
                            </a:solidFill>
                            <a:latin typeface="Cambria Math" panose="02040503050406030204" pitchFamily="18" charset="0"/>
                            <a:sym typeface="Wingdings" panose="05000000000000000000" pitchFamily="2" charset="2"/>
                          </a:rPr>
                          <m:t>𝐴</m:t>
                        </m:r>
                      </m:e>
                      <m:sub>
                        <m:r>
                          <a:rPr lang="en-US" altLang="zh-CN" sz="2000" b="0" i="1" dirty="0" smtClean="0">
                            <a:solidFill>
                              <a:schemeClr val="tx1"/>
                            </a:solidFill>
                            <a:latin typeface="Cambria Math" panose="02040503050406030204" pitchFamily="18" charset="0"/>
                            <a:sym typeface="Wingdings" panose="05000000000000000000" pitchFamily="2" charset="2"/>
                          </a:rPr>
                          <m:t>𝑖</m:t>
                        </m:r>
                      </m:sub>
                      <m:sup>
                        <m:r>
                          <a:rPr lang="en-US" altLang="zh-CN" sz="2000" b="0" i="1" dirty="0" smtClean="0">
                            <a:solidFill>
                              <a:schemeClr val="tx1"/>
                            </a:solidFill>
                            <a:latin typeface="Cambria Math" panose="02040503050406030204" pitchFamily="18" charset="0"/>
                            <a:sym typeface="Wingdings" panose="05000000000000000000" pitchFamily="2" charset="2"/>
                          </a:rPr>
                          <m:t>𝑖</m:t>
                        </m:r>
                      </m:sup>
                    </m:sSubSup>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m:rPr>
                            <m:lit/>
                          </m:rPr>
                          <a:rPr lang="en-US" altLang="zh-CN" sz="2000" b="0" i="1" dirty="0" smtClean="0">
                            <a:solidFill>
                              <a:schemeClr val="tx1"/>
                            </a:solidFill>
                            <a:latin typeface="Cambria Math" panose="02040503050406030204" pitchFamily="18" charset="0"/>
                            <a:sym typeface="Wingdings" panose="05000000000000000000" pitchFamily="2" charset="2"/>
                          </a:rPr>
                          <m:t>|</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oMath>
                </a14:m>
                <a:endParaRPr lang="zh-CN" altLang="en-US" sz="20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806915" y="3744035"/>
                <a:ext cx="4271535" cy="737125"/>
              </a:xfrm>
              <a:prstGeom prst="rect">
                <a:avLst/>
              </a:prstGeom>
              <a:blipFill>
                <a:blip r:embed="rId11"/>
                <a:stretch>
                  <a:fillRect l="-1284" t="-826" b="-132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3372694" y="5049180"/>
                <a:ext cx="5463607" cy="1279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sz="2000" i="1" smtClean="0">
                              <a:latin typeface="Cambria Math" charset="0"/>
                            </a:rPr>
                          </m:ctrlPr>
                        </m:mPr>
                        <m:mr>
                          <m:e>
                            <m:limLow>
                              <m:limLowPr>
                                <m:ctrlPr>
                                  <a:rPr lang="zh-CN" altLang="en-US" sz="2000" i="1">
                                    <a:latin typeface="Cambria Math" charset="0"/>
                                  </a:rPr>
                                </m:ctrlPr>
                              </m:limLowPr>
                              <m:e>
                                <m:r>
                                  <m:rPr>
                                    <m:sty m:val="p"/>
                                  </m:rPr>
                                  <a:rPr lang="zh-CN" altLang="en-US" sz="2000">
                                    <a:latin typeface="Cambria Math" panose="02040503050406030204" pitchFamily="18" charset="0"/>
                                  </a:rPr>
                                  <m:t>min</m:t>
                                </m:r>
                              </m:e>
                              <m:lim>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lim>
                            </m:limLow>
                            <m:r>
                              <a:rPr lang="en-US" altLang="zh-CN" sz="2000" b="0" i="1" smtClean="0">
                                <a:latin typeface="Cambria Math" panose="02040503050406030204" pitchFamily="18" charset="0"/>
                              </a:rPr>
                              <m:t>|</m:t>
                            </m:r>
                            <m:d>
                              <m:dPr>
                                <m:begChr m:val="|"/>
                                <m:endChr m:val="|"/>
                                <m:ctrlPr>
                                  <a:rPr lang="en-US" altLang="zh-CN" sz="2000" b="0" i="1" smtClean="0">
                                    <a:latin typeface="Cambria Math" charset="0"/>
                                  </a:rPr>
                                </m:ctrlPr>
                              </m:dPr>
                              <m:e>
                                <m:sSub>
                                  <m:sSubPr>
                                    <m:ctrlPr>
                                      <a:rPr lang="zh-CN" altLang="en-US" sz="2000" i="1">
                                        <a:latin typeface="Cambria Math" charset="0"/>
                                      </a:rPr>
                                    </m:ctrlPr>
                                  </m:sSubPr>
                                  <m:e>
                                    <m:r>
                                      <a:rPr lang="en-US" altLang="zh-CN" sz="2000" b="0" i="1" smtClean="0">
                                        <a:latin typeface="Cambria Math" panose="02040503050406030204" pitchFamily="18" charset="0"/>
                                      </a:rPr>
                                      <m:t>𝑌</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sSubSup>
                                  <m:sSubSupPr>
                                    <m:ctrlPr>
                                      <a:rPr lang="en-US" altLang="zh-CN" sz="2000" b="0" i="1" smtClean="0">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en-US" altLang="zh-CN" sz="2000" b="0" i="1" smtClean="0">
                                        <a:latin typeface="Cambria Math" panose="02040503050406030204" pitchFamily="18" charset="0"/>
                                      </a:rPr>
                                      <m:t>𝑖</m:t>
                                    </m:r>
                                  </m:sup>
                                </m:sSubSup>
                              </m:e>
                            </m:d>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en-US" altLang="zh-CN" sz="2000" b="0" i="1" smtClean="0">
                                <a:latin typeface="Cambria Math" panose="02040503050406030204" pitchFamily="18" charset="0"/>
                              </a:rPr>
                              <m:t>+</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sSubSup>
                              <m:sSubSupPr>
                                <m:ctrlPr>
                                  <a:rPr lang="en-US" altLang="zh-CN" sz="2000" i="1">
                                    <a:latin typeface="Cambria Math" charset="0"/>
                                  </a:rPr>
                                </m:ctrlPr>
                              </m:sSubSupPr>
                              <m:e>
                                <m:r>
                                  <a:rPr lang="zh-CN" altLang="en-US"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𝑖</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a:latin typeface="Cambria Math" panose="02040503050406030204" pitchFamily="18" charset="0"/>
                                  </a:rPr>
                                  <m:t>|</m:t>
                                </m:r>
                              </m:e>
                              <m:sub>
                                <m:r>
                                  <a:rPr lang="zh-CN" altLang="en-US" sz="2000">
                                    <a:latin typeface="Cambria Math" panose="02040503050406030204" pitchFamily="18" charset="0"/>
                                  </a:rPr>
                                  <m:t>0</m:t>
                                </m:r>
                              </m:sub>
                            </m:sSub>
                          </m:e>
                        </m:mr>
                        <m:mr>
                          <m:e>
                            <m:r>
                              <a:rPr lang="zh-CN" altLang="en-US" sz="2000" smtClean="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1</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𝐼</m:t>
                                </m:r>
                              </m:e>
                              <m:sub>
                                <m:r>
                                  <a:rPr lang="zh-CN" altLang="en-US" sz="2000" i="1">
                                    <a:latin typeface="Cambria Math" panose="02040503050406030204" pitchFamily="18" charset="0"/>
                                  </a:rPr>
                                  <m:t>𝑛𝑖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2</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m:t>
                                </m:r>
                                <m:r>
                                  <a:rPr lang="zh-CN" altLang="en-US" sz="2000" i="1">
                                    <a:latin typeface="Cambria Math" panose="02040503050406030204" pitchFamily="18" charset="0"/>
                                  </a:rPr>
                                  <m:t>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e>
                        </m:mr>
                        <m:mr>
                          <m:e>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 </m:t>
                            </m:r>
                            <m:r>
                              <m:rPr>
                                <m:lit/>
                              </m:rPr>
                              <a:rPr lang="en-US" altLang="zh-CN" sz="2000" b="0" i="1" smtClean="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𝑑</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charset="0"/>
                                  </a:rPr>
                                </m:ctrlPr>
                              </m:sSubPr>
                              <m:e>
                                <m:r>
                                  <m:rPr>
                                    <m:lit/>
                                  </m:rP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=1</m:t>
                            </m:r>
                          </m:e>
                        </m:mr>
                      </m:m>
                    </m:oMath>
                  </m:oMathPara>
                </a14:m>
                <a:endParaRPr lang="zh-CN" altLang="en-US" dirty="0">
                  <a:latin typeface="Arial" panose="020B0604020202020204" pitchFamily="34" charset="0"/>
                  <a:cs typeface="Arial" panose="020B0604020202020204" pitchFamily="34"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3372694" y="5049180"/>
                <a:ext cx="5463607" cy="1279709"/>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3810405" y="2573905"/>
                <a:ext cx="2615203" cy="404534"/>
              </a:xfrm>
              <a:prstGeom prst="rect">
                <a:avLst/>
              </a:prstGeom>
            </p:spPr>
            <p:txBody>
              <a:bodyPr wrap="none">
                <a:spAutoFit/>
              </a:bodyPr>
              <a:lstStyle/>
              <a:p>
                <a:pPr marL="342900" indent="-342900">
                  <a:buFont typeface="Arial" panose="020B0604020202020204" pitchFamily="34" charset="0"/>
                  <a:buChar char="•"/>
                </a:pPr>
                <a:r>
                  <a:rPr lang="en-US" altLang="zh-CN" sz="2000" dirty="0" smtClean="0"/>
                  <a:t>||</a:t>
                </a:r>
                <a14:m>
                  <m:oMath xmlns:m="http://schemas.openxmlformats.org/officeDocument/2006/math">
                    <m:sSub>
                      <m:sSubPr>
                        <m:ctrlPr>
                          <a:rPr lang="zh-CN" altLang="en-US" sz="2000" i="1">
                            <a:latin typeface="Cambria Math" charset="0"/>
                          </a:rPr>
                        </m:ctrlPr>
                      </m:sSubPr>
                      <m:e>
                        <m:r>
                          <a:rPr lang="zh-CN" altLang="en-US" sz="2000" i="1">
                            <a:latin typeface="Cambria Math" panose="02040503050406030204" pitchFamily="18" charset="0"/>
                          </a:rPr>
                          <m:t>𝑋</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oMath>
                </a14:m>
                <a:endParaRPr lang="zh-CN" alt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3810405" y="2573905"/>
                <a:ext cx="2615203" cy="404534"/>
              </a:xfrm>
              <a:prstGeom prst="rect">
                <a:avLst/>
              </a:prstGeom>
              <a:blipFill>
                <a:blip r:embed="rId14"/>
                <a:stretch>
                  <a:fillRect l="-2098" t="-7463" b="-238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433785" y="4599130"/>
                <a:ext cx="4644665" cy="394355"/>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The object function is rewritten as </a:t>
                </a:r>
                <a14:m>
                  <m:oMath xmlns:m="http://schemas.openxmlformats.org/officeDocument/2006/math">
                    <m:r>
                      <a:rPr lang="en-US" altLang="zh-CN" b="0" i="1" smtClean="0">
                        <a:latin typeface="Cambria Math" charset="0"/>
                        <a:cs typeface="Arial" panose="020B0604020202020204" pitchFamily="34" charset="0"/>
                      </a:rPr>
                      <m:t>𝑓</m:t>
                    </m:r>
                    <m:r>
                      <a:rPr lang="en-US" altLang="zh-CN" b="0" i="1" smtClean="0">
                        <a:latin typeface="Cambria Math" charset="0"/>
                        <a:cs typeface="Arial" panose="020B0604020202020204" pitchFamily="34" charset="0"/>
                      </a:rPr>
                      <m:t>(</m:t>
                    </m:r>
                    <m:sSub>
                      <m:sSubPr>
                        <m:ctrlPr>
                          <a:rPr lang="en-US" altLang="zh-CN" b="0" i="1" smtClean="0">
                            <a:latin typeface="Cambria Math" charset="0"/>
                            <a:cs typeface="Arial" panose="020B0604020202020204" pitchFamily="34" charset="0"/>
                          </a:rPr>
                        </m:ctrlPr>
                      </m:sSubPr>
                      <m:e>
                        <m:r>
                          <a:rPr lang="en-US" altLang="zh-CN" b="0" i="1" smtClean="0">
                            <a:latin typeface="Cambria Math" charset="0"/>
                            <a:cs typeface="Arial" panose="020B0604020202020204" pitchFamily="34" charset="0"/>
                          </a:rPr>
                          <m:t>𝐷</m:t>
                        </m:r>
                      </m:e>
                      <m:sub>
                        <m:r>
                          <a:rPr lang="en-US" altLang="zh-CN" b="0" i="1" smtClean="0">
                            <a:latin typeface="Cambria Math" charset="0"/>
                            <a:cs typeface="Arial" panose="020B0604020202020204" pitchFamily="34" charset="0"/>
                          </a:rPr>
                          <m:t>𝑖</m:t>
                        </m:r>
                      </m:sub>
                    </m:sSub>
                    <m:r>
                      <a:rPr lang="en-US" altLang="zh-CN" b="0" i="1" smtClean="0">
                        <a:latin typeface="Cambria Math" charset="0"/>
                        <a:cs typeface="Arial" panose="020B0604020202020204" pitchFamily="34" charset="0"/>
                      </a:rPr>
                      <m:t>,</m:t>
                    </m:r>
                    <m:sSubSup>
                      <m:sSubSupPr>
                        <m:ctrlPr>
                          <a:rPr lang="en-US" altLang="zh-CN" b="0" i="1" smtClean="0">
                            <a:latin typeface="Cambria Math" charset="0"/>
                            <a:cs typeface="Arial" panose="020B0604020202020204" pitchFamily="34" charset="0"/>
                          </a:rPr>
                        </m:ctrlPr>
                      </m:sSubSupPr>
                      <m:e>
                        <m:r>
                          <a:rPr lang="en-US" altLang="zh-CN" b="0" i="1" smtClean="0">
                            <a:latin typeface="Cambria Math" charset="0"/>
                            <a:cs typeface="Arial" panose="020B0604020202020204" pitchFamily="34" charset="0"/>
                          </a:rPr>
                          <m:t>𝐴</m:t>
                        </m:r>
                      </m:e>
                      <m:sub>
                        <m:r>
                          <a:rPr lang="en-US" altLang="zh-CN" b="0" i="1" smtClean="0">
                            <a:latin typeface="Cambria Math" charset="0"/>
                            <a:cs typeface="Arial" panose="020B0604020202020204" pitchFamily="34" charset="0"/>
                          </a:rPr>
                          <m:t>𝑖</m:t>
                        </m:r>
                      </m:sub>
                      <m:sup>
                        <m:r>
                          <a:rPr lang="en-US" altLang="zh-CN" b="0" i="1" smtClean="0">
                            <a:latin typeface="Cambria Math" charset="0"/>
                            <a:cs typeface="Arial" panose="020B0604020202020204" pitchFamily="34" charset="0"/>
                          </a:rPr>
                          <m:t>𝑖</m:t>
                        </m:r>
                      </m:sup>
                    </m:sSubSup>
                    <m:r>
                      <a:rPr lang="en-US" altLang="zh-CN" b="0" i="1" smtClean="0">
                        <a:latin typeface="Cambria Math" charset="0"/>
                        <a:cs typeface="Arial" panose="020B0604020202020204" pitchFamily="34" charset="0"/>
                      </a:rPr>
                      <m:t>)</m:t>
                    </m:r>
                  </m:oMath>
                </a14:m>
                <a:r>
                  <a:rPr lang="en-US" altLang="zh-CN" dirty="0" smtClean="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433785" y="4599130"/>
                <a:ext cx="4644665" cy="394355"/>
              </a:xfrm>
              <a:prstGeom prst="rect">
                <a:avLst/>
              </a:prstGeom>
              <a:blipFill rotWithShape="0">
                <a:blip r:embed="rId15"/>
                <a:stretch>
                  <a:fillRect l="-1050" t="-1538"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Rectangle 43"/>
              <p:cNvSpPr/>
              <p:nvPr/>
            </p:nvSpPr>
            <p:spPr>
              <a:xfrm>
                <a:off x="3387402" y="1285847"/>
                <a:ext cx="5522089" cy="369332"/>
              </a:xfrm>
              <a:prstGeom prst="rect">
                <a:avLst/>
              </a:prstGeom>
            </p:spPr>
            <p:txBody>
              <a:bodyPr wrap="none">
                <a:spAutoFit/>
              </a:bodyPr>
              <a:lstStyle/>
              <a:p>
                <a:r>
                  <a:rPr lang="en-US" altLang="zh-CN" dirty="0" smtClean="0">
                    <a:latin typeface="Arial" panose="020B0604020202020204" pitchFamily="34" charset="0"/>
                    <a:cs typeface="Arial" panose="020B0604020202020204" pitchFamily="34" charset="0"/>
                  </a:rPr>
                  <a:t>For</a:t>
                </a:r>
                <a:r>
                  <a:rPr lang="zh-CN" altLang="en-US" dirty="0" smtClean="0">
                    <a:latin typeface="Arial" panose="020B0604020202020204" pitchFamily="34" charset="0"/>
                    <a:cs typeface="Arial" panose="020B0604020202020204" pitchFamily="34" charset="0"/>
                  </a:rPr>
                  <a:t> </a:t>
                </a:r>
                <a:r>
                  <a:rPr lang="en-US" altLang="zh-CN" dirty="0" err="1" smtClean="0">
                    <a:latin typeface="Arial" panose="020B0604020202020204" pitchFamily="34" charset="0"/>
                    <a:cs typeface="Arial" panose="020B0604020202020204" pitchFamily="34" charset="0"/>
                  </a:rPr>
                  <a:t>i</a:t>
                </a:r>
                <a:r>
                  <a:rPr lang="en-US" altLang="zh-CN" dirty="0" smtClean="0">
                    <a:latin typeface="Arial" panose="020B0604020202020204" pitchFamily="34" charset="0"/>
                    <a:cs typeface="Arial" panose="020B0604020202020204" pitchFamily="34" charset="0"/>
                  </a:rPr>
                  <a:t>=1,</a:t>
                </a:r>
                <a:r>
                  <a:rPr lang="is-IS" altLang="zh-CN"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,6,</a:t>
                </a:r>
                <a:r>
                  <a:rPr lang="zh-CN" altLang="en-US"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u</a:t>
                </a:r>
                <a:r>
                  <a:rPr lang="en-US" altLang="zh-CN" dirty="0" smtClean="0">
                    <a:latin typeface="Arial" panose="020B0604020202020204" pitchFamily="34" charset="0"/>
                    <a:cs typeface="Arial" panose="020B0604020202020204" pitchFamily="34" charset="0"/>
                  </a:rPr>
                  <a:t>pdate</a:t>
                </a:r>
                <a:r>
                  <a:rPr lang="zh-CN" altLang="en-US"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𝐷</m:t>
                        </m:r>
                      </m:e>
                      <m:sub>
                        <m:r>
                          <a:rPr lang="en-US" altLang="zh-CN" b="0" i="1" smtClean="0">
                            <a:latin typeface="Cambria Math" charset="0"/>
                          </a:rPr>
                          <m:t>𝑖</m:t>
                        </m:r>
                      </m:sub>
                    </m:sSub>
                  </m:oMath>
                </a14:m>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by</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fixing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𝐷</m:t>
                        </m:r>
                      </m:e>
                      <m:sub>
                        <m:r>
                          <a:rPr lang="en-US" altLang="zh-CN" b="0" i="1" smtClean="0">
                            <a:latin typeface="Cambria Math" charset="0"/>
                          </a:rPr>
                          <m:t>−</m:t>
                        </m:r>
                        <m:r>
                          <a:rPr lang="en-US" altLang="zh-CN" b="0" i="1" smtClean="0">
                            <a:latin typeface="Cambria Math" charset="0"/>
                          </a:rPr>
                          <m:t>𝑖</m:t>
                        </m:r>
                      </m:sub>
                    </m:sSub>
                    <m:r>
                      <a:rPr lang="zh-CN" altLang="en-US" b="0" i="1" smtClean="0">
                        <a:latin typeface="Cambria Math" charset="0"/>
                      </a:rPr>
                      <m:t> </m:t>
                    </m:r>
                  </m:oMath>
                </a14:m>
                <a:r>
                  <a:rPr lang="en-US" altLang="zh-CN" dirty="0" smtClean="0">
                    <a:latin typeface="Arial" panose="020B0604020202020204" pitchFamily="34" charset="0"/>
                    <a:cs typeface="Arial" panose="020B0604020202020204" pitchFamily="34" charset="0"/>
                  </a:rPr>
                  <a:t>and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coefficients</a:t>
                </a:r>
                <a:endParaRPr lang="zh-CN" altLang="en-US" dirty="0"/>
              </a:p>
            </p:txBody>
          </p:sp>
        </mc:Choice>
        <mc:Fallback xmlns="">
          <p:sp>
            <p:nvSpPr>
              <p:cNvPr id="20" name="Rectangle 43"/>
              <p:cNvSpPr>
                <a:spLocks noRot="1" noChangeAspect="1" noMove="1" noResize="1" noEditPoints="1" noAdjustHandles="1" noChangeArrowheads="1" noChangeShapeType="1" noTextEdit="1"/>
              </p:cNvSpPr>
              <p:nvPr/>
            </p:nvSpPr>
            <p:spPr>
              <a:xfrm>
                <a:off x="3387402" y="1285847"/>
                <a:ext cx="5522089" cy="369332"/>
              </a:xfrm>
              <a:prstGeom prst="rect">
                <a:avLst/>
              </a:prstGeom>
              <a:blipFill rotWithShape="0">
                <a:blip r:embed="rId16"/>
                <a:stretch>
                  <a:fillRect l="-993" t="-93443" b="-1229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6398397"/>
      </p:ext>
    </p:extLst>
  </p:cSld>
  <p:clrMapOvr>
    <a:masterClrMapping/>
  </p:clrMapOvr>
  <mc:AlternateContent xmlns:mc="http://schemas.openxmlformats.org/markup-compatibility/2006" xmlns:p14="http://schemas.microsoft.com/office/powerpoint/2010/main">
    <mc:Choice Requires="p14">
      <p:transition p14:dur="0" advTm="37521"/>
    </mc:Choice>
    <mc:Fallback xmlns="">
      <p:transition advTm="3752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13</a:t>
            </a:fld>
            <a:endParaRPr lang="zh-CN" altLang="en-US"/>
          </a:p>
        </p:txBody>
      </p:sp>
      <p:sp>
        <p:nvSpPr>
          <p:cNvPr id="5" name="标题 4"/>
          <p:cNvSpPr>
            <a:spLocks noGrp="1"/>
          </p:cNvSpPr>
          <p:nvPr>
            <p:ph type="title"/>
          </p:nvPr>
        </p:nvSpPr>
        <p:spPr/>
        <p:txBody>
          <a:bodyPr/>
          <a:lstStyle/>
          <a:p>
            <a:r>
              <a:rPr lang="en-US" altLang="zh-CN" sz="3600" dirty="0" smtClean="0"/>
              <a:t>Dictionary Learning: </a:t>
            </a:r>
            <a:r>
              <a:rPr lang="en-US" altLang="zh-CN" sz="2800" b="0" i="1" dirty="0" smtClean="0">
                <a:effectLst/>
              </a:rPr>
              <a:t>joint dictionary learning</a:t>
            </a:r>
            <a:endParaRPr lang="zh-CN" altLang="en-US" sz="2400" b="0" i="1" dirty="0">
              <a:effectLst/>
            </a:endParaRPr>
          </a:p>
        </p:txBody>
      </p:sp>
      <p:graphicFrame>
        <p:nvGraphicFramePr>
          <p:cNvPr id="6" name="Diagram 5"/>
          <p:cNvGraphicFramePr/>
          <p:nvPr>
            <p:extLst>
              <p:ext uri="{D42A27DB-BD31-4B8C-83A1-F6EECF244321}">
                <p14:modId xmlns:p14="http://schemas.microsoft.com/office/powerpoint/2010/main" val="279430139"/>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bwMode="auto">
          <a:xfrm>
            <a:off x="3671900" y="1508835"/>
            <a:ext cx="5064084" cy="4855704"/>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 name="Right Arrow 7"/>
          <p:cNvSpPr/>
          <p:nvPr/>
        </p:nvSpPr>
        <p:spPr bwMode="auto">
          <a:xfrm>
            <a:off x="2958566" y="3536160"/>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9" name="Rectangle 8"/>
              <p:cNvSpPr/>
              <p:nvPr/>
            </p:nvSpPr>
            <p:spPr>
              <a:xfrm>
                <a:off x="3502749" y="2244343"/>
                <a:ext cx="5463607" cy="1279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sz="2000" i="1" smtClean="0">
                              <a:latin typeface="Cambria Math" charset="0"/>
                            </a:rPr>
                          </m:ctrlPr>
                        </m:mPr>
                        <m:mr>
                          <m:e>
                            <m:limLow>
                              <m:limLowPr>
                                <m:ctrlPr>
                                  <a:rPr lang="zh-CN" altLang="en-US" sz="2000" i="1">
                                    <a:latin typeface="Cambria Math" charset="0"/>
                                  </a:rPr>
                                </m:ctrlPr>
                              </m:limLowPr>
                              <m:e>
                                <m:r>
                                  <m:rPr>
                                    <m:sty m:val="p"/>
                                  </m:rPr>
                                  <a:rPr lang="zh-CN" altLang="en-US" sz="2000">
                                    <a:latin typeface="Cambria Math" panose="02040503050406030204" pitchFamily="18" charset="0"/>
                                  </a:rPr>
                                  <m:t>min</m:t>
                                </m:r>
                              </m:e>
                              <m:lim>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lim>
                            </m:limLow>
                            <m:r>
                              <a:rPr lang="en-US" altLang="zh-CN" sz="2000" b="0" i="1" smtClean="0">
                                <a:latin typeface="Cambria Math" panose="02040503050406030204" pitchFamily="18" charset="0"/>
                              </a:rPr>
                              <m:t>|</m:t>
                            </m:r>
                            <m:d>
                              <m:dPr>
                                <m:begChr m:val="|"/>
                                <m:endChr m:val="|"/>
                                <m:ctrlPr>
                                  <a:rPr lang="en-US" altLang="zh-CN" sz="2000" b="0" i="1" smtClean="0">
                                    <a:latin typeface="Cambria Math" charset="0"/>
                                  </a:rPr>
                                </m:ctrlPr>
                              </m:dPr>
                              <m:e>
                                <m:sSub>
                                  <m:sSubPr>
                                    <m:ctrlPr>
                                      <a:rPr lang="zh-CN" altLang="en-US" sz="2000" i="1">
                                        <a:latin typeface="Cambria Math" charset="0"/>
                                      </a:rPr>
                                    </m:ctrlPr>
                                  </m:sSubPr>
                                  <m:e>
                                    <m:r>
                                      <a:rPr lang="en-US" altLang="zh-CN" sz="2000" b="0" i="1" smtClean="0">
                                        <a:latin typeface="Cambria Math" panose="02040503050406030204" pitchFamily="18" charset="0"/>
                                      </a:rPr>
                                      <m:t>𝑌</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sSubSup>
                                  <m:sSubSupPr>
                                    <m:ctrlPr>
                                      <a:rPr lang="en-US" altLang="zh-CN" sz="2000" b="0" i="1" smtClean="0">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en-US" altLang="zh-CN" sz="2000" b="0" i="1" smtClean="0">
                                        <a:latin typeface="Cambria Math" panose="02040503050406030204" pitchFamily="18" charset="0"/>
                                      </a:rPr>
                                      <m:t>𝑖</m:t>
                                    </m:r>
                                  </m:sup>
                                </m:sSubSup>
                              </m:e>
                            </m:d>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en-US" altLang="zh-CN" sz="2000" b="0" i="1" smtClean="0">
                                <a:latin typeface="Cambria Math" panose="02040503050406030204" pitchFamily="18" charset="0"/>
                              </a:rPr>
                              <m:t>+</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sSubSup>
                              <m:sSubSupPr>
                                <m:ctrlPr>
                                  <a:rPr lang="en-US" altLang="zh-CN" sz="2000" i="1">
                                    <a:latin typeface="Cambria Math" charset="0"/>
                                  </a:rPr>
                                </m:ctrlPr>
                              </m:sSubSupPr>
                              <m:e>
                                <m:r>
                                  <a:rPr lang="zh-CN" altLang="en-US"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𝑖</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a:latin typeface="Cambria Math" panose="02040503050406030204" pitchFamily="18" charset="0"/>
                                  </a:rPr>
                                  <m:t>|</m:t>
                                </m:r>
                              </m:e>
                              <m:sub>
                                <m:r>
                                  <a:rPr lang="zh-CN" altLang="en-US" sz="2000">
                                    <a:latin typeface="Cambria Math" panose="02040503050406030204" pitchFamily="18" charset="0"/>
                                  </a:rPr>
                                  <m:t>0</m:t>
                                </m:r>
                              </m:sub>
                            </m:sSub>
                          </m:e>
                        </m:mr>
                        <m:mr>
                          <m:e>
                            <m:r>
                              <a:rPr lang="zh-CN" altLang="en-US" sz="2000" smtClean="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1</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𝐼</m:t>
                                </m:r>
                              </m:e>
                              <m:sub>
                                <m:r>
                                  <a:rPr lang="zh-CN" altLang="en-US" sz="2000" i="1">
                                    <a:latin typeface="Cambria Math" panose="02040503050406030204" pitchFamily="18" charset="0"/>
                                  </a:rPr>
                                  <m:t>𝑛𝑖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2</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m:t>
                                </m:r>
                                <m:r>
                                  <a:rPr lang="zh-CN" altLang="en-US" sz="2000" i="1">
                                    <a:latin typeface="Cambria Math" panose="02040503050406030204" pitchFamily="18" charset="0"/>
                                  </a:rPr>
                                  <m:t>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e>
                        </m:mr>
                        <m:mr>
                          <m:e>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 </m:t>
                            </m:r>
                            <m:r>
                              <m:rPr>
                                <m:lit/>
                              </m:rPr>
                              <a:rPr lang="en-US" altLang="zh-CN" sz="2000" b="0" i="1" smtClean="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𝑑</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charset="0"/>
                                  </a:rPr>
                                </m:ctrlPr>
                              </m:sSubPr>
                              <m:e>
                                <m:r>
                                  <m:rPr>
                                    <m:lit/>
                                  </m:rP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=1</m:t>
                            </m:r>
                          </m:e>
                        </m:mr>
                      </m:m>
                    </m:oMath>
                  </m:oMathPara>
                </a14:m>
                <a:endParaRPr lang="zh-CN"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3502749" y="2244343"/>
                <a:ext cx="5463607" cy="1279709"/>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71900" y="1493785"/>
                <a:ext cx="4590510" cy="395621"/>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The object function is rewritten as </a:t>
                </a:r>
                <a14:m>
                  <m:oMath xmlns:m="http://schemas.openxmlformats.org/officeDocument/2006/math">
                    <m:r>
                      <a:rPr lang="en-US" altLang="zh-CN" i="1">
                        <a:latin typeface="Cambria Math" charset="0"/>
                        <a:cs typeface="Arial" panose="020B0604020202020204" pitchFamily="34" charset="0"/>
                      </a:rPr>
                      <m:t>𝑓</m:t>
                    </m:r>
                    <m:r>
                      <a:rPr lang="en-US" altLang="zh-CN" i="1">
                        <a:latin typeface="Cambria Math" charset="0"/>
                        <a:cs typeface="Arial" panose="020B0604020202020204" pitchFamily="34" charset="0"/>
                      </a:rPr>
                      <m:t>(</m:t>
                    </m:r>
                    <m:sSub>
                      <m:sSubPr>
                        <m:ctrlPr>
                          <a:rPr lang="en-US" altLang="zh-CN" i="1">
                            <a:latin typeface="Cambria Math" charset="0"/>
                            <a:cs typeface="Arial" panose="020B0604020202020204" pitchFamily="34" charset="0"/>
                          </a:rPr>
                        </m:ctrlPr>
                      </m:sSubPr>
                      <m:e>
                        <m:r>
                          <a:rPr lang="en-US" altLang="zh-CN" i="1">
                            <a:latin typeface="Cambria Math" charset="0"/>
                            <a:cs typeface="Arial" panose="020B0604020202020204" pitchFamily="34" charset="0"/>
                          </a:rPr>
                          <m:t>𝐷</m:t>
                        </m:r>
                      </m:e>
                      <m:sub>
                        <m:r>
                          <a:rPr lang="en-US" altLang="zh-CN" i="1">
                            <a:latin typeface="Cambria Math" charset="0"/>
                            <a:cs typeface="Arial" panose="020B0604020202020204" pitchFamily="34" charset="0"/>
                          </a:rPr>
                          <m:t>𝑖</m:t>
                        </m:r>
                      </m:sub>
                    </m:sSub>
                    <m:r>
                      <a:rPr lang="en-US" altLang="zh-CN" i="1">
                        <a:latin typeface="Cambria Math" charset="0"/>
                        <a:cs typeface="Arial" panose="020B0604020202020204" pitchFamily="34" charset="0"/>
                      </a:rPr>
                      <m:t>,</m:t>
                    </m:r>
                    <m:sSubSup>
                      <m:sSubSupPr>
                        <m:ctrlPr>
                          <a:rPr lang="en-US" altLang="zh-CN" i="1">
                            <a:latin typeface="Cambria Math" charset="0"/>
                            <a:cs typeface="Arial" panose="020B0604020202020204" pitchFamily="34" charset="0"/>
                          </a:rPr>
                        </m:ctrlPr>
                      </m:sSubSupPr>
                      <m:e>
                        <m:r>
                          <a:rPr lang="en-US" altLang="zh-CN" i="1">
                            <a:latin typeface="Cambria Math" charset="0"/>
                            <a:cs typeface="Arial" panose="020B0604020202020204" pitchFamily="34" charset="0"/>
                          </a:rPr>
                          <m:t>𝐴</m:t>
                        </m:r>
                      </m:e>
                      <m:sub>
                        <m:r>
                          <a:rPr lang="en-US" altLang="zh-CN" i="1">
                            <a:latin typeface="Cambria Math" charset="0"/>
                            <a:cs typeface="Arial" panose="020B0604020202020204" pitchFamily="34" charset="0"/>
                          </a:rPr>
                          <m:t>𝑖</m:t>
                        </m:r>
                      </m:sub>
                      <m:sup>
                        <m:r>
                          <a:rPr lang="en-US" altLang="zh-CN" i="1">
                            <a:latin typeface="Cambria Math" charset="0"/>
                            <a:cs typeface="Arial" panose="020B0604020202020204" pitchFamily="34" charset="0"/>
                          </a:rPr>
                          <m:t>𝑖</m:t>
                        </m:r>
                      </m:sup>
                    </m:sSubSup>
                    <m:r>
                      <a:rPr lang="en-US" altLang="zh-CN" i="1">
                        <a:latin typeface="Cambria Math" charset="0"/>
                        <a:cs typeface="Arial" panose="020B0604020202020204" pitchFamily="34" charset="0"/>
                      </a:rPr>
                      <m:t>)</m:t>
                    </m:r>
                  </m:oMath>
                </a14:m>
                <a:r>
                  <a:rPr lang="en-US" altLang="zh-CN" dirty="0" smtClean="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71900" y="1493785"/>
                <a:ext cx="4590510" cy="395621"/>
              </a:xfrm>
              <a:prstGeom prst="rect">
                <a:avLst/>
              </a:prstGeom>
              <a:blipFill rotWithShape="0">
                <a:blip r:embed="rId9"/>
                <a:stretch>
                  <a:fillRect l="-1062" t="-1538"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769930" y="3758198"/>
                <a:ext cx="4966053" cy="3091937"/>
              </a:xfrm>
              <a:prstGeom prst="rect">
                <a:avLst/>
              </a:prstGeom>
              <a:noFill/>
            </p:spPr>
            <p:txBody>
              <a:bodyPr wrap="square" rtlCol="0">
                <a:spAutoFit/>
              </a:bodyPr>
              <a:lstStyle/>
              <a:p>
                <a:pPr>
                  <a:lnSpc>
                    <a:spcPct val="120000"/>
                  </a:lnSpc>
                </a:pPr>
                <a:r>
                  <a:rPr lang="en-US" altLang="zh-CN" dirty="0" smtClean="0">
                    <a:solidFill>
                      <a:schemeClr val="accent2"/>
                    </a:solidFill>
                    <a:latin typeface="Arial" panose="020B0604020202020204" pitchFamily="34" charset="0"/>
                    <a:cs typeface="Arial" panose="020B0604020202020204" pitchFamily="34" charset="0"/>
                  </a:rPr>
                  <a:t>Solution: alternative updating method</a:t>
                </a:r>
              </a:p>
              <a:p>
                <a:pPr marL="285750" indent="-285750">
                  <a:lnSpc>
                    <a:spcPct val="120000"/>
                  </a:lnSpc>
                  <a:buFont typeface="Arial" panose="020B0604020202020204" pitchFamily="34" charset="0"/>
                  <a:buChar char="•"/>
                </a:pPr>
                <a:r>
                  <a:rPr lang="en-US" altLang="zh-CN" dirty="0" smtClean="0">
                    <a:solidFill>
                      <a:schemeClr val="tx1"/>
                    </a:solidFill>
                    <a:latin typeface="Arial" panose="020B0604020202020204" pitchFamily="34" charset="0"/>
                    <a:cs typeface="Arial" panose="020B0604020202020204" pitchFamily="34" charset="0"/>
                  </a:rPr>
                  <a:t>With </a:t>
                </a:r>
                <a14:m>
                  <m:oMath xmlns:m="http://schemas.openxmlformats.org/officeDocument/2006/math">
                    <m:sSub>
                      <m:sSubPr>
                        <m:ctrlPr>
                          <a:rPr lang="en-US" altLang="zh-CN" b="0" i="1" smtClean="0">
                            <a:solidFill>
                              <a:schemeClr val="tx1"/>
                            </a:solidFill>
                            <a:latin typeface="Cambria Math" charset="0"/>
                          </a:rPr>
                        </m:ctrlPr>
                      </m:sSubPr>
                      <m:e>
                        <m:r>
                          <a:rPr lang="en-US" altLang="zh-CN" b="0" i="1" smtClean="0">
                            <a:solidFill>
                              <a:schemeClr val="tx1"/>
                            </a:solidFill>
                            <a:latin typeface="Cambria Math" panose="02040503050406030204" pitchFamily="18" charset="0"/>
                          </a:rPr>
                          <m:t>𝐷</m:t>
                        </m:r>
                      </m:e>
                      <m:sub>
                        <m:r>
                          <a:rPr lang="en-US" altLang="zh-CN" b="0" i="1" smtClean="0">
                            <a:solidFill>
                              <a:schemeClr val="tx1"/>
                            </a:solidFill>
                            <a:latin typeface="Cambria Math" panose="02040503050406030204" pitchFamily="18" charset="0"/>
                          </a:rPr>
                          <m:t>𝑖</m:t>
                        </m:r>
                      </m:sub>
                    </m:sSub>
                  </m:oMath>
                </a14:m>
                <a:r>
                  <a:rPr lang="en-US" altLang="zh-CN" dirty="0" smtClean="0">
                    <a:solidFill>
                      <a:schemeClr val="tx1"/>
                    </a:solidFill>
                    <a:latin typeface="Arial" panose="020B0604020202020204" pitchFamily="34" charset="0"/>
                    <a:cs typeface="Arial" panose="020B0604020202020204" pitchFamily="34" charset="0"/>
                  </a:rPr>
                  <a:t> fixed, </a:t>
                </a:r>
                <a:r>
                  <a:rPr lang="en-US" altLang="zh-CN" dirty="0" smtClean="0">
                    <a:latin typeface="Arial" panose="020B0604020202020204" pitchFamily="34" charset="0"/>
                    <a:cs typeface="Arial" panose="020B0604020202020204" pitchFamily="34" charset="0"/>
                  </a:rPr>
                  <a:t>update</a:t>
                </a:r>
                <a:r>
                  <a:rPr lang="en-US" altLang="zh-CN"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sSubSup>
                      <m:sSubSupPr>
                        <m:ctrlPr>
                          <a:rPr lang="en-US" altLang="zh-CN" b="0" i="1" smtClean="0">
                            <a:solidFill>
                              <a:schemeClr val="tx1"/>
                            </a:solidFill>
                            <a:latin typeface="Cambria Math" charset="0"/>
                          </a:rPr>
                        </m:ctrlPr>
                      </m:sSubSupPr>
                      <m:e>
                        <m:r>
                          <a:rPr lang="en-US" altLang="zh-CN" b="0" i="1" smtClean="0">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𝑖</m:t>
                        </m:r>
                      </m:sup>
                    </m:sSubSup>
                    <m:r>
                      <a:rPr lang="en-US" altLang="zh-CN" b="0" i="1" smtClean="0">
                        <a:solidFill>
                          <a:schemeClr val="tx1"/>
                        </a:solidFill>
                        <a:latin typeface="Cambria Math" panose="02040503050406030204" pitchFamily="18" charset="0"/>
                      </a:rPr>
                      <m:t> </m:t>
                    </m:r>
                  </m:oMath>
                </a14:m>
                <a:r>
                  <a:rPr lang="en-US" altLang="zh-CN" dirty="0" smtClean="0">
                    <a:solidFill>
                      <a:schemeClr val="tx1"/>
                    </a:solidFill>
                    <a:latin typeface="Arial" panose="020B0604020202020204" pitchFamily="34" charset="0"/>
                    <a:cs typeface="Arial" panose="020B0604020202020204" pitchFamily="34" charset="0"/>
                  </a:rPr>
                  <a:t>with OMP</a:t>
                </a:r>
              </a:p>
              <a:p>
                <a:pPr marL="285750" indent="-285750">
                  <a:lnSpc>
                    <a:spcPct val="120000"/>
                  </a:lnSpc>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With </a:t>
                </a:r>
                <a14:m>
                  <m:oMath xmlns:m="http://schemas.openxmlformats.org/officeDocument/2006/math">
                    <m:sSubSup>
                      <m:sSubSupPr>
                        <m:ctrlPr>
                          <a:rPr lang="en-US" altLang="zh-CN" b="0" i="1" smtClean="0">
                            <a:latin typeface="Cambria Math"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𝑖</m:t>
                        </m:r>
                      </m:sup>
                    </m:sSubSup>
                  </m:oMath>
                </a14:m>
                <a:r>
                  <a:rPr lang="en-US" altLang="zh-CN" dirty="0" smtClean="0">
                    <a:solidFill>
                      <a:schemeClr val="tx1"/>
                    </a:solidFill>
                    <a:latin typeface="Arial" panose="020B0604020202020204" pitchFamily="34" charset="0"/>
                    <a:cs typeface="Arial" panose="020B0604020202020204" pitchFamily="34" charset="0"/>
                  </a:rPr>
                  <a:t> fixed, </a:t>
                </a:r>
                <a:r>
                  <a:rPr lang="en-US" altLang="zh-CN" dirty="0" smtClean="0">
                    <a:latin typeface="Arial" panose="020B0604020202020204" pitchFamily="34" charset="0"/>
                    <a:cs typeface="Arial" panose="020B0604020202020204" pitchFamily="34" charset="0"/>
                  </a:rPr>
                  <a:t>update</a:t>
                </a:r>
                <a:r>
                  <a:rPr lang="en-US" altLang="zh-CN" dirty="0" smtClean="0">
                    <a:solidFill>
                      <a:schemeClr val="tx1"/>
                    </a:solidFill>
                    <a:latin typeface="Arial" panose="020B0604020202020204" pitchFamily="34" charset="0"/>
                    <a:cs typeface="Arial" panose="020B0604020202020204" pitchFamily="34" charset="0"/>
                  </a:rPr>
                  <a:t> each atom </a:t>
                </a:r>
                <a14:m>
                  <m:oMath xmlns:m="http://schemas.openxmlformats.org/officeDocument/2006/math">
                    <m:sSub>
                      <m:sSubPr>
                        <m:ctrlPr>
                          <a:rPr lang="en-US" altLang="zh-CN" b="0" i="1" smtClean="0">
                            <a:solidFill>
                              <a:schemeClr val="tx1"/>
                            </a:solidFill>
                            <a:latin typeface="Cambria Math" charset="0"/>
                          </a:rPr>
                        </m:ctrlPr>
                      </m:sSubPr>
                      <m:e>
                        <m:r>
                          <a:rPr lang="en-US" altLang="zh-CN" b="1" i="1" smtClean="0">
                            <a:solidFill>
                              <a:schemeClr val="tx1"/>
                            </a:solidFill>
                            <a:latin typeface="Cambria Math" panose="02040503050406030204" pitchFamily="18" charset="0"/>
                          </a:rPr>
                          <m:t>𝒅</m:t>
                        </m:r>
                      </m:e>
                      <m:sub>
                        <m:r>
                          <a:rPr lang="en-US" altLang="zh-CN" b="0" i="1" smtClean="0">
                            <a:solidFill>
                              <a:schemeClr val="tx1"/>
                            </a:solidFill>
                            <a:latin typeface="Cambria Math" panose="02040503050406030204" pitchFamily="18" charset="0"/>
                          </a:rPr>
                          <m:t>𝑘</m:t>
                        </m:r>
                      </m:sub>
                    </m:sSub>
                    <m:r>
                      <a:rPr lang="en-US" altLang="zh-CN" b="0" i="1" smtClean="0">
                        <a:solidFill>
                          <a:schemeClr val="tx1"/>
                        </a:solidFill>
                        <a:latin typeface="Cambria Math" panose="02040503050406030204" pitchFamily="18" charset="0"/>
                      </a:rPr>
                      <m:t> </m:t>
                    </m:r>
                  </m:oMath>
                </a14:m>
                <a:r>
                  <a:rPr lang="en-US" altLang="zh-CN" dirty="0" smtClean="0">
                    <a:solidFill>
                      <a:schemeClr val="tx1"/>
                    </a:solidFill>
                    <a:latin typeface="Arial" panose="020B0604020202020204" pitchFamily="34" charset="0"/>
                    <a:cs typeface="Arial" panose="020B0604020202020204" pitchFamily="34" charset="0"/>
                  </a:rPr>
                  <a:t>in </a:t>
                </a:r>
                <a14:m>
                  <m:oMath xmlns:m="http://schemas.openxmlformats.org/officeDocument/2006/math">
                    <m:sSub>
                      <m:sSubPr>
                        <m:ctrlPr>
                          <a:rPr lang="en-US" altLang="zh-CN" b="0" i="1" smtClean="0">
                            <a:solidFill>
                              <a:schemeClr val="tx1"/>
                            </a:solidFill>
                            <a:latin typeface="Cambria Math" charset="0"/>
                          </a:rPr>
                        </m:ctrlPr>
                      </m:sSubPr>
                      <m:e>
                        <m:r>
                          <a:rPr lang="en-US" altLang="zh-CN" b="1" i="1" smtClean="0">
                            <a:solidFill>
                              <a:schemeClr val="tx1"/>
                            </a:solidFill>
                            <a:latin typeface="Cambria Math" panose="02040503050406030204" pitchFamily="18" charset="0"/>
                          </a:rPr>
                          <m:t>𝑫</m:t>
                        </m:r>
                      </m:e>
                      <m:sub>
                        <m:r>
                          <a:rPr lang="en-US" altLang="zh-CN" b="0" i="1" smtClean="0">
                            <a:solidFill>
                              <a:schemeClr val="tx1"/>
                            </a:solidFill>
                            <a:latin typeface="Cambria Math" panose="02040503050406030204" pitchFamily="18" charset="0"/>
                          </a:rPr>
                          <m:t>𝑖</m:t>
                        </m:r>
                      </m:sub>
                    </m:sSub>
                  </m:oMath>
                </a14:m>
                <a:r>
                  <a:rPr lang="en-US" altLang="zh-CN" dirty="0" smtClean="0">
                    <a:solidFill>
                      <a:schemeClr val="tx1"/>
                    </a:solidFill>
                    <a:latin typeface="Arial" panose="020B0604020202020204" pitchFamily="34" charset="0"/>
                    <a:cs typeface="Arial" panose="020B0604020202020204" pitchFamily="34" charset="0"/>
                  </a:rPr>
                  <a:t> with gradient decent.</a:t>
                </a:r>
              </a:p>
              <a:p>
                <a:pPr marL="285750" indent="-285750">
                  <a:lnSpc>
                    <a:spcPct val="120000"/>
                  </a:lnSpc>
                  <a:buFont typeface="Arial" panose="020B0604020202020204" pitchFamily="34" charset="0"/>
                  <a:buChar char="•"/>
                </a:pPr>
                <a:r>
                  <a:rPr lang="en-US" altLang="zh-CN" dirty="0" smtClean="0">
                    <a:solidFill>
                      <a:schemeClr val="tx1"/>
                    </a:solidFill>
                    <a:latin typeface="Arial" panose="020B0604020202020204" pitchFamily="34" charset="0"/>
                    <a:ea typeface="Cambria Math" panose="02040503050406030204" pitchFamily="18" charset="0"/>
                    <a:cs typeface="Arial" panose="020B0604020202020204" pitchFamily="34" charset="0"/>
                  </a:rPr>
                  <a:t>Gradient : </a:t>
                </a:r>
                <a14:m>
                  <m:oMath xmlns:m="http://schemas.openxmlformats.org/officeDocument/2006/math">
                    <m:r>
                      <a:rPr lang="en-US" altLang="zh-CN" i="1" smtClean="0">
                        <a:solidFill>
                          <a:schemeClr val="tx1"/>
                        </a:solidFill>
                        <a:latin typeface="Cambria Math" panose="02040503050406030204" pitchFamily="18" charset="0"/>
                        <a:ea typeface="Cambria Math" panose="02040503050406030204" pitchFamily="18" charset="0"/>
                      </a:rPr>
                      <m:t>𝛻</m:t>
                    </m:r>
                    <m:sSub>
                      <m:sSubPr>
                        <m:ctrlPr>
                          <a:rPr lang="en-US" altLang="zh-CN" b="0" i="1" smtClean="0">
                            <a:solidFill>
                              <a:schemeClr val="tx1"/>
                            </a:solidFill>
                            <a:latin typeface="Cambria Math" charset="0"/>
                            <a:ea typeface="Cambria Math" panose="020405030504060302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rPr>
                          <m:t>𝑑</m:t>
                        </m:r>
                      </m:e>
                      <m:sub>
                        <m:r>
                          <a:rPr lang="en-US" altLang="zh-CN" b="0" i="1" smtClean="0">
                            <a:solidFill>
                              <a:schemeClr val="tx1"/>
                            </a:solidFill>
                            <a:latin typeface="Cambria Math" panose="02040503050406030204" pitchFamily="18" charset="0"/>
                            <a:ea typeface="Cambria Math" panose="02040503050406030204" pitchFamily="18" charset="0"/>
                          </a:rPr>
                          <m:t>𝑘</m:t>
                        </m:r>
                      </m:sub>
                    </m:sSub>
                  </m:oMath>
                </a14:m>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smtClean="0">
                    <a:latin typeface="Arial" panose="020B0604020202020204" pitchFamily="34" charset="0"/>
                    <a:ea typeface="Cambria Math" panose="02040503050406030204" pitchFamily="18" charset="0"/>
                    <a:cs typeface="Arial" panose="020B0604020202020204" pitchFamily="34" charset="0"/>
                  </a:rPr>
                  <a:t>Update: </a:t>
                </a:r>
                <a14:m>
                  <m:oMath xmlns:m="http://schemas.openxmlformats.org/officeDocument/2006/math">
                    <m:sSubSup>
                      <m:sSubSupPr>
                        <m:ctrlPr>
                          <a:rPr lang="en-US" altLang="zh-CN" b="0" i="1" smtClean="0">
                            <a:latin typeface="Cambria Math"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𝑘</m:t>
                        </m:r>
                      </m:sub>
                      <m:sup>
                        <m:r>
                          <a:rPr lang="en-US" altLang="zh-CN" b="0" i="1" smtClean="0">
                            <a:latin typeface="Cambria Math" panose="02040503050406030204" pitchFamily="18" charset="0"/>
                            <a:ea typeface="Cambria Math" panose="02040503050406030204" pitchFamily="18" charset="0"/>
                          </a:rPr>
                          <m:t>′</m:t>
                        </m:r>
                      </m:sup>
                    </m:sSubSup>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𝑘</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𝜁𝛻</m:t>
                    </m:r>
                    <m:sSub>
                      <m:sSubPr>
                        <m:ctrlPr>
                          <a:rPr lang="en-US" altLang="zh-CN" b="0" i="1" smtClean="0">
                            <a:latin typeface="Cambria Math"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𝑘</m:t>
                        </m:r>
                      </m:sub>
                    </m:sSub>
                  </m:oMath>
                </a14:m>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lnSpc>
                    <a:spcPct val="120000"/>
                  </a:lnSpc>
                  <a:buFont typeface="Arial" panose="020B0604020202020204" pitchFamily="34" charset="0"/>
                  <a:buChar char="•"/>
                </a:pPr>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lnSpc>
                    <a:spcPct val="120000"/>
                  </a:lnSpc>
                  <a:buFont typeface="Arial" panose="020B0604020202020204" pitchFamily="34" charset="0"/>
                  <a:buChar char="•"/>
                </a:pPr>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endParaRPr lang="en-US" altLang="zh-CN" dirty="0" smtClean="0">
                  <a:solidFill>
                    <a:schemeClr val="tx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69930" y="3758198"/>
                <a:ext cx="4966053" cy="3091937"/>
              </a:xfrm>
              <a:prstGeom prst="rect">
                <a:avLst/>
              </a:prstGeom>
              <a:blipFill rotWithShape="0">
                <a:blip r:embed="rId10"/>
                <a:stretch>
                  <a:fillRect l="-982" t="-1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9267302"/>
      </p:ext>
    </p:extLst>
  </p:cSld>
  <p:clrMapOvr>
    <a:masterClrMapping/>
  </p:clrMapOvr>
  <mc:AlternateContent xmlns:mc="http://schemas.openxmlformats.org/markup-compatibility/2006" xmlns:p14="http://schemas.microsoft.com/office/powerpoint/2010/main">
    <mc:Choice Requires="p14">
      <p:transition p14:dur="0" advTm="23546"/>
    </mc:Choice>
    <mc:Fallback xmlns="">
      <p:transition advTm="2354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14</a:t>
            </a:fld>
            <a:endParaRPr lang="zh-CN" altLang="en-US"/>
          </a:p>
        </p:txBody>
      </p:sp>
      <p:sp>
        <p:nvSpPr>
          <p:cNvPr id="5" name="标题 4"/>
          <p:cNvSpPr>
            <a:spLocks noGrp="1"/>
          </p:cNvSpPr>
          <p:nvPr>
            <p:ph type="title"/>
          </p:nvPr>
        </p:nvSpPr>
        <p:spPr/>
        <p:txBody>
          <a:bodyPr/>
          <a:lstStyle/>
          <a:p>
            <a:r>
              <a:rPr lang="en-US" altLang="zh-CN" sz="3600" dirty="0" smtClean="0"/>
              <a:t>Dictionary Learning: </a:t>
            </a:r>
            <a:r>
              <a:rPr lang="en-US" altLang="zh-CN" sz="2800" b="0" i="1" dirty="0" smtClean="0">
                <a:effectLst/>
              </a:rPr>
              <a:t>joint dictionary learning</a:t>
            </a:r>
            <a:endParaRPr lang="zh-CN" altLang="en-US" sz="2400" b="0" i="1" dirty="0">
              <a:effectLst/>
            </a:endParaRPr>
          </a:p>
        </p:txBody>
      </p:sp>
      <p:graphicFrame>
        <p:nvGraphicFramePr>
          <p:cNvPr id="6" name="Diagram 5"/>
          <p:cNvGraphicFramePr/>
          <p:nvPr>
            <p:extLst>
              <p:ext uri="{D42A27DB-BD31-4B8C-83A1-F6EECF244321}">
                <p14:modId xmlns:p14="http://schemas.microsoft.com/office/powerpoint/2010/main" val="911816177"/>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bwMode="auto">
          <a:xfrm>
            <a:off x="3671900" y="1196753"/>
            <a:ext cx="5064084" cy="5204048"/>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 name="Right Arrow 7"/>
          <p:cNvSpPr/>
          <p:nvPr/>
        </p:nvSpPr>
        <p:spPr bwMode="auto">
          <a:xfrm>
            <a:off x="3016754" y="4869160"/>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12" name="Rectangle 11"/>
              <p:cNvSpPr/>
              <p:nvPr/>
            </p:nvSpPr>
            <p:spPr>
              <a:xfrm>
                <a:off x="3761910" y="1313765"/>
                <a:ext cx="2934842" cy="726609"/>
              </a:xfrm>
              <a:prstGeom prst="rect">
                <a:avLst/>
              </a:prstGeom>
            </p:spPr>
            <p:txBody>
              <a:bodyPr wrap="none">
                <a:spAutoFit/>
              </a:bodyPr>
              <a:lstStyle/>
              <a:p>
                <a:pPr>
                  <a:lnSpc>
                    <a:spcPct val="120000"/>
                  </a:lnSpc>
                </a:pPr>
                <a:r>
                  <a:rPr lang="en-US" altLang="zh-CN" dirty="0" smtClean="0">
                    <a:latin typeface="Arial" panose="020B0604020202020204" pitchFamily="34" charset="0"/>
                    <a:cs typeface="Arial" panose="020B0604020202020204" pitchFamily="34" charset="0"/>
                  </a:rPr>
                  <a:t>Update</a:t>
                </a:r>
                <a:r>
                  <a:rPr lang="zh-CN" altLang="en-US"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0" i="1" dirty="0" smtClean="0">
                            <a:latin typeface="Cambria Math" charset="0"/>
                            <a:cs typeface="Arial" panose="020B0604020202020204" pitchFamily="34" charset="0"/>
                          </a:rPr>
                        </m:ctrlPr>
                      </m:sSubPr>
                      <m:e>
                        <m:r>
                          <m:rPr>
                            <m:sty m:val="p"/>
                          </m:rPr>
                          <a:rPr lang="en-US" altLang="zh-CN" i="1" dirty="0" smtClean="0">
                            <a:latin typeface="Cambria Math" charset="0"/>
                            <a:cs typeface="Arial" panose="020B0604020202020204" pitchFamily="34" charset="0"/>
                          </a:rPr>
                          <m:t>D</m:t>
                        </m:r>
                      </m:e>
                      <m:sub>
                        <m:r>
                          <a:rPr lang="en-US" altLang="zh-CN" b="0" i="1" dirty="0" smtClean="0">
                            <a:latin typeface="Cambria Math" charset="0"/>
                            <a:cs typeface="Arial" panose="020B0604020202020204" pitchFamily="34" charset="0"/>
                          </a:rPr>
                          <m:t>0</m:t>
                        </m:r>
                      </m:sub>
                    </m:sSub>
                    <m:r>
                      <a:rPr lang="zh-CN" altLang="en-US" b="0" i="1" dirty="0" smtClean="0">
                        <a:latin typeface="Cambria Math" charset="0"/>
                        <a:cs typeface="Arial" panose="020B0604020202020204" pitchFamily="34" charset="0"/>
                      </a:rPr>
                      <m:t> </m:t>
                    </m:r>
                    <m:r>
                      <m:rPr>
                        <m:sty m:val="p"/>
                      </m:rPr>
                      <a:rPr lang="en-US" altLang="zh-CN" b="0" i="0" dirty="0" smtClean="0">
                        <a:latin typeface="Cambria Math" charset="0"/>
                        <a:cs typeface="Arial" panose="020B0604020202020204" pitchFamily="34" charset="0"/>
                      </a:rPr>
                      <m:t>w</m:t>
                    </m:r>
                  </m:oMath>
                </a14:m>
                <a:r>
                  <a:rPr lang="en-US" altLang="zh-CN" dirty="0" smtClean="0">
                    <a:latin typeface="Arial" panose="020B0604020202020204" pitchFamily="34" charset="0"/>
                    <a:cs typeface="Arial" panose="020B0604020202020204" pitchFamily="34" charset="0"/>
                  </a:rPr>
                  <a:t>ith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𝐷</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oMath>
                </a14:m>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fixed.</a:t>
                </a:r>
              </a:p>
              <a:p>
                <a:pPr>
                  <a:lnSpc>
                    <a:spcPct val="120000"/>
                  </a:lnSpc>
                </a:pPr>
                <a:r>
                  <a:rPr lang="en-US" altLang="zh-CN" dirty="0" smtClean="0">
                    <a:solidFill>
                      <a:schemeClr val="accent2"/>
                    </a:solidFill>
                    <a:latin typeface="Arial" panose="020B0604020202020204" pitchFamily="34" charset="0"/>
                    <a:cs typeface="Arial" panose="020B0604020202020204" pitchFamily="34" charset="0"/>
                  </a:rPr>
                  <a:t>Fidelity term:</a:t>
                </a:r>
                <a:endParaRPr lang="zh-CN" altLang="en-US" dirty="0">
                  <a:solidFill>
                    <a:schemeClr val="accent2"/>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761910" y="1313765"/>
                <a:ext cx="2934842" cy="726609"/>
              </a:xfrm>
              <a:prstGeom prst="rect">
                <a:avLst/>
              </a:prstGeom>
              <a:blipFill rotWithShape="0">
                <a:blip r:embed="rId8"/>
                <a:stretch>
                  <a:fillRect l="-1660" t="-44538" r="-1245"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561019" y="4291003"/>
                <a:ext cx="5379934" cy="15083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charset="0"/>
                            </a:rPr>
                          </m:ctrlPr>
                        </m:mPr>
                        <m:mr>
                          <m:e>
                            <m:limLow>
                              <m:limLowPr>
                                <m:ctrlPr>
                                  <a:rPr lang="zh-CN" altLang="en-US" i="1">
                                    <a:latin typeface="Cambria Math" charset="0"/>
                                  </a:rPr>
                                </m:ctrlPr>
                              </m:limLowPr>
                              <m:e>
                                <m:r>
                                  <m:rPr>
                                    <m:sty m:val="p"/>
                                  </m:rPr>
                                  <a:rPr lang="zh-CN" altLang="en-US">
                                    <a:latin typeface="Cambria Math" panose="02040503050406030204" pitchFamily="18" charset="0"/>
                                  </a:rPr>
                                  <m:t>min</m:t>
                                </m:r>
                              </m:e>
                              <m:lim>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𝐴</m:t>
                                    </m:r>
                                  </m:e>
                                  <m:sub>
                                    <m:r>
                                      <a:rPr lang="zh-CN" altLang="en-US" i="1">
                                        <a:latin typeface="Cambria Math" panose="02040503050406030204" pitchFamily="18" charset="0"/>
                                      </a:rPr>
                                      <m:t>𝑖</m:t>
                                    </m:r>
                                  </m:sub>
                                </m:sSub>
                              </m:lim>
                            </m:limLow>
                            <m:nary>
                              <m:naryPr>
                                <m:chr m:val="∑"/>
                                <m:limLoc m:val="undOvr"/>
                                <m:grow m:val="on"/>
                                <m:ctrlPr>
                                  <a:rPr lang="zh-CN" altLang="en-US" i="1">
                                    <a:latin typeface="Cambria Math"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0">
                                    <a:latin typeface="Cambria Math" panose="02040503050406030204" pitchFamily="18" charset="0"/>
                                  </a:rPr>
                                  <m:t>6</m:t>
                                </m:r>
                              </m:sup>
                              <m:e>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m:t>
                                </m:r>
                              </m:e>
                            </m:nary>
                            <m:sSub>
                              <m:sSubPr>
                                <m:ctrlPr>
                                  <a:rPr lang="en-US" altLang="zh-CN" b="0" i="1" smtClean="0">
                                    <a:latin typeface="Cambria Math" charset="0"/>
                                  </a:rPr>
                                </m:ctrlPr>
                              </m:sSubPr>
                              <m:e>
                                <m:r>
                                  <m:rPr>
                                    <m:sty m:val="p"/>
                                  </m:rPr>
                                  <a:rPr lang="en-US" altLang="zh-CN" b="0" i="0" smtClean="0">
                                    <a:latin typeface="Cambria Math" panose="02040503050406030204" pitchFamily="18" charset="0"/>
                                  </a:rPr>
                                  <m:t>Z</m:t>
                                </m:r>
                              </m:e>
                              <m:sub>
                                <m:r>
                                  <m:rPr>
                                    <m:sty m:val="p"/>
                                  </m:rPr>
                                  <a:rPr lang="en-US" altLang="zh-CN" b="0" i="0" smtClean="0">
                                    <a:latin typeface="Cambria Math" panose="02040503050406030204" pitchFamily="18" charset="0"/>
                                  </a:rPr>
                                  <m:t>i</m:t>
                                </m:r>
                              </m:sub>
                            </m:sSub>
                            <m:r>
                              <a:rPr lang="zh-CN" altLang="en-US" i="0">
                                <a:latin typeface="Cambria Math" panose="02040503050406030204" pitchFamily="18" charset="0"/>
                              </a:rPr>
                              <m:t>−</m:t>
                            </m:r>
                            <m:sSubSup>
                              <m:sSubSupPr>
                                <m:ctrlPr>
                                  <a:rPr lang="en-US" altLang="zh-CN" b="0" i="1" smtClean="0">
                                    <a:latin typeface="Cambria Math" charset="0"/>
                                  </a:rPr>
                                </m:ctrlPr>
                              </m:sSubSupPr>
                              <m:e>
                                <m:sSub>
                                  <m:sSubPr>
                                    <m:ctrlPr>
                                      <a:rPr lang="en-US" altLang="zh-CN" b="0" i="1" smtClean="0">
                                        <a:latin typeface="Cambria Math" charset="0"/>
                                      </a:rPr>
                                    </m:ctrlPr>
                                  </m:sSubPr>
                                  <m:e>
                                    <m:r>
                                      <m:rPr>
                                        <m:sty m:val="p"/>
                                      </m:rPr>
                                      <a:rPr lang="en-US" altLang="zh-CN" b="0" i="0" smtClean="0">
                                        <a:latin typeface="Cambria Math" panose="02040503050406030204" pitchFamily="18" charset="0"/>
                                      </a:rPr>
                                      <m:t>D</m:t>
                                    </m:r>
                                  </m:e>
                                  <m:sub>
                                    <m:r>
                                      <a:rPr lang="en-US" altLang="zh-CN" b="0" i="0" smtClean="0">
                                        <a:latin typeface="Cambria Math" panose="02040503050406030204" pitchFamily="18" charset="0"/>
                                      </a:rPr>
                                      <m:t>0</m:t>
                                    </m:r>
                                  </m:sub>
                                </m:sSub>
                                <m:r>
                                  <m:rPr>
                                    <m:sty m:val="p"/>
                                  </m:rPr>
                                  <a:rPr lang="en-US" altLang="zh-CN" b="0" i="0" smtClean="0">
                                    <a:latin typeface="Cambria Math" panose="02040503050406030204" pitchFamily="18" charset="0"/>
                                  </a:rPr>
                                  <m:t>A</m:t>
                                </m:r>
                              </m:e>
                              <m:sub>
                                <m:r>
                                  <m:rPr>
                                    <m:sty m:val="p"/>
                                  </m:rPr>
                                  <a:rPr lang="en-US" altLang="zh-CN" b="0" i="0" smtClean="0">
                                    <a:latin typeface="Cambria Math" panose="02040503050406030204" pitchFamily="18" charset="0"/>
                                  </a:rPr>
                                  <m:t>i</m:t>
                                </m:r>
                              </m:sub>
                              <m:sup>
                                <m:r>
                                  <a:rPr lang="en-US" altLang="zh-CN" b="0" i="0" smtClean="0">
                                    <a:latin typeface="Cambria Math" panose="02040503050406030204" pitchFamily="18" charset="0"/>
                                  </a:rPr>
                                  <m:t>0</m:t>
                                </m:r>
                              </m:sup>
                            </m:sSubSup>
                            <m:d>
                              <m:dPr>
                                <m:begChr m:val="|"/>
                                <m:ctrlPr>
                                  <a:rPr lang="zh-CN" altLang="en-US" b="0" i="1">
                                    <a:latin typeface="Cambria Math" charset="0"/>
                                  </a:rPr>
                                </m:ctrlPr>
                              </m:dPr>
                              <m:e>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𝜆</m:t>
                                </m:r>
                                <m:r>
                                  <m:rPr>
                                    <m:lit/>
                                  </m:rPr>
                                  <a:rPr lang="en-US" altLang="zh-CN" b="0" i="1" smtClean="0">
                                    <a:latin typeface="Cambria Math" panose="02040503050406030204" pitchFamily="18" charset="0"/>
                                  </a:rPr>
                                  <m:t>||</m:t>
                                </m:r>
                                <m:sSubSup>
                                  <m:sSubSupPr>
                                    <m:ctrlPr>
                                      <a:rPr lang="en-US" altLang="zh-CN" b="0" i="1" smtClean="0">
                                        <a:latin typeface="Cambria Math"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0</m:t>
                                    </m:r>
                                  </m:sup>
                                </m:sSubSup>
                                <m:r>
                                  <m:rPr>
                                    <m:lit/>
                                  </m:rPr>
                                  <a:rPr lang="en-US" altLang="zh-CN" b="0" i="1" smtClean="0">
                                    <a:latin typeface="Cambria Math" panose="02040503050406030204" pitchFamily="18" charset="0"/>
                                  </a:rPr>
                                  <m:t>|</m:t>
                                </m:r>
                                <m:sSub>
                                  <m:sSubPr>
                                    <m:ctrlPr>
                                      <a:rPr lang="en-US" altLang="zh-CN" b="0" i="1" smtClean="0">
                                        <a:latin typeface="Cambria Math" charset="0"/>
                                      </a:rPr>
                                    </m:ctrlPr>
                                  </m:sSubPr>
                                  <m:e>
                                    <m:r>
                                      <m:rPr>
                                        <m:lit/>
                                      </m:rPr>
                                      <a:rPr lang="en-US" altLang="zh-CN" b="0" i="1" smtClean="0">
                                        <a:latin typeface="Cambria Math" panose="02040503050406030204" pitchFamily="18" charset="0"/>
                                      </a:rPr>
                                      <m:t>|</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0</m:t>
                                </m:r>
                              </m:sub>
                            </m:sSub>
                            <m:sSub>
                              <m:sSubPr>
                                <m:ctrlPr>
                                  <a:rPr lang="en-US" altLang="zh-CN" b="0" i="1" smtClean="0">
                                    <a:latin typeface="Cambria Math"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0</m:t>
                                </m:r>
                              </m:sub>
                            </m:sSub>
                            <m:r>
                              <m:rPr>
                                <m:lit/>
                              </m:rPr>
                              <a:rPr lang="en-US" altLang="zh-CN" b="0" i="1" smtClean="0">
                                <a:latin typeface="Cambria Math" panose="02040503050406030204" pitchFamily="18" charset="0"/>
                              </a:rPr>
                              <m:t>|</m:t>
                            </m:r>
                            <m:sSubSup>
                              <m:sSubSupPr>
                                <m:ctrlPr>
                                  <a:rPr lang="en-US" altLang="zh-CN" b="0" i="1" smtClean="0">
                                    <a:latin typeface="Cambria Math" charset="0"/>
                                  </a:rPr>
                                </m:ctrlPr>
                              </m:sSubSupPr>
                              <m:e>
                                <m:r>
                                  <m:rPr>
                                    <m:lit/>
                                  </m:rPr>
                                  <a:rPr lang="en-US" altLang="zh-CN" b="0" i="1" smtClean="0">
                                    <a:latin typeface="Cambria Math" panose="02040503050406030204" pitchFamily="18" charset="0"/>
                                  </a:rPr>
                                  <m:t>|</m:t>
                                </m:r>
                              </m:e>
                              <m:sub>
                                <m:r>
                                  <a:rPr lang="en-US" altLang="zh-CN" b="0" i="1" smtClean="0">
                                    <a:latin typeface="Cambria Math" panose="02040503050406030204" pitchFamily="18" charset="0"/>
                                  </a:rPr>
                                  <m:t>𝐹</m:t>
                                </m:r>
                              </m:sub>
                              <m:sup>
                                <m:r>
                                  <a:rPr lang="en-US" altLang="zh-CN" b="0" i="1" smtClean="0">
                                    <a:latin typeface="Cambria Math" panose="02040503050406030204" pitchFamily="18" charset="0"/>
                                  </a:rPr>
                                  <m:t>2</m:t>
                                </m:r>
                              </m:sup>
                            </m:sSubSup>
                          </m:e>
                        </m:mr>
                        <m:mr>
                          <m:e>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m:t>
                            </m:r>
                            <m:sSub>
                              <m:sSubPr>
                                <m:ctrlPr>
                                  <a:rPr lang="en-US" altLang="zh-CN" b="0" i="1" smtClean="0">
                                    <a:latin typeface="Cambria Math" charset="0"/>
                                  </a:rPr>
                                </m:ctrlPr>
                              </m:sSubPr>
                              <m:e>
                                <m:r>
                                  <m:rPr>
                                    <m:sty m:val="p"/>
                                  </m:rPr>
                                  <a:rPr lang="en-US" altLang="zh-CN" b="0" i="0" smtClean="0">
                                    <a:latin typeface="Cambria Math" panose="02040503050406030204" pitchFamily="18" charset="0"/>
                                  </a:rPr>
                                  <m:t>A</m:t>
                                </m:r>
                              </m:e>
                              <m:sub>
                                <m:r>
                                  <a:rPr lang="en-US" altLang="zh-CN" b="0" i="0" smtClean="0">
                                    <a:latin typeface="Cambria Math" panose="02040503050406030204" pitchFamily="18" charset="0"/>
                                  </a:rPr>
                                  <m:t>0</m:t>
                                </m:r>
                              </m:sub>
                            </m:sSub>
                            <m:r>
                              <m:rPr>
                                <m:lit/>
                              </m:rPr>
                              <a:rPr lang="en-US" altLang="zh-CN" b="0" i="0" smtClean="0">
                                <a:latin typeface="Cambria Math" panose="02040503050406030204" pitchFamily="18" charset="0"/>
                              </a:rPr>
                              <m:t>|</m:t>
                            </m:r>
                            <m:sSub>
                              <m:sSubPr>
                                <m:ctrlPr>
                                  <a:rPr lang="en-US" altLang="zh-CN" b="0" i="1" smtClean="0">
                                    <a:latin typeface="Cambria Math" charset="0"/>
                                  </a:rPr>
                                </m:ctrlPr>
                              </m:sSubPr>
                              <m:e>
                                <m:r>
                                  <m:rPr>
                                    <m:lit/>
                                  </m:rPr>
                                  <a:rPr lang="en-US" altLang="zh-CN" b="0" i="0" smtClean="0">
                                    <a:latin typeface="Cambria Math" panose="02040503050406030204" pitchFamily="18" charset="0"/>
                                  </a:rPr>
                                  <m:t>|</m:t>
                                </m:r>
                              </m:e>
                              <m:sub>
                                <m:r>
                                  <a:rPr lang="en-US" altLang="zh-CN" b="0" i="0" smtClean="0">
                                    <a:latin typeface="Cambria Math" panose="02040503050406030204" pitchFamily="18" charset="0"/>
                                  </a:rPr>
                                  <m:t>0</m:t>
                                </m:r>
                              </m:sub>
                            </m:sSub>
                            <m:r>
                              <a:rPr lang="zh-CN" altLang="en-US" i="0">
                                <a:latin typeface="Cambria Math" panose="02040503050406030204" pitchFamily="18" charset="0"/>
                              </a:rPr>
                              <m:t>+</m:t>
                            </m:r>
                            <m:d>
                              <m:dPr>
                                <m:ctrlPr>
                                  <a:rPr lang="zh-CN" altLang="en-US" i="1">
                                    <a:latin typeface="Cambria Math" charset="0"/>
                                  </a:rPr>
                                </m:ctrlPr>
                              </m:dPr>
                              <m:e>
                                <m:sSub>
                                  <m:sSubPr>
                                    <m:ctrlPr>
                                      <a:rPr lang="zh-CN" altLang="en-US" i="1">
                                        <a:latin typeface="Cambria Math" charset="0"/>
                                      </a:rPr>
                                    </m:ctrlPr>
                                  </m:sSubPr>
                                  <m:e>
                                    <m:r>
                                      <a:rPr lang="zh-CN" altLang="en-US" i="1">
                                        <a:latin typeface="Cambria Math" panose="02040503050406030204" pitchFamily="18" charset="0"/>
                                      </a:rPr>
                                      <m:t>𝜂</m:t>
                                    </m:r>
                                  </m:e>
                                  <m:sub>
                                    <m:r>
                                      <a:rPr lang="zh-CN" altLang="en-US">
                                        <a:latin typeface="Cambria Math" panose="02040503050406030204" pitchFamily="18" charset="0"/>
                                      </a:rPr>
                                      <m:t>1</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en-US" altLang="zh-CN" i="1">
                                        <a:latin typeface="Cambria Math" panose="02040503050406030204" pitchFamily="18" charset="0"/>
                                      </a:rPr>
                                      <m:t>0</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en-US" altLang="zh-CN" i="1">
                                        <a:latin typeface="Cambria Math" panose="02040503050406030204" pitchFamily="18" charset="0"/>
                                      </a:rPr>
                                      <m:t>0</m:t>
                                    </m:r>
                                  </m:sub>
                                </m:sSub>
                                <m:r>
                                  <a:rPr lang="zh-CN" altLang="en-US">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𝑛</m:t>
                                    </m:r>
                                    <m:r>
                                      <a:rPr lang="en-US" altLang="zh-CN" i="1">
                                        <a:latin typeface="Cambria Math" panose="02040503050406030204" pitchFamily="18" charset="0"/>
                                      </a:rPr>
                                      <m:t>0</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a:latin typeface="Cambria Math" panose="02040503050406030204" pitchFamily="18" charset="0"/>
                                      </a:rPr>
                                      <m:t>|</m:t>
                                    </m:r>
                                  </m:e>
                                  <m:sub>
                                    <m:r>
                                      <a:rPr lang="zh-CN" altLang="en-US" i="1">
                                        <a:latin typeface="Cambria Math" panose="02040503050406030204" pitchFamily="18" charset="0"/>
                                      </a:rPr>
                                      <m:t>𝐹</m:t>
                                    </m:r>
                                  </m:sub>
                                  <m:sup>
                                    <m:r>
                                      <a:rPr lang="zh-CN" altLang="en-US">
                                        <a:latin typeface="Cambria Math" panose="02040503050406030204" pitchFamily="18" charset="0"/>
                                      </a:rPr>
                                      <m:t>2</m:t>
                                    </m:r>
                                  </m:sup>
                                </m:sSubSup>
                                <m:r>
                                  <a:rPr lang="zh-CN" altLang="en-US">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𝜂</m:t>
                                    </m:r>
                                  </m:e>
                                  <m:sub>
                                    <m:r>
                                      <a:rPr lang="zh-CN" altLang="en-US">
                                        <a:latin typeface="Cambria Math" panose="02040503050406030204" pitchFamily="18" charset="0"/>
                                      </a:rPr>
                                      <m:t>2</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en-US" altLang="zh-CN" i="1">
                                        <a:latin typeface="Cambria Math" panose="02040503050406030204" pitchFamily="18" charset="0"/>
                                      </a:rPr>
                                      <m:t>0</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zh-CN" altLang="en-US">
                                        <a:latin typeface="Cambria Math" panose="02040503050406030204" pitchFamily="18" charset="0"/>
                                      </a:rPr>
                                      <m:t>−</m:t>
                                    </m:r>
                                    <m:r>
                                      <a:rPr lang="en-US" altLang="zh-CN" i="1">
                                        <a:latin typeface="Cambria Math" panose="02040503050406030204" pitchFamily="18" charset="0"/>
                                      </a:rPr>
                                      <m:t>0</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a:latin typeface="Cambria Math" panose="02040503050406030204" pitchFamily="18" charset="0"/>
                                      </a:rPr>
                                      <m:t>|</m:t>
                                    </m:r>
                                  </m:e>
                                  <m:sub>
                                    <m:r>
                                      <a:rPr lang="zh-CN" altLang="en-US" i="1">
                                        <a:latin typeface="Cambria Math" panose="02040503050406030204" pitchFamily="18" charset="0"/>
                                      </a:rPr>
                                      <m:t>𝐹</m:t>
                                    </m:r>
                                  </m:sub>
                                  <m:sup>
                                    <m:r>
                                      <a:rPr lang="zh-CN" altLang="en-US">
                                        <a:latin typeface="Cambria Math" panose="02040503050406030204" pitchFamily="18" charset="0"/>
                                      </a:rPr>
                                      <m:t>2</m:t>
                                    </m:r>
                                  </m:sup>
                                </m:sSubSup>
                              </m:e>
                            </m:d>
                          </m:e>
                        </m:mr>
                        <m:mr>
                          <m:e>
                            <m:r>
                              <a:rPr lang="zh-CN" altLang="en-US" i="1">
                                <a:latin typeface="Cambria Math" panose="02040503050406030204" pitchFamily="18" charset="0"/>
                              </a:rPr>
                              <m:t>𝑠</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0">
                                    <a:latin typeface="Cambria Math" panose="02040503050406030204" pitchFamily="18" charset="0"/>
                                  </a:rPr>
                                  <m:t>|</m:t>
                                </m:r>
                              </m:e>
                              <m:sub>
                                <m:r>
                                  <a:rPr lang="zh-CN" altLang="en-US" i="0">
                                    <a:latin typeface="Cambria Math" panose="02040503050406030204" pitchFamily="18" charset="0"/>
                                  </a:rPr>
                                  <m:t>2</m:t>
                                </m:r>
                              </m:sub>
                            </m:sSub>
                            <m:r>
                              <a:rPr lang="zh-CN" altLang="en-US" i="0">
                                <a:latin typeface="Cambria Math" panose="02040503050406030204" pitchFamily="18" charset="0"/>
                              </a:rPr>
                              <m:t>=1,∀</m:t>
                            </m:r>
                            <m:r>
                              <a:rPr lang="zh-CN" altLang="en-US" i="1">
                                <a:latin typeface="Cambria Math" panose="02040503050406030204" pitchFamily="18" charset="0"/>
                              </a:rPr>
                              <m:t>𝑗</m:t>
                            </m:r>
                          </m:e>
                        </m:mr>
                      </m:m>
                    </m:oMath>
                  </m:oMathPara>
                </a14:m>
                <a:endParaRPr lang="zh-CN" alt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3561019" y="4291003"/>
                <a:ext cx="5379934" cy="150836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852941" y="2044715"/>
                <a:ext cx="4905638" cy="755848"/>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nary>
                      <m:naryPr>
                        <m:chr m:val="∑"/>
                        <m:ctrlPr>
                          <a:rPr lang="en-US" altLang="zh-CN" sz="2000" b="0" i="1" smtClean="0">
                            <a:latin typeface="Cambria Math"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6</m:t>
                        </m:r>
                      </m:sup>
                      <m:e>
                        <m:r>
                          <m:rPr>
                            <m:lit/>
                          </m:rPr>
                          <a:rPr lang="en-US" altLang="zh-CN" sz="2000" i="1">
                            <a:latin typeface="Cambria Math" panose="02040503050406030204" pitchFamily="18" charset="0"/>
                          </a:rPr>
                          <m:t>||</m:t>
                        </m:r>
                        <m:sSub>
                          <m:sSubPr>
                            <m:ctrlPr>
                              <a:rPr lang="en-US" altLang="zh-CN" sz="2000" i="1">
                                <a:latin typeface="Cambria Math"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d>
                          <m:dPr>
                            <m:begChr m:val="["/>
                            <m:endChr m:val="]"/>
                            <m:ctrlPr>
                              <a:rPr lang="zh-CN" altLang="en-US" sz="2000" i="1">
                                <a:latin typeface="Cambria Math" charset="0"/>
                              </a:rPr>
                            </m:ctrlPr>
                          </m:dPr>
                          <m:e>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e>
                        </m:d>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r>
                          <m:rPr>
                            <m:lit/>
                          </m:rPr>
                          <a:rPr lang="en-US" altLang="zh-CN" sz="2000" i="1">
                            <a:latin typeface="Cambria Math" panose="02040503050406030204" pitchFamily="18" charset="0"/>
                          </a:rPr>
                          <m:t>|</m:t>
                        </m:r>
                        <m:sSubSup>
                          <m:sSubSupPr>
                            <m:ctrlPr>
                              <a:rPr lang="en-US" altLang="zh-CN" sz="2000" i="1">
                                <a:latin typeface="Cambria Math" charset="0"/>
                              </a:rPr>
                            </m:ctrlPr>
                          </m:sSubSupPr>
                          <m:e>
                            <m:r>
                              <m:rPr>
                                <m:lit/>
                              </m:rPr>
                              <a:rPr lang="en-US" altLang="zh-CN" sz="2000" i="1">
                                <a:latin typeface="Cambria Math" panose="02040503050406030204" pitchFamily="18" charset="0"/>
                              </a:rPr>
                              <m:t>|</m:t>
                            </m:r>
                          </m:e>
                          <m:sub>
                            <m:r>
                              <a:rPr lang="en-US" altLang="zh-CN" sz="2000" i="1">
                                <a:latin typeface="Cambria Math" panose="02040503050406030204" pitchFamily="18" charset="0"/>
                              </a:rPr>
                              <m:t>𝐹</m:t>
                            </m:r>
                          </m:sub>
                          <m:sup>
                            <m:r>
                              <a:rPr lang="en-US" altLang="zh-CN" sz="2000" i="1">
                                <a:latin typeface="Cambria Math" panose="02040503050406030204" pitchFamily="18" charset="0"/>
                              </a:rPr>
                              <m:t>2</m:t>
                            </m:r>
                          </m:sup>
                        </m:sSubSup>
                      </m:e>
                    </m:nary>
                  </m:oMath>
                </a14:m>
                <a:endParaRPr lang="en-US" altLang="zh-CN" sz="20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r>
                        <m:rPr>
                          <m:lit/>
                        </m:rPr>
                        <a:rPr lang="en-US" altLang="zh-CN" sz="2000">
                          <a:latin typeface="Cambria Math" panose="02040503050406030204" pitchFamily="18" charset="0"/>
                        </a:rPr>
                        <m:t>||</m:t>
                      </m:r>
                      <m:sSub>
                        <m:sSubPr>
                          <m:ctrlPr>
                            <a:rPr lang="en-US" altLang="zh-CN" sz="2000" i="1" smtClean="0">
                              <a:latin typeface="Cambria Math"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r>
                        <a:rPr lang="en-US" altLang="zh-CN" sz="2000">
                          <a:latin typeface="Cambria Math" panose="02040503050406030204" pitchFamily="18" charset="0"/>
                        </a:rPr>
                        <m:t>−</m:t>
                      </m:r>
                      <m:sSubSup>
                        <m:sSubSupPr>
                          <m:ctrlPr>
                            <a:rPr lang="en-US" altLang="zh-CN" sz="2000" i="1">
                              <a:latin typeface="Cambria Math" charset="0"/>
                            </a:rPr>
                          </m:ctrlPr>
                        </m:sSubSupPr>
                        <m:e>
                          <m:sSub>
                            <m:sSubPr>
                              <m:ctrlPr>
                                <a:rPr lang="en-US" altLang="zh-CN" sz="2000" i="1">
                                  <a:latin typeface="Cambria Math" charset="0"/>
                                </a:rPr>
                              </m:ctrlPr>
                            </m:sSubPr>
                            <m:e>
                              <m:r>
                                <a:rPr lang="en-US" altLang="zh-CN" sz="2000" i="1">
                                  <a:latin typeface="Cambria Math" panose="02040503050406030204" pitchFamily="18" charset="0"/>
                                </a:rPr>
                                <m:t>𝐷</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0</m:t>
                          </m:r>
                        </m:sup>
                      </m:sSubSup>
                      <m:r>
                        <a:rPr lang="en-US" altLang="zh-CN" sz="2000">
                          <a:latin typeface="Cambria Math" panose="02040503050406030204" pitchFamily="18" charset="0"/>
                        </a:rPr>
                        <m:t>−</m:t>
                      </m:r>
                      <m:sSubSup>
                        <m:sSubSupPr>
                          <m:ctrlPr>
                            <a:rPr lang="en-US" altLang="zh-CN" sz="2000" i="1">
                              <a:latin typeface="Cambria Math" charset="0"/>
                            </a:rPr>
                          </m:ctrlPr>
                        </m:sSubSupPr>
                        <m:e>
                          <m:sSub>
                            <m:sSubPr>
                              <m:ctrlPr>
                                <a:rPr lang="en-US" altLang="zh-CN" sz="2000" i="1">
                                  <a:latin typeface="Cambria Math" charset="0"/>
                                </a:rPr>
                              </m:ctrlPr>
                            </m:sSubPr>
                            <m:e>
                              <m:r>
                                <a:rPr lang="en-US" altLang="zh-CN" sz="2000" i="1">
                                  <a:latin typeface="Cambria Math" panose="02040503050406030204" pitchFamily="18" charset="0"/>
                                </a:rPr>
                                <m:t>𝐷</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𝑖</m:t>
                          </m:r>
                        </m:sup>
                      </m:sSubSup>
                      <m:r>
                        <m:rPr>
                          <m:lit/>
                        </m:rPr>
                        <a:rPr lang="en-US" altLang="zh-CN" sz="2000">
                          <a:latin typeface="Cambria Math" panose="02040503050406030204" pitchFamily="18" charset="0"/>
                        </a:rPr>
                        <m:t>|</m:t>
                      </m:r>
                      <m:sSubSup>
                        <m:sSubSupPr>
                          <m:ctrlPr>
                            <a:rPr lang="en-US" altLang="zh-CN" sz="2000" b="0" i="1" smtClean="0">
                              <a:latin typeface="Cambria Math" charset="0"/>
                            </a:rPr>
                          </m:ctrlPr>
                        </m:sSubSupPr>
                        <m:e>
                          <m:r>
                            <m:rPr>
                              <m:lit/>
                            </m:rPr>
                            <a:rPr lang="en-US" altLang="zh-CN" sz="2000">
                              <a:latin typeface="Cambria Math" panose="02040503050406030204" pitchFamily="18" charset="0"/>
                            </a:rPr>
                            <m:t>|</m:t>
                          </m:r>
                        </m:e>
                        <m:sub>
                          <m:r>
                            <a:rPr lang="en-US" altLang="zh-CN" sz="2000" b="0" i="1" smtClean="0">
                              <a:latin typeface="Cambria Math" panose="02040503050406030204" pitchFamily="18" charset="0"/>
                            </a:rPr>
                            <m:t>𝐹</m:t>
                          </m:r>
                        </m:sub>
                        <m:sup>
                          <m:r>
                            <a:rPr lang="en-US" altLang="zh-CN" sz="2000" b="0" i="0" smtClean="0">
                              <a:latin typeface="Cambria Math" panose="02040503050406030204" pitchFamily="18" charset="0"/>
                            </a:rPr>
                            <m:t>2</m:t>
                          </m:r>
                        </m:sup>
                      </m:sSubSup>
                      <m:r>
                        <a:rPr lang="en-US" altLang="zh-CN" sz="2000" b="0" i="0" smtClean="0">
                          <a:latin typeface="Cambria Math" panose="02040503050406030204" pitchFamily="18" charset="0"/>
                        </a:rPr>
                        <m:t>=</m:t>
                      </m:r>
                      <m:r>
                        <m:rPr>
                          <m:lit/>
                        </m:rPr>
                        <a:rPr lang="en-US" altLang="zh-CN" sz="2000" b="0" i="0" smtClean="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𝑍</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Sup>
                        <m:sSubSupPr>
                          <m:ctrlPr>
                            <a:rPr lang="en-US" altLang="zh-CN" sz="2000" b="0" i="1" smtClean="0">
                              <a:latin typeface="Cambria Math" charset="0"/>
                            </a:rPr>
                          </m:ctrlPr>
                        </m:sSubSupPr>
                        <m:e>
                          <m:sSub>
                            <m:sSubPr>
                              <m:ctrlPr>
                                <a:rPr lang="en-US" altLang="zh-CN" sz="2000" b="0" i="1" smtClean="0">
                                  <a:latin typeface="Cambria Math"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𝑖</m:t>
                          </m:r>
                        </m:sub>
                        <m:sup>
                          <m:r>
                            <a:rPr lang="en-US" altLang="zh-CN" sz="2000" b="0" i="1" smtClean="0">
                              <a:latin typeface="Cambria Math" panose="02040503050406030204" pitchFamily="18" charset="0"/>
                            </a:rPr>
                            <m:t>0</m:t>
                          </m:r>
                        </m:sup>
                      </m:sSubSup>
                      <m:r>
                        <m:rPr>
                          <m:lit/>
                        </m:rPr>
                        <a:rPr lang="en-US" altLang="zh-CN" sz="2000" b="0" i="0" smtClean="0">
                          <a:latin typeface="Cambria Math" panose="02040503050406030204" pitchFamily="18" charset="0"/>
                        </a:rPr>
                        <m:t>|</m:t>
                      </m:r>
                      <m:sSubSup>
                        <m:sSubSupPr>
                          <m:ctrlPr>
                            <a:rPr lang="en-US" altLang="zh-CN" sz="2000" b="0" i="1" smtClean="0">
                              <a:latin typeface="Cambria Math" charset="0"/>
                            </a:rPr>
                          </m:ctrlPr>
                        </m:sSubSupPr>
                        <m:e>
                          <m:r>
                            <m:rPr>
                              <m:lit/>
                            </m:rP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𝐹</m:t>
                          </m:r>
                        </m:sub>
                        <m:sup>
                          <m:r>
                            <a:rPr lang="en-US" altLang="zh-CN" sz="2000" b="0" i="1" smtClean="0">
                              <a:latin typeface="Cambria Math" panose="02040503050406030204" pitchFamily="18" charset="0"/>
                            </a:rPr>
                            <m:t>2</m:t>
                          </m:r>
                        </m:sup>
                      </m:sSubSup>
                    </m:oMath>
                  </m:oMathPara>
                </a14:m>
                <a:endParaRPr lang="zh-CN" altLang="en-US" i="1" dirty="0"/>
              </a:p>
            </p:txBody>
          </p:sp>
        </mc:Choice>
        <mc:Fallback xmlns="">
          <p:sp>
            <p:nvSpPr>
              <p:cNvPr id="10" name="Rectangle 9"/>
              <p:cNvSpPr>
                <a:spLocks noRot="1" noChangeAspect="1" noMove="1" noResize="1" noEditPoints="1" noAdjustHandles="1" noChangeArrowheads="1" noChangeShapeType="1" noTextEdit="1"/>
              </p:cNvSpPr>
              <p:nvPr/>
            </p:nvSpPr>
            <p:spPr>
              <a:xfrm>
                <a:off x="3852941" y="2044715"/>
                <a:ext cx="4905638" cy="755848"/>
              </a:xfrm>
              <a:prstGeom prst="rect">
                <a:avLst/>
              </a:prstGeom>
              <a:blipFill>
                <a:blip r:embed="rId10"/>
                <a:stretch>
                  <a:fillRect l="-1739" t="-62903" b="-524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52941" y="2971806"/>
                <a:ext cx="4271535" cy="726481"/>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Regularization</a:t>
                </a:r>
                <a:r>
                  <a:rPr lang="en-US" altLang="zh-CN" dirty="0" smtClean="0">
                    <a:solidFill>
                      <a:srgbClr val="FF0000"/>
                    </a:solidFill>
                  </a:rPr>
                  <a:t>: </a:t>
                </a:r>
                <a14:m>
                  <m:oMath xmlns:m="http://schemas.openxmlformats.org/officeDocument/2006/math">
                    <m:r>
                      <a:rPr lang="en-US" altLang="zh-CN" sz="2000" b="0" i="0" smtClean="0">
                        <a:solidFill>
                          <a:schemeClr val="tx1"/>
                        </a:solidFill>
                        <a:latin typeface="Cambria Math" panose="02040503050406030204" pitchFamily="18" charset="0"/>
                      </a:rPr>
                      <m:t>     </m:t>
                    </m:r>
                  </m:oMath>
                </a14:m>
                <a:endParaRPr lang="en-US" altLang="zh-CN" sz="2000" b="0" i="0" dirty="0" smtClean="0">
                  <a:solidFill>
                    <a:schemeClr val="tx1"/>
                  </a:solidFill>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sz="2000" b="0" i="1" smtClean="0">
                        <a:solidFill>
                          <a:schemeClr val="tx1"/>
                        </a:solidFill>
                        <a:latin typeface="Cambria Math" panose="02040503050406030204" pitchFamily="18" charset="0"/>
                      </a:rPr>
                      <m:t>𝜆</m:t>
                    </m:r>
                    <m:r>
                      <a:rPr lang="en-US" altLang="zh-CN" sz="2000" b="0" i="1" smtClean="0">
                        <a:solidFill>
                          <a:schemeClr val="tx1"/>
                        </a:solidFill>
                        <a:latin typeface="Cambria Math" panose="02040503050406030204" pitchFamily="18" charset="0"/>
                      </a:rPr>
                      <m:t>||</m:t>
                    </m:r>
                    <m:sSub>
                      <m:sSubPr>
                        <m:ctrlPr>
                          <a:rPr lang="en-US" altLang="zh-CN" sz="2000" b="0" i="1" smtClean="0">
                            <a:solidFill>
                              <a:schemeClr val="tx1"/>
                            </a:solidFill>
                            <a:latin typeface="Cambria Math" charset="0"/>
                          </a:rPr>
                        </m:ctrlPr>
                      </m:sSubPr>
                      <m:e>
                        <m:r>
                          <a:rPr lang="en-US" altLang="zh-CN" sz="2000" b="0" i="1" smtClean="0">
                            <a:solidFill>
                              <a:schemeClr val="tx1"/>
                            </a:solidFill>
                            <a:latin typeface="Cambria Math" panose="02040503050406030204" pitchFamily="18" charset="0"/>
                          </a:rPr>
                          <m:t>𝐴</m:t>
                        </m:r>
                        <m:r>
                          <a:rPr lang="en-US" altLang="zh-CN" sz="2000" b="0" i="1" smtClean="0">
                            <a:solidFill>
                              <a:schemeClr val="tx1"/>
                            </a:solidFill>
                            <a:latin typeface="Cambria Math" panose="02040503050406030204" pitchFamily="18" charset="0"/>
                          </a:rPr>
                          <m:t>||</m:t>
                        </m:r>
                      </m:e>
                      <m:sub>
                        <m:r>
                          <a:rPr lang="en-US" altLang="zh-CN" sz="2000" b="0" i="1" smtClean="0">
                            <a:solidFill>
                              <a:schemeClr val="tx1"/>
                            </a:solidFill>
                            <a:latin typeface="Cambria Math" panose="02040503050406030204" pitchFamily="18" charset="0"/>
                          </a:rPr>
                          <m:t>0</m:t>
                        </m:r>
                      </m:sub>
                    </m:sSub>
                  </m:oMath>
                </a14:m>
                <a:r>
                  <a:rPr lang="en-US" altLang="zh-CN" sz="2000" dirty="0" smtClean="0">
                    <a:solidFill>
                      <a:schemeClr val="tx1"/>
                    </a:solidFill>
                    <a:sym typeface="Wingdings" panose="05000000000000000000" pitchFamily="2" charset="2"/>
                  </a:rPr>
                  <a:t></a:t>
                </a:r>
                <a14:m>
                  <m:oMath xmlns:m="http://schemas.openxmlformats.org/officeDocument/2006/math">
                    <m:r>
                      <a:rPr lang="en-US" altLang="zh-CN" sz="2000" b="0" i="1" dirty="0" smtClean="0">
                        <a:solidFill>
                          <a:schemeClr val="tx1"/>
                        </a:solidFill>
                        <a:latin typeface="Cambria Math" panose="02040503050406030204" pitchFamily="18" charset="0"/>
                        <a:sym typeface="Wingdings" panose="05000000000000000000" pitchFamily="2" charset="2"/>
                      </a:rPr>
                      <m:t>𝜆</m:t>
                    </m:r>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a:rPr lang="en-US" altLang="zh-CN" sz="2000" b="0" i="1" dirty="0" smtClean="0">
                            <a:solidFill>
                              <a:schemeClr val="tx1"/>
                            </a:solidFill>
                            <a:latin typeface="Cambria Math" panose="02040503050406030204" pitchFamily="18" charset="0"/>
                            <a:sym typeface="Wingdings" panose="05000000000000000000" pitchFamily="2" charset="2"/>
                          </a:rPr>
                          <m:t>𝐴</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m:rPr>
                            <m:lit/>
                          </m:rPr>
                          <a:rPr lang="en-US" altLang="zh-CN" sz="2000" b="0" i="1" dirty="0" smtClean="0">
                            <a:solidFill>
                              <a:schemeClr val="tx1"/>
                            </a:solidFill>
                            <a:latin typeface="Cambria Math" panose="02040503050406030204" pitchFamily="18" charset="0"/>
                            <a:sym typeface="Wingdings" panose="05000000000000000000" pitchFamily="2" charset="2"/>
                          </a:rPr>
                          <m:t>|</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r>
                      <a:rPr lang="en-US" altLang="zh-CN" sz="2000" b="0" i="0" dirty="0" smtClean="0">
                        <a:solidFill>
                          <a:schemeClr val="tx1"/>
                        </a:solidFill>
                        <a:latin typeface="Cambria Math" panose="02040503050406030204" pitchFamily="18" charset="0"/>
                        <a:sym typeface="Wingdings" panose="05000000000000000000" pitchFamily="2" charset="2"/>
                      </a:rPr>
                      <m:t>+</m:t>
                    </m:r>
                    <m:r>
                      <a:rPr lang="en-US" altLang="zh-CN" sz="2000" b="0" i="1" dirty="0" smtClean="0">
                        <a:solidFill>
                          <a:schemeClr val="tx1"/>
                        </a:solidFill>
                        <a:latin typeface="Cambria Math" panose="02040503050406030204" pitchFamily="18" charset="0"/>
                        <a:sym typeface="Wingdings" panose="05000000000000000000" pitchFamily="2" charset="2"/>
                      </a:rPr>
                      <m:t>𝜆</m:t>
                    </m:r>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Sup>
                      <m:sSubSupPr>
                        <m:ctrlPr>
                          <a:rPr lang="en-US" altLang="zh-CN" sz="2000" b="0" i="1" dirty="0" smtClean="0">
                            <a:solidFill>
                              <a:schemeClr val="tx1"/>
                            </a:solidFill>
                            <a:latin typeface="Cambria Math" charset="0"/>
                            <a:sym typeface="Wingdings" panose="05000000000000000000" pitchFamily="2" charset="2"/>
                          </a:rPr>
                        </m:ctrlPr>
                      </m:sSubSupPr>
                      <m:e>
                        <m:r>
                          <a:rPr lang="en-US" altLang="zh-CN" sz="2000" b="0" i="1" dirty="0" smtClean="0">
                            <a:solidFill>
                              <a:schemeClr val="tx1"/>
                            </a:solidFill>
                            <a:latin typeface="Cambria Math" panose="02040503050406030204" pitchFamily="18" charset="0"/>
                            <a:sym typeface="Wingdings" panose="05000000000000000000" pitchFamily="2" charset="2"/>
                          </a:rPr>
                          <m:t>𝐴</m:t>
                        </m:r>
                      </m:e>
                      <m:sub>
                        <m:r>
                          <a:rPr lang="en-US" altLang="zh-CN" sz="2000" b="0" i="1" dirty="0" smtClean="0">
                            <a:solidFill>
                              <a:schemeClr val="tx1"/>
                            </a:solidFill>
                            <a:latin typeface="Cambria Math" panose="02040503050406030204" pitchFamily="18" charset="0"/>
                            <a:sym typeface="Wingdings" panose="05000000000000000000" pitchFamily="2" charset="2"/>
                          </a:rPr>
                          <m:t>𝑖</m:t>
                        </m:r>
                      </m:sub>
                      <m:sup>
                        <m:r>
                          <a:rPr lang="en-US" altLang="zh-CN" sz="2000" b="0" i="1" dirty="0" smtClean="0">
                            <a:solidFill>
                              <a:schemeClr val="tx1"/>
                            </a:solidFill>
                            <a:latin typeface="Cambria Math" panose="02040503050406030204" pitchFamily="18" charset="0"/>
                            <a:sym typeface="Wingdings" panose="05000000000000000000" pitchFamily="2" charset="2"/>
                          </a:rPr>
                          <m:t>0</m:t>
                        </m:r>
                      </m:sup>
                    </m:sSubSup>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m:rPr>
                            <m:lit/>
                          </m:rPr>
                          <a:rPr lang="en-US" altLang="zh-CN" sz="2000" b="0" i="1" dirty="0" smtClean="0">
                            <a:solidFill>
                              <a:schemeClr val="tx1"/>
                            </a:solidFill>
                            <a:latin typeface="Cambria Math" panose="02040503050406030204" pitchFamily="18" charset="0"/>
                            <a:sym typeface="Wingdings" panose="05000000000000000000" pitchFamily="2" charset="2"/>
                          </a:rPr>
                          <m:t>|</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oMath>
                </a14:m>
                <a:endParaRPr lang="zh-CN" altLang="en-US" sz="20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852941" y="2971806"/>
                <a:ext cx="4271535" cy="726481"/>
              </a:xfrm>
              <a:prstGeom prst="rect">
                <a:avLst/>
              </a:prstGeom>
              <a:blipFill>
                <a:blip r:embed="rId11"/>
                <a:stretch>
                  <a:fillRect l="-1284" t="-1681" b="-134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16505" y="3935779"/>
                <a:ext cx="4935541" cy="386068"/>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The object function is rewritten as </a:t>
                </a:r>
                <a14:m>
                  <m:oMath xmlns:m="http://schemas.openxmlformats.org/officeDocument/2006/math">
                    <m:r>
                      <a:rPr lang="en-US" altLang="zh-CN" b="0" i="1" smtClean="0">
                        <a:latin typeface="Cambria Math" charset="0"/>
                        <a:cs typeface="Arial" panose="020B0604020202020204" pitchFamily="34" charset="0"/>
                      </a:rPr>
                      <m:t>𝑓</m:t>
                    </m:r>
                    <m:r>
                      <a:rPr lang="en-US" altLang="zh-CN" b="0" i="1" smtClean="0">
                        <a:latin typeface="Cambria Math" charset="0"/>
                        <a:cs typeface="Arial" panose="020B0604020202020204" pitchFamily="34" charset="0"/>
                      </a:rPr>
                      <m:t>(</m:t>
                    </m:r>
                    <m:sSub>
                      <m:sSubPr>
                        <m:ctrlPr>
                          <a:rPr lang="en-US" altLang="zh-CN" b="0" i="1" smtClean="0">
                            <a:latin typeface="Cambria Math" charset="0"/>
                            <a:cs typeface="Arial" panose="020B0604020202020204" pitchFamily="34" charset="0"/>
                          </a:rPr>
                        </m:ctrlPr>
                      </m:sSubPr>
                      <m:e>
                        <m:r>
                          <a:rPr lang="en-US" altLang="zh-CN" b="0" i="1" smtClean="0">
                            <a:latin typeface="Cambria Math" charset="0"/>
                            <a:cs typeface="Arial" panose="020B0604020202020204" pitchFamily="34" charset="0"/>
                          </a:rPr>
                          <m:t>𝐷</m:t>
                        </m:r>
                      </m:e>
                      <m:sub>
                        <m:r>
                          <a:rPr lang="en-US" altLang="zh-CN" b="0" i="1" smtClean="0">
                            <a:latin typeface="Cambria Math" charset="0"/>
                            <a:cs typeface="Arial" panose="020B0604020202020204" pitchFamily="34" charset="0"/>
                          </a:rPr>
                          <m:t>0</m:t>
                        </m:r>
                      </m:sub>
                    </m:sSub>
                    <m:r>
                      <a:rPr lang="en-US" altLang="zh-CN" b="0" i="1" smtClean="0">
                        <a:latin typeface="Cambria Math" charset="0"/>
                        <a:cs typeface="Arial" panose="020B0604020202020204" pitchFamily="34" charset="0"/>
                      </a:rPr>
                      <m:t>,</m:t>
                    </m:r>
                    <m:sSub>
                      <m:sSubPr>
                        <m:ctrlPr>
                          <a:rPr lang="en-US" altLang="zh-CN" b="0" i="1" smtClean="0">
                            <a:latin typeface="Cambria Math" charset="0"/>
                            <a:cs typeface="Arial" panose="020B0604020202020204" pitchFamily="34" charset="0"/>
                          </a:rPr>
                        </m:ctrlPr>
                      </m:sSubPr>
                      <m:e>
                        <m:r>
                          <a:rPr lang="en-US" altLang="zh-CN" b="0" i="1" smtClean="0">
                            <a:latin typeface="Cambria Math" charset="0"/>
                            <a:cs typeface="Arial" panose="020B0604020202020204" pitchFamily="34" charset="0"/>
                          </a:rPr>
                          <m:t>𝐴</m:t>
                        </m:r>
                      </m:e>
                      <m:sub>
                        <m:r>
                          <a:rPr lang="en-US" altLang="zh-CN" b="0" i="1" smtClean="0">
                            <a:latin typeface="Cambria Math" charset="0"/>
                            <a:cs typeface="Arial" panose="020B0604020202020204" pitchFamily="34" charset="0"/>
                          </a:rPr>
                          <m:t>0</m:t>
                        </m:r>
                      </m:sub>
                    </m:sSub>
                    <m:r>
                      <a:rPr lang="en-US" altLang="zh-CN" b="0" i="1" smtClean="0">
                        <a:latin typeface="Cambria Math" charset="0"/>
                        <a:cs typeface="Arial" panose="020B0604020202020204" pitchFamily="34" charset="0"/>
                      </a:rPr>
                      <m:t>,</m:t>
                    </m:r>
                    <m:sSubSup>
                      <m:sSubSupPr>
                        <m:ctrlPr>
                          <a:rPr lang="en-US" altLang="zh-CN" b="0" i="1" smtClean="0">
                            <a:latin typeface="Cambria Math" charset="0"/>
                            <a:cs typeface="Arial" panose="020B0604020202020204" pitchFamily="34" charset="0"/>
                          </a:rPr>
                        </m:ctrlPr>
                      </m:sSubSupPr>
                      <m:e>
                        <m:r>
                          <a:rPr lang="en-US" altLang="zh-CN" b="0" i="1" smtClean="0">
                            <a:latin typeface="Cambria Math" charset="0"/>
                            <a:cs typeface="Arial" panose="020B0604020202020204" pitchFamily="34" charset="0"/>
                          </a:rPr>
                          <m:t>𝐴</m:t>
                        </m:r>
                      </m:e>
                      <m:sub>
                        <m:r>
                          <a:rPr lang="en-US" altLang="zh-CN" b="0" i="1" smtClean="0">
                            <a:latin typeface="Cambria Math" charset="0"/>
                            <a:cs typeface="Arial" panose="020B0604020202020204" pitchFamily="34" charset="0"/>
                          </a:rPr>
                          <m:t>𝑖</m:t>
                        </m:r>
                      </m:sub>
                      <m:sup>
                        <m:r>
                          <a:rPr lang="en-US" altLang="zh-CN" b="0" i="1" smtClean="0">
                            <a:latin typeface="Cambria Math" charset="0"/>
                            <a:cs typeface="Arial" panose="020B0604020202020204" pitchFamily="34" charset="0"/>
                          </a:rPr>
                          <m:t>0</m:t>
                        </m:r>
                      </m:sup>
                    </m:sSubSup>
                    <m:r>
                      <a:rPr lang="en-US" altLang="zh-CN" b="0" i="1" smtClean="0">
                        <a:latin typeface="Cambria Math" charset="0"/>
                        <a:cs typeface="Arial" panose="020B0604020202020204" pitchFamily="34" charset="0"/>
                      </a:rPr>
                      <m:t>)</m:t>
                    </m:r>
                  </m:oMath>
                </a14:m>
                <a:r>
                  <a:rPr lang="en-US" altLang="zh-CN" dirty="0" smtClean="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16505" y="3935779"/>
                <a:ext cx="4935541" cy="386068"/>
              </a:xfrm>
              <a:prstGeom prst="rect">
                <a:avLst/>
              </a:prstGeom>
              <a:blipFill rotWithShape="0">
                <a:blip r:embed="rId12"/>
                <a:stretch>
                  <a:fillRect l="-1112" t="-6349" b="-23810"/>
                </a:stretch>
              </a:blipFill>
            </p:spPr>
            <p:txBody>
              <a:bodyPr/>
              <a:lstStyle/>
              <a:p>
                <a:r>
                  <a:rPr lang="zh-CN" altLang="en-US">
                    <a:noFill/>
                  </a:rPr>
                  <a:t> </a:t>
                </a:r>
              </a:p>
            </p:txBody>
          </p:sp>
        </mc:Fallback>
      </mc:AlternateContent>
      <p:sp>
        <p:nvSpPr>
          <p:cNvPr id="16" name="TextBox 15"/>
          <p:cNvSpPr txBox="1"/>
          <p:nvPr/>
        </p:nvSpPr>
        <p:spPr>
          <a:xfrm>
            <a:off x="3755836" y="5862470"/>
            <a:ext cx="4896211" cy="369332"/>
          </a:xfrm>
          <a:prstGeom prst="rect">
            <a:avLst/>
          </a:prstGeom>
          <a:noFill/>
        </p:spPr>
        <p:txBody>
          <a:bodyPr wrap="square" rtlCol="0">
            <a:spAutoFit/>
          </a:bodyPr>
          <a:lstStyle/>
          <a:p>
            <a:r>
              <a:rPr lang="en-US" altLang="zh-CN" dirty="0" smtClean="0">
                <a:solidFill>
                  <a:schemeClr val="accent2"/>
                </a:solidFill>
                <a:latin typeface="Arial" panose="020B0604020202020204" pitchFamily="34" charset="0"/>
                <a:cs typeface="Arial" panose="020B0604020202020204" pitchFamily="34" charset="0"/>
              </a:rPr>
              <a:t>Alternative </a:t>
            </a:r>
            <a:r>
              <a:rPr lang="en-US" altLang="zh-CN" dirty="0">
                <a:solidFill>
                  <a:schemeClr val="accent2"/>
                </a:solidFill>
                <a:latin typeface="Arial" panose="020B0604020202020204" pitchFamily="34" charset="0"/>
                <a:cs typeface="Arial" panose="020B0604020202020204" pitchFamily="34" charset="0"/>
              </a:rPr>
              <a:t>updating </a:t>
            </a:r>
            <a:r>
              <a:rPr lang="en-US" altLang="zh-CN" dirty="0" smtClean="0">
                <a:solidFill>
                  <a:schemeClr val="accent2"/>
                </a:solidFill>
                <a:latin typeface="Arial" panose="020B0604020202020204" pitchFamily="34" charset="0"/>
                <a:cs typeface="Arial" panose="020B0604020202020204" pitchFamily="34" charset="0"/>
              </a:rPr>
              <a:t>method.</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175194"/>
      </p:ext>
    </p:extLst>
  </p:cSld>
  <p:clrMapOvr>
    <a:masterClrMapping/>
  </p:clrMapOvr>
  <mc:AlternateContent xmlns:mc="http://schemas.openxmlformats.org/markup-compatibility/2006" xmlns:p14="http://schemas.microsoft.com/office/powerpoint/2010/main">
    <mc:Choice Requires="p14">
      <p:transition p14:dur="0" advTm="47767"/>
    </mc:Choice>
    <mc:Fallback xmlns="">
      <p:transition advTm="4776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15</a:t>
            </a:fld>
            <a:endParaRPr lang="zh-CN" altLang="en-US"/>
          </a:p>
        </p:txBody>
      </p:sp>
      <p:sp>
        <p:nvSpPr>
          <p:cNvPr id="5" name="标题 4"/>
          <p:cNvSpPr>
            <a:spLocks noGrp="1"/>
          </p:cNvSpPr>
          <p:nvPr>
            <p:ph type="title"/>
          </p:nvPr>
        </p:nvSpPr>
        <p:spPr/>
        <p:txBody>
          <a:bodyPr/>
          <a:lstStyle/>
          <a:p>
            <a:r>
              <a:rPr lang="en-US" altLang="zh-CN" sz="4000" dirty="0" smtClean="0"/>
              <a:t>Image Codec: </a:t>
            </a:r>
            <a:r>
              <a:rPr lang="en-US" altLang="zh-CN" sz="3600" b="0" i="1" dirty="0" smtClean="0">
                <a:effectLst/>
              </a:rPr>
              <a:t>encoder and decoder</a:t>
            </a:r>
            <a:endParaRPr lang="zh-CN" altLang="en-US" sz="3600" b="0" i="1"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635" y="1268760"/>
            <a:ext cx="1438753" cy="2155888"/>
          </a:xfrm>
          <a:prstGeom prst="rect">
            <a:avLst/>
          </a:prstGeom>
        </p:spPr>
      </p:pic>
      <p:sp>
        <p:nvSpPr>
          <p:cNvPr id="8" name="Right Arrow 7"/>
          <p:cNvSpPr/>
          <p:nvPr/>
        </p:nvSpPr>
        <p:spPr bwMode="auto">
          <a:xfrm>
            <a:off x="2771800" y="1617678"/>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 name="Right Arrow 8"/>
          <p:cNvSpPr/>
          <p:nvPr/>
        </p:nvSpPr>
        <p:spPr bwMode="auto">
          <a:xfrm>
            <a:off x="2771800" y="2562783"/>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 name="TextBox 9"/>
          <p:cNvSpPr txBox="1"/>
          <p:nvPr/>
        </p:nvSpPr>
        <p:spPr>
          <a:xfrm>
            <a:off x="2771800" y="1276701"/>
            <a:ext cx="577099" cy="369332"/>
          </a:xfrm>
          <a:prstGeom prst="rect">
            <a:avLst/>
          </a:prstGeom>
          <a:noFill/>
          <a:ln>
            <a:solidFill>
              <a:schemeClr val="tx1">
                <a:lumMod val="20000"/>
                <a:lumOff val="8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DC</a:t>
            </a:r>
            <a:endParaRPr lang="zh-CN" altLang="en-US" dirty="0">
              <a:latin typeface="Arial" panose="020B0604020202020204" pitchFamily="34" charset="0"/>
              <a:cs typeface="Arial" panose="020B0604020202020204" pitchFamily="34" charset="0"/>
            </a:endParaRPr>
          </a:p>
        </p:txBody>
      </p:sp>
      <p:sp>
        <p:nvSpPr>
          <p:cNvPr id="11" name="TextBox 10"/>
          <p:cNvSpPr txBox="1"/>
          <p:nvPr/>
        </p:nvSpPr>
        <p:spPr>
          <a:xfrm>
            <a:off x="2816805" y="2213865"/>
            <a:ext cx="532094" cy="369332"/>
          </a:xfrm>
          <a:prstGeom prst="rect">
            <a:avLst/>
          </a:prstGeom>
          <a:noFill/>
          <a:ln>
            <a:solidFill>
              <a:schemeClr val="tx1">
                <a:lumMod val="20000"/>
                <a:lumOff val="80000"/>
              </a:schemeClr>
            </a:solidFill>
          </a:ln>
        </p:spPr>
        <p:txBody>
          <a:bodyPr wrap="square" rtlCol="0">
            <a:spAutoFit/>
          </a:bodyPr>
          <a:lstStyle/>
          <a:p>
            <a:pPr algn="ctr"/>
            <a:r>
              <a:rPr lang="en-US" altLang="zh-CN" dirty="0">
                <a:latin typeface="Arial" panose="020B0604020202020204" pitchFamily="34" charset="0"/>
                <a:cs typeface="Arial" panose="020B0604020202020204" pitchFamily="34" charset="0"/>
              </a:rPr>
              <a:t>AC</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bwMode="auto">
              <a:xfrm>
                <a:off x="3491880" y="3429000"/>
                <a:ext cx="1485165" cy="45005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6</m:t>
                          </m:r>
                        </m:sub>
                      </m:sSub>
                    </m:oMath>
                  </m:oMathPara>
                </a14:m>
                <a:endParaRPr lang="zh-CN" altLang="en-US" dirty="0"/>
              </a:p>
            </p:txBody>
          </p:sp>
        </mc:Choice>
        <mc:Fallback xmlns="">
          <p:sp>
            <p:nvSpPr>
              <p:cNvPr id="12" name="Rectangle 11"/>
              <p:cNvSpPr>
                <a:spLocks noRot="1" noChangeAspect="1" noMove="1" noResize="1" noEditPoints="1" noAdjustHandles="1" noChangeArrowheads="1" noChangeShapeType="1" noTextEdit="1"/>
              </p:cNvSpPr>
              <p:nvPr/>
            </p:nvSpPr>
            <p:spPr bwMode="auto">
              <a:xfrm>
                <a:off x="3491880" y="3429000"/>
                <a:ext cx="1485165" cy="450050"/>
              </a:xfrm>
              <a:prstGeom prst="rect">
                <a:avLst/>
              </a:prstGeom>
              <a:blipFill>
                <a:blip r:embed="rId4"/>
                <a:stretch>
                  <a:fillRect/>
                </a:stretch>
              </a:blipFill>
              <a:ln w="0">
                <a:noFill/>
                <a:prstDash val="solid"/>
                <a:round/>
                <a:headEnd/>
                <a:tailEnd/>
              </a:ln>
            </p:spPr>
            <p:txBody>
              <a:bodyPr/>
              <a:lstStyle/>
              <a:p>
                <a:r>
                  <a:rPr lang="zh-CN" altLang="en-US">
                    <a:noFill/>
                  </a:rPr>
                  <a:t> </a:t>
                </a:r>
              </a:p>
            </p:txBody>
          </p:sp>
        </mc:Fallback>
      </mc:AlternateContent>
      <p:sp>
        <p:nvSpPr>
          <p:cNvPr id="13" name="Up Arrow 12"/>
          <p:cNvSpPr/>
          <p:nvPr/>
        </p:nvSpPr>
        <p:spPr bwMode="auto">
          <a:xfrm>
            <a:off x="4077283" y="2798930"/>
            <a:ext cx="269692" cy="572515"/>
          </a:xfrm>
          <a:prstGeom prst="up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4" name="Right Arrow 13"/>
          <p:cNvSpPr/>
          <p:nvPr/>
        </p:nvSpPr>
        <p:spPr bwMode="auto">
          <a:xfrm>
            <a:off x="4136976" y="1646033"/>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5" name="TextBox 14"/>
          <p:cNvSpPr txBox="1"/>
          <p:nvPr/>
        </p:nvSpPr>
        <p:spPr>
          <a:xfrm>
            <a:off x="3359482" y="1553241"/>
            <a:ext cx="10775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DPCM</a:t>
            </a:r>
            <a:endParaRPr lang="zh-CN" altLang="en-US" dirty="0">
              <a:latin typeface="Arial" panose="020B0604020202020204" pitchFamily="34" charset="0"/>
              <a:cs typeface="Arial" panose="020B0604020202020204" pitchFamily="34" charset="0"/>
            </a:endParaRPr>
          </a:p>
        </p:txBody>
      </p:sp>
      <p:sp>
        <p:nvSpPr>
          <p:cNvPr id="16" name="TextBox 15"/>
          <p:cNvSpPr txBox="1"/>
          <p:nvPr/>
        </p:nvSpPr>
        <p:spPr>
          <a:xfrm>
            <a:off x="4707015" y="1572673"/>
            <a:ext cx="171019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Quantization</a:t>
            </a:r>
            <a:endParaRPr lang="zh-CN" altLang="en-US" dirty="0">
              <a:latin typeface="Arial" panose="020B0604020202020204" pitchFamily="34" charset="0"/>
              <a:cs typeface="Arial" panose="020B0604020202020204" pitchFamily="34" charset="0"/>
            </a:endParaRPr>
          </a:p>
        </p:txBody>
      </p:sp>
      <p:sp>
        <p:nvSpPr>
          <p:cNvPr id="17" name="Right Arrow 16"/>
          <p:cNvSpPr/>
          <p:nvPr/>
        </p:nvSpPr>
        <p:spPr bwMode="auto">
          <a:xfrm>
            <a:off x="6219615" y="1617678"/>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8" name="TextBox 17"/>
          <p:cNvSpPr txBox="1"/>
          <p:nvPr/>
        </p:nvSpPr>
        <p:spPr>
          <a:xfrm>
            <a:off x="6898280" y="1553241"/>
            <a:ext cx="184198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Entropy Coding</a:t>
            </a:r>
            <a:endParaRPr lang="zh-CN" altLang="en-US" dirty="0">
              <a:latin typeface="Arial" panose="020B0604020202020204" pitchFamily="34" charset="0"/>
              <a:cs typeface="Arial" panose="020B0604020202020204" pitchFamily="34" charset="0"/>
            </a:endParaRPr>
          </a:p>
        </p:txBody>
      </p:sp>
      <p:sp>
        <p:nvSpPr>
          <p:cNvPr id="19" name="TextBox 18"/>
          <p:cNvSpPr txBox="1"/>
          <p:nvPr/>
        </p:nvSpPr>
        <p:spPr>
          <a:xfrm>
            <a:off x="3360218" y="2522866"/>
            <a:ext cx="2246897"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Sparse  </a:t>
            </a:r>
            <a:r>
              <a:rPr lang="en-US" altLang="zh-CN" dirty="0">
                <a:latin typeface="Arial" panose="020B0604020202020204" pitchFamily="34" charset="0"/>
                <a:cs typeface="Arial" panose="020B0604020202020204" pitchFamily="34" charset="0"/>
              </a:rPr>
              <a:t>R</a:t>
            </a:r>
            <a:r>
              <a:rPr lang="en-US" altLang="zh-CN" dirty="0" smtClean="0">
                <a:latin typeface="Arial" panose="020B0604020202020204" pitchFamily="34" charset="0"/>
                <a:cs typeface="Arial" panose="020B0604020202020204" pitchFamily="34" charset="0"/>
              </a:rPr>
              <a:t>epresent</a:t>
            </a:r>
            <a:endParaRPr lang="zh-CN" altLang="en-US" dirty="0">
              <a:latin typeface="Arial" panose="020B0604020202020204" pitchFamily="34" charset="0"/>
              <a:cs typeface="Arial" panose="020B0604020202020204" pitchFamily="34" charset="0"/>
            </a:endParaRPr>
          </a:p>
        </p:txBody>
      </p:sp>
      <p:sp>
        <p:nvSpPr>
          <p:cNvPr id="21" name="TextBox 20"/>
          <p:cNvSpPr txBox="1"/>
          <p:nvPr/>
        </p:nvSpPr>
        <p:spPr>
          <a:xfrm>
            <a:off x="5742130" y="2078850"/>
            <a:ext cx="1333384" cy="646331"/>
          </a:xfrm>
          <a:prstGeom prst="rect">
            <a:avLst/>
          </a:prstGeom>
          <a:noFill/>
          <a:ln>
            <a:solidFill>
              <a:schemeClr val="tx1">
                <a:lumMod val="20000"/>
                <a:lumOff val="8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Nonzero</a:t>
            </a:r>
          </a:p>
          <a:p>
            <a:pPr algn="ctr"/>
            <a:r>
              <a:rPr lang="en-US" altLang="zh-CN" dirty="0" smtClean="0">
                <a:latin typeface="Arial" panose="020B0604020202020204" pitchFamily="34" charset="0"/>
                <a:cs typeface="Arial" panose="020B0604020202020204" pitchFamily="34" charset="0"/>
              </a:rPr>
              <a:t>coefficients</a:t>
            </a:r>
            <a:endParaRPr lang="zh-CN" altLang="en-US" dirty="0">
              <a:latin typeface="Arial" panose="020B0604020202020204" pitchFamily="34" charset="0"/>
              <a:cs typeface="Arial" panose="020B0604020202020204" pitchFamily="34" charset="0"/>
            </a:endParaRPr>
          </a:p>
        </p:txBody>
      </p:sp>
      <p:sp>
        <p:nvSpPr>
          <p:cNvPr id="27" name="Down Arrow 26"/>
          <p:cNvSpPr/>
          <p:nvPr/>
        </p:nvSpPr>
        <p:spPr bwMode="auto">
          <a:xfrm>
            <a:off x="7632340" y="1942005"/>
            <a:ext cx="315035" cy="968671"/>
          </a:xfrm>
          <a:prstGeom prst="down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28" name="TextBox 27"/>
          <p:cNvSpPr txBox="1"/>
          <p:nvPr/>
        </p:nvSpPr>
        <p:spPr>
          <a:xfrm>
            <a:off x="6391662" y="3293985"/>
            <a:ext cx="2118482" cy="646331"/>
          </a:xfrm>
          <a:prstGeom prst="rect">
            <a:avLst/>
          </a:prstGeom>
          <a:noFill/>
          <a:ln>
            <a:noFill/>
          </a:ln>
        </p:spPr>
        <p:txBody>
          <a:bodyPr wrap="square" rtlCol="0">
            <a:spAutoFit/>
          </a:bodyPr>
          <a:lstStyle/>
          <a:p>
            <a:pPr algn="ctr"/>
            <a:r>
              <a:rPr lang="en-US" altLang="zh-CN" dirty="0" smtClean="0">
                <a:solidFill>
                  <a:schemeClr val="accent2"/>
                </a:solidFill>
                <a:latin typeface="Arial" panose="020B0604020202020204" pitchFamily="34" charset="0"/>
                <a:cs typeface="Arial" panose="020B0604020202020204" pitchFamily="34" charset="0"/>
              </a:rPr>
              <a:t>Compressed Data </a:t>
            </a:r>
            <a:r>
              <a:rPr lang="en-US" altLang="zh-CN" dirty="0">
                <a:solidFill>
                  <a:schemeClr val="accent2"/>
                </a:solidFill>
                <a:latin typeface="Arial" panose="020B0604020202020204" pitchFamily="34" charset="0"/>
                <a:cs typeface="Arial" panose="020B0604020202020204" pitchFamily="34" charset="0"/>
              </a:rPr>
              <a:t>T</a:t>
            </a:r>
            <a:r>
              <a:rPr lang="en-US" altLang="zh-CN" dirty="0" smtClean="0">
                <a:solidFill>
                  <a:schemeClr val="accent2"/>
                </a:solidFill>
                <a:latin typeface="Arial" panose="020B0604020202020204" pitchFamily="34" charset="0"/>
                <a:cs typeface="Arial" panose="020B0604020202020204" pitchFamily="34" charset="0"/>
              </a:rPr>
              <a:t>ransmission</a:t>
            </a:r>
            <a:endParaRPr lang="zh-CN" altLang="en-US" dirty="0">
              <a:solidFill>
                <a:schemeClr val="accent2"/>
              </a:solidFill>
              <a:latin typeface="Arial" panose="020B0604020202020204" pitchFamily="34" charset="0"/>
              <a:cs typeface="Arial" panose="020B0604020202020204" pitchFamily="34" charset="0"/>
            </a:endParaRPr>
          </a:p>
        </p:txBody>
      </p:sp>
      <p:sp>
        <p:nvSpPr>
          <p:cNvPr id="30" name="TextBox 29"/>
          <p:cNvSpPr txBox="1"/>
          <p:nvPr/>
        </p:nvSpPr>
        <p:spPr>
          <a:xfrm>
            <a:off x="7459813" y="5274205"/>
            <a:ext cx="1522677"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Entropy </a:t>
            </a:r>
          </a:p>
          <a:p>
            <a:r>
              <a:rPr lang="en-US" altLang="zh-CN" dirty="0" smtClean="0">
                <a:latin typeface="Arial" panose="020B0604020202020204" pitchFamily="34" charset="0"/>
                <a:cs typeface="Arial" panose="020B0604020202020204" pitchFamily="34" charset="0"/>
              </a:rPr>
              <a:t>Decoding</a:t>
            </a:r>
            <a:endParaRPr lang="zh-CN" altLang="en-US" dirty="0">
              <a:latin typeface="Arial" panose="020B0604020202020204" pitchFamily="34" charset="0"/>
              <a:cs typeface="Arial" panose="020B0604020202020204" pitchFamily="34" charset="0"/>
            </a:endParaRPr>
          </a:p>
        </p:txBody>
      </p:sp>
      <p:sp>
        <p:nvSpPr>
          <p:cNvPr id="31" name="Down Arrow 30"/>
          <p:cNvSpPr/>
          <p:nvPr/>
        </p:nvSpPr>
        <p:spPr bwMode="auto">
          <a:xfrm>
            <a:off x="7677345" y="4374105"/>
            <a:ext cx="315035" cy="993178"/>
          </a:xfrm>
          <a:prstGeom prst="down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2" name="TextBox 31"/>
          <p:cNvSpPr txBox="1"/>
          <p:nvPr/>
        </p:nvSpPr>
        <p:spPr>
          <a:xfrm>
            <a:off x="5691461" y="5302949"/>
            <a:ext cx="1580839"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Inverse Quantization</a:t>
            </a:r>
            <a:endParaRPr lang="zh-CN" altLang="en-US" dirty="0">
              <a:latin typeface="Arial" panose="020B0604020202020204" pitchFamily="34" charset="0"/>
              <a:cs typeface="Arial" panose="020B0604020202020204" pitchFamily="34" charset="0"/>
            </a:endParaRPr>
          </a:p>
        </p:txBody>
      </p:sp>
      <p:sp>
        <p:nvSpPr>
          <p:cNvPr id="33" name="Left Arrow 32"/>
          <p:cNvSpPr/>
          <p:nvPr/>
        </p:nvSpPr>
        <p:spPr bwMode="auto">
          <a:xfrm>
            <a:off x="6921891" y="5437964"/>
            <a:ext cx="530429" cy="263650"/>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6" name="TextBox 35"/>
          <p:cNvSpPr txBox="1"/>
          <p:nvPr/>
        </p:nvSpPr>
        <p:spPr>
          <a:xfrm>
            <a:off x="6057165" y="4724897"/>
            <a:ext cx="1331919" cy="369332"/>
          </a:xfrm>
          <a:prstGeom prst="rect">
            <a:avLst/>
          </a:prstGeom>
          <a:noFill/>
          <a:ln>
            <a:solidFill>
              <a:schemeClr val="accent6">
                <a:lumMod val="40000"/>
                <a:lumOff val="6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coefficients</a:t>
            </a:r>
            <a:endParaRPr lang="zh-CN" altLang="en-US" dirty="0">
              <a:latin typeface="Arial" panose="020B0604020202020204" pitchFamily="34" charset="0"/>
              <a:cs typeface="Arial" panose="020B0604020202020204" pitchFamily="34" charset="0"/>
            </a:endParaRPr>
          </a:p>
        </p:txBody>
      </p:sp>
      <p:sp>
        <p:nvSpPr>
          <p:cNvPr id="37" name="TextBox 36"/>
          <p:cNvSpPr txBox="1"/>
          <p:nvPr/>
        </p:nvSpPr>
        <p:spPr>
          <a:xfrm>
            <a:off x="3492811" y="4430957"/>
            <a:ext cx="2114304"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Sparse  Represent</a:t>
            </a:r>
            <a:endParaRPr lang="zh-CN" altLang="en-US" dirty="0">
              <a:latin typeface="Arial" panose="020B0604020202020204" pitchFamily="34" charset="0"/>
              <a:cs typeface="Arial" panose="020B0604020202020204" pitchFamily="34" charset="0"/>
            </a:endParaRPr>
          </a:p>
        </p:txBody>
      </p:sp>
      <p:sp>
        <p:nvSpPr>
          <p:cNvPr id="38" name="Down Arrow 37"/>
          <p:cNvSpPr/>
          <p:nvPr/>
        </p:nvSpPr>
        <p:spPr bwMode="auto">
          <a:xfrm>
            <a:off x="4099912" y="3907794"/>
            <a:ext cx="247063" cy="568097"/>
          </a:xfrm>
          <a:prstGeom prst="down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0" name="Bent Arrow 39"/>
          <p:cNvSpPr/>
          <p:nvPr/>
        </p:nvSpPr>
        <p:spPr bwMode="auto">
          <a:xfrm rot="10800000" flipV="1">
            <a:off x="5524598" y="4519772"/>
            <a:ext cx="487562" cy="851613"/>
          </a:xfrm>
          <a:prstGeom prst="bentArrow">
            <a:avLst>
              <a:gd name="adj1" fmla="val 17321"/>
              <a:gd name="adj2" fmla="val 25000"/>
              <a:gd name="adj3" fmla="val 25000"/>
              <a:gd name="adj4" fmla="val 37625"/>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2" name="TextBox 41"/>
          <p:cNvSpPr txBox="1"/>
          <p:nvPr/>
        </p:nvSpPr>
        <p:spPr>
          <a:xfrm>
            <a:off x="3531735" y="5347954"/>
            <a:ext cx="1670335"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Inverse DPCM</a:t>
            </a:r>
            <a:endParaRPr lang="zh-CN" altLang="en-US" dirty="0">
              <a:latin typeface="Arial" panose="020B0604020202020204" pitchFamily="34" charset="0"/>
              <a:cs typeface="Arial" panose="020B0604020202020204" pitchFamily="34" charset="0"/>
            </a:endParaRPr>
          </a:p>
        </p:txBody>
      </p:sp>
      <p:sp>
        <p:nvSpPr>
          <p:cNvPr id="43" name="Left Arrow 42"/>
          <p:cNvSpPr/>
          <p:nvPr/>
        </p:nvSpPr>
        <p:spPr bwMode="auto">
          <a:xfrm>
            <a:off x="2803687" y="4506008"/>
            <a:ext cx="673760" cy="228137"/>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4" name="TextBox 43"/>
          <p:cNvSpPr txBox="1"/>
          <p:nvPr/>
        </p:nvSpPr>
        <p:spPr>
          <a:xfrm>
            <a:off x="2859859" y="4106559"/>
            <a:ext cx="609984" cy="369332"/>
          </a:xfrm>
          <a:prstGeom prst="rect">
            <a:avLst/>
          </a:prstGeom>
          <a:noFill/>
          <a:ln>
            <a:solidFill>
              <a:schemeClr val="accent6">
                <a:lumMod val="40000"/>
                <a:lumOff val="6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AC</a:t>
            </a:r>
            <a:endParaRPr lang="zh-CN" altLang="en-US" dirty="0">
              <a:latin typeface="Arial" panose="020B0604020202020204" pitchFamily="34" charset="0"/>
              <a:cs typeface="Arial" panose="020B0604020202020204" pitchFamily="34" charset="0"/>
            </a:endParaRPr>
          </a:p>
        </p:txBody>
      </p:sp>
      <p:sp>
        <p:nvSpPr>
          <p:cNvPr id="45" name="TextBox 44"/>
          <p:cNvSpPr txBox="1"/>
          <p:nvPr/>
        </p:nvSpPr>
        <p:spPr>
          <a:xfrm>
            <a:off x="2906815" y="5032919"/>
            <a:ext cx="570632" cy="369332"/>
          </a:xfrm>
          <a:prstGeom prst="rect">
            <a:avLst/>
          </a:prstGeom>
          <a:noFill/>
          <a:ln>
            <a:solidFill>
              <a:schemeClr val="accent6">
                <a:lumMod val="40000"/>
                <a:lumOff val="6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DC</a:t>
            </a:r>
            <a:endParaRPr lang="zh-CN" altLang="en-US" dirty="0">
              <a:latin typeface="Arial" panose="020B0604020202020204" pitchFamily="34" charset="0"/>
              <a:cs typeface="Arial" panose="020B0604020202020204" pitchFamily="34" charset="0"/>
            </a:endParaRPr>
          </a:p>
        </p:txBody>
      </p:sp>
      <p:sp>
        <p:nvSpPr>
          <p:cNvPr id="46" name="Left Arrow 45"/>
          <p:cNvSpPr/>
          <p:nvPr/>
        </p:nvSpPr>
        <p:spPr bwMode="auto">
          <a:xfrm>
            <a:off x="2816805" y="5419992"/>
            <a:ext cx="676006" cy="259258"/>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042" y="3976190"/>
            <a:ext cx="1438753" cy="2155888"/>
          </a:xfrm>
          <a:prstGeom prst="rect">
            <a:avLst/>
          </a:prstGeom>
        </p:spPr>
      </p:pic>
      <p:sp>
        <p:nvSpPr>
          <p:cNvPr id="54" name="TextBox 53"/>
          <p:cNvSpPr txBox="1"/>
          <p:nvPr/>
        </p:nvSpPr>
        <p:spPr>
          <a:xfrm>
            <a:off x="161510" y="2114563"/>
            <a:ext cx="1113807" cy="369332"/>
          </a:xfrm>
          <a:prstGeom prst="rect">
            <a:avLst/>
          </a:prstGeom>
          <a:solidFill>
            <a:schemeClr val="accent4">
              <a:lumMod val="10000"/>
              <a:lumOff val="90000"/>
            </a:schemeClr>
          </a:solid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Encoder</a:t>
            </a:r>
            <a:endParaRPr lang="zh-CN" altLang="en-US" dirty="0">
              <a:latin typeface="Arial" panose="020B0604020202020204" pitchFamily="34" charset="0"/>
              <a:cs typeface="Arial" panose="020B0604020202020204" pitchFamily="34" charset="0"/>
            </a:endParaRPr>
          </a:p>
        </p:txBody>
      </p:sp>
      <p:sp>
        <p:nvSpPr>
          <p:cNvPr id="55" name="TextBox 54"/>
          <p:cNvSpPr txBox="1"/>
          <p:nvPr/>
        </p:nvSpPr>
        <p:spPr>
          <a:xfrm>
            <a:off x="196302" y="4904873"/>
            <a:ext cx="1090333" cy="369332"/>
          </a:xfrm>
          <a:prstGeom prst="rect">
            <a:avLst/>
          </a:prstGeom>
          <a:solidFill>
            <a:schemeClr val="accent6">
              <a:lumMod val="40000"/>
              <a:lumOff val="60000"/>
            </a:schemeClr>
          </a:solid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Decoder</a:t>
            </a:r>
            <a:endParaRPr lang="zh-CN" altLang="en-US" dirty="0">
              <a:latin typeface="Arial" panose="020B0604020202020204" pitchFamily="34" charset="0"/>
              <a:cs typeface="Arial" panose="020B0604020202020204" pitchFamily="34" charset="0"/>
            </a:endParaRPr>
          </a:p>
        </p:txBody>
      </p:sp>
      <p:sp>
        <p:nvSpPr>
          <p:cNvPr id="60" name="Left Arrow 59"/>
          <p:cNvSpPr/>
          <p:nvPr/>
        </p:nvSpPr>
        <p:spPr bwMode="auto">
          <a:xfrm>
            <a:off x="5166696" y="5437964"/>
            <a:ext cx="530429" cy="263650"/>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61" name="Bent Arrow 60"/>
          <p:cNvSpPr/>
          <p:nvPr/>
        </p:nvSpPr>
        <p:spPr bwMode="auto">
          <a:xfrm rot="16200000" flipV="1">
            <a:off x="5113714" y="2179804"/>
            <a:ext cx="866219" cy="390613"/>
          </a:xfrm>
          <a:prstGeom prst="ben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Tree>
    <p:extLst>
      <p:ext uri="{BB962C8B-B14F-4D97-AF65-F5344CB8AC3E}">
        <p14:creationId xmlns:p14="http://schemas.microsoft.com/office/powerpoint/2010/main" val="2069760787"/>
      </p:ext>
    </p:extLst>
  </p:cSld>
  <p:clrMapOvr>
    <a:masterClrMapping/>
  </p:clrMapOvr>
  <mc:AlternateContent xmlns:mc="http://schemas.openxmlformats.org/markup-compatibility/2006" xmlns:p14="http://schemas.microsoft.com/office/powerpoint/2010/main">
    <mc:Choice Requires="p14">
      <p:transition p14:dur="0" advTm="80754"/>
    </mc:Choice>
    <mc:Fallback xmlns="">
      <p:transition advTm="807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strVal val="#ppt_w*0.70"/>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Effect transition="in" filter="fade">
                                      <p:cBhvr>
                                        <p:cTn id="33" dur="1000"/>
                                        <p:tgtEl>
                                          <p:spTgt spid="1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1000" fill="hold"/>
                                        <p:tgtEl>
                                          <p:spTgt spid="61"/>
                                        </p:tgtEl>
                                        <p:attrNameLst>
                                          <p:attrName>ppt_w</p:attrName>
                                        </p:attrNameLst>
                                      </p:cBhvr>
                                      <p:tavLst>
                                        <p:tav tm="0">
                                          <p:val>
                                            <p:strVal val="#ppt_w*0.70"/>
                                          </p:val>
                                        </p:tav>
                                        <p:tav tm="100000">
                                          <p:val>
                                            <p:strVal val="#ppt_w"/>
                                          </p:val>
                                        </p:tav>
                                      </p:tavLst>
                                    </p:anim>
                                    <p:anim calcmode="lin" valueType="num">
                                      <p:cBhvr>
                                        <p:cTn id="37" dur="1000" fill="hold"/>
                                        <p:tgtEl>
                                          <p:spTgt spid="61"/>
                                        </p:tgtEl>
                                        <p:attrNameLst>
                                          <p:attrName>ppt_h</p:attrName>
                                        </p:attrNameLst>
                                      </p:cBhvr>
                                      <p:tavLst>
                                        <p:tav tm="0">
                                          <p:val>
                                            <p:strVal val="#ppt_h"/>
                                          </p:val>
                                        </p:tav>
                                        <p:tav tm="100000">
                                          <p:val>
                                            <p:strVal val="#ppt_h"/>
                                          </p:val>
                                        </p:tav>
                                      </p:tavLst>
                                    </p:anim>
                                    <p:animEffect transition="in" filter="fade">
                                      <p:cBhvr>
                                        <p:cTn id="38" dur="10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0.70"/>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strVal val="#ppt_w*0.70"/>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Effect transition="in" filter="fade">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strVal val="#ppt_w*0.70"/>
                                          </p:val>
                                        </p:tav>
                                        <p:tav tm="100000">
                                          <p:val>
                                            <p:strVal val="#ppt_w"/>
                                          </p:val>
                                        </p:tav>
                                      </p:tavLst>
                                    </p:anim>
                                    <p:anim calcmode="lin" valueType="num">
                                      <p:cBhvr>
                                        <p:cTn id="63" dur="1000" fill="hold"/>
                                        <p:tgtEl>
                                          <p:spTgt spid="16"/>
                                        </p:tgtEl>
                                        <p:attrNameLst>
                                          <p:attrName>ppt_h</p:attrName>
                                        </p:attrNameLst>
                                      </p:cBhvr>
                                      <p:tavLst>
                                        <p:tav tm="0">
                                          <p:val>
                                            <p:strVal val="#ppt_h"/>
                                          </p:val>
                                        </p:tav>
                                        <p:tav tm="100000">
                                          <p:val>
                                            <p:strVal val="#ppt_h"/>
                                          </p:val>
                                        </p:tav>
                                      </p:tavLst>
                                    </p:anim>
                                    <p:animEffect transition="in" filter="fade">
                                      <p:cBhvr>
                                        <p:cTn id="64" dur="1000"/>
                                        <p:tgtEl>
                                          <p:spTgt spid="16"/>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0.7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strVal val="#ppt_w*0.70"/>
                                          </p:val>
                                        </p:tav>
                                        <p:tav tm="100000">
                                          <p:val>
                                            <p:strVal val="#ppt_w"/>
                                          </p:val>
                                        </p:tav>
                                      </p:tavLst>
                                    </p:anim>
                                    <p:anim calcmode="lin" valueType="num">
                                      <p:cBhvr>
                                        <p:cTn id="75" dur="1000" fill="hold"/>
                                        <p:tgtEl>
                                          <p:spTgt spid="18"/>
                                        </p:tgtEl>
                                        <p:attrNameLst>
                                          <p:attrName>ppt_h</p:attrName>
                                        </p:attrNameLst>
                                      </p:cBhvr>
                                      <p:tavLst>
                                        <p:tav tm="0">
                                          <p:val>
                                            <p:strVal val="#ppt_h"/>
                                          </p:val>
                                        </p:tav>
                                        <p:tav tm="100000">
                                          <p:val>
                                            <p:strVal val="#ppt_h"/>
                                          </p:val>
                                        </p:tav>
                                      </p:tavLst>
                                    </p:anim>
                                    <p:animEffect transition="in" filter="fade">
                                      <p:cBhvr>
                                        <p:cTn id="76" dur="1000"/>
                                        <p:tgtEl>
                                          <p:spTgt spid="18"/>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000" fill="hold"/>
                                        <p:tgtEl>
                                          <p:spTgt spid="27"/>
                                        </p:tgtEl>
                                        <p:attrNameLst>
                                          <p:attrName>ppt_w</p:attrName>
                                        </p:attrNameLst>
                                      </p:cBhvr>
                                      <p:tavLst>
                                        <p:tav tm="0">
                                          <p:val>
                                            <p:strVal val="#ppt_w*0.70"/>
                                          </p:val>
                                        </p:tav>
                                        <p:tav tm="100000">
                                          <p:val>
                                            <p:strVal val="#ppt_w"/>
                                          </p:val>
                                        </p:tav>
                                      </p:tavLst>
                                    </p:anim>
                                    <p:anim calcmode="lin" valueType="num">
                                      <p:cBhvr>
                                        <p:cTn id="80" dur="1000" fill="hold"/>
                                        <p:tgtEl>
                                          <p:spTgt spid="27"/>
                                        </p:tgtEl>
                                        <p:attrNameLst>
                                          <p:attrName>ppt_h</p:attrName>
                                        </p:attrNameLst>
                                      </p:cBhvr>
                                      <p:tavLst>
                                        <p:tav tm="0">
                                          <p:val>
                                            <p:strVal val="#ppt_h"/>
                                          </p:val>
                                        </p:tav>
                                        <p:tav tm="100000">
                                          <p:val>
                                            <p:strVal val="#ppt_h"/>
                                          </p:val>
                                        </p:tav>
                                      </p:tavLst>
                                    </p:anim>
                                    <p:animEffect transition="in" filter="fade">
                                      <p:cBhvr>
                                        <p:cTn id="81" dur="1000"/>
                                        <p:tgtEl>
                                          <p:spTgt spid="27"/>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1000" fill="hold"/>
                                        <p:tgtEl>
                                          <p:spTgt spid="28"/>
                                        </p:tgtEl>
                                        <p:attrNameLst>
                                          <p:attrName>ppt_w</p:attrName>
                                        </p:attrNameLst>
                                      </p:cBhvr>
                                      <p:tavLst>
                                        <p:tav tm="0">
                                          <p:val>
                                            <p:strVal val="#ppt_w*0.70"/>
                                          </p:val>
                                        </p:tav>
                                        <p:tav tm="100000">
                                          <p:val>
                                            <p:strVal val="#ppt_w"/>
                                          </p:val>
                                        </p:tav>
                                      </p:tavLst>
                                    </p:anim>
                                    <p:anim calcmode="lin" valueType="num">
                                      <p:cBhvr>
                                        <p:cTn id="85" dur="1000" fill="hold"/>
                                        <p:tgtEl>
                                          <p:spTgt spid="28"/>
                                        </p:tgtEl>
                                        <p:attrNameLst>
                                          <p:attrName>ppt_h</p:attrName>
                                        </p:attrNameLst>
                                      </p:cBhvr>
                                      <p:tavLst>
                                        <p:tav tm="0">
                                          <p:val>
                                            <p:strVal val="#ppt_h"/>
                                          </p:val>
                                        </p:tav>
                                        <p:tav tm="100000">
                                          <p:val>
                                            <p:strVal val="#ppt_h"/>
                                          </p:val>
                                        </p:tav>
                                      </p:tavLst>
                                    </p:anim>
                                    <p:animEffect transition="in" filter="fade">
                                      <p:cBhvr>
                                        <p:cTn id="86" dur="10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1000" fill="hold"/>
                                        <p:tgtEl>
                                          <p:spTgt spid="31"/>
                                        </p:tgtEl>
                                        <p:attrNameLst>
                                          <p:attrName>ppt_w</p:attrName>
                                        </p:attrNameLst>
                                      </p:cBhvr>
                                      <p:tavLst>
                                        <p:tav tm="0">
                                          <p:val>
                                            <p:strVal val="#ppt_w*0.70"/>
                                          </p:val>
                                        </p:tav>
                                        <p:tav tm="100000">
                                          <p:val>
                                            <p:strVal val="#ppt_w"/>
                                          </p:val>
                                        </p:tav>
                                      </p:tavLst>
                                    </p:anim>
                                    <p:anim calcmode="lin" valueType="num">
                                      <p:cBhvr>
                                        <p:cTn id="92" dur="1000" fill="hold"/>
                                        <p:tgtEl>
                                          <p:spTgt spid="31"/>
                                        </p:tgtEl>
                                        <p:attrNameLst>
                                          <p:attrName>ppt_h</p:attrName>
                                        </p:attrNameLst>
                                      </p:cBhvr>
                                      <p:tavLst>
                                        <p:tav tm="0">
                                          <p:val>
                                            <p:strVal val="#ppt_h"/>
                                          </p:val>
                                        </p:tav>
                                        <p:tav tm="100000">
                                          <p:val>
                                            <p:strVal val="#ppt_h"/>
                                          </p:val>
                                        </p:tav>
                                      </p:tavLst>
                                    </p:anim>
                                    <p:animEffect transition="in" filter="fade">
                                      <p:cBhvr>
                                        <p:cTn id="93" dur="1000"/>
                                        <p:tgtEl>
                                          <p:spTgt spid="31"/>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1000" fill="hold"/>
                                        <p:tgtEl>
                                          <p:spTgt spid="30"/>
                                        </p:tgtEl>
                                        <p:attrNameLst>
                                          <p:attrName>ppt_w</p:attrName>
                                        </p:attrNameLst>
                                      </p:cBhvr>
                                      <p:tavLst>
                                        <p:tav tm="0">
                                          <p:val>
                                            <p:strVal val="#ppt_w*0.70"/>
                                          </p:val>
                                        </p:tav>
                                        <p:tav tm="100000">
                                          <p:val>
                                            <p:strVal val="#ppt_w"/>
                                          </p:val>
                                        </p:tav>
                                      </p:tavLst>
                                    </p:anim>
                                    <p:anim calcmode="lin" valueType="num">
                                      <p:cBhvr>
                                        <p:cTn id="97" dur="1000" fill="hold"/>
                                        <p:tgtEl>
                                          <p:spTgt spid="30"/>
                                        </p:tgtEl>
                                        <p:attrNameLst>
                                          <p:attrName>ppt_h</p:attrName>
                                        </p:attrNameLst>
                                      </p:cBhvr>
                                      <p:tavLst>
                                        <p:tav tm="0">
                                          <p:val>
                                            <p:strVal val="#ppt_h"/>
                                          </p:val>
                                        </p:tav>
                                        <p:tav tm="100000">
                                          <p:val>
                                            <p:strVal val="#ppt_h"/>
                                          </p:val>
                                        </p:tav>
                                      </p:tavLst>
                                    </p:anim>
                                    <p:animEffect transition="in" filter="fade">
                                      <p:cBhvr>
                                        <p:cTn id="98" dur="10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1000" fill="hold"/>
                                        <p:tgtEl>
                                          <p:spTgt spid="33"/>
                                        </p:tgtEl>
                                        <p:attrNameLst>
                                          <p:attrName>ppt_w</p:attrName>
                                        </p:attrNameLst>
                                      </p:cBhvr>
                                      <p:tavLst>
                                        <p:tav tm="0">
                                          <p:val>
                                            <p:strVal val="#ppt_w*0.70"/>
                                          </p:val>
                                        </p:tav>
                                        <p:tav tm="100000">
                                          <p:val>
                                            <p:strVal val="#ppt_w"/>
                                          </p:val>
                                        </p:tav>
                                      </p:tavLst>
                                    </p:anim>
                                    <p:anim calcmode="lin" valueType="num">
                                      <p:cBhvr>
                                        <p:cTn id="104" dur="1000" fill="hold"/>
                                        <p:tgtEl>
                                          <p:spTgt spid="33"/>
                                        </p:tgtEl>
                                        <p:attrNameLst>
                                          <p:attrName>ppt_h</p:attrName>
                                        </p:attrNameLst>
                                      </p:cBhvr>
                                      <p:tavLst>
                                        <p:tav tm="0">
                                          <p:val>
                                            <p:strVal val="#ppt_h"/>
                                          </p:val>
                                        </p:tav>
                                        <p:tav tm="100000">
                                          <p:val>
                                            <p:strVal val="#ppt_h"/>
                                          </p:val>
                                        </p:tav>
                                      </p:tavLst>
                                    </p:anim>
                                    <p:animEffect transition="in" filter="fade">
                                      <p:cBhvr>
                                        <p:cTn id="105" dur="1000"/>
                                        <p:tgtEl>
                                          <p:spTgt spid="33"/>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1000" fill="hold"/>
                                        <p:tgtEl>
                                          <p:spTgt spid="32"/>
                                        </p:tgtEl>
                                        <p:attrNameLst>
                                          <p:attrName>ppt_w</p:attrName>
                                        </p:attrNameLst>
                                      </p:cBhvr>
                                      <p:tavLst>
                                        <p:tav tm="0">
                                          <p:val>
                                            <p:strVal val="#ppt_w*0.70"/>
                                          </p:val>
                                        </p:tav>
                                        <p:tav tm="100000">
                                          <p:val>
                                            <p:strVal val="#ppt_w"/>
                                          </p:val>
                                        </p:tav>
                                      </p:tavLst>
                                    </p:anim>
                                    <p:anim calcmode="lin" valueType="num">
                                      <p:cBhvr>
                                        <p:cTn id="109" dur="1000" fill="hold"/>
                                        <p:tgtEl>
                                          <p:spTgt spid="32"/>
                                        </p:tgtEl>
                                        <p:attrNameLst>
                                          <p:attrName>ppt_h</p:attrName>
                                        </p:attrNameLst>
                                      </p:cBhvr>
                                      <p:tavLst>
                                        <p:tav tm="0">
                                          <p:val>
                                            <p:strVal val="#ppt_h"/>
                                          </p:val>
                                        </p:tav>
                                        <p:tav tm="100000">
                                          <p:val>
                                            <p:strVal val="#ppt_h"/>
                                          </p:val>
                                        </p:tav>
                                      </p:tavLst>
                                    </p:anim>
                                    <p:animEffect transition="in" filter="fade">
                                      <p:cBhvr>
                                        <p:cTn id="110" dur="10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1000" fill="hold"/>
                                        <p:tgtEl>
                                          <p:spTgt spid="36"/>
                                        </p:tgtEl>
                                        <p:attrNameLst>
                                          <p:attrName>ppt_w</p:attrName>
                                        </p:attrNameLst>
                                      </p:cBhvr>
                                      <p:tavLst>
                                        <p:tav tm="0">
                                          <p:val>
                                            <p:strVal val="#ppt_w*0.70"/>
                                          </p:val>
                                        </p:tav>
                                        <p:tav tm="100000">
                                          <p:val>
                                            <p:strVal val="#ppt_w"/>
                                          </p:val>
                                        </p:tav>
                                      </p:tavLst>
                                    </p:anim>
                                    <p:anim calcmode="lin" valueType="num">
                                      <p:cBhvr>
                                        <p:cTn id="116" dur="1000" fill="hold"/>
                                        <p:tgtEl>
                                          <p:spTgt spid="36"/>
                                        </p:tgtEl>
                                        <p:attrNameLst>
                                          <p:attrName>ppt_h</p:attrName>
                                        </p:attrNameLst>
                                      </p:cBhvr>
                                      <p:tavLst>
                                        <p:tav tm="0">
                                          <p:val>
                                            <p:strVal val="#ppt_h"/>
                                          </p:val>
                                        </p:tav>
                                        <p:tav tm="100000">
                                          <p:val>
                                            <p:strVal val="#ppt_h"/>
                                          </p:val>
                                        </p:tav>
                                      </p:tavLst>
                                    </p:anim>
                                    <p:animEffect transition="in" filter="fade">
                                      <p:cBhvr>
                                        <p:cTn id="117" dur="1000"/>
                                        <p:tgtEl>
                                          <p:spTgt spid="36"/>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1000" fill="hold"/>
                                        <p:tgtEl>
                                          <p:spTgt spid="40"/>
                                        </p:tgtEl>
                                        <p:attrNameLst>
                                          <p:attrName>ppt_w</p:attrName>
                                        </p:attrNameLst>
                                      </p:cBhvr>
                                      <p:tavLst>
                                        <p:tav tm="0">
                                          <p:val>
                                            <p:strVal val="#ppt_w*0.70"/>
                                          </p:val>
                                        </p:tav>
                                        <p:tav tm="100000">
                                          <p:val>
                                            <p:strVal val="#ppt_w"/>
                                          </p:val>
                                        </p:tav>
                                      </p:tavLst>
                                    </p:anim>
                                    <p:anim calcmode="lin" valueType="num">
                                      <p:cBhvr>
                                        <p:cTn id="121" dur="1000" fill="hold"/>
                                        <p:tgtEl>
                                          <p:spTgt spid="40"/>
                                        </p:tgtEl>
                                        <p:attrNameLst>
                                          <p:attrName>ppt_h</p:attrName>
                                        </p:attrNameLst>
                                      </p:cBhvr>
                                      <p:tavLst>
                                        <p:tav tm="0">
                                          <p:val>
                                            <p:strVal val="#ppt_h"/>
                                          </p:val>
                                        </p:tav>
                                        <p:tav tm="100000">
                                          <p:val>
                                            <p:strVal val="#ppt_h"/>
                                          </p:val>
                                        </p:tav>
                                      </p:tavLst>
                                    </p:anim>
                                    <p:animEffect transition="in" filter="fade">
                                      <p:cBhvr>
                                        <p:cTn id="122" dur="1000"/>
                                        <p:tgtEl>
                                          <p:spTgt spid="40"/>
                                        </p:tgtEl>
                                      </p:cBhvr>
                                    </p:animEffect>
                                  </p:childTnLst>
                                </p:cTn>
                              </p:par>
                              <p:par>
                                <p:cTn id="123" presetID="55" presetClass="entr" presetSubtype="0"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p:cTn id="125" dur="1000" fill="hold"/>
                                        <p:tgtEl>
                                          <p:spTgt spid="37"/>
                                        </p:tgtEl>
                                        <p:attrNameLst>
                                          <p:attrName>ppt_w</p:attrName>
                                        </p:attrNameLst>
                                      </p:cBhvr>
                                      <p:tavLst>
                                        <p:tav tm="0">
                                          <p:val>
                                            <p:strVal val="#ppt_w*0.70"/>
                                          </p:val>
                                        </p:tav>
                                        <p:tav tm="100000">
                                          <p:val>
                                            <p:strVal val="#ppt_w"/>
                                          </p:val>
                                        </p:tav>
                                      </p:tavLst>
                                    </p:anim>
                                    <p:anim calcmode="lin" valueType="num">
                                      <p:cBhvr>
                                        <p:cTn id="126" dur="1000" fill="hold"/>
                                        <p:tgtEl>
                                          <p:spTgt spid="37"/>
                                        </p:tgtEl>
                                        <p:attrNameLst>
                                          <p:attrName>ppt_h</p:attrName>
                                        </p:attrNameLst>
                                      </p:cBhvr>
                                      <p:tavLst>
                                        <p:tav tm="0">
                                          <p:val>
                                            <p:strVal val="#ppt_h"/>
                                          </p:val>
                                        </p:tav>
                                        <p:tav tm="100000">
                                          <p:val>
                                            <p:strVal val="#ppt_h"/>
                                          </p:val>
                                        </p:tav>
                                      </p:tavLst>
                                    </p:anim>
                                    <p:animEffect transition="in" filter="fade">
                                      <p:cBhvr>
                                        <p:cTn id="127" dur="1000"/>
                                        <p:tgtEl>
                                          <p:spTgt spid="37"/>
                                        </p:tgtEl>
                                      </p:cBhvr>
                                    </p:animEffect>
                                  </p:childTnLst>
                                </p:cTn>
                              </p:par>
                            </p:childTnLst>
                          </p:cTn>
                        </p:par>
                      </p:childTnLst>
                    </p:cTn>
                  </p:par>
                  <p:par>
                    <p:cTn id="128" fill="hold">
                      <p:stCondLst>
                        <p:cond delay="indefinite"/>
                      </p:stCondLst>
                      <p:childTnLst>
                        <p:par>
                          <p:cTn id="129" fill="hold">
                            <p:stCondLst>
                              <p:cond delay="0"/>
                            </p:stCondLst>
                            <p:childTnLst>
                              <p:par>
                                <p:cTn id="130" presetID="55" presetClass="entr" presetSubtype="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1000" fill="hold"/>
                                        <p:tgtEl>
                                          <p:spTgt spid="44"/>
                                        </p:tgtEl>
                                        <p:attrNameLst>
                                          <p:attrName>ppt_w</p:attrName>
                                        </p:attrNameLst>
                                      </p:cBhvr>
                                      <p:tavLst>
                                        <p:tav tm="0">
                                          <p:val>
                                            <p:strVal val="#ppt_w*0.70"/>
                                          </p:val>
                                        </p:tav>
                                        <p:tav tm="100000">
                                          <p:val>
                                            <p:strVal val="#ppt_w"/>
                                          </p:val>
                                        </p:tav>
                                      </p:tavLst>
                                    </p:anim>
                                    <p:anim calcmode="lin" valueType="num">
                                      <p:cBhvr>
                                        <p:cTn id="133" dur="1000" fill="hold"/>
                                        <p:tgtEl>
                                          <p:spTgt spid="44"/>
                                        </p:tgtEl>
                                        <p:attrNameLst>
                                          <p:attrName>ppt_h</p:attrName>
                                        </p:attrNameLst>
                                      </p:cBhvr>
                                      <p:tavLst>
                                        <p:tav tm="0">
                                          <p:val>
                                            <p:strVal val="#ppt_h"/>
                                          </p:val>
                                        </p:tav>
                                        <p:tav tm="100000">
                                          <p:val>
                                            <p:strVal val="#ppt_h"/>
                                          </p:val>
                                        </p:tav>
                                      </p:tavLst>
                                    </p:anim>
                                    <p:animEffect transition="in" filter="fade">
                                      <p:cBhvr>
                                        <p:cTn id="134" dur="1000"/>
                                        <p:tgtEl>
                                          <p:spTgt spid="44"/>
                                        </p:tgtEl>
                                      </p:cBhvr>
                                    </p:animEffect>
                                  </p:childTnLst>
                                </p:cTn>
                              </p:par>
                              <p:par>
                                <p:cTn id="135" presetID="55" presetClass="entr" presetSubtype="0" fill="hold" grpId="0" nodeType="with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1000" fill="hold"/>
                                        <p:tgtEl>
                                          <p:spTgt spid="43"/>
                                        </p:tgtEl>
                                        <p:attrNameLst>
                                          <p:attrName>ppt_w</p:attrName>
                                        </p:attrNameLst>
                                      </p:cBhvr>
                                      <p:tavLst>
                                        <p:tav tm="0">
                                          <p:val>
                                            <p:strVal val="#ppt_w*0.70"/>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Effect transition="in" filter="fade">
                                      <p:cBhvr>
                                        <p:cTn id="139" dur="1000"/>
                                        <p:tgtEl>
                                          <p:spTgt spid="43"/>
                                        </p:tgtEl>
                                      </p:cBhvr>
                                    </p:animEffect>
                                  </p:childTnLst>
                                </p:cTn>
                              </p:par>
                            </p:childTnLst>
                          </p:cTn>
                        </p:par>
                      </p:childTnLst>
                    </p:cTn>
                  </p:par>
                  <p:par>
                    <p:cTn id="140" fill="hold">
                      <p:stCondLst>
                        <p:cond delay="indefinite"/>
                      </p:stCondLst>
                      <p:childTnLst>
                        <p:par>
                          <p:cTn id="141" fill="hold">
                            <p:stCondLst>
                              <p:cond delay="0"/>
                            </p:stCondLst>
                            <p:childTnLst>
                              <p:par>
                                <p:cTn id="142" presetID="55" presetClass="entr" presetSubtype="0" fill="hold" grpId="0" nodeType="clickEffect">
                                  <p:stCondLst>
                                    <p:cond delay="0"/>
                                  </p:stCondLst>
                                  <p:childTnLst>
                                    <p:set>
                                      <p:cBhvr>
                                        <p:cTn id="143" dur="1" fill="hold">
                                          <p:stCondLst>
                                            <p:cond delay="0"/>
                                          </p:stCondLst>
                                        </p:cTn>
                                        <p:tgtEl>
                                          <p:spTgt spid="60"/>
                                        </p:tgtEl>
                                        <p:attrNameLst>
                                          <p:attrName>style.visibility</p:attrName>
                                        </p:attrNameLst>
                                      </p:cBhvr>
                                      <p:to>
                                        <p:strVal val="visible"/>
                                      </p:to>
                                    </p:set>
                                    <p:anim calcmode="lin" valueType="num">
                                      <p:cBhvr>
                                        <p:cTn id="144" dur="1000" fill="hold"/>
                                        <p:tgtEl>
                                          <p:spTgt spid="60"/>
                                        </p:tgtEl>
                                        <p:attrNameLst>
                                          <p:attrName>ppt_w</p:attrName>
                                        </p:attrNameLst>
                                      </p:cBhvr>
                                      <p:tavLst>
                                        <p:tav tm="0">
                                          <p:val>
                                            <p:strVal val="#ppt_w*0.70"/>
                                          </p:val>
                                        </p:tav>
                                        <p:tav tm="100000">
                                          <p:val>
                                            <p:strVal val="#ppt_w"/>
                                          </p:val>
                                        </p:tav>
                                      </p:tavLst>
                                    </p:anim>
                                    <p:anim calcmode="lin" valueType="num">
                                      <p:cBhvr>
                                        <p:cTn id="145" dur="1000" fill="hold"/>
                                        <p:tgtEl>
                                          <p:spTgt spid="60"/>
                                        </p:tgtEl>
                                        <p:attrNameLst>
                                          <p:attrName>ppt_h</p:attrName>
                                        </p:attrNameLst>
                                      </p:cBhvr>
                                      <p:tavLst>
                                        <p:tav tm="0">
                                          <p:val>
                                            <p:strVal val="#ppt_h"/>
                                          </p:val>
                                        </p:tav>
                                        <p:tav tm="100000">
                                          <p:val>
                                            <p:strVal val="#ppt_h"/>
                                          </p:val>
                                        </p:tav>
                                      </p:tavLst>
                                    </p:anim>
                                    <p:animEffect transition="in" filter="fade">
                                      <p:cBhvr>
                                        <p:cTn id="146" dur="1000"/>
                                        <p:tgtEl>
                                          <p:spTgt spid="60"/>
                                        </p:tgtEl>
                                      </p:cBhvr>
                                    </p:animEffect>
                                  </p:childTnLst>
                                </p:cTn>
                              </p:par>
                              <p:par>
                                <p:cTn id="147" presetID="55" presetClass="entr" presetSubtype="0" fill="hold" grpId="0" nodeType="with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strVal val="#ppt_w*0.70"/>
                                          </p:val>
                                        </p:tav>
                                        <p:tav tm="100000">
                                          <p:val>
                                            <p:strVal val="#ppt_w"/>
                                          </p:val>
                                        </p:tav>
                                      </p:tavLst>
                                    </p:anim>
                                    <p:anim calcmode="lin" valueType="num">
                                      <p:cBhvr>
                                        <p:cTn id="150" dur="1000" fill="hold"/>
                                        <p:tgtEl>
                                          <p:spTgt spid="42"/>
                                        </p:tgtEl>
                                        <p:attrNameLst>
                                          <p:attrName>ppt_h</p:attrName>
                                        </p:attrNameLst>
                                      </p:cBhvr>
                                      <p:tavLst>
                                        <p:tav tm="0">
                                          <p:val>
                                            <p:strVal val="#ppt_h"/>
                                          </p:val>
                                        </p:tav>
                                        <p:tav tm="100000">
                                          <p:val>
                                            <p:strVal val="#ppt_h"/>
                                          </p:val>
                                        </p:tav>
                                      </p:tavLst>
                                    </p:anim>
                                    <p:animEffect transition="in" filter="fade">
                                      <p:cBhvr>
                                        <p:cTn id="151" dur="1000"/>
                                        <p:tgtEl>
                                          <p:spTgt spid="42"/>
                                        </p:tgtEl>
                                      </p:cBhvr>
                                    </p:animEffect>
                                  </p:childTnLst>
                                </p:cTn>
                              </p:par>
                            </p:childTnLst>
                          </p:cTn>
                        </p:par>
                      </p:childTnLst>
                    </p:cTn>
                  </p:par>
                  <p:par>
                    <p:cTn id="152" fill="hold">
                      <p:stCondLst>
                        <p:cond delay="indefinite"/>
                      </p:stCondLst>
                      <p:childTnLst>
                        <p:par>
                          <p:cTn id="153" fill="hold">
                            <p:stCondLst>
                              <p:cond delay="0"/>
                            </p:stCondLst>
                            <p:childTnLst>
                              <p:par>
                                <p:cTn id="154" presetID="55" presetClass="entr" presetSubtype="0" fill="hold" grpId="0" nodeType="clickEffect">
                                  <p:stCondLst>
                                    <p:cond delay="0"/>
                                  </p:stCondLst>
                                  <p:childTnLst>
                                    <p:set>
                                      <p:cBhvr>
                                        <p:cTn id="155" dur="1" fill="hold">
                                          <p:stCondLst>
                                            <p:cond delay="0"/>
                                          </p:stCondLst>
                                        </p:cTn>
                                        <p:tgtEl>
                                          <p:spTgt spid="45"/>
                                        </p:tgtEl>
                                        <p:attrNameLst>
                                          <p:attrName>style.visibility</p:attrName>
                                        </p:attrNameLst>
                                      </p:cBhvr>
                                      <p:to>
                                        <p:strVal val="visible"/>
                                      </p:to>
                                    </p:set>
                                    <p:anim calcmode="lin" valueType="num">
                                      <p:cBhvr>
                                        <p:cTn id="156" dur="1000" fill="hold"/>
                                        <p:tgtEl>
                                          <p:spTgt spid="45"/>
                                        </p:tgtEl>
                                        <p:attrNameLst>
                                          <p:attrName>ppt_w</p:attrName>
                                        </p:attrNameLst>
                                      </p:cBhvr>
                                      <p:tavLst>
                                        <p:tav tm="0">
                                          <p:val>
                                            <p:strVal val="#ppt_w*0.70"/>
                                          </p:val>
                                        </p:tav>
                                        <p:tav tm="100000">
                                          <p:val>
                                            <p:strVal val="#ppt_w"/>
                                          </p:val>
                                        </p:tav>
                                      </p:tavLst>
                                    </p:anim>
                                    <p:anim calcmode="lin" valueType="num">
                                      <p:cBhvr>
                                        <p:cTn id="157" dur="1000" fill="hold"/>
                                        <p:tgtEl>
                                          <p:spTgt spid="45"/>
                                        </p:tgtEl>
                                        <p:attrNameLst>
                                          <p:attrName>ppt_h</p:attrName>
                                        </p:attrNameLst>
                                      </p:cBhvr>
                                      <p:tavLst>
                                        <p:tav tm="0">
                                          <p:val>
                                            <p:strVal val="#ppt_h"/>
                                          </p:val>
                                        </p:tav>
                                        <p:tav tm="100000">
                                          <p:val>
                                            <p:strVal val="#ppt_h"/>
                                          </p:val>
                                        </p:tav>
                                      </p:tavLst>
                                    </p:anim>
                                    <p:animEffect transition="in" filter="fade">
                                      <p:cBhvr>
                                        <p:cTn id="158" dur="1000"/>
                                        <p:tgtEl>
                                          <p:spTgt spid="45"/>
                                        </p:tgtEl>
                                      </p:cBhvr>
                                    </p:animEffect>
                                  </p:childTnLst>
                                </p:cTn>
                              </p:par>
                              <p:par>
                                <p:cTn id="159" presetID="55" presetClass="entr" presetSubtype="0" fill="hold" grpId="0"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1000" fill="hold"/>
                                        <p:tgtEl>
                                          <p:spTgt spid="46"/>
                                        </p:tgtEl>
                                        <p:attrNameLst>
                                          <p:attrName>ppt_w</p:attrName>
                                        </p:attrNameLst>
                                      </p:cBhvr>
                                      <p:tavLst>
                                        <p:tav tm="0">
                                          <p:val>
                                            <p:strVal val="#ppt_w*0.70"/>
                                          </p:val>
                                        </p:tav>
                                        <p:tav tm="100000">
                                          <p:val>
                                            <p:strVal val="#ppt_w"/>
                                          </p:val>
                                        </p:tav>
                                      </p:tavLst>
                                    </p:anim>
                                    <p:anim calcmode="lin" valueType="num">
                                      <p:cBhvr>
                                        <p:cTn id="162" dur="1000" fill="hold"/>
                                        <p:tgtEl>
                                          <p:spTgt spid="46"/>
                                        </p:tgtEl>
                                        <p:attrNameLst>
                                          <p:attrName>ppt_h</p:attrName>
                                        </p:attrNameLst>
                                      </p:cBhvr>
                                      <p:tavLst>
                                        <p:tav tm="0">
                                          <p:val>
                                            <p:strVal val="#ppt_h"/>
                                          </p:val>
                                        </p:tav>
                                        <p:tav tm="100000">
                                          <p:val>
                                            <p:strVal val="#ppt_h"/>
                                          </p:val>
                                        </p:tav>
                                      </p:tavLst>
                                    </p:anim>
                                    <p:animEffect transition="in" filter="fade">
                                      <p:cBhvr>
                                        <p:cTn id="16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p:bldP spid="16" grpId="0"/>
      <p:bldP spid="17" grpId="0" animBg="1"/>
      <p:bldP spid="18" grpId="0"/>
      <p:bldP spid="19" grpId="0"/>
      <p:bldP spid="21" grpId="0" animBg="1"/>
      <p:bldP spid="27" grpId="0" animBg="1"/>
      <p:bldP spid="28" grpId="0"/>
      <p:bldP spid="30" grpId="0"/>
      <p:bldP spid="31" grpId="0" animBg="1"/>
      <p:bldP spid="32" grpId="0"/>
      <p:bldP spid="33" grpId="0" animBg="1"/>
      <p:bldP spid="36" grpId="0" animBg="1"/>
      <p:bldP spid="37" grpId="0"/>
      <p:bldP spid="40" grpId="0" animBg="1"/>
      <p:bldP spid="42" grpId="0"/>
      <p:bldP spid="43" grpId="0" animBg="1"/>
      <p:bldP spid="44" grpId="0" animBg="1"/>
      <p:bldP spid="45" grpId="0" animBg="1"/>
      <p:bldP spid="46"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16</a:t>
            </a:fld>
            <a:endParaRPr lang="zh-CN" altLang="en-US"/>
          </a:p>
        </p:txBody>
      </p:sp>
      <p:sp>
        <p:nvSpPr>
          <p:cNvPr id="5" name="标题 4"/>
          <p:cNvSpPr>
            <a:spLocks noGrp="1"/>
          </p:cNvSpPr>
          <p:nvPr>
            <p:ph type="title"/>
          </p:nvPr>
        </p:nvSpPr>
        <p:spPr/>
        <p:txBody>
          <a:bodyPr/>
          <a:lstStyle/>
          <a:p>
            <a:r>
              <a:rPr lang="en-US" altLang="zh-CN" sz="4000" dirty="0" smtClean="0"/>
              <a:t>Image Codec: </a:t>
            </a:r>
            <a:r>
              <a:rPr lang="en-US" altLang="zh-CN" sz="3600" b="0" i="1" dirty="0" smtClean="0">
                <a:effectLst/>
              </a:rPr>
              <a:t>measurement</a:t>
            </a:r>
            <a:endParaRPr lang="zh-CN" altLang="en-US" sz="3600" b="0" i="1" dirty="0">
              <a:effectLst/>
            </a:endParaRPr>
          </a:p>
        </p:txBody>
      </p:sp>
      <p:sp>
        <p:nvSpPr>
          <p:cNvPr id="4" name="TextBox 3"/>
          <p:cNvSpPr txBox="1"/>
          <p:nvPr/>
        </p:nvSpPr>
        <p:spPr>
          <a:xfrm>
            <a:off x="1038465" y="1611953"/>
            <a:ext cx="7380820" cy="4247317"/>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Measuring the image compression effect:</a:t>
            </a:r>
          </a:p>
          <a:p>
            <a:endParaRPr lang="en-US" altLang="zh-CN"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1" dirty="0" smtClean="0">
                <a:latin typeface="Arial" panose="020B0604020202020204" pitchFamily="34" charset="0"/>
                <a:cs typeface="Arial" panose="020B0604020202020204" pitchFamily="34" charset="0"/>
              </a:rPr>
              <a:t>Objective </a:t>
            </a:r>
            <a:r>
              <a:rPr lang="en-US" altLang="zh-CN" dirty="0" smtClean="0">
                <a:latin typeface="Arial" panose="020B0604020202020204" pitchFamily="34" charset="0"/>
                <a:cs typeface="Arial" panose="020B0604020202020204" pitchFamily="34" charset="0"/>
              </a:rPr>
              <a:t>measurement: Rate distortion</a:t>
            </a:r>
          </a:p>
          <a:p>
            <a:pPr marL="285750" indent="-285750">
              <a:buFont typeface="Arial" panose="020B0604020202020204" pitchFamily="34" charset="0"/>
              <a:buChar char="•"/>
            </a:pPr>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1" dirty="0" smtClean="0">
                <a:latin typeface="Arial" panose="020B0604020202020204" pitchFamily="34" charset="0"/>
                <a:cs typeface="Arial" panose="020B0604020202020204" pitchFamily="34" charset="0"/>
              </a:rPr>
              <a:t>Subjective</a:t>
            </a:r>
            <a:r>
              <a:rPr lang="en-US" altLang="zh-CN" dirty="0" smtClean="0">
                <a:latin typeface="Arial" panose="020B0604020202020204" pitchFamily="34" charset="0"/>
                <a:cs typeface="Arial" panose="020B0604020202020204" pitchFamily="34" charset="0"/>
              </a:rPr>
              <a:t> measurement: such as clarity, naturalness, etc. </a:t>
            </a:r>
            <a:endParaRPr lang="zh-CN" altLang="en-US" dirty="0">
              <a:latin typeface="Arial" panose="020B0604020202020204" pitchFamily="34" charset="0"/>
              <a:cs typeface="Arial" panose="020B0604020202020204" pitchFamily="34" charset="0"/>
            </a:endParaRPr>
          </a:p>
        </p:txBody>
      </p:sp>
      <p:grpSp>
        <p:nvGrpSpPr>
          <p:cNvPr id="30" name="Group 29"/>
          <p:cNvGrpSpPr/>
          <p:nvPr/>
        </p:nvGrpSpPr>
        <p:grpSpPr>
          <a:xfrm>
            <a:off x="1038465" y="2734621"/>
            <a:ext cx="4430285" cy="4007062"/>
            <a:chOff x="2736459" y="2438891"/>
            <a:chExt cx="3398164" cy="3300010"/>
          </a:xfrm>
        </p:grpSpPr>
        <p:grpSp>
          <p:nvGrpSpPr>
            <p:cNvPr id="24" name="Group 23"/>
            <p:cNvGrpSpPr/>
            <p:nvPr/>
          </p:nvGrpSpPr>
          <p:grpSpPr>
            <a:xfrm>
              <a:off x="2736459" y="2438891"/>
              <a:ext cx="3290815" cy="3300010"/>
              <a:chOff x="5223449" y="2268286"/>
              <a:chExt cx="3290815" cy="3300010"/>
            </a:xfrm>
          </p:grpSpPr>
          <p:grpSp>
            <p:nvGrpSpPr>
              <p:cNvPr id="23" name="Group 22"/>
              <p:cNvGrpSpPr/>
              <p:nvPr/>
            </p:nvGrpSpPr>
            <p:grpSpPr>
              <a:xfrm>
                <a:off x="5942227" y="2268286"/>
                <a:ext cx="2572037" cy="3300010"/>
                <a:chOff x="5697125" y="2213866"/>
                <a:chExt cx="2572037" cy="3300010"/>
              </a:xfrm>
            </p:grpSpPr>
            <p:cxnSp>
              <p:nvCxnSpPr>
                <p:cNvPr id="8" name="Straight Arrow Connector 7"/>
                <p:cNvCxnSpPr/>
                <p:nvPr/>
              </p:nvCxnSpPr>
              <p:spPr bwMode="auto">
                <a:xfrm>
                  <a:off x="5697125" y="3789040"/>
                  <a:ext cx="2205245"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V="1">
                  <a:off x="5967155" y="2213866"/>
                  <a:ext cx="0" cy="175519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0" name="Arc 19"/>
                <p:cNvSpPr/>
                <p:nvPr/>
              </p:nvSpPr>
              <p:spPr bwMode="auto">
                <a:xfrm rot="6346654" flipH="1" flipV="1">
                  <a:off x="5411997" y="2894572"/>
                  <a:ext cx="3149724" cy="2088883"/>
                </a:xfrm>
                <a:prstGeom prst="arc">
                  <a:avLst>
                    <a:gd name="adj1" fmla="val 16200000"/>
                    <a:gd name="adj2" fmla="val 21249309"/>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Tahoma" pitchFamily="34" charset="0"/>
                    <a:ea typeface="宋体" pitchFamily="2" charset="-122"/>
                  </a:endParaRPr>
                </a:p>
              </p:txBody>
            </p:sp>
            <p:sp>
              <p:nvSpPr>
                <p:cNvPr id="21" name="TextBox 20"/>
                <p:cNvSpPr txBox="1"/>
                <p:nvPr/>
              </p:nvSpPr>
              <p:spPr>
                <a:xfrm>
                  <a:off x="7386182" y="3879066"/>
                  <a:ext cx="882980"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Rate R</a:t>
                  </a:r>
                  <a:endParaRPr lang="zh-CN" altLang="en-US" sz="1600" dirty="0">
                    <a:latin typeface="Arial" panose="020B0604020202020204" pitchFamily="34" charset="0"/>
                    <a:cs typeface="Arial" panose="020B0604020202020204" pitchFamily="34" charset="0"/>
                  </a:endParaRPr>
                </a:p>
              </p:txBody>
            </p:sp>
          </p:grpSp>
          <p:sp>
            <p:nvSpPr>
              <p:cNvPr id="22" name="TextBox 21"/>
              <p:cNvSpPr txBox="1"/>
              <p:nvPr/>
            </p:nvSpPr>
            <p:spPr>
              <a:xfrm>
                <a:off x="5223449" y="2299023"/>
                <a:ext cx="1622193"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Distortion D</a:t>
                </a:r>
                <a:endParaRPr lang="zh-CN" altLang="en-US" sz="1600" dirty="0">
                  <a:latin typeface="Arial" panose="020B0604020202020204" pitchFamily="34" charset="0"/>
                  <a:cs typeface="Arial" panose="020B0604020202020204" pitchFamily="34" charset="0"/>
                </a:endParaRPr>
              </a:p>
            </p:txBody>
          </p:sp>
        </p:grpSp>
        <p:sp>
          <p:nvSpPr>
            <p:cNvPr id="29" name="TextBox 28"/>
            <p:cNvSpPr txBox="1"/>
            <p:nvPr/>
          </p:nvSpPr>
          <p:spPr>
            <a:xfrm>
              <a:off x="3725268" y="4340062"/>
              <a:ext cx="2409355"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Rate-distortion curve</a:t>
              </a:r>
              <a:endParaRPr lang="zh-CN" altLang="en-US" sz="1600" dirty="0">
                <a:latin typeface="Arial" panose="020B0604020202020204" pitchFamily="34" charset="0"/>
                <a:cs typeface="Arial" panose="020B0604020202020204" pitchFamily="34" charset="0"/>
              </a:endParaRPr>
            </a:p>
          </p:txBody>
        </p:sp>
      </p:grpSp>
      <p:sp>
        <p:nvSpPr>
          <p:cNvPr id="31" name="Rectangle 30"/>
          <p:cNvSpPr/>
          <p:nvPr/>
        </p:nvSpPr>
        <p:spPr>
          <a:xfrm>
            <a:off x="5112060" y="3429000"/>
            <a:ext cx="2974624" cy="1200329"/>
          </a:xfrm>
          <a:prstGeom prst="rect">
            <a:avLst/>
          </a:prstGeom>
          <a:solidFill>
            <a:schemeClr val="bg2">
              <a:alpha val="50000"/>
            </a:schemeClr>
          </a:solidFill>
          <a:ln>
            <a:solidFill>
              <a:schemeClr val="bg1">
                <a:lumMod val="85000"/>
              </a:schemeClr>
            </a:solidFill>
          </a:ln>
        </p:spPr>
        <p:txBody>
          <a:bodyPr wrap="square">
            <a:spAutoFit/>
          </a:bodyPr>
          <a:lstStyle/>
          <a:p>
            <a:r>
              <a:rPr lang="en-US" altLang="zh-CN" dirty="0" smtClean="0">
                <a:solidFill>
                  <a:schemeClr val="accent6">
                    <a:lumMod val="75000"/>
                  </a:schemeClr>
                </a:solidFill>
                <a:latin typeface="Arial" panose="020B0604020202020204" pitchFamily="34" charset="0"/>
                <a:cs typeface="Arial" panose="020B0604020202020204" pitchFamily="34" charset="0"/>
              </a:rPr>
              <a:t>Rate</a:t>
            </a:r>
            <a:r>
              <a:rPr lang="en-US" altLang="zh-CN" dirty="0">
                <a:solidFill>
                  <a:schemeClr val="accent6">
                    <a:lumMod val="75000"/>
                  </a:schemeClr>
                </a:solidFill>
                <a:latin typeface="Arial" panose="020B0604020202020204" pitchFamily="34" charset="0"/>
                <a:cs typeface="Arial" panose="020B0604020202020204" pitchFamily="34" charset="0"/>
              </a:rPr>
              <a:t>: </a:t>
            </a:r>
            <a:endParaRPr lang="en-US" altLang="zh-CN" dirty="0" smtClean="0">
              <a:solidFill>
                <a:schemeClr val="accent6">
                  <a:lumMod val="75000"/>
                </a:schemeClr>
              </a:solidFill>
              <a:latin typeface="Arial" panose="020B0604020202020204" pitchFamily="34" charset="0"/>
              <a:cs typeface="Arial" panose="020B0604020202020204" pitchFamily="34" charset="0"/>
            </a:endParaRPr>
          </a:p>
          <a:p>
            <a:r>
              <a:rPr lang="en-US" altLang="zh-CN" dirty="0" smtClean="0">
                <a:solidFill>
                  <a:schemeClr val="accent6">
                    <a:lumMod val="75000"/>
                  </a:schemeClr>
                </a:solidFill>
                <a:latin typeface="Arial" panose="020B0604020202020204" pitchFamily="34" charset="0"/>
                <a:cs typeface="Arial" panose="020B0604020202020204" pitchFamily="34" charset="0"/>
              </a:rPr>
              <a:t>bit </a:t>
            </a:r>
            <a:r>
              <a:rPr lang="en-US" altLang="zh-CN" dirty="0">
                <a:solidFill>
                  <a:schemeClr val="accent6">
                    <a:lumMod val="75000"/>
                  </a:schemeClr>
                </a:solidFill>
                <a:latin typeface="Arial" panose="020B0604020202020204" pitchFamily="34" charset="0"/>
                <a:cs typeface="Arial" panose="020B0604020202020204" pitchFamily="34" charset="0"/>
              </a:rPr>
              <a:t>rate, here is bit per </a:t>
            </a:r>
            <a:r>
              <a:rPr lang="en-US" altLang="zh-CN" dirty="0" smtClean="0">
                <a:solidFill>
                  <a:schemeClr val="accent6">
                    <a:lumMod val="75000"/>
                  </a:schemeClr>
                </a:solidFill>
                <a:latin typeface="Arial" panose="020B0604020202020204" pitchFamily="34" charset="0"/>
                <a:cs typeface="Arial" panose="020B0604020202020204" pitchFamily="34" charset="0"/>
              </a:rPr>
              <a:t>pixel.</a:t>
            </a:r>
            <a:endParaRPr lang="en-US" altLang="zh-CN" dirty="0">
              <a:solidFill>
                <a:schemeClr val="accent6">
                  <a:lumMod val="75000"/>
                </a:schemeClr>
              </a:solidFill>
              <a:latin typeface="Arial" panose="020B0604020202020204" pitchFamily="34" charset="0"/>
              <a:cs typeface="Arial" panose="020B0604020202020204" pitchFamily="34" charset="0"/>
            </a:endParaRPr>
          </a:p>
          <a:p>
            <a:r>
              <a:rPr lang="en-US" altLang="zh-CN" dirty="0" smtClean="0">
                <a:solidFill>
                  <a:schemeClr val="accent6">
                    <a:lumMod val="75000"/>
                  </a:schemeClr>
                </a:solidFill>
                <a:latin typeface="Arial" panose="020B0604020202020204" pitchFamily="34" charset="0"/>
                <a:cs typeface="Arial" panose="020B0604020202020204" pitchFamily="34" charset="0"/>
              </a:rPr>
              <a:t>Distortion:  </a:t>
            </a:r>
          </a:p>
          <a:p>
            <a:r>
              <a:rPr lang="en-US" altLang="zh-CN" dirty="0" smtClean="0">
                <a:solidFill>
                  <a:schemeClr val="accent6">
                    <a:lumMod val="75000"/>
                  </a:schemeClr>
                </a:solidFill>
                <a:latin typeface="Arial" panose="020B0604020202020204" pitchFamily="34" charset="0"/>
                <a:cs typeface="Arial" panose="020B0604020202020204" pitchFamily="34" charset="0"/>
              </a:rPr>
              <a:t>Here </a:t>
            </a:r>
            <a:r>
              <a:rPr lang="en-US" altLang="zh-CN" dirty="0">
                <a:solidFill>
                  <a:schemeClr val="accent6">
                    <a:lumMod val="75000"/>
                  </a:schemeClr>
                </a:solidFill>
                <a:latin typeface="Arial" panose="020B0604020202020204" pitchFamily="34" charset="0"/>
                <a:cs typeface="Arial" panose="020B0604020202020204" pitchFamily="34" charset="0"/>
              </a:rPr>
              <a:t>is PSNR, SSIM.</a:t>
            </a:r>
          </a:p>
        </p:txBody>
      </p:sp>
    </p:spTree>
    <p:extLst>
      <p:ext uri="{BB962C8B-B14F-4D97-AF65-F5344CB8AC3E}">
        <p14:creationId xmlns:p14="http://schemas.microsoft.com/office/powerpoint/2010/main" val="1362388943"/>
      </p:ext>
    </p:extLst>
  </p:cSld>
  <p:clrMapOvr>
    <a:masterClrMapping/>
  </p:clrMapOvr>
  <mc:AlternateContent xmlns:mc="http://schemas.openxmlformats.org/markup-compatibility/2006" xmlns:p14="http://schemas.microsoft.com/office/powerpoint/2010/main">
    <mc:Choice Requires="p14">
      <p:transition p14:dur="0" advTm="51331"/>
    </mc:Choice>
    <mc:Fallback xmlns="">
      <p:transition advTm="513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17</a:t>
            </a:fld>
            <a:endParaRPr lang="zh-CN" altLang="en-US"/>
          </a:p>
        </p:txBody>
      </p:sp>
      <p:sp>
        <p:nvSpPr>
          <p:cNvPr id="5" name="标题 4"/>
          <p:cNvSpPr>
            <a:spLocks noGrp="1"/>
          </p:cNvSpPr>
          <p:nvPr>
            <p:ph type="title"/>
          </p:nvPr>
        </p:nvSpPr>
        <p:spPr/>
        <p:txBody>
          <a:bodyPr/>
          <a:lstStyle/>
          <a:p>
            <a:r>
              <a:rPr lang="en-US" altLang="zh-CN" sz="3600" dirty="0" smtClean="0"/>
              <a:t>Experimental Results: </a:t>
            </a:r>
            <a:r>
              <a:rPr lang="en-US" altLang="zh-CN" sz="3200" b="0" i="1" dirty="0" smtClean="0">
                <a:effectLst/>
              </a:rPr>
              <a:t>parameters</a:t>
            </a:r>
            <a:endParaRPr lang="zh-CN" altLang="en-US" sz="2400" b="0" i="1" dirty="0">
              <a:effectLst/>
            </a:endParaRPr>
          </a:p>
        </p:txBody>
      </p:sp>
      <mc:AlternateContent xmlns:mc="http://schemas.openxmlformats.org/markup-compatibility/2006" xmlns:a14="http://schemas.microsoft.com/office/drawing/2010/main">
        <mc:Choice Requires="a14">
          <p:sp>
            <p:nvSpPr>
              <p:cNvPr id="16" name="TextBox 15"/>
              <p:cNvSpPr txBox="1"/>
              <p:nvPr/>
            </p:nvSpPr>
            <p:spPr>
              <a:xfrm>
                <a:off x="1016605" y="5669958"/>
                <a:ext cx="450050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Distribution of Energy measurement </a:t>
                </a:r>
                <a14:m>
                  <m:oMath xmlns:m="http://schemas.openxmlformats.org/officeDocument/2006/math">
                    <m:r>
                      <a:rPr lang="en-US" altLang="zh-CN" b="0" i="1" smtClean="0">
                        <a:latin typeface="Cambria Math" panose="02040503050406030204" pitchFamily="18" charset="0"/>
                      </a:rPr>
                      <m:t>𝜌</m:t>
                    </m:r>
                  </m:oMath>
                </a14:m>
                <a:endParaRPr lang="zh-CN" altLang="en-US"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16605" y="5669958"/>
                <a:ext cx="4500500" cy="369332"/>
              </a:xfrm>
              <a:prstGeom prst="rect">
                <a:avLst/>
              </a:prstGeom>
              <a:blipFill>
                <a:blip r:embed="rId3"/>
                <a:stretch>
                  <a:fillRect l="-1220" t="-8197" b="-24590"/>
                </a:stretch>
              </a:blipFill>
            </p:spPr>
            <p:txBody>
              <a:bodyPr/>
              <a:lstStyle/>
              <a:p>
                <a:r>
                  <a:rPr lang="zh-CN" altLang="en-US">
                    <a:noFill/>
                  </a:rPr>
                  <a:t> </a:t>
                </a:r>
              </a:p>
            </p:txBody>
          </p:sp>
        </mc:Fallback>
      </mc:AlternateContent>
      <p:grpSp>
        <p:nvGrpSpPr>
          <p:cNvPr id="26" name="Group 25"/>
          <p:cNvGrpSpPr/>
          <p:nvPr/>
        </p:nvGrpSpPr>
        <p:grpSpPr>
          <a:xfrm>
            <a:off x="701570" y="1242136"/>
            <a:ext cx="4480000" cy="4482119"/>
            <a:chOff x="952500" y="1242136"/>
            <a:chExt cx="4480000" cy="4482119"/>
          </a:xfrm>
        </p:grpSpPr>
        <p:pic>
          <p:nvPicPr>
            <p:cNvPr id="15" name="Picture 14"/>
            <p:cNvPicPr>
              <a:picLocks noChangeAspect="1"/>
            </p:cNvPicPr>
            <p:nvPr/>
          </p:nvPicPr>
          <p:blipFill>
            <a:blip r:embed="rId4"/>
            <a:stretch>
              <a:fillRect/>
            </a:stretch>
          </p:blipFill>
          <p:spPr>
            <a:xfrm>
              <a:off x="952500" y="1692255"/>
              <a:ext cx="4480000" cy="4032000"/>
            </a:xfrm>
            <a:prstGeom prst="rect">
              <a:avLst/>
            </a:prstGeom>
          </p:spPr>
        </p:pic>
        <p:grpSp>
          <p:nvGrpSpPr>
            <p:cNvPr id="25" name="Group 24"/>
            <p:cNvGrpSpPr/>
            <p:nvPr/>
          </p:nvGrpSpPr>
          <p:grpSpPr>
            <a:xfrm>
              <a:off x="2096725" y="1242136"/>
              <a:ext cx="2261572" cy="4427822"/>
              <a:chOff x="2096725" y="1242136"/>
              <a:chExt cx="2261572" cy="4427822"/>
            </a:xfrm>
          </p:grpSpPr>
          <p:cxnSp>
            <p:nvCxnSpPr>
              <p:cNvPr id="18" name="Straight Connector 17"/>
              <p:cNvCxnSpPr/>
              <p:nvPr/>
            </p:nvCxnSpPr>
            <p:spPr bwMode="auto">
              <a:xfrm>
                <a:off x="2096725" y="1557240"/>
                <a:ext cx="0" cy="4112718"/>
              </a:xfrm>
              <a:prstGeom prst="line">
                <a:avLst/>
              </a:prstGeom>
              <a:solidFill>
                <a:schemeClr val="accent1"/>
              </a:solidFill>
              <a:ln w="9525" cap="flat" cmpd="sng" algn="ctr">
                <a:solidFill>
                  <a:schemeClr val="accent2"/>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 name="TextBox 19"/>
                  <p:cNvSpPr txBox="1"/>
                  <p:nvPr/>
                </p:nvSpPr>
                <p:spPr>
                  <a:xfrm>
                    <a:off x="2648107" y="1242136"/>
                    <a:ext cx="171019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Threshold</a:t>
                    </a:r>
                    <a:r>
                      <a:rPr lang="en-US" altLang="zh-CN" dirty="0" smtClean="0"/>
                      <a:t> </a:t>
                    </a:r>
                    <a14:m>
                      <m:oMath xmlns:m="http://schemas.openxmlformats.org/officeDocument/2006/math">
                        <m:r>
                          <a:rPr lang="en-US" altLang="zh-CN" b="0" i="1" smtClean="0">
                            <a:latin typeface="Cambria Math" panose="02040503050406030204" pitchFamily="18" charset="0"/>
                          </a:rPr>
                          <m:t>𝜏</m:t>
                        </m:r>
                      </m:oMath>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648107" y="1242136"/>
                    <a:ext cx="1710190" cy="369332"/>
                  </a:xfrm>
                  <a:prstGeom prst="rect">
                    <a:avLst/>
                  </a:prstGeom>
                  <a:blipFill>
                    <a:blip r:embed="rId5"/>
                    <a:stretch>
                      <a:fillRect l="-2847" t="-8333" b="-28333"/>
                    </a:stretch>
                  </a:blipFill>
                </p:spPr>
                <p:txBody>
                  <a:bodyPr/>
                  <a:lstStyle/>
                  <a:p>
                    <a:r>
                      <a:rPr lang="zh-CN" altLang="en-US">
                        <a:noFill/>
                      </a:rPr>
                      <a:t> </a:t>
                    </a:r>
                  </a:p>
                </p:txBody>
              </p:sp>
            </mc:Fallback>
          </mc:AlternateContent>
          <p:cxnSp>
            <p:nvCxnSpPr>
              <p:cNvPr id="22" name="Straight Arrow Connector 21"/>
              <p:cNvCxnSpPr>
                <a:stCxn id="20" idx="1"/>
              </p:cNvCxnSpPr>
              <p:nvPr/>
            </p:nvCxnSpPr>
            <p:spPr bwMode="auto">
              <a:xfrm flipH="1">
                <a:off x="2125285" y="1426802"/>
                <a:ext cx="522822" cy="281748"/>
              </a:xfrm>
              <a:prstGeom prst="straightConnector1">
                <a:avLst/>
              </a:prstGeom>
              <a:solidFill>
                <a:schemeClr val="accent1"/>
              </a:solidFill>
              <a:ln w="9525" cap="flat" cmpd="sng" algn="ctr">
                <a:solidFill>
                  <a:schemeClr val="accent2"/>
                </a:solidFill>
                <a:prstDash val="solid"/>
                <a:round/>
                <a:headEnd type="none" w="med" len="med"/>
                <a:tailEnd type="triangle"/>
              </a:ln>
              <a:effectLst/>
            </p:spPr>
          </p:cxnSp>
        </p:grpSp>
      </p:grpSp>
      <mc:AlternateContent xmlns:mc="http://schemas.openxmlformats.org/markup-compatibility/2006" xmlns:a14="http://schemas.microsoft.com/office/drawing/2010/main">
        <mc:Choice Requires="a14">
          <p:sp>
            <p:nvSpPr>
              <p:cNvPr id="24" name="TextBox 23"/>
              <p:cNvSpPr txBox="1"/>
              <p:nvPr/>
            </p:nvSpPr>
            <p:spPr>
              <a:xfrm>
                <a:off x="5022050" y="2483895"/>
                <a:ext cx="3915435" cy="3000821"/>
              </a:xfrm>
              <a:prstGeom prst="rect">
                <a:avLst/>
              </a:prstGeom>
              <a:noFill/>
            </p:spPr>
            <p:txBody>
              <a:bodyPr wrap="square" rtlCol="0">
                <a:spAutoFit/>
              </a:bodyPr>
              <a:lstStyle/>
              <a:p>
                <a:pPr>
                  <a:lnSpc>
                    <a:spcPct val="150000"/>
                  </a:lnSpc>
                </a:pPr>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Training set: </a:t>
                </a:r>
                <a:r>
                  <a:rPr lang="en-US" altLang="zh-CN" dirty="0">
                    <a:latin typeface="Arial" panose="020B0604020202020204" pitchFamily="34" charset="0"/>
                    <a:cs typeface="Arial" panose="020B0604020202020204" pitchFamily="34" charset="0"/>
                  </a:rPr>
                  <a:t>200 natural images in Berkeley Segmentation </a:t>
                </a:r>
                <a:r>
                  <a:rPr lang="en-US" altLang="zh-CN" dirty="0" smtClean="0">
                    <a:latin typeface="Arial" panose="020B0604020202020204" pitchFamily="34" charset="0"/>
                    <a:cs typeface="Arial" panose="020B0604020202020204" pitchFamily="34" charset="0"/>
                  </a:rPr>
                  <a:t>database</a:t>
                </a:r>
              </a:p>
              <a:p>
                <a:pPr>
                  <a:lnSpc>
                    <a:spcPct val="150000"/>
                  </a:lnSpc>
                </a:pPr>
                <a:r>
                  <a:rPr lang="en-US" altLang="zh-CN" dirty="0">
                    <a:solidFill>
                      <a:schemeClr val="accent4">
                        <a:lumMod val="50000"/>
                        <a:lumOff val="50000"/>
                      </a:schemeClr>
                    </a:solidFill>
                    <a:latin typeface="Arial" panose="020B0604020202020204" pitchFamily="34" charset="0"/>
                    <a:cs typeface="Arial" panose="020B0604020202020204" pitchFamily="34" charset="0"/>
                  </a:rPr>
                  <a:t>Threshold</a:t>
                </a:r>
                <a:r>
                  <a:rPr lang="zh-CN" altLang="en-US" dirty="0">
                    <a:solidFill>
                      <a:schemeClr val="accent4">
                        <a:lumMod val="50000"/>
                        <a:lumOff val="50000"/>
                      </a:schemeClr>
                    </a:solidFill>
                    <a:latin typeface="Arial" panose="020B0604020202020204" pitchFamily="34" charset="0"/>
                    <a:cs typeface="Arial" panose="020B0604020202020204" pitchFamily="34" charset="0"/>
                  </a:rPr>
                  <a:t> </a:t>
                </a:r>
                <a:r>
                  <a:rPr lang="en-US" altLang="zh-CN" dirty="0">
                    <a:solidFill>
                      <a:schemeClr val="accent4">
                        <a:lumMod val="50000"/>
                        <a:lumOff val="50000"/>
                      </a:schemeClr>
                    </a:solidFill>
                    <a:latin typeface="Arial" panose="020B0604020202020204" pitchFamily="34" charset="0"/>
                    <a:cs typeface="Arial" panose="020B0604020202020204" pitchFamily="34" charset="0"/>
                  </a:rPr>
                  <a:t>for</a:t>
                </a:r>
                <a:r>
                  <a:rPr lang="zh-CN" altLang="en-US" dirty="0">
                    <a:solidFill>
                      <a:schemeClr val="accent4">
                        <a:lumMod val="50000"/>
                        <a:lumOff val="50000"/>
                      </a:schemeClr>
                    </a:solidFill>
                    <a:latin typeface="Arial" panose="020B0604020202020204" pitchFamily="34" charset="0"/>
                    <a:cs typeface="Arial" panose="020B0604020202020204" pitchFamily="34" charset="0"/>
                  </a:rPr>
                  <a:t> </a:t>
                </a:r>
                <a:r>
                  <a:rPr lang="en-US" altLang="zh-CN" dirty="0">
                    <a:solidFill>
                      <a:schemeClr val="accent4">
                        <a:lumMod val="50000"/>
                        <a:lumOff val="50000"/>
                      </a:schemeClr>
                    </a:solidFill>
                    <a:latin typeface="Arial" panose="020B0604020202020204" pitchFamily="34" charset="0"/>
                    <a:cs typeface="Arial" panose="020B0604020202020204" pitchFamily="34" charset="0"/>
                  </a:rPr>
                  <a:t>energy</a:t>
                </a:r>
                <a:r>
                  <a:rPr lang="zh-CN" altLang="en-US" dirty="0">
                    <a:solidFill>
                      <a:schemeClr val="accent4">
                        <a:lumMod val="50000"/>
                        <a:lumOff val="50000"/>
                      </a:schemeClr>
                    </a:solidFill>
                    <a:latin typeface="Arial" panose="020B0604020202020204" pitchFamily="34" charset="0"/>
                    <a:cs typeface="Arial" panose="020B0604020202020204" pitchFamily="34" charset="0"/>
                  </a:rPr>
                  <a:t> </a:t>
                </a:r>
                <a:r>
                  <a:rPr lang="en-US" altLang="zh-CN" dirty="0">
                    <a:solidFill>
                      <a:schemeClr val="accent4">
                        <a:lumMod val="50000"/>
                        <a:lumOff val="50000"/>
                      </a:schemeClr>
                    </a:solidFill>
                    <a:latin typeface="Arial" panose="020B0604020202020204" pitchFamily="34" charset="0"/>
                    <a:cs typeface="Arial" panose="020B0604020202020204" pitchFamily="34" charset="0"/>
                  </a:rPr>
                  <a:t>measurement: </a:t>
                </a:r>
                <a:r>
                  <a:rPr lang="en-US" altLang="zh-CN" dirty="0" smtClean="0">
                    <a:latin typeface="Arial" panose="020B0604020202020204" pitchFamily="34" charset="0"/>
                    <a:cs typeface="Arial" panose="020B0604020202020204" pitchFamily="34" charset="0"/>
                  </a:rPr>
                  <a:t>0.15</a:t>
                </a:r>
                <a:endParaRPr lang="en-US" altLang="zh-CN" dirty="0" smtClean="0">
                  <a:solidFill>
                    <a:schemeClr val="accent4">
                      <a:lumMod val="50000"/>
                      <a:lumOff val="50000"/>
                    </a:schemeClr>
                  </a:solidFill>
                  <a:latin typeface="Arial" panose="020B0604020202020204" pitchFamily="34" charset="0"/>
                  <a:cs typeface="Arial" panose="020B0604020202020204" pitchFamily="34" charset="0"/>
                </a:endParaRPr>
              </a:p>
              <a:p>
                <a:pPr>
                  <a:lnSpc>
                    <a:spcPct val="150000"/>
                  </a:lnSpc>
                </a:pPr>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Patch size: </a:t>
                </a:r>
                <a14:m>
                  <m:oMath xmlns:m="http://schemas.openxmlformats.org/officeDocument/2006/math">
                    <m:r>
                      <a:rPr lang="en-US" altLang="zh-CN" b="0" i="1" smtClean="0">
                        <a:latin typeface="Cambria Math" panose="02040503050406030204" pitchFamily="18" charset="0"/>
                      </a:rPr>
                      <m:t>8</m:t>
                    </m:r>
                    <m:r>
                      <a:rPr lang="en-US" altLang="zh-CN" b="0" i="1" smtClean="0">
                        <a:latin typeface="Cambria Math" panose="02040503050406030204" pitchFamily="18" charset="0"/>
                        <a:ea typeface="Cambria Math" panose="02040503050406030204" pitchFamily="18" charset="0"/>
                      </a:rPr>
                      <m:t>×8</m:t>
                    </m:r>
                  </m:oMath>
                </a14:m>
                <a:endParaRPr lang="en-US" altLang="zh-CN" b="0" dirty="0" smtClean="0">
                  <a:latin typeface="Arial" panose="020B0604020202020204" pitchFamily="34" charset="0"/>
                  <a:ea typeface="Cambria Math" panose="02040503050406030204" pitchFamily="18" charset="0"/>
                  <a:cs typeface="Arial" panose="020B0604020202020204" pitchFamily="34" charset="0"/>
                </a:endParaRPr>
              </a:p>
              <a:p>
                <a:pPr>
                  <a:lnSpc>
                    <a:spcPct val="150000"/>
                  </a:lnSpc>
                </a:pPr>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Other parameters:</a:t>
                </a:r>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𝜆</m:t>
                      </m:r>
                      <m:r>
                        <a:rPr lang="en-US" altLang="zh-CN" b="0" i="1" smtClean="0">
                          <a:latin typeface="Cambria Math" panose="02040503050406030204" pitchFamily="18" charset="0"/>
                        </a:rPr>
                        <m:t>=0.1, </m:t>
                      </m:r>
                      <m:sSub>
                        <m:sSubPr>
                          <m:ctrlPr>
                            <a:rPr lang="en-US" altLang="zh-CN" b="0" i="1" smtClean="0">
                              <a:latin typeface="Cambria Math"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=0.01, </m:t>
                      </m:r>
                      <m:sSub>
                        <m:sSubPr>
                          <m:ctrlPr>
                            <a:rPr lang="en-US" altLang="zh-CN" b="0" i="1" smtClean="0">
                              <a:latin typeface="Cambria Math"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=0.02</m:t>
                      </m:r>
                    </m:oMath>
                  </m:oMathPara>
                </a14:m>
                <a:endParaRPr lang="zh-CN" altLang="en-US"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022050" y="2483895"/>
                <a:ext cx="3915435" cy="3000821"/>
              </a:xfrm>
              <a:prstGeom prst="rect">
                <a:avLst/>
              </a:prstGeom>
              <a:blipFill rotWithShape="0">
                <a:blip r:embed="rId6"/>
                <a:stretch>
                  <a:fillRect l="-1402" r="-3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66405708"/>
      </p:ext>
    </p:extLst>
  </p:cSld>
  <p:clrMapOvr>
    <a:masterClrMapping/>
  </p:clrMapOvr>
  <mc:AlternateContent xmlns:mc="http://schemas.openxmlformats.org/markup-compatibility/2006" xmlns:p14="http://schemas.microsoft.com/office/powerpoint/2010/main">
    <mc:Choice Requires="p14">
      <p:transition p14:dur="0" advTm="19954"/>
    </mc:Choice>
    <mc:Fallback xmlns="">
      <p:transition advTm="1995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18</a:t>
            </a:fld>
            <a:endParaRPr lang="zh-CN" altLang="en-US"/>
          </a:p>
        </p:txBody>
      </p:sp>
      <p:sp>
        <p:nvSpPr>
          <p:cNvPr id="5" name="标题 4"/>
          <p:cNvSpPr>
            <a:spLocks noGrp="1"/>
          </p:cNvSpPr>
          <p:nvPr>
            <p:ph type="title"/>
          </p:nvPr>
        </p:nvSpPr>
        <p:spPr/>
        <p:txBody>
          <a:bodyPr/>
          <a:lstStyle/>
          <a:p>
            <a:r>
              <a:rPr lang="en-US" altLang="zh-CN" sz="3600" dirty="0" smtClean="0"/>
              <a:t>Experimental Results: </a:t>
            </a:r>
            <a:r>
              <a:rPr lang="en-US" altLang="zh-CN" sz="3200" b="0" i="1" dirty="0" smtClean="0">
                <a:effectLst/>
              </a:rPr>
              <a:t>learned dictionaries</a:t>
            </a:r>
            <a:endParaRPr lang="zh-CN" altLang="en-US" sz="2400" b="0" i="1" dirty="0">
              <a:effectLst/>
            </a:endParaRPr>
          </a:p>
        </p:txBody>
      </p:sp>
      <p:sp>
        <p:nvSpPr>
          <p:cNvPr id="14" name="TextBox 13"/>
          <p:cNvSpPr txBox="1"/>
          <p:nvPr/>
        </p:nvSpPr>
        <p:spPr>
          <a:xfrm>
            <a:off x="3301687" y="5624953"/>
            <a:ext cx="2826698" cy="369332"/>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Universal Dictionary</a:t>
            </a:r>
            <a:endParaRPr lang="zh-CN" alt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740" y="1585508"/>
            <a:ext cx="4467225" cy="4019550"/>
          </a:xfrm>
          <a:prstGeom prst="rect">
            <a:avLst/>
          </a:prstGeom>
        </p:spPr>
      </p:pic>
    </p:spTree>
    <p:extLst>
      <p:ext uri="{BB962C8B-B14F-4D97-AF65-F5344CB8AC3E}">
        <p14:creationId xmlns:p14="http://schemas.microsoft.com/office/powerpoint/2010/main" val="3715384219"/>
      </p:ext>
    </p:extLst>
  </p:cSld>
  <p:clrMapOvr>
    <a:masterClrMapping/>
  </p:clrMapOvr>
  <mc:AlternateContent xmlns:mc="http://schemas.openxmlformats.org/markup-compatibility/2006" xmlns:p14="http://schemas.microsoft.com/office/powerpoint/2010/main">
    <mc:Choice Requires="p14">
      <p:transition p14:dur="0" advTm="8493"/>
    </mc:Choice>
    <mc:Fallback xmlns="">
      <p:transition advTm="849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19</a:t>
            </a:fld>
            <a:endParaRPr lang="zh-CN" altLang="en-US"/>
          </a:p>
        </p:txBody>
      </p:sp>
      <p:sp>
        <p:nvSpPr>
          <p:cNvPr id="5" name="标题 4"/>
          <p:cNvSpPr>
            <a:spLocks noGrp="1"/>
          </p:cNvSpPr>
          <p:nvPr>
            <p:ph type="title"/>
          </p:nvPr>
        </p:nvSpPr>
        <p:spPr/>
        <p:txBody>
          <a:bodyPr/>
          <a:lstStyle/>
          <a:p>
            <a:r>
              <a:rPr lang="en-US" altLang="zh-CN" sz="3200" dirty="0"/>
              <a:t>Experimental </a:t>
            </a:r>
            <a:r>
              <a:rPr lang="en-US" altLang="zh-CN" sz="3200" dirty="0" smtClean="0"/>
              <a:t>Results: </a:t>
            </a:r>
            <a:r>
              <a:rPr lang="en-US" altLang="zh-CN" sz="3600" b="0" i="1" dirty="0">
                <a:effectLst/>
              </a:rPr>
              <a:t>learned dictionaries</a:t>
            </a:r>
            <a:endParaRPr lang="zh-CN" altLang="en-US" sz="3600" b="0" i="1"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7710"/>
            <a:ext cx="9125490" cy="3026485"/>
          </a:xfrm>
          <a:prstGeom prst="rect">
            <a:avLst/>
          </a:prstGeom>
        </p:spPr>
      </p:pic>
      <p:sp>
        <p:nvSpPr>
          <p:cNvPr id="8" name="TextBox 7"/>
          <p:cNvSpPr txBox="1"/>
          <p:nvPr/>
        </p:nvSpPr>
        <p:spPr>
          <a:xfrm>
            <a:off x="2091274" y="5140724"/>
            <a:ext cx="5130570" cy="646331"/>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Some of the geometric-specific dictionaries</a:t>
            </a:r>
          </a:p>
          <a:p>
            <a:pPr algn="ctr"/>
            <a:r>
              <a:rPr lang="en-US" altLang="zh-CN" dirty="0" smtClean="0">
                <a:latin typeface="Arial" panose="020B0604020202020204" pitchFamily="34" charset="0"/>
                <a:cs typeface="Arial" panose="020B0604020202020204" pitchFamily="34" charset="0"/>
              </a:rPr>
              <a:t>(different gradient directions)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324314"/>
      </p:ext>
    </p:extLst>
  </p:cSld>
  <p:clrMapOvr>
    <a:masterClrMapping/>
  </p:clrMapOvr>
  <mc:AlternateContent xmlns:mc="http://schemas.openxmlformats.org/markup-compatibility/2006" xmlns:p14="http://schemas.microsoft.com/office/powerpoint/2010/main">
    <mc:Choice Requires="p14">
      <p:transition p14:dur="0" advTm="22218"/>
    </mc:Choice>
    <mc:Fallback xmlns="">
      <p:transition advTm="222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a:t>
            </a:fld>
            <a:endParaRPr lang="zh-CN" altLang="en-US"/>
          </a:p>
        </p:txBody>
      </p:sp>
      <p:sp>
        <p:nvSpPr>
          <p:cNvPr id="5" name="标题 4"/>
          <p:cNvSpPr>
            <a:spLocks noGrp="1"/>
          </p:cNvSpPr>
          <p:nvPr>
            <p:ph type="title"/>
          </p:nvPr>
        </p:nvSpPr>
        <p:spPr/>
        <p:txBody>
          <a:bodyPr/>
          <a:lstStyle/>
          <a:p>
            <a:r>
              <a:rPr lang="en-US" altLang="en-US" dirty="0" smtClean="0"/>
              <a:t>Outline</a:t>
            </a:r>
            <a:endParaRPr lang="zh-CN" altLang="en-US" dirty="0"/>
          </a:p>
        </p:txBody>
      </p:sp>
      <p:sp>
        <p:nvSpPr>
          <p:cNvPr id="6" name="Rectangle 2"/>
          <p:cNvSpPr>
            <a:spLocks noChangeArrowheads="1"/>
          </p:cNvSpPr>
          <p:nvPr/>
        </p:nvSpPr>
        <p:spPr bwMode="auto">
          <a:xfrm>
            <a:off x="1247775" y="1576388"/>
            <a:ext cx="6667500" cy="4617291"/>
          </a:xfrm>
          <a:prstGeom prst="rect">
            <a:avLst/>
          </a:prstGeom>
          <a:noFill/>
          <a:ln w="9525">
            <a:noFill/>
            <a:miter lim="800000"/>
            <a:headEnd/>
            <a:tailEnd/>
          </a:ln>
          <a:effectLst/>
        </p:spPr>
        <p:txBody>
          <a:bodyPr lIns="92075" tIns="46038" rIns="92075" bIns="46038">
            <a:spAutoFit/>
          </a:bodyPr>
          <a:lstStyle/>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Introduction</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Motivation</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Dictionary Learning </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Image Codec</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Experimental Results</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Summary</a:t>
            </a:r>
          </a:p>
        </p:txBody>
      </p:sp>
    </p:spTree>
  </p:cSld>
  <p:clrMapOvr>
    <a:masterClrMapping/>
  </p:clrMapOvr>
  <mc:AlternateContent xmlns:mc="http://schemas.openxmlformats.org/markup-compatibility/2006" xmlns:p14="http://schemas.microsoft.com/office/powerpoint/2010/main">
    <mc:Choice Requires="p14">
      <p:transition p14:dur="0" advTm="9371"/>
    </mc:Choice>
    <mc:Fallback xmlns="">
      <p:transition advTm="937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20</a:t>
            </a:fld>
            <a:endParaRPr lang="zh-CN" altLang="en-US"/>
          </a:p>
        </p:txBody>
      </p:sp>
      <p:sp>
        <p:nvSpPr>
          <p:cNvPr id="5" name="标题 4"/>
          <p:cNvSpPr>
            <a:spLocks noGrp="1"/>
          </p:cNvSpPr>
          <p:nvPr>
            <p:ph type="title"/>
          </p:nvPr>
        </p:nvSpPr>
        <p:spPr/>
        <p:txBody>
          <a:bodyPr/>
          <a:lstStyle/>
          <a:p>
            <a:r>
              <a:rPr lang="en-US" altLang="zh-CN" sz="3200" dirty="0"/>
              <a:t>Experimental Results: </a:t>
            </a:r>
            <a:r>
              <a:rPr lang="en-US" altLang="zh-CN" sz="3200" b="0" i="1" dirty="0" smtClean="0">
                <a:effectLst/>
              </a:rPr>
              <a:t>objective </a:t>
            </a:r>
            <a:r>
              <a:rPr lang="en-US" altLang="zh-CN" sz="3200" b="0" i="1" dirty="0" smtClean="0">
                <a:effectLst/>
              </a:rPr>
              <a:t>measurement</a:t>
            </a:r>
            <a:endParaRPr lang="zh-CN" altLang="en-US" sz="3200" b="0" i="1" dirty="0">
              <a:effectLst/>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73107"/>
            <a:ext cx="5376638" cy="3690863"/>
          </a:xfrm>
          <a:prstGeom prst="rect">
            <a:avLst/>
          </a:prstGeom>
          <a:noFill/>
          <a:ln>
            <a:noFill/>
          </a:ln>
        </p:spPr>
      </p:pic>
      <p:sp>
        <p:nvSpPr>
          <p:cNvPr id="7" name="Up Arrow 6"/>
          <p:cNvSpPr/>
          <p:nvPr/>
        </p:nvSpPr>
        <p:spPr>
          <a:xfrm>
            <a:off x="1624405" y="1773108"/>
            <a:ext cx="96819" cy="1022966"/>
          </a:xfrm>
          <a:prstGeom prst="upArrow">
            <a:avLst/>
          </a:prstGeom>
          <a:solidFill>
            <a:schemeClr val="tx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280160" y="1403775"/>
            <a:ext cx="1473798"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5283152" y="1743260"/>
            <a:ext cx="3532236" cy="3750555"/>
          </a:xfrm>
          <a:prstGeom prst="rect">
            <a:avLst/>
          </a:prstGeom>
        </p:spPr>
      </p:pic>
      <p:sp>
        <p:nvSpPr>
          <p:cNvPr id="10" name="TextBox 9"/>
          <p:cNvSpPr txBox="1"/>
          <p:nvPr/>
        </p:nvSpPr>
        <p:spPr>
          <a:xfrm>
            <a:off x="1345799" y="5349753"/>
            <a:ext cx="3399416"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Rate-distortion curves for “Lake”</a:t>
            </a:r>
            <a:endParaRPr lang="zh-CN" altLang="en-US" sz="1600" dirty="0">
              <a:latin typeface="Arial" panose="020B0604020202020204" pitchFamily="34" charset="0"/>
              <a:cs typeface="Arial" panose="020B0604020202020204" pitchFamily="34" charset="0"/>
            </a:endParaRPr>
          </a:p>
        </p:txBody>
      </p:sp>
      <p:sp>
        <p:nvSpPr>
          <p:cNvPr id="11" name="Rectangle 10"/>
          <p:cNvSpPr/>
          <p:nvPr/>
        </p:nvSpPr>
        <p:spPr>
          <a:xfrm>
            <a:off x="6902895" y="5371268"/>
            <a:ext cx="628698" cy="338554"/>
          </a:xfrm>
          <a:prstGeom prst="rect">
            <a:avLst/>
          </a:prstGeom>
        </p:spPr>
        <p:txBody>
          <a:bodyPr wrap="none">
            <a:spAutoFit/>
          </a:bodyPr>
          <a:lstStyle/>
          <a:p>
            <a:r>
              <a:rPr lang="en-US" altLang="zh-CN" sz="1600" dirty="0">
                <a:latin typeface="Arial" panose="020B0604020202020204" pitchFamily="34" charset="0"/>
                <a:cs typeface="Arial" panose="020B0604020202020204" pitchFamily="34" charset="0"/>
              </a:rPr>
              <a:t>Lake</a:t>
            </a:r>
            <a:endParaRPr lang="zh-CN" altLang="en-US" sz="1600" dirty="0">
              <a:latin typeface="Arial" panose="020B0604020202020204" pitchFamily="34" charset="0"/>
              <a:cs typeface="Arial" panose="020B0604020202020204" pitchFamily="34" charset="0"/>
            </a:endParaRPr>
          </a:p>
        </p:txBody>
      </p:sp>
      <p:sp>
        <p:nvSpPr>
          <p:cNvPr id="13" name="Rectangle 7"/>
          <p:cNvSpPr>
            <a:spLocks noChangeArrowheads="1"/>
          </p:cNvSpPr>
          <p:nvPr/>
        </p:nvSpPr>
        <p:spPr bwMode="auto">
          <a:xfrm>
            <a:off x="341530" y="5814265"/>
            <a:ext cx="8583613" cy="450050"/>
          </a:xfrm>
          <a:prstGeom prst="rect">
            <a:avLst/>
          </a:prstGeom>
          <a:solidFill>
            <a:srgbClr val="FFFFFE"/>
          </a:solidFill>
          <a:ln w="38100">
            <a:solidFill>
              <a:srgbClr val="C00000"/>
            </a:solidFill>
            <a:miter lim="800000"/>
            <a:headEnd/>
            <a:tailEnd/>
          </a:ln>
          <a:effectLst>
            <a:outerShdw blurRad="139700" dist="127000" dir="8100000" algn="tr" rotWithShape="0">
              <a:prstClr val="black">
                <a:alpha val="40000"/>
              </a:prstClr>
            </a:outerShdw>
          </a:effectLst>
          <a:extLst/>
        </p:spPr>
        <p:txBody>
          <a:bodyPr anchor="ct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ctr">
              <a:spcBef>
                <a:spcPct val="10000"/>
              </a:spcBef>
              <a:spcAft>
                <a:spcPct val="10000"/>
              </a:spcAft>
              <a:buClr>
                <a:schemeClr val="tx1"/>
              </a:buClr>
            </a:pPr>
            <a:r>
              <a:rPr lang="en-US" altLang="zh-CN" sz="2000" dirty="0" smtClean="0">
                <a:solidFill>
                  <a:srgbClr val="C00000"/>
                </a:solidFill>
                <a:ea typeface="+mn-ea"/>
                <a:cs typeface="Arial" panose="020B0604020202020204" pitchFamily="34" charset="0"/>
              </a:rPr>
              <a:t>0.5</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dB</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greater</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than JPEG2000 </a:t>
            </a:r>
            <a:r>
              <a:rPr lang="en-US" altLang="zh-CN" sz="2000" dirty="0">
                <a:solidFill>
                  <a:srgbClr val="C00000"/>
                </a:solidFill>
                <a:ea typeface="+mn-ea"/>
                <a:cs typeface="Arial" panose="020B0604020202020204" pitchFamily="34" charset="0"/>
              </a:rPr>
              <a:t>and other learned dictionaries!</a:t>
            </a:r>
            <a:endParaRPr lang="zh-CN" altLang="en-US" sz="2000" dirty="0" smtClean="0">
              <a:solidFill>
                <a:srgbClr val="C00000"/>
              </a:solidFill>
              <a:ea typeface="+mn-ea"/>
              <a:cs typeface="Arial" panose="020B0604020202020204" pitchFamily="34" charset="0"/>
            </a:endParaRPr>
          </a:p>
        </p:txBody>
      </p:sp>
    </p:spTree>
    <p:extLst>
      <p:ext uri="{BB962C8B-B14F-4D97-AF65-F5344CB8AC3E}">
        <p14:creationId xmlns:p14="http://schemas.microsoft.com/office/powerpoint/2010/main" val="693516710"/>
      </p:ext>
    </p:extLst>
  </p:cSld>
  <p:clrMapOvr>
    <a:masterClrMapping/>
  </p:clrMapOvr>
  <mc:AlternateContent xmlns:mc="http://schemas.openxmlformats.org/markup-compatibility/2006" xmlns:p14="http://schemas.microsoft.com/office/powerpoint/2010/main">
    <mc:Choice Requires="p14">
      <p:transition p14:dur="0" advTm="39532"/>
    </mc:Choice>
    <mc:Fallback xmlns="">
      <p:transition advTm="39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21</a:t>
            </a:fld>
            <a:endParaRPr lang="zh-CN" altLang="en-US"/>
          </a:p>
        </p:txBody>
      </p:sp>
      <p:sp>
        <p:nvSpPr>
          <p:cNvPr id="5" name="标题 4"/>
          <p:cNvSpPr>
            <a:spLocks noGrp="1"/>
          </p:cNvSpPr>
          <p:nvPr>
            <p:ph type="title"/>
          </p:nvPr>
        </p:nvSpPr>
        <p:spPr/>
        <p:txBody>
          <a:bodyPr/>
          <a:lstStyle/>
          <a:p>
            <a:r>
              <a:rPr lang="en-US" altLang="zh-CN" sz="3600" dirty="0"/>
              <a:t>Experimental Results: </a:t>
            </a:r>
            <a:r>
              <a:rPr lang="en-US" altLang="zh-CN" sz="2800" b="0" i="1" dirty="0" smtClean="0">
                <a:effectLst/>
              </a:rPr>
              <a:t>objective </a:t>
            </a:r>
            <a:r>
              <a:rPr lang="en-US" altLang="zh-CN" sz="2800" b="0" i="1" dirty="0">
                <a:effectLst/>
              </a:rPr>
              <a:t>measurement</a:t>
            </a:r>
            <a:endParaRPr lang="zh-CN" altLang="en-US" sz="2800" b="0" i="1" dirty="0">
              <a:effectLst/>
            </a:endParaRPr>
          </a:p>
        </p:txBody>
      </p:sp>
      <p:sp>
        <p:nvSpPr>
          <p:cNvPr id="7" name="TextBox 6"/>
          <p:cNvSpPr txBox="1"/>
          <p:nvPr/>
        </p:nvSpPr>
        <p:spPr>
          <a:xfrm>
            <a:off x="973595" y="5639353"/>
            <a:ext cx="7679522" cy="646331"/>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Number of nonzero in coefficients of ‘Lake’,</a:t>
            </a:r>
          </a:p>
          <a:p>
            <a:pPr algn="ctr"/>
            <a:r>
              <a:rPr lang="en-US" altLang="zh-CN" dirty="0" smtClean="0">
                <a:solidFill>
                  <a:schemeClr val="accent2"/>
                </a:solidFill>
              </a:rPr>
              <a:t> </a:t>
            </a:r>
            <a:endParaRPr lang="zh-CN" altLang="en-US" dirty="0">
              <a:solidFill>
                <a:schemeClr val="accent2"/>
              </a:solidFill>
            </a:endParaRPr>
          </a:p>
        </p:txBody>
      </p:sp>
      <p:grpSp>
        <p:nvGrpSpPr>
          <p:cNvPr id="4" name="Group 3"/>
          <p:cNvGrpSpPr/>
          <p:nvPr/>
        </p:nvGrpSpPr>
        <p:grpSpPr>
          <a:xfrm>
            <a:off x="1949133" y="1628800"/>
            <a:ext cx="6656984" cy="3955415"/>
            <a:chOff x="1949133" y="1628800"/>
            <a:chExt cx="6656984" cy="395541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49133" y="1628800"/>
              <a:ext cx="5274310" cy="3955415"/>
            </a:xfrm>
            <a:prstGeom prst="rect">
              <a:avLst/>
            </a:prstGeom>
            <a:noFill/>
            <a:ln>
              <a:noFill/>
            </a:ln>
          </p:spPr>
        </p:pic>
        <p:sp>
          <p:nvSpPr>
            <p:cNvPr id="8" name="TextBox 7"/>
            <p:cNvSpPr txBox="1"/>
            <p:nvPr/>
          </p:nvSpPr>
          <p:spPr>
            <a:xfrm>
              <a:off x="7057016" y="3548244"/>
              <a:ext cx="1549101"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sp>
          <p:nvSpPr>
            <p:cNvPr id="9" name="Right Arrow 8"/>
            <p:cNvSpPr/>
            <p:nvPr/>
          </p:nvSpPr>
          <p:spPr>
            <a:xfrm>
              <a:off x="5583219" y="3673743"/>
              <a:ext cx="1376979" cy="11833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Straight Arrow Connector 9"/>
            <p:cNvCxnSpPr/>
            <p:nvPr/>
          </p:nvCxnSpPr>
          <p:spPr>
            <a:xfrm>
              <a:off x="6121101" y="2307522"/>
              <a:ext cx="0" cy="39803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57784" y="2156441"/>
              <a:ext cx="1516829"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1500 less!</a:t>
              </a:r>
              <a:endParaRPr lang="zh-CN" altLang="en-US" dirty="0">
                <a:solidFill>
                  <a:srgbClr val="FF0000"/>
                </a:solidFill>
                <a:latin typeface="Arial" panose="020B0604020202020204" pitchFamily="34" charset="0"/>
                <a:cs typeface="Arial" panose="020B0604020202020204" pitchFamily="34" charset="0"/>
              </a:endParaRPr>
            </a:p>
          </p:txBody>
        </p:sp>
      </p:grpSp>
      <p:sp>
        <p:nvSpPr>
          <p:cNvPr id="12" name="Rectangle 7"/>
          <p:cNvSpPr>
            <a:spLocks noChangeArrowheads="1"/>
          </p:cNvSpPr>
          <p:nvPr/>
        </p:nvSpPr>
        <p:spPr bwMode="auto">
          <a:xfrm>
            <a:off x="2096725" y="6050276"/>
            <a:ext cx="5433263" cy="450050"/>
          </a:xfrm>
          <a:prstGeom prst="rect">
            <a:avLst/>
          </a:prstGeom>
          <a:solidFill>
            <a:srgbClr val="FFFFFE"/>
          </a:solidFill>
          <a:ln w="38100">
            <a:solidFill>
              <a:srgbClr val="C00000"/>
            </a:solidFill>
            <a:miter lim="800000"/>
            <a:headEnd/>
            <a:tailEnd/>
          </a:ln>
          <a:effectLst>
            <a:outerShdw blurRad="139700" dist="127000" dir="8100000" algn="tr" rotWithShape="0">
              <a:prstClr val="black">
                <a:alpha val="40000"/>
              </a:prstClr>
            </a:outerShdw>
          </a:effectLst>
          <a:extLst/>
        </p:spPr>
        <p:txBody>
          <a:bodyPr anchor="ct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ctr">
              <a:spcBef>
                <a:spcPct val="10000"/>
              </a:spcBef>
              <a:spcAft>
                <a:spcPct val="10000"/>
              </a:spcAft>
              <a:buClr>
                <a:schemeClr val="tx1"/>
              </a:buClr>
            </a:pPr>
            <a:r>
              <a:rPr lang="en-US" altLang="zh-CN" sz="2000" dirty="0" smtClean="0">
                <a:solidFill>
                  <a:srgbClr val="C00000"/>
                </a:solidFill>
                <a:ea typeface="+mn-ea"/>
                <a:cs typeface="Arial" panose="020B0604020202020204" pitchFamily="34" charset="0"/>
              </a:rPr>
              <a:t>Our </a:t>
            </a:r>
            <a:r>
              <a:rPr lang="en-US" altLang="zh-CN" sz="2000" dirty="0">
                <a:solidFill>
                  <a:srgbClr val="C00000"/>
                </a:solidFill>
                <a:ea typeface="+mn-ea"/>
                <a:cs typeface="Arial" panose="020B0604020202020204" pitchFamily="34" charset="0"/>
              </a:rPr>
              <a:t>approach is significantly less than others</a:t>
            </a:r>
          </a:p>
        </p:txBody>
      </p:sp>
    </p:spTree>
    <p:extLst>
      <p:ext uri="{BB962C8B-B14F-4D97-AF65-F5344CB8AC3E}">
        <p14:creationId xmlns:p14="http://schemas.microsoft.com/office/powerpoint/2010/main" val="2959944286"/>
      </p:ext>
    </p:extLst>
  </p:cSld>
  <p:clrMapOvr>
    <a:masterClrMapping/>
  </p:clrMapOvr>
  <mc:AlternateContent xmlns:mc="http://schemas.openxmlformats.org/markup-compatibility/2006" xmlns:p14="http://schemas.microsoft.com/office/powerpoint/2010/main">
    <mc:Choice Requires="p14">
      <p:transition p14:dur="0" advTm="29505"/>
    </mc:Choice>
    <mc:Fallback xmlns="">
      <p:transition advTm="295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22</a:t>
            </a:fld>
            <a:endParaRPr lang="zh-CN" altLang="en-US"/>
          </a:p>
        </p:txBody>
      </p:sp>
      <p:sp>
        <p:nvSpPr>
          <p:cNvPr id="5" name="标题 4"/>
          <p:cNvSpPr>
            <a:spLocks noGrp="1"/>
          </p:cNvSpPr>
          <p:nvPr>
            <p:ph type="title"/>
          </p:nvPr>
        </p:nvSpPr>
        <p:spPr/>
        <p:txBody>
          <a:bodyPr/>
          <a:lstStyle/>
          <a:p>
            <a:r>
              <a:rPr lang="en-US" altLang="zh-CN" sz="3600" dirty="0"/>
              <a:t>Experimental Results: </a:t>
            </a:r>
            <a:r>
              <a:rPr lang="en-US" altLang="zh-CN" sz="2800" b="0" i="1" dirty="0">
                <a:effectLst/>
              </a:rPr>
              <a:t>objective measurement</a:t>
            </a:r>
            <a:endParaRPr lang="zh-CN" altLang="en-US" sz="3200" b="0" i="1" dirty="0"/>
          </a:p>
        </p:txBody>
      </p:sp>
      <p:pic>
        <p:nvPicPr>
          <p:cNvPr id="6" name="Picture 5"/>
          <p:cNvPicPr>
            <a:picLocks noChangeAspect="1"/>
          </p:cNvPicPr>
          <p:nvPr/>
        </p:nvPicPr>
        <p:blipFill>
          <a:blip r:embed="rId3"/>
          <a:stretch>
            <a:fillRect/>
          </a:stretch>
        </p:blipFill>
        <p:spPr>
          <a:xfrm>
            <a:off x="26495" y="1493785"/>
            <a:ext cx="4800000" cy="4137600"/>
          </a:xfrm>
          <a:prstGeom prst="rect">
            <a:avLst/>
          </a:prstGeom>
        </p:spPr>
      </p:pic>
      <p:pic>
        <p:nvPicPr>
          <p:cNvPr id="7" name="Picture 6"/>
          <p:cNvPicPr>
            <a:picLocks noChangeAspect="1"/>
          </p:cNvPicPr>
          <p:nvPr/>
        </p:nvPicPr>
        <p:blipFill>
          <a:blip r:embed="rId4"/>
          <a:stretch>
            <a:fillRect/>
          </a:stretch>
        </p:blipFill>
        <p:spPr>
          <a:xfrm>
            <a:off x="4322584" y="1496645"/>
            <a:ext cx="4800000" cy="4137600"/>
          </a:xfrm>
          <a:prstGeom prst="rect">
            <a:avLst/>
          </a:prstGeom>
        </p:spPr>
      </p:pic>
      <p:sp>
        <p:nvSpPr>
          <p:cNvPr id="9" name="Down Arrow 8"/>
          <p:cNvSpPr/>
          <p:nvPr/>
        </p:nvSpPr>
        <p:spPr bwMode="auto">
          <a:xfrm>
            <a:off x="7767355" y="3541512"/>
            <a:ext cx="225025" cy="405045"/>
          </a:xfrm>
          <a:prstGeom prst="downArrow">
            <a:avLst/>
          </a:prstGeom>
          <a:solidFill>
            <a:srgbClr val="7030A0"/>
          </a:solidFill>
          <a:ln w="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 name="Up Arrow 9"/>
          <p:cNvSpPr/>
          <p:nvPr/>
        </p:nvSpPr>
        <p:spPr bwMode="auto">
          <a:xfrm>
            <a:off x="1331640" y="2393886"/>
            <a:ext cx="225025" cy="450050"/>
          </a:xfrm>
          <a:prstGeom prst="upArrow">
            <a:avLst/>
          </a:prstGeom>
          <a:solidFill>
            <a:srgbClr val="7030A0"/>
          </a:solidFill>
          <a:ln w="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1" name="TextBox 10"/>
          <p:cNvSpPr txBox="1"/>
          <p:nvPr/>
        </p:nvSpPr>
        <p:spPr>
          <a:xfrm>
            <a:off x="7368640" y="4004773"/>
            <a:ext cx="1602888"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sp>
        <p:nvSpPr>
          <p:cNvPr id="12" name="TextBox 11"/>
          <p:cNvSpPr txBox="1"/>
          <p:nvPr/>
        </p:nvSpPr>
        <p:spPr>
          <a:xfrm>
            <a:off x="654298" y="2060704"/>
            <a:ext cx="1602888"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sp>
        <p:nvSpPr>
          <p:cNvPr id="13" name="Rectangle 12"/>
          <p:cNvSpPr/>
          <p:nvPr/>
        </p:nvSpPr>
        <p:spPr>
          <a:xfrm>
            <a:off x="5658490" y="5710317"/>
            <a:ext cx="3147913"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Number of </a:t>
            </a:r>
            <a:r>
              <a:rPr lang="en-US" altLang="zh-CN" dirty="0" smtClean="0">
                <a:latin typeface="Arial" panose="020B0604020202020204" pitchFamily="34" charset="0"/>
                <a:cs typeface="Arial" panose="020B0604020202020204" pitchFamily="34" charset="0"/>
              </a:rPr>
              <a:t>nonzero of ‘Lena’ </a:t>
            </a:r>
            <a:endParaRPr lang="zh-CN" altLang="en-US" dirty="0">
              <a:latin typeface="Arial" panose="020B0604020202020204" pitchFamily="34" charset="0"/>
              <a:cs typeface="Arial" panose="020B0604020202020204" pitchFamily="34" charset="0"/>
            </a:endParaRPr>
          </a:p>
        </p:txBody>
      </p:sp>
      <p:sp>
        <p:nvSpPr>
          <p:cNvPr id="14" name="TextBox 13"/>
          <p:cNvSpPr txBox="1"/>
          <p:nvPr/>
        </p:nvSpPr>
        <p:spPr>
          <a:xfrm>
            <a:off x="836585" y="5718748"/>
            <a:ext cx="3399416"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Rate-distortion curves for “Lena”</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950535"/>
      </p:ext>
    </p:extLst>
  </p:cSld>
  <p:clrMapOvr>
    <a:masterClrMapping/>
  </p:clrMapOvr>
  <mc:AlternateContent xmlns:mc="http://schemas.openxmlformats.org/markup-compatibility/2006" xmlns:p14="http://schemas.microsoft.com/office/powerpoint/2010/main">
    <mc:Choice Requires="p14">
      <p:transition p14:dur="0" advTm="28490"/>
    </mc:Choice>
    <mc:Fallback xmlns="">
      <p:transition advTm="2849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23</a:t>
            </a:fld>
            <a:endParaRPr lang="zh-CN" altLang="en-US"/>
          </a:p>
        </p:txBody>
      </p:sp>
      <p:sp>
        <p:nvSpPr>
          <p:cNvPr id="5" name="标题 4"/>
          <p:cNvSpPr>
            <a:spLocks noGrp="1"/>
          </p:cNvSpPr>
          <p:nvPr>
            <p:ph type="title"/>
          </p:nvPr>
        </p:nvSpPr>
        <p:spPr/>
        <p:txBody>
          <a:bodyPr/>
          <a:lstStyle/>
          <a:p>
            <a:r>
              <a:rPr lang="en-US" altLang="zh-CN" sz="3600" dirty="0"/>
              <a:t>Experimental Results: </a:t>
            </a:r>
            <a:r>
              <a:rPr lang="en-US" altLang="zh-CN" sz="2800" b="0" i="1" dirty="0">
                <a:effectLst/>
              </a:rPr>
              <a:t>objective measurement</a:t>
            </a:r>
            <a:endParaRPr lang="zh-CN" altLang="en-US" sz="3600" b="0" i="1" dirty="0"/>
          </a:p>
        </p:txBody>
      </p:sp>
      <p:pic>
        <p:nvPicPr>
          <p:cNvPr id="6" name="Picture 5"/>
          <p:cNvPicPr>
            <a:picLocks noChangeAspect="1"/>
          </p:cNvPicPr>
          <p:nvPr/>
        </p:nvPicPr>
        <p:blipFill>
          <a:blip r:embed="rId3"/>
          <a:stretch>
            <a:fillRect/>
          </a:stretch>
        </p:blipFill>
        <p:spPr>
          <a:xfrm>
            <a:off x="1871700" y="1624012"/>
            <a:ext cx="5581650" cy="3609975"/>
          </a:xfrm>
          <a:prstGeom prst="rect">
            <a:avLst/>
          </a:prstGeom>
        </p:spPr>
      </p:pic>
      <p:sp>
        <p:nvSpPr>
          <p:cNvPr id="7" name="TextBox 6"/>
          <p:cNvSpPr txBox="1"/>
          <p:nvPr/>
        </p:nvSpPr>
        <p:spPr>
          <a:xfrm>
            <a:off x="1264648" y="5399928"/>
            <a:ext cx="6795754"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Objective measurement for other images at 0.5 </a:t>
            </a:r>
            <a:r>
              <a:rPr lang="en-US" altLang="zh-CN" dirty="0" err="1" smtClean="0">
                <a:latin typeface="Arial" panose="020B0604020202020204" pitchFamily="34" charset="0"/>
                <a:cs typeface="Arial" panose="020B0604020202020204" pitchFamily="34" charset="0"/>
              </a:rPr>
              <a:t>bpp</a:t>
            </a:r>
            <a:r>
              <a:rPr lang="en-US" altLang="zh-CN" dirty="0" smtClean="0">
                <a:latin typeface="Arial" panose="020B0604020202020204" pitchFamily="34" charset="0"/>
                <a:cs typeface="Arial" panose="020B0604020202020204" pitchFamily="34" charset="0"/>
              </a:rPr>
              <a:t> and 0.4 </a:t>
            </a:r>
            <a:r>
              <a:rPr lang="en-US" altLang="zh-CN" dirty="0" err="1" smtClean="0">
                <a:latin typeface="Arial" panose="020B0604020202020204" pitchFamily="34" charset="0"/>
                <a:cs typeface="Arial" panose="020B0604020202020204" pitchFamily="34" charset="0"/>
              </a:rPr>
              <a:t>bpp</a:t>
            </a:r>
            <a:r>
              <a:rPr lang="en-US" altLang="zh-CN" dirty="0" smtClean="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8" name="Rectangle 7"/>
          <p:cNvSpPr/>
          <p:nvPr/>
        </p:nvSpPr>
        <p:spPr bwMode="auto">
          <a:xfrm>
            <a:off x="6147175" y="2033845"/>
            <a:ext cx="1170130" cy="3271703"/>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 name="Rectangle 7"/>
          <p:cNvSpPr>
            <a:spLocks noChangeArrowheads="1"/>
          </p:cNvSpPr>
          <p:nvPr/>
        </p:nvSpPr>
        <p:spPr bwMode="auto">
          <a:xfrm>
            <a:off x="1871700" y="5904275"/>
            <a:ext cx="5433263" cy="450050"/>
          </a:xfrm>
          <a:prstGeom prst="rect">
            <a:avLst/>
          </a:prstGeom>
          <a:solidFill>
            <a:srgbClr val="FFFFFE"/>
          </a:solidFill>
          <a:ln w="38100">
            <a:solidFill>
              <a:srgbClr val="C00000"/>
            </a:solidFill>
            <a:miter lim="800000"/>
            <a:headEnd/>
            <a:tailEnd/>
          </a:ln>
          <a:effectLst>
            <a:outerShdw blurRad="139700" dist="127000" dir="8100000" algn="tr" rotWithShape="0">
              <a:prstClr val="black">
                <a:alpha val="40000"/>
              </a:prstClr>
            </a:outerShdw>
          </a:effectLst>
          <a:extLst/>
        </p:spPr>
        <p:txBody>
          <a:bodyPr anchor="ct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ctr">
              <a:spcBef>
                <a:spcPct val="10000"/>
              </a:spcBef>
              <a:spcAft>
                <a:spcPct val="10000"/>
              </a:spcAft>
              <a:buClr>
                <a:schemeClr val="tx1"/>
              </a:buClr>
            </a:pPr>
            <a:r>
              <a:rPr lang="en-US" altLang="zh-CN" sz="2000" dirty="0" smtClean="0">
                <a:solidFill>
                  <a:srgbClr val="C00000"/>
                </a:solidFill>
                <a:ea typeface="+mn-ea"/>
                <a:cs typeface="Arial" panose="020B0604020202020204" pitchFamily="34" charset="0"/>
              </a:rPr>
              <a:t>Our </a:t>
            </a:r>
            <a:r>
              <a:rPr lang="en-US" altLang="zh-CN" sz="2000" dirty="0">
                <a:solidFill>
                  <a:srgbClr val="C00000"/>
                </a:solidFill>
                <a:ea typeface="+mn-ea"/>
                <a:cs typeface="Arial" panose="020B0604020202020204" pitchFamily="34" charset="0"/>
              </a:rPr>
              <a:t>approach </a:t>
            </a:r>
            <a:r>
              <a:rPr lang="en-US" altLang="zh-CN" sz="2000" dirty="0" smtClean="0">
                <a:solidFill>
                  <a:srgbClr val="C00000"/>
                </a:solidFill>
                <a:ea typeface="+mn-ea"/>
                <a:cs typeface="Arial" panose="020B0604020202020204" pitchFamily="34" charset="0"/>
              </a:rPr>
              <a:t>is approximately 1</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dB better!</a:t>
            </a:r>
            <a:endParaRPr lang="en-US" altLang="zh-CN" sz="2000" dirty="0">
              <a:solidFill>
                <a:srgbClr val="C00000"/>
              </a:solidFill>
              <a:ea typeface="+mn-ea"/>
              <a:cs typeface="Arial" panose="020B0604020202020204" pitchFamily="34" charset="0"/>
            </a:endParaRPr>
          </a:p>
        </p:txBody>
      </p:sp>
    </p:spTree>
    <p:extLst>
      <p:ext uri="{BB962C8B-B14F-4D97-AF65-F5344CB8AC3E}">
        <p14:creationId xmlns:p14="http://schemas.microsoft.com/office/powerpoint/2010/main" val="3039398703"/>
      </p:ext>
    </p:extLst>
  </p:cSld>
  <p:clrMapOvr>
    <a:masterClrMapping/>
  </p:clrMapOvr>
  <mc:AlternateContent xmlns:mc="http://schemas.openxmlformats.org/markup-compatibility/2006" xmlns:p14="http://schemas.microsoft.com/office/powerpoint/2010/main">
    <mc:Choice Requires="p14">
      <p:transition p14:dur="0" advTm="15933"/>
    </mc:Choice>
    <mc:Fallback xmlns="">
      <p:transition advTm="15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24</a:t>
            </a:fld>
            <a:endParaRPr lang="zh-CN" altLang="en-US"/>
          </a:p>
        </p:txBody>
      </p:sp>
      <p:sp>
        <p:nvSpPr>
          <p:cNvPr id="5" name="标题 4"/>
          <p:cNvSpPr>
            <a:spLocks noGrp="1"/>
          </p:cNvSpPr>
          <p:nvPr>
            <p:ph type="title"/>
          </p:nvPr>
        </p:nvSpPr>
        <p:spPr/>
        <p:txBody>
          <a:bodyPr/>
          <a:lstStyle/>
          <a:p>
            <a:r>
              <a:rPr lang="en-US" altLang="zh-CN" sz="3600" dirty="0"/>
              <a:t>Experimental </a:t>
            </a:r>
            <a:r>
              <a:rPr lang="en-US" altLang="zh-CN" sz="3600" dirty="0" smtClean="0"/>
              <a:t>Results:</a:t>
            </a:r>
            <a:r>
              <a:rPr lang="en-US" altLang="zh-CN" sz="3600" dirty="0" smtClean="0"/>
              <a:t> </a:t>
            </a:r>
            <a:r>
              <a:rPr lang="en-US" altLang="zh-CN" sz="2800" b="0" i="1" dirty="0">
                <a:effectLst/>
              </a:rPr>
              <a:t>subjective measurement</a:t>
            </a:r>
            <a:endParaRPr lang="zh-CN" altLang="en-US" sz="2800" b="0" i="1" dirty="0"/>
          </a:p>
        </p:txBody>
      </p:sp>
      <p:pic>
        <p:nvPicPr>
          <p:cNvPr id="7" name="Picture 6"/>
          <p:cNvPicPr/>
          <p:nvPr/>
        </p:nvPicPr>
        <p:blipFill>
          <a:blip r:embed="rId3"/>
          <a:stretch>
            <a:fillRect/>
          </a:stretch>
        </p:blipFill>
        <p:spPr>
          <a:xfrm>
            <a:off x="2077881" y="1336693"/>
            <a:ext cx="5274310" cy="5081905"/>
          </a:xfrm>
          <a:prstGeom prst="rect">
            <a:avLst/>
          </a:prstGeom>
        </p:spPr>
      </p:pic>
      <p:sp>
        <p:nvSpPr>
          <p:cNvPr id="4" name="TextBox 3"/>
          <p:cNvSpPr txBox="1"/>
          <p:nvPr/>
        </p:nvSpPr>
        <p:spPr>
          <a:xfrm>
            <a:off x="476434" y="1927966"/>
            <a:ext cx="1974477" cy="861774"/>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JPEG</a:t>
            </a:r>
          </a:p>
          <a:p>
            <a:r>
              <a:rPr lang="en-US" altLang="zh-CN" sz="1600" dirty="0" smtClean="0">
                <a:latin typeface="Arial" panose="020B0604020202020204" pitchFamily="34" charset="0"/>
                <a:cs typeface="Arial" panose="020B0604020202020204" pitchFamily="34" charset="0"/>
              </a:rPr>
              <a:t>PSNR=28.08dB</a:t>
            </a:r>
          </a:p>
          <a:p>
            <a:r>
              <a:rPr lang="en-US" altLang="zh-CN" sz="1600" dirty="0" smtClean="0">
                <a:latin typeface="Arial" panose="020B0604020202020204" pitchFamily="34" charset="0"/>
                <a:cs typeface="Arial" panose="020B0604020202020204" pitchFamily="34" charset="0"/>
              </a:rPr>
              <a:t>SSIM=0.63</a:t>
            </a:r>
            <a:endParaRPr lang="zh-CN" altLang="en-US" sz="1600" dirty="0">
              <a:solidFill>
                <a:schemeClr val="accent4">
                  <a:lumMod val="50000"/>
                  <a:lumOff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7384095" y="2254619"/>
            <a:ext cx="1759905" cy="861774"/>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JPEG2000</a:t>
            </a:r>
          </a:p>
          <a:p>
            <a:r>
              <a:rPr lang="en-US" altLang="zh-CN" sz="1600" dirty="0" smtClean="0">
                <a:latin typeface="Arial" panose="020B0604020202020204" pitchFamily="34" charset="0"/>
                <a:cs typeface="Arial" panose="020B0604020202020204" pitchFamily="34" charset="0"/>
              </a:rPr>
              <a:t>PSNR=29.29dB</a:t>
            </a:r>
          </a:p>
          <a:p>
            <a:r>
              <a:rPr lang="en-US" altLang="zh-CN" sz="1600" dirty="0" smtClean="0">
                <a:latin typeface="Arial" panose="020B0604020202020204" pitchFamily="34" charset="0"/>
                <a:cs typeface="Arial" panose="020B0604020202020204" pitchFamily="34" charset="0"/>
              </a:rPr>
              <a:t>SSIM=0.77</a:t>
            </a:r>
            <a:endParaRPr lang="zh-CN" altLang="en-US" sz="1600" dirty="0">
              <a:solidFill>
                <a:schemeClr val="accent4">
                  <a:lumMod val="50000"/>
                  <a:lumOff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545527" y="4644340"/>
            <a:ext cx="1926308" cy="861774"/>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RLS-DLA</a:t>
            </a:r>
          </a:p>
          <a:p>
            <a:r>
              <a:rPr lang="en-US" altLang="zh-CN" sz="1600" dirty="0" smtClean="0">
                <a:latin typeface="Arial" panose="020B0604020202020204" pitchFamily="34" charset="0"/>
                <a:cs typeface="Arial" panose="020B0604020202020204" pitchFamily="34" charset="0"/>
              </a:rPr>
              <a:t>PSNR=28.5dB </a:t>
            </a:r>
            <a:r>
              <a:rPr lang="en-US" altLang="zh-CN" sz="1600" dirty="0">
                <a:latin typeface="Arial" panose="020B0604020202020204" pitchFamily="34" charset="0"/>
                <a:cs typeface="Arial" panose="020B0604020202020204" pitchFamily="34" charset="0"/>
              </a:rPr>
              <a:t>SSIM=0.73</a:t>
            </a:r>
            <a:endParaRPr lang="zh-CN" altLang="en-US" sz="1600" dirty="0">
              <a:solidFill>
                <a:schemeClr val="accent4">
                  <a:lumMod val="50000"/>
                  <a:lumOff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7300839" y="4104075"/>
            <a:ext cx="1926416" cy="1754326"/>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Proposed</a:t>
            </a:r>
          </a:p>
          <a:p>
            <a:r>
              <a:rPr lang="en-US" altLang="zh-CN" sz="1600" dirty="0" smtClean="0">
                <a:latin typeface="Arial" panose="020B0604020202020204" pitchFamily="34" charset="0"/>
                <a:cs typeface="Arial" panose="020B0604020202020204" pitchFamily="34" charset="0"/>
              </a:rPr>
              <a:t>PSNR=29.70dB</a:t>
            </a:r>
          </a:p>
          <a:p>
            <a:r>
              <a:rPr lang="en-US" altLang="zh-CN" sz="1600" dirty="0" smtClean="0">
                <a:latin typeface="Arial" panose="020B0604020202020204" pitchFamily="34" charset="0"/>
                <a:cs typeface="Arial" panose="020B0604020202020204" pitchFamily="34" charset="0"/>
              </a:rPr>
              <a:t>SSIM=0.77</a:t>
            </a:r>
            <a:endParaRPr lang="en-US" altLang="zh-CN" sz="1600" dirty="0" smtClean="0">
              <a:solidFill>
                <a:schemeClr val="accent4">
                  <a:lumMod val="50000"/>
                  <a:lumOff val="50000"/>
                </a:schemeClr>
              </a:solidFill>
              <a:latin typeface="Arial" panose="020B0604020202020204" pitchFamily="34" charset="0"/>
              <a:cs typeface="Arial" panose="020B0604020202020204" pitchFamily="34" charset="0"/>
            </a:endParaRPr>
          </a:p>
          <a:p>
            <a:r>
              <a:rPr lang="en-US" altLang="zh-CN" dirty="0" smtClean="0">
                <a:solidFill>
                  <a:srgbClr val="FF0000"/>
                </a:solidFill>
                <a:latin typeface="Arial" panose="020B0604020202020204" pitchFamily="34" charset="0"/>
                <a:cs typeface="Arial" panose="020B0604020202020204" pitchFamily="34" charset="0"/>
              </a:rPr>
              <a:t>Better visual fidelity in fine-grind areas.</a:t>
            </a:r>
            <a:endParaRPr lang="zh-CN" altLang="en-US" dirty="0">
              <a:solidFill>
                <a:srgbClr val="FF0000"/>
              </a:solidFill>
              <a:latin typeface="Arial" panose="020B0604020202020204" pitchFamily="34" charset="0"/>
              <a:cs typeface="Arial" panose="020B0604020202020204" pitchFamily="34" charset="0"/>
            </a:endParaRPr>
          </a:p>
        </p:txBody>
      </p:sp>
      <p:sp>
        <p:nvSpPr>
          <p:cNvPr id="6" name="文本框 5"/>
          <p:cNvSpPr txBox="1"/>
          <p:nvPr/>
        </p:nvSpPr>
        <p:spPr>
          <a:xfrm>
            <a:off x="4256965" y="6399330"/>
            <a:ext cx="1530170" cy="369332"/>
          </a:xfrm>
          <a:prstGeom prst="rect">
            <a:avLst/>
          </a:prstGeom>
          <a:noFill/>
        </p:spPr>
        <p:txBody>
          <a:bodyPr wrap="square" rtlCol="0">
            <a:spAutoFit/>
          </a:bodyPr>
          <a:lstStyle/>
          <a:p>
            <a:r>
              <a:rPr kumimoji="1" lang="en-US" altLang="zh-CN" dirty="0" smtClean="0"/>
              <a:t>0.3</a:t>
            </a:r>
            <a:r>
              <a:rPr kumimoji="1" lang="zh-CN" altLang="en-US" dirty="0" smtClean="0"/>
              <a:t> </a:t>
            </a:r>
            <a:r>
              <a:rPr kumimoji="1" lang="en-US" altLang="zh-CN" dirty="0" err="1" smtClean="0"/>
              <a:t>bpp</a:t>
            </a:r>
            <a:endParaRPr kumimoji="1" lang="zh-CN" altLang="en-US" dirty="0"/>
          </a:p>
        </p:txBody>
      </p:sp>
    </p:spTree>
    <p:extLst>
      <p:ext uri="{BB962C8B-B14F-4D97-AF65-F5344CB8AC3E}">
        <p14:creationId xmlns:p14="http://schemas.microsoft.com/office/powerpoint/2010/main" val="3910510386"/>
      </p:ext>
    </p:extLst>
  </p:cSld>
  <p:clrMapOvr>
    <a:masterClrMapping/>
  </p:clrMapOvr>
  <mc:AlternateContent xmlns:mc="http://schemas.openxmlformats.org/markup-compatibility/2006" xmlns:p14="http://schemas.microsoft.com/office/powerpoint/2010/main">
    <mc:Choice Requires="p14">
      <p:transition p14:dur="0" advTm="42894"/>
    </mc:Choice>
    <mc:Fallback xmlns="">
      <p:transition advTm="4289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25</a:t>
            </a:fld>
            <a:endParaRPr lang="zh-CN" altLang="en-US"/>
          </a:p>
        </p:txBody>
      </p:sp>
      <p:sp>
        <p:nvSpPr>
          <p:cNvPr id="5" name="标题 4"/>
          <p:cNvSpPr>
            <a:spLocks noGrp="1"/>
          </p:cNvSpPr>
          <p:nvPr>
            <p:ph type="title"/>
          </p:nvPr>
        </p:nvSpPr>
        <p:spPr/>
        <p:txBody>
          <a:bodyPr/>
          <a:lstStyle/>
          <a:p>
            <a:r>
              <a:rPr lang="en-US" altLang="zh-CN" sz="4000" dirty="0" smtClean="0"/>
              <a:t>Summary</a:t>
            </a:r>
            <a:endParaRPr lang="zh-CN" altLang="en-US" sz="3600" b="0" i="1" dirty="0"/>
          </a:p>
        </p:txBody>
      </p:sp>
      <p:sp>
        <p:nvSpPr>
          <p:cNvPr id="4" name="TextBox 3"/>
          <p:cNvSpPr txBox="1"/>
          <p:nvPr/>
        </p:nvSpPr>
        <p:spPr>
          <a:xfrm>
            <a:off x="701570" y="3250745"/>
            <a:ext cx="8280920" cy="1631216"/>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Image representation with Multiple </a:t>
            </a:r>
            <a:r>
              <a:rPr lang="en-US" altLang="zh-CN" sz="2000" dirty="0">
                <a:latin typeface="Arial" panose="020B0604020202020204" pitchFamily="34" charset="0"/>
                <a:cs typeface="Arial" panose="020B0604020202020204" pitchFamily="34" charset="0"/>
              </a:rPr>
              <a:t>L</a:t>
            </a:r>
            <a:r>
              <a:rPr lang="en-US" altLang="zh-CN" sz="2000" dirty="0" smtClean="0">
                <a:latin typeface="Arial" panose="020B0604020202020204" pitchFamily="34" charset="0"/>
                <a:cs typeface="Arial" panose="020B0604020202020204" pitchFamily="34" charset="0"/>
              </a:rPr>
              <a:t>earned Geometric Dictionaries</a:t>
            </a:r>
          </a:p>
          <a:p>
            <a:pPr marL="285750" indent="-285750">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The solution of the multiple dictionary model</a:t>
            </a:r>
          </a:p>
          <a:p>
            <a:pPr marL="285750" indent="-285750">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The application of image compression </a:t>
            </a:r>
            <a:endParaRPr lang="zh-CN" altLang="en-US" sz="2000" dirty="0">
              <a:latin typeface="Arial" panose="020B0604020202020204" pitchFamily="34" charset="0"/>
              <a:cs typeface="Arial" panose="020B0604020202020204" pitchFamily="34" charset="0"/>
            </a:endParaRPr>
          </a:p>
        </p:txBody>
      </p:sp>
      <p:sp>
        <p:nvSpPr>
          <p:cNvPr id="6" name="Rectangle 5"/>
          <p:cNvSpPr/>
          <p:nvPr/>
        </p:nvSpPr>
        <p:spPr>
          <a:xfrm>
            <a:off x="1092132" y="1576818"/>
            <a:ext cx="6990257" cy="830997"/>
          </a:xfrm>
          <a:prstGeom prst="rect">
            <a:avLst/>
          </a:prstGeom>
        </p:spPr>
        <p:txBody>
          <a:bodyPr wrap="square">
            <a:spAutoFit/>
          </a:bodyPr>
          <a:lstStyle/>
          <a:p>
            <a:r>
              <a:rPr lang="en-US" altLang="zh-CN" sz="2400" dirty="0">
                <a:solidFill>
                  <a:schemeClr val="accent4">
                    <a:lumMod val="75000"/>
                    <a:lumOff val="25000"/>
                  </a:schemeClr>
                </a:solidFill>
                <a:latin typeface="Times New Roman" panose="02020603050405020304" pitchFamily="18" charset="0"/>
                <a:cs typeface="Times New Roman" panose="02020603050405020304" pitchFamily="18" charset="0"/>
              </a:rPr>
              <a:t>Image  Compression via Multiple Learned Geometric Dictionaries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478889"/>
      </p:ext>
    </p:extLst>
  </p:cSld>
  <p:clrMapOvr>
    <a:masterClrMapping/>
  </p:clrMapOvr>
  <mc:AlternateContent xmlns:mc="http://schemas.openxmlformats.org/markup-compatibility/2006" xmlns:p14="http://schemas.microsoft.com/office/powerpoint/2010/main">
    <mc:Choice Requires="p14">
      <p:transition p14:dur="0" advTm="30317"/>
    </mc:Choice>
    <mc:Fallback xmlns="">
      <p:transition advTm="3031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26</a:t>
            </a:fld>
            <a:endParaRPr lang="zh-CN" altLang="en-US"/>
          </a:p>
        </p:txBody>
      </p:sp>
      <p:sp>
        <p:nvSpPr>
          <p:cNvPr id="5" name="标题 4"/>
          <p:cNvSpPr>
            <a:spLocks noGrp="1"/>
          </p:cNvSpPr>
          <p:nvPr>
            <p:ph type="title"/>
          </p:nvPr>
        </p:nvSpPr>
        <p:spPr/>
        <p:txBody>
          <a:bodyPr/>
          <a:lstStyle/>
          <a:p>
            <a:r>
              <a:rPr lang="en-US" altLang="zh-CN" sz="4000" dirty="0" smtClean="0"/>
              <a:t>Reference</a:t>
            </a:r>
            <a:endParaRPr lang="zh-CN" altLang="en-US" sz="3600" b="0" i="1" dirty="0"/>
          </a:p>
        </p:txBody>
      </p:sp>
      <p:pic>
        <p:nvPicPr>
          <p:cNvPr id="6" name="Picture 5"/>
          <p:cNvPicPr>
            <a:picLocks noChangeAspect="1"/>
          </p:cNvPicPr>
          <p:nvPr/>
        </p:nvPicPr>
        <p:blipFill>
          <a:blip r:embed="rId3"/>
          <a:stretch>
            <a:fillRect/>
          </a:stretch>
        </p:blipFill>
        <p:spPr>
          <a:xfrm>
            <a:off x="566555" y="1403774"/>
            <a:ext cx="4145793" cy="4455495"/>
          </a:xfrm>
          <a:prstGeom prst="rect">
            <a:avLst/>
          </a:prstGeom>
        </p:spPr>
      </p:pic>
      <p:pic>
        <p:nvPicPr>
          <p:cNvPr id="7" name="Picture 6"/>
          <p:cNvPicPr>
            <a:picLocks noChangeAspect="1"/>
          </p:cNvPicPr>
          <p:nvPr/>
        </p:nvPicPr>
        <p:blipFill>
          <a:blip r:embed="rId4"/>
          <a:stretch>
            <a:fillRect/>
          </a:stretch>
        </p:blipFill>
        <p:spPr>
          <a:xfrm>
            <a:off x="4752020" y="1493785"/>
            <a:ext cx="4068452" cy="4384607"/>
          </a:xfrm>
          <a:prstGeom prst="rect">
            <a:avLst/>
          </a:prstGeom>
        </p:spPr>
      </p:pic>
    </p:spTree>
    <p:extLst>
      <p:ext uri="{BB962C8B-B14F-4D97-AF65-F5344CB8AC3E}">
        <p14:creationId xmlns:p14="http://schemas.microsoft.com/office/powerpoint/2010/main" val="1105471844"/>
      </p:ext>
    </p:extLst>
  </p:cSld>
  <p:clrMapOvr>
    <a:masterClrMapping/>
  </p:clrMapOvr>
  <mc:AlternateContent xmlns:mc="http://schemas.openxmlformats.org/markup-compatibility/2006" xmlns:p14="http://schemas.microsoft.com/office/powerpoint/2010/main">
    <mc:Choice Requires="p14">
      <p:transition p14:dur="0" advTm="2199"/>
    </mc:Choice>
    <mc:Fallback xmlns="">
      <p:transition advTm="219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27</a:t>
            </a:fld>
            <a:endParaRPr lang="zh-CN" altLang="en-US"/>
          </a:p>
        </p:txBody>
      </p:sp>
      <p:sp>
        <p:nvSpPr>
          <p:cNvPr id="5" name="标题 4"/>
          <p:cNvSpPr>
            <a:spLocks noGrp="1"/>
          </p:cNvSpPr>
          <p:nvPr>
            <p:ph type="title"/>
          </p:nvPr>
        </p:nvSpPr>
        <p:spPr/>
        <p:txBody>
          <a:bodyPr/>
          <a:lstStyle/>
          <a:p>
            <a:r>
              <a:rPr lang="en-US" altLang="zh-CN" sz="4000" dirty="0" smtClean="0"/>
              <a:t>Reference</a:t>
            </a:r>
            <a:endParaRPr lang="zh-CN" altLang="en-US" sz="3600" b="0" i="1" dirty="0"/>
          </a:p>
        </p:txBody>
      </p:sp>
      <p:grpSp>
        <p:nvGrpSpPr>
          <p:cNvPr id="9" name="Group 8"/>
          <p:cNvGrpSpPr/>
          <p:nvPr/>
        </p:nvGrpSpPr>
        <p:grpSpPr>
          <a:xfrm>
            <a:off x="2746961" y="953725"/>
            <a:ext cx="4075289" cy="5535615"/>
            <a:chOff x="2746961" y="1043735"/>
            <a:chExt cx="4075289" cy="5535615"/>
          </a:xfrm>
        </p:grpSpPr>
        <p:pic>
          <p:nvPicPr>
            <p:cNvPr id="4" name="Picture 3"/>
            <p:cNvPicPr>
              <a:picLocks noChangeAspect="1"/>
            </p:cNvPicPr>
            <p:nvPr/>
          </p:nvPicPr>
          <p:blipFill>
            <a:blip r:embed="rId3"/>
            <a:stretch>
              <a:fillRect/>
            </a:stretch>
          </p:blipFill>
          <p:spPr>
            <a:xfrm>
              <a:off x="2812286" y="1043735"/>
              <a:ext cx="4007405" cy="1021084"/>
            </a:xfrm>
            <a:prstGeom prst="rect">
              <a:avLst/>
            </a:prstGeom>
          </p:spPr>
        </p:pic>
        <p:pic>
          <p:nvPicPr>
            <p:cNvPr id="8" name="Picture 7"/>
            <p:cNvPicPr>
              <a:picLocks noChangeAspect="1"/>
            </p:cNvPicPr>
            <p:nvPr/>
          </p:nvPicPr>
          <p:blipFill>
            <a:blip r:embed="rId4"/>
            <a:stretch>
              <a:fillRect/>
            </a:stretch>
          </p:blipFill>
          <p:spPr>
            <a:xfrm>
              <a:off x="2746961" y="2038115"/>
              <a:ext cx="4075289" cy="4541235"/>
            </a:xfrm>
            <a:prstGeom prst="rect">
              <a:avLst/>
            </a:prstGeom>
          </p:spPr>
        </p:pic>
      </p:grpSp>
    </p:spTree>
    <p:extLst>
      <p:ext uri="{BB962C8B-B14F-4D97-AF65-F5344CB8AC3E}">
        <p14:creationId xmlns:p14="http://schemas.microsoft.com/office/powerpoint/2010/main" val="3594047418"/>
      </p:ext>
    </p:extLst>
  </p:cSld>
  <p:clrMapOvr>
    <a:masterClrMapping/>
  </p:clrMapOvr>
  <mc:AlternateContent xmlns:mc="http://schemas.openxmlformats.org/markup-compatibility/2006" xmlns:p14="http://schemas.microsoft.com/office/powerpoint/2010/main">
    <mc:Choice Requires="p14">
      <p:transition p14:dur="0" advTm="2199"/>
    </mc:Choice>
    <mc:Fallback xmlns="">
      <p:transition advTm="219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p:txBody>
          <a:bodyPr/>
          <a:lstStyle/>
          <a:p>
            <a:fld id="{AEAF805D-5E67-42E1-98C9-7980E06B1F08}" type="slidenum">
              <a:rPr lang="zh-CN" altLang="en-GB"/>
              <a:pPr/>
              <a:t>28</a:t>
            </a:fld>
            <a:endParaRPr lang="en-GB" altLang="zh-CN"/>
          </a:p>
        </p:txBody>
      </p:sp>
      <p:sp>
        <p:nvSpPr>
          <p:cNvPr id="1654788" name="Rectangle 2"/>
          <p:cNvSpPr>
            <a:spLocks noChangeArrowheads="1"/>
          </p:cNvSpPr>
          <p:nvPr/>
        </p:nvSpPr>
        <p:spPr bwMode="auto">
          <a:xfrm>
            <a:off x="1286635" y="2528888"/>
            <a:ext cx="6962775" cy="1447800"/>
          </a:xfrm>
          <a:prstGeom prst="rect">
            <a:avLst/>
          </a:prstGeom>
          <a:noFill/>
          <a:ln w="9525">
            <a:noFill/>
            <a:miter lim="800000"/>
            <a:headEnd/>
            <a:tailEnd/>
          </a:ln>
        </p:spPr>
        <p:txBody>
          <a:bodyPr anchor="ctr"/>
          <a:lstStyle/>
          <a:p>
            <a:pPr algn="ctr">
              <a:lnSpc>
                <a:spcPct val="100000"/>
              </a:lnSpc>
              <a:spcBef>
                <a:spcPct val="0"/>
              </a:spcBef>
              <a:buClrTx/>
              <a:buSzTx/>
              <a:buFontTx/>
              <a:buNone/>
            </a:pPr>
            <a:r>
              <a:rPr lang="en-US" altLang="zh-CN" sz="6000" dirty="0" smtClean="0">
                <a:solidFill>
                  <a:schemeClr val="accent6"/>
                </a:solidFill>
                <a:latin typeface="Broadway" panose="04040905080B02020502" pitchFamily="82" charset="0"/>
                <a:ea typeface="华文行楷" pitchFamily="2" charset="-122"/>
                <a:cs typeface="Utsaah" panose="020B0604020202020204" pitchFamily="34" charset="0"/>
              </a:rPr>
              <a:t>THANKS !</a:t>
            </a:r>
            <a:endParaRPr lang="zh-CN" altLang="en-US" sz="6000" b="0" dirty="0">
              <a:solidFill>
                <a:schemeClr val="accent6"/>
              </a:solidFill>
              <a:effectLst/>
              <a:latin typeface="Broadway" panose="04040905080B02020502" pitchFamily="82" charset="0"/>
              <a:ea typeface="华文行楷" pitchFamily="2" charset="-122"/>
              <a:cs typeface="Utsaah" panose="020B0604020202020204" pitchFamily="34" charset="0"/>
            </a:endParaRPr>
          </a:p>
        </p:txBody>
      </p:sp>
      <p:pic>
        <p:nvPicPr>
          <p:cNvPr id="1654790" name="Picture 4" descr="谢谢"/>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410450" y="2695575"/>
            <a:ext cx="1308100" cy="2819400"/>
          </a:xfrm>
          <a:prstGeom prst="rect">
            <a:avLst/>
          </a:prstGeom>
          <a:noFill/>
          <a:ln w="9525">
            <a:noFill/>
            <a:miter lim="800000"/>
            <a:headEnd/>
            <a:tailEnd/>
          </a:ln>
        </p:spPr>
      </p:pic>
      <p:sp>
        <p:nvSpPr>
          <p:cNvPr id="7" name="TextBox 6">
            <a:hlinkClick r:id="" action="ppaction://noaction"/>
          </p:cNvPr>
          <p:cNvSpPr txBox="1"/>
          <p:nvPr/>
        </p:nvSpPr>
        <p:spPr>
          <a:xfrm>
            <a:off x="6357950" y="5634245"/>
            <a:ext cx="1229824" cy="584775"/>
          </a:xfrm>
          <a:prstGeom prst="rect">
            <a:avLst/>
          </a:prstGeom>
          <a:noFill/>
        </p:spPr>
        <p:txBody>
          <a:bodyPr wrap="none" rtlCol="0">
            <a:spAutoFit/>
          </a:bodyPr>
          <a:lstStyle/>
          <a:p>
            <a:r>
              <a:rPr lang="en-US" altLang="zh-CN" sz="3200" b="1" dirty="0" smtClean="0">
                <a:solidFill>
                  <a:schemeClr val="accent6"/>
                </a:solidFill>
              </a:rPr>
              <a:t>Q&amp;A.</a:t>
            </a:r>
            <a:endParaRPr lang="zh-CN" altLang="en-US" sz="3200" b="1" dirty="0">
              <a:solidFill>
                <a:schemeClr val="accent6"/>
              </a:solidFill>
            </a:endParaRPr>
          </a:p>
        </p:txBody>
      </p:sp>
    </p:spTree>
    <p:extLst>
      <p:ext uri="{BB962C8B-B14F-4D97-AF65-F5344CB8AC3E}">
        <p14:creationId xmlns:p14="http://schemas.microsoft.com/office/powerpoint/2010/main" val="3150353024"/>
      </p:ext>
    </p:extLst>
  </p:cSld>
  <p:clrMapOvr>
    <a:masterClrMapping/>
  </p:clrMapOvr>
  <mc:AlternateContent xmlns:mc="http://schemas.openxmlformats.org/markup-compatibility/2006" xmlns:p14="http://schemas.microsoft.com/office/powerpoint/2010/main">
    <mc:Choice Requires="p14">
      <p:transition p14:dur="0" advTm="2546"/>
    </mc:Choice>
    <mc:Fallback xmlns="">
      <p:transition advTm="25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159405"/>
                <a:ext cx="7772400" cy="4114800"/>
              </a:xfrm>
            </p:spPr>
            <p:txBody>
              <a:bodyPr/>
              <a:lstStyle/>
              <a:p>
                <a:pPr>
                  <a:spcBef>
                    <a:spcPts val="1200"/>
                  </a:spcBef>
                  <a:buSzPct val="80000"/>
                </a:pPr>
                <a:r>
                  <a:rPr lang="en-US" altLang="zh-CN" b="0" dirty="0" smtClean="0">
                    <a:latin typeface="Arial" panose="020B0604020202020204" pitchFamily="34" charset="0"/>
                    <a:cs typeface="Arial" panose="020B0604020202020204" pitchFamily="34" charset="0"/>
                  </a:rPr>
                  <a:t>Basic Model:</a:t>
                </a:r>
              </a:p>
              <a:p>
                <a:pPr marL="0" indent="0">
                  <a:spcBef>
                    <a:spcPts val="1200"/>
                  </a:spcBef>
                  <a:buSzPct val="80000"/>
                  <a:buNone/>
                </a:pPr>
                <a:endParaRPr lang="en-US" altLang="zh-CN" b="0" dirty="0" smtClean="0">
                  <a:latin typeface="Arial" panose="020B0604020202020204" pitchFamily="34" charset="0"/>
                  <a:cs typeface="Arial" panose="020B0604020202020204" pitchFamily="34" charset="0"/>
                </a:endParaRPr>
              </a:p>
              <a:p>
                <a:pPr marL="0" indent="0">
                  <a:spcBef>
                    <a:spcPts val="1200"/>
                  </a:spcBef>
                  <a:buSzPct val="80000"/>
                  <a:buNone/>
                </a:pPr>
                <a:endParaRPr lang="en-US" altLang="zh-CN" b="0" dirty="0" smtClean="0">
                  <a:latin typeface="Arial" panose="020B0604020202020204" pitchFamily="34" charset="0"/>
                  <a:cs typeface="Arial" panose="020B0604020202020204" pitchFamily="34" charset="0"/>
                </a:endParaRPr>
              </a:p>
              <a:p>
                <a:pPr marL="0" indent="0">
                  <a:spcBef>
                    <a:spcPts val="1200"/>
                  </a:spcBef>
                  <a:buSzPct val="80000"/>
                  <a:buNone/>
                </a:pPr>
                <a:endParaRPr lang="en-US" altLang="zh-CN" b="0" dirty="0">
                  <a:latin typeface="Arial" panose="020B0604020202020204" pitchFamily="34" charset="0"/>
                  <a:cs typeface="Arial" panose="020B0604020202020204" pitchFamily="34" charset="0"/>
                </a:endParaRPr>
              </a:p>
              <a:p>
                <a:pPr marL="0" indent="0">
                  <a:spcBef>
                    <a:spcPts val="1200"/>
                  </a:spcBef>
                  <a:buSzPct val="80000"/>
                  <a:buNone/>
                </a:pPr>
                <a:endParaRPr lang="en-US" altLang="zh-CN" b="0" dirty="0">
                  <a:latin typeface="Arial" panose="020B0604020202020204" pitchFamily="34" charset="0"/>
                  <a:cs typeface="Arial" panose="020B0604020202020204" pitchFamily="34" charset="0"/>
                </a:endParaRPr>
              </a:p>
              <a:p>
                <a:pPr>
                  <a:spcBef>
                    <a:spcPts val="1200"/>
                  </a:spcBef>
                  <a:buSzPct val="80000"/>
                </a:pPr>
                <a:r>
                  <a:rPr lang="en-US" altLang="zh-CN" sz="2000" b="0" dirty="0" smtClean="0">
                    <a:effectLst/>
                    <a:latin typeface="Arial" panose="020B0604020202020204" pitchFamily="34" charset="0"/>
                    <a:cs typeface="Arial" panose="020B0604020202020204" pitchFamily="34" charset="0"/>
                  </a:rPr>
                  <a:t>The L</a:t>
                </a:r>
                <a:r>
                  <a:rPr lang="en-US" altLang="zh-CN" sz="2000" b="0" baseline="-25000" dirty="0" smtClean="0">
                    <a:effectLst/>
                    <a:latin typeface="Arial" panose="020B0604020202020204" pitchFamily="34" charset="0"/>
                    <a:cs typeface="Arial" panose="020B0604020202020204" pitchFamily="34" charset="0"/>
                  </a:rPr>
                  <a:t>0</a:t>
                </a:r>
                <a:r>
                  <a:rPr lang="en-US" altLang="zh-CN" sz="2000" b="0" dirty="0" smtClean="0">
                    <a:effectLst/>
                    <a:latin typeface="Arial" panose="020B0604020202020204" pitchFamily="34" charset="0"/>
                    <a:cs typeface="Arial" panose="020B0604020202020204" pitchFamily="34" charset="0"/>
                  </a:rPr>
                  <a:t> norm problem is </a:t>
                </a:r>
                <a:r>
                  <a:rPr lang="en-US" altLang="zh-CN" sz="2000" b="0" dirty="0" smtClean="0">
                    <a:solidFill>
                      <a:srgbClr val="C00000"/>
                    </a:solidFill>
                    <a:effectLst/>
                    <a:latin typeface="Arial" panose="020B0604020202020204" pitchFamily="34" charset="0"/>
                    <a:cs typeface="Arial" panose="020B0604020202020204" pitchFamily="34" charset="0"/>
                  </a:rPr>
                  <a:t>NP hard</a:t>
                </a:r>
                <a:r>
                  <a:rPr lang="en-US" altLang="zh-CN" sz="2000" b="0" dirty="0" smtClean="0">
                    <a:effectLst/>
                    <a:latin typeface="Arial" panose="020B0604020202020204" pitchFamily="34" charset="0"/>
                    <a:cs typeface="Arial" panose="020B0604020202020204" pitchFamily="34" charset="0"/>
                  </a:rPr>
                  <a:t>!</a:t>
                </a:r>
              </a:p>
              <a:p>
                <a:pPr>
                  <a:spcBef>
                    <a:spcPts val="1200"/>
                  </a:spcBef>
                  <a:buSzPct val="80000"/>
                </a:pPr>
                <a:r>
                  <a:rPr lang="en-US" altLang="zh-CN" sz="2000" b="0" dirty="0" smtClean="0">
                    <a:effectLst/>
                    <a:latin typeface="Arial" panose="020B0604020202020204" pitchFamily="34" charset="0"/>
                    <a:cs typeface="Arial" panose="020B0604020202020204" pitchFamily="34" charset="0"/>
                  </a:rPr>
                  <a:t>Approximate solutions:</a:t>
                </a:r>
              </a:p>
              <a:p>
                <a:pPr marL="0" indent="0">
                  <a:spcBef>
                    <a:spcPts val="1200"/>
                  </a:spcBef>
                  <a:buSzPct val="80000"/>
                  <a:buNone/>
                </a:pPr>
                <a:r>
                  <a:rPr lang="en-US" altLang="zh-CN" sz="2000" b="0" dirty="0" smtClean="0">
                    <a:effectLst/>
                    <a:latin typeface="Arial" panose="020B0604020202020204" pitchFamily="34" charset="0"/>
                    <a:cs typeface="Arial" panose="020B0604020202020204" pitchFamily="34" charset="0"/>
                  </a:rPr>
                  <a:t>     Convex Relaxation methods (BP, Lars)</a:t>
                </a:r>
              </a:p>
              <a:p>
                <a:pPr marL="0" indent="0">
                  <a:spcBef>
                    <a:spcPts val="1200"/>
                  </a:spcBef>
                  <a:buSzPct val="80000"/>
                  <a:buNone/>
                </a:pPr>
                <a:r>
                  <a:rPr lang="en-US" altLang="zh-CN" sz="2000" b="0" dirty="0">
                    <a:effectLst/>
                    <a:latin typeface="Arial" panose="020B0604020202020204" pitchFamily="34" charset="0"/>
                    <a:cs typeface="Arial" panose="020B0604020202020204" pitchFamily="34" charset="0"/>
                  </a:rPr>
                  <a:t> </a:t>
                </a:r>
                <a:r>
                  <a:rPr lang="en-US" altLang="zh-CN" sz="2000" b="0" dirty="0" smtClean="0">
                    <a:effectLst/>
                    <a:latin typeface="Arial" panose="020B0604020202020204" pitchFamily="34" charset="0"/>
                    <a:cs typeface="Arial" panose="020B0604020202020204" pitchFamily="34" charset="0"/>
                  </a:rPr>
                  <a:t>    Greedy methods (OMP)</a:t>
                </a:r>
              </a:p>
              <a:p>
                <a:pPr>
                  <a:spcBef>
                    <a:spcPts val="1200"/>
                  </a:spcBef>
                  <a:buSzPct val="80000"/>
                </a:pPr>
                <a14:m>
                  <m:oMath xmlns:m="http://schemas.openxmlformats.org/officeDocument/2006/math">
                    <m:r>
                      <a:rPr lang="en-US" altLang="zh-CN" sz="2000" b="0" i="1" smtClean="0">
                        <a:effectLst/>
                        <a:latin typeface="Cambria Math" panose="02040503050406030204" pitchFamily="18" charset="0"/>
                        <a:cs typeface="Arial" panose="020B0604020202020204" pitchFamily="34" charset="0"/>
                      </a:rPr>
                      <m:t>𝐾</m:t>
                    </m:r>
                    <m:r>
                      <a:rPr lang="en-US" altLang="zh-CN" sz="2000" b="0" i="1" smtClean="0">
                        <a:effectLst/>
                        <a:latin typeface="Cambria Math" panose="02040503050406030204" pitchFamily="18" charset="0"/>
                        <a:cs typeface="Arial" panose="020B0604020202020204" pitchFamily="34" charset="0"/>
                      </a:rPr>
                      <m:t>≫</m:t>
                    </m:r>
                    <m:r>
                      <a:rPr lang="en-US" altLang="zh-CN" sz="2000" b="0" i="1" smtClean="0">
                        <a:effectLst/>
                        <a:latin typeface="Cambria Math" panose="02040503050406030204" pitchFamily="18" charset="0"/>
                        <a:cs typeface="Arial" panose="020B0604020202020204" pitchFamily="34" charset="0"/>
                      </a:rPr>
                      <m:t>𝑁</m:t>
                    </m:r>
                    <m:r>
                      <a:rPr lang="en-US" altLang="zh-CN" sz="2000" b="0" i="1" smtClean="0">
                        <a:effectLst/>
                        <a:latin typeface="Cambria Math" panose="02040503050406030204" pitchFamily="18" charset="0"/>
                        <a:cs typeface="Arial" panose="020B0604020202020204" pitchFamily="34" charset="0"/>
                      </a:rPr>
                      <m:t> </m:t>
                    </m:r>
                    <m:r>
                      <a:rPr lang="en-US" altLang="zh-CN" sz="2000" b="0" i="0" smtClean="0">
                        <a:effectLst/>
                        <a:latin typeface="Cambria Math" panose="02040503050406030204" pitchFamily="18" charset="0"/>
                        <a:cs typeface="Arial" panose="020B0604020202020204" pitchFamily="34" charset="0"/>
                      </a:rPr>
                      <m:t>: </m:t>
                    </m:r>
                  </m:oMath>
                </a14:m>
                <a:r>
                  <a:rPr lang="en-US" altLang="zh-CN" sz="2000" b="0" dirty="0" smtClean="0">
                    <a:effectLst/>
                    <a:latin typeface="Arial" panose="020B0604020202020204" pitchFamily="34" charset="0"/>
                    <a:cs typeface="Arial" panose="020B0604020202020204" pitchFamily="34" charset="0"/>
                  </a:rPr>
                  <a:t>The solution is unique if </a:t>
                </a:r>
                <a14:m>
                  <m:oMath xmlns:m="http://schemas.openxmlformats.org/officeDocument/2006/math">
                    <m:r>
                      <a:rPr lang="en-US" altLang="zh-CN" sz="2000" b="0" i="1" smtClean="0">
                        <a:effectLst/>
                        <a:latin typeface="Cambria Math" panose="02040503050406030204" pitchFamily="18" charset="0"/>
                        <a:cs typeface="Arial" panose="020B0604020202020204" pitchFamily="34" charset="0"/>
                      </a:rPr>
                      <m:t>𝛼</m:t>
                    </m:r>
                    <m:r>
                      <a:rPr lang="en-US" altLang="zh-CN" sz="2000" b="0" i="1" smtClean="0">
                        <a:effectLst/>
                        <a:latin typeface="Cambria Math" panose="02040503050406030204" pitchFamily="18" charset="0"/>
                        <a:cs typeface="Arial" panose="020B0604020202020204" pitchFamily="34" charset="0"/>
                      </a:rPr>
                      <m:t> </m:t>
                    </m:r>
                  </m:oMath>
                </a14:m>
                <a:r>
                  <a:rPr lang="en-US" altLang="zh-CN" sz="2000" b="0" dirty="0" smtClean="0">
                    <a:effectLst/>
                    <a:latin typeface="Arial" panose="020B0604020202020204" pitchFamily="34" charset="0"/>
                    <a:cs typeface="Arial" panose="020B0604020202020204" pitchFamily="34" charset="0"/>
                  </a:rPr>
                  <a:t>is </a:t>
                </a:r>
                <a:r>
                  <a:rPr lang="en-US" altLang="zh-CN" sz="2000" b="0" dirty="0" smtClean="0">
                    <a:solidFill>
                      <a:srgbClr val="C00000"/>
                    </a:solidFill>
                    <a:effectLst/>
                    <a:latin typeface="Arial" panose="020B0604020202020204" pitchFamily="34" charset="0"/>
                    <a:cs typeface="Arial" panose="020B0604020202020204" pitchFamily="34" charset="0"/>
                  </a:rPr>
                  <a:t>sparse</a:t>
                </a:r>
                <a:r>
                  <a:rPr lang="en-US" altLang="zh-CN" sz="2000" b="0" dirty="0" smtClean="0">
                    <a:effectLst/>
                    <a:latin typeface="Arial" panose="020B0604020202020204" pitchFamily="34" charset="0"/>
                    <a:cs typeface="Arial" panose="020B0604020202020204" pitchFamily="34" charset="0"/>
                  </a:rPr>
                  <a:t> enough</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159405"/>
                <a:ext cx="7772400" cy="4114800"/>
              </a:xfrm>
              <a:blipFill rotWithShape="1">
                <a:blip r:embed="rId4"/>
                <a:stretch>
                  <a:fillRect l="-1020" t="-1630" b="-27259"/>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8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048" name="Rectangle 30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7"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48" name="灯片编号占位符 2"/>
          <p:cNvSpPr>
            <a:spLocks noGrp="1"/>
          </p:cNvSpPr>
          <p:nvPr>
            <p:ph type="sldNum" sz="quarter" idx="12"/>
          </p:nvPr>
        </p:nvSpPr>
        <p:spPr>
          <a:xfrm>
            <a:off x="7217584" y="6400800"/>
            <a:ext cx="1905000" cy="457200"/>
          </a:xfrm>
        </p:spPr>
        <p:txBody>
          <a:bodyPr/>
          <a:lstStyle/>
          <a:p>
            <a:pPr lvl="1" algn="r"/>
            <a:fld id="{69B3A2C1-5DF4-430C-A319-877F6B572CE7}" type="slidenum">
              <a:rPr lang="zh-CN" altLang="en-US" smtClean="0"/>
              <a:pPr lvl="1" algn="r"/>
              <a:t>3</a:t>
            </a:fld>
            <a:endParaRPr lang="zh-CN" altLang="en-US" dirty="0"/>
          </a:p>
        </p:txBody>
      </p:sp>
      <p:sp>
        <p:nvSpPr>
          <p:cNvPr id="6" name="Rectangle 59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标题 4"/>
          <p:cNvSpPr>
            <a:spLocks noGrp="1"/>
          </p:cNvSpPr>
          <p:nvPr>
            <p:ph type="title"/>
          </p:nvPr>
        </p:nvSpPr>
        <p:spPr>
          <a:xfrm>
            <a:off x="609600" y="142852"/>
            <a:ext cx="8210872" cy="1053900"/>
          </a:xfrm>
        </p:spPr>
        <p:txBody>
          <a:bodyPr/>
          <a:lstStyle/>
          <a:p>
            <a:r>
              <a:rPr lang="en-US" altLang="zh-CN" sz="4000" dirty="0" smtClean="0"/>
              <a:t>Introduction: </a:t>
            </a:r>
            <a:r>
              <a:rPr lang="en-US" altLang="zh-CN" sz="3600" b="0" i="1" dirty="0" smtClean="0"/>
              <a:t>sparse coding</a:t>
            </a:r>
            <a:endParaRPr lang="zh-CN" altLang="en-US" sz="3600" b="0" i="1" dirty="0"/>
          </a:p>
        </p:txBody>
      </p:sp>
      <p:grpSp>
        <p:nvGrpSpPr>
          <p:cNvPr id="13" name="Group 12"/>
          <p:cNvGrpSpPr/>
          <p:nvPr/>
        </p:nvGrpSpPr>
        <p:grpSpPr>
          <a:xfrm>
            <a:off x="1016605" y="1898830"/>
            <a:ext cx="7530737" cy="1924760"/>
            <a:chOff x="1016605" y="1819275"/>
            <a:chExt cx="7530737" cy="1924760"/>
          </a:xfrm>
        </p:grpSpPr>
        <mc:AlternateContent xmlns:mc="http://schemas.openxmlformats.org/markup-compatibility/2006" xmlns:a14="http://schemas.microsoft.com/office/drawing/2010/main">
          <mc:Choice Requires="a14">
            <p:graphicFrame>
              <p:nvGraphicFramePr>
                <p:cNvPr id="8" name="Object 7"/>
                <p:cNvGraphicFramePr>
                  <a:graphicFrameLocks noChangeAspect="1"/>
                </p:cNvGraphicFramePr>
                <p:nvPr>
                  <p:extLst>
                    <p:ext uri="{D42A27DB-BD31-4B8C-83A1-F6EECF244321}">
                      <p14:modId xmlns:p14="http://schemas.microsoft.com/office/powerpoint/2010/main" val="3981242348"/>
                    </p:ext>
                  </p:extLst>
                </p:nvPr>
              </p:nvGraphicFramePr>
              <p:xfrm>
                <a:off x="2276745" y="1819275"/>
                <a:ext cx="4710113" cy="871538"/>
              </p:xfrm>
              <a:graphic>
                <a:graphicData uri="http://schemas.openxmlformats.org/presentationml/2006/ole">
                  <mc:AlternateContent>
                    <mc:Choice xmlns:v="urn:schemas-microsoft-com:vml" Requires="v">
                      <p:oleObj spid="_x0000_s679193" name="Equation" r:id="rId5" imgW="1714320" imgH="317160" progId="Equation.3">
                        <p:embed/>
                      </p:oleObj>
                    </mc:Choice>
                    <mc:Fallback>
                      <p:oleObj name="Equation" r:id="rId5" imgW="1714320" imgH="317160" progId="Equation.3">
                        <p:embed/>
                        <p:pic>
                          <p:nvPicPr>
                            <p:cNvPr id="0" name=""/>
                            <p:cNvPicPr/>
                            <p:nvPr/>
                          </p:nvPicPr>
                          <p:blipFill>
                            <a:blip r:embed="rId6"/>
                            <a:stretch>
                              <a:fillRect/>
                            </a:stretch>
                          </p:blipFill>
                          <p:spPr>
                            <a:xfrm>
                              <a:off x="2276745" y="1819275"/>
                              <a:ext cx="4710113" cy="871538"/>
                            </a:xfrm>
                            <a:prstGeom prst="rect">
                              <a:avLst/>
                            </a:prstGeom>
                          </p:spPr>
                        </p:pic>
                      </p:oleObj>
                    </mc:Fallback>
                  </mc:AlternateContent>
                </a:graphicData>
              </a:graphic>
            </p:graphicFrame>
          </mc:Choice>
          <mc:Fallback xmlns="">
            <p:graphicFrame>
              <p:nvGraphicFramePr>
                <p:cNvPr id="8" name="Object 7"/>
                <p:cNvGraphicFramePr>
                  <a:graphicFrameLocks noChangeAspect="1"/>
                </p:cNvGraphicFramePr>
                <p:nvPr>
                  <p:extLst>
                    <p:ext uri="{D42A27DB-BD31-4B8C-83A1-F6EECF244321}">
                      <p14:modId xmlns:p14="http://schemas.microsoft.com/office/powerpoint/2010/main" val="3981242348"/>
                    </p:ext>
                  </p:extLst>
                </p:nvPr>
              </p:nvGraphicFramePr>
              <p:xfrm>
                <a:off x="2276745" y="1819275"/>
                <a:ext cx="4710113" cy="871538"/>
              </p:xfrm>
              <a:graphic>
                <a:graphicData uri="http://schemas.openxmlformats.org/presentationml/2006/ole">
                  <mc:AlternateContent>
                    <mc:Choice xmlns:v="urn:schemas-microsoft-com:vml" Requires="v">
                      <p:oleObj spid="_x0000_s678935" name="Equation" r:id="rId7" imgW="1714320" imgH="317160" progId="Equation.3">
                        <p:embed/>
                      </p:oleObj>
                    </mc:Choice>
                    <mc:Fallback>
                      <p:oleObj name="Equation" r:id="rId7" imgW="1714320" imgH="317160" progId="Equation.3">
                        <p:embed/>
                        <p:pic>
                          <p:nvPicPr>
                            <p:cNvPr id="0" name=""/>
                            <p:cNvPicPr/>
                            <p:nvPr/>
                          </p:nvPicPr>
                          <p:blipFill>
                            <a:blip r:embed="rId8"/>
                            <a:stretch>
                              <a:fillRect/>
                            </a:stretch>
                          </p:blipFill>
                          <p:spPr>
                            <a:xfrm>
                              <a:off x="2276745" y="1819275"/>
                              <a:ext cx="4710113" cy="871538"/>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9" name="TextBox 18"/>
                <p:cNvSpPr txBox="1"/>
                <p:nvPr/>
              </p:nvSpPr>
              <p:spPr>
                <a:xfrm>
                  <a:off x="5607115" y="3097704"/>
                  <a:ext cx="1536619" cy="646331"/>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a:solidFill>
                        <a:srgbClr val="080808"/>
                      </a:solidFill>
                      <a:latin typeface="Arial" panose="020B0604020202020204" pitchFamily="34" charset="0"/>
                      <a:cs typeface="Arial" panose="020B0604020202020204" pitchFamily="34" charset="0"/>
                    </a:rPr>
                    <a:t>Observations:</a:t>
                  </a:r>
                </a:p>
                <a:p>
                  <a:pPr algn="ctr"/>
                  <a:r>
                    <a:rPr lang="en-US" altLang="zh-CN" dirty="0">
                      <a:solidFill>
                        <a:srgbClr val="080808"/>
                      </a:solidFill>
                      <a:latin typeface="Arial" panose="020B0604020202020204" pitchFamily="34" charset="0"/>
                      <a:cs typeface="Arial" panose="020B0604020202020204" pitchFamily="34" charset="0"/>
                    </a:rPr>
                    <a:t> </a:t>
                  </a:r>
                  <a14:m>
                    <m:oMath xmlns:m="http://schemas.openxmlformats.org/officeDocument/2006/math">
                      <m:r>
                        <a:rPr lang="en-US" altLang="zh-CN">
                          <a:solidFill>
                            <a:srgbClr val="080808"/>
                          </a:solidFill>
                          <a:latin typeface="Cambria Math" panose="02040503050406030204" pitchFamily="18" charset="0"/>
                          <a:cs typeface="Arial" panose="020B0604020202020204" pitchFamily="34" charset="0"/>
                        </a:rPr>
                        <m:t>𝑥</m:t>
                      </m:r>
                      <m:r>
                        <a:rPr lang="en-US" altLang="zh-CN">
                          <a:solidFill>
                            <a:srgbClr val="080808"/>
                          </a:solidFill>
                          <a:latin typeface="Cambria Math" panose="02040503050406030204" pitchFamily="18" charset="0"/>
                          <a:cs typeface="Arial" panose="020B0604020202020204" pitchFamily="34" charset="0"/>
                        </a:rPr>
                        <m:t>∈</m:t>
                      </m:r>
                      <m:sSup>
                        <m:sSupPr>
                          <m:ctrlPr>
                            <a:rPr lang="en-US" altLang="zh-CN" i="1">
                              <a:solidFill>
                                <a:srgbClr val="080808"/>
                              </a:solidFill>
                              <a:latin typeface="Cambria Math" charset="0"/>
                              <a:cs typeface="Arial" panose="020B0604020202020204" pitchFamily="34" charset="0"/>
                            </a:rPr>
                          </m:ctrlPr>
                        </m:sSupPr>
                        <m:e>
                          <m:r>
                            <a:rPr lang="en-US" altLang="zh-CN">
                              <a:solidFill>
                                <a:srgbClr val="080808"/>
                              </a:solidFill>
                              <a:latin typeface="Cambria Math" panose="02040503050406030204" pitchFamily="18" charset="0"/>
                              <a:cs typeface="Arial" panose="020B0604020202020204" pitchFamily="34" charset="0"/>
                            </a:rPr>
                            <m:t>𝑅</m:t>
                          </m:r>
                        </m:e>
                        <m:sup>
                          <m:r>
                            <a:rPr lang="en-US" altLang="zh-CN">
                              <a:solidFill>
                                <a:srgbClr val="080808"/>
                              </a:solidFill>
                              <a:latin typeface="Cambria Math" panose="02040503050406030204" pitchFamily="18" charset="0"/>
                              <a:cs typeface="Arial" panose="020B0604020202020204" pitchFamily="34" charset="0"/>
                            </a:rPr>
                            <m:t>𝑁</m:t>
                          </m:r>
                        </m:sup>
                      </m:sSup>
                    </m:oMath>
                  </a14:m>
                  <a:r>
                    <a:rPr lang="en-US" altLang="zh-CN" dirty="0">
                      <a:solidFill>
                        <a:srgbClr val="080808"/>
                      </a:solidFill>
                      <a:latin typeface="Arial" panose="020B0604020202020204" pitchFamily="34" charset="0"/>
                      <a:cs typeface="Arial" panose="020B0604020202020204" pitchFamily="34" charset="0"/>
                    </a:rPr>
                    <a:t> </a:t>
                  </a:r>
                  <a:endParaRPr lang="zh-CN" altLang="en-US" dirty="0">
                    <a:solidFill>
                      <a:srgbClr val="080808"/>
                    </a:solidFill>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607115" y="3097704"/>
                  <a:ext cx="1536619" cy="646331"/>
                </a:xfrm>
                <a:prstGeom prst="rect">
                  <a:avLst/>
                </a:prstGeom>
                <a:blipFill>
                  <a:blip r:embed="rId9"/>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671900" y="3097704"/>
                  <a:ext cx="1565545" cy="646331"/>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a:solidFill>
                        <a:srgbClr val="080808"/>
                      </a:solidFill>
                      <a:latin typeface="Arial" panose="020B0604020202020204" pitchFamily="34" charset="0"/>
                      <a:cs typeface="Arial" panose="020B0604020202020204" pitchFamily="34" charset="0"/>
                    </a:rPr>
                    <a:t>Dictionary:</a:t>
                  </a:r>
                </a:p>
                <a:p>
                  <a:pPr algn="ctr"/>
                  <a:r>
                    <a:rPr lang="en-US" altLang="zh-CN" dirty="0">
                      <a:solidFill>
                        <a:srgbClr val="080808"/>
                      </a:solidFill>
                      <a:latin typeface="Arial" panose="020B0604020202020204" pitchFamily="34" charset="0"/>
                      <a:cs typeface="Arial" panose="020B0604020202020204" pitchFamily="34" charset="0"/>
                    </a:rPr>
                    <a:t> </a:t>
                  </a:r>
                  <a14:m>
                    <m:oMath xmlns:m="http://schemas.openxmlformats.org/officeDocument/2006/math">
                      <m:r>
                        <a:rPr lang="en-US" altLang="zh-CN">
                          <a:solidFill>
                            <a:srgbClr val="080808"/>
                          </a:solidFill>
                          <a:latin typeface="Cambria Math" panose="02040503050406030204" pitchFamily="18" charset="0"/>
                          <a:cs typeface="Arial" panose="020B0604020202020204" pitchFamily="34" charset="0"/>
                        </a:rPr>
                        <m:t>𝐷</m:t>
                      </m:r>
                      <m:r>
                        <a:rPr lang="en-US" altLang="zh-CN">
                          <a:solidFill>
                            <a:srgbClr val="080808"/>
                          </a:solidFill>
                          <a:latin typeface="Cambria Math" panose="02040503050406030204" pitchFamily="18" charset="0"/>
                          <a:cs typeface="Arial" panose="020B0604020202020204" pitchFamily="34" charset="0"/>
                        </a:rPr>
                        <m:t>∈</m:t>
                      </m:r>
                      <m:sSup>
                        <m:sSupPr>
                          <m:ctrlPr>
                            <a:rPr lang="en-US" altLang="zh-CN" i="1">
                              <a:solidFill>
                                <a:srgbClr val="080808"/>
                              </a:solidFill>
                              <a:latin typeface="Cambria Math" charset="0"/>
                              <a:cs typeface="Arial" panose="020B0604020202020204" pitchFamily="34" charset="0"/>
                            </a:rPr>
                          </m:ctrlPr>
                        </m:sSupPr>
                        <m:e>
                          <m:r>
                            <a:rPr lang="en-US" altLang="zh-CN">
                              <a:solidFill>
                                <a:srgbClr val="080808"/>
                              </a:solidFill>
                              <a:latin typeface="Cambria Math" panose="02040503050406030204" pitchFamily="18" charset="0"/>
                              <a:cs typeface="Arial" panose="020B0604020202020204" pitchFamily="34" charset="0"/>
                            </a:rPr>
                            <m:t>𝑅</m:t>
                          </m:r>
                        </m:e>
                        <m:sup>
                          <m:r>
                            <a:rPr lang="en-US" altLang="zh-CN">
                              <a:solidFill>
                                <a:srgbClr val="080808"/>
                              </a:solidFill>
                              <a:latin typeface="Cambria Math" panose="02040503050406030204" pitchFamily="18" charset="0"/>
                              <a:cs typeface="Arial" panose="020B0604020202020204" pitchFamily="34" charset="0"/>
                            </a:rPr>
                            <m:t>𝑁</m:t>
                          </m:r>
                          <m:r>
                            <a:rPr lang="en-US" altLang="zh-CN">
                              <a:solidFill>
                                <a:srgbClr val="080808"/>
                              </a:solidFill>
                              <a:latin typeface="Cambria Math" panose="02040503050406030204" pitchFamily="18" charset="0"/>
                              <a:cs typeface="Arial" panose="020B0604020202020204" pitchFamily="34" charset="0"/>
                            </a:rPr>
                            <m:t>×</m:t>
                          </m:r>
                          <m:r>
                            <a:rPr lang="en-US" altLang="zh-CN">
                              <a:solidFill>
                                <a:srgbClr val="080808"/>
                              </a:solidFill>
                              <a:latin typeface="Cambria Math" panose="02040503050406030204" pitchFamily="18" charset="0"/>
                              <a:cs typeface="Arial" panose="020B0604020202020204" pitchFamily="34" charset="0"/>
                            </a:rPr>
                            <m:t>𝐾</m:t>
                          </m:r>
                        </m:sup>
                      </m:sSup>
                    </m:oMath>
                  </a14:m>
                  <a:endParaRPr lang="zh-CN" altLang="en-US" dirty="0">
                    <a:solidFill>
                      <a:srgbClr val="080808"/>
                    </a:solidFill>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671900" y="3097704"/>
                  <a:ext cx="1565545" cy="646331"/>
                </a:xfrm>
                <a:prstGeom prst="rect">
                  <a:avLst/>
                </a:prstGeom>
                <a:blipFill>
                  <a:blip r:embed="rId10"/>
                  <a:stretch>
                    <a:fillRect/>
                  </a:stretch>
                </a:blipFill>
                <a:ln>
                  <a:noFill/>
                </a:ln>
              </p:spPr>
              <p:txBody>
                <a:bodyPr/>
                <a:lstStyle/>
                <a:p>
                  <a:r>
                    <a:rPr lang="zh-CN" altLang="en-US">
                      <a:noFill/>
                    </a:rPr>
                    <a:t> </a:t>
                  </a:r>
                </a:p>
              </p:txBody>
            </p:sp>
          </mc:Fallback>
        </mc:AlternateContent>
        <p:sp>
          <p:nvSpPr>
            <p:cNvPr id="21" name="TextBox 20"/>
            <p:cNvSpPr txBox="1"/>
            <p:nvPr/>
          </p:nvSpPr>
          <p:spPr>
            <a:xfrm>
              <a:off x="1016605" y="3097704"/>
              <a:ext cx="2238883" cy="646331"/>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smtClean="0">
                  <a:solidFill>
                    <a:srgbClr val="080808"/>
                  </a:solidFill>
                  <a:latin typeface="Arial" panose="020B0604020202020204" pitchFamily="34" charset="0"/>
                  <a:cs typeface="Arial" panose="020B0604020202020204" pitchFamily="34" charset="0"/>
                </a:rPr>
                <a:t>Unknown sparse coefficients</a:t>
              </a:r>
              <a:endParaRPr lang="zh-CN" altLang="en-US" dirty="0">
                <a:solidFill>
                  <a:srgbClr val="080808"/>
                </a:solidFill>
                <a:latin typeface="Arial" panose="020B0604020202020204" pitchFamily="34" charset="0"/>
                <a:cs typeface="Arial" panose="020B0604020202020204" pitchFamily="34" charset="0"/>
              </a:endParaRPr>
            </a:p>
          </p:txBody>
        </p:sp>
        <p:sp>
          <p:nvSpPr>
            <p:cNvPr id="22" name="TextBox 21"/>
            <p:cNvSpPr txBox="1"/>
            <p:nvPr/>
          </p:nvSpPr>
          <p:spPr>
            <a:xfrm>
              <a:off x="7452320" y="3068960"/>
              <a:ext cx="1095022" cy="369332"/>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smtClean="0">
                  <a:solidFill>
                    <a:sysClr val="windowText" lastClr="000000"/>
                  </a:solidFill>
                  <a:latin typeface="Arial" panose="020B0604020202020204" pitchFamily="34" charset="0"/>
                  <a:cs typeface="Arial" panose="020B0604020202020204" pitchFamily="34" charset="0"/>
                </a:rPr>
                <a:t>Noise</a:t>
              </a:r>
              <a:endParaRPr lang="zh-CN" altLang="en-US" dirty="0">
                <a:solidFill>
                  <a:sysClr val="windowText" lastClr="000000"/>
                </a:solidFill>
                <a:latin typeface="Arial" panose="020B0604020202020204" pitchFamily="34" charset="0"/>
                <a:cs typeface="Arial" panose="020B0604020202020204" pitchFamily="34" charset="0"/>
              </a:endParaRPr>
            </a:p>
          </p:txBody>
        </p:sp>
        <p:sp>
          <p:nvSpPr>
            <p:cNvPr id="11" name="Right Arrow 10"/>
            <p:cNvSpPr/>
            <p:nvPr/>
          </p:nvSpPr>
          <p:spPr bwMode="auto">
            <a:xfrm rot="8353753">
              <a:off x="2896303" y="2596015"/>
              <a:ext cx="562112" cy="287513"/>
            </a:xfrm>
            <a:prstGeom prst="rightArrow">
              <a:avLst/>
            </a:prstGeom>
            <a:solidFill>
              <a:schemeClr val="tx1">
                <a:lumMod val="20000"/>
                <a:lumOff val="80000"/>
                <a:alpha val="60000"/>
              </a:schemeClr>
            </a:solidFill>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ln w="0"/>
                <a:effectLst>
                  <a:outerShdw blurRad="38100" dist="19050" dir="2700000" algn="tl" rotWithShape="0">
                    <a:schemeClr val="dk1">
                      <a:alpha val="40000"/>
                    </a:schemeClr>
                  </a:outerShdw>
                </a:effectLst>
              </a:endParaRPr>
            </a:p>
          </p:txBody>
        </p:sp>
        <p:sp>
          <p:nvSpPr>
            <p:cNvPr id="24" name="Right Arrow 23"/>
            <p:cNvSpPr/>
            <p:nvPr/>
          </p:nvSpPr>
          <p:spPr bwMode="auto">
            <a:xfrm rot="7389513">
              <a:off x="4511926" y="2632793"/>
              <a:ext cx="562112" cy="287513"/>
            </a:xfrm>
            <a:prstGeom prst="rightArrow">
              <a:avLst/>
            </a:prstGeom>
            <a:solidFill>
              <a:schemeClr val="tx1">
                <a:lumMod val="20000"/>
                <a:lumOff val="80000"/>
                <a:alpha val="60000"/>
              </a:schemeClr>
            </a:solidFill>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ln w="0"/>
                <a:effectLst>
                  <a:outerShdw blurRad="38100" dist="19050" dir="2700000" algn="tl" rotWithShape="0">
                    <a:schemeClr val="dk1">
                      <a:alpha val="40000"/>
                    </a:schemeClr>
                  </a:outerShdw>
                </a:effectLst>
              </a:endParaRPr>
            </a:p>
          </p:txBody>
        </p:sp>
        <p:sp>
          <p:nvSpPr>
            <p:cNvPr id="25" name="Right Arrow 24"/>
            <p:cNvSpPr/>
            <p:nvPr/>
          </p:nvSpPr>
          <p:spPr bwMode="auto">
            <a:xfrm rot="3936227">
              <a:off x="5718466" y="2655879"/>
              <a:ext cx="541059" cy="299653"/>
            </a:xfrm>
            <a:prstGeom prst="rightArrow">
              <a:avLst/>
            </a:prstGeom>
            <a:solidFill>
              <a:schemeClr val="tx1">
                <a:lumMod val="20000"/>
                <a:lumOff val="80000"/>
                <a:alpha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p>
          </p:txBody>
        </p:sp>
        <p:sp>
          <p:nvSpPr>
            <p:cNvPr id="26" name="Right Arrow 25"/>
            <p:cNvSpPr/>
            <p:nvPr/>
          </p:nvSpPr>
          <p:spPr bwMode="auto">
            <a:xfrm rot="2633834">
              <a:off x="6978140" y="2540987"/>
              <a:ext cx="541059" cy="299653"/>
            </a:xfrm>
            <a:prstGeom prst="rightArrow">
              <a:avLst/>
            </a:prstGeom>
            <a:solidFill>
              <a:schemeClr val="tx1">
                <a:lumMod val="20000"/>
                <a:lumOff val="80000"/>
                <a:alpha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p>
          </p:txBody>
        </p:sp>
      </p:grpSp>
    </p:spTree>
    <p:extLst>
      <p:ext uri="{BB962C8B-B14F-4D97-AF65-F5344CB8AC3E}">
        <p14:creationId xmlns:p14="http://schemas.microsoft.com/office/powerpoint/2010/main" val="3931934823"/>
      </p:ext>
    </p:extLst>
  </p:cSld>
  <p:clrMapOvr>
    <a:masterClrMapping/>
  </p:clrMapOvr>
  <mc:AlternateContent xmlns:mc="http://schemas.openxmlformats.org/markup-compatibility/2006" xmlns:p14="http://schemas.microsoft.com/office/powerpoint/2010/main">
    <mc:Choice Requires="p14">
      <p:transition p14:dur="10" advTm="54427"/>
    </mc:Choice>
    <mc:Fallback xmlns="">
      <p:transition advTm="5442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8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048" name="Rectangle 30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7"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48" name="灯片编号占位符 2"/>
          <p:cNvSpPr>
            <a:spLocks noGrp="1"/>
          </p:cNvSpPr>
          <p:nvPr>
            <p:ph type="sldNum" sz="quarter" idx="12"/>
          </p:nvPr>
        </p:nvSpPr>
        <p:spPr>
          <a:xfrm>
            <a:off x="7217584" y="6400800"/>
            <a:ext cx="1905000" cy="457200"/>
          </a:xfrm>
        </p:spPr>
        <p:txBody>
          <a:bodyPr/>
          <a:lstStyle/>
          <a:p>
            <a:pPr lvl="1" algn="r"/>
            <a:fld id="{69B3A2C1-5DF4-430C-A319-877F6B572CE7}" type="slidenum">
              <a:rPr lang="zh-CN" altLang="en-US" smtClean="0"/>
              <a:pPr lvl="1" algn="r"/>
              <a:t>4</a:t>
            </a:fld>
            <a:endParaRPr lang="zh-CN" altLang="en-US" dirty="0"/>
          </a:p>
        </p:txBody>
      </p:sp>
      <p:sp>
        <p:nvSpPr>
          <p:cNvPr id="6" name="Rectangle 59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标题 4"/>
          <p:cNvSpPr>
            <a:spLocks noGrp="1"/>
          </p:cNvSpPr>
          <p:nvPr>
            <p:ph type="title"/>
          </p:nvPr>
        </p:nvSpPr>
        <p:spPr>
          <a:xfrm>
            <a:off x="609600" y="142852"/>
            <a:ext cx="8210872" cy="1053900"/>
          </a:xfrm>
        </p:spPr>
        <p:txBody>
          <a:bodyPr/>
          <a:lstStyle/>
          <a:p>
            <a:r>
              <a:rPr lang="en-US" altLang="zh-CN" sz="4000" dirty="0" smtClean="0"/>
              <a:t>Introduction: </a:t>
            </a:r>
            <a:r>
              <a:rPr lang="en-US" altLang="zh-CN" sz="3600" b="0" i="1" dirty="0" smtClean="0"/>
              <a:t>dictionary learning</a:t>
            </a:r>
            <a:endParaRPr lang="zh-CN" altLang="en-US" sz="3600" b="0" i="1" dirty="0"/>
          </a:p>
        </p:txBody>
      </p:sp>
      <p:graphicFrame>
        <p:nvGraphicFramePr>
          <p:cNvPr id="8" name="Diagram 7"/>
          <p:cNvGraphicFramePr/>
          <p:nvPr>
            <p:extLst>
              <p:ext uri="{D42A27DB-BD31-4B8C-83A1-F6EECF244321}">
                <p14:modId xmlns:p14="http://schemas.microsoft.com/office/powerpoint/2010/main" val="3862337077"/>
              </p:ext>
            </p:extLst>
          </p:nvPr>
        </p:nvGraphicFramePr>
        <p:xfrm>
          <a:off x="791580" y="1339604"/>
          <a:ext cx="7785866" cy="5104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828047"/>
      </p:ext>
    </p:extLst>
  </p:cSld>
  <p:clrMapOvr>
    <a:masterClrMapping/>
  </p:clrMapOvr>
  <mc:AlternateContent xmlns:mc="http://schemas.openxmlformats.org/markup-compatibility/2006" xmlns:p14="http://schemas.microsoft.com/office/powerpoint/2010/main">
    <mc:Choice Requires="p14">
      <p:transition p14:dur="10" advTm="36033"/>
    </mc:Choice>
    <mc:Fallback xmlns="">
      <p:transition advTm="3603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5</a:t>
            </a:fld>
            <a:endParaRPr lang="zh-CN" altLang="en-US"/>
          </a:p>
        </p:txBody>
      </p:sp>
      <p:sp>
        <p:nvSpPr>
          <p:cNvPr id="5" name="标题 4"/>
          <p:cNvSpPr>
            <a:spLocks noGrp="1"/>
          </p:cNvSpPr>
          <p:nvPr>
            <p:ph type="title"/>
          </p:nvPr>
        </p:nvSpPr>
        <p:spPr/>
        <p:txBody>
          <a:bodyPr/>
          <a:lstStyle/>
          <a:p>
            <a:r>
              <a:rPr lang="en-US" altLang="zh-CN" sz="4000" dirty="0" smtClean="0"/>
              <a:t>Introduction: </a:t>
            </a:r>
            <a:r>
              <a:rPr lang="en-US" altLang="zh-CN" sz="3600" b="0" i="1" dirty="0" smtClean="0">
                <a:effectLst/>
              </a:rPr>
              <a:t>transform coding</a:t>
            </a:r>
            <a:endParaRPr lang="zh-CN" altLang="en-US" b="0" i="1" dirty="0">
              <a:effectLst/>
            </a:endParaRPr>
          </a:p>
        </p:txBody>
      </p:sp>
      <p:sp>
        <p:nvSpPr>
          <p:cNvPr id="7" name="TextBox 6"/>
          <p:cNvSpPr txBox="1"/>
          <p:nvPr/>
        </p:nvSpPr>
        <p:spPr>
          <a:xfrm>
            <a:off x="976846" y="1366607"/>
            <a:ext cx="7645603" cy="1477328"/>
          </a:xfrm>
          <a:prstGeom prst="rect">
            <a:avLst/>
          </a:prstGeom>
          <a:noFill/>
        </p:spPr>
        <p:txBody>
          <a:bodyPr wrap="square" rtlCol="0">
            <a:spAutoFit/>
          </a:bodyPr>
          <a:lstStyle/>
          <a:p>
            <a:pPr marL="285750" indent="-285750">
              <a:buFont typeface="Wingdings" panose="05000000000000000000" pitchFamily="2" charset="2"/>
              <a:buChar char="l"/>
            </a:pPr>
            <a:endParaRPr lang="en-US" altLang="zh-CN" dirty="0" smtClean="0">
              <a:solidFill>
                <a:schemeClr val="accent2">
                  <a:lumMod val="75000"/>
                </a:schemeClr>
              </a:solidFill>
            </a:endParaRPr>
          </a:p>
          <a:p>
            <a:pPr marL="285750" indent="-285750">
              <a:buFont typeface="Wingdings" panose="05000000000000000000" pitchFamily="2" charset="2"/>
              <a:buChar char="l"/>
            </a:pPr>
            <a:r>
              <a:rPr lang="en-US" altLang="zh-CN" dirty="0" smtClean="0">
                <a:solidFill>
                  <a:srgbClr val="FF0000"/>
                </a:solidFill>
                <a:latin typeface="Arial" panose="020B0604020202020204" pitchFamily="34" charset="0"/>
                <a:cs typeface="Arial" panose="020B0604020202020204" pitchFamily="34" charset="0"/>
              </a:rPr>
              <a:t>JPEG, JPEG2000 </a:t>
            </a:r>
            <a:r>
              <a:rPr lang="en-US" altLang="zh-CN" dirty="0" smtClean="0">
                <a:latin typeface="Arial" panose="020B0604020202020204" pitchFamily="34" charset="0"/>
                <a:cs typeface="Arial" panose="020B0604020202020204" pitchFamily="34" charset="0"/>
              </a:rPr>
              <a:t>employ predefined transforms: </a:t>
            </a:r>
            <a:r>
              <a:rPr lang="en-US" altLang="zh-CN" dirty="0" smtClean="0">
                <a:solidFill>
                  <a:srgbClr val="FF0000"/>
                </a:solidFill>
                <a:latin typeface="Arial" panose="020B0604020202020204" pitchFamily="34" charset="0"/>
                <a:cs typeface="Arial" panose="020B0604020202020204" pitchFamily="34" charset="0"/>
              </a:rPr>
              <a:t>DCT, DWT</a:t>
            </a:r>
            <a:r>
              <a:rPr lang="en-US" altLang="zh-CN"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The high frequency coefficients are truncated in image compression</a:t>
            </a: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May induce </a:t>
            </a:r>
            <a:r>
              <a:rPr lang="en-US" altLang="zh-CN" dirty="0" smtClean="0">
                <a:solidFill>
                  <a:srgbClr val="FF0000"/>
                </a:solidFill>
                <a:latin typeface="Arial" panose="020B0604020202020204" pitchFamily="34" charset="0"/>
                <a:cs typeface="Arial" panose="020B0604020202020204" pitchFamily="34" charset="0"/>
              </a:rPr>
              <a:t>blur</a:t>
            </a:r>
            <a:r>
              <a:rPr lang="en-US" altLang="zh-CN" dirty="0" smtClean="0">
                <a:latin typeface="Arial" panose="020B0604020202020204" pitchFamily="34" charset="0"/>
                <a:cs typeface="Arial" panose="020B0604020202020204" pitchFamily="34" charset="0"/>
              </a:rPr>
              <a:t> or </a:t>
            </a:r>
            <a:r>
              <a:rPr lang="en-US" altLang="zh-CN" dirty="0" smtClean="0">
                <a:solidFill>
                  <a:srgbClr val="FF0000"/>
                </a:solidFill>
                <a:latin typeface="Arial" panose="020B0604020202020204" pitchFamily="34" charset="0"/>
                <a:cs typeface="Arial" panose="020B0604020202020204" pitchFamily="34" charset="0"/>
              </a:rPr>
              <a:t>ringing effect </a:t>
            </a:r>
            <a:r>
              <a:rPr lang="en-US" altLang="zh-CN" dirty="0" smtClean="0">
                <a:latin typeface="Arial" panose="020B0604020202020204" pitchFamily="34" charset="0"/>
                <a:cs typeface="Arial" panose="020B0604020202020204" pitchFamily="34" charset="0"/>
              </a:rPr>
              <a:t>in low bit-rate!</a:t>
            </a:r>
          </a:p>
          <a:p>
            <a:pPr marL="285750" indent="-285750">
              <a:buFont typeface="Wingdings" panose="05000000000000000000" pitchFamily="2" charset="2"/>
              <a:buChar char="l"/>
            </a:pPr>
            <a:endParaRPr lang="zh-CN" altLang="en-US" dirty="0">
              <a:latin typeface="Arial" panose="020B0604020202020204" pitchFamily="34" charset="0"/>
              <a:cs typeface="Arial" panose="020B0604020202020204" pitchFamily="34" charset="0"/>
            </a:endParaRPr>
          </a:p>
        </p:txBody>
      </p:sp>
      <p:sp>
        <p:nvSpPr>
          <p:cNvPr id="9" name="Rounded Rectangle 8"/>
          <p:cNvSpPr/>
          <p:nvPr/>
        </p:nvSpPr>
        <p:spPr bwMode="auto">
          <a:xfrm>
            <a:off x="881589" y="1356782"/>
            <a:ext cx="7515835" cy="1352138"/>
          </a:xfrm>
          <a:prstGeom prst="roundRect">
            <a:avLst/>
          </a:prstGeom>
          <a:noFill/>
          <a:ln w="57150">
            <a:solidFill>
              <a:schemeClr val="accent4">
                <a:lumMod val="10000"/>
                <a:lumOff val="90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5" name="Rounded Rectangle 14"/>
          <p:cNvSpPr/>
          <p:nvPr/>
        </p:nvSpPr>
        <p:spPr bwMode="auto">
          <a:xfrm>
            <a:off x="2906815" y="1213875"/>
            <a:ext cx="3520919" cy="388348"/>
          </a:xfrm>
          <a:prstGeom prst="roundRect">
            <a:avLst/>
          </a:prstGeom>
          <a:solidFill>
            <a:schemeClr val="accent4">
              <a:lumMod val="10000"/>
              <a:lumOff val="9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latin typeface="Arial" panose="020B0604020202020204" pitchFamily="34" charset="0"/>
                <a:cs typeface="Arial" panose="020B0604020202020204" pitchFamily="34" charset="0"/>
              </a:rPr>
              <a:t>DCT- or wavelet-based codec</a:t>
            </a:r>
            <a:endParaRPr lang="zh-CN" altLang="en-US" dirty="0">
              <a:latin typeface="Arial" panose="020B0604020202020204" pitchFamily="34" charset="0"/>
              <a:cs typeface="Arial" panose="020B0604020202020204" pitchFamily="34" charset="0"/>
            </a:endParaRPr>
          </a:p>
        </p:txBody>
      </p:sp>
      <p:sp>
        <p:nvSpPr>
          <p:cNvPr id="16" name="Rounded Rectangle 15"/>
          <p:cNvSpPr/>
          <p:nvPr/>
        </p:nvSpPr>
        <p:spPr bwMode="auto">
          <a:xfrm>
            <a:off x="881590" y="3192689"/>
            <a:ext cx="7515834" cy="3222902"/>
          </a:xfrm>
          <a:prstGeom prst="roundRect">
            <a:avLst/>
          </a:prstGeom>
          <a:noFill/>
          <a:ln w="57150">
            <a:solidFill>
              <a:srgbClr val="CCECFF"/>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7" name="Rounded Rectangle 16"/>
          <p:cNvSpPr/>
          <p:nvPr/>
        </p:nvSpPr>
        <p:spPr bwMode="auto">
          <a:xfrm>
            <a:off x="3251382" y="3030426"/>
            <a:ext cx="2850788" cy="443579"/>
          </a:xfrm>
          <a:prstGeom prst="round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latin typeface="Arial" panose="020B0604020202020204" pitchFamily="34" charset="0"/>
                <a:cs typeface="Arial" panose="020B0604020202020204" pitchFamily="34" charset="0"/>
              </a:rPr>
              <a:t>Learning-based codec</a:t>
            </a:r>
            <a:endParaRPr lang="zh-CN" altLang="en-US" dirty="0">
              <a:latin typeface="Arial" panose="020B0604020202020204" pitchFamily="34" charset="0"/>
              <a:cs typeface="Arial" panose="020B0604020202020204" pitchFamily="34" charset="0"/>
            </a:endParaRPr>
          </a:p>
        </p:txBody>
      </p:sp>
      <p:sp>
        <p:nvSpPr>
          <p:cNvPr id="18" name="TextBox 17"/>
          <p:cNvSpPr txBox="1"/>
          <p:nvPr/>
        </p:nvSpPr>
        <p:spPr>
          <a:xfrm>
            <a:off x="1331640" y="3284693"/>
            <a:ext cx="1803454" cy="369332"/>
          </a:xfrm>
          <a:prstGeom prst="rect">
            <a:avLst/>
          </a:prstGeom>
          <a:noFill/>
        </p:spPr>
        <p:txBody>
          <a:bodyPr wrap="square" rtlCol="0">
            <a:spAutoFit/>
          </a:bodyPr>
          <a:lstStyle/>
          <a:p>
            <a:r>
              <a:rPr lang="en-US" altLang="zh-CN" b="1" dirty="0" smtClean="0">
                <a:latin typeface="Arial" panose="020B0604020202020204" pitchFamily="34" charset="0"/>
                <a:cs typeface="Arial" panose="020B0604020202020204" pitchFamily="34" charset="0"/>
              </a:rPr>
              <a:t>Much better!</a:t>
            </a:r>
            <a:endParaRPr lang="zh-CN" altLang="en-US" b="1" dirty="0">
              <a:latin typeface="Arial" panose="020B0604020202020204" pitchFamily="34" charset="0"/>
              <a:cs typeface="Arial" panose="020B0604020202020204" pitchFamily="34" charset="0"/>
            </a:endParaRPr>
          </a:p>
        </p:txBody>
      </p:sp>
      <p:sp>
        <p:nvSpPr>
          <p:cNvPr id="24" name="TextBox 23"/>
          <p:cNvSpPr txBox="1"/>
          <p:nvPr/>
        </p:nvSpPr>
        <p:spPr>
          <a:xfrm>
            <a:off x="5914065" y="5769260"/>
            <a:ext cx="2438355"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Record the nonzero and transmit!</a:t>
            </a:r>
            <a:endParaRPr lang="zh-CN" altLang="en-US" dirty="0">
              <a:latin typeface="Arial" panose="020B0604020202020204" pitchFamily="34" charset="0"/>
              <a:cs typeface="Arial" panose="020B0604020202020204" pitchFamily="34" charset="0"/>
            </a:endParaRPr>
          </a:p>
        </p:txBody>
      </p:sp>
      <p:grpSp>
        <p:nvGrpSpPr>
          <p:cNvPr id="25" name="Group 24"/>
          <p:cNvGrpSpPr/>
          <p:nvPr/>
        </p:nvGrpSpPr>
        <p:grpSpPr>
          <a:xfrm>
            <a:off x="1649776" y="3519010"/>
            <a:ext cx="6207589" cy="2533036"/>
            <a:chOff x="1649776" y="3519010"/>
            <a:chExt cx="6207589" cy="2533036"/>
          </a:xfrm>
        </p:grpSpPr>
        <p:grpSp>
          <p:nvGrpSpPr>
            <p:cNvPr id="6" name="Group 5"/>
            <p:cNvGrpSpPr/>
            <p:nvPr/>
          </p:nvGrpSpPr>
          <p:grpSpPr>
            <a:xfrm>
              <a:off x="1649776" y="3519010"/>
              <a:ext cx="6207589" cy="2533036"/>
              <a:chOff x="1080141" y="3105542"/>
              <a:chExt cx="7002249" cy="3140242"/>
            </a:xfrm>
          </p:grpSpPr>
          <p:cxnSp>
            <p:nvCxnSpPr>
              <p:cNvPr id="10" name="Straight Connector 9"/>
              <p:cNvCxnSpPr>
                <a:stCxn id="8" idx="0"/>
                <a:endCxn id="8" idx="2"/>
              </p:cNvCxnSpPr>
              <p:nvPr/>
            </p:nvCxnSpPr>
            <p:spPr bwMode="auto">
              <a:xfrm>
                <a:off x="2424711" y="3485013"/>
                <a:ext cx="0" cy="1025823"/>
              </a:xfrm>
              <a:prstGeom prst="lin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cxnSp>
          <p:grpSp>
            <p:nvGrpSpPr>
              <p:cNvPr id="63" name="Group 62"/>
              <p:cNvGrpSpPr/>
              <p:nvPr/>
            </p:nvGrpSpPr>
            <p:grpSpPr>
              <a:xfrm>
                <a:off x="1691680" y="3485013"/>
                <a:ext cx="1466062" cy="1025823"/>
                <a:chOff x="2006715" y="3609020"/>
                <a:chExt cx="1440160" cy="1035115"/>
              </a:xfrm>
              <a:solidFill>
                <a:schemeClr val="bg2"/>
              </a:solidFill>
            </p:grpSpPr>
            <p:sp>
              <p:nvSpPr>
                <p:cNvPr id="8" name="Rectangle 7"/>
                <p:cNvSpPr/>
                <p:nvPr/>
              </p:nvSpPr>
              <p:spPr bwMode="auto">
                <a:xfrm>
                  <a:off x="2006715" y="3609020"/>
                  <a:ext cx="1440160" cy="1035115"/>
                </a:xfrm>
                <a:prstGeom prst="rect">
                  <a:avLst/>
                </a:prstGeom>
                <a:solidFill>
                  <a:srgbClr val="CCECFF"/>
                </a:solidFill>
                <a:ln w="0">
                  <a:solidFill>
                    <a:schemeClr val="bg2">
                      <a:lumMod val="50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cxnSp>
              <p:nvCxnSpPr>
                <p:cNvPr id="12" name="Straight Connector 11"/>
                <p:cNvCxnSpPr/>
                <p:nvPr/>
              </p:nvCxnSpPr>
              <p:spPr bwMode="auto">
                <a:xfrm>
                  <a:off x="308683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366755" y="3609020"/>
                  <a:ext cx="0" cy="1035115"/>
                </a:xfrm>
                <a:prstGeom prst="line">
                  <a:avLst/>
                </a:prstGeom>
                <a:grpFill/>
                <a:ln w="9525" cap="flat" cmpd="sng" algn="ctr">
                  <a:solidFill>
                    <a:schemeClr val="tx1"/>
                  </a:solidFill>
                  <a:prstDash val="solid"/>
                  <a:round/>
                  <a:headEnd type="none" w="med" len="med"/>
                  <a:tailEnd type="none" w="med" len="med"/>
                </a:ln>
                <a:effectLst/>
              </p:spPr>
            </p:cxnSp>
          </p:grpSp>
          <p:grpSp>
            <p:nvGrpSpPr>
              <p:cNvPr id="27" name="Group 26"/>
              <p:cNvGrpSpPr/>
              <p:nvPr/>
            </p:nvGrpSpPr>
            <p:grpSpPr>
              <a:xfrm>
                <a:off x="3890773" y="3516523"/>
                <a:ext cx="2121387" cy="994313"/>
                <a:chOff x="4481990" y="3609020"/>
                <a:chExt cx="2070230" cy="1035115"/>
              </a:xfrm>
              <a:solidFill>
                <a:schemeClr val="bg2"/>
              </a:solidFill>
            </p:grpSpPr>
            <p:sp>
              <p:nvSpPr>
                <p:cNvPr id="14" name="Rectangle 13"/>
                <p:cNvSpPr/>
                <p:nvPr/>
              </p:nvSpPr>
              <p:spPr bwMode="auto">
                <a:xfrm>
                  <a:off x="4481990" y="3609020"/>
                  <a:ext cx="2070230" cy="1035115"/>
                </a:xfrm>
                <a:prstGeom prst="rect">
                  <a:avLst/>
                </a:prstGeom>
                <a:solidFill>
                  <a:srgbClr val="CCECFF"/>
                </a:solidFill>
                <a:ln w="0">
                  <a:solidFill>
                    <a:schemeClr val="bg2">
                      <a:lumMod val="50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cxnSp>
              <p:nvCxnSpPr>
                <p:cNvPr id="19" name="Straight Connector 18"/>
                <p:cNvCxnSpPr/>
                <p:nvPr/>
              </p:nvCxnSpPr>
              <p:spPr bwMode="auto">
                <a:xfrm>
                  <a:off x="551710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87714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23718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515706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4797025" y="3609020"/>
                  <a:ext cx="0" cy="1035115"/>
                </a:xfrm>
                <a:prstGeom prst="line">
                  <a:avLst/>
                </a:prstGeom>
                <a:grp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9" name="Rectangle 38"/>
                  <p:cNvSpPr/>
                  <p:nvPr/>
                </p:nvSpPr>
                <p:spPr>
                  <a:xfrm>
                    <a:off x="1646675" y="3115681"/>
                    <a:ext cx="4800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oMath>
                      </m:oMathPara>
                    </a14:m>
                    <a:endParaRPr lang="zh-CN" alt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1646675" y="3115681"/>
                    <a:ext cx="480003" cy="369332"/>
                  </a:xfrm>
                  <a:prstGeom prst="rect">
                    <a:avLst/>
                  </a:prstGeom>
                  <a:blipFill>
                    <a:blip r:embed="rId3"/>
                    <a:stretch>
                      <a:fillRect b="-291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021767" y="3115681"/>
                    <a:ext cx="4800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𝑥</m:t>
                              </m:r>
                            </m:e>
                            <m:sub>
                              <m:r>
                                <a:rPr lang="en-US" altLang="zh-CN" b="0" i="0" smtClean="0">
                                  <a:latin typeface="Cambria Math" panose="02040503050406030204" pitchFamily="18" charset="0"/>
                                </a:rPr>
                                <m:t>2</m:t>
                              </m:r>
                            </m:sub>
                          </m:sSub>
                        </m:oMath>
                      </m:oMathPara>
                    </a14:m>
                    <a:endParaRPr lang="zh-CN" alt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2021767" y="3115681"/>
                    <a:ext cx="480003" cy="369332"/>
                  </a:xfrm>
                  <a:prstGeom prst="rect">
                    <a:avLst/>
                  </a:prstGeom>
                  <a:blipFill>
                    <a:blip r:embed="rId4"/>
                    <a:stretch>
                      <a:fillRect b="-291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696842" y="3115681"/>
                    <a:ext cx="4800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𝑥</m:t>
                              </m:r>
                            </m:e>
                            <m:sub>
                              <m:r>
                                <a:rPr lang="en-US" altLang="zh-CN" b="0" i="1" smtClean="0">
                                  <a:latin typeface="Cambria Math" panose="02040503050406030204" pitchFamily="18" charset="0"/>
                                </a:rPr>
                                <m:t>𝑛</m:t>
                              </m:r>
                            </m:sub>
                          </m:sSub>
                        </m:oMath>
                      </m:oMathPara>
                    </a14:m>
                    <a:endParaRPr lang="zh-CN" alt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2696842" y="3115681"/>
                    <a:ext cx="480003" cy="369332"/>
                  </a:xfrm>
                  <a:prstGeom prst="rect">
                    <a:avLst/>
                  </a:prstGeom>
                  <a:blipFill>
                    <a:blip r:embed="rId5"/>
                    <a:stretch>
                      <a:fillRect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366755" y="3111035"/>
                    <a:ext cx="4780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oMath>
                      </m:oMathPara>
                    </a14:m>
                    <a:endParaRPr lang="zh-CN" alt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2366755" y="3111035"/>
                    <a:ext cx="478015"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851920" y="3111035"/>
                    <a:ext cx="491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𝑑</m:t>
                              </m:r>
                            </m:e>
                            <m:sub>
                              <m:r>
                                <a:rPr lang="zh-CN" altLang="en-US" i="0">
                                  <a:latin typeface="Cambria Math" panose="02040503050406030204" pitchFamily="18" charset="0"/>
                                </a:rPr>
                                <m:t>1</m:t>
                              </m:r>
                            </m:sub>
                          </m:sSub>
                        </m:oMath>
                      </m:oMathPara>
                    </a14:m>
                    <a:endParaRPr lang="zh-CN" alt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3851920" y="3111035"/>
                    <a:ext cx="491865" cy="369332"/>
                  </a:xfrm>
                  <a:prstGeom prst="rect">
                    <a:avLst/>
                  </a:prstGeom>
                  <a:blipFill>
                    <a:blip r:embed="rId7"/>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211960" y="3111035"/>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𝑑</m:t>
                              </m:r>
                            </m:e>
                            <m:sub>
                              <m:r>
                                <a:rPr lang="en-US" altLang="zh-CN" b="0" i="0" smtClean="0">
                                  <a:latin typeface="Cambria Math" panose="02040503050406030204" pitchFamily="18" charset="0"/>
                                </a:rPr>
                                <m:t>2</m:t>
                              </m:r>
                            </m:sub>
                          </m:sSub>
                        </m:oMath>
                      </m:oMathPara>
                    </a14:m>
                    <a:endParaRPr lang="zh-CN" alt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4211960" y="3111035"/>
                    <a:ext cx="497187" cy="369332"/>
                  </a:xfrm>
                  <a:prstGeom prst="rect">
                    <a:avLst/>
                  </a:prstGeom>
                  <a:blipFill>
                    <a:blip r:embed="rId8"/>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607115" y="3105542"/>
                    <a:ext cx="5180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𝑑</m:t>
                              </m:r>
                            </m:e>
                            <m:sub>
                              <m:r>
                                <m:rPr>
                                  <m:sty m:val="p"/>
                                </m:rPr>
                                <a:rPr lang="en-US" altLang="zh-CN" b="0" i="0" smtClean="0">
                                  <a:latin typeface="Cambria Math" panose="02040503050406030204" pitchFamily="18" charset="0"/>
                                </a:rPr>
                                <m:t>K</m:t>
                              </m:r>
                            </m:sub>
                          </m:sSub>
                        </m:oMath>
                      </m:oMathPara>
                    </a14:m>
                    <a:endParaRPr lang="zh-CN" alt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5607115" y="3105542"/>
                    <a:ext cx="518027" cy="369332"/>
                  </a:xfrm>
                  <a:prstGeom prst="rect">
                    <a:avLst/>
                  </a:prstGeom>
                  <a:blipFill>
                    <a:blip r:embed="rId9"/>
                    <a:stretch>
                      <a:fillRect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544035" y="3115681"/>
                    <a:ext cx="4780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oMath>
                      </m:oMathPara>
                    </a14:m>
                    <a:endParaRPr lang="zh-CN" alt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4544035" y="3115681"/>
                    <a:ext cx="478015"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6555410" y="3149678"/>
                    <a:ext cx="487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en-US" altLang="zh-CN" b="0" i="1" smtClean="0">
                                  <a:latin typeface="Cambria Math" panose="02040503050406030204" pitchFamily="18" charset="0"/>
                                </a:rPr>
                                <m:t>𝑎</m:t>
                              </m:r>
                            </m:e>
                            <m:sub>
                              <m:r>
                                <a:rPr lang="zh-CN" altLang="en-US" i="0">
                                  <a:latin typeface="Cambria Math" panose="02040503050406030204" pitchFamily="18" charset="0"/>
                                </a:rPr>
                                <m:t>1</m:t>
                              </m:r>
                            </m:sub>
                          </m:sSub>
                        </m:oMath>
                      </m:oMathPara>
                    </a14:m>
                    <a:endParaRPr lang="zh-CN" alt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6555410" y="3149678"/>
                    <a:ext cx="487056" cy="369332"/>
                  </a:xfrm>
                  <a:prstGeom prst="rect">
                    <a:avLst/>
                  </a:prstGeom>
                  <a:blipFill>
                    <a:blip r:embed="rId11"/>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6914936" y="3149678"/>
                    <a:ext cx="4923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en-US" altLang="zh-CN" b="0" i="1" smtClean="0">
                                  <a:latin typeface="Cambria Math" panose="02040503050406030204" pitchFamily="18" charset="0"/>
                                </a:rPr>
                                <m:t>𝑎</m:t>
                              </m:r>
                            </m:e>
                            <m:sub>
                              <m:r>
                                <a:rPr lang="en-US" altLang="zh-CN" b="0" i="0" smtClean="0">
                                  <a:latin typeface="Cambria Math" panose="02040503050406030204" pitchFamily="18" charset="0"/>
                                </a:rPr>
                                <m:t>2</m:t>
                              </m:r>
                            </m:sub>
                          </m:sSub>
                        </m:oMath>
                      </m:oMathPara>
                    </a14:m>
                    <a:endParaRPr lang="zh-CN" alt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6914936" y="3149678"/>
                    <a:ext cx="492379" cy="369332"/>
                  </a:xfrm>
                  <a:prstGeom prst="rect">
                    <a:avLst/>
                  </a:prstGeom>
                  <a:blipFill>
                    <a:blip r:embed="rId12"/>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7575906" y="3149678"/>
                    <a:ext cx="5064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𝑛</m:t>
                              </m:r>
                            </m:sub>
                          </m:sSub>
                        </m:oMath>
                      </m:oMathPara>
                    </a14:m>
                    <a:endParaRPr lang="zh-CN" alt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7575906" y="3149678"/>
                    <a:ext cx="506484" cy="369332"/>
                  </a:xfrm>
                  <a:prstGeom prst="rect">
                    <a:avLst/>
                  </a:prstGeom>
                  <a:blipFill>
                    <a:blip r:embed="rId13"/>
                    <a:stretch>
                      <a:fillRect b="-224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7227295" y="3113965"/>
                    <a:ext cx="4780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oMath>
                      </m:oMathPara>
                    </a14:m>
                    <a:endParaRPr lang="zh-CN" alt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7227295" y="3113965"/>
                    <a:ext cx="478015"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3050187" y="3686664"/>
                    <a:ext cx="110841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800">
                              <a:latin typeface="Cambria Math" panose="02040503050406030204" pitchFamily="18" charset="0"/>
                            </a:rPr>
                            <m:t>=</m:t>
                          </m:r>
                        </m:oMath>
                      </m:oMathPara>
                    </a14:m>
                    <a:endParaRPr lang="zh-CN" altLang="en-US" sz="2800" dirty="0"/>
                  </a:p>
                </p:txBody>
              </p:sp>
            </mc:Choice>
            <mc:Fallback xmlns="">
              <p:sp>
                <p:nvSpPr>
                  <p:cNvPr id="53" name="Rectangle 52"/>
                  <p:cNvSpPr>
                    <a:spLocks noRot="1" noChangeAspect="1" noMove="1" noResize="1" noEditPoints="1" noAdjustHandles="1" noChangeArrowheads="1" noChangeShapeType="1" noTextEdit="1"/>
                  </p:cNvSpPr>
                  <p:nvPr/>
                </p:nvSpPr>
                <p:spPr>
                  <a:xfrm>
                    <a:off x="3050187" y="3686664"/>
                    <a:ext cx="1108415" cy="523220"/>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5967155" y="3712748"/>
                    <a:ext cx="5533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800">
                              <a:latin typeface="Cambria Math" panose="02040503050406030204" pitchFamily="18" charset="0"/>
                            </a:rPr>
                            <m:t>×</m:t>
                          </m:r>
                        </m:oMath>
                      </m:oMathPara>
                    </a14:m>
                    <a:endParaRPr lang="zh-CN" altLang="en-US" sz="2800" dirty="0"/>
                  </a:p>
                </p:txBody>
              </p:sp>
            </mc:Choice>
            <mc:Fallback xmlns="">
              <p:sp>
                <p:nvSpPr>
                  <p:cNvPr id="54" name="Rectangle 53"/>
                  <p:cNvSpPr>
                    <a:spLocks noRot="1" noChangeAspect="1" noMove="1" noResize="1" noEditPoints="1" noAdjustHandles="1" noChangeArrowheads="1" noChangeShapeType="1" noTextEdit="1"/>
                  </p:cNvSpPr>
                  <p:nvPr/>
                </p:nvSpPr>
                <p:spPr>
                  <a:xfrm>
                    <a:off x="5967155" y="3712748"/>
                    <a:ext cx="553357" cy="523220"/>
                  </a:xfrm>
                  <a:prstGeom prst="rect">
                    <a:avLst/>
                  </a:prstGeom>
                  <a:blipFill>
                    <a:blip r:embed="rId16"/>
                    <a:stretch>
                      <a:fillRect/>
                    </a:stretch>
                  </a:blipFill>
                </p:spPr>
                <p:txBody>
                  <a:bodyPr/>
                  <a:lstStyle/>
                  <a:p>
                    <a:r>
                      <a:rPr lang="zh-CN" altLang="en-US">
                        <a:noFill/>
                      </a:rPr>
                      <a:t> </a:t>
                    </a:r>
                  </a:p>
                </p:txBody>
              </p:sp>
            </mc:Fallback>
          </mc:AlternateContent>
          <p:cxnSp>
            <p:nvCxnSpPr>
              <p:cNvPr id="66" name="Straight Connector 65"/>
              <p:cNvCxnSpPr>
                <a:stCxn id="8" idx="0"/>
                <a:endCxn id="8" idx="2"/>
              </p:cNvCxnSpPr>
              <p:nvPr/>
            </p:nvCxnSpPr>
            <p:spPr bwMode="auto">
              <a:xfrm>
                <a:off x="2424711" y="3485013"/>
                <a:ext cx="0" cy="10258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Curved Connector 68"/>
              <p:cNvCxnSpPr>
                <a:endCxn id="14" idx="1"/>
              </p:cNvCxnSpPr>
              <p:nvPr/>
            </p:nvCxnSpPr>
            <p:spPr bwMode="auto">
              <a:xfrm rot="16200000" flipV="1">
                <a:off x="3413278" y="4491176"/>
                <a:ext cx="963519" cy="8527"/>
              </a:xfrm>
              <a:prstGeom prst="curvedConnector4">
                <a:avLst>
                  <a:gd name="adj1" fmla="val 24201"/>
                  <a:gd name="adj2" fmla="val 2780896"/>
                </a:avLst>
              </a:prstGeom>
              <a:solidFill>
                <a:schemeClr val="accent1"/>
              </a:solidFill>
              <a:ln w="9525" cap="flat" cmpd="sng" algn="ctr">
                <a:solidFill>
                  <a:schemeClr val="accent2"/>
                </a:solidFill>
                <a:prstDash val="solid"/>
                <a:round/>
                <a:headEnd type="none" w="med" len="med"/>
                <a:tailEnd type="triangle"/>
              </a:ln>
              <a:effectLst/>
            </p:spPr>
          </p:cxnSp>
          <p:grpSp>
            <p:nvGrpSpPr>
              <p:cNvPr id="130" name="Group 129"/>
              <p:cNvGrpSpPr/>
              <p:nvPr/>
            </p:nvGrpSpPr>
            <p:grpSpPr>
              <a:xfrm>
                <a:off x="3822101" y="4779150"/>
                <a:ext cx="1604994" cy="1348434"/>
                <a:chOff x="4499030" y="5004175"/>
                <a:chExt cx="1716384" cy="1708474"/>
              </a:xfrm>
            </p:grpSpPr>
            <p:pic>
              <p:nvPicPr>
                <p:cNvPr id="67" name="Picture 6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99030" y="5004175"/>
                  <a:ext cx="1716384" cy="1708474"/>
                </a:xfrm>
                <a:prstGeom prst="rect">
                  <a:avLst/>
                </a:prstGeom>
              </p:spPr>
            </p:pic>
            <p:sp>
              <p:nvSpPr>
                <p:cNvPr id="88" name="Rectangle 87"/>
                <p:cNvSpPr/>
                <p:nvPr/>
              </p:nvSpPr>
              <p:spPr bwMode="auto">
                <a:xfrm>
                  <a:off x="4499030" y="5004175"/>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9" name="Rectangle 88"/>
                <p:cNvSpPr/>
                <p:nvPr/>
              </p:nvSpPr>
              <p:spPr bwMode="auto">
                <a:xfrm>
                  <a:off x="6012160" y="6489340"/>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cxnSp>
            <p:nvCxnSpPr>
              <p:cNvPr id="107" name="Curved Connector 106"/>
              <p:cNvCxnSpPr>
                <a:stCxn id="89" idx="3"/>
              </p:cNvCxnSpPr>
              <p:nvPr/>
            </p:nvCxnSpPr>
            <p:spPr bwMode="auto">
              <a:xfrm flipV="1">
                <a:off x="5391429" y="4600846"/>
                <a:ext cx="474699" cy="1421531"/>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pic>
            <p:nvPicPr>
              <p:cNvPr id="121" name="Picture 120"/>
              <p:cNvPicPr>
                <a:picLocks noChangeAspect="1"/>
              </p:cNvPicPr>
              <p:nvPr/>
            </p:nvPicPr>
            <p:blipFill>
              <a:blip r:embed="rId18"/>
              <a:stretch>
                <a:fillRect/>
              </a:stretch>
            </p:blipFill>
            <p:spPr>
              <a:xfrm>
                <a:off x="1080141" y="4914165"/>
                <a:ext cx="1331619" cy="1331619"/>
              </a:xfrm>
              <a:prstGeom prst="rect">
                <a:avLst/>
              </a:prstGeom>
            </p:spPr>
          </p:pic>
          <p:cxnSp>
            <p:nvCxnSpPr>
              <p:cNvPr id="124" name="Curved Connector 123"/>
              <p:cNvCxnSpPr>
                <a:endCxn id="8" idx="1"/>
              </p:cNvCxnSpPr>
              <p:nvPr/>
            </p:nvCxnSpPr>
            <p:spPr bwMode="auto">
              <a:xfrm rot="5400000" flipH="1" flipV="1">
                <a:off x="982305" y="4204790"/>
                <a:ext cx="916240" cy="502510"/>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grpSp>
            <p:nvGrpSpPr>
              <p:cNvPr id="140" name="Group 139"/>
              <p:cNvGrpSpPr/>
              <p:nvPr/>
            </p:nvGrpSpPr>
            <p:grpSpPr>
              <a:xfrm>
                <a:off x="1106615" y="4914165"/>
                <a:ext cx="1305145" cy="1305145"/>
                <a:chOff x="1016605" y="5050896"/>
                <a:chExt cx="1305145" cy="1305145"/>
              </a:xfrm>
            </p:grpSpPr>
            <p:sp>
              <p:nvSpPr>
                <p:cNvPr id="122" name="Rectangle 121"/>
                <p:cNvSpPr/>
                <p:nvPr/>
              </p:nvSpPr>
              <p:spPr bwMode="auto">
                <a:xfrm>
                  <a:off x="1016605" y="5050896"/>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26" name="Rectangle 125"/>
                <p:cNvSpPr/>
                <p:nvPr/>
              </p:nvSpPr>
              <p:spPr bwMode="auto">
                <a:xfrm>
                  <a:off x="2156638" y="6176021"/>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cxnSp>
            <p:nvCxnSpPr>
              <p:cNvPr id="128" name="Curved Connector 127"/>
              <p:cNvCxnSpPr>
                <a:stCxn id="126" idx="3"/>
              </p:cNvCxnSpPr>
              <p:nvPr/>
            </p:nvCxnSpPr>
            <p:spPr bwMode="auto">
              <a:xfrm flipV="1">
                <a:off x="2411760" y="4565026"/>
                <a:ext cx="612170" cy="1564274"/>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grpSp>
            <p:nvGrpSpPr>
              <p:cNvPr id="151" name="Group 150"/>
              <p:cNvGrpSpPr/>
              <p:nvPr/>
            </p:nvGrpSpPr>
            <p:grpSpPr>
              <a:xfrm>
                <a:off x="6585637" y="3519011"/>
                <a:ext cx="1418331" cy="2025224"/>
                <a:chOff x="6585637" y="3519011"/>
                <a:chExt cx="1418331" cy="2025224"/>
              </a:xfrm>
            </p:grpSpPr>
            <p:sp>
              <p:nvSpPr>
                <p:cNvPr id="26" name="Rectangle 25"/>
                <p:cNvSpPr/>
                <p:nvPr/>
              </p:nvSpPr>
              <p:spPr bwMode="auto">
                <a:xfrm>
                  <a:off x="6585637" y="3519011"/>
                  <a:ext cx="1406743" cy="2025224"/>
                </a:xfrm>
                <a:prstGeom prst="rect">
                  <a:avLst/>
                </a:prstGeom>
                <a:solidFill>
                  <a:schemeClr val="bg1"/>
                </a:solidFill>
                <a:ln w="0">
                  <a:solidFill>
                    <a:srgbClr val="080808"/>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cxnSp>
              <p:nvCxnSpPr>
                <p:cNvPr id="29" name="Straight Connector 28"/>
                <p:cNvCxnSpPr/>
                <p:nvPr/>
              </p:nvCxnSpPr>
              <p:spPr bwMode="auto">
                <a:xfrm>
                  <a:off x="7317305" y="3519011"/>
                  <a:ext cx="0" cy="20252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7632340" y="3519011"/>
                  <a:ext cx="0" cy="20252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6957265" y="3519011"/>
                  <a:ext cx="0" cy="20252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a:stCxn id="26" idx="1"/>
                  <a:endCxn id="26" idx="3"/>
                </p:cNvCxnSpPr>
                <p:nvPr/>
              </p:nvCxnSpPr>
              <p:spPr bwMode="auto">
                <a:xfrm>
                  <a:off x="6585637" y="4531623"/>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6597225" y="4824155"/>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6597225" y="5184195"/>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6585637" y="4194085"/>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6597225" y="3879050"/>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 name="Rectangle 146"/>
                <p:cNvSpPr/>
                <p:nvPr/>
              </p:nvSpPr>
              <p:spPr bwMode="auto">
                <a:xfrm>
                  <a:off x="6597225" y="3886650"/>
                  <a:ext cx="360040" cy="301598"/>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48" name="Rectangle 147"/>
                <p:cNvSpPr/>
                <p:nvPr/>
              </p:nvSpPr>
              <p:spPr bwMode="auto">
                <a:xfrm>
                  <a:off x="6957265" y="4531624"/>
                  <a:ext cx="360040" cy="286507"/>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49" name="Rectangle 148"/>
                <p:cNvSpPr/>
                <p:nvPr/>
              </p:nvSpPr>
              <p:spPr bwMode="auto">
                <a:xfrm>
                  <a:off x="7317305" y="3532106"/>
                  <a:ext cx="360040" cy="337536"/>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50" name="Rectangle 149"/>
                <p:cNvSpPr/>
                <p:nvPr/>
              </p:nvSpPr>
              <p:spPr bwMode="auto">
                <a:xfrm>
                  <a:off x="7632340" y="4818130"/>
                  <a:ext cx="360040" cy="351767"/>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sp>
            <p:nvSpPr>
              <p:cNvPr id="4" name="Rectangle 3"/>
              <p:cNvSpPr/>
              <p:nvPr/>
            </p:nvSpPr>
            <p:spPr>
              <a:xfrm>
                <a:off x="2311273" y="3423296"/>
                <a:ext cx="237593" cy="1144666"/>
              </a:xfrm>
              <a:prstGeom prst="rect">
                <a:avLst/>
              </a:prstGeom>
              <a:noFill/>
            </p:spPr>
            <p:txBody>
              <a:bodyPr wrap="square" lIns="91440" tIns="45720" rIns="91440" bIns="45720">
                <a:spAutoFit/>
              </a:bodyPr>
              <a:lstStyle/>
              <a:p>
                <a:pPr algn="ctr"/>
                <a:r>
                  <a:rPr lang="en-US" altLang="zh-CN" sz="5400" b="0" cap="none" spc="0" dirty="0" smtClean="0">
                    <a:ln w="0"/>
                    <a:solidFill>
                      <a:schemeClr val="tx1"/>
                    </a:solidFill>
                    <a:effectLst>
                      <a:outerShdw blurRad="38100" dist="19050" dir="2700000" algn="tl" rotWithShape="0">
                        <a:schemeClr val="dk1">
                          <a:alpha val="40000"/>
                        </a:schemeClr>
                      </a:outerShdw>
                    </a:effectLst>
                  </a:rPr>
                  <a:t>X</a:t>
                </a:r>
                <a:endParaRPr lang="en-US" altLang="zh-CN" sz="5400" b="0" cap="none" spc="0" dirty="0">
                  <a:ln w="0"/>
                  <a:solidFill>
                    <a:schemeClr val="tx1"/>
                  </a:solidFill>
                  <a:effectLst>
                    <a:outerShdw blurRad="38100" dist="19050" dir="2700000" algn="tl" rotWithShape="0">
                      <a:schemeClr val="dk1">
                        <a:alpha val="40000"/>
                      </a:schemeClr>
                    </a:outerShdw>
                  </a:effectLst>
                </a:endParaRPr>
              </a:p>
            </p:txBody>
          </p:sp>
          <p:sp>
            <p:nvSpPr>
              <p:cNvPr id="64" name="Rectangle 63"/>
              <p:cNvSpPr/>
              <p:nvPr/>
            </p:nvSpPr>
            <p:spPr>
              <a:xfrm>
                <a:off x="4880441" y="3423296"/>
                <a:ext cx="206738" cy="1144666"/>
              </a:xfrm>
              <a:prstGeom prst="rect">
                <a:avLst/>
              </a:prstGeom>
              <a:noFill/>
            </p:spPr>
            <p:txBody>
              <a:bodyPr wrap="square" lIns="91440" tIns="45720" rIns="91440" bIns="45720">
                <a:spAutoFit/>
              </a:bodyPr>
              <a:lstStyle/>
              <a:p>
                <a:pPr algn="ctr"/>
                <a:r>
                  <a:rPr lang="en-US" altLang="zh-CN" sz="5400" dirty="0">
                    <a:ln w="0"/>
                    <a:effectLst>
                      <a:outerShdw blurRad="38100" dist="19050" dir="2700000" algn="tl" rotWithShape="0">
                        <a:schemeClr val="dk1">
                          <a:alpha val="40000"/>
                        </a:schemeClr>
                      </a:outerShdw>
                    </a:effectLst>
                  </a:rPr>
                  <a:t>D</a:t>
                </a:r>
                <a:endParaRPr lang="en-US" altLang="zh-CN" sz="5400" b="0" cap="none" spc="0" dirty="0">
                  <a:ln w="0"/>
                  <a:solidFill>
                    <a:schemeClr val="tx1"/>
                  </a:solidFill>
                  <a:effectLst>
                    <a:outerShdw blurRad="38100" dist="19050" dir="2700000" algn="tl" rotWithShape="0">
                      <a:schemeClr val="dk1">
                        <a:alpha val="40000"/>
                      </a:schemeClr>
                    </a:outerShdw>
                  </a:effectLst>
                </a:endParaRPr>
              </a:p>
            </p:txBody>
          </p:sp>
          <p:sp>
            <p:nvSpPr>
              <p:cNvPr id="65" name="Rectangle 64"/>
              <p:cNvSpPr/>
              <p:nvPr/>
            </p:nvSpPr>
            <p:spPr>
              <a:xfrm>
                <a:off x="7117831" y="3479089"/>
                <a:ext cx="425182" cy="1144666"/>
              </a:xfrm>
              <a:prstGeom prst="rect">
                <a:avLst/>
              </a:prstGeom>
              <a:noFill/>
            </p:spPr>
            <p:txBody>
              <a:bodyPr wrap="square" lIns="91440" tIns="45720" rIns="91440" bIns="45720">
                <a:spAutoFit/>
              </a:bodyPr>
              <a:lstStyle/>
              <a:p>
                <a:pPr algn="ctr"/>
                <a:r>
                  <a:rPr lang="en-US" altLang="zh-CN" sz="5400" dirty="0">
                    <a:ln w="0"/>
                    <a:effectLst>
                      <a:outerShdw blurRad="38100" dist="19050" dir="2700000" algn="tl" rotWithShape="0">
                        <a:schemeClr val="dk1">
                          <a:alpha val="40000"/>
                        </a:schemeClr>
                      </a:outerShdw>
                    </a:effectLst>
                  </a:rPr>
                  <a:t>A</a:t>
                </a:r>
                <a:endParaRPr lang="en-US" altLang="zh-CN" sz="5400" b="0" cap="none" spc="0" dirty="0">
                  <a:ln w="0"/>
                  <a:solidFill>
                    <a:schemeClr val="tx1"/>
                  </a:solidFill>
                  <a:effectLst>
                    <a:outerShdw blurRad="38100" dist="19050" dir="2700000" algn="tl" rotWithShape="0">
                      <a:schemeClr val="dk1">
                        <a:alpha val="40000"/>
                      </a:schemeClr>
                    </a:outerShdw>
                  </a:effectLst>
                </a:endParaRPr>
              </a:p>
            </p:txBody>
          </p:sp>
        </p:grpSp>
        <p:sp>
          <p:nvSpPr>
            <p:cNvPr id="71" name="Rectangle 70"/>
            <p:cNvSpPr/>
            <p:nvPr/>
          </p:nvSpPr>
          <p:spPr bwMode="auto">
            <a:xfrm>
              <a:off x="6867255" y="5193792"/>
              <a:ext cx="319180" cy="297218"/>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cxnSp>
        <p:nvCxnSpPr>
          <p:cNvPr id="30" name="Curved Connector 29"/>
          <p:cNvCxnSpPr>
            <a:endCxn id="71" idx="2"/>
          </p:cNvCxnSpPr>
          <p:nvPr/>
        </p:nvCxnSpPr>
        <p:spPr bwMode="auto">
          <a:xfrm rot="10800000">
            <a:off x="7026845" y="5491010"/>
            <a:ext cx="717474" cy="380828"/>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cxnSp>
        <p:nvCxnSpPr>
          <p:cNvPr id="49" name="Curved Connector 48"/>
          <p:cNvCxnSpPr>
            <a:endCxn id="150" idx="3"/>
          </p:cNvCxnSpPr>
          <p:nvPr/>
        </p:nvCxnSpPr>
        <p:spPr bwMode="auto">
          <a:xfrm rot="16200000" flipV="1">
            <a:off x="7418074" y="5401817"/>
            <a:ext cx="804980" cy="85987"/>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89767152"/>
      </p:ext>
    </p:extLst>
  </p:cSld>
  <p:clrMapOvr>
    <a:masterClrMapping/>
  </p:clrMapOvr>
  <mc:AlternateContent xmlns:mc="http://schemas.openxmlformats.org/markup-compatibility/2006" xmlns:p14="http://schemas.microsoft.com/office/powerpoint/2010/main">
    <mc:Choice Requires="p14">
      <p:transition p14:dur="0" advTm="54967"/>
    </mc:Choice>
    <mc:Fallback xmlns="">
      <p:transition advTm="5496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6</a:t>
            </a:fld>
            <a:endParaRPr lang="zh-CN" altLang="en-US"/>
          </a:p>
        </p:txBody>
      </p:sp>
      <p:sp>
        <p:nvSpPr>
          <p:cNvPr id="5" name="标题 4"/>
          <p:cNvSpPr>
            <a:spLocks noGrp="1"/>
          </p:cNvSpPr>
          <p:nvPr>
            <p:ph type="title"/>
          </p:nvPr>
        </p:nvSpPr>
        <p:spPr/>
        <p:txBody>
          <a:bodyPr/>
          <a:lstStyle/>
          <a:p>
            <a:r>
              <a:rPr lang="en-US" altLang="zh-CN" sz="4000" dirty="0" smtClean="0"/>
              <a:t>Motivation</a:t>
            </a:r>
            <a:endParaRPr lang="zh-CN" altLang="en-US" dirty="0"/>
          </a:p>
        </p:txBody>
      </p:sp>
      <p:grpSp>
        <p:nvGrpSpPr>
          <p:cNvPr id="10" name="Group 9"/>
          <p:cNvGrpSpPr/>
          <p:nvPr/>
        </p:nvGrpSpPr>
        <p:grpSpPr>
          <a:xfrm>
            <a:off x="386535" y="1583795"/>
            <a:ext cx="8461744" cy="5040560"/>
            <a:chOff x="431540" y="1538790"/>
            <a:chExt cx="8461744" cy="5040560"/>
          </a:xfrm>
        </p:grpSpPr>
        <p:graphicFrame>
          <p:nvGraphicFramePr>
            <p:cNvPr id="4" name="Diagram 3"/>
            <p:cNvGraphicFramePr/>
            <p:nvPr>
              <p:extLst>
                <p:ext uri="{D42A27DB-BD31-4B8C-83A1-F6EECF244321}">
                  <p14:modId xmlns:p14="http://schemas.microsoft.com/office/powerpoint/2010/main" val="1353334094"/>
                </p:ext>
              </p:extLst>
            </p:nvPr>
          </p:nvGraphicFramePr>
          <p:xfrm>
            <a:off x="431540" y="1538790"/>
            <a:ext cx="84617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81690" y="2629939"/>
              <a:ext cx="2790310" cy="2862322"/>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Records mainstream feature, suppresses the subtle details</a:t>
              </a:r>
            </a:p>
            <a:p>
              <a:endParaRPr lang="en-US" altLang="zh-CN"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Not optimal for images in different subspaces</a:t>
              </a:r>
            </a:p>
            <a:p>
              <a:endParaRPr lang="en-US" altLang="zh-CN"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Result: not good for fine-grid areas</a:t>
              </a:r>
            </a:p>
            <a:p>
              <a:pPr marL="285750" indent="-285750">
                <a:buFont typeface="Wingdings" panose="05000000000000000000" pitchFamily="2" charset="2"/>
                <a:buChar char="l"/>
              </a:pPr>
              <a:endParaRPr lang="zh-CN" altLang="en-US" dirty="0">
                <a:latin typeface="Arial" panose="020B0604020202020204" pitchFamily="34" charset="0"/>
                <a:cs typeface="Arial" panose="020B0604020202020204" pitchFamily="34" charset="0"/>
              </a:endParaRPr>
            </a:p>
          </p:txBody>
        </p:sp>
        <p:sp>
          <p:nvSpPr>
            <p:cNvPr id="8" name="TextBox 7"/>
            <p:cNvSpPr txBox="1"/>
            <p:nvPr/>
          </p:nvSpPr>
          <p:spPr>
            <a:xfrm>
              <a:off x="4662010" y="2688882"/>
              <a:ext cx="3150350" cy="2862322"/>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Our approach: </a:t>
              </a:r>
              <a:r>
                <a:rPr lang="en-US" altLang="zh-CN" dirty="0" smtClean="0">
                  <a:solidFill>
                    <a:schemeClr val="accent2"/>
                  </a:solidFill>
                  <a:latin typeface="Arial" panose="020B0604020202020204" pitchFamily="34" charset="0"/>
                  <a:cs typeface="Arial" panose="020B0604020202020204" pitchFamily="34" charset="0"/>
                </a:rPr>
                <a:t>M</a:t>
              </a:r>
              <a:r>
                <a:rPr lang="en-US" altLang="zh-CN" dirty="0" smtClean="0">
                  <a:latin typeface="Arial" panose="020B0604020202020204" pitchFamily="34" charset="0"/>
                  <a:cs typeface="Arial" panose="020B0604020202020204" pitchFamily="34" charset="0"/>
                </a:rPr>
                <a:t>ultiple </a:t>
              </a:r>
              <a:r>
                <a:rPr lang="en-US" altLang="zh-CN" dirty="0" smtClean="0">
                  <a:solidFill>
                    <a:schemeClr val="accent2"/>
                  </a:solidFill>
                  <a:latin typeface="Arial" panose="020B0604020202020204" pitchFamily="34" charset="0"/>
                  <a:cs typeface="Arial" panose="020B0604020202020204" pitchFamily="34" charset="0"/>
                </a:rPr>
                <a:t>L</a:t>
              </a:r>
              <a:r>
                <a:rPr lang="en-US" altLang="zh-CN" dirty="0" smtClean="0">
                  <a:latin typeface="Arial" panose="020B0604020202020204" pitchFamily="34" charset="0"/>
                  <a:cs typeface="Arial" panose="020B0604020202020204" pitchFamily="34" charset="0"/>
                </a:rPr>
                <a:t>earned </a:t>
              </a:r>
              <a:r>
                <a:rPr lang="en-US" altLang="zh-CN" dirty="0" smtClean="0">
                  <a:solidFill>
                    <a:schemeClr val="accent2"/>
                  </a:solidFill>
                  <a:latin typeface="Arial" panose="020B0604020202020204" pitchFamily="34" charset="0"/>
                  <a:cs typeface="Arial" panose="020B0604020202020204" pitchFamily="34" charset="0"/>
                </a:rPr>
                <a:t>G</a:t>
              </a:r>
              <a:r>
                <a:rPr lang="en-US" altLang="zh-CN" dirty="0" smtClean="0">
                  <a:latin typeface="Arial" panose="020B0604020202020204" pitchFamily="34" charset="0"/>
                  <a:cs typeface="Arial" panose="020B0604020202020204" pitchFamily="34" charset="0"/>
                </a:rPr>
                <a:t>eometric </a:t>
              </a:r>
              <a:r>
                <a:rPr lang="en-US" altLang="zh-CN" dirty="0" smtClean="0">
                  <a:solidFill>
                    <a:schemeClr val="accent2"/>
                  </a:solidFill>
                  <a:latin typeface="Arial" panose="020B0604020202020204" pitchFamily="34" charset="0"/>
                  <a:cs typeface="Arial" panose="020B0604020202020204" pitchFamily="34" charset="0"/>
                </a:rPr>
                <a:t>D</a:t>
              </a:r>
              <a:r>
                <a:rPr lang="en-US" altLang="zh-CN" dirty="0" smtClean="0">
                  <a:latin typeface="Arial" panose="020B0604020202020204" pitchFamily="34" charset="0"/>
                  <a:cs typeface="Arial" panose="020B0604020202020204" pitchFamily="34" charset="0"/>
                </a:rPr>
                <a:t>ictionaries (MLGD)</a:t>
              </a:r>
            </a:p>
            <a:p>
              <a:endParaRPr lang="en-US" altLang="zh-CN"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i="1" dirty="0">
                  <a:solidFill>
                    <a:schemeClr val="accent2"/>
                  </a:solidFill>
                  <a:latin typeface="Arial" panose="020B0604020202020204" pitchFamily="34" charset="0"/>
                  <a:cs typeface="Arial" panose="020B0604020202020204" pitchFamily="34" charset="0"/>
                </a:rPr>
                <a:t>Universal</a:t>
              </a:r>
              <a:r>
                <a:rPr lang="en-US" altLang="zh-CN" dirty="0">
                  <a:solidFill>
                    <a:schemeClr val="accent2"/>
                  </a:solidFill>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dictionary; </a:t>
              </a:r>
              <a:r>
                <a:rPr lang="en-US" altLang="zh-CN" i="1" dirty="0" smtClean="0">
                  <a:solidFill>
                    <a:schemeClr val="accent2"/>
                  </a:solidFill>
                  <a:latin typeface="Arial" panose="020B0604020202020204" pitchFamily="34" charset="0"/>
                  <a:cs typeface="Arial" panose="020B0604020202020204" pitchFamily="34" charset="0"/>
                </a:rPr>
                <a:t>Geometric-specific</a:t>
              </a:r>
              <a:r>
                <a:rPr lang="en-US" altLang="zh-CN" dirty="0" smtClean="0">
                  <a:latin typeface="Arial" panose="020B0604020202020204" pitchFamily="34" charset="0"/>
                  <a:cs typeface="Arial" panose="020B0604020202020204" pitchFamily="34" charset="0"/>
                </a:rPr>
                <a:t>  dictionaries:</a:t>
              </a:r>
            </a:p>
            <a:p>
              <a:pPr marL="285750" indent="-285750">
                <a:buFont typeface="Wingdings" panose="05000000000000000000" pitchFamily="2" charset="2"/>
                <a:buChar char="l"/>
              </a:pP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Result: better visual fidelity in fine-grid areas</a:t>
              </a:r>
              <a:endParaRPr lang="zh-CN" altLang="en-US" dirty="0">
                <a:latin typeface="Arial" panose="020B0604020202020204" pitchFamily="34" charset="0"/>
                <a:cs typeface="Arial" panose="020B0604020202020204" pitchFamily="34" charset="0"/>
              </a:endParaRPr>
            </a:p>
          </p:txBody>
        </p:sp>
      </p:grpSp>
      <p:sp>
        <p:nvSpPr>
          <p:cNvPr id="9" name="Oval 8"/>
          <p:cNvSpPr/>
          <p:nvPr/>
        </p:nvSpPr>
        <p:spPr bwMode="auto">
          <a:xfrm>
            <a:off x="2387457" y="1196752"/>
            <a:ext cx="1215135" cy="1122707"/>
          </a:xfrm>
          <a:prstGeom prst="ellipse">
            <a:avLst/>
          </a:prstGeom>
          <a:solidFill>
            <a:schemeClr val="accent1">
              <a:lumMod val="40000"/>
              <a:lumOff val="60000"/>
            </a:schemeClr>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3200" dirty="0"/>
              <a:t>D</a:t>
            </a:r>
            <a:endParaRPr lang="zh-CN" altLang="en-US" dirty="0"/>
          </a:p>
        </p:txBody>
      </p:sp>
      <p:graphicFrame>
        <p:nvGraphicFramePr>
          <p:cNvPr id="11" name="Diagram 10"/>
          <p:cNvGraphicFramePr/>
          <p:nvPr>
            <p:extLst>
              <p:ext uri="{D42A27DB-BD31-4B8C-83A1-F6EECF244321}">
                <p14:modId xmlns:p14="http://schemas.microsoft.com/office/powerpoint/2010/main" val="3932580009"/>
              </p:ext>
            </p:extLst>
          </p:nvPr>
        </p:nvGraphicFramePr>
        <p:xfrm>
          <a:off x="4526995" y="520591"/>
          <a:ext cx="3048000" cy="18902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96321533"/>
      </p:ext>
    </p:extLst>
  </p:cSld>
  <p:clrMapOvr>
    <a:masterClrMapping/>
  </p:clrMapOvr>
  <mc:AlternateContent xmlns:mc="http://schemas.openxmlformats.org/markup-compatibility/2006" xmlns:p14="http://schemas.microsoft.com/office/powerpoint/2010/main">
    <mc:Choice Requires="p14">
      <p:transition p14:dur="0" advTm="54133"/>
    </mc:Choice>
    <mc:Fallback xmlns="">
      <p:transition advTm="541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7</a:t>
            </a:fld>
            <a:endParaRPr lang="zh-CN" altLang="en-US" dirty="0"/>
          </a:p>
        </p:txBody>
      </p:sp>
      <p:sp>
        <p:nvSpPr>
          <p:cNvPr id="5" name="标题 4"/>
          <p:cNvSpPr>
            <a:spLocks noGrp="1"/>
          </p:cNvSpPr>
          <p:nvPr>
            <p:ph type="title"/>
          </p:nvPr>
        </p:nvSpPr>
        <p:spPr/>
        <p:txBody>
          <a:bodyPr/>
          <a:lstStyle/>
          <a:p>
            <a:r>
              <a:rPr lang="en-US" altLang="zh-CN" sz="4000" dirty="0" smtClean="0"/>
              <a:t>Motivation</a:t>
            </a:r>
            <a:endParaRPr lang="zh-CN" altLang="en-US" dirty="0"/>
          </a:p>
        </p:txBody>
      </p:sp>
      <p:graphicFrame>
        <p:nvGraphicFramePr>
          <p:cNvPr id="11" name="Diagram 10"/>
          <p:cNvGraphicFramePr/>
          <p:nvPr>
            <p:extLst>
              <p:ext uri="{D42A27DB-BD31-4B8C-83A1-F6EECF244321}">
                <p14:modId xmlns:p14="http://schemas.microsoft.com/office/powerpoint/2010/main" val="1538132322"/>
              </p:ext>
            </p:extLst>
          </p:nvPr>
        </p:nvGraphicFramePr>
        <p:xfrm>
          <a:off x="-61195" y="1789621"/>
          <a:ext cx="504056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5517105" y="3789040"/>
            <a:ext cx="3583353" cy="2133529"/>
            <a:chOff x="4977045" y="1268760"/>
            <a:chExt cx="3583353" cy="2133529"/>
          </a:xfrm>
        </p:grpSpPr>
        <p:sp>
          <p:nvSpPr>
            <p:cNvPr id="13" name="Oval 12"/>
            <p:cNvSpPr/>
            <p:nvPr/>
          </p:nvSpPr>
          <p:spPr bwMode="auto">
            <a:xfrm>
              <a:off x="6318829" y="1268760"/>
              <a:ext cx="734702" cy="720080"/>
            </a:xfrm>
            <a:prstGeom prst="ellipse">
              <a:avLst/>
            </a:prstGeom>
            <a:solidFill>
              <a:schemeClr val="accent6">
                <a:lumMod val="20000"/>
                <a:lumOff val="80000"/>
                <a:alpha val="52000"/>
              </a:schemeClr>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2400" dirty="0" smtClean="0"/>
                <a:t>D</a:t>
              </a:r>
              <a:r>
                <a:rPr lang="en-US" altLang="zh-CN" sz="2400" baseline="-25000" dirty="0" smtClean="0"/>
                <a:t>k</a:t>
              </a:r>
              <a:endParaRPr lang="zh-CN" altLang="en-US" sz="2400" dirty="0"/>
            </a:p>
          </p:txBody>
        </p:sp>
        <p:sp>
          <p:nvSpPr>
            <p:cNvPr id="15" name="TextBox 14"/>
            <p:cNvSpPr txBox="1"/>
            <p:nvPr/>
          </p:nvSpPr>
          <p:spPr>
            <a:xfrm>
              <a:off x="4977045" y="2078850"/>
              <a:ext cx="3583353" cy="1323439"/>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Geometric-specific dictionary</a:t>
              </a:r>
            </a:p>
            <a:p>
              <a:r>
                <a:rPr lang="en-US" altLang="zh-CN" sz="2000" dirty="0" smtClean="0">
                  <a:latin typeface="Arial" panose="020B0604020202020204" pitchFamily="34" charset="0"/>
                  <a:cs typeface="Arial" panose="020B0604020202020204" pitchFamily="34" charset="0"/>
                </a:rPr>
                <a:t>Records heterogeneous </a:t>
              </a:r>
              <a:r>
                <a:rPr lang="en-US" altLang="zh-CN" sz="2000" dirty="0">
                  <a:latin typeface="Arial" panose="020B0604020202020204" pitchFamily="34" charset="0"/>
                  <a:cs typeface="Arial" panose="020B0604020202020204" pitchFamily="34" charset="0"/>
                </a:rPr>
                <a:t>components</a:t>
              </a:r>
              <a:r>
                <a:rPr lang="en-US" altLang="zh-CN" sz="2000" dirty="0" smtClean="0">
                  <a:latin typeface="Arial" panose="020B0604020202020204" pitchFamily="34" charset="0"/>
                  <a:cs typeface="Arial" panose="020B0604020202020204" pitchFamily="34" charset="0"/>
                </a:rPr>
                <a:t> </a:t>
              </a:r>
            </a:p>
            <a:p>
              <a:r>
                <a:rPr lang="en-US" altLang="zh-CN" sz="2000" dirty="0" smtClean="0">
                  <a:solidFill>
                    <a:schemeClr val="accent2"/>
                  </a:solidFill>
                  <a:latin typeface="Arial" panose="020B0604020202020204" pitchFamily="34" charset="0"/>
                  <a:cs typeface="Arial" panose="020B0604020202020204" pitchFamily="34" charset="0"/>
                </a:rPr>
                <a:t>Unique features!</a:t>
              </a:r>
              <a:endParaRPr lang="zh-CN" altLang="en-US" sz="2000" dirty="0">
                <a:solidFill>
                  <a:schemeClr val="accent2"/>
                </a:solidFill>
                <a:latin typeface="Arial" panose="020B0604020202020204" pitchFamily="34" charset="0"/>
                <a:cs typeface="Arial" panose="020B0604020202020204" pitchFamily="34" charset="0"/>
              </a:endParaRPr>
            </a:p>
          </p:txBody>
        </p:sp>
      </p:grpSp>
      <p:grpSp>
        <p:nvGrpSpPr>
          <p:cNvPr id="18" name="Group 17"/>
          <p:cNvGrpSpPr/>
          <p:nvPr/>
        </p:nvGrpSpPr>
        <p:grpSpPr>
          <a:xfrm>
            <a:off x="5517105" y="1318665"/>
            <a:ext cx="4037938" cy="2172690"/>
            <a:chOff x="5113920" y="3879050"/>
            <a:chExt cx="4037938" cy="2172690"/>
          </a:xfrm>
        </p:grpSpPr>
        <p:sp>
          <p:nvSpPr>
            <p:cNvPr id="16" name="Oval 15"/>
            <p:cNvSpPr/>
            <p:nvPr/>
          </p:nvSpPr>
          <p:spPr bwMode="auto">
            <a:xfrm>
              <a:off x="6359239" y="3879050"/>
              <a:ext cx="734702" cy="720080"/>
            </a:xfrm>
            <a:prstGeom prst="ellipse">
              <a:avLst/>
            </a:prstGeom>
            <a:solidFill>
              <a:schemeClr val="tx1">
                <a:lumMod val="20000"/>
                <a:lumOff val="80000"/>
                <a:alpha val="52000"/>
              </a:schemeClr>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2400" dirty="0" smtClean="0"/>
                <a:t>D</a:t>
              </a:r>
              <a:r>
                <a:rPr lang="en-US" altLang="zh-CN" sz="2400" baseline="-25000" dirty="0"/>
                <a:t>0</a:t>
              </a:r>
              <a:endParaRPr lang="zh-CN" altLang="en-US" sz="2400" dirty="0"/>
            </a:p>
          </p:txBody>
        </p:sp>
        <p:sp>
          <p:nvSpPr>
            <p:cNvPr id="17" name="TextBox 16"/>
            <p:cNvSpPr txBox="1"/>
            <p:nvPr/>
          </p:nvSpPr>
          <p:spPr>
            <a:xfrm>
              <a:off x="5113920" y="4728301"/>
              <a:ext cx="4037938" cy="1323439"/>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Universal dictionary</a:t>
              </a:r>
            </a:p>
            <a:p>
              <a:r>
                <a:rPr lang="en-US" altLang="zh-CN" sz="2000" dirty="0" smtClean="0">
                  <a:latin typeface="Arial" panose="020B0604020202020204" pitchFamily="34" charset="0"/>
                  <a:cs typeface="Arial" panose="020B0604020202020204" pitchFamily="34" charset="0"/>
                </a:rPr>
                <a:t>Records homogenous components</a:t>
              </a:r>
            </a:p>
            <a:p>
              <a:r>
                <a:rPr lang="en-US" altLang="zh-CN" sz="2000" dirty="0" smtClean="0">
                  <a:solidFill>
                    <a:schemeClr val="accent2"/>
                  </a:solidFill>
                  <a:latin typeface="Arial" panose="020B0604020202020204" pitchFamily="34" charset="0"/>
                  <a:cs typeface="Arial" panose="020B0604020202020204" pitchFamily="34" charset="0"/>
                </a:rPr>
                <a:t>Shared features!</a:t>
              </a:r>
              <a:endParaRPr lang="zh-CN" altLang="en-US" sz="2000" dirty="0">
                <a:solidFill>
                  <a:schemeClr val="accent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51562219"/>
      </p:ext>
    </p:extLst>
  </p:cSld>
  <p:clrMapOvr>
    <a:masterClrMapping/>
  </p:clrMapOvr>
  <mc:AlternateContent xmlns:mc="http://schemas.openxmlformats.org/markup-compatibility/2006" xmlns:p14="http://schemas.microsoft.com/office/powerpoint/2010/main">
    <mc:Choice Requires="p14">
      <p:transition p14:dur="0" advTm="26838"/>
    </mc:Choice>
    <mc:Fallback xmlns="">
      <p:transition advTm="2683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Down Arrow 117"/>
          <p:cNvSpPr/>
          <p:nvPr/>
        </p:nvSpPr>
        <p:spPr bwMode="auto">
          <a:xfrm>
            <a:off x="6822250" y="3741899"/>
            <a:ext cx="990110" cy="2260508"/>
          </a:xfrm>
          <a:prstGeom prst="downArrow">
            <a:avLst/>
          </a:prstGeom>
          <a:solidFill>
            <a:schemeClr val="bg2">
              <a:lumMod val="7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11" name="Rounded Rectangle 110"/>
          <p:cNvSpPr/>
          <p:nvPr/>
        </p:nvSpPr>
        <p:spPr bwMode="auto">
          <a:xfrm>
            <a:off x="611560" y="1169459"/>
            <a:ext cx="4905545" cy="5364886"/>
          </a:xfrm>
          <a:prstGeom prst="roundRect">
            <a:avLst/>
          </a:prstGeom>
          <a:noFill/>
          <a:ln w="1905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8</a:t>
            </a:fld>
            <a:endParaRPr lang="zh-CN" altLang="en-US"/>
          </a:p>
        </p:txBody>
      </p:sp>
      <p:sp>
        <p:nvSpPr>
          <p:cNvPr id="5" name="标题 4"/>
          <p:cNvSpPr>
            <a:spLocks noGrp="1"/>
          </p:cNvSpPr>
          <p:nvPr>
            <p:ph type="title"/>
          </p:nvPr>
        </p:nvSpPr>
        <p:spPr/>
        <p:txBody>
          <a:bodyPr/>
          <a:lstStyle/>
          <a:p>
            <a:r>
              <a:rPr lang="en-US" altLang="zh-CN" sz="4000" dirty="0" smtClean="0">
                <a:effectLst>
                  <a:outerShdw blurRad="38100" dist="38100" dir="2700000" algn="tl">
                    <a:srgbClr val="000000">
                      <a:alpha val="43137"/>
                    </a:srgbClr>
                  </a:outerShdw>
                </a:effectLst>
              </a:rPr>
              <a:t>system overview</a:t>
            </a:r>
            <a:endParaRPr lang="zh-CN" altLang="en-US" sz="3600" dirty="0">
              <a:effectLst>
                <a:outerShdw blurRad="38100" dist="38100" dir="2700000" algn="tl">
                  <a:srgbClr val="000000">
                    <a:alpha val="43137"/>
                  </a:srgbClr>
                </a:outerShdw>
              </a:effectLst>
            </a:endParaRPr>
          </a:p>
        </p:txBody>
      </p:sp>
      <p:grpSp>
        <p:nvGrpSpPr>
          <p:cNvPr id="102" name="Group 101"/>
          <p:cNvGrpSpPr/>
          <p:nvPr/>
        </p:nvGrpSpPr>
        <p:grpSpPr>
          <a:xfrm>
            <a:off x="874890" y="2096928"/>
            <a:ext cx="4290632" cy="1512092"/>
            <a:chOff x="874890" y="1864238"/>
            <a:chExt cx="4290632" cy="1512092"/>
          </a:xfrm>
        </p:grpSpPr>
        <p:graphicFrame>
          <p:nvGraphicFramePr>
            <p:cNvPr id="76" name="Diagram 75"/>
            <p:cNvGraphicFramePr/>
            <p:nvPr>
              <p:extLst>
                <p:ext uri="{D42A27DB-BD31-4B8C-83A1-F6EECF244321}">
                  <p14:modId xmlns:p14="http://schemas.microsoft.com/office/powerpoint/2010/main" val="2871483232"/>
                </p:ext>
              </p:extLst>
            </p:nvPr>
          </p:nvGraphicFramePr>
          <p:xfrm>
            <a:off x="1073644" y="2133782"/>
            <a:ext cx="4060337" cy="1242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5" name="Group 84"/>
            <p:cNvGrpSpPr/>
            <p:nvPr/>
          </p:nvGrpSpPr>
          <p:grpSpPr>
            <a:xfrm>
              <a:off x="874890" y="1864238"/>
              <a:ext cx="4290632" cy="1505503"/>
              <a:chOff x="3611505" y="1334786"/>
              <a:chExt cx="4290632" cy="1505503"/>
            </a:xfrm>
          </p:grpSpPr>
          <p:sp>
            <p:nvSpPr>
              <p:cNvPr id="68" name="Rectangle 67"/>
              <p:cNvSpPr/>
              <p:nvPr/>
            </p:nvSpPr>
            <p:spPr bwMode="auto">
              <a:xfrm>
                <a:off x="3611505" y="1334962"/>
                <a:ext cx="4290632" cy="1505327"/>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3" name="TextBox 82"/>
              <p:cNvSpPr txBox="1"/>
              <p:nvPr/>
            </p:nvSpPr>
            <p:spPr>
              <a:xfrm>
                <a:off x="3618205" y="1334786"/>
                <a:ext cx="3762629" cy="369332"/>
              </a:xfrm>
              <a:prstGeom prst="rect">
                <a:avLst/>
              </a:prstGeom>
              <a:noFill/>
              <a:ln>
                <a:noFill/>
              </a:ln>
            </p:spPr>
            <p:txBody>
              <a:bodyPr wrap="square" rtlCol="0">
                <a:spAutoFit/>
              </a:bodyPr>
              <a:lstStyle/>
              <a:p>
                <a:r>
                  <a:rPr lang="en-US" altLang="zh-CN" dirty="0" smtClean="0">
                    <a:latin typeface="Arial" panose="020B0604020202020204" pitchFamily="34" charset="0"/>
                    <a:cs typeface="Arial" panose="020B0604020202020204" pitchFamily="34" charset="0"/>
                  </a:rPr>
                  <a:t>Geometric Component Separation</a:t>
                </a:r>
                <a:endParaRPr lang="zh-CN" altLang="en-US" dirty="0">
                  <a:latin typeface="Arial" panose="020B0604020202020204" pitchFamily="34" charset="0"/>
                  <a:cs typeface="Arial" panose="020B0604020202020204" pitchFamily="34" charset="0"/>
                </a:endParaRPr>
              </a:p>
            </p:txBody>
          </p:sp>
        </p:grpSp>
      </p:grpSp>
      <p:grpSp>
        <p:nvGrpSpPr>
          <p:cNvPr id="103" name="Group 102"/>
          <p:cNvGrpSpPr/>
          <p:nvPr/>
        </p:nvGrpSpPr>
        <p:grpSpPr>
          <a:xfrm>
            <a:off x="874890" y="3813883"/>
            <a:ext cx="4290632" cy="1505327"/>
            <a:chOff x="874890" y="3639746"/>
            <a:chExt cx="4290632" cy="1505327"/>
          </a:xfrm>
        </p:grpSpPr>
        <p:sp>
          <p:nvSpPr>
            <p:cNvPr id="78" name="Rectangle 77"/>
            <p:cNvSpPr/>
            <p:nvPr/>
          </p:nvSpPr>
          <p:spPr bwMode="auto">
            <a:xfrm>
              <a:off x="874890" y="3639746"/>
              <a:ext cx="4290632" cy="1505327"/>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aphicFrame>
          <p:nvGraphicFramePr>
            <p:cNvPr id="80" name="Diagram 79"/>
            <p:cNvGraphicFramePr/>
            <p:nvPr>
              <p:extLst>
                <p:ext uri="{D42A27DB-BD31-4B8C-83A1-F6EECF244321}">
                  <p14:modId xmlns:p14="http://schemas.microsoft.com/office/powerpoint/2010/main" val="1225959327"/>
                </p:ext>
              </p:extLst>
            </p:nvPr>
          </p:nvGraphicFramePr>
          <p:xfrm>
            <a:off x="1016766" y="3819346"/>
            <a:ext cx="4060337" cy="12425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4" name="TextBox 83"/>
            <p:cNvSpPr txBox="1"/>
            <p:nvPr/>
          </p:nvSpPr>
          <p:spPr>
            <a:xfrm>
              <a:off x="881590" y="3657888"/>
              <a:ext cx="2970330" cy="646331"/>
            </a:xfrm>
            <a:prstGeom prst="rect">
              <a:avLst/>
            </a:prstGeom>
            <a:noFill/>
            <a:ln>
              <a:noFill/>
            </a:ln>
          </p:spPr>
          <p:txBody>
            <a:bodyPr wrap="square" rtlCol="0">
              <a:spAutoFit/>
            </a:bodyPr>
            <a:lstStyle/>
            <a:p>
              <a:r>
                <a:rPr lang="en-US" altLang="zh-CN" dirty="0">
                  <a:latin typeface="Arial" panose="020B0604020202020204" pitchFamily="34" charset="0"/>
                  <a:cs typeface="Arial" panose="020B0604020202020204" pitchFamily="34" charset="0"/>
                </a:rPr>
                <a:t>Joint Dictionary Learning</a:t>
              </a:r>
              <a:endParaRPr lang="zh-CN" altLang="en-US" dirty="0">
                <a:latin typeface="Arial" panose="020B0604020202020204" pitchFamily="34" charset="0"/>
                <a:cs typeface="Arial" panose="020B0604020202020204" pitchFamily="34" charset="0"/>
              </a:endParaRPr>
            </a:p>
            <a:p>
              <a:endParaRPr lang="zh-CN" altLang="en-US" dirty="0"/>
            </a:p>
          </p:txBody>
        </p:sp>
      </p:grpSp>
      <p:sp>
        <p:nvSpPr>
          <p:cNvPr id="86" name="TextBox 85"/>
          <p:cNvSpPr txBox="1"/>
          <p:nvPr/>
        </p:nvSpPr>
        <p:spPr>
          <a:xfrm>
            <a:off x="1826695" y="1349478"/>
            <a:ext cx="2430270" cy="369332"/>
          </a:xfrm>
          <a:prstGeom prst="rect">
            <a:avLst/>
          </a:prstGeom>
          <a:solidFill>
            <a:schemeClr val="bg1">
              <a:lumMod val="85000"/>
              <a:alpha val="60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Input: Image samples</a:t>
            </a:r>
            <a:endParaRPr lang="zh-CN" altLang="en-US" dirty="0">
              <a:latin typeface="Arial" panose="020B0604020202020204" pitchFamily="34" charset="0"/>
              <a:cs typeface="Arial" panose="020B0604020202020204" pitchFamily="34" charset="0"/>
            </a:endParaRPr>
          </a:p>
        </p:txBody>
      </p:sp>
      <p:sp>
        <p:nvSpPr>
          <p:cNvPr id="90" name="TextBox 89"/>
          <p:cNvSpPr txBox="1"/>
          <p:nvPr/>
        </p:nvSpPr>
        <p:spPr>
          <a:xfrm>
            <a:off x="1889229" y="5579948"/>
            <a:ext cx="2261955" cy="369332"/>
          </a:xfrm>
          <a:prstGeom prst="rect">
            <a:avLst/>
          </a:prstGeom>
          <a:solidFill>
            <a:schemeClr val="bg1">
              <a:lumMod val="85000"/>
              <a:alpha val="60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Output: Dictionaries</a:t>
            </a:r>
            <a:endParaRPr lang="zh-CN" altLang="en-US" dirty="0">
              <a:latin typeface="Arial" panose="020B0604020202020204" pitchFamily="34" charset="0"/>
              <a:cs typeface="Arial" panose="020B0604020202020204" pitchFamily="34" charset="0"/>
            </a:endParaRPr>
          </a:p>
        </p:txBody>
      </p:sp>
      <p:sp>
        <p:nvSpPr>
          <p:cNvPr id="92" name="Right Arrow 91"/>
          <p:cNvSpPr/>
          <p:nvPr/>
        </p:nvSpPr>
        <p:spPr bwMode="auto">
          <a:xfrm>
            <a:off x="5295010" y="4272763"/>
            <a:ext cx="585065" cy="281362"/>
          </a:xfrm>
          <a:prstGeom prst="right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9" name="Down Arrow 98"/>
          <p:cNvSpPr/>
          <p:nvPr/>
        </p:nvSpPr>
        <p:spPr bwMode="auto">
          <a:xfrm>
            <a:off x="2907931" y="5184195"/>
            <a:ext cx="315035" cy="450050"/>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0" name="Down Arrow 99"/>
          <p:cNvSpPr/>
          <p:nvPr/>
        </p:nvSpPr>
        <p:spPr bwMode="auto">
          <a:xfrm>
            <a:off x="2907931" y="1716010"/>
            <a:ext cx="315035" cy="407845"/>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4" name="Down Arrow 103"/>
          <p:cNvSpPr/>
          <p:nvPr/>
        </p:nvSpPr>
        <p:spPr bwMode="auto">
          <a:xfrm>
            <a:off x="2906815" y="3429000"/>
            <a:ext cx="315035" cy="450050"/>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8" name="TextBox 107"/>
          <p:cNvSpPr txBox="1"/>
          <p:nvPr/>
        </p:nvSpPr>
        <p:spPr>
          <a:xfrm>
            <a:off x="1880903" y="6002406"/>
            <a:ext cx="2609174" cy="369332"/>
          </a:xfrm>
          <a:prstGeom prst="rect">
            <a:avLst/>
          </a:prstGeom>
          <a:noFill/>
        </p:spPr>
        <p:txBody>
          <a:bodyPr wrap="square" rtlCol="0">
            <a:spAutoFit/>
          </a:bodyPr>
          <a:lstStyle/>
          <a:p>
            <a:r>
              <a:rPr lang="en-US" altLang="zh-CN" b="1" dirty="0" smtClean="0">
                <a:solidFill>
                  <a:srgbClr val="FF0000"/>
                </a:solidFill>
                <a:latin typeface="Arial" panose="020B0604020202020204" pitchFamily="34" charset="0"/>
                <a:cs typeface="Arial" panose="020B0604020202020204" pitchFamily="34" charset="0"/>
              </a:rPr>
              <a:t>Dictionary</a:t>
            </a:r>
            <a:r>
              <a:rPr lang="en-US" altLang="zh-CN" b="1" dirty="0" smtClean="0">
                <a:solidFill>
                  <a:srgbClr val="FF0000"/>
                </a:solidFill>
              </a:rPr>
              <a:t> </a:t>
            </a:r>
            <a:r>
              <a:rPr lang="en-US" altLang="zh-CN" b="1" dirty="0" smtClean="0">
                <a:solidFill>
                  <a:srgbClr val="FF0000"/>
                </a:solidFill>
                <a:latin typeface="Arial" panose="020B0604020202020204" pitchFamily="34" charset="0"/>
                <a:cs typeface="Arial" panose="020B0604020202020204" pitchFamily="34" charset="0"/>
              </a:rPr>
              <a:t>Learning</a:t>
            </a:r>
            <a:endParaRPr lang="zh-CN" altLang="en-US" b="1" dirty="0">
              <a:solidFill>
                <a:srgbClr val="FF0000"/>
              </a:solidFill>
              <a:latin typeface="Arial" panose="020B0604020202020204" pitchFamily="34" charset="0"/>
              <a:cs typeface="Arial" panose="020B0604020202020204" pitchFamily="34" charset="0"/>
            </a:endParaRPr>
          </a:p>
        </p:txBody>
      </p:sp>
      <p:sp>
        <p:nvSpPr>
          <p:cNvPr id="112" name="Rounded Rectangle 111"/>
          <p:cNvSpPr/>
          <p:nvPr/>
        </p:nvSpPr>
        <p:spPr bwMode="auto">
          <a:xfrm>
            <a:off x="6465140" y="3834045"/>
            <a:ext cx="1732316" cy="581127"/>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Inverse Quantization</a:t>
            </a:r>
          </a:p>
        </p:txBody>
      </p:sp>
      <p:grpSp>
        <p:nvGrpSpPr>
          <p:cNvPr id="115" name="Group 114"/>
          <p:cNvGrpSpPr/>
          <p:nvPr/>
        </p:nvGrpSpPr>
        <p:grpSpPr>
          <a:xfrm>
            <a:off x="5975655" y="640704"/>
            <a:ext cx="2646795" cy="3058326"/>
            <a:chOff x="5955527" y="1510569"/>
            <a:chExt cx="2727999" cy="2672363"/>
          </a:xfrm>
        </p:grpSpPr>
        <p:sp>
          <p:nvSpPr>
            <p:cNvPr id="93" name="Rectangle 92"/>
            <p:cNvSpPr/>
            <p:nvPr/>
          </p:nvSpPr>
          <p:spPr bwMode="auto">
            <a:xfrm>
              <a:off x="5955527" y="1510569"/>
              <a:ext cx="2727999" cy="2057463"/>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4" name="TextBox 93"/>
            <p:cNvSpPr txBox="1"/>
            <p:nvPr/>
          </p:nvSpPr>
          <p:spPr>
            <a:xfrm>
              <a:off x="6160302" y="1510569"/>
              <a:ext cx="1171960" cy="32272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Encoder</a:t>
              </a:r>
              <a:endParaRPr lang="zh-CN" altLang="en-US" dirty="0">
                <a:latin typeface="Arial" panose="020B0604020202020204" pitchFamily="34" charset="0"/>
                <a:cs typeface="Arial" panose="020B0604020202020204" pitchFamily="34" charset="0"/>
              </a:endParaRPr>
            </a:p>
          </p:txBody>
        </p:sp>
        <p:sp>
          <p:nvSpPr>
            <p:cNvPr id="95" name="Down Arrow 94"/>
            <p:cNvSpPr/>
            <p:nvPr/>
          </p:nvSpPr>
          <p:spPr bwMode="auto">
            <a:xfrm>
              <a:off x="6828096" y="1896287"/>
              <a:ext cx="912095" cy="1597203"/>
            </a:xfrm>
            <a:prstGeom prst="downArrow">
              <a:avLst/>
            </a:prstGeom>
            <a:solidFill>
              <a:schemeClr val="bg2">
                <a:lumMod val="7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6" name="Rounded Rectangle 95"/>
            <p:cNvSpPr/>
            <p:nvPr/>
          </p:nvSpPr>
          <p:spPr bwMode="auto">
            <a:xfrm>
              <a:off x="6013519" y="1943888"/>
              <a:ext cx="2586514" cy="326369"/>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Sparse Representation</a:t>
              </a:r>
              <a:endParaRPr lang="zh-CN" altLang="en-US" sz="1600" dirty="0">
                <a:latin typeface="Arial" panose="020B0604020202020204" pitchFamily="34" charset="0"/>
                <a:cs typeface="Arial" panose="020B0604020202020204" pitchFamily="34" charset="0"/>
              </a:endParaRPr>
            </a:p>
          </p:txBody>
        </p:sp>
        <p:sp>
          <p:nvSpPr>
            <p:cNvPr id="97" name="Rounded Rectangle 96"/>
            <p:cNvSpPr/>
            <p:nvPr/>
          </p:nvSpPr>
          <p:spPr bwMode="auto">
            <a:xfrm>
              <a:off x="6417205" y="2413292"/>
              <a:ext cx="1746215" cy="310144"/>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Quantization</a:t>
              </a:r>
              <a:endParaRPr lang="en-US" altLang="zh-CN" dirty="0" smtClean="0">
                <a:latin typeface="Arial" panose="020B0604020202020204" pitchFamily="34" charset="0"/>
                <a:cs typeface="Arial" panose="020B0604020202020204" pitchFamily="34" charset="0"/>
              </a:endParaRPr>
            </a:p>
          </p:txBody>
        </p:sp>
        <p:sp>
          <p:nvSpPr>
            <p:cNvPr id="98" name="Rounded Rectangle 97"/>
            <p:cNvSpPr/>
            <p:nvPr/>
          </p:nvSpPr>
          <p:spPr bwMode="auto">
            <a:xfrm>
              <a:off x="6340216" y="2871503"/>
              <a:ext cx="1876680" cy="323463"/>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a:latin typeface="Arial" panose="020B0604020202020204" pitchFamily="34" charset="0"/>
                  <a:cs typeface="Arial" panose="020B0604020202020204" pitchFamily="34" charset="0"/>
                </a:rPr>
                <a:t>Entropy Coding</a:t>
              </a:r>
              <a:endParaRPr lang="zh-CN" altLang="en-US" sz="1600" dirty="0">
                <a:latin typeface="Arial" panose="020B0604020202020204" pitchFamily="34" charset="0"/>
                <a:cs typeface="Arial" panose="020B0604020202020204" pitchFamily="34" charset="0"/>
              </a:endParaRPr>
            </a:p>
          </p:txBody>
        </p:sp>
        <p:sp>
          <p:nvSpPr>
            <p:cNvPr id="113" name="Down Arrow 112"/>
            <p:cNvSpPr/>
            <p:nvPr/>
          </p:nvSpPr>
          <p:spPr bwMode="auto">
            <a:xfrm>
              <a:off x="6809379" y="3732882"/>
              <a:ext cx="315035" cy="450050"/>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sp>
        <p:nvSpPr>
          <p:cNvPr id="114" name="TextBox 113"/>
          <p:cNvSpPr txBox="1"/>
          <p:nvPr/>
        </p:nvSpPr>
        <p:spPr>
          <a:xfrm>
            <a:off x="7196730" y="3137321"/>
            <a:ext cx="1485165" cy="369332"/>
          </a:xfrm>
          <a:prstGeom prst="rect">
            <a:avLst/>
          </a:prstGeom>
          <a:solidFill>
            <a:schemeClr val="bg1">
              <a:lumMod val="85000"/>
              <a:alpha val="60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transmission</a:t>
            </a:r>
            <a:endParaRPr lang="zh-CN" altLang="en-US" dirty="0">
              <a:latin typeface="Arial" panose="020B0604020202020204" pitchFamily="34" charset="0"/>
              <a:cs typeface="Arial" panose="020B0604020202020204" pitchFamily="34" charset="0"/>
            </a:endParaRPr>
          </a:p>
        </p:txBody>
      </p:sp>
      <p:sp>
        <p:nvSpPr>
          <p:cNvPr id="116" name="Rounded Rectangle 115"/>
          <p:cNvSpPr/>
          <p:nvPr/>
        </p:nvSpPr>
        <p:spPr bwMode="auto">
          <a:xfrm>
            <a:off x="6309294" y="4644135"/>
            <a:ext cx="1998122" cy="347293"/>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a:latin typeface="Arial" panose="020B0604020202020204" pitchFamily="34" charset="0"/>
                <a:cs typeface="Arial" panose="020B0604020202020204" pitchFamily="34" charset="0"/>
              </a:rPr>
              <a:t>Entropy </a:t>
            </a:r>
            <a:r>
              <a:rPr lang="en-US" altLang="zh-CN" sz="1600" dirty="0" smtClean="0">
                <a:latin typeface="Arial" panose="020B0604020202020204" pitchFamily="34" charset="0"/>
                <a:cs typeface="Arial" panose="020B0604020202020204" pitchFamily="34" charset="0"/>
              </a:rPr>
              <a:t>Decoding</a:t>
            </a:r>
            <a:endParaRPr lang="zh-CN" altLang="en-US" sz="1600" dirty="0">
              <a:latin typeface="Arial" panose="020B0604020202020204" pitchFamily="34" charset="0"/>
              <a:cs typeface="Arial" panose="020B0604020202020204" pitchFamily="34" charset="0"/>
            </a:endParaRPr>
          </a:p>
        </p:txBody>
      </p:sp>
      <p:sp>
        <p:nvSpPr>
          <p:cNvPr id="117" name="Rounded Rectangle 116"/>
          <p:cNvSpPr/>
          <p:nvPr/>
        </p:nvSpPr>
        <p:spPr bwMode="auto">
          <a:xfrm>
            <a:off x="6437155" y="5184195"/>
            <a:ext cx="1760302" cy="406014"/>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Reconstruction</a:t>
            </a:r>
            <a:endParaRPr lang="zh-CN" altLang="en-US" dirty="0">
              <a:latin typeface="Arial" panose="020B0604020202020204" pitchFamily="34" charset="0"/>
              <a:cs typeface="Arial" panose="020B0604020202020204" pitchFamily="34" charset="0"/>
            </a:endParaRPr>
          </a:p>
        </p:txBody>
      </p:sp>
      <p:sp>
        <p:nvSpPr>
          <p:cNvPr id="119" name="Rectangle 118"/>
          <p:cNvSpPr/>
          <p:nvPr/>
        </p:nvSpPr>
        <p:spPr bwMode="auto">
          <a:xfrm>
            <a:off x="6102170" y="3669804"/>
            <a:ext cx="2385265" cy="2457028"/>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20" name="TextBox 119"/>
          <p:cNvSpPr txBox="1"/>
          <p:nvPr/>
        </p:nvSpPr>
        <p:spPr>
          <a:xfrm>
            <a:off x="6222030" y="5679511"/>
            <a:ext cx="1485165"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Decoder</a:t>
            </a:r>
            <a:endParaRPr lang="zh-CN" altLang="en-US" dirty="0">
              <a:latin typeface="Arial" panose="020B0604020202020204" pitchFamily="34" charset="0"/>
              <a:cs typeface="Arial" panose="020B0604020202020204" pitchFamily="34" charset="0"/>
            </a:endParaRPr>
          </a:p>
        </p:txBody>
      </p:sp>
      <p:sp>
        <p:nvSpPr>
          <p:cNvPr id="121" name="Rounded Rectangle 120"/>
          <p:cNvSpPr/>
          <p:nvPr/>
        </p:nvSpPr>
        <p:spPr bwMode="auto">
          <a:xfrm>
            <a:off x="5776460" y="458670"/>
            <a:ext cx="3044011" cy="6075675"/>
          </a:xfrm>
          <a:prstGeom prst="roundRect">
            <a:avLst/>
          </a:prstGeom>
          <a:noFill/>
          <a:ln w="1905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22" name="TextBox 121"/>
          <p:cNvSpPr txBox="1"/>
          <p:nvPr/>
        </p:nvSpPr>
        <p:spPr>
          <a:xfrm>
            <a:off x="6095406" y="6101541"/>
            <a:ext cx="2609174" cy="369332"/>
          </a:xfrm>
          <a:prstGeom prst="rect">
            <a:avLst/>
          </a:prstGeom>
          <a:noFill/>
        </p:spPr>
        <p:txBody>
          <a:bodyPr wrap="square" rtlCol="0">
            <a:spAutoFit/>
          </a:bodyPr>
          <a:lstStyle/>
          <a:p>
            <a:pPr algn="ctr"/>
            <a:r>
              <a:rPr lang="en-US" altLang="zh-CN" b="1" dirty="0" smtClean="0">
                <a:solidFill>
                  <a:srgbClr val="FF0000"/>
                </a:solidFill>
                <a:latin typeface="Arial" panose="020B0604020202020204" pitchFamily="34" charset="0"/>
                <a:cs typeface="Arial" panose="020B0604020202020204" pitchFamily="34" charset="0"/>
              </a:rPr>
              <a:t>Image Codec</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283698"/>
      </p:ext>
    </p:extLst>
  </p:cSld>
  <p:clrMapOvr>
    <a:masterClrMapping/>
  </p:clrMapOvr>
  <mc:AlternateContent xmlns:mc="http://schemas.openxmlformats.org/markup-compatibility/2006" xmlns:p14="http://schemas.microsoft.com/office/powerpoint/2010/main">
    <mc:Choice Requires="p14">
      <p:transition p14:dur="0" advTm="71157"/>
    </mc:Choice>
    <mc:Fallback xmlns="">
      <p:transition advTm="7115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16/12/8</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9</a:t>
            </a:fld>
            <a:endParaRPr lang="zh-CN" altLang="en-US" dirty="0"/>
          </a:p>
        </p:txBody>
      </p:sp>
      <p:sp>
        <p:nvSpPr>
          <p:cNvPr id="5" name="标题 4"/>
          <p:cNvSpPr>
            <a:spLocks noGrp="1"/>
          </p:cNvSpPr>
          <p:nvPr>
            <p:ph type="title"/>
          </p:nvPr>
        </p:nvSpPr>
        <p:spPr>
          <a:xfrm>
            <a:off x="609600" y="142852"/>
            <a:ext cx="8534400" cy="1053900"/>
          </a:xfrm>
        </p:spPr>
        <p:txBody>
          <a:bodyPr/>
          <a:lstStyle/>
          <a:p>
            <a:r>
              <a:rPr lang="en-US" altLang="zh-CN" sz="3200" dirty="0" smtClean="0"/>
              <a:t>Dictionary Learning: </a:t>
            </a:r>
            <a:r>
              <a:rPr lang="en-US" altLang="zh-CN" sz="2400" b="0" i="1" dirty="0" smtClean="0">
                <a:effectLst/>
              </a:rPr>
              <a:t>geometric component separation</a:t>
            </a:r>
            <a:endParaRPr lang="zh-CN" altLang="en-US" sz="1800" b="0" i="1" dirty="0">
              <a:effectLst/>
            </a:endParaRPr>
          </a:p>
        </p:txBody>
      </p:sp>
      <p:grpSp>
        <p:nvGrpSpPr>
          <p:cNvPr id="4" name="Group 3"/>
          <p:cNvGrpSpPr/>
          <p:nvPr/>
        </p:nvGrpSpPr>
        <p:grpSpPr>
          <a:xfrm>
            <a:off x="1016605" y="1151708"/>
            <a:ext cx="7375742" cy="3330370"/>
            <a:chOff x="1188929" y="1151708"/>
            <a:chExt cx="6963001" cy="3330370"/>
          </a:xfrm>
        </p:grpSpPr>
        <p:grpSp>
          <p:nvGrpSpPr>
            <p:cNvPr id="6" name="Group 5"/>
            <p:cNvGrpSpPr/>
            <p:nvPr/>
          </p:nvGrpSpPr>
          <p:grpSpPr>
            <a:xfrm>
              <a:off x="1188929" y="1151708"/>
              <a:ext cx="6963001" cy="3330370"/>
              <a:chOff x="822369" y="2089519"/>
              <a:chExt cx="7740989" cy="2669188"/>
            </a:xfrm>
          </p:grpSpPr>
          <p:grpSp>
            <p:nvGrpSpPr>
              <p:cNvPr id="7" name="Group 6"/>
              <p:cNvGrpSpPr/>
              <p:nvPr/>
            </p:nvGrpSpPr>
            <p:grpSpPr>
              <a:xfrm>
                <a:off x="822369" y="2089519"/>
                <a:ext cx="7740989" cy="2669188"/>
                <a:chOff x="702102" y="615255"/>
                <a:chExt cx="7740989" cy="2669188"/>
              </a:xfrm>
            </p:grpSpPr>
            <mc:AlternateContent xmlns:mc="http://schemas.openxmlformats.org/markup-compatibility/2006" xmlns:a14="http://schemas.microsoft.com/office/drawing/2010/main">
              <mc:Choice Requires="a14">
                <p:graphicFrame>
                  <p:nvGraphicFramePr>
                    <p:cNvPr id="11" name="Diagram 10"/>
                    <p:cNvGraphicFramePr/>
                    <p:nvPr>
                      <p:extLst>
                        <p:ext uri="{D42A27DB-BD31-4B8C-83A1-F6EECF244321}">
                          <p14:modId xmlns:p14="http://schemas.microsoft.com/office/powerpoint/2010/main" val="1541183294"/>
                        </p:ext>
                      </p:extLst>
                    </p:nvPr>
                  </p:nvGraphicFramePr>
                  <p:xfrm>
                    <a:off x="702102" y="615255"/>
                    <a:ext cx="7740989" cy="266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1" name="Diagram 10"/>
                    <p:cNvGraphicFramePr/>
                    <p:nvPr>
                      <p:extLst>
                        <p:ext uri="{D42A27DB-BD31-4B8C-83A1-F6EECF244321}">
                          <p14:modId xmlns:p14="http://schemas.microsoft.com/office/powerpoint/2010/main" val="1541183294"/>
                        </p:ext>
                      </p:extLst>
                    </p:nvPr>
                  </p:nvGraphicFramePr>
                  <p:xfrm>
                    <a:off x="702102" y="615255"/>
                    <a:ext cx="7740989" cy="2669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grpSp>
              <p:nvGrpSpPr>
                <p:cNvPr id="12" name="Group 11"/>
                <p:cNvGrpSpPr/>
                <p:nvPr/>
              </p:nvGrpSpPr>
              <p:grpSpPr>
                <a:xfrm>
                  <a:off x="5303241" y="1855178"/>
                  <a:ext cx="3100381" cy="903073"/>
                  <a:chOff x="5303241" y="1686206"/>
                  <a:chExt cx="3100381" cy="903073"/>
                </a:xfrm>
              </p:grpSpPr>
              <mc:AlternateContent xmlns:mc="http://schemas.openxmlformats.org/markup-compatibility/2006" xmlns:a14="http://schemas.microsoft.com/office/drawing/2010/main">
                <mc:Choice Requires="a14">
                  <p:sp>
                    <p:nvSpPr>
                      <p:cNvPr id="13" name="Rounded Rectangle 12"/>
                      <p:cNvSpPr/>
                      <p:nvPr/>
                    </p:nvSpPr>
                    <p:spPr bwMode="auto">
                      <a:xfrm>
                        <a:off x="5303243" y="1723134"/>
                        <a:ext cx="1135517" cy="366259"/>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0" dirty="0" smtClean="0">
                            <a:solidFill>
                              <a:srgbClr val="080808"/>
                            </a:solidFill>
                          </a:rPr>
                          <a:t>(</a:t>
                        </a:r>
                        <a14:m>
                          <m:oMath xmlns:m="http://schemas.openxmlformats.org/officeDocument/2006/math">
                            <m:f>
                              <m:fPr>
                                <m:ctrlPr>
                                  <a:rPr lang="en-US" altLang="zh-CN" sz="1600" b="0" i="1" smtClean="0">
                                    <a:solidFill>
                                      <a:srgbClr val="080808"/>
                                    </a:solidFill>
                                    <a:latin typeface="Cambria Math" charset="0"/>
                                  </a:rPr>
                                </m:ctrlPr>
                              </m:fPr>
                              <m:num>
                                <m:r>
                                  <a:rPr lang="en-US" altLang="zh-CN" sz="1600" b="0" i="1" smtClean="0">
                                    <a:solidFill>
                                      <a:srgbClr val="080808"/>
                                    </a:solidFill>
                                    <a:latin typeface="Cambria Math" panose="02040503050406030204" pitchFamily="18" charset="0"/>
                                  </a:rPr>
                                  <m:t>𝜋</m:t>
                                </m:r>
                              </m:num>
                              <m:den>
                                <m:r>
                                  <a:rPr lang="en-US" altLang="zh-CN" sz="1600" b="0" i="1" smtClean="0">
                                    <a:solidFill>
                                      <a:srgbClr val="080808"/>
                                    </a:solidFill>
                                    <a:latin typeface="Cambria Math" panose="02040503050406030204" pitchFamily="18" charset="0"/>
                                  </a:rPr>
                                  <m:t>6</m:t>
                                </m:r>
                              </m:den>
                            </m:f>
                            <m:r>
                              <a:rPr lang="en-US" altLang="zh-CN" sz="1600" b="0" i="0" smtClean="0">
                                <a:solidFill>
                                  <a:srgbClr val="080808"/>
                                </a:solidFill>
                                <a:latin typeface="Cambria Math" panose="02040503050406030204" pitchFamily="18" charset="0"/>
                              </a:rPr>
                              <m:t>,</m:t>
                            </m:r>
                            <m:f>
                              <m:fPr>
                                <m:ctrlPr>
                                  <a:rPr lang="en-US" altLang="zh-CN" sz="1600" b="0" i="1" smtClean="0">
                                    <a:solidFill>
                                      <a:srgbClr val="080808"/>
                                    </a:solidFill>
                                    <a:latin typeface="Cambria Math" charset="0"/>
                                  </a:rPr>
                                </m:ctrlPr>
                              </m:fPr>
                              <m:num>
                                <m:r>
                                  <a:rPr lang="en-US" altLang="zh-CN" sz="1600" b="0" i="1" smtClean="0">
                                    <a:solidFill>
                                      <a:srgbClr val="080808"/>
                                    </a:solidFill>
                                    <a:latin typeface="Cambria Math" panose="02040503050406030204" pitchFamily="18" charset="0"/>
                                  </a:rPr>
                                  <m:t>𝜋</m:t>
                                </m:r>
                              </m:num>
                              <m:den>
                                <m:r>
                                  <a:rPr lang="en-US" altLang="zh-CN" sz="1600" b="0" i="1" smtClean="0">
                                    <a:solidFill>
                                      <a:srgbClr val="080808"/>
                                    </a:solidFill>
                                    <a:latin typeface="Cambria Math" panose="02040503050406030204" pitchFamily="18" charset="0"/>
                                  </a:rPr>
                                  <m:t>3</m:t>
                                </m:r>
                              </m:den>
                            </m:f>
                            <m:r>
                              <a:rPr lang="en-US" altLang="zh-CN" sz="1600" b="0" i="0" smtClean="0">
                                <a:solidFill>
                                  <a:srgbClr val="080808"/>
                                </a:solidFill>
                                <a:latin typeface="Cambria Math" panose="02040503050406030204" pitchFamily="18" charset="0"/>
                              </a:rPr>
                              <m:t>)</m:t>
                            </m:r>
                          </m:oMath>
                        </a14:m>
                        <a:r>
                          <a:rPr lang="en-US" altLang="zh-CN" sz="1600" dirty="0" smtClean="0">
                            <a:solidFill>
                              <a:srgbClr val="080808"/>
                            </a:solidFill>
                          </a:rPr>
                          <a:t> X</a:t>
                        </a:r>
                        <a:r>
                          <a:rPr lang="en-US" altLang="zh-CN" sz="1600" baseline="-25000" dirty="0" smtClean="0">
                            <a:solidFill>
                              <a:srgbClr val="080808"/>
                            </a:solidFill>
                          </a:rPr>
                          <a:t>2</a:t>
                        </a:r>
                        <a:endParaRPr lang="zh-CN" altLang="en-US" sz="1600" dirty="0">
                          <a:solidFill>
                            <a:srgbClr val="080808"/>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bwMode="auto">
                      <a:xfrm>
                        <a:off x="5303243" y="1723134"/>
                        <a:ext cx="1135517" cy="366259"/>
                      </a:xfrm>
                      <a:prstGeom prst="roundRect">
                        <a:avLst/>
                      </a:prstGeom>
                      <a:blipFill>
                        <a:blip r:embed="rId12"/>
                        <a:stretch>
                          <a:fillRect/>
                        </a:stretch>
                      </a:blipFill>
                      <a:ln w="0">
                        <a:noFill/>
                        <a:prstDash val="solid"/>
                        <a:round/>
                        <a:headEnd/>
                        <a:tailEnd/>
                      </a:ln>
                    </p:spPr>
                    <p:txBody>
                      <a:bodyPr/>
                      <a:lstStyle/>
                      <a:p>
                        <a:r>
                          <a:rPr lang="zh-CN" altLang="en-US">
                            <a:noFill/>
                          </a:rPr>
                          <a:t> </a:t>
                        </a:r>
                      </a:p>
                    </p:txBody>
                  </p:sp>
                </mc:Fallback>
              </mc:AlternateContent>
              <p:grpSp>
                <p:nvGrpSpPr>
                  <p:cNvPr id="14" name="Group 13"/>
                  <p:cNvGrpSpPr/>
                  <p:nvPr/>
                </p:nvGrpSpPr>
                <p:grpSpPr>
                  <a:xfrm>
                    <a:off x="5303241" y="1686206"/>
                    <a:ext cx="3100381" cy="903073"/>
                    <a:chOff x="5303241" y="1894404"/>
                    <a:chExt cx="3100381" cy="903073"/>
                  </a:xfrm>
                </p:grpSpPr>
                <p:grpSp>
                  <p:nvGrpSpPr>
                    <p:cNvPr id="15" name="Group 14"/>
                    <p:cNvGrpSpPr/>
                    <p:nvPr/>
                  </p:nvGrpSpPr>
                  <p:grpSpPr>
                    <a:xfrm>
                      <a:off x="5303241" y="1894404"/>
                      <a:ext cx="1896637" cy="903073"/>
                      <a:chOff x="5206542" y="1882111"/>
                      <a:chExt cx="1765980" cy="986888"/>
                    </a:xfrm>
                  </p:grpSpPr>
                  <p:sp>
                    <p:nvSpPr>
                      <p:cNvPr id="17" name="Rounded Rectangle 16"/>
                      <p:cNvSpPr/>
                      <p:nvPr/>
                    </p:nvSpPr>
                    <p:spPr bwMode="auto">
                      <a:xfrm>
                        <a:off x="6319433" y="1882111"/>
                        <a:ext cx="592695" cy="431692"/>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solidFill>
                              <a:srgbClr val="080808"/>
                            </a:solidFill>
                          </a:rPr>
                          <a:t>…</a:t>
                        </a:r>
                        <a:endParaRPr lang="zh-CN" altLang="en-US" sz="1600" dirty="0">
                          <a:solidFill>
                            <a:srgbClr val="080808"/>
                          </a:solidFill>
                        </a:endParaRPr>
                      </a:p>
                    </p:txBody>
                  </p:sp>
                  <p:cxnSp>
                    <p:nvCxnSpPr>
                      <p:cNvPr id="18" name="Straight Connector 17"/>
                      <p:cNvCxnSpPr/>
                      <p:nvPr/>
                    </p:nvCxnSpPr>
                    <p:spPr bwMode="auto">
                      <a:xfrm>
                        <a:off x="6256978" y="2694600"/>
                        <a:ext cx="715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flipV="1">
                        <a:off x="6613462" y="2223733"/>
                        <a:ext cx="11251" cy="4464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6624711" y="2472326"/>
                        <a:ext cx="347811" cy="2236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6633385" y="2299327"/>
                        <a:ext cx="160096" cy="39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444693" y="2299322"/>
                        <a:ext cx="180018" cy="3966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256976" y="2472324"/>
                        <a:ext cx="359064" cy="223671"/>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4" name="Rounded Rectangle 23"/>
                          <p:cNvSpPr/>
                          <p:nvPr/>
                        </p:nvSpPr>
                        <p:spPr bwMode="auto">
                          <a:xfrm>
                            <a:off x="5206542" y="2418949"/>
                            <a:ext cx="1002566" cy="450050"/>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0" dirty="0" smtClean="0">
                                <a:solidFill>
                                  <a:srgbClr val="080808"/>
                                </a:solidFill>
                              </a:rPr>
                              <a:t>(0,</a:t>
                            </a:r>
                            <a14:m>
                              <m:oMath xmlns:m="http://schemas.openxmlformats.org/officeDocument/2006/math">
                                <m:f>
                                  <m:fPr>
                                    <m:ctrlPr>
                                      <a:rPr lang="en-US" altLang="zh-CN" sz="1600" b="0" i="1" smtClean="0">
                                        <a:solidFill>
                                          <a:srgbClr val="080808"/>
                                        </a:solidFill>
                                        <a:latin typeface="Cambria Math" charset="0"/>
                                      </a:rPr>
                                    </m:ctrlPr>
                                  </m:fPr>
                                  <m:num>
                                    <m:r>
                                      <a:rPr lang="en-US" altLang="zh-CN" sz="1600" b="0" i="1" smtClean="0">
                                        <a:solidFill>
                                          <a:srgbClr val="080808"/>
                                        </a:solidFill>
                                        <a:latin typeface="Cambria Math" panose="02040503050406030204" pitchFamily="18" charset="0"/>
                                      </a:rPr>
                                      <m:t>𝜋</m:t>
                                    </m:r>
                                  </m:num>
                                  <m:den>
                                    <m:r>
                                      <a:rPr lang="en-US" altLang="zh-CN" sz="1600" b="0" i="1" smtClean="0">
                                        <a:solidFill>
                                          <a:srgbClr val="080808"/>
                                        </a:solidFill>
                                        <a:latin typeface="Cambria Math" panose="02040503050406030204" pitchFamily="18" charset="0"/>
                                      </a:rPr>
                                      <m:t>6</m:t>
                                    </m:r>
                                  </m:den>
                                </m:f>
                                <m:r>
                                  <a:rPr lang="en-US" altLang="zh-CN" sz="1600" b="0" i="0" smtClean="0">
                                    <a:solidFill>
                                      <a:srgbClr val="080808"/>
                                    </a:solidFill>
                                    <a:latin typeface="Cambria Math" panose="02040503050406030204" pitchFamily="18" charset="0"/>
                                  </a:rPr>
                                  <m:t>)</m:t>
                                </m:r>
                              </m:oMath>
                            </a14:m>
                            <a:r>
                              <a:rPr lang="en-US" altLang="zh-CN" sz="1600" dirty="0" smtClean="0">
                                <a:solidFill>
                                  <a:srgbClr val="080808"/>
                                </a:solidFill>
                              </a:rPr>
                              <a:t> X</a:t>
                            </a:r>
                            <a:r>
                              <a:rPr lang="en-US" altLang="zh-CN" sz="1600" baseline="-25000" dirty="0" smtClean="0">
                                <a:solidFill>
                                  <a:srgbClr val="080808"/>
                                </a:solidFill>
                              </a:rPr>
                              <a:t>1</a:t>
                            </a:r>
                            <a:endParaRPr lang="zh-CN" altLang="en-US" sz="1600" dirty="0">
                              <a:solidFill>
                                <a:srgbClr val="080808"/>
                              </a:solidFill>
                            </a:endParaRPr>
                          </a:p>
                        </p:txBody>
                      </p:sp>
                    </mc:Choice>
                    <mc:Fallback xmlns="">
                      <p:sp>
                        <p:nvSpPr>
                          <p:cNvPr id="24" name="Rounded Rectangle 23"/>
                          <p:cNvSpPr>
                            <a:spLocks noRot="1" noChangeAspect="1" noMove="1" noResize="1" noEditPoints="1" noAdjustHandles="1" noChangeArrowheads="1" noChangeShapeType="1" noTextEdit="1"/>
                          </p:cNvSpPr>
                          <p:nvPr/>
                        </p:nvSpPr>
                        <p:spPr bwMode="auto">
                          <a:xfrm>
                            <a:off x="5206542" y="2418949"/>
                            <a:ext cx="1002566" cy="450050"/>
                          </a:xfrm>
                          <a:prstGeom prst="roundRect">
                            <a:avLst/>
                          </a:prstGeom>
                          <a:blipFill>
                            <a:blip r:embed="rId13"/>
                            <a:stretch>
                              <a:fillRect/>
                            </a:stretch>
                          </a:blipFill>
                          <a:ln w="0">
                            <a:noFill/>
                            <a:prstDash val="solid"/>
                            <a:round/>
                            <a:headEnd/>
                            <a:tailEnd/>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6" name="Rounded Rectangle 15"/>
                        <p:cNvSpPr/>
                        <p:nvPr/>
                      </p:nvSpPr>
                      <p:spPr bwMode="auto">
                        <a:xfrm>
                          <a:off x="7146020" y="2346983"/>
                          <a:ext cx="1257602" cy="450492"/>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b="0" dirty="0" smtClean="0">
                              <a:solidFill>
                                <a:srgbClr val="080808"/>
                              </a:solidFill>
                            </a:rPr>
                            <a:t>(</a:t>
                          </a:r>
                          <a14:m>
                            <m:oMath xmlns:m="http://schemas.openxmlformats.org/officeDocument/2006/math">
                              <m:f>
                                <m:fPr>
                                  <m:ctrlPr>
                                    <a:rPr lang="en-US" altLang="zh-CN" b="0" i="1" smtClean="0">
                                      <a:solidFill>
                                        <a:srgbClr val="080808"/>
                                      </a:solidFill>
                                      <a:latin typeface="Cambria Math" charset="0"/>
                                    </a:rPr>
                                  </m:ctrlPr>
                                </m:fPr>
                                <m:num>
                                  <m:r>
                                    <a:rPr lang="en-US" altLang="zh-CN" b="0" i="1" smtClean="0">
                                      <a:solidFill>
                                        <a:srgbClr val="080808"/>
                                      </a:solidFill>
                                      <a:latin typeface="Cambria Math" panose="02040503050406030204" pitchFamily="18" charset="0"/>
                                    </a:rPr>
                                    <m:t>5</m:t>
                                  </m:r>
                                  <m:r>
                                    <a:rPr lang="en-US" altLang="zh-CN" b="0" i="1" smtClean="0">
                                      <a:solidFill>
                                        <a:srgbClr val="080808"/>
                                      </a:solidFill>
                                      <a:latin typeface="Cambria Math" panose="02040503050406030204" pitchFamily="18" charset="0"/>
                                    </a:rPr>
                                    <m:t>𝜋</m:t>
                                  </m:r>
                                </m:num>
                                <m:den>
                                  <m:r>
                                    <a:rPr lang="en-US" altLang="zh-CN" b="0" i="1" smtClean="0">
                                      <a:solidFill>
                                        <a:srgbClr val="080808"/>
                                      </a:solidFill>
                                      <a:latin typeface="Cambria Math" panose="02040503050406030204" pitchFamily="18" charset="0"/>
                                    </a:rPr>
                                    <m:t>6</m:t>
                                  </m:r>
                                </m:den>
                              </m:f>
                              <m:r>
                                <a:rPr lang="en-US" altLang="zh-CN" b="0" i="0" smtClean="0">
                                  <a:solidFill>
                                    <a:srgbClr val="080808"/>
                                  </a:solidFill>
                                  <a:latin typeface="Cambria Math" panose="02040503050406030204" pitchFamily="18" charset="0"/>
                                </a:rPr>
                                <m:t>,</m:t>
                              </m:r>
                              <m:r>
                                <a:rPr lang="en-US" altLang="zh-CN" b="0" i="1" smtClean="0">
                                  <a:solidFill>
                                    <a:srgbClr val="080808"/>
                                  </a:solidFill>
                                  <a:latin typeface="Cambria Math" panose="02040503050406030204" pitchFamily="18" charset="0"/>
                                </a:rPr>
                                <m:t>𝜋</m:t>
                              </m:r>
                              <m:r>
                                <a:rPr lang="en-US" altLang="zh-CN" b="0" i="0" smtClean="0">
                                  <a:solidFill>
                                    <a:srgbClr val="080808"/>
                                  </a:solidFill>
                                  <a:latin typeface="Cambria Math" panose="02040503050406030204" pitchFamily="18" charset="0"/>
                                </a:rPr>
                                <m:t>)</m:t>
                              </m:r>
                            </m:oMath>
                          </a14:m>
                          <a:r>
                            <a:rPr lang="en-US" altLang="zh-CN" dirty="0" smtClean="0">
                              <a:solidFill>
                                <a:srgbClr val="080808"/>
                              </a:solidFill>
                            </a:rPr>
                            <a:t> </a:t>
                          </a:r>
                          <a:r>
                            <a:rPr lang="en-US" altLang="zh-CN" sz="1600" dirty="0" smtClean="0">
                              <a:solidFill>
                                <a:srgbClr val="080808"/>
                              </a:solidFill>
                            </a:rPr>
                            <a:t>X</a:t>
                          </a:r>
                          <a:r>
                            <a:rPr lang="en-US" altLang="zh-CN" sz="1600" baseline="-25000" dirty="0">
                              <a:solidFill>
                                <a:srgbClr val="080808"/>
                              </a:solidFill>
                            </a:rPr>
                            <a:t>6</a:t>
                          </a:r>
                          <a:endParaRPr lang="zh-CN" altLang="en-US" sz="1600" dirty="0">
                            <a:solidFill>
                              <a:srgbClr val="080808"/>
                            </a:solidFill>
                          </a:endParaRPr>
                        </a:p>
                      </p:txBody>
                    </p:sp>
                  </mc:Choice>
                  <mc:Fallback xmlns="">
                    <p:sp>
                      <p:nvSpPr>
                        <p:cNvPr id="16" name="Rounded Rectangle 15"/>
                        <p:cNvSpPr>
                          <a:spLocks noRot="1" noChangeAspect="1" noMove="1" noResize="1" noEditPoints="1" noAdjustHandles="1" noChangeArrowheads="1" noChangeShapeType="1" noTextEdit="1"/>
                        </p:cNvSpPr>
                        <p:nvPr/>
                      </p:nvSpPr>
                      <p:spPr bwMode="auto">
                        <a:xfrm>
                          <a:off x="7146020" y="2346983"/>
                          <a:ext cx="1257602" cy="450492"/>
                        </a:xfrm>
                        <a:prstGeom prst="roundRect">
                          <a:avLst/>
                        </a:prstGeom>
                        <a:blipFill>
                          <a:blip r:embed="rId14"/>
                          <a:stretch>
                            <a:fillRect/>
                          </a:stretch>
                        </a:blipFill>
                        <a:ln w="0">
                          <a:noFill/>
                          <a:prstDash val="solid"/>
                          <a:round/>
                          <a:headEnd/>
                          <a:tailEnd/>
                        </a:ln>
                      </p:spPr>
                      <p:txBody>
                        <a:bodyPr/>
                        <a:lstStyle/>
                        <a:p>
                          <a:r>
                            <a:rPr lang="zh-CN" altLang="en-US">
                              <a:noFill/>
                            </a:rPr>
                            <a:t> </a:t>
                          </a:r>
                        </a:p>
                      </p:txBody>
                    </p:sp>
                  </mc:Fallback>
                </mc:AlternateContent>
              </p:grpSp>
            </p:grpSp>
          </p:grpSp>
          <p:grpSp>
            <p:nvGrpSpPr>
              <p:cNvPr id="8" name="Group 7"/>
              <p:cNvGrpSpPr/>
              <p:nvPr/>
            </p:nvGrpSpPr>
            <p:grpSpPr>
              <a:xfrm>
                <a:off x="1586260" y="3329443"/>
                <a:ext cx="2138568" cy="1090235"/>
                <a:chOff x="1462950" y="2488228"/>
                <a:chExt cx="2138568" cy="1254496"/>
              </a:xfrm>
            </p:grpSpPr>
            <p:sp>
              <p:nvSpPr>
                <p:cNvPr id="9" name="Parallelogram 8"/>
                <p:cNvSpPr/>
                <p:nvPr/>
              </p:nvSpPr>
              <p:spPr bwMode="auto">
                <a:xfrm>
                  <a:off x="1512832" y="3112654"/>
                  <a:ext cx="2062148" cy="630070"/>
                </a:xfrm>
                <a:prstGeom prst="parallelogram">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solidFill>
                        <a:srgbClr val="080808"/>
                      </a:solidFill>
                      <a:latin typeface="Arial" panose="020B0604020202020204" pitchFamily="34" charset="0"/>
                      <a:cs typeface="Arial" panose="020B0604020202020204" pitchFamily="34" charset="0"/>
                    </a:rPr>
                    <a:t>Base Layer</a:t>
                  </a:r>
                  <a:endParaRPr lang="zh-CN" altLang="en-US" dirty="0">
                    <a:solidFill>
                      <a:srgbClr val="080808"/>
                    </a:solidFill>
                    <a:latin typeface="Arial" panose="020B0604020202020204" pitchFamily="34" charset="0"/>
                    <a:cs typeface="Arial" panose="020B0604020202020204" pitchFamily="34" charset="0"/>
                  </a:endParaRPr>
                </a:p>
              </p:txBody>
            </p:sp>
            <p:sp>
              <p:nvSpPr>
                <p:cNvPr id="10" name="Parallelogram 9"/>
                <p:cNvSpPr/>
                <p:nvPr/>
              </p:nvSpPr>
              <p:spPr bwMode="auto">
                <a:xfrm>
                  <a:off x="1462950" y="2488228"/>
                  <a:ext cx="2138568" cy="630070"/>
                </a:xfrm>
                <a:prstGeom prst="parallelogram">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solidFill>
                        <a:srgbClr val="080808"/>
                      </a:solidFill>
                      <a:latin typeface="Arial" panose="020B0604020202020204" pitchFamily="34" charset="0"/>
                      <a:cs typeface="Arial" panose="020B0604020202020204" pitchFamily="34" charset="0"/>
                    </a:rPr>
                    <a:t>Detail Layer</a:t>
                  </a:r>
                  <a:endParaRPr lang="zh-CN" altLang="en-US" dirty="0">
                    <a:solidFill>
                      <a:srgbClr val="080808"/>
                    </a:solidFill>
                    <a:latin typeface="Arial" panose="020B0604020202020204" pitchFamily="34" charset="0"/>
                    <a:cs typeface="Arial" panose="020B0604020202020204" pitchFamily="34" charset="0"/>
                  </a:endParaRPr>
                </a:p>
              </p:txBody>
            </p:sp>
          </p:grpSp>
        </p:grpSp>
        <p:sp>
          <p:nvSpPr>
            <p:cNvPr id="29" name="Rounded Rectangle 28"/>
            <p:cNvSpPr/>
            <p:nvPr/>
          </p:nvSpPr>
          <p:spPr bwMode="auto">
            <a:xfrm>
              <a:off x="6444920" y="3779416"/>
              <a:ext cx="488727" cy="421092"/>
            </a:xfrm>
            <a:prstGeom prst="roundRect">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solidFill>
                    <a:srgbClr val="080808"/>
                  </a:solidFill>
                </a:rPr>
                <a:t>X</a:t>
              </a:r>
              <a:r>
                <a:rPr lang="en-US" altLang="zh-CN" baseline="-25000" dirty="0" smtClean="0">
                  <a:solidFill>
                    <a:srgbClr val="080808"/>
                  </a:solidFill>
                </a:rPr>
                <a:t>0</a:t>
              </a:r>
              <a:endParaRPr lang="zh-CN" altLang="en-US" dirty="0">
                <a:solidFill>
                  <a:srgbClr val="080808"/>
                </a:solidFill>
              </a:endParaRPr>
            </a:p>
          </p:txBody>
        </p:sp>
      </p:grpSp>
      <mc:AlternateContent xmlns:mc="http://schemas.openxmlformats.org/markup-compatibility/2006" xmlns:a14="http://schemas.microsoft.com/office/drawing/2010/main">
        <mc:Choice Requires="a14">
          <p:sp>
            <p:nvSpPr>
              <p:cNvPr id="31" name="TextBox 30"/>
              <p:cNvSpPr txBox="1"/>
              <p:nvPr/>
            </p:nvSpPr>
            <p:spPr>
              <a:xfrm>
                <a:off x="978847" y="4735857"/>
                <a:ext cx="7375742" cy="153817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dirty="0" smtClean="0">
                    <a:solidFill>
                      <a:srgbClr val="FF0000"/>
                    </a:solidFill>
                    <a:latin typeface="Arial" panose="020B0604020202020204" pitchFamily="34" charset="0"/>
                    <a:cs typeface="Arial" panose="020B0604020202020204" pitchFamily="34" charset="0"/>
                  </a:rPr>
                  <a:t>Base Layer</a:t>
                </a:r>
                <a:r>
                  <a:rPr lang="en-US" altLang="zh-CN"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smooth, homogeneous components</a:t>
                </a:r>
                <a:endParaRPr lang="en-US" altLang="zh-CN"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a:solidFill>
                      <a:srgbClr val="FF0000"/>
                    </a:solidFill>
                    <a:latin typeface="Arial" panose="020B0604020202020204" pitchFamily="34" charset="0"/>
                    <a:cs typeface="Arial" panose="020B0604020202020204" pitchFamily="34" charset="0"/>
                  </a:rPr>
                  <a:t>Detail Layer</a:t>
                </a:r>
                <a:r>
                  <a:rPr lang="en-US" altLang="zh-CN" dirty="0">
                    <a:latin typeface="Arial" panose="020B0604020202020204" pitchFamily="34" charset="0"/>
                    <a:cs typeface="Arial" panose="020B0604020202020204" pitchFamily="34" charset="0"/>
                  </a:rPr>
                  <a:t>: high frequency, heterogeneous components</a:t>
                </a:r>
                <a:endParaRPr lang="en-US" altLang="zh-CN"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a:solidFill>
                      <a:schemeClr val="accent2"/>
                    </a:solidFill>
                    <a:latin typeface="Arial" panose="020B0604020202020204" pitchFamily="34" charset="0"/>
                    <a:cs typeface="Arial" panose="020B0604020202020204" pitchFamily="34" charset="0"/>
                  </a:rPr>
                  <a:t>H</a:t>
                </a:r>
                <a:r>
                  <a:rPr lang="en-US" altLang="zh-CN" dirty="0" smtClean="0">
                    <a:solidFill>
                      <a:srgbClr val="FF0000"/>
                    </a:solidFill>
                    <a:latin typeface="Arial" panose="020B0604020202020204" pitchFamily="34" charset="0"/>
                    <a:cs typeface="Arial" panose="020B0604020202020204" pitchFamily="34" charset="0"/>
                  </a:rPr>
                  <a:t>orizontal and vertical gradient </a:t>
                </a:r>
                <a:r>
                  <a:rPr lang="en-US" altLang="zh-CN" dirty="0" smtClean="0">
                    <a:latin typeface="Arial" panose="020B0604020202020204" pitchFamily="34" charset="0"/>
                    <a:cs typeface="Arial" panose="020B0604020202020204" pitchFamily="34" charset="0"/>
                  </a:rPr>
                  <a:t>per pixel</a:t>
                </a:r>
                <a14:m>
                  <m:oMath xmlns:m="http://schemas.openxmlformats.org/officeDocument/2006/math">
                    <m:r>
                      <a:rPr lang="zh-CN" altLang="en-US" b="0" i="1" smtClean="0">
                        <a:latin typeface="Cambria Math" panose="02040503050406030204" pitchFamily="18" charset="0"/>
                      </a:rPr>
                      <m:t>：</m:t>
                    </m:r>
                  </m:oMath>
                </a14:m>
                <a:r>
                  <a:rPr lang="en-US" altLang="zh-CN"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0" i="1" smtClean="0">
                            <a:latin typeface="Cambria Math" charset="0"/>
                          </a:rPr>
                        </m:ctrlPr>
                      </m:sSubPr>
                      <m:e>
                        <m:r>
                          <a:rPr lang="en-US" altLang="zh-CN" b="1" i="1" smtClean="0">
                            <a:latin typeface="Cambria Math" panose="02040503050406030204" pitchFamily="18" charset="0"/>
                          </a:rPr>
                          <m:t>𝒈</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p>
                      <m:sSupPr>
                        <m:ctrlPr>
                          <a:rPr lang="en-US" altLang="zh-CN" b="0" i="1" smtClean="0">
                            <a:latin typeface="Cambria Math" charset="0"/>
                          </a:rPr>
                        </m:ctrlPr>
                      </m:sSupPr>
                      <m:e>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𝑗h</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𝑗𝑣</m:t>
                                </m:r>
                              </m:sub>
                            </m:sSub>
                          </m:e>
                        </m:d>
                      </m:e>
                      <m:sup>
                        <m:r>
                          <a:rPr lang="en-US" altLang="zh-CN" b="0" i="1" smtClean="0">
                            <a:latin typeface="Cambria Math" panose="02040503050406030204" pitchFamily="18" charset="0"/>
                          </a:rPr>
                          <m:t>𝑇</m:t>
                        </m:r>
                      </m:sup>
                    </m:sSup>
                  </m:oMath>
                </a14:m>
                <a:endParaRPr lang="en-US" altLang="zh-CN"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smtClean="0">
                    <a:solidFill>
                      <a:srgbClr val="FF0000"/>
                    </a:solidFill>
                    <a:latin typeface="Arial" panose="020B0604020202020204" pitchFamily="34" charset="0"/>
                    <a:cs typeface="Arial" panose="020B0604020202020204" pitchFamily="34" charset="0"/>
                  </a:rPr>
                  <a:t>Gradient map </a:t>
                </a:r>
                <a:r>
                  <a:rPr lang="en-US" altLang="zh-CN" dirty="0" smtClean="0">
                    <a:latin typeface="Arial" panose="020B0604020202020204" pitchFamily="34" charset="0"/>
                    <a:cs typeface="Arial" panose="020B0604020202020204" pitchFamily="34" charset="0"/>
                  </a:rPr>
                  <a:t>of patch </a:t>
                </a:r>
                <a14:m>
                  <m:oMath xmlns:m="http://schemas.openxmlformats.org/officeDocument/2006/math">
                    <m:sSub>
                      <m:sSubPr>
                        <m:ctrlPr>
                          <a:rPr lang="en-US" altLang="zh-CN" i="1">
                            <a:latin typeface="Cambria Math"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charset="0"/>
                          </a:rPr>
                        </m:ctrlPr>
                      </m:sSupPr>
                      <m:e>
                        <m:r>
                          <a:rPr lang="en-US" altLang="zh-CN" b="0" i="1" smtClean="0">
                            <a:latin typeface="Cambria Math" panose="02040503050406030204" pitchFamily="18" charset="0"/>
                          </a:rPr>
                          <m:t>𝑅</m:t>
                        </m:r>
                      </m:e>
                      <m:sup>
                        <m:r>
                          <a:rPr lang="en-US" altLang="zh-CN" b="0" i="1" smtClean="0">
                            <a:latin typeface="Cambria Math" panose="02040503050406030204" pitchFamily="18" charset="0"/>
                          </a:rPr>
                          <m:t>𝑚</m:t>
                        </m:r>
                      </m:sup>
                    </m:sSup>
                    <m:r>
                      <a:rPr lang="en-US" altLang="zh-CN" b="0" i="1" smtClean="0">
                        <a:latin typeface="Cambria Math" panose="02040503050406030204" pitchFamily="18" charset="0"/>
                      </a:rPr>
                      <m:t>:</m:t>
                    </m:r>
                  </m:oMath>
                </a14:m>
                <a:r>
                  <a:rPr lang="en-US" altLang="zh-CN"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1" i="1" smtClean="0">
                            <a:latin typeface="Cambria Math"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𝒊</m:t>
                        </m:r>
                      </m:sub>
                    </m:sSub>
                    <m:r>
                      <a:rPr lang="en-US" altLang="zh-CN" b="0" i="1" smtClean="0">
                        <a:latin typeface="Cambria Math" panose="02040503050406030204" pitchFamily="18" charset="0"/>
                      </a:rPr>
                      <m:t>=</m:t>
                    </m:r>
                    <m:sSup>
                      <m:sSupPr>
                        <m:ctrlPr>
                          <a:rPr lang="en-US" altLang="zh-CN" b="0" i="1" smtClean="0">
                            <a:latin typeface="Cambria Math" charset="0"/>
                          </a:rPr>
                        </m:ctrlPr>
                      </m:sSupPr>
                      <m:e>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1" i="1" smtClean="0">
                                    <a:latin typeface="Cambria Math" panose="02040503050406030204" pitchFamily="18" charset="0"/>
                                  </a:rPr>
                                  <m:t>𝒈</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1" i="1" smtClean="0">
                                    <a:latin typeface="Cambria Math" panose="02040503050406030204" pitchFamily="18" charset="0"/>
                                  </a:rPr>
                                  <m:t>𝒈</m:t>
                                </m:r>
                              </m:e>
                              <m:sub>
                                <m:r>
                                  <a:rPr lang="en-US" altLang="zh-CN" b="0" i="1" smtClean="0">
                                    <a:latin typeface="Cambria Math" panose="02040503050406030204" pitchFamily="18" charset="0"/>
                                  </a:rPr>
                                  <m:t>2</m:t>
                                </m:r>
                              </m:sub>
                            </m:sSub>
                            <m:r>
                              <a:rPr lang="en-US" altLang="zh-CN" b="0" i="0" smtClean="0">
                                <a:latin typeface="Cambria Math" panose="02040503050406030204" pitchFamily="18" charset="0"/>
                              </a:rPr>
                              <m:t>,…,</m:t>
                            </m:r>
                            <m:sSub>
                              <m:sSubPr>
                                <m:ctrlPr>
                                  <a:rPr lang="en-US" altLang="zh-CN" i="1">
                                    <a:latin typeface="Cambria Math" charset="0"/>
                                  </a:rPr>
                                </m:ctrlPr>
                              </m:sSubPr>
                              <m:e>
                                <m:r>
                                  <a:rPr lang="en-US" altLang="zh-CN" b="1" i="1">
                                    <a:latin typeface="Cambria Math" panose="02040503050406030204" pitchFamily="18" charset="0"/>
                                  </a:rPr>
                                  <m:t>𝒈</m:t>
                                </m:r>
                              </m:e>
                              <m:sub>
                                <m:r>
                                  <a:rPr lang="en-US" altLang="zh-CN" b="0" i="1" smtClean="0">
                                    <a:latin typeface="Cambria Math" panose="02040503050406030204" pitchFamily="18" charset="0"/>
                                  </a:rPr>
                                  <m:t>𝑚</m:t>
                                </m:r>
                              </m:sub>
                            </m:sSub>
                          </m:e>
                        </m:d>
                      </m:e>
                      <m:sup>
                        <m:r>
                          <a:rPr lang="en-US" altLang="zh-CN" b="0" i="1" smtClean="0">
                            <a:latin typeface="Cambria Math" panose="02040503050406030204" pitchFamily="18" charset="0"/>
                          </a:rPr>
                          <m:t>𝑇</m:t>
                        </m:r>
                      </m:sup>
                    </m:sSup>
                  </m:oMath>
                </a14:m>
                <a:r>
                  <a:rPr lang="en-US" altLang="zh-CN"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𝑮</m:t>
                        </m:r>
                      </m:e>
                      <m:sub>
                        <m:r>
                          <a:rPr lang="en-US" altLang="zh-CN" b="1" i="1">
                            <a:latin typeface="Cambria Math" panose="02040503050406030204" pitchFamily="18" charset="0"/>
                          </a:rPr>
                          <m:t>𝒊</m:t>
                        </m:r>
                      </m:sub>
                    </m:sSub>
                    <m:r>
                      <a:rPr lang="en-US" altLang="zh-CN" i="1">
                        <a:latin typeface="Cambria Math" panose="02040503050406030204" pitchFamily="18" charset="0"/>
                      </a:rPr>
                      <m:t>∈</m:t>
                    </m:r>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×2</m:t>
                        </m:r>
                      </m:sup>
                    </m:sSup>
                  </m:oMath>
                </a14:m>
                <a:endParaRPr lang="zh-CN" altLang="en-US"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78847" y="4735857"/>
                <a:ext cx="7375742" cy="1538178"/>
              </a:xfrm>
              <a:prstGeom prst="rect">
                <a:avLst/>
              </a:prstGeom>
              <a:blipFill>
                <a:blip r:embed="rId15"/>
                <a:stretch>
                  <a:fillRect l="-579" t="-397" b="-35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3924849"/>
      </p:ext>
    </p:extLst>
  </p:cSld>
  <p:clrMapOvr>
    <a:masterClrMapping/>
  </p:clrMapOvr>
  <mc:AlternateContent xmlns:mc="http://schemas.openxmlformats.org/markup-compatibility/2006" xmlns:p14="http://schemas.microsoft.com/office/powerpoint/2010/main">
    <mc:Choice Requires="p14">
      <p:transition p14:dur="0" advTm="59841"/>
    </mc:Choice>
    <mc:Fallback xmlns="">
      <p:transition advTm="59841"/>
    </mc:Fallback>
  </mc:AlternateContent>
  <p:timing>
    <p:tnLst>
      <p:par>
        <p:cTn id="1" dur="indefinite" restart="never" nodeType="tmRoot"/>
      </p:par>
    </p:tnLst>
  </p:timing>
</p:sld>
</file>

<file path=ppt/theme/theme1.xml><?xml version="1.0" encoding="utf-8"?>
<a:theme xmlns:a="http://schemas.openxmlformats.org/drawingml/2006/main" name="Blueprint">
  <a:themeElements>
    <a:clrScheme name="Blueprint 12">
      <a:dk1>
        <a:srgbClr val="000066"/>
      </a:dk1>
      <a:lt1>
        <a:srgbClr val="FFFFFF"/>
      </a:lt1>
      <a:dk2>
        <a:srgbClr val="660066"/>
      </a:dk2>
      <a:lt2>
        <a:srgbClr val="B7C1EB"/>
      </a:lt2>
      <a:accent1>
        <a:srgbClr val="ECD882"/>
      </a:accent1>
      <a:accent2>
        <a:srgbClr val="FF0000"/>
      </a:accent2>
      <a:accent3>
        <a:srgbClr val="FFFFFF"/>
      </a:accent3>
      <a:accent4>
        <a:srgbClr val="000056"/>
      </a:accent4>
      <a:accent5>
        <a:srgbClr val="F4E9C1"/>
      </a:accent5>
      <a:accent6>
        <a:srgbClr val="E70000"/>
      </a:accent6>
      <a:hlink>
        <a:srgbClr val="66CCFF"/>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0">
          <a:solidFill>
            <a:srgbClr val="FF0000"/>
          </a:solidFill>
          <a:prstDash val="solid"/>
          <a:round/>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Blueprint 9">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FE0A0A"/>
        </a:hlink>
        <a:folHlink>
          <a:srgbClr val="CFDBFD"/>
        </a:folHlink>
      </a:clrScheme>
      <a:clrMap bg1="lt1" tx1="dk1" bg2="lt2" tx2="dk2" accent1="accent1" accent2="accent2" accent3="accent3" accent4="accent4" accent5="accent5" accent6="accent6" hlink="hlink" folHlink="folHlink"/>
    </a:extraClrScheme>
    <a:extraClrScheme>
      <a:clrScheme name="Blueprint 10">
        <a:dk1>
          <a:srgbClr val="40458C"/>
        </a:dk1>
        <a:lt1>
          <a:srgbClr val="FFFFFF"/>
        </a:lt1>
        <a:dk2>
          <a:srgbClr val="660066"/>
        </a:dk2>
        <a:lt2>
          <a:srgbClr val="B7C1EB"/>
        </a:lt2>
        <a:accent1>
          <a:srgbClr val="ECD882"/>
        </a:accent1>
        <a:accent2>
          <a:srgbClr val="FF0000"/>
        </a:accent2>
        <a:accent3>
          <a:srgbClr val="FFFFFF"/>
        </a:accent3>
        <a:accent4>
          <a:srgbClr val="353A77"/>
        </a:accent4>
        <a:accent5>
          <a:srgbClr val="F4E9C1"/>
        </a:accent5>
        <a:accent6>
          <a:srgbClr val="E70000"/>
        </a:accent6>
        <a:hlink>
          <a:srgbClr val="CC0000"/>
        </a:hlink>
        <a:folHlink>
          <a:srgbClr val="CFDBFD"/>
        </a:folHlink>
      </a:clrScheme>
      <a:clrMap bg1="lt1" tx1="dk1" bg2="lt2" tx2="dk2" accent1="accent1" accent2="accent2" accent3="accent3" accent4="accent4" accent5="accent5" accent6="accent6" hlink="hlink" folHlink="folHlink"/>
    </a:extraClrScheme>
    <a:extraClrScheme>
      <a:clrScheme name="Blueprint 11">
        <a:dk1>
          <a:srgbClr val="40458C"/>
        </a:dk1>
        <a:lt1>
          <a:srgbClr val="FFFFFF"/>
        </a:lt1>
        <a:dk2>
          <a:srgbClr val="660066"/>
        </a:dk2>
        <a:lt2>
          <a:srgbClr val="B7C1EB"/>
        </a:lt2>
        <a:accent1>
          <a:srgbClr val="ECD882"/>
        </a:accent1>
        <a:accent2>
          <a:srgbClr val="FF0000"/>
        </a:accent2>
        <a:accent3>
          <a:srgbClr val="FFFFFF"/>
        </a:accent3>
        <a:accent4>
          <a:srgbClr val="353A77"/>
        </a:accent4>
        <a:accent5>
          <a:srgbClr val="F4E9C1"/>
        </a:accent5>
        <a:accent6>
          <a:srgbClr val="E70000"/>
        </a:accent6>
        <a:hlink>
          <a:srgbClr val="66CCFF"/>
        </a:hlink>
        <a:folHlink>
          <a:srgbClr val="CFDBFD"/>
        </a:folHlink>
      </a:clrScheme>
      <a:clrMap bg1="lt1" tx1="dk1" bg2="lt2" tx2="dk2" accent1="accent1" accent2="accent2" accent3="accent3" accent4="accent4" accent5="accent5" accent6="accent6" hlink="hlink" folHlink="folHlink"/>
    </a:extraClrScheme>
    <a:extraClrScheme>
      <a:clrScheme name="Blueprint 12">
        <a:dk1>
          <a:srgbClr val="000066"/>
        </a:dk1>
        <a:lt1>
          <a:srgbClr val="FFFFFF"/>
        </a:lt1>
        <a:dk2>
          <a:srgbClr val="660066"/>
        </a:dk2>
        <a:lt2>
          <a:srgbClr val="B7C1EB"/>
        </a:lt2>
        <a:accent1>
          <a:srgbClr val="ECD882"/>
        </a:accent1>
        <a:accent2>
          <a:srgbClr val="FF0000"/>
        </a:accent2>
        <a:accent3>
          <a:srgbClr val="FFFFFF"/>
        </a:accent3>
        <a:accent4>
          <a:srgbClr val="000056"/>
        </a:accent4>
        <a:accent5>
          <a:srgbClr val="F4E9C1"/>
        </a:accent5>
        <a:accent6>
          <a:srgbClr val="E70000"/>
        </a:accent6>
        <a:hlink>
          <a:srgbClr val="66CCFF"/>
        </a:hlink>
        <a:folHlink>
          <a:srgbClr val="CFDB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开题报告v2[1].0(侯利明）</Template>
  <TotalTime>104245</TotalTime>
  <Words>3347</Words>
  <Application>Microsoft Macintosh PowerPoint</Application>
  <PresentationFormat>全屏显示(4:3)</PresentationFormat>
  <Paragraphs>434</Paragraphs>
  <Slides>28</Slides>
  <Notes>28</Notes>
  <HiddenSlides>0</HiddenSlides>
  <MMClips>0</MMClips>
  <ScaleCrop>false</ScaleCrop>
  <HeadingPairs>
    <vt:vector size="10"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28</vt:i4>
      </vt:variant>
      <vt:variant>
        <vt:lpstr>自定义放映</vt:lpstr>
      </vt:variant>
      <vt:variant>
        <vt:i4>1</vt:i4>
      </vt:variant>
    </vt:vector>
  </HeadingPairs>
  <TitlesOfParts>
    <vt:vector size="43" baseType="lpstr">
      <vt:lpstr>Broadway</vt:lpstr>
      <vt:lpstr>Calibri</vt:lpstr>
      <vt:lpstr>Cambria Math</vt:lpstr>
      <vt:lpstr>Tahoma</vt:lpstr>
      <vt:lpstr>Times New Roman</vt:lpstr>
      <vt:lpstr>Utsaah</vt:lpstr>
      <vt:lpstr>Wingdings</vt:lpstr>
      <vt:lpstr>黑体</vt:lpstr>
      <vt:lpstr>华文行楷</vt:lpstr>
      <vt:lpstr>华文细黑</vt:lpstr>
      <vt:lpstr>宋体</vt:lpstr>
      <vt:lpstr>Arial</vt:lpstr>
      <vt:lpstr>Blueprint</vt:lpstr>
      <vt:lpstr>Equation</vt:lpstr>
      <vt:lpstr>Image  Compression via Multiple Learned Geometric Dictionaries </vt:lpstr>
      <vt:lpstr>Outline</vt:lpstr>
      <vt:lpstr>Introduction: sparse coding</vt:lpstr>
      <vt:lpstr>Introduction: dictionary learning</vt:lpstr>
      <vt:lpstr>Introduction: transform coding</vt:lpstr>
      <vt:lpstr>Motivation</vt:lpstr>
      <vt:lpstr>Motivation</vt:lpstr>
      <vt:lpstr>system overview</vt:lpstr>
      <vt:lpstr>Dictionary Learning: geometric component separation</vt:lpstr>
      <vt:lpstr>Dictionary Learning: geometric component separation</vt:lpstr>
      <vt:lpstr>Dictionary Learning: joint dictionary learning</vt:lpstr>
      <vt:lpstr>Dictionary Learning: joint dictionary learning</vt:lpstr>
      <vt:lpstr>Dictionary Learning: joint dictionary learning</vt:lpstr>
      <vt:lpstr>Dictionary Learning: joint dictionary learning</vt:lpstr>
      <vt:lpstr>Image Codec: encoder and decoder</vt:lpstr>
      <vt:lpstr>Image Codec: measurement</vt:lpstr>
      <vt:lpstr>Experimental Results: parameters</vt:lpstr>
      <vt:lpstr>Experimental Results: learned dictionaries</vt:lpstr>
      <vt:lpstr>Experimental Results: learned dictionaries</vt:lpstr>
      <vt:lpstr>Experimental Results: objective measurement</vt:lpstr>
      <vt:lpstr>Experimental Results: objective measurement</vt:lpstr>
      <vt:lpstr>Experimental Results: objective measurement</vt:lpstr>
      <vt:lpstr>Experimental Results: objective measurement</vt:lpstr>
      <vt:lpstr>Experimental Results: subjective measurement</vt:lpstr>
      <vt:lpstr>Summary</vt:lpstr>
      <vt:lpstr>Reference</vt:lpstr>
      <vt:lpstr>Reference</vt:lpstr>
      <vt:lpstr>PowerPoint 演示文稿</vt:lpstr>
      <vt:lpstr>自定义放映 1</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Exam.</dc:title>
  <dc:creator>Weiliang Zeng</dc:creator>
  <cp:lastModifiedBy>dlhuangxjtu@163.com</cp:lastModifiedBy>
  <cp:revision>8620</cp:revision>
  <dcterms:created xsi:type="dcterms:W3CDTF">2010-03-28T19:30:13Z</dcterms:created>
  <dcterms:modified xsi:type="dcterms:W3CDTF">2016-12-08T13:38:21Z</dcterms:modified>
</cp:coreProperties>
</file>