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3"/>
  </p:notesMasterIdLst>
  <p:sldIdLst>
    <p:sldId id="256" r:id="rId2"/>
  </p:sldIdLst>
  <p:sldSz cx="30175200" cy="402336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3" userDrawn="1">
          <p15:clr>
            <a:srgbClr val="A4A3A4"/>
          </p15:clr>
        </p15:guide>
        <p15:guide id="2" pos="16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3" autoAdjust="0"/>
    <p:restoredTop sz="98582" autoAdjust="0"/>
  </p:normalViewPr>
  <p:slideViewPr>
    <p:cSldViewPr>
      <p:cViewPr>
        <p:scale>
          <a:sx n="33" d="100"/>
          <a:sy n="33" d="100"/>
        </p:scale>
        <p:origin x="1384" y="144"/>
      </p:cViewPr>
      <p:guideLst>
        <p:guide orient="horz" pos="2263"/>
        <p:guide pos="169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337F509E-43CD-6F18-679C-2E965555D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FA60B676-CC17-A01A-287B-6CD8BF6D8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E30B6AD-33E2-64E4-053F-9189EF411FB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180013" y="0"/>
            <a:ext cx="3960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CAFC681D-FE0C-5F0C-2D7D-86B6EA29947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705225" y="857250"/>
            <a:ext cx="1731963" cy="231298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5CE083-EBFE-77F0-EB34-90EEBF7515E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3300413"/>
            <a:ext cx="7313613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id="{FDC87105-0716-F0B6-F743-3B17FFA6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8337FDA-4684-8EF8-0C8F-CB34FBA9D6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180013" y="6513513"/>
            <a:ext cx="39608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9044A679-2AC1-444C-868D-6C868A7E5F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06A54F9-019F-A991-A7AF-82090DA582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D5F200-0FBB-384E-984F-7F56F9A27DA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19AFD8EF-026D-CA00-E11D-2A9270FF8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03638" y="857250"/>
            <a:ext cx="1736725" cy="23145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1C7D1319-FDB3-7580-415E-27026B822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6584530"/>
            <a:ext cx="25648920" cy="14007253"/>
          </a:xfrm>
        </p:spPr>
        <p:txBody>
          <a:bodyPr anchor="b"/>
          <a:lstStyle>
            <a:lvl1pPr algn="ctr"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21131956"/>
            <a:ext cx="22631400" cy="9713804"/>
          </a:xfrm>
        </p:spPr>
        <p:txBody>
          <a:bodyPr/>
          <a:lstStyle>
            <a:lvl1pPr marL="0" indent="0" algn="ctr">
              <a:buNone/>
              <a:defRPr sz="7920"/>
            </a:lvl1pPr>
            <a:lvl2pPr marL="1508760" indent="0" algn="ctr">
              <a:buNone/>
              <a:defRPr sz="6600"/>
            </a:lvl2pPr>
            <a:lvl3pPr marL="3017520" indent="0" algn="ctr">
              <a:buNone/>
              <a:defRPr sz="5940"/>
            </a:lvl3pPr>
            <a:lvl4pPr marL="4526280" indent="0" algn="ctr">
              <a:buNone/>
              <a:defRPr sz="5280"/>
            </a:lvl4pPr>
            <a:lvl5pPr marL="6035040" indent="0" algn="ctr">
              <a:buNone/>
              <a:defRPr sz="5280"/>
            </a:lvl5pPr>
            <a:lvl6pPr marL="7543800" indent="0" algn="ctr">
              <a:buNone/>
              <a:defRPr sz="5280"/>
            </a:lvl6pPr>
            <a:lvl7pPr marL="9052560" indent="0" algn="ctr">
              <a:buNone/>
              <a:defRPr sz="5280"/>
            </a:lvl7pPr>
            <a:lvl8pPr marL="10561320" indent="0" algn="ctr">
              <a:buNone/>
              <a:defRPr sz="5280"/>
            </a:lvl8pPr>
            <a:lvl9pPr marL="12070080" indent="0" algn="ctr">
              <a:buNone/>
              <a:defRPr sz="5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1CD5B-F511-4640-90F6-3D77E7ACD841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01A3-E1D8-BE47-97E8-8DE1709B41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50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6F4499-278A-BE44-9550-CA8550048CE3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2588-6FA5-AB49-9A8D-9FC7F6B7F9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3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94129" y="2142067"/>
            <a:ext cx="6506528" cy="34096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546" y="2142067"/>
            <a:ext cx="19142393" cy="340961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E91E7-3B8E-8B45-B040-9351E99786C7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87C56-61A7-B94F-B749-4BE8B58DDE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05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864854-6223-FA4D-9998-6FEC40B6569C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48ED-2CC3-1C45-AE62-D862C642D8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72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830" y="10030472"/>
            <a:ext cx="26026110" cy="16736057"/>
          </a:xfrm>
        </p:spPr>
        <p:txBody>
          <a:bodyPr anchor="b"/>
          <a:lstStyle>
            <a:lvl1pPr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830" y="26924858"/>
            <a:ext cx="26026110" cy="8801097"/>
          </a:xfrm>
        </p:spPr>
        <p:txBody>
          <a:bodyPr/>
          <a:lstStyle>
            <a:lvl1pPr marL="0" indent="0">
              <a:buNone/>
              <a:defRPr sz="7920">
                <a:solidFill>
                  <a:schemeClr val="tx1"/>
                </a:solidFill>
              </a:defRPr>
            </a:lvl1pPr>
            <a:lvl2pPr marL="15087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17520" indent="0">
              <a:buNone/>
              <a:defRPr sz="5940">
                <a:solidFill>
                  <a:schemeClr val="tx1">
                    <a:tint val="75000"/>
                  </a:schemeClr>
                </a:solidFill>
              </a:defRPr>
            </a:lvl3pPr>
            <a:lvl4pPr marL="45262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4pPr>
            <a:lvl5pPr marL="603504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5pPr>
            <a:lvl6pPr marL="754380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6pPr>
            <a:lvl7pPr marL="905256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7pPr>
            <a:lvl8pPr marL="1056132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8pPr>
            <a:lvl9pPr marL="120700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0A802-A020-F34C-9912-EDF25A910F44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AF8D-54C5-BF41-9223-D753D7712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72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45" y="10710333"/>
            <a:ext cx="1282446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6195" y="10710333"/>
            <a:ext cx="1282446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51930-50D0-BC49-94BE-024E92F97AC0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64A12-2B69-F24D-9E2D-9F756CC83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91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5" y="2142076"/>
            <a:ext cx="26026110" cy="7776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479" y="9862823"/>
            <a:ext cx="12765522" cy="483361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8479" y="14696440"/>
            <a:ext cx="12765522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76197" y="9862823"/>
            <a:ext cx="12828390" cy="483361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76197" y="14696440"/>
            <a:ext cx="12828390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2E61C-072F-544B-A2FA-F8FD3000019D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77D3-3FD6-0C49-9BC6-EE8521B65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1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D0B4E-DCE7-DA40-B55B-DFF24A702CBD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4679-6180-4C43-A631-454FD920AE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35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D28A5-5729-D447-AC73-B332FD7AF98A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6B3CE-2DE6-8D42-9AF0-F1F18E9AD1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4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682240"/>
            <a:ext cx="9732287" cy="938784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390" y="5792902"/>
            <a:ext cx="15276195" cy="28591933"/>
          </a:xfrm>
        </p:spPr>
        <p:txBody>
          <a:bodyPr/>
          <a:lstStyle>
            <a:lvl1pPr>
              <a:defRPr sz="10560"/>
            </a:lvl1pPr>
            <a:lvl2pPr>
              <a:defRPr sz="9240"/>
            </a:lvl2pPr>
            <a:lvl3pPr>
              <a:defRPr sz="792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070080"/>
            <a:ext cx="9732287" cy="22361316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5183C-8850-2D43-A21B-05173986FA78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B02F-FA26-7640-89B9-AF046014F6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61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682240"/>
            <a:ext cx="9732287" cy="9387840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390" y="5792902"/>
            <a:ext cx="15276195" cy="28591933"/>
          </a:xfrm>
        </p:spPr>
        <p:txBody>
          <a:bodyPr anchor="t"/>
          <a:lstStyle>
            <a:lvl1pPr marL="0" indent="0">
              <a:buNone/>
              <a:defRPr sz="10560"/>
            </a:lvl1pPr>
            <a:lvl2pPr marL="1508760" indent="0">
              <a:buNone/>
              <a:defRPr sz="9240"/>
            </a:lvl2pPr>
            <a:lvl3pPr marL="3017520" indent="0">
              <a:buNone/>
              <a:defRPr sz="7920"/>
            </a:lvl3pPr>
            <a:lvl4pPr marL="4526280" indent="0">
              <a:buNone/>
              <a:defRPr sz="6600"/>
            </a:lvl4pPr>
            <a:lvl5pPr marL="6035040" indent="0">
              <a:buNone/>
              <a:defRPr sz="6600"/>
            </a:lvl5pPr>
            <a:lvl6pPr marL="7543800" indent="0">
              <a:buNone/>
              <a:defRPr sz="6600"/>
            </a:lvl6pPr>
            <a:lvl7pPr marL="9052560" indent="0">
              <a:buNone/>
              <a:defRPr sz="6600"/>
            </a:lvl7pPr>
            <a:lvl8pPr marL="10561320" indent="0">
              <a:buNone/>
              <a:defRPr sz="6600"/>
            </a:lvl8pPr>
            <a:lvl9pPr marL="12070080" indent="0">
              <a:buNone/>
              <a:defRPr sz="6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070080"/>
            <a:ext cx="9732287" cy="22361316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8CC83-DDD3-7549-B6E6-1DFE506F1CD1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C373-45DA-F94C-9B40-73E715DB2C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44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545" y="2142076"/>
            <a:ext cx="2602611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545" y="10710333"/>
            <a:ext cx="2602611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545" y="37290595"/>
            <a:ext cx="678942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75E853-F595-3B49-A9D4-6DC8A8CC7A79}" type="datetimeFigureOut">
              <a:rPr lang="en-US" smtClean="0"/>
              <a:pPr>
                <a:defRPr/>
              </a:pPr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5535" y="37290595"/>
            <a:ext cx="1018413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11235" y="37290595"/>
            <a:ext cx="678942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2363-D794-A04B-8BFE-2160F0C4D5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45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17520" rtl="0" eaLnBrk="1" latinLnBrk="0" hangingPunct="1">
        <a:lnSpc>
          <a:spcPct val="90000"/>
        </a:lnSpc>
        <a:spcBef>
          <a:spcPct val="0"/>
        </a:spcBef>
        <a:buNone/>
        <a:defRPr sz="14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3017520" rtl="0" eaLnBrk="1" latinLnBrk="0" hangingPunct="1">
        <a:lnSpc>
          <a:spcPct val="90000"/>
        </a:lnSpc>
        <a:spcBef>
          <a:spcPts val="33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806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78942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829818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8069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8244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3pPr>
      <a:lvl4pPr marL="45262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03504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0525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05613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0700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8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9D8C00E8-A5D5-1F7E-BB91-8541565F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16" y="457199"/>
            <a:ext cx="29300984" cy="6427105"/>
          </a:xfrm>
          <a:prstGeom prst="rect">
            <a:avLst/>
          </a:prstGeom>
          <a:solidFill>
            <a:srgbClr val="FFFFFF"/>
          </a:solidFill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6944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611D6C75-C728-DA3D-3345-6DE62F280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7991" y="4690925"/>
            <a:ext cx="9009558" cy="161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875" tIns="32175" rIns="61875" bIns="3217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3025" b="1" dirty="0">
                <a:solidFill>
                  <a:srgbClr val="333399"/>
                </a:solidFill>
                <a:ea typeface="SimSun" panose="02010600030101010101" pitchFamily="2" charset="-122"/>
              </a:rPr>
              <a:t>Robust Speech Technologies Lab (RSTL)</a:t>
            </a:r>
          </a:p>
          <a:p>
            <a:pPr algn="ctr" eaLnBrk="1" hangingPunct="1">
              <a:buSzPct val="100000"/>
            </a:pPr>
            <a:r>
              <a:rPr lang="en-US" altLang="en-US" sz="3200" b="1" dirty="0">
                <a:solidFill>
                  <a:srgbClr val="333399"/>
                </a:solidFill>
                <a:ea typeface="SimSun" panose="02010600030101010101" pitchFamily="2" charset="-122"/>
              </a:rPr>
              <a:t>Center for Robust Speech Systems (CRSS)</a:t>
            </a:r>
          </a:p>
          <a:p>
            <a:pPr algn="ctr" eaLnBrk="1" hangingPunct="1">
              <a:buSzPct val="100000"/>
            </a:pPr>
            <a:r>
              <a:rPr lang="en-US" altLang="en-US" sz="1925" b="1" dirty="0">
                <a:solidFill>
                  <a:srgbClr val="333399"/>
                </a:solidFill>
                <a:ea typeface="SimSun" panose="02010600030101010101" pitchFamily="2" charset="-122"/>
              </a:rPr>
              <a:t>Erik Jonsson School of Engineering &amp; Computer Science</a:t>
            </a:r>
          </a:p>
          <a:p>
            <a:pPr algn="ctr" eaLnBrk="1" hangingPunct="1">
              <a:buSzPct val="100000"/>
            </a:pPr>
            <a:r>
              <a:rPr lang="en-US" altLang="en-US" sz="1925" b="1" dirty="0">
                <a:solidFill>
                  <a:srgbClr val="333399"/>
                </a:solidFill>
                <a:ea typeface="SimSun" panose="02010600030101010101" pitchFamily="2" charset="-122"/>
              </a:rPr>
              <a:t>The University of Texas at Dallas; Richardson,  Texas   75080-3021, U.S.A.</a:t>
            </a:r>
          </a:p>
        </p:txBody>
      </p:sp>
      <p:sp>
        <p:nvSpPr>
          <p:cNvPr id="3079" name="Text Box 8">
            <a:extLst>
              <a:ext uri="{FF2B5EF4-FFF2-40B4-BE49-F238E27FC236}">
                <a16:creationId xmlns:a16="http://schemas.microsoft.com/office/drawing/2014/main" id="{B79DDB87-189A-3075-4F4B-49C2D5D0F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023" y="3624657"/>
            <a:ext cx="12859491" cy="67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0390" tIns="30195" rIns="60390" bIns="301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4000" b="1" dirty="0">
                <a:solidFill>
                  <a:srgbClr val="008000"/>
                </a:solidFill>
              </a:rPr>
              <a:t>Xi Liu, </a:t>
            </a:r>
            <a:r>
              <a:rPr lang="en-US" altLang="en-US" sz="4000" b="1" dirty="0" err="1">
                <a:solidFill>
                  <a:srgbClr val="008000"/>
                </a:solidFill>
              </a:rPr>
              <a:t>Szu-Jui</a:t>
            </a:r>
            <a:r>
              <a:rPr lang="en-US" altLang="en-US" sz="4000" b="1" dirty="0">
                <a:solidFill>
                  <a:srgbClr val="008000"/>
                </a:solidFill>
              </a:rPr>
              <a:t> Chen and </a:t>
            </a:r>
            <a:r>
              <a:rPr lang="en-US" altLang="en-US" sz="4000" b="1" dirty="0">
                <a:solidFill>
                  <a:srgbClr val="008000"/>
                </a:solidFill>
                <a:ea typeface="SimSun" panose="02010600030101010101" pitchFamily="2" charset="-122"/>
              </a:rPr>
              <a:t>John  H.L. Hansen</a:t>
            </a:r>
          </a:p>
        </p:txBody>
      </p:sp>
      <p:sp>
        <p:nvSpPr>
          <p:cNvPr id="3080" name="Text Box 9">
            <a:extLst>
              <a:ext uri="{FF2B5EF4-FFF2-40B4-BE49-F238E27FC236}">
                <a16:creationId xmlns:a16="http://schemas.microsoft.com/office/drawing/2014/main" id="{CFE15732-7B35-4926-AD55-0C74523CD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781" y="4246527"/>
            <a:ext cx="15115977" cy="42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390" tIns="30195" rIns="60390" bIns="30195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01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338" dirty="0" err="1">
                <a:solidFill>
                  <a:srgbClr val="0000FF"/>
                </a:solidFill>
              </a:rPr>
              <a:t>Xi.Liu@utdallas.edu</a:t>
            </a:r>
            <a:r>
              <a:rPr lang="en-US" altLang="en-US" sz="2338" dirty="0">
                <a:solidFill>
                  <a:srgbClr val="0000FF"/>
                </a:solidFill>
              </a:rPr>
              <a:t>, </a:t>
            </a:r>
            <a:r>
              <a:rPr lang="en-US" altLang="en-US" sz="2338" dirty="0" err="1">
                <a:solidFill>
                  <a:srgbClr val="0000FF"/>
                </a:solidFill>
              </a:rPr>
              <a:t>Szu-Jui.Chen@utdallas.edu</a:t>
            </a:r>
            <a:r>
              <a:rPr lang="en-US" altLang="en-US" sz="2338" dirty="0">
                <a:solidFill>
                  <a:srgbClr val="0000FF"/>
                </a:solidFill>
              </a:rPr>
              <a:t> John.Hansen@utdallas.edu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891F5-B511-8D40-2117-99FF933BC7A3}"/>
              </a:ext>
            </a:extLst>
          </p:cNvPr>
          <p:cNvSpPr txBox="1"/>
          <p:nvPr/>
        </p:nvSpPr>
        <p:spPr>
          <a:xfrm>
            <a:off x="324627" y="815370"/>
            <a:ext cx="293009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Dual-path Minimum-Phase and All-Pass Decomposition Network for Single Channel Speech Dereverberation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8D704B7-9CCA-B71C-D2AD-9BC19F2E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3377" y="6306328"/>
            <a:ext cx="1225209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44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79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39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57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3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3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2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2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2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2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2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2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  <a:tab pos="15087600" algn="l"/>
                <a:tab pos="15544800" algn="l"/>
                <a:tab pos="16002000" algn="l"/>
                <a:tab pos="16459200" algn="l"/>
                <a:tab pos="16916400" algn="l"/>
                <a:tab pos="17373600" algn="l"/>
                <a:tab pos="17830800" algn="l"/>
                <a:tab pos="18288000" algn="l"/>
                <a:tab pos="18745200" algn="l"/>
                <a:tab pos="19202400" algn="l"/>
              </a:tabLst>
              <a:defRPr sz="112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A50021"/>
                </a:solidFill>
              </a:rPr>
              <a:t>IEEE ICASSP 2024  Apr. 14-19, 2024   Seoul, Korea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DA976EAE-D7CC-7ADD-7DC1-21B5AD694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542534"/>
              </p:ext>
            </p:extLst>
          </p:nvPr>
        </p:nvGraphicFramePr>
        <p:xfrm>
          <a:off x="10378945" y="38105578"/>
          <a:ext cx="2438400" cy="19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22300" imgH="508000" progId="">
                  <p:embed/>
                </p:oleObj>
              </mc:Choice>
              <mc:Fallback>
                <p:oleObj r:id="rId3" imgW="622300" imgH="508000" progId="">
                  <p:embed/>
                  <p:pic>
                    <p:nvPicPr>
                      <p:cNvPr id="3076" name="Object 3">
                        <a:extLst>
                          <a:ext uri="{FF2B5EF4-FFF2-40B4-BE49-F238E27FC236}">
                            <a16:creationId xmlns:a16="http://schemas.microsoft.com/office/drawing/2014/main" id="{719BC638-83A8-65DB-2FD6-D0323852A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8945" y="38105578"/>
                        <a:ext cx="2438400" cy="1950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>
            <a:extLst>
              <a:ext uri="{FF2B5EF4-FFF2-40B4-BE49-F238E27FC236}">
                <a16:creationId xmlns:a16="http://schemas.microsoft.com/office/drawing/2014/main" id="{23EA6147-FB51-81FE-CAC7-E75D19F3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758" y="5246795"/>
            <a:ext cx="2888404" cy="1251469"/>
          </a:xfrm>
          <a:prstGeom prst="rect">
            <a:avLst/>
          </a:prstGeom>
          <a:noFill/>
          <a:ln w="76320" cap="sq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B0526B-3609-3C3A-4A8C-FD09C8E17550}"/>
              </a:ext>
            </a:extLst>
          </p:cNvPr>
          <p:cNvSpPr txBox="1"/>
          <p:nvPr/>
        </p:nvSpPr>
        <p:spPr>
          <a:xfrm>
            <a:off x="17880399" y="38371619"/>
            <a:ext cx="120815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This work was supported by National Science Foundation under</a:t>
            </a:r>
          </a:p>
          <a:p>
            <a:pPr algn="r"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Grant Award number 2016725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86610D1B-E321-44F1-0654-6D3E1ECF64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230718"/>
              </p:ext>
            </p:extLst>
          </p:nvPr>
        </p:nvGraphicFramePr>
        <p:xfrm>
          <a:off x="26629299" y="2775839"/>
          <a:ext cx="2438400" cy="19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22300" imgH="508000" progId="">
                  <p:embed/>
                </p:oleObj>
              </mc:Choice>
              <mc:Fallback>
                <p:oleObj r:id="rId3" imgW="622300" imgH="508000" progId="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DA976EAE-D7CC-7ADD-7DC1-21B5AD6949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9299" y="2775839"/>
                        <a:ext cx="2438400" cy="1950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45F1624-B51F-1B91-11C0-6167459E2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6967" y="4878710"/>
            <a:ext cx="2853927" cy="1846659"/>
          </a:xfrm>
          <a:prstGeom prst="rect">
            <a:avLst/>
          </a:prstGeom>
        </p:spPr>
      </p:pic>
      <p:pic>
        <p:nvPicPr>
          <p:cNvPr id="3117" name="Picture 16" descr="A logo of a globe with a gold ring around it&#10;&#10;Description automatically generated">
            <a:extLst>
              <a:ext uri="{FF2B5EF4-FFF2-40B4-BE49-F238E27FC236}">
                <a16:creationId xmlns:a16="http://schemas.microsoft.com/office/drawing/2014/main" id="{0C281B32-D8CD-F102-AEE9-5295EAF06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0700" y="2762136"/>
            <a:ext cx="3080710" cy="1950720"/>
          </a:xfrm>
          <a:prstGeom prst="rect">
            <a:avLst/>
          </a:prstGeom>
        </p:spPr>
      </p:pic>
      <p:pic>
        <p:nvPicPr>
          <p:cNvPr id="3118" name="Picture 16" descr="A logo of a globe with a gold ring around it&#10;&#10;Description automatically generated">
            <a:extLst>
              <a:ext uri="{FF2B5EF4-FFF2-40B4-BE49-F238E27FC236}">
                <a16:creationId xmlns:a16="http://schemas.microsoft.com/office/drawing/2014/main" id="{B8685D9A-76FB-C57B-597D-9F381D935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9251" y="38082718"/>
            <a:ext cx="3080710" cy="1950720"/>
          </a:xfrm>
          <a:prstGeom prst="rect">
            <a:avLst/>
          </a:prstGeom>
        </p:spPr>
      </p:pic>
      <p:pic>
        <p:nvPicPr>
          <p:cNvPr id="3119" name="Picture 15" descr="A logo with a red swoosh and white text&#10;&#10;Description automatically generated">
            <a:extLst>
              <a:ext uri="{FF2B5EF4-FFF2-40B4-BE49-F238E27FC236}">
                <a16:creationId xmlns:a16="http://schemas.microsoft.com/office/drawing/2014/main" id="{A04D2D6B-F18D-D54F-12D3-15A30DA32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2201" y="38197018"/>
            <a:ext cx="1860340" cy="1571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441793-FFAC-72CF-4EFE-2D01E19B77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627" y="38078707"/>
            <a:ext cx="9781876" cy="19507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21FB4C-F4E7-4EFC-B161-5D93FB9AD1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306" y="2708899"/>
            <a:ext cx="3570976" cy="2368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8F6528-70A0-0EBE-B4DE-DFB6D0A403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98" y="5038577"/>
            <a:ext cx="8628285" cy="1720669"/>
          </a:xfrm>
          <a:prstGeom prst="rect">
            <a:avLst/>
          </a:prstGeom>
        </p:spPr>
      </p:pic>
      <p:pic>
        <p:nvPicPr>
          <p:cNvPr id="10" name="图片 9" descr="图形用户界面, 文本, 应用程序&#10;&#10;描述已自动生成">
            <a:extLst>
              <a:ext uri="{FF2B5EF4-FFF2-40B4-BE49-F238E27FC236}">
                <a16:creationId xmlns:a16="http://schemas.microsoft.com/office/drawing/2014/main" id="{27279059-8F57-ED4D-8B46-196A78D950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1" y="7320773"/>
            <a:ext cx="9629244" cy="7221933"/>
          </a:xfrm>
          <a:prstGeom prst="rect">
            <a:avLst/>
          </a:prstGeom>
        </p:spPr>
      </p:pic>
      <p:pic>
        <p:nvPicPr>
          <p:cNvPr id="18" name="图片 17" descr="图表&#10;&#10;描述已自动生成">
            <a:extLst>
              <a:ext uri="{FF2B5EF4-FFF2-40B4-BE49-F238E27FC236}">
                <a16:creationId xmlns:a16="http://schemas.microsoft.com/office/drawing/2014/main" id="{76FBB90B-DBF9-3686-B155-2727AC834C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71" y="7302534"/>
            <a:ext cx="9682539" cy="7261904"/>
          </a:xfrm>
          <a:prstGeom prst="rect">
            <a:avLst/>
          </a:prstGeom>
        </p:spPr>
      </p:pic>
      <p:pic>
        <p:nvPicPr>
          <p:cNvPr id="22" name="图片 21" descr="网站, 日程表&#10;&#10;中度可信度描述已自动生成">
            <a:extLst>
              <a:ext uri="{FF2B5EF4-FFF2-40B4-BE49-F238E27FC236}">
                <a16:creationId xmlns:a16="http://schemas.microsoft.com/office/drawing/2014/main" id="{297A40AC-37C7-17EB-D844-9059DD2E8D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082" y="7284640"/>
            <a:ext cx="9706397" cy="7279798"/>
          </a:xfrm>
          <a:prstGeom prst="rect">
            <a:avLst/>
          </a:prstGeom>
        </p:spPr>
      </p:pic>
      <p:pic>
        <p:nvPicPr>
          <p:cNvPr id="26" name="图片 25" descr="图形用户界面, 文本&#10;&#10;描述已自动生成">
            <a:extLst>
              <a:ext uri="{FF2B5EF4-FFF2-40B4-BE49-F238E27FC236}">
                <a16:creationId xmlns:a16="http://schemas.microsoft.com/office/drawing/2014/main" id="{C1F6BDC6-AF71-E361-3832-05D8B6CB90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8" y="14840003"/>
            <a:ext cx="9629243" cy="7221932"/>
          </a:xfrm>
          <a:prstGeom prst="rect">
            <a:avLst/>
          </a:prstGeom>
        </p:spPr>
      </p:pic>
      <p:pic>
        <p:nvPicPr>
          <p:cNvPr id="30" name="图片 29" descr="图形用户界面&#10;&#10;描述已自动生成">
            <a:extLst>
              <a:ext uri="{FF2B5EF4-FFF2-40B4-BE49-F238E27FC236}">
                <a16:creationId xmlns:a16="http://schemas.microsoft.com/office/drawing/2014/main" id="{F117BD18-FCE6-6B0F-7EBB-E164399696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371" y="14878807"/>
            <a:ext cx="9629242" cy="7221932"/>
          </a:xfrm>
          <a:prstGeom prst="rect">
            <a:avLst/>
          </a:prstGeom>
        </p:spPr>
      </p:pic>
      <p:pic>
        <p:nvPicPr>
          <p:cNvPr id="34" name="图片 33" descr="图示&#10;&#10;描述已自动生成">
            <a:extLst>
              <a:ext uri="{FF2B5EF4-FFF2-40B4-BE49-F238E27FC236}">
                <a16:creationId xmlns:a16="http://schemas.microsoft.com/office/drawing/2014/main" id="{FDE33A0C-CAFD-DA4D-DBAB-24CC26FB30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777" y="14878807"/>
            <a:ext cx="9706397" cy="7279798"/>
          </a:xfrm>
          <a:prstGeom prst="rect">
            <a:avLst/>
          </a:prstGeom>
        </p:spPr>
      </p:pic>
      <p:pic>
        <p:nvPicPr>
          <p:cNvPr id="37" name="图片 36" descr="图片包含 图形用户界面&#10;&#10;描述已自动生成">
            <a:extLst>
              <a:ext uri="{FF2B5EF4-FFF2-40B4-BE49-F238E27FC236}">
                <a16:creationId xmlns:a16="http://schemas.microsoft.com/office/drawing/2014/main" id="{DB92D5A7-1557-CE31-E3DE-FB2FCA757A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4" y="22261566"/>
            <a:ext cx="9629241" cy="7221931"/>
          </a:xfrm>
          <a:prstGeom prst="rect">
            <a:avLst/>
          </a:prstGeom>
        </p:spPr>
      </p:pic>
      <p:pic>
        <p:nvPicPr>
          <p:cNvPr id="39" name="图片 38" descr="图片包含 图表&#10;&#10;描述已自动生成">
            <a:extLst>
              <a:ext uri="{FF2B5EF4-FFF2-40B4-BE49-F238E27FC236}">
                <a16:creationId xmlns:a16="http://schemas.microsoft.com/office/drawing/2014/main" id="{AD04C6DC-1FD5-30DC-7E24-05014D31215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99" y="22261565"/>
            <a:ext cx="9682537" cy="7261903"/>
          </a:xfrm>
          <a:prstGeom prst="rect">
            <a:avLst/>
          </a:prstGeom>
        </p:spPr>
      </p:pic>
      <p:pic>
        <p:nvPicPr>
          <p:cNvPr id="41" name="图片 40" descr="图片包含 图示&#10;&#10;描述已自动生成">
            <a:extLst>
              <a:ext uri="{FF2B5EF4-FFF2-40B4-BE49-F238E27FC236}">
                <a16:creationId xmlns:a16="http://schemas.microsoft.com/office/drawing/2014/main" id="{46A6A8F4-4049-01EB-94D9-F04D2C5B90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014" y="22261565"/>
            <a:ext cx="9629243" cy="7221932"/>
          </a:xfrm>
          <a:prstGeom prst="rect">
            <a:avLst/>
          </a:prstGeom>
        </p:spPr>
      </p:pic>
      <p:pic>
        <p:nvPicPr>
          <p:cNvPr id="43" name="图片 42" descr="图片包含 文本&#10;&#10;描述已自动生成">
            <a:extLst>
              <a:ext uri="{FF2B5EF4-FFF2-40B4-BE49-F238E27FC236}">
                <a16:creationId xmlns:a16="http://schemas.microsoft.com/office/drawing/2014/main" id="{15DBE7CB-08B8-485C-737B-36ED6DB73FB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9" y="29794200"/>
            <a:ext cx="9629240" cy="7221930"/>
          </a:xfrm>
          <a:prstGeom prst="rect">
            <a:avLst/>
          </a:prstGeom>
        </p:spPr>
      </p:pic>
      <p:pic>
        <p:nvPicPr>
          <p:cNvPr id="45" name="图片 44" descr="文本&#10;&#10;描述已自动生成">
            <a:extLst>
              <a:ext uri="{FF2B5EF4-FFF2-40B4-BE49-F238E27FC236}">
                <a16:creationId xmlns:a16="http://schemas.microsoft.com/office/drawing/2014/main" id="{D1D432D0-946F-3295-F3B4-8754B990A48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598" y="29794200"/>
            <a:ext cx="9704311" cy="7278233"/>
          </a:xfrm>
          <a:prstGeom prst="rect">
            <a:avLst/>
          </a:prstGeom>
        </p:spPr>
      </p:pic>
      <p:pic>
        <p:nvPicPr>
          <p:cNvPr id="47" name="图片 46" descr="折线图&#10;&#10;中度可信度描述已自动生成">
            <a:extLst>
              <a:ext uri="{FF2B5EF4-FFF2-40B4-BE49-F238E27FC236}">
                <a16:creationId xmlns:a16="http://schemas.microsoft.com/office/drawing/2014/main" id="{923DEF5B-337E-3A9C-A9AD-F208415193B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900" y="29718000"/>
            <a:ext cx="9704311" cy="72782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5010</TotalTime>
  <Words>111</Words>
  <Application>Microsoft Macintosh PowerPoint</Application>
  <PresentationFormat>自定义</PresentationFormat>
  <Paragraphs>11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SimSun</vt:lpstr>
      <vt:lpstr>Arial</vt:lpstr>
      <vt:lpstr>Calibri</vt:lpstr>
      <vt:lpstr>Calibri Light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John H.L. Hansen</dc:creator>
  <cp:keywords/>
  <dc:description/>
  <cp:lastModifiedBy>Xi Liu</cp:lastModifiedBy>
  <cp:revision>124</cp:revision>
  <cp:lastPrinted>1601-01-01T00:00:00Z</cp:lastPrinted>
  <dcterms:created xsi:type="dcterms:W3CDTF">2005-08-26T03:43:39Z</dcterms:created>
  <dcterms:modified xsi:type="dcterms:W3CDTF">2024-04-10T18:20:17Z</dcterms:modified>
</cp:coreProperties>
</file>