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57" r:id="rId4"/>
    <p:sldId id="271" r:id="rId5"/>
    <p:sldId id="266" r:id="rId6"/>
    <p:sldId id="272" r:id="rId7"/>
    <p:sldId id="267" r:id="rId8"/>
    <p:sldId id="273" r:id="rId9"/>
    <p:sldId id="274" r:id="rId10"/>
    <p:sldId id="275" r:id="rId11"/>
    <p:sldId id="276" r:id="rId12"/>
    <p:sldId id="269" r:id="rId13"/>
    <p:sldId id="277" r:id="rId14"/>
    <p:sldId id="278" r:id="rId15"/>
    <p:sldId id="270" r:id="rId16"/>
    <p:sldId id="264" r:id="rId17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 autoAdjust="0"/>
  </p:normalViewPr>
  <p:slideViewPr>
    <p:cSldViewPr snapToGrid="0" showGuides="1">
      <p:cViewPr varScale="1">
        <p:scale>
          <a:sx n="77" d="100"/>
          <a:sy n="77" d="100"/>
        </p:scale>
        <p:origin x="600" y="108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0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34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120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28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5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30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42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754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72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04/09/2017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04/09/2017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04/09/2017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04/09/2017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04/09/2017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15183366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04/09/2017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u="none" dirty="0" smtClean="0"/>
              <a:t>Robust Plane-based Calibration for linear cameras</a:t>
            </a:r>
            <a:endParaRPr lang="nl-NL" u="none" dirty="0"/>
          </a:p>
        </p:txBody>
      </p:sp>
      <p:sp>
        <p:nvSpPr>
          <p:cNvPr id="20" name="Ondertitel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Simon Donné, ICIP 2017, 18/09/2017</a:t>
            </a:r>
            <a:endParaRPr lang="nl-NL" dirty="0"/>
          </a:p>
        </p:txBody>
      </p:sp>
      <p:sp>
        <p:nvSpPr>
          <p:cNvPr id="21" name="Tijdelijke aanduiding voor afbeelding 2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2" name="Tijdelijke aanduiding voor afbeelding 2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Tijdelijke aanduiding voor afbeelding 2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4" name="Tijdelijke aanduiding voor afbeelding 2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 Placeholder Organsation L1/L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department </a:t>
            </a:r>
            <a:r>
              <a:rPr lang="en-GB" dirty="0" smtClean="0"/>
              <a:t>of telecommunication and information processing</a:t>
            </a:r>
            <a:endParaRPr lang="en-GB" dirty="0" smtClean="0"/>
          </a:p>
          <a:p>
            <a:pPr lvl="1"/>
            <a:r>
              <a:rPr lang="en-GB" dirty="0" smtClean="0"/>
              <a:t>research group </a:t>
            </a:r>
            <a:r>
              <a:rPr lang="en-GB" dirty="0" smtClean="0"/>
              <a:t>Image processing and interpretation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approach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6400" indent="0">
                  <a:buNone/>
                </a:pPr>
                <a:r>
                  <a:rPr lang="en-US" dirty="0" smtClean="0"/>
                  <a:t>However, this entails dividing by entries of the rotation matrix</a:t>
                </a:r>
              </a:p>
              <a:p>
                <a:pPr marL="86400" indent="0">
                  <a:buNone/>
                </a:pPr>
                <a:endParaRPr lang="en-US" dirty="0"/>
              </a:p>
              <a:p>
                <a:pPr marL="86400" indent="0">
                  <a:buNone/>
                </a:pPr>
                <a:r>
                  <a:rPr lang="en-US" dirty="0" smtClean="0"/>
                  <a:t>We propose using another alternative:</a:t>
                </a:r>
              </a:p>
              <a:p>
                <a:pPr marL="86400" indent="0">
                  <a:buNone/>
                </a:pPr>
                <a:endParaRPr lang="en-US" dirty="0"/>
              </a:p>
              <a:p>
                <a:pPr marL="864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</m:den>
                      </m:f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𝑠𝑢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,3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𝑠𝑓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3600" dirty="0" smtClean="0"/>
              </a:p>
              <a:p>
                <a:pPr marL="86400" indent="0">
                  <a:buNone/>
                </a:pPr>
                <a:endParaRPr lang="en-US" dirty="0"/>
              </a:p>
              <a:p>
                <a:pPr marL="86400" indent="0">
                  <a:buNone/>
                </a:pPr>
                <a:endParaRPr lang="en-US" dirty="0" smtClean="0"/>
              </a:p>
              <a:p>
                <a:pPr marL="86400" indent="0">
                  <a:buNone/>
                </a:pPr>
                <a:endParaRPr lang="en-GB" dirty="0" smtClean="0"/>
              </a:p>
              <a:p>
                <a:pPr marL="8640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03" t="-1184" b="-737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68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approach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6400" indent="0">
                  <a:buNone/>
                </a:pPr>
                <a:r>
                  <a:rPr lang="en-US" dirty="0" smtClean="0"/>
                  <a:t>Our proposed formulation is theoretically equivalent but behaves much better near ‘degenerate’ horizontal poses</a:t>
                </a:r>
              </a:p>
              <a:p>
                <a:pPr marL="86400" indent="0">
                  <a:buNone/>
                </a:pPr>
                <a:endParaRPr lang="en-US" dirty="0"/>
              </a:p>
              <a:p>
                <a:pPr marL="86400" indent="0">
                  <a:buNone/>
                </a:pPr>
                <a:r>
                  <a:rPr lang="en-US" dirty="0" smtClean="0"/>
                  <a:t>Using this factorization we can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864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</m:den>
                      </m:f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𝑠𝑢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,3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𝑠𝑓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3600" dirty="0" smtClean="0"/>
              </a:p>
              <a:p>
                <a:pPr marL="86400" indent="0">
                  <a:buNone/>
                </a:pPr>
                <a:endParaRPr lang="en-US" dirty="0"/>
              </a:p>
              <a:p>
                <a:pPr marL="86400" indent="0">
                  <a:buNone/>
                </a:pPr>
                <a:endParaRPr lang="en-US" dirty="0" smtClean="0"/>
              </a:p>
              <a:p>
                <a:pPr marL="86400" indent="0">
                  <a:buNone/>
                </a:pPr>
                <a:endParaRPr lang="en-GB" dirty="0" smtClean="0"/>
              </a:p>
              <a:p>
                <a:pPr marL="8640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03" t="-1184" r="-42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19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experiments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400" indent="0">
              <a:buNone/>
            </a:pPr>
            <a:r>
              <a:rPr lang="en-US" dirty="0" smtClean="0"/>
              <a:t>The result is not only a more robust method (applicable in our real experiments with a horizontal robot arm)</a:t>
            </a:r>
          </a:p>
          <a:p>
            <a:pPr marL="86400" indent="0">
              <a:buNone/>
            </a:pPr>
            <a:endParaRPr lang="en-US" dirty="0"/>
          </a:p>
          <a:p>
            <a:pPr marL="86400" indent="0">
              <a:buNone/>
            </a:pPr>
            <a:r>
              <a:rPr lang="en-US" dirty="0" smtClean="0"/>
              <a:t>But also a more accurate estimate!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9005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experiments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400" indent="0">
              <a:buNone/>
            </a:pPr>
            <a:r>
              <a:rPr lang="en-US" dirty="0" smtClean="0"/>
              <a:t>Synthetic datasets: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13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5"/>
          <a:stretch/>
        </p:blipFill>
        <p:spPr>
          <a:xfrm>
            <a:off x="8453714" y="3095437"/>
            <a:ext cx="8498008" cy="4182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45"/>
          <a:stretch/>
        </p:blipFill>
        <p:spPr>
          <a:xfrm>
            <a:off x="0" y="3073460"/>
            <a:ext cx="8623507" cy="42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5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experiments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400" indent="0">
              <a:buNone/>
            </a:pPr>
            <a:r>
              <a:rPr lang="en-US" dirty="0" smtClean="0"/>
              <a:t>Real experiments: those elements were always zero!</a:t>
            </a:r>
          </a:p>
          <a:p>
            <a:pPr marL="86400" indent="0">
              <a:buNone/>
            </a:pPr>
            <a:endParaRPr lang="en-US" dirty="0"/>
          </a:p>
          <a:p>
            <a:pPr marL="86400" indent="0">
              <a:buNone/>
            </a:pPr>
            <a:endParaRPr lang="en-US" dirty="0" smtClean="0"/>
          </a:p>
          <a:p>
            <a:pPr marL="86400" indent="0">
              <a:buNone/>
            </a:pPr>
            <a:endParaRPr lang="en-US" dirty="0"/>
          </a:p>
          <a:p>
            <a:pPr marL="86400" indent="0">
              <a:buNone/>
            </a:pPr>
            <a:endParaRPr lang="en-US" dirty="0" smtClean="0"/>
          </a:p>
          <a:p>
            <a:pPr marL="86400" indent="0">
              <a:buNone/>
            </a:pPr>
            <a:endParaRPr lang="en-US" dirty="0"/>
          </a:p>
          <a:p>
            <a:pPr marL="86400" indent="0">
              <a:buNone/>
            </a:pPr>
            <a:endParaRPr lang="en-US" dirty="0" smtClean="0"/>
          </a:p>
          <a:p>
            <a:pPr marL="86400" indent="0">
              <a:buNone/>
            </a:pPr>
            <a:r>
              <a:rPr lang="en-US" dirty="0" smtClean="0"/>
              <a:t>Absolute error on 200 mm offsets: 1,19mm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14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69" y="2507685"/>
            <a:ext cx="3048000" cy="4362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81" y="2507685"/>
            <a:ext cx="3048000" cy="4362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093" y="2507685"/>
            <a:ext cx="30480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63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400" indent="0">
              <a:buNone/>
            </a:pPr>
            <a:r>
              <a:rPr lang="en-US" dirty="0" smtClean="0"/>
              <a:t>We formulate a more stable and robust estimation for the rotation matrix from the </a:t>
            </a:r>
            <a:r>
              <a:rPr lang="en-US" dirty="0" err="1" smtClean="0"/>
              <a:t>homography</a:t>
            </a:r>
            <a:r>
              <a:rPr lang="en-US" dirty="0" smtClean="0"/>
              <a:t> that does not entail dividing by elements of the rotation matrices.</a:t>
            </a:r>
          </a:p>
          <a:p>
            <a:pPr marL="86400" indent="0">
              <a:buNone/>
            </a:pPr>
            <a:endParaRPr lang="en-US" dirty="0"/>
          </a:p>
          <a:p>
            <a:pPr marL="86400" indent="0">
              <a:buNone/>
            </a:pPr>
            <a:r>
              <a:rPr lang="en-US" dirty="0" smtClean="0"/>
              <a:t>The result is a more accurate camera calibration that is robust to planar objects parallel to the image plane – which do occur in practical set-ups.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0123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500" dirty="0" smtClean="0"/>
              <a:t>Simon </a:t>
            </a:r>
            <a:r>
              <a:rPr lang="en-GB" sz="3500" dirty="0" err="1" smtClean="0"/>
              <a:t>Donné</a:t>
            </a:r>
            <a:r>
              <a:rPr lang="en-GB" sz="3500" dirty="0" smtClean="0"/>
              <a:t/>
            </a:r>
            <a:br>
              <a:rPr lang="en-GB" sz="3500" dirty="0" smtClean="0"/>
            </a:br>
            <a:r>
              <a:rPr lang="en-GB" dirty="0" smtClean="0"/>
              <a:t>PhD Student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cap="all" dirty="0" smtClean="0"/>
              <a:t>Department of telecommunication </a:t>
            </a:r>
            <a:br>
              <a:rPr lang="en-GB" cap="all" dirty="0" smtClean="0"/>
            </a:br>
            <a:r>
              <a:rPr lang="en-GB" cap="all" dirty="0" smtClean="0"/>
              <a:t>and information processing</a:t>
            </a:r>
            <a:br>
              <a:rPr lang="en-GB" cap="all" dirty="0" smtClean="0"/>
            </a:br>
            <a:r>
              <a:rPr lang="en-GB" i="1" cap="all" dirty="0" smtClean="0"/>
              <a:t>Image processing and interpretation</a:t>
            </a:r>
            <a:r>
              <a:rPr lang="en-GB" cap="all" dirty="0"/>
              <a:t/>
            </a:r>
            <a:br>
              <a:rPr lang="en-GB" cap="all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E	</a:t>
            </a:r>
            <a:r>
              <a:rPr lang="en-GB" dirty="0" smtClean="0"/>
              <a:t>Simon.Donne@ugent.be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	+32 9 </a:t>
            </a:r>
            <a:r>
              <a:rPr lang="en-GB" dirty="0" smtClean="0"/>
              <a:t>264 32 70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telin.ugent.be/~sdonn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Linear cameras and applications</a:t>
            </a:r>
          </a:p>
          <a:p>
            <a:r>
              <a:rPr lang="en-US" dirty="0" smtClean="0"/>
              <a:t>Existing work</a:t>
            </a:r>
          </a:p>
          <a:p>
            <a:r>
              <a:rPr lang="en-US" dirty="0" smtClean="0"/>
              <a:t>Proposed approach</a:t>
            </a:r>
          </a:p>
          <a:p>
            <a:r>
              <a:rPr lang="en-US" dirty="0" smtClean="0"/>
              <a:t>Experiments and results</a:t>
            </a:r>
          </a:p>
          <a:p>
            <a:r>
              <a:rPr lang="en-US" dirty="0" smtClean="0"/>
              <a:t>Conclusion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059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cameras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GB" dirty="0" smtClean="0"/>
              <a:t>Single sensor line</a:t>
            </a:r>
          </a:p>
          <a:p>
            <a:pPr marL="86400" indent="0">
              <a:buNone/>
            </a:pPr>
            <a:r>
              <a:rPr lang="en-GB" dirty="0" smtClean="0"/>
              <a:t>Camera moving orthogonally to the sensor line</a:t>
            </a:r>
          </a:p>
          <a:p>
            <a:pPr marL="86400" indent="0">
              <a:buNone/>
            </a:pPr>
            <a:r>
              <a:rPr lang="en-GB" dirty="0" smtClean="0"/>
              <a:t>(parallel to the image plane)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64" y="4595272"/>
            <a:ext cx="10543790" cy="382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5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cameras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GB" dirty="0" smtClean="0"/>
              <a:t>Applications: satellite cameras</a:t>
            </a:r>
          </a:p>
          <a:p>
            <a:pPr marL="8640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smaller (lighter) cameras</a:t>
            </a:r>
          </a:p>
          <a:p>
            <a:pPr>
              <a:buFontTx/>
              <a:buChar char="-"/>
            </a:pPr>
            <a:r>
              <a:rPr lang="en-GB" dirty="0" smtClean="0"/>
              <a:t>‘free’ ‘linear’ movement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4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91" y="2544853"/>
            <a:ext cx="68484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cameras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" indent="0">
              <a:buNone/>
            </a:pPr>
            <a:r>
              <a:rPr lang="en-GB" dirty="0" smtClean="0"/>
              <a:t>Applications: hyperspectra</a:t>
            </a:r>
            <a:r>
              <a:rPr lang="en-GB" dirty="0" smtClean="0"/>
              <a:t>l cameras</a:t>
            </a:r>
          </a:p>
          <a:p>
            <a:pPr marL="8640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2D sensor grid:</a:t>
            </a:r>
          </a:p>
          <a:p>
            <a:pPr lvl="1">
              <a:buFontTx/>
              <a:buChar char="-"/>
            </a:pPr>
            <a:r>
              <a:rPr lang="en-GB" dirty="0" smtClean="0"/>
              <a:t>wavelength (diffraction)</a:t>
            </a:r>
          </a:p>
          <a:p>
            <a:pPr lvl="1">
              <a:buFontTx/>
              <a:buChar char="-"/>
            </a:pPr>
            <a:r>
              <a:rPr lang="en-GB" dirty="0" smtClean="0"/>
              <a:t>width</a:t>
            </a:r>
          </a:p>
          <a:p>
            <a:pPr lvl="1"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height through movement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5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490" y="726510"/>
            <a:ext cx="6875125" cy="789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6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cameras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6400" indent="0">
                  <a:buNone/>
                </a:pPr>
                <a:r>
                  <a:rPr lang="en-GB" dirty="0" smtClean="0"/>
                  <a:t>The camera model is given be</a:t>
                </a:r>
              </a:p>
              <a:p>
                <a:pPr marL="864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𝑠𝑌𝑍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𝑌𝑍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86400" indent="0">
                  <a:buNone/>
                </a:pPr>
                <a:endParaRPr lang="en-GB" dirty="0"/>
              </a:p>
              <a:p>
                <a:pPr marL="86400" indent="0">
                  <a:buNone/>
                </a:pPr>
                <a:r>
                  <a:rPr lang="en-GB" dirty="0" smtClean="0"/>
                  <a:t>nonlinearity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𝑌𝑍</m:t>
                    </m:r>
                  </m:oMath>
                </a14:m>
                <a:r>
                  <a:rPr lang="en-GB" dirty="0" smtClean="0"/>
                  <a:t>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03" t="-118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673" y="5799550"/>
            <a:ext cx="2305828" cy="3300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01" y="5799550"/>
            <a:ext cx="2305828" cy="3300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329" y="5799549"/>
            <a:ext cx="2305828" cy="330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0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work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6400" indent="0">
                  <a:buNone/>
                </a:pPr>
                <a:r>
                  <a:rPr lang="en-GB" dirty="0" smtClean="0"/>
                  <a:t>Given the capture of a planar pattern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86400" indent="0">
                  <a:buNone/>
                </a:pPr>
                <a:r>
                  <a:rPr lang="en-GB" dirty="0" smtClean="0"/>
                  <a:t>the projection from the Veronese mapping:</a:t>
                </a:r>
              </a:p>
              <a:p>
                <a:pPr marL="86400" indent="0">
                  <a:buNone/>
                </a:pPr>
                <a:endParaRPr lang="en-GB" dirty="0" smtClean="0"/>
              </a:p>
              <a:p>
                <a:pPr marL="864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US" sz="3200" dirty="0"/>
                  <a:t/>
                </a:r>
                <a:br>
                  <a:rPr lang="en-US" sz="3200" dirty="0"/>
                </a:br>
                <a:endParaRPr lang="en-GB" sz="3200" dirty="0"/>
              </a:p>
              <a:p>
                <a:pPr marL="86400" indent="0">
                  <a:buNone/>
                </a:pPr>
                <a:endParaRPr lang="en-GB" dirty="0" smtClean="0"/>
              </a:p>
              <a:p>
                <a:pPr marL="8640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03" t="-118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5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work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6400" indent="0">
                  <a:buNone/>
                </a:pPr>
                <a:r>
                  <a:rPr lang="en-GB" dirty="0" smtClean="0"/>
                  <a:t>Given the capture of a planar pattern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86400" indent="0">
                  <a:buNone/>
                </a:pPr>
                <a:r>
                  <a:rPr lang="en-GB" dirty="0" smtClean="0"/>
                  <a:t>yields a </a:t>
                </a:r>
                <a:r>
                  <a:rPr lang="en-GB" dirty="0" err="1" smtClean="0"/>
                  <a:t>homography</a:t>
                </a:r>
                <a:r>
                  <a:rPr lang="en-GB" dirty="0" smtClean="0"/>
                  <a:t>-like matrix H</a:t>
                </a:r>
              </a:p>
              <a:p>
                <a:pPr marL="86400" indent="0">
                  <a:buNone/>
                </a:pPr>
                <a:endParaRPr lang="en-GB" dirty="0" smtClean="0"/>
              </a:p>
              <a:p>
                <a:pPr marL="864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&amp; 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US" sz="3200" dirty="0"/>
                  <a:t/>
                </a:r>
                <a:br>
                  <a:rPr lang="en-US" sz="3200" dirty="0"/>
                </a:br>
                <a:endParaRPr lang="en-GB" sz="3200" dirty="0"/>
              </a:p>
              <a:p>
                <a:pPr marL="86400" indent="0">
                  <a:buNone/>
                </a:pPr>
                <a:endParaRPr lang="en-GB" dirty="0" smtClean="0"/>
              </a:p>
              <a:p>
                <a:pPr marL="8640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03" t="-118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64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work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6400" indent="0">
                  <a:buNone/>
                </a:pPr>
                <a:r>
                  <a:rPr lang="en-US" dirty="0" smtClean="0"/>
                  <a:t>Multiplication with the skew matrix of each observation yields a homogeneous system in H</a:t>
                </a:r>
              </a:p>
              <a:p>
                <a:pPr marL="86400" indent="0">
                  <a:buNone/>
                </a:pPr>
                <a:endParaRPr lang="en-US" dirty="0"/>
              </a:p>
              <a:p>
                <a:pPr marL="86400" indent="0">
                  <a:buNone/>
                </a:pPr>
                <a:r>
                  <a:rPr lang="en-US" dirty="0" smtClean="0"/>
                  <a:t>Given the structure of H, </a:t>
                </a:r>
                <a:r>
                  <a:rPr lang="en-US" dirty="0" err="1" smtClean="0"/>
                  <a:t>Drareni</a:t>
                </a:r>
                <a:r>
                  <a:rPr lang="en-US" dirty="0" smtClean="0"/>
                  <a:t> et al. define:</a:t>
                </a:r>
              </a:p>
              <a:p>
                <a:pPr marL="86400" indent="0">
                  <a:buNone/>
                </a:pPr>
                <a:endParaRPr lang="en-US" dirty="0"/>
              </a:p>
              <a:p>
                <a:pPr marL="864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</m:den>
                      </m:f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𝑠𝑢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,3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𝑠𝑓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24</m:t>
                                        </m:r>
                                      </m:sub>
                                    </m:s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3600" dirty="0" smtClean="0"/>
              </a:p>
              <a:p>
                <a:pPr marL="86400" indent="0">
                  <a:buNone/>
                </a:pPr>
                <a:endParaRPr lang="en-US" dirty="0"/>
              </a:p>
              <a:p>
                <a:pPr marL="86400" indent="0">
                  <a:buNone/>
                </a:pPr>
                <a:endParaRPr lang="en-US" dirty="0" smtClean="0"/>
              </a:p>
              <a:p>
                <a:pPr marL="86400" indent="0">
                  <a:buNone/>
                </a:pPr>
                <a:endParaRPr lang="en-GB" dirty="0" smtClean="0"/>
              </a:p>
              <a:p>
                <a:pPr marL="8640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03" t="-1184" b="-737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628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UK-EA_1_0_13.potx" id="{3422B44F-9C4A-4B5C-86EE-8C047584F1CF}" vid="{C5508D21-9C79-4514-B72F-1DB3438D53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Powerpoint_UGent_EN_EA</Template>
  <TotalTime>71</TotalTime>
  <Words>334</Words>
  <Application>Microsoft Office PowerPoint</Application>
  <PresentationFormat>Custom</PresentationFormat>
  <Paragraphs>109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Office Theme</vt:lpstr>
      <vt:lpstr>Robust Plane-based Calibration for linear cameras</vt:lpstr>
      <vt:lpstr>Presentation overview</vt:lpstr>
      <vt:lpstr>linear cameras</vt:lpstr>
      <vt:lpstr>linear cameras</vt:lpstr>
      <vt:lpstr>linear cameras</vt:lpstr>
      <vt:lpstr>linear cameras</vt:lpstr>
      <vt:lpstr>Existing work</vt:lpstr>
      <vt:lpstr>Existing work</vt:lpstr>
      <vt:lpstr>Existing work</vt:lpstr>
      <vt:lpstr>Proposed approach</vt:lpstr>
      <vt:lpstr>Proposed approach</vt:lpstr>
      <vt:lpstr>Results and experiments</vt:lpstr>
      <vt:lpstr>Results and experiments</vt:lpstr>
      <vt:lpstr>Results and experiments</vt:lpstr>
      <vt:lpstr>Conclusion</vt:lpstr>
      <vt:lpstr>Simon Donné PhD Student  Department of telecommunication  and information processing Image processing and interpretation  E Simon.Donne@ugent.be T +32 9 264 32 70  telin.ugent.be/~sdonn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Plane-based Calibration for linear cameras</dc:title>
  <dc:creator>sdonn</dc:creator>
  <cp:lastModifiedBy>sdonn</cp:lastModifiedBy>
  <cp:revision>15</cp:revision>
  <dcterms:created xsi:type="dcterms:W3CDTF">2017-09-04T17:17:44Z</dcterms:created>
  <dcterms:modified xsi:type="dcterms:W3CDTF">2017-09-04T18:29:09Z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i4>13</vt:i4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5">
    <vt:lpwstr>set text box and shape defaults</vt:lpwstr>
  </property>
  <property fmtid="{D5CDD505-2E9C-101B-9397-08002B2CF9AE}" pid="11" name="Cmt 6">
    <vt:lpwstr>end slide text acc. to letter</vt:lpwstr>
  </property>
  <property fmtid="{D5CDD505-2E9C-101B-9397-08002B2CF9AE}" pid="12" name="Cmt 7">
    <vt:lpwstr>logo opening slide sharpened</vt:lpwstr>
  </property>
  <property fmtid="{D5CDD505-2E9C-101B-9397-08002B2CF9AE}" pid="13" name="Cmt 8-9">
    <vt:lpwstr>comments 19-9-2016</vt:lpwstr>
  </property>
  <property fmtid="{D5CDD505-2E9C-101B-9397-08002B2CF9AE}" pid="14" name="Cmt 10">
    <vt:lpwstr>social media data redesigned</vt:lpwstr>
  </property>
  <property fmtid="{D5CDD505-2E9C-101B-9397-08002B2CF9AE}" pid="15" name="Cmt 11">
    <vt:lpwstr>Title Slide renamed to TitleSlide</vt:lpwstr>
  </property>
  <property fmtid="{D5CDD505-2E9C-101B-9397-08002B2CF9AE}" pid="16" name="Cmt 12">
    <vt:lpwstr>Title and text size</vt:lpwstr>
  </property>
  <property fmtid="{D5CDD505-2E9C-101B-9397-08002B2CF9AE}" pid="17" name="Cmt 13">
    <vt:lpwstr>socmed pictos &gt; normal view</vt:lpwstr>
  </property>
</Properties>
</file>