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1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6" r:id="rId2"/>
    <p:sldMasterId id="2147483678" r:id="rId3"/>
  </p:sldMasterIdLst>
  <p:notesMasterIdLst>
    <p:notesMasterId r:id="rId23"/>
  </p:notesMasterIdLst>
  <p:sldIdLst>
    <p:sldId id="510" r:id="rId4"/>
    <p:sldId id="511" r:id="rId5"/>
    <p:sldId id="512" r:id="rId6"/>
    <p:sldId id="513" r:id="rId7"/>
    <p:sldId id="529" r:id="rId8"/>
    <p:sldId id="530" r:id="rId9"/>
    <p:sldId id="528" r:id="rId10"/>
    <p:sldId id="516" r:id="rId11"/>
    <p:sldId id="524" r:id="rId12"/>
    <p:sldId id="518" r:id="rId13"/>
    <p:sldId id="517" r:id="rId14"/>
    <p:sldId id="526" r:id="rId15"/>
    <p:sldId id="538" r:id="rId16"/>
    <p:sldId id="492" r:id="rId17"/>
    <p:sldId id="536" r:id="rId18"/>
    <p:sldId id="521" r:id="rId19"/>
    <p:sldId id="522" r:id="rId20"/>
    <p:sldId id="523" r:id="rId21"/>
    <p:sldId id="456" r:id="rId22"/>
  </p:sldIdLst>
  <p:sldSz cx="9144000" cy="6858000" type="screen4x3"/>
  <p:notesSz cx="6797675" cy="9856788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66FF"/>
    <a:srgbClr val="0066FF"/>
    <a:srgbClr val="E6E6E6"/>
    <a:srgbClr val="F4B183"/>
    <a:srgbClr val="FEF3E6"/>
    <a:srgbClr val="0033CC"/>
    <a:srgbClr val="FF9900"/>
    <a:srgbClr val="0000FF"/>
    <a:srgbClr val="FFCC00"/>
    <a:srgbClr val="FFD0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9000" autoAdjust="0"/>
    <p:restoredTop sz="85657" autoAdjust="0"/>
  </p:normalViewPr>
  <p:slideViewPr>
    <p:cSldViewPr snapToGrid="0">
      <p:cViewPr varScale="1">
        <p:scale>
          <a:sx n="75" d="100"/>
          <a:sy n="75" d="100"/>
        </p:scale>
        <p:origin x="1584" y="7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154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4551"/>
          </a:xfrm>
          <a:prstGeom prst="rect">
            <a:avLst/>
          </a:prstGeom>
        </p:spPr>
        <p:txBody>
          <a:bodyPr vert="horz" lIns="95165" tIns="47583" rIns="95165" bIns="47583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4551"/>
          </a:xfrm>
          <a:prstGeom prst="rect">
            <a:avLst/>
          </a:prstGeom>
        </p:spPr>
        <p:txBody>
          <a:bodyPr vert="horz" lIns="95165" tIns="47583" rIns="95165" bIns="47583" rtlCol="0"/>
          <a:lstStyle>
            <a:lvl1pPr algn="r">
              <a:defRPr sz="1200"/>
            </a:lvl1pPr>
          </a:lstStyle>
          <a:p>
            <a:fld id="{82F89CD7-9FE5-429F-B9E0-AA1946CCC9BD}" type="datetimeFigureOut">
              <a:rPr lang="sv-SE" smtClean="0"/>
              <a:pPr/>
              <a:t>2018-10-08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1231900"/>
            <a:ext cx="4435475" cy="3327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165" tIns="47583" rIns="95165" bIns="47583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79768" y="4743579"/>
            <a:ext cx="5438140" cy="3881110"/>
          </a:xfrm>
          <a:prstGeom prst="rect">
            <a:avLst/>
          </a:prstGeom>
        </p:spPr>
        <p:txBody>
          <a:bodyPr vert="horz" lIns="95165" tIns="47583" rIns="95165" bIns="47583" rtlCol="0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9362239"/>
            <a:ext cx="2945659" cy="494550"/>
          </a:xfrm>
          <a:prstGeom prst="rect">
            <a:avLst/>
          </a:prstGeom>
        </p:spPr>
        <p:txBody>
          <a:bodyPr vert="horz" lIns="95165" tIns="47583" rIns="95165" bIns="47583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50443" y="9362239"/>
            <a:ext cx="2945659" cy="494550"/>
          </a:xfrm>
          <a:prstGeom prst="rect">
            <a:avLst/>
          </a:prstGeom>
        </p:spPr>
        <p:txBody>
          <a:bodyPr vert="horz" lIns="95165" tIns="47583" rIns="95165" bIns="47583" rtlCol="0" anchor="b"/>
          <a:lstStyle>
            <a:lvl1pPr algn="r">
              <a:defRPr sz="1200"/>
            </a:lvl1pPr>
          </a:lstStyle>
          <a:p>
            <a:fld id="{9C7C2188-90C9-4DE2-9CC5-BA3A554B7687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24389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7C2188-90C9-4DE2-9CC5-BA3A554B7687}" type="slidenum">
              <a:rPr lang="sv-SE" smtClean="0"/>
              <a:pPr/>
              <a:t>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243125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7C2188-90C9-4DE2-9CC5-BA3A554B7687}" type="slidenum">
              <a:rPr lang="sv-SE" smtClean="0"/>
              <a:pPr/>
              <a:t>10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258484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7C2188-90C9-4DE2-9CC5-BA3A554B7687}" type="slidenum">
              <a:rPr lang="sv-SE" smtClean="0"/>
              <a:pPr/>
              <a:t>11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308370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7C2188-90C9-4DE2-9CC5-BA3A554B7687}" type="slidenum">
              <a:rPr lang="sv-SE" smtClean="0"/>
              <a:pPr/>
              <a:t>12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79287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7C2188-90C9-4DE2-9CC5-BA3A554B7687}" type="slidenum">
              <a:rPr lang="sv-SE" smtClean="0"/>
              <a:pPr/>
              <a:t>14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448460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7C2188-90C9-4DE2-9CC5-BA3A554B7687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2312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7C2188-90C9-4DE2-9CC5-BA3A554B7687}" type="slidenum">
              <a:rPr lang="sv-SE" smtClean="0"/>
              <a:pPr/>
              <a:t>16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385713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7C2188-90C9-4DE2-9CC5-BA3A554B7687}" type="slidenum">
              <a:rPr lang="sv-SE" smtClean="0"/>
              <a:pPr/>
              <a:t>17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838959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7C2188-90C9-4DE2-9CC5-BA3A554B7687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31614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7C2188-90C9-4DE2-9CC5-BA3A554B7687}" type="slidenum">
              <a:rPr lang="sv-SE" smtClean="0"/>
              <a:pPr/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550294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7C2188-90C9-4DE2-9CC5-BA3A554B7687}" type="slidenum">
              <a:rPr lang="sv-SE" smtClean="0"/>
              <a:pPr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471657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7C2188-90C9-4DE2-9CC5-BA3A554B7687}" type="slidenum">
              <a:rPr lang="sv-SE" smtClean="0"/>
              <a:pPr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769694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7C2188-90C9-4DE2-9CC5-BA3A554B7687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18253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7C2188-90C9-4DE2-9CC5-BA3A554B7687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34415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7C2188-90C9-4DE2-9CC5-BA3A554B7687}" type="slidenum">
              <a:rPr lang="sv-SE" smtClean="0"/>
              <a:pPr/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03544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7C2188-90C9-4DE2-9CC5-BA3A554B7687}" type="slidenum">
              <a:rPr lang="sv-SE" smtClean="0"/>
              <a:pPr/>
              <a:t>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39849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7C2188-90C9-4DE2-9CC5-BA3A554B7687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10827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1141649" y="1360801"/>
            <a:ext cx="7373700" cy="691957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3800" b="1" baseline="0">
                <a:solidFill>
                  <a:schemeClr val="accent1"/>
                </a:solidFill>
              </a:defRPr>
            </a:lvl1pPr>
          </a:lstStyle>
          <a:p>
            <a:r>
              <a:rPr lang="sv-SE" dirty="0" smtClean="0"/>
              <a:t>Stor rubrik</a:t>
            </a:r>
            <a:endParaRPr lang="sv-SE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141650" y="2208554"/>
            <a:ext cx="7373701" cy="788400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1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 smtClean="0"/>
              <a:t>Underrubrik</a:t>
            </a:r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5780ED-EA1E-4D12-96F2-657592AA8F85}" type="datetime1">
              <a:rPr lang="sv-SE" smtClean="0"/>
              <a:pPr/>
              <a:t>2018-10-08</a:t>
            </a:fld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4427D-BC02-4BB6-9552-FEF7E6C4F2BF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05973614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med två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629101" y="1542416"/>
            <a:ext cx="7886249" cy="652145"/>
          </a:xfrm>
        </p:spPr>
        <p:txBody>
          <a:bodyPr/>
          <a:lstStyle>
            <a:lvl1pPr>
              <a:defRPr/>
            </a:lvl1pPr>
          </a:lstStyle>
          <a:p>
            <a:r>
              <a:rPr lang="sv-SE" dirty="0" smtClean="0"/>
              <a:t>Mindre rubrik</a:t>
            </a:r>
            <a:endParaRPr lang="sv-SE" dirty="0"/>
          </a:p>
        </p:txBody>
      </p:sp>
      <p:sp>
        <p:nvSpPr>
          <p:cNvPr id="13" name="Platshållare för bild 12"/>
          <p:cNvSpPr>
            <a:spLocks noGrp="1"/>
          </p:cNvSpPr>
          <p:nvPr>
            <p:ph type="pic" sz="quarter" idx="14"/>
          </p:nvPr>
        </p:nvSpPr>
        <p:spPr>
          <a:xfrm>
            <a:off x="4630500" y="2241462"/>
            <a:ext cx="3885300" cy="394200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sv-SE"/>
          </a:p>
        </p:txBody>
      </p:sp>
      <p:sp>
        <p:nvSpPr>
          <p:cNvPr id="8" name="Platshållare för bild 12"/>
          <p:cNvSpPr>
            <a:spLocks noGrp="1"/>
          </p:cNvSpPr>
          <p:nvPr>
            <p:ph type="pic" sz="quarter" idx="15"/>
          </p:nvPr>
        </p:nvSpPr>
        <p:spPr>
          <a:xfrm>
            <a:off x="629100" y="2235600"/>
            <a:ext cx="3885300" cy="394200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sv-SE" dirty="0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FDA2D0B8-ECDC-443C-98F1-52F9CED67812}" type="datetime1">
              <a:rPr lang="sv-SE" smtClean="0"/>
              <a:pPr/>
              <a:t>2018-10-08</a:t>
            </a:fld>
            <a:endParaRPr lang="sv-SE" dirty="0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1334427D-BC02-4BB6-9552-FEF7E6C4F2BF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96260955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29101" y="1540800"/>
            <a:ext cx="7886249" cy="57429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629101" y="2235600"/>
            <a:ext cx="3868340" cy="823912"/>
          </a:xfrm>
        </p:spPr>
        <p:txBody>
          <a:bodyPr anchor="b">
            <a:noAutofit/>
          </a:bodyPr>
          <a:lstStyle>
            <a:lvl1pPr marL="0" indent="0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29100" y="3180016"/>
            <a:ext cx="3869100" cy="300964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 dirty="0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630500" y="2235599"/>
            <a:ext cx="3869100" cy="823912"/>
          </a:xfrm>
        </p:spPr>
        <p:txBody>
          <a:bodyPr anchor="b">
            <a:noAutofit/>
          </a:bodyPr>
          <a:lstStyle>
            <a:lvl1pPr marL="0" indent="0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630500" y="3180014"/>
            <a:ext cx="3869100" cy="300964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 dirty="0"/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396DE-93AE-4267-9636-9906D69FB359}" type="datetime1">
              <a:rPr lang="sv-SE" smtClean="0"/>
              <a:pPr/>
              <a:t>2018-10-08</a:t>
            </a:fld>
            <a:endParaRPr lang="sv-SE" dirty="0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4427D-BC02-4BB6-9552-FEF7E6C4F2BF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99234899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1"/>
          <p:cNvSpPr>
            <a:spLocks noGrp="1"/>
          </p:cNvSpPr>
          <p:nvPr>
            <p:ph type="title"/>
          </p:nvPr>
        </p:nvSpPr>
        <p:spPr>
          <a:xfrm>
            <a:off x="629100" y="1540800"/>
            <a:ext cx="7896659" cy="73684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sv-SE" dirty="0"/>
          </a:p>
        </p:txBody>
      </p:sp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9ABB1-1526-457A-A61F-3188FCBE54B8}" type="datetime1">
              <a:rPr lang="sv-SE" smtClean="0"/>
              <a:pPr/>
              <a:t>2018-10-08</a:t>
            </a:fld>
            <a:endParaRPr lang="sv-SE" dirty="0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4427D-BC02-4BB6-9552-FEF7E6C4F2BF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70443666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999248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5B5AC-9841-43E1-A0C6-463B1D15FAAF}" type="datetime1">
              <a:rPr lang="sv-SE" smtClean="0"/>
              <a:t>2018-10-08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C3A37-5CF2-4A1B-8B1B-6BC56CDC079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58311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29F83-92A4-4318-8969-76C85858702C}" type="datetime1">
              <a:rPr lang="sv-SE" smtClean="0"/>
              <a:t>2018-10-08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C3A37-5CF2-4A1B-8B1B-6BC56CDC079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374839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D2129-F120-441D-BB16-1C47F19130AC}" type="datetime1">
              <a:rPr lang="sv-SE" smtClean="0"/>
              <a:t>2018-10-08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C3A37-5CF2-4A1B-8B1B-6BC56CDC079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374712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E2937-7170-4967-BDA6-501D4DCCD633}" type="datetime1">
              <a:rPr lang="sv-SE" smtClean="0"/>
              <a:t>2018-10-08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C3A37-5CF2-4A1B-8B1B-6BC56CDC079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583038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616AC-A006-4715-8FBB-1CA29FF6A0E5}" type="datetime1">
              <a:rPr lang="sv-SE" smtClean="0"/>
              <a:t>2018-10-08</a:t>
            </a:fld>
            <a:endParaRPr lang="sv-S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C3A37-5CF2-4A1B-8B1B-6BC56CDC079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524740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0A3E0A-C091-4AD1-965F-CA850915289D}" type="datetime1">
              <a:rPr lang="sv-SE" smtClean="0"/>
              <a:t>2018-10-08</a:t>
            </a:fld>
            <a:endParaRPr lang="sv-S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C3A37-5CF2-4A1B-8B1B-6BC56CDC079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032739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 me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tshållare för bild 8"/>
          <p:cNvSpPr>
            <a:spLocks noGrp="1"/>
          </p:cNvSpPr>
          <p:nvPr>
            <p:ph type="pic" sz="quarter" idx="13"/>
          </p:nvPr>
        </p:nvSpPr>
        <p:spPr>
          <a:xfrm>
            <a:off x="0" y="3438000"/>
            <a:ext cx="9144000" cy="342000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sv-SE" dirty="0"/>
          </a:p>
        </p:txBody>
      </p:sp>
      <p:sp>
        <p:nvSpPr>
          <p:cNvPr id="6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143000" y="2208554"/>
            <a:ext cx="7372350" cy="788400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1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 smtClean="0"/>
              <a:t>Underrubrik</a:t>
            </a:r>
            <a:endParaRPr lang="sv-SE" dirty="0"/>
          </a:p>
        </p:txBody>
      </p:sp>
      <p:sp>
        <p:nvSpPr>
          <p:cNvPr id="3" name="Rubrik 2"/>
          <p:cNvSpPr>
            <a:spLocks noGrp="1"/>
          </p:cNvSpPr>
          <p:nvPr>
            <p:ph type="title" hasCustomPrompt="1"/>
          </p:nvPr>
        </p:nvSpPr>
        <p:spPr>
          <a:xfrm>
            <a:off x="1143000" y="1360799"/>
            <a:ext cx="7372351" cy="691200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3800"/>
            </a:lvl1pPr>
          </a:lstStyle>
          <a:p>
            <a:r>
              <a:rPr lang="sv-SE" dirty="0" smtClean="0"/>
              <a:t>Stor rubrik</a:t>
            </a:r>
            <a:endParaRPr lang="sv-SE" dirty="0"/>
          </a:p>
        </p:txBody>
      </p:sp>
      <p:pic>
        <p:nvPicPr>
          <p:cNvPr id="7" name="107192D2-3778-4ECE-8BEC-1F42874D3F29" descr="759C4F0E-5528-4626-A835-687661AA8F96@familjenpangea"/>
          <p:cNvPicPr>
            <a:picLocks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8000" y="360000"/>
            <a:ext cx="1566000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152219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5BE20-7205-462E-B365-5281D22F7D94}" type="datetime1">
              <a:rPr lang="sv-SE" smtClean="0"/>
              <a:t>2018-10-08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C3A37-5CF2-4A1B-8B1B-6BC56CDC079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437849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1A472-E285-45A7-B96B-FCB11C03A8CC}" type="datetime1">
              <a:rPr lang="sv-SE" smtClean="0"/>
              <a:t>2018-10-08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C3A37-5CF2-4A1B-8B1B-6BC56CDC079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677778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sv-S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9473A-04E1-4AE3-B855-C8686478D303}" type="datetime1">
              <a:rPr lang="sv-SE" smtClean="0"/>
              <a:t>2018-10-08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C3A37-5CF2-4A1B-8B1B-6BC56CDC079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233496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F178F-5175-4182-A544-AF86B9EDF0F4}" type="datetime1">
              <a:rPr lang="sv-SE" smtClean="0"/>
              <a:t>2018-10-08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C3A37-5CF2-4A1B-8B1B-6BC56CDC079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8752707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5FBB0-22BF-4657-A361-44C6D8DC1A86}" type="datetime1">
              <a:rPr lang="sv-SE" smtClean="0"/>
              <a:t>2018-10-08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C3A37-5CF2-4A1B-8B1B-6BC56CDC079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4245632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1141649" y="1360801"/>
            <a:ext cx="7373700" cy="691957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3800" b="1" baseline="0">
                <a:solidFill>
                  <a:schemeClr val="accent1"/>
                </a:solidFill>
              </a:defRPr>
            </a:lvl1pPr>
          </a:lstStyle>
          <a:p>
            <a:r>
              <a:rPr lang="sv-SE" dirty="0" smtClean="0"/>
              <a:t>Stor rubrik</a:t>
            </a:r>
            <a:endParaRPr lang="sv-SE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141650" y="2208554"/>
            <a:ext cx="7373701" cy="788400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1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 smtClean="0"/>
              <a:t>Underrubrik</a:t>
            </a:r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E59B6-B85A-42B6-927D-27F472FFFE84}" type="datetime1">
              <a:rPr lang="sv-SE" smtClean="0"/>
              <a:t>2018-10-08</a:t>
            </a:fld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Re</a:t>
            </a:r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4427D-BC02-4BB6-9552-FEF7E6C4F2BF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35897609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 me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tshållare för bild 8"/>
          <p:cNvSpPr>
            <a:spLocks noGrp="1"/>
          </p:cNvSpPr>
          <p:nvPr>
            <p:ph type="pic" sz="quarter" idx="13"/>
          </p:nvPr>
        </p:nvSpPr>
        <p:spPr>
          <a:xfrm>
            <a:off x="0" y="3438000"/>
            <a:ext cx="9144000" cy="342000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sv-SE" dirty="0"/>
          </a:p>
        </p:txBody>
      </p:sp>
      <p:sp>
        <p:nvSpPr>
          <p:cNvPr id="6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143000" y="2208554"/>
            <a:ext cx="7372350" cy="788400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1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 smtClean="0"/>
              <a:t>Underrubrik</a:t>
            </a:r>
            <a:endParaRPr lang="sv-SE" dirty="0"/>
          </a:p>
        </p:txBody>
      </p:sp>
      <p:sp>
        <p:nvSpPr>
          <p:cNvPr id="3" name="Rubrik 2"/>
          <p:cNvSpPr>
            <a:spLocks noGrp="1"/>
          </p:cNvSpPr>
          <p:nvPr>
            <p:ph type="title" hasCustomPrompt="1"/>
          </p:nvPr>
        </p:nvSpPr>
        <p:spPr>
          <a:xfrm>
            <a:off x="1143000" y="1360799"/>
            <a:ext cx="7372351" cy="691200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3800"/>
            </a:lvl1pPr>
          </a:lstStyle>
          <a:p>
            <a:r>
              <a:rPr lang="sv-SE" dirty="0" smtClean="0"/>
              <a:t>Stor rubrik</a:t>
            </a:r>
            <a:endParaRPr lang="sv-SE" dirty="0"/>
          </a:p>
        </p:txBody>
      </p:sp>
      <p:pic>
        <p:nvPicPr>
          <p:cNvPr id="7" name="107192D2-3778-4ECE-8BEC-1F42874D3F29" descr="759C4F0E-5528-4626-A835-687661AA8F96@familjenpangea"/>
          <p:cNvPicPr>
            <a:picLocks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8000" y="360000"/>
            <a:ext cx="1566000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064063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med pla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 userDrawn="1"/>
        </p:nvSpPr>
        <p:spPr>
          <a:xfrm>
            <a:off x="0" y="3474720"/>
            <a:ext cx="9144000" cy="342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0"/>
          </a:p>
        </p:txBody>
      </p:sp>
      <p:sp>
        <p:nvSpPr>
          <p:cNvPr id="5" name="Rubrik 1"/>
          <p:cNvSpPr>
            <a:spLocks noGrp="1"/>
          </p:cNvSpPr>
          <p:nvPr>
            <p:ph type="ctrTitle" hasCustomPrompt="1"/>
          </p:nvPr>
        </p:nvSpPr>
        <p:spPr>
          <a:xfrm>
            <a:off x="1143001" y="1359582"/>
            <a:ext cx="7372350" cy="691957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3800" b="1" baseline="0">
                <a:solidFill>
                  <a:schemeClr val="tx1"/>
                </a:solidFill>
              </a:defRPr>
            </a:lvl1pPr>
          </a:lstStyle>
          <a:p>
            <a:r>
              <a:rPr lang="sv-SE" dirty="0" smtClean="0"/>
              <a:t>Stor rubrik</a:t>
            </a:r>
            <a:endParaRPr lang="sv-SE" dirty="0"/>
          </a:p>
        </p:txBody>
      </p:sp>
      <p:sp>
        <p:nvSpPr>
          <p:cNvPr id="6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143001" y="2208554"/>
            <a:ext cx="7372349" cy="788400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1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 smtClean="0"/>
              <a:t>Underrubrik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37677632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629100" y="1540801"/>
            <a:ext cx="7912894" cy="652145"/>
          </a:xfrm>
        </p:spPr>
        <p:txBody>
          <a:bodyPr/>
          <a:lstStyle>
            <a:lvl1pPr>
              <a:defRPr/>
            </a:lvl1pPr>
          </a:lstStyle>
          <a:p>
            <a:r>
              <a:rPr lang="sv-SE" dirty="0" smtClean="0"/>
              <a:t>Mindre rubrik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629100" y="2237130"/>
            <a:ext cx="7912894" cy="3836963"/>
          </a:xfrm>
        </p:spPr>
        <p:txBody>
          <a:bodyPr/>
          <a:lstStyle>
            <a:lvl1pPr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66E6F-BEDF-472C-A3C5-E10A1818731D}" type="datetime1">
              <a:rPr lang="sv-SE" smtClean="0"/>
              <a:t>2018-10-08</a:t>
            </a:fld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Re</a:t>
            </a:r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4427D-BC02-4BB6-9552-FEF7E6C4F2BF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70917735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142100" y="3020400"/>
            <a:ext cx="7373700" cy="1117846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defRPr sz="3800"/>
            </a:lvl1pPr>
          </a:lstStyle>
          <a:p>
            <a:r>
              <a:rPr lang="en-US" smtClean="0"/>
              <a:t>Click to edit Master title style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1142100" y="4589464"/>
            <a:ext cx="7373700" cy="1107952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7C1BA-348E-40F9-87B8-78CB9FE125A4}" type="datetime1">
              <a:rPr lang="sv-SE" smtClean="0"/>
              <a:t>2018-10-08</a:t>
            </a:fld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Re</a:t>
            </a:r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4427D-BC02-4BB6-9552-FEF7E6C4F2BF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95799250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med pla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 userDrawn="1"/>
        </p:nvSpPr>
        <p:spPr>
          <a:xfrm>
            <a:off x="0" y="3474720"/>
            <a:ext cx="9144000" cy="342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0"/>
          </a:p>
        </p:txBody>
      </p:sp>
      <p:sp>
        <p:nvSpPr>
          <p:cNvPr id="5" name="Rubrik 1"/>
          <p:cNvSpPr>
            <a:spLocks noGrp="1"/>
          </p:cNvSpPr>
          <p:nvPr>
            <p:ph type="ctrTitle" hasCustomPrompt="1"/>
          </p:nvPr>
        </p:nvSpPr>
        <p:spPr>
          <a:xfrm>
            <a:off x="1143001" y="1359582"/>
            <a:ext cx="7372350" cy="691957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3800" b="1" baseline="0">
                <a:solidFill>
                  <a:schemeClr val="tx1"/>
                </a:solidFill>
              </a:defRPr>
            </a:lvl1pPr>
          </a:lstStyle>
          <a:p>
            <a:r>
              <a:rPr lang="sv-SE" dirty="0" smtClean="0"/>
              <a:t>Stor rubrik</a:t>
            </a:r>
            <a:endParaRPr lang="sv-SE" dirty="0"/>
          </a:p>
        </p:txBody>
      </p:sp>
      <p:sp>
        <p:nvSpPr>
          <p:cNvPr id="6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143001" y="2208554"/>
            <a:ext cx="7372349" cy="788400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1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 smtClean="0"/>
              <a:t>Underrubrik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83890735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med avsni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2358000"/>
            <a:ext cx="9144000" cy="450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0"/>
          </a:p>
        </p:txBody>
      </p:sp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1142100" y="3021178"/>
            <a:ext cx="7373700" cy="1382378"/>
          </a:xfrm>
        </p:spPr>
        <p:txBody>
          <a:bodyPr anchor="t">
            <a:normAutofit/>
          </a:bodyPr>
          <a:lstStyle>
            <a:lvl1pPr>
              <a:defRPr sz="3800">
                <a:solidFill>
                  <a:schemeClr val="bg1"/>
                </a:solidFill>
              </a:defRPr>
            </a:lvl1pPr>
          </a:lstStyle>
          <a:p>
            <a:r>
              <a:rPr lang="sv-SE" dirty="0" smtClean="0"/>
              <a:t>Avsnittsrubrik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38651118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629101" y="1542416"/>
            <a:ext cx="7886249" cy="652145"/>
          </a:xfrm>
        </p:spPr>
        <p:txBody>
          <a:bodyPr/>
          <a:lstStyle>
            <a:lvl1pPr>
              <a:defRPr/>
            </a:lvl1pPr>
          </a:lstStyle>
          <a:p>
            <a:r>
              <a:rPr lang="sv-SE" dirty="0" smtClean="0"/>
              <a:t>Mindre rubrik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629100" y="2234709"/>
            <a:ext cx="3885300" cy="394225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630500" y="2235600"/>
            <a:ext cx="3885300" cy="394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 dirty="0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68110-751F-4F97-A876-FCB3929A92B0}" type="datetime1">
              <a:rPr lang="sv-SE" smtClean="0"/>
              <a:t>2018-10-08</a:t>
            </a:fld>
            <a:endParaRPr lang="sv-SE" dirty="0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Re</a:t>
            </a:r>
            <a:endParaRPr lang="sv-SE" dirty="0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4427D-BC02-4BB6-9552-FEF7E6C4F2BF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47302439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med bild och 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629101" y="1542416"/>
            <a:ext cx="7886249" cy="652145"/>
          </a:xfrm>
        </p:spPr>
        <p:txBody>
          <a:bodyPr/>
          <a:lstStyle>
            <a:lvl1pPr>
              <a:defRPr/>
            </a:lvl1pPr>
          </a:lstStyle>
          <a:p>
            <a:r>
              <a:rPr lang="sv-SE" dirty="0" smtClean="0"/>
              <a:t>Mindre rubrik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629100" y="2234709"/>
            <a:ext cx="3885300" cy="394225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 dirty="0"/>
          </a:p>
        </p:txBody>
      </p:sp>
      <p:sp>
        <p:nvSpPr>
          <p:cNvPr id="11" name="Platshållare för diagram 10"/>
          <p:cNvSpPr>
            <a:spLocks noGrp="1"/>
          </p:cNvSpPr>
          <p:nvPr>
            <p:ph type="chart" sz="quarter" idx="13"/>
          </p:nvPr>
        </p:nvSpPr>
        <p:spPr>
          <a:xfrm>
            <a:off x="4630500" y="2234963"/>
            <a:ext cx="3885300" cy="3942000"/>
          </a:xfrm>
        </p:spPr>
        <p:txBody>
          <a:bodyPr/>
          <a:lstStyle/>
          <a:p>
            <a:r>
              <a:rPr lang="en-US" smtClean="0"/>
              <a:t>Click icon to add chart</a:t>
            </a:r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8A6F52D-1259-4B74-9A26-86CCA8A823F5}" type="datetime1">
              <a:rPr lang="sv-SE" smtClean="0"/>
              <a:t>2018-10-08</a:t>
            </a:fld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sv-SE" smtClean="0"/>
              <a:t>Re</a:t>
            </a:r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334427D-BC02-4BB6-9552-FEF7E6C4F2BF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44468925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med bild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629101" y="1542416"/>
            <a:ext cx="7886249" cy="652145"/>
          </a:xfrm>
        </p:spPr>
        <p:txBody>
          <a:bodyPr/>
          <a:lstStyle>
            <a:lvl1pPr>
              <a:defRPr/>
            </a:lvl1pPr>
          </a:lstStyle>
          <a:p>
            <a:r>
              <a:rPr lang="sv-SE" dirty="0" smtClean="0"/>
              <a:t>Mindre rubrik</a:t>
            </a:r>
            <a:endParaRPr lang="sv-SE" dirty="0"/>
          </a:p>
        </p:txBody>
      </p:sp>
      <p:sp>
        <p:nvSpPr>
          <p:cNvPr id="11" name="Platshållare för text 10"/>
          <p:cNvSpPr>
            <a:spLocks noGrp="1"/>
          </p:cNvSpPr>
          <p:nvPr>
            <p:ph type="body" sz="quarter" idx="13" hasCustomPrompt="1"/>
          </p:nvPr>
        </p:nvSpPr>
        <p:spPr>
          <a:xfrm>
            <a:off x="629100" y="2235599"/>
            <a:ext cx="3885300" cy="3942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sv-SE" dirty="0" smtClean="0"/>
              <a:t>Bildtext</a:t>
            </a:r>
            <a:endParaRPr lang="sv-SE" dirty="0"/>
          </a:p>
        </p:txBody>
      </p:sp>
      <p:sp>
        <p:nvSpPr>
          <p:cNvPr id="13" name="Platshållare för bild 12"/>
          <p:cNvSpPr>
            <a:spLocks noGrp="1"/>
          </p:cNvSpPr>
          <p:nvPr>
            <p:ph type="pic" sz="quarter" idx="14"/>
          </p:nvPr>
        </p:nvSpPr>
        <p:spPr>
          <a:xfrm>
            <a:off x="4630499" y="2235599"/>
            <a:ext cx="3885300" cy="394200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77250F42-1A32-4CAE-B648-E9A47B4879FD}" type="datetime1">
              <a:rPr lang="sv-SE" smtClean="0"/>
              <a:t>2018-10-08</a:t>
            </a:fld>
            <a:endParaRPr lang="sv-SE" dirty="0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sv-SE" smtClean="0"/>
              <a:t>Re</a:t>
            </a:r>
            <a:endParaRPr lang="sv-SE" dirty="0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334427D-BC02-4BB6-9552-FEF7E6C4F2BF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55453939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med två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629101" y="1542416"/>
            <a:ext cx="7886249" cy="652145"/>
          </a:xfrm>
        </p:spPr>
        <p:txBody>
          <a:bodyPr/>
          <a:lstStyle>
            <a:lvl1pPr>
              <a:defRPr/>
            </a:lvl1pPr>
          </a:lstStyle>
          <a:p>
            <a:r>
              <a:rPr lang="sv-SE" dirty="0" smtClean="0"/>
              <a:t>Mindre rubrik</a:t>
            </a:r>
            <a:endParaRPr lang="sv-SE" dirty="0"/>
          </a:p>
        </p:txBody>
      </p:sp>
      <p:sp>
        <p:nvSpPr>
          <p:cNvPr id="13" name="Platshållare för bild 12"/>
          <p:cNvSpPr>
            <a:spLocks noGrp="1"/>
          </p:cNvSpPr>
          <p:nvPr>
            <p:ph type="pic" sz="quarter" idx="14"/>
          </p:nvPr>
        </p:nvSpPr>
        <p:spPr>
          <a:xfrm>
            <a:off x="4630500" y="2241462"/>
            <a:ext cx="3885300" cy="394200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sv-SE"/>
          </a:p>
        </p:txBody>
      </p:sp>
      <p:sp>
        <p:nvSpPr>
          <p:cNvPr id="8" name="Platshållare för bild 12"/>
          <p:cNvSpPr>
            <a:spLocks noGrp="1"/>
          </p:cNvSpPr>
          <p:nvPr>
            <p:ph type="pic" sz="quarter" idx="15"/>
          </p:nvPr>
        </p:nvSpPr>
        <p:spPr>
          <a:xfrm>
            <a:off x="629100" y="2235600"/>
            <a:ext cx="3885300" cy="394200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sv-SE" dirty="0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93C05983-AD78-4293-BA77-D3AAD168CF2E}" type="datetime1">
              <a:rPr lang="sv-SE" smtClean="0"/>
              <a:t>2018-10-08</a:t>
            </a:fld>
            <a:endParaRPr lang="sv-SE" dirty="0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sv-SE" smtClean="0"/>
              <a:t>Re</a:t>
            </a:r>
            <a:endParaRPr lang="sv-SE" dirty="0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1334427D-BC02-4BB6-9552-FEF7E6C4F2BF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60890111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29101" y="1540800"/>
            <a:ext cx="7886249" cy="57429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629101" y="2235600"/>
            <a:ext cx="3868340" cy="823912"/>
          </a:xfrm>
        </p:spPr>
        <p:txBody>
          <a:bodyPr anchor="b">
            <a:noAutofit/>
          </a:bodyPr>
          <a:lstStyle>
            <a:lvl1pPr marL="0" indent="0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29100" y="3180016"/>
            <a:ext cx="3869100" cy="300964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 dirty="0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630500" y="2235599"/>
            <a:ext cx="3869100" cy="823912"/>
          </a:xfrm>
        </p:spPr>
        <p:txBody>
          <a:bodyPr anchor="b">
            <a:noAutofit/>
          </a:bodyPr>
          <a:lstStyle>
            <a:lvl1pPr marL="0" indent="0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630500" y="3180014"/>
            <a:ext cx="3869100" cy="300964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 dirty="0"/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9975B-1B44-4A2C-8CC5-FD209FFFB163}" type="datetime1">
              <a:rPr lang="sv-SE" smtClean="0"/>
              <a:t>2018-10-08</a:t>
            </a:fld>
            <a:endParaRPr lang="sv-SE" dirty="0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Re</a:t>
            </a:r>
            <a:endParaRPr lang="sv-SE" dirty="0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4427D-BC02-4BB6-9552-FEF7E6C4F2BF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81286141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1"/>
          <p:cNvSpPr>
            <a:spLocks noGrp="1"/>
          </p:cNvSpPr>
          <p:nvPr>
            <p:ph type="title"/>
          </p:nvPr>
        </p:nvSpPr>
        <p:spPr>
          <a:xfrm>
            <a:off x="629100" y="1540800"/>
            <a:ext cx="7896659" cy="73684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sv-SE" dirty="0"/>
          </a:p>
        </p:txBody>
      </p:sp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F0B20-0452-4370-B798-C15986E78B8B}" type="datetime1">
              <a:rPr lang="sv-SE" smtClean="0"/>
              <a:t>2018-10-08</a:t>
            </a:fld>
            <a:endParaRPr lang="sv-SE" dirty="0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Re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4427D-BC02-4BB6-9552-FEF7E6C4F2BF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42399315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630921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629100" y="1540801"/>
            <a:ext cx="7912894" cy="652145"/>
          </a:xfrm>
        </p:spPr>
        <p:txBody>
          <a:bodyPr/>
          <a:lstStyle>
            <a:lvl1pPr>
              <a:defRPr/>
            </a:lvl1pPr>
          </a:lstStyle>
          <a:p>
            <a:r>
              <a:rPr lang="sv-SE" dirty="0" smtClean="0"/>
              <a:t>Mindre rubrik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629100" y="2237130"/>
            <a:ext cx="7912894" cy="3836963"/>
          </a:xfrm>
        </p:spPr>
        <p:txBody>
          <a:bodyPr/>
          <a:lstStyle>
            <a:lvl1pPr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2E368-BB88-4845-8050-FB729C4FADD6}" type="datetime1">
              <a:rPr lang="sv-SE" smtClean="0"/>
              <a:pPr/>
              <a:t>2018-10-08</a:t>
            </a:fld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4427D-BC02-4BB6-9552-FEF7E6C4F2BF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66332533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142100" y="3020400"/>
            <a:ext cx="7373700" cy="1117846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defRPr sz="3800"/>
            </a:lvl1pPr>
          </a:lstStyle>
          <a:p>
            <a:r>
              <a:rPr lang="en-US" smtClean="0"/>
              <a:t>Click to edit Master title style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1142100" y="4589464"/>
            <a:ext cx="7373700" cy="1107952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B0FDF-636A-4A71-892A-3B519005D8DD}" type="datetime1">
              <a:rPr lang="sv-SE" smtClean="0"/>
              <a:pPr/>
              <a:t>2018-10-08</a:t>
            </a:fld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4427D-BC02-4BB6-9552-FEF7E6C4F2BF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21094203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med avsni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2358000"/>
            <a:ext cx="9144000" cy="450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0"/>
          </a:p>
        </p:txBody>
      </p:sp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1142100" y="3021178"/>
            <a:ext cx="7373700" cy="1382378"/>
          </a:xfrm>
        </p:spPr>
        <p:txBody>
          <a:bodyPr anchor="t">
            <a:normAutofit/>
          </a:bodyPr>
          <a:lstStyle>
            <a:lvl1pPr>
              <a:defRPr sz="3800">
                <a:solidFill>
                  <a:schemeClr val="bg1"/>
                </a:solidFill>
              </a:defRPr>
            </a:lvl1pPr>
          </a:lstStyle>
          <a:p>
            <a:r>
              <a:rPr lang="sv-SE" dirty="0" smtClean="0"/>
              <a:t>Avsnittsrubrik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87335752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629101" y="1542416"/>
            <a:ext cx="7886249" cy="652145"/>
          </a:xfrm>
        </p:spPr>
        <p:txBody>
          <a:bodyPr/>
          <a:lstStyle>
            <a:lvl1pPr>
              <a:defRPr/>
            </a:lvl1pPr>
          </a:lstStyle>
          <a:p>
            <a:r>
              <a:rPr lang="sv-SE" dirty="0" smtClean="0"/>
              <a:t>Mindre rubrik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629100" y="2234709"/>
            <a:ext cx="3885300" cy="394225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630500" y="2235600"/>
            <a:ext cx="3885300" cy="394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 dirty="0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48E79-7B33-4D8D-A8D1-1502E50F2581}" type="datetime1">
              <a:rPr lang="sv-SE" smtClean="0"/>
              <a:pPr/>
              <a:t>2018-10-08</a:t>
            </a:fld>
            <a:endParaRPr lang="sv-SE" dirty="0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4427D-BC02-4BB6-9552-FEF7E6C4F2BF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87727313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med bild och 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629101" y="1542416"/>
            <a:ext cx="7886249" cy="652145"/>
          </a:xfrm>
        </p:spPr>
        <p:txBody>
          <a:bodyPr/>
          <a:lstStyle>
            <a:lvl1pPr>
              <a:defRPr/>
            </a:lvl1pPr>
          </a:lstStyle>
          <a:p>
            <a:r>
              <a:rPr lang="sv-SE" dirty="0" smtClean="0"/>
              <a:t>Mindre rubrik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629100" y="2234709"/>
            <a:ext cx="3885300" cy="394225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 dirty="0"/>
          </a:p>
        </p:txBody>
      </p:sp>
      <p:sp>
        <p:nvSpPr>
          <p:cNvPr id="11" name="Platshållare för diagram 10"/>
          <p:cNvSpPr>
            <a:spLocks noGrp="1"/>
          </p:cNvSpPr>
          <p:nvPr>
            <p:ph type="chart" sz="quarter" idx="13"/>
          </p:nvPr>
        </p:nvSpPr>
        <p:spPr>
          <a:xfrm>
            <a:off x="4630500" y="2234963"/>
            <a:ext cx="3885300" cy="3942000"/>
          </a:xfrm>
        </p:spPr>
        <p:txBody>
          <a:bodyPr/>
          <a:lstStyle/>
          <a:p>
            <a:r>
              <a:rPr lang="en-US" smtClean="0"/>
              <a:t>Click icon to add chart</a:t>
            </a:r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17072E5-4436-418D-99BD-26C1BE14BE7F}" type="datetime1">
              <a:rPr lang="sv-SE" smtClean="0"/>
              <a:pPr/>
              <a:t>2018-10-08</a:t>
            </a:fld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334427D-BC02-4BB6-9552-FEF7E6C4F2BF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6499298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med bild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629101" y="1542416"/>
            <a:ext cx="7886249" cy="652145"/>
          </a:xfrm>
        </p:spPr>
        <p:txBody>
          <a:bodyPr/>
          <a:lstStyle>
            <a:lvl1pPr>
              <a:defRPr/>
            </a:lvl1pPr>
          </a:lstStyle>
          <a:p>
            <a:r>
              <a:rPr lang="sv-SE" dirty="0" smtClean="0"/>
              <a:t>Mindre rubrik</a:t>
            </a:r>
            <a:endParaRPr lang="sv-SE" dirty="0"/>
          </a:p>
        </p:txBody>
      </p:sp>
      <p:sp>
        <p:nvSpPr>
          <p:cNvPr id="11" name="Platshållare för text 10"/>
          <p:cNvSpPr>
            <a:spLocks noGrp="1"/>
          </p:cNvSpPr>
          <p:nvPr>
            <p:ph type="body" sz="quarter" idx="13" hasCustomPrompt="1"/>
          </p:nvPr>
        </p:nvSpPr>
        <p:spPr>
          <a:xfrm>
            <a:off x="629100" y="2235599"/>
            <a:ext cx="3885300" cy="3942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sv-SE" dirty="0" smtClean="0"/>
              <a:t>Bildtext</a:t>
            </a:r>
            <a:endParaRPr lang="sv-SE" dirty="0"/>
          </a:p>
        </p:txBody>
      </p:sp>
      <p:sp>
        <p:nvSpPr>
          <p:cNvPr id="13" name="Platshållare för bild 12"/>
          <p:cNvSpPr>
            <a:spLocks noGrp="1"/>
          </p:cNvSpPr>
          <p:nvPr>
            <p:ph type="pic" sz="quarter" idx="14"/>
          </p:nvPr>
        </p:nvSpPr>
        <p:spPr>
          <a:xfrm>
            <a:off x="4630499" y="2235599"/>
            <a:ext cx="3885300" cy="394200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AED82F02-EA7A-46E1-8E31-1208DBBF53BA}" type="datetime1">
              <a:rPr lang="sv-SE" smtClean="0"/>
              <a:pPr/>
              <a:t>2018-10-08</a:t>
            </a:fld>
            <a:endParaRPr lang="sv-SE" dirty="0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334427D-BC02-4BB6-9552-FEF7E6C4F2BF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11491917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07192D2-3778-4ECE-8BEC-1F42874D3F29" descr="759C4F0E-5528-4626-A835-687661AA8F96@familjenpangea"/>
          <p:cNvPicPr>
            <a:picLocks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8000" y="360000"/>
            <a:ext cx="1566000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1143001" y="1542416"/>
            <a:ext cx="7372349" cy="65214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sv-SE" dirty="0" smtClean="0"/>
              <a:t>Klicka här för att ändra format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1143000" y="2237130"/>
            <a:ext cx="7372350" cy="3836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5778000" y="6356351"/>
            <a:ext cx="1147399" cy="360000"/>
          </a:xfrm>
          <a:prstGeom prst="rect">
            <a:avLst/>
          </a:prstGeom>
        </p:spPr>
        <p:txBody>
          <a:bodyPr vert="horz" lIns="36000" tIns="45720" rIns="90000" bIns="45720" rtlCol="0" anchor="ctr"/>
          <a:lstStyle>
            <a:lvl1pPr algn="l"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fld id="{15519179-453B-4DA6-857A-396CB8507DD3}" type="datetime1">
              <a:rPr lang="sv-SE" smtClean="0"/>
              <a:pPr/>
              <a:t>2018-10-08</a:t>
            </a:fld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3159000" y="6357600"/>
            <a:ext cx="2554165" cy="360000"/>
          </a:xfrm>
          <a:prstGeom prst="rect">
            <a:avLst/>
          </a:prstGeom>
        </p:spPr>
        <p:txBody>
          <a:bodyPr vert="horz" lIns="10800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7367950" y="6356350"/>
            <a:ext cx="1147400" cy="360000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fld id="{1334427D-BC02-4BB6-9552-FEF7E6C4F2BF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8" name="textruta 7"/>
          <p:cNvSpPr txBox="1"/>
          <p:nvPr userDrawn="1"/>
        </p:nvSpPr>
        <p:spPr>
          <a:xfrm>
            <a:off x="629100" y="6356349"/>
            <a:ext cx="2057400" cy="365125"/>
          </a:xfrm>
          <a:prstGeom prst="rect">
            <a:avLst/>
          </a:prstGeom>
          <a:noFill/>
        </p:spPr>
        <p:txBody>
          <a:bodyPr wrap="square" lIns="36000" rtlCol="0" anchor="ctr" anchorCtr="0">
            <a:noAutofit/>
          </a:bodyPr>
          <a:lstStyle/>
          <a:p>
            <a:r>
              <a:rPr lang="sv-S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Mittuniversitetet</a:t>
            </a:r>
            <a:endParaRPr lang="sv-SE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Rak 8"/>
          <p:cNvCxnSpPr/>
          <p:nvPr userDrawn="1"/>
        </p:nvCxnSpPr>
        <p:spPr>
          <a:xfrm>
            <a:off x="639036" y="6310166"/>
            <a:ext cx="7884000" cy="0"/>
          </a:xfrm>
          <a:prstGeom prst="line">
            <a:avLst/>
          </a:prstGeom>
          <a:ln w="31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3031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6" r:id="rId2"/>
    <p:sldLayoutId id="2147483657" r:id="rId3"/>
    <p:sldLayoutId id="2147483650" r:id="rId4"/>
    <p:sldLayoutId id="2147483651" r:id="rId5"/>
    <p:sldLayoutId id="2147483662" r:id="rId6"/>
    <p:sldLayoutId id="2147483652" r:id="rId7"/>
    <p:sldLayoutId id="2147483665" r:id="rId8"/>
    <p:sldLayoutId id="2147483663" r:id="rId9"/>
    <p:sldLayoutId id="2147483664" r:id="rId10"/>
    <p:sldLayoutId id="2147483653" r:id="rId11"/>
    <p:sldLayoutId id="2147483654" r:id="rId12"/>
    <p:sldLayoutId id="2147483655" r:id="rId13"/>
  </p:sldLayoutIdLst>
  <p:transition spd="slow"/>
  <p:hf hdr="0" ftr="0" dt="0"/>
  <p:txStyles>
    <p:titleStyle>
      <a:lvl1pPr algn="l" defTabSz="914400" rtl="0" eaLnBrk="1" latinLnBrk="0" hangingPunct="1">
        <a:lnSpc>
          <a:spcPts val="3600"/>
        </a:lnSpc>
        <a:spcBef>
          <a:spcPct val="0"/>
        </a:spcBef>
        <a:buNone/>
        <a:defRPr sz="2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500"/>
        </a:spcBef>
        <a:spcAft>
          <a:spcPts val="0"/>
        </a:spcAft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  <p15:guide id="3" orient="horz" pos="1094" userDrawn="1">
          <p15:clr>
            <a:srgbClr val="F26B43"/>
          </p15:clr>
        </p15:guide>
        <p15:guide id="4" orient="horz" pos="1480" userDrawn="1">
          <p15:clr>
            <a:srgbClr val="F26B43"/>
          </p15:clr>
        </p15:guide>
        <p15:guide id="5" pos="38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084D51-AC2A-41A0-98D7-999E4C64412D}" type="datetime1">
              <a:rPr lang="sv-SE" smtClean="0"/>
              <a:t>2018-10-08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AC3A37-5CF2-4A1B-8B1B-6BC56CDC079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37222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07192D2-3778-4ECE-8BEC-1F42874D3F29" descr="759C4F0E-5528-4626-A835-687661AA8F96@familjenpangea"/>
          <p:cNvPicPr>
            <a:picLocks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8000" y="360000"/>
            <a:ext cx="1566000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1143001" y="1542416"/>
            <a:ext cx="7372349" cy="65214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sv-SE" dirty="0" smtClean="0"/>
              <a:t>Klicka här för att ändra format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1143000" y="2237130"/>
            <a:ext cx="7372350" cy="3836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5778000" y="6356351"/>
            <a:ext cx="1147399" cy="360000"/>
          </a:xfrm>
          <a:prstGeom prst="rect">
            <a:avLst/>
          </a:prstGeom>
        </p:spPr>
        <p:txBody>
          <a:bodyPr vert="horz" lIns="36000" tIns="45720" rIns="90000" bIns="45720" rtlCol="0" anchor="ctr"/>
          <a:lstStyle>
            <a:lvl1pPr algn="l"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fld id="{29821FEC-CC68-4607-84D6-C015A8E02D7D}" type="datetime1">
              <a:rPr lang="sv-SE" smtClean="0"/>
              <a:t>2018-10-08</a:t>
            </a:fld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3159000" y="6357600"/>
            <a:ext cx="2554165" cy="360000"/>
          </a:xfrm>
          <a:prstGeom prst="rect">
            <a:avLst/>
          </a:prstGeom>
        </p:spPr>
        <p:txBody>
          <a:bodyPr vert="horz" lIns="10800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sv-SE" smtClean="0"/>
              <a:t>Re</a:t>
            </a:r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7367950" y="6356350"/>
            <a:ext cx="1147400" cy="360000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fld id="{1334427D-BC02-4BB6-9552-FEF7E6C4F2BF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8" name="textruta 7"/>
          <p:cNvSpPr txBox="1"/>
          <p:nvPr userDrawn="1"/>
        </p:nvSpPr>
        <p:spPr>
          <a:xfrm>
            <a:off x="629100" y="6356349"/>
            <a:ext cx="2057400" cy="365125"/>
          </a:xfrm>
          <a:prstGeom prst="rect">
            <a:avLst/>
          </a:prstGeom>
          <a:noFill/>
        </p:spPr>
        <p:txBody>
          <a:bodyPr wrap="square" lIns="36000" rtlCol="0" anchor="ctr" anchorCtr="0">
            <a:noAutofit/>
          </a:bodyPr>
          <a:lstStyle/>
          <a:p>
            <a:r>
              <a:rPr lang="sv-S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Mittuniversitetet</a:t>
            </a:r>
            <a:endParaRPr lang="sv-SE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Rak 8"/>
          <p:cNvCxnSpPr/>
          <p:nvPr userDrawn="1"/>
        </p:nvCxnSpPr>
        <p:spPr>
          <a:xfrm>
            <a:off x="639036" y="6310166"/>
            <a:ext cx="7884000" cy="0"/>
          </a:xfrm>
          <a:prstGeom prst="line">
            <a:avLst/>
          </a:prstGeom>
          <a:ln w="31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6246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</p:sldLayoutIdLst>
  <p:transition spd="slow"/>
  <p:hf hdr="0" ftr="0" dt="0"/>
  <p:txStyles>
    <p:titleStyle>
      <a:lvl1pPr algn="l" defTabSz="914400" rtl="0" eaLnBrk="1" latinLnBrk="0" hangingPunct="1">
        <a:lnSpc>
          <a:spcPts val="3600"/>
        </a:lnSpc>
        <a:spcBef>
          <a:spcPct val="0"/>
        </a:spcBef>
        <a:buNone/>
        <a:defRPr sz="2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500"/>
        </a:spcBef>
        <a:spcAft>
          <a:spcPts val="0"/>
        </a:spcAft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  <p15:guide id="3" orient="horz" pos="1094">
          <p15:clr>
            <a:srgbClr val="F26B43"/>
          </p15:clr>
        </p15:guide>
        <p15:guide id="4" orient="horz" pos="1480">
          <p15:clr>
            <a:srgbClr val="F26B43"/>
          </p15:clr>
        </p15:guide>
        <p15:guide id="5" pos="3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Relationship Id="rId1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13" Type="http://schemas.openxmlformats.org/officeDocument/2006/relationships/image" Target="../media/image20.png"/><Relationship Id="rId3" Type="http://schemas.openxmlformats.org/officeDocument/2006/relationships/image" Target="../media/image9.png"/><Relationship Id="rId7" Type="http://schemas.openxmlformats.org/officeDocument/2006/relationships/image" Target="../media/image14.jpe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3.jpeg"/><Relationship Id="rId11" Type="http://schemas.openxmlformats.org/officeDocument/2006/relationships/image" Target="../media/image18.png"/><Relationship Id="rId5" Type="http://schemas.openxmlformats.org/officeDocument/2006/relationships/image" Target="../media/image12.jpeg"/><Relationship Id="rId15" Type="http://schemas.openxmlformats.org/officeDocument/2006/relationships/image" Target="../media/image22.png"/><Relationship Id="rId10" Type="http://schemas.openxmlformats.org/officeDocument/2006/relationships/image" Target="../media/image17.png"/><Relationship Id="rId4" Type="http://schemas.openxmlformats.org/officeDocument/2006/relationships/image" Target="../media/image11.jpe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461176" y="2612571"/>
            <a:ext cx="8334482" cy="3032579"/>
          </a:xfrm>
        </p:spPr>
        <p:txBody>
          <a:bodyPr/>
          <a:lstStyle/>
          <a:p>
            <a:pPr algn="ctr"/>
            <a:r>
              <a:rPr lang="en-US" sz="2000" cap="small" dirty="0" smtClean="0">
                <a:solidFill>
                  <a:srgbClr val="0033CC"/>
                </a:solidFill>
              </a:rPr>
              <a:t>TOWARDS </a:t>
            </a:r>
            <a:r>
              <a:rPr lang="en-US" sz="2000" cap="small" dirty="0">
                <a:solidFill>
                  <a:srgbClr val="0033CC"/>
                </a:solidFill>
              </a:rPr>
              <a:t>A GENERIC COMPRESSION SOLUTION FOR DENSELY AND SPARSELY</a:t>
            </a:r>
            <a:br>
              <a:rPr lang="en-US" sz="2000" cap="small" dirty="0">
                <a:solidFill>
                  <a:srgbClr val="0033CC"/>
                </a:solidFill>
              </a:rPr>
            </a:br>
            <a:r>
              <a:rPr lang="en-US" sz="2000" cap="small" dirty="0">
                <a:solidFill>
                  <a:srgbClr val="0033CC"/>
                </a:solidFill>
              </a:rPr>
              <a:t>SAMPLED LIGHT FIELD DATA 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sz="1800" b="0" dirty="0" smtClean="0"/>
              <a:t/>
            </a:r>
            <a:br>
              <a:rPr lang="en-US" sz="1800" b="0" dirty="0" smtClean="0"/>
            </a:br>
            <a:r>
              <a:rPr lang="en-US" sz="2000" b="0" dirty="0" smtClean="0">
                <a:solidFill>
                  <a:schemeClr val="accent1">
                    <a:lumMod val="50000"/>
                  </a:schemeClr>
                </a:solidFill>
              </a:rPr>
              <a:t>Waqas Ahmad,</a:t>
            </a:r>
            <a:r>
              <a:rPr lang="sv-SE" sz="2000" b="0" dirty="0" smtClean="0">
                <a:solidFill>
                  <a:schemeClr val="accent1">
                    <a:lumMod val="50000"/>
                  </a:schemeClr>
                </a:solidFill>
              </a:rPr>
              <a:t> Mårten Sjöström, Roger Olsson </a:t>
            </a:r>
            <a:r>
              <a:rPr lang="en-US" b="0" dirty="0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en-US" b="0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b="0" dirty="0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en-US" b="0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sz="2000" b="0" dirty="0" smtClean="0">
                <a:solidFill>
                  <a:schemeClr val="tx1"/>
                </a:solidFill>
              </a:rPr>
              <a:t>Realistic 3D Research Group</a:t>
            </a:r>
            <a:br>
              <a:rPr lang="en-US" sz="2000" b="0" dirty="0" smtClean="0">
                <a:solidFill>
                  <a:schemeClr val="tx1"/>
                </a:solidFill>
              </a:rPr>
            </a:br>
            <a:r>
              <a:rPr lang="en-US" sz="2000" b="0" dirty="0" smtClean="0">
                <a:solidFill>
                  <a:schemeClr val="tx1"/>
                </a:solidFill>
              </a:rPr>
              <a:t>Department of IST, Mid Sweden University, Sweden</a:t>
            </a:r>
            <a:endParaRPr lang="da-DK" sz="2000" dirty="0">
              <a:solidFill>
                <a:schemeClr val="tx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34427D-BC02-4BB6-9552-FEF7E6C4F2BF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sv-S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028" y="711054"/>
            <a:ext cx="3965233" cy="558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2500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4427D-BC02-4BB6-9552-FEF7E6C4F2BF}" type="slidenum">
              <a:rPr lang="sv-SE" smtClean="0"/>
              <a:pPr/>
              <a:t>10</a:t>
            </a:fld>
            <a:endParaRPr lang="sv-SE" dirty="0"/>
          </a:p>
        </p:txBody>
      </p:sp>
      <p:sp>
        <p:nvSpPr>
          <p:cNvPr id="23" name="Rubrik 1"/>
          <p:cNvSpPr txBox="1">
            <a:spLocks/>
          </p:cNvSpPr>
          <p:nvPr/>
        </p:nvSpPr>
        <p:spPr>
          <a:xfrm>
            <a:off x="545524" y="742502"/>
            <a:ext cx="7912894" cy="5047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sv-SE"/>
            </a:defPPr>
            <a:lvl1pPr>
              <a:lnSpc>
                <a:spcPts val="3600"/>
              </a:lnSpc>
              <a:spcBef>
                <a:spcPct val="0"/>
              </a:spcBef>
              <a:buNone/>
              <a:defRPr sz="2800" b="1">
                <a:solidFill>
                  <a:srgbClr val="0033CC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36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Bikes Image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3840514" y="2122251"/>
            <a:ext cx="616045" cy="1871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……..</a:t>
            </a:r>
            <a:endParaRPr kumimoji="0" lang="sv-SE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3945328" y="5839442"/>
            <a:ext cx="616045" cy="1871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……..</a:t>
            </a:r>
            <a:endParaRPr kumimoji="0" lang="sv-SE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" name="Rectangle 40"/>
          <p:cNvSpPr/>
          <p:nvPr/>
        </p:nvSpPr>
        <p:spPr>
          <a:xfrm rot="5400000">
            <a:off x="1122827" y="4033745"/>
            <a:ext cx="616045" cy="1871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……..</a:t>
            </a:r>
            <a:endParaRPr kumimoji="0" lang="sv-SE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781637" y="1236308"/>
            <a:ext cx="43630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13x13  sub-aperture</a:t>
            </a:r>
            <a:r>
              <a:rPr kumimoji="0" lang="sv-SE" sz="1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images</a:t>
            </a:r>
            <a:endParaRPr kumimoji="0" lang="sv-SE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7" name="Rectangle 46"/>
          <p:cNvSpPr/>
          <p:nvPr/>
        </p:nvSpPr>
        <p:spPr>
          <a:xfrm rot="5400000">
            <a:off x="6852185" y="4063453"/>
            <a:ext cx="616045" cy="1871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……..</a:t>
            </a:r>
            <a:endParaRPr kumimoji="0" lang="sv-SE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50" name="Straight Arrow Connector 49"/>
          <p:cNvCxnSpPr/>
          <p:nvPr/>
        </p:nvCxnSpPr>
        <p:spPr>
          <a:xfrm flipV="1">
            <a:off x="694502" y="1988331"/>
            <a:ext cx="6840000" cy="15149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>
            <a:off x="704282" y="2012040"/>
            <a:ext cx="0" cy="432000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Rectangle 51"/>
          <p:cNvSpPr/>
          <p:nvPr/>
        </p:nvSpPr>
        <p:spPr>
          <a:xfrm>
            <a:off x="430470" y="5355291"/>
            <a:ext cx="576716" cy="1871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</a:t>
            </a:r>
            <a:r>
              <a:rPr kumimoji="0" lang="sv-SE" sz="8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ID </a:t>
            </a:r>
            <a:r>
              <a:rPr kumimoji="0" lang="sv-SE" sz="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11</a:t>
            </a:r>
            <a:endParaRPr kumimoji="0" lang="sv-SE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390251" y="5868283"/>
            <a:ext cx="657233" cy="1871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</a:t>
            </a:r>
            <a:r>
              <a:rPr kumimoji="0" lang="sv-SE" sz="800" b="1" i="0" u="none" strike="noStrike" kern="120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ID</a:t>
            </a:r>
            <a:r>
              <a:rPr kumimoji="0" lang="sv-SE" sz="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12</a:t>
            </a:r>
            <a:endParaRPr kumimoji="0" lang="sv-SE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1042903" y="1782792"/>
            <a:ext cx="616045" cy="1871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POC 0</a:t>
            </a:r>
            <a:endParaRPr kumimoji="0" lang="sv-SE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1662609" y="1782792"/>
            <a:ext cx="616045" cy="1871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POC 1</a:t>
            </a:r>
            <a:endParaRPr kumimoji="0" lang="sv-SE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2255752" y="1789765"/>
            <a:ext cx="616045" cy="1871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POC 2</a:t>
            </a:r>
            <a:endParaRPr kumimoji="0" lang="sv-SE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5455212" y="1776639"/>
            <a:ext cx="616045" cy="1871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POC 10</a:t>
            </a:r>
            <a:endParaRPr kumimoji="0" lang="sv-SE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6079807" y="1783137"/>
            <a:ext cx="616045" cy="1871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POC 11</a:t>
            </a:r>
            <a:endParaRPr kumimoji="0" lang="sv-SE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6664400" y="1784139"/>
            <a:ext cx="616045" cy="1871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POC 12</a:t>
            </a:r>
            <a:endParaRPr kumimoji="0" lang="sv-SE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Notched Right Arrow 59"/>
          <p:cNvSpPr/>
          <p:nvPr/>
        </p:nvSpPr>
        <p:spPr>
          <a:xfrm>
            <a:off x="482954" y="2810517"/>
            <a:ext cx="490049" cy="339034"/>
          </a:xfrm>
          <a:prstGeom prst="notched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Notched Right Arrow 60"/>
          <p:cNvSpPr/>
          <p:nvPr/>
        </p:nvSpPr>
        <p:spPr>
          <a:xfrm>
            <a:off x="491682" y="1997004"/>
            <a:ext cx="490049" cy="339034"/>
          </a:xfrm>
          <a:prstGeom prst="notched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468484" y="2060603"/>
            <a:ext cx="490049" cy="1871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</a:t>
            </a:r>
            <a:r>
              <a:rPr kumimoji="0" lang="sv-SE" sz="8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ID</a:t>
            </a:r>
            <a:r>
              <a:rPr kumimoji="0" lang="sv-SE" sz="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0</a:t>
            </a:r>
            <a:endParaRPr kumimoji="0" lang="sv-SE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Notched Right Arrow 62"/>
          <p:cNvSpPr/>
          <p:nvPr/>
        </p:nvSpPr>
        <p:spPr>
          <a:xfrm>
            <a:off x="506634" y="2976882"/>
            <a:ext cx="490049" cy="339034"/>
          </a:xfrm>
          <a:prstGeom prst="notched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endParaRPr kumimoji="0" lang="sv-SE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453561" y="3058416"/>
            <a:ext cx="490049" cy="1871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</a:t>
            </a:r>
            <a:r>
              <a:rPr kumimoji="0" lang="sv-SE" sz="8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ID</a:t>
            </a:r>
            <a:r>
              <a:rPr kumimoji="0" lang="sv-SE" sz="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2</a:t>
            </a:r>
            <a:endParaRPr kumimoji="0" lang="sv-SE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Notched Right Arrow 64"/>
          <p:cNvSpPr/>
          <p:nvPr/>
        </p:nvSpPr>
        <p:spPr>
          <a:xfrm>
            <a:off x="536613" y="4837611"/>
            <a:ext cx="490049" cy="339034"/>
          </a:xfrm>
          <a:prstGeom prst="notched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446453" y="4924749"/>
            <a:ext cx="568892" cy="1871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</a:t>
            </a:r>
            <a:r>
              <a:rPr kumimoji="0" lang="sv-SE" sz="8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ID</a:t>
            </a:r>
            <a:r>
              <a:rPr kumimoji="0" lang="sv-SE" sz="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10</a:t>
            </a:r>
            <a:endParaRPr kumimoji="0" lang="sv-SE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516183" y="2609197"/>
            <a:ext cx="337844" cy="1852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476010" y="2599884"/>
            <a:ext cx="490049" cy="1871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</a:t>
            </a:r>
            <a:r>
              <a:rPr kumimoji="0" lang="sv-SE" sz="8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ID</a:t>
            </a:r>
            <a:r>
              <a:rPr kumimoji="0" lang="sv-SE" sz="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1</a:t>
            </a:r>
            <a:endParaRPr kumimoji="0" lang="sv-SE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3726213" y="1728383"/>
            <a:ext cx="616045" cy="1871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……..</a:t>
            </a:r>
            <a:endParaRPr kumimoji="0" lang="sv-SE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3301790" y="1547806"/>
            <a:ext cx="43630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Picture Order Count</a:t>
            </a:r>
            <a:endParaRPr kumimoji="0" lang="sv-SE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TextBox 70"/>
          <p:cNvSpPr txBox="1"/>
          <p:nvPr/>
        </p:nvSpPr>
        <p:spPr>
          <a:xfrm rot="5400000">
            <a:off x="-1142132" y="5545289"/>
            <a:ext cx="30544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View ID</a:t>
            </a:r>
            <a:endParaRPr kumimoji="0" lang="sv-SE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781636" y="1234636"/>
            <a:ext cx="43630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13 pseudo video</a:t>
            </a:r>
            <a:r>
              <a:rPr kumimoji="0" lang="sv-SE" sz="1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sequences,</a:t>
            </a:r>
            <a:r>
              <a:rPr kumimoji="0" lang="sv-SE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each having</a:t>
            </a:r>
            <a:r>
              <a:rPr kumimoji="0" lang="sv-SE" sz="1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13 frames</a:t>
            </a:r>
            <a:r>
              <a:rPr kumimoji="0" lang="sv-SE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endParaRPr kumimoji="0" lang="sv-SE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3" name="Picture 7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914" y="2142213"/>
            <a:ext cx="441297" cy="305513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3394" y="2144791"/>
            <a:ext cx="441635" cy="305747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6398" y="2141780"/>
            <a:ext cx="441635" cy="305747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475" y="2558297"/>
            <a:ext cx="441297" cy="305513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102" y="3036039"/>
            <a:ext cx="441297" cy="305513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914" y="4929584"/>
            <a:ext cx="441297" cy="305513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475" y="5354721"/>
            <a:ext cx="441297" cy="305513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102" y="5798195"/>
            <a:ext cx="441297" cy="305513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3813" y="5798194"/>
            <a:ext cx="441297" cy="305513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8778" y="5777738"/>
            <a:ext cx="441297" cy="305513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9588" y="5783975"/>
            <a:ext cx="441297" cy="305513"/>
          </a:xfrm>
          <a:prstGeom prst="rect">
            <a:avLst/>
          </a:prstGeom>
        </p:spPr>
      </p:pic>
      <p:pic>
        <p:nvPicPr>
          <p:cNvPr id="84" name="Picture 8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299" y="5783974"/>
            <a:ext cx="441297" cy="305513"/>
          </a:xfrm>
          <a:prstGeom prst="rect">
            <a:avLst/>
          </a:prstGeom>
        </p:spPr>
      </p:pic>
      <p:pic>
        <p:nvPicPr>
          <p:cNvPr id="85" name="Picture 8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7264" y="5763518"/>
            <a:ext cx="441297" cy="305513"/>
          </a:xfrm>
          <a:prstGeom prst="rect">
            <a:avLst/>
          </a:prstGeom>
        </p:spPr>
      </p:pic>
      <p:pic>
        <p:nvPicPr>
          <p:cNvPr id="86" name="Picture 8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1092" y="4939207"/>
            <a:ext cx="441297" cy="305513"/>
          </a:xfrm>
          <a:prstGeom prst="rect">
            <a:avLst/>
          </a:prstGeom>
        </p:spPr>
      </p:pic>
      <p:pic>
        <p:nvPicPr>
          <p:cNvPr id="87" name="Picture 8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6653" y="5355291"/>
            <a:ext cx="441297" cy="305513"/>
          </a:xfrm>
          <a:prstGeom prst="rect">
            <a:avLst/>
          </a:prstGeom>
        </p:spPr>
      </p:pic>
      <p:pic>
        <p:nvPicPr>
          <p:cNvPr id="91" name="Picture 9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6245" y="2139127"/>
            <a:ext cx="441297" cy="305513"/>
          </a:xfrm>
          <a:prstGeom prst="rect">
            <a:avLst/>
          </a:prstGeom>
        </p:spPr>
      </p:pic>
      <p:pic>
        <p:nvPicPr>
          <p:cNvPr id="92" name="Picture 9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2725" y="2141705"/>
            <a:ext cx="441635" cy="305747"/>
          </a:xfrm>
          <a:prstGeom prst="rect">
            <a:avLst/>
          </a:prstGeom>
        </p:spPr>
      </p:pic>
      <p:pic>
        <p:nvPicPr>
          <p:cNvPr id="93" name="Picture 9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5729" y="2138694"/>
            <a:ext cx="441635" cy="305747"/>
          </a:xfrm>
          <a:prstGeom prst="rect">
            <a:avLst/>
          </a:prstGeom>
        </p:spPr>
      </p:pic>
      <p:pic>
        <p:nvPicPr>
          <p:cNvPr id="94" name="Picture 9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1441" y="2556332"/>
            <a:ext cx="441297" cy="305513"/>
          </a:xfrm>
          <a:prstGeom prst="rect">
            <a:avLst/>
          </a:prstGeom>
        </p:spPr>
      </p:pic>
      <p:pic>
        <p:nvPicPr>
          <p:cNvPr id="95" name="Picture 9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3596" y="2976882"/>
            <a:ext cx="441297" cy="305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22107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6" grpId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/>
      <p:bldP spid="63" grpId="0" animBg="1"/>
      <p:bldP spid="64" grpId="0"/>
      <p:bldP spid="65" grpId="0" animBg="1"/>
      <p:bldP spid="66" grpId="0"/>
      <p:bldP spid="67" grpId="0" animBg="1"/>
      <p:bldP spid="68" grpId="0"/>
      <p:bldP spid="69" grpId="0" animBg="1"/>
      <p:bldP spid="70" grpId="0"/>
      <p:bldP spid="71" grpId="0"/>
      <p:bldP spid="7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4427D-BC02-4BB6-9552-FEF7E6C4F2BF}" type="slidenum">
              <a:rPr lang="sv-SE" smtClean="0"/>
              <a:pPr/>
              <a:t>11</a:t>
            </a:fld>
            <a:endParaRPr lang="sv-SE" dirty="0"/>
          </a:p>
        </p:txBody>
      </p:sp>
      <p:sp>
        <p:nvSpPr>
          <p:cNvPr id="23" name="Rubrik 1"/>
          <p:cNvSpPr txBox="1">
            <a:spLocks/>
          </p:cNvSpPr>
          <p:nvPr/>
        </p:nvSpPr>
        <p:spPr>
          <a:xfrm>
            <a:off x="545524" y="742502"/>
            <a:ext cx="7912894" cy="5047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sv-SE"/>
            </a:defPPr>
            <a:lvl1pPr>
              <a:lnSpc>
                <a:spcPts val="3600"/>
              </a:lnSpc>
              <a:spcBef>
                <a:spcPct val="0"/>
              </a:spcBef>
              <a:buNone/>
              <a:defRPr sz="2800" b="1">
                <a:solidFill>
                  <a:srgbClr val="0033CC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36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Truck Image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386" y="2090005"/>
            <a:ext cx="518535" cy="38890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5934" y="2090005"/>
            <a:ext cx="501575" cy="37618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8944" y="2083645"/>
            <a:ext cx="518535" cy="3889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4826" y="2083645"/>
            <a:ext cx="518535" cy="388901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3840514" y="2122251"/>
            <a:ext cx="616045" cy="1871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……..</a:t>
            </a:r>
            <a:endParaRPr kumimoji="0" lang="sv-SE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0052" y="2090004"/>
            <a:ext cx="518535" cy="38890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6268" y="2077286"/>
            <a:ext cx="518535" cy="38890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957" y="2613949"/>
            <a:ext cx="518535" cy="388901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583" y="3110563"/>
            <a:ext cx="518535" cy="388901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506" y="4850422"/>
            <a:ext cx="518535" cy="38890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475" y="5342701"/>
            <a:ext cx="518535" cy="388901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724" y="5824075"/>
            <a:ext cx="518535" cy="388901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3170" y="5830435"/>
            <a:ext cx="501575" cy="376182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2062" y="5824075"/>
            <a:ext cx="518535" cy="388901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3504" y="5817716"/>
            <a:ext cx="518535" cy="388901"/>
          </a:xfrm>
          <a:prstGeom prst="rect">
            <a:avLst/>
          </a:prstGeom>
        </p:spPr>
      </p:pic>
      <p:sp>
        <p:nvSpPr>
          <p:cNvPr id="40" name="Rectangle 39"/>
          <p:cNvSpPr/>
          <p:nvPr/>
        </p:nvSpPr>
        <p:spPr>
          <a:xfrm>
            <a:off x="3945328" y="5839442"/>
            <a:ext cx="616045" cy="1871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……..</a:t>
            </a:r>
            <a:endParaRPr kumimoji="0" lang="sv-SE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" name="Rectangle 40"/>
          <p:cNvSpPr/>
          <p:nvPr/>
        </p:nvSpPr>
        <p:spPr>
          <a:xfrm rot="5400000">
            <a:off x="1122827" y="4033745"/>
            <a:ext cx="616045" cy="1871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……..</a:t>
            </a:r>
            <a:endParaRPr kumimoji="0" lang="sv-SE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0026" y="2591850"/>
            <a:ext cx="518535" cy="388901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9652" y="3088464"/>
            <a:ext cx="518535" cy="388901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0941" y="4864477"/>
            <a:ext cx="518535" cy="388901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9652" y="5342701"/>
            <a:ext cx="518535" cy="388901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781637" y="1236308"/>
            <a:ext cx="43630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17x17 views, each</a:t>
            </a:r>
            <a:r>
              <a:rPr kumimoji="0" lang="sv-SE" sz="1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view</a:t>
            </a:r>
            <a:r>
              <a:rPr kumimoji="0" lang="sv-SE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resolution:1280x960 </a:t>
            </a:r>
            <a:endParaRPr kumimoji="0" lang="sv-SE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7" name="Rectangle 46"/>
          <p:cNvSpPr/>
          <p:nvPr/>
        </p:nvSpPr>
        <p:spPr>
          <a:xfrm rot="5400000">
            <a:off x="6852185" y="4063453"/>
            <a:ext cx="616045" cy="1871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……..</a:t>
            </a:r>
            <a:endParaRPr kumimoji="0" lang="sv-SE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6796" y="5816928"/>
            <a:ext cx="518535" cy="388901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5354" y="5816927"/>
            <a:ext cx="518535" cy="388901"/>
          </a:xfrm>
          <a:prstGeom prst="rect">
            <a:avLst/>
          </a:prstGeom>
        </p:spPr>
      </p:pic>
      <p:cxnSp>
        <p:nvCxnSpPr>
          <p:cNvPr id="50" name="Straight Arrow Connector 49"/>
          <p:cNvCxnSpPr/>
          <p:nvPr/>
        </p:nvCxnSpPr>
        <p:spPr>
          <a:xfrm flipV="1">
            <a:off x="694502" y="1988331"/>
            <a:ext cx="6840000" cy="15149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>
            <a:off x="704282" y="2012040"/>
            <a:ext cx="0" cy="432000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Rectangle 51"/>
          <p:cNvSpPr/>
          <p:nvPr/>
        </p:nvSpPr>
        <p:spPr>
          <a:xfrm>
            <a:off x="430470" y="5355291"/>
            <a:ext cx="576716" cy="1871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</a:t>
            </a:r>
            <a:r>
              <a:rPr kumimoji="0" lang="sv-SE" sz="8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ID </a:t>
            </a:r>
            <a:r>
              <a:rPr kumimoji="0" lang="sv-SE" sz="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15</a:t>
            </a:r>
            <a:endParaRPr kumimoji="0" lang="sv-SE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390251" y="5868283"/>
            <a:ext cx="657233" cy="1871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</a:t>
            </a:r>
            <a:r>
              <a:rPr kumimoji="0" lang="sv-SE" sz="800" b="1" i="0" u="none" strike="noStrike" kern="120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ID</a:t>
            </a:r>
            <a:r>
              <a:rPr kumimoji="0" lang="sv-SE" sz="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16</a:t>
            </a:r>
            <a:endParaRPr kumimoji="0" lang="sv-SE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1042903" y="1782792"/>
            <a:ext cx="616045" cy="1871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POC 0</a:t>
            </a:r>
            <a:endParaRPr kumimoji="0" lang="sv-SE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1662609" y="1782792"/>
            <a:ext cx="616045" cy="1871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POC 1</a:t>
            </a:r>
            <a:endParaRPr kumimoji="0" lang="sv-SE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2255752" y="1789765"/>
            <a:ext cx="616045" cy="1871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POC 2</a:t>
            </a:r>
            <a:endParaRPr kumimoji="0" lang="sv-SE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5455212" y="1776639"/>
            <a:ext cx="616045" cy="1871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POC 14</a:t>
            </a:r>
            <a:endParaRPr kumimoji="0" lang="sv-SE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6079807" y="1783137"/>
            <a:ext cx="616045" cy="1871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POC 15</a:t>
            </a:r>
            <a:endParaRPr kumimoji="0" lang="sv-SE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6664400" y="1784139"/>
            <a:ext cx="616045" cy="1871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POC 16</a:t>
            </a:r>
            <a:endParaRPr kumimoji="0" lang="sv-SE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Notched Right Arrow 59"/>
          <p:cNvSpPr/>
          <p:nvPr/>
        </p:nvSpPr>
        <p:spPr>
          <a:xfrm>
            <a:off x="482954" y="2810517"/>
            <a:ext cx="490049" cy="339034"/>
          </a:xfrm>
          <a:prstGeom prst="notched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Notched Right Arrow 60"/>
          <p:cNvSpPr/>
          <p:nvPr/>
        </p:nvSpPr>
        <p:spPr>
          <a:xfrm>
            <a:off x="491682" y="1997004"/>
            <a:ext cx="490049" cy="339034"/>
          </a:xfrm>
          <a:prstGeom prst="notched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468484" y="2060603"/>
            <a:ext cx="490049" cy="1871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</a:t>
            </a:r>
            <a:r>
              <a:rPr kumimoji="0" lang="sv-SE" sz="8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ID</a:t>
            </a:r>
            <a:r>
              <a:rPr kumimoji="0" lang="sv-SE" sz="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0</a:t>
            </a:r>
            <a:endParaRPr kumimoji="0" lang="sv-SE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Notched Right Arrow 62"/>
          <p:cNvSpPr/>
          <p:nvPr/>
        </p:nvSpPr>
        <p:spPr>
          <a:xfrm>
            <a:off x="506634" y="2976882"/>
            <a:ext cx="490049" cy="339034"/>
          </a:xfrm>
          <a:prstGeom prst="notched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endParaRPr kumimoji="0" lang="sv-SE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453561" y="3058416"/>
            <a:ext cx="490049" cy="1871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</a:t>
            </a:r>
            <a:r>
              <a:rPr kumimoji="0" lang="sv-SE" sz="8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ID</a:t>
            </a:r>
            <a:r>
              <a:rPr kumimoji="0" lang="sv-SE" sz="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2</a:t>
            </a:r>
            <a:endParaRPr kumimoji="0" lang="sv-SE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Notched Right Arrow 64"/>
          <p:cNvSpPr/>
          <p:nvPr/>
        </p:nvSpPr>
        <p:spPr>
          <a:xfrm>
            <a:off x="536613" y="4837611"/>
            <a:ext cx="490049" cy="339034"/>
          </a:xfrm>
          <a:prstGeom prst="notched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446453" y="4924749"/>
            <a:ext cx="568892" cy="1871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</a:t>
            </a:r>
            <a:r>
              <a:rPr kumimoji="0" lang="sv-SE" sz="8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ID</a:t>
            </a:r>
            <a:r>
              <a:rPr kumimoji="0" lang="sv-SE" sz="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14</a:t>
            </a:r>
            <a:endParaRPr kumimoji="0" lang="sv-SE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516183" y="2609197"/>
            <a:ext cx="337844" cy="1852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476010" y="2599884"/>
            <a:ext cx="490049" cy="1871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</a:t>
            </a:r>
            <a:r>
              <a:rPr kumimoji="0" lang="sv-SE" sz="8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ID</a:t>
            </a:r>
            <a:r>
              <a:rPr kumimoji="0" lang="sv-SE" sz="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1</a:t>
            </a:r>
            <a:endParaRPr kumimoji="0" lang="sv-SE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3726213" y="1728383"/>
            <a:ext cx="616045" cy="1871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……..</a:t>
            </a:r>
            <a:endParaRPr kumimoji="0" lang="sv-SE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3301790" y="1547806"/>
            <a:ext cx="43630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Picture Order Count</a:t>
            </a:r>
            <a:endParaRPr kumimoji="0" lang="sv-SE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TextBox 70"/>
          <p:cNvSpPr txBox="1"/>
          <p:nvPr/>
        </p:nvSpPr>
        <p:spPr>
          <a:xfrm rot="5400000">
            <a:off x="-1142132" y="5545289"/>
            <a:ext cx="30544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View ID</a:t>
            </a:r>
            <a:endParaRPr kumimoji="0" lang="sv-SE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808340" y="1219053"/>
            <a:ext cx="43630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17 pseudo video</a:t>
            </a:r>
            <a:r>
              <a:rPr kumimoji="0" lang="sv-SE" sz="1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sequences,</a:t>
            </a:r>
            <a:r>
              <a:rPr kumimoji="0" lang="sv-SE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each having</a:t>
            </a:r>
            <a:r>
              <a:rPr kumimoji="0" lang="sv-SE" sz="1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17 frames</a:t>
            </a:r>
            <a:r>
              <a:rPr kumimoji="0" lang="sv-SE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endParaRPr kumimoji="0" lang="sv-SE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912331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6" grpId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/>
      <p:bldP spid="63" grpId="0" animBg="1"/>
      <p:bldP spid="64" grpId="0"/>
      <p:bldP spid="65" grpId="0" animBg="1"/>
      <p:bldP spid="66" grpId="0"/>
      <p:bldP spid="67" grpId="0" animBg="1"/>
      <p:bldP spid="68" grpId="0"/>
      <p:bldP spid="69" grpId="0" animBg="1"/>
      <p:bldP spid="70" grpId="0"/>
      <p:bldP spid="71" grpId="0"/>
      <p:bldP spid="7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4427D-BC02-4BB6-9552-FEF7E6C4F2BF}" type="slidenum">
              <a:rPr lang="sv-SE" smtClean="0"/>
              <a:pPr/>
              <a:t>12</a:t>
            </a:fld>
            <a:endParaRPr lang="sv-SE" dirty="0"/>
          </a:p>
        </p:txBody>
      </p:sp>
      <p:sp>
        <p:nvSpPr>
          <p:cNvPr id="7" name="Rubrik 1"/>
          <p:cNvSpPr txBox="1">
            <a:spLocks/>
          </p:cNvSpPr>
          <p:nvPr/>
        </p:nvSpPr>
        <p:spPr>
          <a:xfrm>
            <a:off x="431106" y="848883"/>
            <a:ext cx="7912895" cy="527499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2400" b="1" dirty="0" smtClean="0">
                <a:solidFill>
                  <a:prstClr val="black"/>
                </a:solidFill>
                <a:latin typeface="Calibri" panose="020F0502020204030204"/>
              </a:rPr>
              <a:t>Proposed prediction Scheme</a:t>
            </a:r>
            <a:endParaRPr lang="sv-SE" sz="24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125" y="1536180"/>
            <a:ext cx="6653212" cy="4660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96857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34427D-BC02-4BB6-9552-FEF7E6C4F2BF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sv-S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ubrik 1"/>
          <p:cNvSpPr txBox="1">
            <a:spLocks/>
          </p:cNvSpPr>
          <p:nvPr/>
        </p:nvSpPr>
        <p:spPr>
          <a:xfrm>
            <a:off x="431106" y="848883"/>
            <a:ext cx="7912895" cy="527499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Proposed prediction Scheme</a:t>
            </a:r>
            <a:endParaRPr kumimoji="0" lang="sv-SE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0421" y="3301550"/>
            <a:ext cx="8972198" cy="1545579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4333" y="3862121"/>
            <a:ext cx="5180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POC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420" y="4226626"/>
            <a:ext cx="13227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Prediction level</a:t>
            </a:r>
            <a:endParaRPr kumimoji="0" lang="en-US" sz="1200" b="1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343279" y="3738519"/>
            <a:ext cx="432000" cy="432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775279" y="3738519"/>
            <a:ext cx="432000" cy="432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213524" y="3738519"/>
            <a:ext cx="432000" cy="432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613287" y="3738519"/>
            <a:ext cx="432000" cy="432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045287" y="3738519"/>
            <a:ext cx="432000" cy="432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483532" y="3738519"/>
            <a:ext cx="432000" cy="432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922610" y="3738519"/>
            <a:ext cx="432000" cy="432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6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354610" y="3738519"/>
            <a:ext cx="432000" cy="432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7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792855" y="3738519"/>
            <a:ext cx="432000" cy="432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8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192618" y="3738519"/>
            <a:ext cx="432000" cy="432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9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624618" y="3738519"/>
            <a:ext cx="432000" cy="432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10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062863" y="3738519"/>
            <a:ext cx="432000" cy="432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11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494863" y="3738519"/>
            <a:ext cx="432000" cy="432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12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926863" y="3738519"/>
            <a:ext cx="432000" cy="432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13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7365108" y="3738519"/>
            <a:ext cx="432000" cy="432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14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7764871" y="3738519"/>
            <a:ext cx="432000" cy="432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15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8196871" y="3738519"/>
            <a:ext cx="432000" cy="432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16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786610" y="3738519"/>
            <a:ext cx="432000" cy="4320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8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359398" y="3738519"/>
            <a:ext cx="432000" cy="432000"/>
          </a:xfrm>
          <a:prstGeom prst="rect">
            <a:avLst/>
          </a:prstGeom>
          <a:solidFill>
            <a:srgbClr val="33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3053445" y="3738519"/>
            <a:ext cx="432000" cy="432000"/>
          </a:xfrm>
          <a:prstGeom prst="rect">
            <a:avLst/>
          </a:prstGeom>
          <a:solidFill>
            <a:srgbClr val="33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6495696" y="3738519"/>
            <a:ext cx="432000" cy="432000"/>
          </a:xfrm>
          <a:prstGeom prst="rect">
            <a:avLst/>
          </a:prstGeom>
          <a:solidFill>
            <a:srgbClr val="33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12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8186881" y="3738519"/>
            <a:ext cx="432000" cy="432000"/>
          </a:xfrm>
          <a:prstGeom prst="rect">
            <a:avLst/>
          </a:prstGeom>
          <a:solidFill>
            <a:srgbClr val="33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16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2206381" y="3738519"/>
            <a:ext cx="432000" cy="432000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3922024" y="3738519"/>
            <a:ext cx="432000" cy="432000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6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5631893" y="3738519"/>
            <a:ext cx="432000" cy="432000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10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7358031" y="3738519"/>
            <a:ext cx="432000" cy="432000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14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4812017" y="4170519"/>
            <a:ext cx="397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</a:t>
            </a:r>
            <a:r>
              <a:rPr kumimoji="0" lang="sv-SE" sz="1800" b="0" i="0" u="none" strike="noStrike" kern="120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</a:t>
            </a:r>
            <a:endParaRPr kumimoji="0" lang="en-US" sz="18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380536" y="4170519"/>
            <a:ext cx="397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</a:t>
            </a:r>
            <a:r>
              <a:rPr kumimoji="0" lang="sv-SE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  <a:endParaRPr kumimoji="0" lang="en-US" sz="18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070512" y="4170519"/>
            <a:ext cx="397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</a:t>
            </a:r>
            <a:r>
              <a:rPr kumimoji="0" lang="sv-SE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  <a:endParaRPr kumimoji="0" lang="en-US" sz="18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556163" y="4170519"/>
            <a:ext cx="397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</a:t>
            </a:r>
            <a:r>
              <a:rPr kumimoji="0" lang="sv-SE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  <a:endParaRPr kumimoji="0" lang="en-US" sz="18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8245266" y="4170519"/>
            <a:ext cx="397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</a:t>
            </a:r>
            <a:r>
              <a:rPr kumimoji="0" lang="sv-SE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  <a:endParaRPr kumimoji="0" lang="en-US" sz="18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2236364" y="4170519"/>
            <a:ext cx="397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</a:t>
            </a:r>
            <a:r>
              <a:rPr kumimoji="0" lang="sv-SE" sz="1800" b="0" i="0" u="none" strike="noStrike" kern="120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  <a:endParaRPr kumimoji="0" lang="en-US" sz="18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975320" y="4170519"/>
            <a:ext cx="397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</a:t>
            </a:r>
            <a:r>
              <a:rPr kumimoji="0" lang="sv-SE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  <a:endParaRPr kumimoji="0" lang="en-US" sz="18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7423440" y="4160578"/>
            <a:ext cx="397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</a:t>
            </a:r>
            <a:r>
              <a:rPr kumimoji="0" lang="sv-SE" sz="1800" b="0" i="0" u="none" strike="noStrike" kern="120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  <a:endParaRPr kumimoji="0" lang="en-US" sz="18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673158" y="4160578"/>
            <a:ext cx="397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</a:t>
            </a:r>
            <a:r>
              <a:rPr kumimoji="0" lang="sv-SE" sz="1800" b="0" i="0" u="none" strike="noStrike" kern="120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  <a:endParaRPr kumimoji="0" lang="en-US" sz="18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1797890" y="4170519"/>
            <a:ext cx="397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</a:t>
            </a:r>
            <a:r>
              <a:rPr kumimoji="0" lang="sv-SE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  <a:endParaRPr kumimoji="0" lang="en-US" sz="18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2662638" y="4170519"/>
            <a:ext cx="397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</a:t>
            </a:r>
            <a:r>
              <a:rPr kumimoji="0" lang="sv-SE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  <a:endParaRPr kumimoji="0" lang="en-US" sz="18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3520734" y="4160578"/>
            <a:ext cx="397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</a:t>
            </a:r>
            <a:r>
              <a:rPr kumimoji="0" lang="sv-SE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  <a:endParaRPr kumimoji="0" lang="en-US" sz="18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4376756" y="4160578"/>
            <a:ext cx="397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</a:t>
            </a:r>
            <a:r>
              <a:rPr kumimoji="0" lang="sv-SE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  <a:endParaRPr kumimoji="0" lang="en-US" sz="18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5212951" y="4150637"/>
            <a:ext cx="397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</a:t>
            </a:r>
            <a:r>
              <a:rPr kumimoji="0" lang="sv-SE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  <a:endParaRPr kumimoji="0" lang="en-US" sz="18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6133365" y="4180460"/>
            <a:ext cx="397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</a:t>
            </a:r>
            <a:r>
              <a:rPr kumimoji="0" lang="sv-SE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  <a:endParaRPr kumimoji="0" lang="en-US" sz="18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6989387" y="4180460"/>
            <a:ext cx="397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</a:t>
            </a:r>
            <a:r>
              <a:rPr kumimoji="0" lang="sv-SE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  <a:endParaRPr kumimoji="0" lang="en-US" sz="18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7825582" y="4170519"/>
            <a:ext cx="397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</a:t>
            </a:r>
            <a:r>
              <a:rPr kumimoji="0" lang="sv-SE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  <a:endParaRPr kumimoji="0" lang="en-US" sz="18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1782114" y="3741711"/>
            <a:ext cx="432000" cy="43200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2620122" y="3741711"/>
            <a:ext cx="432000" cy="43200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3490367" y="3741711"/>
            <a:ext cx="432000" cy="43200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4361445" y="3741711"/>
            <a:ext cx="432000" cy="43200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7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5199453" y="3741711"/>
            <a:ext cx="432000" cy="43200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9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6069698" y="3741711"/>
            <a:ext cx="432000" cy="43200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11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6933698" y="3741711"/>
            <a:ext cx="432000" cy="43200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13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7771706" y="3741711"/>
            <a:ext cx="432000" cy="43200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15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61" name="Straight Arrow Connector 60"/>
          <p:cNvCxnSpPr/>
          <p:nvPr/>
        </p:nvCxnSpPr>
        <p:spPr>
          <a:xfrm>
            <a:off x="552328" y="4000621"/>
            <a:ext cx="648000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798675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/>
          </p:nvPr>
        </p:nvGraphicFramePr>
        <p:xfrm>
          <a:off x="1326889" y="1518646"/>
          <a:ext cx="6812876" cy="48539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95231">
                  <a:extLst>
                    <a:ext uri="{9D8B030D-6E8A-4147-A177-3AD203B41FA5}">
                      <a16:colId xmlns:a16="http://schemas.microsoft.com/office/drawing/2014/main" val="11838025"/>
                    </a:ext>
                  </a:extLst>
                </a:gridCol>
                <a:gridCol w="373380">
                  <a:extLst>
                    <a:ext uri="{9D8B030D-6E8A-4147-A177-3AD203B41FA5}">
                      <a16:colId xmlns:a16="http://schemas.microsoft.com/office/drawing/2014/main" val="728074483"/>
                    </a:ext>
                  </a:extLst>
                </a:gridCol>
                <a:gridCol w="396240">
                  <a:extLst>
                    <a:ext uri="{9D8B030D-6E8A-4147-A177-3AD203B41FA5}">
                      <a16:colId xmlns:a16="http://schemas.microsoft.com/office/drawing/2014/main" val="1942527166"/>
                    </a:ext>
                  </a:extLst>
                </a:gridCol>
                <a:gridCol w="438183">
                  <a:extLst>
                    <a:ext uri="{9D8B030D-6E8A-4147-A177-3AD203B41FA5}">
                      <a16:colId xmlns:a16="http://schemas.microsoft.com/office/drawing/2014/main" val="3394055806"/>
                    </a:ext>
                  </a:extLst>
                </a:gridCol>
                <a:gridCol w="400757">
                  <a:extLst>
                    <a:ext uri="{9D8B030D-6E8A-4147-A177-3AD203B41FA5}">
                      <a16:colId xmlns:a16="http://schemas.microsoft.com/office/drawing/2014/main" val="1426954875"/>
                    </a:ext>
                  </a:extLst>
                </a:gridCol>
                <a:gridCol w="400757">
                  <a:extLst>
                    <a:ext uri="{9D8B030D-6E8A-4147-A177-3AD203B41FA5}">
                      <a16:colId xmlns:a16="http://schemas.microsoft.com/office/drawing/2014/main" val="2618475364"/>
                    </a:ext>
                  </a:extLst>
                </a:gridCol>
                <a:gridCol w="406068">
                  <a:extLst>
                    <a:ext uri="{9D8B030D-6E8A-4147-A177-3AD203B41FA5}">
                      <a16:colId xmlns:a16="http://schemas.microsoft.com/office/drawing/2014/main" val="2588309307"/>
                    </a:ext>
                  </a:extLst>
                </a:gridCol>
                <a:gridCol w="395446">
                  <a:extLst>
                    <a:ext uri="{9D8B030D-6E8A-4147-A177-3AD203B41FA5}">
                      <a16:colId xmlns:a16="http://schemas.microsoft.com/office/drawing/2014/main" val="3313581994"/>
                    </a:ext>
                  </a:extLst>
                </a:gridCol>
                <a:gridCol w="400757">
                  <a:extLst>
                    <a:ext uri="{9D8B030D-6E8A-4147-A177-3AD203B41FA5}">
                      <a16:colId xmlns:a16="http://schemas.microsoft.com/office/drawing/2014/main" val="4052927995"/>
                    </a:ext>
                  </a:extLst>
                </a:gridCol>
                <a:gridCol w="400757">
                  <a:extLst>
                    <a:ext uri="{9D8B030D-6E8A-4147-A177-3AD203B41FA5}">
                      <a16:colId xmlns:a16="http://schemas.microsoft.com/office/drawing/2014/main" val="978659559"/>
                    </a:ext>
                  </a:extLst>
                </a:gridCol>
                <a:gridCol w="400757">
                  <a:extLst>
                    <a:ext uri="{9D8B030D-6E8A-4147-A177-3AD203B41FA5}">
                      <a16:colId xmlns:a16="http://schemas.microsoft.com/office/drawing/2014/main" val="1975412949"/>
                    </a:ext>
                  </a:extLst>
                </a:gridCol>
                <a:gridCol w="371729">
                  <a:extLst>
                    <a:ext uri="{9D8B030D-6E8A-4147-A177-3AD203B41FA5}">
                      <a16:colId xmlns:a16="http://schemas.microsoft.com/office/drawing/2014/main" val="62240963"/>
                    </a:ext>
                  </a:extLst>
                </a:gridCol>
                <a:gridCol w="429786">
                  <a:extLst>
                    <a:ext uri="{9D8B030D-6E8A-4147-A177-3AD203B41FA5}">
                      <a16:colId xmlns:a16="http://schemas.microsoft.com/office/drawing/2014/main" val="2819727102"/>
                    </a:ext>
                  </a:extLst>
                </a:gridCol>
                <a:gridCol w="400757">
                  <a:extLst>
                    <a:ext uri="{9D8B030D-6E8A-4147-A177-3AD203B41FA5}">
                      <a16:colId xmlns:a16="http://schemas.microsoft.com/office/drawing/2014/main" val="2549522657"/>
                    </a:ext>
                  </a:extLst>
                </a:gridCol>
                <a:gridCol w="400757">
                  <a:extLst>
                    <a:ext uri="{9D8B030D-6E8A-4147-A177-3AD203B41FA5}">
                      <a16:colId xmlns:a16="http://schemas.microsoft.com/office/drawing/2014/main" val="1954976372"/>
                    </a:ext>
                  </a:extLst>
                </a:gridCol>
                <a:gridCol w="400757">
                  <a:extLst>
                    <a:ext uri="{9D8B030D-6E8A-4147-A177-3AD203B41FA5}">
                      <a16:colId xmlns:a16="http://schemas.microsoft.com/office/drawing/2014/main" val="3802800405"/>
                    </a:ext>
                  </a:extLst>
                </a:gridCol>
                <a:gridCol w="400757">
                  <a:extLst>
                    <a:ext uri="{9D8B030D-6E8A-4147-A177-3AD203B41FA5}">
                      <a16:colId xmlns:a16="http://schemas.microsoft.com/office/drawing/2014/main" val="414533966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pPr algn="ctr"/>
                      <a:endParaRPr lang="sv-SE" sz="1000" b="1" dirty="0"/>
                    </a:p>
                  </a:txBody>
                  <a:tcPr marL="68580" marR="68580" marT="34290" marB="3429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1000" b="1" dirty="0"/>
                    </a:p>
                  </a:txBody>
                  <a:tcPr marL="68580" marR="68580" marT="34290" marB="3429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1000" b="1" dirty="0"/>
                    </a:p>
                  </a:txBody>
                  <a:tcPr marL="68580" marR="68580" marT="34290" marB="3429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1000" b="1" dirty="0"/>
                    </a:p>
                  </a:txBody>
                  <a:tcPr marL="68580" marR="68580" marT="34290" marB="34290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sv-SE" sz="14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1000" b="1" dirty="0"/>
                    </a:p>
                  </a:txBody>
                  <a:tcPr marL="68580" marR="68580" marT="34290" marB="3429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1000" b="1" dirty="0"/>
                    </a:p>
                  </a:txBody>
                  <a:tcPr marL="68580" marR="68580" marT="34290" marB="3429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1000" b="1" dirty="0"/>
                    </a:p>
                  </a:txBody>
                  <a:tcPr marL="68580" marR="68580" marT="34290" marB="3429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1000" b="1" dirty="0"/>
                    </a:p>
                  </a:txBody>
                  <a:tcPr marL="68580" marR="68580" marT="34290" marB="3429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1000" b="1" dirty="0"/>
                    </a:p>
                  </a:txBody>
                  <a:tcPr marL="68580" marR="68580" marT="34290" marB="3429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1000" b="1" dirty="0"/>
                    </a:p>
                  </a:txBody>
                  <a:tcPr marL="68580" marR="68580" marT="34290" marB="3429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1000" b="1" dirty="0"/>
                    </a:p>
                  </a:txBody>
                  <a:tcPr marL="68580" marR="68580" marT="34290" marB="3429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1000" b="1" dirty="0"/>
                    </a:p>
                  </a:txBody>
                  <a:tcPr marL="68580" marR="68580" marT="34290" marB="3429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1000" b="1" dirty="0"/>
                    </a:p>
                  </a:txBody>
                  <a:tcPr marL="68580" marR="68580" marT="34290" marB="3429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1000" b="1" dirty="0"/>
                    </a:p>
                  </a:txBody>
                  <a:tcPr marL="68580" marR="68580" marT="34290" marB="3429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1000" b="1" dirty="0"/>
                    </a:p>
                  </a:txBody>
                  <a:tcPr marL="68580" marR="68580" marT="34290" marB="3429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1000" b="1" dirty="0"/>
                    </a:p>
                  </a:txBody>
                  <a:tcPr marL="68580" marR="68580" marT="34290" marB="34290"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4696918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ctr"/>
                      <a:endParaRPr lang="sv-SE" sz="1000" b="1" dirty="0"/>
                    </a:p>
                  </a:txBody>
                  <a:tcPr marL="68580" marR="68580" marT="34290" marB="3429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1000" b="1" dirty="0"/>
                    </a:p>
                  </a:txBody>
                  <a:tcPr marL="68580" marR="68580" marT="34290" marB="34290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1000" b="1" dirty="0"/>
                    </a:p>
                  </a:txBody>
                  <a:tcPr marL="68580" marR="68580" marT="34290" marB="3429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1000" b="1" dirty="0"/>
                    </a:p>
                  </a:txBody>
                  <a:tcPr marL="68580" marR="68580" marT="34290" marB="34290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sv-SE" sz="14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1000" b="1" dirty="0"/>
                    </a:p>
                  </a:txBody>
                  <a:tcPr marL="68580" marR="68580" marT="34290" marB="34290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1000" b="1" dirty="0"/>
                    </a:p>
                  </a:txBody>
                  <a:tcPr marL="68580" marR="68580" marT="34290" marB="3429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1000" b="1" dirty="0"/>
                    </a:p>
                  </a:txBody>
                  <a:tcPr marL="68580" marR="68580" marT="34290" marB="34290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1000" b="1" dirty="0"/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1000" b="1" dirty="0"/>
                    </a:p>
                  </a:txBody>
                  <a:tcPr marL="68580" marR="68580" marT="34290" marB="34290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1000" b="1" dirty="0"/>
                    </a:p>
                  </a:txBody>
                  <a:tcPr marL="68580" marR="68580" marT="34290" marB="3429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1000" b="1" dirty="0"/>
                    </a:p>
                  </a:txBody>
                  <a:tcPr marL="68580" marR="68580" marT="34290" marB="34290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1000" b="1" dirty="0"/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1000" b="1" dirty="0"/>
                    </a:p>
                  </a:txBody>
                  <a:tcPr marL="68580" marR="68580" marT="34290" marB="34290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1000" b="1" dirty="0"/>
                    </a:p>
                  </a:txBody>
                  <a:tcPr marL="68580" marR="68580" marT="34290" marB="3429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1000" b="1" dirty="0"/>
                    </a:p>
                  </a:txBody>
                  <a:tcPr marL="68580" marR="68580" marT="34290" marB="34290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1000" b="1" dirty="0"/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0349390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ctr"/>
                      <a:endParaRPr lang="sv-SE" sz="1000" b="1" dirty="0"/>
                    </a:p>
                  </a:txBody>
                  <a:tcPr marL="68580" marR="68580" marT="34290" marB="3429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1000" b="1" dirty="0"/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1000" b="1" dirty="0"/>
                    </a:p>
                  </a:txBody>
                  <a:tcPr marL="68580" marR="68580" marT="34290" marB="34290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1000" b="1" dirty="0"/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sv-SE" sz="14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1000" b="1" dirty="0"/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1000" b="1" dirty="0"/>
                    </a:p>
                  </a:txBody>
                  <a:tcPr marL="68580" marR="68580" marT="34290" marB="34290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1000" b="1" dirty="0"/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1000" b="1" dirty="0"/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1000" b="1" dirty="0"/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1000" b="1" dirty="0"/>
                    </a:p>
                  </a:txBody>
                  <a:tcPr marL="68580" marR="68580" marT="34290" marB="34290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1000" b="1" dirty="0"/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1000" b="1" dirty="0"/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1000" b="1" dirty="0"/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1000" b="1" dirty="0"/>
                    </a:p>
                  </a:txBody>
                  <a:tcPr marL="68580" marR="68580" marT="34290" marB="34290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1000" b="1" dirty="0"/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1000" b="1" dirty="0"/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2527723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ctr"/>
                      <a:endParaRPr lang="sv-SE" sz="1000" b="1" dirty="0"/>
                    </a:p>
                  </a:txBody>
                  <a:tcPr marL="68580" marR="68580" marT="34290" marB="3429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1000" b="1" dirty="0"/>
                    </a:p>
                  </a:txBody>
                  <a:tcPr marL="68580" marR="68580" marT="34290" marB="34290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1000" b="1" dirty="0"/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1000" b="1" dirty="0"/>
                    </a:p>
                  </a:txBody>
                  <a:tcPr marL="68580" marR="68580" marT="34290" marB="34290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sv-SE" sz="14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1000" b="1" dirty="0"/>
                    </a:p>
                  </a:txBody>
                  <a:tcPr marL="68580" marR="68580" marT="34290" marB="34290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1000" b="1" dirty="0"/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1000" b="1" dirty="0"/>
                    </a:p>
                  </a:txBody>
                  <a:tcPr marL="68580" marR="68580" marT="34290" marB="34290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1000" b="1" dirty="0"/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1000" b="1" dirty="0"/>
                    </a:p>
                  </a:txBody>
                  <a:tcPr marL="68580" marR="68580" marT="34290" marB="34290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1000" b="1" dirty="0"/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1000" b="1" dirty="0"/>
                    </a:p>
                  </a:txBody>
                  <a:tcPr marL="68580" marR="68580" marT="34290" marB="34290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1000" b="1" dirty="0"/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1000" b="1" dirty="0"/>
                    </a:p>
                  </a:txBody>
                  <a:tcPr marL="68580" marR="68580" marT="34290" marB="34290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1000" b="1" dirty="0"/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1000" b="1" dirty="0"/>
                    </a:p>
                  </a:txBody>
                  <a:tcPr marL="68580" marR="68580" marT="34290" marB="34290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1000" b="1" dirty="0"/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4021619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ctr"/>
                      <a:endParaRPr lang="sv-SE" sz="1000" b="1" dirty="0"/>
                    </a:p>
                  </a:txBody>
                  <a:tcPr marL="68580" marR="68580" marT="34290" marB="3429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1000" b="1" dirty="0"/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1000" b="1" dirty="0"/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1000" b="1" dirty="0"/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sv-SE" sz="14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1000" b="1" dirty="0"/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1000" b="1" dirty="0"/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1000" b="1" dirty="0"/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1000" b="1" dirty="0"/>
                    </a:p>
                  </a:txBody>
                  <a:tcPr marL="68580" marR="68580" marT="34290" marB="3429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1000" b="1" dirty="0"/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1000" b="1" dirty="0"/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1000" b="1" dirty="0"/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1000" b="1" dirty="0"/>
                    </a:p>
                  </a:txBody>
                  <a:tcPr marL="68580" marR="68580" marT="34290" marB="3429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1000" b="1" dirty="0"/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1000" b="1" dirty="0"/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1000" b="1" dirty="0"/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1000" b="1" dirty="0"/>
                    </a:p>
                  </a:txBody>
                  <a:tcPr marL="68580" marR="68580" marT="34290" marB="34290"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938698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ctr"/>
                      <a:endParaRPr lang="sv-SE" sz="1000" b="1" dirty="0"/>
                    </a:p>
                  </a:txBody>
                  <a:tcPr marL="68580" marR="68580" marT="34290" marB="3429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1000" b="1" dirty="0"/>
                    </a:p>
                  </a:txBody>
                  <a:tcPr marL="68580" marR="68580" marT="34290" marB="34290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1000" b="1" dirty="0"/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1000" b="1" dirty="0"/>
                    </a:p>
                  </a:txBody>
                  <a:tcPr marL="68580" marR="68580" marT="34290" marB="34290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sv-SE" sz="14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1000" b="1" dirty="0"/>
                    </a:p>
                  </a:txBody>
                  <a:tcPr marL="68580" marR="68580" marT="34290" marB="34290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1000" b="1" dirty="0"/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1000" b="1" dirty="0"/>
                    </a:p>
                  </a:txBody>
                  <a:tcPr marL="68580" marR="68580" marT="34290" marB="34290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1000" b="1" dirty="0"/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1000" b="1" dirty="0"/>
                    </a:p>
                  </a:txBody>
                  <a:tcPr marL="68580" marR="68580" marT="34290" marB="34290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1000" b="1" dirty="0"/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1000" b="1" dirty="0"/>
                    </a:p>
                  </a:txBody>
                  <a:tcPr marL="68580" marR="68580" marT="34290" marB="34290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1000" b="1" dirty="0"/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1000" b="1" dirty="0"/>
                    </a:p>
                  </a:txBody>
                  <a:tcPr marL="68580" marR="68580" marT="34290" marB="34290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1000" b="1" dirty="0"/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1000" b="1" dirty="0"/>
                    </a:p>
                  </a:txBody>
                  <a:tcPr marL="68580" marR="68580" marT="34290" marB="34290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1000" b="1" dirty="0"/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795769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ctr"/>
                      <a:endParaRPr lang="sv-SE" sz="1000" b="1" dirty="0"/>
                    </a:p>
                  </a:txBody>
                  <a:tcPr marL="68580" marR="68580" marT="34290" marB="3429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1000" b="1" dirty="0"/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1000" b="1" dirty="0"/>
                    </a:p>
                  </a:txBody>
                  <a:tcPr marL="68580" marR="68580" marT="34290" marB="34290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1000" b="1" dirty="0"/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sv-SE" sz="14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1000" b="1" dirty="0"/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1000" b="1" dirty="0"/>
                    </a:p>
                  </a:txBody>
                  <a:tcPr marL="68580" marR="68580" marT="34290" marB="34290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1000" b="1" dirty="0"/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1000" b="1" dirty="0"/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1000" b="1" dirty="0"/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1000" b="1" dirty="0"/>
                    </a:p>
                  </a:txBody>
                  <a:tcPr marL="68580" marR="68580" marT="34290" marB="34290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1000" b="1" dirty="0"/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1000" b="1" dirty="0"/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1000" b="1" dirty="0"/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1000" b="1" dirty="0"/>
                    </a:p>
                  </a:txBody>
                  <a:tcPr marL="68580" marR="68580" marT="34290" marB="34290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1000" b="1" dirty="0"/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1000" b="1" dirty="0"/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6138299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ctr"/>
                      <a:endParaRPr lang="sv-SE" sz="1000" b="1" dirty="0"/>
                    </a:p>
                  </a:txBody>
                  <a:tcPr marL="68580" marR="68580" marT="34290" marB="3429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1000" b="1" dirty="0"/>
                    </a:p>
                  </a:txBody>
                  <a:tcPr marL="68580" marR="68580" marT="34290" marB="34290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1000" b="1" dirty="0"/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1000" b="1" dirty="0"/>
                    </a:p>
                  </a:txBody>
                  <a:tcPr marL="68580" marR="68580" marT="34290" marB="34290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sv-SE" sz="14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1000" b="1" dirty="0"/>
                    </a:p>
                  </a:txBody>
                  <a:tcPr marL="68580" marR="68580" marT="34290" marB="34290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1000" b="1" dirty="0"/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1000" b="1" dirty="0"/>
                    </a:p>
                  </a:txBody>
                  <a:tcPr marL="68580" marR="68580" marT="34290" marB="34290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1000" b="1" dirty="0"/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1000" b="1" dirty="0"/>
                    </a:p>
                  </a:txBody>
                  <a:tcPr marL="68580" marR="68580" marT="34290" marB="34290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1000" b="1" dirty="0"/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1000" b="1" dirty="0"/>
                    </a:p>
                  </a:txBody>
                  <a:tcPr marL="68580" marR="68580" marT="34290" marB="34290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1000" b="1" dirty="0"/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1000" b="1" dirty="0"/>
                    </a:p>
                  </a:txBody>
                  <a:tcPr marL="68580" marR="68580" marT="34290" marB="34290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1000" b="1" dirty="0"/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1000" b="1" dirty="0"/>
                    </a:p>
                  </a:txBody>
                  <a:tcPr marL="68580" marR="68580" marT="34290" marB="34290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1000" b="1" dirty="0"/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1418997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ctr"/>
                      <a:endParaRPr lang="sv-SE" sz="1000" b="1" dirty="0"/>
                    </a:p>
                  </a:txBody>
                  <a:tcPr marL="68580" marR="68580" marT="34290" marB="3429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1000" b="1" dirty="0"/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1000" b="1" dirty="0"/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1000" b="1" dirty="0"/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sv-SE" sz="14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1000" b="1" dirty="0"/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1000" b="1" dirty="0"/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1000" b="1" dirty="0"/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1800" b="1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1000" b="1" dirty="0"/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1000" b="1" dirty="0"/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1000" b="1" dirty="0"/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1000" b="1" dirty="0"/>
                    </a:p>
                  </a:txBody>
                  <a:tcPr marL="68580" marR="68580" marT="34290" marB="3429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1000" b="1" dirty="0"/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1000" b="1" dirty="0"/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1000" b="1" dirty="0"/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1000" b="1" dirty="0"/>
                    </a:p>
                  </a:txBody>
                  <a:tcPr marL="68580" marR="68580" marT="34290" marB="34290"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8159325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ctr"/>
                      <a:endParaRPr lang="sv-SE" sz="1000" b="1" dirty="0"/>
                    </a:p>
                  </a:txBody>
                  <a:tcPr marL="68580" marR="68580" marT="34290" marB="3429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1000" b="1" dirty="0"/>
                    </a:p>
                  </a:txBody>
                  <a:tcPr marL="68580" marR="68580" marT="34290" marB="34290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1000" b="1" dirty="0"/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1000" b="1" dirty="0"/>
                    </a:p>
                  </a:txBody>
                  <a:tcPr marL="68580" marR="68580" marT="34290" marB="34290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sv-SE" sz="14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1000" b="1" dirty="0"/>
                    </a:p>
                  </a:txBody>
                  <a:tcPr marL="68580" marR="68580" marT="34290" marB="34290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1000" b="1" dirty="0"/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1000" b="1" dirty="0"/>
                    </a:p>
                  </a:txBody>
                  <a:tcPr marL="68580" marR="68580" marT="34290" marB="34290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1000" b="1" dirty="0"/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1000" b="1" dirty="0"/>
                    </a:p>
                  </a:txBody>
                  <a:tcPr marL="68580" marR="68580" marT="34290" marB="34290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1000" b="1" dirty="0"/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1000" b="1" dirty="0"/>
                    </a:p>
                  </a:txBody>
                  <a:tcPr marL="68580" marR="68580" marT="34290" marB="34290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1000" b="1" dirty="0"/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1000" b="1" dirty="0"/>
                    </a:p>
                  </a:txBody>
                  <a:tcPr marL="68580" marR="68580" marT="34290" marB="34290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1000" b="1" dirty="0"/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1000" b="1" dirty="0"/>
                    </a:p>
                  </a:txBody>
                  <a:tcPr marL="68580" marR="68580" marT="34290" marB="34290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1000" b="1" dirty="0"/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2017225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ctr"/>
                      <a:endParaRPr lang="sv-SE" sz="1000" b="1" dirty="0"/>
                    </a:p>
                  </a:txBody>
                  <a:tcPr marL="68580" marR="68580" marT="34290" marB="3429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1000" b="1" dirty="0"/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1000" b="1" dirty="0"/>
                    </a:p>
                  </a:txBody>
                  <a:tcPr marL="68580" marR="68580" marT="34290" marB="34290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1000" b="1" dirty="0"/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sv-SE" sz="14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1000" b="1" dirty="0"/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1000" b="1" dirty="0"/>
                    </a:p>
                  </a:txBody>
                  <a:tcPr marL="68580" marR="68580" marT="34290" marB="34290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1000" b="1" dirty="0"/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1000" b="1" dirty="0"/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1000" b="1" dirty="0"/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1000" b="1" dirty="0"/>
                    </a:p>
                  </a:txBody>
                  <a:tcPr marL="68580" marR="68580" marT="34290" marB="34290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1000" b="1" dirty="0"/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1000" b="1" dirty="0"/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1000" b="1" dirty="0"/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1000" b="1" dirty="0"/>
                    </a:p>
                  </a:txBody>
                  <a:tcPr marL="68580" marR="68580" marT="34290" marB="34290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1000" b="1" dirty="0"/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1000" b="1" dirty="0"/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7146728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ctr"/>
                      <a:endParaRPr lang="sv-SE" sz="1000" b="1" dirty="0"/>
                    </a:p>
                  </a:txBody>
                  <a:tcPr marL="68580" marR="68580" marT="34290" marB="3429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1000" b="1" dirty="0"/>
                    </a:p>
                  </a:txBody>
                  <a:tcPr marL="68580" marR="68580" marT="34290" marB="34290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1000" b="1" dirty="0"/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1000" b="1" dirty="0"/>
                    </a:p>
                  </a:txBody>
                  <a:tcPr marL="68580" marR="68580" marT="34290" marB="34290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sv-SE" sz="14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1000" b="1" dirty="0"/>
                    </a:p>
                  </a:txBody>
                  <a:tcPr marL="68580" marR="68580" marT="34290" marB="34290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1000" b="1" dirty="0"/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1000" b="1" dirty="0"/>
                    </a:p>
                  </a:txBody>
                  <a:tcPr marL="68580" marR="68580" marT="34290" marB="34290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1000" b="1" dirty="0"/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1000" b="1" dirty="0"/>
                    </a:p>
                  </a:txBody>
                  <a:tcPr marL="68580" marR="68580" marT="34290" marB="34290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1000" b="1" dirty="0"/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1000" b="1" dirty="0"/>
                    </a:p>
                  </a:txBody>
                  <a:tcPr marL="68580" marR="68580" marT="34290" marB="34290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1000" b="1" dirty="0"/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1000" b="1" dirty="0"/>
                    </a:p>
                  </a:txBody>
                  <a:tcPr marL="68580" marR="68580" marT="34290" marB="34290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1000" b="1" dirty="0"/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1000" b="1" dirty="0"/>
                    </a:p>
                  </a:txBody>
                  <a:tcPr marL="68580" marR="68580" marT="34290" marB="34290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1000" b="1" dirty="0"/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125636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ctr"/>
                      <a:endParaRPr lang="sv-SE" sz="1000" b="1" dirty="0"/>
                    </a:p>
                  </a:txBody>
                  <a:tcPr marL="68580" marR="68580" marT="34290" marB="3429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1000" b="1" dirty="0"/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1000" b="1" dirty="0"/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1000" b="1" dirty="0"/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sv-SE" sz="14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1000" b="1" dirty="0"/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1000" b="1" dirty="0"/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1000" b="1" dirty="0"/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1000" b="1" dirty="0"/>
                    </a:p>
                  </a:txBody>
                  <a:tcPr marL="68580" marR="68580" marT="34290" marB="3429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1000" b="1" dirty="0"/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1000" b="1" dirty="0"/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1000" b="1" dirty="0"/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1000" b="1" dirty="0"/>
                    </a:p>
                  </a:txBody>
                  <a:tcPr marL="68580" marR="68580" marT="34290" marB="3429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1000" b="1" dirty="0"/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1000" b="1" dirty="0"/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1000" b="1" dirty="0"/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1000" b="1" dirty="0"/>
                    </a:p>
                  </a:txBody>
                  <a:tcPr marL="68580" marR="68580" marT="34290" marB="34290"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8464525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ctr"/>
                      <a:endParaRPr lang="sv-SE" sz="1000" b="1" dirty="0"/>
                    </a:p>
                  </a:txBody>
                  <a:tcPr marL="68580" marR="68580" marT="34290" marB="3429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1000" b="1" dirty="0"/>
                    </a:p>
                  </a:txBody>
                  <a:tcPr marL="68580" marR="68580" marT="34290" marB="34290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1000" b="1" dirty="0"/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1000" b="1" dirty="0"/>
                    </a:p>
                  </a:txBody>
                  <a:tcPr marL="68580" marR="68580" marT="34290" marB="34290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sv-SE" sz="14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1000" b="1" dirty="0"/>
                    </a:p>
                  </a:txBody>
                  <a:tcPr marL="68580" marR="68580" marT="34290" marB="34290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1000" b="1" dirty="0"/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1000" b="1" dirty="0"/>
                    </a:p>
                  </a:txBody>
                  <a:tcPr marL="68580" marR="68580" marT="34290" marB="34290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1000" b="1" dirty="0"/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1000" b="1" dirty="0"/>
                    </a:p>
                  </a:txBody>
                  <a:tcPr marL="68580" marR="68580" marT="34290" marB="34290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1000" b="1" dirty="0"/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1000" b="1" dirty="0"/>
                    </a:p>
                  </a:txBody>
                  <a:tcPr marL="68580" marR="68580" marT="34290" marB="34290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1000" b="1" dirty="0"/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1000" b="1" dirty="0"/>
                    </a:p>
                  </a:txBody>
                  <a:tcPr marL="68580" marR="68580" marT="34290" marB="34290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1000" b="1" dirty="0"/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1000" b="1" dirty="0"/>
                    </a:p>
                  </a:txBody>
                  <a:tcPr marL="68580" marR="68580" marT="34290" marB="34290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1000" b="1" dirty="0"/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7007592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ctr"/>
                      <a:endParaRPr lang="sv-SE" sz="1000" b="1" dirty="0"/>
                    </a:p>
                  </a:txBody>
                  <a:tcPr marL="68580" marR="68580" marT="34290" marB="3429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1000" b="1" dirty="0"/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1000" b="1" dirty="0"/>
                    </a:p>
                  </a:txBody>
                  <a:tcPr marL="68580" marR="68580" marT="34290" marB="34290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1000" b="1" dirty="0"/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sv-SE" sz="14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1000" b="1" dirty="0"/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1000" b="1" dirty="0"/>
                    </a:p>
                  </a:txBody>
                  <a:tcPr marL="68580" marR="68580" marT="34290" marB="34290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1000" b="1" dirty="0"/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1000" b="1" dirty="0"/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1000" b="1" dirty="0"/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1000" b="1" dirty="0"/>
                    </a:p>
                  </a:txBody>
                  <a:tcPr marL="68580" marR="68580" marT="34290" marB="34290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1000" b="1" dirty="0"/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1000" b="1" dirty="0"/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1000" b="1" dirty="0"/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1000" b="1" dirty="0"/>
                    </a:p>
                  </a:txBody>
                  <a:tcPr marL="68580" marR="68580" marT="34290" marB="34290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1000" b="1" dirty="0"/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1000" b="1" dirty="0"/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1201032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ctr"/>
                      <a:endParaRPr lang="sv-SE" sz="1000" b="1" dirty="0"/>
                    </a:p>
                  </a:txBody>
                  <a:tcPr marL="68580" marR="68580" marT="34290" marB="3429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1000" b="1" dirty="0"/>
                    </a:p>
                  </a:txBody>
                  <a:tcPr marL="68580" marR="68580" marT="34290" marB="34290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1000" b="1" dirty="0"/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1000" b="1" dirty="0"/>
                    </a:p>
                  </a:txBody>
                  <a:tcPr marL="68580" marR="68580" marT="34290" marB="34290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sv-SE" sz="14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1000" b="1" dirty="0"/>
                    </a:p>
                  </a:txBody>
                  <a:tcPr marL="68580" marR="68580" marT="34290" marB="34290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1000" b="1" dirty="0"/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1000" b="1" dirty="0"/>
                    </a:p>
                  </a:txBody>
                  <a:tcPr marL="68580" marR="68580" marT="34290" marB="34290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1000" b="1" dirty="0"/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1000" b="1" dirty="0"/>
                    </a:p>
                  </a:txBody>
                  <a:tcPr marL="68580" marR="68580" marT="34290" marB="34290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1000" b="1" dirty="0"/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1000" b="1" dirty="0"/>
                    </a:p>
                  </a:txBody>
                  <a:tcPr marL="68580" marR="68580" marT="34290" marB="34290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1000" b="1" dirty="0"/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1000" b="1" dirty="0"/>
                    </a:p>
                  </a:txBody>
                  <a:tcPr marL="68580" marR="68580" marT="34290" marB="34290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1000" b="1" dirty="0"/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1000" b="1" dirty="0"/>
                    </a:p>
                  </a:txBody>
                  <a:tcPr marL="68580" marR="68580" marT="34290" marB="34290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1000" b="1" dirty="0"/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548168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ctr"/>
                      <a:endParaRPr lang="sv-SE" sz="1000" b="1" dirty="0"/>
                    </a:p>
                  </a:txBody>
                  <a:tcPr marL="68580" marR="68580" marT="34290" marB="3429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1000" b="1" dirty="0"/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1000" b="1" dirty="0"/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1000" b="1" dirty="0"/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sv-SE" sz="14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1000" b="1" dirty="0"/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1000" b="1" dirty="0"/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1000" b="1" dirty="0"/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1000" b="1" dirty="0"/>
                    </a:p>
                  </a:txBody>
                  <a:tcPr marL="68580" marR="68580" marT="34290" marB="3429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1000" b="1" dirty="0"/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1000" b="1" dirty="0"/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1000" b="1" dirty="0"/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1000" b="1" dirty="0"/>
                    </a:p>
                  </a:txBody>
                  <a:tcPr marL="68580" marR="68580" marT="34290" marB="3429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1000" b="1" dirty="0"/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1000" b="1" dirty="0"/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1000" b="1" dirty="0"/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1000" b="1" dirty="0"/>
                    </a:p>
                  </a:txBody>
                  <a:tcPr marL="68580" marR="68580" marT="34290" marB="34290"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6981584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904298" y="956009"/>
            <a:ext cx="205774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Picture Order </a:t>
            </a:r>
            <a:r>
              <a:rPr kumimoji="0" lang="sv-SE" sz="135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Count (POC)</a:t>
            </a:r>
            <a:endParaRPr kumimoji="0" lang="sv-SE" sz="13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 rot="16200000">
            <a:off x="215736" y="3361391"/>
            <a:ext cx="11440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View </a:t>
            </a:r>
            <a:r>
              <a:rPr kumimoji="0" lang="sv-SE" sz="135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ID (VID)</a:t>
            </a:r>
            <a:endParaRPr kumimoji="0" lang="sv-SE" sz="13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AC3A37-5CF2-4A1B-8B1B-6BC56CDC0791}" type="slidenum">
              <a:rPr kumimoji="0" lang="sv-SE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sv-SE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/>
          </p:nvPr>
        </p:nvGraphicFramePr>
        <p:xfrm>
          <a:off x="1326889" y="1249519"/>
          <a:ext cx="6812876" cy="2209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02851">
                  <a:extLst>
                    <a:ext uri="{9D8B030D-6E8A-4147-A177-3AD203B41FA5}">
                      <a16:colId xmlns:a16="http://schemas.microsoft.com/office/drawing/2014/main" val="912289238"/>
                    </a:ext>
                  </a:extLst>
                </a:gridCol>
                <a:gridCol w="365760">
                  <a:extLst>
                    <a:ext uri="{9D8B030D-6E8A-4147-A177-3AD203B41FA5}">
                      <a16:colId xmlns:a16="http://schemas.microsoft.com/office/drawing/2014/main" val="2922010966"/>
                    </a:ext>
                  </a:extLst>
                </a:gridCol>
                <a:gridCol w="388620">
                  <a:extLst>
                    <a:ext uri="{9D8B030D-6E8A-4147-A177-3AD203B41FA5}">
                      <a16:colId xmlns:a16="http://schemas.microsoft.com/office/drawing/2014/main" val="330576781"/>
                    </a:ext>
                  </a:extLst>
                </a:gridCol>
                <a:gridCol w="445803">
                  <a:extLst>
                    <a:ext uri="{9D8B030D-6E8A-4147-A177-3AD203B41FA5}">
                      <a16:colId xmlns:a16="http://schemas.microsoft.com/office/drawing/2014/main" val="1706170449"/>
                    </a:ext>
                  </a:extLst>
                </a:gridCol>
                <a:gridCol w="400757">
                  <a:extLst>
                    <a:ext uri="{9D8B030D-6E8A-4147-A177-3AD203B41FA5}">
                      <a16:colId xmlns:a16="http://schemas.microsoft.com/office/drawing/2014/main" val="4226203859"/>
                    </a:ext>
                  </a:extLst>
                </a:gridCol>
                <a:gridCol w="400757">
                  <a:extLst>
                    <a:ext uri="{9D8B030D-6E8A-4147-A177-3AD203B41FA5}">
                      <a16:colId xmlns:a16="http://schemas.microsoft.com/office/drawing/2014/main" val="1536732291"/>
                    </a:ext>
                  </a:extLst>
                </a:gridCol>
                <a:gridCol w="406068">
                  <a:extLst>
                    <a:ext uri="{9D8B030D-6E8A-4147-A177-3AD203B41FA5}">
                      <a16:colId xmlns:a16="http://schemas.microsoft.com/office/drawing/2014/main" val="313750697"/>
                    </a:ext>
                  </a:extLst>
                </a:gridCol>
                <a:gridCol w="395446">
                  <a:extLst>
                    <a:ext uri="{9D8B030D-6E8A-4147-A177-3AD203B41FA5}">
                      <a16:colId xmlns:a16="http://schemas.microsoft.com/office/drawing/2014/main" val="2414315725"/>
                    </a:ext>
                  </a:extLst>
                </a:gridCol>
                <a:gridCol w="400757">
                  <a:extLst>
                    <a:ext uri="{9D8B030D-6E8A-4147-A177-3AD203B41FA5}">
                      <a16:colId xmlns:a16="http://schemas.microsoft.com/office/drawing/2014/main" val="4032019153"/>
                    </a:ext>
                  </a:extLst>
                </a:gridCol>
                <a:gridCol w="400757">
                  <a:extLst>
                    <a:ext uri="{9D8B030D-6E8A-4147-A177-3AD203B41FA5}">
                      <a16:colId xmlns:a16="http://schemas.microsoft.com/office/drawing/2014/main" val="185594354"/>
                    </a:ext>
                  </a:extLst>
                </a:gridCol>
                <a:gridCol w="400757">
                  <a:extLst>
                    <a:ext uri="{9D8B030D-6E8A-4147-A177-3AD203B41FA5}">
                      <a16:colId xmlns:a16="http://schemas.microsoft.com/office/drawing/2014/main" val="4256309723"/>
                    </a:ext>
                  </a:extLst>
                </a:gridCol>
                <a:gridCol w="371729">
                  <a:extLst>
                    <a:ext uri="{9D8B030D-6E8A-4147-A177-3AD203B41FA5}">
                      <a16:colId xmlns:a16="http://schemas.microsoft.com/office/drawing/2014/main" val="1315391850"/>
                    </a:ext>
                  </a:extLst>
                </a:gridCol>
                <a:gridCol w="429786">
                  <a:extLst>
                    <a:ext uri="{9D8B030D-6E8A-4147-A177-3AD203B41FA5}">
                      <a16:colId xmlns:a16="http://schemas.microsoft.com/office/drawing/2014/main" val="3328539786"/>
                    </a:ext>
                  </a:extLst>
                </a:gridCol>
                <a:gridCol w="400757">
                  <a:extLst>
                    <a:ext uri="{9D8B030D-6E8A-4147-A177-3AD203B41FA5}">
                      <a16:colId xmlns:a16="http://schemas.microsoft.com/office/drawing/2014/main" val="4244691976"/>
                    </a:ext>
                  </a:extLst>
                </a:gridCol>
                <a:gridCol w="400757">
                  <a:extLst>
                    <a:ext uri="{9D8B030D-6E8A-4147-A177-3AD203B41FA5}">
                      <a16:colId xmlns:a16="http://schemas.microsoft.com/office/drawing/2014/main" val="2356492411"/>
                    </a:ext>
                  </a:extLst>
                </a:gridCol>
                <a:gridCol w="400757">
                  <a:extLst>
                    <a:ext uri="{9D8B030D-6E8A-4147-A177-3AD203B41FA5}">
                      <a16:colId xmlns:a16="http://schemas.microsoft.com/office/drawing/2014/main" val="1281435321"/>
                    </a:ext>
                  </a:extLst>
                </a:gridCol>
                <a:gridCol w="400757">
                  <a:extLst>
                    <a:ext uri="{9D8B030D-6E8A-4147-A177-3AD203B41FA5}">
                      <a16:colId xmlns:a16="http://schemas.microsoft.com/office/drawing/2014/main" val="1360334644"/>
                    </a:ext>
                  </a:extLst>
                </a:gridCol>
              </a:tblGrid>
              <a:tr h="211111">
                <a:tc>
                  <a:txBody>
                    <a:bodyPr/>
                    <a:lstStyle/>
                    <a:p>
                      <a:pPr algn="ctr"/>
                      <a:r>
                        <a:rPr lang="sv-SE" sz="1000" b="1" dirty="0" smtClean="0"/>
                        <a:t>0</a:t>
                      </a:r>
                      <a:endParaRPr lang="sv-SE" sz="1000" b="1" dirty="0"/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000" b="1" dirty="0" smtClean="0"/>
                        <a:t>1</a:t>
                      </a:r>
                      <a:endParaRPr lang="sv-SE" sz="1000" b="1" dirty="0"/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000" b="1" dirty="0" smtClean="0"/>
                        <a:t>2</a:t>
                      </a:r>
                      <a:endParaRPr lang="sv-SE" sz="1000" b="1" dirty="0"/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000" b="1" dirty="0" smtClean="0"/>
                        <a:t>3</a:t>
                      </a:r>
                      <a:endParaRPr lang="sv-SE" sz="1000" b="1" dirty="0"/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sv-SE" sz="1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endParaRPr lang="sv-SE" sz="1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000" b="1" dirty="0" smtClean="0"/>
                        <a:t>5</a:t>
                      </a:r>
                      <a:endParaRPr lang="sv-SE" sz="1000" b="1" dirty="0"/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000" b="1" dirty="0" smtClean="0"/>
                        <a:t>6</a:t>
                      </a:r>
                      <a:endParaRPr lang="sv-SE" sz="1000" b="1" dirty="0"/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000" b="1" dirty="0" smtClean="0"/>
                        <a:t>7</a:t>
                      </a:r>
                      <a:endParaRPr lang="sv-SE" sz="1000" b="1" dirty="0"/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000" b="1" dirty="0" smtClean="0"/>
                        <a:t>8</a:t>
                      </a:r>
                      <a:endParaRPr lang="sv-SE" sz="1000" b="1" dirty="0"/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000" b="1" dirty="0" smtClean="0"/>
                        <a:t>9</a:t>
                      </a:r>
                      <a:endParaRPr lang="sv-SE" sz="1000" b="1" dirty="0"/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000" b="1" dirty="0" smtClean="0"/>
                        <a:t>10</a:t>
                      </a:r>
                      <a:endParaRPr lang="sv-SE" sz="1000" b="1" dirty="0"/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000" b="1" dirty="0" smtClean="0"/>
                        <a:t>11</a:t>
                      </a:r>
                      <a:endParaRPr lang="sv-SE" sz="1000" b="1" dirty="0"/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000" b="1" dirty="0" smtClean="0"/>
                        <a:t>12</a:t>
                      </a:r>
                      <a:endParaRPr lang="sv-SE" sz="1000" b="1" dirty="0"/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000" b="1" dirty="0" smtClean="0"/>
                        <a:t>13</a:t>
                      </a:r>
                      <a:endParaRPr lang="sv-SE" sz="1000" b="1" dirty="0"/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000" b="1" dirty="0" smtClean="0"/>
                        <a:t>14</a:t>
                      </a:r>
                      <a:endParaRPr lang="sv-SE" sz="1000" b="1" dirty="0"/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000" b="1" dirty="0" smtClean="0"/>
                        <a:t>15</a:t>
                      </a:r>
                      <a:endParaRPr lang="sv-SE" sz="1000" b="1" dirty="0"/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000" b="1" dirty="0" smtClean="0"/>
                        <a:t>16</a:t>
                      </a:r>
                      <a:endParaRPr lang="sv-SE" sz="1000" b="1" dirty="0"/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4854027"/>
                  </a:ext>
                </a:extLst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4091303" y="586636"/>
            <a:ext cx="1683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35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Decoding Order (DO)</a:t>
            </a:r>
            <a:endParaRPr kumimoji="0" lang="sv-SE" sz="13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5899620"/>
              </p:ext>
            </p:extLst>
          </p:nvPr>
        </p:nvGraphicFramePr>
        <p:xfrm>
          <a:off x="1301406" y="835692"/>
          <a:ext cx="6812876" cy="2209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32135">
                  <a:extLst>
                    <a:ext uri="{9D8B030D-6E8A-4147-A177-3AD203B41FA5}">
                      <a16:colId xmlns:a16="http://schemas.microsoft.com/office/drawing/2014/main" val="912289238"/>
                    </a:ext>
                  </a:extLst>
                </a:gridCol>
                <a:gridCol w="406249">
                  <a:extLst>
                    <a:ext uri="{9D8B030D-6E8A-4147-A177-3AD203B41FA5}">
                      <a16:colId xmlns:a16="http://schemas.microsoft.com/office/drawing/2014/main" val="2922010966"/>
                    </a:ext>
                  </a:extLst>
                </a:gridCol>
                <a:gridCol w="463893">
                  <a:extLst>
                    <a:ext uri="{9D8B030D-6E8A-4147-A177-3AD203B41FA5}">
                      <a16:colId xmlns:a16="http://schemas.microsoft.com/office/drawing/2014/main" val="330576781"/>
                    </a:ext>
                  </a:extLst>
                </a:gridCol>
                <a:gridCol w="400757">
                  <a:extLst>
                    <a:ext uri="{9D8B030D-6E8A-4147-A177-3AD203B41FA5}">
                      <a16:colId xmlns:a16="http://schemas.microsoft.com/office/drawing/2014/main" val="1706170449"/>
                    </a:ext>
                  </a:extLst>
                </a:gridCol>
                <a:gridCol w="400757">
                  <a:extLst>
                    <a:ext uri="{9D8B030D-6E8A-4147-A177-3AD203B41FA5}">
                      <a16:colId xmlns:a16="http://schemas.microsoft.com/office/drawing/2014/main" val="4226203859"/>
                    </a:ext>
                  </a:extLst>
                </a:gridCol>
                <a:gridCol w="400757">
                  <a:extLst>
                    <a:ext uri="{9D8B030D-6E8A-4147-A177-3AD203B41FA5}">
                      <a16:colId xmlns:a16="http://schemas.microsoft.com/office/drawing/2014/main" val="1536732291"/>
                    </a:ext>
                  </a:extLst>
                </a:gridCol>
                <a:gridCol w="406068">
                  <a:extLst>
                    <a:ext uri="{9D8B030D-6E8A-4147-A177-3AD203B41FA5}">
                      <a16:colId xmlns:a16="http://schemas.microsoft.com/office/drawing/2014/main" val="313750697"/>
                    </a:ext>
                  </a:extLst>
                </a:gridCol>
                <a:gridCol w="395446">
                  <a:extLst>
                    <a:ext uri="{9D8B030D-6E8A-4147-A177-3AD203B41FA5}">
                      <a16:colId xmlns:a16="http://schemas.microsoft.com/office/drawing/2014/main" val="2414315725"/>
                    </a:ext>
                  </a:extLst>
                </a:gridCol>
                <a:gridCol w="400757">
                  <a:extLst>
                    <a:ext uri="{9D8B030D-6E8A-4147-A177-3AD203B41FA5}">
                      <a16:colId xmlns:a16="http://schemas.microsoft.com/office/drawing/2014/main" val="4032019153"/>
                    </a:ext>
                  </a:extLst>
                </a:gridCol>
                <a:gridCol w="400757">
                  <a:extLst>
                    <a:ext uri="{9D8B030D-6E8A-4147-A177-3AD203B41FA5}">
                      <a16:colId xmlns:a16="http://schemas.microsoft.com/office/drawing/2014/main" val="185594354"/>
                    </a:ext>
                  </a:extLst>
                </a:gridCol>
                <a:gridCol w="400757">
                  <a:extLst>
                    <a:ext uri="{9D8B030D-6E8A-4147-A177-3AD203B41FA5}">
                      <a16:colId xmlns:a16="http://schemas.microsoft.com/office/drawing/2014/main" val="4256309723"/>
                    </a:ext>
                  </a:extLst>
                </a:gridCol>
                <a:gridCol w="371729">
                  <a:extLst>
                    <a:ext uri="{9D8B030D-6E8A-4147-A177-3AD203B41FA5}">
                      <a16:colId xmlns:a16="http://schemas.microsoft.com/office/drawing/2014/main" val="1315391850"/>
                    </a:ext>
                  </a:extLst>
                </a:gridCol>
                <a:gridCol w="429786">
                  <a:extLst>
                    <a:ext uri="{9D8B030D-6E8A-4147-A177-3AD203B41FA5}">
                      <a16:colId xmlns:a16="http://schemas.microsoft.com/office/drawing/2014/main" val="3328539786"/>
                    </a:ext>
                  </a:extLst>
                </a:gridCol>
                <a:gridCol w="400757">
                  <a:extLst>
                    <a:ext uri="{9D8B030D-6E8A-4147-A177-3AD203B41FA5}">
                      <a16:colId xmlns:a16="http://schemas.microsoft.com/office/drawing/2014/main" val="4244691976"/>
                    </a:ext>
                  </a:extLst>
                </a:gridCol>
                <a:gridCol w="400757">
                  <a:extLst>
                    <a:ext uri="{9D8B030D-6E8A-4147-A177-3AD203B41FA5}">
                      <a16:colId xmlns:a16="http://schemas.microsoft.com/office/drawing/2014/main" val="2356492411"/>
                    </a:ext>
                  </a:extLst>
                </a:gridCol>
                <a:gridCol w="400757">
                  <a:extLst>
                    <a:ext uri="{9D8B030D-6E8A-4147-A177-3AD203B41FA5}">
                      <a16:colId xmlns:a16="http://schemas.microsoft.com/office/drawing/2014/main" val="1281435321"/>
                    </a:ext>
                  </a:extLst>
                </a:gridCol>
                <a:gridCol w="400757">
                  <a:extLst>
                    <a:ext uri="{9D8B030D-6E8A-4147-A177-3AD203B41FA5}">
                      <a16:colId xmlns:a16="http://schemas.microsoft.com/office/drawing/2014/main" val="1360334644"/>
                    </a:ext>
                  </a:extLst>
                </a:gridCol>
              </a:tblGrid>
              <a:tr h="211111">
                <a:tc>
                  <a:txBody>
                    <a:bodyPr/>
                    <a:lstStyle/>
                    <a:p>
                      <a:pPr algn="ctr"/>
                      <a:r>
                        <a:rPr lang="sv-SE" sz="1000" b="1" dirty="0" smtClean="0"/>
                        <a:t>1</a:t>
                      </a:r>
                      <a:endParaRPr lang="sv-SE" sz="1000" b="1" dirty="0"/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000" b="1" dirty="0" smtClean="0"/>
                        <a:t>4</a:t>
                      </a:r>
                      <a:endParaRPr lang="sv-SE" sz="1000" b="1" dirty="0"/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000" b="1" dirty="0" smtClean="0"/>
                        <a:t>3</a:t>
                      </a:r>
                      <a:endParaRPr lang="sv-SE" sz="1000" b="1" dirty="0"/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000" b="1" dirty="0" smtClean="0"/>
                        <a:t>5</a:t>
                      </a:r>
                      <a:endParaRPr lang="sv-SE" sz="1000" b="1" dirty="0"/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sv-SE" sz="1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sv-SE" sz="1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000" b="1" dirty="0" smtClean="0"/>
                        <a:t>7</a:t>
                      </a:r>
                      <a:endParaRPr lang="sv-SE" sz="1000" b="1" dirty="0"/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000" b="1" dirty="0" smtClean="0"/>
                        <a:t>6</a:t>
                      </a:r>
                      <a:endParaRPr lang="sv-SE" sz="1000" b="1" dirty="0"/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000" b="1" dirty="0" smtClean="0"/>
                        <a:t>8</a:t>
                      </a:r>
                      <a:endParaRPr lang="sv-SE" sz="1000" b="1" dirty="0"/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000" b="1" dirty="0" smtClean="0"/>
                        <a:t>0</a:t>
                      </a:r>
                      <a:endParaRPr lang="sv-SE" sz="1000" b="1" dirty="0"/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000" b="1" dirty="0" smtClean="0"/>
                        <a:t>16</a:t>
                      </a:r>
                      <a:endParaRPr lang="sv-SE" sz="1000" b="1" dirty="0"/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000" b="1" dirty="0" smtClean="0"/>
                        <a:t>14</a:t>
                      </a:r>
                      <a:endParaRPr lang="sv-SE" sz="1000" b="1" dirty="0"/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000" b="1" dirty="0" smtClean="0"/>
                        <a:t>15</a:t>
                      </a:r>
                      <a:endParaRPr lang="sv-SE" sz="1000" b="1" dirty="0"/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000" b="1" dirty="0" smtClean="0"/>
                        <a:t>10</a:t>
                      </a:r>
                      <a:endParaRPr lang="sv-SE" sz="1000" b="1" dirty="0"/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000" b="1" dirty="0" smtClean="0"/>
                        <a:t>13</a:t>
                      </a:r>
                      <a:endParaRPr lang="sv-SE" sz="1000" b="1" dirty="0"/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000" b="1" dirty="0" smtClean="0"/>
                        <a:t>11</a:t>
                      </a:r>
                      <a:endParaRPr lang="sv-SE" sz="1000" b="1" dirty="0"/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000" b="1" dirty="0" smtClean="0"/>
                        <a:t>12</a:t>
                      </a:r>
                      <a:endParaRPr lang="sv-SE" sz="1000" b="1" dirty="0"/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000" b="1" dirty="0" smtClean="0"/>
                        <a:t>9</a:t>
                      </a:r>
                      <a:endParaRPr lang="sv-SE" sz="1000" b="1" dirty="0"/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94854027"/>
                  </a:ext>
                </a:extLst>
              </a:tr>
            </a:tbl>
          </a:graphicData>
        </a:graphic>
      </p:graphicFrame>
      <p:graphicFrame>
        <p:nvGraphicFramePr>
          <p:cNvPr id="14" name="Table 13"/>
          <p:cNvGraphicFramePr>
            <a:graphicFrameLocks noGrp="1"/>
          </p:cNvGraphicFramePr>
          <p:nvPr>
            <p:extLst/>
          </p:nvPr>
        </p:nvGraphicFramePr>
        <p:xfrm>
          <a:off x="913601" y="1524740"/>
          <a:ext cx="332135" cy="483774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32135">
                  <a:extLst>
                    <a:ext uri="{9D8B030D-6E8A-4147-A177-3AD203B41FA5}">
                      <a16:colId xmlns:a16="http://schemas.microsoft.com/office/drawing/2014/main" val="688309850"/>
                    </a:ext>
                  </a:extLst>
                </a:gridCol>
              </a:tblGrid>
              <a:tr h="280449">
                <a:tc>
                  <a:txBody>
                    <a:bodyPr/>
                    <a:lstStyle/>
                    <a:p>
                      <a:pPr algn="ctr"/>
                      <a:r>
                        <a:rPr lang="sv-SE" sz="1000" b="1" dirty="0" smtClean="0"/>
                        <a:t>0</a:t>
                      </a:r>
                      <a:endParaRPr lang="sv-SE" sz="1000" b="1" dirty="0"/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6720127"/>
                  </a:ext>
                </a:extLst>
              </a:tr>
              <a:tr h="280449">
                <a:tc>
                  <a:txBody>
                    <a:bodyPr/>
                    <a:lstStyle/>
                    <a:p>
                      <a:pPr algn="ctr"/>
                      <a:r>
                        <a:rPr lang="sv-SE" sz="1000" b="1" dirty="0" smtClean="0"/>
                        <a:t>1</a:t>
                      </a:r>
                      <a:endParaRPr lang="sv-SE" sz="1000" b="1" dirty="0"/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546319"/>
                  </a:ext>
                </a:extLst>
              </a:tr>
              <a:tr h="280449">
                <a:tc>
                  <a:txBody>
                    <a:bodyPr/>
                    <a:lstStyle/>
                    <a:p>
                      <a:pPr algn="ctr"/>
                      <a:r>
                        <a:rPr lang="sv-SE" sz="1000" b="1" dirty="0" smtClean="0"/>
                        <a:t>2</a:t>
                      </a:r>
                      <a:endParaRPr lang="sv-SE" sz="1000" b="1" dirty="0"/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4702637"/>
                  </a:ext>
                </a:extLst>
              </a:tr>
              <a:tr h="280449">
                <a:tc>
                  <a:txBody>
                    <a:bodyPr/>
                    <a:lstStyle/>
                    <a:p>
                      <a:pPr algn="ctr"/>
                      <a:r>
                        <a:rPr lang="sv-SE" sz="1000" b="1" dirty="0" smtClean="0"/>
                        <a:t>3</a:t>
                      </a:r>
                      <a:endParaRPr lang="sv-SE" sz="1000" b="1" dirty="0"/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4008088"/>
                  </a:ext>
                </a:extLst>
              </a:tr>
              <a:tr h="280449">
                <a:tc>
                  <a:txBody>
                    <a:bodyPr/>
                    <a:lstStyle/>
                    <a:p>
                      <a:pPr algn="ctr"/>
                      <a:r>
                        <a:rPr lang="sv-SE" sz="1000" b="1" dirty="0" smtClean="0"/>
                        <a:t>4</a:t>
                      </a:r>
                      <a:endParaRPr lang="sv-SE" sz="1000" b="1" dirty="0"/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8700277"/>
                  </a:ext>
                </a:extLst>
              </a:tr>
              <a:tr h="280449">
                <a:tc>
                  <a:txBody>
                    <a:bodyPr/>
                    <a:lstStyle/>
                    <a:p>
                      <a:pPr algn="ctr"/>
                      <a:r>
                        <a:rPr lang="sv-SE" sz="1000" b="1" dirty="0" smtClean="0"/>
                        <a:t>5</a:t>
                      </a:r>
                      <a:endParaRPr lang="sv-SE" sz="1000" b="1" dirty="0"/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242709"/>
                  </a:ext>
                </a:extLst>
              </a:tr>
              <a:tr h="280449">
                <a:tc>
                  <a:txBody>
                    <a:bodyPr/>
                    <a:lstStyle/>
                    <a:p>
                      <a:pPr algn="ctr"/>
                      <a:r>
                        <a:rPr lang="sv-SE" sz="1000" b="1" dirty="0" smtClean="0"/>
                        <a:t>6</a:t>
                      </a:r>
                      <a:endParaRPr lang="sv-SE" sz="1000" b="1" dirty="0"/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7488883"/>
                  </a:ext>
                </a:extLst>
              </a:tr>
              <a:tr h="280449">
                <a:tc>
                  <a:txBody>
                    <a:bodyPr/>
                    <a:lstStyle/>
                    <a:p>
                      <a:pPr algn="ctr"/>
                      <a:r>
                        <a:rPr lang="sv-SE" sz="1000" b="1" dirty="0" smtClean="0"/>
                        <a:t>7</a:t>
                      </a:r>
                      <a:endParaRPr lang="sv-SE" sz="1000" b="1" dirty="0"/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2594151"/>
                  </a:ext>
                </a:extLst>
              </a:tr>
              <a:tr h="350561">
                <a:tc>
                  <a:txBody>
                    <a:bodyPr/>
                    <a:lstStyle/>
                    <a:p>
                      <a:pPr algn="ctr"/>
                      <a:r>
                        <a:rPr lang="sv-SE" sz="1000" b="1" dirty="0" smtClean="0"/>
                        <a:t>8</a:t>
                      </a:r>
                      <a:endParaRPr lang="sv-SE" sz="1000" b="1" dirty="0"/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5604860"/>
                  </a:ext>
                </a:extLst>
              </a:tr>
              <a:tr h="280449">
                <a:tc>
                  <a:txBody>
                    <a:bodyPr/>
                    <a:lstStyle/>
                    <a:p>
                      <a:pPr algn="ctr"/>
                      <a:r>
                        <a:rPr lang="sv-SE" sz="1000" b="1" dirty="0" smtClean="0"/>
                        <a:t>9</a:t>
                      </a:r>
                      <a:endParaRPr lang="sv-SE" sz="1000" b="1" dirty="0"/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6924197"/>
                  </a:ext>
                </a:extLst>
              </a:tr>
              <a:tr h="280449">
                <a:tc>
                  <a:txBody>
                    <a:bodyPr/>
                    <a:lstStyle/>
                    <a:p>
                      <a:pPr algn="ctr"/>
                      <a:r>
                        <a:rPr lang="sv-SE" sz="1000" b="1" dirty="0" smtClean="0"/>
                        <a:t>10</a:t>
                      </a:r>
                      <a:endParaRPr lang="sv-SE" sz="1000" b="1" dirty="0"/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0689210"/>
                  </a:ext>
                </a:extLst>
              </a:tr>
              <a:tr h="280449">
                <a:tc>
                  <a:txBody>
                    <a:bodyPr/>
                    <a:lstStyle/>
                    <a:p>
                      <a:pPr algn="ctr"/>
                      <a:r>
                        <a:rPr lang="sv-SE" sz="1000" b="1" dirty="0" smtClean="0"/>
                        <a:t>11</a:t>
                      </a:r>
                      <a:endParaRPr lang="sv-SE" sz="1000" b="1" dirty="0"/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0114428"/>
                  </a:ext>
                </a:extLst>
              </a:tr>
              <a:tr h="280449">
                <a:tc>
                  <a:txBody>
                    <a:bodyPr/>
                    <a:lstStyle/>
                    <a:p>
                      <a:pPr algn="ctr"/>
                      <a:r>
                        <a:rPr lang="sv-SE" sz="1000" b="1" dirty="0" smtClean="0"/>
                        <a:t>12</a:t>
                      </a:r>
                      <a:endParaRPr lang="sv-SE" sz="1000" b="1" dirty="0"/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4115228"/>
                  </a:ext>
                </a:extLst>
              </a:tr>
              <a:tr h="280449">
                <a:tc>
                  <a:txBody>
                    <a:bodyPr/>
                    <a:lstStyle/>
                    <a:p>
                      <a:pPr algn="ctr"/>
                      <a:r>
                        <a:rPr lang="sv-SE" sz="1000" b="1" dirty="0" smtClean="0"/>
                        <a:t>13</a:t>
                      </a:r>
                      <a:endParaRPr lang="sv-SE" sz="1000" b="1" dirty="0"/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0680174"/>
                  </a:ext>
                </a:extLst>
              </a:tr>
              <a:tr h="280449">
                <a:tc>
                  <a:txBody>
                    <a:bodyPr/>
                    <a:lstStyle/>
                    <a:p>
                      <a:pPr algn="ctr"/>
                      <a:r>
                        <a:rPr lang="sv-SE" sz="1000" b="1" dirty="0" smtClean="0"/>
                        <a:t>14</a:t>
                      </a:r>
                      <a:endParaRPr lang="sv-SE" sz="1000" b="1" dirty="0"/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0277782"/>
                  </a:ext>
                </a:extLst>
              </a:tr>
              <a:tr h="280449">
                <a:tc>
                  <a:txBody>
                    <a:bodyPr/>
                    <a:lstStyle/>
                    <a:p>
                      <a:pPr algn="ctr"/>
                      <a:r>
                        <a:rPr lang="sv-SE" sz="1000" b="1" dirty="0" smtClean="0"/>
                        <a:t>15</a:t>
                      </a:r>
                      <a:endParaRPr lang="sv-SE" sz="1000" b="1" dirty="0"/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8545785"/>
                  </a:ext>
                </a:extLst>
              </a:tr>
              <a:tr h="280449">
                <a:tc>
                  <a:txBody>
                    <a:bodyPr/>
                    <a:lstStyle/>
                    <a:p>
                      <a:pPr algn="ctr"/>
                      <a:r>
                        <a:rPr lang="sv-SE" sz="1000" b="1" dirty="0" smtClean="0"/>
                        <a:t>16</a:t>
                      </a:r>
                      <a:endParaRPr lang="sv-SE" sz="1000" b="1" dirty="0"/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2943366"/>
                  </a:ext>
                </a:extLst>
              </a:tr>
            </a:tbl>
          </a:graphicData>
        </a:graphic>
      </p:graphicFrame>
      <p:graphicFrame>
        <p:nvGraphicFramePr>
          <p:cNvPr id="15" name="Table 14"/>
          <p:cNvGraphicFramePr>
            <a:graphicFrameLocks noGrp="1"/>
          </p:cNvGraphicFramePr>
          <p:nvPr>
            <p:extLst/>
          </p:nvPr>
        </p:nvGraphicFramePr>
        <p:xfrm>
          <a:off x="385251" y="1555220"/>
          <a:ext cx="332135" cy="483774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32135">
                  <a:extLst>
                    <a:ext uri="{9D8B030D-6E8A-4147-A177-3AD203B41FA5}">
                      <a16:colId xmlns:a16="http://schemas.microsoft.com/office/drawing/2014/main" val="688309850"/>
                    </a:ext>
                  </a:extLst>
                </a:gridCol>
              </a:tblGrid>
              <a:tr h="280449">
                <a:tc>
                  <a:txBody>
                    <a:bodyPr/>
                    <a:lstStyle/>
                    <a:p>
                      <a:pPr algn="ctr"/>
                      <a:r>
                        <a:rPr lang="sv-SE" sz="1000" b="1" dirty="0" smtClean="0"/>
                        <a:t>1</a:t>
                      </a:r>
                      <a:endParaRPr lang="sv-SE" sz="1000" b="1" dirty="0"/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6720127"/>
                  </a:ext>
                </a:extLst>
              </a:tr>
              <a:tr h="280449">
                <a:tc>
                  <a:txBody>
                    <a:bodyPr/>
                    <a:lstStyle/>
                    <a:p>
                      <a:pPr algn="ctr"/>
                      <a:r>
                        <a:rPr lang="sv-SE" sz="1000" b="1" dirty="0" smtClean="0"/>
                        <a:t>4</a:t>
                      </a:r>
                      <a:endParaRPr lang="sv-SE" sz="1000" b="1" dirty="0"/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0546319"/>
                  </a:ext>
                </a:extLst>
              </a:tr>
              <a:tr h="280449">
                <a:tc>
                  <a:txBody>
                    <a:bodyPr/>
                    <a:lstStyle/>
                    <a:p>
                      <a:pPr algn="ctr"/>
                      <a:r>
                        <a:rPr lang="sv-SE" sz="1000" b="1" dirty="0" smtClean="0"/>
                        <a:t>3</a:t>
                      </a:r>
                      <a:endParaRPr lang="sv-SE" sz="1000" b="1" dirty="0"/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64702637"/>
                  </a:ext>
                </a:extLst>
              </a:tr>
              <a:tr h="280449">
                <a:tc>
                  <a:txBody>
                    <a:bodyPr/>
                    <a:lstStyle/>
                    <a:p>
                      <a:pPr algn="ctr"/>
                      <a:r>
                        <a:rPr lang="sv-SE" sz="1000" b="1" dirty="0" smtClean="0"/>
                        <a:t>5</a:t>
                      </a:r>
                      <a:endParaRPr lang="sv-SE" sz="1000" b="1" dirty="0"/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04008088"/>
                  </a:ext>
                </a:extLst>
              </a:tr>
              <a:tr h="280449">
                <a:tc>
                  <a:txBody>
                    <a:bodyPr/>
                    <a:lstStyle/>
                    <a:p>
                      <a:pPr algn="ctr"/>
                      <a:r>
                        <a:rPr lang="sv-SE" sz="1000" b="1" dirty="0" smtClean="0"/>
                        <a:t>2</a:t>
                      </a:r>
                      <a:endParaRPr lang="sv-SE" sz="1000" b="1" dirty="0"/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98700277"/>
                  </a:ext>
                </a:extLst>
              </a:tr>
              <a:tr h="280449">
                <a:tc>
                  <a:txBody>
                    <a:bodyPr/>
                    <a:lstStyle/>
                    <a:p>
                      <a:pPr algn="ctr"/>
                      <a:r>
                        <a:rPr lang="sv-SE" sz="1000" b="1" dirty="0" smtClean="0"/>
                        <a:t>7</a:t>
                      </a:r>
                      <a:endParaRPr lang="sv-SE" sz="1000" b="1" dirty="0"/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8242709"/>
                  </a:ext>
                </a:extLst>
              </a:tr>
              <a:tr h="280449">
                <a:tc>
                  <a:txBody>
                    <a:bodyPr/>
                    <a:lstStyle/>
                    <a:p>
                      <a:pPr algn="ctr"/>
                      <a:r>
                        <a:rPr lang="sv-SE" sz="1000" b="1" dirty="0" smtClean="0"/>
                        <a:t>6</a:t>
                      </a:r>
                      <a:endParaRPr lang="sv-SE" sz="1000" b="1" dirty="0"/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67488883"/>
                  </a:ext>
                </a:extLst>
              </a:tr>
              <a:tr h="280449">
                <a:tc>
                  <a:txBody>
                    <a:bodyPr/>
                    <a:lstStyle/>
                    <a:p>
                      <a:pPr algn="ctr"/>
                      <a:r>
                        <a:rPr lang="sv-SE" sz="1000" b="1" dirty="0" smtClean="0"/>
                        <a:t>8</a:t>
                      </a:r>
                      <a:endParaRPr lang="sv-SE" sz="1000" b="1" dirty="0"/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32594151"/>
                  </a:ext>
                </a:extLst>
              </a:tr>
              <a:tr h="350561">
                <a:tc>
                  <a:txBody>
                    <a:bodyPr/>
                    <a:lstStyle/>
                    <a:p>
                      <a:pPr algn="ctr"/>
                      <a:r>
                        <a:rPr lang="sv-SE" sz="1000" b="1" dirty="0" smtClean="0"/>
                        <a:t>0</a:t>
                      </a:r>
                      <a:endParaRPr lang="sv-SE" sz="1000" b="1" dirty="0"/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95604860"/>
                  </a:ext>
                </a:extLst>
              </a:tr>
              <a:tr h="280449">
                <a:tc>
                  <a:txBody>
                    <a:bodyPr/>
                    <a:lstStyle/>
                    <a:p>
                      <a:pPr algn="ctr"/>
                      <a:r>
                        <a:rPr lang="sv-SE" sz="1000" b="1" dirty="0" smtClean="0"/>
                        <a:t>16</a:t>
                      </a:r>
                      <a:endParaRPr lang="sv-SE" sz="1000" b="1" dirty="0"/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36924197"/>
                  </a:ext>
                </a:extLst>
              </a:tr>
              <a:tr h="280449">
                <a:tc>
                  <a:txBody>
                    <a:bodyPr/>
                    <a:lstStyle/>
                    <a:p>
                      <a:pPr algn="ctr"/>
                      <a:r>
                        <a:rPr lang="sv-SE" sz="1000" b="1" dirty="0" smtClean="0"/>
                        <a:t>14</a:t>
                      </a:r>
                      <a:endParaRPr lang="sv-SE" sz="1000" b="1" dirty="0"/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20689210"/>
                  </a:ext>
                </a:extLst>
              </a:tr>
              <a:tr h="280449">
                <a:tc>
                  <a:txBody>
                    <a:bodyPr/>
                    <a:lstStyle/>
                    <a:p>
                      <a:pPr algn="ctr"/>
                      <a:r>
                        <a:rPr lang="sv-SE" sz="1000" b="1" dirty="0" smtClean="0"/>
                        <a:t>15</a:t>
                      </a:r>
                      <a:endParaRPr lang="sv-SE" sz="1000" b="1" dirty="0"/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0114428"/>
                  </a:ext>
                </a:extLst>
              </a:tr>
              <a:tr h="280449">
                <a:tc>
                  <a:txBody>
                    <a:bodyPr/>
                    <a:lstStyle/>
                    <a:p>
                      <a:pPr algn="ctr"/>
                      <a:r>
                        <a:rPr lang="sv-SE" sz="1000" b="1" dirty="0" smtClean="0"/>
                        <a:t>10</a:t>
                      </a:r>
                      <a:endParaRPr lang="sv-SE" sz="1000" b="1" dirty="0"/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14115228"/>
                  </a:ext>
                </a:extLst>
              </a:tr>
              <a:tr h="280449">
                <a:tc>
                  <a:txBody>
                    <a:bodyPr/>
                    <a:lstStyle/>
                    <a:p>
                      <a:pPr algn="ctr"/>
                      <a:r>
                        <a:rPr lang="sv-SE" sz="1000" b="1" dirty="0" smtClean="0"/>
                        <a:t>13</a:t>
                      </a:r>
                      <a:endParaRPr lang="sv-SE" sz="1000" b="1" dirty="0"/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80680174"/>
                  </a:ext>
                </a:extLst>
              </a:tr>
              <a:tr h="280449">
                <a:tc>
                  <a:txBody>
                    <a:bodyPr/>
                    <a:lstStyle/>
                    <a:p>
                      <a:pPr algn="ctr"/>
                      <a:r>
                        <a:rPr lang="sv-SE" sz="1000" b="1" dirty="0" smtClean="0"/>
                        <a:t>11</a:t>
                      </a:r>
                      <a:endParaRPr lang="sv-SE" sz="1000" b="1" dirty="0"/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70277782"/>
                  </a:ext>
                </a:extLst>
              </a:tr>
              <a:tr h="280449">
                <a:tc>
                  <a:txBody>
                    <a:bodyPr/>
                    <a:lstStyle/>
                    <a:p>
                      <a:pPr algn="ctr"/>
                      <a:r>
                        <a:rPr lang="sv-SE" sz="1000" b="1" dirty="0" smtClean="0"/>
                        <a:t>12</a:t>
                      </a:r>
                      <a:endParaRPr lang="sv-SE" sz="1000" b="1" dirty="0"/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98545785"/>
                  </a:ext>
                </a:extLst>
              </a:tr>
              <a:tr h="280449">
                <a:tc>
                  <a:txBody>
                    <a:bodyPr/>
                    <a:lstStyle/>
                    <a:p>
                      <a:pPr algn="ctr"/>
                      <a:r>
                        <a:rPr lang="sv-SE" sz="1000" b="1" dirty="0" smtClean="0"/>
                        <a:t>9</a:t>
                      </a:r>
                      <a:endParaRPr lang="sv-SE" sz="1000" b="1" dirty="0"/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72943366"/>
                  </a:ext>
                </a:extLst>
              </a:tr>
            </a:tbl>
          </a:graphicData>
        </a:graphic>
      </p:graphicFrame>
      <p:sp>
        <p:nvSpPr>
          <p:cNvPr id="16" name="TextBox 15"/>
          <p:cNvSpPr txBox="1"/>
          <p:nvPr/>
        </p:nvSpPr>
        <p:spPr>
          <a:xfrm rot="16200000">
            <a:off x="-601667" y="3361392"/>
            <a:ext cx="184435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View </a:t>
            </a:r>
            <a:r>
              <a:rPr kumimoji="0" lang="sv-SE" sz="135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Order Index (VOI)</a:t>
            </a:r>
            <a:endParaRPr kumimoji="0" lang="sv-SE" sz="13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7737538"/>
              </p:ext>
            </p:extLst>
          </p:nvPr>
        </p:nvGraphicFramePr>
        <p:xfrm>
          <a:off x="1291881" y="6370938"/>
          <a:ext cx="6812876" cy="2209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32135">
                  <a:extLst>
                    <a:ext uri="{9D8B030D-6E8A-4147-A177-3AD203B41FA5}">
                      <a16:colId xmlns:a16="http://schemas.microsoft.com/office/drawing/2014/main" val="912289238"/>
                    </a:ext>
                  </a:extLst>
                </a:gridCol>
                <a:gridCol w="406249">
                  <a:extLst>
                    <a:ext uri="{9D8B030D-6E8A-4147-A177-3AD203B41FA5}">
                      <a16:colId xmlns:a16="http://schemas.microsoft.com/office/drawing/2014/main" val="2922010966"/>
                    </a:ext>
                  </a:extLst>
                </a:gridCol>
                <a:gridCol w="463893">
                  <a:extLst>
                    <a:ext uri="{9D8B030D-6E8A-4147-A177-3AD203B41FA5}">
                      <a16:colId xmlns:a16="http://schemas.microsoft.com/office/drawing/2014/main" val="330576781"/>
                    </a:ext>
                  </a:extLst>
                </a:gridCol>
                <a:gridCol w="400757">
                  <a:extLst>
                    <a:ext uri="{9D8B030D-6E8A-4147-A177-3AD203B41FA5}">
                      <a16:colId xmlns:a16="http://schemas.microsoft.com/office/drawing/2014/main" val="1706170449"/>
                    </a:ext>
                  </a:extLst>
                </a:gridCol>
                <a:gridCol w="400757">
                  <a:extLst>
                    <a:ext uri="{9D8B030D-6E8A-4147-A177-3AD203B41FA5}">
                      <a16:colId xmlns:a16="http://schemas.microsoft.com/office/drawing/2014/main" val="4226203859"/>
                    </a:ext>
                  </a:extLst>
                </a:gridCol>
                <a:gridCol w="400757">
                  <a:extLst>
                    <a:ext uri="{9D8B030D-6E8A-4147-A177-3AD203B41FA5}">
                      <a16:colId xmlns:a16="http://schemas.microsoft.com/office/drawing/2014/main" val="1536732291"/>
                    </a:ext>
                  </a:extLst>
                </a:gridCol>
                <a:gridCol w="406068">
                  <a:extLst>
                    <a:ext uri="{9D8B030D-6E8A-4147-A177-3AD203B41FA5}">
                      <a16:colId xmlns:a16="http://schemas.microsoft.com/office/drawing/2014/main" val="313750697"/>
                    </a:ext>
                  </a:extLst>
                </a:gridCol>
                <a:gridCol w="395446">
                  <a:extLst>
                    <a:ext uri="{9D8B030D-6E8A-4147-A177-3AD203B41FA5}">
                      <a16:colId xmlns:a16="http://schemas.microsoft.com/office/drawing/2014/main" val="2414315725"/>
                    </a:ext>
                  </a:extLst>
                </a:gridCol>
                <a:gridCol w="400757">
                  <a:extLst>
                    <a:ext uri="{9D8B030D-6E8A-4147-A177-3AD203B41FA5}">
                      <a16:colId xmlns:a16="http://schemas.microsoft.com/office/drawing/2014/main" val="4032019153"/>
                    </a:ext>
                  </a:extLst>
                </a:gridCol>
                <a:gridCol w="400757">
                  <a:extLst>
                    <a:ext uri="{9D8B030D-6E8A-4147-A177-3AD203B41FA5}">
                      <a16:colId xmlns:a16="http://schemas.microsoft.com/office/drawing/2014/main" val="185594354"/>
                    </a:ext>
                  </a:extLst>
                </a:gridCol>
                <a:gridCol w="400757">
                  <a:extLst>
                    <a:ext uri="{9D8B030D-6E8A-4147-A177-3AD203B41FA5}">
                      <a16:colId xmlns:a16="http://schemas.microsoft.com/office/drawing/2014/main" val="4256309723"/>
                    </a:ext>
                  </a:extLst>
                </a:gridCol>
                <a:gridCol w="371729">
                  <a:extLst>
                    <a:ext uri="{9D8B030D-6E8A-4147-A177-3AD203B41FA5}">
                      <a16:colId xmlns:a16="http://schemas.microsoft.com/office/drawing/2014/main" val="1315391850"/>
                    </a:ext>
                  </a:extLst>
                </a:gridCol>
                <a:gridCol w="429786">
                  <a:extLst>
                    <a:ext uri="{9D8B030D-6E8A-4147-A177-3AD203B41FA5}">
                      <a16:colId xmlns:a16="http://schemas.microsoft.com/office/drawing/2014/main" val="3328539786"/>
                    </a:ext>
                  </a:extLst>
                </a:gridCol>
                <a:gridCol w="400757">
                  <a:extLst>
                    <a:ext uri="{9D8B030D-6E8A-4147-A177-3AD203B41FA5}">
                      <a16:colId xmlns:a16="http://schemas.microsoft.com/office/drawing/2014/main" val="4244691976"/>
                    </a:ext>
                  </a:extLst>
                </a:gridCol>
                <a:gridCol w="400757">
                  <a:extLst>
                    <a:ext uri="{9D8B030D-6E8A-4147-A177-3AD203B41FA5}">
                      <a16:colId xmlns:a16="http://schemas.microsoft.com/office/drawing/2014/main" val="2356492411"/>
                    </a:ext>
                  </a:extLst>
                </a:gridCol>
                <a:gridCol w="400757">
                  <a:extLst>
                    <a:ext uri="{9D8B030D-6E8A-4147-A177-3AD203B41FA5}">
                      <a16:colId xmlns:a16="http://schemas.microsoft.com/office/drawing/2014/main" val="1281435321"/>
                    </a:ext>
                  </a:extLst>
                </a:gridCol>
                <a:gridCol w="400757">
                  <a:extLst>
                    <a:ext uri="{9D8B030D-6E8A-4147-A177-3AD203B41FA5}">
                      <a16:colId xmlns:a16="http://schemas.microsoft.com/office/drawing/2014/main" val="1360334644"/>
                    </a:ext>
                  </a:extLst>
                </a:gridCol>
              </a:tblGrid>
              <a:tr h="211111">
                <a:tc>
                  <a:txBody>
                    <a:bodyPr/>
                    <a:lstStyle/>
                    <a:p>
                      <a:pPr algn="ctr"/>
                      <a:r>
                        <a:rPr lang="sv-SE" sz="1000" b="1" dirty="0" smtClean="0"/>
                        <a:t>1</a:t>
                      </a:r>
                      <a:endParaRPr lang="sv-SE" sz="1000" b="1" dirty="0"/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000" b="1" dirty="0" smtClean="0"/>
                        <a:t>3</a:t>
                      </a:r>
                      <a:endParaRPr lang="sv-SE" sz="1000" b="1" dirty="0"/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000" b="1" dirty="0" smtClean="0"/>
                        <a:t>2</a:t>
                      </a:r>
                      <a:endParaRPr lang="sv-SE" sz="1000" b="1" dirty="0"/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000" b="1" dirty="0" smtClean="0"/>
                        <a:t>3</a:t>
                      </a:r>
                      <a:endParaRPr lang="sv-SE" sz="1000" b="1" dirty="0"/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sv-SE" sz="1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endParaRPr lang="sv-SE" sz="1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000" b="1" dirty="0" smtClean="0"/>
                        <a:t>3</a:t>
                      </a:r>
                      <a:endParaRPr lang="sv-SE" sz="1000" b="1" dirty="0"/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000" b="1" dirty="0" smtClean="0"/>
                        <a:t>2</a:t>
                      </a:r>
                      <a:endParaRPr lang="sv-SE" sz="1000" b="1" dirty="0"/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000" b="1" dirty="0" smtClean="0"/>
                        <a:t>3</a:t>
                      </a:r>
                      <a:endParaRPr lang="sv-SE" sz="1000" b="1" dirty="0"/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000" b="1" dirty="0" smtClean="0"/>
                        <a:t>0</a:t>
                      </a:r>
                      <a:endParaRPr lang="sv-SE" sz="1000" b="1" dirty="0"/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000" b="1" dirty="0" smtClean="0"/>
                        <a:t>3</a:t>
                      </a:r>
                      <a:endParaRPr lang="sv-SE" sz="1000" b="1" dirty="0"/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000" b="1" dirty="0" smtClean="0"/>
                        <a:t>2</a:t>
                      </a:r>
                      <a:endParaRPr lang="sv-SE" sz="1000" b="1" dirty="0"/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000" b="1" dirty="0" smtClean="0"/>
                        <a:t>3</a:t>
                      </a:r>
                      <a:endParaRPr lang="sv-SE" sz="1000" b="1" dirty="0"/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000" b="1" dirty="0" smtClean="0"/>
                        <a:t>1</a:t>
                      </a:r>
                      <a:endParaRPr lang="sv-SE" sz="1000" b="1" dirty="0"/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000" b="1" dirty="0" smtClean="0"/>
                        <a:t>3</a:t>
                      </a:r>
                      <a:endParaRPr lang="sv-SE" sz="1000" b="1" dirty="0"/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000" b="1" dirty="0" smtClean="0"/>
                        <a:t>2</a:t>
                      </a:r>
                      <a:endParaRPr lang="sv-SE" sz="1000" b="1" dirty="0"/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000" b="1" dirty="0" smtClean="0"/>
                        <a:t>3</a:t>
                      </a:r>
                      <a:endParaRPr lang="sv-SE" sz="1000" b="1" dirty="0"/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000" b="1" dirty="0" smtClean="0"/>
                        <a:t>1</a:t>
                      </a:r>
                      <a:endParaRPr lang="sv-SE" sz="1000" b="1" dirty="0"/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94854027"/>
                  </a:ext>
                </a:extLst>
              </a:tr>
            </a:tbl>
          </a:graphicData>
        </a:graphic>
      </p:graphicFrame>
      <p:graphicFrame>
        <p:nvGraphicFramePr>
          <p:cNvPr id="18" name="Table 17"/>
          <p:cNvGraphicFramePr>
            <a:graphicFrameLocks noGrp="1"/>
          </p:cNvGraphicFramePr>
          <p:nvPr>
            <p:extLst/>
          </p:nvPr>
        </p:nvGraphicFramePr>
        <p:xfrm>
          <a:off x="8114282" y="1513730"/>
          <a:ext cx="332135" cy="483774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32135">
                  <a:extLst>
                    <a:ext uri="{9D8B030D-6E8A-4147-A177-3AD203B41FA5}">
                      <a16:colId xmlns:a16="http://schemas.microsoft.com/office/drawing/2014/main" val="688309850"/>
                    </a:ext>
                  </a:extLst>
                </a:gridCol>
              </a:tblGrid>
              <a:tr h="280449">
                <a:tc>
                  <a:txBody>
                    <a:bodyPr/>
                    <a:lstStyle/>
                    <a:p>
                      <a:pPr algn="ctr"/>
                      <a:r>
                        <a:rPr lang="sv-SE" sz="1000" b="1" dirty="0" smtClean="0"/>
                        <a:t>1</a:t>
                      </a:r>
                      <a:endParaRPr lang="sv-SE" sz="1000" b="1" dirty="0"/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6720127"/>
                  </a:ext>
                </a:extLst>
              </a:tr>
              <a:tr h="280449">
                <a:tc>
                  <a:txBody>
                    <a:bodyPr/>
                    <a:lstStyle/>
                    <a:p>
                      <a:pPr algn="ctr"/>
                      <a:r>
                        <a:rPr lang="sv-SE" sz="1000" b="1" dirty="0" smtClean="0"/>
                        <a:t>3</a:t>
                      </a:r>
                      <a:endParaRPr lang="sv-SE" sz="1000" b="1" dirty="0"/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0546319"/>
                  </a:ext>
                </a:extLst>
              </a:tr>
              <a:tr h="280449">
                <a:tc>
                  <a:txBody>
                    <a:bodyPr/>
                    <a:lstStyle/>
                    <a:p>
                      <a:pPr algn="ctr"/>
                      <a:r>
                        <a:rPr lang="sv-SE" sz="1000" b="1" dirty="0" smtClean="0"/>
                        <a:t>2</a:t>
                      </a:r>
                      <a:endParaRPr lang="sv-SE" sz="1000" b="1" dirty="0"/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64702637"/>
                  </a:ext>
                </a:extLst>
              </a:tr>
              <a:tr h="280449">
                <a:tc>
                  <a:txBody>
                    <a:bodyPr/>
                    <a:lstStyle/>
                    <a:p>
                      <a:pPr algn="ctr"/>
                      <a:r>
                        <a:rPr lang="sv-SE" sz="1000" b="1" dirty="0" smtClean="0"/>
                        <a:t>3</a:t>
                      </a:r>
                      <a:endParaRPr lang="sv-SE" sz="1000" b="1" dirty="0"/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04008088"/>
                  </a:ext>
                </a:extLst>
              </a:tr>
              <a:tr h="280449">
                <a:tc>
                  <a:txBody>
                    <a:bodyPr/>
                    <a:lstStyle/>
                    <a:p>
                      <a:pPr algn="ctr"/>
                      <a:r>
                        <a:rPr lang="sv-SE" sz="1000" b="1" dirty="0" smtClean="0"/>
                        <a:t>1</a:t>
                      </a:r>
                      <a:endParaRPr lang="sv-SE" sz="1000" b="1" dirty="0"/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98700277"/>
                  </a:ext>
                </a:extLst>
              </a:tr>
              <a:tr h="280449">
                <a:tc>
                  <a:txBody>
                    <a:bodyPr/>
                    <a:lstStyle/>
                    <a:p>
                      <a:pPr algn="ctr"/>
                      <a:r>
                        <a:rPr lang="sv-SE" sz="1000" b="1" dirty="0" smtClean="0"/>
                        <a:t>3</a:t>
                      </a:r>
                      <a:endParaRPr lang="sv-SE" sz="1000" b="1" dirty="0"/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8242709"/>
                  </a:ext>
                </a:extLst>
              </a:tr>
              <a:tr h="280449">
                <a:tc>
                  <a:txBody>
                    <a:bodyPr/>
                    <a:lstStyle/>
                    <a:p>
                      <a:pPr algn="ctr"/>
                      <a:r>
                        <a:rPr lang="sv-SE" sz="1000" b="1" dirty="0" smtClean="0"/>
                        <a:t>2</a:t>
                      </a:r>
                      <a:endParaRPr lang="sv-SE" sz="1000" b="1" dirty="0"/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67488883"/>
                  </a:ext>
                </a:extLst>
              </a:tr>
              <a:tr h="280449">
                <a:tc>
                  <a:txBody>
                    <a:bodyPr/>
                    <a:lstStyle/>
                    <a:p>
                      <a:pPr algn="ctr"/>
                      <a:r>
                        <a:rPr lang="sv-SE" sz="1000" b="1" dirty="0" smtClean="0"/>
                        <a:t>3</a:t>
                      </a:r>
                      <a:endParaRPr lang="sv-SE" sz="1000" b="1" dirty="0"/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32594151"/>
                  </a:ext>
                </a:extLst>
              </a:tr>
              <a:tr h="350561">
                <a:tc>
                  <a:txBody>
                    <a:bodyPr/>
                    <a:lstStyle/>
                    <a:p>
                      <a:pPr algn="ctr"/>
                      <a:r>
                        <a:rPr lang="sv-SE" sz="1000" b="1" dirty="0" smtClean="0"/>
                        <a:t>0</a:t>
                      </a:r>
                      <a:endParaRPr lang="sv-SE" sz="1000" b="1" dirty="0"/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95604860"/>
                  </a:ext>
                </a:extLst>
              </a:tr>
              <a:tr h="280449">
                <a:tc>
                  <a:txBody>
                    <a:bodyPr/>
                    <a:lstStyle/>
                    <a:p>
                      <a:pPr algn="ctr"/>
                      <a:r>
                        <a:rPr lang="sv-SE" sz="1000" b="1" dirty="0" smtClean="0"/>
                        <a:t>3</a:t>
                      </a:r>
                      <a:endParaRPr lang="sv-SE" sz="1000" b="1" dirty="0"/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36924197"/>
                  </a:ext>
                </a:extLst>
              </a:tr>
              <a:tr h="280449">
                <a:tc>
                  <a:txBody>
                    <a:bodyPr/>
                    <a:lstStyle/>
                    <a:p>
                      <a:pPr algn="ctr"/>
                      <a:r>
                        <a:rPr lang="sv-SE" sz="1000" b="1" dirty="0" smtClean="0"/>
                        <a:t>2</a:t>
                      </a:r>
                      <a:endParaRPr lang="sv-SE" sz="1000" b="1" dirty="0"/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20689210"/>
                  </a:ext>
                </a:extLst>
              </a:tr>
              <a:tr h="280449">
                <a:tc>
                  <a:txBody>
                    <a:bodyPr/>
                    <a:lstStyle/>
                    <a:p>
                      <a:pPr algn="ctr"/>
                      <a:r>
                        <a:rPr lang="sv-SE" sz="1000" b="1" dirty="0" smtClean="0"/>
                        <a:t>3</a:t>
                      </a:r>
                      <a:endParaRPr lang="sv-SE" sz="1000" b="1" dirty="0"/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0114428"/>
                  </a:ext>
                </a:extLst>
              </a:tr>
              <a:tr h="280449">
                <a:tc>
                  <a:txBody>
                    <a:bodyPr/>
                    <a:lstStyle/>
                    <a:p>
                      <a:pPr algn="ctr"/>
                      <a:r>
                        <a:rPr lang="sv-SE" sz="1000" b="1" dirty="0" smtClean="0"/>
                        <a:t>1</a:t>
                      </a:r>
                      <a:endParaRPr lang="sv-SE" sz="1000" b="1" dirty="0"/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14115228"/>
                  </a:ext>
                </a:extLst>
              </a:tr>
              <a:tr h="280449">
                <a:tc>
                  <a:txBody>
                    <a:bodyPr/>
                    <a:lstStyle/>
                    <a:p>
                      <a:pPr algn="ctr"/>
                      <a:r>
                        <a:rPr lang="sv-SE" sz="1000" b="1" dirty="0" smtClean="0"/>
                        <a:t>3</a:t>
                      </a:r>
                      <a:endParaRPr lang="sv-SE" sz="1000" b="1" dirty="0"/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80680174"/>
                  </a:ext>
                </a:extLst>
              </a:tr>
              <a:tr h="280449">
                <a:tc>
                  <a:txBody>
                    <a:bodyPr/>
                    <a:lstStyle/>
                    <a:p>
                      <a:pPr algn="ctr"/>
                      <a:r>
                        <a:rPr lang="sv-SE" sz="1000" b="1" dirty="0" smtClean="0"/>
                        <a:t>2</a:t>
                      </a:r>
                      <a:endParaRPr lang="sv-SE" sz="1000" b="1" dirty="0"/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70277782"/>
                  </a:ext>
                </a:extLst>
              </a:tr>
              <a:tr h="280449">
                <a:tc>
                  <a:txBody>
                    <a:bodyPr/>
                    <a:lstStyle/>
                    <a:p>
                      <a:pPr algn="ctr"/>
                      <a:r>
                        <a:rPr lang="sv-SE" sz="1000" b="1" dirty="0" smtClean="0"/>
                        <a:t>3</a:t>
                      </a:r>
                      <a:endParaRPr lang="sv-SE" sz="1000" b="1" dirty="0"/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98545785"/>
                  </a:ext>
                </a:extLst>
              </a:tr>
              <a:tr h="280449">
                <a:tc>
                  <a:txBody>
                    <a:bodyPr/>
                    <a:lstStyle/>
                    <a:p>
                      <a:pPr algn="ctr"/>
                      <a:r>
                        <a:rPr lang="sv-SE" sz="1000" b="1" dirty="0" smtClean="0"/>
                        <a:t>1</a:t>
                      </a:r>
                      <a:endParaRPr lang="sv-SE" sz="1000" b="1" dirty="0"/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72943366"/>
                  </a:ext>
                </a:extLst>
              </a:tr>
            </a:tbl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4233273" y="6477212"/>
            <a:ext cx="140339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35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Prediction Level  </a:t>
            </a:r>
            <a:endParaRPr kumimoji="0" lang="sv-SE" sz="13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 rot="16200000">
            <a:off x="7763955" y="3601106"/>
            <a:ext cx="136492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35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Prediction Level </a:t>
            </a:r>
            <a:endParaRPr kumimoji="0" lang="sv-SE" sz="13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13601" y="3768918"/>
            <a:ext cx="7226164" cy="357761"/>
          </a:xfrm>
          <a:prstGeom prst="rect">
            <a:avLst/>
          </a:prstGeom>
          <a:solidFill>
            <a:srgbClr val="F4B183">
              <a:alpha val="40000"/>
            </a:srgbClr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532800" y="3774095"/>
            <a:ext cx="387611" cy="339034"/>
          </a:xfrm>
          <a:prstGeom prst="rect">
            <a:avLst/>
          </a:prstGeom>
          <a:solidFill>
            <a:schemeClr val="accent2">
              <a:lumMod val="75000"/>
            </a:schemeClr>
          </a:solidFill>
          <a:ln w="127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4539521" y="1533112"/>
            <a:ext cx="387611" cy="267565"/>
          </a:xfrm>
          <a:prstGeom prst="rect">
            <a:avLst/>
          </a:prstGeom>
          <a:solidFill>
            <a:schemeClr val="accent2">
              <a:lumMod val="75000"/>
            </a:schemeClr>
          </a:solidFill>
          <a:ln w="127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4539520" y="2642067"/>
            <a:ext cx="387611" cy="279913"/>
          </a:xfrm>
          <a:prstGeom prst="rect">
            <a:avLst/>
          </a:prstGeom>
          <a:solidFill>
            <a:schemeClr val="accent2">
              <a:lumMod val="75000"/>
            </a:schemeClr>
          </a:solidFill>
          <a:ln w="127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4539520" y="2083652"/>
            <a:ext cx="387611" cy="279913"/>
          </a:xfrm>
          <a:prstGeom prst="rect">
            <a:avLst/>
          </a:prstGeom>
          <a:solidFill>
            <a:schemeClr val="accent2">
              <a:lumMod val="75000"/>
            </a:schemeClr>
          </a:solidFill>
          <a:ln w="127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4547361" y="3217794"/>
            <a:ext cx="387611" cy="279913"/>
          </a:xfrm>
          <a:prstGeom prst="rect">
            <a:avLst/>
          </a:prstGeom>
          <a:solidFill>
            <a:schemeClr val="accent2">
              <a:lumMod val="75000"/>
            </a:schemeClr>
          </a:solidFill>
          <a:ln w="127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4549736" y="1538289"/>
            <a:ext cx="387611" cy="2265972"/>
          </a:xfrm>
          <a:prstGeom prst="rect">
            <a:avLst/>
          </a:prstGeom>
          <a:solidFill>
            <a:schemeClr val="accent2">
              <a:lumMod val="75000"/>
            </a:schemeClr>
          </a:solidFill>
          <a:ln w="127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4532799" y="4107019"/>
            <a:ext cx="387611" cy="2265972"/>
          </a:xfrm>
          <a:prstGeom prst="rect">
            <a:avLst/>
          </a:prstGeom>
          <a:solidFill>
            <a:schemeClr val="accent2">
              <a:lumMod val="75000"/>
            </a:schemeClr>
          </a:solidFill>
          <a:ln w="127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1337586" y="1513728"/>
            <a:ext cx="387611" cy="4832829"/>
          </a:xfrm>
          <a:prstGeom prst="rect">
            <a:avLst/>
          </a:prstGeom>
          <a:solidFill>
            <a:schemeClr val="accent2">
              <a:lumMod val="75000"/>
            </a:schemeClr>
          </a:solidFill>
          <a:ln w="127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2933205" y="1513730"/>
            <a:ext cx="387611" cy="4832829"/>
          </a:xfrm>
          <a:prstGeom prst="rect">
            <a:avLst/>
          </a:prstGeom>
          <a:solidFill>
            <a:schemeClr val="accent2">
              <a:lumMod val="75000"/>
            </a:schemeClr>
          </a:solidFill>
          <a:ln w="127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2092297" y="1513729"/>
            <a:ext cx="387611" cy="4832829"/>
          </a:xfrm>
          <a:prstGeom prst="rect">
            <a:avLst/>
          </a:prstGeom>
          <a:solidFill>
            <a:schemeClr val="accent2">
              <a:lumMod val="75000"/>
            </a:schemeClr>
          </a:solidFill>
          <a:ln w="127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3744053" y="1499083"/>
            <a:ext cx="387611" cy="4832829"/>
          </a:xfrm>
          <a:prstGeom prst="rect">
            <a:avLst/>
          </a:prstGeom>
          <a:solidFill>
            <a:schemeClr val="accent2">
              <a:lumMod val="75000"/>
            </a:schemeClr>
          </a:solidFill>
          <a:ln w="127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878593" y="1528241"/>
            <a:ext cx="7226164" cy="296070"/>
          </a:xfrm>
          <a:prstGeom prst="rect">
            <a:avLst/>
          </a:prstGeom>
          <a:solidFill>
            <a:srgbClr val="F4B183">
              <a:alpha val="40000"/>
            </a:srgbClr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/>
          <p:cNvSpPr/>
          <p:nvPr/>
        </p:nvSpPr>
        <p:spPr>
          <a:xfrm>
            <a:off x="913601" y="2650912"/>
            <a:ext cx="7226164" cy="264124"/>
          </a:xfrm>
          <a:prstGeom prst="rect">
            <a:avLst/>
          </a:prstGeom>
          <a:solidFill>
            <a:srgbClr val="F4B183">
              <a:alpha val="40000"/>
            </a:srgbClr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Rectangle 35"/>
          <p:cNvSpPr/>
          <p:nvPr/>
        </p:nvSpPr>
        <p:spPr>
          <a:xfrm>
            <a:off x="939499" y="2087694"/>
            <a:ext cx="7226164" cy="264124"/>
          </a:xfrm>
          <a:prstGeom prst="rect">
            <a:avLst/>
          </a:prstGeom>
          <a:solidFill>
            <a:srgbClr val="F4B183">
              <a:alpha val="40000"/>
            </a:srgbClr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ectangle 36"/>
          <p:cNvSpPr/>
          <p:nvPr/>
        </p:nvSpPr>
        <p:spPr>
          <a:xfrm>
            <a:off x="913601" y="3220979"/>
            <a:ext cx="7226164" cy="264124"/>
          </a:xfrm>
          <a:prstGeom prst="rect">
            <a:avLst/>
          </a:prstGeom>
          <a:solidFill>
            <a:srgbClr val="F4B183">
              <a:alpha val="40000"/>
            </a:srgbClr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ectangle 32"/>
          <p:cNvSpPr/>
          <p:nvPr/>
        </p:nvSpPr>
        <p:spPr>
          <a:xfrm>
            <a:off x="4514930" y="1538290"/>
            <a:ext cx="3632980" cy="4829622"/>
          </a:xfrm>
          <a:prstGeom prst="rect">
            <a:avLst/>
          </a:prstGeom>
          <a:solidFill>
            <a:schemeClr val="accent2">
              <a:lumMod val="75000"/>
            </a:schemeClr>
          </a:solidFill>
          <a:ln w="127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1292088" y="1524659"/>
            <a:ext cx="3245057" cy="4855400"/>
          </a:xfrm>
          <a:prstGeom prst="rect">
            <a:avLst/>
          </a:prstGeom>
          <a:solidFill>
            <a:schemeClr val="accent2">
              <a:lumMod val="75000"/>
            </a:schemeClr>
          </a:solidFill>
          <a:ln w="127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449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7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3" grpId="0" animBg="1"/>
      <p:bldP spid="3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Proposed Rate </a:t>
            </a:r>
            <a:r>
              <a:rPr lang="en-US" dirty="0"/>
              <a:t>Allocation</a:t>
            </a:r>
            <a:br>
              <a:rPr lang="en-US" dirty="0"/>
            </a:b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34427D-BC02-4BB6-9552-FEF7E6C4F2BF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sv-S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29100" y="2187687"/>
            <a:ext cx="823707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 quantization offset of a frame is estimated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based on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its distance and view-wise decoding order relative to the reference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frame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33745" y="2841985"/>
            <a:ext cx="15247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5CB9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POC of current frame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5CB9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673307" y="2881256"/>
            <a:ext cx="13997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5CB9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POC of  base frame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5CB9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841119" y="2867346"/>
            <a:ext cx="17511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5CB9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View ID of current frame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5CB9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832002" y="2866086"/>
            <a:ext cx="15876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5CB9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View ID of base frame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5CB9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27" name="Straight Arrow Connector 26"/>
          <p:cNvCxnSpPr/>
          <p:nvPr/>
        </p:nvCxnSpPr>
        <p:spPr>
          <a:xfrm flipH="1" flipV="1">
            <a:off x="3059494" y="3065529"/>
            <a:ext cx="0" cy="2520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H="1" flipV="1">
            <a:off x="2135658" y="3064181"/>
            <a:ext cx="0" cy="2520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H="1" flipV="1">
            <a:off x="6335420" y="3112790"/>
            <a:ext cx="0" cy="2520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H="1" flipV="1">
            <a:off x="7297024" y="3112790"/>
            <a:ext cx="0" cy="2520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8543" y="4042423"/>
            <a:ext cx="3689470" cy="1090906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5120806" y="4419753"/>
            <a:ext cx="23298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sv-SE"/>
            </a:defPPr>
            <a:lvl1pPr>
              <a:defRPr sz="12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b="0" i="0" u="none" strike="noStrike" kern="1200" cap="none" spc="0" normalizeH="0" baseline="0" noProof="0" dirty="0">
                <a:ln>
                  <a:noFill/>
                </a:ln>
                <a:solidFill>
                  <a:srgbClr val="005CB9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View Order index of current frame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5CB9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120806" y="3930961"/>
            <a:ext cx="22236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sv-SE"/>
            </a:defPPr>
            <a:lvl1pPr>
              <a:defRPr sz="12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5CB9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Decoding Order of </a:t>
            </a:r>
            <a:r>
              <a:rPr kumimoji="0" lang="sv-SE" sz="1200" b="0" i="0" u="none" strike="noStrike" kern="1200" cap="none" spc="0" normalizeH="0" baseline="0" noProof="0" dirty="0">
                <a:ln>
                  <a:noFill/>
                </a:ln>
                <a:solidFill>
                  <a:srgbClr val="005CB9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current frame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5CB9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42" name="Group 41"/>
          <p:cNvGrpSpPr/>
          <p:nvPr/>
        </p:nvGrpSpPr>
        <p:grpSpPr>
          <a:xfrm>
            <a:off x="2122635" y="4042423"/>
            <a:ext cx="2928600" cy="120924"/>
            <a:chOff x="3479575" y="5680609"/>
            <a:chExt cx="2031101" cy="89012"/>
          </a:xfrm>
        </p:grpSpPr>
        <p:cxnSp>
          <p:nvCxnSpPr>
            <p:cNvPr id="24" name="Straight Connector 23"/>
            <p:cNvCxnSpPr/>
            <p:nvPr/>
          </p:nvCxnSpPr>
          <p:spPr>
            <a:xfrm>
              <a:off x="3479575" y="5680609"/>
              <a:ext cx="0" cy="8901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/>
            <p:cNvCxnSpPr/>
            <p:nvPr/>
          </p:nvCxnSpPr>
          <p:spPr>
            <a:xfrm>
              <a:off x="3479575" y="5680609"/>
              <a:ext cx="2031101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Group 42"/>
          <p:cNvGrpSpPr/>
          <p:nvPr/>
        </p:nvGrpSpPr>
        <p:grpSpPr>
          <a:xfrm>
            <a:off x="2124717" y="4583384"/>
            <a:ext cx="2928600" cy="120924"/>
            <a:chOff x="3479575" y="5680609"/>
            <a:chExt cx="2031101" cy="89012"/>
          </a:xfrm>
        </p:grpSpPr>
        <p:cxnSp>
          <p:nvCxnSpPr>
            <p:cNvPr id="44" name="Straight Connector 43"/>
            <p:cNvCxnSpPr/>
            <p:nvPr/>
          </p:nvCxnSpPr>
          <p:spPr>
            <a:xfrm>
              <a:off x="3479575" y="5680609"/>
              <a:ext cx="0" cy="8901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/>
            <p:cNvCxnSpPr/>
            <p:nvPr/>
          </p:nvCxnSpPr>
          <p:spPr>
            <a:xfrm>
              <a:off x="3479575" y="5680609"/>
              <a:ext cx="2031101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5" name="Group 94"/>
          <p:cNvGrpSpPr/>
          <p:nvPr/>
        </p:nvGrpSpPr>
        <p:grpSpPr>
          <a:xfrm>
            <a:off x="1078543" y="5589068"/>
            <a:ext cx="5645652" cy="414406"/>
            <a:chOff x="1078543" y="5589068"/>
            <a:chExt cx="5645652" cy="414406"/>
          </a:xfrm>
        </p:grpSpPr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78543" y="5603254"/>
              <a:ext cx="4188513" cy="400220"/>
            </a:xfrm>
            <a:prstGeom prst="rect">
              <a:avLst/>
            </a:prstGeom>
          </p:spPr>
        </p:pic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67056" y="5589068"/>
              <a:ext cx="792246" cy="414406"/>
            </a:xfrm>
            <a:prstGeom prst="rect">
              <a:avLst/>
            </a:prstGeom>
          </p:spPr>
        </p:pic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367274" y="5603254"/>
              <a:ext cx="356921" cy="335926"/>
            </a:xfrm>
            <a:prstGeom prst="rect">
              <a:avLst/>
            </a:prstGeom>
          </p:spPr>
        </p:pic>
      </p:grpSp>
      <p:grpSp>
        <p:nvGrpSpPr>
          <p:cNvPr id="51" name="Group 50"/>
          <p:cNvGrpSpPr/>
          <p:nvPr/>
        </p:nvGrpSpPr>
        <p:grpSpPr>
          <a:xfrm>
            <a:off x="1078543" y="3315399"/>
            <a:ext cx="2634353" cy="278126"/>
            <a:chOff x="1078543" y="3355859"/>
            <a:chExt cx="2634353" cy="278126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78543" y="3355859"/>
              <a:ext cx="2183292" cy="278126"/>
            </a:xfrm>
            <a:prstGeom prst="rect">
              <a:avLst/>
            </a:prstGeom>
          </p:spPr>
        </p:pic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460974" y="3382220"/>
              <a:ext cx="251922" cy="225404"/>
            </a:xfrm>
            <a:prstGeom prst="rect">
              <a:avLst/>
            </a:prstGeom>
          </p:spPr>
        </p:pic>
      </p:grpSp>
      <p:grpSp>
        <p:nvGrpSpPr>
          <p:cNvPr id="52" name="Group 51"/>
          <p:cNvGrpSpPr/>
          <p:nvPr/>
        </p:nvGrpSpPr>
        <p:grpSpPr>
          <a:xfrm>
            <a:off x="5184957" y="3316181"/>
            <a:ext cx="2847522" cy="234390"/>
            <a:chOff x="5184957" y="3316181"/>
            <a:chExt cx="2847522" cy="23439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184957" y="3316181"/>
              <a:ext cx="2440884" cy="234390"/>
            </a:xfrm>
            <a:prstGeom prst="rect">
              <a:avLst/>
            </a:prstGeom>
          </p:spPr>
        </p:pic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784303" y="3316181"/>
              <a:ext cx="248176" cy="234388"/>
            </a:xfrm>
            <a:prstGeom prst="rect">
              <a:avLst/>
            </a:prstGeom>
          </p:spPr>
        </p:pic>
      </p:grpSp>
      <p:grpSp>
        <p:nvGrpSpPr>
          <p:cNvPr id="96" name="Group 95"/>
          <p:cNvGrpSpPr/>
          <p:nvPr/>
        </p:nvGrpSpPr>
        <p:grpSpPr>
          <a:xfrm>
            <a:off x="501239" y="1834363"/>
            <a:ext cx="8492799" cy="5010476"/>
            <a:chOff x="501239" y="1834363"/>
            <a:chExt cx="8492799" cy="5010476"/>
          </a:xfrm>
        </p:grpSpPr>
        <p:sp>
          <p:nvSpPr>
            <p:cNvPr id="97" name="Rectangle 96"/>
            <p:cNvSpPr/>
            <p:nvPr/>
          </p:nvSpPr>
          <p:spPr>
            <a:xfrm>
              <a:off x="501239" y="2065020"/>
              <a:ext cx="8492799" cy="406473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8" name="Group 97"/>
            <p:cNvGrpSpPr/>
            <p:nvPr/>
          </p:nvGrpSpPr>
          <p:grpSpPr>
            <a:xfrm>
              <a:off x="3262004" y="1834363"/>
              <a:ext cx="3614851" cy="5010476"/>
              <a:chOff x="3262004" y="1834363"/>
              <a:chExt cx="3614851" cy="5010476"/>
            </a:xfrm>
          </p:grpSpPr>
          <p:grpSp>
            <p:nvGrpSpPr>
              <p:cNvPr id="99" name="Group 98"/>
              <p:cNvGrpSpPr/>
              <p:nvPr/>
            </p:nvGrpSpPr>
            <p:grpSpPr>
              <a:xfrm>
                <a:off x="3489736" y="2264422"/>
                <a:ext cx="3387119" cy="4580417"/>
                <a:chOff x="3726735" y="1117877"/>
                <a:chExt cx="3387119" cy="4580417"/>
              </a:xfrm>
            </p:grpSpPr>
            <p:sp>
              <p:nvSpPr>
                <p:cNvPr id="101" name="TextBox 100"/>
                <p:cNvSpPr txBox="1"/>
                <p:nvPr/>
              </p:nvSpPr>
              <p:spPr>
                <a:xfrm>
                  <a:off x="3962029" y="1327350"/>
                  <a:ext cx="3151825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sv-SE" sz="1200" b="1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3366CC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0                  1                  2                   3                  4</a:t>
                  </a:r>
                  <a:endPara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66CC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02" name="TextBox 101"/>
                <p:cNvSpPr txBox="1"/>
                <p:nvPr/>
              </p:nvSpPr>
              <p:spPr>
                <a:xfrm rot="5400000">
                  <a:off x="1742698" y="3437258"/>
                  <a:ext cx="4245073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sv-SE" sz="1200" b="1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3366CC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0                  1                  2              3                4               </a:t>
                  </a:r>
                  <a:endPara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66CC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03" name="Rectangle 102"/>
                <p:cNvSpPr/>
                <p:nvPr/>
              </p:nvSpPr>
              <p:spPr>
                <a:xfrm>
                  <a:off x="4016786" y="1659689"/>
                  <a:ext cx="3086859" cy="3148897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04" name="Rectangle 103"/>
                <p:cNvSpPr/>
                <p:nvPr/>
              </p:nvSpPr>
              <p:spPr>
                <a:xfrm>
                  <a:off x="4033759" y="1672232"/>
                  <a:ext cx="180000" cy="180000"/>
                </a:xfrm>
                <a:prstGeom prst="rect">
                  <a:avLst/>
                </a:prstGeom>
                <a:solidFill>
                  <a:srgbClr val="C00000"/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05" name="Rectangle 104"/>
                <p:cNvSpPr/>
                <p:nvPr/>
              </p:nvSpPr>
              <p:spPr>
                <a:xfrm>
                  <a:off x="4771822" y="1672232"/>
                  <a:ext cx="180000" cy="180000"/>
                </a:xfrm>
                <a:prstGeom prst="rect">
                  <a:avLst/>
                </a:prstGeom>
                <a:solidFill>
                  <a:srgbClr val="C00000"/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06" name="Rectangle 105"/>
                <p:cNvSpPr/>
                <p:nvPr/>
              </p:nvSpPr>
              <p:spPr>
                <a:xfrm>
                  <a:off x="5487927" y="1672232"/>
                  <a:ext cx="180000" cy="180000"/>
                </a:xfrm>
                <a:prstGeom prst="rect">
                  <a:avLst/>
                </a:prstGeom>
                <a:solidFill>
                  <a:srgbClr val="C00000"/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07" name="Rectangle 106"/>
                <p:cNvSpPr/>
                <p:nvPr/>
              </p:nvSpPr>
              <p:spPr>
                <a:xfrm>
                  <a:off x="6207927" y="1672570"/>
                  <a:ext cx="180000" cy="180000"/>
                </a:xfrm>
                <a:prstGeom prst="rect">
                  <a:avLst/>
                </a:prstGeom>
                <a:solidFill>
                  <a:srgbClr val="C00000"/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6912720" y="1666672"/>
                  <a:ext cx="180000" cy="180000"/>
                </a:xfrm>
                <a:prstGeom prst="rect">
                  <a:avLst/>
                </a:prstGeom>
                <a:solidFill>
                  <a:srgbClr val="C00000"/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4028148" y="2405368"/>
                  <a:ext cx="180000" cy="180000"/>
                </a:xfrm>
                <a:prstGeom prst="rect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10" name="Rectangle 109"/>
                <p:cNvSpPr/>
                <p:nvPr/>
              </p:nvSpPr>
              <p:spPr>
                <a:xfrm>
                  <a:off x="4774678" y="2405368"/>
                  <a:ext cx="180000" cy="180000"/>
                </a:xfrm>
                <a:prstGeom prst="rect">
                  <a:avLst/>
                </a:prstGeom>
                <a:solidFill>
                  <a:srgbClr val="C00000"/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5490783" y="2405368"/>
                  <a:ext cx="180000" cy="180000"/>
                </a:xfrm>
                <a:prstGeom prst="rect">
                  <a:avLst/>
                </a:prstGeom>
                <a:solidFill>
                  <a:srgbClr val="C00000"/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6210783" y="2405706"/>
                  <a:ext cx="180000" cy="180000"/>
                </a:xfrm>
                <a:prstGeom prst="rect">
                  <a:avLst/>
                </a:prstGeom>
                <a:solidFill>
                  <a:srgbClr val="C00000"/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13" name="Rectangle 112"/>
                <p:cNvSpPr/>
                <p:nvPr/>
              </p:nvSpPr>
              <p:spPr>
                <a:xfrm>
                  <a:off x="6915576" y="2399808"/>
                  <a:ext cx="180000" cy="180000"/>
                </a:xfrm>
                <a:prstGeom prst="rect">
                  <a:avLst/>
                </a:prstGeom>
                <a:solidFill>
                  <a:srgbClr val="C00000"/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4027057" y="3118562"/>
                  <a:ext cx="180000" cy="180000"/>
                </a:xfrm>
                <a:prstGeom prst="rect">
                  <a:avLst/>
                </a:prstGeom>
                <a:solidFill>
                  <a:srgbClr val="C00000"/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15" name="Rectangle 114"/>
                <p:cNvSpPr/>
                <p:nvPr/>
              </p:nvSpPr>
              <p:spPr>
                <a:xfrm>
                  <a:off x="4773587" y="3118562"/>
                  <a:ext cx="180000" cy="180000"/>
                </a:xfrm>
                <a:prstGeom prst="rect">
                  <a:avLst/>
                </a:prstGeom>
                <a:solidFill>
                  <a:srgbClr val="C00000"/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16" name="Rectangle 115"/>
                <p:cNvSpPr/>
                <p:nvPr/>
              </p:nvSpPr>
              <p:spPr>
                <a:xfrm>
                  <a:off x="5489692" y="3118562"/>
                  <a:ext cx="180000" cy="180000"/>
                </a:xfrm>
                <a:prstGeom prst="rect">
                  <a:avLst/>
                </a:prstGeom>
                <a:solidFill>
                  <a:srgbClr val="C00000"/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sv-SE" sz="14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B</a:t>
                  </a:r>
                  <a:endPara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17" name="Rectangle 116"/>
                <p:cNvSpPr/>
                <p:nvPr/>
              </p:nvSpPr>
              <p:spPr>
                <a:xfrm>
                  <a:off x="6209692" y="3118900"/>
                  <a:ext cx="180000" cy="180000"/>
                </a:xfrm>
                <a:prstGeom prst="rect">
                  <a:avLst/>
                </a:prstGeom>
                <a:solidFill>
                  <a:srgbClr val="C00000"/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18" name="Rectangle 117"/>
                <p:cNvSpPr/>
                <p:nvPr/>
              </p:nvSpPr>
              <p:spPr>
                <a:xfrm>
                  <a:off x="6914485" y="3113002"/>
                  <a:ext cx="180000" cy="180000"/>
                </a:xfrm>
                <a:prstGeom prst="rect">
                  <a:avLst/>
                </a:prstGeom>
                <a:solidFill>
                  <a:srgbClr val="C00000"/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19" name="Rectangle 118"/>
                <p:cNvSpPr/>
                <p:nvPr/>
              </p:nvSpPr>
              <p:spPr>
                <a:xfrm>
                  <a:off x="4033759" y="3854822"/>
                  <a:ext cx="180000" cy="180000"/>
                </a:xfrm>
                <a:prstGeom prst="rect">
                  <a:avLst/>
                </a:prstGeom>
                <a:solidFill>
                  <a:srgbClr val="C00000"/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20" name="Rectangle 119"/>
                <p:cNvSpPr/>
                <p:nvPr/>
              </p:nvSpPr>
              <p:spPr>
                <a:xfrm>
                  <a:off x="4771822" y="3871756"/>
                  <a:ext cx="180000" cy="180000"/>
                </a:xfrm>
                <a:prstGeom prst="rect">
                  <a:avLst/>
                </a:prstGeom>
                <a:solidFill>
                  <a:srgbClr val="C00000"/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21" name="Rectangle 120"/>
                <p:cNvSpPr/>
                <p:nvPr/>
              </p:nvSpPr>
              <p:spPr>
                <a:xfrm>
                  <a:off x="5487927" y="3871756"/>
                  <a:ext cx="180000" cy="180000"/>
                </a:xfrm>
                <a:prstGeom prst="rect">
                  <a:avLst/>
                </a:prstGeom>
                <a:solidFill>
                  <a:srgbClr val="C00000"/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22" name="Rectangle 121"/>
                <p:cNvSpPr/>
                <p:nvPr/>
              </p:nvSpPr>
              <p:spPr>
                <a:xfrm>
                  <a:off x="6207927" y="3872094"/>
                  <a:ext cx="180000" cy="180000"/>
                </a:xfrm>
                <a:prstGeom prst="rect">
                  <a:avLst/>
                </a:prstGeom>
                <a:solidFill>
                  <a:srgbClr val="C00000"/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23" name="Rectangle 122"/>
                <p:cNvSpPr/>
                <p:nvPr/>
              </p:nvSpPr>
              <p:spPr>
                <a:xfrm>
                  <a:off x="6912720" y="3866196"/>
                  <a:ext cx="180000" cy="180000"/>
                </a:xfrm>
                <a:prstGeom prst="rect">
                  <a:avLst/>
                </a:prstGeom>
                <a:solidFill>
                  <a:srgbClr val="C00000"/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24" name="Rectangle 123"/>
                <p:cNvSpPr/>
                <p:nvPr/>
              </p:nvSpPr>
              <p:spPr>
                <a:xfrm>
                  <a:off x="4027643" y="4617212"/>
                  <a:ext cx="180000" cy="180000"/>
                </a:xfrm>
                <a:prstGeom prst="rect">
                  <a:avLst/>
                </a:prstGeom>
                <a:solidFill>
                  <a:srgbClr val="C00000"/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25" name="Rectangle 124"/>
                <p:cNvSpPr/>
                <p:nvPr/>
              </p:nvSpPr>
              <p:spPr>
                <a:xfrm>
                  <a:off x="4765706" y="4617212"/>
                  <a:ext cx="180000" cy="180000"/>
                </a:xfrm>
                <a:prstGeom prst="rect">
                  <a:avLst/>
                </a:prstGeom>
                <a:solidFill>
                  <a:srgbClr val="C00000"/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26" name="Rectangle 125"/>
                <p:cNvSpPr/>
                <p:nvPr/>
              </p:nvSpPr>
              <p:spPr>
                <a:xfrm>
                  <a:off x="5481811" y="4617212"/>
                  <a:ext cx="180000" cy="180000"/>
                </a:xfrm>
                <a:prstGeom prst="rect">
                  <a:avLst/>
                </a:prstGeom>
                <a:solidFill>
                  <a:srgbClr val="C00000"/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27" name="Rectangle 126"/>
                <p:cNvSpPr/>
                <p:nvPr/>
              </p:nvSpPr>
              <p:spPr>
                <a:xfrm>
                  <a:off x="6201811" y="4617550"/>
                  <a:ext cx="180000" cy="180000"/>
                </a:xfrm>
                <a:prstGeom prst="rect">
                  <a:avLst/>
                </a:prstGeom>
                <a:solidFill>
                  <a:srgbClr val="C00000"/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28" name="Rectangle 127"/>
                <p:cNvSpPr/>
                <p:nvPr/>
              </p:nvSpPr>
              <p:spPr>
                <a:xfrm>
                  <a:off x="6915071" y="4611652"/>
                  <a:ext cx="180000" cy="180000"/>
                </a:xfrm>
                <a:prstGeom prst="rect">
                  <a:avLst/>
                </a:prstGeom>
                <a:solidFill>
                  <a:srgbClr val="C00000"/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29" name="TextBox 128"/>
                <p:cNvSpPr txBox="1"/>
                <p:nvPr/>
              </p:nvSpPr>
              <p:spPr>
                <a:xfrm>
                  <a:off x="3962029" y="1117877"/>
                  <a:ext cx="2352115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sv-SE" sz="14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3366CC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Picture order count (POC)</a:t>
                  </a:r>
                  <a:endPara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66CC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cxnSp>
              <p:nvCxnSpPr>
                <p:cNvPr id="130" name="Straight Arrow Connector 129"/>
                <p:cNvCxnSpPr/>
                <p:nvPr/>
              </p:nvCxnSpPr>
              <p:spPr>
                <a:xfrm flipH="1" flipV="1">
                  <a:off x="5694765" y="3302925"/>
                  <a:ext cx="272891" cy="169748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31" name="TextBox 130"/>
                <p:cNvSpPr txBox="1"/>
                <p:nvPr/>
              </p:nvSpPr>
              <p:spPr>
                <a:xfrm>
                  <a:off x="5660166" y="3472673"/>
                  <a:ext cx="885242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sv-SE" sz="12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Base frame</a:t>
                  </a:r>
                  <a:endPara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32" name="TextBox 131"/>
                <p:cNvSpPr txBox="1"/>
                <p:nvPr/>
              </p:nvSpPr>
              <p:spPr>
                <a:xfrm>
                  <a:off x="3998582" y="1999127"/>
                  <a:ext cx="1062920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sv-SE" sz="12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Current frame</a:t>
                  </a:r>
                  <a:endPara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cxnSp>
              <p:nvCxnSpPr>
                <p:cNvPr id="133" name="Straight Arrow Connector 132"/>
                <p:cNvCxnSpPr/>
                <p:nvPr/>
              </p:nvCxnSpPr>
              <p:spPr>
                <a:xfrm flipV="1">
                  <a:off x="4250200" y="2191507"/>
                  <a:ext cx="229811" cy="220857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34" name="Straight Arrow Connector 133"/>
                <p:cNvCxnSpPr/>
                <p:nvPr/>
              </p:nvCxnSpPr>
              <p:spPr>
                <a:xfrm>
                  <a:off x="4140480" y="3384639"/>
                  <a:ext cx="1433207" cy="0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headEnd type="triangle"/>
                  <a:tailEnd type="triangle"/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135" name="Straight Arrow Connector 134"/>
                <p:cNvCxnSpPr/>
                <p:nvPr/>
              </p:nvCxnSpPr>
              <p:spPr>
                <a:xfrm>
                  <a:off x="5815722" y="2405219"/>
                  <a:ext cx="0" cy="772486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headEnd type="triangle"/>
                  <a:tailEnd type="triangle"/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  <p:pic>
              <p:nvPicPr>
                <p:cNvPr id="136" name="Picture 135"/>
                <p:cNvPicPr>
                  <a:picLocks noChangeAspect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4672753" y="3439980"/>
                  <a:ext cx="297109" cy="199696"/>
                </a:xfrm>
                <a:prstGeom prst="rect">
                  <a:avLst/>
                </a:prstGeom>
              </p:spPr>
            </p:pic>
            <p:pic>
              <p:nvPicPr>
                <p:cNvPr id="137" name="Picture 136"/>
                <p:cNvPicPr>
                  <a:picLocks noChangeAspect="1"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5886131" y="2681517"/>
                  <a:ext cx="315680" cy="238145"/>
                </a:xfrm>
                <a:prstGeom prst="rect">
                  <a:avLst/>
                </a:prstGeom>
              </p:spPr>
            </p:pic>
          </p:grpSp>
          <p:sp>
            <p:nvSpPr>
              <p:cNvPr id="100" name="TextBox 99"/>
              <p:cNvSpPr txBox="1"/>
              <p:nvPr/>
            </p:nvSpPr>
            <p:spPr>
              <a:xfrm rot="16200000">
                <a:off x="2239835" y="2856532"/>
                <a:ext cx="2352115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sv-SE" sz="1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3366CC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View ID (VID)</a:t>
                </a: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3366CC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38" name="Group 137"/>
          <p:cNvGrpSpPr/>
          <p:nvPr/>
        </p:nvGrpSpPr>
        <p:grpSpPr>
          <a:xfrm>
            <a:off x="629100" y="2130553"/>
            <a:ext cx="8492799" cy="4064736"/>
            <a:chOff x="1006064" y="1183239"/>
            <a:chExt cx="8492799" cy="4064736"/>
          </a:xfrm>
        </p:grpSpPr>
        <p:sp>
          <p:nvSpPr>
            <p:cNvPr id="139" name="Rectangle 138"/>
            <p:cNvSpPr/>
            <p:nvPr/>
          </p:nvSpPr>
          <p:spPr>
            <a:xfrm>
              <a:off x="1006064" y="1183239"/>
              <a:ext cx="8492799" cy="406473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TextBox 139"/>
            <p:cNvSpPr txBox="1"/>
            <p:nvPr/>
          </p:nvSpPr>
          <p:spPr>
            <a:xfrm>
              <a:off x="4007259" y="1429093"/>
              <a:ext cx="311655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</a:t>
              </a:r>
              <a:r>
                <a:rPr kumimoji="0" lang="sv-SE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                 2                 0                   4                  3</a:t>
              </a:r>
              <a:endPara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Rectangle 140"/>
            <p:cNvSpPr/>
            <p:nvPr/>
          </p:nvSpPr>
          <p:spPr>
            <a:xfrm>
              <a:off x="5489692" y="3118562"/>
              <a:ext cx="180000" cy="180000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B</a:t>
              </a: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TextBox 141"/>
            <p:cNvSpPr txBox="1"/>
            <p:nvPr/>
          </p:nvSpPr>
          <p:spPr>
            <a:xfrm>
              <a:off x="3998582" y="1217560"/>
              <a:ext cx="168918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Decoding order (DO)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TextBox 142"/>
            <p:cNvSpPr txBox="1"/>
            <p:nvPr/>
          </p:nvSpPr>
          <p:spPr>
            <a:xfrm rot="5400000">
              <a:off x="2276935" y="3115745"/>
              <a:ext cx="324960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              </a:t>
              </a:r>
              <a:r>
                <a:rPr kumimoji="0" lang="sv-SE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</a:t>
              </a:r>
              <a:r>
                <a:rPr kumimoji="0" lang="sv-SE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                  0             4               </a:t>
              </a:r>
              <a:r>
                <a:rPr kumimoji="0" lang="sv-SE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3</a:t>
              </a:r>
              <a:endPara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Rectangle 143"/>
            <p:cNvSpPr/>
            <p:nvPr/>
          </p:nvSpPr>
          <p:spPr>
            <a:xfrm>
              <a:off x="4020952" y="1657147"/>
              <a:ext cx="3086859" cy="314889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Rectangle 144"/>
            <p:cNvSpPr/>
            <p:nvPr/>
          </p:nvSpPr>
          <p:spPr>
            <a:xfrm>
              <a:off x="4033759" y="1672232"/>
              <a:ext cx="180000" cy="180000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Rectangle 145"/>
            <p:cNvSpPr/>
            <p:nvPr/>
          </p:nvSpPr>
          <p:spPr>
            <a:xfrm>
              <a:off x="4771822" y="1672232"/>
              <a:ext cx="180000" cy="180000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Rectangle 146"/>
            <p:cNvSpPr/>
            <p:nvPr/>
          </p:nvSpPr>
          <p:spPr>
            <a:xfrm>
              <a:off x="5487927" y="1672232"/>
              <a:ext cx="180000" cy="18000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Rectangle 147"/>
            <p:cNvSpPr/>
            <p:nvPr/>
          </p:nvSpPr>
          <p:spPr>
            <a:xfrm>
              <a:off x="6207927" y="1672570"/>
              <a:ext cx="180000" cy="180000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Rectangle 148"/>
            <p:cNvSpPr/>
            <p:nvPr/>
          </p:nvSpPr>
          <p:spPr>
            <a:xfrm>
              <a:off x="6912720" y="1666672"/>
              <a:ext cx="180000" cy="180000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Rectangle 149"/>
            <p:cNvSpPr/>
            <p:nvPr/>
          </p:nvSpPr>
          <p:spPr>
            <a:xfrm>
              <a:off x="4028148" y="2405368"/>
              <a:ext cx="180000" cy="1800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Rectangle 150"/>
            <p:cNvSpPr/>
            <p:nvPr/>
          </p:nvSpPr>
          <p:spPr>
            <a:xfrm>
              <a:off x="4774678" y="2405368"/>
              <a:ext cx="180000" cy="180000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Rectangle 151"/>
            <p:cNvSpPr/>
            <p:nvPr/>
          </p:nvSpPr>
          <p:spPr>
            <a:xfrm>
              <a:off x="5490783" y="2405368"/>
              <a:ext cx="180000" cy="180000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Rectangle 152"/>
            <p:cNvSpPr/>
            <p:nvPr/>
          </p:nvSpPr>
          <p:spPr>
            <a:xfrm>
              <a:off x="6210783" y="2405706"/>
              <a:ext cx="180000" cy="180000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Rectangle 153"/>
            <p:cNvSpPr/>
            <p:nvPr/>
          </p:nvSpPr>
          <p:spPr>
            <a:xfrm>
              <a:off x="6915576" y="2399808"/>
              <a:ext cx="180000" cy="180000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Rectangle 154"/>
            <p:cNvSpPr/>
            <p:nvPr/>
          </p:nvSpPr>
          <p:spPr>
            <a:xfrm>
              <a:off x="4027057" y="3118562"/>
              <a:ext cx="180000" cy="180000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Rectangle 155"/>
            <p:cNvSpPr/>
            <p:nvPr/>
          </p:nvSpPr>
          <p:spPr>
            <a:xfrm>
              <a:off x="4773587" y="3118562"/>
              <a:ext cx="180000" cy="180000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Rectangle 156"/>
            <p:cNvSpPr/>
            <p:nvPr/>
          </p:nvSpPr>
          <p:spPr>
            <a:xfrm>
              <a:off x="6209692" y="3118900"/>
              <a:ext cx="180000" cy="180000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Rectangle 157"/>
            <p:cNvSpPr/>
            <p:nvPr/>
          </p:nvSpPr>
          <p:spPr>
            <a:xfrm>
              <a:off x="6914485" y="3113002"/>
              <a:ext cx="180000" cy="180000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Rectangle 158"/>
            <p:cNvSpPr/>
            <p:nvPr/>
          </p:nvSpPr>
          <p:spPr>
            <a:xfrm>
              <a:off x="4033759" y="3854822"/>
              <a:ext cx="180000" cy="180000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Rectangle 159"/>
            <p:cNvSpPr/>
            <p:nvPr/>
          </p:nvSpPr>
          <p:spPr>
            <a:xfrm>
              <a:off x="4771822" y="3871756"/>
              <a:ext cx="180000" cy="180000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Rectangle 160"/>
            <p:cNvSpPr/>
            <p:nvPr/>
          </p:nvSpPr>
          <p:spPr>
            <a:xfrm>
              <a:off x="5487927" y="3871756"/>
              <a:ext cx="180000" cy="180000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Rectangle 161"/>
            <p:cNvSpPr/>
            <p:nvPr/>
          </p:nvSpPr>
          <p:spPr>
            <a:xfrm>
              <a:off x="6207927" y="3872094"/>
              <a:ext cx="180000" cy="180000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Rectangle 162"/>
            <p:cNvSpPr/>
            <p:nvPr/>
          </p:nvSpPr>
          <p:spPr>
            <a:xfrm>
              <a:off x="6912720" y="3866196"/>
              <a:ext cx="180000" cy="180000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Rectangle 163"/>
            <p:cNvSpPr/>
            <p:nvPr/>
          </p:nvSpPr>
          <p:spPr>
            <a:xfrm>
              <a:off x="4027643" y="4617212"/>
              <a:ext cx="180000" cy="180000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Rectangle 164"/>
            <p:cNvSpPr/>
            <p:nvPr/>
          </p:nvSpPr>
          <p:spPr>
            <a:xfrm>
              <a:off x="4765706" y="4617212"/>
              <a:ext cx="180000" cy="180000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Rectangle 165"/>
            <p:cNvSpPr/>
            <p:nvPr/>
          </p:nvSpPr>
          <p:spPr>
            <a:xfrm>
              <a:off x="5481811" y="4617212"/>
              <a:ext cx="180000" cy="180000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Rectangle 166"/>
            <p:cNvSpPr/>
            <p:nvPr/>
          </p:nvSpPr>
          <p:spPr>
            <a:xfrm>
              <a:off x="6201811" y="4617550"/>
              <a:ext cx="180000" cy="180000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Rectangle 167"/>
            <p:cNvSpPr/>
            <p:nvPr/>
          </p:nvSpPr>
          <p:spPr>
            <a:xfrm>
              <a:off x="6915071" y="4611652"/>
              <a:ext cx="180000" cy="180000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TextBox 168"/>
            <p:cNvSpPr txBox="1"/>
            <p:nvPr/>
          </p:nvSpPr>
          <p:spPr>
            <a:xfrm rot="16200000">
              <a:off x="2747415" y="2368288"/>
              <a:ext cx="183697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View order index (VOI)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cxnSp>
          <p:nvCxnSpPr>
            <p:cNvPr id="170" name="Straight Arrow Connector 169"/>
            <p:cNvCxnSpPr/>
            <p:nvPr/>
          </p:nvCxnSpPr>
          <p:spPr>
            <a:xfrm flipH="1" flipV="1">
              <a:off x="5694765" y="3302925"/>
              <a:ext cx="272891" cy="16974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71" name="TextBox 170"/>
            <p:cNvSpPr txBox="1"/>
            <p:nvPr/>
          </p:nvSpPr>
          <p:spPr>
            <a:xfrm>
              <a:off x="5660166" y="3472673"/>
              <a:ext cx="88524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Base frame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TextBox 171"/>
            <p:cNvSpPr txBox="1"/>
            <p:nvPr/>
          </p:nvSpPr>
          <p:spPr>
            <a:xfrm>
              <a:off x="3998582" y="1999127"/>
              <a:ext cx="106292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Current frame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cxnSp>
          <p:nvCxnSpPr>
            <p:cNvPr id="173" name="Straight Arrow Connector 172"/>
            <p:cNvCxnSpPr/>
            <p:nvPr/>
          </p:nvCxnSpPr>
          <p:spPr>
            <a:xfrm flipV="1">
              <a:off x="4250200" y="2191507"/>
              <a:ext cx="229811" cy="22085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74" name="Freeform 173"/>
            <p:cNvSpPr/>
            <p:nvPr/>
          </p:nvSpPr>
          <p:spPr>
            <a:xfrm>
              <a:off x="4094357" y="3326908"/>
              <a:ext cx="1441450" cy="242304"/>
            </a:xfrm>
            <a:custGeom>
              <a:avLst/>
              <a:gdLst>
                <a:gd name="connsiteX0" fmla="*/ 1441450 w 1441450"/>
                <a:gd name="connsiteY0" fmla="*/ 0 h 242304"/>
                <a:gd name="connsiteX1" fmla="*/ 685800 w 1441450"/>
                <a:gd name="connsiteY1" fmla="*/ 241300 h 242304"/>
                <a:gd name="connsiteX2" fmla="*/ 0 w 1441450"/>
                <a:gd name="connsiteY2" fmla="*/ 69850 h 242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41450" h="242304">
                  <a:moveTo>
                    <a:pt x="1441450" y="0"/>
                  </a:moveTo>
                  <a:cubicBezTo>
                    <a:pt x="1183746" y="114829"/>
                    <a:pt x="926042" y="229658"/>
                    <a:pt x="685800" y="241300"/>
                  </a:cubicBezTo>
                  <a:cubicBezTo>
                    <a:pt x="445558" y="252942"/>
                    <a:pt x="222779" y="161396"/>
                    <a:pt x="0" y="69850"/>
                  </a:cubicBezTo>
                </a:path>
              </a:pathLst>
            </a:custGeom>
            <a:noFill/>
            <a:ln>
              <a:headEnd type="none"/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Freeform 174"/>
            <p:cNvSpPr/>
            <p:nvPr/>
          </p:nvSpPr>
          <p:spPr>
            <a:xfrm>
              <a:off x="5758423" y="1746244"/>
              <a:ext cx="299510" cy="1447806"/>
            </a:xfrm>
            <a:custGeom>
              <a:avLst/>
              <a:gdLst>
                <a:gd name="connsiteX0" fmla="*/ 13727 w 299510"/>
                <a:gd name="connsiteY0" fmla="*/ 1447806 h 1447806"/>
                <a:gd name="connsiteX1" fmla="*/ 299477 w 299510"/>
                <a:gd name="connsiteY1" fmla="*/ 755656 h 1447806"/>
                <a:gd name="connsiteX2" fmla="*/ 32777 w 299510"/>
                <a:gd name="connsiteY2" fmla="*/ 6 h 1447806"/>
                <a:gd name="connsiteX3" fmla="*/ 13727 w 299510"/>
                <a:gd name="connsiteY3" fmla="*/ 768356 h 1447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9510" h="1447806">
                  <a:moveTo>
                    <a:pt x="13727" y="1447806"/>
                  </a:moveTo>
                  <a:cubicBezTo>
                    <a:pt x="155014" y="1222381"/>
                    <a:pt x="296302" y="996956"/>
                    <a:pt x="299477" y="755656"/>
                  </a:cubicBezTo>
                  <a:cubicBezTo>
                    <a:pt x="302652" y="514356"/>
                    <a:pt x="80402" y="-2111"/>
                    <a:pt x="32777" y="6"/>
                  </a:cubicBezTo>
                  <a:cubicBezTo>
                    <a:pt x="-14848" y="2123"/>
                    <a:pt x="-561" y="385239"/>
                    <a:pt x="13727" y="768356"/>
                  </a:cubicBezTo>
                </a:path>
              </a:pathLst>
            </a:custGeom>
            <a:noFill/>
            <a:ln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76" name="Group 175"/>
            <p:cNvGrpSpPr/>
            <p:nvPr/>
          </p:nvGrpSpPr>
          <p:grpSpPr>
            <a:xfrm>
              <a:off x="5493582" y="1682317"/>
              <a:ext cx="155161" cy="154207"/>
              <a:chOff x="5493582" y="1682317"/>
              <a:chExt cx="155161" cy="154207"/>
            </a:xfrm>
          </p:grpSpPr>
          <p:cxnSp>
            <p:nvCxnSpPr>
              <p:cNvPr id="182" name="Straight Connector 181"/>
              <p:cNvCxnSpPr/>
              <p:nvPr/>
            </p:nvCxnSpPr>
            <p:spPr>
              <a:xfrm>
                <a:off x="5506613" y="1682317"/>
                <a:ext cx="142130" cy="15420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Straight Connector 182"/>
              <p:cNvCxnSpPr/>
              <p:nvPr/>
            </p:nvCxnSpPr>
            <p:spPr>
              <a:xfrm flipV="1">
                <a:off x="5493582" y="1689308"/>
                <a:ext cx="155161" cy="14721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7" name="Group 176"/>
            <p:cNvGrpSpPr/>
            <p:nvPr/>
          </p:nvGrpSpPr>
          <p:grpSpPr>
            <a:xfrm>
              <a:off x="5495304" y="3138504"/>
              <a:ext cx="155161" cy="154207"/>
              <a:chOff x="5493582" y="1682317"/>
              <a:chExt cx="155161" cy="154207"/>
            </a:xfrm>
          </p:grpSpPr>
          <p:cxnSp>
            <p:nvCxnSpPr>
              <p:cNvPr id="180" name="Straight Connector 179"/>
              <p:cNvCxnSpPr/>
              <p:nvPr/>
            </p:nvCxnSpPr>
            <p:spPr>
              <a:xfrm flipV="1">
                <a:off x="5493582" y="1689308"/>
                <a:ext cx="155161" cy="14721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Straight Connector 180"/>
              <p:cNvCxnSpPr/>
              <p:nvPr/>
            </p:nvCxnSpPr>
            <p:spPr>
              <a:xfrm>
                <a:off x="5506613" y="1682317"/>
                <a:ext cx="142130" cy="15420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78" name="Picture 177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4737678" y="3603409"/>
              <a:ext cx="208028" cy="120656"/>
            </a:xfrm>
            <a:prstGeom prst="rect">
              <a:avLst/>
            </a:prstGeom>
          </p:spPr>
        </p:pic>
        <p:pic>
          <p:nvPicPr>
            <p:cNvPr id="179" name="Picture 178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5831210" y="2404181"/>
              <a:ext cx="200058" cy="1520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8534091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38" grpId="0"/>
      <p:bldP spid="3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34427D-BC02-4BB6-9552-FEF7E6C4F2BF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sv-S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618691" y="803956"/>
            <a:ext cx="7896659" cy="736844"/>
          </a:xfrm>
        </p:spPr>
        <p:txBody>
          <a:bodyPr/>
          <a:lstStyle/>
          <a:p>
            <a:r>
              <a:rPr lang="en-US" dirty="0"/>
              <a:t>Rate Distortion Analysis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747" y="3801883"/>
            <a:ext cx="4219662" cy="26785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8769" y="3828485"/>
            <a:ext cx="4101202" cy="26253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0345" y="1156082"/>
            <a:ext cx="4471165" cy="272577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60502" y="1737435"/>
            <a:ext cx="425047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NimbusRomNo9L-Regu"/>
              </a:rPr>
              <a:t>Generic Compression </a:t>
            </a:r>
            <a:r>
              <a:rPr lang="en-US" sz="1400" dirty="0">
                <a:solidFill>
                  <a:srgbClr val="000000"/>
                </a:solidFill>
                <a:latin typeface="NimbusRomNo9L-Regu"/>
              </a:rPr>
              <a:t>Scheme (GCS) </a:t>
            </a:r>
            <a:endParaRPr lang="en-US" sz="1400" dirty="0" smtClean="0">
              <a:solidFill>
                <a:srgbClr val="000000"/>
              </a:solidFill>
              <a:latin typeface="NimbusRomNo9L-Regu"/>
            </a:endParaRPr>
          </a:p>
          <a:p>
            <a:r>
              <a:rPr lang="en-US" sz="1400" dirty="0" smtClean="0">
                <a:solidFill>
                  <a:srgbClr val="000000"/>
                </a:solidFill>
                <a:latin typeface="NimbusRomNo9L-Regu"/>
              </a:rPr>
              <a:t>Plenoptic Image Coder </a:t>
            </a:r>
            <a:r>
              <a:rPr lang="en-US" sz="1400" dirty="0">
                <a:solidFill>
                  <a:srgbClr val="000000"/>
                </a:solidFill>
                <a:latin typeface="NimbusRomNo9L-Regu"/>
              </a:rPr>
              <a:t>(PIC) </a:t>
            </a:r>
            <a:r>
              <a:rPr lang="en-US" sz="1400" dirty="0" smtClean="0">
                <a:solidFill>
                  <a:srgbClr val="000000"/>
                </a:solidFill>
                <a:latin typeface="NimbusRomNo9L-Regu"/>
              </a:rPr>
              <a:t> </a:t>
            </a:r>
          </a:p>
          <a:p>
            <a:r>
              <a:rPr lang="en-US" sz="1400" dirty="0" smtClean="0">
                <a:solidFill>
                  <a:srgbClr val="000000"/>
                </a:solidFill>
                <a:latin typeface="NimbusRomNo9L-Regu"/>
              </a:rPr>
              <a:t>Pseudo Sequence Encoder </a:t>
            </a:r>
            <a:r>
              <a:rPr lang="en-US" sz="1400" dirty="0">
                <a:solidFill>
                  <a:srgbClr val="000000"/>
                </a:solidFill>
                <a:latin typeface="NimbusRomNo9L-Regu"/>
              </a:rPr>
              <a:t>(PSE) </a:t>
            </a:r>
            <a:endParaRPr lang="en-US" sz="1400" dirty="0" smtClean="0">
              <a:solidFill>
                <a:srgbClr val="000000"/>
              </a:solidFill>
              <a:latin typeface="NimbusRomNo9L-Regu"/>
            </a:endParaRPr>
          </a:p>
          <a:p>
            <a:r>
              <a:rPr lang="en-US" sz="1400" dirty="0" smtClean="0">
                <a:solidFill>
                  <a:srgbClr val="000000"/>
                </a:solidFill>
                <a:latin typeface="NimbusRomNo9L-Regu"/>
              </a:rPr>
              <a:t>Image </a:t>
            </a:r>
            <a:r>
              <a:rPr lang="en-US" sz="1400" dirty="0">
                <a:solidFill>
                  <a:srgbClr val="000000"/>
                </a:solidFill>
                <a:latin typeface="NimbusRomNo9L-Regu"/>
              </a:rPr>
              <a:t>B-coder (IBC) </a:t>
            </a:r>
            <a:endParaRPr lang="en-US" sz="1400" dirty="0" smtClean="0">
              <a:solidFill>
                <a:srgbClr val="000000"/>
              </a:solidFill>
              <a:latin typeface="NimbusRomNo9L-Regu"/>
            </a:endParaRPr>
          </a:p>
          <a:p>
            <a:r>
              <a:rPr lang="en-US" sz="1400" dirty="0" smtClean="0">
                <a:solidFill>
                  <a:srgbClr val="000000"/>
                </a:solidFill>
                <a:latin typeface="NimbusRomNo9L-Regu"/>
              </a:rPr>
              <a:t>HEVC (JPEG-PLENO anchor scheme) </a:t>
            </a:r>
          </a:p>
          <a:p>
            <a:r>
              <a:rPr lang="en-US" sz="1400" dirty="0" smtClean="0">
                <a:solidFill>
                  <a:srgbClr val="000000"/>
                </a:solidFill>
                <a:latin typeface="NimbusRomNo9L-Regu"/>
              </a:rPr>
              <a:t>X265</a:t>
            </a:r>
            <a:r>
              <a:rPr lang="en-US" sz="1400" dirty="0" smtClean="0"/>
              <a:t> </a:t>
            </a:r>
            <a:r>
              <a:rPr lang="en-US" sz="1400" dirty="0">
                <a:solidFill>
                  <a:srgbClr val="000000"/>
                </a:solidFill>
                <a:latin typeface="NimbusRomNo9L-Regu"/>
              </a:rPr>
              <a:t>(JPEG-PLENO </a:t>
            </a:r>
            <a:r>
              <a:rPr lang="en-US" sz="1400" dirty="0" smtClean="0">
                <a:solidFill>
                  <a:srgbClr val="000000"/>
                </a:solidFill>
                <a:latin typeface="NimbusRomNo9L-Regu"/>
              </a:rPr>
              <a:t>anchor scheme)</a:t>
            </a:r>
          </a:p>
          <a:p>
            <a:r>
              <a:rPr lang="en-US" sz="1400" dirty="0" smtClean="0">
                <a:solidFill>
                  <a:srgbClr val="000000"/>
                </a:solidFill>
                <a:latin typeface="NimbusRomNo9L-Regu"/>
              </a:rPr>
              <a:t>JPEG (ICME anchor scheme)</a:t>
            </a:r>
            <a:r>
              <a:rPr lang="en-US" sz="1400" dirty="0"/>
              <a:t/>
            </a:r>
            <a:br>
              <a:rPr lang="en-US" sz="1400" dirty="0"/>
            </a:b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16061659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34427D-BC02-4BB6-9552-FEF7E6C4F2BF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sv-S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618691" y="803956"/>
            <a:ext cx="7896659" cy="736844"/>
          </a:xfrm>
        </p:spPr>
        <p:txBody>
          <a:bodyPr/>
          <a:lstStyle/>
          <a:p>
            <a:r>
              <a:rPr lang="en-US" dirty="0"/>
              <a:t>Rate Distortion Analysis</a:t>
            </a:r>
          </a:p>
        </p:txBody>
      </p:sp>
      <p:sp>
        <p:nvSpPr>
          <p:cNvPr id="8" name="Rectangle 7"/>
          <p:cNvSpPr/>
          <p:nvPr/>
        </p:nvSpPr>
        <p:spPr>
          <a:xfrm>
            <a:off x="618691" y="1668063"/>
            <a:ext cx="425047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NimbusRomNo9L-Regu"/>
              </a:rPr>
              <a:t>Generic Compression </a:t>
            </a:r>
            <a:r>
              <a:rPr lang="en-US" sz="1400" dirty="0">
                <a:solidFill>
                  <a:srgbClr val="000000"/>
                </a:solidFill>
                <a:latin typeface="NimbusRomNo9L-Regu"/>
              </a:rPr>
              <a:t>Scheme (GCS) </a:t>
            </a:r>
            <a:endParaRPr lang="en-US" sz="1400" dirty="0" smtClean="0">
              <a:solidFill>
                <a:srgbClr val="000000"/>
              </a:solidFill>
              <a:latin typeface="NimbusRomNo9L-Regu"/>
            </a:endParaRPr>
          </a:p>
          <a:p>
            <a:r>
              <a:rPr lang="en-US" sz="1400" dirty="0" smtClean="0">
                <a:solidFill>
                  <a:srgbClr val="000000"/>
                </a:solidFill>
                <a:latin typeface="NimbusRomNo9L-Regu"/>
              </a:rPr>
              <a:t>HEVC (JPEG-PLENO anchor scheme) </a:t>
            </a:r>
          </a:p>
          <a:p>
            <a:r>
              <a:rPr lang="en-US" sz="1400" dirty="0" smtClean="0">
                <a:solidFill>
                  <a:srgbClr val="000000"/>
                </a:solidFill>
                <a:latin typeface="NimbusRomNo9L-Regu"/>
              </a:rPr>
              <a:t>X265</a:t>
            </a:r>
            <a:r>
              <a:rPr lang="en-US" sz="1400" dirty="0" smtClean="0"/>
              <a:t> </a:t>
            </a:r>
            <a:r>
              <a:rPr lang="en-US" sz="1400" dirty="0">
                <a:solidFill>
                  <a:srgbClr val="000000"/>
                </a:solidFill>
                <a:latin typeface="NimbusRomNo9L-Regu"/>
              </a:rPr>
              <a:t>(JPEG-PLENO </a:t>
            </a:r>
            <a:r>
              <a:rPr lang="en-US" sz="1400" dirty="0" smtClean="0">
                <a:solidFill>
                  <a:srgbClr val="000000"/>
                </a:solidFill>
                <a:latin typeface="NimbusRomNo9L-Regu"/>
              </a:rPr>
              <a:t>anchor scheme)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7431" y="3957348"/>
            <a:ext cx="4073099" cy="23274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956" y="3966873"/>
            <a:ext cx="4039804" cy="226054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27431" y="1496094"/>
            <a:ext cx="4097403" cy="2389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17537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78299" y="1594042"/>
            <a:ext cx="7373700" cy="69195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sz="2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36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Future Work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69297" y="2391229"/>
            <a:ext cx="775175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sv-SE" sz="2000" dirty="0" smtClean="0">
                <a:solidFill>
                  <a:prstClr val="black"/>
                </a:solidFill>
                <a:latin typeface="Arial"/>
              </a:rPr>
              <a:t>Optimization of proposed framework</a:t>
            </a:r>
            <a:r>
              <a:rPr kumimoji="0" lang="sv-SE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Random Access and Scalability.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2000" dirty="0">
                <a:solidFill>
                  <a:prstClr val="black"/>
                </a:solidFill>
              </a:rPr>
              <a:t>Rate Distortion Optimization</a:t>
            </a:r>
            <a:r>
              <a:rPr lang="sv-SE" sz="2000" dirty="0" smtClean="0">
                <a:solidFill>
                  <a:prstClr val="black"/>
                </a:solidFill>
              </a:rPr>
              <a:t>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2000" dirty="0" smtClean="0">
                <a:solidFill>
                  <a:prstClr val="black"/>
                </a:solidFill>
              </a:rPr>
              <a:t>Novel prediction tools in proposed framework.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2000" dirty="0" smtClean="0">
                <a:solidFill>
                  <a:prstClr val="black"/>
                </a:solidFill>
              </a:rPr>
              <a:t>Compression of Raytrix plenoptic images.</a:t>
            </a:r>
            <a:endParaRPr lang="sv-SE" sz="2000" dirty="0">
              <a:solidFill>
                <a:prstClr val="black"/>
              </a:solidFill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sv-SE" sz="2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sv-S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sv-S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34427D-BC02-4BB6-9552-FEF7E6C4F2BF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sv-S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213912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2456" y="3000324"/>
            <a:ext cx="7912894" cy="652145"/>
          </a:xfrm>
        </p:spPr>
        <p:txBody>
          <a:bodyPr/>
          <a:lstStyle/>
          <a:p>
            <a:pPr algn="ctr"/>
            <a:r>
              <a:rPr lang="sv-SE" sz="3200" dirty="0" smtClean="0"/>
              <a:t>Thank you</a:t>
            </a:r>
            <a:endParaRPr lang="sv-SE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4427D-BC02-4BB6-9552-FEF7E6C4F2BF}" type="slidenum">
              <a:rPr lang="sv-SE" smtClean="0"/>
              <a:pPr/>
              <a:t>19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4070202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29099" y="1540801"/>
            <a:ext cx="7912895" cy="652145"/>
          </a:xfrm>
        </p:spPr>
        <p:txBody>
          <a:bodyPr/>
          <a:lstStyle/>
          <a:p>
            <a:r>
              <a:rPr lang="en-US" dirty="0"/>
              <a:t>Contents</a:t>
            </a:r>
            <a:endParaRPr lang="da-DK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 algn="just"/>
            <a:r>
              <a:rPr lang="sv-SE" dirty="0"/>
              <a:t>Introduction</a:t>
            </a:r>
          </a:p>
          <a:p>
            <a:pPr marL="342900" indent="-342900" algn="just"/>
            <a:r>
              <a:rPr lang="sv-SE" dirty="0"/>
              <a:t>Problem Statement</a:t>
            </a:r>
          </a:p>
          <a:p>
            <a:pPr marL="342900" indent="-342900" algn="just"/>
            <a:r>
              <a:rPr lang="sv-SE" dirty="0" smtClean="0"/>
              <a:t>Proposed </a:t>
            </a:r>
            <a:r>
              <a:rPr lang="sv-SE" dirty="0"/>
              <a:t>Compression Scheme</a:t>
            </a:r>
          </a:p>
          <a:p>
            <a:pPr marL="342900" indent="-342900" algn="just"/>
            <a:r>
              <a:rPr lang="sv-SE" dirty="0"/>
              <a:t>Future </a:t>
            </a:r>
            <a:r>
              <a:rPr lang="sv-SE" dirty="0" smtClean="0"/>
              <a:t>Work</a:t>
            </a:r>
            <a:endParaRPr lang="sv-SE" dirty="0"/>
          </a:p>
          <a:p>
            <a:pPr marL="342900" indent="-342900" algn="just"/>
            <a:endParaRPr lang="sv-SE" dirty="0">
              <a:solidFill>
                <a:schemeClr val="bg1">
                  <a:lumMod val="50000"/>
                </a:schemeClr>
              </a:solidFill>
            </a:endParaRPr>
          </a:p>
          <a:p>
            <a:pPr marL="342900" indent="-342900" algn="just"/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4427D-BC02-4BB6-9552-FEF7E6C4F2BF}" type="slidenum">
              <a:rPr lang="sv-SE" smtClean="0"/>
              <a:pPr/>
              <a:t>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34261715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Light Field Acquisation technologies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4427D-BC02-4BB6-9552-FEF7E6C4F2BF}" type="slidenum">
              <a:rPr lang="sv-SE" smtClean="0"/>
              <a:pPr/>
              <a:t>3</a:t>
            </a:fld>
            <a:endParaRPr lang="sv-SE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4114" y="3827776"/>
            <a:ext cx="5473836" cy="235409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29100" y="2277644"/>
            <a:ext cx="788625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Light field acquisition technologies capture spatial and angular information of the scene.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 smtClean="0"/>
              <a:t>Light field can be captured using: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v-SE" dirty="0" smtClean="0"/>
              <a:t>Multi-camera System.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v-SE" dirty="0" smtClean="0"/>
              <a:t>Plenoptic Camera.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807792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Light Field </a:t>
            </a:r>
            <a:r>
              <a:rPr lang="en-US" dirty="0"/>
              <a:t>Capturing </a:t>
            </a:r>
            <a:r>
              <a:rPr lang="en-US" dirty="0" smtClean="0"/>
              <a:t>using Multi-camera system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4427D-BC02-4BB6-9552-FEF7E6C4F2BF}" type="slidenum">
              <a:rPr lang="sv-SE" smtClean="0"/>
              <a:pPr/>
              <a:t>4</a:t>
            </a:fld>
            <a:endParaRPr lang="sv-SE" dirty="0"/>
          </a:p>
        </p:txBody>
      </p:sp>
      <p:sp>
        <p:nvSpPr>
          <p:cNvPr id="5" name="TextBox 4"/>
          <p:cNvSpPr txBox="1"/>
          <p:nvPr/>
        </p:nvSpPr>
        <p:spPr>
          <a:xfrm>
            <a:off x="783770" y="2277644"/>
            <a:ext cx="71578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 smtClean="0"/>
              <a:t>In multi-camera based light field </a:t>
            </a:r>
            <a:r>
              <a:rPr lang="en-US" dirty="0"/>
              <a:t>acquisition</a:t>
            </a:r>
            <a:r>
              <a:rPr lang="sv-SE" dirty="0" smtClean="0"/>
              <a:t>, each camera captures a single perspective of the scene.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423" y="3477967"/>
            <a:ext cx="6422571" cy="2601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26217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135" y="2816062"/>
            <a:ext cx="4963192" cy="3447517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816" y="3759748"/>
            <a:ext cx="1932688" cy="134247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82" t="44590" r="60466" b="46844"/>
          <a:stretch/>
        </p:blipFill>
        <p:spPr>
          <a:xfrm>
            <a:off x="4022917" y="4360981"/>
            <a:ext cx="295301" cy="295301"/>
          </a:xfrm>
          <a:prstGeom prst="ellipse">
            <a:avLst/>
          </a:prstGeom>
        </p:spPr>
      </p:pic>
      <p:sp>
        <p:nvSpPr>
          <p:cNvPr id="6" name="Rubrik 1"/>
          <p:cNvSpPr txBox="1">
            <a:spLocks/>
          </p:cNvSpPr>
          <p:nvPr/>
        </p:nvSpPr>
        <p:spPr>
          <a:xfrm>
            <a:off x="565600" y="1642401"/>
            <a:ext cx="7912894" cy="65214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800" b="1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Light Field Capturing using Plenoptic Camera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34427D-BC02-4BB6-9552-FEF7E6C4F2BF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sv-S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9100" y="2163917"/>
            <a:ext cx="7752900" cy="496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Each Micro-lens captures the angular information of the scene.</a:t>
            </a:r>
            <a:endParaRPr kumimoji="0" lang="sv-S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4022917" y="4367433"/>
            <a:ext cx="289636" cy="282396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40" t="43814" r="59880" b="46856"/>
          <a:stretch/>
        </p:blipFill>
        <p:spPr>
          <a:xfrm>
            <a:off x="2993538" y="3365623"/>
            <a:ext cx="2348393" cy="2348393"/>
          </a:xfrm>
          <a:prstGeom prst="ellipse">
            <a:avLst/>
          </a:prstGeom>
          <a:ln w="28575">
            <a:solidFill>
              <a:srgbClr val="FF0000"/>
            </a:solidFill>
          </a:ln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7"/>
          <a:srcRect l="8387" t="10539" r="13121" b="12013"/>
          <a:stretch/>
        </p:blipFill>
        <p:spPr>
          <a:xfrm>
            <a:off x="2993538" y="3365623"/>
            <a:ext cx="2337231" cy="2337231"/>
          </a:xfrm>
          <a:prstGeom prst="ellipse">
            <a:avLst/>
          </a:prstGeom>
          <a:ln>
            <a:solidFill>
              <a:srgbClr val="FF0000"/>
            </a:solidFill>
          </a:ln>
        </p:spPr>
      </p:pic>
      <p:cxnSp>
        <p:nvCxnSpPr>
          <p:cNvPr id="10" name="Straight Arrow Connector 9"/>
          <p:cNvCxnSpPr/>
          <p:nvPr/>
        </p:nvCxnSpPr>
        <p:spPr>
          <a:xfrm flipH="1">
            <a:off x="2747080" y="3676650"/>
            <a:ext cx="742961" cy="349537"/>
          </a:xfrm>
          <a:prstGeom prst="straightConnector1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H="1">
            <a:off x="2747081" y="3682014"/>
            <a:ext cx="1216825" cy="356154"/>
          </a:xfrm>
          <a:prstGeom prst="straightConnector1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>
            <a:off x="2747081" y="3685551"/>
            <a:ext cx="1799961" cy="341147"/>
          </a:xfrm>
          <a:prstGeom prst="straightConnector1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H="1" flipV="1">
            <a:off x="2747080" y="4037605"/>
            <a:ext cx="457211" cy="66624"/>
          </a:xfrm>
          <a:prstGeom prst="straightConnector1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H="1" flipV="1">
            <a:off x="2747090" y="4032051"/>
            <a:ext cx="1009650" cy="79706"/>
          </a:xfrm>
          <a:prstGeom prst="straightConnector1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flipH="1" flipV="1">
            <a:off x="2747090" y="4043213"/>
            <a:ext cx="1600200" cy="79706"/>
          </a:xfrm>
          <a:prstGeom prst="straightConnector1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flipH="1" flipV="1">
            <a:off x="2747090" y="4019978"/>
            <a:ext cx="2147789" cy="102941"/>
          </a:xfrm>
          <a:prstGeom prst="straightConnector1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 flipH="1" flipV="1">
            <a:off x="2747090" y="4066448"/>
            <a:ext cx="700087" cy="583381"/>
          </a:xfrm>
          <a:prstGeom prst="straightConnector1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flipH="1" flipV="1">
            <a:off x="2747090" y="4056603"/>
            <a:ext cx="1275827" cy="581500"/>
          </a:xfrm>
          <a:prstGeom prst="straightConnector1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 flipH="1" flipV="1">
            <a:off x="2747088" y="4044877"/>
            <a:ext cx="1859539" cy="593226"/>
          </a:xfrm>
          <a:prstGeom prst="straightConnector1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 flipH="1" flipV="1">
            <a:off x="2747086" y="4043213"/>
            <a:ext cx="2433641" cy="594890"/>
          </a:xfrm>
          <a:prstGeom prst="straightConnector1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/>
          <p:nvPr/>
        </p:nvCxnSpPr>
        <p:spPr>
          <a:xfrm flipH="1" flipV="1">
            <a:off x="2747086" y="4073720"/>
            <a:ext cx="513790" cy="1081449"/>
          </a:xfrm>
          <a:prstGeom prst="straightConnector1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/>
          <p:nvPr/>
        </p:nvCxnSpPr>
        <p:spPr>
          <a:xfrm flipH="1" flipV="1">
            <a:off x="2747084" y="4073721"/>
            <a:ext cx="1003298" cy="1061075"/>
          </a:xfrm>
          <a:prstGeom prst="straightConnector1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/>
          <p:nvPr/>
        </p:nvCxnSpPr>
        <p:spPr>
          <a:xfrm flipH="1" flipV="1">
            <a:off x="2747082" y="4058267"/>
            <a:ext cx="1491786" cy="1091982"/>
          </a:xfrm>
          <a:prstGeom prst="straightConnector1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/>
          <p:nvPr/>
        </p:nvCxnSpPr>
        <p:spPr>
          <a:xfrm flipH="1" flipV="1">
            <a:off x="2747081" y="4049331"/>
            <a:ext cx="1996825" cy="1085465"/>
          </a:xfrm>
          <a:prstGeom prst="straightConnector1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/>
          <p:nvPr/>
        </p:nvCxnSpPr>
        <p:spPr>
          <a:xfrm flipH="1" flipV="1">
            <a:off x="2422709" y="4041604"/>
            <a:ext cx="340519" cy="7272"/>
          </a:xfrm>
          <a:prstGeom prst="straightConnector1">
            <a:avLst/>
          </a:prstGeom>
          <a:ln w="57150"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7" name="Group 76"/>
          <p:cNvGrpSpPr/>
          <p:nvPr/>
        </p:nvGrpSpPr>
        <p:grpSpPr>
          <a:xfrm flipH="1">
            <a:off x="3067196" y="3679943"/>
            <a:ext cx="2322689" cy="1473031"/>
            <a:chOff x="3301293" y="644466"/>
            <a:chExt cx="2758018" cy="1473031"/>
          </a:xfrm>
        </p:grpSpPr>
        <p:pic>
          <p:nvPicPr>
            <p:cNvPr id="79" name="Picture 78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82" t="44590" r="60466" b="46844"/>
            <a:stretch/>
          </p:blipFill>
          <p:spPr>
            <a:xfrm>
              <a:off x="4901501" y="1382370"/>
              <a:ext cx="295301" cy="295301"/>
            </a:xfrm>
            <a:prstGeom prst="ellipse">
              <a:avLst/>
            </a:prstGeom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</p:pic>
        <p:sp>
          <p:nvSpPr>
            <p:cNvPr id="80" name="Oval 79"/>
            <p:cNvSpPr/>
            <p:nvPr/>
          </p:nvSpPr>
          <p:spPr>
            <a:xfrm>
              <a:off x="4901501" y="1388822"/>
              <a:ext cx="289636" cy="282396"/>
            </a:xfrm>
            <a:prstGeom prst="ellipse">
              <a:avLst/>
            </a:prstGeom>
            <a:noFill/>
            <a:ln w="1905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cxnSp>
          <p:nvCxnSpPr>
            <p:cNvPr id="81" name="Straight Arrow Connector 80"/>
            <p:cNvCxnSpPr/>
            <p:nvPr/>
          </p:nvCxnSpPr>
          <p:spPr>
            <a:xfrm flipH="1">
              <a:off x="3625664" y="653862"/>
              <a:ext cx="640156" cy="393714"/>
            </a:xfrm>
            <a:prstGeom prst="straightConnector1">
              <a:avLst/>
            </a:prstGeom>
            <a:ln>
              <a:solidFill>
                <a:schemeClr val="accent2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Arrow Connector 81"/>
            <p:cNvCxnSpPr/>
            <p:nvPr/>
          </p:nvCxnSpPr>
          <p:spPr>
            <a:xfrm flipH="1">
              <a:off x="3625664" y="646537"/>
              <a:ext cx="1341390" cy="413020"/>
            </a:xfrm>
            <a:prstGeom prst="straightConnector1">
              <a:avLst/>
            </a:prstGeom>
            <a:ln>
              <a:solidFill>
                <a:schemeClr val="accent2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Arrow Connector 82"/>
            <p:cNvCxnSpPr/>
            <p:nvPr/>
          </p:nvCxnSpPr>
          <p:spPr>
            <a:xfrm flipH="1">
              <a:off x="3625664" y="644466"/>
              <a:ext cx="1890639" cy="403621"/>
            </a:xfrm>
            <a:prstGeom prst="straightConnector1">
              <a:avLst/>
            </a:prstGeom>
            <a:ln>
              <a:solidFill>
                <a:schemeClr val="accent2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Arrow Connector 83"/>
            <p:cNvCxnSpPr/>
            <p:nvPr/>
          </p:nvCxnSpPr>
          <p:spPr>
            <a:xfrm flipH="1" flipV="1">
              <a:off x="3625664" y="1058994"/>
              <a:ext cx="457211" cy="66624"/>
            </a:xfrm>
            <a:prstGeom prst="straightConnector1">
              <a:avLst/>
            </a:prstGeom>
            <a:ln>
              <a:solidFill>
                <a:schemeClr val="accent2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Arrow Connector 84"/>
            <p:cNvCxnSpPr/>
            <p:nvPr/>
          </p:nvCxnSpPr>
          <p:spPr>
            <a:xfrm flipH="1" flipV="1">
              <a:off x="3625674" y="1053440"/>
              <a:ext cx="1009650" cy="79706"/>
            </a:xfrm>
            <a:prstGeom prst="straightConnector1">
              <a:avLst/>
            </a:prstGeom>
            <a:ln>
              <a:solidFill>
                <a:schemeClr val="accent2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Arrow Connector 85"/>
            <p:cNvCxnSpPr/>
            <p:nvPr/>
          </p:nvCxnSpPr>
          <p:spPr>
            <a:xfrm flipH="1" flipV="1">
              <a:off x="3625674" y="1064602"/>
              <a:ext cx="1600200" cy="79706"/>
            </a:xfrm>
            <a:prstGeom prst="straightConnector1">
              <a:avLst/>
            </a:prstGeom>
            <a:ln>
              <a:solidFill>
                <a:schemeClr val="accent2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Arrow Connector 86"/>
            <p:cNvCxnSpPr/>
            <p:nvPr/>
          </p:nvCxnSpPr>
          <p:spPr>
            <a:xfrm flipH="1" flipV="1">
              <a:off x="3625674" y="1041367"/>
              <a:ext cx="2147789" cy="102941"/>
            </a:xfrm>
            <a:prstGeom prst="straightConnector1">
              <a:avLst/>
            </a:prstGeom>
            <a:ln>
              <a:solidFill>
                <a:schemeClr val="accent2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Arrow Connector 87"/>
            <p:cNvCxnSpPr/>
            <p:nvPr/>
          </p:nvCxnSpPr>
          <p:spPr>
            <a:xfrm flipH="1" flipV="1">
              <a:off x="3625674" y="1087837"/>
              <a:ext cx="700087" cy="583381"/>
            </a:xfrm>
            <a:prstGeom prst="straightConnector1">
              <a:avLst/>
            </a:prstGeom>
            <a:ln>
              <a:solidFill>
                <a:schemeClr val="accent2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Arrow Connector 88"/>
            <p:cNvCxnSpPr/>
            <p:nvPr/>
          </p:nvCxnSpPr>
          <p:spPr>
            <a:xfrm flipH="1" flipV="1">
              <a:off x="3625674" y="1077992"/>
              <a:ext cx="1275827" cy="581500"/>
            </a:xfrm>
            <a:prstGeom prst="straightConnector1">
              <a:avLst/>
            </a:prstGeom>
            <a:ln>
              <a:solidFill>
                <a:schemeClr val="accent2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Arrow Connector 89"/>
            <p:cNvCxnSpPr/>
            <p:nvPr/>
          </p:nvCxnSpPr>
          <p:spPr>
            <a:xfrm flipH="1" flipV="1">
              <a:off x="3625672" y="1066266"/>
              <a:ext cx="1859539" cy="593226"/>
            </a:xfrm>
            <a:prstGeom prst="straightConnector1">
              <a:avLst/>
            </a:prstGeom>
            <a:ln>
              <a:solidFill>
                <a:schemeClr val="accent2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Arrow Connector 90"/>
            <p:cNvCxnSpPr/>
            <p:nvPr/>
          </p:nvCxnSpPr>
          <p:spPr>
            <a:xfrm flipH="1" flipV="1">
              <a:off x="3625670" y="1064602"/>
              <a:ext cx="2433641" cy="594890"/>
            </a:xfrm>
            <a:prstGeom prst="straightConnector1">
              <a:avLst/>
            </a:prstGeom>
            <a:ln>
              <a:solidFill>
                <a:schemeClr val="accent2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Arrow Connector 91"/>
            <p:cNvCxnSpPr/>
            <p:nvPr/>
          </p:nvCxnSpPr>
          <p:spPr>
            <a:xfrm flipH="1" flipV="1">
              <a:off x="3625670" y="1095110"/>
              <a:ext cx="429420" cy="1008088"/>
            </a:xfrm>
            <a:prstGeom prst="straightConnector1">
              <a:avLst/>
            </a:prstGeom>
            <a:ln>
              <a:solidFill>
                <a:schemeClr val="accent2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Arrow Connector 92"/>
            <p:cNvCxnSpPr/>
            <p:nvPr/>
          </p:nvCxnSpPr>
          <p:spPr>
            <a:xfrm flipH="1" flipV="1">
              <a:off x="3625668" y="1095110"/>
              <a:ext cx="1027716" cy="1014605"/>
            </a:xfrm>
            <a:prstGeom prst="straightConnector1">
              <a:avLst/>
            </a:prstGeom>
            <a:ln>
              <a:solidFill>
                <a:schemeClr val="accent2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Arrow Connector 93"/>
            <p:cNvCxnSpPr/>
            <p:nvPr/>
          </p:nvCxnSpPr>
          <p:spPr>
            <a:xfrm flipH="1" flipV="1">
              <a:off x="3625665" y="1079656"/>
              <a:ext cx="1594591" cy="1021878"/>
            </a:xfrm>
            <a:prstGeom prst="straightConnector1">
              <a:avLst/>
            </a:prstGeom>
            <a:ln>
              <a:solidFill>
                <a:schemeClr val="accent2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Arrow Connector 94"/>
            <p:cNvCxnSpPr/>
            <p:nvPr/>
          </p:nvCxnSpPr>
          <p:spPr>
            <a:xfrm flipH="1" flipV="1">
              <a:off x="3625664" y="1070720"/>
              <a:ext cx="2183394" cy="1046777"/>
            </a:xfrm>
            <a:prstGeom prst="straightConnector1">
              <a:avLst/>
            </a:prstGeom>
            <a:ln>
              <a:solidFill>
                <a:schemeClr val="accent2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Arrow Connector 95"/>
            <p:cNvCxnSpPr/>
            <p:nvPr/>
          </p:nvCxnSpPr>
          <p:spPr>
            <a:xfrm flipH="1" flipV="1">
              <a:off x="3301293" y="1062993"/>
              <a:ext cx="340519" cy="7272"/>
            </a:xfrm>
            <a:prstGeom prst="straightConnector1">
              <a:avLst/>
            </a:prstGeom>
            <a:ln w="57150">
              <a:solidFill>
                <a:schemeClr val="accent2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8" name="Picture 9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550" y="3767020"/>
            <a:ext cx="1932688" cy="1342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07502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</p:cBhvr>
                                      <p:by x="800000" y="80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21"/>
                                        </p:tgtEl>
                                      </p:cBhvr>
                                      <p:by x="800000" y="8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Picture 72"/>
          <p:cNvPicPr>
            <a:picLocks noChangeAspect="1"/>
          </p:cNvPicPr>
          <p:nvPr/>
        </p:nvPicPr>
        <p:blipFill rotWithShape="1">
          <a:blip r:embed="rId3"/>
          <a:srcRect l="27366" t="10539" r="12635" b="30261"/>
          <a:stretch/>
        </p:blipFill>
        <p:spPr>
          <a:xfrm>
            <a:off x="1153519" y="3131995"/>
            <a:ext cx="1786531" cy="1786531"/>
          </a:xfrm>
          <a:prstGeom prst="ellipse">
            <a:avLst/>
          </a:prstGeom>
          <a:ln>
            <a:solidFill>
              <a:srgbClr val="FF0000"/>
            </a:solidFill>
          </a:ln>
        </p:spPr>
      </p:pic>
      <p:grpSp>
        <p:nvGrpSpPr>
          <p:cNvPr id="2" name="Group 3"/>
          <p:cNvGrpSpPr/>
          <p:nvPr/>
        </p:nvGrpSpPr>
        <p:grpSpPr>
          <a:xfrm>
            <a:off x="4182480" y="1883755"/>
            <a:ext cx="4178656" cy="3659091"/>
            <a:chOff x="-168461" y="-77272"/>
            <a:chExt cx="4424007" cy="3747873"/>
          </a:xfrm>
        </p:grpSpPr>
        <p:sp>
          <p:nvSpPr>
            <p:cNvPr id="5" name="Text Box 2"/>
            <p:cNvSpPr txBox="1">
              <a:spLocks noChangeArrowheads="1"/>
            </p:cNvSpPr>
            <p:nvPr/>
          </p:nvSpPr>
          <p:spPr bwMode="auto">
            <a:xfrm>
              <a:off x="2064412" y="1380015"/>
              <a:ext cx="257810" cy="241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68580" tIns="34290" rIns="68580" bIns="3429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750" b="1" i="1" u="none" strike="noStrike" kern="1200" cap="none" spc="0" normalizeH="0" baseline="0" noProof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Arial" panose="020B0604020202020204" pitchFamily="34" charset="0"/>
                  <a:ea typeface="Palatino Linotype" panose="02040502050505030304" pitchFamily="18" charset="0"/>
                  <a:cs typeface="Times New Roman" panose="02020603050405020304" pitchFamily="18" charset="0"/>
                </a:rPr>
                <a:t>u</a:t>
              </a:r>
              <a:endParaRPr kumimoji="0" lang="sv-SE" sz="82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Palatino Linotype" panose="0204050205050503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3" name="Group 5"/>
            <p:cNvGrpSpPr/>
            <p:nvPr/>
          </p:nvGrpSpPr>
          <p:grpSpPr>
            <a:xfrm>
              <a:off x="-168461" y="-77272"/>
              <a:ext cx="4424007" cy="3747873"/>
              <a:chOff x="-168461" y="-77272"/>
              <a:chExt cx="4424007" cy="3747873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430306" y="388931"/>
                <a:ext cx="3825240" cy="328167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ot="0" spcFirstLastPara="0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pic>
            <p:nvPicPr>
              <p:cNvPr id="8" name="Picture 7" descr="C:\Temp\C\Matlab Codes\ICIP Research code\GrandChallengeSampleData\Code Development\Version 1.3\EPI_IMAGE_Code\Images\1-6.png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70230" y="459269"/>
                <a:ext cx="648335" cy="449580"/>
              </a:xfrm>
              <a:prstGeom prst="rect">
                <a:avLst/>
              </a:prstGeom>
              <a:noFill/>
              <a:ln w="28575">
                <a:solidFill>
                  <a:srgbClr val="FFCC00"/>
                </a:solidFill>
              </a:ln>
            </p:spPr>
          </p:pic>
          <p:pic>
            <p:nvPicPr>
              <p:cNvPr id="9" name="Picture 8" descr="C:\Temp\C\Matlab Codes\ICIP Research code\GrandChallengeSampleData\Code Development\Version 1.3\EPI_IMAGE_Code\Images\1-5.png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6157" y="455131"/>
                <a:ext cx="647700" cy="449580"/>
              </a:xfrm>
              <a:prstGeom prst="rect">
                <a:avLst/>
              </a:prstGeom>
              <a:noFill/>
              <a:ln w="28575">
                <a:solidFill>
                  <a:srgbClr val="C00000"/>
                </a:solidFill>
              </a:ln>
            </p:spPr>
          </p:pic>
          <p:pic>
            <p:nvPicPr>
              <p:cNvPr id="10" name="Picture 9" descr="C:\Temp\C\Matlab Codes\ICIP Research code\GrandChallengeSampleData\Code Development\Version 1.3\EPI_IMAGE_Code\Images\1-11.png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12785" y="475819"/>
                <a:ext cx="647700" cy="44958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1" name="Picture 10" descr="C:\Temp\C\Matlab Codes\ICIP Research code\GrandChallengeSampleData\Code Development\Version 1.3\EPI_IMAGE_Code\Images\1-10.png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09401" y="475819"/>
                <a:ext cx="647700" cy="44958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" name="Picture 11" descr="C:\Temp\C\Matlab Codes\ICIP Research code\GrandChallengeSampleData\Code Development\Version 1.3\EPI_IMAGE_Code\Images\6-5.png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9607" y="3165231"/>
                <a:ext cx="648335" cy="44958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3" name="Picture 12" descr="C:\Temp\C\Matlab Codes\ICIP Research code\GrandChallengeSampleData\Code Development\Version 1.3\EPI_IMAGE_Code\Images\6-6.png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45404" y="3165231"/>
                <a:ext cx="647700" cy="44958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4" name="Picture 13" descr="C:\Temp\C\Matlab Codes\ICIP Research code\GrandChallengeSampleData\Code Development\Version 1.3\EPI_IMAGE_Code\Images\6-11.png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87960" y="3181781"/>
                <a:ext cx="647700" cy="44958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5" name="Picture 14" descr="C:\Temp\C\Matlab Codes\ICIP Research code\GrandChallengeSampleData\Code Development\Version 1.3\EPI_IMAGE_Code\Images\4-8.png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43953" y="1683986"/>
                <a:ext cx="647700" cy="449580"/>
              </a:xfrm>
              <a:prstGeom prst="rect">
                <a:avLst/>
              </a:prstGeom>
              <a:noFill/>
              <a:ln>
                <a:noFill/>
              </a:ln>
            </p:spPr>
          </p:pic>
          <p:cxnSp>
            <p:nvCxnSpPr>
              <p:cNvPr id="16" name="Straight Connector 15"/>
              <p:cNvCxnSpPr/>
              <p:nvPr/>
            </p:nvCxnSpPr>
            <p:spPr>
              <a:xfrm>
                <a:off x="852336" y="1923964"/>
                <a:ext cx="0" cy="293426"/>
              </a:xfrm>
              <a:prstGeom prst="line">
                <a:avLst/>
              </a:prstGeom>
              <a:ln w="28575" cap="rnd" cmpd="sng">
                <a:solidFill>
                  <a:schemeClr val="tx1"/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Text Box 2"/>
              <p:cNvSpPr txBox="1">
                <a:spLocks noChangeArrowheads="1"/>
              </p:cNvSpPr>
              <p:nvPr/>
            </p:nvSpPr>
            <p:spPr bwMode="auto">
              <a:xfrm>
                <a:off x="773723" y="215153"/>
                <a:ext cx="226695" cy="229235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68580" tIns="34290" rIns="68580" bIns="3429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sv-SE" sz="675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Palatino Linotype" panose="02040502050505030304" pitchFamily="18" charset="0"/>
                    <a:ea typeface="Palatino Linotype" panose="02040502050505030304" pitchFamily="18" charset="0"/>
                    <a:cs typeface="Times New Roman" panose="02020603050405020304" pitchFamily="18" charset="0"/>
                  </a:rPr>
                  <a:t>0</a:t>
                </a:r>
                <a:endParaRPr kumimoji="0" lang="sv-SE" sz="675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alatino Linotype" panose="02040502050505030304" pitchFamily="18" charset="0"/>
                  <a:ea typeface="Palatino Linotype" panose="0204050205050503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" name="Text Box 2"/>
              <p:cNvSpPr txBox="1">
                <a:spLocks noChangeArrowheads="1"/>
              </p:cNvSpPr>
              <p:nvPr/>
            </p:nvSpPr>
            <p:spPr bwMode="auto">
              <a:xfrm>
                <a:off x="1464695" y="227566"/>
                <a:ext cx="226695" cy="229235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68580" tIns="34290" rIns="68580" bIns="3429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sv-SE" sz="68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Palatino Linotype" panose="02040502050505030304" pitchFamily="18" charset="0"/>
                    <a:ea typeface="Palatino Linotype" panose="02040502050505030304" pitchFamily="18" charset="0"/>
                    <a:cs typeface="Times New Roman" panose="02020603050405020304" pitchFamily="18" charset="0"/>
                  </a:rPr>
                  <a:t>1</a:t>
                </a:r>
                <a:endParaRPr kumimoji="0" lang="sv-SE" sz="68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alatino Linotype" panose="02040502050505030304" pitchFamily="18" charset="0"/>
                  <a:ea typeface="Palatino Linotype" panose="0204050205050503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" name="Text Box 2"/>
              <p:cNvSpPr txBox="1">
                <a:spLocks noChangeArrowheads="1"/>
              </p:cNvSpPr>
              <p:nvPr/>
            </p:nvSpPr>
            <p:spPr bwMode="auto">
              <a:xfrm>
                <a:off x="2987316" y="248563"/>
                <a:ext cx="313690" cy="229235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68580" tIns="34290" rIns="68580" bIns="3429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75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Palatino Linotype" panose="02040502050505030304" pitchFamily="18" charset="0"/>
                    <a:ea typeface="Palatino Linotype" panose="02040502050505030304" pitchFamily="18" charset="0"/>
                    <a:cs typeface="Times New Roman" panose="02020603050405020304" pitchFamily="18" charset="0"/>
                  </a:rPr>
                  <a:t>13</a:t>
                </a:r>
                <a:endParaRPr kumimoji="0" lang="sv-SE" sz="82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alatino Linotype" panose="02040502050505030304" pitchFamily="18" charset="0"/>
                  <a:ea typeface="Palatino Linotype" panose="0204050205050503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" name="Text Box 2"/>
              <p:cNvSpPr txBox="1">
                <a:spLocks noChangeArrowheads="1"/>
              </p:cNvSpPr>
              <p:nvPr/>
            </p:nvSpPr>
            <p:spPr bwMode="auto">
              <a:xfrm>
                <a:off x="3715526" y="241460"/>
                <a:ext cx="313690" cy="229235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68580" tIns="34290" rIns="68580" bIns="3429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75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Palatino Linotype" panose="02040502050505030304" pitchFamily="18" charset="0"/>
                    <a:ea typeface="Palatino Linotype" panose="02040502050505030304" pitchFamily="18" charset="0"/>
                    <a:cs typeface="Times New Roman" panose="02020603050405020304" pitchFamily="18" charset="0"/>
                  </a:rPr>
                  <a:t>14</a:t>
                </a:r>
                <a:endParaRPr kumimoji="0" lang="sv-SE" sz="82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alatino Linotype" panose="02040502050505030304" pitchFamily="18" charset="0"/>
                  <a:ea typeface="Palatino Linotype" panose="0204050205050503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1" name="Text Box 2"/>
              <p:cNvSpPr txBox="1">
                <a:spLocks noChangeArrowheads="1"/>
              </p:cNvSpPr>
              <p:nvPr/>
            </p:nvSpPr>
            <p:spPr bwMode="auto">
              <a:xfrm>
                <a:off x="264416" y="492369"/>
                <a:ext cx="226695" cy="229235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68580" tIns="34290" rIns="68580" bIns="3429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sv-SE" sz="675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Palatino Linotype" panose="02040502050505030304" pitchFamily="18" charset="0"/>
                    <a:ea typeface="Palatino Linotype" panose="02040502050505030304" pitchFamily="18" charset="0"/>
                    <a:cs typeface="Times New Roman" panose="02020603050405020304" pitchFamily="18" charset="0"/>
                  </a:rPr>
                  <a:t>0</a:t>
                </a:r>
                <a:endParaRPr kumimoji="0" lang="sv-SE" sz="82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alatino Linotype" panose="02040502050505030304" pitchFamily="18" charset="0"/>
                  <a:ea typeface="Palatino Linotype" panose="0204050205050503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2" name="Text Box 2"/>
              <p:cNvSpPr txBox="1">
                <a:spLocks noChangeArrowheads="1"/>
              </p:cNvSpPr>
              <p:nvPr/>
            </p:nvSpPr>
            <p:spPr bwMode="auto">
              <a:xfrm>
                <a:off x="225238" y="3239707"/>
                <a:ext cx="313690" cy="229235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68580" tIns="34290" rIns="68580" bIns="3429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75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Palatino Linotype" panose="02040502050505030304" pitchFamily="18" charset="0"/>
                    <a:ea typeface="Palatino Linotype" panose="02040502050505030304" pitchFamily="18" charset="0"/>
                    <a:cs typeface="Times New Roman" panose="02020603050405020304" pitchFamily="18" charset="0"/>
                  </a:rPr>
                  <a:t>14</a:t>
                </a:r>
                <a:endParaRPr kumimoji="0" lang="sv-SE" sz="82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alatino Linotype" panose="02040502050505030304" pitchFamily="18" charset="0"/>
                  <a:ea typeface="Palatino Linotype" panose="0204050205050503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23" name="Picture 22" descr="C:\Temp\C\Matlab Codes\ICIP Research code\GrandChallengeSampleData\Code Development\Version 1.3\EPI_IMAGE_Code\Images\5-5.png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7882" y="2656312"/>
                <a:ext cx="647700" cy="44958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4" name="Picture 23" descr="C:\Temp\C\Matlab Codes\ICIP Research code\GrandChallengeSampleData\Code Development\Version 1.3\EPI_IMAGE_Code\Images\5-11.png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87960" y="2681137"/>
                <a:ext cx="647700" cy="44958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5" name="Text Box 2"/>
              <p:cNvSpPr txBox="1">
                <a:spLocks noChangeArrowheads="1"/>
              </p:cNvSpPr>
              <p:nvPr/>
            </p:nvSpPr>
            <p:spPr bwMode="auto">
              <a:xfrm>
                <a:off x="233902" y="2722512"/>
                <a:ext cx="301171" cy="229235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68580" tIns="34290" rIns="68580" bIns="3429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75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Palatino Linotype" panose="02040502050505030304" pitchFamily="18" charset="0"/>
                    <a:ea typeface="Palatino Linotype" panose="02040502050505030304" pitchFamily="18" charset="0"/>
                    <a:cs typeface="Times New Roman" panose="02020603050405020304" pitchFamily="18" charset="0"/>
                  </a:rPr>
                  <a:t>13</a:t>
                </a:r>
                <a:endParaRPr kumimoji="0" lang="sv-SE" sz="82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alatino Linotype" panose="02040502050505030304" pitchFamily="18" charset="0"/>
                  <a:ea typeface="Palatino Linotype" panose="0204050205050503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26" name="Picture 25" descr="C:\Temp\C\Matlab Codes\ICIP Research code\GrandChallengeSampleData\Code Development\Version 1.3\EPI_IMAGE_Code\ReferenceImages\3-6.png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2020" y="976464"/>
                <a:ext cx="647700" cy="44958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7" name="Picture 26" descr="C:\Temp\C\Matlab Codes\ICIP Research code\GrandChallengeSampleData\Code Development\Version 1.3\EPI_IMAGE_Code\ReferenceImages\3-12.png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21060" y="976464"/>
                <a:ext cx="647700" cy="44958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8" name="Picture 27" descr="C:\Temp\C\Matlab Codes\ICIP Research code\GrandChallengeSampleData\Code Development\Version 1.3\EPI_IMAGE_Code\ReferenceImages\6-14.png"/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84575" y="3181781"/>
                <a:ext cx="647065" cy="44958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9" name="Text Box 2"/>
              <p:cNvSpPr txBox="1">
                <a:spLocks noChangeArrowheads="1"/>
              </p:cNvSpPr>
              <p:nvPr/>
            </p:nvSpPr>
            <p:spPr bwMode="auto">
              <a:xfrm>
                <a:off x="262992" y="1038527"/>
                <a:ext cx="226695" cy="229235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68580" tIns="34290" rIns="68580" bIns="3429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75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Palatino Linotype" panose="02040502050505030304" pitchFamily="18" charset="0"/>
                    <a:ea typeface="Palatino Linotype" panose="02040502050505030304" pitchFamily="18" charset="0"/>
                    <a:cs typeface="Times New Roman" panose="02020603050405020304" pitchFamily="18" charset="0"/>
                  </a:rPr>
                  <a:t>1</a:t>
                </a:r>
                <a:endParaRPr kumimoji="0" lang="sv-SE" sz="82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alatino Linotype" panose="02040502050505030304" pitchFamily="18" charset="0"/>
                  <a:ea typeface="Palatino Linotype" panose="0204050205050503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30" name="Straight Connector 29"/>
              <p:cNvCxnSpPr/>
              <p:nvPr/>
            </p:nvCxnSpPr>
            <p:spPr>
              <a:xfrm>
                <a:off x="3872753" y="1845350"/>
                <a:ext cx="0" cy="293426"/>
              </a:xfrm>
              <a:prstGeom prst="line">
                <a:avLst/>
              </a:prstGeom>
              <a:ln w="28575" cap="rnd" cmpd="sng">
                <a:solidFill>
                  <a:schemeClr val="tx1"/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/>
            </p:nvCxnSpPr>
            <p:spPr>
              <a:xfrm>
                <a:off x="2209455" y="3438310"/>
                <a:ext cx="307075" cy="0"/>
              </a:xfrm>
              <a:prstGeom prst="line">
                <a:avLst/>
              </a:prstGeom>
              <a:ln w="28575" cap="rnd" cmpd="sng">
                <a:solidFill>
                  <a:schemeClr val="tx1"/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/>
            </p:nvCxnSpPr>
            <p:spPr>
              <a:xfrm>
                <a:off x="2242555" y="732348"/>
                <a:ext cx="307075" cy="0"/>
              </a:xfrm>
              <a:prstGeom prst="line">
                <a:avLst/>
              </a:prstGeom>
              <a:ln w="28575" cap="rnd" cmpd="sng">
                <a:solidFill>
                  <a:schemeClr val="tx1"/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Text Box 2"/>
              <p:cNvSpPr txBox="1">
                <a:spLocks noChangeArrowheads="1"/>
              </p:cNvSpPr>
              <p:nvPr/>
            </p:nvSpPr>
            <p:spPr bwMode="auto">
              <a:xfrm>
                <a:off x="2288069" y="224602"/>
                <a:ext cx="226695" cy="229235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68580" tIns="34290" rIns="68580" bIns="3429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75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Palatino Linotype" panose="02040502050505030304" pitchFamily="18" charset="0"/>
                    <a:ea typeface="Palatino Linotype" panose="02040502050505030304" pitchFamily="18" charset="0"/>
                    <a:cs typeface="Times New Roman" panose="02020603050405020304" pitchFamily="18" charset="0"/>
                  </a:rPr>
                  <a:t>7</a:t>
                </a:r>
                <a:endParaRPr kumimoji="0" lang="sv-SE" sz="82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alatino Linotype" panose="02040502050505030304" pitchFamily="18" charset="0"/>
                  <a:ea typeface="Palatino Linotype" panose="0204050205050503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4" name="Text Box 2"/>
              <p:cNvSpPr txBox="1">
                <a:spLocks noChangeArrowheads="1"/>
              </p:cNvSpPr>
              <p:nvPr/>
            </p:nvSpPr>
            <p:spPr bwMode="auto">
              <a:xfrm>
                <a:off x="277345" y="1779150"/>
                <a:ext cx="226695" cy="229235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68580" tIns="34290" rIns="68580" bIns="3429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75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Palatino Linotype" panose="02040502050505030304" pitchFamily="18" charset="0"/>
                    <a:ea typeface="Palatino Linotype" panose="02040502050505030304" pitchFamily="18" charset="0"/>
                    <a:cs typeface="Times New Roman" panose="02020603050405020304" pitchFamily="18" charset="0"/>
                  </a:rPr>
                  <a:t>7</a:t>
                </a:r>
                <a:endParaRPr kumimoji="0" lang="sv-SE" sz="82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alatino Linotype" panose="02040502050505030304" pitchFamily="18" charset="0"/>
                  <a:ea typeface="Palatino Linotype" panose="0204050205050503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35" name="Straight Arrow Connector 34"/>
              <p:cNvCxnSpPr/>
              <p:nvPr/>
            </p:nvCxnSpPr>
            <p:spPr>
              <a:xfrm flipV="1">
                <a:off x="2064640" y="1568134"/>
                <a:ext cx="630555" cy="0"/>
              </a:xfrm>
              <a:prstGeom prst="straightConnector1">
                <a:avLst/>
              </a:prstGeom>
              <a:ln>
                <a:headEnd type="none" w="med" len="sm"/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Arrow Connector 35"/>
              <p:cNvCxnSpPr/>
              <p:nvPr/>
            </p:nvCxnSpPr>
            <p:spPr>
              <a:xfrm>
                <a:off x="1893686" y="1694588"/>
                <a:ext cx="0" cy="461645"/>
              </a:xfrm>
              <a:prstGeom prst="straightConnector1">
                <a:avLst/>
              </a:prstGeom>
              <a:ln>
                <a:headEnd type="none" w="med" len="med"/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Text Box 2"/>
              <p:cNvSpPr txBox="1">
                <a:spLocks noChangeArrowheads="1"/>
              </p:cNvSpPr>
              <p:nvPr/>
            </p:nvSpPr>
            <p:spPr bwMode="auto">
              <a:xfrm>
                <a:off x="1712948" y="1683986"/>
                <a:ext cx="257810" cy="2413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68580" tIns="34290" rIns="68580" bIns="3429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sv-SE" sz="750" b="1" i="1" u="none" strike="noStrike" kern="1200" cap="none" spc="0" normalizeH="0" baseline="0" noProof="0">
                    <a:ln>
                      <a:noFill/>
                    </a:ln>
                    <a:solidFill>
                      <a:srgbClr val="0033CC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Palatino Linotype" panose="02040502050505030304" pitchFamily="18" charset="0"/>
                    <a:cs typeface="Times New Roman" panose="02020603050405020304" pitchFamily="18" charset="0"/>
                  </a:rPr>
                  <a:t>v</a:t>
                </a:r>
                <a:endParaRPr kumimoji="0" lang="sv-SE" sz="82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alatino Linotype" panose="02040502050505030304" pitchFamily="18" charset="0"/>
                  <a:ea typeface="Palatino Linotype" panose="0204050205050503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38" name="Straight Arrow Connector 37"/>
              <p:cNvCxnSpPr/>
              <p:nvPr/>
            </p:nvCxnSpPr>
            <p:spPr>
              <a:xfrm flipV="1">
                <a:off x="417894" y="203467"/>
                <a:ext cx="2495004" cy="0"/>
              </a:xfrm>
              <a:prstGeom prst="straightConnector1">
                <a:avLst/>
              </a:prstGeom>
              <a:ln>
                <a:headEnd type="none" w="med" len="med"/>
                <a:tailEnd type="arrow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9" name="Text Box 2"/>
              <p:cNvSpPr txBox="1">
                <a:spLocks noChangeArrowheads="1"/>
              </p:cNvSpPr>
              <p:nvPr/>
            </p:nvSpPr>
            <p:spPr bwMode="auto">
              <a:xfrm>
                <a:off x="1959857" y="1551064"/>
                <a:ext cx="1045654" cy="1524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68580" tIns="34290" rIns="68580" bIns="3429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sv-SE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3CC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Palatino Linotype" panose="02040502050505030304" pitchFamily="18" charset="0"/>
                    <a:cs typeface="Times New Roman" panose="02020603050405020304" pitchFamily="18" charset="0"/>
                  </a:rPr>
                  <a:t>1 2 3  ……  </a:t>
                </a:r>
                <a:r>
                  <a:rPr kumimoji="0" lang="sv-SE" sz="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33CC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Palatino Linotype" panose="02040502050505030304" pitchFamily="18" charset="0"/>
                    <a:cs typeface="Times New Roman" panose="02020603050405020304" pitchFamily="18" charset="0"/>
                  </a:rPr>
                  <a:t> 624 </a:t>
                </a:r>
                <a:endParaRPr kumimoji="0" lang="sv-SE" sz="82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alatino Linotype" panose="02040502050505030304" pitchFamily="18" charset="0"/>
                  <a:ea typeface="Palatino Linotype" panose="0204050205050503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0" name="Text Box 2"/>
              <p:cNvSpPr txBox="1">
                <a:spLocks noChangeArrowheads="1"/>
              </p:cNvSpPr>
              <p:nvPr/>
            </p:nvSpPr>
            <p:spPr bwMode="auto">
              <a:xfrm rot="5400000">
                <a:off x="1612974" y="1858152"/>
                <a:ext cx="755015" cy="1517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68580" tIns="34290" rIns="68580" bIns="3429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sv-SE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3CC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Palatino Linotype" panose="02040502050505030304" pitchFamily="18" charset="0"/>
                    <a:cs typeface="Times New Roman" panose="02020603050405020304" pitchFamily="18" charset="0"/>
                  </a:rPr>
                  <a:t>  1 2 3 </a:t>
                </a:r>
                <a:r>
                  <a:rPr kumimoji="0" lang="sv-SE" sz="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33CC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Palatino Linotype" panose="02040502050505030304" pitchFamily="18" charset="0"/>
                    <a:cs typeface="Times New Roman" panose="02020603050405020304" pitchFamily="18" charset="0"/>
                  </a:rPr>
                  <a:t>… </a:t>
                </a:r>
                <a:r>
                  <a:rPr kumimoji="0" lang="sv-SE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3CC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Palatino Linotype" panose="02040502050505030304" pitchFamily="18" charset="0"/>
                    <a:cs typeface="Times New Roman" panose="02020603050405020304" pitchFamily="18" charset="0"/>
                  </a:rPr>
                  <a:t>434 </a:t>
                </a:r>
                <a:endParaRPr kumimoji="0" lang="sv-SE" sz="82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alatino Linotype" panose="02040502050505030304" pitchFamily="18" charset="0"/>
                  <a:ea typeface="Palatino Linotype" panose="0204050205050503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41" name="Straight Arrow Connector 40"/>
              <p:cNvCxnSpPr/>
              <p:nvPr/>
            </p:nvCxnSpPr>
            <p:spPr>
              <a:xfrm flipH="1">
                <a:off x="257810" y="401343"/>
                <a:ext cx="0" cy="2254968"/>
              </a:xfrm>
              <a:prstGeom prst="straightConnector1">
                <a:avLst/>
              </a:prstGeom>
              <a:ln>
                <a:headEnd type="none" w="med" len="med"/>
                <a:tailEnd type="arrow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42" name="Text Box 2"/>
              <p:cNvSpPr txBox="1">
                <a:spLocks noChangeArrowheads="1"/>
              </p:cNvSpPr>
              <p:nvPr/>
            </p:nvSpPr>
            <p:spPr bwMode="auto">
              <a:xfrm>
                <a:off x="1893103" y="-77272"/>
                <a:ext cx="1213273" cy="2413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68580" tIns="34290" rIns="68580" bIns="3429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sv-SE" sz="1200" b="1" i="1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Palatino Linotype" panose="02040502050505030304" pitchFamily="18" charset="0"/>
                    <a:cs typeface="Times New Roman" panose="02020603050405020304" pitchFamily="18" charset="0"/>
                  </a:rPr>
                  <a:t>S </a:t>
                </a:r>
                <a:r>
                  <a:rPr kumimoji="0" lang="sv-SE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Palatino Linotype" panose="02040502050505030304" pitchFamily="18" charset="0"/>
                    <a:cs typeface="Times New Roman" panose="02020603050405020304" pitchFamily="18" charset="0"/>
                  </a:rPr>
                  <a:t> </a:t>
                </a:r>
                <a:endParaRPr kumimoji="0" lang="sv-SE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alatino Linotype" panose="02040502050505030304" pitchFamily="18" charset="0"/>
                  <a:ea typeface="Palatino Linotype" panose="0204050205050503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3" name="Text Box 2"/>
              <p:cNvSpPr txBox="1">
                <a:spLocks noChangeArrowheads="1"/>
              </p:cNvSpPr>
              <p:nvPr/>
            </p:nvSpPr>
            <p:spPr bwMode="auto">
              <a:xfrm>
                <a:off x="-168461" y="1252699"/>
                <a:ext cx="418637" cy="2413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68580" tIns="34290" rIns="68580" bIns="3429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sv-SE" sz="1200" b="1" i="1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Palatino Linotype" panose="02040502050505030304" pitchFamily="18" charset="0"/>
                    <a:cs typeface="Times New Roman" panose="02020603050405020304" pitchFamily="18" charset="0"/>
                  </a:rPr>
                  <a:t>t </a:t>
                </a:r>
                <a:endParaRPr kumimoji="0" lang="sv-SE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alatino Linotype" panose="02040502050505030304" pitchFamily="18" charset="0"/>
                  <a:ea typeface="Palatino Linotype" panose="0204050205050503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45" name="TextBox 44"/>
          <p:cNvSpPr txBox="1"/>
          <p:nvPr/>
        </p:nvSpPr>
        <p:spPr>
          <a:xfrm>
            <a:off x="5222814" y="5535501"/>
            <a:ext cx="26244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LF </a:t>
            </a:r>
            <a:r>
              <a:rPr kumimoji="0" lang="sv-S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</a:t>
            </a:r>
            <a:r>
              <a:rPr kumimoji="0" lang="sv-SE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ata Structure (15x15x624x434)</a:t>
            </a:r>
            <a:endParaRPr kumimoji="0" lang="sv-S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9" name="Oval 48"/>
          <p:cNvSpPr/>
          <p:nvPr/>
        </p:nvSpPr>
        <p:spPr>
          <a:xfrm>
            <a:off x="1322663" y="3889736"/>
            <a:ext cx="47444" cy="45719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0" name="Oval 49"/>
          <p:cNvSpPr/>
          <p:nvPr/>
        </p:nvSpPr>
        <p:spPr>
          <a:xfrm>
            <a:off x="1918928" y="3886244"/>
            <a:ext cx="47444" cy="45719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1" name="Oval 50"/>
          <p:cNvSpPr/>
          <p:nvPr/>
        </p:nvSpPr>
        <p:spPr>
          <a:xfrm>
            <a:off x="1434582" y="3889736"/>
            <a:ext cx="47444" cy="45719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2" name="Oval 51"/>
          <p:cNvSpPr/>
          <p:nvPr/>
        </p:nvSpPr>
        <p:spPr>
          <a:xfrm>
            <a:off x="2033228" y="3886243"/>
            <a:ext cx="47444" cy="45719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Oval 52"/>
          <p:cNvSpPr/>
          <p:nvPr/>
        </p:nvSpPr>
        <p:spPr>
          <a:xfrm>
            <a:off x="1623494" y="4343602"/>
            <a:ext cx="47444" cy="45719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Oval 53"/>
          <p:cNvSpPr/>
          <p:nvPr/>
        </p:nvSpPr>
        <p:spPr>
          <a:xfrm>
            <a:off x="1735413" y="4343602"/>
            <a:ext cx="47444" cy="45719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Rubrik 1"/>
          <p:cNvSpPr txBox="1">
            <a:spLocks/>
          </p:cNvSpPr>
          <p:nvPr/>
        </p:nvSpPr>
        <p:spPr>
          <a:xfrm>
            <a:off x="587012" y="1555614"/>
            <a:ext cx="7912894" cy="65214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800" b="1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Plenoptic Image Representation: Lytro Illum camera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60" name="Oval 59"/>
          <p:cNvSpPr/>
          <p:nvPr/>
        </p:nvSpPr>
        <p:spPr>
          <a:xfrm>
            <a:off x="2202138" y="4350111"/>
            <a:ext cx="47444" cy="45719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Oval 60"/>
          <p:cNvSpPr/>
          <p:nvPr/>
        </p:nvSpPr>
        <p:spPr>
          <a:xfrm>
            <a:off x="2545913" y="3894027"/>
            <a:ext cx="47444" cy="45719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Oval 61"/>
          <p:cNvSpPr/>
          <p:nvPr/>
        </p:nvSpPr>
        <p:spPr>
          <a:xfrm>
            <a:off x="2314057" y="4350111"/>
            <a:ext cx="47444" cy="45719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Oval 62"/>
          <p:cNvSpPr/>
          <p:nvPr/>
        </p:nvSpPr>
        <p:spPr>
          <a:xfrm>
            <a:off x="2660213" y="3894026"/>
            <a:ext cx="47444" cy="45719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Oval 66"/>
          <p:cNvSpPr/>
          <p:nvPr/>
        </p:nvSpPr>
        <p:spPr>
          <a:xfrm>
            <a:off x="1601269" y="3400627"/>
            <a:ext cx="47444" cy="45719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Oval 67"/>
          <p:cNvSpPr/>
          <p:nvPr/>
        </p:nvSpPr>
        <p:spPr>
          <a:xfrm>
            <a:off x="1713188" y="3400627"/>
            <a:ext cx="47444" cy="45719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Oval 69"/>
          <p:cNvSpPr/>
          <p:nvPr/>
        </p:nvSpPr>
        <p:spPr>
          <a:xfrm>
            <a:off x="2319613" y="3400786"/>
            <a:ext cx="47444" cy="45719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Oval 70"/>
          <p:cNvSpPr/>
          <p:nvPr/>
        </p:nvSpPr>
        <p:spPr>
          <a:xfrm>
            <a:off x="2431532" y="3400786"/>
            <a:ext cx="47444" cy="45719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34427D-BC02-4BB6-9552-FEF7E6C4F2BF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sv-S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7892" y="5273058"/>
            <a:ext cx="3647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noProof="0" dirty="0" smtClean="0">
                <a:solidFill>
                  <a:prstClr val="black"/>
                </a:solidFill>
                <a:latin typeface="Arial"/>
              </a:rPr>
              <a:t>A small portion of </a:t>
            </a:r>
            <a:r>
              <a:rPr lang="sv-SE" dirty="0">
                <a:solidFill>
                  <a:prstClr val="black"/>
                </a:solidFill>
                <a:latin typeface="Arial"/>
              </a:rPr>
              <a:t>p</a:t>
            </a:r>
            <a:r>
              <a:rPr kumimoji="0" lang="sv-S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lenoptic</a:t>
            </a:r>
            <a:r>
              <a:rPr kumimoji="0" lang="sv-S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image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5413564" y="5793680"/>
            <a:ext cx="2351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Sub-aperture Images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64" name="Straight Arrow Connector 63"/>
          <p:cNvCxnSpPr/>
          <p:nvPr/>
        </p:nvCxnSpPr>
        <p:spPr>
          <a:xfrm flipV="1">
            <a:off x="3145872" y="3925074"/>
            <a:ext cx="1036608" cy="0"/>
          </a:xfrm>
          <a:prstGeom prst="straightConnector1">
            <a:avLst/>
          </a:prstGeom>
          <a:ln w="28575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766583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  <p:extLst mod="1">
    <p:ext uri="{3A86A75C-4F4B-4683-9AE1-C65F6400EC91}">
      <p14:laserTraceLst xmlns:p14="http://schemas.microsoft.com/office/powerpoint/2010/main">
        <p14:tracePtLst>
          <p14:tracePt t="4437" x="1758950" y="3251200"/>
          <p14:tracePt t="4545" x="1752600" y="3251200"/>
          <p14:tracePt t="4601" x="1746250" y="3251200"/>
          <p14:tracePt t="4607" x="1733550" y="3219450"/>
          <p14:tracePt t="4622" x="1708150" y="3181350"/>
          <p14:tracePt t="4639" x="1651000" y="3124200"/>
          <p14:tracePt t="4655" x="1631950" y="3105150"/>
          <p14:tracePt t="4672" x="1612900" y="3098800"/>
          <p14:tracePt t="4689" x="1593850" y="3092450"/>
          <p14:tracePt t="4705" x="1574800" y="3092450"/>
          <p14:tracePt t="4722" x="1543050" y="3098800"/>
          <p14:tracePt t="4739" x="1504950" y="3111500"/>
          <p14:tracePt t="4739" x="1479550" y="3124200"/>
          <p14:tracePt t="4756" x="1441450" y="3149600"/>
          <p14:tracePt t="4772" x="1422400" y="3168650"/>
          <p14:tracePt t="4789" x="1403350" y="3187700"/>
          <p14:tracePt t="4805" x="1390650" y="3206750"/>
          <p14:tracePt t="4822" x="1384300" y="3219450"/>
          <p14:tracePt t="4839" x="1377950" y="3232150"/>
          <p14:tracePt t="4856" x="1377950" y="3238500"/>
          <p14:tracePt t="4925" x="1371600" y="3238500"/>
          <p14:tracePt t="4933" x="1358900" y="3232150"/>
          <p14:tracePt t="4941" x="1339850" y="3219450"/>
          <p14:tracePt t="4956" x="1308100" y="3206750"/>
          <p14:tracePt t="4972" x="1193800" y="3162300"/>
          <p14:tracePt t="4989" x="1104900" y="3136900"/>
          <p14:tracePt t="5005" x="1041400" y="3130550"/>
          <p14:tracePt t="5022" x="1016000" y="3130550"/>
          <p14:tracePt t="5039" x="1009650" y="3136900"/>
          <p14:tracePt t="5055" x="1009650" y="3155950"/>
          <p14:tracePt t="5072" x="1009650" y="3187700"/>
          <p14:tracePt t="5090" x="1028700" y="3251200"/>
          <p14:tracePt t="5105" x="1047750" y="3270250"/>
          <p14:tracePt t="5122" x="1066800" y="3289300"/>
          <p14:tracePt t="5139" x="1079500" y="3308350"/>
          <p14:tracePt t="5156" x="1098550" y="3327400"/>
          <p14:tracePt t="5158" x="1104900" y="3333750"/>
          <p14:tracePt t="5215" x="1111250" y="3333750"/>
          <p14:tracePt t="5224" x="1117600" y="3327400"/>
          <p14:tracePt t="5231" x="1130300" y="3314700"/>
          <p14:tracePt t="5240" x="1136650" y="3308350"/>
          <p14:tracePt t="5256" x="1155700" y="3289300"/>
          <p14:tracePt t="5272" x="1174750" y="3270250"/>
          <p14:tracePt t="5289" x="1181100" y="3244850"/>
          <p14:tracePt t="5305" x="1181100" y="3225800"/>
          <p14:tracePt t="5322" x="1181100" y="3194050"/>
          <p14:tracePt t="5339" x="1155700" y="3105150"/>
          <p14:tracePt t="5356" x="1130300" y="3054350"/>
          <p14:tracePt t="5372" x="1111250" y="3016250"/>
          <p14:tracePt t="5389" x="1092200" y="2997200"/>
          <p14:tracePt t="5406" x="1079500" y="2990850"/>
          <p14:tracePt t="5422" x="1073150" y="2990850"/>
          <p14:tracePt t="5439" x="1060450" y="2990850"/>
          <p14:tracePt t="5440" x="1047750" y="2997200"/>
          <p14:tracePt t="5456" x="1028700" y="3016250"/>
          <p14:tracePt t="5472" x="1009650" y="3035300"/>
          <p14:tracePt t="5489" x="996950" y="3060700"/>
          <p14:tracePt t="5506" x="977900" y="3079750"/>
          <p14:tracePt t="5522" x="958850" y="3098800"/>
          <p14:tracePt t="5539" x="939800" y="3117850"/>
          <p14:tracePt t="5556" x="927100" y="3187700"/>
          <p14:tracePt t="5572" x="927100" y="3244850"/>
          <p14:tracePt t="5589" x="927100" y="3295650"/>
          <p14:tracePt t="5606" x="933450" y="3346450"/>
          <p14:tracePt t="5622" x="946150" y="3390900"/>
          <p14:tracePt t="5639" x="971550" y="3441700"/>
          <p14:tracePt t="5656" x="984250" y="3460750"/>
          <p14:tracePt t="5672" x="1009650" y="3492500"/>
          <p14:tracePt t="5689" x="1022350" y="3505200"/>
          <p14:tracePt t="5706" x="1041400" y="3524250"/>
          <p14:tracePt t="5722" x="1054100" y="3536950"/>
          <p14:tracePt t="5739" x="1066800" y="3549650"/>
          <p14:tracePt t="5756" x="1073150" y="3562350"/>
          <p14:tracePt t="5772" x="1092200" y="3568700"/>
          <p14:tracePt t="5789" x="1117600" y="3575050"/>
          <p14:tracePt t="5806" x="1136650" y="3575050"/>
          <p14:tracePt t="5822" x="1149350" y="3575050"/>
          <p14:tracePt t="5839" x="1168400" y="3568700"/>
          <p14:tracePt t="5856" x="1187450" y="3556000"/>
          <p14:tracePt t="5872" x="1206500" y="3536950"/>
          <p14:tracePt t="5889" x="1225550" y="3517900"/>
          <p14:tracePt t="5890" x="1231900" y="3511550"/>
          <p14:tracePt t="5906" x="1250950" y="3486150"/>
          <p14:tracePt t="5922" x="1270000" y="3467100"/>
          <p14:tracePt t="5939" x="1282700" y="3460750"/>
          <p14:tracePt t="5956" x="1289050" y="3454400"/>
          <p14:tracePt t="5972" x="1301750" y="3441700"/>
          <p14:tracePt t="5989" x="1314450" y="3435350"/>
          <p14:tracePt t="6006" x="1327150" y="3416300"/>
          <p14:tracePt t="6023" x="1333500" y="3397250"/>
          <p14:tracePt t="6039" x="1346200" y="3384550"/>
          <p14:tracePt t="6056" x="1352550" y="3371850"/>
          <p14:tracePt t="6073" x="1352550" y="3352800"/>
          <p14:tracePt t="6089" x="1365250" y="3321050"/>
          <p14:tracePt t="6106" x="1384300" y="3302000"/>
          <p14:tracePt t="6123" x="1390650" y="3276600"/>
          <p14:tracePt t="6139" x="1397000" y="3257550"/>
          <p14:tracePt t="6156" x="1397000" y="3238500"/>
          <p14:tracePt t="6173" x="1397000" y="3219450"/>
          <p14:tracePt t="6189" x="1397000" y="3206750"/>
          <p14:tracePt t="6206" x="1384300" y="3175000"/>
          <p14:tracePt t="6223" x="1377950" y="3162300"/>
          <p14:tracePt t="6239" x="1365250" y="3143250"/>
          <p14:tracePt t="6256" x="1352550" y="3124200"/>
          <p14:tracePt t="6272" x="1333500" y="3105150"/>
          <p14:tracePt t="6289" x="1314450" y="3086100"/>
          <p14:tracePt t="6306" x="1295400" y="3060700"/>
          <p14:tracePt t="6323" x="1270000" y="3035300"/>
          <p14:tracePt t="6339" x="1257300" y="3016250"/>
          <p14:tracePt t="6356" x="1238250" y="2997200"/>
          <p14:tracePt t="6372" x="1225550" y="2978150"/>
          <p14:tracePt t="6389" x="1206500" y="2971800"/>
          <p14:tracePt t="6406" x="1181100" y="2952750"/>
          <p14:tracePt t="6423" x="1136650" y="2933700"/>
          <p14:tracePt t="6423" x="1111250" y="2933700"/>
          <p14:tracePt t="6439" x="1060450" y="2927350"/>
          <p14:tracePt t="6456" x="1028700" y="2921000"/>
          <p14:tracePt t="6473" x="1003300" y="2921000"/>
          <p14:tracePt t="6489" x="977900" y="2927350"/>
          <p14:tracePt t="6506" x="958850" y="2946400"/>
          <p14:tracePt t="6523" x="939800" y="2959100"/>
          <p14:tracePt t="6524" x="933450" y="2965450"/>
          <p14:tracePt t="6539" x="927100" y="2971800"/>
          <p14:tracePt t="6540" x="927100" y="2978150"/>
          <p14:tracePt t="6556" x="908050" y="2997200"/>
          <p14:tracePt t="6572" x="889000" y="3009900"/>
          <p14:tracePt t="6589" x="869950" y="3028950"/>
          <p14:tracePt t="6606" x="857250" y="3041650"/>
          <p14:tracePt t="6623" x="838200" y="3060700"/>
          <p14:tracePt t="6640" x="812800" y="3098800"/>
          <p14:tracePt t="6656" x="800100" y="3111500"/>
          <p14:tracePt t="6672" x="793750" y="3130550"/>
          <p14:tracePt t="6689" x="793750" y="3149600"/>
          <p14:tracePt t="6706" x="793750" y="3162300"/>
          <p14:tracePt t="6723" x="793750" y="3181350"/>
          <p14:tracePt t="6740" x="793750" y="3206750"/>
          <p14:tracePt t="6756" x="800100" y="3225800"/>
          <p14:tracePt t="6773" x="806450" y="3244850"/>
          <p14:tracePt t="6789" x="825500" y="3276600"/>
          <p14:tracePt t="6806" x="844550" y="3302000"/>
          <p14:tracePt t="6823" x="857250" y="3321050"/>
          <p14:tracePt t="6839" x="876300" y="3340100"/>
          <p14:tracePt t="6856" x="908050" y="3378200"/>
          <p14:tracePt t="6873" x="927100" y="3403600"/>
          <p14:tracePt t="6889" x="946150" y="3435350"/>
          <p14:tracePt t="6906" x="965200" y="3460750"/>
          <p14:tracePt t="6923" x="984250" y="3473450"/>
          <p14:tracePt t="6939" x="1003300" y="3492500"/>
          <p14:tracePt t="6956" x="1016000" y="3505200"/>
          <p14:tracePt t="6973" x="1028700" y="3511550"/>
          <p14:tracePt t="6989" x="1035050" y="3524250"/>
          <p14:tracePt t="7006" x="1047750" y="3530600"/>
          <p14:tracePt t="7023" x="1060450" y="3536950"/>
          <p14:tracePt t="7039" x="1073150" y="3543300"/>
          <p14:tracePt t="7056" x="1085850" y="3543300"/>
          <p14:tracePt t="7073" x="1104900" y="3556000"/>
          <p14:tracePt t="7074" x="1111250" y="3556000"/>
          <p14:tracePt t="7089" x="1130300" y="3556000"/>
          <p14:tracePt t="7106" x="1149350" y="3556000"/>
          <p14:tracePt t="7123" x="1187450" y="3549650"/>
          <p14:tracePt t="7139" x="1238250" y="3549650"/>
          <p14:tracePt t="7156" x="1289050" y="3536950"/>
          <p14:tracePt t="7173" x="1320800" y="3524250"/>
          <p14:tracePt t="7174" x="1339850" y="3517900"/>
          <p14:tracePt t="7190" x="1358900" y="3511550"/>
          <p14:tracePt t="7206" x="1377950" y="3505200"/>
          <p14:tracePt t="7223" x="1390650" y="3505200"/>
          <p14:tracePt t="7239" x="1397000" y="3492500"/>
          <p14:tracePt t="7256" x="1403350" y="3486150"/>
          <p14:tracePt t="7273" x="1416050" y="3467100"/>
          <p14:tracePt t="7274" x="1428750" y="3460750"/>
          <p14:tracePt t="7290" x="1447800" y="3441700"/>
          <p14:tracePt t="7306" x="1466850" y="3429000"/>
          <p14:tracePt t="7323" x="1473200" y="3416300"/>
          <p14:tracePt t="7339" x="1479550" y="3397250"/>
          <p14:tracePt t="7356" x="1492250" y="3378200"/>
          <p14:tracePt t="7373" x="1492250" y="3352800"/>
          <p14:tracePt t="7389" x="1498600" y="3321050"/>
          <p14:tracePt t="7390" x="1504950" y="3308350"/>
          <p14:tracePt t="7406" x="1504950" y="3289300"/>
          <p14:tracePt t="7423" x="1504950" y="3270250"/>
          <p14:tracePt t="7440" x="1504950" y="3251200"/>
          <p14:tracePt t="7456" x="1511300" y="3244850"/>
          <p14:tracePt t="7473" x="1511300" y="3238500"/>
          <p14:tracePt t="7489" x="1511300" y="3225800"/>
          <p14:tracePt t="7506" x="1504950" y="3219450"/>
          <p14:tracePt t="7523" x="1492250" y="3200400"/>
          <p14:tracePt t="7540" x="1479550" y="3187700"/>
          <p14:tracePt t="7556" x="1460500" y="3168650"/>
          <p14:tracePt t="7573" x="1454150" y="3155950"/>
          <p14:tracePt t="7589" x="1441450" y="3149600"/>
          <p14:tracePt t="7606" x="1435100" y="3136900"/>
          <p14:tracePt t="7623" x="1422400" y="3117850"/>
          <p14:tracePt t="7640" x="1403350" y="3098800"/>
          <p14:tracePt t="7656" x="1384300" y="3079750"/>
          <p14:tracePt t="7673" x="1352550" y="3041650"/>
          <p14:tracePt t="7674" x="1346200" y="3016250"/>
          <p14:tracePt t="7690" x="1301750" y="2959100"/>
          <p14:tracePt t="7706" x="1250950" y="2895600"/>
          <p14:tracePt t="7723" x="1231900" y="2870200"/>
          <p14:tracePt t="7740" x="1212850" y="2851150"/>
          <p14:tracePt t="7756" x="1193800" y="2838450"/>
          <p14:tracePt t="7773" x="1174750" y="2832100"/>
          <p14:tracePt t="7774" x="1168400" y="2832100"/>
          <p14:tracePt t="7790" x="1162050" y="2832100"/>
          <p14:tracePt t="7862" x="0" y="0"/>
        </p14:tracePtLst>
        <p14:tracePtLst>
          <p14:tracePt t="18991" x="5187950" y="3206750"/>
          <p14:tracePt t="19002" x="5194300" y="3206750"/>
          <p14:tracePt t="19011" x="5200650" y="3206750"/>
          <p14:tracePt t="19146" x="5194300" y="3206750"/>
          <p14:tracePt t="19154" x="5137150" y="3213100"/>
          <p14:tracePt t="19161" x="5048250" y="3219450"/>
          <p14:tracePt t="19176" x="4953000" y="3225800"/>
          <p14:tracePt t="19193" x="4699000" y="3276600"/>
          <p14:tracePt t="19210" x="4641850" y="3289300"/>
          <p14:tracePt t="19226" x="4527550" y="3333750"/>
          <p14:tracePt t="19243" x="4514850" y="3352800"/>
          <p14:tracePt t="19260" x="4521200" y="3371850"/>
          <p14:tracePt t="19276" x="4559300" y="3409950"/>
          <p14:tracePt t="19277" x="4591050" y="3422650"/>
          <p14:tracePt t="19293" x="4654550" y="3448050"/>
          <p14:tracePt t="19310" x="4692650" y="3460750"/>
          <p14:tracePt t="19326" x="4813300" y="3473450"/>
          <p14:tracePt t="19343" x="4895850" y="3454400"/>
          <p14:tracePt t="19360" x="4972050" y="3390900"/>
          <p14:tracePt t="19376" x="5022850" y="3308350"/>
          <p14:tracePt t="19393" x="5035550" y="3187700"/>
          <p14:tracePt t="19410" x="5003800" y="3105150"/>
          <p14:tracePt t="19426" x="4953000" y="3022600"/>
          <p14:tracePt t="19443" x="4876800" y="2978150"/>
          <p14:tracePt t="19459" x="4781550" y="2978150"/>
          <p14:tracePt t="19476" x="4667250" y="3041650"/>
          <p14:tracePt t="19493" x="4565650" y="3143250"/>
          <p14:tracePt t="19510" x="4464050" y="3244850"/>
          <p14:tracePt t="19526" x="4381500" y="3435350"/>
          <p14:tracePt t="19543" x="4394200" y="3524250"/>
          <p14:tracePt t="19560" x="4457700" y="3606800"/>
          <p14:tracePt t="19576" x="4578350" y="3638550"/>
          <p14:tracePt t="19593" x="4749800" y="3651250"/>
          <p14:tracePt t="19610" x="4940300" y="3625850"/>
          <p14:tracePt t="19626" x="5175250" y="3536950"/>
          <p14:tracePt t="19627" x="5264150" y="3486150"/>
          <p14:tracePt t="19642" x="5340350" y="3409950"/>
          <p14:tracePt t="19660" x="5365750" y="3302000"/>
          <p14:tracePt t="19676" x="5295900" y="3175000"/>
          <p14:tracePt t="19692" x="5175250" y="3048000"/>
          <p14:tracePt t="19710" x="4965700" y="2933700"/>
          <p14:tracePt t="19711" x="4819650" y="2882900"/>
          <p14:tracePt t="19726" x="4711700" y="2876550"/>
          <p14:tracePt t="19743" x="4457700" y="2908300"/>
          <p14:tracePt t="19760" x="4337050" y="2984500"/>
          <p14:tracePt t="19776" x="4267200" y="3073400"/>
          <p14:tracePt t="19793" x="4229100" y="3194050"/>
          <p14:tracePt t="19810" x="4229100" y="3359150"/>
          <p14:tracePt t="19826" x="4260850" y="3479800"/>
          <p14:tracePt t="19827" x="4286250" y="3524250"/>
          <p14:tracePt t="19843" x="4356100" y="3587750"/>
          <p14:tracePt t="19859" x="4464050" y="3632200"/>
          <p14:tracePt t="19876" x="4603750" y="3644900"/>
          <p14:tracePt t="19893" x="4730750" y="3644900"/>
          <p14:tracePt t="19910" x="4889500" y="3606800"/>
          <p14:tracePt t="19926" x="5035550" y="3543300"/>
          <p14:tracePt t="19927" x="5086350" y="3505200"/>
          <p14:tracePt t="19943" x="5149850" y="3422650"/>
          <p14:tracePt t="19959" x="5162550" y="3333750"/>
          <p14:tracePt t="19976" x="5130800" y="3232150"/>
          <p14:tracePt t="19992" x="5060950" y="3136900"/>
          <p14:tracePt t="20010" x="4984750" y="3048000"/>
          <p14:tracePt t="20026" x="4902200" y="2997200"/>
          <p14:tracePt t="20043" x="4768850" y="2965450"/>
          <p14:tracePt t="20060" x="4679950" y="2978150"/>
          <p14:tracePt t="20076" x="4591050" y="3054350"/>
          <p14:tracePt t="20093" x="4508500" y="3155950"/>
          <p14:tracePt t="20110" x="4476750" y="3289300"/>
          <p14:tracePt t="20126" x="4476750" y="3460750"/>
          <p14:tracePt t="20143" x="4514850" y="3594100"/>
          <p14:tracePt t="20160" x="4711700" y="3790950"/>
          <p14:tracePt t="20176" x="4902200" y="3860800"/>
          <p14:tracePt t="20193" x="5073650" y="3867150"/>
          <p14:tracePt t="20210" x="5251450" y="3810000"/>
          <p14:tracePt t="20226" x="5372100" y="3708400"/>
          <p14:tracePt t="20243" x="5410200" y="3581400"/>
          <p14:tracePt t="20259" x="5391150" y="3416300"/>
          <p14:tracePt t="20276" x="5308600" y="3251200"/>
          <p14:tracePt t="20293" x="5181600" y="3143250"/>
          <p14:tracePt t="20309" x="5086350" y="3124200"/>
          <p14:tracePt t="20326" x="5022850" y="3136900"/>
          <p14:tracePt t="20343" x="4997450" y="3232150"/>
          <p14:tracePt t="20360" x="4997450" y="3346450"/>
          <p14:tracePt t="20376" x="5022850" y="3486150"/>
          <p14:tracePt t="20379" x="5041900" y="3536950"/>
          <p14:tracePt t="20393" x="5099050" y="3619500"/>
          <p14:tracePt t="20409" x="5162550" y="3663950"/>
          <p14:tracePt t="20426" x="5207000" y="3670300"/>
          <p14:tracePt t="20443" x="5232400" y="3670300"/>
          <p14:tracePt t="20459" x="5257800" y="3638550"/>
          <p14:tracePt t="20476" x="5276850" y="3600450"/>
          <p14:tracePt t="20493" x="5289550" y="3511550"/>
          <p14:tracePt t="20509" x="5289550" y="3492500"/>
          <p14:tracePt t="20526" x="5289550" y="3479800"/>
          <p14:tracePt t="25756" x="0" y="0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2680389"/>
              </p:ext>
            </p:extLst>
          </p:nvPr>
        </p:nvGraphicFramePr>
        <p:xfrm>
          <a:off x="903937" y="1760470"/>
          <a:ext cx="7077075" cy="427960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39238">
                  <a:extLst>
                    <a:ext uri="{9D8B030D-6E8A-4147-A177-3AD203B41FA5}">
                      <a16:colId xmlns:a16="http://schemas.microsoft.com/office/drawing/2014/main" val="1668277916"/>
                    </a:ext>
                  </a:extLst>
                </a:gridCol>
                <a:gridCol w="1695450">
                  <a:extLst>
                    <a:ext uri="{9D8B030D-6E8A-4147-A177-3AD203B41FA5}">
                      <a16:colId xmlns:a16="http://schemas.microsoft.com/office/drawing/2014/main" val="2910421876"/>
                    </a:ext>
                  </a:extLst>
                </a:gridCol>
                <a:gridCol w="3742387">
                  <a:extLst>
                    <a:ext uri="{9D8B030D-6E8A-4147-A177-3AD203B41FA5}">
                      <a16:colId xmlns:a16="http://schemas.microsoft.com/office/drawing/2014/main" val="3900203422"/>
                    </a:ext>
                  </a:extLst>
                </a:gridCol>
              </a:tblGrid>
              <a:tr h="102205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 smtClean="0"/>
                        <a:t>Lytro (Illum)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 smtClean="0"/>
                        <a:t>7728x5368x10 bits ~ 51 MB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5101753"/>
                  </a:ext>
                </a:extLst>
              </a:tr>
              <a:tr h="104775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 smtClean="0"/>
                        <a:t>Raytrix (R29)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 smtClean="0"/>
                        <a:t>6576x4384x8 bits ~  28 MB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8083703"/>
                  </a:ext>
                </a:extLst>
              </a:tr>
              <a:tr h="112395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dirty="0" smtClean="0"/>
                        <a:t>Stanford</a:t>
                      </a:r>
                      <a:endParaRPr lang="en-US" dirty="0" smtClean="0"/>
                    </a:p>
                    <a:p>
                      <a:r>
                        <a:rPr lang="sv-SE" dirty="0" smtClean="0"/>
                        <a:t>	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 smtClean="0"/>
                        <a:t>1280x960x17x17x8 ~ 355 MB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1867234"/>
                  </a:ext>
                </a:extLst>
              </a:tr>
              <a:tr h="108585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dirty="0" smtClean="0"/>
                        <a:t>Franhoufer IIS</a:t>
                      </a:r>
                      <a:endParaRPr lang="en-US" dirty="0" smtClean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 smtClean="0"/>
                        <a:t>21x101x</a:t>
                      </a:r>
                      <a:r>
                        <a:rPr lang="en-US" sz="18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3840x2160x8  ~</a:t>
                      </a:r>
                      <a:r>
                        <a:rPr lang="en-US" sz="1800" b="0" i="0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17.5 GB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2506661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9666" y="896980"/>
            <a:ext cx="7896659" cy="736844"/>
          </a:xfrm>
        </p:spPr>
        <p:txBody>
          <a:bodyPr/>
          <a:lstStyle/>
          <a:p>
            <a:r>
              <a:rPr lang="sv-SE" dirty="0" smtClean="0"/>
              <a:t>Problem Statement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407312" y="6365875"/>
            <a:ext cx="1147400" cy="360000"/>
          </a:xfrm>
        </p:spPr>
        <p:txBody>
          <a:bodyPr/>
          <a:lstStyle/>
          <a:p>
            <a:fld id="{1334427D-BC02-4BB6-9552-FEF7E6C4F2BF}" type="slidenum">
              <a:rPr lang="sv-SE" smtClean="0"/>
              <a:pPr/>
              <a:t>7</a:t>
            </a:fld>
            <a:endParaRPr lang="sv-SE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137" y="1796724"/>
            <a:ext cx="1378064" cy="9572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137" y="3876639"/>
            <a:ext cx="1378064" cy="103354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137" y="5033992"/>
            <a:ext cx="1378064" cy="91940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137" y="2849590"/>
            <a:ext cx="1397114" cy="931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36471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91177" y="4071425"/>
            <a:ext cx="46278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Stanford </a:t>
            </a:r>
            <a:r>
              <a:rPr kumimoji="0" lang="sv-SE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Light Field 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25022" y="4508760"/>
            <a:ext cx="151676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ID03 </a:t>
            </a:r>
            <a:r>
              <a:rPr lang="sv-SE" sz="1000" b="1" dirty="0">
                <a:solidFill>
                  <a:srgbClr val="0033CC"/>
                </a:solidFill>
                <a:latin typeface="Arial"/>
              </a:rPr>
              <a:t>Truck </a:t>
            </a:r>
            <a:r>
              <a:rPr kumimoji="0" lang="sv-SE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(1280x960)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4808" y="4850172"/>
            <a:ext cx="1919999" cy="1440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95060" y="4534282"/>
            <a:ext cx="1822935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ID02 Buildozer</a:t>
            </a:r>
            <a:r>
              <a:rPr kumimoji="0" lang="sv-SE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(1536x1152)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03530" y="4508760"/>
            <a:ext cx="1757212" cy="294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ID04  Flowers</a:t>
            </a:r>
            <a:r>
              <a:rPr kumimoji="0" lang="sv-SE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(1280x1536)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085" y="4850172"/>
            <a:ext cx="1920000" cy="1440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2071" y="4812158"/>
            <a:ext cx="1280129" cy="1536155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21360" y="1232889"/>
            <a:ext cx="46278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Dataset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135" y="2665061"/>
            <a:ext cx="1841890" cy="127515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858" y="2665801"/>
            <a:ext cx="1840799" cy="12744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5746" y="2653040"/>
            <a:ext cx="1840800" cy="1274400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3512437" y="2292739"/>
            <a:ext cx="2382383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kumimoji="0" lang="sv-SE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ID04 </a:t>
            </a:r>
            <a:r>
              <a:rPr lang="sv-SE" sz="1000" b="1" dirty="0">
                <a:solidFill>
                  <a:srgbClr val="0033CC"/>
                </a:solidFill>
                <a:latin typeface="Arial"/>
              </a:rPr>
              <a:t>Stone </a:t>
            </a:r>
            <a:r>
              <a:rPr lang="sv-SE" sz="1000" b="1" dirty="0" err="1">
                <a:solidFill>
                  <a:srgbClr val="0033CC"/>
                </a:solidFill>
                <a:latin typeface="Arial"/>
              </a:rPr>
              <a:t>Pillars</a:t>
            </a:r>
            <a:r>
              <a:rPr lang="sv-SE" sz="1000" b="1" dirty="0">
                <a:solidFill>
                  <a:srgbClr val="0033CC"/>
                </a:solidFill>
                <a:latin typeface="Arial"/>
              </a:rPr>
              <a:t> </a:t>
            </a:r>
            <a:r>
              <a:rPr lang="sv-SE" sz="1000" b="1" dirty="0" err="1">
                <a:solidFill>
                  <a:srgbClr val="0033CC"/>
                </a:solidFill>
                <a:latin typeface="Arial"/>
              </a:rPr>
              <a:t>Outside</a:t>
            </a:r>
            <a:r>
              <a:rPr lang="sv-SE" sz="1000" b="1" dirty="0">
                <a:solidFill>
                  <a:srgbClr val="0033CC"/>
                </a:solidFill>
                <a:latin typeface="Arial"/>
              </a:rPr>
              <a:t> </a:t>
            </a:r>
            <a:r>
              <a:rPr lang="sv-SE" sz="1000" dirty="0">
                <a:solidFill>
                  <a:prstClr val="black"/>
                </a:solidFill>
              </a:rPr>
              <a:t>(</a:t>
            </a:r>
            <a:r>
              <a:rPr lang="sv-SE" sz="1000" dirty="0" smtClean="0">
                <a:solidFill>
                  <a:prstClr val="black"/>
                </a:solidFill>
              </a:rPr>
              <a:t>624x434)</a:t>
            </a:r>
            <a:endParaRPr kumimoji="0" lang="sv-SE" sz="1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914110" y="2288651"/>
            <a:ext cx="1438214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ID01 Bikes</a:t>
            </a:r>
            <a:r>
              <a:rPr kumimoji="0" lang="sv-SE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(624x434)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071367" y="2292739"/>
            <a:ext cx="240642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kumimoji="0" lang="sv-SE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ID09  </a:t>
            </a:r>
            <a:r>
              <a:rPr kumimoji="0" lang="sv-SE" sz="1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Fountain</a:t>
            </a:r>
            <a:r>
              <a:rPr kumimoji="0" lang="sv-SE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&amp; Vincent 2</a:t>
            </a:r>
            <a:r>
              <a:rPr lang="sv-SE" sz="1000" dirty="0" smtClean="0">
                <a:solidFill>
                  <a:prstClr val="black"/>
                </a:solidFill>
              </a:rPr>
              <a:t> </a:t>
            </a:r>
            <a:r>
              <a:rPr lang="sv-SE" sz="1000" dirty="0">
                <a:solidFill>
                  <a:prstClr val="black"/>
                </a:solidFill>
              </a:rPr>
              <a:t>(</a:t>
            </a:r>
            <a:r>
              <a:rPr lang="sv-SE" sz="1000" dirty="0" smtClean="0">
                <a:solidFill>
                  <a:prstClr val="black"/>
                </a:solidFill>
              </a:rPr>
              <a:t>624x434)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391177" y="1919319"/>
            <a:ext cx="21894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sv-SE" b="1" dirty="0">
                <a:solidFill>
                  <a:prstClr val="black"/>
                </a:solidFill>
              </a:rPr>
              <a:t>Lytro New Dataset</a:t>
            </a:r>
            <a:endParaRPr lang="en-US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937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Rectangle 93"/>
          <p:cNvSpPr/>
          <p:nvPr/>
        </p:nvSpPr>
        <p:spPr>
          <a:xfrm>
            <a:off x="3780326" y="4485810"/>
            <a:ext cx="2328374" cy="1007683"/>
          </a:xfrm>
          <a:prstGeom prst="rect">
            <a:avLst/>
          </a:prstGeom>
          <a:solidFill>
            <a:srgbClr val="FFD0C5">
              <a:alpha val="1098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Rectangle 92"/>
          <p:cNvSpPr/>
          <p:nvPr/>
        </p:nvSpPr>
        <p:spPr>
          <a:xfrm>
            <a:off x="3780325" y="3487742"/>
            <a:ext cx="2325401" cy="1007683"/>
          </a:xfrm>
          <a:prstGeom prst="rect">
            <a:avLst/>
          </a:prstGeom>
          <a:solidFill>
            <a:srgbClr val="FFD0C5">
              <a:alpha val="1098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Rectangle 91"/>
          <p:cNvSpPr/>
          <p:nvPr/>
        </p:nvSpPr>
        <p:spPr>
          <a:xfrm>
            <a:off x="1467042" y="4495424"/>
            <a:ext cx="2337650" cy="1007683"/>
          </a:xfrm>
          <a:prstGeom prst="rect">
            <a:avLst/>
          </a:prstGeom>
          <a:solidFill>
            <a:srgbClr val="FFD0C5">
              <a:alpha val="1098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Rectangle 90"/>
          <p:cNvSpPr/>
          <p:nvPr/>
        </p:nvSpPr>
        <p:spPr>
          <a:xfrm>
            <a:off x="1454793" y="3480072"/>
            <a:ext cx="2337650" cy="1007683"/>
          </a:xfrm>
          <a:prstGeom prst="rect">
            <a:avLst/>
          </a:prstGeom>
          <a:solidFill>
            <a:srgbClr val="FFD0C5">
              <a:alpha val="1098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34427D-BC02-4BB6-9552-FEF7E6C4F2BF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sv-S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274365" y="3771748"/>
            <a:ext cx="792480" cy="3962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Picture in layer 0</a:t>
            </a:r>
            <a:endParaRPr kumimoji="0" lang="sv-SE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689905" y="3771748"/>
            <a:ext cx="792480" cy="3962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Picture in layer 0</a:t>
            </a:r>
            <a:endParaRPr kumimoji="0" lang="sv-SE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274365" y="4802416"/>
            <a:ext cx="792480" cy="3962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Picture in layer </a:t>
            </a:r>
            <a:r>
              <a:rPr kumimoji="0" lang="sv-SE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  <a:endParaRPr kumimoji="0" lang="sv-SE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689905" y="4802416"/>
            <a:ext cx="792480" cy="3962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Picture in layer 2</a:t>
            </a:r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1454793" y="3225225"/>
            <a:ext cx="9313" cy="242993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3783130" y="3225222"/>
            <a:ext cx="9313" cy="242993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1299458" y="3480072"/>
            <a:ext cx="514688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1299458" y="4496072"/>
            <a:ext cx="514688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1275751" y="5478205"/>
            <a:ext cx="514688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 rot="16200000">
            <a:off x="746729" y="3885186"/>
            <a:ext cx="95891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(Base) view 0</a:t>
            </a:r>
            <a:endParaRPr kumimoji="0" lang="sv-SE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" name="TextBox 28"/>
          <p:cNvSpPr txBox="1"/>
          <p:nvPr/>
        </p:nvSpPr>
        <p:spPr>
          <a:xfrm rot="16200000">
            <a:off x="928672" y="4834686"/>
            <a:ext cx="54694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view 1</a:t>
            </a:r>
            <a:endParaRPr kumimoji="0" lang="sv-SE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787112" y="3284482"/>
            <a:ext cx="61747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Texture</a:t>
            </a:r>
            <a:endParaRPr kumimoji="0" lang="sv-SE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120736" y="3258701"/>
            <a:ext cx="61747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Texture</a:t>
            </a:r>
            <a:endParaRPr kumimoji="0" lang="sv-SE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318387" y="3012984"/>
            <a:ext cx="6463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POC 0</a:t>
            </a:r>
            <a:endParaRPr kumimoji="0" lang="sv-S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658501" y="2995710"/>
            <a:ext cx="6463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POC 1</a:t>
            </a:r>
            <a:endParaRPr kumimoji="0" lang="sv-S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45" name="Straight Arrow Connector 44"/>
          <p:cNvCxnSpPr/>
          <p:nvPr/>
        </p:nvCxnSpPr>
        <p:spPr>
          <a:xfrm flipH="1">
            <a:off x="3058378" y="3839484"/>
            <a:ext cx="1623060" cy="0"/>
          </a:xfrm>
          <a:prstGeom prst="straightConnector1">
            <a:avLst/>
          </a:prstGeom>
          <a:ln w="28575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flipH="1">
            <a:off x="3066845" y="4872139"/>
            <a:ext cx="1623060" cy="0"/>
          </a:xfrm>
          <a:prstGeom prst="straightConnector1">
            <a:avLst/>
          </a:prstGeom>
          <a:ln w="28575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>
            <a:stCxn id="10" idx="0"/>
          </p:cNvCxnSpPr>
          <p:nvPr/>
        </p:nvCxnSpPr>
        <p:spPr>
          <a:xfrm flipV="1">
            <a:off x="2670605" y="4167988"/>
            <a:ext cx="6769" cy="634428"/>
          </a:xfrm>
          <a:prstGeom prst="straightConnector1">
            <a:avLst/>
          </a:prstGeom>
          <a:ln w="28575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 flipV="1">
            <a:off x="5082760" y="4158107"/>
            <a:ext cx="6769" cy="634428"/>
          </a:xfrm>
          <a:prstGeom prst="straightConnector1">
            <a:avLst/>
          </a:prstGeom>
          <a:ln w="28575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Rectangle 80"/>
          <p:cNvSpPr/>
          <p:nvPr/>
        </p:nvSpPr>
        <p:spPr>
          <a:xfrm>
            <a:off x="8705650" y="4294614"/>
            <a:ext cx="293324" cy="29115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84" name="Straight Arrow Connector 83"/>
          <p:cNvCxnSpPr/>
          <p:nvPr/>
        </p:nvCxnSpPr>
        <p:spPr>
          <a:xfrm flipH="1">
            <a:off x="8525650" y="4924054"/>
            <a:ext cx="360000" cy="0"/>
          </a:xfrm>
          <a:prstGeom prst="straightConnector1">
            <a:avLst/>
          </a:prstGeom>
          <a:ln w="28575">
            <a:solidFill>
              <a:schemeClr val="accent4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TextBox 85"/>
          <p:cNvSpPr txBox="1"/>
          <p:nvPr/>
        </p:nvSpPr>
        <p:spPr>
          <a:xfrm>
            <a:off x="7632459" y="4811516"/>
            <a:ext cx="8847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MV-HEVC</a:t>
            </a:r>
            <a:endParaRPr kumimoji="0" lang="sv-S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Rectangle 95"/>
          <p:cNvSpPr/>
          <p:nvPr/>
        </p:nvSpPr>
        <p:spPr>
          <a:xfrm>
            <a:off x="2274365" y="3771748"/>
            <a:ext cx="792480" cy="396240"/>
          </a:xfrm>
          <a:prstGeom prst="rect">
            <a:avLst/>
          </a:prstGeom>
          <a:solidFill>
            <a:schemeClr val="bg1">
              <a:alpha val="10196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Rectangle 97"/>
          <p:cNvSpPr/>
          <p:nvPr/>
        </p:nvSpPr>
        <p:spPr>
          <a:xfrm>
            <a:off x="2278252" y="4801123"/>
            <a:ext cx="792480" cy="396240"/>
          </a:xfrm>
          <a:prstGeom prst="rect">
            <a:avLst/>
          </a:prstGeom>
          <a:solidFill>
            <a:schemeClr val="bg1">
              <a:alpha val="10196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" name="Rectangle 99"/>
          <p:cNvSpPr/>
          <p:nvPr/>
        </p:nvSpPr>
        <p:spPr>
          <a:xfrm>
            <a:off x="4689299" y="3771748"/>
            <a:ext cx="792480" cy="396240"/>
          </a:xfrm>
          <a:prstGeom prst="rect">
            <a:avLst/>
          </a:prstGeom>
          <a:solidFill>
            <a:srgbClr val="FFD0C5">
              <a:alpha val="10196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" name="Rectangle 101"/>
          <p:cNvSpPr/>
          <p:nvPr/>
        </p:nvSpPr>
        <p:spPr>
          <a:xfrm>
            <a:off x="4690781" y="4800004"/>
            <a:ext cx="792480" cy="396240"/>
          </a:xfrm>
          <a:prstGeom prst="rect">
            <a:avLst/>
          </a:prstGeom>
          <a:solidFill>
            <a:schemeClr val="bg1">
              <a:alpha val="10196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4" name="TextBox 103"/>
          <p:cNvSpPr txBox="1"/>
          <p:nvPr/>
        </p:nvSpPr>
        <p:spPr>
          <a:xfrm>
            <a:off x="7361281" y="4273592"/>
            <a:ext cx="13853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Color Component</a:t>
            </a:r>
            <a:endParaRPr kumimoji="0" lang="sv-S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7" name="Rectangle 106"/>
          <p:cNvSpPr/>
          <p:nvPr/>
        </p:nvSpPr>
        <p:spPr>
          <a:xfrm>
            <a:off x="583412" y="1652233"/>
            <a:ext cx="5161669" cy="52270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6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MV-HEVC Design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3" name="TextBox 112"/>
          <p:cNvSpPr txBox="1"/>
          <p:nvPr/>
        </p:nvSpPr>
        <p:spPr>
          <a:xfrm>
            <a:off x="3295874" y="3554085"/>
            <a:ext cx="2952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</a:t>
            </a:r>
            <a:endParaRPr kumimoji="0" lang="sv-SE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4" name="TextBox 113"/>
          <p:cNvSpPr txBox="1"/>
          <p:nvPr/>
        </p:nvSpPr>
        <p:spPr>
          <a:xfrm>
            <a:off x="2425133" y="4504278"/>
            <a:ext cx="2409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</a:t>
            </a:r>
          </a:p>
        </p:txBody>
      </p:sp>
      <p:sp>
        <p:nvSpPr>
          <p:cNvPr id="117" name="TextBox 116"/>
          <p:cNvSpPr txBox="1"/>
          <p:nvPr/>
        </p:nvSpPr>
        <p:spPr>
          <a:xfrm>
            <a:off x="4381476" y="4509450"/>
            <a:ext cx="4876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</a:t>
            </a:r>
            <a:r>
              <a:rPr kumimoji="0" lang="sv-SE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+V</a:t>
            </a:r>
            <a:endParaRPr kumimoji="0" lang="sv-SE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3" name="TextBox 122"/>
          <p:cNvSpPr txBox="1"/>
          <p:nvPr/>
        </p:nvSpPr>
        <p:spPr>
          <a:xfrm>
            <a:off x="558794" y="5928591"/>
            <a:ext cx="83058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sv-SE"/>
            </a:defPPr>
            <a:lvl1pPr>
              <a:defRPr sz="10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Tech, Gerhard, et al. "Overview of the multiview and 3D extensions of high efficiency video coding." 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IEEE Transactions on Circuits and Systems for Video Technology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 26.1 (2016): 35-49.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778945" y="1731781"/>
            <a:ext cx="281311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5CB9"/>
              </a:buClr>
              <a:buSzTx/>
              <a:buFontTx/>
              <a:buNone/>
              <a:tabLst/>
              <a:defRPr/>
            </a:pPr>
            <a:r>
              <a:rPr kumimoji="0" lang="sv-SE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Interview prediction (V</a:t>
            </a:r>
            <a:r>
              <a:rPr kumimoji="0" lang="sv-SE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)</a:t>
            </a:r>
            <a:endParaRPr kumimoji="0" lang="sv-SE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783804" y="2375821"/>
            <a:ext cx="4572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5CB9"/>
              </a:buClr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Combined temporal and IV prediction (A+V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)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778466" y="2043693"/>
            <a:ext cx="281359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5CB9"/>
              </a:buClr>
              <a:buSzTx/>
              <a:buFontTx/>
              <a:buNone/>
              <a:tabLst/>
              <a:defRPr/>
            </a:pPr>
            <a:r>
              <a:rPr kumimoji="0" lang="sv-SE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Temporal prediction (</a:t>
            </a:r>
            <a:r>
              <a:rPr kumimoji="0" lang="sv-SE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A)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Right Arrow 4"/>
          <p:cNvSpPr/>
          <p:nvPr/>
        </p:nvSpPr>
        <p:spPr>
          <a:xfrm>
            <a:off x="558794" y="3862296"/>
            <a:ext cx="452487" cy="246744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Right Arrow 84"/>
          <p:cNvSpPr/>
          <p:nvPr/>
        </p:nvSpPr>
        <p:spPr>
          <a:xfrm>
            <a:off x="582194" y="4842216"/>
            <a:ext cx="452487" cy="246744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Right Arrow 88"/>
          <p:cNvSpPr/>
          <p:nvPr/>
        </p:nvSpPr>
        <p:spPr>
          <a:xfrm rot="5400000">
            <a:off x="2386362" y="2524748"/>
            <a:ext cx="452487" cy="246744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6" name="Right Arrow 105"/>
          <p:cNvSpPr/>
          <p:nvPr/>
        </p:nvSpPr>
        <p:spPr>
          <a:xfrm rot="5400000">
            <a:off x="4720415" y="2591503"/>
            <a:ext cx="452487" cy="246744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41007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 animBg="1"/>
      <p:bldP spid="94" grpId="1" animBg="1"/>
      <p:bldP spid="94" grpId="2" animBg="1"/>
      <p:bldP spid="94" grpId="3" animBg="1"/>
      <p:bldP spid="93" grpId="0" animBg="1"/>
      <p:bldP spid="93" grpId="1" animBg="1"/>
      <p:bldP spid="93" grpId="2" animBg="1"/>
      <p:bldP spid="93" grpId="3" animBg="1"/>
      <p:bldP spid="92" grpId="0" animBg="1"/>
      <p:bldP spid="92" grpId="1" animBg="1"/>
      <p:bldP spid="92" grpId="2" animBg="1"/>
      <p:bldP spid="92" grpId="3" animBg="1"/>
      <p:bldP spid="91" grpId="0" animBg="1"/>
      <p:bldP spid="91" grpId="1" animBg="1"/>
      <p:bldP spid="91" grpId="2" animBg="1"/>
      <p:bldP spid="91" grpId="3" animBg="1"/>
      <p:bldP spid="96" grpId="0" animBg="1"/>
      <p:bldP spid="96" grpId="1" animBg="1"/>
      <p:bldP spid="98" grpId="0" animBg="1"/>
      <p:bldP spid="98" grpId="1" animBg="1"/>
      <p:bldP spid="100" grpId="0" animBg="1"/>
      <p:bldP spid="100" grpId="1" animBg="1"/>
      <p:bldP spid="102" grpId="0" animBg="1"/>
      <p:bldP spid="102" grpId="1" animBg="1"/>
      <p:bldP spid="113" grpId="0"/>
      <p:bldP spid="114" grpId="0"/>
      <p:bldP spid="117" grpId="0"/>
      <p:bldP spid="15" grpId="0"/>
      <p:bldP spid="20" grpId="0"/>
      <p:bldP spid="23" grpId="0"/>
      <p:bldP spid="5" grpId="0" animBg="1"/>
      <p:bldP spid="5" grpId="1" animBg="1"/>
      <p:bldP spid="85" grpId="0" animBg="1"/>
      <p:bldP spid="85" grpId="1" animBg="1"/>
      <p:bldP spid="89" grpId="0" animBg="1"/>
      <p:bldP spid="89" grpId="1" animBg="1"/>
      <p:bldP spid="106" grpId="0" animBg="1"/>
      <p:bldP spid="106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5|3.9|11.7|8.6|5.7|3.2|2.7|1.5|2.6|2.8|1.9|10.6|11.4|11.5|12|5.6|13.9|10.1|11.6|9|6.7|2.5|3.1|4.7|17"/>
</p:tagLst>
</file>

<file path=ppt/theme/theme1.xml><?xml version="1.0" encoding="utf-8"?>
<a:theme xmlns:a="http://schemas.openxmlformats.org/drawingml/2006/main" name="Office-tema">
  <a:themeElements>
    <a:clrScheme name="Mittuniversitetet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5CB9"/>
      </a:accent1>
      <a:accent2>
        <a:srgbClr val="00BFD6"/>
      </a:accent2>
      <a:accent3>
        <a:srgbClr val="007934"/>
      </a:accent3>
      <a:accent4>
        <a:srgbClr val="3FAE2A"/>
      </a:accent4>
      <a:accent5>
        <a:srgbClr val="706259"/>
      </a:accent5>
      <a:accent6>
        <a:srgbClr val="AEA299"/>
      </a:accent6>
      <a:hlink>
        <a:srgbClr val="0563C1"/>
      </a:hlink>
      <a:folHlink>
        <a:srgbClr val="954F72"/>
      </a:folHlink>
    </a:clrScheme>
    <a:fontScheme name="PP Mittuniversitete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lank.potx" id="{56464C4E-17A2-43EA-BA04-745F16BC26A9}" vid="{FF1E9FAE-05A0-463C-B44B-335BE71170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-tema">
  <a:themeElements>
    <a:clrScheme name="Mittuniversitetet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5CB9"/>
      </a:accent1>
      <a:accent2>
        <a:srgbClr val="00BFD6"/>
      </a:accent2>
      <a:accent3>
        <a:srgbClr val="007934"/>
      </a:accent3>
      <a:accent4>
        <a:srgbClr val="3FAE2A"/>
      </a:accent4>
      <a:accent5>
        <a:srgbClr val="706259"/>
      </a:accent5>
      <a:accent6>
        <a:srgbClr val="AEA299"/>
      </a:accent6>
      <a:hlink>
        <a:srgbClr val="0563C1"/>
      </a:hlink>
      <a:folHlink>
        <a:srgbClr val="954F72"/>
      </a:folHlink>
    </a:clrScheme>
    <a:fontScheme name="PP Mittuniversitete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lank.potx" id="{56464C4E-17A2-43EA-BA04-745F16BC26A9}" vid="{FF1E9FAE-05A0-463C-B44B-335BE711704A}"/>
    </a:ext>
  </a:extLst>
</a:theme>
</file>

<file path=ppt/theme/theme4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34036</TotalTime>
  <Words>806</Words>
  <Application>Microsoft Office PowerPoint</Application>
  <PresentationFormat>On-screen Show (4:3)</PresentationFormat>
  <Paragraphs>360</Paragraphs>
  <Slides>19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Arial</vt:lpstr>
      <vt:lpstr>Calibri</vt:lpstr>
      <vt:lpstr>Calibri Light</vt:lpstr>
      <vt:lpstr>NimbusRomNo9L-Regu</vt:lpstr>
      <vt:lpstr>Palatino Linotype</vt:lpstr>
      <vt:lpstr>Times New Roman</vt:lpstr>
      <vt:lpstr>Office-tema</vt:lpstr>
      <vt:lpstr>Office Theme</vt:lpstr>
      <vt:lpstr>1_Office-tema</vt:lpstr>
      <vt:lpstr>TOWARDS A GENERIC COMPRESSION SOLUTION FOR DENSELY AND SPARSELY SAMPLED LIGHT FIELD DATA    Waqas Ahmad, Mårten Sjöström, Roger Olsson   Realistic 3D Research Group Department of IST, Mid Sweden University, Sweden</vt:lpstr>
      <vt:lpstr>Contents</vt:lpstr>
      <vt:lpstr>Light Field Acquisation technologies</vt:lpstr>
      <vt:lpstr>Light Field Capturing using Multi-camera system</vt:lpstr>
      <vt:lpstr>PowerPoint Presentation</vt:lpstr>
      <vt:lpstr>PowerPoint Presentation</vt:lpstr>
      <vt:lpstr>Problem Statement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Proposed Rate Allocation </vt:lpstr>
      <vt:lpstr>Rate Distortion Analysis</vt:lpstr>
      <vt:lpstr>Rate Distortion Analysis</vt:lpstr>
      <vt:lpstr>PowerPoint Presentation</vt:lpstr>
      <vt:lpstr>Thank you</vt:lpstr>
    </vt:vector>
  </TitlesOfParts>
  <Company>Mittuniversitetet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Waqas Ahmad</dc:creator>
  <cp:lastModifiedBy>Ahmad Waqas</cp:lastModifiedBy>
  <cp:revision>593</cp:revision>
  <cp:lastPrinted>2017-05-09T07:59:55Z</cp:lastPrinted>
  <dcterms:created xsi:type="dcterms:W3CDTF">2017-01-19T12:48:47Z</dcterms:created>
  <dcterms:modified xsi:type="dcterms:W3CDTF">2018-10-08T04:33:33Z</dcterms:modified>
</cp:coreProperties>
</file>